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embeddings/oleObject4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7" r:id="rId4"/>
    <p:sldId id="263" r:id="rId5"/>
    <p:sldId id="264" r:id="rId6"/>
    <p:sldId id="265" r:id="rId7"/>
    <p:sldId id="260" r:id="rId8"/>
    <p:sldId id="259" r:id="rId9"/>
    <p:sldId id="289" r:id="rId10"/>
    <p:sldId id="277" r:id="rId11"/>
    <p:sldId id="262" r:id="rId12"/>
    <p:sldId id="271" r:id="rId13"/>
    <p:sldId id="290" r:id="rId14"/>
    <p:sldId id="272" r:id="rId15"/>
    <p:sldId id="270" r:id="rId16"/>
    <p:sldId id="273" r:id="rId17"/>
    <p:sldId id="274" r:id="rId18"/>
    <p:sldId id="279" r:id="rId19"/>
    <p:sldId id="278" r:id="rId20"/>
    <p:sldId id="276" r:id="rId21"/>
    <p:sldId id="291" r:id="rId22"/>
    <p:sldId id="275" r:id="rId23"/>
    <p:sldId id="280" r:id="rId24"/>
    <p:sldId id="281" r:id="rId25"/>
    <p:sldId id="269" r:id="rId26"/>
    <p:sldId id="283" r:id="rId27"/>
    <p:sldId id="284" r:id="rId28"/>
    <p:sldId id="282" r:id="rId29"/>
    <p:sldId id="287" r:id="rId30"/>
    <p:sldId id="257" r:id="rId31"/>
    <p:sldId id="288" r:id="rId32"/>
    <p:sldId id="292" r:id="rId33"/>
    <p:sldId id="286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45" autoAdjust="0"/>
  </p:normalViewPr>
  <p:slideViewPr>
    <p:cSldViewPr snapToGrid="0" snapToObjects="1">
      <p:cViewPr varScale="1">
        <p:scale>
          <a:sx n="104" d="100"/>
          <a:sy n="104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19.6</c:v>
                </c:pt>
                <c:pt idx="1">
                  <c:v>45.4</c:v>
                </c:pt>
                <c:pt idx="2">
                  <c:v>26.1</c:v>
                </c:pt>
                <c:pt idx="3">
                  <c:v>31.9</c:v>
                </c:pt>
                <c:pt idx="4">
                  <c:v>56.1</c:v>
                </c:pt>
                <c:pt idx="5">
                  <c:v>32.1</c:v>
                </c:pt>
                <c:pt idx="6">
                  <c:v>61.9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926184"/>
        <c:axId val="2132923192"/>
      </c:barChart>
      <c:catAx>
        <c:axId val="213292618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2923192"/>
        <c:crosses val="autoZero"/>
        <c:auto val="1"/>
        <c:lblAlgn val="ctr"/>
        <c:lblOffset val="100"/>
        <c:noMultiLvlLbl val="0"/>
      </c:catAx>
      <c:valAx>
        <c:axId val="21329231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32926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24.7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19.8</c:v>
                </c:pt>
                <c:pt idx="5">
                  <c:v>0.7</c:v>
                </c:pt>
                <c:pt idx="6">
                  <c:v>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798072"/>
        <c:axId val="2112801048"/>
      </c:barChart>
      <c:catAx>
        <c:axId val="2112798072"/>
        <c:scaling>
          <c:orientation val="minMax"/>
        </c:scaling>
        <c:delete val="0"/>
        <c:axPos val="b"/>
        <c:majorTickMark val="none"/>
        <c:minorTickMark val="none"/>
        <c:tickLblPos val="nextTo"/>
        <c:crossAx val="2112801048"/>
        <c:crosses val="autoZero"/>
        <c:auto val="1"/>
        <c:lblAlgn val="ctr"/>
        <c:lblOffset val="100"/>
        <c:noMultiLvlLbl val="0"/>
      </c:catAx>
      <c:valAx>
        <c:axId val="21128010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12798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23.6</c:v>
                </c:pt>
                <c:pt idx="1">
                  <c:v>30.1</c:v>
                </c:pt>
                <c:pt idx="2">
                  <c:v>25.2</c:v>
                </c:pt>
                <c:pt idx="3">
                  <c:v>35.1</c:v>
                </c:pt>
                <c:pt idx="4">
                  <c:v>46.3</c:v>
                </c:pt>
                <c:pt idx="5">
                  <c:v>31.1</c:v>
                </c:pt>
                <c:pt idx="6">
                  <c:v>55.7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083608"/>
        <c:axId val="2137438904"/>
      </c:barChart>
      <c:catAx>
        <c:axId val="2132083608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7438904"/>
        <c:crosses val="autoZero"/>
        <c:auto val="1"/>
        <c:lblAlgn val="ctr"/>
        <c:lblOffset val="100"/>
        <c:noMultiLvlLbl val="0"/>
      </c:catAx>
      <c:valAx>
        <c:axId val="21374389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32083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4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680"/>
            <a:ext cx="8229600" cy="4880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1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3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7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ACA0-024C-CC46-B604-6A9481FBCDC2}" type="datetimeFigureOut">
              <a:rPr lang="en-US" smtClean="0"/>
              <a:t>4/8/14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0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yisongyue.com/collab_cluster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pinterest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20" y="1244356"/>
            <a:ext cx="861656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Personalized Collaborative Clustering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197"/>
            <a:ext cx="6400800" cy="91297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Yisong Yue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33" y="4740898"/>
            <a:ext cx="876300" cy="97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625" y="4729153"/>
            <a:ext cx="952500" cy="1003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7" y="4727243"/>
            <a:ext cx="990600" cy="1041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45354" y="4127561"/>
            <a:ext cx="185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Joint </a:t>
            </a:r>
            <a:r>
              <a:rPr lang="en-US" sz="2000" dirty="0"/>
              <a:t>w</a:t>
            </a:r>
            <a:r>
              <a:rPr lang="en-US" sz="2000" dirty="0" smtClean="0"/>
              <a:t>ork with: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469296" y="5797008"/>
            <a:ext cx="13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Chong Wang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8141" y="5797008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Khalid El-</a:t>
            </a:r>
            <a:r>
              <a:rPr lang="en-US" dirty="0" err="1" smtClean="0"/>
              <a:t>Arini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58758" y="5789653"/>
            <a:ext cx="16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55" y="202894"/>
            <a:ext cx="1707525" cy="7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 smtClean="0"/>
              <a:t> 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k</a:t>
            </a:r>
            <a:r>
              <a:rPr lang="en-US" dirty="0" smtClean="0"/>
              <a:t>  = 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08953" y="446863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</a:t>
            </a:r>
            <a:r>
              <a:rPr lang="en-US" sz="3600" dirty="0"/>
              <a:t> </a:t>
            </a:r>
            <a:r>
              <a:rPr lang="en-US" sz="3600" dirty="0" smtClean="0"/>
              <a:t>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</a:t>
            </a:r>
            <a:r>
              <a:rPr lang="en-US" sz="3600" dirty="0"/>
              <a:t> </a:t>
            </a:r>
            <a:r>
              <a:rPr lang="en-US" sz="3600" dirty="0" smtClean="0"/>
              <a:t>   ),   …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776545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6741" y="2704382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919039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3540746"/>
            <a:ext cx="486846" cy="513304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1802906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129747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08" y="5361540"/>
            <a:ext cx="491931" cy="403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08" y="4612314"/>
            <a:ext cx="491931" cy="486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13" y="4534495"/>
            <a:ext cx="467311" cy="6659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0376" y="3891489"/>
            <a:ext cx="2341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rates a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462300" y="3641282"/>
            <a:ext cx="748076" cy="66570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5462300" y="4306988"/>
            <a:ext cx="748076" cy="60415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5497" y="2787551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46039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29111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349093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5882" y="455744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5242777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15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8" grpId="0"/>
      <p:bldP spid="13" grpId="0" animBg="1"/>
      <p:bldP spid="14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/>
              <a:t> </a:t>
            </a:r>
            <a:r>
              <a:rPr lang="en-US" dirty="0" smtClean="0"/>
              <a:t>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m</a:t>
            </a:r>
            <a:r>
              <a:rPr lang="en-US" dirty="0" smtClean="0"/>
              <a:t> 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k</a:t>
            </a:r>
            <a:r>
              <a:rPr lang="en-US" dirty="0" smtClean="0"/>
              <a:t>  =</a:t>
            </a:r>
            <a:endParaRPr lang="en-US" dirty="0"/>
          </a:p>
        </p:txBody>
      </p:sp>
      <p:sp>
        <p:nvSpPr>
          <p:cNvPr id="27" name="Left Brace 26"/>
          <p:cNvSpPr/>
          <p:nvPr/>
        </p:nvSpPr>
        <p:spPr>
          <a:xfrm>
            <a:off x="1802906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flipH="1">
            <a:off x="5137629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71" y="4510259"/>
            <a:ext cx="2956849" cy="13205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726100"/>
            <a:ext cx="2956849" cy="1320535"/>
          </a:xfrm>
          <a:prstGeom prst="rect">
            <a:avLst/>
          </a:prstGeom>
        </p:spPr>
      </p:pic>
      <p:sp>
        <p:nvSpPr>
          <p:cNvPr id="55" name="Left Brace 54"/>
          <p:cNvSpPr/>
          <p:nvPr/>
        </p:nvSpPr>
        <p:spPr>
          <a:xfrm>
            <a:off x="1802906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55"/>
          <p:cNvSpPr/>
          <p:nvPr/>
        </p:nvSpPr>
        <p:spPr>
          <a:xfrm flipH="1">
            <a:off x="5137629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190586" y="3702864"/>
            <a:ext cx="246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clusters 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(partial clustering)</a:t>
            </a:r>
            <a:endParaRPr lang="en-US" sz="2400" dirty="0">
              <a:solidFill>
                <a:srgbClr val="953735"/>
              </a:solidFill>
            </a:endParaRPr>
          </a:p>
        </p:txBody>
      </p:sp>
      <p:cxnSp>
        <p:nvCxnSpPr>
          <p:cNvPr id="72" name="Straight Arrow Connector 71"/>
          <p:cNvCxnSpPr>
            <a:stCxn id="69" idx="1"/>
          </p:cNvCxnSpPr>
          <p:nvPr/>
        </p:nvCxnSpPr>
        <p:spPr>
          <a:xfrm flipH="1">
            <a:off x="5442510" y="4303028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9" idx="1"/>
          </p:cNvCxnSpPr>
          <p:nvPr/>
        </p:nvCxnSpPr>
        <p:spPr>
          <a:xfrm flipH="1" flipV="1">
            <a:off x="5442510" y="3702864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8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5" grpId="0" animBg="1"/>
      <p:bldP spid="56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23976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Learning goal</a:t>
            </a:r>
            <a:r>
              <a:rPr lang="en-US" sz="3600" b="1" dirty="0"/>
              <a:t>: </a:t>
            </a:r>
            <a:r>
              <a:rPr lang="en-US" sz="3600" dirty="0" smtClean="0"/>
              <a:t>F</a:t>
            </a:r>
            <a:r>
              <a:rPr lang="en-US" sz="3600" dirty="0"/>
              <a:t>(</a:t>
            </a:r>
            <a:r>
              <a:rPr lang="en-US" sz="3600" dirty="0" err="1"/>
              <a:t>m,i,j</a:t>
            </a:r>
            <a:r>
              <a:rPr lang="en-US" sz="3600" dirty="0"/>
              <a:t>) ≈ </a:t>
            </a:r>
            <a:r>
              <a:rPr lang="en-US" sz="3600" dirty="0" err="1" smtClean="0"/>
              <a:t>y</a:t>
            </a:r>
            <a:r>
              <a:rPr lang="en-US" sz="3600" baseline="-25000" dirty="0" err="1" smtClean="0"/>
              <a:t>mij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        </a:t>
            </a:r>
            <a:r>
              <a:rPr lang="en-US" sz="2400" dirty="0" smtClean="0"/>
              <a:t>(+1 or -1)</a:t>
            </a:r>
            <a:endParaRPr lang="en-US" sz="2400" baseline="-25000" dirty="0" smtClean="0"/>
          </a:p>
          <a:p>
            <a:endParaRPr lang="en-US" sz="5400" baseline="-25000" dirty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=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 smtClean="0"/>
              <a:t>F(m,      ,      ) </a:t>
            </a:r>
            <a:r>
              <a:rPr lang="en-US" dirty="0"/>
              <a:t>≈</a:t>
            </a:r>
            <a:r>
              <a:rPr lang="en-US" dirty="0" smtClean="0"/>
              <a:t> +1</a:t>
            </a:r>
          </a:p>
          <a:p>
            <a:endParaRPr lang="en-US" sz="1600" baseline="-25000" dirty="0" smtClean="0"/>
          </a:p>
          <a:p>
            <a:r>
              <a:rPr lang="en-US" dirty="0"/>
              <a:t>F(m,      ,      ) ≈</a:t>
            </a:r>
            <a:r>
              <a:rPr lang="en-US" dirty="0" smtClean="0"/>
              <a:t> -1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b="1" dirty="0" smtClean="0"/>
              <a:t>Prediction goal:</a:t>
            </a:r>
            <a:r>
              <a:rPr lang="en-US" dirty="0" smtClean="0"/>
              <a:t> F(</a:t>
            </a:r>
            <a:r>
              <a:rPr lang="en-US" dirty="0" err="1" smtClean="0"/>
              <a:t>m,i,j</a:t>
            </a:r>
            <a:r>
              <a:rPr lang="en-US" dirty="0" smtClean="0"/>
              <a:t>) for new items</a:t>
            </a:r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1712261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046984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84" y="3951570"/>
            <a:ext cx="413878" cy="50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290844"/>
            <a:ext cx="2956849" cy="1320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71" y="3951570"/>
            <a:ext cx="456228" cy="4222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61" y="4768011"/>
            <a:ext cx="432533" cy="418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72" y="4752713"/>
            <a:ext cx="456228" cy="516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75149" y="4252779"/>
            <a:ext cx="2995982" cy="83099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Clustering analogue to 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Collaborative Filtering</a:t>
            </a:r>
            <a:endParaRPr lang="en-US" sz="24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Formal </a:t>
            </a:r>
            <a:r>
              <a:rPr lang="en-US" sz="2400" dirty="0"/>
              <a:t>Learning </a:t>
            </a:r>
            <a:r>
              <a:rPr lang="en-US" sz="2400" dirty="0" smtClean="0"/>
              <a:t>Framework</a:t>
            </a:r>
          </a:p>
          <a:p>
            <a:pPr lvl="1"/>
            <a:endParaRPr lang="en-US" sz="300" dirty="0"/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Latent Collaborative Clustering</a:t>
            </a:r>
          </a:p>
          <a:p>
            <a:pPr lvl="1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Learning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algorithm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Collaborative Filtering:</a:t>
            </a:r>
            <a:r>
              <a:rPr lang="en-US" dirty="0" smtClean="0"/>
              <a:t> N items, M users</a:t>
            </a:r>
          </a:p>
          <a:p>
            <a:r>
              <a:rPr lang="en-US" dirty="0" smtClean="0"/>
              <a:t>Users rate items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mi</a:t>
            </a:r>
            <a:r>
              <a:rPr lang="en-US" dirty="0" smtClean="0"/>
              <a:t>)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pPr marL="0" indent="0">
              <a:buNone/>
            </a:pPr>
            <a:endParaRPr lang="en-US" baseline="-25000" dirty="0" smtClean="0"/>
          </a:p>
          <a:p>
            <a:r>
              <a:rPr lang="en-US" b="1" dirty="0" smtClean="0"/>
              <a:t>Prediction: </a:t>
            </a:r>
            <a:r>
              <a:rPr lang="en-US" dirty="0" smtClean="0"/>
              <a:t>F(</a:t>
            </a:r>
            <a:r>
              <a:rPr lang="en-US" dirty="0" err="1" smtClean="0"/>
              <a:t>m,i</a:t>
            </a:r>
            <a:r>
              <a:rPr lang="en-US" dirty="0" smtClean="0"/>
              <a:t>) = &lt;u</a:t>
            </a:r>
            <a:r>
              <a:rPr lang="en-US" baseline="-25000" dirty="0" smtClean="0"/>
              <a:t>m</a:t>
            </a:r>
            <a:r>
              <a:rPr lang="en-US" dirty="0" smtClean="0"/>
              <a:t>, x</a:t>
            </a:r>
            <a:r>
              <a:rPr lang="en-US" baseline="-25000" dirty="0" smtClean="0"/>
              <a:t>i</a:t>
            </a:r>
            <a:r>
              <a:rPr lang="en-US" dirty="0" smtClean="0"/>
              <a:t>&gt;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1546" y="2973467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4055436" y="2973467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7564" y="2973467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41874" y="3505459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80067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24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61992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5581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57085" y="2558240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5692" y="304812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5839" y="4108692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(matrix factorization)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4246" y="4569421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2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" y="1475680"/>
            <a:ext cx="8229600" cy="488067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679848" y="1601301"/>
            <a:ext cx="2187969" cy="27066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10" name="Cube 9"/>
          <p:cNvSpPr/>
          <p:nvPr/>
        </p:nvSpPr>
        <p:spPr>
          <a:xfrm>
            <a:off x="4001475" y="3270458"/>
            <a:ext cx="915236" cy="2135611"/>
          </a:xfrm>
          <a:prstGeom prst="cube">
            <a:avLst>
              <a:gd name="adj" fmla="val 1340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U</a:t>
            </a:r>
          </a:p>
        </p:txBody>
      </p:sp>
      <p:sp>
        <p:nvSpPr>
          <p:cNvPr id="12" name="Cube 11"/>
          <p:cNvSpPr/>
          <p:nvPr/>
        </p:nvSpPr>
        <p:spPr>
          <a:xfrm>
            <a:off x="5008458" y="2336298"/>
            <a:ext cx="1836068" cy="842366"/>
          </a:xfrm>
          <a:prstGeom prst="cube">
            <a:avLst>
              <a:gd name="adj" fmla="val 177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14" name="Cube 13"/>
          <p:cNvSpPr/>
          <p:nvPr/>
        </p:nvSpPr>
        <p:spPr>
          <a:xfrm>
            <a:off x="4212889" y="1426535"/>
            <a:ext cx="1482109" cy="884207"/>
          </a:xfrm>
          <a:prstGeom prst="cube">
            <a:avLst>
              <a:gd name="adj" fmla="val 682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12889" y="2159695"/>
            <a:ext cx="703822" cy="1077218"/>
            <a:chOff x="4498417" y="2102773"/>
            <a:chExt cx="703822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4498417" y="2102773"/>
              <a:ext cx="70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smtClean="0"/>
                <a:t>×</a:t>
              </a:r>
              <a:endParaRPr lang="en-US" sz="6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23275" y="2443848"/>
              <a:ext cx="541257" cy="56158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2625" y="2044918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2340" y="3715492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50" y="1528593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32039" y="303705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445075" y="169903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38366" y="4262627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227239" y="534120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3372" y="254953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96020" y="3084325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217727" y="1372601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039060" y="101573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2871" y="1301665"/>
            <a:ext cx="50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54551" y="5870592"/>
            <a:ext cx="5171340" cy="584776"/>
            <a:chOff x="730207" y="5969322"/>
            <a:chExt cx="5171340" cy="584776"/>
          </a:xfrm>
        </p:grpSpPr>
        <p:sp>
          <p:nvSpPr>
            <p:cNvPr id="35" name="Rectangle 34"/>
            <p:cNvSpPr/>
            <p:nvPr/>
          </p:nvSpPr>
          <p:spPr>
            <a:xfrm>
              <a:off x="730207" y="5969322"/>
              <a:ext cx="5171340" cy="58477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Prediction: </a:t>
              </a:r>
              <a:r>
                <a:rPr lang="en-US" sz="3200" dirty="0"/>
                <a:t>F(</a:t>
              </a:r>
              <a:r>
                <a:rPr lang="en-US" sz="3200" dirty="0" err="1"/>
                <a:t>m</a:t>
              </a:r>
              <a:r>
                <a:rPr lang="en-US" sz="3200" dirty="0" err="1" smtClean="0"/>
                <a:t>,</a:t>
              </a:r>
              <a:r>
                <a:rPr lang="en-US" sz="3200" dirty="0" err="1"/>
                <a:t>i</a:t>
              </a:r>
              <a:r>
                <a:rPr lang="en-US" sz="3200" dirty="0" err="1" smtClean="0"/>
                <a:t>,j</a:t>
              </a:r>
              <a:r>
                <a:rPr lang="en-US" sz="3200" dirty="0" smtClean="0"/>
                <a:t>) </a:t>
              </a:r>
              <a:r>
                <a:rPr lang="en-US" sz="3200" dirty="0"/>
                <a:t>= </a:t>
              </a:r>
              <a:r>
                <a:rPr lang="en-US" sz="3200" dirty="0" smtClean="0"/>
                <a:t>x</a:t>
              </a:r>
              <a:r>
                <a:rPr lang="en-US" sz="3200" baseline="-25000" dirty="0" smtClean="0"/>
                <a:t>i</a:t>
              </a:r>
              <a:r>
                <a:rPr lang="en-US" sz="3200" dirty="0"/>
                <a:t> </a:t>
              </a:r>
              <a:r>
                <a:rPr lang="en-US" sz="3200" dirty="0" smtClean="0"/>
                <a:t>  u</a:t>
              </a:r>
              <a:r>
                <a:rPr lang="en-US" sz="3200" baseline="-25000" dirty="0" smtClean="0"/>
                <a:t>m</a:t>
              </a:r>
              <a:r>
                <a:rPr lang="en-US" sz="3200" dirty="0" smtClean="0">
                  <a:latin typeface="Calibri"/>
                  <a:ea typeface="Wingdings"/>
                  <a:cs typeface="Calibri"/>
                  <a:sym typeface="Wingdings"/>
                </a:rPr>
                <a:t>   </a:t>
              </a:r>
              <a:r>
                <a:rPr lang="en-US" sz="3200" dirty="0" err="1" smtClean="0"/>
                <a:t>x</a:t>
              </a:r>
              <a:r>
                <a:rPr lang="en-US" sz="3200" baseline="-25000" dirty="0" err="1" smtClean="0"/>
                <a:t>j</a:t>
              </a:r>
              <a:endParaRPr lang="en-US" sz="32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331831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34588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73582" y="5332758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Hadamard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Product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83625" y="5702090"/>
            <a:ext cx="589957" cy="33109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335839" y="3964658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(tensor factorization)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 x</a:t>
            </a:r>
            <a:r>
              <a:rPr lang="en-US" baseline="-25000" dirty="0" smtClean="0"/>
              <a:t>i</a:t>
            </a:r>
            <a:r>
              <a:rPr lang="en-US" dirty="0" smtClean="0"/>
              <a:t>   u</a:t>
            </a:r>
            <a:r>
              <a:rPr lang="en-US" baseline="-25000" dirty="0" smtClean="0"/>
              <a:t>m</a:t>
            </a:r>
            <a:r>
              <a:rPr lang="en-US" dirty="0" smtClean="0">
                <a:ea typeface="Wingdings"/>
                <a:cs typeface="Calibri"/>
                <a:sym typeface="Wingdings"/>
              </a:rPr>
              <a:t>  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 smtClean="0"/>
              <a:t> </a:t>
            </a:r>
          </a:p>
          <a:p>
            <a:endParaRPr lang="en-US" sz="1000" dirty="0" smtClean="0"/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</a:t>
            </a:r>
          </a:p>
          <a:p>
            <a:endParaRPr lang="en-US" sz="3600" dirty="0" smtClean="0"/>
          </a:p>
          <a:p>
            <a:endParaRPr lang="en-US" sz="500" dirty="0"/>
          </a:p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 = user-specific transform</a:t>
            </a:r>
          </a:p>
          <a:p>
            <a:pPr lvl="1"/>
            <a:r>
              <a:rPr lang="en-US" dirty="0" smtClean="0"/>
              <a:t>Metric learning (i.e., </a:t>
            </a:r>
            <a:r>
              <a:rPr lang="en-US" dirty="0" err="1" smtClean="0"/>
              <a:t>Mahanalobis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 positive semi-definite </a:t>
            </a:r>
          </a:p>
          <a:p>
            <a:pPr lvl="2"/>
            <a:r>
              <a:rPr lang="en-US" dirty="0" smtClean="0"/>
              <a:t>u</a:t>
            </a:r>
            <a:r>
              <a:rPr lang="en-US" baseline="-25000" dirty="0" smtClean="0"/>
              <a:t>m </a:t>
            </a:r>
            <a:r>
              <a:rPr lang="en-US" dirty="0" smtClean="0"/>
              <a:t>≥ 0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752411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36082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9103" y="2926410"/>
            <a:ext cx="671611" cy="710439"/>
          </a:xfrm>
          <a:prstGeom prst="rect">
            <a:avLst/>
          </a:prstGeom>
          <a:ln w="508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474970" y="2926411"/>
            <a:ext cx="667813" cy="1377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048695" y="2926410"/>
            <a:ext cx="152954" cy="710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49103" y="2926410"/>
            <a:ext cx="671611" cy="710439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56042" y="2121649"/>
            <a:ext cx="196369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11750" y="2121649"/>
            <a:ext cx="186979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06235" y="2121649"/>
            <a:ext cx="242460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07165" y="3591103"/>
            <a:ext cx="98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848476"/>
              </p:ext>
            </p:extLst>
          </p:nvPr>
        </p:nvGraphicFramePr>
        <p:xfrm>
          <a:off x="5099050" y="2790825"/>
          <a:ext cx="3173413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3" imgW="1536700" imgH="558800" progId="Equation.3">
                  <p:embed/>
                </p:oleObj>
              </mc:Choice>
              <mc:Fallback>
                <p:oleObj name="Equation" r:id="rId3" imgW="1536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9050" y="2790825"/>
                        <a:ext cx="3173413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081851" y="2723052"/>
            <a:ext cx="3210049" cy="12495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625247"/>
              </p:ext>
            </p:extLst>
          </p:nvPr>
        </p:nvGraphicFramePr>
        <p:xfrm>
          <a:off x="1626999" y="4199161"/>
          <a:ext cx="5261159" cy="92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" name="Equation" r:id="rId3" imgW="2387600" imgH="419100" progId="Equation.3">
                  <p:embed/>
                </p:oleObj>
              </mc:Choice>
              <mc:Fallback>
                <p:oleObj name="Equation" r:id="rId3" imgW="2387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4199161"/>
                        <a:ext cx="5261159" cy="923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21289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" name="Equation" r:id="rId5" imgW="2082800" imgH="355600" progId="Equation.3">
                  <p:embed/>
                </p:oleObj>
              </mc:Choice>
              <mc:Fallback>
                <p:oleObj name="Equation" r:id="rId5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69509"/>
              </p:ext>
            </p:extLst>
          </p:nvPr>
        </p:nvGraphicFramePr>
        <p:xfrm>
          <a:off x="1600200" y="5284788"/>
          <a:ext cx="34147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" name="Equation" r:id="rId7" imgW="1549400" imgH="254000" progId="Equation.3">
                  <p:embed/>
                </p:oleObj>
              </mc:Choice>
              <mc:Fallback>
                <p:oleObj name="Equation" r:id="rId7" imgW="154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0200" y="5284788"/>
                        <a:ext cx="3414713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4151717" y="1689619"/>
            <a:ext cx="298097" cy="261312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6589553" y="2317743"/>
            <a:ext cx="296980" cy="1355756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41280" y="3168225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Regularization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289" y="316822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53735"/>
                </a:solidFill>
              </a:rPr>
              <a:t>Reconstruction Error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73" y="3568335"/>
            <a:ext cx="18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Enforces Metric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626999" y="2976866"/>
            <a:ext cx="688252" cy="59146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58801" y="6084218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90063" y="4262237"/>
            <a:ext cx="1111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53735"/>
                </a:solidFill>
              </a:rPr>
              <a:t>a</a:t>
            </a:r>
            <a:r>
              <a:rPr lang="en-US" dirty="0" smtClean="0">
                <a:solidFill>
                  <a:srgbClr val="953735"/>
                </a:solidFill>
              </a:rPr>
              <a:t>lso tried 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hinge loss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2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7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sz="4000" dirty="0" smtClean="0"/>
          </a:p>
          <a:p>
            <a:r>
              <a:rPr lang="en-US" dirty="0" smtClean="0"/>
              <a:t>Alternating least squares optimization </a:t>
            </a:r>
          </a:p>
          <a:p>
            <a:pPr lvl="1"/>
            <a:r>
              <a:rPr lang="en-US" dirty="0" smtClean="0"/>
              <a:t>(convex in </a:t>
            </a:r>
            <a:r>
              <a:rPr lang="en-US" b="1" dirty="0" smtClean="0"/>
              <a:t>U</a:t>
            </a:r>
            <a:r>
              <a:rPr lang="en-US" dirty="0" smtClean="0"/>
              <a:t> and each x, but not jointly)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Iterative closed form solutions</a:t>
            </a:r>
          </a:p>
          <a:p>
            <a:pPr lvl="1"/>
            <a:r>
              <a:rPr lang="en-US" dirty="0" smtClean="0"/>
              <a:t>(use ADMM to solve </a:t>
            </a:r>
            <a:r>
              <a:rPr lang="en-US" b="1" dirty="0" smtClean="0"/>
              <a:t>U</a:t>
            </a:r>
            <a:r>
              <a:rPr lang="en-US" dirty="0" smtClean="0"/>
              <a:t>≥0)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290983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Equation" r:id="rId3" imgW="2082800" imgH="355600" progId="Equation.3">
                  <p:embed/>
                </p:oleObj>
              </mc:Choice>
              <mc:Fallback>
                <p:oleObj name="Equation" r:id="rId3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58801" y="6084218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2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53"/>
            <a:ext cx="8229600" cy="2173597"/>
          </a:xfrm>
        </p:spPr>
        <p:txBody>
          <a:bodyPr>
            <a:normAutofit/>
          </a:bodyPr>
          <a:lstStyle/>
          <a:p>
            <a:r>
              <a:rPr lang="en-US" dirty="0" smtClean="0"/>
              <a:t>Everyone Loves Anecdotes</a:t>
            </a:r>
            <a:br>
              <a:rPr lang="en-US" dirty="0" smtClean="0"/>
            </a:br>
            <a:r>
              <a:rPr lang="en-US" sz="2700" dirty="0" smtClean="0"/>
              <a:t>(I know I do)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358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28" y="4168586"/>
            <a:ext cx="1237345" cy="309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605" y="3231291"/>
            <a:ext cx="1870790" cy="91422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1342200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2220602" y="185001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6030127" y="185001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6988" y="1466755"/>
            <a:ext cx="910024" cy="110004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Explosion 1 7"/>
          <p:cNvSpPr/>
          <p:nvPr/>
        </p:nvSpPr>
        <p:spPr>
          <a:xfrm rot="20400000">
            <a:off x="3864294" y="1912006"/>
            <a:ext cx="964109" cy="70009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pic>
        <p:nvPicPr>
          <p:cNvPr id="9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1603305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3361398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-Right Arrow 12"/>
          <p:cNvSpPr/>
          <p:nvPr/>
        </p:nvSpPr>
        <p:spPr>
          <a:xfrm>
            <a:off x="2220602" y="358574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030127" y="358574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3069181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3549" y="5799774"/>
            <a:ext cx="301910" cy="3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0079" y="5896851"/>
            <a:ext cx="316287" cy="38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4040696" y="5047445"/>
            <a:ext cx="1062608" cy="692190"/>
            <a:chOff x="3566083" y="5167976"/>
            <a:chExt cx="1312812" cy="8757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654" y="5625169"/>
              <a:ext cx="410760" cy="4107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21136" y="5630127"/>
              <a:ext cx="410040" cy="4100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02845" y="5167976"/>
              <a:ext cx="457193" cy="45719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66083" y="5175263"/>
              <a:ext cx="441691" cy="4416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64143" y="5628974"/>
              <a:ext cx="414752" cy="4147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67714" y="5204123"/>
              <a:ext cx="396750" cy="396750"/>
            </a:xfrm>
            <a:prstGeom prst="rect">
              <a:avLst/>
            </a:prstGeom>
          </p:spPr>
        </p:pic>
      </p:grpSp>
      <p:sp>
        <p:nvSpPr>
          <p:cNvPr id="29" name="Left-Right Arrow 28"/>
          <p:cNvSpPr/>
          <p:nvPr/>
        </p:nvSpPr>
        <p:spPr>
          <a:xfrm>
            <a:off x="2220602" y="524333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-Right Arrow 29"/>
          <p:cNvSpPr/>
          <p:nvPr/>
        </p:nvSpPr>
        <p:spPr>
          <a:xfrm>
            <a:off x="6030127" y="524333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4723016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5029457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429167" y="2184583"/>
            <a:ext cx="6292583" cy="2277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Learning preferences from user feedback</a:t>
            </a:r>
          </a:p>
          <a:p>
            <a:endParaRPr lang="en-US" sz="1000" b="1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Typically based on simple interactions</a:t>
            </a:r>
          </a:p>
          <a:p>
            <a:pPr marL="457200" indent="-457200">
              <a:buFont typeface="Arial"/>
              <a:buChar char="•"/>
            </a:pP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E.g., star rating, “like”, “</a:t>
            </a:r>
            <a:r>
              <a:rPr lang="en-US" sz="2800" dirty="0" err="1"/>
              <a:t>r</a:t>
            </a:r>
            <a:r>
              <a:rPr lang="en-US" sz="2800" dirty="0" err="1" smtClean="0"/>
              <a:t>etweet</a:t>
            </a:r>
            <a:r>
              <a:rPr lang="en-US" sz="2800" dirty="0" smtClean="0"/>
              <a:t>”</a:t>
            </a:r>
          </a:p>
          <a:p>
            <a:pPr marL="457200" indent="-457200">
              <a:buFont typeface="Arial"/>
              <a:buChar char="•"/>
            </a:pPr>
            <a:endParaRPr lang="en-US" sz="10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Fundamentally limiting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70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3" grpId="0" animBg="1"/>
      <p:bldP spid="14" grpId="0" animBg="1"/>
      <p:bldP spid="29" grpId="0" animBg="1"/>
      <p:bldP spid="30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" y="3742935"/>
            <a:ext cx="3740223" cy="2578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8" y="749330"/>
            <a:ext cx="4162195" cy="1818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61" y="749331"/>
            <a:ext cx="4200647" cy="170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93" y="3779096"/>
            <a:ext cx="3685752" cy="243296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269" y="193095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5441" y="187331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72022" y="2936541"/>
            <a:ext cx="2446653" cy="707887"/>
            <a:chOff x="821282" y="2679852"/>
            <a:chExt cx="2482809" cy="752324"/>
          </a:xfrm>
        </p:grpSpPr>
        <p:sp>
          <p:nvSpPr>
            <p:cNvPr id="18" name="TextBox 17"/>
            <p:cNvSpPr txBox="1"/>
            <p:nvPr/>
          </p:nvSpPr>
          <p:spPr>
            <a:xfrm>
              <a:off x="821282" y="2679852"/>
              <a:ext cx="2482809" cy="75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3219" y="2746944"/>
              <a:ext cx="692297" cy="6852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664693" y="2903528"/>
            <a:ext cx="2446653" cy="709402"/>
            <a:chOff x="5108871" y="2679852"/>
            <a:chExt cx="2482809" cy="753934"/>
          </a:xfrm>
        </p:grpSpPr>
        <p:sp>
          <p:nvSpPr>
            <p:cNvPr id="19" name="TextBox 18"/>
            <p:cNvSpPr txBox="1"/>
            <p:nvPr/>
          </p:nvSpPr>
          <p:spPr>
            <a:xfrm>
              <a:off x="5108871" y="2679852"/>
              <a:ext cx="2482809" cy="75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9415" y="2746944"/>
              <a:ext cx="693923" cy="686842"/>
            </a:xfrm>
            <a:prstGeom prst="rect">
              <a:avLst/>
            </a:prstGeom>
          </p:spPr>
        </p:pic>
      </p:grpSp>
      <p:cxnSp>
        <p:nvCxnSpPr>
          <p:cNvPr id="24" name="Straight Connector 23"/>
          <p:cNvCxnSpPr/>
          <p:nvPr/>
        </p:nvCxnSpPr>
        <p:spPr>
          <a:xfrm>
            <a:off x="0" y="2810945"/>
            <a:ext cx="9144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53383" y="3077134"/>
            <a:ext cx="4239059" cy="136766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41172" y="3101557"/>
            <a:ext cx="4256242" cy="1265935"/>
            <a:chOff x="5108871" y="2679852"/>
            <a:chExt cx="2983355" cy="684606"/>
          </a:xfrm>
        </p:grpSpPr>
        <p:sp>
          <p:nvSpPr>
            <p:cNvPr id="26" name="TextBox 25"/>
            <p:cNvSpPr txBox="1"/>
            <p:nvPr/>
          </p:nvSpPr>
          <p:spPr>
            <a:xfrm>
              <a:off x="5108871" y="2679852"/>
              <a:ext cx="2983355" cy="64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/>
                <a:t>F(m,      , ?)</a:t>
              </a:r>
              <a:endParaRPr lang="en-US" sz="72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8996" y="2713926"/>
              <a:ext cx="824484" cy="650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80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Problem definition</a:t>
            </a:r>
            <a:endParaRPr lang="en-US" sz="2400" dirty="0" smtClean="0"/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b="1" dirty="0" smtClean="0">
                <a:solidFill>
                  <a:srgbClr val="953735"/>
                </a:solidFill>
              </a:rPr>
              <a:t>Data Collection User Study</a:t>
            </a:r>
          </a:p>
          <a:p>
            <a:endParaRPr lang="en-US" sz="300" b="1" dirty="0">
              <a:solidFill>
                <a:srgbClr val="953735"/>
              </a:solidFill>
            </a:endParaRPr>
          </a:p>
          <a:p>
            <a:r>
              <a:rPr lang="en-US" sz="2800" b="1" dirty="0" smtClean="0">
                <a:solidFill>
                  <a:srgbClr val="953735"/>
                </a:solidFill>
              </a:rPr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49" y="1427948"/>
            <a:ext cx="4719796" cy="4745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62" y="1427947"/>
            <a:ext cx="5577840" cy="3796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88" y="1427948"/>
            <a:ext cx="4719796" cy="33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957" y="1337275"/>
            <a:ext cx="26347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New User Study: </a:t>
            </a:r>
            <a:r>
              <a:rPr lang="en-US" sz="2000" b="1" dirty="0" smtClean="0"/>
              <a:t>Hypothetical trip to Paris</a:t>
            </a:r>
          </a:p>
          <a:p>
            <a:endParaRPr lang="en-US" sz="2000" b="1" dirty="0" smtClean="0"/>
          </a:p>
          <a:p>
            <a:r>
              <a:rPr lang="en-US" sz="2000" b="1" dirty="0"/>
              <a:t>Mechanical Turk</a:t>
            </a:r>
          </a:p>
          <a:p>
            <a:endParaRPr lang="en-US" sz="2000" b="1" dirty="0"/>
          </a:p>
          <a:p>
            <a:r>
              <a:rPr lang="en-US" sz="2000" b="1" dirty="0" smtClean="0"/>
              <a:t>Cluster interesting attractions</a:t>
            </a:r>
          </a:p>
          <a:p>
            <a:endParaRPr lang="en-US" sz="2000" b="1" dirty="0"/>
          </a:p>
          <a:p>
            <a:r>
              <a:rPr lang="en-US" sz="2000" b="1" dirty="0" smtClean="0"/>
              <a:t>250 attractions</a:t>
            </a:r>
          </a:p>
          <a:p>
            <a:r>
              <a:rPr lang="en-US" sz="2000" b="1" dirty="0" smtClean="0"/>
              <a:t>(from </a:t>
            </a:r>
            <a:r>
              <a:rPr lang="en-US" sz="2000" b="1" dirty="0" err="1" smtClean="0"/>
              <a:t>TripAdvisor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218 users</a:t>
            </a:r>
            <a:endParaRPr lang="en-US" sz="2000" b="1" dirty="0"/>
          </a:p>
          <a:p>
            <a:r>
              <a:rPr lang="en-US" sz="2000" b="1" dirty="0" smtClean="0"/>
              <a:t>18.7 items per user</a:t>
            </a:r>
          </a:p>
          <a:p>
            <a:r>
              <a:rPr lang="en-US" sz="2000" b="1" dirty="0" smtClean="0"/>
              <a:t>4.5 clusters per user</a:t>
            </a:r>
          </a:p>
          <a:p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24279" y="1333648"/>
            <a:ext cx="8550423" cy="48400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118" y="1605961"/>
            <a:ext cx="790312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“Very interesting - I feel like I learned a bit about Paris!”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“I have never been to Paris but now I want to go even more.”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/>
              <a:t>“We would just about sell our souls to get there! Thank you for letting me travel there vicariously through this HIT!!!”</a:t>
            </a:r>
          </a:p>
          <a:p>
            <a:r>
              <a:rPr lang="en-US" sz="2400" dirty="0"/>
              <a:t>(HIT refers to “Human Intelligence Task”)</a:t>
            </a:r>
            <a:endParaRPr lang="en-US" sz="2400" i="1" dirty="0">
              <a:solidFill>
                <a:srgbClr val="000000"/>
              </a:solidFill>
            </a:endParaRP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“Great format. Have been to Paris several times but still learned about many great new places to visit”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877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Attractions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88" y="1522787"/>
            <a:ext cx="5393440" cy="4524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712" y="1486097"/>
            <a:ext cx="25287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sets of features</a:t>
            </a:r>
          </a:p>
          <a:p>
            <a:endParaRPr lang="en-US" sz="2400" b="1" dirty="0"/>
          </a:p>
          <a:p>
            <a:r>
              <a:rPr lang="en-US" sz="2400" b="1" dirty="0" smtClean="0"/>
              <a:t>Wikipedia </a:t>
            </a:r>
            <a:r>
              <a:rPr lang="en-US" sz="2400" b="1" dirty="0" err="1" smtClean="0"/>
              <a:t>tf-</a:t>
            </a:r>
            <a:r>
              <a:rPr lang="en-US" sz="2400" b="1" dirty="0" err="1" smtClean="0"/>
              <a:t>idf</a:t>
            </a:r>
            <a:endParaRPr lang="en-US" sz="2400" b="1" dirty="0" smtClean="0"/>
          </a:p>
          <a:p>
            <a:r>
              <a:rPr lang="en-US" sz="2400" dirty="0" smtClean="0"/>
              <a:t>(~3.5K features)</a:t>
            </a:r>
            <a:endParaRPr lang="en-US" sz="2400" dirty="0" smtClean="0"/>
          </a:p>
          <a:p>
            <a:endParaRPr lang="en-US" sz="2400" b="1" dirty="0"/>
          </a:p>
          <a:p>
            <a:r>
              <a:rPr lang="en-US" sz="2400" b="1" dirty="0"/>
              <a:t>Mechanical Turk</a:t>
            </a:r>
          </a:p>
          <a:p>
            <a:r>
              <a:rPr lang="en-US" sz="2400" b="1" dirty="0"/>
              <a:t>Tagging (right</a:t>
            </a:r>
            <a:r>
              <a:rPr lang="en-US" sz="2400" b="1" dirty="0" smtClean="0"/>
              <a:t>)</a:t>
            </a:r>
          </a:p>
          <a:p>
            <a:r>
              <a:rPr lang="en-US" sz="2400" dirty="0" smtClean="0"/>
              <a:t>(~40 features)</a:t>
            </a:r>
            <a:endParaRPr lang="en-US" sz="2400" dirty="0" smtClean="0"/>
          </a:p>
          <a:p>
            <a:endParaRPr lang="en-US" sz="2400" b="1" dirty="0"/>
          </a:p>
          <a:p>
            <a:r>
              <a:rPr lang="en-US" sz="2400" b="1" dirty="0" smtClean="0"/>
              <a:t>Used for baselines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923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For each test user:</a:t>
            </a:r>
          </a:p>
          <a:p>
            <a:pPr lvl="1"/>
            <a:r>
              <a:rPr lang="en-US" dirty="0" smtClean="0"/>
              <a:t>Hold out some attractions</a:t>
            </a:r>
          </a:p>
          <a:p>
            <a:pPr lvl="1"/>
            <a:r>
              <a:rPr lang="en-US" dirty="0" smtClean="0"/>
              <a:t>Predict cluster membership (or new cluster)</a:t>
            </a:r>
          </a:p>
          <a:p>
            <a:pPr lvl="2"/>
            <a:endParaRPr lang="en-US" sz="1000" dirty="0" smtClean="0"/>
          </a:p>
          <a:p>
            <a:pPr lvl="2"/>
            <a:endParaRPr lang="en-US" sz="1000" dirty="0"/>
          </a:p>
          <a:p>
            <a:r>
              <a:rPr lang="en-US" b="1" dirty="0" smtClean="0"/>
              <a:t>Feature-based baselines:</a:t>
            </a:r>
          </a:p>
          <a:p>
            <a:pPr lvl="1"/>
            <a:r>
              <a:rPr lang="en-US" dirty="0" smtClean="0"/>
              <a:t>Diagonal metric (per user)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</a:t>
            </a:r>
            <a:r>
              <a:rPr lang="en-US" sz="1800" dirty="0" err="1" smtClean="0"/>
              <a:t>Wagstaff</a:t>
            </a:r>
            <a:r>
              <a:rPr lang="en-US" sz="1800" dirty="0" smtClean="0"/>
              <a:t> &amp; </a:t>
            </a:r>
            <a:r>
              <a:rPr lang="en-US" sz="1800" dirty="0" err="1" smtClean="0"/>
              <a:t>Cardie</a:t>
            </a:r>
            <a:r>
              <a:rPr lang="en-US" sz="1800" dirty="0" smtClean="0"/>
              <a:t>, 2000] [Xing et al., 2002] [Schultz &amp; Joachims, 2003]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[Davis et al., 2007] [</a:t>
            </a:r>
            <a:r>
              <a:rPr lang="en-US" sz="1800" dirty="0" err="1" smtClean="0"/>
              <a:t>Parameswaran</a:t>
            </a:r>
            <a:r>
              <a:rPr lang="en-US" sz="1800" dirty="0" smtClean="0"/>
              <a:t> &amp; Weinberger, 2010]</a:t>
            </a:r>
          </a:p>
          <a:p>
            <a:pPr lvl="1"/>
            <a:r>
              <a:rPr lang="en-US" dirty="0" smtClean="0"/>
              <a:t>Latent feature transform      </a:t>
            </a:r>
            <a:r>
              <a:rPr lang="en-US" sz="2400" dirty="0" smtClean="0">
                <a:solidFill>
                  <a:srgbClr val="953735"/>
                </a:solidFill>
              </a:rPr>
              <a:t>(significantly slower)</a:t>
            </a:r>
          </a:p>
          <a:p>
            <a:pPr marL="457200" lvl="1" indent="0">
              <a:buNone/>
            </a:pPr>
            <a:r>
              <a:rPr lang="en-US" sz="1800" dirty="0" smtClean="0"/>
              <a:t>      [Blitzer &amp; Weston, 2012]</a:t>
            </a:r>
          </a:p>
        </p:txBody>
      </p:sp>
    </p:spTree>
    <p:extLst>
      <p:ext uri="{BB962C8B-B14F-4D97-AF65-F5344CB8AC3E}">
        <p14:creationId xmlns:p14="http://schemas.microsoft.com/office/powerpoint/2010/main" val="130806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9613"/>
            <a:ext cx="8229600" cy="2816737"/>
          </a:xfrm>
        </p:spPr>
        <p:txBody>
          <a:bodyPr/>
          <a:lstStyle/>
          <a:p>
            <a:r>
              <a:rPr lang="en-US" b="1" dirty="0" smtClean="0"/>
              <a:t>Predict cluster membership</a:t>
            </a:r>
          </a:p>
          <a:p>
            <a:endParaRPr lang="en-US" sz="1600" dirty="0"/>
          </a:p>
          <a:p>
            <a:pPr lvl="1"/>
            <a:r>
              <a:rPr lang="en-US" dirty="0" smtClean="0"/>
              <a:t>Existing cluster: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New cluster: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35" y="5367918"/>
            <a:ext cx="852774" cy="752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6" y="4278069"/>
            <a:ext cx="841191" cy="8692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813" y="1320138"/>
            <a:ext cx="4877701" cy="1974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1094" y="4403358"/>
            <a:ext cx="399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 with highest average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(conventional classification)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791094" y="5398743"/>
            <a:ext cx="3672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clusters have negative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(predicting novelty)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4492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46598111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1632" y="432321"/>
            <a:ext cx="55607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Conventional Prediction Setting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21066"/>
            <a:ext cx="1882615" cy="3378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013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25% from each cluster (no empty clusters)</a:t>
            </a:r>
            <a:endParaRPr lang="en-US" sz="2000" dirty="0"/>
          </a:p>
          <a:p>
            <a:r>
              <a:rPr lang="en-US" sz="2000" dirty="0" smtClean="0"/>
              <a:t>Predict cluster membership (conventional classification)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32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75836641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8724" y="418810"/>
            <a:ext cx="3326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Predicting Novelty</a:t>
            </a:r>
            <a:endParaRPr lang="en-US" sz="3200" b="1" dirty="0"/>
          </a:p>
        </p:txBody>
      </p:sp>
      <p:sp>
        <p:nvSpPr>
          <p:cNvPr id="6" name="Left Arrow 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48086"/>
            <a:ext cx="1882615" cy="335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3974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one entire cluster</a:t>
            </a:r>
          </a:p>
          <a:p>
            <a:r>
              <a:rPr lang="en-US" sz="2000" dirty="0" smtClean="0"/>
              <a:t>Predict new cluster (predict novelty)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3269" y="1139701"/>
            <a:ext cx="169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O</a:t>
            </a:r>
            <a:r>
              <a:rPr lang="en-US" b="1" dirty="0" smtClean="0">
                <a:solidFill>
                  <a:srgbClr val="953735"/>
                </a:solidFill>
              </a:rPr>
              <a:t>nly method to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beat random!</a:t>
            </a:r>
            <a:endParaRPr lang="en-US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48725252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65517" y="418810"/>
            <a:ext cx="1412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Overall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391265"/>
            <a:ext cx="1882615" cy="3108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142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50% of attractions at random (some clusters empty)</a:t>
            </a:r>
          </a:p>
          <a:p>
            <a:r>
              <a:rPr lang="en-US" sz="2000" dirty="0" smtClean="0"/>
              <a:t>Predict cluster membership (or new cluster)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145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9" y="3541185"/>
            <a:ext cx="2439873" cy="1821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12407" y="6098259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http://projects.yisongyue.com/collab_cluster/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53" y="3541186"/>
            <a:ext cx="2572495" cy="172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761" y="1280425"/>
            <a:ext cx="5782479" cy="1520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6357" y="2725581"/>
            <a:ext cx="225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Rich User Feedback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992" y="5226931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Learning Problem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1147" y="5251381"/>
            <a:ext cx="234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Latent Factor Model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318" y="3605841"/>
            <a:ext cx="2271521" cy="15458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74143" y="5252364"/>
            <a:ext cx="1901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User Study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Data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Evaluation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1563" y="30405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6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Richer Interactions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8" y="1497991"/>
            <a:ext cx="2874217" cy="3474380"/>
          </a:xfrm>
          <a:prstGeom prst="rect">
            <a:avLst/>
          </a:prstGeom>
          <a:noFill/>
        </p:spPr>
      </p:pic>
      <p:pic>
        <p:nvPicPr>
          <p:cNvPr id="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0" y="2684196"/>
            <a:ext cx="997785" cy="9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8030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1 8"/>
          <p:cNvSpPr/>
          <p:nvPr/>
        </p:nvSpPr>
        <p:spPr>
          <a:xfrm rot="20400000">
            <a:off x="3258774" y="2485163"/>
            <a:ext cx="985473" cy="70946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10" y="5454317"/>
            <a:ext cx="752456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We can only learn as much as interface permits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(We can only help user as much as interface permits)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7057" y="1497991"/>
            <a:ext cx="2874217" cy="3474380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3228" y="1955690"/>
            <a:ext cx="1116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b="1" dirty="0" smtClean="0">
                <a:latin typeface="Trebuchet MS"/>
                <a:cs typeface="Trebuchet MS"/>
              </a:rPr>
              <a:t>?</a:t>
            </a:r>
            <a:endParaRPr lang="en-US" sz="14400" b="1" dirty="0">
              <a:latin typeface="Trebuchet MS"/>
              <a:cs typeface="Trebuchet M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2050646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286731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2822" y="4943952"/>
            <a:ext cx="23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Bottleneck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42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>
            <a:normAutofit/>
          </a:bodyPr>
          <a:lstStyle/>
          <a:p>
            <a:r>
              <a:rPr lang="en-US" dirty="0">
                <a:cs typeface="Calibri (body)"/>
              </a:rPr>
              <a:t>Context, scalability, transfer learning, etc</a:t>
            </a:r>
            <a:r>
              <a:rPr lang="en-US" dirty="0" smtClean="0">
                <a:cs typeface="Calibri (body)"/>
              </a:rPr>
              <a:t>.</a:t>
            </a:r>
          </a:p>
          <a:p>
            <a:endParaRPr lang="en-US" sz="800" dirty="0">
              <a:cs typeface="Calibri (body)"/>
            </a:endParaRPr>
          </a:p>
          <a:p>
            <a:r>
              <a:rPr lang="en-US" dirty="0">
                <a:cs typeface="Calibri (body)"/>
              </a:rPr>
              <a:t>How to model interactive setting?</a:t>
            </a:r>
          </a:p>
          <a:p>
            <a:pPr lvl="1"/>
            <a:r>
              <a:rPr lang="en-US" dirty="0">
                <a:cs typeface="Calibri (body)"/>
              </a:rPr>
              <a:t>Exploration </a:t>
            </a:r>
            <a:r>
              <a:rPr lang="en-US" dirty="0" err="1">
                <a:cs typeface="Calibri (body)"/>
              </a:rPr>
              <a:t>vs</a:t>
            </a:r>
            <a:r>
              <a:rPr lang="en-US" dirty="0">
                <a:cs typeface="Calibri (body)"/>
              </a:rPr>
              <a:t> Exploitation</a:t>
            </a:r>
          </a:p>
          <a:p>
            <a:pPr lvl="1"/>
            <a:r>
              <a:rPr lang="en-US" dirty="0">
                <a:cs typeface="Calibri (body)"/>
              </a:rPr>
              <a:t>User goals?</a:t>
            </a:r>
          </a:p>
          <a:p>
            <a:endParaRPr lang="en-US" sz="800" dirty="0" smtClean="0">
              <a:solidFill>
                <a:srgbClr val="000000"/>
              </a:solidFill>
              <a:cs typeface="Calibri (body)"/>
            </a:endParaRPr>
          </a:p>
          <a:p>
            <a:r>
              <a:rPr lang="en-US" dirty="0" smtClean="0">
                <a:solidFill>
                  <a:srgbClr val="000000"/>
                </a:solidFill>
                <a:cs typeface="Calibri (body)"/>
              </a:rPr>
              <a:t>How to model other rich interactions?</a:t>
            </a: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endParaRPr lang="en-US" sz="2200" dirty="0" smtClean="0">
              <a:solidFill>
                <a:srgbClr val="000000"/>
              </a:solidFill>
              <a:cs typeface="Calibri (body)"/>
            </a:endParaRPr>
          </a:p>
          <a:p>
            <a:endParaRPr lang="en-US" sz="600" dirty="0">
              <a:cs typeface="Calibri (body)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90" y="4747474"/>
            <a:ext cx="929350" cy="980414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26" y="4767249"/>
            <a:ext cx="798618" cy="1036044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96612" y="4388476"/>
            <a:ext cx="105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Zooming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64" y="4378141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Dynamic Rankings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9725" y="4378141"/>
            <a:ext cx="14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Highlighting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0247" y="4388476"/>
            <a:ext cx="6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Etc…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11" y="4740359"/>
            <a:ext cx="832948" cy="986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61" y="4767249"/>
            <a:ext cx="1477209" cy="94198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33016" y="5705036"/>
            <a:ext cx="164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[Brandt et al., 2011]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41788" y="5717247"/>
            <a:ext cx="16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Shahaf</a:t>
            </a:r>
            <a:r>
              <a:rPr lang="en-US" sz="1400" dirty="0" smtClean="0"/>
              <a:t> et al., 2013]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827292" y="6271826"/>
            <a:ext cx="7489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Calibri (body)"/>
              </a:rPr>
              <a:t>Research supported by: </a:t>
            </a:r>
            <a:r>
              <a:rPr lang="en-US" sz="1600" dirty="0" smtClean="0">
                <a:solidFill>
                  <a:srgbClr val="000000"/>
                </a:solidFill>
                <a:cs typeface="Calibri (body)"/>
              </a:rPr>
              <a:t>ONR </a:t>
            </a:r>
            <a:r>
              <a:rPr lang="en-US" sz="1600" dirty="0">
                <a:solidFill>
                  <a:srgbClr val="000000"/>
                </a:solidFill>
                <a:cs typeface="Calibri (body)"/>
              </a:rPr>
              <a:t>(PECASE) </a:t>
            </a:r>
            <a:r>
              <a:rPr lang="en-US" sz="1600" dirty="0" smtClean="0">
                <a:solidFill>
                  <a:srgbClr val="000000"/>
                </a:solidFill>
                <a:cs typeface="Calibri (body)"/>
              </a:rPr>
              <a:t>N000141010672 and </a:t>
            </a:r>
            <a:r>
              <a:rPr lang="en-US" sz="1600" dirty="0">
                <a:solidFill>
                  <a:srgbClr val="000000"/>
                </a:solidFill>
                <a:cs typeface="Calibri (body)"/>
              </a:rPr>
              <a:t>ONR YIP N00014-08-1-0752</a:t>
            </a:r>
          </a:p>
        </p:txBody>
      </p:sp>
    </p:spTree>
    <p:extLst>
      <p:ext uri="{BB962C8B-B14F-4D97-AF65-F5344CB8AC3E}">
        <p14:creationId xmlns:p14="http://schemas.microsoft.com/office/powerpoint/2010/main" val="303804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2520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5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1" y="164211"/>
            <a:ext cx="5731668" cy="5053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91103" y="943058"/>
            <a:ext cx="3599977" cy="1919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9471" y="3698273"/>
            <a:ext cx="4071609" cy="18212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41702" y="5604980"/>
            <a:ext cx="3949378" cy="666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03" y="943058"/>
            <a:ext cx="3588565" cy="191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13" y="3732369"/>
            <a:ext cx="4379961" cy="173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702" y="5604980"/>
            <a:ext cx="3801005" cy="63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316" y="5715155"/>
            <a:ext cx="271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(Also efficient methods for </a:t>
            </a:r>
          </a:p>
          <a:p>
            <a:r>
              <a:rPr lang="en-US" dirty="0" smtClean="0"/>
              <a:t>speeding up computation.)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26548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Prediction Experiment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98" y="2724516"/>
            <a:ext cx="621255" cy="570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320" y="2008524"/>
            <a:ext cx="633933" cy="760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890" y="2005829"/>
            <a:ext cx="614915" cy="7036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4461" y="1705243"/>
            <a:ext cx="1345936" cy="162036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405" y="2002572"/>
            <a:ext cx="633933" cy="988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640" y="2004080"/>
            <a:ext cx="621253" cy="608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506" y="2625780"/>
            <a:ext cx="633933" cy="6085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28687" y="1699291"/>
            <a:ext cx="1345936" cy="1563685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214" y="2010260"/>
            <a:ext cx="621255" cy="614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6057" y="2001848"/>
            <a:ext cx="621254" cy="697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7420" y="2627437"/>
            <a:ext cx="627594" cy="4944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11642" y="1705243"/>
            <a:ext cx="1345936" cy="1463655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66355" y="1685359"/>
            <a:ext cx="112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Architecture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8905" y="1689368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 Museums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642" y="169357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Outdoors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8526" y="2176657"/>
            <a:ext cx="196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Ground Truth: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487" y="1579034"/>
            <a:ext cx="633933" cy="7607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702" y="1579034"/>
            <a:ext cx="614915" cy="7036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87" y="2418849"/>
            <a:ext cx="621255" cy="570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76" y="1579034"/>
            <a:ext cx="633933" cy="9889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702" y="2353026"/>
            <a:ext cx="621253" cy="6085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022" y="3057664"/>
            <a:ext cx="633933" cy="6085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54" y="2627311"/>
            <a:ext cx="621255" cy="6149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876" y="3322647"/>
            <a:ext cx="627594" cy="4944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5487" y="3055914"/>
            <a:ext cx="621254" cy="69732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2222678" y="1579033"/>
            <a:ext cx="613940" cy="70366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457200" y="4244487"/>
            <a:ext cx="8229600" cy="1823038"/>
          </a:xfrm>
        </p:spPr>
        <p:txBody>
          <a:bodyPr/>
          <a:lstStyle/>
          <a:p>
            <a:r>
              <a:rPr lang="en-US" sz="2800" dirty="0" smtClean="0"/>
              <a:t>Recommend item</a:t>
            </a:r>
          </a:p>
          <a:p>
            <a:r>
              <a:rPr lang="en-US" sz="2800" dirty="0" smtClean="0"/>
              <a:t>Simulate user response</a:t>
            </a:r>
          </a:p>
          <a:p>
            <a:r>
              <a:rPr lang="en-US" sz="2800" dirty="0" smtClean="0"/>
              <a:t>Repeat</a:t>
            </a:r>
          </a:p>
          <a:p>
            <a:endParaRPr lang="en-US" sz="1600" dirty="0"/>
          </a:p>
        </p:txBody>
      </p:sp>
      <p:sp>
        <p:nvSpPr>
          <p:cNvPr id="54" name="Rounded Rectangle 53"/>
          <p:cNvSpPr/>
          <p:nvPr/>
        </p:nvSpPr>
        <p:spPr>
          <a:xfrm>
            <a:off x="809876" y="1579033"/>
            <a:ext cx="620889" cy="9889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693856" y="5560472"/>
            <a:ext cx="2287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# Clusters Created: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en-US" sz="2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18495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0</a:t>
            </a:r>
            <a:endParaRPr lang="en-US" sz="2100" dirty="0"/>
          </a:p>
        </p:txBody>
      </p:sp>
      <p:sp>
        <p:nvSpPr>
          <p:cNvPr id="57" name="Rectangle 56"/>
          <p:cNvSpPr/>
          <p:nvPr/>
        </p:nvSpPr>
        <p:spPr>
          <a:xfrm>
            <a:off x="5693855" y="5567218"/>
            <a:ext cx="2463721" cy="39336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812758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21591" y="5560472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2</a:t>
            </a:r>
            <a:endParaRPr lang="en-US" sz="2100" dirty="0"/>
          </a:p>
        </p:txBody>
      </p:sp>
      <p:sp>
        <p:nvSpPr>
          <p:cNvPr id="60" name="Rounded Rectangle 59"/>
          <p:cNvSpPr/>
          <p:nvPr/>
        </p:nvSpPr>
        <p:spPr>
          <a:xfrm>
            <a:off x="1515487" y="1579033"/>
            <a:ext cx="621254" cy="76071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515487" y="3084864"/>
            <a:ext cx="621254" cy="66398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715058" y="3902021"/>
            <a:ext cx="2442519" cy="15081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Goal: </a:t>
            </a:r>
            <a:r>
              <a:rPr lang="en-US" sz="2600" dirty="0" smtClean="0"/>
              <a:t>Maximize </a:t>
            </a:r>
          </a:p>
          <a:p>
            <a:r>
              <a:rPr lang="en-US" sz="2600" dirty="0" smtClean="0"/>
              <a:t>Clusters Created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</a:t>
            </a:r>
            <a:r>
              <a:rPr lang="en-US" sz="2000" dirty="0">
                <a:solidFill>
                  <a:srgbClr val="953735"/>
                </a:solidFill>
              </a:rPr>
              <a:t>Predict item with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lowest </a:t>
            </a:r>
            <a:r>
              <a:rPr lang="en-US" sz="2000" dirty="0">
                <a:solidFill>
                  <a:srgbClr val="953735"/>
                </a:solidFill>
              </a:rPr>
              <a:t>F(</a:t>
            </a:r>
            <a:r>
              <a:rPr lang="en-US" sz="2000" dirty="0" err="1">
                <a:solidFill>
                  <a:srgbClr val="953735"/>
                </a:solidFill>
              </a:rPr>
              <a:t>m,i,j</a:t>
            </a:r>
            <a:r>
              <a:rPr lang="en-US" sz="2000" dirty="0">
                <a:solidFill>
                  <a:srgbClr val="953735"/>
                </a:solidFill>
              </a:rPr>
              <a:t>) </a:t>
            </a:r>
            <a:r>
              <a:rPr lang="en-US" sz="2000" dirty="0" smtClean="0">
                <a:solidFill>
                  <a:srgbClr val="953735"/>
                </a:solidFill>
              </a:rPr>
              <a:t>scores) 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" grpId="0" animBg="1"/>
      <p:bldP spid="8" grpId="1" animBg="1"/>
      <p:bldP spid="13" grpId="0" animBg="1"/>
      <p:bldP spid="13" grpId="1" animBg="1"/>
      <p:bldP spid="18" grpId="0" animBg="1"/>
      <p:bldP spid="18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33" grpId="0" animBg="1"/>
      <p:bldP spid="33" grpId="1" animBg="1"/>
      <p:bldP spid="54" grpId="0" animBg="1"/>
      <p:bldP spid="54" grpId="1" animBg="1"/>
      <p:bldP spid="55" grpId="0"/>
      <p:bldP spid="56" grpId="0"/>
      <p:bldP spid="56" grpId="1"/>
      <p:bldP spid="57" grpId="0" animBg="1"/>
      <p:bldP spid="58" grpId="0"/>
      <p:bldP spid="58" grpId="1"/>
      <p:bldP spid="59" grpId="0"/>
      <p:bldP spid="59" grpId="1"/>
      <p:bldP spid="60" grpId="0" animBg="1"/>
      <p:bldP spid="60" grpId="1" animBg="1"/>
      <p:bldP spid="61" grpId="0" animBg="1"/>
      <p:bldP spid="61" grpId="1" animBg="1"/>
      <p:bldP spid="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Prediction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76" y="1406125"/>
            <a:ext cx="5795036" cy="400443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5400000" flipV="1">
            <a:off x="387021" y="2930989"/>
            <a:ext cx="2293571" cy="534487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7304" y="5788012"/>
            <a:ext cx="486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LCC outperforms competing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23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13" y="226783"/>
            <a:ext cx="6306775" cy="5774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67" y="6061794"/>
            <a:ext cx="816222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ReGroup</a:t>
            </a:r>
            <a:r>
              <a:rPr lang="en-US" sz="1600" b="1" dirty="0"/>
              <a:t>: Interactive Machine Learning for On-Demand Group Creation in </a:t>
            </a:r>
            <a:r>
              <a:rPr lang="en-US" sz="1600" b="1" dirty="0" smtClean="0"/>
              <a:t>Social Networks”  </a:t>
            </a:r>
          </a:p>
          <a:p>
            <a:r>
              <a:rPr lang="en-US" sz="1600" b="1" dirty="0" smtClean="0"/>
              <a:t>[</a:t>
            </a:r>
            <a:r>
              <a:rPr lang="en-US" sz="1600" dirty="0" err="1" smtClean="0"/>
              <a:t>Ameershi</a:t>
            </a:r>
            <a:r>
              <a:rPr lang="en-US" sz="1600" dirty="0" smtClean="0"/>
              <a:t> et al., CHI 2012]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5432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31" y="6363760"/>
            <a:ext cx="267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http://www.pinterest.com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01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" y="-43290"/>
            <a:ext cx="9144000" cy="605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63" y="6072828"/>
            <a:ext cx="91151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Apolo</a:t>
            </a:r>
            <a:r>
              <a:rPr lang="en-US" sz="1600" b="1" dirty="0"/>
              <a:t>: Making Sense of Large Network Data by </a:t>
            </a:r>
            <a:r>
              <a:rPr lang="en-US" sz="1600" b="1" dirty="0" smtClean="0"/>
              <a:t>Combining Rich </a:t>
            </a:r>
            <a:r>
              <a:rPr lang="en-US" sz="1600" b="1" dirty="0"/>
              <a:t>User Interaction and Machine </a:t>
            </a:r>
            <a:r>
              <a:rPr lang="en-US" sz="1600" b="1" dirty="0" smtClean="0"/>
              <a:t>Learning”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Chau</a:t>
            </a:r>
            <a:r>
              <a:rPr lang="en-US" sz="1600" dirty="0" smtClean="0"/>
              <a:t> et al., CHI 2011]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26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7"/>
            <a:ext cx="8229600" cy="1666376"/>
          </a:xfrm>
        </p:spPr>
        <p:txBody>
          <a:bodyPr>
            <a:normAutofit/>
          </a:bodyPr>
          <a:lstStyle/>
          <a:p>
            <a:r>
              <a:rPr lang="en-US" dirty="0"/>
              <a:t>Demo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Goal Oriented Data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Browsing)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762" y="2250259"/>
            <a:ext cx="2473749" cy="18553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67" y="2176418"/>
            <a:ext cx="2212266" cy="21684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90" y="2369133"/>
            <a:ext cx="2396957" cy="171485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7810" y="4768334"/>
            <a:ext cx="5201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/>
                <a:cs typeface="Trebuchet MS"/>
              </a:rPr>
              <a:t>Planning a vacation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meals for the week</a:t>
            </a:r>
            <a:endParaRPr lang="en-US" sz="2000" b="1" dirty="0">
              <a:latin typeface="Trebuchet MS"/>
              <a:cs typeface="Trebuchet MS"/>
            </a:endParaRP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>
                <a:latin typeface="Trebuchet MS"/>
                <a:cs typeface="Trebuchet MS"/>
              </a:rPr>
              <a:t>Literature review for grant </a:t>
            </a:r>
            <a:r>
              <a:rPr lang="en-US" sz="2000" b="1" dirty="0" smtClean="0">
                <a:latin typeface="Trebuchet MS"/>
                <a:cs typeface="Trebuchet MS"/>
              </a:rPr>
              <a:t>proposal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514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Problem definition</a:t>
            </a:r>
            <a:endParaRPr lang="en-US" sz="2400" dirty="0" smtClean="0"/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“Collaborative Clustering”</a:t>
            </a:r>
          </a:p>
          <a:p>
            <a:pPr lvl="1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Problem definition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4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1200</Words>
  <Application>Microsoft Macintosh PowerPoint</Application>
  <PresentationFormat>On-screen Show (4:3)</PresentationFormat>
  <Paragraphs>358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Equation</vt:lpstr>
      <vt:lpstr>Microsoft Equation</vt:lpstr>
      <vt:lpstr>Personalized Collaborative Clustering</vt:lpstr>
      <vt:lpstr>User Feedback</vt:lpstr>
      <vt:lpstr>Richer Interactions</vt:lpstr>
      <vt:lpstr>PowerPoint Presentation</vt:lpstr>
      <vt:lpstr>PowerPoint Presentation</vt:lpstr>
      <vt:lpstr>PowerPoint Presentation</vt:lpstr>
      <vt:lpstr>Demo  (Goal Oriented Data Browsing)</vt:lpstr>
      <vt:lpstr>Clustering Interaction</vt:lpstr>
      <vt:lpstr>Clustering Interaction</vt:lpstr>
      <vt:lpstr>Collaborative Filtering</vt:lpstr>
      <vt:lpstr>Collaborative Clustering</vt:lpstr>
      <vt:lpstr>Collaborative Clustering</vt:lpstr>
      <vt:lpstr>Clustering Interaction</vt:lpstr>
      <vt:lpstr>Latent Factor Models</vt:lpstr>
      <vt:lpstr>Latent Collaborative Clustering</vt:lpstr>
      <vt:lpstr>Latent Collaborative Clustering</vt:lpstr>
      <vt:lpstr>Learning</vt:lpstr>
      <vt:lpstr>Learning</vt:lpstr>
      <vt:lpstr>Everyone Loves Anecdotes (I know I do)</vt:lpstr>
      <vt:lpstr>PowerPoint Presentation</vt:lpstr>
      <vt:lpstr>Clustering Interaction</vt:lpstr>
      <vt:lpstr>Data Collection</vt:lpstr>
      <vt:lpstr>Features for Attractions</vt:lpstr>
      <vt:lpstr>Evaluation</vt:lpstr>
      <vt:lpstr>Prediction Tasks</vt:lpstr>
      <vt:lpstr>PowerPoint Presentation</vt:lpstr>
      <vt:lpstr>PowerPoint Presentation</vt:lpstr>
      <vt:lpstr>PowerPoint Presentation</vt:lpstr>
      <vt:lpstr>Collaborative Clustering</vt:lpstr>
      <vt:lpstr>Future Work</vt:lpstr>
      <vt:lpstr>Extra Slides</vt:lpstr>
      <vt:lpstr>PowerPoint Presentation</vt:lpstr>
      <vt:lpstr>Sequential Prediction Experiment</vt:lpstr>
      <vt:lpstr>Sequential Prediction Experiment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Collaborative Clustering</dc:title>
  <dc:creator>Yisong Yue</dc:creator>
  <cp:lastModifiedBy>Yisong Yue</cp:lastModifiedBy>
  <cp:revision>411</cp:revision>
  <dcterms:created xsi:type="dcterms:W3CDTF">2014-04-02T04:10:50Z</dcterms:created>
  <dcterms:modified xsi:type="dcterms:W3CDTF">2014-04-09T04:52:40Z</dcterms:modified>
</cp:coreProperties>
</file>