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sldIdLst>
    <p:sldId id="256" r:id="rId2"/>
    <p:sldId id="263" r:id="rId3"/>
    <p:sldId id="267" r:id="rId4"/>
    <p:sldId id="261" r:id="rId5"/>
    <p:sldId id="262" r:id="rId6"/>
    <p:sldId id="264" r:id="rId7"/>
    <p:sldId id="266" r:id="rId8"/>
    <p:sldId id="260" r:id="rId9"/>
    <p:sldId id="259" r:id="rId10"/>
    <p:sldId id="258" r:id="rId11"/>
    <p:sldId id="265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010" autoAdjust="0"/>
    <p:restoredTop sz="88032" autoAdjust="0"/>
  </p:normalViewPr>
  <p:slideViewPr>
    <p:cSldViewPr snapToGrid="0">
      <p:cViewPr varScale="1">
        <p:scale>
          <a:sx n="102" d="100"/>
          <a:sy n="102" d="100"/>
        </p:scale>
        <p:origin x="96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3C3ECF-5F62-4B4D-917C-289EA83DBEB4}" type="datetimeFigureOut">
              <a:rPr lang="en-US" smtClean="0"/>
              <a:t>11/28/2017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03E94-2D69-428D-B4EE-DEED8F128B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0232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Easy to compute, because all components</a:t>
            </a:r>
            <a:r>
              <a:rPr lang="en-US" baseline="0" dirty="0" smtClean="0"/>
              <a:t> are ready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03E94-2D69-428D-B4EE-DEED8F128B1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32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probabilistic graphical </a:t>
            </a:r>
            <a:r>
              <a:rPr lang="en-US" dirty="0" smtClean="0"/>
              <a:t>models like Markov Random Field </a:t>
            </a:r>
            <a:r>
              <a:rPr lang="en-US" baseline="0" dirty="0" smtClean="0"/>
              <a:t>also has the similar </a:t>
            </a:r>
            <a:r>
              <a:rPr lang="en-US" baseline="0" dirty="0" smtClean="0"/>
              <a:t>property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when the size of network is huge, the distribution become intractable.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Second case, the continuous integral is typically </a:t>
            </a:r>
            <a:r>
              <a:rPr lang="en-US" baseline="0" dirty="0" err="1" smtClean="0"/>
              <a:t>intract</a:t>
            </a:r>
            <a:r>
              <a:rPr lang="en-US" baseline="0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03E94-2D69-428D-B4EE-DEED8F128B1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8229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</a:t>
            </a:r>
            <a:r>
              <a:rPr lang="en-US" baseline="0" dirty="0" smtClean="0"/>
              <a:t>\tilde can be activation function, energy function in restricted </a:t>
            </a:r>
            <a:r>
              <a:rPr lang="en-US" baseline="0" dirty="0" err="1" smtClean="0"/>
              <a:t>boltzmann</a:t>
            </a:r>
            <a:r>
              <a:rPr lang="en-US" baseline="0" dirty="0" smtClean="0"/>
              <a:t> machine, or linear operator in linear classification, regression</a:t>
            </a:r>
          </a:p>
          <a:p>
            <a:endParaRPr lang="en-US" baseline="0" dirty="0" smtClean="0"/>
          </a:p>
          <a:p>
            <a:r>
              <a:rPr lang="en-US" baseline="0" dirty="0" smtClean="0"/>
              <a:t>partition function follows two forms.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03E94-2D69-428D-B4EE-DEED8F128B1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4543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original is chain rule.</a:t>
            </a:r>
          </a:p>
          <a:p>
            <a:endParaRPr lang="en-US" dirty="0" smtClean="0"/>
          </a:p>
          <a:p>
            <a:r>
              <a:rPr lang="en-US" dirty="0" smtClean="0"/>
              <a:t>when</a:t>
            </a:r>
            <a:r>
              <a:rPr lang="en-US" baseline="0" dirty="0" smtClean="0"/>
              <a:t> large portion of variables are not sensitive to results, it means the model is decomposable.  Approximation seems work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03E94-2D69-428D-B4EE-DEED8F128B1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98412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Pseudo-likelihood perform poorly on tasks that</a:t>
            </a:r>
            <a:r>
              <a:rPr lang="en-US" baseline="0" dirty="0" smtClean="0"/>
              <a:t> </a:t>
            </a:r>
            <a:r>
              <a:rPr lang="en-US" dirty="0" smtClean="0"/>
              <a:t>require a good model of the full joint p (x)</a:t>
            </a:r>
            <a:r>
              <a:rPr lang="en-US" baseline="0" dirty="0" smtClean="0"/>
              <a:t>  like sampling  or density estimation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This framework makes a balance </a:t>
            </a:r>
            <a:endParaRPr lang="en-US" baseline="0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03E94-2D69-428D-B4EE-DEED8F128B1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7837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hidden units that are conditionally independent from each other given the visible</a:t>
            </a:r>
            <a:r>
              <a:rPr lang="en-US" baseline="0" dirty="0" smtClean="0"/>
              <a:t> </a:t>
            </a:r>
            <a:r>
              <a:rPr lang="en-US" dirty="0" smtClean="0"/>
              <a:t>units</a:t>
            </a:r>
          </a:p>
          <a:p>
            <a:endParaRPr lang="en-US" dirty="0" smtClean="0"/>
          </a:p>
          <a:p>
            <a:r>
              <a:rPr lang="en-US" dirty="0" smtClean="0"/>
              <a:t>we focus on the negative phase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03E94-2D69-428D-B4EE-DEED8F128B1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6303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Substitution</a:t>
                </a:r>
                <a:r>
                  <a:rPr lang="en-US" baseline="0" dirty="0" smtClean="0"/>
                  <a:t> is ok because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b="0" i="1" baseline="0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baseline="0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acc>
                    <m:r>
                      <a:rPr lang="en-US" b="0" i="1" baseline="0" dirty="0" smtClean="0">
                        <a:latin typeface="Cambria Math" panose="02040503050406030204" pitchFamily="18" charset="0"/>
                      </a:rPr>
                      <m:t>&gt;0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Substitution</a:t>
                </a:r>
                <a:r>
                  <a:rPr lang="en-US" baseline="0" dirty="0" smtClean="0"/>
                  <a:t> is ok because </a:t>
                </a:r>
                <a:r>
                  <a:rPr lang="en-US" b="0" i="0" baseline="0" smtClean="0">
                    <a:latin typeface="Cambria Math" panose="02040503050406030204" pitchFamily="18" charset="0"/>
                  </a:rPr>
                  <a:t>𝑝 ̃</a:t>
                </a:r>
                <a:r>
                  <a:rPr lang="en-US" b="0" i="0" baseline="0" dirty="0" smtClean="0">
                    <a:latin typeface="Cambria Math" panose="02040503050406030204" pitchFamily="18" charset="0"/>
                  </a:rPr>
                  <a:t>&gt;0</a:t>
                </a:r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03E94-2D69-428D-B4EE-DEED8F128B1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415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CD: the cost of burning in the Markov</a:t>
            </a:r>
            <a:r>
              <a:rPr lang="en-US" baseline="0" dirty="0" smtClean="0"/>
              <a:t> </a:t>
            </a:r>
            <a:r>
              <a:rPr lang="en-US" dirty="0" smtClean="0"/>
              <a:t>chains from a random initialization at each step, so </a:t>
            </a:r>
            <a:r>
              <a:rPr lang="en-US" dirty="0" err="1" smtClean="0"/>
              <a:t>init</a:t>
            </a:r>
            <a:r>
              <a:rPr lang="en-US" dirty="0" smtClean="0"/>
              <a:t> from training</a:t>
            </a:r>
            <a:r>
              <a:rPr lang="en-US" baseline="0" dirty="0" smtClean="0"/>
              <a:t> points reduce MC time</a:t>
            </a:r>
          </a:p>
          <a:p>
            <a:endParaRPr lang="en-US" baseline="0" dirty="0" smtClean="0"/>
          </a:p>
          <a:p>
            <a:r>
              <a:rPr lang="en-US" dirty="0" smtClean="0"/>
              <a:t>CD could be used as an inexpensive way to initialize</a:t>
            </a:r>
            <a:r>
              <a:rPr lang="en-US" baseline="0" dirty="0" smtClean="0"/>
              <a:t> </a:t>
            </a:r>
            <a:r>
              <a:rPr lang="en-US" dirty="0" smtClean="0"/>
              <a:t>a model that could later be fine-tuned via more expensive MCMC methods.</a:t>
            </a:r>
          </a:p>
          <a:p>
            <a:endParaRPr lang="en-US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SML:  When</a:t>
            </a:r>
            <a:r>
              <a:rPr lang="en-US" baseline="0" dirty="0" smtClean="0"/>
              <a:t> steps in SGD is small</a:t>
            </a:r>
            <a:r>
              <a:rPr lang="en-US" dirty="0" smtClean="0"/>
              <a:t>, the model from the previous step will be similar to</a:t>
            </a:r>
            <a:r>
              <a:rPr lang="en-US" baseline="0" dirty="0" smtClean="0"/>
              <a:t> </a:t>
            </a:r>
            <a:r>
              <a:rPr lang="en-US" dirty="0" smtClean="0"/>
              <a:t>the model from the current step</a:t>
            </a:r>
          </a:p>
          <a:p>
            <a:endParaRPr lang="en-US" dirty="0" smtClean="0"/>
          </a:p>
          <a:p>
            <a:r>
              <a:rPr lang="en-US" dirty="0" smtClean="0"/>
              <a:t>initialize the Markov chains at each gradient step with their states from the previous</a:t>
            </a:r>
            <a:r>
              <a:rPr lang="en-US" baseline="0" dirty="0" smtClean="0"/>
              <a:t> </a:t>
            </a:r>
            <a:r>
              <a:rPr lang="en-US" dirty="0" smtClean="0"/>
              <a:t>gradient step.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E03E94-2D69-428D-B4EE-DEED8F128B1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80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12888"/>
            <a:ext cx="7772400" cy="754062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460626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FD179-1CB2-406E-816D-C8E502A05305}" type="datetime1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on Partition Function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926-E58B-40DD-BC08-AA218CC80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776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AF14C-FE6F-4D0D-93C7-B35FE7CC48AA}" type="datetime1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on Partition Function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926-E58B-40DD-BC08-AA218CC80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156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E95CC-E286-430B-A9E5-9BD8E03C7E0C}" type="datetime1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on Partition Function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926-E58B-40DD-BC08-AA218CC80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191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847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3600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837" y="847725"/>
            <a:ext cx="8696325" cy="5333207"/>
          </a:xfrm>
        </p:spPr>
        <p:txBody>
          <a:bodyPr/>
          <a:lstStyle>
            <a:lvl1pPr>
              <a:lnSpc>
                <a:spcPct val="100000"/>
              </a:lnSpc>
              <a:spcAft>
                <a:spcPts val="1000"/>
              </a:spcAft>
              <a:buClr>
                <a:srgbClr val="0070C0"/>
              </a:buClr>
              <a:buSzPct val="90000"/>
              <a:defRPr sz="2400"/>
            </a:lvl1pPr>
            <a:lvl2pPr>
              <a:buClr>
                <a:srgbClr val="0070C0"/>
              </a:buClr>
              <a:buSzPct val="90000"/>
              <a:defRPr sz="2000"/>
            </a:lvl2pPr>
            <a:lvl3pPr>
              <a:buClr>
                <a:srgbClr val="0070C0"/>
              </a:buClr>
              <a:buSzPct val="90000"/>
              <a:defRPr/>
            </a:lvl3pPr>
            <a:lvl4pPr>
              <a:buClr>
                <a:srgbClr val="0070C0"/>
              </a:buClr>
              <a:buSzPct val="90000"/>
              <a:defRPr sz="2000"/>
            </a:lvl4pPr>
            <a:lvl5pPr>
              <a:buClr>
                <a:srgbClr val="0070C0"/>
              </a:buClr>
              <a:buSzPct val="90000"/>
              <a:defRPr sz="20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492875"/>
            <a:ext cx="2057400" cy="365125"/>
          </a:xfrm>
        </p:spPr>
        <p:txBody>
          <a:bodyPr/>
          <a:lstStyle/>
          <a:p>
            <a:fld id="{FA235DB1-D670-4216-872B-E976851AFCF4}" type="datetime1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492874"/>
            <a:ext cx="3086100" cy="365125"/>
          </a:xfrm>
        </p:spPr>
        <p:txBody>
          <a:bodyPr/>
          <a:lstStyle/>
          <a:p>
            <a:r>
              <a:rPr lang="en-US" smtClean="0"/>
              <a:t>PM on Partition Function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492873"/>
            <a:ext cx="2057400" cy="365125"/>
          </a:xfrm>
        </p:spPr>
        <p:txBody>
          <a:bodyPr/>
          <a:lstStyle/>
          <a:p>
            <a:fld id="{0223B926-E58B-40DD-BC08-AA218CC80F8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223838" y="6181725"/>
            <a:ext cx="8696325" cy="311150"/>
          </a:xfr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61986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EBCB4D-3D0D-4130-B5A6-4E3BD8E884D3}" type="datetime1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on Partition Function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926-E58B-40DD-BC08-AA218CC80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776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021" y="847725"/>
            <a:ext cx="4314979" cy="5041900"/>
          </a:xfrm>
        </p:spPr>
        <p:txBody>
          <a:bodyPr/>
          <a:lstStyle>
            <a:lvl1pPr>
              <a:lnSpc>
                <a:spcPct val="100000"/>
              </a:lnSpc>
              <a:spcAft>
                <a:spcPts val="1000"/>
              </a:spcAft>
              <a:buClr>
                <a:srgbClr val="0070C0"/>
              </a:buClr>
              <a:buSzPct val="90000"/>
              <a:defRPr sz="2400"/>
            </a:lvl1pPr>
            <a:lvl2pPr>
              <a:buClr>
                <a:srgbClr val="0070C0"/>
              </a:buClr>
              <a:buSzPct val="90000"/>
              <a:defRPr/>
            </a:lvl2pPr>
            <a:lvl3pPr>
              <a:buClr>
                <a:srgbClr val="0070C0"/>
              </a:buClr>
              <a:buSzPct val="90000"/>
              <a:defRPr/>
            </a:lvl3pPr>
            <a:lvl4pPr>
              <a:buClr>
                <a:srgbClr val="0070C0"/>
              </a:buClr>
              <a:buSzPct val="90000"/>
              <a:defRPr/>
            </a:lvl4pPr>
            <a:lvl5pPr>
              <a:buClr>
                <a:srgbClr val="0070C0"/>
              </a:buClr>
              <a:buSzPct val="90000"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860425"/>
            <a:ext cx="4315968" cy="5041900"/>
          </a:xfrm>
        </p:spPr>
        <p:txBody>
          <a:bodyPr/>
          <a:lstStyle>
            <a:lvl1pPr>
              <a:lnSpc>
                <a:spcPct val="100000"/>
              </a:lnSpc>
              <a:spcAft>
                <a:spcPts val="1000"/>
              </a:spcAft>
              <a:buClr>
                <a:srgbClr val="0070C0"/>
              </a:buClr>
              <a:buSzPct val="90000"/>
              <a:defRPr/>
            </a:lvl1pPr>
            <a:lvl2pPr>
              <a:buClr>
                <a:srgbClr val="0070C0"/>
              </a:buClr>
              <a:buSzPct val="90000"/>
              <a:defRPr/>
            </a:lvl2pPr>
            <a:lvl3pPr>
              <a:buClr>
                <a:srgbClr val="0070C0"/>
              </a:buClr>
              <a:buSzPct val="90000"/>
              <a:defRPr/>
            </a:lvl3pPr>
            <a:lvl4pPr>
              <a:buClr>
                <a:srgbClr val="0070C0"/>
              </a:buClr>
              <a:buSzPct val="90000"/>
              <a:defRPr/>
            </a:lvl4pPr>
            <a:lvl5pPr>
              <a:buClr>
                <a:srgbClr val="0070C0"/>
              </a:buClr>
              <a:buSzPct val="90000"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DE1785-57E8-4513-9B1F-062F31DBF16B}" type="datetime1">
              <a:rPr lang="en-US" smtClean="0"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on Partition Function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926-E58B-40DD-BC08-AA218CC80F8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847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3600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9924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935832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8650" y="1759744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7959" y="935832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7959" y="1759744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EA08F0-8E23-4894-9E3E-C399D155194A}" type="datetime1">
              <a:rPr lang="en-US" smtClean="0"/>
              <a:t>11/28/2017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on Partition Function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926-E58B-40DD-BC08-AA218CC80F8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847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3600">
                <a:solidFill>
                  <a:srgbClr val="C000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904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AF551-2993-4729-917C-6B2D38B68743}" type="datetime1">
              <a:rPr lang="en-US" smtClean="0"/>
              <a:t>11/28/2017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on Partition Function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926-E58B-40DD-BC08-AA218CC80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006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E39D7-08C6-4026-92A1-9123C68954E2}" type="datetime1">
              <a:rPr lang="en-US" smtClean="0"/>
              <a:t>11/28/2017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on Partition Function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926-E58B-40DD-BC08-AA218CC80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516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C15A3-CE11-4632-B0D4-6C1E659A3502}" type="datetime1">
              <a:rPr lang="en-US" smtClean="0"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on Partition Function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926-E58B-40DD-BC08-AA218CC80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073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C3F7F-49AB-4FED-86D9-18ECD72CC2E7}" type="datetime1">
              <a:rPr lang="en-US" smtClean="0"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on Partition Function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926-E58B-40DD-BC08-AA218CC80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101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C5966-7346-43F9-9BBC-6176E132912A}" type="datetime1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PM on Partition Function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23B926-E58B-40DD-BC08-AA218CC80F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961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rgbClr val="0070C0"/>
        </a:buClr>
        <a:buSzPct val="9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0C0"/>
        </a:buClr>
        <a:buSzPct val="9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0C0"/>
        </a:buClr>
        <a:buSzPct val="9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0C0"/>
        </a:buClr>
        <a:buSzPct val="9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0C0"/>
        </a:buClr>
        <a:buSzPct val="9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12" Type="http://schemas.openxmlformats.org/officeDocument/2006/relationships/image" Target="../media/image1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Relationship Id="rId14" Type="http://schemas.openxmlformats.org/officeDocument/2006/relationships/image" Target="../media/image2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13" Type="http://schemas.openxmlformats.org/officeDocument/2006/relationships/image" Target="../media/image31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12" Type="http://schemas.openxmlformats.org/officeDocument/2006/relationships/image" Target="../media/image30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.png"/><Relationship Id="rId11" Type="http://schemas.openxmlformats.org/officeDocument/2006/relationships/image" Target="../media/image29.png"/><Relationship Id="rId5" Type="http://schemas.openxmlformats.org/officeDocument/2006/relationships/image" Target="../media/image23.png"/><Relationship Id="rId15" Type="http://schemas.openxmlformats.org/officeDocument/2006/relationships/image" Target="../media/image3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Relationship Id="rId14" Type="http://schemas.openxmlformats.org/officeDocument/2006/relationships/image" Target="../media/image3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Probabilistic Models on Partition Function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Yuxin Su</a:t>
            </a:r>
          </a:p>
          <a:p>
            <a:r>
              <a:rPr lang="en-US" dirty="0" smtClean="0"/>
              <a:t>Group Study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5146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Compute the log-likelihood gradient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545806" y="2652712"/>
            <a:ext cx="1997869" cy="7715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MCMC</a:t>
            </a:r>
            <a:endParaRPr lang="en-US" dirty="0"/>
          </a:p>
        </p:txBody>
      </p:sp>
      <p:sp>
        <p:nvSpPr>
          <p:cNvPr id="8" name="Rounded Rectangle 7"/>
          <p:cNvSpPr/>
          <p:nvPr/>
        </p:nvSpPr>
        <p:spPr>
          <a:xfrm>
            <a:off x="4545806" y="3707606"/>
            <a:ext cx="1997869" cy="8691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/>
              <a:t>Contrastive divergence (CD) algorithm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545806" y="4762500"/>
            <a:ext cx="1997869" cy="105489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dirty="0" smtClean="0"/>
              <a:t>Stochastic Maximum likelihood (SML)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5474493" y="3424237"/>
            <a:ext cx="0" cy="2833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5474493" y="4479131"/>
            <a:ext cx="0" cy="2833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1842759" y="1122640"/>
                <a:ext cx="545848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𝛻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𝜃</m:t>
                          </m:r>
                        </m:sub>
                      </m:sSub>
                      <m:func>
                        <m:func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;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𝛻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𝜃</m:t>
                          </m:r>
                        </m:sub>
                      </m:sSub>
                      <m:func>
                        <m:func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acc>
                            <m:accPr>
                              <m:chr m:val="̃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acc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;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  <m:r>
                        <a:rPr lang="en-US" sz="2400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>
                              <a:latin typeface="Cambria Math" panose="02040503050406030204" pitchFamily="18" charset="0"/>
                            </a:rPr>
                            <m:t>𝛻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𝜃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2759" y="1122640"/>
                <a:ext cx="5458482" cy="461665"/>
              </a:xfrm>
              <a:prstGeom prst="rect">
                <a:avLst/>
              </a:prstGeom>
              <a:blipFill>
                <a:blip r:embed="rId3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Rounded Rectangle 21"/>
          <p:cNvSpPr/>
          <p:nvPr/>
        </p:nvSpPr>
        <p:spPr>
          <a:xfrm>
            <a:off x="6172200" y="1095405"/>
            <a:ext cx="1028700" cy="534204"/>
          </a:xfrm>
          <a:prstGeom prst="roundRect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Arrow Connector 23"/>
          <p:cNvCxnSpPr>
            <a:stCxn id="22" idx="2"/>
            <a:endCxn id="7" idx="0"/>
          </p:cNvCxnSpPr>
          <p:nvPr/>
        </p:nvCxnSpPr>
        <p:spPr>
          <a:xfrm flipH="1">
            <a:off x="5544741" y="1629609"/>
            <a:ext cx="1141809" cy="10231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449616" y="1948636"/>
            <a:ext cx="2069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Approximation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762125" y="2652712"/>
            <a:ext cx="1981200" cy="80528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Many methods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Oval 29"/>
              <p:cNvSpPr/>
              <p:nvPr/>
            </p:nvSpPr>
            <p:spPr>
              <a:xfrm>
                <a:off x="1738313" y="4083486"/>
                <a:ext cx="2028824" cy="885825"/>
              </a:xfrm>
              <a:prstGeom prst="ellipse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numCol="1" rtlCol="0" anchor="ctr"/>
              <a:lstStyle/>
              <a:p>
                <a:pPr algn="ctr"/>
                <a:r>
                  <a:rPr lang="en-US" dirty="0"/>
                  <a:t>Lower bound of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acc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</m:d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0" name="Oval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8313" y="4083486"/>
                <a:ext cx="2028824" cy="885825"/>
              </a:xfrm>
              <a:prstGeom prst="ellipse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2" name="Straight Arrow Connector 31"/>
          <p:cNvCxnSpPr>
            <a:stCxn id="28" idx="2"/>
            <a:endCxn id="30" idx="0"/>
          </p:cNvCxnSpPr>
          <p:nvPr/>
        </p:nvCxnSpPr>
        <p:spPr>
          <a:xfrm>
            <a:off x="2752725" y="3457992"/>
            <a:ext cx="0" cy="6254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/>
        </p:nvSpPr>
        <p:spPr>
          <a:xfrm>
            <a:off x="4086225" y="1077336"/>
            <a:ext cx="1809750" cy="600254"/>
          </a:xfrm>
          <a:prstGeom prst="roundRect">
            <a:avLst/>
          </a:prstGeom>
          <a:noFill/>
          <a:ln w="28575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Arrow Connector 34"/>
          <p:cNvCxnSpPr>
            <a:stCxn id="33" idx="2"/>
            <a:endCxn id="28" idx="0"/>
          </p:cNvCxnSpPr>
          <p:nvPr/>
        </p:nvCxnSpPr>
        <p:spPr>
          <a:xfrm flipH="1">
            <a:off x="2752725" y="1677590"/>
            <a:ext cx="2238375" cy="9751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686550" y="3653432"/>
            <a:ext cx="22336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Less expensive</a:t>
            </a:r>
          </a:p>
          <a:p>
            <a:r>
              <a:rPr lang="en-US" dirty="0">
                <a:solidFill>
                  <a:srgbClr val="FF0000"/>
                </a:solidFill>
              </a:rPr>
              <a:t>F</a:t>
            </a:r>
            <a:r>
              <a:rPr lang="en-US" dirty="0" smtClean="0">
                <a:solidFill>
                  <a:srgbClr val="FF0000"/>
                </a:solidFill>
              </a:rPr>
              <a:t>ail to suppress far regions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686550" y="4828282"/>
            <a:ext cx="22336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Robust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Inaccurate when model moves fast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AD0436-A33B-4AF8-80CE-AA3D45828A6C}" type="datetime1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on Partition Function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926-E58B-40DD-BC08-AA218CC80F8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715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MCMC algorithm for maximizing the log-likelihood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Content Placeholder 4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157705621"/>
                  </p:ext>
                </p:extLst>
              </p:nvPr>
            </p:nvGraphicFramePr>
            <p:xfrm>
              <a:off x="223838" y="847725"/>
              <a:ext cx="8696326" cy="5144454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776287">
                      <a:extLst>
                        <a:ext uri="{9D8B030D-6E8A-4147-A177-3AD203B41FA5}">
                          <a16:colId xmlns:a16="http://schemas.microsoft.com/office/drawing/2014/main" val="1614986146"/>
                        </a:ext>
                      </a:extLst>
                    </a:gridCol>
                    <a:gridCol w="7920039">
                      <a:extLst>
                        <a:ext uri="{9D8B030D-6E8A-4147-A177-3AD203B41FA5}">
                          <a16:colId xmlns:a16="http://schemas.microsoft.com/office/drawing/2014/main" val="179095567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871195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while not converged do</a:t>
                          </a:r>
                          <a:endParaRPr lang="en-US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369694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sample a </a:t>
                          </a:r>
                          <a:r>
                            <a:rPr lang="en-US" baseline="0" dirty="0" err="1" smtClean="0"/>
                            <a:t>minibatch</a:t>
                          </a:r>
                          <a:r>
                            <a:rPr lang="en-US" baseline="0" dirty="0" smtClean="0"/>
                            <a:t> of </a:t>
                          </a:r>
                          <a14:m>
                            <m:oMath xmlns:m="http://schemas.openxmlformats.org/officeDocument/2006/math">
                              <m:r>
                                <a:rPr lang="en-US" baseline="0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oMath>
                          </a14:m>
                          <a:r>
                            <a:rPr lang="en-US" dirty="0" smtClean="0"/>
                            <a:t> examples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d>
                                        <m:dPr>
                                          <m:ctrlPr>
                                            <a:rPr lang="en-US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e>
                                      </m:d>
                                    </m:sup>
                                  </m:sSup>
                                  <m:r>
                                    <a:rPr lang="en-US" smtClean="0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p>
                                    <m:sSupPr>
                                      <m:ctrlP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p>
                                      <m:d>
                                        <m:dPr>
                                          <m:ctrlPr>
                                            <a:rPr lang="en-US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mtClean="0">
                                              <a:latin typeface="Cambria Math" panose="02040503050406030204" pitchFamily="18" charset="0"/>
                                            </a:rPr>
                                            <m:t>𝑚</m:t>
                                          </m:r>
                                        </m:e>
                                      </m:d>
                                    </m:sup>
                                  </m:sSup>
                                </m:e>
                              </m:d>
                            </m:oMath>
                          </a14:m>
                          <a:r>
                            <a:rPr lang="en-US" dirty="0" smtClean="0"/>
                            <a:t> from the training set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4133757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    </a:t>
                          </a:r>
                          <a14:m>
                            <m:oMath xmlns:m="http://schemas.openxmlformats.org/officeDocument/2006/math">
                              <m:r>
                                <a:rPr lang="en-US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r>
                                <a:rPr lang="en-US" smtClean="0">
                                  <a:latin typeface="Cambria Math" panose="02040503050406030204" pitchFamily="18" charset="0"/>
                                </a:rPr>
                                <m:t>←</m:t>
                              </m:r>
                              <m:f>
                                <m:f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den>
                              </m:f>
                              <m:nary>
                                <m:naryPr>
                                  <m:chr m:val="∑"/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mtClean="0">
                                      <a:latin typeface="Cambria Math" panose="02040503050406030204" pitchFamily="18" charset="0"/>
                                    </a:rPr>
                                    <m:t>=1 </m:t>
                                  </m:r>
                                </m:sub>
                                <m:sup>
                                  <m:r>
                                    <a:rPr lang="en-US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mtClean="0">
                                          <a:latin typeface="Cambria Math" panose="02040503050406030204" pitchFamily="18" charset="0"/>
                                        </a:rPr>
                                        <m:t>𝛻</m:t>
                                      </m:r>
                                    </m:e>
                                    <m:sub>
                                      <m:r>
                                        <a:rPr lang="en-US" smtClean="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sub>
                                  </m:sSub>
                                  <m:func>
                                    <m:funcPr>
                                      <m:ctrlP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smtClean="0">
                                          <a:latin typeface="Cambria Math" panose="02040503050406030204" pitchFamily="18" charset="0"/>
                                        </a:rPr>
                                        <m:t>log</m:t>
                                      </m:r>
                                    </m:fName>
                                    <m:e>
                                      <m:acc>
                                        <m:accPr>
                                          <m:chr m:val="̃"/>
                                          <m:ctrlPr>
                                            <a:rPr lang="en-US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mtClean="0">
                                              <a:latin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</m:acc>
                                      <m:r>
                                        <a:rPr lang="en-US" dirty="0" smtClean="0">
                                          <a:latin typeface="Cambria Math" panose="02040503050406030204" pitchFamily="18" charset="0"/>
                                        </a:rPr>
                                        <m:t>(</m:t>
                                      </m:r>
                                      <m:sSup>
                                        <m:sSupPr>
                                          <m:ctrlPr>
                                            <a:rPr lang="en-US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pPr>
                                        <m:e>
                                          <m:r>
                                            <a:rPr lang="en-US" dirty="0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  <m:sup>
                                          <m:d>
                                            <m:dPr>
                                              <m:ctrlPr>
                                                <a:rPr lang="en-US" i="1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dPr>
                                            <m:e>
                                              <m:r>
                                                <a:rPr lang="en-US" dirty="0" smtClean="0">
                                                  <a:latin typeface="Cambria Math" panose="02040503050406030204" pitchFamily="18" charset="0"/>
                                                </a:rPr>
                                                <m:t>𝑖</m:t>
                                              </m:r>
                                            </m:e>
                                          </m:d>
                                        </m:sup>
                                      </m:sSup>
                                      <m:r>
                                        <a:rPr lang="en-US" dirty="0" smtClean="0">
                                          <a:latin typeface="Cambria Math" panose="02040503050406030204" pitchFamily="18" charset="0"/>
                                        </a:rPr>
                                        <m:t>;</m:t>
                                      </m:r>
                                      <m:r>
                                        <a:rPr lang="en-US" dirty="0" smtClean="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  <m:r>
                                        <a:rPr lang="en-US" dirty="0" smtClean="0">
                                          <a:latin typeface="Cambria Math" panose="02040503050406030204" pitchFamily="18" charset="0"/>
                                        </a:rPr>
                                        <m:t>)</m:t>
                                      </m:r>
                                    </m:e>
                                  </m:func>
                                </m:e>
                              </m:nary>
                            </m:oMath>
                          </a14:m>
                          <a:r>
                            <a:rPr lang="en-US" dirty="0" smtClean="0"/>
                            <a:t>      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15011792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4</a:t>
                          </a:r>
                          <a:endParaRPr lang="en-US" dirty="0"/>
                        </a:p>
                      </a:txBody>
                      <a:tcPr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    initialize</a:t>
                          </a:r>
                          <a:r>
                            <a:rPr lang="en-US" baseline="0" dirty="0" smtClean="0"/>
                            <a:t> a set of </a:t>
                          </a:r>
                          <a14:m>
                            <m:oMath xmlns:m="http://schemas.openxmlformats.org/officeDocument/2006/math">
                              <m:r>
                                <a:rPr lang="en-US" baseline="0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oMath>
                          </a14:m>
                          <a:r>
                            <a:rPr lang="en-US" dirty="0" smtClean="0"/>
                            <a:t> samples </a:t>
                          </a:r>
                          <a14:m>
                            <m:oMath xmlns:m="http://schemas.openxmlformats.org/officeDocument/2006/math">
                              <m:d>
                                <m:dPr>
                                  <m:begChr m:val="{"/>
                                  <m:endChr m:val="}"/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acc>
                                        <m:accPr>
                                          <m:chr m:val="̃"/>
                                          <m:ctrlPr>
                                            <a:rPr lang="en-US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  <m:sup>
                                      <m:d>
                                        <m:dPr>
                                          <m:ctrlPr>
                                            <a:rPr lang="en-US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dirty="0" smtClean="0">
                                              <a:latin typeface="Cambria Math" panose="02040503050406030204" pitchFamily="18" charset="0"/>
                                            </a:rPr>
                                            <m:t>1</m:t>
                                          </m:r>
                                        </m:e>
                                      </m:d>
                                    </m:sup>
                                  </m:sSup>
                                  <m:r>
                                    <a:rPr lang="en-US" dirty="0" smtClean="0">
                                      <a:latin typeface="Cambria Math" panose="02040503050406030204" pitchFamily="18" charset="0"/>
                                    </a:rPr>
                                    <m:t>,…,</m:t>
                                  </m:r>
                                  <m:sSup>
                                    <m:sSupPr>
                                      <m:ctrlPr>
                                        <a:rPr lang="en-US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acc>
                                        <m:accPr>
                                          <m:chr m:val="̃"/>
                                          <m:ctrlPr>
                                            <a:rPr lang="en-US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  <m:sup>
                                      <m:d>
                                        <m:dPr>
                                          <m:ctrlPr>
                                            <a:rPr lang="en-US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en-US" b="0" i="0" dirty="0" smtClean="0">
                                              <a:latin typeface="Cambria Math" panose="02040503050406030204" pitchFamily="18" charset="0"/>
                                            </a:rPr>
                                            <m:t>m</m:t>
                                          </m:r>
                                        </m:e>
                                      </m:d>
                                    </m:sup>
                                  </m:sSup>
                                </m:e>
                              </m:d>
                            </m:oMath>
                          </a14:m>
                          <a:r>
                            <a:rPr lang="en-US" dirty="0" smtClean="0"/>
                            <a:t> to random values</a:t>
                          </a:r>
                          <a:endParaRPr lang="en-US" dirty="0"/>
                        </a:p>
                      </a:txBody>
                      <a:tcPr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6815892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5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    for </a:t>
                          </a:r>
                          <a14:m>
                            <m:oMath xmlns:m="http://schemas.openxmlformats.org/officeDocument/2006/math">
                              <m:r>
                                <a:rPr lang="en-US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  <m:r>
                                <a:rPr lang="en-US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oMath>
                          </a14:m>
                          <a:r>
                            <a:rPr lang="en-US" dirty="0" smtClean="0"/>
                            <a:t> to </a:t>
                          </a:r>
                          <a14:m>
                            <m:oMath xmlns:m="http://schemas.openxmlformats.org/officeDocument/2006/math">
                              <m:r>
                                <a:rPr lang="en-US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oMath>
                          </a14:m>
                          <a:r>
                            <a:rPr lang="en-US" dirty="0" smtClean="0"/>
                            <a:t> do</a:t>
                          </a:r>
                          <a:endParaRPr lang="en-US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18321925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6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baseline="0" dirty="0" smtClean="0"/>
                            <a:t>        for </a:t>
                          </a:r>
                          <a14:m>
                            <m:oMath xmlns:m="http://schemas.openxmlformats.org/officeDocument/2006/math">
                              <m:r>
                                <a:rPr lang="en-US" baseline="0" smtClean="0">
                                  <a:latin typeface="Cambria Math" panose="02040503050406030204" pitchFamily="18" charset="0"/>
                                </a:rPr>
                                <m:t>𝑗</m:t>
                              </m:r>
                              <m:r>
                                <a:rPr lang="en-US" baseline="0" smtClean="0">
                                  <a:latin typeface="Cambria Math" panose="02040503050406030204" pitchFamily="18" charset="0"/>
                                </a:rPr>
                                <m:t>=1</m:t>
                              </m:r>
                            </m:oMath>
                          </a14:m>
                          <a:r>
                            <a:rPr lang="en-US" dirty="0" smtClean="0"/>
                            <a:t> to </a:t>
                          </a:r>
                          <a14:m>
                            <m:oMath xmlns:m="http://schemas.openxmlformats.org/officeDocument/2006/math">
                              <m:r>
                                <a:rPr lang="en-US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oMath>
                          </a14:m>
                          <a:r>
                            <a:rPr lang="en-US" dirty="0" smtClean="0"/>
                            <a:t> do</a:t>
                          </a:r>
                          <a:endParaRPr lang="en-US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8011326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7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            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acc>
                                    <m:accPr>
                                      <m:chr m:val="̃"/>
                                      <m:ctrlPr>
                                        <a:rPr lang="en-US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mtClean="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</m:acc>
                                </m:e>
                                <m:sup>
                                  <m:d>
                                    <m:dPr>
                                      <m:ctrlPr>
                                        <a:rPr lang="en-US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dirty="0" smtClean="0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e>
                                  </m:d>
                                </m:sup>
                              </m:sSup>
                              <m:r>
                                <a:rPr lang="en-US" dirty="0" smtClean="0">
                                  <a:latin typeface="Cambria Math" panose="02040503050406030204" pitchFamily="18" charset="0"/>
                                </a:rPr>
                                <m:t>←</m:t>
                              </m:r>
                              <m:r>
                                <m:rPr>
                                  <m:nor/>
                                </m:rPr>
                                <a:rPr lang="en-US" dirty="0" smtClean="0"/>
                                <m:t>gibbs</m:t>
                              </m:r>
                              <m:r>
                                <m:rPr>
                                  <m:nor/>
                                </m:rPr>
                                <a:rPr lang="en-US" dirty="0" smtClean="0"/>
                                <m:t>_</m:t>
                              </m:r>
                              <m:r>
                                <m:rPr>
                                  <m:nor/>
                                </m:rPr>
                                <a:rPr lang="en-US" dirty="0" smtClean="0"/>
                                <m:t>update</m:t>
                              </m:r>
                              <m:d>
                                <m:dPr>
                                  <m:ctrlPr>
                                    <a:rPr lang="en-US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en-US" i="1" dirty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acc>
                                        <m:accPr>
                                          <m:chr m:val="̃"/>
                                          <m:ctrlPr>
                                            <a:rPr lang="en-US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dirty="0" smtClean="0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</m:e>
                                      </m:acc>
                                    </m:e>
                                    <m:sup>
                                      <m:d>
                                        <m:dPr>
                                          <m:ctrlPr>
                                            <a:rPr lang="en-US" i="1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dirty="0" smtClean="0">
                                              <a:latin typeface="Cambria Math" panose="02040503050406030204" pitchFamily="18" charset="0"/>
                                            </a:rPr>
                                            <m:t>𝑗</m:t>
                                          </m:r>
                                        </m:e>
                                      </m:d>
                                    </m:sup>
                                  </m:sSup>
                                </m:e>
                              </m:d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8837084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8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         end for</a:t>
                          </a:r>
                          <a:endParaRPr lang="en-US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17018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9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     end for</a:t>
                          </a:r>
                          <a:endParaRPr lang="en-US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4406985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10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    </a:t>
                          </a:r>
                          <a:r>
                            <a:rPr lang="en-US" baseline="0" dirty="0" smtClean="0"/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baseline="0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r>
                                <a:rPr lang="en-US" baseline="0" smtClean="0">
                                  <a:latin typeface="Cambria Math" panose="02040503050406030204" pitchFamily="18" charset="0"/>
                                </a:rPr>
                                <m:t>←</m:t>
                              </m:r>
                              <m:r>
                                <a:rPr lang="en-US" baseline="0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  <m:r>
                                <a:rPr lang="en-US" baseline="0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baseline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baseline="0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den>
                              </m:f>
                              <m:nary>
                                <m:naryPr>
                                  <m:chr m:val="∑"/>
                                  <m:ctrlPr>
                                    <a:rPr lang="en-US" i="1" baseline="0" smtClean="0"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a:rPr lang="en-US" baseline="0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baseline="0" smtClean="0">
                                      <a:latin typeface="Cambria Math" panose="02040503050406030204" pitchFamily="18" charset="0"/>
                                    </a:rPr>
                                    <m:t>=1</m:t>
                                  </m:r>
                                </m:sub>
                                <m:sup>
                                  <m:r>
                                    <a:rPr lang="en-US" baseline="0" smtClean="0"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sup>
                                <m:e>
                                  <m:sSub>
                                    <m:sSubPr>
                                      <m:ctrlPr>
                                        <a:rPr lang="en-US" i="1" baseline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aseline="0" smtClean="0">
                                          <a:latin typeface="Cambria Math" panose="02040503050406030204" pitchFamily="18" charset="0"/>
                                        </a:rPr>
                                        <m:t>𝛻</m:t>
                                      </m:r>
                                    </m:e>
                                    <m:sub>
                                      <m:r>
                                        <a:rPr lang="en-US" baseline="0" smtClean="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sub>
                                  </m:sSub>
                                  <m:func>
                                    <m:funcPr>
                                      <m:ctrlPr>
                                        <a:rPr lang="en-US" i="1" baseline="0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baseline="0" smtClean="0">
                                          <a:latin typeface="Cambria Math" panose="02040503050406030204" pitchFamily="18" charset="0"/>
                                        </a:rPr>
                                        <m:t>log</m:t>
                                      </m:r>
                                    </m:fName>
                                    <m:e>
                                      <m:acc>
                                        <m:accPr>
                                          <m:chr m:val="̃"/>
                                          <m:ctrlPr>
                                            <a:rPr lang="en-US" i="1" baseline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baseline="0" smtClean="0">
                                              <a:latin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</m:acc>
                                      <m:d>
                                        <m:dPr>
                                          <m:ctrlPr>
                                            <a:rPr lang="en-US" i="1" baseline="0" dirty="0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p>
                                            <m:sSupPr>
                                              <m:ctrlPr>
                                                <a:rPr lang="en-US" i="1" baseline="0" dirty="0" smtClean="0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pPr>
                                            <m:e>
                                              <m:acc>
                                                <m:accPr>
                                                  <m:chr m:val="̃"/>
                                                  <m:ctrlPr>
                                                    <a:rPr lang="en-US" i="1" baseline="0" dirty="0" smtClean="0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accPr>
                                                <m:e>
                                                  <m:r>
                                                    <a:rPr lang="en-US" baseline="0" dirty="0" smtClean="0">
                                                      <a:latin typeface="Cambria Math" panose="02040503050406030204" pitchFamily="18" charset="0"/>
                                                    </a:rPr>
                                                    <m:t>𝑥</m:t>
                                                  </m:r>
                                                </m:e>
                                              </m:acc>
                                            </m:e>
                                            <m:sup>
                                              <m:d>
                                                <m:dPr>
                                                  <m:ctrlPr>
                                                    <a:rPr lang="en-US" i="1" baseline="0" dirty="0" smtClean="0">
                                                      <a:latin typeface="Cambria Math" panose="02040503050406030204" pitchFamily="18" charset="0"/>
                                                    </a:rPr>
                                                  </m:ctrlPr>
                                                </m:dPr>
                                                <m:e>
                                                  <m:r>
                                                    <a:rPr lang="en-US" baseline="0" dirty="0" smtClean="0">
                                                      <a:latin typeface="Cambria Math" panose="02040503050406030204" pitchFamily="18" charset="0"/>
                                                    </a:rPr>
                                                    <m:t>𝑖</m:t>
                                                  </m:r>
                                                </m:e>
                                              </m:d>
                                            </m:sup>
                                          </m:sSup>
                                          <m:r>
                                            <a:rPr lang="en-US" baseline="0" dirty="0" smtClean="0">
                                              <a:latin typeface="Cambria Math" panose="02040503050406030204" pitchFamily="18" charset="0"/>
                                            </a:rPr>
                                            <m:t>;</m:t>
                                          </m:r>
                                          <m:r>
                                            <a:rPr lang="en-US" baseline="0" dirty="0" smtClean="0">
                                              <a:latin typeface="Cambria Math" panose="02040503050406030204" pitchFamily="18" charset="0"/>
                                            </a:rPr>
                                            <m:t>𝜃</m:t>
                                          </m:r>
                                        </m:e>
                                      </m:d>
                                    </m:e>
                                  </m:func>
                                </m:e>
                              </m:nary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171517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11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     </a:t>
                          </a:r>
                          <a14:m>
                            <m:oMath xmlns:m="http://schemas.openxmlformats.org/officeDocument/2006/math">
                              <m:r>
                                <a:rPr lang="en-US" smtClean="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  <m:r>
                                <a:rPr lang="en-US" smtClean="0">
                                  <a:latin typeface="Cambria Math" panose="02040503050406030204" pitchFamily="18" charset="0"/>
                                </a:rPr>
                                <m:t>←</m:t>
                              </m:r>
                              <m:r>
                                <a:rPr lang="en-US" smtClean="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  <m:r>
                                <a:rPr lang="en-US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mtClean="0">
                                  <a:latin typeface="Cambria Math" panose="02040503050406030204" pitchFamily="18" charset="0"/>
                                </a:rPr>
                                <m:t>𝜖</m:t>
                              </m:r>
                              <m:r>
                                <a:rPr lang="en-US" smtClean="0">
                                  <a:latin typeface="Cambria Math" panose="02040503050406030204" pitchFamily="18" charset="0"/>
                                </a:rPr>
                                <m:t>𝑔</m:t>
                              </m:r>
                            </m:oMath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7739863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12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end while</a:t>
                          </a:r>
                          <a:endParaRPr lang="en-US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85418206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Content Placeholder 4"/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4157705621"/>
                  </p:ext>
                </p:extLst>
              </p:nvPr>
            </p:nvGraphicFramePr>
            <p:xfrm>
              <a:off x="223838" y="847725"/>
              <a:ext cx="8696326" cy="5159186"/>
            </p:xfrm>
            <a:graphic>
              <a:graphicData uri="http://schemas.openxmlformats.org/drawingml/2006/table">
                <a:tbl>
                  <a:tblPr firstRow="1" bandRow="1">
                    <a:tableStyleId>{21E4AEA4-8DFA-4A89-87EB-49C32662AFE0}</a:tableStyleId>
                  </a:tblPr>
                  <a:tblGrid>
                    <a:gridCol w="776287">
                      <a:extLst>
                        <a:ext uri="{9D8B030D-6E8A-4147-A177-3AD203B41FA5}">
                          <a16:colId xmlns:a16="http://schemas.microsoft.com/office/drawing/2014/main" val="1614986146"/>
                        </a:ext>
                      </a:extLst>
                    </a:gridCol>
                    <a:gridCol w="7920039">
                      <a:extLst>
                        <a:ext uri="{9D8B030D-6E8A-4147-A177-3AD203B41FA5}">
                          <a16:colId xmlns:a16="http://schemas.microsoft.com/office/drawing/2014/main" val="1790955672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2871195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while not converged do</a:t>
                          </a:r>
                          <a:endParaRPr lang="en-US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53696941"/>
                      </a:ext>
                    </a:extLst>
                  </a:tr>
                  <a:tr h="40551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839" t="-186364" r="-307" b="-102121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41337574"/>
                      </a:ext>
                    </a:extLst>
                  </a:tr>
                  <a:tr h="48761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3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839" t="-236250" r="-307" b="-7425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150117920"/>
                      </a:ext>
                    </a:extLst>
                  </a:tr>
                  <a:tr h="40551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4</a:t>
                          </a:r>
                          <a:endParaRPr lang="en-US" dirty="0"/>
                        </a:p>
                      </a:txBody>
                      <a:tcPr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839" t="-401493" r="-307" b="-78656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6815892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5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839" t="-550820" r="-307" b="-76393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18321925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6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839" t="-650820" r="-307" b="-66393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580113267"/>
                      </a:ext>
                    </a:extLst>
                  </a:tr>
                  <a:tr h="40621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7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839" t="-693939" r="-307" b="-513636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68837084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8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         end for</a:t>
                          </a:r>
                          <a:endParaRPr lang="en-US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5217018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9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     end for</a:t>
                          </a:r>
                          <a:endParaRPr lang="en-US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044069859"/>
                      </a:ext>
                    </a:extLst>
                  </a:tr>
                  <a:tr h="48761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10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839" t="-807500" r="-307" b="-17125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8171517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11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839" t="-1190164" r="-307" b="-12459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77739863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12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dirty="0" smtClean="0"/>
                            <a:t>end while</a:t>
                          </a:r>
                          <a:endParaRPr lang="en-US" b="1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78541820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4481510" y="2952749"/>
            <a:ext cx="2493170" cy="2470057"/>
            <a:chOff x="4481510" y="2952749"/>
            <a:chExt cx="2493170" cy="2470057"/>
          </a:xfrm>
        </p:grpSpPr>
        <p:grpSp>
          <p:nvGrpSpPr>
            <p:cNvPr id="6" name="Group 5"/>
            <p:cNvGrpSpPr/>
            <p:nvPr/>
          </p:nvGrpSpPr>
          <p:grpSpPr>
            <a:xfrm>
              <a:off x="4579142" y="4079781"/>
              <a:ext cx="2395538" cy="1343025"/>
              <a:chOff x="600075" y="2305050"/>
              <a:chExt cx="6934200" cy="134302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7" name="Rectangle 6"/>
                  <p:cNvSpPr/>
                  <p:nvPr/>
                </p:nvSpPr>
                <p:spPr>
                  <a:xfrm>
                    <a:off x="600075" y="2657475"/>
                    <a:ext cx="6934200" cy="990600"/>
                  </a:xfrm>
                  <a:prstGeom prst="rect">
                    <a:avLst/>
                  </a:prstGeom>
                  <a:solidFill>
                    <a:schemeClr val="bg2"/>
                  </a:solidFill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>
                      <a:buClr>
                        <a:srgbClr val="0070C0"/>
                      </a:buClr>
                      <a:buSzPct val="90000"/>
                    </a:pPr>
                    <a:r>
                      <a:rPr lang="en-US" dirty="0" smtClean="0"/>
                      <a:t>for </a:t>
                    </a:r>
                    <a14:m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=1</m:t>
                        </m:r>
                      </m:oMath>
                    </a14:m>
                    <a:r>
                      <a:rPr lang="en-US" dirty="0" smtClean="0"/>
                      <a:t> to </a:t>
                    </a:r>
                    <a14:m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oMath>
                    </a14:m>
                    <a:r>
                      <a:rPr lang="en-US" dirty="0" smtClean="0"/>
                      <a:t> do</a:t>
                    </a:r>
                  </a:p>
                  <a:p>
                    <a:pPr>
                      <a:buClr>
                        <a:srgbClr val="0070C0"/>
                      </a:buClr>
                      <a:buSzPct val="90000"/>
                    </a:pPr>
                    <a:r>
                      <a:rPr lang="en-US" dirty="0"/>
                      <a:t> </a:t>
                    </a:r>
                    <a:r>
                      <a:rPr lang="en-US" dirty="0" smtClean="0"/>
                      <a:t>   </a:t>
                    </a:r>
                    <a14:m>
                      <m:oMath xmlns:m="http://schemas.openxmlformats.org/officeDocument/2006/math">
                        <m:sSup>
                          <m:sSup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acc>
                              <m:accPr>
                                <m:chr m:val="̃"/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acc>
                          </m:e>
                          <m:sup>
                            <m:d>
                              <m:dPr>
                                <m:ctrlP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</m:d>
                          </m:sup>
                        </m:sSup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←</m:t>
                        </m:r>
                        <m:sSup>
                          <m:sSup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d>
                              <m:dPr>
                                <m:ctrlP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b="0" i="1" dirty="0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e>
                            </m:d>
                          </m:sup>
                        </m:sSup>
                      </m:oMath>
                    </a14:m>
                    <a:endParaRPr lang="en-US" dirty="0" smtClean="0"/>
                  </a:p>
                  <a:p>
                    <a:pPr>
                      <a:buClr>
                        <a:srgbClr val="0070C0"/>
                      </a:buClr>
                      <a:buSzPct val="90000"/>
                    </a:pPr>
                    <a:r>
                      <a:rPr lang="en-US" dirty="0" smtClean="0"/>
                      <a:t>end for </a:t>
                    </a:r>
                    <a:endParaRPr lang="en-US" dirty="0"/>
                  </a:p>
                </p:txBody>
              </p:sp>
            </mc:Choice>
            <mc:Fallback xmlns="">
              <p:sp>
                <p:nvSpPr>
                  <p:cNvPr id="7" name="Rectangle 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00075" y="2657475"/>
                    <a:ext cx="6934200" cy="990600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1772" b="-6061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8" name="Round Same Side Corner Rectangle 7"/>
              <p:cNvSpPr/>
              <p:nvPr/>
            </p:nvSpPr>
            <p:spPr>
              <a:xfrm>
                <a:off x="600075" y="2305050"/>
                <a:ext cx="6934200" cy="352425"/>
              </a:xfrm>
              <a:prstGeom prst="round2Same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Contrastive divergence</a:t>
                </a:r>
                <a:endParaRPr lang="en-US" dirty="0"/>
              </a:p>
            </p:txBody>
          </p:sp>
        </p:grpSp>
        <p:sp>
          <p:nvSpPr>
            <p:cNvPr id="9" name="Down Arrow 8"/>
            <p:cNvSpPr/>
            <p:nvPr/>
          </p:nvSpPr>
          <p:spPr>
            <a:xfrm rot="10800000">
              <a:off x="5572124" y="2952749"/>
              <a:ext cx="409575" cy="1019175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481510" y="3323830"/>
              <a:ext cx="12954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chemeClr val="accent1">
                      <a:lumMod val="75000"/>
                    </a:schemeClr>
                  </a:solidFill>
                </a:rPr>
                <a:t>Replace</a:t>
              </a:r>
              <a:endParaRPr lang="en-US" sz="2400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</p:grpSp>
      <p:sp>
        <p:nvSpPr>
          <p:cNvPr id="13" name="Bent-Up Arrow 12"/>
          <p:cNvSpPr/>
          <p:nvPr/>
        </p:nvSpPr>
        <p:spPr>
          <a:xfrm>
            <a:off x="7610475" y="1022539"/>
            <a:ext cx="771525" cy="1752598"/>
          </a:xfrm>
          <a:prstGeom prst="bentUp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7293769" y="2903443"/>
            <a:ext cx="1609725" cy="1047750"/>
            <a:chOff x="600075" y="2305050"/>
            <a:chExt cx="6934200" cy="1047750"/>
          </a:xfrm>
        </p:grpSpPr>
        <p:sp>
          <p:nvSpPr>
            <p:cNvPr id="15" name="Rectangle 14"/>
            <p:cNvSpPr/>
            <p:nvPr/>
          </p:nvSpPr>
          <p:spPr>
            <a:xfrm>
              <a:off x="600075" y="2657475"/>
              <a:ext cx="6934200" cy="695325"/>
            </a:xfrm>
            <a:prstGeom prst="rect">
              <a:avLst/>
            </a:prstGeom>
            <a:solidFill>
              <a:schemeClr val="bg2"/>
            </a:solidFill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buClr>
                  <a:srgbClr val="0070C0"/>
                </a:buClr>
                <a:buSzPct val="90000"/>
              </a:pPr>
              <a:r>
                <a:rPr lang="en-US" dirty="0" smtClean="0"/>
                <a:t>Move to the beginning</a:t>
              </a:r>
              <a:endParaRPr lang="en-US" dirty="0"/>
            </a:p>
          </p:txBody>
        </p:sp>
        <p:sp>
          <p:nvSpPr>
            <p:cNvPr id="16" name="Round Same Side Corner Rectangle 15"/>
            <p:cNvSpPr/>
            <p:nvPr/>
          </p:nvSpPr>
          <p:spPr>
            <a:xfrm>
              <a:off x="600075" y="2305050"/>
              <a:ext cx="6934200" cy="352425"/>
            </a:xfrm>
            <a:prstGeom prst="round2Same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SML</a:t>
              </a:r>
              <a:endParaRPr lang="en-US" dirty="0"/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E0B1CF-6FDD-423C-8972-31309AE6F9EC}" type="datetime1">
              <a:rPr lang="en-US" smtClean="0"/>
              <a:t>11/28/2017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on Partition Function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926-E58B-40DD-BC08-AA218CC80F8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07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Thanks!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Image result for Q&amp;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7775" y="1609725"/>
            <a:ext cx="6648450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FF215-558A-47FA-BD8D-70694E1B0E59}" type="datetime1">
              <a:rPr lang="en-US" smtClean="0"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on Partition Function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926-E58B-40DD-BC08-AA218CC80F8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301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Partition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Tractable:</a:t>
            </a:r>
          </a:p>
          <a:p>
            <a:pPr lvl="1"/>
            <a:r>
              <a:rPr lang="en-US" dirty="0" err="1" smtClean="0"/>
              <a:t>Softmax</a:t>
            </a:r>
            <a:r>
              <a:rPr lang="en-US" dirty="0" smtClean="0"/>
              <a:t> in deep learning</a:t>
            </a:r>
            <a:endParaRPr lang="en-US" dirty="0"/>
          </a:p>
          <a:p>
            <a:endParaRPr lang="en-US" dirty="0"/>
          </a:p>
        </p:txBody>
      </p:sp>
      <p:grpSp>
        <p:nvGrpSpPr>
          <p:cNvPr id="12" name="Group 11"/>
          <p:cNvGrpSpPr/>
          <p:nvPr/>
        </p:nvGrpSpPr>
        <p:grpSpPr>
          <a:xfrm>
            <a:off x="1473992" y="1695449"/>
            <a:ext cx="6196014" cy="4420821"/>
            <a:chOff x="1473992" y="1760508"/>
            <a:chExt cx="6196014" cy="4420821"/>
          </a:xfrm>
        </p:grpSpPr>
        <p:grpSp>
          <p:nvGrpSpPr>
            <p:cNvPr id="6" name="Group 5"/>
            <p:cNvGrpSpPr/>
            <p:nvPr/>
          </p:nvGrpSpPr>
          <p:grpSpPr>
            <a:xfrm>
              <a:off x="1473992" y="2978029"/>
              <a:ext cx="6196014" cy="3203300"/>
              <a:chOff x="395286" y="2122228"/>
              <a:chExt cx="6196014" cy="3203300"/>
            </a:xfrm>
          </p:grpSpPr>
          <p:pic>
            <p:nvPicPr>
              <p:cNvPr id="1026" name="Picture 2" descr="Image result for deep learning classification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95286" y="2122228"/>
                <a:ext cx="6061075" cy="3203300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" name="Rounded Rectangle 4"/>
              <p:cNvSpPr/>
              <p:nvPr/>
            </p:nvSpPr>
            <p:spPr>
              <a:xfrm>
                <a:off x="3829050" y="3057525"/>
                <a:ext cx="2762250" cy="1514475"/>
              </a:xfrm>
              <a:prstGeom prst="roundRect">
                <a:avLst/>
              </a:prstGeom>
              <a:noFill/>
              <a:ln w="38100">
                <a:solidFill>
                  <a:srgbClr val="FF0000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rgbClr val="FF0000"/>
                  </a:solidFill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TextBox 6"/>
                <p:cNvSpPr txBox="1"/>
                <p:nvPr/>
              </p:nvSpPr>
              <p:spPr>
                <a:xfrm>
                  <a:off x="3071811" y="1760508"/>
                  <a:ext cx="3000375" cy="9287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𝜎</m:t>
                        </m:r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d>
                              <m:d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𝑧</m:t>
                                </m:r>
                              </m:e>
                            </m:d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𝑒</m:t>
                                </m:r>
                              </m:e>
                              <m:sup>
                                <m:sSub>
                                  <m:sSubPr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𝑧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sup>
                            </m:sSup>
                          </m:num>
                          <m:den>
                            <m:nary>
                              <m:naryPr>
                                <m:chr m:val="∑"/>
                                <m:ctrlPr>
                                  <a:rPr lang="en-US" sz="2400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sz="2400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𝑗</m:t>
                                </m:r>
                                <m:r>
                                  <a:rPr lang="en-US" sz="2400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US" sz="2400" b="0" i="1" smtClean="0">
                                    <a:solidFill>
                                      <a:srgbClr val="7030A0"/>
                                    </a:solidFill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sup>
                              <m:e>
                                <m:sSup>
                                  <m:sSupPr>
                                    <m:ctrlPr>
                                      <a:rPr lang="en-US" sz="2400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rgbClr val="7030A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e>
                                  <m:sup>
                                    <m:sSub>
                                      <m:sSubPr>
                                        <m:ctrlPr>
                                          <a:rPr lang="en-US" sz="2400" b="0" i="1" smtClean="0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400" b="0" i="1" smtClean="0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𝑧</m:t>
                                        </m:r>
                                      </m:e>
                                      <m:sub>
                                        <m:r>
                                          <a:rPr lang="en-US" sz="2400" b="0" i="1" smtClean="0">
                                            <a:solidFill>
                                              <a:srgbClr val="7030A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</m:sup>
                                </m:sSup>
                              </m:e>
                            </m:nary>
                          </m:den>
                        </m:f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71811" y="1760508"/>
                  <a:ext cx="3000375" cy="928780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Freeform 10"/>
            <p:cNvSpPr/>
            <p:nvPr/>
          </p:nvSpPr>
          <p:spPr>
            <a:xfrm>
              <a:off x="5638800" y="2581275"/>
              <a:ext cx="714423" cy="2009775"/>
            </a:xfrm>
            <a:custGeom>
              <a:avLst/>
              <a:gdLst>
                <a:gd name="connsiteX0" fmla="*/ 28575 w 714423"/>
                <a:gd name="connsiteY0" fmla="*/ 2009775 h 2009775"/>
                <a:gd name="connsiteX1" fmla="*/ 714375 w 714423"/>
                <a:gd name="connsiteY1" fmla="*/ 771525 h 2009775"/>
                <a:gd name="connsiteX2" fmla="*/ 0 w 714423"/>
                <a:gd name="connsiteY2" fmla="*/ 0 h 2009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714423" h="2009775">
                  <a:moveTo>
                    <a:pt x="28575" y="2009775"/>
                  </a:moveTo>
                  <a:cubicBezTo>
                    <a:pt x="373856" y="1558131"/>
                    <a:pt x="719137" y="1106487"/>
                    <a:pt x="714375" y="771525"/>
                  </a:cubicBezTo>
                  <a:cubicBezTo>
                    <a:pt x="709613" y="436563"/>
                    <a:pt x="354806" y="218281"/>
                    <a:pt x="0" y="0"/>
                  </a:cubicBezTo>
                </a:path>
              </a:pathLst>
            </a:custGeom>
            <a:noFill/>
            <a:ln w="28575">
              <a:headEnd type="none" w="med" len="med"/>
              <a:tailEnd type="triangle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04EA7-38F1-42AD-A027-C03A25B38F0F}" type="datetime1">
              <a:rPr lang="en-US" smtClean="0"/>
              <a:t>11/28/2017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on Partition Function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926-E58B-40DD-BC08-AA218CC80F8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374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Partition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partition functions are intractable!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955980" y="1657348"/>
            <a:ext cx="35524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/>
              <a:t>Posterior </a:t>
            </a:r>
            <a:r>
              <a:rPr lang="en-US" sz="2000" dirty="0"/>
              <a:t>predictive distribution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798055" y="1657348"/>
            <a:ext cx="3541589" cy="3144015"/>
            <a:chOff x="590550" y="1655925"/>
            <a:chExt cx="3541589" cy="3144015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47460" y="2008168"/>
              <a:ext cx="3027768" cy="2791772"/>
            </a:xfrm>
            <a:prstGeom prst="rect">
              <a:avLst/>
            </a:prstGeom>
          </p:spPr>
        </p:pic>
        <p:sp>
          <p:nvSpPr>
            <p:cNvPr id="12" name="Rectangle 11"/>
            <p:cNvSpPr/>
            <p:nvPr/>
          </p:nvSpPr>
          <p:spPr>
            <a:xfrm>
              <a:off x="590550" y="1655925"/>
              <a:ext cx="3541589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000" dirty="0"/>
                <a:t>Pairwise Markov random </a:t>
              </a:r>
              <a:r>
                <a:rPr lang="en-US" sz="2000" dirty="0" smtClean="0"/>
                <a:t>field</a:t>
              </a:r>
              <a:endParaRPr lang="en-US" sz="20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1120832" y="4973222"/>
                <a:ext cx="2900922" cy="6619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nary>
                            <m:naryPr>
                              <m:chr m:val="∑"/>
                              <m:supHide m:val="on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𝑖𝑗</m:t>
                              </m:r>
                            </m:sub>
                            <m:sup/>
                            <m:e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𝑖𝑗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nary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0832" y="4973222"/>
                <a:ext cx="2900922" cy="66191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4955980" y="4973222"/>
                <a:ext cx="3626827" cy="6587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𝒟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subHide m:val="on"/>
                          <m:supHide m:val="on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𝑤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𝒟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𝑑𝑤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55980" y="4973222"/>
                <a:ext cx="3626827" cy="65877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052" name="Picture 4" descr="enter image description her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0" y="2057458"/>
            <a:ext cx="2992184" cy="2987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79039-5755-4F58-A2A7-D6D8115F210E}" type="datetime1">
              <a:rPr lang="en-US" smtClean="0"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on Partition Function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926-E58B-40DD-BC08-AA218CC80F8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922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Normalization over partitions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>
                    <a:latin typeface="Cambria Math" panose="02040503050406030204" pitchFamily="18" charset="0"/>
                  </a:rPr>
                  <a:t>General form of probabilistic models: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𝑍</m:t>
                          </m:r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den>
                      </m:f>
                      <m:acc>
                        <m:accPr>
                          <m:chr m:val="̃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acc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</m:oMath>
                  </m:oMathPara>
                </a14:m>
                <a:endParaRPr lang="en-US" dirty="0" smtClean="0">
                  <a:latin typeface="Cambria Math" panose="02040503050406030204" pitchFamily="18" charset="0"/>
                </a:endParaRPr>
              </a:p>
              <a:p>
                <a:pPr marL="457200" lvl="1" indent="0">
                  <a:buNone/>
                </a:pPr>
                <a:endParaRPr lang="en-US" dirty="0">
                  <a:latin typeface="Cambria Math" panose="02040503050406030204" pitchFamily="18" charset="0"/>
                </a:endParaRPr>
              </a:p>
              <a:p>
                <a:r>
                  <a:rPr lang="en-US" dirty="0" smtClean="0">
                    <a:latin typeface="Cambria Math" panose="02040503050406030204" pitchFamily="18" charset="0"/>
                  </a:rPr>
                  <a:t>Partition functions:</a:t>
                </a:r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/>
                        <m:e>
                          <m:acc>
                            <m:accPr>
                              <m:chr m:val="̃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acc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)=</m:t>
                      </m:r>
                      <m:nary>
                        <m:naryPr>
                          <m:subHide m:val="on"/>
                          <m:supHide m:val="on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acc>
                            <m:accPr>
                              <m:chr m:val="̃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acc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;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771" t="-91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A92F6-7676-4BD9-BFB9-B9F8B55F824F}" type="datetime1">
              <a:rPr lang="en-US" smtClean="0"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on Partition Function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926-E58B-40DD-BC08-AA218CC80F8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1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Roadmap to compute the likelihood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endParaRPr lang="en-US" dirty="0" smtClean="0"/>
              </a:p>
              <a:p>
                <a:endParaRPr lang="en-US" dirty="0"/>
              </a:p>
              <a:p>
                <a:endParaRPr lang="en-US" dirty="0" smtClean="0"/>
              </a:p>
              <a:p>
                <a:r>
                  <a:rPr lang="en-US" dirty="0" smtClean="0"/>
                  <a:t>Directly compute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;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</m:d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without</a:t>
                </a:r>
                <a:r>
                  <a:rPr lang="en-US" dirty="0" smtClean="0"/>
                  <a:t> considering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𝑍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𝜃</m:t>
                        </m:r>
                      </m:e>
                    </m:d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Pseudo-likelihood</a:t>
                </a:r>
              </a:p>
              <a:p>
                <a:r>
                  <a:rPr lang="en-US" dirty="0"/>
                  <a:t>Approximate to </a:t>
                </a:r>
                <a:r>
                  <a:rPr lang="en-US" dirty="0" smtClean="0"/>
                  <a:t>the gradient for </a:t>
                </a:r>
                <a:r>
                  <a:rPr lang="en-US" dirty="0"/>
                  <a:t>likelihood maximization</a:t>
                </a:r>
                <a:endParaRPr lang="en-US" dirty="0" smtClean="0"/>
              </a:p>
              <a:p>
                <a:pPr lvl="1"/>
                <a:r>
                  <a:rPr lang="en-US" dirty="0" smtClean="0"/>
                  <a:t>MCMC-based methods</a:t>
                </a: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CC7BC-22C4-4990-BF61-7FB788661D7E}" type="datetime1">
              <a:rPr lang="en-US" smtClean="0"/>
              <a:t>11/28/2017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on Partition Function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926-E58B-40DD-BC08-AA218CC80F8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733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Pseudo-likelihood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724057" y="1110457"/>
                <a:ext cx="4224337" cy="2285226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endParaRPr lang="en-US" sz="200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≈</m:t>
                      </m:r>
                      <m:nary>
                        <m:naryPr>
                          <m:chr m:val="∏"/>
                          <m:grow m:val="on"/>
                          <m:supHide m:val="on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2000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;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nary>
                    </m:oMath>
                    <m:oMath xmlns:m="http://schemas.openxmlformats.org/officeDocument/2006/math">
                      <m:r>
                        <m:rPr>
                          <m:aln/>
                        </m:rP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∏"/>
                          <m:supHide m:val="on"/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r>
                            <a:rPr lang="en-US" sz="20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b>
                                <m:sSubPr>
                                  <m:ctrlP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;</m:t>
                              </m:r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sz="200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724057" y="1110457"/>
                <a:ext cx="4224337" cy="2285226"/>
              </a:xfrm>
              <a:blipFill>
                <a:blip r:embed="rId3"/>
                <a:stretch>
                  <a:fillRect r="-36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44" name="Group 143"/>
          <p:cNvGrpSpPr/>
          <p:nvPr/>
        </p:nvGrpSpPr>
        <p:grpSpPr>
          <a:xfrm>
            <a:off x="567082" y="3750746"/>
            <a:ext cx="3377384" cy="2896790"/>
            <a:chOff x="337184" y="3714750"/>
            <a:chExt cx="3377384" cy="2896790"/>
          </a:xfrm>
        </p:grpSpPr>
        <p:grpSp>
          <p:nvGrpSpPr>
            <p:cNvPr id="21" name="Group 20"/>
            <p:cNvGrpSpPr/>
            <p:nvPr/>
          </p:nvGrpSpPr>
          <p:grpSpPr>
            <a:xfrm>
              <a:off x="946150" y="3714750"/>
              <a:ext cx="488949" cy="1980803"/>
              <a:chOff x="946150" y="3714750"/>
              <a:chExt cx="488949" cy="1980803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1047749" y="4095750"/>
                <a:ext cx="285750" cy="1599803"/>
                <a:chOff x="1038225" y="4095750"/>
                <a:chExt cx="285750" cy="1599803"/>
              </a:xfrm>
            </p:grpSpPr>
            <p:grpSp>
              <p:nvGrpSpPr>
                <p:cNvPr id="11" name="Group 10"/>
                <p:cNvGrpSpPr/>
                <p:nvPr/>
              </p:nvGrpSpPr>
              <p:grpSpPr>
                <a:xfrm>
                  <a:off x="1038225" y="4095750"/>
                  <a:ext cx="285750" cy="1068387"/>
                  <a:chOff x="1038225" y="4095750"/>
                  <a:chExt cx="285750" cy="1068387"/>
                </a:xfrm>
              </p:grpSpPr>
              <p:grpSp>
                <p:nvGrpSpPr>
                  <p:cNvPr id="7" name="Group 6"/>
                  <p:cNvGrpSpPr/>
                  <p:nvPr/>
                </p:nvGrpSpPr>
                <p:grpSpPr>
                  <a:xfrm>
                    <a:off x="1038225" y="4095750"/>
                    <a:ext cx="285750" cy="533400"/>
                    <a:chOff x="1038225" y="4095750"/>
                    <a:chExt cx="285750" cy="533400"/>
                  </a:xfrm>
                </p:grpSpPr>
                <p:sp>
                  <p:nvSpPr>
                    <p:cNvPr id="5" name="Rectangle 4"/>
                    <p:cNvSpPr/>
                    <p:nvPr/>
                  </p:nvSpPr>
                  <p:spPr>
                    <a:xfrm>
                      <a:off x="1038225" y="4095750"/>
                      <a:ext cx="285750" cy="266700"/>
                    </a:xfrm>
                    <a:prstGeom prst="rect">
                      <a:avLst/>
                    </a:prstGeom>
                    <a:noFill/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accent2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6" name="Rectangle 5"/>
                    <p:cNvSpPr/>
                    <p:nvPr/>
                  </p:nvSpPr>
                  <p:spPr>
                    <a:xfrm>
                      <a:off x="1038225" y="4362450"/>
                      <a:ext cx="285750" cy="266700"/>
                    </a:xfrm>
                    <a:prstGeom prst="rect">
                      <a:avLst/>
                    </a:prstGeom>
                    <a:noFill/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accent2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8" name="Group 7"/>
                  <p:cNvGrpSpPr/>
                  <p:nvPr/>
                </p:nvGrpSpPr>
                <p:grpSpPr>
                  <a:xfrm>
                    <a:off x="1038225" y="4630737"/>
                    <a:ext cx="285750" cy="533400"/>
                    <a:chOff x="1038225" y="4095750"/>
                    <a:chExt cx="285750" cy="533400"/>
                  </a:xfrm>
                </p:grpSpPr>
                <p:sp>
                  <p:nvSpPr>
                    <p:cNvPr id="9" name="Rectangle 8"/>
                    <p:cNvSpPr/>
                    <p:nvPr/>
                  </p:nvSpPr>
                  <p:spPr>
                    <a:xfrm>
                      <a:off x="1038225" y="4095750"/>
                      <a:ext cx="285750" cy="266700"/>
                    </a:xfrm>
                    <a:prstGeom prst="rect">
                      <a:avLst/>
                    </a:prstGeom>
                    <a:noFill/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accent2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" name="Rectangle 9"/>
                    <p:cNvSpPr/>
                    <p:nvPr/>
                  </p:nvSpPr>
                  <p:spPr>
                    <a:xfrm>
                      <a:off x="1038225" y="4362450"/>
                      <a:ext cx="285750" cy="266700"/>
                    </a:xfrm>
                    <a:prstGeom prst="rect">
                      <a:avLst/>
                    </a:prstGeom>
                    <a:noFill/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accent2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13" name="Group 12"/>
                <p:cNvGrpSpPr/>
                <p:nvPr/>
              </p:nvGrpSpPr>
              <p:grpSpPr>
                <a:xfrm>
                  <a:off x="1038225" y="5162153"/>
                  <a:ext cx="285750" cy="533400"/>
                  <a:chOff x="1038225" y="4095750"/>
                  <a:chExt cx="285750" cy="533400"/>
                </a:xfrm>
              </p:grpSpPr>
              <p:sp>
                <p:nvSpPr>
                  <p:cNvPr id="17" name="Rectangle 16"/>
                  <p:cNvSpPr/>
                  <p:nvPr/>
                </p:nvSpPr>
                <p:spPr>
                  <a:xfrm>
                    <a:off x="1038225" y="4095750"/>
                    <a:ext cx="285750" cy="266700"/>
                  </a:xfrm>
                  <a:prstGeom prst="rect">
                    <a:avLst/>
                  </a:prstGeom>
                  <a:noFill/>
                  <a:ln w="19050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accent2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8" name="Rectangle 17"/>
                  <p:cNvSpPr/>
                  <p:nvPr/>
                </p:nvSpPr>
                <p:spPr>
                  <a:xfrm>
                    <a:off x="1038225" y="4362450"/>
                    <a:ext cx="285750" cy="266700"/>
                  </a:xfrm>
                  <a:prstGeom prst="rect">
                    <a:avLst/>
                  </a:prstGeom>
                  <a:noFill/>
                  <a:ln w="19050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accent2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0" name="TextBox 19"/>
                  <p:cNvSpPr txBox="1"/>
                  <p:nvPr/>
                </p:nvSpPr>
                <p:spPr>
                  <a:xfrm>
                    <a:off x="946150" y="3714750"/>
                    <a:ext cx="488949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0" name="TextBox 1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46150" y="3714750"/>
                    <a:ext cx="488949" cy="369332"/>
                  </a:xfrm>
                  <a:prstGeom prst="rect">
                    <a:avLst/>
                  </a:prstGeom>
                  <a:blipFill>
                    <a:blip r:embed="rId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22" name="Group 21"/>
            <p:cNvGrpSpPr/>
            <p:nvPr/>
          </p:nvGrpSpPr>
          <p:grpSpPr>
            <a:xfrm>
              <a:off x="1777819" y="3714750"/>
              <a:ext cx="488949" cy="1980803"/>
              <a:chOff x="946150" y="3714750"/>
              <a:chExt cx="488949" cy="1980803"/>
            </a:xfrm>
          </p:grpSpPr>
          <p:grpSp>
            <p:nvGrpSpPr>
              <p:cNvPr id="23" name="Group 22"/>
              <p:cNvGrpSpPr/>
              <p:nvPr/>
            </p:nvGrpSpPr>
            <p:grpSpPr>
              <a:xfrm>
                <a:off x="1047749" y="4095750"/>
                <a:ext cx="285750" cy="1599803"/>
                <a:chOff x="1038225" y="4095750"/>
                <a:chExt cx="285750" cy="1599803"/>
              </a:xfrm>
            </p:grpSpPr>
            <p:grpSp>
              <p:nvGrpSpPr>
                <p:cNvPr id="25" name="Group 24"/>
                <p:cNvGrpSpPr/>
                <p:nvPr/>
              </p:nvGrpSpPr>
              <p:grpSpPr>
                <a:xfrm>
                  <a:off x="1038225" y="4095750"/>
                  <a:ext cx="285750" cy="1068387"/>
                  <a:chOff x="1038225" y="4095750"/>
                  <a:chExt cx="285750" cy="1068387"/>
                </a:xfrm>
              </p:grpSpPr>
              <p:grpSp>
                <p:nvGrpSpPr>
                  <p:cNvPr id="29" name="Group 28"/>
                  <p:cNvGrpSpPr/>
                  <p:nvPr/>
                </p:nvGrpSpPr>
                <p:grpSpPr>
                  <a:xfrm>
                    <a:off x="1038225" y="4095750"/>
                    <a:ext cx="285750" cy="533400"/>
                    <a:chOff x="1038225" y="4095750"/>
                    <a:chExt cx="285750" cy="533400"/>
                  </a:xfrm>
                </p:grpSpPr>
                <p:sp>
                  <p:nvSpPr>
                    <p:cNvPr id="33" name="Rectangle 32"/>
                    <p:cNvSpPr/>
                    <p:nvPr/>
                  </p:nvSpPr>
                  <p:spPr>
                    <a:xfrm>
                      <a:off x="1038225" y="4095750"/>
                      <a:ext cx="285750" cy="266700"/>
                    </a:xfrm>
                    <a:prstGeom prst="rect">
                      <a:avLst/>
                    </a:prstGeom>
                    <a:noFill/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accent2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4" name="Rectangle 33"/>
                    <p:cNvSpPr/>
                    <p:nvPr/>
                  </p:nvSpPr>
                  <p:spPr>
                    <a:xfrm>
                      <a:off x="1038225" y="4362450"/>
                      <a:ext cx="285750" cy="266700"/>
                    </a:xfrm>
                    <a:prstGeom prst="rect">
                      <a:avLst/>
                    </a:prstGeom>
                    <a:noFill/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accent2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" name="Group 29"/>
                  <p:cNvGrpSpPr/>
                  <p:nvPr/>
                </p:nvGrpSpPr>
                <p:grpSpPr>
                  <a:xfrm>
                    <a:off x="1038225" y="4630737"/>
                    <a:ext cx="285750" cy="533400"/>
                    <a:chOff x="1038225" y="4095750"/>
                    <a:chExt cx="285750" cy="533400"/>
                  </a:xfrm>
                </p:grpSpPr>
                <p:sp>
                  <p:nvSpPr>
                    <p:cNvPr id="31" name="Rectangle 30"/>
                    <p:cNvSpPr/>
                    <p:nvPr/>
                  </p:nvSpPr>
                  <p:spPr>
                    <a:xfrm>
                      <a:off x="1038225" y="4095750"/>
                      <a:ext cx="285750" cy="266700"/>
                    </a:xfrm>
                    <a:prstGeom prst="rect">
                      <a:avLst/>
                    </a:prstGeom>
                    <a:noFill/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accent2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" name="Rectangle 31"/>
                    <p:cNvSpPr/>
                    <p:nvPr/>
                  </p:nvSpPr>
                  <p:spPr>
                    <a:xfrm>
                      <a:off x="1038225" y="4362450"/>
                      <a:ext cx="285750" cy="266700"/>
                    </a:xfrm>
                    <a:prstGeom prst="rect">
                      <a:avLst/>
                    </a:prstGeom>
                    <a:noFill/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accent2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26" name="Group 25"/>
                <p:cNvGrpSpPr/>
                <p:nvPr/>
              </p:nvGrpSpPr>
              <p:grpSpPr>
                <a:xfrm>
                  <a:off x="1038225" y="5162153"/>
                  <a:ext cx="285750" cy="533400"/>
                  <a:chOff x="1038225" y="4095750"/>
                  <a:chExt cx="285750" cy="533400"/>
                </a:xfrm>
              </p:grpSpPr>
              <p:sp>
                <p:nvSpPr>
                  <p:cNvPr id="27" name="Rectangle 26"/>
                  <p:cNvSpPr/>
                  <p:nvPr/>
                </p:nvSpPr>
                <p:spPr>
                  <a:xfrm>
                    <a:off x="1038225" y="4095750"/>
                    <a:ext cx="285750" cy="266700"/>
                  </a:xfrm>
                  <a:prstGeom prst="rect">
                    <a:avLst/>
                  </a:prstGeom>
                  <a:noFill/>
                  <a:ln w="19050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accent2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8" name="Rectangle 27"/>
                  <p:cNvSpPr/>
                  <p:nvPr/>
                </p:nvSpPr>
                <p:spPr>
                  <a:xfrm>
                    <a:off x="1038225" y="4362450"/>
                    <a:ext cx="285750" cy="266700"/>
                  </a:xfrm>
                  <a:prstGeom prst="rect">
                    <a:avLst/>
                  </a:prstGeom>
                  <a:noFill/>
                  <a:ln w="19050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accent2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946150" y="3714750"/>
                    <a:ext cx="488949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4" name="TextBox 2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46150" y="3714750"/>
                    <a:ext cx="488949" cy="36933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35" name="Group 34"/>
            <p:cNvGrpSpPr/>
            <p:nvPr/>
          </p:nvGrpSpPr>
          <p:grpSpPr>
            <a:xfrm>
              <a:off x="3225619" y="3714750"/>
              <a:ext cx="488949" cy="1980803"/>
              <a:chOff x="946150" y="3714750"/>
              <a:chExt cx="488949" cy="1980803"/>
            </a:xfrm>
          </p:grpSpPr>
          <p:grpSp>
            <p:nvGrpSpPr>
              <p:cNvPr id="36" name="Group 35"/>
              <p:cNvGrpSpPr/>
              <p:nvPr/>
            </p:nvGrpSpPr>
            <p:grpSpPr>
              <a:xfrm>
                <a:off x="1047749" y="4095750"/>
                <a:ext cx="285750" cy="1599803"/>
                <a:chOff x="1038225" y="4095750"/>
                <a:chExt cx="285750" cy="1599803"/>
              </a:xfrm>
            </p:grpSpPr>
            <p:grpSp>
              <p:nvGrpSpPr>
                <p:cNvPr id="38" name="Group 37"/>
                <p:cNvGrpSpPr/>
                <p:nvPr/>
              </p:nvGrpSpPr>
              <p:grpSpPr>
                <a:xfrm>
                  <a:off x="1038225" y="4095750"/>
                  <a:ext cx="285750" cy="1068387"/>
                  <a:chOff x="1038225" y="4095750"/>
                  <a:chExt cx="285750" cy="1068387"/>
                </a:xfrm>
              </p:grpSpPr>
              <p:grpSp>
                <p:nvGrpSpPr>
                  <p:cNvPr id="42" name="Group 41"/>
                  <p:cNvGrpSpPr/>
                  <p:nvPr/>
                </p:nvGrpSpPr>
                <p:grpSpPr>
                  <a:xfrm>
                    <a:off x="1038225" y="4095750"/>
                    <a:ext cx="285750" cy="533400"/>
                    <a:chOff x="1038225" y="4095750"/>
                    <a:chExt cx="285750" cy="533400"/>
                  </a:xfrm>
                </p:grpSpPr>
                <p:sp>
                  <p:nvSpPr>
                    <p:cNvPr id="46" name="Rectangle 45"/>
                    <p:cNvSpPr/>
                    <p:nvPr/>
                  </p:nvSpPr>
                  <p:spPr>
                    <a:xfrm>
                      <a:off x="1038225" y="4095750"/>
                      <a:ext cx="285750" cy="266700"/>
                    </a:xfrm>
                    <a:prstGeom prst="rect">
                      <a:avLst/>
                    </a:prstGeom>
                    <a:noFill/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accent2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7" name="Rectangle 46"/>
                    <p:cNvSpPr/>
                    <p:nvPr/>
                  </p:nvSpPr>
                  <p:spPr>
                    <a:xfrm>
                      <a:off x="1038225" y="4362450"/>
                      <a:ext cx="285750" cy="266700"/>
                    </a:xfrm>
                    <a:prstGeom prst="rect">
                      <a:avLst/>
                    </a:prstGeom>
                    <a:noFill/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accent2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43" name="Group 42"/>
                  <p:cNvGrpSpPr/>
                  <p:nvPr/>
                </p:nvGrpSpPr>
                <p:grpSpPr>
                  <a:xfrm>
                    <a:off x="1038225" y="4630737"/>
                    <a:ext cx="285750" cy="533400"/>
                    <a:chOff x="1038225" y="4095750"/>
                    <a:chExt cx="285750" cy="533400"/>
                  </a:xfrm>
                </p:grpSpPr>
                <p:sp>
                  <p:nvSpPr>
                    <p:cNvPr id="44" name="Rectangle 43"/>
                    <p:cNvSpPr/>
                    <p:nvPr/>
                  </p:nvSpPr>
                  <p:spPr>
                    <a:xfrm>
                      <a:off x="1038225" y="4095750"/>
                      <a:ext cx="285750" cy="266700"/>
                    </a:xfrm>
                    <a:prstGeom prst="rect">
                      <a:avLst/>
                    </a:prstGeom>
                    <a:noFill/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accent2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5" name="Rectangle 44"/>
                    <p:cNvSpPr/>
                    <p:nvPr/>
                  </p:nvSpPr>
                  <p:spPr>
                    <a:xfrm>
                      <a:off x="1038225" y="4362450"/>
                      <a:ext cx="285750" cy="266700"/>
                    </a:xfrm>
                    <a:prstGeom prst="rect">
                      <a:avLst/>
                    </a:prstGeom>
                    <a:noFill/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accent2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p:grpSp>
              <p:nvGrpSpPr>
                <p:cNvPr id="39" name="Group 38"/>
                <p:cNvGrpSpPr/>
                <p:nvPr/>
              </p:nvGrpSpPr>
              <p:grpSpPr>
                <a:xfrm>
                  <a:off x="1038225" y="5162153"/>
                  <a:ext cx="285750" cy="533400"/>
                  <a:chOff x="1038225" y="4095750"/>
                  <a:chExt cx="285750" cy="533400"/>
                </a:xfrm>
              </p:grpSpPr>
              <p:sp>
                <p:nvSpPr>
                  <p:cNvPr id="40" name="Rectangle 39"/>
                  <p:cNvSpPr/>
                  <p:nvPr/>
                </p:nvSpPr>
                <p:spPr>
                  <a:xfrm>
                    <a:off x="1038225" y="4095750"/>
                    <a:ext cx="285750" cy="266700"/>
                  </a:xfrm>
                  <a:prstGeom prst="rect">
                    <a:avLst/>
                  </a:prstGeom>
                  <a:noFill/>
                  <a:ln w="19050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accent2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1" name="Rectangle 40"/>
                  <p:cNvSpPr/>
                  <p:nvPr/>
                </p:nvSpPr>
                <p:spPr>
                  <a:xfrm>
                    <a:off x="1038225" y="4362450"/>
                    <a:ext cx="285750" cy="266700"/>
                  </a:xfrm>
                  <a:prstGeom prst="rect">
                    <a:avLst/>
                  </a:prstGeom>
                  <a:noFill/>
                  <a:ln w="19050">
                    <a:solidFill>
                      <a:schemeClr val="accent1">
                        <a:lumMod val="75000"/>
                      </a:schemeClr>
                    </a:solidFill>
                  </a:ln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accent2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7" name="TextBox 36"/>
                  <p:cNvSpPr txBox="1"/>
                  <p:nvPr/>
                </p:nvSpPr>
                <p:spPr>
                  <a:xfrm>
                    <a:off x="946150" y="3714750"/>
                    <a:ext cx="488949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37" name="TextBox 3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46150" y="3714750"/>
                    <a:ext cx="488949" cy="369332"/>
                  </a:xfrm>
                  <a:prstGeom prst="rect">
                    <a:avLst/>
                  </a:prstGeom>
                  <a:blipFill>
                    <a:blip r:embed="rId6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51" name="Group 50"/>
            <p:cNvGrpSpPr/>
            <p:nvPr/>
          </p:nvGrpSpPr>
          <p:grpSpPr>
            <a:xfrm>
              <a:off x="2570933" y="4764087"/>
              <a:ext cx="350520" cy="45720"/>
              <a:chOff x="2536466" y="4978842"/>
              <a:chExt cx="350520" cy="45720"/>
            </a:xfrm>
          </p:grpSpPr>
          <p:sp>
            <p:nvSpPr>
              <p:cNvPr id="48" name="Oval 47"/>
              <p:cNvSpPr/>
              <p:nvPr/>
            </p:nvSpPr>
            <p:spPr>
              <a:xfrm>
                <a:off x="2536466" y="4978842"/>
                <a:ext cx="45720" cy="457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48"/>
              <p:cNvSpPr/>
              <p:nvPr/>
            </p:nvSpPr>
            <p:spPr>
              <a:xfrm>
                <a:off x="2688866" y="4978842"/>
                <a:ext cx="45720" cy="457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49"/>
              <p:cNvSpPr/>
              <p:nvPr/>
            </p:nvSpPr>
            <p:spPr>
              <a:xfrm>
                <a:off x="2841266" y="4978842"/>
                <a:ext cx="45720" cy="45720"/>
              </a:xfrm>
              <a:prstGeom prst="ellipse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67" name="Straight Arrow Connector 66"/>
            <p:cNvCxnSpPr>
              <a:stCxn id="5" idx="3"/>
              <a:endCxn id="33" idx="1"/>
            </p:cNvCxnSpPr>
            <p:nvPr/>
          </p:nvCxnSpPr>
          <p:spPr>
            <a:xfrm>
              <a:off x="1333499" y="4229100"/>
              <a:ext cx="545919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>
              <a:stCxn id="6" idx="3"/>
              <a:endCxn id="33" idx="1"/>
            </p:cNvCxnSpPr>
            <p:nvPr/>
          </p:nvCxnSpPr>
          <p:spPr>
            <a:xfrm flipV="1">
              <a:off x="1333499" y="4229100"/>
              <a:ext cx="545919" cy="2667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>
              <a:stCxn id="9" idx="3"/>
              <a:endCxn id="33" idx="1"/>
            </p:cNvCxnSpPr>
            <p:nvPr/>
          </p:nvCxnSpPr>
          <p:spPr>
            <a:xfrm flipV="1">
              <a:off x="1333499" y="4229100"/>
              <a:ext cx="545919" cy="53498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>
              <a:stCxn id="10" idx="3"/>
              <a:endCxn id="33" idx="1"/>
            </p:cNvCxnSpPr>
            <p:nvPr/>
          </p:nvCxnSpPr>
          <p:spPr>
            <a:xfrm flipV="1">
              <a:off x="1333499" y="4229100"/>
              <a:ext cx="545919" cy="80168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>
              <a:stCxn id="17" idx="3"/>
              <a:endCxn id="33" idx="1"/>
            </p:cNvCxnSpPr>
            <p:nvPr/>
          </p:nvCxnSpPr>
          <p:spPr>
            <a:xfrm flipV="1">
              <a:off x="1333499" y="4229100"/>
              <a:ext cx="545919" cy="106640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>
              <a:stCxn id="18" idx="3"/>
              <a:endCxn id="33" idx="1"/>
            </p:cNvCxnSpPr>
            <p:nvPr/>
          </p:nvCxnSpPr>
          <p:spPr>
            <a:xfrm flipV="1">
              <a:off x="1333499" y="4229100"/>
              <a:ext cx="545919" cy="133310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8" name="TextBox 77"/>
                <p:cNvSpPr txBox="1"/>
                <p:nvPr/>
              </p:nvSpPr>
              <p:spPr>
                <a:xfrm>
                  <a:off x="1190624" y="5965209"/>
                  <a:ext cx="2156278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Evaluate  </a:t>
                  </a:r>
                  <a14:m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a14:m>
                  <a:r>
                    <a:rPr lang="en-US" dirty="0" smtClean="0"/>
                    <a:t> with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p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p>
                    </m:oMath>
                  </a14:m>
                  <a:r>
                    <a:rPr lang="en-US" dirty="0"/>
                    <a:t> times</a:t>
                  </a:r>
                </a:p>
              </p:txBody>
            </p:sp>
          </mc:Choice>
          <mc:Fallback xmlns="">
            <p:sp>
              <p:nvSpPr>
                <p:cNvPr id="78" name="TextBox 7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90624" y="5965209"/>
                  <a:ext cx="2156278" cy="646331"/>
                </a:xfrm>
                <a:prstGeom prst="rect">
                  <a:avLst/>
                </a:prstGeom>
                <a:blipFill>
                  <a:blip r:embed="rId7"/>
                  <a:stretch>
                    <a:fillRect t="-4717" b="-1415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9" name="TextBox 78"/>
                <p:cNvSpPr txBox="1"/>
                <p:nvPr/>
              </p:nvSpPr>
              <p:spPr>
                <a:xfrm>
                  <a:off x="337184" y="4710985"/>
                  <a:ext cx="37093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79" name="TextBox 7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7184" y="4710985"/>
                  <a:ext cx="370934" cy="36933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80" name="Left Brace 79"/>
            <p:cNvSpPr/>
            <p:nvPr/>
          </p:nvSpPr>
          <p:spPr>
            <a:xfrm>
              <a:off x="717368" y="4229100"/>
              <a:ext cx="228782" cy="1333103"/>
            </a:xfrm>
            <a:prstGeom prst="leftBrac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TextBox 144"/>
              <p:cNvSpPr txBox="1"/>
              <p:nvPr/>
            </p:nvSpPr>
            <p:spPr>
              <a:xfrm>
                <a:off x="606479" y="1867516"/>
                <a:ext cx="3805237" cy="11399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  <m:r>
                        <a:rPr lang="en-US" sz="2000" i="1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∏"/>
                          <m:supHide m:val="on"/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sz="20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r>
                            <a:rPr lang="en-US" sz="2000" i="1">
                              <a:latin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,…,</m:t>
                              </m:r>
                              <m:sSub>
                                <m:sSubPr>
                                  <m:ctrlP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  <m:r>
                                    <a:rPr lang="en-US" sz="2000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sub>
                              </m:sSub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;</m:t>
                              </m:r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5" name="TextBox 1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479" y="1867516"/>
                <a:ext cx="3805237" cy="113992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6" name="TextBox 145"/>
          <p:cNvSpPr txBox="1"/>
          <p:nvPr/>
        </p:nvSpPr>
        <p:spPr>
          <a:xfrm>
            <a:off x="1176048" y="1090028"/>
            <a:ext cx="18229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Original</a:t>
            </a:r>
            <a:endParaRPr lang="en-US" sz="2400" dirty="0"/>
          </a:p>
        </p:txBody>
      </p:sp>
      <p:sp>
        <p:nvSpPr>
          <p:cNvPr id="147" name="TextBox 146"/>
          <p:cNvSpPr txBox="1"/>
          <p:nvPr/>
        </p:nvSpPr>
        <p:spPr>
          <a:xfrm>
            <a:off x="5552503" y="1057612"/>
            <a:ext cx="22540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Approximation</a:t>
            </a:r>
            <a:endParaRPr lang="en-US" sz="2400" dirty="0"/>
          </a:p>
        </p:txBody>
      </p:sp>
      <p:grpSp>
        <p:nvGrpSpPr>
          <p:cNvPr id="151" name="Group 150"/>
          <p:cNvGrpSpPr/>
          <p:nvPr/>
        </p:nvGrpSpPr>
        <p:grpSpPr>
          <a:xfrm>
            <a:off x="4920793" y="3667244"/>
            <a:ext cx="3039158" cy="2989818"/>
            <a:chOff x="4920793" y="3667244"/>
            <a:chExt cx="3039158" cy="298981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1" name="TextBox 140"/>
                <p:cNvSpPr txBox="1"/>
                <p:nvPr/>
              </p:nvSpPr>
              <p:spPr>
                <a:xfrm>
                  <a:off x="5648641" y="6010731"/>
                  <a:ext cx="2156278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dirty="0" smtClean="0"/>
                    <a:t>Evaluate  </a:t>
                  </a:r>
                  <a14:m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ac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𝜃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a14:m>
                  <a:r>
                    <a:rPr lang="en-US" dirty="0" smtClean="0"/>
                    <a:t> with </a:t>
                  </a:r>
                  <a14:m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𝑘𝑛</m:t>
                      </m:r>
                    </m:oMath>
                  </a14:m>
                  <a:r>
                    <a:rPr lang="en-US" dirty="0" smtClean="0"/>
                    <a:t> times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141" name="TextBox 14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648641" y="6010731"/>
                  <a:ext cx="2156278" cy="646331"/>
                </a:xfrm>
                <a:prstGeom prst="rect">
                  <a:avLst/>
                </a:prstGeom>
                <a:blipFill>
                  <a:blip r:embed="rId10"/>
                  <a:stretch>
                    <a:fillRect t="-4717" b="-1415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150" name="Group 149"/>
            <p:cNvGrpSpPr/>
            <p:nvPr/>
          </p:nvGrpSpPr>
          <p:grpSpPr>
            <a:xfrm>
              <a:off x="4920793" y="3667244"/>
              <a:ext cx="3039158" cy="2133600"/>
              <a:chOff x="4920793" y="3667244"/>
              <a:chExt cx="3039158" cy="2133600"/>
            </a:xfrm>
          </p:grpSpPr>
          <p:grpSp>
            <p:nvGrpSpPr>
              <p:cNvPr id="142" name="Group 141"/>
              <p:cNvGrpSpPr/>
              <p:nvPr/>
            </p:nvGrpSpPr>
            <p:grpSpPr>
              <a:xfrm>
                <a:off x="5493610" y="3667244"/>
                <a:ext cx="2466341" cy="2133600"/>
                <a:chOff x="5077459" y="3714750"/>
                <a:chExt cx="2466341" cy="2133600"/>
              </a:xfrm>
            </p:grpSpPr>
            <p:grpSp>
              <p:nvGrpSpPr>
                <p:cNvPr id="81" name="Group 80"/>
                <p:cNvGrpSpPr/>
                <p:nvPr/>
              </p:nvGrpSpPr>
              <p:grpSpPr>
                <a:xfrm>
                  <a:off x="6987994" y="3717667"/>
                  <a:ext cx="488949" cy="1980803"/>
                  <a:chOff x="946150" y="3714750"/>
                  <a:chExt cx="488949" cy="1980803"/>
                </a:xfrm>
              </p:grpSpPr>
              <p:grpSp>
                <p:nvGrpSpPr>
                  <p:cNvPr id="82" name="Group 81"/>
                  <p:cNvGrpSpPr/>
                  <p:nvPr/>
                </p:nvGrpSpPr>
                <p:grpSpPr>
                  <a:xfrm>
                    <a:off x="1047749" y="4095750"/>
                    <a:ext cx="285750" cy="1599803"/>
                    <a:chOff x="1038225" y="4095750"/>
                    <a:chExt cx="285750" cy="1599803"/>
                  </a:xfrm>
                </p:grpSpPr>
                <p:grpSp>
                  <p:nvGrpSpPr>
                    <p:cNvPr id="84" name="Group 83"/>
                    <p:cNvGrpSpPr/>
                    <p:nvPr/>
                  </p:nvGrpSpPr>
                  <p:grpSpPr>
                    <a:xfrm>
                      <a:off x="1038225" y="4095750"/>
                      <a:ext cx="285750" cy="1068387"/>
                      <a:chOff x="1038225" y="4095750"/>
                      <a:chExt cx="285750" cy="1068387"/>
                    </a:xfrm>
                  </p:grpSpPr>
                  <p:grpSp>
                    <p:nvGrpSpPr>
                      <p:cNvPr id="88" name="Group 87"/>
                      <p:cNvGrpSpPr/>
                      <p:nvPr/>
                    </p:nvGrpSpPr>
                    <p:grpSpPr>
                      <a:xfrm>
                        <a:off x="1038225" y="4095750"/>
                        <a:ext cx="285750" cy="533400"/>
                        <a:chOff x="1038225" y="4095750"/>
                        <a:chExt cx="285750" cy="533400"/>
                      </a:xfrm>
                    </p:grpSpPr>
                    <p:sp>
                      <p:nvSpPr>
                        <p:cNvPr id="92" name="Rectangle 91"/>
                        <p:cNvSpPr/>
                        <p:nvPr/>
                      </p:nvSpPr>
                      <p:spPr>
                        <a:xfrm>
                          <a:off x="1038225" y="4095750"/>
                          <a:ext cx="285750" cy="2667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chemeClr val="accent1">
                              <a:lumMod val="75000"/>
                            </a:schemeClr>
                          </a:solidFill>
                        </a:ln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minor">
                          <a:schemeClr val="accent2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93" name="Rectangle 92"/>
                        <p:cNvSpPr/>
                        <p:nvPr/>
                      </p:nvSpPr>
                      <p:spPr>
                        <a:xfrm>
                          <a:off x="1038225" y="4362450"/>
                          <a:ext cx="285750" cy="2667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chemeClr val="accent1">
                              <a:lumMod val="75000"/>
                            </a:schemeClr>
                          </a:solidFill>
                        </a:ln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minor">
                          <a:schemeClr val="accent2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  <p:grpSp>
                    <p:nvGrpSpPr>
                      <p:cNvPr id="89" name="Group 88"/>
                      <p:cNvGrpSpPr/>
                      <p:nvPr/>
                    </p:nvGrpSpPr>
                    <p:grpSpPr>
                      <a:xfrm>
                        <a:off x="1038225" y="4630737"/>
                        <a:ext cx="285750" cy="533400"/>
                        <a:chOff x="1038225" y="4095750"/>
                        <a:chExt cx="285750" cy="533400"/>
                      </a:xfrm>
                    </p:grpSpPr>
                    <p:sp>
                      <p:nvSpPr>
                        <p:cNvPr id="90" name="Rectangle 89"/>
                        <p:cNvSpPr/>
                        <p:nvPr/>
                      </p:nvSpPr>
                      <p:spPr>
                        <a:xfrm>
                          <a:off x="1038225" y="4095750"/>
                          <a:ext cx="285750" cy="2667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chemeClr val="accent1">
                              <a:lumMod val="75000"/>
                            </a:schemeClr>
                          </a:solidFill>
                        </a:ln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minor">
                          <a:schemeClr val="accent2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91" name="Rectangle 90"/>
                        <p:cNvSpPr/>
                        <p:nvPr/>
                      </p:nvSpPr>
                      <p:spPr>
                        <a:xfrm>
                          <a:off x="1038225" y="4362450"/>
                          <a:ext cx="285750" cy="2667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chemeClr val="accent1">
                              <a:lumMod val="75000"/>
                            </a:schemeClr>
                          </a:solidFill>
                        </a:ln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minor">
                          <a:schemeClr val="accent2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85" name="Group 84"/>
                    <p:cNvGrpSpPr/>
                    <p:nvPr/>
                  </p:nvGrpSpPr>
                  <p:grpSpPr>
                    <a:xfrm>
                      <a:off x="1038225" y="5162153"/>
                      <a:ext cx="285750" cy="533400"/>
                      <a:chOff x="1038225" y="4095750"/>
                      <a:chExt cx="285750" cy="533400"/>
                    </a:xfrm>
                  </p:grpSpPr>
                  <p:sp>
                    <p:nvSpPr>
                      <p:cNvPr id="86" name="Rectangle 85"/>
                      <p:cNvSpPr/>
                      <p:nvPr/>
                    </p:nvSpPr>
                    <p:spPr>
                      <a:xfrm>
                        <a:off x="1038225" y="40957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87" name="Rectangle 86"/>
                      <p:cNvSpPr/>
                      <p:nvPr/>
                    </p:nvSpPr>
                    <p:spPr>
                      <a:xfrm>
                        <a:off x="1038225" y="43624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83" name="TextBox 82"/>
                      <p:cNvSpPr txBox="1"/>
                      <p:nvPr/>
                    </p:nvSpPr>
                    <p:spPr>
                      <a:xfrm>
                        <a:off x="946150" y="3714750"/>
                        <a:ext cx="488949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83" name="TextBox 82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946150" y="3714750"/>
                        <a:ext cx="488949" cy="369332"/>
                      </a:xfrm>
                      <a:prstGeom prst="rect">
                        <a:avLst/>
                      </a:prstGeom>
                      <a:blipFill>
                        <a:blip r:embed="rId11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94" name="Group 93"/>
                <p:cNvGrpSpPr/>
                <p:nvPr/>
              </p:nvGrpSpPr>
              <p:grpSpPr>
                <a:xfrm>
                  <a:off x="6032726" y="3717667"/>
                  <a:ext cx="488949" cy="1980803"/>
                  <a:chOff x="946150" y="3714750"/>
                  <a:chExt cx="488949" cy="1980803"/>
                </a:xfrm>
              </p:grpSpPr>
              <p:grpSp>
                <p:nvGrpSpPr>
                  <p:cNvPr id="95" name="Group 94"/>
                  <p:cNvGrpSpPr/>
                  <p:nvPr/>
                </p:nvGrpSpPr>
                <p:grpSpPr>
                  <a:xfrm>
                    <a:off x="1047749" y="4095750"/>
                    <a:ext cx="285750" cy="1599803"/>
                    <a:chOff x="1038225" y="4095750"/>
                    <a:chExt cx="285750" cy="1599803"/>
                  </a:xfrm>
                </p:grpSpPr>
                <p:grpSp>
                  <p:nvGrpSpPr>
                    <p:cNvPr id="97" name="Group 96"/>
                    <p:cNvGrpSpPr/>
                    <p:nvPr/>
                  </p:nvGrpSpPr>
                  <p:grpSpPr>
                    <a:xfrm>
                      <a:off x="1038225" y="4095750"/>
                      <a:ext cx="285750" cy="1068387"/>
                      <a:chOff x="1038225" y="4095750"/>
                      <a:chExt cx="285750" cy="1068387"/>
                    </a:xfrm>
                  </p:grpSpPr>
                  <p:grpSp>
                    <p:nvGrpSpPr>
                      <p:cNvPr id="101" name="Group 100"/>
                      <p:cNvGrpSpPr/>
                      <p:nvPr/>
                    </p:nvGrpSpPr>
                    <p:grpSpPr>
                      <a:xfrm>
                        <a:off x="1038225" y="4095750"/>
                        <a:ext cx="285750" cy="533400"/>
                        <a:chOff x="1038225" y="4095750"/>
                        <a:chExt cx="285750" cy="533400"/>
                      </a:xfrm>
                    </p:grpSpPr>
                    <p:sp>
                      <p:nvSpPr>
                        <p:cNvPr id="105" name="Rectangle 104"/>
                        <p:cNvSpPr/>
                        <p:nvPr/>
                      </p:nvSpPr>
                      <p:spPr>
                        <a:xfrm>
                          <a:off x="1038225" y="4095750"/>
                          <a:ext cx="285750" cy="2667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chemeClr val="accent1">
                              <a:lumMod val="75000"/>
                            </a:schemeClr>
                          </a:solidFill>
                        </a:ln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minor">
                          <a:schemeClr val="accent2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06" name="Rectangle 105"/>
                        <p:cNvSpPr/>
                        <p:nvPr/>
                      </p:nvSpPr>
                      <p:spPr>
                        <a:xfrm>
                          <a:off x="1038225" y="4362450"/>
                          <a:ext cx="285750" cy="2667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chemeClr val="accent1">
                              <a:lumMod val="75000"/>
                            </a:schemeClr>
                          </a:solidFill>
                        </a:ln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minor">
                          <a:schemeClr val="accent2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  <p:grpSp>
                    <p:nvGrpSpPr>
                      <p:cNvPr id="102" name="Group 101"/>
                      <p:cNvGrpSpPr/>
                      <p:nvPr/>
                    </p:nvGrpSpPr>
                    <p:grpSpPr>
                      <a:xfrm>
                        <a:off x="1038225" y="4630737"/>
                        <a:ext cx="285750" cy="533400"/>
                        <a:chOff x="1038225" y="4095750"/>
                        <a:chExt cx="285750" cy="533400"/>
                      </a:xfrm>
                    </p:grpSpPr>
                    <p:sp>
                      <p:nvSpPr>
                        <p:cNvPr id="103" name="Rectangle 102"/>
                        <p:cNvSpPr/>
                        <p:nvPr/>
                      </p:nvSpPr>
                      <p:spPr>
                        <a:xfrm>
                          <a:off x="1038225" y="4095750"/>
                          <a:ext cx="285750" cy="2667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chemeClr val="accent1">
                              <a:lumMod val="75000"/>
                            </a:schemeClr>
                          </a:solidFill>
                        </a:ln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minor">
                          <a:schemeClr val="accent2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04" name="Rectangle 103"/>
                        <p:cNvSpPr/>
                        <p:nvPr/>
                      </p:nvSpPr>
                      <p:spPr>
                        <a:xfrm>
                          <a:off x="1038225" y="4362450"/>
                          <a:ext cx="285750" cy="2667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chemeClr val="accent1">
                              <a:lumMod val="75000"/>
                            </a:schemeClr>
                          </a:solidFill>
                        </a:ln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minor">
                          <a:schemeClr val="accent2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98" name="Group 97"/>
                    <p:cNvGrpSpPr/>
                    <p:nvPr/>
                  </p:nvGrpSpPr>
                  <p:grpSpPr>
                    <a:xfrm>
                      <a:off x="1038225" y="5162153"/>
                      <a:ext cx="285750" cy="533400"/>
                      <a:chOff x="1038225" y="4095750"/>
                      <a:chExt cx="285750" cy="533400"/>
                    </a:xfrm>
                  </p:grpSpPr>
                  <p:sp>
                    <p:nvSpPr>
                      <p:cNvPr id="99" name="Rectangle 98"/>
                      <p:cNvSpPr/>
                      <p:nvPr/>
                    </p:nvSpPr>
                    <p:spPr>
                      <a:xfrm>
                        <a:off x="1038225" y="40957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00" name="Rectangle 99"/>
                      <p:cNvSpPr/>
                      <p:nvPr/>
                    </p:nvSpPr>
                    <p:spPr>
                      <a:xfrm>
                        <a:off x="1038225" y="43624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96" name="TextBox 95"/>
                      <p:cNvSpPr txBox="1"/>
                      <p:nvPr/>
                    </p:nvSpPr>
                    <p:spPr>
                      <a:xfrm>
                        <a:off x="946150" y="3714750"/>
                        <a:ext cx="488949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96" name="TextBox 95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946150" y="3714750"/>
                        <a:ext cx="488949" cy="369332"/>
                      </a:xfrm>
                      <a:prstGeom prst="rect">
                        <a:avLst/>
                      </a:prstGeom>
                      <a:blipFill>
                        <a:blip r:embed="rId12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107" name="Group 106"/>
                <p:cNvGrpSpPr/>
                <p:nvPr/>
              </p:nvGrpSpPr>
              <p:grpSpPr>
                <a:xfrm>
                  <a:off x="5077459" y="3717667"/>
                  <a:ext cx="488949" cy="1980803"/>
                  <a:chOff x="946150" y="3714750"/>
                  <a:chExt cx="488949" cy="1980803"/>
                </a:xfrm>
              </p:grpSpPr>
              <p:grpSp>
                <p:nvGrpSpPr>
                  <p:cNvPr id="108" name="Group 107"/>
                  <p:cNvGrpSpPr/>
                  <p:nvPr/>
                </p:nvGrpSpPr>
                <p:grpSpPr>
                  <a:xfrm>
                    <a:off x="1047749" y="4095750"/>
                    <a:ext cx="285750" cy="1599803"/>
                    <a:chOff x="1038225" y="4095750"/>
                    <a:chExt cx="285750" cy="1599803"/>
                  </a:xfrm>
                </p:grpSpPr>
                <p:grpSp>
                  <p:nvGrpSpPr>
                    <p:cNvPr id="110" name="Group 109"/>
                    <p:cNvGrpSpPr/>
                    <p:nvPr/>
                  </p:nvGrpSpPr>
                  <p:grpSpPr>
                    <a:xfrm>
                      <a:off x="1038225" y="4095750"/>
                      <a:ext cx="285750" cy="1068387"/>
                      <a:chOff x="1038225" y="4095750"/>
                      <a:chExt cx="285750" cy="1068387"/>
                    </a:xfrm>
                  </p:grpSpPr>
                  <p:grpSp>
                    <p:nvGrpSpPr>
                      <p:cNvPr id="114" name="Group 113"/>
                      <p:cNvGrpSpPr/>
                      <p:nvPr/>
                    </p:nvGrpSpPr>
                    <p:grpSpPr>
                      <a:xfrm>
                        <a:off x="1038225" y="4095750"/>
                        <a:ext cx="285750" cy="533400"/>
                        <a:chOff x="1038225" y="4095750"/>
                        <a:chExt cx="285750" cy="533400"/>
                      </a:xfrm>
                    </p:grpSpPr>
                    <p:sp>
                      <p:nvSpPr>
                        <p:cNvPr id="118" name="Rectangle 117"/>
                        <p:cNvSpPr/>
                        <p:nvPr/>
                      </p:nvSpPr>
                      <p:spPr>
                        <a:xfrm>
                          <a:off x="1038225" y="4095750"/>
                          <a:ext cx="285750" cy="2667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chemeClr val="accent1">
                              <a:lumMod val="75000"/>
                            </a:schemeClr>
                          </a:solidFill>
                        </a:ln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minor">
                          <a:schemeClr val="accent2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19" name="Rectangle 118"/>
                        <p:cNvSpPr/>
                        <p:nvPr/>
                      </p:nvSpPr>
                      <p:spPr>
                        <a:xfrm>
                          <a:off x="1038225" y="4362450"/>
                          <a:ext cx="285750" cy="2667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chemeClr val="accent1">
                              <a:lumMod val="75000"/>
                            </a:schemeClr>
                          </a:solidFill>
                        </a:ln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minor">
                          <a:schemeClr val="accent2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  <p:grpSp>
                    <p:nvGrpSpPr>
                      <p:cNvPr id="115" name="Group 114"/>
                      <p:cNvGrpSpPr/>
                      <p:nvPr/>
                    </p:nvGrpSpPr>
                    <p:grpSpPr>
                      <a:xfrm>
                        <a:off x="1038225" y="4630737"/>
                        <a:ext cx="285750" cy="533400"/>
                        <a:chOff x="1038225" y="4095750"/>
                        <a:chExt cx="285750" cy="533400"/>
                      </a:xfrm>
                    </p:grpSpPr>
                    <p:sp>
                      <p:nvSpPr>
                        <p:cNvPr id="116" name="Rectangle 115"/>
                        <p:cNvSpPr/>
                        <p:nvPr/>
                      </p:nvSpPr>
                      <p:spPr>
                        <a:xfrm>
                          <a:off x="1038225" y="4095750"/>
                          <a:ext cx="285750" cy="2667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chemeClr val="accent1">
                              <a:lumMod val="75000"/>
                            </a:schemeClr>
                          </a:solidFill>
                        </a:ln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minor">
                          <a:schemeClr val="accent2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17" name="Rectangle 116"/>
                        <p:cNvSpPr/>
                        <p:nvPr/>
                      </p:nvSpPr>
                      <p:spPr>
                        <a:xfrm>
                          <a:off x="1038225" y="4362450"/>
                          <a:ext cx="285750" cy="2667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chemeClr val="accent1">
                              <a:lumMod val="75000"/>
                            </a:schemeClr>
                          </a:solidFill>
                        </a:ln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minor">
                          <a:schemeClr val="accent2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111" name="Group 110"/>
                    <p:cNvGrpSpPr/>
                    <p:nvPr/>
                  </p:nvGrpSpPr>
                  <p:grpSpPr>
                    <a:xfrm>
                      <a:off x="1038225" y="5162153"/>
                      <a:ext cx="285750" cy="533400"/>
                      <a:chOff x="1038225" y="4095750"/>
                      <a:chExt cx="285750" cy="533400"/>
                    </a:xfrm>
                  </p:grpSpPr>
                  <p:sp>
                    <p:nvSpPr>
                      <p:cNvPr id="112" name="Rectangle 111"/>
                      <p:cNvSpPr/>
                      <p:nvPr/>
                    </p:nvSpPr>
                    <p:spPr>
                      <a:xfrm>
                        <a:off x="1038225" y="40957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13" name="Rectangle 112"/>
                      <p:cNvSpPr/>
                      <p:nvPr/>
                    </p:nvSpPr>
                    <p:spPr>
                      <a:xfrm>
                        <a:off x="1038225" y="43624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09" name="TextBox 108"/>
                      <p:cNvSpPr txBox="1"/>
                      <p:nvPr/>
                    </p:nvSpPr>
                    <p:spPr>
                      <a:xfrm>
                        <a:off x="946150" y="3714750"/>
                        <a:ext cx="488949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09" name="TextBox 108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946150" y="3714750"/>
                        <a:ext cx="488949" cy="369332"/>
                      </a:xfrm>
                      <a:prstGeom prst="rect">
                        <a:avLst/>
                      </a:prstGeom>
                      <a:blipFill>
                        <a:blip r:embed="rId13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120" name="Group 119"/>
                <p:cNvGrpSpPr/>
                <p:nvPr/>
              </p:nvGrpSpPr>
              <p:grpSpPr>
                <a:xfrm>
                  <a:off x="6576852" y="4736524"/>
                  <a:ext cx="350520" cy="45720"/>
                  <a:chOff x="2536466" y="4978842"/>
                  <a:chExt cx="350520" cy="45720"/>
                </a:xfrm>
              </p:grpSpPr>
              <p:sp>
                <p:nvSpPr>
                  <p:cNvPr id="121" name="Oval 120"/>
                  <p:cNvSpPr/>
                  <p:nvPr/>
                </p:nvSpPr>
                <p:spPr>
                  <a:xfrm>
                    <a:off x="2536466" y="4978842"/>
                    <a:ext cx="45720" cy="4572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2" name="Oval 121"/>
                  <p:cNvSpPr/>
                  <p:nvPr/>
                </p:nvSpPr>
                <p:spPr>
                  <a:xfrm>
                    <a:off x="2688866" y="4978842"/>
                    <a:ext cx="45720" cy="4572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3" name="Oval 122"/>
                  <p:cNvSpPr/>
                  <p:nvPr/>
                </p:nvSpPr>
                <p:spPr>
                  <a:xfrm>
                    <a:off x="2841266" y="4978842"/>
                    <a:ext cx="45720" cy="4572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124" name="Rounded Rectangle 123"/>
                <p:cNvSpPr/>
                <p:nvPr/>
              </p:nvSpPr>
              <p:spPr>
                <a:xfrm>
                  <a:off x="5953125" y="3714750"/>
                  <a:ext cx="1590675" cy="2133600"/>
                </a:xfrm>
                <a:prstGeom prst="roundRect">
                  <a:avLst/>
                </a:prstGeom>
                <a:noFill/>
                <a:ln w="28575"/>
              </p:spPr>
              <p:style>
                <a:lnRef idx="2">
                  <a:schemeClr val="accent4">
                    <a:shade val="50000"/>
                  </a:schemeClr>
                </a:lnRef>
                <a:fillRef idx="1">
                  <a:schemeClr val="accent4"/>
                </a:fillRef>
                <a:effectRef idx="0">
                  <a:schemeClr val="accent4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30" name="Straight Arrow Connector 129"/>
                <p:cNvCxnSpPr>
                  <a:stCxn id="124" idx="1"/>
                  <a:endCxn id="118" idx="3"/>
                </p:cNvCxnSpPr>
                <p:nvPr/>
              </p:nvCxnSpPr>
              <p:spPr>
                <a:xfrm flipH="1" flipV="1">
                  <a:off x="5464808" y="4232017"/>
                  <a:ext cx="488317" cy="549533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2" name="Straight Arrow Connector 131"/>
                <p:cNvCxnSpPr>
                  <a:stCxn id="124" idx="1"/>
                  <a:endCxn id="119" idx="3"/>
                </p:cNvCxnSpPr>
                <p:nvPr/>
              </p:nvCxnSpPr>
              <p:spPr>
                <a:xfrm flipH="1" flipV="1">
                  <a:off x="5464808" y="4498717"/>
                  <a:ext cx="488317" cy="282833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4" name="Straight Arrow Connector 133"/>
                <p:cNvCxnSpPr>
                  <a:stCxn id="124" idx="1"/>
                  <a:endCxn id="116" idx="3"/>
                </p:cNvCxnSpPr>
                <p:nvPr/>
              </p:nvCxnSpPr>
              <p:spPr>
                <a:xfrm flipH="1" flipV="1">
                  <a:off x="5464808" y="4767004"/>
                  <a:ext cx="488317" cy="14546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6" name="Straight Arrow Connector 135"/>
                <p:cNvCxnSpPr>
                  <a:stCxn id="124" idx="1"/>
                  <a:endCxn id="117" idx="3"/>
                </p:cNvCxnSpPr>
                <p:nvPr/>
              </p:nvCxnSpPr>
              <p:spPr>
                <a:xfrm flipH="1">
                  <a:off x="5464808" y="4781550"/>
                  <a:ext cx="488317" cy="252154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8" name="Straight Arrow Connector 137"/>
                <p:cNvCxnSpPr>
                  <a:stCxn id="124" idx="1"/>
                  <a:endCxn id="112" idx="3"/>
                </p:cNvCxnSpPr>
                <p:nvPr/>
              </p:nvCxnSpPr>
              <p:spPr>
                <a:xfrm flipH="1">
                  <a:off x="5464808" y="4781550"/>
                  <a:ext cx="488317" cy="51687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0" name="Straight Arrow Connector 139"/>
                <p:cNvCxnSpPr>
                  <a:stCxn id="124" idx="1"/>
                  <a:endCxn id="113" idx="3"/>
                </p:cNvCxnSpPr>
                <p:nvPr/>
              </p:nvCxnSpPr>
              <p:spPr>
                <a:xfrm flipH="1">
                  <a:off x="5464808" y="4781550"/>
                  <a:ext cx="488317" cy="783570"/>
                </a:xfrm>
                <a:prstGeom prst="straightConnector1">
                  <a:avLst/>
                </a:prstGeom>
                <a:ln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8" name="TextBox 147"/>
                  <p:cNvSpPr txBox="1"/>
                  <p:nvPr/>
                </p:nvSpPr>
                <p:spPr>
                  <a:xfrm>
                    <a:off x="4920793" y="4630935"/>
                    <a:ext cx="370934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148" name="TextBox 14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920793" y="4630935"/>
                    <a:ext cx="370934" cy="369332"/>
                  </a:xfrm>
                  <a:prstGeom prst="rect">
                    <a:avLst/>
                  </a:prstGeom>
                  <a:blipFill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149" name="Left Brace 148"/>
              <p:cNvSpPr/>
              <p:nvPr/>
            </p:nvSpPr>
            <p:spPr>
              <a:xfrm>
                <a:off x="5300977" y="4149050"/>
                <a:ext cx="228782" cy="1333103"/>
              </a:xfrm>
              <a:prstGeom prst="leftBrac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87168-82F3-46CE-B007-DAB8E39C79D4}" type="datetime1">
              <a:rPr lang="en-US" smtClean="0"/>
              <a:t>11/28/2017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on Partition Function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926-E58B-40DD-BC08-AA218CC80F8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70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Generalized pseudo-likelihood estimator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63" name="Group 62"/>
          <p:cNvGrpSpPr/>
          <p:nvPr/>
        </p:nvGrpSpPr>
        <p:grpSpPr>
          <a:xfrm>
            <a:off x="7140801" y="3593564"/>
            <a:ext cx="1590675" cy="2133600"/>
            <a:chOff x="4721451" y="3414534"/>
            <a:chExt cx="1590675" cy="2133600"/>
          </a:xfrm>
        </p:grpSpPr>
        <p:grpSp>
          <p:nvGrpSpPr>
            <p:cNvPr id="62" name="Group 61"/>
            <p:cNvGrpSpPr/>
            <p:nvPr/>
          </p:nvGrpSpPr>
          <p:grpSpPr>
            <a:xfrm>
              <a:off x="4788840" y="3490933"/>
              <a:ext cx="1455897" cy="1980803"/>
              <a:chOff x="4789372" y="3417451"/>
              <a:chExt cx="1455897" cy="1980803"/>
            </a:xfrm>
          </p:grpSpPr>
          <p:grpSp>
            <p:nvGrpSpPr>
              <p:cNvPr id="11" name="Group 10"/>
              <p:cNvGrpSpPr/>
              <p:nvPr/>
            </p:nvGrpSpPr>
            <p:grpSpPr>
              <a:xfrm>
                <a:off x="5756320" y="3417451"/>
                <a:ext cx="488949" cy="1980803"/>
                <a:chOff x="946150" y="3714750"/>
                <a:chExt cx="488949" cy="1980803"/>
              </a:xfrm>
            </p:grpSpPr>
            <p:grpSp>
              <p:nvGrpSpPr>
                <p:cNvPr id="49" name="Group 48"/>
                <p:cNvGrpSpPr/>
                <p:nvPr/>
              </p:nvGrpSpPr>
              <p:grpSpPr>
                <a:xfrm>
                  <a:off x="1047749" y="4095750"/>
                  <a:ext cx="285750" cy="1599803"/>
                  <a:chOff x="1038225" y="4095750"/>
                  <a:chExt cx="285750" cy="1599803"/>
                </a:xfrm>
              </p:grpSpPr>
              <p:grpSp>
                <p:nvGrpSpPr>
                  <p:cNvPr id="51" name="Group 50"/>
                  <p:cNvGrpSpPr/>
                  <p:nvPr/>
                </p:nvGrpSpPr>
                <p:grpSpPr>
                  <a:xfrm>
                    <a:off x="1038225" y="4095750"/>
                    <a:ext cx="285750" cy="1068387"/>
                    <a:chOff x="1038225" y="4095750"/>
                    <a:chExt cx="285750" cy="1068387"/>
                  </a:xfrm>
                </p:grpSpPr>
                <p:grpSp>
                  <p:nvGrpSpPr>
                    <p:cNvPr id="55" name="Group 54"/>
                    <p:cNvGrpSpPr/>
                    <p:nvPr/>
                  </p:nvGrpSpPr>
                  <p:grpSpPr>
                    <a:xfrm>
                      <a:off x="1038225" y="4095750"/>
                      <a:ext cx="285750" cy="533400"/>
                      <a:chOff x="1038225" y="4095750"/>
                      <a:chExt cx="285750" cy="533400"/>
                    </a:xfrm>
                  </p:grpSpPr>
                  <p:sp>
                    <p:nvSpPr>
                      <p:cNvPr id="59" name="Rectangle 58"/>
                      <p:cNvSpPr/>
                      <p:nvPr/>
                    </p:nvSpPr>
                    <p:spPr>
                      <a:xfrm>
                        <a:off x="1038225" y="40957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60" name="Rectangle 59"/>
                      <p:cNvSpPr/>
                      <p:nvPr/>
                    </p:nvSpPr>
                    <p:spPr>
                      <a:xfrm>
                        <a:off x="1038225" y="43624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  <p:grpSp>
                  <p:nvGrpSpPr>
                    <p:cNvPr id="56" name="Group 55"/>
                    <p:cNvGrpSpPr/>
                    <p:nvPr/>
                  </p:nvGrpSpPr>
                  <p:grpSpPr>
                    <a:xfrm>
                      <a:off x="1038225" y="4630737"/>
                      <a:ext cx="285750" cy="533400"/>
                      <a:chOff x="1038225" y="4095750"/>
                      <a:chExt cx="285750" cy="533400"/>
                    </a:xfrm>
                  </p:grpSpPr>
                  <p:sp>
                    <p:nvSpPr>
                      <p:cNvPr id="57" name="Rectangle 56"/>
                      <p:cNvSpPr/>
                      <p:nvPr/>
                    </p:nvSpPr>
                    <p:spPr>
                      <a:xfrm>
                        <a:off x="1038225" y="40957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58" name="Rectangle 57"/>
                      <p:cNvSpPr/>
                      <p:nvPr/>
                    </p:nvSpPr>
                    <p:spPr>
                      <a:xfrm>
                        <a:off x="1038225" y="43624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p:grpSp>
                <p:nvGrpSpPr>
                  <p:cNvPr id="52" name="Group 51"/>
                  <p:cNvGrpSpPr/>
                  <p:nvPr/>
                </p:nvGrpSpPr>
                <p:grpSpPr>
                  <a:xfrm>
                    <a:off x="1038225" y="5162153"/>
                    <a:ext cx="285750" cy="533400"/>
                    <a:chOff x="1038225" y="4095750"/>
                    <a:chExt cx="285750" cy="533400"/>
                  </a:xfrm>
                </p:grpSpPr>
                <p:sp>
                  <p:nvSpPr>
                    <p:cNvPr id="53" name="Rectangle 52"/>
                    <p:cNvSpPr/>
                    <p:nvPr/>
                  </p:nvSpPr>
                  <p:spPr>
                    <a:xfrm>
                      <a:off x="1038225" y="4095750"/>
                      <a:ext cx="285750" cy="266700"/>
                    </a:xfrm>
                    <a:prstGeom prst="rect">
                      <a:avLst/>
                    </a:prstGeom>
                    <a:noFill/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accent2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54" name="Rectangle 53"/>
                    <p:cNvSpPr/>
                    <p:nvPr/>
                  </p:nvSpPr>
                  <p:spPr>
                    <a:xfrm>
                      <a:off x="1038225" y="4362450"/>
                      <a:ext cx="285750" cy="266700"/>
                    </a:xfrm>
                    <a:prstGeom prst="rect">
                      <a:avLst/>
                    </a:prstGeom>
                    <a:noFill/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accent2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50" name="TextBox 49"/>
                    <p:cNvSpPr txBox="1"/>
                    <p:nvPr/>
                  </p:nvSpPr>
                  <p:spPr>
                    <a:xfrm>
                      <a:off x="946150" y="3714750"/>
                      <a:ext cx="488949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𝑛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50" name="TextBox 49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46150" y="3714750"/>
                      <a:ext cx="488949" cy="369332"/>
                    </a:xfrm>
                    <a:prstGeom prst="rect">
                      <a:avLst/>
                    </a:prstGeom>
                    <a:blipFill>
                      <a:blip r:embed="rId3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2" name="Group 11"/>
              <p:cNvGrpSpPr/>
              <p:nvPr/>
            </p:nvGrpSpPr>
            <p:grpSpPr>
              <a:xfrm>
                <a:off x="4789372" y="3417451"/>
                <a:ext cx="488949" cy="1980803"/>
                <a:chOff x="946150" y="3714750"/>
                <a:chExt cx="488949" cy="1980803"/>
              </a:xfrm>
            </p:grpSpPr>
            <p:grpSp>
              <p:nvGrpSpPr>
                <p:cNvPr id="37" name="Group 36"/>
                <p:cNvGrpSpPr/>
                <p:nvPr/>
              </p:nvGrpSpPr>
              <p:grpSpPr>
                <a:xfrm>
                  <a:off x="1047749" y="4095750"/>
                  <a:ext cx="285750" cy="1599803"/>
                  <a:chOff x="1038225" y="4095750"/>
                  <a:chExt cx="285750" cy="1599803"/>
                </a:xfrm>
              </p:grpSpPr>
              <p:grpSp>
                <p:nvGrpSpPr>
                  <p:cNvPr id="39" name="Group 38"/>
                  <p:cNvGrpSpPr/>
                  <p:nvPr/>
                </p:nvGrpSpPr>
                <p:grpSpPr>
                  <a:xfrm>
                    <a:off x="1038225" y="4095750"/>
                    <a:ext cx="285750" cy="1068387"/>
                    <a:chOff x="1038225" y="4095750"/>
                    <a:chExt cx="285750" cy="1068387"/>
                  </a:xfrm>
                </p:grpSpPr>
                <p:grpSp>
                  <p:nvGrpSpPr>
                    <p:cNvPr id="43" name="Group 42"/>
                    <p:cNvGrpSpPr/>
                    <p:nvPr/>
                  </p:nvGrpSpPr>
                  <p:grpSpPr>
                    <a:xfrm>
                      <a:off x="1038225" y="4095750"/>
                      <a:ext cx="285750" cy="533400"/>
                      <a:chOff x="1038225" y="4095750"/>
                      <a:chExt cx="285750" cy="533400"/>
                    </a:xfrm>
                  </p:grpSpPr>
                  <p:sp>
                    <p:nvSpPr>
                      <p:cNvPr id="47" name="Rectangle 46"/>
                      <p:cNvSpPr/>
                      <p:nvPr/>
                    </p:nvSpPr>
                    <p:spPr>
                      <a:xfrm>
                        <a:off x="1038225" y="40957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48" name="Rectangle 47"/>
                      <p:cNvSpPr/>
                      <p:nvPr/>
                    </p:nvSpPr>
                    <p:spPr>
                      <a:xfrm>
                        <a:off x="1038225" y="43624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  <p:grpSp>
                  <p:nvGrpSpPr>
                    <p:cNvPr id="44" name="Group 43"/>
                    <p:cNvGrpSpPr/>
                    <p:nvPr/>
                  </p:nvGrpSpPr>
                  <p:grpSpPr>
                    <a:xfrm>
                      <a:off x="1038225" y="4630737"/>
                      <a:ext cx="285750" cy="533400"/>
                      <a:chOff x="1038225" y="4095750"/>
                      <a:chExt cx="285750" cy="533400"/>
                    </a:xfrm>
                  </p:grpSpPr>
                  <p:sp>
                    <p:nvSpPr>
                      <p:cNvPr id="45" name="Rectangle 44"/>
                      <p:cNvSpPr/>
                      <p:nvPr/>
                    </p:nvSpPr>
                    <p:spPr>
                      <a:xfrm>
                        <a:off x="1038225" y="40957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46" name="Rectangle 45"/>
                      <p:cNvSpPr/>
                      <p:nvPr/>
                    </p:nvSpPr>
                    <p:spPr>
                      <a:xfrm>
                        <a:off x="1038225" y="43624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p:grpSp>
                <p:nvGrpSpPr>
                  <p:cNvPr id="40" name="Group 39"/>
                  <p:cNvGrpSpPr/>
                  <p:nvPr/>
                </p:nvGrpSpPr>
                <p:grpSpPr>
                  <a:xfrm>
                    <a:off x="1038225" y="5162153"/>
                    <a:ext cx="285750" cy="533400"/>
                    <a:chOff x="1038225" y="4095750"/>
                    <a:chExt cx="285750" cy="533400"/>
                  </a:xfrm>
                </p:grpSpPr>
                <p:sp>
                  <p:nvSpPr>
                    <p:cNvPr id="41" name="Rectangle 40"/>
                    <p:cNvSpPr/>
                    <p:nvPr/>
                  </p:nvSpPr>
                  <p:spPr>
                    <a:xfrm>
                      <a:off x="1038225" y="4095750"/>
                      <a:ext cx="285750" cy="266700"/>
                    </a:xfrm>
                    <a:prstGeom prst="rect">
                      <a:avLst/>
                    </a:prstGeom>
                    <a:noFill/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accent2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42" name="Rectangle 41"/>
                    <p:cNvSpPr/>
                    <p:nvPr/>
                  </p:nvSpPr>
                  <p:spPr>
                    <a:xfrm>
                      <a:off x="1038225" y="4362450"/>
                      <a:ext cx="285750" cy="266700"/>
                    </a:xfrm>
                    <a:prstGeom prst="rect">
                      <a:avLst/>
                    </a:prstGeom>
                    <a:noFill/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accent2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8" name="TextBox 37"/>
                    <p:cNvSpPr txBox="1"/>
                    <p:nvPr/>
                  </p:nvSpPr>
                  <p:spPr>
                    <a:xfrm>
                      <a:off x="946150" y="3714750"/>
                      <a:ext cx="488949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38" name="TextBox 37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46150" y="3714750"/>
                      <a:ext cx="488949" cy="369332"/>
                    </a:xfrm>
                    <a:prstGeom prst="rect">
                      <a:avLst/>
                    </a:prstGeom>
                    <a:blipFill>
                      <a:blip r:embed="rId4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4" name="Group 13"/>
              <p:cNvGrpSpPr/>
              <p:nvPr/>
            </p:nvGrpSpPr>
            <p:grpSpPr>
              <a:xfrm>
                <a:off x="5342060" y="4384992"/>
                <a:ext cx="350520" cy="45720"/>
                <a:chOff x="2536466" y="4978842"/>
                <a:chExt cx="350520" cy="45720"/>
              </a:xfrm>
            </p:grpSpPr>
            <p:sp>
              <p:nvSpPr>
                <p:cNvPr id="22" name="Oval 21"/>
                <p:cNvSpPr/>
                <p:nvPr/>
              </p:nvSpPr>
              <p:spPr>
                <a:xfrm>
                  <a:off x="2536466" y="4978842"/>
                  <a:ext cx="45720" cy="4572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" name="Oval 22"/>
                <p:cNvSpPr/>
                <p:nvPr/>
              </p:nvSpPr>
              <p:spPr>
                <a:xfrm>
                  <a:off x="2688866" y="4978842"/>
                  <a:ext cx="45720" cy="4572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4" name="Oval 23"/>
                <p:cNvSpPr/>
                <p:nvPr/>
              </p:nvSpPr>
              <p:spPr>
                <a:xfrm>
                  <a:off x="2841266" y="4978842"/>
                  <a:ext cx="45720" cy="4572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15" name="Rounded Rectangle 14"/>
            <p:cNvSpPr/>
            <p:nvPr/>
          </p:nvSpPr>
          <p:spPr>
            <a:xfrm>
              <a:off x="4721451" y="3414534"/>
              <a:ext cx="1590675" cy="2133600"/>
            </a:xfrm>
            <a:prstGeom prst="roundRect">
              <a:avLst/>
            </a:prstGeom>
            <a:noFill/>
            <a:ln w="28575"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5339067" y="3616424"/>
            <a:ext cx="1590675" cy="2133600"/>
            <a:chOff x="4721451" y="3414534"/>
            <a:chExt cx="1590675" cy="2133600"/>
          </a:xfrm>
        </p:grpSpPr>
        <p:grpSp>
          <p:nvGrpSpPr>
            <p:cNvPr id="65" name="Group 64"/>
            <p:cNvGrpSpPr/>
            <p:nvPr/>
          </p:nvGrpSpPr>
          <p:grpSpPr>
            <a:xfrm>
              <a:off x="4788840" y="3490933"/>
              <a:ext cx="1455897" cy="1980803"/>
              <a:chOff x="4789372" y="3417451"/>
              <a:chExt cx="1455897" cy="1980803"/>
            </a:xfrm>
          </p:grpSpPr>
          <p:grpSp>
            <p:nvGrpSpPr>
              <p:cNvPr id="67" name="Group 66"/>
              <p:cNvGrpSpPr/>
              <p:nvPr/>
            </p:nvGrpSpPr>
            <p:grpSpPr>
              <a:xfrm>
                <a:off x="5756320" y="3417451"/>
                <a:ext cx="488949" cy="1980803"/>
                <a:chOff x="946150" y="3714750"/>
                <a:chExt cx="488949" cy="1980803"/>
              </a:xfrm>
            </p:grpSpPr>
            <p:grpSp>
              <p:nvGrpSpPr>
                <p:cNvPr id="85" name="Group 84"/>
                <p:cNvGrpSpPr/>
                <p:nvPr/>
              </p:nvGrpSpPr>
              <p:grpSpPr>
                <a:xfrm>
                  <a:off x="1047749" y="4095750"/>
                  <a:ext cx="285750" cy="1599803"/>
                  <a:chOff x="1038225" y="4095750"/>
                  <a:chExt cx="285750" cy="1599803"/>
                </a:xfrm>
              </p:grpSpPr>
              <p:grpSp>
                <p:nvGrpSpPr>
                  <p:cNvPr id="87" name="Group 86"/>
                  <p:cNvGrpSpPr/>
                  <p:nvPr/>
                </p:nvGrpSpPr>
                <p:grpSpPr>
                  <a:xfrm>
                    <a:off x="1038225" y="4095750"/>
                    <a:ext cx="285750" cy="1068387"/>
                    <a:chOff x="1038225" y="4095750"/>
                    <a:chExt cx="285750" cy="1068387"/>
                  </a:xfrm>
                </p:grpSpPr>
                <p:grpSp>
                  <p:nvGrpSpPr>
                    <p:cNvPr id="91" name="Group 90"/>
                    <p:cNvGrpSpPr/>
                    <p:nvPr/>
                  </p:nvGrpSpPr>
                  <p:grpSpPr>
                    <a:xfrm>
                      <a:off x="1038225" y="4095750"/>
                      <a:ext cx="285750" cy="533400"/>
                      <a:chOff x="1038225" y="4095750"/>
                      <a:chExt cx="285750" cy="533400"/>
                    </a:xfrm>
                  </p:grpSpPr>
                  <p:sp>
                    <p:nvSpPr>
                      <p:cNvPr id="95" name="Rectangle 94"/>
                      <p:cNvSpPr/>
                      <p:nvPr/>
                    </p:nvSpPr>
                    <p:spPr>
                      <a:xfrm>
                        <a:off x="1038225" y="40957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96" name="Rectangle 95"/>
                      <p:cNvSpPr/>
                      <p:nvPr/>
                    </p:nvSpPr>
                    <p:spPr>
                      <a:xfrm>
                        <a:off x="1038225" y="43624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  <p:grpSp>
                  <p:nvGrpSpPr>
                    <p:cNvPr id="92" name="Group 91"/>
                    <p:cNvGrpSpPr/>
                    <p:nvPr/>
                  </p:nvGrpSpPr>
                  <p:grpSpPr>
                    <a:xfrm>
                      <a:off x="1038225" y="4630737"/>
                      <a:ext cx="285750" cy="533400"/>
                      <a:chOff x="1038225" y="4095750"/>
                      <a:chExt cx="285750" cy="533400"/>
                    </a:xfrm>
                  </p:grpSpPr>
                  <p:sp>
                    <p:nvSpPr>
                      <p:cNvPr id="93" name="Rectangle 92"/>
                      <p:cNvSpPr/>
                      <p:nvPr/>
                    </p:nvSpPr>
                    <p:spPr>
                      <a:xfrm>
                        <a:off x="1038225" y="40957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94" name="Rectangle 93"/>
                      <p:cNvSpPr/>
                      <p:nvPr/>
                    </p:nvSpPr>
                    <p:spPr>
                      <a:xfrm>
                        <a:off x="1038225" y="43624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p:grpSp>
                <p:nvGrpSpPr>
                  <p:cNvPr id="88" name="Group 87"/>
                  <p:cNvGrpSpPr/>
                  <p:nvPr/>
                </p:nvGrpSpPr>
                <p:grpSpPr>
                  <a:xfrm>
                    <a:off x="1038225" y="5162153"/>
                    <a:ext cx="285750" cy="533400"/>
                    <a:chOff x="1038225" y="4095750"/>
                    <a:chExt cx="285750" cy="533400"/>
                  </a:xfrm>
                </p:grpSpPr>
                <p:sp>
                  <p:nvSpPr>
                    <p:cNvPr id="89" name="Rectangle 88"/>
                    <p:cNvSpPr/>
                    <p:nvPr/>
                  </p:nvSpPr>
                  <p:spPr>
                    <a:xfrm>
                      <a:off x="1038225" y="4095750"/>
                      <a:ext cx="285750" cy="266700"/>
                    </a:xfrm>
                    <a:prstGeom prst="rect">
                      <a:avLst/>
                    </a:prstGeom>
                    <a:noFill/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accent2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90" name="Rectangle 89"/>
                    <p:cNvSpPr/>
                    <p:nvPr/>
                  </p:nvSpPr>
                  <p:spPr>
                    <a:xfrm>
                      <a:off x="1038225" y="4362450"/>
                      <a:ext cx="285750" cy="266700"/>
                    </a:xfrm>
                    <a:prstGeom prst="rect">
                      <a:avLst/>
                    </a:prstGeom>
                    <a:noFill/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accent2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86" name="TextBox 85"/>
                    <p:cNvSpPr txBox="1"/>
                    <p:nvPr/>
                  </p:nvSpPr>
                  <p:spPr>
                    <a:xfrm>
                      <a:off x="946150" y="3714750"/>
                      <a:ext cx="488949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86" name="TextBox 85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46150" y="3714750"/>
                      <a:ext cx="488949" cy="369332"/>
                    </a:xfrm>
                    <a:prstGeom prst="rect">
                      <a:avLst/>
                    </a:prstGeom>
                    <a:blipFill>
                      <a:blip r:embed="rId5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68" name="Group 67"/>
              <p:cNvGrpSpPr/>
              <p:nvPr/>
            </p:nvGrpSpPr>
            <p:grpSpPr>
              <a:xfrm>
                <a:off x="4789372" y="3417451"/>
                <a:ext cx="488949" cy="1980803"/>
                <a:chOff x="946150" y="3714750"/>
                <a:chExt cx="488949" cy="1980803"/>
              </a:xfrm>
            </p:grpSpPr>
            <p:grpSp>
              <p:nvGrpSpPr>
                <p:cNvPr id="73" name="Group 72"/>
                <p:cNvGrpSpPr/>
                <p:nvPr/>
              </p:nvGrpSpPr>
              <p:grpSpPr>
                <a:xfrm>
                  <a:off x="1047749" y="4095750"/>
                  <a:ext cx="285750" cy="1599803"/>
                  <a:chOff x="1038225" y="4095750"/>
                  <a:chExt cx="285750" cy="1599803"/>
                </a:xfrm>
              </p:grpSpPr>
              <p:grpSp>
                <p:nvGrpSpPr>
                  <p:cNvPr id="75" name="Group 74"/>
                  <p:cNvGrpSpPr/>
                  <p:nvPr/>
                </p:nvGrpSpPr>
                <p:grpSpPr>
                  <a:xfrm>
                    <a:off x="1038225" y="4095750"/>
                    <a:ext cx="285750" cy="1068387"/>
                    <a:chOff x="1038225" y="4095750"/>
                    <a:chExt cx="285750" cy="1068387"/>
                  </a:xfrm>
                </p:grpSpPr>
                <p:grpSp>
                  <p:nvGrpSpPr>
                    <p:cNvPr id="79" name="Group 78"/>
                    <p:cNvGrpSpPr/>
                    <p:nvPr/>
                  </p:nvGrpSpPr>
                  <p:grpSpPr>
                    <a:xfrm>
                      <a:off x="1038225" y="4095750"/>
                      <a:ext cx="285750" cy="533400"/>
                      <a:chOff x="1038225" y="4095750"/>
                      <a:chExt cx="285750" cy="533400"/>
                    </a:xfrm>
                  </p:grpSpPr>
                  <p:sp>
                    <p:nvSpPr>
                      <p:cNvPr id="83" name="Rectangle 82"/>
                      <p:cNvSpPr/>
                      <p:nvPr/>
                    </p:nvSpPr>
                    <p:spPr>
                      <a:xfrm>
                        <a:off x="1038225" y="40957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84" name="Rectangle 83"/>
                      <p:cNvSpPr/>
                      <p:nvPr/>
                    </p:nvSpPr>
                    <p:spPr>
                      <a:xfrm>
                        <a:off x="1038225" y="43624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  <p:grpSp>
                  <p:nvGrpSpPr>
                    <p:cNvPr id="80" name="Group 79"/>
                    <p:cNvGrpSpPr/>
                    <p:nvPr/>
                  </p:nvGrpSpPr>
                  <p:grpSpPr>
                    <a:xfrm>
                      <a:off x="1038225" y="4630737"/>
                      <a:ext cx="285750" cy="533400"/>
                      <a:chOff x="1038225" y="4095750"/>
                      <a:chExt cx="285750" cy="533400"/>
                    </a:xfrm>
                  </p:grpSpPr>
                  <p:sp>
                    <p:nvSpPr>
                      <p:cNvPr id="81" name="Rectangle 80"/>
                      <p:cNvSpPr/>
                      <p:nvPr/>
                    </p:nvSpPr>
                    <p:spPr>
                      <a:xfrm>
                        <a:off x="1038225" y="40957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82" name="Rectangle 81"/>
                      <p:cNvSpPr/>
                      <p:nvPr/>
                    </p:nvSpPr>
                    <p:spPr>
                      <a:xfrm>
                        <a:off x="1038225" y="43624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p:grpSp>
                <p:nvGrpSpPr>
                  <p:cNvPr id="76" name="Group 75"/>
                  <p:cNvGrpSpPr/>
                  <p:nvPr/>
                </p:nvGrpSpPr>
                <p:grpSpPr>
                  <a:xfrm>
                    <a:off x="1038225" y="5162153"/>
                    <a:ext cx="285750" cy="533400"/>
                    <a:chOff x="1038225" y="4095750"/>
                    <a:chExt cx="285750" cy="533400"/>
                  </a:xfrm>
                </p:grpSpPr>
                <p:sp>
                  <p:nvSpPr>
                    <p:cNvPr id="77" name="Rectangle 76"/>
                    <p:cNvSpPr/>
                    <p:nvPr/>
                  </p:nvSpPr>
                  <p:spPr>
                    <a:xfrm>
                      <a:off x="1038225" y="4095750"/>
                      <a:ext cx="285750" cy="266700"/>
                    </a:xfrm>
                    <a:prstGeom prst="rect">
                      <a:avLst/>
                    </a:prstGeom>
                    <a:noFill/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accent2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78" name="Rectangle 77"/>
                    <p:cNvSpPr/>
                    <p:nvPr/>
                  </p:nvSpPr>
                  <p:spPr>
                    <a:xfrm>
                      <a:off x="1038225" y="4362450"/>
                      <a:ext cx="285750" cy="266700"/>
                    </a:xfrm>
                    <a:prstGeom prst="rect">
                      <a:avLst/>
                    </a:prstGeom>
                    <a:noFill/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accent2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74" name="TextBox 73"/>
                    <p:cNvSpPr txBox="1"/>
                    <p:nvPr/>
                  </p:nvSpPr>
                  <p:spPr>
                    <a:xfrm>
                      <a:off x="946150" y="3714750"/>
                      <a:ext cx="488949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74" name="TextBox 7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46150" y="3714750"/>
                      <a:ext cx="488949" cy="369332"/>
                    </a:xfrm>
                    <a:prstGeom prst="rect">
                      <a:avLst/>
                    </a:prstGeom>
                    <a:blipFill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69" name="Group 68"/>
              <p:cNvGrpSpPr/>
              <p:nvPr/>
            </p:nvGrpSpPr>
            <p:grpSpPr>
              <a:xfrm>
                <a:off x="5342060" y="4384992"/>
                <a:ext cx="350520" cy="45720"/>
                <a:chOff x="2536466" y="4978842"/>
                <a:chExt cx="350520" cy="45720"/>
              </a:xfrm>
            </p:grpSpPr>
            <p:sp>
              <p:nvSpPr>
                <p:cNvPr id="70" name="Oval 69"/>
                <p:cNvSpPr/>
                <p:nvPr/>
              </p:nvSpPr>
              <p:spPr>
                <a:xfrm>
                  <a:off x="2536466" y="4978842"/>
                  <a:ext cx="45720" cy="4572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1" name="Oval 70"/>
                <p:cNvSpPr/>
                <p:nvPr/>
              </p:nvSpPr>
              <p:spPr>
                <a:xfrm>
                  <a:off x="2688866" y="4978842"/>
                  <a:ext cx="45720" cy="4572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2" name="Oval 71"/>
                <p:cNvSpPr/>
                <p:nvPr/>
              </p:nvSpPr>
              <p:spPr>
                <a:xfrm>
                  <a:off x="2841266" y="4978842"/>
                  <a:ext cx="45720" cy="4572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66" name="Rounded Rectangle 65"/>
            <p:cNvSpPr/>
            <p:nvPr/>
          </p:nvSpPr>
          <p:spPr>
            <a:xfrm>
              <a:off x="4721451" y="3414534"/>
              <a:ext cx="1590675" cy="2133600"/>
            </a:xfrm>
            <a:prstGeom prst="roundRect">
              <a:avLst/>
            </a:prstGeom>
            <a:noFill/>
            <a:ln w="28575"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3005164" y="3616424"/>
            <a:ext cx="1590675" cy="2133600"/>
            <a:chOff x="4721451" y="3414534"/>
            <a:chExt cx="1590675" cy="2133600"/>
          </a:xfrm>
        </p:grpSpPr>
        <p:grpSp>
          <p:nvGrpSpPr>
            <p:cNvPr id="98" name="Group 97"/>
            <p:cNvGrpSpPr/>
            <p:nvPr/>
          </p:nvGrpSpPr>
          <p:grpSpPr>
            <a:xfrm>
              <a:off x="4788840" y="3490933"/>
              <a:ext cx="1455897" cy="1980803"/>
              <a:chOff x="4789372" y="3417451"/>
              <a:chExt cx="1455897" cy="1980803"/>
            </a:xfrm>
          </p:grpSpPr>
          <p:grpSp>
            <p:nvGrpSpPr>
              <p:cNvPr id="100" name="Group 99"/>
              <p:cNvGrpSpPr/>
              <p:nvPr/>
            </p:nvGrpSpPr>
            <p:grpSpPr>
              <a:xfrm>
                <a:off x="5756320" y="3417451"/>
                <a:ext cx="488949" cy="1980803"/>
                <a:chOff x="946150" y="3714750"/>
                <a:chExt cx="488949" cy="1980803"/>
              </a:xfrm>
            </p:grpSpPr>
            <p:grpSp>
              <p:nvGrpSpPr>
                <p:cNvPr id="118" name="Group 117"/>
                <p:cNvGrpSpPr/>
                <p:nvPr/>
              </p:nvGrpSpPr>
              <p:grpSpPr>
                <a:xfrm>
                  <a:off x="1047749" y="4095750"/>
                  <a:ext cx="285750" cy="1599803"/>
                  <a:chOff x="1038225" y="4095750"/>
                  <a:chExt cx="285750" cy="1599803"/>
                </a:xfrm>
              </p:grpSpPr>
              <p:grpSp>
                <p:nvGrpSpPr>
                  <p:cNvPr id="120" name="Group 119"/>
                  <p:cNvGrpSpPr/>
                  <p:nvPr/>
                </p:nvGrpSpPr>
                <p:grpSpPr>
                  <a:xfrm>
                    <a:off x="1038225" y="4095750"/>
                    <a:ext cx="285750" cy="1068387"/>
                    <a:chOff x="1038225" y="4095750"/>
                    <a:chExt cx="285750" cy="1068387"/>
                  </a:xfrm>
                </p:grpSpPr>
                <p:grpSp>
                  <p:nvGrpSpPr>
                    <p:cNvPr id="124" name="Group 123"/>
                    <p:cNvGrpSpPr/>
                    <p:nvPr/>
                  </p:nvGrpSpPr>
                  <p:grpSpPr>
                    <a:xfrm>
                      <a:off x="1038225" y="4095750"/>
                      <a:ext cx="285750" cy="533400"/>
                      <a:chOff x="1038225" y="4095750"/>
                      <a:chExt cx="285750" cy="533400"/>
                    </a:xfrm>
                  </p:grpSpPr>
                  <p:sp>
                    <p:nvSpPr>
                      <p:cNvPr id="128" name="Rectangle 127"/>
                      <p:cNvSpPr/>
                      <p:nvPr/>
                    </p:nvSpPr>
                    <p:spPr>
                      <a:xfrm>
                        <a:off x="1038225" y="40957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29" name="Rectangle 128"/>
                      <p:cNvSpPr/>
                      <p:nvPr/>
                    </p:nvSpPr>
                    <p:spPr>
                      <a:xfrm>
                        <a:off x="1038225" y="43624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  <p:grpSp>
                  <p:nvGrpSpPr>
                    <p:cNvPr id="125" name="Group 124"/>
                    <p:cNvGrpSpPr/>
                    <p:nvPr/>
                  </p:nvGrpSpPr>
                  <p:grpSpPr>
                    <a:xfrm>
                      <a:off x="1038225" y="4630737"/>
                      <a:ext cx="285750" cy="533400"/>
                      <a:chOff x="1038225" y="4095750"/>
                      <a:chExt cx="285750" cy="533400"/>
                    </a:xfrm>
                  </p:grpSpPr>
                  <p:sp>
                    <p:nvSpPr>
                      <p:cNvPr id="126" name="Rectangle 125"/>
                      <p:cNvSpPr/>
                      <p:nvPr/>
                    </p:nvSpPr>
                    <p:spPr>
                      <a:xfrm>
                        <a:off x="1038225" y="40957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27" name="Rectangle 126"/>
                      <p:cNvSpPr/>
                      <p:nvPr/>
                    </p:nvSpPr>
                    <p:spPr>
                      <a:xfrm>
                        <a:off x="1038225" y="43624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p:grpSp>
                <p:nvGrpSpPr>
                  <p:cNvPr id="121" name="Group 120"/>
                  <p:cNvGrpSpPr/>
                  <p:nvPr/>
                </p:nvGrpSpPr>
                <p:grpSpPr>
                  <a:xfrm>
                    <a:off x="1038225" y="5162153"/>
                    <a:ext cx="285750" cy="533400"/>
                    <a:chOff x="1038225" y="4095750"/>
                    <a:chExt cx="285750" cy="533400"/>
                  </a:xfrm>
                </p:grpSpPr>
                <p:sp>
                  <p:nvSpPr>
                    <p:cNvPr id="122" name="Rectangle 121"/>
                    <p:cNvSpPr/>
                    <p:nvPr/>
                  </p:nvSpPr>
                  <p:spPr>
                    <a:xfrm>
                      <a:off x="1038225" y="4095750"/>
                      <a:ext cx="285750" cy="266700"/>
                    </a:xfrm>
                    <a:prstGeom prst="rect">
                      <a:avLst/>
                    </a:prstGeom>
                    <a:noFill/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accent2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3" name="Rectangle 122"/>
                    <p:cNvSpPr/>
                    <p:nvPr/>
                  </p:nvSpPr>
                  <p:spPr>
                    <a:xfrm>
                      <a:off x="1038225" y="4362450"/>
                      <a:ext cx="285750" cy="266700"/>
                    </a:xfrm>
                    <a:prstGeom prst="rect">
                      <a:avLst/>
                    </a:prstGeom>
                    <a:noFill/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accent2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19" name="TextBox 118"/>
                    <p:cNvSpPr txBox="1"/>
                    <p:nvPr/>
                  </p:nvSpPr>
                  <p:spPr>
                    <a:xfrm>
                      <a:off x="946150" y="3714750"/>
                      <a:ext cx="488949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…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19" name="TextBox 118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46150" y="3714750"/>
                      <a:ext cx="488949" cy="369332"/>
                    </a:xfrm>
                    <a:prstGeom prst="rect">
                      <a:avLst/>
                    </a:prstGeom>
                    <a:blipFill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01" name="Group 100"/>
              <p:cNvGrpSpPr/>
              <p:nvPr/>
            </p:nvGrpSpPr>
            <p:grpSpPr>
              <a:xfrm>
                <a:off x="4789372" y="3417451"/>
                <a:ext cx="488949" cy="1980803"/>
                <a:chOff x="946150" y="3714750"/>
                <a:chExt cx="488949" cy="1980803"/>
              </a:xfrm>
            </p:grpSpPr>
            <p:grpSp>
              <p:nvGrpSpPr>
                <p:cNvPr id="106" name="Group 105"/>
                <p:cNvGrpSpPr/>
                <p:nvPr/>
              </p:nvGrpSpPr>
              <p:grpSpPr>
                <a:xfrm>
                  <a:off x="1047749" y="4095750"/>
                  <a:ext cx="285750" cy="1599803"/>
                  <a:chOff x="1038225" y="4095750"/>
                  <a:chExt cx="285750" cy="1599803"/>
                </a:xfrm>
              </p:grpSpPr>
              <p:grpSp>
                <p:nvGrpSpPr>
                  <p:cNvPr id="108" name="Group 107"/>
                  <p:cNvGrpSpPr/>
                  <p:nvPr/>
                </p:nvGrpSpPr>
                <p:grpSpPr>
                  <a:xfrm>
                    <a:off x="1038225" y="4095750"/>
                    <a:ext cx="285750" cy="1068387"/>
                    <a:chOff x="1038225" y="4095750"/>
                    <a:chExt cx="285750" cy="1068387"/>
                  </a:xfrm>
                </p:grpSpPr>
                <p:grpSp>
                  <p:nvGrpSpPr>
                    <p:cNvPr id="112" name="Group 111"/>
                    <p:cNvGrpSpPr/>
                    <p:nvPr/>
                  </p:nvGrpSpPr>
                  <p:grpSpPr>
                    <a:xfrm>
                      <a:off x="1038225" y="4095750"/>
                      <a:ext cx="285750" cy="533400"/>
                      <a:chOff x="1038225" y="4095750"/>
                      <a:chExt cx="285750" cy="533400"/>
                    </a:xfrm>
                  </p:grpSpPr>
                  <p:sp>
                    <p:nvSpPr>
                      <p:cNvPr id="116" name="Rectangle 115"/>
                      <p:cNvSpPr/>
                      <p:nvPr/>
                    </p:nvSpPr>
                    <p:spPr>
                      <a:xfrm>
                        <a:off x="1038225" y="40957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17" name="Rectangle 116"/>
                      <p:cNvSpPr/>
                      <p:nvPr/>
                    </p:nvSpPr>
                    <p:spPr>
                      <a:xfrm>
                        <a:off x="1038225" y="43624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  <p:grpSp>
                  <p:nvGrpSpPr>
                    <p:cNvPr id="113" name="Group 112"/>
                    <p:cNvGrpSpPr/>
                    <p:nvPr/>
                  </p:nvGrpSpPr>
                  <p:grpSpPr>
                    <a:xfrm>
                      <a:off x="1038225" y="4630737"/>
                      <a:ext cx="285750" cy="533400"/>
                      <a:chOff x="1038225" y="4095750"/>
                      <a:chExt cx="285750" cy="533400"/>
                    </a:xfrm>
                  </p:grpSpPr>
                  <p:sp>
                    <p:nvSpPr>
                      <p:cNvPr id="114" name="Rectangle 113"/>
                      <p:cNvSpPr/>
                      <p:nvPr/>
                    </p:nvSpPr>
                    <p:spPr>
                      <a:xfrm>
                        <a:off x="1038225" y="40957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15" name="Rectangle 114"/>
                      <p:cNvSpPr/>
                      <p:nvPr/>
                    </p:nvSpPr>
                    <p:spPr>
                      <a:xfrm>
                        <a:off x="1038225" y="43624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p:grpSp>
                <p:nvGrpSpPr>
                  <p:cNvPr id="109" name="Group 108"/>
                  <p:cNvGrpSpPr/>
                  <p:nvPr/>
                </p:nvGrpSpPr>
                <p:grpSpPr>
                  <a:xfrm>
                    <a:off x="1038225" y="5162153"/>
                    <a:ext cx="285750" cy="533400"/>
                    <a:chOff x="1038225" y="4095750"/>
                    <a:chExt cx="285750" cy="533400"/>
                  </a:xfrm>
                </p:grpSpPr>
                <p:sp>
                  <p:nvSpPr>
                    <p:cNvPr id="110" name="Rectangle 109"/>
                    <p:cNvSpPr/>
                    <p:nvPr/>
                  </p:nvSpPr>
                  <p:spPr>
                    <a:xfrm>
                      <a:off x="1038225" y="4095750"/>
                      <a:ext cx="285750" cy="266700"/>
                    </a:xfrm>
                    <a:prstGeom prst="rect">
                      <a:avLst/>
                    </a:prstGeom>
                    <a:noFill/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accent2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11" name="Rectangle 110"/>
                    <p:cNvSpPr/>
                    <p:nvPr/>
                  </p:nvSpPr>
                  <p:spPr>
                    <a:xfrm>
                      <a:off x="1038225" y="4362450"/>
                      <a:ext cx="285750" cy="266700"/>
                    </a:xfrm>
                    <a:prstGeom prst="rect">
                      <a:avLst/>
                    </a:prstGeom>
                    <a:noFill/>
                    <a:ln w="19050">
                      <a:solidFill>
                        <a:schemeClr val="accent1">
                          <a:lumMod val="75000"/>
                        </a:schemeClr>
                      </a:solidFill>
                    </a:ln>
                  </p:spPr>
                  <p:style>
                    <a:lnRef idx="0">
                      <a:scrgbClr r="0" g="0" b="0"/>
                    </a:lnRef>
                    <a:fillRef idx="0">
                      <a:scrgbClr r="0" g="0" b="0"/>
                    </a:fillRef>
                    <a:effectRef idx="0">
                      <a:scrgbClr r="0" g="0" b="0"/>
                    </a:effectRef>
                    <a:fontRef idx="minor">
                      <a:schemeClr val="accent2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07" name="TextBox 106"/>
                    <p:cNvSpPr txBox="1"/>
                    <p:nvPr/>
                  </p:nvSpPr>
                  <p:spPr>
                    <a:xfrm>
                      <a:off x="946150" y="3714750"/>
                      <a:ext cx="488949" cy="369332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"/>
                          </m:oMathParaPr>
                          <m:oMath xmlns:m="http://schemas.openxmlformats.org/officeDocument/2006/math"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sub>
                            </m:sSub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07" name="TextBox 106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946150" y="3714750"/>
                      <a:ext cx="488949" cy="369332"/>
                    </a:xfrm>
                    <a:prstGeom prst="rect">
                      <a:avLst/>
                    </a:prstGeom>
                    <a:blipFill>
                      <a:blip r:embed="rId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grpSp>
            <p:nvGrpSpPr>
              <p:cNvPr id="102" name="Group 101"/>
              <p:cNvGrpSpPr/>
              <p:nvPr/>
            </p:nvGrpSpPr>
            <p:grpSpPr>
              <a:xfrm>
                <a:off x="5342060" y="4384992"/>
                <a:ext cx="350520" cy="45720"/>
                <a:chOff x="2536466" y="4978842"/>
                <a:chExt cx="350520" cy="45720"/>
              </a:xfrm>
            </p:grpSpPr>
            <p:sp>
              <p:nvSpPr>
                <p:cNvPr id="103" name="Oval 102"/>
                <p:cNvSpPr/>
                <p:nvPr/>
              </p:nvSpPr>
              <p:spPr>
                <a:xfrm>
                  <a:off x="2536466" y="4978842"/>
                  <a:ext cx="45720" cy="4572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4" name="Oval 103"/>
                <p:cNvSpPr/>
                <p:nvPr/>
              </p:nvSpPr>
              <p:spPr>
                <a:xfrm>
                  <a:off x="2688866" y="4978842"/>
                  <a:ext cx="45720" cy="4572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5" name="Oval 104"/>
                <p:cNvSpPr/>
                <p:nvPr/>
              </p:nvSpPr>
              <p:spPr>
                <a:xfrm>
                  <a:off x="2841266" y="4978842"/>
                  <a:ext cx="45720" cy="4572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99" name="Rounded Rectangle 98"/>
            <p:cNvSpPr/>
            <p:nvPr/>
          </p:nvSpPr>
          <p:spPr>
            <a:xfrm>
              <a:off x="4721451" y="3414534"/>
              <a:ext cx="1590675" cy="2133600"/>
            </a:xfrm>
            <a:prstGeom prst="roundRect">
              <a:avLst/>
            </a:prstGeom>
            <a:noFill/>
            <a:ln w="28575"/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3" name="Group 132"/>
          <p:cNvGrpSpPr/>
          <p:nvPr/>
        </p:nvGrpSpPr>
        <p:grpSpPr>
          <a:xfrm>
            <a:off x="4800347" y="4673580"/>
            <a:ext cx="350520" cy="45720"/>
            <a:chOff x="2682017" y="4582439"/>
            <a:chExt cx="350520" cy="45720"/>
          </a:xfrm>
        </p:grpSpPr>
        <p:sp>
          <p:nvSpPr>
            <p:cNvPr id="130" name="Oval 129"/>
            <p:cNvSpPr/>
            <p:nvPr/>
          </p:nvSpPr>
          <p:spPr>
            <a:xfrm>
              <a:off x="2682017" y="4582439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/>
            <p:cNvSpPr/>
            <p:nvPr/>
          </p:nvSpPr>
          <p:spPr>
            <a:xfrm>
              <a:off x="2834417" y="4582439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/>
            <p:nvPr/>
          </p:nvSpPr>
          <p:spPr>
            <a:xfrm>
              <a:off x="2986817" y="4582439"/>
              <a:ext cx="45720" cy="4572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629270" y="3276600"/>
            <a:ext cx="1590675" cy="2498428"/>
            <a:chOff x="629270" y="3228975"/>
            <a:chExt cx="1590675" cy="2498428"/>
          </a:xfrm>
        </p:grpSpPr>
        <p:grpSp>
          <p:nvGrpSpPr>
            <p:cNvPr id="134" name="Group 133"/>
            <p:cNvGrpSpPr/>
            <p:nvPr/>
          </p:nvGrpSpPr>
          <p:grpSpPr>
            <a:xfrm>
              <a:off x="629270" y="3593803"/>
              <a:ext cx="1590675" cy="2133600"/>
              <a:chOff x="4721451" y="3414534"/>
              <a:chExt cx="1590675" cy="2133600"/>
            </a:xfrm>
          </p:grpSpPr>
          <p:grpSp>
            <p:nvGrpSpPr>
              <p:cNvPr id="135" name="Group 134"/>
              <p:cNvGrpSpPr/>
              <p:nvPr/>
            </p:nvGrpSpPr>
            <p:grpSpPr>
              <a:xfrm>
                <a:off x="4788840" y="3490933"/>
                <a:ext cx="1455897" cy="1980803"/>
                <a:chOff x="4789372" y="3417451"/>
                <a:chExt cx="1455897" cy="1980803"/>
              </a:xfrm>
            </p:grpSpPr>
            <p:grpSp>
              <p:nvGrpSpPr>
                <p:cNvPr id="137" name="Group 136"/>
                <p:cNvGrpSpPr/>
                <p:nvPr/>
              </p:nvGrpSpPr>
              <p:grpSpPr>
                <a:xfrm>
                  <a:off x="5756320" y="3417451"/>
                  <a:ext cx="488949" cy="1980803"/>
                  <a:chOff x="946150" y="3714750"/>
                  <a:chExt cx="488949" cy="1980803"/>
                </a:xfrm>
              </p:grpSpPr>
              <p:grpSp>
                <p:nvGrpSpPr>
                  <p:cNvPr id="155" name="Group 154"/>
                  <p:cNvGrpSpPr/>
                  <p:nvPr/>
                </p:nvGrpSpPr>
                <p:grpSpPr>
                  <a:xfrm>
                    <a:off x="1047749" y="4095750"/>
                    <a:ext cx="285750" cy="1599803"/>
                    <a:chOff x="1038225" y="4095750"/>
                    <a:chExt cx="285750" cy="1599803"/>
                  </a:xfrm>
                </p:grpSpPr>
                <p:grpSp>
                  <p:nvGrpSpPr>
                    <p:cNvPr id="157" name="Group 156"/>
                    <p:cNvGrpSpPr/>
                    <p:nvPr/>
                  </p:nvGrpSpPr>
                  <p:grpSpPr>
                    <a:xfrm>
                      <a:off x="1038225" y="4095750"/>
                      <a:ext cx="285750" cy="1068387"/>
                      <a:chOff x="1038225" y="4095750"/>
                      <a:chExt cx="285750" cy="1068387"/>
                    </a:xfrm>
                  </p:grpSpPr>
                  <p:grpSp>
                    <p:nvGrpSpPr>
                      <p:cNvPr id="161" name="Group 160"/>
                      <p:cNvGrpSpPr/>
                      <p:nvPr/>
                    </p:nvGrpSpPr>
                    <p:grpSpPr>
                      <a:xfrm>
                        <a:off x="1038225" y="4095750"/>
                        <a:ext cx="285750" cy="533400"/>
                        <a:chOff x="1038225" y="4095750"/>
                        <a:chExt cx="285750" cy="533400"/>
                      </a:xfrm>
                    </p:grpSpPr>
                    <p:sp>
                      <p:nvSpPr>
                        <p:cNvPr id="165" name="Rectangle 164"/>
                        <p:cNvSpPr/>
                        <p:nvPr/>
                      </p:nvSpPr>
                      <p:spPr>
                        <a:xfrm>
                          <a:off x="1038225" y="4095750"/>
                          <a:ext cx="285750" cy="2667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chemeClr val="accent1">
                              <a:lumMod val="75000"/>
                            </a:schemeClr>
                          </a:solidFill>
                        </a:ln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minor">
                          <a:schemeClr val="accent2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66" name="Rectangle 165"/>
                        <p:cNvSpPr/>
                        <p:nvPr/>
                      </p:nvSpPr>
                      <p:spPr>
                        <a:xfrm>
                          <a:off x="1038225" y="4362450"/>
                          <a:ext cx="285750" cy="2667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chemeClr val="accent1">
                              <a:lumMod val="75000"/>
                            </a:schemeClr>
                          </a:solidFill>
                        </a:ln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minor">
                          <a:schemeClr val="accent2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  <p:grpSp>
                    <p:nvGrpSpPr>
                      <p:cNvPr id="162" name="Group 161"/>
                      <p:cNvGrpSpPr/>
                      <p:nvPr/>
                    </p:nvGrpSpPr>
                    <p:grpSpPr>
                      <a:xfrm>
                        <a:off x="1038225" y="4630737"/>
                        <a:ext cx="285750" cy="533400"/>
                        <a:chOff x="1038225" y="4095750"/>
                        <a:chExt cx="285750" cy="533400"/>
                      </a:xfrm>
                    </p:grpSpPr>
                    <p:sp>
                      <p:nvSpPr>
                        <p:cNvPr id="163" name="Rectangle 162"/>
                        <p:cNvSpPr/>
                        <p:nvPr/>
                      </p:nvSpPr>
                      <p:spPr>
                        <a:xfrm>
                          <a:off x="1038225" y="4095750"/>
                          <a:ext cx="285750" cy="2667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chemeClr val="accent1">
                              <a:lumMod val="75000"/>
                            </a:schemeClr>
                          </a:solidFill>
                        </a:ln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minor">
                          <a:schemeClr val="accent2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64" name="Rectangle 163"/>
                        <p:cNvSpPr/>
                        <p:nvPr/>
                      </p:nvSpPr>
                      <p:spPr>
                        <a:xfrm>
                          <a:off x="1038225" y="4362450"/>
                          <a:ext cx="285750" cy="2667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chemeClr val="accent1">
                              <a:lumMod val="75000"/>
                            </a:schemeClr>
                          </a:solidFill>
                        </a:ln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minor">
                          <a:schemeClr val="accent2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158" name="Group 157"/>
                    <p:cNvGrpSpPr/>
                    <p:nvPr/>
                  </p:nvGrpSpPr>
                  <p:grpSpPr>
                    <a:xfrm>
                      <a:off x="1038225" y="5162153"/>
                      <a:ext cx="285750" cy="533400"/>
                      <a:chOff x="1038225" y="4095750"/>
                      <a:chExt cx="285750" cy="533400"/>
                    </a:xfrm>
                  </p:grpSpPr>
                  <p:sp>
                    <p:nvSpPr>
                      <p:cNvPr id="159" name="Rectangle 158"/>
                      <p:cNvSpPr/>
                      <p:nvPr/>
                    </p:nvSpPr>
                    <p:spPr>
                      <a:xfrm>
                        <a:off x="1038225" y="40957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60" name="Rectangle 159"/>
                      <p:cNvSpPr/>
                      <p:nvPr/>
                    </p:nvSpPr>
                    <p:spPr>
                      <a:xfrm>
                        <a:off x="1038225" y="43624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56" name="TextBox 155"/>
                      <p:cNvSpPr txBox="1"/>
                      <p:nvPr/>
                    </p:nvSpPr>
                    <p:spPr>
                      <a:xfrm>
                        <a:off x="946150" y="3714750"/>
                        <a:ext cx="488949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56" name="TextBox 155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946150" y="3714750"/>
                        <a:ext cx="488949" cy="369332"/>
                      </a:xfrm>
                      <a:prstGeom prst="rect">
                        <a:avLst/>
                      </a:prstGeom>
                      <a:blipFill>
                        <a:blip r:embed="rId9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138" name="Group 137"/>
                <p:cNvGrpSpPr/>
                <p:nvPr/>
              </p:nvGrpSpPr>
              <p:grpSpPr>
                <a:xfrm>
                  <a:off x="4789372" y="3417451"/>
                  <a:ext cx="488949" cy="1980803"/>
                  <a:chOff x="946150" y="3714750"/>
                  <a:chExt cx="488949" cy="1980803"/>
                </a:xfrm>
              </p:grpSpPr>
              <p:grpSp>
                <p:nvGrpSpPr>
                  <p:cNvPr id="143" name="Group 142"/>
                  <p:cNvGrpSpPr/>
                  <p:nvPr/>
                </p:nvGrpSpPr>
                <p:grpSpPr>
                  <a:xfrm>
                    <a:off x="1047749" y="4095750"/>
                    <a:ext cx="285750" cy="1599803"/>
                    <a:chOff x="1038225" y="4095750"/>
                    <a:chExt cx="285750" cy="1599803"/>
                  </a:xfrm>
                </p:grpSpPr>
                <p:grpSp>
                  <p:nvGrpSpPr>
                    <p:cNvPr id="145" name="Group 144"/>
                    <p:cNvGrpSpPr/>
                    <p:nvPr/>
                  </p:nvGrpSpPr>
                  <p:grpSpPr>
                    <a:xfrm>
                      <a:off x="1038225" y="4095750"/>
                      <a:ext cx="285750" cy="1068387"/>
                      <a:chOff x="1038225" y="4095750"/>
                      <a:chExt cx="285750" cy="1068387"/>
                    </a:xfrm>
                  </p:grpSpPr>
                  <p:grpSp>
                    <p:nvGrpSpPr>
                      <p:cNvPr id="149" name="Group 148"/>
                      <p:cNvGrpSpPr/>
                      <p:nvPr/>
                    </p:nvGrpSpPr>
                    <p:grpSpPr>
                      <a:xfrm>
                        <a:off x="1038225" y="4095750"/>
                        <a:ext cx="285750" cy="533400"/>
                        <a:chOff x="1038225" y="4095750"/>
                        <a:chExt cx="285750" cy="533400"/>
                      </a:xfrm>
                    </p:grpSpPr>
                    <p:sp>
                      <p:nvSpPr>
                        <p:cNvPr id="153" name="Rectangle 152"/>
                        <p:cNvSpPr/>
                        <p:nvPr/>
                      </p:nvSpPr>
                      <p:spPr>
                        <a:xfrm>
                          <a:off x="1038225" y="4095750"/>
                          <a:ext cx="285750" cy="2667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chemeClr val="accent1">
                              <a:lumMod val="75000"/>
                            </a:schemeClr>
                          </a:solidFill>
                        </a:ln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minor">
                          <a:schemeClr val="accent2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54" name="Rectangle 153"/>
                        <p:cNvSpPr/>
                        <p:nvPr/>
                      </p:nvSpPr>
                      <p:spPr>
                        <a:xfrm>
                          <a:off x="1038225" y="4362450"/>
                          <a:ext cx="285750" cy="2667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chemeClr val="accent1">
                              <a:lumMod val="75000"/>
                            </a:schemeClr>
                          </a:solidFill>
                        </a:ln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minor">
                          <a:schemeClr val="accent2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  <p:grpSp>
                    <p:nvGrpSpPr>
                      <p:cNvPr id="150" name="Group 149"/>
                      <p:cNvGrpSpPr/>
                      <p:nvPr/>
                    </p:nvGrpSpPr>
                    <p:grpSpPr>
                      <a:xfrm>
                        <a:off x="1038225" y="4630737"/>
                        <a:ext cx="285750" cy="533400"/>
                        <a:chOff x="1038225" y="4095750"/>
                        <a:chExt cx="285750" cy="533400"/>
                      </a:xfrm>
                    </p:grpSpPr>
                    <p:sp>
                      <p:nvSpPr>
                        <p:cNvPr id="151" name="Rectangle 150"/>
                        <p:cNvSpPr/>
                        <p:nvPr/>
                      </p:nvSpPr>
                      <p:spPr>
                        <a:xfrm>
                          <a:off x="1038225" y="4095750"/>
                          <a:ext cx="285750" cy="2667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chemeClr val="accent1">
                              <a:lumMod val="75000"/>
                            </a:schemeClr>
                          </a:solidFill>
                        </a:ln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minor">
                          <a:schemeClr val="accent2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  <p:sp>
                      <p:nvSpPr>
                        <p:cNvPr id="152" name="Rectangle 151"/>
                        <p:cNvSpPr/>
                        <p:nvPr/>
                      </p:nvSpPr>
                      <p:spPr>
                        <a:xfrm>
                          <a:off x="1038225" y="4362450"/>
                          <a:ext cx="285750" cy="266700"/>
                        </a:xfrm>
                        <a:prstGeom prst="rect">
                          <a:avLst/>
                        </a:prstGeom>
                        <a:noFill/>
                        <a:ln w="19050">
                          <a:solidFill>
                            <a:schemeClr val="accent1">
                              <a:lumMod val="75000"/>
                            </a:schemeClr>
                          </a:solidFill>
                        </a:ln>
                      </p:spPr>
                      <p:style>
                        <a:lnRef idx="0">
                          <a:scrgbClr r="0" g="0" b="0"/>
                        </a:lnRef>
                        <a:fillRef idx="0">
                          <a:scrgbClr r="0" g="0" b="0"/>
                        </a:fillRef>
                        <a:effectRef idx="0">
                          <a:scrgbClr r="0" g="0" b="0"/>
                        </a:effectRef>
                        <a:fontRef idx="minor">
                          <a:schemeClr val="accent2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endParaRPr lang="en-US"/>
                        </a:p>
                      </p:txBody>
                    </p:sp>
                  </p:grpSp>
                </p:grpSp>
                <p:grpSp>
                  <p:nvGrpSpPr>
                    <p:cNvPr id="146" name="Group 145"/>
                    <p:cNvGrpSpPr/>
                    <p:nvPr/>
                  </p:nvGrpSpPr>
                  <p:grpSpPr>
                    <a:xfrm>
                      <a:off x="1038225" y="5162153"/>
                      <a:ext cx="285750" cy="533400"/>
                      <a:chOff x="1038225" y="4095750"/>
                      <a:chExt cx="285750" cy="533400"/>
                    </a:xfrm>
                  </p:grpSpPr>
                  <p:sp>
                    <p:nvSpPr>
                      <p:cNvPr id="147" name="Rectangle 146"/>
                      <p:cNvSpPr/>
                      <p:nvPr/>
                    </p:nvSpPr>
                    <p:spPr>
                      <a:xfrm>
                        <a:off x="1038225" y="40957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48" name="Rectangle 147"/>
                      <p:cNvSpPr/>
                      <p:nvPr/>
                    </p:nvSpPr>
                    <p:spPr>
                      <a:xfrm>
                        <a:off x="1038225" y="4362450"/>
                        <a:ext cx="285750" cy="266700"/>
                      </a:xfrm>
                      <a:prstGeom prst="rect">
                        <a:avLst/>
                      </a:prstGeom>
                      <a:noFill/>
                      <a:ln w="19050">
                        <a:solidFill>
                          <a:schemeClr val="accent1">
                            <a:lumMod val="75000"/>
                          </a:schemeClr>
                        </a:solidFill>
                      </a:ln>
                    </p:spPr>
                    <p:style>
                      <a:lnRef idx="0">
                        <a:scrgbClr r="0" g="0" b="0"/>
                      </a:lnRef>
                      <a:fillRef idx="0">
                        <a:scrgbClr r="0" g="0" b="0"/>
                      </a:fillRef>
                      <a:effectRef idx="0">
                        <a:scrgbClr r="0" g="0" b="0"/>
                      </a:effectRef>
                      <a:fontRef idx="minor">
                        <a:schemeClr val="accent2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</p:grpSp>
              </p:grpSp>
              <mc:AlternateContent xmlns:mc="http://schemas.openxmlformats.org/markup-compatibility/2006" xmlns:a14="http://schemas.microsoft.com/office/drawing/2010/main">
                <mc:Choice Requires="a14">
                  <p:sp>
                    <p:nvSpPr>
                      <p:cNvPr id="144" name="TextBox 143"/>
                      <p:cNvSpPr txBox="1"/>
                      <p:nvPr/>
                    </p:nvSpPr>
                    <p:spPr>
                      <a:xfrm>
                        <a:off x="946150" y="3714750"/>
                        <a:ext cx="488949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/>
                        <a14:m>
                          <m:oMathPara xmlns:m="http://schemas.openxmlformats.org/officeDocument/2006/math">
                            <m:oMathParaPr>
                              <m:jc m:val="center"/>
                            </m:oMathParaPr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oMath>
                          </m:oMathPara>
                        </a14:m>
                        <a:endParaRPr lang="en-US" dirty="0"/>
                      </a:p>
                    </p:txBody>
                  </p:sp>
                </mc:Choice>
                <mc:Fallback xmlns="">
                  <p:sp>
                    <p:nvSpPr>
                      <p:cNvPr id="144" name="TextBox 143"/>
                      <p:cNvSpPr txBox="1">
                        <a:spLocks noRot="1" noChangeAspect="1" noMove="1" noResize="1" noEditPoints="1" noAdjustHandles="1" noChangeArrowheads="1" noChangeShapeType="1" noTextEdit="1"/>
                      </p:cNvSpPr>
                      <p:nvPr/>
                    </p:nvSpPr>
                    <p:spPr>
                      <a:xfrm>
                        <a:off x="946150" y="3714750"/>
                        <a:ext cx="488949" cy="369332"/>
                      </a:xfrm>
                      <a:prstGeom prst="rect">
                        <a:avLst/>
                      </a:prstGeom>
                      <a:blipFill>
                        <a:blip r:embed="rId10"/>
                        <a:stretch>
                          <a:fillRect/>
                        </a:stretch>
                      </a:blipFill>
                    </p:spPr>
                    <p:txBody>
                      <a:bodyPr/>
                      <a:lstStyle/>
                      <a:p>
                        <a:r>
                          <a:rPr lang="en-US">
                            <a:noFill/>
                          </a:rPr>
                          <a:t> </a:t>
                        </a:r>
                      </a:p>
                    </p:txBody>
                  </p:sp>
                </mc:Fallback>
              </mc:AlternateContent>
            </p:grpSp>
            <p:grpSp>
              <p:nvGrpSpPr>
                <p:cNvPr id="139" name="Group 138"/>
                <p:cNvGrpSpPr/>
                <p:nvPr/>
              </p:nvGrpSpPr>
              <p:grpSpPr>
                <a:xfrm>
                  <a:off x="5342060" y="4384992"/>
                  <a:ext cx="350520" cy="45720"/>
                  <a:chOff x="2536466" y="4978842"/>
                  <a:chExt cx="350520" cy="45720"/>
                </a:xfrm>
              </p:grpSpPr>
              <p:sp>
                <p:nvSpPr>
                  <p:cNvPr id="140" name="Oval 139"/>
                  <p:cNvSpPr/>
                  <p:nvPr/>
                </p:nvSpPr>
                <p:spPr>
                  <a:xfrm>
                    <a:off x="2536466" y="4978842"/>
                    <a:ext cx="45720" cy="4572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1" name="Oval 140"/>
                  <p:cNvSpPr/>
                  <p:nvPr/>
                </p:nvSpPr>
                <p:spPr>
                  <a:xfrm>
                    <a:off x="2688866" y="4978842"/>
                    <a:ext cx="45720" cy="4572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2" name="Oval 141"/>
                  <p:cNvSpPr/>
                  <p:nvPr/>
                </p:nvSpPr>
                <p:spPr>
                  <a:xfrm>
                    <a:off x="2841266" y="4978842"/>
                    <a:ext cx="45720" cy="45720"/>
                  </a:xfrm>
                  <a:prstGeom prst="ellipse">
                    <a:avLst/>
                  </a:prstGeom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</p:grpSp>
          <p:sp>
            <p:nvSpPr>
              <p:cNvPr id="136" name="Rounded Rectangle 135"/>
              <p:cNvSpPr/>
              <p:nvPr/>
            </p:nvSpPr>
            <p:spPr>
              <a:xfrm>
                <a:off x="4721451" y="3414534"/>
                <a:ext cx="1590675" cy="2133600"/>
              </a:xfrm>
              <a:prstGeom prst="roundRect">
                <a:avLst/>
              </a:prstGeom>
              <a:noFill/>
              <a:ln w="28575"/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7" name="TextBox 166"/>
                <p:cNvSpPr txBox="1"/>
                <p:nvPr/>
              </p:nvSpPr>
              <p:spPr>
                <a:xfrm>
                  <a:off x="982589" y="3228975"/>
                  <a:ext cx="8840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𝕊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67" name="TextBox 1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82589" y="3228975"/>
                  <a:ext cx="884037" cy="369332"/>
                </a:xfrm>
                <a:prstGeom prst="rect">
                  <a:avLst/>
                </a:prstGeom>
                <a:blipFill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TextBox 168"/>
              <p:cNvSpPr txBox="1"/>
              <p:nvPr/>
            </p:nvSpPr>
            <p:spPr>
              <a:xfrm>
                <a:off x="3358483" y="3246437"/>
                <a:ext cx="8840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𝕊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9" name="TextBox 16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58483" y="3246437"/>
                <a:ext cx="884037" cy="3693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TextBox 169"/>
              <p:cNvSpPr txBox="1"/>
              <p:nvPr/>
            </p:nvSpPr>
            <p:spPr>
              <a:xfrm>
                <a:off x="5692386" y="3255089"/>
                <a:ext cx="8840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𝕊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0" name="TextBox 1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92386" y="3255089"/>
                <a:ext cx="884037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TextBox 170"/>
              <p:cNvSpPr txBox="1"/>
              <p:nvPr/>
            </p:nvSpPr>
            <p:spPr>
              <a:xfrm>
                <a:off x="7494120" y="3234690"/>
                <a:ext cx="8840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𝕊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1" name="TextBox 17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4120" y="3234690"/>
                <a:ext cx="884037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8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676495" y="1102381"/>
                <a:ext cx="4068620" cy="1765498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≈</m:t>
                      </m:r>
                      <m:nary>
                        <m:naryPr>
                          <m:chr m:val="∏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p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en-US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𝕊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𝕊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solidFill>
                                            <a:srgbClr val="FF000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𝑖</m:t>
                                      </m:r>
                                    </m:sub>
                                  </m:sSub>
                                </m:sub>
                              </m:s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;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dirty="0" smtClean="0"/>
              </a:p>
            </p:txBody>
          </p:sp>
        </mc:Choice>
        <mc:Fallback xmlns="">
          <p:sp>
            <p:nvSpPr>
              <p:cNvPr id="178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6495" y="1102381"/>
                <a:ext cx="4068620" cy="1765498"/>
              </a:xfr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9" name="Content Placeholder 2"/>
              <p:cNvSpPr txBox="1">
                <a:spLocks/>
              </p:cNvSpPr>
              <p:nvPr/>
            </p:nvSpPr>
            <p:spPr>
              <a:xfrm>
                <a:off x="371502" y="1304608"/>
                <a:ext cx="4224337" cy="1732617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spcAft>
                    <a:spcPts val="1000"/>
                  </a:spcAft>
                  <a:buClr>
                    <a:srgbClr val="0070C0"/>
                  </a:buClr>
                  <a:buSzPct val="90000"/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0070C0"/>
                  </a:buClr>
                  <a:buSzPct val="90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0070C0"/>
                  </a:buClr>
                  <a:buSzPct val="90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0070C0"/>
                  </a:buClr>
                  <a:buSzPct val="90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Clr>
                    <a:srgbClr val="0070C0"/>
                  </a:buClr>
                  <a:buSzPct val="90000"/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endParaRPr lang="en-US" sz="2000" dirty="0" smtClean="0"/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  <m:r>
                        <a:rPr lang="en-US" i="1" smtClean="0">
                          <a:latin typeface="Cambria Math" panose="02040503050406030204" pitchFamily="18" charset="0"/>
                        </a:rPr>
                        <m:t>≈</m:t>
                      </m:r>
                      <m:nary>
                        <m:naryPr>
                          <m:chr m:val="∏"/>
                          <m:sup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7"/>
                            </m:rPr>
                            <a:rPr lang="en-US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/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en-US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sSub>
                                <m:sSubPr>
                                  <m:ctrlP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;</m:t>
                              </m:r>
                              <m:r>
                                <a:rPr lang="en-US" i="1" smtClean="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sz="2000" dirty="0" smtClean="0"/>
              </a:p>
            </p:txBody>
          </p:sp>
        </mc:Choice>
        <mc:Fallback xmlns="">
          <p:sp>
            <p:nvSpPr>
              <p:cNvPr id="179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1502" y="1304608"/>
                <a:ext cx="4224337" cy="173261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2" name="Group 181"/>
          <p:cNvGrpSpPr/>
          <p:nvPr/>
        </p:nvGrpSpPr>
        <p:grpSpPr>
          <a:xfrm>
            <a:off x="3867890" y="1103729"/>
            <a:ext cx="1538566" cy="826969"/>
            <a:chOff x="3800501" y="906581"/>
            <a:chExt cx="1538566" cy="826969"/>
          </a:xfrm>
        </p:grpSpPr>
        <p:sp>
          <p:nvSpPr>
            <p:cNvPr id="180" name="Right Arrow 179"/>
            <p:cNvSpPr/>
            <p:nvPr/>
          </p:nvSpPr>
          <p:spPr>
            <a:xfrm>
              <a:off x="3811931" y="1304608"/>
              <a:ext cx="1515706" cy="42894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1" name="TextBox 180"/>
            <p:cNvSpPr txBox="1"/>
            <p:nvPr/>
          </p:nvSpPr>
          <p:spPr>
            <a:xfrm>
              <a:off x="3800501" y="906581"/>
              <a:ext cx="1538566" cy="3728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smtClean="0"/>
                <a:t>Grouping</a:t>
              </a:r>
              <a:endParaRPr lang="en-US" dirty="0"/>
            </a:p>
          </p:txBody>
        </p:sp>
      </p:grpSp>
      <p:sp>
        <p:nvSpPr>
          <p:cNvPr id="183" name="Rectangle 182"/>
          <p:cNvSpPr/>
          <p:nvPr/>
        </p:nvSpPr>
        <p:spPr>
          <a:xfrm>
            <a:off x="2833754" y="3234690"/>
            <a:ext cx="6086409" cy="2661285"/>
          </a:xfrm>
          <a:prstGeom prst="rect">
            <a:avLst/>
          </a:prstGeom>
          <a:noFill/>
          <a:ln w="28575"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5" name="Straight Arrow Connector 184"/>
          <p:cNvCxnSpPr>
            <a:endCxn id="136" idx="3"/>
          </p:cNvCxnSpPr>
          <p:nvPr/>
        </p:nvCxnSpPr>
        <p:spPr>
          <a:xfrm flipH="1" flipV="1">
            <a:off x="2219945" y="4708228"/>
            <a:ext cx="63646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41BB9-619B-487E-996C-2B1951A57E5D}" type="datetime1">
              <a:rPr lang="en-US" smtClean="0"/>
              <a:t>11/28/2017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on Partition Function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926-E58B-40DD-BC08-AA218CC80F8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3851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Log-likelihood Gradient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den>
                      </m:f>
                      <m:acc>
                        <m:accPr>
                          <m:chr m:val="̃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acc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𝜃</m:t>
                          </m:r>
                        </m:e>
                      </m:d>
                    </m:oMath>
                  </m:oMathPara>
                </a14:m>
                <a:endParaRPr lang="en-US" i="1" dirty="0" smtClean="0">
                  <a:latin typeface="Cambria Math" panose="02040503050406030204" pitchFamily="18" charset="0"/>
                </a:endParaRPr>
              </a:p>
              <a:p>
                <a:r>
                  <a:rPr lang="en-US" dirty="0" smtClean="0">
                    <a:latin typeface="Cambria Math" panose="02040503050406030204" pitchFamily="18" charset="0"/>
                  </a:rPr>
                  <a:t>The log-likelihood is: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;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acc>
                            <m:accPr>
                              <m:chr m:val="̃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acc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;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US" dirty="0" smtClean="0">
                  <a:latin typeface="Cambria Math" panose="02040503050406030204" pitchFamily="18" charset="0"/>
                </a:endParaRPr>
              </a:p>
              <a:p>
                <a:r>
                  <a:rPr lang="en-US" dirty="0" smtClean="0">
                    <a:latin typeface="Cambria Math" panose="02040503050406030204" pitchFamily="18" charset="0"/>
                  </a:rPr>
                  <a:t>Decomposition on gradient: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>
                              <a:latin typeface="Cambria Math" panose="02040503050406030204" pitchFamily="18" charset="0"/>
                            </a:rPr>
                            <m:t>𝛻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𝜃</m:t>
                          </m:r>
                        </m:sub>
                      </m:sSub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;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>
                              <a:latin typeface="Cambria Math" panose="02040503050406030204" pitchFamily="18" charset="0"/>
                            </a:rPr>
                            <m:t>𝛻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𝜃</m:t>
                          </m:r>
                        </m:sub>
                      </m:sSub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acc>
                            <m:accPr>
                              <m:chr m:val="̃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acc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;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func>
                      <m:r>
                        <a:rPr lang="en-US" i="1"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>
                              <a:latin typeface="Cambria Math" panose="02040503050406030204" pitchFamily="18" charset="0"/>
                            </a:rPr>
                            <m:t>𝛻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𝜃</m:t>
                          </m:r>
                        </m:sub>
                      </m:sSub>
                      <m:func>
                        <m:func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b="0" i="0" smtClean="0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7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990975" y="4425434"/>
            <a:ext cx="1838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Positive phase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53137" y="4415909"/>
            <a:ext cx="1838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Negative phase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90AAF-58CE-4A8F-B11E-E517B8CD7976}" type="datetime1">
              <a:rPr lang="en-US" smtClean="0"/>
              <a:t>11/28/2017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on Partition Function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926-E58B-40DD-BC08-AA218CC80F8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4916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Basis in machine learning algorithm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>
                              <a:latin typeface="Cambria Math" panose="02040503050406030204" pitchFamily="18" charset="0"/>
                            </a:rPr>
                            <m:t>𝛻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𝜃</m:t>
                          </m:r>
                        </m:sub>
                      </m:sSub>
                      <m:func>
                        <m:func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>
                              <a:latin typeface="Cambria Math" panose="02040503050406030204" pitchFamily="18" charset="0"/>
                            </a:rPr>
                            <m:t>log</m:t>
                          </m:r>
                        </m:fName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𝜃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func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𝑍</m:t>
                          </m:r>
                        </m:den>
                      </m:f>
                      <m:nary>
                        <m:naryPr>
                          <m:chr m:val="∑"/>
                          <m:supHide m:val="on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𝛻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sub>
                          </m:sSub>
                          <m:acc>
                            <m:accPr>
                              <m:chr m:val="̃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</m:e>
                          </m:acc>
                          <m:d>
                            <m:dPr>
                              <m:ctrlPr>
                                <a:rPr lang="en-US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;</m:t>
                              </m:r>
                              <m:r>
                                <a:rPr lang="en-US" i="1" dirty="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</m:e>
                      </m:nary>
                    </m:oMath>
                  </m:oMathPara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r>
                  <a:rPr lang="en-US" b="0" dirty="0" smtClean="0">
                    <a:latin typeface="Cambria Math" panose="02040503050406030204" pitchFamily="18" charset="0"/>
                  </a:rPr>
                  <a:t>Substitute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b="0" i="0" smtClean="0">
                            <a:latin typeface="Cambria Math" panose="02040503050406030204" pitchFamily="18" charset="0"/>
                          </a:rPr>
                          <m:t>exp</m:t>
                        </m:r>
                      </m:fName>
                      <m:e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unc>
                              <m:func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b="0" i="0" smtClean="0">
                                    <a:latin typeface="Cambria Math" panose="02040503050406030204" pitchFamily="18" charset="0"/>
                                  </a:rPr>
                                  <m:t>log</m:t>
                                </m:r>
                              </m:fName>
                              <m:e>
                                <m:acc>
                                  <m:accPr>
                                    <m:chr m:val="̃"/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</m:acc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;</m:t>
                                    </m:r>
                                    <m: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  <m:t>𝜃</m:t>
                                    </m:r>
                                  </m:e>
                                </m:d>
                              </m:e>
                            </m:func>
                          </m:e>
                        </m:d>
                      </m:e>
                    </m:func>
                  </m:oMath>
                </a14:m>
                <a:r>
                  <a:rPr lang="en-US" b="0" dirty="0" smtClean="0">
                    <a:latin typeface="Cambria Math" panose="02040503050406030204" pitchFamily="18" charset="0"/>
                  </a:rPr>
                  <a:t> for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</m:acc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;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b="0" dirty="0" smtClean="0">
                    <a:latin typeface="Cambria Math" panose="02040503050406030204" pitchFamily="18" charset="0"/>
                  </a:rPr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𝑍</m:t>
                          </m:r>
                        </m:den>
                      </m:f>
                      <m:nary>
                        <m:naryPr>
                          <m:chr m:val="∑"/>
                          <m:supHide m:val="on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/>
                        <m:e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>
                                  <a:latin typeface="Cambria Math" panose="02040503050406030204" pitchFamily="18" charset="0"/>
                                </a:rPr>
                                <m:t>𝛻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sub>
                          </m:sSub>
                          <m:func>
                            <m:func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>
                                  <a:latin typeface="Cambria Math" panose="02040503050406030204" pitchFamily="18" charset="0"/>
                                </a:rPr>
                                <m:t>exp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unc>
                                    <m:func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>
                                          <a:latin typeface="Cambria Math" panose="02040503050406030204" pitchFamily="18" charset="0"/>
                                        </a:rPr>
                                        <m:t>log</m:t>
                                      </m:r>
                                    </m:fName>
                                    <m:e>
                                      <m:acc>
                                        <m:accPr>
                                          <m:chr m:val="̃"/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acc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𝑝</m:t>
                                          </m:r>
                                        </m:e>
                                      </m:acc>
                                      <m:d>
                                        <m:d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𝑥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;</m:t>
                                          </m:r>
                                          <m: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  <m:t>𝜃</m:t>
                                          </m:r>
                                        </m:e>
                                      </m:d>
                                    </m:e>
                                  </m:func>
                                </m:e>
                              </m:d>
                            </m:e>
                          </m:func>
                        </m:e>
                      </m:nary>
                      <m:r>
                        <a:rPr lang="en-US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supHide m:val="on"/>
                          <m:ctrlPr>
                            <a:rPr lang="en-US" b="0" i="1" dirty="0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/>
                        <m:e>
                          <m:r>
                            <a:rPr lang="en-US" b="0" i="1" dirty="0" smtClean="0">
                              <a:latin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;</m:t>
                              </m:r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</m:d>
                          <m:sSub>
                            <m:sSub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0" dirty="0" smtClean="0">
                                  <a:latin typeface="Cambria Math" panose="02040503050406030204" pitchFamily="18" charset="0"/>
                                </a:rPr>
                                <m:t>𝛻</m:t>
                              </m:r>
                            </m:e>
                            <m:sub>
                              <m: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sub>
                          </m:sSub>
                          <m:func>
                            <m:funcPr>
                              <m:ctrlPr>
                                <a:rPr lang="en-US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b="0" i="0" dirty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acc>
                                <m:accPr>
                                  <m:chr m:val="̃"/>
                                  <m:ctrlP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  <m:t>𝑝</m:t>
                                  </m:r>
                                </m:e>
                              </m:acc>
                              <m:d>
                                <m:dPr>
                                  <m:ctrlP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  <m:t>;</m:t>
                                  </m:r>
                                  <m:r>
                                    <a:rPr lang="en-US" b="0" i="1" dirty="0" smtClean="0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</m:d>
                            </m:e>
                          </m:func>
                        </m:e>
                      </m:nary>
                    </m:oMath>
                  </m:oMathPara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="0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7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295400" y="4495800"/>
            <a:ext cx="6934200" cy="1047750"/>
            <a:chOff x="600075" y="2305050"/>
            <a:chExt cx="6934200" cy="104775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Rectangle 5"/>
                <p:cNvSpPr/>
                <p:nvPr/>
              </p:nvSpPr>
              <p:spPr>
                <a:xfrm>
                  <a:off x="600075" y="2657475"/>
                  <a:ext cx="6934200" cy="695325"/>
                </a:xfrm>
                <a:prstGeom prst="rect">
                  <a:avLst/>
                </a:prstGeom>
                <a:solidFill>
                  <a:schemeClr val="bg2"/>
                </a:solidFill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>
                    <a:buClr>
                      <a:srgbClr val="0070C0"/>
                    </a:buClr>
                    <a:buSzPct val="90000"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>
                                <a:latin typeface="Cambria Math" panose="02040503050406030204" pitchFamily="18" charset="0"/>
                              </a:rPr>
                              <m:t>𝛻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𝜃</m:t>
                            </m:r>
                          </m:sub>
                        </m:sSub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𝑍</m:t>
                            </m:r>
                          </m:e>
                        </m:func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𝔼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∼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𝑝</m:t>
                            </m:r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sub>
                        </m:sSub>
                        <m:sSub>
                          <m:sSub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>
                                <a:latin typeface="Cambria Math" panose="02040503050406030204" pitchFamily="18" charset="0"/>
                              </a:rPr>
                              <m:t>𝛻</m:t>
                            </m:r>
                          </m:e>
                          <m:sub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𝜃</m:t>
                            </m:r>
                          </m:sub>
                        </m:sSub>
                        <m:func>
                          <m:funcPr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r>
                              <m:rPr>
                                <m:sty m:val="p"/>
                              </m:rPr>
                              <a:rPr lang="en-US" sz="2400">
                                <a:latin typeface="Cambria Math" panose="02040503050406030204" pitchFamily="18" charset="0"/>
                              </a:rPr>
                              <m:t>log</m:t>
                            </m:r>
                          </m:fName>
                          <m:e>
                            <m:acc>
                              <m:accPr>
                                <m:chr m:val="̃"/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</m:acc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func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6" name="Rectangle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00075" y="2657475"/>
                  <a:ext cx="6934200" cy="69532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" name="Round Same Side Corner Rectangle 6"/>
            <p:cNvSpPr/>
            <p:nvPr/>
          </p:nvSpPr>
          <p:spPr>
            <a:xfrm>
              <a:off x="600075" y="2305050"/>
              <a:ext cx="6934200" cy="352425"/>
            </a:xfrm>
            <a:prstGeom prst="round2Same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dirty="0" smtClean="0"/>
                <a:t>Basis for Monte Carlo methods</a:t>
              </a:r>
              <a:endParaRPr lang="en-US" sz="2400" dirty="0"/>
            </a:p>
          </p:txBody>
        </p:sp>
      </p:grp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03568F-3FB9-4936-B58B-A8535D5A438F}" type="datetime1">
              <a:rPr lang="en-US" smtClean="0"/>
              <a:t>11/28/2017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PM on Partition Function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23B926-E58B-40DD-BC08-AA218CC80F8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172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yxsu_template.potx" id="{5E4C9CA8-0878-4FF5-AFE7-F06C727FE8E1}" vid="{78D8357C-EC39-4438-B3DE-021A115FD6D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yxsu_template</Template>
  <TotalTime>324</TotalTime>
  <Words>528</Words>
  <Application>Microsoft Office PowerPoint</Application>
  <PresentationFormat>On-screen Show (4:3)</PresentationFormat>
  <Paragraphs>191</Paragraphs>
  <Slides>12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 Theme</vt:lpstr>
      <vt:lpstr>Probabilistic Models on Partition Function</vt:lpstr>
      <vt:lpstr>Partition Function</vt:lpstr>
      <vt:lpstr>Partition Function</vt:lpstr>
      <vt:lpstr>Normalization over partitions</vt:lpstr>
      <vt:lpstr>Roadmap to compute the likelihood</vt:lpstr>
      <vt:lpstr>Pseudo-likelihood</vt:lpstr>
      <vt:lpstr>Generalized pseudo-likelihood estimator</vt:lpstr>
      <vt:lpstr>Log-likelihood Gradient</vt:lpstr>
      <vt:lpstr>Basis in machine learning algorithm</vt:lpstr>
      <vt:lpstr>Compute the log-likelihood gradient</vt:lpstr>
      <vt:lpstr>MCMC algorithm for maximizing the log-likelihood </vt:lpstr>
      <vt:lpstr>Thanks!</vt:lpstr>
    </vt:vector>
  </TitlesOfParts>
  <Company>CUHK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Log-Likelihood on Partition Function</dc:title>
  <dc:creator>SU, Yuxin</dc:creator>
  <cp:lastModifiedBy>SU, Yuxin</cp:lastModifiedBy>
  <cp:revision>95</cp:revision>
  <dcterms:created xsi:type="dcterms:W3CDTF">2017-11-27T11:16:44Z</dcterms:created>
  <dcterms:modified xsi:type="dcterms:W3CDTF">2017-11-28T01:15:10Z</dcterms:modified>
</cp:coreProperties>
</file>