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38"/>
  </p:notesMasterIdLst>
  <p:sldIdLst>
    <p:sldId id="256" r:id="rId2"/>
    <p:sldId id="257" r:id="rId3"/>
    <p:sldId id="258" r:id="rId4"/>
    <p:sldId id="289" r:id="rId5"/>
    <p:sldId id="288" r:id="rId6"/>
    <p:sldId id="290" r:id="rId7"/>
    <p:sldId id="291" r:id="rId8"/>
    <p:sldId id="292" r:id="rId9"/>
    <p:sldId id="294" r:id="rId10"/>
    <p:sldId id="295" r:id="rId11"/>
    <p:sldId id="263" r:id="rId12"/>
    <p:sldId id="264" r:id="rId13"/>
    <p:sldId id="296" r:id="rId14"/>
    <p:sldId id="297" r:id="rId15"/>
    <p:sldId id="265" r:id="rId16"/>
    <p:sldId id="266" r:id="rId17"/>
    <p:sldId id="267" r:id="rId18"/>
    <p:sldId id="298" r:id="rId19"/>
    <p:sldId id="268" r:id="rId20"/>
    <p:sldId id="269" r:id="rId21"/>
    <p:sldId id="270" r:id="rId22"/>
    <p:sldId id="273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84" r:id="rId34"/>
    <p:sldId id="285" r:id="rId35"/>
    <p:sldId id="286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93F"/>
    <a:srgbClr val="CA8B36"/>
    <a:srgbClr val="D08F30"/>
    <a:srgbClr val="19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96" d="100"/>
          <a:sy n="96" d="100"/>
        </p:scale>
        <p:origin x="-8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442B3-8843-44BC-840A-579B5EBF1206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EB8A5-F246-44E9-B9EA-2F44045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</a:pPr>
            <a:fld id="{DE8FD07A-8F59-45DA-AA96-08E917B1313D}" type="slidenum">
              <a:rPr lang="en-US" altLang="zh-CN" smtClean="0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50000"/>
                </a:spcBef>
                <a:buClr>
                  <a:srgbClr val="FF0000"/>
                </a:buClr>
              </a:pPr>
              <a:t>36</a:t>
            </a:fld>
            <a:endParaRPr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262009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DE9A-490C-4E18-B3F7-3A28128F19AF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7A70-88B9-46C3-85AF-3E3E14CE5178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0BE9-952F-4802-AAB3-3CFC52306387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800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ACE6-B85D-40B1-B097-CBCF10418ACA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9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5DD-9996-4D28-A40E-40A1A8583D60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90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F74C-19E0-47B1-83D2-E5ABA9E5518B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9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707B-5D6C-4798-AA4C-FFB9EBA1E16A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0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ECF9-0B16-469E-9FE1-89C1502AFC4E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9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AB11-5702-46B7-8BF5-D4E3A93EC97E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5F88-5725-4273-98BC-378898113731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2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6833-FE24-495F-977B-CB2F71BAAD64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4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4E05-F73A-4FC3-B1B8-4ACC8DEF2E35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0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821E-B796-44AF-9644-0D532CC207CF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3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DB74-614E-44CF-8E4B-1350769746C6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C04-7E74-46FA-AE4E-5DAB84E06817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2031-7FB9-4ACA-A2AD-AA2EAC2C0040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7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9335-C346-4CA7-B29A-964329C15FB9}" type="datetime1">
              <a:rPr lang="en-US" smtClean="0"/>
              <a:t>6/24/2016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5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61/010000006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11" y="2404534"/>
            <a:ext cx="7537269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solidFill>
                  <a:schemeClr val="accent4"/>
                </a:solidFill>
              </a:rPr>
              <a:t>Trickle Irrigation: Congestion Relief for Communication with Network </a:t>
            </a:r>
            <a:r>
              <a:rPr lang="en-US" sz="3200" i="1" dirty="0" smtClean="0">
                <a:solidFill>
                  <a:schemeClr val="accent4"/>
                </a:solidFill>
              </a:rPr>
              <a:t>Coding: where Shannon </a:t>
            </a:r>
            <a:r>
              <a:rPr lang="en-US" sz="3200" i="1" dirty="0">
                <a:solidFill>
                  <a:schemeClr val="accent4"/>
                </a:solidFill>
              </a:rPr>
              <a:t>Meets </a:t>
            </a:r>
            <a:r>
              <a:rPr lang="en-US" sz="3200" i="1" dirty="0" err="1">
                <a:solidFill>
                  <a:schemeClr val="accent4"/>
                </a:solidFill>
              </a:rPr>
              <a:t>Lyapunov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285" y="4351278"/>
            <a:ext cx="5826719" cy="229771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1919A7"/>
                </a:solidFill>
              </a:rPr>
              <a:t>Dapeng</a:t>
            </a:r>
            <a:r>
              <a:rPr lang="en-US" dirty="0" smtClean="0">
                <a:solidFill>
                  <a:srgbClr val="1919A7"/>
                </a:solidFill>
              </a:rPr>
              <a:t> Oliver Wu</a:t>
            </a:r>
          </a:p>
          <a:p>
            <a:pPr algn="ctr"/>
            <a:r>
              <a:rPr lang="en-US" dirty="0" smtClean="0">
                <a:solidFill>
                  <a:srgbClr val="1919A7"/>
                </a:solidFill>
              </a:rPr>
              <a:t>Department of Electrical and Computer Engineering</a:t>
            </a:r>
          </a:p>
          <a:p>
            <a:pPr algn="ctr"/>
            <a:r>
              <a:rPr lang="en-US" dirty="0" smtClean="0">
                <a:solidFill>
                  <a:srgbClr val="1919A7"/>
                </a:solidFill>
              </a:rPr>
              <a:t>University of Florida</a:t>
            </a:r>
          </a:p>
          <a:p>
            <a:pPr algn="ctr"/>
            <a:r>
              <a:rPr lang="en-US" dirty="0" smtClean="0">
                <a:solidFill>
                  <a:srgbClr val="B7193F"/>
                </a:solidFill>
              </a:rPr>
              <a:t>Joint work with </a:t>
            </a:r>
            <a:r>
              <a:rPr lang="en-US" dirty="0" err="1" smtClean="0">
                <a:solidFill>
                  <a:srgbClr val="B7193F"/>
                </a:solidFill>
              </a:rPr>
              <a:t>Qiuyuan</a:t>
            </a:r>
            <a:r>
              <a:rPr lang="en-US" dirty="0" smtClean="0">
                <a:solidFill>
                  <a:srgbClr val="B7193F"/>
                </a:solidFill>
              </a:rPr>
              <a:t> Huang, Jiade Li, Yun Zhu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4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Solution: Trickle Architecture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Trickle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lightweight, </a:t>
            </a:r>
            <a:r>
              <a:rPr lang="en-US" dirty="0">
                <a:solidFill>
                  <a:srgbClr val="FF0000"/>
                </a:solidFill>
              </a:rPr>
              <a:t>back-pressure</a:t>
            </a:r>
            <a:r>
              <a:rPr lang="en-US" dirty="0"/>
              <a:t> based congestion control </a:t>
            </a:r>
            <a:r>
              <a:rPr lang="en-US" dirty="0" smtClean="0"/>
              <a:t>scheme, custom-designed for </a:t>
            </a:r>
            <a:r>
              <a:rPr lang="en-US" dirty="0" smtClean="0">
                <a:solidFill>
                  <a:srgbClr val="FF0000"/>
                </a:solidFill>
              </a:rPr>
              <a:t>network coding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635726"/>
            <a:ext cx="7384870" cy="1320800"/>
          </a:xfrm>
        </p:spPr>
        <p:txBody>
          <a:bodyPr/>
          <a:lstStyle/>
          <a:p>
            <a:r>
              <a:rPr lang="en-US" dirty="0"/>
              <a:t>Overview of </a:t>
            </a:r>
            <a:r>
              <a:rPr lang="en-US" i="1" dirty="0"/>
              <a:t>Trickle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node maintains multiple </a:t>
            </a:r>
            <a:r>
              <a:rPr lang="en-US" dirty="0" err="1"/>
              <a:t>TRiple</a:t>
            </a:r>
            <a:r>
              <a:rPr lang="en-US" dirty="0"/>
              <a:t>-node Indexed (TRI) queues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ach TRI queue buffers packets going through (</a:t>
            </a:r>
            <a:r>
              <a:rPr lang="en-US" i="1" dirty="0" smtClean="0"/>
              <a:t>parent</a:t>
            </a:r>
            <a:r>
              <a:rPr lang="en-US" i="1" dirty="0"/>
              <a:t>, node, </a:t>
            </a:r>
            <a:r>
              <a:rPr lang="en-US" i="1" dirty="0" smtClean="0"/>
              <a:t>child</a:t>
            </a:r>
            <a:r>
              <a:rPr lang="en-US" dirty="0" smtClean="0"/>
              <a:t>) triple-nodes </a:t>
            </a:r>
          </a:p>
          <a:p>
            <a:pPr lvl="1"/>
            <a:r>
              <a:rPr lang="en-US" dirty="0" smtClean="0"/>
              <a:t>Can be easily tailored for network coding</a:t>
            </a:r>
          </a:p>
          <a:p>
            <a:r>
              <a:rPr lang="en-US" dirty="0" smtClean="0"/>
              <a:t>TRI queues are dynamically created</a:t>
            </a:r>
          </a:p>
          <a:p>
            <a:r>
              <a:rPr lang="en-US" dirty="0" smtClean="0"/>
              <a:t>Queue length information exchanged by piggybacking</a:t>
            </a:r>
          </a:p>
          <a:p>
            <a:r>
              <a:rPr lang="en-US" dirty="0" smtClean="0"/>
              <a:t>MAC layer is based on IEEE 802.11e</a:t>
            </a:r>
          </a:p>
          <a:p>
            <a:r>
              <a:rPr lang="en-US" dirty="0" smtClean="0"/>
              <a:t>Source rate control in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Model for TRI Queue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8" y="1563421"/>
            <a:ext cx="8777663" cy="452387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Model for TRI Queue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7" y="1557275"/>
            <a:ext cx="7759336" cy="51891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45" y="165463"/>
            <a:ext cx="6347713" cy="1320800"/>
          </a:xfrm>
        </p:spPr>
        <p:txBody>
          <a:bodyPr/>
          <a:lstStyle/>
          <a:p>
            <a:r>
              <a:rPr lang="en-US" dirty="0" smtClean="0"/>
              <a:t>Notations: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28" y="748110"/>
            <a:ext cx="4216698" cy="61098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etwork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64201"/>
            <a:ext cx="6347714" cy="3880773"/>
          </a:xfrm>
        </p:spPr>
        <p:txBody>
          <a:bodyPr/>
          <a:lstStyle/>
          <a:p>
            <a:r>
              <a:rPr lang="en-US" dirty="0" smtClean="0"/>
              <a:t>Bounded arrival 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76" y="2155371"/>
            <a:ext cx="5411874" cy="44166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Rule of TRI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42578"/>
            <a:ext cx="6347714" cy="38807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1742578"/>
            <a:ext cx="6936394" cy="48259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Trickle</a:t>
            </a:r>
            <a:r>
              <a:rPr lang="en-US" dirty="0" smtClean="0"/>
              <a:t> Scheduling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93" y="1318445"/>
            <a:ext cx="4680608" cy="55395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Trickle</a:t>
            </a:r>
            <a:r>
              <a:rPr lang="en-US" dirty="0" smtClean="0"/>
              <a:t> Scheduling Algorithm is Throughput Optimal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508068"/>
            <a:ext cx="7899546" cy="15900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</a:t>
            </a:r>
            <a:r>
              <a:rPr lang="en-US" dirty="0" smtClean="0"/>
              <a:t>Rate Control (AIMD)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Dynamically adjust sending rate according to queue length.</a:t>
            </a:r>
          </a:p>
          <a:p>
            <a:r>
              <a:rPr lang="en-US" dirty="0" smtClean="0"/>
              <a:t>Queue length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high-threshold: multiplicative decrease</a:t>
            </a:r>
          </a:p>
          <a:p>
            <a:endParaRPr lang="en-US" dirty="0" smtClean="0"/>
          </a:p>
          <a:p>
            <a:r>
              <a:rPr lang="en-US" dirty="0" smtClean="0"/>
              <a:t>Queue length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low-threshold: additive increase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51" y="3204172"/>
            <a:ext cx="2065936" cy="492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40" y="4173406"/>
            <a:ext cx="2068363" cy="3597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Motivation and related work </a:t>
            </a:r>
          </a:p>
          <a:p>
            <a:r>
              <a:rPr lang="en-US" sz="2800" i="1" dirty="0" smtClean="0"/>
              <a:t>Trickle</a:t>
            </a:r>
            <a:r>
              <a:rPr lang="en-US" sz="2800" dirty="0" smtClean="0"/>
              <a:t> architecture and overview</a:t>
            </a:r>
          </a:p>
          <a:p>
            <a:r>
              <a:rPr lang="en-US" sz="2800" dirty="0" smtClean="0"/>
              <a:t>Description of </a:t>
            </a:r>
            <a:r>
              <a:rPr lang="en-US" sz="2800" i="1" dirty="0" smtClean="0"/>
              <a:t>Trickle</a:t>
            </a:r>
            <a:r>
              <a:rPr lang="en-US" sz="2800" dirty="0" smtClean="0"/>
              <a:t> and stability analysis</a:t>
            </a:r>
          </a:p>
          <a:p>
            <a:r>
              <a:rPr lang="en-US" sz="2800" dirty="0" smtClean="0"/>
              <a:t>Experimental results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Trickle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TRI queue structure – </a:t>
            </a:r>
            <a:r>
              <a:rPr lang="en-US" i="1" dirty="0" smtClean="0"/>
              <a:t>(parent, child)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26" y="2713732"/>
            <a:ext cx="7669080" cy="35578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Trickle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network-coded packets: </a:t>
            </a:r>
          </a:p>
          <a:p>
            <a:pPr lvl="1"/>
            <a:r>
              <a:rPr lang="en-US" dirty="0" smtClean="0"/>
              <a:t>Set aside an </a:t>
            </a:r>
            <a:r>
              <a:rPr lang="en-US" dirty="0"/>
              <a:t>additional virtual queue </a:t>
            </a:r>
            <a:r>
              <a:rPr lang="en-US" dirty="0" smtClean="0"/>
              <a:t>-- </a:t>
            </a:r>
            <a:r>
              <a:rPr lang="en-US" dirty="0"/>
              <a:t>essentially a counter, which help track the flow information for mixed packets. </a:t>
            </a:r>
            <a:r>
              <a:rPr lang="en-US" dirty="0" smtClean="0"/>
              <a:t>When </a:t>
            </a:r>
            <a:r>
              <a:rPr lang="en-US" dirty="0"/>
              <a:t>one mixed </a:t>
            </a:r>
            <a:r>
              <a:rPr lang="en-US" dirty="0" smtClean="0"/>
              <a:t>packet put </a:t>
            </a:r>
            <a:r>
              <a:rPr lang="en-US" dirty="0"/>
              <a:t>in a TRI queue, we count it </a:t>
            </a:r>
            <a:r>
              <a:rPr lang="en-US" dirty="0" smtClean="0"/>
              <a:t>twice.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87" y="3864811"/>
            <a:ext cx="5140535" cy="17870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Info.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save overhead of retrieving this information, we develop an overhearing mechanism where each node can eavesdrop its neighbors for the needed queueing information.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extra </a:t>
            </a:r>
            <a:r>
              <a:rPr lang="en-US" dirty="0" smtClean="0"/>
              <a:t>header </a:t>
            </a:r>
            <a:r>
              <a:rPr lang="en-US" dirty="0"/>
              <a:t>structure </a:t>
            </a:r>
            <a:r>
              <a:rPr lang="en-US" dirty="0" smtClean="0"/>
              <a:t>after </a:t>
            </a:r>
            <a:r>
              <a:rPr lang="en-US" dirty="0"/>
              <a:t>Ethernet header in the data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Trickle</a:t>
            </a:r>
            <a:r>
              <a:rPr lang="en-US" dirty="0" smtClean="0"/>
              <a:t> Header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9" y="2769082"/>
            <a:ext cx="5982592" cy="29789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802.11e Access Category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Prioritized MAC according to ACs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2" y="2814098"/>
            <a:ext cx="6410325" cy="19716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mplement </a:t>
            </a:r>
            <a:r>
              <a:rPr lang="en-US" dirty="0"/>
              <a:t>FUN-1, FUN-2 </a:t>
            </a:r>
            <a:r>
              <a:rPr lang="en-US" dirty="0" smtClean="0"/>
              <a:t>[1], </a:t>
            </a:r>
            <a:r>
              <a:rPr lang="en-US" dirty="0"/>
              <a:t>a BATS code </a:t>
            </a:r>
            <a:r>
              <a:rPr lang="en-US" dirty="0" smtClean="0"/>
              <a:t>[2], </a:t>
            </a:r>
            <a:r>
              <a:rPr lang="en-US" dirty="0"/>
              <a:t>a fountain code (specifically, the RQ code </a:t>
            </a:r>
            <a:r>
              <a:rPr lang="en-US" dirty="0" smtClean="0"/>
              <a:t>[3]), </a:t>
            </a:r>
            <a:r>
              <a:rPr lang="en-US" dirty="0"/>
              <a:t>random linear network code (RLNC) </a:t>
            </a:r>
            <a:r>
              <a:rPr lang="en-US" dirty="0" smtClean="0"/>
              <a:t>[4], and </a:t>
            </a:r>
            <a:r>
              <a:rPr lang="en-US" dirty="0"/>
              <a:t>COPE </a:t>
            </a:r>
            <a:r>
              <a:rPr lang="en-US" dirty="0" smtClean="0"/>
              <a:t>[5] on </a:t>
            </a:r>
            <a:r>
              <a:rPr lang="en-US" dirty="0" err="1" smtClean="0"/>
              <a:t>QualNet</a:t>
            </a:r>
            <a:r>
              <a:rPr lang="en-US" dirty="0" smtClean="0"/>
              <a:t>. Then</a:t>
            </a:r>
            <a:r>
              <a:rPr lang="en-US" dirty="0"/>
              <a:t>, we also implement the proposed </a:t>
            </a:r>
            <a:r>
              <a:rPr lang="en-US" i="1" dirty="0" smtClean="0"/>
              <a:t>Trickle</a:t>
            </a:r>
            <a:r>
              <a:rPr lang="en-US" dirty="0" smtClean="0"/>
              <a:t> algorithm </a:t>
            </a:r>
            <a:r>
              <a:rPr lang="en-US" dirty="0"/>
              <a:t>on MAC layer for each of above coding schemes.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8" y="4127861"/>
            <a:ext cx="7554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smtClean="0"/>
              <a:t>1] </a:t>
            </a:r>
            <a:r>
              <a:rPr lang="en-US" sz="1200" dirty="0"/>
              <a:t>Q. Huang, K. Sun, X. Li, and D. Wu, “Just fun: A joint fountain </a:t>
            </a:r>
            <a:r>
              <a:rPr lang="en-US" sz="1200" dirty="0" smtClean="0"/>
              <a:t>coding and </a:t>
            </a:r>
            <a:r>
              <a:rPr lang="en-US" sz="1200" dirty="0"/>
              <a:t>network coding approach to loss-tolerant information spreading,” </a:t>
            </a:r>
            <a:r>
              <a:rPr lang="en-US" sz="1200" dirty="0" smtClean="0"/>
              <a:t>in </a:t>
            </a:r>
            <a:r>
              <a:rPr lang="en-US" sz="1200" i="1" dirty="0" smtClean="0"/>
              <a:t>Proceedings </a:t>
            </a:r>
            <a:r>
              <a:rPr lang="en-US" sz="1200" i="1" dirty="0"/>
              <a:t>of ACM </a:t>
            </a:r>
            <a:r>
              <a:rPr lang="en-US" sz="1200" i="1" dirty="0" err="1"/>
              <a:t>MobiHoc</a:t>
            </a:r>
            <a:r>
              <a:rPr lang="en-US" sz="1200" dirty="0"/>
              <a:t>, 2014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</a:t>
            </a:r>
            <a:r>
              <a:rPr lang="en-US" sz="1200" dirty="0"/>
              <a:t>2</a:t>
            </a:r>
            <a:r>
              <a:rPr lang="en-US" sz="1200" dirty="0" smtClean="0"/>
              <a:t>] </a:t>
            </a:r>
            <a:r>
              <a:rPr lang="en-US" sz="1200" dirty="0"/>
              <a:t>S. Yang and R. W. Yeung, “Batched sparse codes,” </a:t>
            </a:r>
            <a:r>
              <a:rPr lang="en-US" sz="1200" i="1" dirty="0"/>
              <a:t>submitted to </a:t>
            </a:r>
            <a:r>
              <a:rPr lang="en-US" sz="1200" i="1" dirty="0" smtClean="0"/>
              <a:t>IEEE Transactions </a:t>
            </a:r>
            <a:r>
              <a:rPr lang="en-US" sz="1200" i="1" dirty="0"/>
              <a:t>on Information Theory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</a:t>
            </a:r>
            <a:r>
              <a:rPr lang="en-US" sz="1200" dirty="0"/>
              <a:t>3</a:t>
            </a:r>
            <a:r>
              <a:rPr lang="en-US" sz="1200" dirty="0" smtClean="0"/>
              <a:t>] </a:t>
            </a:r>
            <a:r>
              <a:rPr lang="en-US" sz="1200" dirty="0"/>
              <a:t>A. </a:t>
            </a:r>
            <a:r>
              <a:rPr lang="en-US" sz="1200" dirty="0" err="1"/>
              <a:t>Shokrollahi</a:t>
            </a:r>
            <a:r>
              <a:rPr lang="en-US" sz="1200" dirty="0"/>
              <a:t> and M. </a:t>
            </a:r>
            <a:r>
              <a:rPr lang="en-US" sz="1200" dirty="0" err="1"/>
              <a:t>Luby</a:t>
            </a:r>
            <a:r>
              <a:rPr lang="en-US" sz="1200" dirty="0"/>
              <a:t>, “Raptor codes,” </a:t>
            </a:r>
            <a:r>
              <a:rPr lang="en-US" sz="1200" i="1" dirty="0"/>
              <a:t>Foundations and Trends </a:t>
            </a:r>
            <a:r>
              <a:rPr lang="en-US" sz="1200" i="1" dirty="0" smtClean="0"/>
              <a:t>in Communications </a:t>
            </a:r>
            <a:r>
              <a:rPr lang="en-US" sz="1200" i="1" dirty="0"/>
              <a:t>and Information Theory</a:t>
            </a:r>
            <a:r>
              <a:rPr lang="en-US" sz="1200" dirty="0"/>
              <a:t>, vol. 6, no. 3–4, pp. </a:t>
            </a:r>
            <a:r>
              <a:rPr lang="en-US" sz="1200" dirty="0" smtClean="0"/>
              <a:t>213–322, 2011</a:t>
            </a:r>
            <a:r>
              <a:rPr lang="en-US" sz="1200" dirty="0"/>
              <a:t>. [Online]. Available: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dx.doi.org/10.1561/0100000060</a:t>
            </a:r>
            <a:endParaRPr lang="en-US" sz="1200" dirty="0" smtClean="0"/>
          </a:p>
          <a:p>
            <a:r>
              <a:rPr lang="en-US" sz="1200" dirty="0" smtClean="0"/>
              <a:t>[</a:t>
            </a:r>
            <a:r>
              <a:rPr lang="en-US" sz="1200" dirty="0"/>
              <a:t>4</a:t>
            </a:r>
            <a:r>
              <a:rPr lang="en-US" sz="1200" dirty="0" smtClean="0"/>
              <a:t>] </a:t>
            </a:r>
            <a:r>
              <a:rPr lang="en-US" sz="1200" dirty="0"/>
              <a:t>M. Wang and B. Li, “Lava: A reality check of network coding in </a:t>
            </a:r>
            <a:r>
              <a:rPr lang="en-US" sz="1200" dirty="0" err="1"/>
              <a:t>peerto</a:t>
            </a:r>
            <a:r>
              <a:rPr lang="en-US" sz="1200" dirty="0"/>
              <a:t>-peer live streaming,” in </a:t>
            </a:r>
            <a:r>
              <a:rPr lang="en-US" sz="1200" i="1" dirty="0"/>
              <a:t>IEEE INFOCOM 2007</a:t>
            </a:r>
            <a:r>
              <a:rPr lang="en-US" sz="1200" dirty="0"/>
              <a:t>, pp. 1082–1090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</a:t>
            </a:r>
            <a:r>
              <a:rPr lang="en-US" sz="1200" dirty="0"/>
              <a:t>5</a:t>
            </a:r>
            <a:r>
              <a:rPr lang="en-US" sz="1200" dirty="0" smtClean="0"/>
              <a:t>] </a:t>
            </a:r>
            <a:r>
              <a:rPr lang="en-US" sz="1200" dirty="0"/>
              <a:t>S. </a:t>
            </a:r>
            <a:r>
              <a:rPr lang="en-US" sz="1200" dirty="0" err="1"/>
              <a:t>Katti</a:t>
            </a:r>
            <a:r>
              <a:rPr lang="en-US" sz="1200" dirty="0"/>
              <a:t>, H. Rahul, W. Hu, D. </a:t>
            </a:r>
            <a:r>
              <a:rPr lang="en-US" sz="1200" dirty="0" err="1"/>
              <a:t>Katabi</a:t>
            </a:r>
            <a:r>
              <a:rPr lang="en-US" sz="1200" dirty="0"/>
              <a:t>, M. </a:t>
            </a:r>
            <a:r>
              <a:rPr lang="en-US" sz="1200" dirty="0" err="1"/>
              <a:t>Medard</a:t>
            </a:r>
            <a:r>
              <a:rPr lang="en-US" sz="1200" dirty="0"/>
              <a:t>, and J. </a:t>
            </a:r>
            <a:r>
              <a:rPr lang="en-US" sz="1200" dirty="0" err="1"/>
              <a:t>Crowcroft</a:t>
            </a:r>
            <a:r>
              <a:rPr lang="en-US" sz="1200" dirty="0" smtClean="0"/>
              <a:t>,´ “</a:t>
            </a:r>
            <a:r>
              <a:rPr lang="en-US" sz="1200" dirty="0" err="1"/>
              <a:t>Xors</a:t>
            </a:r>
            <a:r>
              <a:rPr lang="en-US" sz="1200" dirty="0"/>
              <a:t> in the air: practical wireless network coding,” in </a:t>
            </a:r>
            <a:r>
              <a:rPr lang="en-US" sz="1200" i="1" dirty="0"/>
              <a:t>ACM </a:t>
            </a:r>
            <a:r>
              <a:rPr lang="en-US" sz="1200" i="1" dirty="0" smtClean="0"/>
              <a:t>SIGCOMM Computer </a:t>
            </a:r>
            <a:r>
              <a:rPr lang="en-US" sz="1200" i="1" dirty="0"/>
              <a:t>Communication Review</a:t>
            </a:r>
            <a:r>
              <a:rPr lang="en-US" sz="1200" dirty="0"/>
              <a:t>, vol. 36, no. 4, 2006, pp. 243–254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Setup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the experiments have the following setting: the packet size </a:t>
            </a:r>
            <a:r>
              <a:rPr lang="en-US" dirty="0" smtClean="0"/>
              <a:t>1024 </a:t>
            </a:r>
            <a:r>
              <a:rPr lang="en-US" dirty="0"/>
              <a:t>bytes; the batch size </a:t>
            </a:r>
            <a:r>
              <a:rPr lang="en-US" dirty="0" smtClean="0"/>
              <a:t>16 </a:t>
            </a:r>
            <a:r>
              <a:rPr lang="en-US" dirty="0"/>
              <a:t>packets</a:t>
            </a:r>
            <a:r>
              <a:rPr lang="en-US" dirty="0" smtClean="0"/>
              <a:t>; </a:t>
            </a:r>
            <a:r>
              <a:rPr lang="en-US" i="1" dirty="0" smtClean="0"/>
              <a:t>Trickle</a:t>
            </a:r>
            <a:r>
              <a:rPr lang="en-US" dirty="0" smtClean="0"/>
              <a:t> queue </a:t>
            </a:r>
            <a:r>
              <a:rPr lang="en-US" dirty="0"/>
              <a:t>size is 150 kilobytes, which replaces the layer 3 output queue; source rate control is enabled. The time-up threshold </a:t>
            </a:r>
            <a:r>
              <a:rPr lang="en-US" dirty="0" smtClean="0"/>
              <a:t>is </a:t>
            </a:r>
            <a:r>
              <a:rPr lang="en-US" dirty="0"/>
              <a:t>set to 30 milliseconds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Topologies used in the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ross </a:t>
            </a:r>
            <a:r>
              <a:rPr lang="en-US" dirty="0"/>
              <a:t>topology in both lossless and lossy </a:t>
            </a:r>
            <a:r>
              <a:rPr lang="en-US" dirty="0" smtClean="0"/>
              <a:t>conditions</a:t>
            </a:r>
          </a:p>
          <a:p>
            <a:r>
              <a:rPr lang="en-US" dirty="0"/>
              <a:t>C</a:t>
            </a:r>
            <a:r>
              <a:rPr lang="en-US" dirty="0" smtClean="0"/>
              <a:t>hain </a:t>
            </a:r>
            <a:r>
              <a:rPr lang="en-US" dirty="0"/>
              <a:t>topology with various number of hops  under fixed packet loss rate </a:t>
            </a:r>
            <a:r>
              <a:rPr lang="en-US" dirty="0" smtClean="0"/>
              <a:t>(10%) per </a:t>
            </a:r>
            <a:r>
              <a:rPr lang="en-US" dirty="0"/>
              <a:t>hop.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46" y="3576337"/>
            <a:ext cx="2536407" cy="269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145100" y="4548921"/>
            <a:ext cx="3463396" cy="229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5464" y="4896433"/>
            <a:ext cx="1841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Chain topology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Busyness Ratio on </a:t>
            </a:r>
            <a:r>
              <a:rPr lang="en-US" dirty="0" smtClean="0"/>
              <a:t>Throughput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Busyness ratio: the </a:t>
            </a:r>
            <a:r>
              <a:rPr lang="en-US" dirty="0"/>
              <a:t>fraction of a constant time unit (e.g., one second) in which the channel is in non-idle state. </a:t>
            </a:r>
            <a:endParaRPr lang="en-US" dirty="0" smtClean="0"/>
          </a:p>
          <a:p>
            <a:r>
              <a:rPr lang="en-US" dirty="0" smtClean="0"/>
              <a:t>Busyness </a:t>
            </a:r>
            <a:r>
              <a:rPr lang="en-US" dirty="0"/>
              <a:t>ratio is considered to be a criterion for measuring channel congestion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Conducted in cross topology.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Busyness Ratio on </a:t>
            </a:r>
            <a:r>
              <a:rPr lang="en-US" dirty="0" smtClean="0"/>
              <a:t>Throughput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3" y="1912204"/>
            <a:ext cx="3070282" cy="238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866" y="1930400"/>
            <a:ext cx="3079446" cy="2387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334" y="4438157"/>
            <a:ext cx="2945452" cy="23281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8" y="622663"/>
            <a:ext cx="7045235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Error Control for Communication over </a:t>
            </a:r>
            <a:r>
              <a:rPr lang="en-US" dirty="0" err="1" smtClean="0"/>
              <a:t>Lossy</a:t>
            </a:r>
            <a:r>
              <a:rPr lang="en-US" dirty="0" smtClean="0"/>
              <a:t>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Error Correction (FEC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Channel coding with fixed code rate: RS code, LDPC, Turbo codes</a:t>
            </a:r>
          </a:p>
          <a:p>
            <a:pPr lvl="1"/>
            <a:r>
              <a:rPr lang="en-US" dirty="0" err="1" smtClean="0"/>
              <a:t>Rateless</a:t>
            </a:r>
            <a:r>
              <a:rPr lang="en-US" dirty="0" smtClean="0"/>
              <a:t> codes: fountain codes, LT codes, Raptor codes</a:t>
            </a:r>
          </a:p>
          <a:p>
            <a:r>
              <a:rPr lang="en-US" dirty="0" smtClean="0"/>
              <a:t>Automatic </a:t>
            </a:r>
            <a:r>
              <a:rPr lang="en-US" dirty="0"/>
              <a:t>Repeat </a:t>
            </a:r>
            <a:r>
              <a:rPr lang="en-US" dirty="0" err="1"/>
              <a:t>reQuest</a:t>
            </a:r>
            <a:r>
              <a:rPr lang="en-US" dirty="0"/>
              <a:t> (</a:t>
            </a:r>
            <a:r>
              <a:rPr lang="en-US" dirty="0" smtClean="0"/>
              <a:t>ARQ): TCP</a:t>
            </a:r>
          </a:p>
          <a:p>
            <a:r>
              <a:rPr lang="en-US" dirty="0" smtClean="0"/>
              <a:t>Network coding: BATS codes, FUN-1, FUN-2 codes, RLNC</a:t>
            </a:r>
          </a:p>
        </p:txBody>
      </p:sp>
      <p:pic>
        <p:nvPicPr>
          <p:cNvPr id="4" name="Picture 3" descr="channel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4403953"/>
            <a:ext cx="4838926" cy="22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Busyness Ratio on </a:t>
            </a:r>
            <a:r>
              <a:rPr lang="en-US" dirty="0" smtClean="0"/>
              <a:t>Throughput (3)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75" y="4422845"/>
            <a:ext cx="3001216" cy="2344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96" y="1744152"/>
            <a:ext cx="3261559" cy="2547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55" y="1814487"/>
            <a:ext cx="3376207" cy="2564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Packet Loss Ratio on Throughput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Conducted under lossy conditions</a:t>
            </a:r>
          </a:p>
          <a:p>
            <a:r>
              <a:rPr lang="en-US" dirty="0" smtClean="0"/>
              <a:t>Still use cross topology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249" y="3089449"/>
            <a:ext cx="2536407" cy="26952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Packet Loss Ratio on Throughput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36" y="2621276"/>
            <a:ext cx="3150890" cy="295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449" y="2688576"/>
            <a:ext cx="3100072" cy="28914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Number of Hops on Throughput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topology</a:t>
            </a:r>
          </a:p>
          <a:p>
            <a:r>
              <a:rPr lang="en-US" dirty="0" smtClean="0"/>
              <a:t>3 and 5 hops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20" y="3320357"/>
            <a:ext cx="2786692" cy="25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354650" y="3754170"/>
            <a:ext cx="4365325" cy="2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6106" y="326860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hops: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9855" y="363793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hops: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Number of Hops on Throughput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670694"/>
            <a:ext cx="6599566" cy="28605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3852"/>
            <a:ext cx="6347714" cy="4617512"/>
          </a:xfrm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work </a:t>
            </a:r>
            <a:r>
              <a:rPr lang="en-US" dirty="0"/>
              <a:t>is concerned with </a:t>
            </a:r>
            <a:r>
              <a:rPr lang="en-US" dirty="0" smtClean="0"/>
              <a:t>designing an MAC </a:t>
            </a:r>
            <a:r>
              <a:rPr lang="en-US" dirty="0"/>
              <a:t>protocol for </a:t>
            </a:r>
            <a:r>
              <a:rPr lang="en-US" dirty="0" smtClean="0"/>
              <a:t>network </a:t>
            </a:r>
            <a:r>
              <a:rPr lang="en-US" dirty="0"/>
              <a:t>coding, </a:t>
            </a:r>
            <a:r>
              <a:rPr lang="en-US" dirty="0" smtClean="0"/>
              <a:t>under </a:t>
            </a:r>
            <a:r>
              <a:rPr lang="en-US" dirty="0" err="1"/>
              <a:t>lossy</a:t>
            </a:r>
            <a:r>
              <a:rPr lang="en-US" dirty="0"/>
              <a:t> channel conditions.</a:t>
            </a:r>
          </a:p>
          <a:p>
            <a:r>
              <a:rPr lang="en-US" dirty="0" smtClean="0"/>
              <a:t>Although network </a:t>
            </a:r>
            <a:r>
              <a:rPr lang="en-US" dirty="0"/>
              <a:t>coding </a:t>
            </a:r>
            <a:r>
              <a:rPr lang="en-US" dirty="0" smtClean="0"/>
              <a:t>schemes such as BATS and FUN codes </a:t>
            </a:r>
            <a:r>
              <a:rPr lang="en-US" dirty="0"/>
              <a:t>are effective mechanisms for communication over </a:t>
            </a:r>
            <a:r>
              <a:rPr lang="en-US" dirty="0" err="1"/>
              <a:t>lossy</a:t>
            </a:r>
            <a:r>
              <a:rPr lang="en-US" dirty="0"/>
              <a:t> channels, they only deal with error control but do not have congestion control capability.</a:t>
            </a:r>
          </a:p>
          <a:p>
            <a:r>
              <a:rPr lang="en-US" dirty="0" smtClean="0"/>
              <a:t>To </a:t>
            </a:r>
            <a:r>
              <a:rPr lang="en-US" dirty="0"/>
              <a:t>address their limitations, </a:t>
            </a:r>
            <a:r>
              <a:rPr lang="en-US" dirty="0" smtClean="0"/>
              <a:t>we proposed Trickle </a:t>
            </a:r>
            <a:r>
              <a:rPr lang="en-US" dirty="0"/>
              <a:t>-- a novel back-pressure-based MAC scheduling algorithm; </a:t>
            </a:r>
            <a:r>
              <a:rPr lang="en-US" dirty="0" smtClean="0"/>
              <a:t>it maintains </a:t>
            </a:r>
            <a:r>
              <a:rPr lang="en-US" dirty="0"/>
              <a:t>TRI queues at each node, which significantly reduces the number of queues and is </a:t>
            </a:r>
            <a:r>
              <a:rPr lang="en-US" dirty="0" smtClean="0"/>
              <a:t>scalable </a:t>
            </a:r>
            <a:r>
              <a:rPr lang="en-US" dirty="0"/>
              <a:t>for large networks</a:t>
            </a:r>
            <a:r>
              <a:rPr lang="en-US" dirty="0" smtClean="0"/>
              <a:t>.</a:t>
            </a:r>
          </a:p>
          <a:p>
            <a:r>
              <a:rPr lang="en-US" dirty="0"/>
              <a:t>Our experimental results have shown that Trickle achieves much higher throughput than existing schemes.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895600" y="2438400"/>
            <a:ext cx="4038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sz="5400" dirty="0">
                <a:solidFill>
                  <a:srgbClr val="F0A326"/>
                </a:solidFill>
                <a:latin typeface="+mj-ea"/>
                <a:ea typeface="+mj-ea"/>
                <a:cs typeface="+mn-cs"/>
              </a:rPr>
              <a:t>Thank you!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2362200" y="2514600"/>
            <a:ext cx="457200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2880" tIns="137160" rIns="182880" bIns="13716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</a:pPr>
            <a:endParaRPr lang="zh-CN" altLang="zh-CN" sz="240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8" y="622663"/>
            <a:ext cx="7045235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Congestion Control for Communication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</a:t>
            </a:r>
          </a:p>
          <a:p>
            <a:r>
              <a:rPr lang="en-US" dirty="0" smtClean="0"/>
              <a:t>Network Utility Maximization (NUM)</a:t>
            </a:r>
          </a:p>
          <a:p>
            <a:pPr lvl="1"/>
            <a:r>
              <a:rPr lang="en-US" dirty="0" smtClean="0"/>
              <a:t>Use nonlinear programming techniques to solve NUM problems</a:t>
            </a:r>
          </a:p>
          <a:p>
            <a:pPr lvl="1"/>
            <a:r>
              <a:rPr lang="en-US" dirty="0" smtClean="0"/>
              <a:t>Primal/dual/primal-dual algorithms</a:t>
            </a:r>
          </a:p>
          <a:p>
            <a:pPr lvl="1"/>
            <a:r>
              <a:rPr lang="en-US" dirty="0" smtClean="0"/>
              <a:t>TCP is an online distributed algorithm that solves an NUM problem</a:t>
            </a:r>
          </a:p>
          <a:p>
            <a:r>
              <a:rPr lang="en-US" dirty="0" smtClean="0"/>
              <a:t>Stochastic NUM with fading channels/interference channels/random channel contention</a:t>
            </a:r>
          </a:p>
          <a:p>
            <a:pPr lvl="1"/>
            <a:r>
              <a:rPr lang="en-US" dirty="0" err="1" smtClean="0"/>
              <a:t>Lyapunov</a:t>
            </a:r>
            <a:r>
              <a:rPr lang="en-US" dirty="0" smtClean="0"/>
              <a:t> drift (queue stability)</a:t>
            </a:r>
          </a:p>
          <a:p>
            <a:pPr lvl="1"/>
            <a:r>
              <a:rPr lang="en-US" dirty="0" err="1" smtClean="0"/>
              <a:t>Lyapunov</a:t>
            </a:r>
            <a:r>
              <a:rPr lang="en-US" dirty="0" smtClean="0"/>
              <a:t> optimization (stable queue with optimal cost)</a:t>
            </a:r>
          </a:p>
        </p:txBody>
      </p:sp>
      <p:pic>
        <p:nvPicPr>
          <p:cNvPr id="2050" name="Picture 2" descr="Image result for Congestion Control 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55" y="462959"/>
            <a:ext cx="3023145" cy="20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49" y="4829317"/>
            <a:ext cx="3523704" cy="17383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2" y="609600"/>
            <a:ext cx="7406640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Unconsummated </a:t>
            </a:r>
            <a:r>
              <a:rPr lang="en-US" altLang="zh-CN" dirty="0" smtClean="0"/>
              <a:t>Union</a:t>
            </a:r>
            <a:r>
              <a:rPr lang="en-US" dirty="0" smtClean="0"/>
              <a:t> of Information Theory (Shannon) and Congestion Control Theory (</a:t>
            </a:r>
            <a:r>
              <a:rPr lang="en-US" dirty="0" err="1" smtClean="0"/>
              <a:t>Lyapunov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theory studies reliable transmission and channel coding, with no consideration of </a:t>
            </a:r>
            <a:r>
              <a:rPr lang="en-US" dirty="0"/>
              <a:t>congestion control</a:t>
            </a:r>
          </a:p>
          <a:p>
            <a:r>
              <a:rPr lang="en-US" dirty="0" smtClean="0"/>
              <a:t>Congestion control theory</a:t>
            </a:r>
            <a:r>
              <a:rPr lang="en-US" dirty="0"/>
              <a:t>: theory of controlled </a:t>
            </a:r>
            <a:r>
              <a:rPr lang="en-US" dirty="0" smtClean="0"/>
              <a:t>queues</a:t>
            </a:r>
          </a:p>
          <a:p>
            <a:pPr lvl="1"/>
            <a:r>
              <a:rPr lang="en-US" dirty="0" smtClean="0"/>
              <a:t>Control the source rate at each end host</a:t>
            </a:r>
          </a:p>
          <a:p>
            <a:pPr lvl="1"/>
            <a:r>
              <a:rPr lang="en-US" dirty="0" smtClean="0"/>
              <a:t>Control the transmission of each router</a:t>
            </a:r>
          </a:p>
          <a:p>
            <a:r>
              <a:rPr lang="en-US" dirty="0" smtClean="0"/>
              <a:t>Joint study of information theory and congestion control theory, opens up a brand new research direction</a:t>
            </a:r>
          </a:p>
          <a:p>
            <a:r>
              <a:rPr lang="en-US" dirty="0" smtClean="0"/>
              <a:t>Our goal is to develop </a:t>
            </a:r>
            <a:r>
              <a:rPr lang="en-US" dirty="0" smtClean="0">
                <a:solidFill>
                  <a:srgbClr val="FF0000"/>
                </a:solidFill>
              </a:rPr>
              <a:t>congestion control </a:t>
            </a:r>
            <a:r>
              <a:rPr lang="en-US" dirty="0" smtClean="0"/>
              <a:t>techniques, well suited for </a:t>
            </a:r>
            <a:r>
              <a:rPr lang="en-US" dirty="0" smtClean="0">
                <a:solidFill>
                  <a:srgbClr val="FF0000"/>
                </a:solidFill>
              </a:rPr>
              <a:t>network coding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laude Elwood Shannon 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2" y="1632857"/>
            <a:ext cx="1175168" cy="16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xander Ljapunow j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2" y="4193177"/>
            <a:ext cx="1146525" cy="15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330339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Back-pressure-based </a:t>
            </a:r>
            <a:r>
              <a:rPr lang="en-US" dirty="0"/>
              <a:t>C</a:t>
            </a:r>
            <a:r>
              <a:rPr lang="en-US" dirty="0" smtClean="0"/>
              <a:t>ongestion Control for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51139"/>
            <a:ext cx="6347714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one flow, a downstream node creates a token to its upstream node when the downstream node finishes transmitting one packet.</a:t>
            </a:r>
          </a:p>
          <a:p>
            <a:r>
              <a:rPr lang="en-US" dirty="0" smtClean="0"/>
              <a:t>For multiple flow and multiple nodes competing for channel access, only the node having a flow with maximum differential queue is allowed to transmit a packet of the flow with maximum differential queue.</a:t>
            </a:r>
          </a:p>
          <a:p>
            <a:r>
              <a:rPr lang="en-US" dirty="0" smtClean="0"/>
              <a:t>Why it is called “back pressure”? Data plane vs. control plane: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direction of control signal flow is opposite to the direction of data flow</a:t>
            </a:r>
          </a:p>
          <a:p>
            <a:pPr lvl="1"/>
            <a:r>
              <a:rPr lang="en-US" dirty="0" smtClean="0"/>
              <a:t>The upstream node has a higher potential than the downstream node; the potential difference creates the force to push the transmission of packets from the upstream node to the downstream node.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ence it is called back pressure.</a:t>
            </a:r>
          </a:p>
          <a:p>
            <a:r>
              <a:rPr lang="en-US" dirty="0" smtClean="0"/>
              <a:t>An upstream node is allowed to transmit to (or push) the downstream node, only when it has largest force (largest potential difference)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33" y="5740914"/>
            <a:ext cx="5695950" cy="923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Back Pressure (BP) </a:t>
            </a:r>
            <a:r>
              <a:rPr lang="en-US" dirty="0"/>
              <a:t>C</a:t>
            </a:r>
            <a:r>
              <a:rPr lang="en-US" dirty="0" smtClean="0"/>
              <a:t>ongestion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destination based BP congestion control</a:t>
            </a:r>
          </a:p>
          <a:p>
            <a:r>
              <a:rPr lang="en-US" dirty="0" smtClean="0"/>
              <a:t>Per link based BP congestion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Per-destination-based </a:t>
            </a:r>
            <a:r>
              <a:rPr lang="en-US" dirty="0"/>
              <a:t>BP </a:t>
            </a: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Per-destination </a:t>
            </a:r>
            <a:r>
              <a:rPr lang="en-US" dirty="0"/>
              <a:t>(PD) queueing structure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In PD queueing networks, every node needs to maintain a queue for each destination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approach</a:t>
            </a:r>
          </a:p>
          <a:p>
            <a:r>
              <a:rPr lang="en-US" dirty="0" smtClean="0"/>
              <a:t>Pros: throughput optimal (achieving network capacity)</a:t>
            </a:r>
          </a:p>
          <a:p>
            <a:r>
              <a:rPr lang="en-US" dirty="0" smtClean="0"/>
              <a:t>Cons: not scalable; the number of queues maintained in each node is equal to the number of nodes in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Per-link-based </a:t>
            </a:r>
            <a:r>
              <a:rPr lang="en-US" dirty="0"/>
              <a:t>BP </a:t>
            </a:r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Per-link </a:t>
            </a:r>
            <a:r>
              <a:rPr lang="en-US" dirty="0"/>
              <a:t>(</a:t>
            </a:r>
            <a:r>
              <a:rPr lang="en-US" dirty="0" smtClean="0"/>
              <a:t>PL) </a:t>
            </a:r>
            <a:r>
              <a:rPr lang="en-US" dirty="0"/>
              <a:t>queueing structure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In </a:t>
            </a:r>
            <a:r>
              <a:rPr lang="en-US" dirty="0" smtClean="0"/>
              <a:t>PL </a:t>
            </a:r>
            <a:r>
              <a:rPr lang="en-US" dirty="0"/>
              <a:t>queueing networks, every node needs to maintain a queue for </a:t>
            </a:r>
            <a:r>
              <a:rPr lang="en-US" dirty="0" smtClean="0"/>
              <a:t>each of its neighboring nodes.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approach</a:t>
            </a:r>
          </a:p>
          <a:p>
            <a:r>
              <a:rPr lang="en-US" dirty="0" smtClean="0"/>
              <a:t>Pros: scalable; the number of queues </a:t>
            </a:r>
            <a:r>
              <a:rPr lang="en-US" dirty="0"/>
              <a:t>maintained in each node is equal to the number of </a:t>
            </a:r>
            <a:r>
              <a:rPr lang="en-US" dirty="0" smtClean="0"/>
              <a:t>its neighboring nodes</a:t>
            </a:r>
          </a:p>
          <a:p>
            <a:r>
              <a:rPr lang="en-US" dirty="0" smtClean="0"/>
              <a:t>Cons</a:t>
            </a:r>
            <a:r>
              <a:rPr lang="en-US" dirty="0"/>
              <a:t>: </a:t>
            </a:r>
            <a:r>
              <a:rPr lang="en-US" dirty="0" smtClean="0"/>
              <a:t>not suitable for congestion </a:t>
            </a:r>
            <a:r>
              <a:rPr lang="en-US" dirty="0"/>
              <a:t>control </a:t>
            </a:r>
            <a:r>
              <a:rPr lang="en-US" dirty="0" smtClean="0"/>
              <a:t>with </a:t>
            </a:r>
            <a:r>
              <a:rPr lang="en-US" dirty="0"/>
              <a:t>network coding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27707</TotalTime>
  <Words>1441</Words>
  <Application>Microsoft Office PowerPoint</Application>
  <PresentationFormat>On-screen Show (4:3)</PresentationFormat>
  <Paragraphs>161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Facet</vt:lpstr>
      <vt:lpstr>Trickle Irrigation: Congestion Relief for Communication with Network Coding: where Shannon Meets Lyapunov</vt:lpstr>
      <vt:lpstr>Outline</vt:lpstr>
      <vt:lpstr>Error Control for Communication over Lossy Channels</vt:lpstr>
      <vt:lpstr>Congestion Control for Communication Networks</vt:lpstr>
      <vt:lpstr>Unconsummated Union of Information Theory (Shannon) and Congestion Control Theory (Lyapunov)</vt:lpstr>
      <vt:lpstr>Back-pressure-based Congestion Control for Wireless Networks</vt:lpstr>
      <vt:lpstr>Types of Back Pressure (BP) Congestion Control</vt:lpstr>
      <vt:lpstr>Per-destination-based BP Congestion Control</vt:lpstr>
      <vt:lpstr>Per-link-based BP Congestion Control</vt:lpstr>
      <vt:lpstr>Our Solution: Trickle Architecture and Control</vt:lpstr>
      <vt:lpstr>Overview of Trickle architecture</vt:lpstr>
      <vt:lpstr>Input Model for TRI Queue</vt:lpstr>
      <vt:lpstr>Output Model for TRI Queue</vt:lpstr>
      <vt:lpstr>Notations:</vt:lpstr>
      <vt:lpstr>Network model</vt:lpstr>
      <vt:lpstr>Updating Rule of TRI Queues</vt:lpstr>
      <vt:lpstr>Trickle Scheduling Algorithm</vt:lpstr>
      <vt:lpstr>Trickle Scheduling Algorithm is Throughput Optimal</vt:lpstr>
      <vt:lpstr>Source Rate Control (AIMD)</vt:lpstr>
      <vt:lpstr>Trickle Implementation</vt:lpstr>
      <vt:lpstr>Trickle Implementation</vt:lpstr>
      <vt:lpstr>Queue Info. Exchange</vt:lpstr>
      <vt:lpstr>Trickle Header Structure</vt:lpstr>
      <vt:lpstr>802.11e Access Category </vt:lpstr>
      <vt:lpstr>Simulation Setup (1)</vt:lpstr>
      <vt:lpstr>Simulation Setup (2)</vt:lpstr>
      <vt:lpstr>Network Topologies used in the Simulations</vt:lpstr>
      <vt:lpstr>Effects of Busyness Ratio on Throughput (1)</vt:lpstr>
      <vt:lpstr>Effects of Busyness Ratio on Throughput (2)</vt:lpstr>
      <vt:lpstr>Effects of Busyness Ratio on Throughput (3)</vt:lpstr>
      <vt:lpstr>Effects of Packet Loss Ratio on Throughput Performance</vt:lpstr>
      <vt:lpstr>Effects of Packet Loss Ratio on Throughput Performance</vt:lpstr>
      <vt:lpstr>Effects of Number of Hops on Throughput Performance</vt:lpstr>
      <vt:lpstr>Effects of Number of Hops on Throughput Performance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Back-Pressure-Based Medium Access Control for Fountain Codes and Network Coding</dc:title>
  <dc:creator>Jiade</dc:creator>
  <cp:lastModifiedBy>Lun Lai Kwan</cp:lastModifiedBy>
  <cp:revision>233</cp:revision>
  <dcterms:created xsi:type="dcterms:W3CDTF">2015-01-23T20:50:31Z</dcterms:created>
  <dcterms:modified xsi:type="dcterms:W3CDTF">2016-06-24T01:27:30Z</dcterms:modified>
</cp:coreProperties>
</file>