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474" r:id="rId2"/>
    <p:sldId id="762" r:id="rId3"/>
    <p:sldId id="725" r:id="rId4"/>
    <p:sldId id="723" r:id="rId5"/>
    <p:sldId id="719" r:id="rId6"/>
    <p:sldId id="720" r:id="rId7"/>
    <p:sldId id="721" r:id="rId8"/>
    <p:sldId id="722" r:id="rId9"/>
    <p:sldId id="728" r:id="rId10"/>
    <p:sldId id="729" r:id="rId11"/>
    <p:sldId id="730" r:id="rId12"/>
    <p:sldId id="731" r:id="rId13"/>
  </p:sldIdLst>
  <p:sldSz cx="9144000" cy="6858000" type="screen4x3"/>
  <p:notesSz cx="6669088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/>
    <p:restoredTop sz="94585"/>
  </p:normalViewPr>
  <p:slideViewPr>
    <p:cSldViewPr>
      <p:cViewPr varScale="1">
        <p:scale>
          <a:sx n="199" d="100"/>
          <a:sy n="199" d="100"/>
        </p:scale>
        <p:origin x="2592" y="1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1B8B7DA-CE3E-C840-82EB-95BFF4B7A8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D60E324-E6EA-DD4B-B81C-1CF13C16D6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1DC7FA-1923-408D-A042-AE5A10C60B85}" type="datetimeFigureOut">
              <a:rPr lang="en-US" altLang="zh-HK"/>
              <a:pPr>
                <a:defRPr/>
              </a:pPr>
              <a:t>2/14/25</a:t>
            </a:fld>
            <a:endParaRPr lang="en-US" altLang="zh-HK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81681D1-8E54-294A-8F0E-884A3E5E4D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3F812D-BCF2-D94D-9B87-95546F65BE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6B2A24-5D54-4C02-9F6F-95C4799C1A9E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325866B-F540-164F-997D-2C0169B137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D148E18-04B5-674A-BBB2-4065CAE0D3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4D6EE7C2-DC40-EDCF-DE72-15D41E6FA1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86192D6-96CE-2F45-9024-3E7516AB19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2C94E642-BEC7-1041-B61A-747F6C0A89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EC110C88-F4E8-444B-BA8F-A45B94E71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4D7588-2810-434D-8532-83887B1BB7B3}" type="slidenum">
              <a:rPr lang="en-US" altLang="zh-HK"/>
              <a:pPr/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>
            <a:extLst>
              <a:ext uri="{FF2B5EF4-FFF2-40B4-BE49-F238E27FC236}">
                <a16:creationId xmlns:a16="http://schemas.microsoft.com/office/drawing/2014/main" id="{E0F45C55-6906-4EC2-6477-62C008396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備忘稿版面配置區 2">
            <a:extLst>
              <a:ext uri="{FF2B5EF4-FFF2-40B4-BE49-F238E27FC236}">
                <a16:creationId xmlns:a16="http://schemas.microsoft.com/office/drawing/2014/main" id="{E3447510-2F54-9D42-2170-E4D24808E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  <p:sp>
        <p:nvSpPr>
          <p:cNvPr id="21507" name="投影片編號版面配置區 3">
            <a:extLst>
              <a:ext uri="{FF2B5EF4-FFF2-40B4-BE49-F238E27FC236}">
                <a16:creationId xmlns:a16="http://schemas.microsoft.com/office/drawing/2014/main" id="{7F859967-DBB0-282E-88D9-34F1018E8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5E44842E-55BE-421C-9AC1-AAC46E04C205}" type="slidenum">
              <a:rPr lang="en-US" altLang="zh-HK" sz="1200"/>
              <a:pPr/>
              <a:t>1</a:t>
            </a:fld>
            <a:endParaRPr lang="en-US" altLang="zh-HK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3DF1D35-F872-5D9B-D150-7A724B5DD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2854724-3E5D-EBD2-26DC-DF22ABBDF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B984BBF-F858-D6CE-A49F-2DC39534E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DCBC55C-D200-9EED-42FA-9034D3AC8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97738C2-6AD6-7946-E741-FDBD2D2255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1C252CD-63E7-6B6F-27DF-9A73645AF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66FB348-88FB-12EF-F8E1-897EB93642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2880DF3-4473-1604-A414-745259B1D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4368804-D509-95BD-9BCA-35C48049CE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2C3BA39-2D33-D8D6-A9A8-30321DC6F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42FC077-3F5A-4D9C-9E83-D6CA103CEA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2043A53-0F24-3DA3-3984-324BA222D6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71CB2DB-11F0-624E-C35E-C4134D5298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B19B0CB-6B18-41C9-BDBA-7B7052894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CF67872-A5D1-C903-1CDB-76854D4A20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0AFD13F-124C-2EB6-BDE6-A2B3F26FF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FC32FCB-A7DD-C936-14F1-C2E48A7903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C3B99D6-4066-3204-B31F-173343729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037044A-E2EE-DAC4-76E0-0910E48B6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D229E40-3454-AEBF-4E4D-5D9B6E327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F558E5F-F7AD-12C2-2B77-8969279CE7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7CB0A46-B02C-748D-B4FF-7ED2543A4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517C7A-FACB-4321-AF4A-EF1383664FE7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6F972F98-8677-88AB-7DDD-24C2862A54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A37A534A-35FA-9C6D-9678-E61300692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zh-HK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BE9E09A9-0853-741E-A447-C91E537D3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zh-HK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3571BE04-4685-D129-96E6-13F50BD00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66C8581-6E59-2915-BCBC-E741CF2B3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zh-HK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D4F5151-87AA-988E-997E-550EB6E3D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zh-HK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748450FC-5574-2479-BB3B-108C2DD50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zh-HK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7241ECAB-ADB6-5676-C714-06CA7D00A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zh-HK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0B5369EE-2CED-7B90-AA8D-6DEC0FCA4E2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zh-HK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C0507AE-0B64-B848-AA52-DFDE1ED98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618E8AA7-FABB-1667-CDFE-751610F6A2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2059709F-12BC-9FFF-1449-330B65A8E2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9E8BA6-5223-4A27-857A-BEA8342E2E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843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50BDE1B-57F7-B2A1-9202-BC3064A54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0D6386D-BFFD-1AA0-24EC-C7CF1A780B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64856C7-AE37-0657-0EFC-39852FD43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0C1F3-6FFC-418F-9728-70F4ACC4C1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090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879398C-00FF-6304-CA2C-D217A6EC2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D64B24A-D89F-4FC3-91DF-739985C71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B36FBD4-53CB-8AC1-BB2D-4D55F7BD9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092F6-5523-4D56-ABB3-2F7A8533CCC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80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A2C9094-6678-496D-1DDB-976666978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9BE5EFA-B70B-4AAD-4CA0-946D08986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3818BA3-33A1-11B3-7FA4-DA5F4A1EA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0067A-664A-4A27-8DF5-142D8BC335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925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3D4793E-66F3-FBC8-3C48-EB3B846A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A451A39-7DF7-9660-4AED-C80C547D5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B74F8EC-EFC7-E760-5021-EDD07BFA2B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88FE-ABB2-472E-AA44-33071E9EBE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577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8D74CDE-9C4A-5EAE-A666-FEFB1BC0C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BB4709B-7ACA-93B7-D633-5DDD3A863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5EBBE14-63CB-AE8D-28F6-E687F7DB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C8142-A665-44D7-BE4C-2776B14B046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696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7DAEE28-3332-1922-B9EC-EC7E9F195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809F000-BA5E-5BBA-77F6-1D2874A82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EC92988-2B81-4E63-9C4E-408A9595B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C2DDA-BB49-44A4-B37D-37ECCCFCB16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1863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046257D-BBD1-1BE5-8244-D311C0FCE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692EC23-43DC-66E1-92C9-26FBC7D66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480AC66-30F4-AFE1-7538-8CE79CC79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F4F56-6A48-4753-84FC-51D7EDD58DE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086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91DFB17-D1D6-3B67-1574-5E8F9B8F8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FC50228-BDA6-9EDC-206F-9E86A70A48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EB95ADA-7169-A295-074F-A56414014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A1E01-EAE3-42AF-858A-529BA0C5CD9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584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0DD7A44-796C-8D6A-58E0-51C4F84361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1423634-E73E-174B-271C-C188F300F3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9A5D921-93CF-97BA-600F-10F05537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7C2B7-9D7F-4460-A54F-FE3148528D8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81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9787809-B605-4A67-5CA9-A1E7E168F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D776249-A497-4412-0167-CC34897C6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423C849-4505-9966-D0F2-D6CF077B9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C2D7C-1E63-4248-A62D-08B7D061A12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00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15F99BC-456E-8A2F-FC6C-95360F459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CD32200-97E7-0CB7-C4F8-80CA804F8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F7B068F-469A-4EFD-D68C-770FABD253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909D2-57AC-4B35-B5E7-D5B1F1B82B1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512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ABF4D61B-0C70-8DD1-8491-5FB8D6784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D8C6636-9E5C-B84D-B529-6AF9964A23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0C59482-D9C8-E3EF-55EB-C08B37EA50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C4120-B90D-4623-9DD8-2666EEB35FB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220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2F183380-6F1E-1868-D27E-37D41A228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4959030-D4EB-A81C-1901-F32971BF4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5938CB5-34FA-958E-D1BC-41455ED8E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A2D21-44F3-47FD-BF8E-E755132B5C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6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07E3E0E-9F05-70F1-78D1-92F5159B8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CB163CF-3C26-7694-82D5-ADCD6EB29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7A9ABD7-BDC8-3C10-99F4-B459C3923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C1609-CC68-4B99-92D1-A0F39C9815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94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5000AAC-CC06-6951-C9EE-1CEF174A61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17BE5C0-A96C-7407-56DC-C172AF9A2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3BC75ED-ACEB-D067-9D7E-38B6D5634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53D5D-2B70-4B55-818C-72AEF6A16E1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232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729A77-6733-A844-8357-6982EDA978C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HK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45FA8C-3BFA-8D44-84CB-1365E18100A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HK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20262D-B183-0645-8849-63ACB7C2827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HK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F57328-E4BC-6849-BBFB-6B4D1B6235B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HK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4B907C-D24D-E746-81A8-A21143AB076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HK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D232BE1-DF7A-E442-8E81-251CB61346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HK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67A4692C-9556-E340-B94B-548542E0E6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HK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D2CAF73-5E41-D648-13DD-52F53906E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75FFC1EC-6570-A143-E56F-0940A605E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5577D15E-08EB-2F44-9EA5-E7089D2249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F5E039F1-3BAD-3C41-B0DA-8640484296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2090287C-0EFF-364A-B2A2-9A08DF0069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AEFCB60B-6286-4B06-8D1F-58B4B833226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7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  <p:sldLayoutId id="2147485122" r:id="rId12"/>
    <p:sldLayoutId id="2147485123" r:id="rId13"/>
    <p:sldLayoutId id="2147485124" r:id="rId14"/>
    <p:sldLayoutId id="2147485125" r:id="rId15"/>
    <p:sldLayoutId id="214748512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anose="02020500000000000000" pitchFamily="18" charset="-120"/>
          <a:cs typeface="新細明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FC331D8D-8832-6574-3626-9A9B843AE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857250"/>
            <a:ext cx="8540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zh-TW" b="1">
                <a:solidFill>
                  <a:srgbClr val="000066"/>
                </a:solidFill>
              </a:rPr>
            </a:br>
            <a:r>
              <a:rPr lang="en-US" altLang="zh-TW" b="1">
                <a:solidFill>
                  <a:srgbClr val="000066"/>
                </a:solidFill>
              </a:rPr>
              <a:t>MMAT 5390: Mathematical Imaging</a:t>
            </a:r>
          </a:p>
        </p:txBody>
      </p:sp>
      <p:sp>
        <p:nvSpPr>
          <p:cNvPr id="20482" name="Rectangle 4">
            <a:extLst>
              <a:ext uri="{FF2B5EF4-FFF2-40B4-BE49-F238E27FC236}">
                <a16:creationId xmlns:a16="http://schemas.microsoft.com/office/drawing/2014/main" id="{D43A6AAC-ADAC-7953-72F6-47EABF2CF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441700"/>
            <a:ext cx="8501062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>
                <a:solidFill>
                  <a:schemeClr val="tx2"/>
                </a:solidFill>
                <a:latin typeface="Arial" panose="020B0604020202020204" pitchFamily="34" charset="0"/>
              </a:rPr>
              <a:t>Prof. Ronald Lok Ming Lui</a:t>
            </a:r>
            <a:br>
              <a:rPr lang="en-US" altLang="zh-HK" sz="18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zh-HK" sz="1800" b="1">
                <a:latin typeface="Arial" panose="020B0604020202020204" pitchFamily="34" charset="0"/>
              </a:rPr>
              <a:t>Department of Mathematics,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>
                <a:latin typeface="Arial" panose="020B0604020202020204" pitchFamily="34" charset="0"/>
              </a:rPr>
              <a:t>The Chinese University of Hong Kong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zh-HK" sz="1800" b="1">
                <a:latin typeface="Arial" panose="020B0604020202020204" pitchFamily="34" charset="0"/>
              </a:rPr>
            </a:br>
            <a:br>
              <a:rPr lang="en-US" altLang="zh-HK" sz="180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zh-HK" sz="18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72D856A9-1655-5DD7-84FA-4B3977415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222" y="1484313"/>
            <a:ext cx="85010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Lecture 5: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Image decomposition by DFT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zh-HK" sz="2200" b="1" dirty="0">
                <a:latin typeface="Arial" panose="020B0604020202020204" pitchFamily="34" charset="0"/>
              </a:rPr>
            </a:br>
            <a:br>
              <a:rPr lang="en-US" altLang="zh-HK" sz="22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zh-HK" sz="22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22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>
            <a:extLst>
              <a:ext uri="{FF2B5EF4-FFF2-40B4-BE49-F238E27FC236}">
                <a16:creationId xmlns:a16="http://schemas.microsoft.com/office/drawing/2014/main" id="{F6C16721-8305-2B3D-C054-EA6CD9A71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9113" y="188913"/>
            <a:ext cx="27368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Real example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8C4A3630-C9DF-6440-B4E2-C1316D471990}"/>
              </a:ext>
            </a:extLst>
          </p:cNvPr>
          <p:cNvSpPr/>
          <p:nvPr/>
        </p:nvSpPr>
        <p:spPr bwMode="auto">
          <a:xfrm>
            <a:off x="2916238" y="142875"/>
            <a:ext cx="2808287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63491" name="Rectangle 13">
            <a:extLst>
              <a:ext uri="{FF2B5EF4-FFF2-40B4-BE49-F238E27FC236}">
                <a16:creationId xmlns:a16="http://schemas.microsoft.com/office/drawing/2014/main" id="{6F0F84CF-A959-4844-35C2-A54F9DB2C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63492" name="Rectangle 7">
            <a:extLst>
              <a:ext uri="{FF2B5EF4-FFF2-40B4-BE49-F238E27FC236}">
                <a16:creationId xmlns:a16="http://schemas.microsoft.com/office/drawing/2014/main" id="{A5F07C62-255F-8FD8-3D69-4891B16B2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0525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rgbClr val="FF0000"/>
                </a:solidFill>
              </a:rPr>
              <a:t>Original:</a:t>
            </a:r>
          </a:p>
        </p:txBody>
      </p:sp>
      <p:sp>
        <p:nvSpPr>
          <p:cNvPr id="63493" name="Rectangle 7">
            <a:extLst>
              <a:ext uri="{FF2B5EF4-FFF2-40B4-BE49-F238E27FC236}">
                <a16:creationId xmlns:a16="http://schemas.microsoft.com/office/drawing/2014/main" id="{50860358-A544-A1FA-843A-F19C03475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125538"/>
            <a:ext cx="187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rgbClr val="FF0000"/>
                </a:solidFill>
              </a:rPr>
              <a:t>Compressed:</a:t>
            </a:r>
          </a:p>
        </p:txBody>
      </p:sp>
      <p:pic>
        <p:nvPicPr>
          <p:cNvPr id="63494" name="Picture 1">
            <a:extLst>
              <a:ext uri="{FF2B5EF4-FFF2-40B4-BE49-F238E27FC236}">
                <a16:creationId xmlns:a16="http://schemas.microsoft.com/office/drawing/2014/main" id="{4AE863E7-9DF0-A7F3-E27C-8745F2B27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800"/>
            <a:ext cx="9144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>
            <a:extLst>
              <a:ext uri="{FF2B5EF4-FFF2-40B4-BE49-F238E27FC236}">
                <a16:creationId xmlns:a16="http://schemas.microsoft.com/office/drawing/2014/main" id="{4E2BD9EC-8A82-D047-1884-65DF164EA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9113" y="188913"/>
            <a:ext cx="27368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Real example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7CA74E62-9EB6-9D48-BEBF-321BAEA99342}"/>
              </a:ext>
            </a:extLst>
          </p:cNvPr>
          <p:cNvSpPr/>
          <p:nvPr/>
        </p:nvSpPr>
        <p:spPr bwMode="auto">
          <a:xfrm>
            <a:off x="2916238" y="142875"/>
            <a:ext cx="2808287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en-US" altLang="zh-HK"/>
          </a:p>
        </p:txBody>
      </p:sp>
      <p:sp>
        <p:nvSpPr>
          <p:cNvPr id="65539" name="Rectangle 13">
            <a:extLst>
              <a:ext uri="{FF2B5EF4-FFF2-40B4-BE49-F238E27FC236}">
                <a16:creationId xmlns:a16="http://schemas.microsoft.com/office/drawing/2014/main" id="{EF4AF7D8-EF79-4AA9-188E-F8D28BCD0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65540" name="Picture 1">
            <a:extLst>
              <a:ext uri="{FF2B5EF4-FFF2-40B4-BE49-F238E27FC236}">
                <a16:creationId xmlns:a16="http://schemas.microsoft.com/office/drawing/2014/main" id="{1338A937-C0A7-4E31-E805-761627958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125538"/>
            <a:ext cx="629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7">
            <a:extLst>
              <a:ext uri="{FF2B5EF4-FFF2-40B4-BE49-F238E27FC236}">
                <a16:creationId xmlns:a16="http://schemas.microsoft.com/office/drawing/2014/main" id="{9B7AD8AF-BCC4-566D-EA51-9AD1A2FE8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594100"/>
            <a:ext cx="3673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Truncate 70% of Fourier coefficients </a:t>
            </a:r>
          </a:p>
        </p:txBody>
      </p:sp>
      <p:sp>
        <p:nvSpPr>
          <p:cNvPr id="65542" name="Rectangle 7">
            <a:extLst>
              <a:ext uri="{FF2B5EF4-FFF2-40B4-BE49-F238E27FC236}">
                <a16:creationId xmlns:a16="http://schemas.microsoft.com/office/drawing/2014/main" id="{BBAF66BA-BC78-BE77-5EC4-E557B391A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573463"/>
            <a:ext cx="3673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Truncate 50% of Fourier coefficients </a:t>
            </a:r>
          </a:p>
        </p:txBody>
      </p:sp>
      <p:pic>
        <p:nvPicPr>
          <p:cNvPr id="65543" name="Picture 2">
            <a:extLst>
              <a:ext uri="{FF2B5EF4-FFF2-40B4-BE49-F238E27FC236}">
                <a16:creationId xmlns:a16="http://schemas.microsoft.com/office/drawing/2014/main" id="{F8EC2061-267B-C975-0F49-8B0F07EB9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998913"/>
            <a:ext cx="635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Rectangle 7">
            <a:extLst>
              <a:ext uri="{FF2B5EF4-FFF2-40B4-BE49-F238E27FC236}">
                <a16:creationId xmlns:a16="http://schemas.microsoft.com/office/drawing/2014/main" id="{2DB343DE-4EB6-C809-BD0D-1C3A11D33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6475413"/>
            <a:ext cx="3673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Truncate 30% of Fourier coefficients </a:t>
            </a:r>
          </a:p>
        </p:txBody>
      </p:sp>
      <p:sp>
        <p:nvSpPr>
          <p:cNvPr id="65545" name="Rectangle 7">
            <a:extLst>
              <a:ext uri="{FF2B5EF4-FFF2-40B4-BE49-F238E27FC236}">
                <a16:creationId xmlns:a16="http://schemas.microsoft.com/office/drawing/2014/main" id="{F64DB5BB-23D5-DCAD-9CDE-5CD7F475D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6453188"/>
            <a:ext cx="3673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Truncate 10% of Fourier coefficients </a:t>
            </a:r>
          </a:p>
        </p:txBody>
      </p:sp>
      <p:sp>
        <p:nvSpPr>
          <p:cNvPr id="65546" name="Rectangle 7">
            <a:extLst>
              <a:ext uri="{FF2B5EF4-FFF2-40B4-BE49-F238E27FC236}">
                <a16:creationId xmlns:a16="http://schemas.microsoft.com/office/drawing/2014/main" id="{1ED7CD9E-8FD8-0CF0-209D-50D972567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6921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0"/>
                </a:solidFill>
              </a:rPr>
              <a:t>Truncate smallest X% Fourier coefficients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">
            <a:extLst>
              <a:ext uri="{FF2B5EF4-FFF2-40B4-BE49-F238E27FC236}">
                <a16:creationId xmlns:a16="http://schemas.microsoft.com/office/drawing/2014/main" id="{F6FE2341-8EE5-F898-8B5C-40880AA0F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9113" y="188913"/>
            <a:ext cx="27368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Real example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58F4CA22-90BA-0B40-B4CE-1E5795B357B7}"/>
              </a:ext>
            </a:extLst>
          </p:cNvPr>
          <p:cNvSpPr/>
          <p:nvPr/>
        </p:nvSpPr>
        <p:spPr bwMode="auto">
          <a:xfrm>
            <a:off x="2916238" y="142875"/>
            <a:ext cx="2808287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en-US" altLang="zh-HK"/>
          </a:p>
        </p:txBody>
      </p:sp>
      <p:sp>
        <p:nvSpPr>
          <p:cNvPr id="67587" name="Rectangle 13">
            <a:extLst>
              <a:ext uri="{FF2B5EF4-FFF2-40B4-BE49-F238E27FC236}">
                <a16:creationId xmlns:a16="http://schemas.microsoft.com/office/drawing/2014/main" id="{0FF86551-C6DE-B342-A9BA-BDC94557F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67588" name="Rectangle 7">
            <a:extLst>
              <a:ext uri="{FF2B5EF4-FFF2-40B4-BE49-F238E27FC236}">
                <a16:creationId xmlns:a16="http://schemas.microsoft.com/office/drawing/2014/main" id="{592603F4-3ED9-4090-2668-AA576EF70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6921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0"/>
                </a:solidFill>
              </a:rPr>
              <a:t>Truncate smallest X% Fourier coefficients</a:t>
            </a:r>
          </a:p>
        </p:txBody>
      </p:sp>
      <p:pic>
        <p:nvPicPr>
          <p:cNvPr id="67589" name="Picture 2">
            <a:extLst>
              <a:ext uri="{FF2B5EF4-FFF2-40B4-BE49-F238E27FC236}">
                <a16:creationId xmlns:a16="http://schemas.microsoft.com/office/drawing/2014/main" id="{40AD52DA-80AF-B500-5487-68BC8B221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4">
            <a:extLst>
              <a:ext uri="{FF2B5EF4-FFF2-40B4-BE49-F238E27FC236}">
                <a16:creationId xmlns:a16="http://schemas.microsoft.com/office/drawing/2014/main" id="{36DCC510-EE1B-1DB4-0C02-91297115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9388"/>
            <a:ext cx="914400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Rectangle 7">
            <a:extLst>
              <a:ext uri="{FF2B5EF4-FFF2-40B4-BE49-F238E27FC236}">
                <a16:creationId xmlns:a16="http://schemas.microsoft.com/office/drawing/2014/main" id="{A20379D1-41AC-6BF6-B0FC-04AE9D1FC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6475413"/>
            <a:ext cx="367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Truncate ~63% of Fourier coefficients </a:t>
            </a:r>
          </a:p>
        </p:txBody>
      </p:sp>
      <p:sp>
        <p:nvSpPr>
          <p:cNvPr id="67592" name="Rectangle 7">
            <a:extLst>
              <a:ext uri="{FF2B5EF4-FFF2-40B4-BE49-F238E27FC236}">
                <a16:creationId xmlns:a16="http://schemas.microsoft.com/office/drawing/2014/main" id="{F2BEC55A-AC41-E2B5-E5AF-0818DEA30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5468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Original</a:t>
            </a:r>
          </a:p>
        </p:txBody>
      </p:sp>
      <p:sp>
        <p:nvSpPr>
          <p:cNvPr id="67593" name="Rectangle 7">
            <a:extLst>
              <a:ext uri="{FF2B5EF4-FFF2-40B4-BE49-F238E27FC236}">
                <a16:creationId xmlns:a16="http://schemas.microsoft.com/office/drawing/2014/main" id="{5F23A271-1E1A-C0B4-A737-64A92B165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557338"/>
            <a:ext cx="13684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Difference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Image: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Original minus Compressed image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FF0000"/>
              </a:solidFill>
            </a:endParaRPr>
          </a:p>
        </p:txBody>
      </p:sp>
      <p:sp>
        <p:nvSpPr>
          <p:cNvPr id="67594" name="TextBox 5">
            <a:extLst>
              <a:ext uri="{FF2B5EF4-FFF2-40B4-BE49-F238E27FC236}">
                <a16:creationId xmlns:a16="http://schemas.microsoft.com/office/drawing/2014/main" id="{4ADDB4C4-1F7E-014B-725F-37D46F223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2488" y="26336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>
            <a:extLst>
              <a:ext uri="{FF2B5EF4-FFF2-40B4-BE49-F238E27FC236}">
                <a16:creationId xmlns:a16="http://schemas.microsoft.com/office/drawing/2014/main" id="{FF38EE62-0200-C842-3516-049BC6DF7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188913"/>
            <a:ext cx="7416800" cy="1084262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A quick revision: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 Image decomposition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55C41186-0F63-C84E-B385-23EE43AA6175}"/>
              </a:ext>
            </a:extLst>
          </p:cNvPr>
          <p:cNvSpPr/>
          <p:nvPr/>
        </p:nvSpPr>
        <p:spPr bwMode="auto">
          <a:xfrm>
            <a:off x="1331913" y="142875"/>
            <a:ext cx="7200900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5059" name="Rectangle 13">
            <a:extLst>
              <a:ext uri="{FF2B5EF4-FFF2-40B4-BE49-F238E27FC236}">
                <a16:creationId xmlns:a16="http://schemas.microsoft.com/office/drawing/2014/main" id="{809DDF38-8274-96C0-47C8-66E24F46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A8A3C-BD55-E649-930D-58701C76B08D}"/>
              </a:ext>
            </a:extLst>
          </p:cNvPr>
          <p:cNvSpPr/>
          <p:nvPr/>
        </p:nvSpPr>
        <p:spPr bwMode="auto">
          <a:xfrm>
            <a:off x="1042988" y="4941888"/>
            <a:ext cx="1152525" cy="358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5061" name="Rectangle 7">
            <a:extLst>
              <a:ext uri="{FF2B5EF4-FFF2-40B4-BE49-F238E27FC236}">
                <a16:creationId xmlns:a16="http://schemas.microsoft.com/office/drawing/2014/main" id="{BD42F44D-5652-506E-A847-60D261F8F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908050"/>
            <a:ext cx="8964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What is image decomposition:</a:t>
            </a:r>
            <a:endParaRPr lang="en-US" altLang="en-US" sz="2000">
              <a:solidFill>
                <a:srgbClr val="FF0000"/>
              </a:solidFill>
            </a:endParaRPr>
          </a:p>
        </p:txBody>
      </p:sp>
      <p:pic>
        <p:nvPicPr>
          <p:cNvPr id="45062" name="Picture 1">
            <a:extLst>
              <a:ext uri="{FF2B5EF4-FFF2-40B4-BE49-F238E27FC236}">
                <a16:creationId xmlns:a16="http://schemas.microsoft.com/office/drawing/2014/main" id="{5C54EC2E-57EE-209E-AA97-774237A1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75596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063" name="Straight Arrow Connector 3">
            <a:extLst>
              <a:ext uri="{FF2B5EF4-FFF2-40B4-BE49-F238E27FC236}">
                <a16:creationId xmlns:a16="http://schemas.microsoft.com/office/drawing/2014/main" id="{D042EA3D-B6C2-7637-2EA2-2209DA131A0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292725" y="2471738"/>
            <a:ext cx="21590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4" name="Rectangle 5">
            <a:extLst>
              <a:ext uri="{FF2B5EF4-FFF2-40B4-BE49-F238E27FC236}">
                <a16:creationId xmlns:a16="http://schemas.microsoft.com/office/drawing/2014/main" id="{F14A16BD-5C97-8082-5754-53E931047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565400"/>
            <a:ext cx="1997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FF0000"/>
                </a:solidFill>
                <a:latin typeface="Arial" panose="020B0604020202020204" pitchFamily="34" charset="0"/>
              </a:rPr>
              <a:t>Elementary images</a:t>
            </a:r>
            <a:endParaRPr lang="en-US" altLang="en-US" sz="1600" i="1"/>
          </a:p>
        </p:txBody>
      </p:sp>
      <p:cxnSp>
        <p:nvCxnSpPr>
          <p:cNvPr id="45065" name="Straight Arrow Connector 12">
            <a:extLst>
              <a:ext uri="{FF2B5EF4-FFF2-40B4-BE49-F238E27FC236}">
                <a16:creationId xmlns:a16="http://schemas.microsoft.com/office/drawing/2014/main" id="{1AD19863-8826-168B-C869-A0F393BDE32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03800" y="2060575"/>
            <a:ext cx="288925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6" name="Rectangle 7">
            <a:extLst>
              <a:ext uri="{FF2B5EF4-FFF2-40B4-BE49-F238E27FC236}">
                <a16:creationId xmlns:a16="http://schemas.microsoft.com/office/drawing/2014/main" id="{E24DD59F-FF37-0AEC-FFDF-8C3F231E0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773238"/>
            <a:ext cx="1222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FF0000"/>
                </a:solidFill>
                <a:latin typeface="Arial" panose="020B0604020202020204" pitchFamily="34" charset="0"/>
              </a:rPr>
              <a:t>coefficients</a:t>
            </a:r>
            <a:endParaRPr lang="en-US" altLang="en-US" sz="1600"/>
          </a:p>
        </p:txBody>
      </p:sp>
      <p:sp>
        <p:nvSpPr>
          <p:cNvPr id="45067" name="Rectangle 7">
            <a:extLst>
              <a:ext uri="{FF2B5EF4-FFF2-40B4-BE49-F238E27FC236}">
                <a16:creationId xmlns:a16="http://schemas.microsoft.com/office/drawing/2014/main" id="{4432F90B-B744-BC1E-7F8E-6CFEAA4D4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244850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Main technique for image decomposition:</a:t>
            </a:r>
            <a:endParaRPr lang="en-US" altLang="en-US" sz="2000">
              <a:solidFill>
                <a:srgbClr val="FF0000"/>
              </a:solidFill>
            </a:endParaRPr>
          </a:p>
        </p:txBody>
      </p:sp>
      <p:pic>
        <p:nvPicPr>
          <p:cNvPr id="45068" name="Picture 8">
            <a:extLst>
              <a:ext uri="{FF2B5EF4-FFF2-40B4-BE49-F238E27FC236}">
                <a16:creationId xmlns:a16="http://schemas.microsoft.com/office/drawing/2014/main" id="{8EBB0E31-E766-31CD-D3E5-C4F55DB60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67691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Rectangle 17">
            <a:extLst>
              <a:ext uri="{FF2B5EF4-FFF2-40B4-BE49-F238E27FC236}">
                <a16:creationId xmlns:a16="http://schemas.microsoft.com/office/drawing/2014/main" id="{4502C2B7-F8BE-EF9F-FBCE-858B4D064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569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i="1">
                <a:solidFill>
                  <a:schemeClr val="bg2"/>
                </a:solidFill>
                <a:latin typeface="Arial" panose="020B0604020202020204" pitchFamily="34" charset="0"/>
              </a:rPr>
              <a:t>(By truncating the terms with small coefficients, we can compress the image while preserving the important details)</a:t>
            </a:r>
            <a:endParaRPr lang="en-US" altLang="en-US" sz="1200" i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id="{014CAE00-E202-2CBD-89B6-2983F877F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188913"/>
            <a:ext cx="7416800" cy="1084262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FF0000"/>
                </a:solidFill>
                <a:cs typeface="Arial" panose="020B0604020202020204" pitchFamily="34" charset="0"/>
              </a:rPr>
              <a:t>A quick revision:</a:t>
            </a: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 Image decomposition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D9193320-B1E7-784E-97B9-4A5414F7525A}"/>
              </a:ext>
            </a:extLst>
          </p:cNvPr>
          <p:cNvSpPr/>
          <p:nvPr/>
        </p:nvSpPr>
        <p:spPr bwMode="auto">
          <a:xfrm>
            <a:off x="1331913" y="142875"/>
            <a:ext cx="7200900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7107" name="Rectangle 13">
            <a:extLst>
              <a:ext uri="{FF2B5EF4-FFF2-40B4-BE49-F238E27FC236}">
                <a16:creationId xmlns:a16="http://schemas.microsoft.com/office/drawing/2014/main" id="{E0056522-0272-334C-E947-E0C54C16A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7CA627-202C-6140-ACC0-3367DE97BB54}"/>
              </a:ext>
            </a:extLst>
          </p:cNvPr>
          <p:cNvSpPr/>
          <p:nvPr/>
        </p:nvSpPr>
        <p:spPr bwMode="auto">
          <a:xfrm>
            <a:off x="1042988" y="4941888"/>
            <a:ext cx="1152525" cy="358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7109" name="Rectangle 7">
            <a:extLst>
              <a:ext uri="{FF2B5EF4-FFF2-40B4-BE49-F238E27FC236}">
                <a16:creationId xmlns:a16="http://schemas.microsoft.com/office/drawing/2014/main" id="{3E4CC7C1-3A04-E4D5-892F-701C11CAE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908050"/>
            <a:ext cx="8964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b="1">
                <a:solidFill>
                  <a:srgbClr val="FF0000"/>
                </a:solidFill>
                <a:latin typeface="Arial" panose="020B0604020202020204" pitchFamily="34" charset="0"/>
              </a:rPr>
              <a:t>What is image decomposition:</a:t>
            </a:r>
            <a:endParaRPr lang="en-US" altLang="zh-HK" sz="2000">
              <a:solidFill>
                <a:srgbClr val="FF0000"/>
              </a:solidFill>
            </a:endParaRPr>
          </a:p>
        </p:txBody>
      </p:sp>
      <p:pic>
        <p:nvPicPr>
          <p:cNvPr id="47110" name="Picture 1">
            <a:extLst>
              <a:ext uri="{FF2B5EF4-FFF2-40B4-BE49-F238E27FC236}">
                <a16:creationId xmlns:a16="http://schemas.microsoft.com/office/drawing/2014/main" id="{0BB79C1C-FCFD-E72C-E251-80E06C786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75596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11" name="Straight Arrow Connector 3">
            <a:extLst>
              <a:ext uri="{FF2B5EF4-FFF2-40B4-BE49-F238E27FC236}">
                <a16:creationId xmlns:a16="http://schemas.microsoft.com/office/drawing/2014/main" id="{1BC01847-45F2-03A3-6353-F01054B3A5B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292725" y="2471738"/>
            <a:ext cx="21590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2" name="Rectangle 5">
            <a:extLst>
              <a:ext uri="{FF2B5EF4-FFF2-40B4-BE49-F238E27FC236}">
                <a16:creationId xmlns:a16="http://schemas.microsoft.com/office/drawing/2014/main" id="{E5F37D53-5A2E-2E87-D86B-A656609F2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565400"/>
            <a:ext cx="1997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600" i="1">
                <a:solidFill>
                  <a:srgbClr val="FF0000"/>
                </a:solidFill>
                <a:latin typeface="Arial" panose="020B0604020202020204" pitchFamily="34" charset="0"/>
              </a:rPr>
              <a:t>Elementary images</a:t>
            </a:r>
            <a:endParaRPr lang="en-US" altLang="zh-HK" sz="1600" i="1"/>
          </a:p>
        </p:txBody>
      </p:sp>
      <p:cxnSp>
        <p:nvCxnSpPr>
          <p:cNvPr id="47113" name="Straight Arrow Connector 12">
            <a:extLst>
              <a:ext uri="{FF2B5EF4-FFF2-40B4-BE49-F238E27FC236}">
                <a16:creationId xmlns:a16="http://schemas.microsoft.com/office/drawing/2014/main" id="{7CCE1CE9-47EC-EBF5-88FA-467A1DAB6AD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03800" y="2060575"/>
            <a:ext cx="288925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4" name="Rectangle 7">
            <a:extLst>
              <a:ext uri="{FF2B5EF4-FFF2-40B4-BE49-F238E27FC236}">
                <a16:creationId xmlns:a16="http://schemas.microsoft.com/office/drawing/2014/main" id="{038375A9-8418-BB39-50A9-CC304DCD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773238"/>
            <a:ext cx="1222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600" i="1">
                <a:solidFill>
                  <a:srgbClr val="FF0000"/>
                </a:solidFill>
                <a:latin typeface="Arial" panose="020B0604020202020204" pitchFamily="34" charset="0"/>
              </a:rPr>
              <a:t>coefficients</a:t>
            </a:r>
            <a:endParaRPr lang="en-US" altLang="zh-HK" sz="1600"/>
          </a:p>
        </p:txBody>
      </p:sp>
      <p:sp>
        <p:nvSpPr>
          <p:cNvPr id="47115" name="Rectangle 7">
            <a:extLst>
              <a:ext uri="{FF2B5EF4-FFF2-40B4-BE49-F238E27FC236}">
                <a16:creationId xmlns:a16="http://schemas.microsoft.com/office/drawing/2014/main" id="{D4283550-6521-AFF4-6162-7E410AEB6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244850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b="1">
                <a:solidFill>
                  <a:srgbClr val="FF0000"/>
                </a:solidFill>
                <a:latin typeface="Arial" panose="020B0604020202020204" pitchFamily="34" charset="0"/>
              </a:rPr>
              <a:t>Main technique for image decomposition:</a:t>
            </a:r>
            <a:endParaRPr lang="en-US" altLang="zh-HK" sz="2000">
              <a:solidFill>
                <a:srgbClr val="FF0000"/>
              </a:solidFill>
            </a:endParaRPr>
          </a:p>
        </p:txBody>
      </p:sp>
      <p:pic>
        <p:nvPicPr>
          <p:cNvPr id="47116" name="Picture 8">
            <a:extLst>
              <a:ext uri="{FF2B5EF4-FFF2-40B4-BE49-F238E27FC236}">
                <a16:creationId xmlns:a16="http://schemas.microsoft.com/office/drawing/2014/main" id="{2B18FD42-CA01-6DDC-AC4B-ECED81F17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67691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7" name="Rectangle 17">
            <a:extLst>
              <a:ext uri="{FF2B5EF4-FFF2-40B4-BE49-F238E27FC236}">
                <a16:creationId xmlns:a16="http://schemas.microsoft.com/office/drawing/2014/main" id="{5092F1E6-25CF-CFAB-9707-6B3DD3A48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569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i="1">
                <a:solidFill>
                  <a:schemeClr val="bg2"/>
                </a:solidFill>
                <a:latin typeface="Arial" panose="020B0604020202020204" pitchFamily="34" charset="0"/>
              </a:rPr>
              <a:t>(By truncating the terms with small coefficients, we can compress the image while preserving the important details)</a:t>
            </a:r>
            <a:endParaRPr lang="en-US" altLang="zh-HK" sz="1200" i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id="{6CBBAD92-CBEA-AE95-A95D-22DD348AC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1050" y="188913"/>
            <a:ext cx="4610100" cy="1084262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FF0000"/>
                </a:solidFill>
                <a:cs typeface="Arial" panose="020B0604020202020204" pitchFamily="34" charset="0"/>
              </a:rPr>
              <a:t>Recap:</a:t>
            </a: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 Definition of DFT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5F6370F3-2F87-0B46-81B5-F9918ABEE314}"/>
              </a:ext>
            </a:extLst>
          </p:cNvPr>
          <p:cNvSpPr/>
          <p:nvPr/>
        </p:nvSpPr>
        <p:spPr bwMode="auto">
          <a:xfrm>
            <a:off x="1979613" y="142875"/>
            <a:ext cx="47529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1203" name="Rectangle 13">
            <a:extLst>
              <a:ext uri="{FF2B5EF4-FFF2-40B4-BE49-F238E27FC236}">
                <a16:creationId xmlns:a16="http://schemas.microsoft.com/office/drawing/2014/main" id="{29644531-4749-E023-D9FB-0A0CFA65A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E0DCCD-2DD0-0D48-B38C-EE935F759B83}"/>
              </a:ext>
            </a:extLst>
          </p:cNvPr>
          <p:cNvSpPr/>
          <p:nvPr/>
        </p:nvSpPr>
        <p:spPr bwMode="auto">
          <a:xfrm>
            <a:off x="1042988" y="4941888"/>
            <a:ext cx="1152525" cy="358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1205" name="Rectangle 7">
            <a:extLst>
              <a:ext uri="{FF2B5EF4-FFF2-40B4-BE49-F238E27FC236}">
                <a16:creationId xmlns:a16="http://schemas.microsoft.com/office/drawing/2014/main" id="{A1038F88-327D-54FF-15C4-68CE7AE6A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908050"/>
            <a:ext cx="8964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b="1">
                <a:solidFill>
                  <a:srgbClr val="FF0000"/>
                </a:solidFill>
                <a:latin typeface="Arial" panose="020B0604020202020204" pitchFamily="34" charset="0"/>
              </a:rPr>
              <a:t>1D and 2D Discrete Fourier Transform:</a:t>
            </a:r>
            <a:endParaRPr lang="en-US" altLang="zh-HK" sz="2000">
              <a:solidFill>
                <a:srgbClr val="FF0000"/>
              </a:solidFill>
            </a:endParaRPr>
          </a:p>
        </p:txBody>
      </p:sp>
      <p:pic>
        <p:nvPicPr>
          <p:cNvPr id="51206" name="Picture 1">
            <a:extLst>
              <a:ext uri="{FF2B5EF4-FFF2-40B4-BE49-F238E27FC236}">
                <a16:creationId xmlns:a16="http://schemas.microsoft.com/office/drawing/2014/main" id="{4BB7A0AC-656D-ABD9-6809-9F58B4440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800"/>
            <a:ext cx="9144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12">
            <a:extLst>
              <a:ext uri="{FF2B5EF4-FFF2-40B4-BE49-F238E27FC236}">
                <a16:creationId xmlns:a16="http://schemas.microsoft.com/office/drawing/2014/main" id="{1B6BF415-2C9D-9820-F2A2-C584EC5C0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661025"/>
            <a:ext cx="566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zh-HK" sz="18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For details, please refer to Lecture Note Chapter 2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>
            <a:extLst>
              <a:ext uri="{FF2B5EF4-FFF2-40B4-BE49-F238E27FC236}">
                <a16:creationId xmlns:a16="http://schemas.microsoft.com/office/drawing/2014/main" id="{FD3579B8-DA55-AE85-7EB5-6FAF38420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88913"/>
            <a:ext cx="784860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Elementary images of DFT decomposition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8F978A82-2CE5-9E4B-9FDF-908F81EE137C}"/>
              </a:ext>
            </a:extLst>
          </p:cNvPr>
          <p:cNvSpPr/>
          <p:nvPr/>
        </p:nvSpPr>
        <p:spPr bwMode="auto">
          <a:xfrm>
            <a:off x="755650" y="142875"/>
            <a:ext cx="7704138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3251" name="Rectangle 13">
            <a:extLst>
              <a:ext uri="{FF2B5EF4-FFF2-40B4-BE49-F238E27FC236}">
                <a16:creationId xmlns:a16="http://schemas.microsoft.com/office/drawing/2014/main" id="{371B8B42-92A5-3671-64EA-6FA62F896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pic>
        <p:nvPicPr>
          <p:cNvPr id="53252" name="Picture 1">
            <a:extLst>
              <a:ext uri="{FF2B5EF4-FFF2-40B4-BE49-F238E27FC236}">
                <a16:creationId xmlns:a16="http://schemas.microsoft.com/office/drawing/2014/main" id="{01078D0B-D787-54F2-277A-4F92479C8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825500"/>
            <a:ext cx="55753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2">
            <a:extLst>
              <a:ext uri="{FF2B5EF4-FFF2-40B4-BE49-F238E27FC236}">
                <a16:creationId xmlns:a16="http://schemas.microsoft.com/office/drawing/2014/main" id="{66F5865E-E0C9-4D6B-C00A-2F7DF6723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021388"/>
            <a:ext cx="3289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>
            <a:extLst>
              <a:ext uri="{FF2B5EF4-FFF2-40B4-BE49-F238E27FC236}">
                <a16:creationId xmlns:a16="http://schemas.microsoft.com/office/drawing/2014/main" id="{4EF4286C-921E-5596-E493-B857DD901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88913"/>
            <a:ext cx="784860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Elementary images of DFT decomposition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22D29400-B5AE-4F4E-A50E-091F545743C9}"/>
              </a:ext>
            </a:extLst>
          </p:cNvPr>
          <p:cNvSpPr/>
          <p:nvPr/>
        </p:nvSpPr>
        <p:spPr bwMode="auto">
          <a:xfrm>
            <a:off x="755650" y="142875"/>
            <a:ext cx="7704138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5299" name="Rectangle 13">
            <a:extLst>
              <a:ext uri="{FF2B5EF4-FFF2-40B4-BE49-F238E27FC236}">
                <a16:creationId xmlns:a16="http://schemas.microsoft.com/office/drawing/2014/main" id="{2206CFBF-C7F4-66DC-D6FF-A446A9C17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pic>
        <p:nvPicPr>
          <p:cNvPr id="55300" name="Picture 3">
            <a:extLst>
              <a:ext uri="{FF2B5EF4-FFF2-40B4-BE49-F238E27FC236}">
                <a16:creationId xmlns:a16="http://schemas.microsoft.com/office/drawing/2014/main" id="{48DD3C18-36D3-5C74-9171-B4FA7372B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5513388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4">
            <a:extLst>
              <a:ext uri="{FF2B5EF4-FFF2-40B4-BE49-F238E27FC236}">
                <a16:creationId xmlns:a16="http://schemas.microsoft.com/office/drawing/2014/main" id="{568DB23D-F9D7-9E09-BD67-F1920DD32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6249988"/>
            <a:ext cx="3568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>
            <a:extLst>
              <a:ext uri="{FF2B5EF4-FFF2-40B4-BE49-F238E27FC236}">
                <a16:creationId xmlns:a16="http://schemas.microsoft.com/office/drawing/2014/main" id="{1E2CE781-3A64-3B2C-0D67-DBE448174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4575" y="188913"/>
            <a:ext cx="784860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Reconstruction w/ DFT decomposition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766DDCD4-B52C-8345-985C-7D1D4B1C35D8}"/>
              </a:ext>
            </a:extLst>
          </p:cNvPr>
          <p:cNvSpPr/>
          <p:nvPr/>
        </p:nvSpPr>
        <p:spPr bwMode="auto">
          <a:xfrm>
            <a:off x="900113" y="142875"/>
            <a:ext cx="73437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7347" name="Rectangle 13">
            <a:extLst>
              <a:ext uri="{FF2B5EF4-FFF2-40B4-BE49-F238E27FC236}">
                <a16:creationId xmlns:a16="http://schemas.microsoft.com/office/drawing/2014/main" id="{3DF71DBD-057A-C75E-E215-99AE773DC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pic>
        <p:nvPicPr>
          <p:cNvPr id="57348" name="Picture 2">
            <a:extLst>
              <a:ext uri="{FF2B5EF4-FFF2-40B4-BE49-F238E27FC236}">
                <a16:creationId xmlns:a16="http://schemas.microsoft.com/office/drawing/2014/main" id="{4C935541-3283-D785-D160-42ED75FCC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36613"/>
            <a:ext cx="9144001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7">
            <a:extLst>
              <a:ext uri="{FF2B5EF4-FFF2-40B4-BE49-F238E27FC236}">
                <a16:creationId xmlns:a16="http://schemas.microsoft.com/office/drawing/2014/main" id="{D671536C-E53C-75FF-8899-B7A3D84F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489575"/>
            <a:ext cx="89646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AutoNum type="alphaLcParenBoth"/>
            </a:pPr>
            <a:r>
              <a:rPr lang="en-US" altLang="zh-HK" sz="2000">
                <a:solidFill>
                  <a:srgbClr val="FF0000"/>
                </a:solidFill>
              </a:rPr>
              <a:t>= using 1x1 elementary images (first 1 row and first 1 column elementary images;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lphaLcParenBoth"/>
            </a:pPr>
            <a:r>
              <a:rPr lang="en-US" altLang="zh-HK" sz="2000">
                <a:solidFill>
                  <a:srgbClr val="FF0000"/>
                </a:solidFill>
              </a:rPr>
              <a:t>= using 2x2 elementary images (first 2 rows and first 2 column elementary images…and so on…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>
            <a:extLst>
              <a:ext uri="{FF2B5EF4-FFF2-40B4-BE49-F238E27FC236}">
                <a16:creationId xmlns:a16="http://schemas.microsoft.com/office/drawing/2014/main" id="{DA82B75F-1C39-9C0B-3A18-A31831527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1413" y="188913"/>
            <a:ext cx="4321175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Comparison of errors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AB87518A-B426-5C48-B6B9-A5D56CC82833}"/>
              </a:ext>
            </a:extLst>
          </p:cNvPr>
          <p:cNvSpPr/>
          <p:nvPr/>
        </p:nvSpPr>
        <p:spPr bwMode="auto">
          <a:xfrm>
            <a:off x="2195513" y="142875"/>
            <a:ext cx="43211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9395" name="Rectangle 13">
            <a:extLst>
              <a:ext uri="{FF2B5EF4-FFF2-40B4-BE49-F238E27FC236}">
                <a16:creationId xmlns:a16="http://schemas.microsoft.com/office/drawing/2014/main" id="{21942C4D-294E-C97C-9896-D892B1749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pic>
        <p:nvPicPr>
          <p:cNvPr id="59396" name="Picture 1">
            <a:extLst>
              <a:ext uri="{FF2B5EF4-FFF2-40B4-BE49-F238E27FC236}">
                <a16:creationId xmlns:a16="http://schemas.microsoft.com/office/drawing/2014/main" id="{C8FEE99C-7B61-9E5B-3396-758E7512B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7">
            <a:extLst>
              <a:ext uri="{FF2B5EF4-FFF2-40B4-BE49-F238E27FC236}">
                <a16:creationId xmlns:a16="http://schemas.microsoft.com/office/drawing/2014/main" id="{D8F58E6D-5EE0-38B2-69DC-63E3731B5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1268413"/>
            <a:ext cx="298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rgbClr val="FF0000"/>
                </a:solidFill>
              </a:rPr>
              <a:t>The flower example: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>
            <a:extLst>
              <a:ext uri="{FF2B5EF4-FFF2-40B4-BE49-F238E27FC236}">
                <a16:creationId xmlns:a16="http://schemas.microsoft.com/office/drawing/2014/main" id="{718E245F-FABE-EF10-460A-1BE99F561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9113" y="188913"/>
            <a:ext cx="27368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Real example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FBE346FF-47DE-5D48-853F-63D19912D9E5}"/>
              </a:ext>
            </a:extLst>
          </p:cNvPr>
          <p:cNvSpPr/>
          <p:nvPr/>
        </p:nvSpPr>
        <p:spPr bwMode="auto">
          <a:xfrm>
            <a:off x="2916238" y="142875"/>
            <a:ext cx="2808287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61443" name="Rectangle 13">
            <a:extLst>
              <a:ext uri="{FF2B5EF4-FFF2-40B4-BE49-F238E27FC236}">
                <a16:creationId xmlns:a16="http://schemas.microsoft.com/office/drawing/2014/main" id="{F4BF40BF-3518-4679-54C4-83641B8C2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61444" name="Rectangle 7">
            <a:extLst>
              <a:ext uri="{FF2B5EF4-FFF2-40B4-BE49-F238E27FC236}">
                <a16:creationId xmlns:a16="http://schemas.microsoft.com/office/drawing/2014/main" id="{1D4B91E1-CD1B-2FE8-5E87-D35337229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81075"/>
            <a:ext cx="298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rgbClr val="FF0000"/>
                </a:solidFill>
              </a:rPr>
              <a:t>Original:</a:t>
            </a:r>
          </a:p>
        </p:txBody>
      </p:sp>
      <p:pic>
        <p:nvPicPr>
          <p:cNvPr id="61445" name="Picture 2">
            <a:extLst>
              <a:ext uri="{FF2B5EF4-FFF2-40B4-BE49-F238E27FC236}">
                <a16:creationId xmlns:a16="http://schemas.microsoft.com/office/drawing/2014/main" id="{7BB304DF-3F7E-2CF2-2C38-C72E4FD68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27163"/>
            <a:ext cx="91440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7">
            <a:extLst>
              <a:ext uri="{FF2B5EF4-FFF2-40B4-BE49-F238E27FC236}">
                <a16:creationId xmlns:a16="http://schemas.microsoft.com/office/drawing/2014/main" id="{513340C2-A706-B6B5-1A1E-B883D914D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052513"/>
            <a:ext cx="298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rgbClr val="FF0000"/>
                </a:solidFill>
              </a:rPr>
              <a:t>Compressed: 13.6:1</a:t>
            </a:r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4828841D-D707-78C9-09A9-E5DE0FB4D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949950"/>
            <a:ext cx="3887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600">
                <a:solidFill>
                  <a:srgbClr val="FF0000"/>
                </a:solidFill>
              </a:rPr>
              <a:t>Truncating the small coefficients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16821</TotalTime>
  <Words>579</Words>
  <Application>Microsoft Office PowerPoint</Application>
  <PresentationFormat>On-screen Show (4:3)</PresentationFormat>
  <Paragraphs>122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Landmark Tracking and the Optimization of Brain Conformal Maps</dc:title>
  <dc:creator>LUI LOK MING</dc:creator>
  <cp:lastModifiedBy>Ronald Lui (PMA)</cp:lastModifiedBy>
  <cp:revision>1706</cp:revision>
  <dcterms:created xsi:type="dcterms:W3CDTF">2005-12-01T02:17:30Z</dcterms:created>
  <dcterms:modified xsi:type="dcterms:W3CDTF">2025-02-14T00:28:13Z</dcterms:modified>
</cp:coreProperties>
</file>