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2"/>
  </p:notesMasterIdLst>
  <p:handoutMasterIdLst>
    <p:handoutMasterId r:id="rId33"/>
  </p:handoutMasterIdLst>
  <p:sldIdLst>
    <p:sldId id="474" r:id="rId2"/>
    <p:sldId id="668" r:id="rId3"/>
    <p:sldId id="669" r:id="rId4"/>
    <p:sldId id="670" r:id="rId5"/>
    <p:sldId id="688" r:id="rId6"/>
    <p:sldId id="671" r:id="rId7"/>
    <p:sldId id="701" r:id="rId8"/>
    <p:sldId id="708" r:id="rId9"/>
    <p:sldId id="706" r:id="rId10"/>
    <p:sldId id="707" r:id="rId11"/>
    <p:sldId id="709" r:id="rId12"/>
    <p:sldId id="717" r:id="rId13"/>
    <p:sldId id="710" r:id="rId14"/>
    <p:sldId id="711" r:id="rId15"/>
    <p:sldId id="712" r:id="rId16"/>
    <p:sldId id="713" r:id="rId17"/>
    <p:sldId id="702" r:id="rId18"/>
    <p:sldId id="714" r:id="rId19"/>
    <p:sldId id="715" r:id="rId20"/>
    <p:sldId id="673" r:id="rId21"/>
    <p:sldId id="704" r:id="rId22"/>
    <p:sldId id="716" r:id="rId23"/>
    <p:sldId id="676" r:id="rId24"/>
    <p:sldId id="677" r:id="rId25"/>
    <p:sldId id="686" r:id="rId26"/>
    <p:sldId id="678" r:id="rId27"/>
    <p:sldId id="683" r:id="rId28"/>
    <p:sldId id="685" r:id="rId29"/>
    <p:sldId id="682" r:id="rId30"/>
    <p:sldId id="684" r:id="rId31"/>
  </p:sldIdLst>
  <p:sldSz cx="9144000" cy="6858000" type="screen4x3"/>
  <p:notesSz cx="6669088" cy="9928225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81"/>
    <p:restoredTop sz="94624"/>
  </p:normalViewPr>
  <p:slideViewPr>
    <p:cSldViewPr>
      <p:cViewPr varScale="1">
        <p:scale>
          <a:sx n="106" d="100"/>
          <a:sy n="106" d="100"/>
        </p:scale>
        <p:origin x="2712" y="184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C7838E66-440F-7B43-97AE-8C59542997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300"/>
          </a:xfrm>
          <a:prstGeom prst="rect">
            <a:avLst/>
          </a:prstGeom>
        </p:spPr>
        <p:txBody>
          <a:bodyPr vert="horz" wrap="square" lIns="92303" tIns="46151" rIns="92303" bIns="4615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6ACBC1A-FA6E-484D-8E87-15D03AE98D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5300"/>
          </a:xfrm>
          <a:prstGeom prst="rect">
            <a:avLst/>
          </a:prstGeom>
        </p:spPr>
        <p:txBody>
          <a:bodyPr vert="horz" wrap="square" lIns="92303" tIns="46151" rIns="92303" bIns="4615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97A0B3D-9417-4DA2-903C-0FB6C5D12EB2}" type="datetimeFigureOut">
              <a:rPr lang="en-US" altLang="zh-HK"/>
              <a:pPr>
                <a:defRPr/>
              </a:pPr>
              <a:t>1/9/25</a:t>
            </a:fld>
            <a:endParaRPr lang="en-US" altLang="zh-HK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A9F68FD-7BFB-3D4F-A5FF-89B9BB6E8F6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889250" cy="495300"/>
          </a:xfrm>
          <a:prstGeom prst="rect">
            <a:avLst/>
          </a:prstGeom>
        </p:spPr>
        <p:txBody>
          <a:bodyPr vert="horz" wrap="square" lIns="92303" tIns="46151" rIns="92303" bIns="4615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170684E-80C0-5A4F-A702-B4E2E51544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8250" y="9431338"/>
            <a:ext cx="2889250" cy="495300"/>
          </a:xfrm>
          <a:prstGeom prst="rect">
            <a:avLst/>
          </a:prstGeom>
        </p:spPr>
        <p:txBody>
          <a:bodyPr vert="horz" wrap="square" lIns="92303" tIns="46151" rIns="92303" bIns="4615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BF13081-59A9-4758-A86D-F90A7084D7EE}" type="slidenum">
              <a:rPr lang="en-US" altLang="zh-HK"/>
              <a:pPr/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911BCCFE-F5AA-354F-877A-7F56CE2E36F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3" tIns="46151" rIns="92303" bIns="4615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C8C1F195-7F2D-9E4E-85BF-4E19C8E3DD1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3" tIns="46151" rIns="92303" bIns="4615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4E5CBCE2-9BEB-5AE9-2B1C-6A9A723663F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6125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20CB072F-1FE1-8D46-8603-F786B6E60E5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3" tIns="46151" rIns="92303" bIns="461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8AA783DE-461C-A049-A429-C1D1AA6AFB9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3" tIns="46151" rIns="92303" bIns="4615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>
            <a:extLst>
              <a:ext uri="{FF2B5EF4-FFF2-40B4-BE49-F238E27FC236}">
                <a16:creationId xmlns:a16="http://schemas.microsoft.com/office/drawing/2014/main" id="{7C9D4403-09CE-CE46-A45E-4600FAADAA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32925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3" tIns="46151" rIns="92303" bIns="4615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2D8BE81-06FB-4AB2-87E5-0289715CFB72}" type="slidenum">
              <a:rPr lang="en-US" altLang="zh-HK"/>
              <a:pPr/>
              <a:t>‹#›</a:t>
            </a:fld>
            <a:endParaRPr lang="en-US" altLang="zh-H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anose="02020500000000000000" pitchFamily="18" charset="-120"/>
        <a:cs typeface="新細明體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anose="02020500000000000000" pitchFamily="18" charset="-120"/>
        <a:cs typeface="新細明體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anose="02020500000000000000" pitchFamily="18" charset="-120"/>
        <a:cs typeface="新細明體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anose="02020500000000000000" pitchFamily="18" charset="-120"/>
        <a:cs typeface="新細明體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anose="02020500000000000000" pitchFamily="18" charset="-120"/>
        <a:cs typeface="新細明體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投影片圖像版面配置區 1">
            <a:extLst>
              <a:ext uri="{FF2B5EF4-FFF2-40B4-BE49-F238E27FC236}">
                <a16:creationId xmlns:a16="http://schemas.microsoft.com/office/drawing/2014/main" id="{9A494936-1623-589B-382E-510ADB050B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備忘稿版面配置區 2">
            <a:extLst>
              <a:ext uri="{FF2B5EF4-FFF2-40B4-BE49-F238E27FC236}">
                <a16:creationId xmlns:a16="http://schemas.microsoft.com/office/drawing/2014/main" id="{30134CA0-4AD7-DF49-1401-DD1A261FEE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HK">
              <a:latin typeface="Arial" panose="020B0604020202020204" pitchFamily="34" charset="0"/>
            </a:endParaRPr>
          </a:p>
        </p:txBody>
      </p:sp>
      <p:sp>
        <p:nvSpPr>
          <p:cNvPr id="21507" name="投影片編號版面配置區 3">
            <a:extLst>
              <a:ext uri="{FF2B5EF4-FFF2-40B4-BE49-F238E27FC236}">
                <a16:creationId xmlns:a16="http://schemas.microsoft.com/office/drawing/2014/main" id="{523C66A5-333E-11C2-FDBB-E6C10C76D2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fld id="{A31DE193-6FD6-4EDE-B293-CB26A69B0C6A}" type="slidenum">
              <a:rPr lang="en-US" altLang="zh-HK" sz="1200"/>
              <a:pPr/>
              <a:t>1</a:t>
            </a:fld>
            <a:endParaRPr lang="en-US" altLang="zh-HK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EA64066F-92E9-446C-A8EB-D1B4AC96B4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09FF002F-0A88-DAB9-EA30-F2F1635962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zh-HK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B51EE720-CF07-A5EE-33C7-E819066DB9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00FFC269-C920-5138-8866-4EDA247CAA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zh-HK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62F6D7B0-F1BE-5CBC-F4DA-2863753016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8FABD0D6-1FF9-F9C0-0F1F-56BC63EE02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zh-HK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C6CED0DB-7F96-8E6C-04DB-53CE0D8F09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C1F802F2-0EDF-BC8A-6F68-DB85B0E599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zh-HK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4A6DA270-6111-7C70-E14B-432A551B79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90A42A9A-42D3-7368-9266-17376D95F8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zh-HK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4BB6B421-C7D3-B24F-A003-077F49411E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A8D94D93-7C7A-C7BC-4169-240E479F3E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zh-HK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0BE4A96E-8A21-4B6B-DF36-1E478408F4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871FF0ED-89C8-E40F-8189-BA7A037462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zh-HK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71078366-5E9D-91A4-998A-E4C14368B5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206F3CCF-0D37-E523-41AF-A3308E653F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zh-HK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81A2B34F-71A4-DC56-0A36-0F57FDB3EB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5FEF9DF6-FE5F-E030-3410-A646865989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zh-HK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070B7D58-6215-816A-AACB-2E10F6C8BD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CB5B5DCA-F595-7E5A-3C0F-BCF81B806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zh-HK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3F60FFA6-7E75-721C-FE37-A2ED6652CF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27AEAEDA-6306-2EBF-669A-6279DB8548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zh-HK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B11D613E-B358-596F-21A8-E5DA7F4EBA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275C031B-C6C4-450B-E433-7EA06BE12D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zh-HK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C7782EFC-C2BF-8E96-D1DD-00A8FF3693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934C468A-1823-DA38-A240-87586284EE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zh-HK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F3AD937B-818D-3BCA-F50E-67122304EA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2F0E0ED4-2F92-6EA2-CD6A-A77A188FD9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zh-HK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0AE0561E-0378-D056-7320-2EDE6502BE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ACF97015-7B38-0F71-F0F1-03D3268193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zh-HK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11C5FDF5-C07F-9D4C-3AAE-589703949C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9115435A-5E93-5762-CC44-9346666A1F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zh-HK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009D8F0D-4E48-F610-617D-6D91D61A15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5184B3C7-FCFD-B6A2-4EFE-1C5DCF3801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zh-HK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32CB7856-311A-336F-F0D3-679E06244A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8210E0B2-D140-814B-1CAE-EAF6CBFBD2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zh-HK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F2FFB055-31E1-BD1A-88FD-5F1AA1B57F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45B6BB4A-7A1F-723D-F2CA-5687F145A2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zh-HK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07B5C864-B7CB-8180-0840-0F32313DF9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C09C3F70-BAB4-31F1-697A-DE16177670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zh-HK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508475A5-19D6-CA58-A412-1783D38188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7F208702-54D3-2A5A-0448-307CC2D639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zh-HK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7339512C-E7C0-CAED-A540-59D1865BD9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1103CDD1-3F65-82FA-8044-4A548A4C02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zh-HK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AF51BD95-6817-759A-4385-64B3D606B8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5D7BC2B7-F0C6-8D57-4965-09E2213480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zh-HK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4CD8612A-5837-EBB8-9F0A-07BDF99400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9D2A7C70-5CB8-113A-8305-2E9C4A7274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zh-HK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B6B3B189-2C04-E04F-4E5C-B9583CC681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2168D8E7-1518-67A0-47C7-33357B9912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zh-HK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DEF8DCC9-9760-CFDC-43D5-DC83E210DD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8541B5FD-DB67-F137-BE7F-C88207A458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zh-HK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D0726103-7232-7A9B-FEC9-5FEAD3AF9A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2D9892AF-64DE-AEB7-6E3D-EE024B2F78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zh-HK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E314B408-0465-54DE-369D-FB562BBA83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97E6DF74-46E2-1EEF-F418-41D1F802B4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zh-HK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8A67206A-85F3-991F-01E7-AEEF052630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F15C2BA4-39F7-6625-141B-1CE4B82CB3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zh-HK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27A75C4-28F2-F8E9-5A8F-1D0AFF964D09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D99DC829-44BE-3D10-08CD-CB5F72DDE7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0" name="Rectangle 4">
                <a:extLst>
                  <a:ext uri="{FF2B5EF4-FFF2-40B4-BE49-F238E27FC236}">
                    <a16:creationId xmlns:a16="http://schemas.microsoft.com/office/drawing/2014/main" id="{F5C6DA1D-6C77-CFE1-D9F3-1942C7BDD7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en-US" altLang="zh-HK"/>
              </a:p>
            </p:txBody>
          </p:sp>
          <p:sp>
            <p:nvSpPr>
              <p:cNvPr id="11" name="Rectangle 5">
                <a:extLst>
                  <a:ext uri="{FF2B5EF4-FFF2-40B4-BE49-F238E27FC236}">
                    <a16:creationId xmlns:a16="http://schemas.microsoft.com/office/drawing/2014/main" id="{BBAAB590-FD6D-5DF9-67F5-53E207A00E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en-US" altLang="zh-HK"/>
              </a:p>
            </p:txBody>
          </p:sp>
        </p:grpSp>
        <p:grpSp>
          <p:nvGrpSpPr>
            <p:cNvPr id="4" name="Group 6">
              <a:extLst>
                <a:ext uri="{FF2B5EF4-FFF2-40B4-BE49-F238E27FC236}">
                  <a16:creationId xmlns:a16="http://schemas.microsoft.com/office/drawing/2014/main" id="{431F2A6F-31B0-BB85-ACEA-F9D0B72549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CC421F0-E6E5-8045-5733-D8179CE068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en-US" altLang="zh-HK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A742EA7-A835-346E-27B8-4452EDA95D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en-US" altLang="zh-HK"/>
              </a:p>
            </p:txBody>
          </p:sp>
        </p:grpSp>
        <p:sp>
          <p:nvSpPr>
            <p:cNvPr id="5" name="Rectangle 9">
              <a:extLst>
                <a:ext uri="{FF2B5EF4-FFF2-40B4-BE49-F238E27FC236}">
                  <a16:creationId xmlns:a16="http://schemas.microsoft.com/office/drawing/2014/main" id="{5329DAF0-A11D-FD09-DF48-DE0DE88FB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en-US" altLang="zh-HK"/>
            </a:p>
          </p:txBody>
        </p:sp>
        <p:sp>
          <p:nvSpPr>
            <p:cNvPr id="6" name="Rectangle 10">
              <a:extLst>
                <a:ext uri="{FF2B5EF4-FFF2-40B4-BE49-F238E27FC236}">
                  <a16:creationId xmlns:a16="http://schemas.microsoft.com/office/drawing/2014/main" id="{06F6C2C0-A682-CED1-AA65-66405CAB3C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en-US" altLang="zh-HK"/>
            </a:p>
          </p:txBody>
        </p:sp>
        <p:sp>
          <p:nvSpPr>
            <p:cNvPr id="7" name="Rectangle 11">
              <a:extLst>
                <a:ext uri="{FF2B5EF4-FFF2-40B4-BE49-F238E27FC236}">
                  <a16:creationId xmlns:a16="http://schemas.microsoft.com/office/drawing/2014/main" id="{9AEAFB64-EAAD-1A93-02BB-DAC2EAFA6F5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en-US" altLang="zh-HK"/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7085EC6A-8A8A-BD1B-9E87-7FBDF0E883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F7B60621-E259-720F-CB0B-159671EB41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27292665-B672-F97C-D20B-04F3E69E74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13D667-6143-4391-8778-9853143C75C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95634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B0857F8A-016A-3477-3AC2-CEA3837B73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57D67677-5D05-2822-3CB9-9BEBE87F07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FCCCBD1E-E050-2319-6DB2-DE0BE1CDAA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D13DB1-7957-421D-9E1B-414A28BCC95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44282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3EEE2841-65A5-646F-F648-FFAA1555B8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CD3D9CD1-AFF7-52FE-A618-58391C790D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73B6A3B1-B97C-6C3E-CA58-BCF272D0DD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D6F593-F766-4AC9-88AC-BD1BD5A5503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27337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B264FA82-A367-B089-4B40-C0147649E1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BE4C84FB-A74B-7BF8-A61B-3102D6F9C9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51C107BB-C9C4-06C4-02FE-D4A9A0F705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C08A03-C0A2-45CA-ACE8-C406E4EF55A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63518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69A64119-66CC-783D-1A88-A6391A3C27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C7F927B7-D50A-6419-A27A-76E2014796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37DF0E97-59CC-68AC-55BB-F3673690F2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63D0FF-49F6-40E5-B87E-48EF92CC3BC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38066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0FE96BB-A4A5-60BC-584F-339EB4D84C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590356E6-A664-3177-268A-49544E669B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2A2FB53A-A575-FEA4-12C9-40C1E69CDA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9CD38B-20B9-474E-988E-F03EC7A985C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27834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74B53641-8B8B-35DF-F9F7-00FCA1675A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5E8BC583-237F-08AE-9E33-7D8883069E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2FD7A5FC-7B73-EF0F-4AF4-3E584CED52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4C4D98-2852-4102-98E9-C4DCEE0B016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43014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F35A67D5-E8D4-C645-FE18-662AFB6BB8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31A60C0E-C17E-9FE2-CE91-162F5A4B63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E2FEC365-32A1-9957-C55D-DD03679578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349B4C-C1B9-4119-B468-307CF911463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44559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1F5A81E7-FD86-2EF4-CB56-891DB115D6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0EB30BB6-83DD-7D83-4262-6FD4DD3327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3304A52C-8130-109A-04F9-EA0FEAD678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992989-3837-428B-A9E7-78BEA94025A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9621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540B48CB-2EDC-E230-8F89-F7BA24569A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4BB20C7A-0A51-3546-BD2D-96CA5510F5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69C649AF-53D6-C913-F1EF-F6E9C82D24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B56EB6-F34E-4281-9687-FC4BF9E9435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45028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FD43ED8C-D81D-7027-2D83-FB50A04E4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111182D4-085D-7E38-1921-509E577FC8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8BC5F4F3-152C-9176-698C-A5886B3611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4391F0-0CCA-4C29-8544-6552EA82A83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34883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660FB286-555C-3861-4888-950C929CEE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E4D15F58-A7A7-73E8-535A-8654B4246C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24E2E332-8B5A-50D8-FF3F-0EB0B6688D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1FD2D7-0000-45DC-A384-65EA990F3EB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44719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3D28AF53-D169-3CF2-038E-745B139605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108921DE-9D77-4267-FA09-EA5C57E37D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C9727FC3-8C13-25C0-195E-C8377BA856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C7D6F2-91FF-496F-9096-18F8A21FCCE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2718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B1F2DFD9-7F90-73E1-1876-79AA344C40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CB7D1A15-94C7-A79C-AE5B-EB3FCB7DC2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B091E7B4-6D9A-E905-FB87-89105F16D8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582CA3-7F32-4A3C-8186-D743243D545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66435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949F3F22-F44F-6C1A-535A-C71961FAB0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4C5FE9BA-83B8-7B60-99DE-AE8DB54616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03A33AA8-B56E-C3C6-9DAA-B1AE37C400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0442D0-E7E8-4014-A567-394AFECED83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62668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13384821-A45C-3101-F4F5-8DE1A284FA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F6BAEA9C-FEF1-0985-174B-A1D8243F61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D34B2A82-EF44-64B2-31E5-4EAAFD5286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BD75C5-784C-4EE8-8860-50C16360B71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51749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B13A60F-4F78-BF4B-8119-0A54E7ECE31F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HK" sz="2400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5417884-B8E8-6449-B53F-7D5EC94D13D7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HK" sz="2400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CB8AFD7-7B6E-E043-84C9-61F7355A7DBC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HK" sz="240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AE6E30E-96FC-4B4D-B507-88DB83683DA0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HK" sz="240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20584F2-CDFD-6A42-A367-2BB0DA936CD5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HK" sz="2400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8D4FC7DD-BF74-834A-9999-49C32670C713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HK" sz="2400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594011FB-BE32-B24B-985D-76A551FD28E8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HK" sz="2400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48018D52-B0A3-B998-F979-228EEB381E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29B44F51-2B3B-8ECB-11EA-7E9062E056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107" name="Rectangle 11">
            <a:extLst>
              <a:ext uri="{FF2B5EF4-FFF2-40B4-BE49-F238E27FC236}">
                <a16:creationId xmlns:a16="http://schemas.microsoft.com/office/drawing/2014/main" id="{CA3AEEEC-F9C6-174B-8396-E27590BC322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latin typeface="Tahoma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8" name="Rectangle 12">
            <a:extLst>
              <a:ext uri="{FF2B5EF4-FFF2-40B4-BE49-F238E27FC236}">
                <a16:creationId xmlns:a16="http://schemas.microsoft.com/office/drawing/2014/main" id="{25B09BC6-D0A7-C64C-8E5C-D9393C67A59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latin typeface="Tahoma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9" name="Rectangle 13">
            <a:extLst>
              <a:ext uri="{FF2B5EF4-FFF2-40B4-BE49-F238E27FC236}">
                <a16:creationId xmlns:a16="http://schemas.microsoft.com/office/drawing/2014/main" id="{4755EE85-B82D-EC42-A781-BC55A5CE931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/>
            </a:lvl1pPr>
          </a:lstStyle>
          <a:p>
            <a:fld id="{68302497-A2D0-48F8-8510-7D895F97E348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3" r:id="rId1"/>
    <p:sldLayoutId id="2147485078" r:id="rId2"/>
    <p:sldLayoutId id="2147485079" r:id="rId3"/>
    <p:sldLayoutId id="2147485080" r:id="rId4"/>
    <p:sldLayoutId id="2147485081" r:id="rId5"/>
    <p:sldLayoutId id="2147485082" r:id="rId6"/>
    <p:sldLayoutId id="2147485083" r:id="rId7"/>
    <p:sldLayoutId id="2147485084" r:id="rId8"/>
    <p:sldLayoutId id="2147485085" r:id="rId9"/>
    <p:sldLayoutId id="2147485086" r:id="rId10"/>
    <p:sldLayoutId id="2147485087" r:id="rId11"/>
    <p:sldLayoutId id="2147485088" r:id="rId12"/>
    <p:sldLayoutId id="2147485089" r:id="rId13"/>
    <p:sldLayoutId id="2147485090" r:id="rId14"/>
    <p:sldLayoutId id="2147485091" r:id="rId15"/>
    <p:sldLayoutId id="2147485092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新細明體" panose="02020500000000000000" pitchFamily="18" charset="-120"/>
          <a:cs typeface="新細明體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anose="02020500000000000000" pitchFamily="18" charset="-120"/>
          <a:cs typeface="新細明體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anose="02020500000000000000" pitchFamily="18" charset="-120"/>
          <a:cs typeface="新細明體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anose="02020500000000000000" pitchFamily="18" charset="-120"/>
          <a:cs typeface="新細明體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anose="02020500000000000000" pitchFamily="18" charset="-120"/>
          <a:cs typeface="新細明體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kumimoji="1" sz="3200">
          <a:solidFill>
            <a:schemeClr val="tx1"/>
          </a:solidFill>
          <a:latin typeface="+mn-lt"/>
          <a:ea typeface="新細明體" panose="02020500000000000000" pitchFamily="18" charset="-120"/>
          <a:cs typeface="新細明體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kumimoji="1" sz="2800">
          <a:solidFill>
            <a:schemeClr val="tx1"/>
          </a:solidFill>
          <a:latin typeface="+mn-lt"/>
          <a:ea typeface="新細明體" panose="02020500000000000000" pitchFamily="18" charset="-120"/>
          <a:cs typeface="新細明體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kumimoji="1" sz="2400">
          <a:solidFill>
            <a:schemeClr val="tx1"/>
          </a:solidFill>
          <a:latin typeface="+mn-lt"/>
          <a:ea typeface="新細明體" panose="02020500000000000000" pitchFamily="18" charset="-120"/>
          <a:cs typeface="新細明體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新細明體" panose="02020500000000000000" pitchFamily="18" charset="-120"/>
          <a:cs typeface="新細明體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新細明體" panose="02020500000000000000" pitchFamily="18" charset="-120"/>
          <a:cs typeface="新細明體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lmlui@math.cuhk.edu.h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2D8A09B4-60CE-FEA4-50E6-176788DE2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857250"/>
            <a:ext cx="85407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en-US" altLang="zh-TW" b="1">
                <a:solidFill>
                  <a:srgbClr val="000066"/>
                </a:solidFill>
              </a:rPr>
            </a:br>
            <a:r>
              <a:rPr lang="en-US" altLang="zh-TW" b="1">
                <a:solidFill>
                  <a:srgbClr val="000066"/>
                </a:solidFill>
              </a:rPr>
              <a:t>MMAT 5390: Mathematical Imaging</a:t>
            </a:r>
          </a:p>
        </p:txBody>
      </p:sp>
      <p:sp>
        <p:nvSpPr>
          <p:cNvPr id="20482" name="Rectangle 4">
            <a:extLst>
              <a:ext uri="{FF2B5EF4-FFF2-40B4-BE49-F238E27FC236}">
                <a16:creationId xmlns:a16="http://schemas.microsoft.com/office/drawing/2014/main" id="{EEFC0744-6200-856A-4F7D-22743266B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441700"/>
            <a:ext cx="8501062" cy="25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800" b="1">
                <a:solidFill>
                  <a:schemeClr val="tx2"/>
                </a:solidFill>
                <a:latin typeface="Arial" panose="020B0604020202020204" pitchFamily="34" charset="0"/>
              </a:rPr>
              <a:t>Prof. Ronald Lok Ming Lui</a:t>
            </a:r>
            <a:br>
              <a:rPr lang="en-US" altLang="zh-HK" sz="180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altLang="zh-HK" sz="1800" b="1">
                <a:latin typeface="Arial" panose="020B0604020202020204" pitchFamily="34" charset="0"/>
              </a:rPr>
              <a:t>Department of Mathematics,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800" b="1">
                <a:latin typeface="Arial" panose="020B0604020202020204" pitchFamily="34" charset="0"/>
              </a:rPr>
              <a:t>The Chinese University of Hong Kong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HK" sz="1800" b="1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en-US" altLang="zh-HK" sz="1800" b="1">
                <a:latin typeface="Arial" panose="020B0604020202020204" pitchFamily="34" charset="0"/>
              </a:rPr>
            </a:br>
            <a:br>
              <a:rPr lang="en-US" altLang="zh-HK" sz="1800">
                <a:solidFill>
                  <a:schemeClr val="tx2"/>
                </a:solidFill>
                <a:latin typeface="Arial" panose="020B0604020202020204" pitchFamily="34" charset="0"/>
              </a:rPr>
            </a:br>
            <a:br>
              <a:rPr lang="en-US" altLang="zh-HK" sz="1800">
                <a:solidFill>
                  <a:schemeClr val="tx2"/>
                </a:solidFill>
                <a:latin typeface="Arial" panose="020B0604020202020204" pitchFamily="34" charset="0"/>
              </a:rPr>
            </a:br>
            <a:endParaRPr lang="en-US" altLang="zh-TW" sz="18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0483" name="Rectangle 4">
            <a:extLst>
              <a:ext uri="{FF2B5EF4-FFF2-40B4-BE49-F238E27FC236}">
                <a16:creationId xmlns:a16="http://schemas.microsoft.com/office/drawing/2014/main" id="{8C06EC3B-231C-B31E-501B-EFFBEB88B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123950"/>
            <a:ext cx="8501062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2200" b="1">
                <a:solidFill>
                  <a:srgbClr val="FF0000"/>
                </a:solidFill>
                <a:latin typeface="Arial" panose="020B0604020202020204" pitchFamily="34" charset="0"/>
              </a:rPr>
              <a:t>Lecture 1: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2200" b="1">
                <a:solidFill>
                  <a:srgbClr val="FF0000"/>
                </a:solidFill>
                <a:latin typeface="Arial" panose="020B0604020202020204" pitchFamily="34" charset="0"/>
              </a:rPr>
              <a:t>Introduction to mathematical image processing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HK" sz="1800" b="1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en-US" altLang="zh-HK" sz="2200" b="1">
                <a:latin typeface="Arial" panose="020B0604020202020204" pitchFamily="34" charset="0"/>
              </a:rPr>
            </a:br>
            <a:br>
              <a:rPr lang="en-US" altLang="zh-HK" sz="2200">
                <a:solidFill>
                  <a:schemeClr val="tx2"/>
                </a:solidFill>
                <a:latin typeface="Arial" panose="020B0604020202020204" pitchFamily="34" charset="0"/>
              </a:rPr>
            </a:br>
            <a:br>
              <a:rPr lang="en-US" altLang="zh-HK" sz="2200">
                <a:solidFill>
                  <a:schemeClr val="tx2"/>
                </a:solidFill>
                <a:latin typeface="Arial" panose="020B0604020202020204" pitchFamily="34" charset="0"/>
              </a:rPr>
            </a:br>
            <a:endParaRPr lang="en-US" altLang="zh-TW" sz="22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3">
            <a:extLst>
              <a:ext uri="{FF2B5EF4-FFF2-40B4-BE49-F238E27FC236}">
                <a16:creationId xmlns:a16="http://schemas.microsoft.com/office/drawing/2014/main" id="{440C5CD3-254A-B7BB-326B-6DC4E78759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63713" y="184150"/>
            <a:ext cx="9144000" cy="1084263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HK" sz="2800" b="1">
                <a:solidFill>
                  <a:srgbClr val="000066"/>
                </a:solidFill>
                <a:cs typeface="Arial" panose="020B0604020202020204" pitchFamily="34" charset="0"/>
              </a:rPr>
              <a:t>Some tastes about IMAGING</a:t>
            </a:r>
            <a:endParaRPr lang="en-GB" altLang="zh-HK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49FAB11C-F94E-5547-BADF-6784B65D5BDA}"/>
              </a:ext>
            </a:extLst>
          </p:cNvPr>
          <p:cNvSpPr/>
          <p:nvPr/>
        </p:nvSpPr>
        <p:spPr bwMode="auto">
          <a:xfrm>
            <a:off x="1763713" y="142875"/>
            <a:ext cx="5400675" cy="57785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38915" name="Rectangle 13">
            <a:extLst>
              <a:ext uri="{FF2B5EF4-FFF2-40B4-BE49-F238E27FC236}">
                <a16:creationId xmlns:a16="http://schemas.microsoft.com/office/drawing/2014/main" id="{5815E043-9F1A-02E5-8071-1B494C696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81075"/>
            <a:ext cx="9107488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HK" sz="2000"/>
          </a:p>
        </p:txBody>
      </p:sp>
      <p:sp>
        <p:nvSpPr>
          <p:cNvPr id="38916" name="Rectangle 11">
            <a:extLst>
              <a:ext uri="{FF2B5EF4-FFF2-40B4-BE49-F238E27FC236}">
                <a16:creationId xmlns:a16="http://schemas.microsoft.com/office/drawing/2014/main" id="{1DE9557A-49C6-407A-7F76-B8AE83F2B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576263"/>
            <a:ext cx="8605837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HK" altLang="zh-HK" sz="2200">
              <a:latin typeface="Arial" panose="020B0604020202020204" pitchFamily="34" charset="0"/>
            </a:endParaRPr>
          </a:p>
          <a:p>
            <a:pPr eaLnBrk="1" hangingPunct="1"/>
            <a:r>
              <a:rPr lang="en-US" altLang="zh-HK" sz="2200" b="1">
                <a:solidFill>
                  <a:srgbClr val="C00000"/>
                </a:solidFill>
                <a:latin typeface="Arial" panose="020B0604020202020204" pitchFamily="34" charset="0"/>
              </a:rPr>
              <a:t>Image denoising:</a:t>
            </a:r>
            <a:endParaRPr lang="en-US" altLang="zh-HK" sz="2200">
              <a:solidFill>
                <a:srgbClr val="000066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buFontTx/>
              <a:buNone/>
            </a:pPr>
            <a:endParaRPr lang="en-US" altLang="zh-HK" sz="22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buFontTx/>
              <a:buNone/>
            </a:pPr>
            <a:endParaRPr lang="en-US" altLang="zh-HK" sz="22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zh-HK" sz="2200">
                <a:latin typeface="Arial" panose="020B0604020202020204" pitchFamily="34" charset="0"/>
                <a:ea typeface="MS PGothic" panose="020B0600070205080204" pitchFamily="34" charset="-128"/>
              </a:rPr>
              <a:t>                                             </a:t>
            </a:r>
          </a:p>
          <a:p>
            <a:pPr eaLnBrk="1" hangingPunct="1"/>
            <a:endParaRPr lang="en-US" altLang="zh-HK" sz="22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/>
            <a:endParaRPr lang="en-US" altLang="zh-HK" sz="22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/>
            <a:endParaRPr lang="en-US" altLang="zh-TW" sz="22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8917" name="Rectangle 1">
            <a:extLst>
              <a:ext uri="{FF2B5EF4-FFF2-40B4-BE49-F238E27FC236}">
                <a16:creationId xmlns:a16="http://schemas.microsoft.com/office/drawing/2014/main" id="{08289B0E-BA0E-51C3-03F3-2E3E44F36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5084763"/>
            <a:ext cx="2532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2000">
                <a:solidFill>
                  <a:schemeClr val="tx2"/>
                </a:solidFill>
                <a:ea typeface="MS PGothic" panose="020B0600070205080204" pitchFamily="34" charset="-128"/>
              </a:rPr>
              <a:t>Photo corruption</a:t>
            </a:r>
            <a:endParaRPr lang="en-US" altLang="zh-HK" sz="1800">
              <a:solidFill>
                <a:schemeClr val="tx2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38918" name="Picture 7">
            <a:extLst>
              <a:ext uri="{FF2B5EF4-FFF2-40B4-BE49-F238E27FC236}">
                <a16:creationId xmlns:a16="http://schemas.microsoft.com/office/drawing/2014/main" id="{BF327F02-FA6A-86DE-F559-C39620F86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41525"/>
            <a:ext cx="41021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8">
            <a:extLst>
              <a:ext uri="{FF2B5EF4-FFF2-40B4-BE49-F238E27FC236}">
                <a16:creationId xmlns:a16="http://schemas.microsoft.com/office/drawing/2014/main" id="{CECE3275-BF01-58F4-9BB6-A4ABCA677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38" y="2041525"/>
            <a:ext cx="4049712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D5BA46D2-4FEF-8D82-39B4-D9A140006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6350" y="4808538"/>
            <a:ext cx="2620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200" b="1">
                <a:solidFill>
                  <a:srgbClr val="FF0000"/>
                </a:solidFill>
                <a:latin typeface="Arial Unicode MS" panose="020B0604020202020204" pitchFamily="34" charset="-128"/>
                <a:ea typeface="MS PGothic" panose="020B0600070205080204" pitchFamily="34" charset="-128"/>
              </a:rPr>
              <a:t>Noise removed using taking median</a:t>
            </a:r>
            <a:endParaRPr lang="zh-HK" altLang="zh-HK" sz="1200"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3">
            <a:extLst>
              <a:ext uri="{FF2B5EF4-FFF2-40B4-BE49-F238E27FC236}">
                <a16:creationId xmlns:a16="http://schemas.microsoft.com/office/drawing/2014/main" id="{61C79BDA-D8D3-32BC-E686-90064F8F59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63713" y="184150"/>
            <a:ext cx="9144000" cy="1084263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HK" sz="2800" b="1">
                <a:solidFill>
                  <a:srgbClr val="000066"/>
                </a:solidFill>
                <a:cs typeface="Arial" panose="020B0604020202020204" pitchFamily="34" charset="0"/>
              </a:rPr>
              <a:t>Some tastes about IMAGING</a:t>
            </a:r>
            <a:endParaRPr lang="en-GB" altLang="zh-HK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49FAB11C-F94E-5547-BADF-6784B65D5BDA}"/>
              </a:ext>
            </a:extLst>
          </p:cNvPr>
          <p:cNvSpPr/>
          <p:nvPr/>
        </p:nvSpPr>
        <p:spPr bwMode="auto">
          <a:xfrm>
            <a:off x="1763713" y="142875"/>
            <a:ext cx="5400675" cy="57785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40963" name="Rectangle 13">
            <a:extLst>
              <a:ext uri="{FF2B5EF4-FFF2-40B4-BE49-F238E27FC236}">
                <a16:creationId xmlns:a16="http://schemas.microsoft.com/office/drawing/2014/main" id="{2210D63C-FCDD-6E46-52FE-0EA141898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00125"/>
            <a:ext cx="9107488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HK" sz="2000"/>
          </a:p>
        </p:txBody>
      </p:sp>
      <p:sp>
        <p:nvSpPr>
          <p:cNvPr id="40964" name="Rectangle 11">
            <a:extLst>
              <a:ext uri="{FF2B5EF4-FFF2-40B4-BE49-F238E27FC236}">
                <a16:creationId xmlns:a16="http://schemas.microsoft.com/office/drawing/2014/main" id="{2B819460-26EA-C4CC-8357-04702FD38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576263"/>
            <a:ext cx="8605837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HK" altLang="zh-HK" sz="2200">
              <a:latin typeface="Arial" panose="020B0604020202020204" pitchFamily="34" charset="0"/>
            </a:endParaRPr>
          </a:p>
          <a:p>
            <a:pPr eaLnBrk="1" hangingPunct="1"/>
            <a:r>
              <a:rPr lang="en-US" altLang="zh-HK" sz="2200" b="1">
                <a:solidFill>
                  <a:srgbClr val="C00000"/>
                </a:solidFill>
                <a:latin typeface="Arial" panose="020B0604020202020204" pitchFamily="34" charset="0"/>
              </a:rPr>
              <a:t>Image denoising:</a:t>
            </a:r>
            <a:endParaRPr lang="en-US" altLang="zh-HK" sz="2200">
              <a:solidFill>
                <a:srgbClr val="000066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buFontTx/>
              <a:buNone/>
            </a:pPr>
            <a:endParaRPr lang="en-US" altLang="zh-HK" sz="22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buFontTx/>
              <a:buNone/>
            </a:pPr>
            <a:endParaRPr lang="en-US" altLang="zh-HK" sz="22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zh-HK" sz="2200">
                <a:latin typeface="Arial" panose="020B0604020202020204" pitchFamily="34" charset="0"/>
                <a:ea typeface="MS PGothic" panose="020B0600070205080204" pitchFamily="34" charset="-128"/>
              </a:rPr>
              <a:t>                                             </a:t>
            </a:r>
          </a:p>
          <a:p>
            <a:pPr eaLnBrk="1" hangingPunct="1"/>
            <a:endParaRPr lang="en-US" altLang="zh-HK" sz="22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/>
            <a:endParaRPr lang="en-US" altLang="zh-HK" sz="22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/>
            <a:endParaRPr lang="en-US" altLang="zh-TW" sz="22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0965" name="Rectangle 1">
            <a:extLst>
              <a:ext uri="{FF2B5EF4-FFF2-40B4-BE49-F238E27FC236}">
                <a16:creationId xmlns:a16="http://schemas.microsoft.com/office/drawing/2014/main" id="{A663F133-8FA8-464C-004F-1B9603EC3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9800" y="5405438"/>
            <a:ext cx="2532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2000">
                <a:solidFill>
                  <a:schemeClr val="tx2"/>
                </a:solidFill>
                <a:ea typeface="MS PGothic" panose="020B0600070205080204" pitchFamily="34" charset="-128"/>
              </a:rPr>
              <a:t>Photo corruption</a:t>
            </a:r>
            <a:endParaRPr lang="en-US" altLang="zh-HK" sz="1800">
              <a:solidFill>
                <a:schemeClr val="tx2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40966" name="Picture 9">
            <a:extLst>
              <a:ext uri="{FF2B5EF4-FFF2-40B4-BE49-F238E27FC236}">
                <a16:creationId xmlns:a16="http://schemas.microsoft.com/office/drawing/2014/main" id="{A5595044-D133-ACF4-9E1D-B30A3D238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528763"/>
            <a:ext cx="6481763" cy="339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Rectangle 1">
            <a:extLst>
              <a:ext uri="{FF2B5EF4-FFF2-40B4-BE49-F238E27FC236}">
                <a16:creationId xmlns:a16="http://schemas.microsoft.com/office/drawing/2014/main" id="{9C94CF52-EB04-74A8-2395-2242B1549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4911725"/>
            <a:ext cx="24177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200" b="1">
                <a:solidFill>
                  <a:srgbClr val="FF0000"/>
                </a:solidFill>
                <a:latin typeface="Arial Unicode MS" panose="020B0604020202020204" pitchFamily="34" charset="-128"/>
                <a:ea typeface="MS PGothic" panose="020B0600070205080204" pitchFamily="34" charset="-128"/>
              </a:rPr>
              <a:t>Noise removed by taking median</a:t>
            </a:r>
            <a:endParaRPr lang="zh-HK" altLang="zh-HK" sz="1200">
              <a:ea typeface="MS PGothic" panose="020B0600070205080204" pitchFamily="34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0033C7-7B28-B361-9D51-00ABB1F6D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1455738"/>
            <a:ext cx="447516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3">
            <a:extLst>
              <a:ext uri="{FF2B5EF4-FFF2-40B4-BE49-F238E27FC236}">
                <a16:creationId xmlns:a16="http://schemas.microsoft.com/office/drawing/2014/main" id="{B8846CDF-3FD0-0E4E-A5DA-720D9770FB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63713" y="184150"/>
            <a:ext cx="9144000" cy="1084263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HK" sz="2800" b="1">
                <a:solidFill>
                  <a:srgbClr val="000066"/>
                </a:solidFill>
                <a:cs typeface="Arial" panose="020B0604020202020204" pitchFamily="34" charset="0"/>
              </a:rPr>
              <a:t>Some tastes about IMAGING</a:t>
            </a:r>
            <a:endParaRPr lang="en-GB" altLang="zh-HK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49FAB11C-F94E-5547-BADF-6784B65D5BDA}"/>
              </a:ext>
            </a:extLst>
          </p:cNvPr>
          <p:cNvSpPr/>
          <p:nvPr/>
        </p:nvSpPr>
        <p:spPr bwMode="auto">
          <a:xfrm>
            <a:off x="1763713" y="142875"/>
            <a:ext cx="5400675" cy="57785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43011" name="Rectangle 13">
            <a:extLst>
              <a:ext uri="{FF2B5EF4-FFF2-40B4-BE49-F238E27FC236}">
                <a16:creationId xmlns:a16="http://schemas.microsoft.com/office/drawing/2014/main" id="{FB47A757-0274-7B0B-E46A-F6F8934AE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00125"/>
            <a:ext cx="9107488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HK" sz="2000"/>
          </a:p>
        </p:txBody>
      </p:sp>
      <p:sp>
        <p:nvSpPr>
          <p:cNvPr id="43012" name="Rectangle 11">
            <a:extLst>
              <a:ext uri="{FF2B5EF4-FFF2-40B4-BE49-F238E27FC236}">
                <a16:creationId xmlns:a16="http://schemas.microsoft.com/office/drawing/2014/main" id="{3FF8108C-0A04-EDF6-9B19-DB8637E7A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576263"/>
            <a:ext cx="8605837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HK" altLang="zh-HK" sz="2200">
              <a:latin typeface="Arial" panose="020B0604020202020204" pitchFamily="34" charset="0"/>
            </a:endParaRPr>
          </a:p>
          <a:p>
            <a:pPr eaLnBrk="1" hangingPunct="1"/>
            <a:r>
              <a:rPr lang="en-US" altLang="zh-HK" sz="2200" b="1">
                <a:solidFill>
                  <a:srgbClr val="C00000"/>
                </a:solidFill>
                <a:latin typeface="Arial" panose="020B0604020202020204" pitchFamily="34" charset="0"/>
              </a:rPr>
              <a:t>Image denoising:</a:t>
            </a:r>
            <a:endParaRPr lang="en-US" altLang="zh-HK" sz="2200">
              <a:solidFill>
                <a:srgbClr val="000066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buFontTx/>
              <a:buNone/>
            </a:pPr>
            <a:endParaRPr lang="en-US" altLang="zh-HK" sz="22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buFontTx/>
              <a:buNone/>
            </a:pPr>
            <a:endParaRPr lang="en-US" altLang="zh-HK" sz="22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zh-HK" sz="2200">
                <a:latin typeface="Arial" panose="020B0604020202020204" pitchFamily="34" charset="0"/>
                <a:ea typeface="MS PGothic" panose="020B0600070205080204" pitchFamily="34" charset="-128"/>
              </a:rPr>
              <a:t>                                             </a:t>
            </a:r>
          </a:p>
          <a:p>
            <a:pPr eaLnBrk="1" hangingPunct="1"/>
            <a:endParaRPr lang="en-US" altLang="zh-HK" sz="22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/>
            <a:endParaRPr lang="en-US" altLang="zh-HK" sz="22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/>
            <a:endParaRPr lang="en-US" altLang="zh-TW" sz="22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13" name="Rectangle 1">
            <a:extLst>
              <a:ext uri="{FF2B5EF4-FFF2-40B4-BE49-F238E27FC236}">
                <a16:creationId xmlns:a16="http://schemas.microsoft.com/office/drawing/2014/main" id="{1FE27DC6-917D-0048-80CA-9601B9691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5894388"/>
            <a:ext cx="6735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2000">
                <a:solidFill>
                  <a:schemeClr val="tx2"/>
                </a:solidFill>
                <a:ea typeface="MS PGothic" panose="020B0600070205080204" pitchFamily="34" charset="-128"/>
              </a:rPr>
              <a:t>Poor quality Chest X-Ray (denoised by taking median)</a:t>
            </a:r>
            <a:endParaRPr lang="en-US" altLang="zh-HK" sz="1800">
              <a:solidFill>
                <a:schemeClr val="tx2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E88664-9297-71E0-F649-3A01719F4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25" y="1422400"/>
            <a:ext cx="39878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2">
            <a:extLst>
              <a:ext uri="{FF2B5EF4-FFF2-40B4-BE49-F238E27FC236}">
                <a16:creationId xmlns:a16="http://schemas.microsoft.com/office/drawing/2014/main" id="{0A394DBC-5630-74BE-8C75-5B97436C4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1454150"/>
            <a:ext cx="4013200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3">
            <a:extLst>
              <a:ext uri="{FF2B5EF4-FFF2-40B4-BE49-F238E27FC236}">
                <a16:creationId xmlns:a16="http://schemas.microsoft.com/office/drawing/2014/main" id="{60C06E7E-ADF2-CBBE-E83F-2650C752AA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63713" y="185738"/>
            <a:ext cx="9144000" cy="1084262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HK" sz="2800" b="1">
                <a:solidFill>
                  <a:srgbClr val="000066"/>
                </a:solidFill>
                <a:cs typeface="Arial" panose="020B0604020202020204" pitchFamily="34" charset="0"/>
              </a:rPr>
              <a:t>Some tastes about IMAGING</a:t>
            </a:r>
            <a:endParaRPr lang="en-GB" altLang="zh-HK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49FAB11C-F94E-5547-BADF-6784B65D5BDA}"/>
              </a:ext>
            </a:extLst>
          </p:cNvPr>
          <p:cNvSpPr/>
          <p:nvPr/>
        </p:nvSpPr>
        <p:spPr bwMode="auto">
          <a:xfrm>
            <a:off x="1763713" y="142875"/>
            <a:ext cx="5400675" cy="57785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45059" name="Rectangle 13">
            <a:extLst>
              <a:ext uri="{FF2B5EF4-FFF2-40B4-BE49-F238E27FC236}">
                <a16:creationId xmlns:a16="http://schemas.microsoft.com/office/drawing/2014/main" id="{2CA7F047-E159-71EE-EC13-A3F481563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81075"/>
            <a:ext cx="9107488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HK" sz="2000"/>
          </a:p>
        </p:txBody>
      </p:sp>
      <p:sp>
        <p:nvSpPr>
          <p:cNvPr id="45060" name="Rectangle 11">
            <a:extLst>
              <a:ext uri="{FF2B5EF4-FFF2-40B4-BE49-F238E27FC236}">
                <a16:creationId xmlns:a16="http://schemas.microsoft.com/office/drawing/2014/main" id="{3258E3B9-60AA-23A0-CCE0-0FCFD5E4A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576263"/>
            <a:ext cx="8605837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HK" altLang="zh-HK" sz="2200">
              <a:latin typeface="Arial" panose="020B0604020202020204" pitchFamily="34" charset="0"/>
            </a:endParaRPr>
          </a:p>
          <a:p>
            <a:pPr eaLnBrk="1" hangingPunct="1"/>
            <a:r>
              <a:rPr lang="en-US" altLang="zh-HK" sz="2200" b="1">
                <a:solidFill>
                  <a:srgbClr val="C00000"/>
                </a:solidFill>
                <a:latin typeface="Arial" panose="020B0604020202020204" pitchFamily="34" charset="0"/>
              </a:rPr>
              <a:t>Image deblurring:</a:t>
            </a:r>
            <a:endParaRPr lang="en-US" altLang="zh-HK" sz="2200">
              <a:solidFill>
                <a:srgbClr val="000066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buFontTx/>
              <a:buNone/>
            </a:pPr>
            <a:endParaRPr lang="en-US" altLang="zh-HK" sz="22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buFontTx/>
              <a:buNone/>
            </a:pPr>
            <a:endParaRPr lang="en-US" altLang="zh-HK" sz="22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zh-HK" sz="2200">
                <a:latin typeface="Arial" panose="020B0604020202020204" pitchFamily="34" charset="0"/>
                <a:ea typeface="MS PGothic" panose="020B0600070205080204" pitchFamily="34" charset="-128"/>
              </a:rPr>
              <a:t>                                             </a:t>
            </a:r>
          </a:p>
          <a:p>
            <a:pPr eaLnBrk="1" hangingPunct="1"/>
            <a:endParaRPr lang="en-US" altLang="zh-HK" sz="22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/>
            <a:endParaRPr lang="en-US" altLang="zh-HK" sz="22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/>
            <a:endParaRPr lang="en-US" altLang="zh-TW" sz="22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5061" name="Rectangle 1">
            <a:extLst>
              <a:ext uri="{FF2B5EF4-FFF2-40B4-BE49-F238E27FC236}">
                <a16:creationId xmlns:a16="http://schemas.microsoft.com/office/drawing/2014/main" id="{C75A6DE0-93B6-E861-DC29-91CBDEA5B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5425" y="6049963"/>
            <a:ext cx="3709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2000">
                <a:solidFill>
                  <a:schemeClr val="tx2"/>
                </a:solidFill>
                <a:ea typeface="MS PGothic" panose="020B0600070205080204" pitchFamily="34" charset="-128"/>
              </a:rPr>
              <a:t>Blurry photo due to motion</a:t>
            </a:r>
            <a:endParaRPr lang="en-US" altLang="zh-HK" sz="1800">
              <a:solidFill>
                <a:schemeClr val="tx2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45062" name="Picture 7">
            <a:extLst>
              <a:ext uri="{FF2B5EF4-FFF2-40B4-BE49-F238E27FC236}">
                <a16:creationId xmlns:a16="http://schemas.microsoft.com/office/drawing/2014/main" id="{EC5E2EE7-215E-D32A-BDB5-E16041AA5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85913"/>
            <a:ext cx="8737600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07DD8E1-8223-E7F6-DB4B-0AA9F077D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1517650"/>
            <a:ext cx="5584825" cy="447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3">
            <a:extLst>
              <a:ext uri="{FF2B5EF4-FFF2-40B4-BE49-F238E27FC236}">
                <a16:creationId xmlns:a16="http://schemas.microsoft.com/office/drawing/2014/main" id="{FBF9AAA5-71C2-CDEF-738A-C04EC40B5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1123950"/>
            <a:ext cx="558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3">
            <a:extLst>
              <a:ext uri="{FF2B5EF4-FFF2-40B4-BE49-F238E27FC236}">
                <a16:creationId xmlns:a16="http://schemas.microsoft.com/office/drawing/2014/main" id="{4FBE90C4-18C3-7F84-8A9E-C227C25C6F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63713" y="184150"/>
            <a:ext cx="9144000" cy="1084263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HK" sz="2800" b="1">
                <a:solidFill>
                  <a:srgbClr val="000066"/>
                </a:solidFill>
                <a:cs typeface="Arial" panose="020B0604020202020204" pitchFamily="34" charset="0"/>
              </a:rPr>
              <a:t>Some tastes about IMAGING</a:t>
            </a:r>
            <a:endParaRPr lang="en-GB" altLang="zh-HK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49FAB11C-F94E-5547-BADF-6784B65D5BDA}"/>
              </a:ext>
            </a:extLst>
          </p:cNvPr>
          <p:cNvSpPr/>
          <p:nvPr/>
        </p:nvSpPr>
        <p:spPr bwMode="auto">
          <a:xfrm>
            <a:off x="1763713" y="142875"/>
            <a:ext cx="5400675" cy="57785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47107" name="Rectangle 13">
            <a:extLst>
              <a:ext uri="{FF2B5EF4-FFF2-40B4-BE49-F238E27FC236}">
                <a16:creationId xmlns:a16="http://schemas.microsoft.com/office/drawing/2014/main" id="{F7944A2D-746D-5DC6-CAE6-7D14E8B8A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81075"/>
            <a:ext cx="9107488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HK" sz="2000"/>
          </a:p>
        </p:txBody>
      </p:sp>
      <p:sp>
        <p:nvSpPr>
          <p:cNvPr id="47108" name="Rectangle 11">
            <a:extLst>
              <a:ext uri="{FF2B5EF4-FFF2-40B4-BE49-F238E27FC236}">
                <a16:creationId xmlns:a16="http://schemas.microsoft.com/office/drawing/2014/main" id="{EF0F17FB-05E4-E58B-E903-8DC27CF70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576263"/>
            <a:ext cx="8605837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HK" altLang="zh-HK" sz="2200">
              <a:latin typeface="Arial" panose="020B0604020202020204" pitchFamily="34" charset="0"/>
            </a:endParaRPr>
          </a:p>
          <a:p>
            <a:pPr eaLnBrk="1" hangingPunct="1"/>
            <a:r>
              <a:rPr lang="en-US" altLang="zh-HK" sz="2200" b="1">
                <a:solidFill>
                  <a:srgbClr val="C00000"/>
                </a:solidFill>
                <a:latin typeface="Arial" panose="020B0604020202020204" pitchFamily="34" charset="0"/>
              </a:rPr>
              <a:t>Image deblurring:</a:t>
            </a:r>
            <a:endParaRPr lang="en-US" altLang="zh-HK" sz="2200">
              <a:solidFill>
                <a:srgbClr val="000066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buFontTx/>
              <a:buNone/>
            </a:pPr>
            <a:endParaRPr lang="en-US" altLang="zh-HK" sz="22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buFontTx/>
              <a:buNone/>
            </a:pPr>
            <a:endParaRPr lang="en-US" altLang="zh-HK" sz="22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zh-HK" sz="2200">
                <a:latin typeface="Arial" panose="020B0604020202020204" pitchFamily="34" charset="0"/>
                <a:ea typeface="MS PGothic" panose="020B0600070205080204" pitchFamily="34" charset="-128"/>
              </a:rPr>
              <a:t>                                             </a:t>
            </a:r>
          </a:p>
          <a:p>
            <a:pPr eaLnBrk="1" hangingPunct="1"/>
            <a:endParaRPr lang="en-US" altLang="zh-HK" sz="22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/>
            <a:endParaRPr lang="en-US" altLang="zh-HK" sz="22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/>
            <a:endParaRPr lang="en-US" altLang="zh-TW" sz="22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7109" name="Rectangle 1">
            <a:extLst>
              <a:ext uri="{FF2B5EF4-FFF2-40B4-BE49-F238E27FC236}">
                <a16:creationId xmlns:a16="http://schemas.microsoft.com/office/drawing/2014/main" id="{1BBD4E77-2271-E426-9190-5BB9C9862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0" y="5530850"/>
            <a:ext cx="485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2000">
                <a:solidFill>
                  <a:schemeClr val="tx2"/>
                </a:solidFill>
                <a:ea typeface="MS PGothic" panose="020B0600070205080204" pitchFamily="34" charset="-128"/>
              </a:rPr>
              <a:t>Medical image (blurry due to motion)</a:t>
            </a:r>
            <a:endParaRPr lang="en-US" altLang="zh-HK" sz="1800">
              <a:solidFill>
                <a:schemeClr val="tx2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47110" name="Picture 8">
            <a:extLst>
              <a:ext uri="{FF2B5EF4-FFF2-40B4-BE49-F238E27FC236}">
                <a16:creationId xmlns:a16="http://schemas.microsoft.com/office/drawing/2014/main" id="{B23FD65D-FAE1-24D9-352B-B94C9427E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916113"/>
            <a:ext cx="4038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56FCD9-BCF2-D468-E912-E7F14FDF7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63" y="1916113"/>
            <a:ext cx="4017962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3">
            <a:extLst>
              <a:ext uri="{FF2B5EF4-FFF2-40B4-BE49-F238E27FC236}">
                <a16:creationId xmlns:a16="http://schemas.microsoft.com/office/drawing/2014/main" id="{D0D3B990-93D2-536B-A115-73634AF2CB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63713" y="184150"/>
            <a:ext cx="9144000" cy="1084263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HK" sz="2800" b="1">
                <a:solidFill>
                  <a:srgbClr val="000066"/>
                </a:solidFill>
                <a:cs typeface="Arial" panose="020B0604020202020204" pitchFamily="34" charset="0"/>
              </a:rPr>
              <a:t>Some tastes about IMAGING</a:t>
            </a:r>
            <a:endParaRPr lang="en-GB" altLang="zh-HK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49FAB11C-F94E-5547-BADF-6784B65D5BDA}"/>
              </a:ext>
            </a:extLst>
          </p:cNvPr>
          <p:cNvSpPr/>
          <p:nvPr/>
        </p:nvSpPr>
        <p:spPr bwMode="auto">
          <a:xfrm>
            <a:off x="1763713" y="142875"/>
            <a:ext cx="5400675" cy="57785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49155" name="Rectangle 13">
            <a:extLst>
              <a:ext uri="{FF2B5EF4-FFF2-40B4-BE49-F238E27FC236}">
                <a16:creationId xmlns:a16="http://schemas.microsoft.com/office/drawing/2014/main" id="{EDEFD9CE-5C48-11FC-600B-99E73A0A4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81075"/>
            <a:ext cx="9107488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HK" sz="2000"/>
          </a:p>
        </p:txBody>
      </p:sp>
      <p:sp>
        <p:nvSpPr>
          <p:cNvPr id="49156" name="Rectangle 11">
            <a:extLst>
              <a:ext uri="{FF2B5EF4-FFF2-40B4-BE49-F238E27FC236}">
                <a16:creationId xmlns:a16="http://schemas.microsoft.com/office/drawing/2014/main" id="{10084556-D908-A7A7-4E9D-4A2722325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576263"/>
            <a:ext cx="8605837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HK" altLang="zh-HK" sz="2200">
              <a:latin typeface="Arial" panose="020B0604020202020204" pitchFamily="34" charset="0"/>
            </a:endParaRPr>
          </a:p>
          <a:p>
            <a:pPr eaLnBrk="1" hangingPunct="1"/>
            <a:r>
              <a:rPr lang="en-US" altLang="zh-HK" sz="2200" b="1">
                <a:solidFill>
                  <a:srgbClr val="C00000"/>
                </a:solidFill>
                <a:latin typeface="Arial" panose="020B0604020202020204" pitchFamily="34" charset="0"/>
              </a:rPr>
              <a:t>Image deblurring:</a:t>
            </a:r>
            <a:endParaRPr lang="en-US" altLang="zh-HK" sz="2200">
              <a:solidFill>
                <a:srgbClr val="000066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buFontTx/>
              <a:buNone/>
            </a:pPr>
            <a:endParaRPr lang="en-US" altLang="zh-HK" sz="22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buFontTx/>
              <a:buNone/>
            </a:pPr>
            <a:endParaRPr lang="en-US" altLang="zh-HK" sz="22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zh-HK" sz="2200">
                <a:latin typeface="Arial" panose="020B0604020202020204" pitchFamily="34" charset="0"/>
                <a:ea typeface="MS PGothic" panose="020B0600070205080204" pitchFamily="34" charset="-128"/>
              </a:rPr>
              <a:t>                                             </a:t>
            </a:r>
          </a:p>
          <a:p>
            <a:pPr eaLnBrk="1" hangingPunct="1"/>
            <a:endParaRPr lang="en-US" altLang="zh-HK" sz="22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/>
            <a:endParaRPr lang="en-US" altLang="zh-HK" sz="22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/>
            <a:endParaRPr lang="en-US" altLang="zh-TW" sz="22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9157" name="Rectangle 1">
            <a:extLst>
              <a:ext uri="{FF2B5EF4-FFF2-40B4-BE49-F238E27FC236}">
                <a16:creationId xmlns:a16="http://schemas.microsoft.com/office/drawing/2014/main" id="{8B54EC36-E700-CCF4-C261-99FD3369C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75" y="5916613"/>
            <a:ext cx="8151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2000">
                <a:solidFill>
                  <a:schemeClr val="tx2"/>
                </a:solidFill>
                <a:ea typeface="MS PGothic" panose="020B0600070205080204" pitchFamily="34" charset="-128"/>
              </a:rPr>
              <a:t>Astronomy image (blurry due to telescope limitation &amp; turbulence)</a:t>
            </a:r>
            <a:endParaRPr lang="en-US" altLang="zh-HK" sz="1800">
              <a:solidFill>
                <a:schemeClr val="tx2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49158" name="Picture 10">
            <a:extLst>
              <a:ext uri="{FF2B5EF4-FFF2-40B4-BE49-F238E27FC236}">
                <a16:creationId xmlns:a16="http://schemas.microsoft.com/office/drawing/2014/main" id="{CD7C516E-E78C-4EE7-39D4-F7D9789DD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1322388"/>
            <a:ext cx="448310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B4459CB-50C3-5FB6-ED93-11FF810E7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25" y="1322388"/>
            <a:ext cx="4483100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3">
            <a:extLst>
              <a:ext uri="{FF2B5EF4-FFF2-40B4-BE49-F238E27FC236}">
                <a16:creationId xmlns:a16="http://schemas.microsoft.com/office/drawing/2014/main" id="{A32E6740-B8B0-D15F-84F1-F6CBB4E0F5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63713" y="184150"/>
            <a:ext cx="9144000" cy="1084263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HK" sz="2800" b="1">
                <a:solidFill>
                  <a:srgbClr val="000066"/>
                </a:solidFill>
                <a:cs typeface="Arial" panose="020B0604020202020204" pitchFamily="34" charset="0"/>
              </a:rPr>
              <a:t>Some tastes about IMAGING</a:t>
            </a:r>
            <a:endParaRPr lang="en-GB" altLang="zh-HK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49FAB11C-F94E-5547-BADF-6784B65D5BDA}"/>
              </a:ext>
            </a:extLst>
          </p:cNvPr>
          <p:cNvSpPr/>
          <p:nvPr/>
        </p:nvSpPr>
        <p:spPr bwMode="auto">
          <a:xfrm>
            <a:off x="1763713" y="142875"/>
            <a:ext cx="5400675" cy="57785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51203" name="Rectangle 13">
            <a:extLst>
              <a:ext uri="{FF2B5EF4-FFF2-40B4-BE49-F238E27FC236}">
                <a16:creationId xmlns:a16="http://schemas.microsoft.com/office/drawing/2014/main" id="{29EB159D-1DC1-DE9F-63F3-FA1C278BD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81075"/>
            <a:ext cx="9107488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HK" sz="2000"/>
          </a:p>
        </p:txBody>
      </p:sp>
      <p:sp>
        <p:nvSpPr>
          <p:cNvPr id="51204" name="Rectangle 11">
            <a:extLst>
              <a:ext uri="{FF2B5EF4-FFF2-40B4-BE49-F238E27FC236}">
                <a16:creationId xmlns:a16="http://schemas.microsoft.com/office/drawing/2014/main" id="{0E6C5344-3151-7DA6-81E0-AB7143592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576263"/>
            <a:ext cx="8605837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HK" altLang="zh-HK" sz="2200">
              <a:latin typeface="Arial" panose="020B0604020202020204" pitchFamily="34" charset="0"/>
            </a:endParaRPr>
          </a:p>
          <a:p>
            <a:pPr eaLnBrk="1" hangingPunct="1"/>
            <a:r>
              <a:rPr lang="en-US" altLang="zh-HK" sz="2200" b="1">
                <a:solidFill>
                  <a:srgbClr val="C00000"/>
                </a:solidFill>
                <a:latin typeface="Arial" panose="020B0604020202020204" pitchFamily="34" charset="0"/>
              </a:rPr>
              <a:t>Image deblurring:</a:t>
            </a:r>
            <a:endParaRPr lang="en-US" altLang="zh-HK" sz="2200">
              <a:solidFill>
                <a:srgbClr val="000066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buFontTx/>
              <a:buNone/>
            </a:pPr>
            <a:endParaRPr lang="en-US" altLang="zh-HK" sz="22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buFontTx/>
              <a:buNone/>
            </a:pPr>
            <a:endParaRPr lang="en-US" altLang="zh-HK" sz="22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zh-HK" sz="2200">
                <a:latin typeface="Arial" panose="020B0604020202020204" pitchFamily="34" charset="0"/>
                <a:ea typeface="MS PGothic" panose="020B0600070205080204" pitchFamily="34" charset="-128"/>
              </a:rPr>
              <a:t>                                             </a:t>
            </a:r>
          </a:p>
          <a:p>
            <a:pPr eaLnBrk="1" hangingPunct="1"/>
            <a:endParaRPr lang="en-US" altLang="zh-HK" sz="22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/>
            <a:endParaRPr lang="en-US" altLang="zh-HK" sz="22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/>
            <a:endParaRPr lang="en-US" altLang="zh-TW" sz="22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1205" name="Rectangle 1">
            <a:extLst>
              <a:ext uri="{FF2B5EF4-FFF2-40B4-BE49-F238E27FC236}">
                <a16:creationId xmlns:a16="http://schemas.microsoft.com/office/drawing/2014/main" id="{4563E9CC-D0F8-487D-29FA-3E06B0AC5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075" y="5410200"/>
            <a:ext cx="7212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2000">
                <a:solidFill>
                  <a:schemeClr val="tx2"/>
                </a:solidFill>
                <a:ea typeface="MS PGothic" panose="020B0600070205080204" pitchFamily="34" charset="-128"/>
              </a:rPr>
              <a:t>Recognition of license plate (Blurry due to vehicle motion)</a:t>
            </a:r>
            <a:endParaRPr lang="en-US" altLang="zh-HK" sz="1800">
              <a:solidFill>
                <a:schemeClr val="tx2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51206" name="Picture 8">
            <a:extLst>
              <a:ext uri="{FF2B5EF4-FFF2-40B4-BE49-F238E27FC236}">
                <a16:creationId xmlns:a16="http://schemas.microsoft.com/office/drawing/2014/main" id="{E3CA14AD-E643-E691-4FB8-820F2B539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535113"/>
            <a:ext cx="52197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B4AD42-BAAD-1325-C5F6-DDD2FC3DE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3554413"/>
            <a:ext cx="5251450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3">
            <a:extLst>
              <a:ext uri="{FF2B5EF4-FFF2-40B4-BE49-F238E27FC236}">
                <a16:creationId xmlns:a16="http://schemas.microsoft.com/office/drawing/2014/main" id="{845459F6-658D-3B73-1039-5A26847DE0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63713" y="184150"/>
            <a:ext cx="9144000" cy="1084263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HK" sz="2800" b="1">
                <a:solidFill>
                  <a:srgbClr val="000066"/>
                </a:solidFill>
                <a:cs typeface="Arial" panose="020B0604020202020204" pitchFamily="34" charset="0"/>
              </a:rPr>
              <a:t>Some tastes about IMAGING</a:t>
            </a:r>
            <a:endParaRPr lang="en-GB" altLang="zh-HK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3D35432B-9D6F-0349-93FF-A8152389ABEF}"/>
              </a:ext>
            </a:extLst>
          </p:cNvPr>
          <p:cNvSpPr/>
          <p:nvPr/>
        </p:nvSpPr>
        <p:spPr bwMode="auto">
          <a:xfrm>
            <a:off x="1763713" y="142875"/>
            <a:ext cx="5400675" cy="57785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53251" name="Rectangle 13">
            <a:extLst>
              <a:ext uri="{FF2B5EF4-FFF2-40B4-BE49-F238E27FC236}">
                <a16:creationId xmlns:a16="http://schemas.microsoft.com/office/drawing/2014/main" id="{A503F5E0-00D5-5916-28C8-01EA55D97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981075"/>
            <a:ext cx="9144001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HK" sz="2000"/>
          </a:p>
        </p:txBody>
      </p:sp>
      <p:sp>
        <p:nvSpPr>
          <p:cNvPr id="53252" name="Rectangle 11">
            <a:extLst>
              <a:ext uri="{FF2B5EF4-FFF2-40B4-BE49-F238E27FC236}">
                <a16:creationId xmlns:a16="http://schemas.microsoft.com/office/drawing/2014/main" id="{EA3FFCA7-48C4-169E-D34F-697558B4E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576263"/>
            <a:ext cx="8605837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HK" altLang="zh-HK" sz="2200">
              <a:latin typeface="Arial" panose="020B0604020202020204" pitchFamily="34" charset="0"/>
            </a:endParaRPr>
          </a:p>
          <a:p>
            <a:pPr eaLnBrk="1" hangingPunct="1"/>
            <a:r>
              <a:rPr lang="en-US" altLang="zh-HK" sz="2200" b="1">
                <a:solidFill>
                  <a:srgbClr val="C00000"/>
                </a:solidFill>
                <a:latin typeface="Arial" panose="020B0604020202020204" pitchFamily="34" charset="0"/>
              </a:rPr>
              <a:t>Image segmentation:</a:t>
            </a:r>
          </a:p>
          <a:p>
            <a:pPr lvl="1" eaLnBrk="1" hangingPunct="1"/>
            <a:r>
              <a:rPr lang="en-US" altLang="zh-HK" sz="2000">
                <a:ea typeface="MS PGothic" panose="020B0600070205080204" pitchFamily="34" charset="-128"/>
              </a:rPr>
              <a:t>Image may contain too much information. </a:t>
            </a:r>
          </a:p>
          <a:p>
            <a:pPr lvl="1" eaLnBrk="1" hangingPunct="1"/>
            <a:r>
              <a:rPr lang="en-US" altLang="zh-HK" sz="2000">
                <a:ea typeface="MS PGothic" panose="020B0600070205080204" pitchFamily="34" charset="-128"/>
              </a:rPr>
              <a:t>Need: extract useful information from an image. </a:t>
            </a:r>
          </a:p>
          <a:p>
            <a:pPr lvl="1" eaLnBrk="1" hangingPunct="1"/>
            <a:r>
              <a:rPr lang="en-US" altLang="zh-HK" sz="2000">
                <a:solidFill>
                  <a:srgbClr val="FF0000"/>
                </a:solidFill>
                <a:ea typeface="MS PGothic" panose="020B0600070205080204" pitchFamily="34" charset="-128"/>
              </a:rPr>
              <a:t>Image segmentation </a:t>
            </a:r>
            <a:r>
              <a:rPr lang="en-US" altLang="zh-HK" sz="2000">
                <a:ea typeface="MS PGothic" panose="020B0600070205080204" pitchFamily="34" charset="-128"/>
              </a:rPr>
              <a:t>aims to </a:t>
            </a:r>
            <a:r>
              <a:rPr lang="en-US" altLang="zh-HK" sz="2000">
                <a:solidFill>
                  <a:srgbClr val="FF0000"/>
                </a:solidFill>
                <a:ea typeface="MS PGothic" panose="020B0600070205080204" pitchFamily="34" charset="-128"/>
              </a:rPr>
              <a:t>automatically extract important part </a:t>
            </a:r>
            <a:r>
              <a:rPr lang="en-US" altLang="zh-HK" sz="2000">
                <a:ea typeface="MS PGothic" panose="020B0600070205080204" pitchFamily="34" charset="-128"/>
              </a:rPr>
              <a:t>or regions of an image.</a:t>
            </a:r>
            <a:endParaRPr lang="en-US" altLang="zh-HK" sz="1800">
              <a:solidFill>
                <a:srgbClr val="000066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buFontTx/>
              <a:buNone/>
            </a:pPr>
            <a:endParaRPr lang="en-US" altLang="zh-HK" sz="22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buFontTx/>
              <a:buNone/>
            </a:pPr>
            <a:endParaRPr lang="en-US" altLang="zh-HK" sz="22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zh-HK" sz="2200">
                <a:latin typeface="Arial" panose="020B0604020202020204" pitchFamily="34" charset="0"/>
                <a:ea typeface="MS PGothic" panose="020B0600070205080204" pitchFamily="34" charset="-128"/>
              </a:rPr>
              <a:t>                                             </a:t>
            </a:r>
          </a:p>
          <a:p>
            <a:pPr eaLnBrk="1" hangingPunct="1"/>
            <a:endParaRPr lang="en-US" altLang="zh-HK" sz="22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/>
            <a:endParaRPr lang="en-US" altLang="zh-HK" sz="22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/>
            <a:endParaRPr lang="en-US" altLang="zh-TW" sz="22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53253" name="Picture 7" descr="http://www.math.cuhk.edu.hk/%7Elmlui/images/segmentation.png">
            <a:extLst>
              <a:ext uri="{FF2B5EF4-FFF2-40B4-BE49-F238E27FC236}">
                <a16:creationId xmlns:a16="http://schemas.microsoft.com/office/drawing/2014/main" id="{8D795CE0-A7B3-C0E3-DEE9-BED3CDF69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268663"/>
            <a:ext cx="6354762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23C39D0-A1D3-8747-A165-8D739CD32C91}"/>
              </a:ext>
            </a:extLst>
          </p:cNvPr>
          <p:cNvSpPr/>
          <p:nvPr/>
        </p:nvSpPr>
        <p:spPr bwMode="auto">
          <a:xfrm>
            <a:off x="6948488" y="2852738"/>
            <a:ext cx="2106612" cy="302418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zh-HK">
              <a:solidFill>
                <a:schemeClr val="tx1"/>
              </a:solidFill>
              <a:cs typeface="新細明體" charset="0"/>
            </a:endParaRP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3">
            <a:extLst>
              <a:ext uri="{FF2B5EF4-FFF2-40B4-BE49-F238E27FC236}">
                <a16:creationId xmlns:a16="http://schemas.microsoft.com/office/drawing/2014/main" id="{9F332557-57B2-C06F-CD61-5B1B85A8D4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63713" y="184150"/>
            <a:ext cx="9144000" cy="1084263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HK" sz="2800" b="1">
                <a:solidFill>
                  <a:srgbClr val="000066"/>
                </a:solidFill>
                <a:cs typeface="Arial" panose="020B0604020202020204" pitchFamily="34" charset="0"/>
              </a:rPr>
              <a:t>Some tastes about IMAGING</a:t>
            </a:r>
            <a:endParaRPr lang="en-GB" altLang="zh-HK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3D35432B-9D6F-0349-93FF-A8152389ABEF}"/>
              </a:ext>
            </a:extLst>
          </p:cNvPr>
          <p:cNvSpPr/>
          <p:nvPr/>
        </p:nvSpPr>
        <p:spPr bwMode="auto">
          <a:xfrm>
            <a:off x="1763713" y="142875"/>
            <a:ext cx="5400675" cy="57785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55299" name="Rectangle 13">
            <a:extLst>
              <a:ext uri="{FF2B5EF4-FFF2-40B4-BE49-F238E27FC236}">
                <a16:creationId xmlns:a16="http://schemas.microsoft.com/office/drawing/2014/main" id="{3E078C8A-1B95-2404-53BD-83BD260B3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981075"/>
            <a:ext cx="9144001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HK" sz="2000"/>
          </a:p>
        </p:txBody>
      </p:sp>
      <p:sp>
        <p:nvSpPr>
          <p:cNvPr id="55300" name="Rectangle 11">
            <a:extLst>
              <a:ext uri="{FF2B5EF4-FFF2-40B4-BE49-F238E27FC236}">
                <a16:creationId xmlns:a16="http://schemas.microsoft.com/office/drawing/2014/main" id="{FC350ACF-F090-8EBB-2E56-52907BE8D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576263"/>
            <a:ext cx="8605837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HK" altLang="zh-HK" sz="2200">
              <a:latin typeface="Arial" panose="020B0604020202020204" pitchFamily="34" charset="0"/>
            </a:endParaRPr>
          </a:p>
          <a:p>
            <a:pPr eaLnBrk="1" hangingPunct="1"/>
            <a:r>
              <a:rPr lang="en-US" altLang="zh-HK" sz="2200" b="1">
                <a:solidFill>
                  <a:srgbClr val="C00000"/>
                </a:solidFill>
                <a:latin typeface="Arial" panose="020B0604020202020204" pitchFamily="34" charset="0"/>
              </a:rPr>
              <a:t>Image segmentation:</a:t>
            </a:r>
          </a:p>
          <a:p>
            <a:pPr eaLnBrk="1" hangingPunct="1">
              <a:buFontTx/>
              <a:buNone/>
            </a:pPr>
            <a:endParaRPr lang="en-US" altLang="zh-HK" sz="22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buFontTx/>
              <a:buNone/>
            </a:pPr>
            <a:endParaRPr lang="en-US" altLang="zh-HK" sz="22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zh-HK" sz="2200">
                <a:latin typeface="Arial" panose="020B0604020202020204" pitchFamily="34" charset="0"/>
                <a:ea typeface="MS PGothic" panose="020B0600070205080204" pitchFamily="34" charset="-128"/>
              </a:rPr>
              <a:t>                                             </a:t>
            </a:r>
          </a:p>
          <a:p>
            <a:pPr eaLnBrk="1" hangingPunct="1"/>
            <a:endParaRPr lang="en-US" altLang="zh-HK" sz="22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/>
            <a:endParaRPr lang="en-US" altLang="zh-HK" sz="22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/>
            <a:endParaRPr lang="en-US" altLang="zh-TW" sz="22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55301" name="Picture 2">
            <a:extLst>
              <a:ext uri="{FF2B5EF4-FFF2-40B4-BE49-F238E27FC236}">
                <a16:creationId xmlns:a16="http://schemas.microsoft.com/office/drawing/2014/main" id="{CE865661-9670-5EB2-20E2-5C625C742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1701800"/>
            <a:ext cx="2819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4888B0-1F73-62BF-19A9-DD1BAB92F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350" y="1714500"/>
            <a:ext cx="2743200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3" name="Rectangle 9">
            <a:extLst>
              <a:ext uri="{FF2B5EF4-FFF2-40B4-BE49-F238E27FC236}">
                <a16:creationId xmlns:a16="http://schemas.microsoft.com/office/drawing/2014/main" id="{C50A351A-AFEF-16A6-B288-0CF5465BD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9025" y="5246688"/>
            <a:ext cx="3976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2000">
                <a:solidFill>
                  <a:schemeClr val="tx2"/>
                </a:solidFill>
                <a:ea typeface="MS PGothic" panose="020B0600070205080204" pitchFamily="34" charset="-128"/>
              </a:rPr>
              <a:t>Locating breast lesion/tumor</a:t>
            </a:r>
            <a:endParaRPr lang="en-US" altLang="zh-HK" sz="1800">
              <a:solidFill>
                <a:schemeClr val="tx2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3">
            <a:extLst>
              <a:ext uri="{FF2B5EF4-FFF2-40B4-BE49-F238E27FC236}">
                <a16:creationId xmlns:a16="http://schemas.microsoft.com/office/drawing/2014/main" id="{24AAB909-0845-B879-BD2F-A95B519811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63713" y="184150"/>
            <a:ext cx="9144000" cy="1084263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HK" sz="2800" b="1">
                <a:solidFill>
                  <a:srgbClr val="000066"/>
                </a:solidFill>
                <a:cs typeface="Arial" panose="020B0604020202020204" pitchFamily="34" charset="0"/>
              </a:rPr>
              <a:t>Some tastes about IMAGING</a:t>
            </a:r>
            <a:endParaRPr lang="en-GB" altLang="zh-HK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3D35432B-9D6F-0349-93FF-A8152389ABEF}"/>
              </a:ext>
            </a:extLst>
          </p:cNvPr>
          <p:cNvSpPr/>
          <p:nvPr/>
        </p:nvSpPr>
        <p:spPr bwMode="auto">
          <a:xfrm>
            <a:off x="1763713" y="142875"/>
            <a:ext cx="5400675" cy="57785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57347" name="Rectangle 13">
            <a:extLst>
              <a:ext uri="{FF2B5EF4-FFF2-40B4-BE49-F238E27FC236}">
                <a16:creationId xmlns:a16="http://schemas.microsoft.com/office/drawing/2014/main" id="{85A8B828-955D-5F83-2256-A0526F863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981075"/>
            <a:ext cx="9144001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HK" sz="2000"/>
          </a:p>
        </p:txBody>
      </p:sp>
      <p:sp>
        <p:nvSpPr>
          <p:cNvPr id="57348" name="Rectangle 11">
            <a:extLst>
              <a:ext uri="{FF2B5EF4-FFF2-40B4-BE49-F238E27FC236}">
                <a16:creationId xmlns:a16="http://schemas.microsoft.com/office/drawing/2014/main" id="{57FD3091-D0F8-2DE3-D886-B32FC5508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576263"/>
            <a:ext cx="8605837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HK" altLang="zh-HK" sz="2200">
              <a:latin typeface="Arial" panose="020B0604020202020204" pitchFamily="34" charset="0"/>
            </a:endParaRPr>
          </a:p>
          <a:p>
            <a:pPr eaLnBrk="1" hangingPunct="1"/>
            <a:r>
              <a:rPr lang="en-US" altLang="zh-HK" sz="2200" b="1">
                <a:solidFill>
                  <a:srgbClr val="C00000"/>
                </a:solidFill>
                <a:latin typeface="Arial" panose="020B0604020202020204" pitchFamily="34" charset="0"/>
              </a:rPr>
              <a:t>Image segmentation:</a:t>
            </a:r>
          </a:p>
          <a:p>
            <a:pPr eaLnBrk="1" hangingPunct="1">
              <a:buFontTx/>
              <a:buNone/>
            </a:pPr>
            <a:endParaRPr lang="en-US" altLang="zh-HK" sz="22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buFontTx/>
              <a:buNone/>
            </a:pPr>
            <a:endParaRPr lang="en-US" altLang="zh-HK" sz="22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zh-HK" sz="2200">
                <a:latin typeface="Arial" panose="020B0604020202020204" pitchFamily="34" charset="0"/>
                <a:ea typeface="MS PGothic" panose="020B0600070205080204" pitchFamily="34" charset="-128"/>
              </a:rPr>
              <a:t>                                             </a:t>
            </a:r>
          </a:p>
          <a:p>
            <a:pPr eaLnBrk="1" hangingPunct="1"/>
            <a:endParaRPr lang="en-US" altLang="zh-HK" sz="22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/>
            <a:endParaRPr lang="en-US" altLang="zh-HK" sz="22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/>
            <a:endParaRPr lang="en-US" altLang="zh-TW" sz="22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7349" name="Rectangle 9">
            <a:extLst>
              <a:ext uri="{FF2B5EF4-FFF2-40B4-BE49-F238E27FC236}">
                <a16:creationId xmlns:a16="http://schemas.microsoft.com/office/drawing/2014/main" id="{7D8101BF-3B10-6344-8522-60B6BFA4E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5938" y="5033963"/>
            <a:ext cx="5461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lvl="1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2000">
                <a:solidFill>
                  <a:schemeClr val="tx2"/>
                </a:solidFill>
                <a:ea typeface="MS PGothic" panose="020B0600070205080204" pitchFamily="34" charset="-128"/>
              </a:rPr>
              <a:t>Chest X-Ray (extracting the shape of lung)</a:t>
            </a:r>
          </a:p>
          <a:p>
            <a:pPr lvl="1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Important for Covid-19 monitoring</a:t>
            </a:r>
          </a:p>
        </p:txBody>
      </p:sp>
      <p:pic>
        <p:nvPicPr>
          <p:cNvPr id="57350" name="Picture 1">
            <a:extLst>
              <a:ext uri="{FF2B5EF4-FFF2-40B4-BE49-F238E27FC236}">
                <a16:creationId xmlns:a16="http://schemas.microsoft.com/office/drawing/2014/main" id="{3D6912FE-145A-466B-4A5B-FE87F4E1A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75" y="2100263"/>
            <a:ext cx="2814638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Picture 4">
            <a:extLst>
              <a:ext uri="{FF2B5EF4-FFF2-40B4-BE49-F238E27FC236}">
                <a16:creationId xmlns:a16="http://schemas.microsoft.com/office/drawing/2014/main" id="{066076DA-1EA8-4CE9-3F9D-EB8D3759F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8" y="2100263"/>
            <a:ext cx="2767012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>
            <a:extLst>
              <a:ext uri="{FF2B5EF4-FFF2-40B4-BE49-F238E27FC236}">
                <a16:creationId xmlns:a16="http://schemas.microsoft.com/office/drawing/2014/main" id="{141122E8-934C-6AF4-0946-05C510E833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1050" y="184150"/>
            <a:ext cx="9144000" cy="1084263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HK" sz="2800" b="1" dirty="0">
                <a:solidFill>
                  <a:srgbClr val="000066"/>
                </a:solidFill>
                <a:cs typeface="Arial" panose="020B0604020202020204" pitchFamily="34" charset="0"/>
              </a:rPr>
              <a:t>Some Useful Information</a:t>
            </a:r>
            <a:endParaRPr lang="en-GB" altLang="zh-HK" sz="2800" b="1" dirty="0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1D7D8342-3FF7-A743-9F05-2D4E01495EBD}"/>
              </a:ext>
            </a:extLst>
          </p:cNvPr>
          <p:cNvSpPr/>
          <p:nvPr/>
        </p:nvSpPr>
        <p:spPr bwMode="auto">
          <a:xfrm>
            <a:off x="2051050" y="142875"/>
            <a:ext cx="4681538" cy="57785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22531" name="Rectangle 13">
            <a:extLst>
              <a:ext uri="{FF2B5EF4-FFF2-40B4-BE49-F238E27FC236}">
                <a16:creationId xmlns:a16="http://schemas.microsoft.com/office/drawing/2014/main" id="{4D43AF2A-7F41-9842-8CCC-B0D98FBA1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81075"/>
            <a:ext cx="9144000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HK" sz="2000"/>
          </a:p>
        </p:txBody>
      </p:sp>
      <p:sp>
        <p:nvSpPr>
          <p:cNvPr id="22532" name="Rectangle 11">
            <a:extLst>
              <a:ext uri="{FF2B5EF4-FFF2-40B4-BE49-F238E27FC236}">
                <a16:creationId xmlns:a16="http://schemas.microsoft.com/office/drawing/2014/main" id="{741CAFDA-D966-4E7C-4574-5A3627D15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576263"/>
            <a:ext cx="8878887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HK" altLang="zh-HK" sz="2200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zh-HK" sz="2200" b="1" dirty="0">
                <a:solidFill>
                  <a:schemeClr val="tx2"/>
                </a:solidFill>
                <a:latin typeface="Arial" panose="020B0604020202020204" pitchFamily="34" charset="0"/>
              </a:rPr>
              <a:t>Lecturer: </a:t>
            </a:r>
            <a:r>
              <a:rPr lang="en-US" altLang="zh-HK" sz="2200" dirty="0">
                <a:solidFill>
                  <a:srgbClr val="000066"/>
                </a:solidFill>
                <a:latin typeface="Arial" panose="020B0604020202020204" pitchFamily="34" charset="0"/>
              </a:rPr>
              <a:t>Prof. Ronald Lui</a:t>
            </a:r>
          </a:p>
          <a:p>
            <a:pPr eaLnBrk="1" hangingPunct="1"/>
            <a:r>
              <a:rPr lang="en-US" altLang="zh-HK" sz="2200" b="1" dirty="0">
                <a:solidFill>
                  <a:schemeClr val="tx2"/>
                </a:solidFill>
                <a:latin typeface="Arial" panose="020B0604020202020204" pitchFamily="34" charset="0"/>
              </a:rPr>
              <a:t>Email: </a:t>
            </a:r>
            <a:r>
              <a:rPr lang="en-US" altLang="zh-HK" sz="2200" dirty="0">
                <a:solidFill>
                  <a:srgbClr val="000066"/>
                </a:solidFill>
                <a:latin typeface="Arial" panose="020B0604020202020204" pitchFamily="34" charset="0"/>
                <a:hlinkClick r:id="rId3"/>
              </a:rPr>
              <a:t>lmlui@math.cuhk.edu.hk</a:t>
            </a:r>
            <a:endParaRPr lang="en-US" altLang="zh-HK" sz="2200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zh-HK" sz="2200" b="1" dirty="0">
                <a:solidFill>
                  <a:schemeClr val="tx2"/>
                </a:solidFill>
                <a:latin typeface="Arial" panose="020B0604020202020204" pitchFamily="34" charset="0"/>
              </a:rPr>
              <a:t>Tel: </a:t>
            </a:r>
            <a:r>
              <a:rPr lang="en-US" altLang="zh-HK" sz="2200" dirty="0">
                <a:solidFill>
                  <a:srgbClr val="000066"/>
                </a:solidFill>
                <a:latin typeface="Arial" panose="020B0604020202020204" pitchFamily="34" charset="0"/>
              </a:rPr>
              <a:t>3943-7975</a:t>
            </a:r>
          </a:p>
          <a:p>
            <a:pPr eaLnBrk="1" hangingPunct="1"/>
            <a:r>
              <a:rPr lang="en-US" altLang="zh-HK" sz="2200" b="1" dirty="0">
                <a:solidFill>
                  <a:schemeClr val="tx2"/>
                </a:solidFill>
                <a:latin typeface="Arial" panose="020B0604020202020204" pitchFamily="34" charset="0"/>
              </a:rPr>
              <a:t>Office: </a:t>
            </a:r>
            <a:r>
              <a:rPr lang="en-US" altLang="zh-HK" sz="2200" dirty="0">
                <a:solidFill>
                  <a:srgbClr val="000066"/>
                </a:solidFill>
                <a:latin typeface="Arial" panose="020B0604020202020204" pitchFamily="34" charset="0"/>
              </a:rPr>
              <a:t>Lady Shaw Building 207</a:t>
            </a:r>
          </a:p>
          <a:p>
            <a:pPr eaLnBrk="1" hangingPunct="1"/>
            <a:r>
              <a:rPr lang="en-US" altLang="zh-HK" sz="2200" b="1" dirty="0">
                <a:solidFill>
                  <a:schemeClr val="tx2"/>
                </a:solidFill>
                <a:latin typeface="Arial" panose="020B0604020202020204" pitchFamily="34" charset="0"/>
              </a:rPr>
              <a:t>Lecture time: </a:t>
            </a:r>
            <a:r>
              <a:rPr lang="en-US" altLang="zh-HK" sz="2200" dirty="0">
                <a:solidFill>
                  <a:srgbClr val="000066"/>
                </a:solidFill>
                <a:latin typeface="Arial" panose="020B0604020202020204" pitchFamily="34" charset="0"/>
              </a:rPr>
              <a:t>Thurs </a:t>
            </a:r>
            <a:r>
              <a:rPr lang="en-HK" altLang="zh-HK" sz="2200" dirty="0">
                <a:solidFill>
                  <a:srgbClr val="000066"/>
                </a:solidFill>
                <a:latin typeface="Arial" panose="020B0604020202020204" pitchFamily="34" charset="0"/>
              </a:rPr>
              <a:t>3</a:t>
            </a:r>
            <a:r>
              <a:rPr lang="en-US" altLang="zh-HK" sz="2200" dirty="0">
                <a:solidFill>
                  <a:srgbClr val="000066"/>
                </a:solidFill>
                <a:latin typeface="Arial" panose="020B0604020202020204" pitchFamily="34" charset="0"/>
              </a:rPr>
              <a:t>:30PM – </a:t>
            </a:r>
            <a:r>
              <a:rPr lang="en-HK" altLang="zh-HK" sz="2200" dirty="0">
                <a:solidFill>
                  <a:srgbClr val="000066"/>
                </a:solidFill>
                <a:latin typeface="Arial" panose="020B0604020202020204" pitchFamily="34" charset="0"/>
              </a:rPr>
              <a:t>6</a:t>
            </a:r>
            <a:r>
              <a:rPr lang="en-US" altLang="zh-HK" sz="2200" dirty="0">
                <a:solidFill>
                  <a:srgbClr val="000066"/>
                </a:solidFill>
                <a:latin typeface="Arial" panose="020B0604020202020204" pitchFamily="34" charset="0"/>
              </a:rPr>
              <a:t>:00PM (</a:t>
            </a:r>
            <a:r>
              <a:rPr lang="en-HK" altLang="zh-HK" sz="2200" dirty="0">
                <a:solidFill>
                  <a:srgbClr val="000066"/>
                </a:solidFill>
                <a:latin typeface="Arial" panose="020B0604020202020204" pitchFamily="34" charset="0"/>
              </a:rPr>
              <a:t>SC L1</a:t>
            </a:r>
            <a:r>
              <a:rPr lang="en-US" altLang="zh-HK" sz="2200" dirty="0">
                <a:solidFill>
                  <a:srgbClr val="000066"/>
                </a:solidFill>
                <a:latin typeface="Arial" panose="020B0604020202020204" pitchFamily="34" charset="0"/>
              </a:rPr>
              <a:t>) </a:t>
            </a:r>
            <a:endParaRPr lang="en-HK" altLang="zh-HK" sz="2200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zh-HK" sz="2200" b="1" dirty="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Textbook: </a:t>
            </a:r>
            <a:r>
              <a:rPr lang="en-US" altLang="zh-HK" sz="2200" dirty="0">
                <a:solidFill>
                  <a:srgbClr val="000066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Based on ppt &amp; lecture notes</a:t>
            </a:r>
          </a:p>
          <a:p>
            <a:pPr eaLnBrk="1" hangingPunct="1"/>
            <a:r>
              <a:rPr lang="en-US" altLang="zh-HK" sz="2200" b="1" dirty="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Course website: </a:t>
            </a:r>
            <a:r>
              <a:rPr lang="en-US" altLang="zh-HK" sz="2000" dirty="0">
                <a:latin typeface="Arial" panose="020B0604020202020204" pitchFamily="34" charset="0"/>
                <a:ea typeface="MS PGothic" panose="020B0600070205080204" pitchFamily="34" charset="-128"/>
              </a:rPr>
              <a:t>https://www.math.cuhk.edu.hk/course/2</a:t>
            </a:r>
            <a:r>
              <a:rPr lang="en-GB" altLang="zh-HK" sz="2000" dirty="0">
                <a:latin typeface="Arial" panose="020B0604020202020204" pitchFamily="34" charset="0"/>
                <a:ea typeface="MS PGothic" panose="020B0600070205080204" pitchFamily="34" charset="-128"/>
              </a:rPr>
              <a:t>4</a:t>
            </a:r>
            <a:r>
              <a:rPr lang="en-US" altLang="zh-HK" sz="2000" dirty="0">
                <a:latin typeface="Arial" panose="020B0604020202020204" pitchFamily="34" charset="0"/>
                <a:ea typeface="MS PGothic" panose="020B0600070205080204" pitchFamily="34" charset="-128"/>
              </a:rPr>
              <a:t>2</a:t>
            </a:r>
            <a:r>
              <a:rPr lang="en-GB" altLang="zh-HK" sz="2000" dirty="0">
                <a:latin typeface="Arial" panose="020B0604020202020204" pitchFamily="34" charset="0"/>
                <a:ea typeface="MS PGothic" panose="020B0600070205080204" pitchFamily="34" charset="-128"/>
              </a:rPr>
              <a:t>5</a:t>
            </a:r>
            <a:r>
              <a:rPr lang="en-US" altLang="zh-HK" sz="2000" dirty="0">
                <a:latin typeface="Arial" panose="020B0604020202020204" pitchFamily="34" charset="0"/>
                <a:ea typeface="MS PGothic" panose="020B0600070205080204" pitchFamily="34" charset="-128"/>
              </a:rPr>
              <a:t>/</a:t>
            </a:r>
            <a:r>
              <a:rPr lang="en-US" altLang="zh-HK" sz="2000" dirty="0" err="1">
                <a:latin typeface="Arial" panose="020B0604020202020204" pitchFamily="34" charset="0"/>
                <a:ea typeface="MS PGothic" panose="020B0600070205080204" pitchFamily="34" charset="-128"/>
              </a:rPr>
              <a:t>mmat5390</a:t>
            </a:r>
            <a:endParaRPr lang="en-US" altLang="zh-HK" sz="2000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/>
            <a:r>
              <a:rPr lang="en-US" altLang="zh-HK" sz="2200" b="1" dirty="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Other references:</a:t>
            </a:r>
          </a:p>
          <a:p>
            <a:pPr lvl="1" eaLnBrk="1" hangingPunct="1">
              <a:buClr>
                <a:schemeClr val="folHlink"/>
              </a:buClr>
              <a:buSzPct val="60000"/>
            </a:pPr>
            <a:r>
              <a:rPr lang="en-US" altLang="zh-HK" sz="1600" dirty="0">
                <a:ea typeface="MS PGothic" panose="020B0600070205080204" pitchFamily="34" charset="-128"/>
              </a:rPr>
              <a:t>Image processing: the fundamentals by Maria </a:t>
            </a:r>
            <a:r>
              <a:rPr lang="en-US" altLang="zh-HK" sz="1600" dirty="0" err="1">
                <a:ea typeface="MS PGothic" panose="020B0600070205080204" pitchFamily="34" charset="-128"/>
              </a:rPr>
              <a:t>Petrou</a:t>
            </a:r>
            <a:r>
              <a:rPr lang="en-US" altLang="zh-HK" sz="1600" dirty="0">
                <a:ea typeface="MS PGothic" panose="020B0600070205080204" pitchFamily="34" charset="-128"/>
              </a:rPr>
              <a:t> and </a:t>
            </a:r>
            <a:r>
              <a:rPr lang="en-US" altLang="zh-HK" sz="1600" dirty="0" err="1">
                <a:ea typeface="MS PGothic" panose="020B0600070205080204" pitchFamily="34" charset="-128"/>
              </a:rPr>
              <a:t>Costas</a:t>
            </a:r>
            <a:r>
              <a:rPr lang="en-US" altLang="zh-HK" sz="1600" dirty="0">
                <a:ea typeface="MS PGothic" panose="020B0600070205080204" pitchFamily="34" charset="-128"/>
              </a:rPr>
              <a:t> </a:t>
            </a:r>
            <a:r>
              <a:rPr lang="en-US" altLang="zh-HK" sz="1600" dirty="0" err="1">
                <a:ea typeface="MS PGothic" panose="020B0600070205080204" pitchFamily="34" charset="-128"/>
              </a:rPr>
              <a:t>Petrou</a:t>
            </a:r>
            <a:r>
              <a:rPr lang="en-US" altLang="zh-HK" sz="1600" dirty="0">
                <a:ea typeface="MS PGothic" panose="020B0600070205080204" pitchFamily="34" charset="-128"/>
              </a:rPr>
              <a:t> [Free access of online version on CUHK library]</a:t>
            </a:r>
          </a:p>
          <a:p>
            <a:pPr lvl="1" eaLnBrk="1" hangingPunct="1">
              <a:buClr>
                <a:schemeClr val="folHlink"/>
              </a:buClr>
              <a:buSzPct val="60000"/>
            </a:pPr>
            <a:r>
              <a:rPr lang="en-US" altLang="zh-HK" sz="1600" dirty="0">
                <a:ea typeface="MS PGothic" panose="020B0600070205080204" pitchFamily="34" charset="-128"/>
              </a:rPr>
              <a:t>Fundamentals of Digital Image Processing: A Practical Approach with Examples in Matlab by Chris Solomon and Toby </a:t>
            </a:r>
            <a:r>
              <a:rPr lang="en-US" altLang="zh-HK" sz="1600" dirty="0" err="1">
                <a:ea typeface="MS PGothic" panose="020B0600070205080204" pitchFamily="34" charset="-128"/>
              </a:rPr>
              <a:t>Breckon</a:t>
            </a:r>
            <a:r>
              <a:rPr lang="en-US" altLang="zh-HK" sz="1600" dirty="0">
                <a:ea typeface="MS PGothic" panose="020B0600070205080204" pitchFamily="34" charset="-128"/>
              </a:rPr>
              <a:t> [Free access of online version on CUHK library]</a:t>
            </a:r>
          </a:p>
          <a:p>
            <a:pPr lvl="1" eaLnBrk="1" hangingPunct="1">
              <a:buClr>
                <a:schemeClr val="folHlink"/>
              </a:buClr>
              <a:buSzPct val="60000"/>
            </a:pPr>
            <a:r>
              <a:rPr lang="en-US" altLang="zh-HK" sz="1600" dirty="0">
                <a:ea typeface="MS PGothic" panose="020B0600070205080204" pitchFamily="34" charset="-128"/>
              </a:rPr>
              <a:t>Digital Image Processing (3rd ed.) by Rafael C. Gonzalez and Richard E. Woods [Available in CUHK bookstore]</a:t>
            </a:r>
          </a:p>
          <a:p>
            <a:pPr eaLnBrk="1" hangingPunct="1"/>
            <a:endParaRPr lang="en-US" altLang="zh-HK" sz="1600" b="1" dirty="0">
              <a:solidFill>
                <a:schemeClr val="tx2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lvl="1" eaLnBrk="1" hangingPunct="1">
              <a:buClr>
                <a:schemeClr val="folHlink"/>
              </a:buClr>
              <a:buSzPct val="60000"/>
            </a:pPr>
            <a:endParaRPr lang="en-US" altLang="zh-HK" sz="1600" dirty="0">
              <a:solidFill>
                <a:srgbClr val="000066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/>
            <a:endParaRPr lang="en-US" altLang="zh-HK" sz="1600" dirty="0">
              <a:solidFill>
                <a:srgbClr val="000066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/>
            <a:endParaRPr lang="en-US" altLang="zh-HK" sz="1600" dirty="0">
              <a:solidFill>
                <a:srgbClr val="000066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buFontTx/>
              <a:buNone/>
            </a:pPr>
            <a:endParaRPr lang="en-US" altLang="zh-HK" sz="1600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buFontTx/>
              <a:buNone/>
            </a:pPr>
            <a:endParaRPr lang="en-US" altLang="zh-HK" sz="1600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zh-HK" sz="1600" dirty="0">
                <a:latin typeface="Arial" panose="020B0604020202020204" pitchFamily="34" charset="0"/>
                <a:ea typeface="MS PGothic" panose="020B0600070205080204" pitchFamily="34" charset="-128"/>
              </a:rPr>
              <a:t>                                             </a:t>
            </a:r>
          </a:p>
          <a:p>
            <a:pPr eaLnBrk="1" hangingPunct="1"/>
            <a:endParaRPr lang="en-US" altLang="zh-HK" sz="2200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/>
            <a:endParaRPr lang="en-US" altLang="zh-HK" sz="2200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/>
            <a:endParaRPr lang="en-US" altLang="zh-TW" sz="2200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3">
            <a:extLst>
              <a:ext uri="{FF2B5EF4-FFF2-40B4-BE49-F238E27FC236}">
                <a16:creationId xmlns:a16="http://schemas.microsoft.com/office/drawing/2014/main" id="{9280F3EB-572F-5F42-5E96-0D9798B767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63713" y="184150"/>
            <a:ext cx="9144000" cy="1084263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HK" sz="2800" b="1">
                <a:solidFill>
                  <a:srgbClr val="000066"/>
                </a:solidFill>
                <a:cs typeface="Arial" panose="020B0604020202020204" pitchFamily="34" charset="0"/>
              </a:rPr>
              <a:t>Some tastes about IMAGING</a:t>
            </a:r>
            <a:endParaRPr lang="en-GB" altLang="zh-HK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55EC17EA-66AF-6048-A207-9E04E08D51F0}"/>
              </a:ext>
            </a:extLst>
          </p:cNvPr>
          <p:cNvSpPr/>
          <p:nvPr/>
        </p:nvSpPr>
        <p:spPr bwMode="auto">
          <a:xfrm>
            <a:off x="1763713" y="142875"/>
            <a:ext cx="5400675" cy="57785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59395" name="Rectangle 13">
            <a:extLst>
              <a:ext uri="{FF2B5EF4-FFF2-40B4-BE49-F238E27FC236}">
                <a16:creationId xmlns:a16="http://schemas.microsoft.com/office/drawing/2014/main" id="{E1592A7E-BA24-60E5-82EA-0551437B6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981075"/>
            <a:ext cx="9144001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HK" sz="2000"/>
          </a:p>
        </p:txBody>
      </p:sp>
      <p:sp>
        <p:nvSpPr>
          <p:cNvPr id="17413" name="Rectangle 11">
            <a:extLst>
              <a:ext uri="{FF2B5EF4-FFF2-40B4-BE49-F238E27FC236}">
                <a16:creationId xmlns:a16="http://schemas.microsoft.com/office/drawing/2014/main" id="{EB703F62-BCF1-E695-1252-891740CA1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576263"/>
            <a:ext cx="8605837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HK" altLang="zh-HK" sz="2200">
              <a:latin typeface="Arial" panose="020B0604020202020204" pitchFamily="34" charset="0"/>
            </a:endParaRPr>
          </a:p>
          <a:p>
            <a:pPr eaLnBrk="1" hangingPunct="1"/>
            <a:r>
              <a:rPr lang="en-US" altLang="zh-HK" sz="2200" b="1">
                <a:solidFill>
                  <a:srgbClr val="C00000"/>
                </a:solidFill>
                <a:latin typeface="Arial" panose="020B0604020202020204" pitchFamily="34" charset="0"/>
              </a:rPr>
              <a:t>Image compression:</a:t>
            </a:r>
          </a:p>
          <a:p>
            <a:pPr lvl="1" eaLnBrk="1" hangingPunct="1"/>
            <a:r>
              <a:rPr lang="en-US" altLang="zh-HK" sz="1800" b="1">
                <a:solidFill>
                  <a:srgbClr val="000066"/>
                </a:solidFill>
                <a:latin typeface="Arial Unicode MS" panose="020B0604020202020204" pitchFamily="34" charset="-128"/>
                <a:ea typeface="MS PGothic" panose="020B0600070205080204" pitchFamily="34" charset="-128"/>
              </a:rPr>
              <a:t>Image compression aims to use less storage to represent an image.</a:t>
            </a:r>
          </a:p>
          <a:p>
            <a:pPr lvl="1" eaLnBrk="1" hangingPunct="1"/>
            <a:r>
              <a:rPr lang="en-US" altLang="zh-HK" sz="1800" b="1">
                <a:solidFill>
                  <a:srgbClr val="000066"/>
                </a:solidFill>
                <a:latin typeface="Arial Unicode MS" panose="020B0604020202020204" pitchFamily="34" charset="-128"/>
                <a:ea typeface="MS PGothic" panose="020B0600070205080204" pitchFamily="34" charset="-128"/>
              </a:rPr>
              <a:t>Do you know familiar </a:t>
            </a:r>
            <a:r>
              <a:rPr lang="en-US" altLang="zh-HK" sz="1800" b="1">
                <a:solidFill>
                  <a:srgbClr val="FF0000"/>
                </a:solidFill>
                <a:latin typeface="Arial Unicode MS" panose="020B0604020202020204" pitchFamily="34" charset="-128"/>
                <a:ea typeface="MS PGothic" panose="020B0600070205080204" pitchFamily="34" charset="-128"/>
              </a:rPr>
              <a:t>JPEG compression </a:t>
            </a:r>
            <a:r>
              <a:rPr lang="en-US" altLang="zh-HK" sz="1800" b="1">
                <a:solidFill>
                  <a:srgbClr val="000066"/>
                </a:solidFill>
                <a:latin typeface="Arial Unicode MS" panose="020B0604020202020204" pitchFamily="34" charset="-128"/>
                <a:ea typeface="MS PGothic" panose="020B0600070205080204" pitchFamily="34" charset="-128"/>
              </a:rPr>
              <a:t>is actually based </a:t>
            </a:r>
            <a:r>
              <a:rPr lang="en-US" altLang="zh-HK" sz="1800" b="1">
                <a:solidFill>
                  <a:srgbClr val="FF0000"/>
                </a:solidFill>
                <a:latin typeface="Arial Unicode MS" panose="020B0604020202020204" pitchFamily="34" charset="-128"/>
                <a:ea typeface="MS PGothic" panose="020B0600070205080204" pitchFamily="34" charset="-128"/>
              </a:rPr>
              <a:t>on mathematical theories</a:t>
            </a:r>
            <a:r>
              <a:rPr lang="en-US" altLang="zh-HK" sz="1800" b="1">
                <a:solidFill>
                  <a:srgbClr val="000066"/>
                </a:solidFill>
                <a:latin typeface="Arial Unicode MS" panose="020B0604020202020204" pitchFamily="34" charset="-128"/>
                <a:ea typeface="MS PGothic" panose="020B0600070205080204" pitchFamily="34" charset="-128"/>
              </a:rPr>
              <a:t>? You will learn how it works in MMAT5390. </a:t>
            </a:r>
          </a:p>
          <a:p>
            <a:pPr eaLnBrk="1" hangingPunct="1">
              <a:buFontTx/>
              <a:buNone/>
            </a:pPr>
            <a:endParaRPr lang="en-US" altLang="zh-HK" sz="22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buFontTx/>
              <a:buNone/>
            </a:pPr>
            <a:endParaRPr lang="en-US" altLang="zh-HK" sz="22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zh-HK" sz="2200">
                <a:latin typeface="Arial" panose="020B0604020202020204" pitchFamily="34" charset="0"/>
                <a:ea typeface="MS PGothic" panose="020B0600070205080204" pitchFamily="34" charset="-128"/>
              </a:rPr>
              <a:t>                                             </a:t>
            </a:r>
          </a:p>
          <a:p>
            <a:pPr eaLnBrk="1" hangingPunct="1"/>
            <a:endParaRPr lang="en-US" altLang="zh-HK" sz="22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/>
            <a:endParaRPr lang="en-US" altLang="zh-HK" sz="22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/>
            <a:endParaRPr lang="en-US" altLang="zh-TW" sz="22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59397" name="Picture 7" descr="http://www.math.cuhk.edu.hk/%7Elmlui/images/compression.png">
            <a:extLst>
              <a:ext uri="{FF2B5EF4-FFF2-40B4-BE49-F238E27FC236}">
                <a16:creationId xmlns:a16="http://schemas.microsoft.com/office/drawing/2014/main" id="{4E351129-5E0C-41D8-D4E8-9955D64EC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38" y="2455863"/>
            <a:ext cx="39814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030A434-5149-634F-8E60-7CE471E95D65}"/>
              </a:ext>
            </a:extLst>
          </p:cNvPr>
          <p:cNvSpPr/>
          <p:nvPr/>
        </p:nvSpPr>
        <p:spPr bwMode="auto">
          <a:xfrm>
            <a:off x="4427538" y="2455863"/>
            <a:ext cx="2376487" cy="42862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zh-HK">
              <a:solidFill>
                <a:schemeClr val="tx1"/>
              </a:solidFill>
              <a:cs typeface="新細明體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3">
            <a:extLst>
              <a:ext uri="{FF2B5EF4-FFF2-40B4-BE49-F238E27FC236}">
                <a16:creationId xmlns:a16="http://schemas.microsoft.com/office/drawing/2014/main" id="{B4E0CEB2-819F-F2DA-1557-F12FBD6C11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63713" y="184150"/>
            <a:ext cx="9144000" cy="1084263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HK" sz="2800" b="1">
                <a:solidFill>
                  <a:srgbClr val="000066"/>
                </a:solidFill>
                <a:cs typeface="Arial" panose="020B0604020202020204" pitchFamily="34" charset="0"/>
              </a:rPr>
              <a:t>Some tastes about IMAGING</a:t>
            </a:r>
            <a:endParaRPr lang="en-GB" altLang="zh-HK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F714E92E-1BB1-254E-8FCE-DBC4A024131D}"/>
              </a:ext>
            </a:extLst>
          </p:cNvPr>
          <p:cNvSpPr/>
          <p:nvPr/>
        </p:nvSpPr>
        <p:spPr bwMode="auto">
          <a:xfrm>
            <a:off x="1763713" y="142875"/>
            <a:ext cx="5400675" cy="57785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61443" name="Rectangle 13">
            <a:extLst>
              <a:ext uri="{FF2B5EF4-FFF2-40B4-BE49-F238E27FC236}">
                <a16:creationId xmlns:a16="http://schemas.microsoft.com/office/drawing/2014/main" id="{BDB1DC8C-0C2F-DEF8-0E42-AE8699E86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981075"/>
            <a:ext cx="9144001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HK" sz="2000"/>
          </a:p>
        </p:txBody>
      </p:sp>
      <p:sp>
        <p:nvSpPr>
          <p:cNvPr id="17413" name="Rectangle 11">
            <a:extLst>
              <a:ext uri="{FF2B5EF4-FFF2-40B4-BE49-F238E27FC236}">
                <a16:creationId xmlns:a16="http://schemas.microsoft.com/office/drawing/2014/main" id="{23F37F05-DEC8-74A4-4E20-9A689A891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576263"/>
            <a:ext cx="8605837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HK" altLang="zh-HK" sz="2200">
              <a:latin typeface="Arial" panose="020B0604020202020204" pitchFamily="34" charset="0"/>
            </a:endParaRPr>
          </a:p>
          <a:p>
            <a:pPr eaLnBrk="1" hangingPunct="1"/>
            <a:r>
              <a:rPr lang="en-US" altLang="zh-HK" sz="2200" b="1">
                <a:solidFill>
                  <a:srgbClr val="C00000"/>
                </a:solidFill>
                <a:latin typeface="Arial" panose="020B0604020202020204" pitchFamily="34" charset="0"/>
              </a:rPr>
              <a:t>Image compression:</a:t>
            </a:r>
          </a:p>
          <a:p>
            <a:pPr lvl="1" eaLnBrk="1" hangingPunct="1"/>
            <a:r>
              <a:rPr lang="en-US" altLang="zh-HK" sz="1800" b="1">
                <a:solidFill>
                  <a:srgbClr val="000066"/>
                </a:solidFill>
                <a:latin typeface="Arial Unicode MS" panose="020B0604020202020204" pitchFamily="34" charset="-128"/>
                <a:ea typeface="MS PGothic" panose="020B0600070205080204" pitchFamily="34" charset="-128"/>
              </a:rPr>
              <a:t>Image compression aims to use less storage to represent an image.</a:t>
            </a:r>
          </a:p>
          <a:p>
            <a:pPr lvl="1" eaLnBrk="1" hangingPunct="1"/>
            <a:r>
              <a:rPr lang="en-US" altLang="zh-HK" sz="1800" b="1">
                <a:solidFill>
                  <a:srgbClr val="000066"/>
                </a:solidFill>
                <a:latin typeface="Arial Unicode MS" panose="020B0604020202020204" pitchFamily="34" charset="-128"/>
                <a:ea typeface="MS PGothic" panose="020B0600070205080204" pitchFamily="34" charset="-128"/>
              </a:rPr>
              <a:t>Do you know familiar </a:t>
            </a:r>
            <a:r>
              <a:rPr lang="en-US" altLang="zh-HK" sz="1800" b="1">
                <a:solidFill>
                  <a:srgbClr val="FF0000"/>
                </a:solidFill>
                <a:latin typeface="Arial Unicode MS" panose="020B0604020202020204" pitchFamily="34" charset="-128"/>
                <a:ea typeface="MS PGothic" panose="020B0600070205080204" pitchFamily="34" charset="-128"/>
              </a:rPr>
              <a:t>JPEG compression </a:t>
            </a:r>
            <a:r>
              <a:rPr lang="en-US" altLang="zh-HK" sz="1800" b="1">
                <a:solidFill>
                  <a:srgbClr val="000066"/>
                </a:solidFill>
                <a:latin typeface="Arial Unicode MS" panose="020B0604020202020204" pitchFamily="34" charset="-128"/>
                <a:ea typeface="MS PGothic" panose="020B0600070205080204" pitchFamily="34" charset="-128"/>
              </a:rPr>
              <a:t>is actually based </a:t>
            </a:r>
            <a:r>
              <a:rPr lang="en-US" altLang="zh-HK" sz="1800" b="1">
                <a:solidFill>
                  <a:srgbClr val="FF0000"/>
                </a:solidFill>
                <a:latin typeface="Arial Unicode MS" panose="020B0604020202020204" pitchFamily="34" charset="-128"/>
                <a:ea typeface="MS PGothic" panose="020B0600070205080204" pitchFamily="34" charset="-128"/>
              </a:rPr>
              <a:t>on mathematical theories</a:t>
            </a:r>
            <a:r>
              <a:rPr lang="en-US" altLang="zh-HK" sz="1800" b="1">
                <a:solidFill>
                  <a:srgbClr val="000066"/>
                </a:solidFill>
                <a:latin typeface="Arial Unicode MS" panose="020B0604020202020204" pitchFamily="34" charset="-128"/>
                <a:ea typeface="MS PGothic" panose="020B0600070205080204" pitchFamily="34" charset="-128"/>
              </a:rPr>
              <a:t>? You will learn how it works in MMAT5390. </a:t>
            </a:r>
          </a:p>
          <a:p>
            <a:pPr eaLnBrk="1" hangingPunct="1">
              <a:buFontTx/>
              <a:buNone/>
            </a:pPr>
            <a:endParaRPr lang="en-US" altLang="zh-HK" sz="22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buFontTx/>
              <a:buNone/>
            </a:pPr>
            <a:endParaRPr lang="en-US" altLang="zh-HK" sz="22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zh-HK" sz="2200">
                <a:latin typeface="Arial" panose="020B0604020202020204" pitchFamily="34" charset="0"/>
                <a:ea typeface="MS PGothic" panose="020B0600070205080204" pitchFamily="34" charset="-128"/>
              </a:rPr>
              <a:t>                                             </a:t>
            </a:r>
          </a:p>
          <a:p>
            <a:pPr eaLnBrk="1" hangingPunct="1"/>
            <a:endParaRPr lang="en-US" altLang="zh-HK" sz="22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/>
            <a:endParaRPr lang="en-US" altLang="zh-HK" sz="22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/>
            <a:endParaRPr lang="en-US" altLang="zh-TW" sz="22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61445" name="Picture 7" descr="http://www.math.cuhk.edu.hk/%7Elmlui/images/compression.png">
            <a:extLst>
              <a:ext uri="{FF2B5EF4-FFF2-40B4-BE49-F238E27FC236}">
                <a16:creationId xmlns:a16="http://schemas.microsoft.com/office/drawing/2014/main" id="{66B6DA67-974D-4849-5EB0-3B8814496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38" y="2455863"/>
            <a:ext cx="39814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Rectangle 1">
            <a:extLst>
              <a:ext uri="{FF2B5EF4-FFF2-40B4-BE49-F238E27FC236}">
                <a16:creationId xmlns:a16="http://schemas.microsoft.com/office/drawing/2014/main" id="{BD8E4926-914E-668D-13C7-F6582ED97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8275" y="6032500"/>
            <a:ext cx="1930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200" b="1">
                <a:solidFill>
                  <a:srgbClr val="FF0000"/>
                </a:solidFill>
                <a:latin typeface="Arial Unicode MS" panose="020B0604020202020204" pitchFamily="34" charset="-128"/>
                <a:ea typeface="MS PGothic" panose="020B0600070205080204" pitchFamily="34" charset="-128"/>
              </a:rPr>
              <a:t>1% of the original storage</a:t>
            </a:r>
            <a:endParaRPr lang="zh-HK" altLang="zh-HK" sz="1200"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3">
            <a:extLst>
              <a:ext uri="{FF2B5EF4-FFF2-40B4-BE49-F238E27FC236}">
                <a16:creationId xmlns:a16="http://schemas.microsoft.com/office/drawing/2014/main" id="{59F13305-008B-36E2-5943-3F22787F78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63713" y="184150"/>
            <a:ext cx="9144000" cy="1084263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HK" sz="2800" b="1">
                <a:solidFill>
                  <a:srgbClr val="000066"/>
                </a:solidFill>
                <a:cs typeface="Arial" panose="020B0604020202020204" pitchFamily="34" charset="0"/>
              </a:rPr>
              <a:t>Some tastes about IMAGING</a:t>
            </a:r>
            <a:endParaRPr lang="en-GB" altLang="zh-HK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F714E92E-1BB1-254E-8FCE-DBC4A024131D}"/>
              </a:ext>
            </a:extLst>
          </p:cNvPr>
          <p:cNvSpPr/>
          <p:nvPr/>
        </p:nvSpPr>
        <p:spPr bwMode="auto">
          <a:xfrm>
            <a:off x="1763713" y="142875"/>
            <a:ext cx="5400675" cy="57785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63491" name="Rectangle 13">
            <a:extLst>
              <a:ext uri="{FF2B5EF4-FFF2-40B4-BE49-F238E27FC236}">
                <a16:creationId xmlns:a16="http://schemas.microsoft.com/office/drawing/2014/main" id="{13876D4B-DEEE-B169-5EC1-8AF4BC108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981075"/>
            <a:ext cx="9144001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HK" sz="2000"/>
          </a:p>
        </p:txBody>
      </p:sp>
      <p:sp>
        <p:nvSpPr>
          <p:cNvPr id="63492" name="Rectangle 11">
            <a:extLst>
              <a:ext uri="{FF2B5EF4-FFF2-40B4-BE49-F238E27FC236}">
                <a16:creationId xmlns:a16="http://schemas.microsoft.com/office/drawing/2014/main" id="{0201EF88-E470-98C6-39EC-4BAA9DBB8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576263"/>
            <a:ext cx="8605837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HK" altLang="zh-HK" sz="2200">
              <a:latin typeface="Arial" panose="020B0604020202020204" pitchFamily="34" charset="0"/>
            </a:endParaRPr>
          </a:p>
          <a:p>
            <a:pPr eaLnBrk="1" hangingPunct="1"/>
            <a:r>
              <a:rPr lang="en-US" altLang="zh-HK" sz="2200" b="1">
                <a:solidFill>
                  <a:srgbClr val="C00000"/>
                </a:solidFill>
                <a:latin typeface="Arial" panose="020B0604020202020204" pitchFamily="34" charset="0"/>
              </a:rPr>
              <a:t>Image compression:</a:t>
            </a:r>
          </a:p>
          <a:p>
            <a:pPr eaLnBrk="1" hangingPunct="1">
              <a:buFontTx/>
              <a:buNone/>
            </a:pPr>
            <a:endParaRPr lang="en-US" altLang="zh-HK" sz="22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buFontTx/>
              <a:buNone/>
            </a:pPr>
            <a:endParaRPr lang="en-US" altLang="zh-HK" sz="22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zh-HK" sz="2200">
                <a:latin typeface="Arial" panose="020B0604020202020204" pitchFamily="34" charset="0"/>
                <a:ea typeface="MS PGothic" panose="020B0600070205080204" pitchFamily="34" charset="-128"/>
              </a:rPr>
              <a:t>                                             </a:t>
            </a:r>
          </a:p>
          <a:p>
            <a:pPr eaLnBrk="1" hangingPunct="1"/>
            <a:endParaRPr lang="en-US" altLang="zh-HK" sz="22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/>
            <a:endParaRPr lang="en-US" altLang="zh-HK" sz="22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/>
            <a:endParaRPr lang="en-US" altLang="zh-TW" sz="22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3493" name="Rectangle 1">
            <a:extLst>
              <a:ext uri="{FF2B5EF4-FFF2-40B4-BE49-F238E27FC236}">
                <a16:creationId xmlns:a16="http://schemas.microsoft.com/office/drawing/2014/main" id="{289DABDB-0DFC-831E-447E-86112D2CB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6165850"/>
            <a:ext cx="1922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200" b="1">
                <a:solidFill>
                  <a:srgbClr val="FF0000"/>
                </a:solidFill>
                <a:latin typeface="Arial Unicode MS" panose="020B0604020202020204" pitchFamily="34" charset="-128"/>
                <a:ea typeface="MS PGothic" panose="020B0600070205080204" pitchFamily="34" charset="-128"/>
              </a:rPr>
              <a:t>7% of the original storage</a:t>
            </a:r>
            <a:endParaRPr lang="zh-HK" altLang="zh-HK" sz="1200">
              <a:ea typeface="MS PGothic" panose="020B0600070205080204" pitchFamily="34" charset="-128"/>
            </a:endParaRPr>
          </a:p>
        </p:txBody>
      </p:sp>
      <p:pic>
        <p:nvPicPr>
          <p:cNvPr id="63494" name="Picture 1">
            <a:extLst>
              <a:ext uri="{FF2B5EF4-FFF2-40B4-BE49-F238E27FC236}">
                <a16:creationId xmlns:a16="http://schemas.microsoft.com/office/drawing/2014/main" id="{B4B6DF46-449C-CF7F-7671-AC4491307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390650"/>
            <a:ext cx="9144000" cy="478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5" name="Rectangle 9">
            <a:extLst>
              <a:ext uri="{FF2B5EF4-FFF2-40B4-BE49-F238E27FC236}">
                <a16:creationId xmlns:a16="http://schemas.microsoft.com/office/drawing/2014/main" id="{D6D98C91-AC68-63D7-C8B2-96FEEA51D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0288" y="6453188"/>
            <a:ext cx="6997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lvl="1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2000">
                <a:solidFill>
                  <a:schemeClr val="tx2"/>
                </a:solidFill>
                <a:ea typeface="MS PGothic" panose="020B0600070205080204" pitchFamily="34" charset="-128"/>
              </a:rPr>
              <a:t>We will learn what FBI uses for fingerprint compression.</a:t>
            </a:r>
            <a:endParaRPr lang="en-US" altLang="zh-HK" sz="1800">
              <a:solidFill>
                <a:schemeClr val="tx2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3">
            <a:extLst>
              <a:ext uri="{FF2B5EF4-FFF2-40B4-BE49-F238E27FC236}">
                <a16:creationId xmlns:a16="http://schemas.microsoft.com/office/drawing/2014/main" id="{6123BC0E-763D-0A51-C7D0-3ED05602E5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24075" y="184150"/>
            <a:ext cx="5327650" cy="1084263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HK" sz="2800" b="1">
                <a:solidFill>
                  <a:srgbClr val="000066"/>
                </a:solidFill>
                <a:cs typeface="Arial" panose="020B0604020202020204" pitchFamily="34" charset="0"/>
              </a:rPr>
              <a:t>What is a digital image?</a:t>
            </a:r>
            <a:endParaRPr lang="en-GB" altLang="zh-HK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79EBEE83-262E-D341-A891-FC0BDB50C7F3}"/>
              </a:ext>
            </a:extLst>
          </p:cNvPr>
          <p:cNvSpPr/>
          <p:nvPr/>
        </p:nvSpPr>
        <p:spPr bwMode="auto">
          <a:xfrm>
            <a:off x="2124075" y="142875"/>
            <a:ext cx="4608513" cy="57785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65539" name="Rectangle 13">
            <a:extLst>
              <a:ext uri="{FF2B5EF4-FFF2-40B4-BE49-F238E27FC236}">
                <a16:creationId xmlns:a16="http://schemas.microsoft.com/office/drawing/2014/main" id="{BD6799A1-E4E3-084E-D9CA-267D518A6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981075"/>
            <a:ext cx="9144001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HK" sz="2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BDC8C1-CF8A-7146-94FC-0DE33C13DB87}"/>
              </a:ext>
            </a:extLst>
          </p:cNvPr>
          <p:cNvSpPr/>
          <p:nvPr/>
        </p:nvSpPr>
        <p:spPr>
          <a:xfrm>
            <a:off x="971550" y="6124575"/>
            <a:ext cx="7269163" cy="4000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HK" b="1" dirty="0">
                <a:solidFill>
                  <a:srgbClr val="000066"/>
                </a:solidFill>
                <a:latin typeface="Arial" panose="020B0604020202020204" pitchFamily="34" charset="0"/>
              </a:rPr>
              <a:t>IMAGE PROCESSING IS RELATED TO </a:t>
            </a:r>
            <a:r>
              <a:rPr lang="en-US" altLang="zh-HK" b="1" dirty="0">
                <a:solidFill>
                  <a:srgbClr val="FF0000"/>
                </a:solidFill>
                <a:latin typeface="Arial" panose="020B0604020202020204" pitchFamily="34" charset="0"/>
              </a:rPr>
              <a:t>LINEAR ALGEBRA!!</a:t>
            </a:r>
          </a:p>
        </p:txBody>
      </p:sp>
      <p:grpSp>
        <p:nvGrpSpPr>
          <p:cNvPr id="65541" name="Group 1">
            <a:extLst>
              <a:ext uri="{FF2B5EF4-FFF2-40B4-BE49-F238E27FC236}">
                <a16:creationId xmlns:a16="http://schemas.microsoft.com/office/drawing/2014/main" id="{85B76406-A12A-8393-7CB4-FAF0F884FC28}"/>
              </a:ext>
            </a:extLst>
          </p:cNvPr>
          <p:cNvGrpSpPr>
            <a:grpSpLocks/>
          </p:cNvGrpSpPr>
          <p:nvPr/>
        </p:nvGrpSpPr>
        <p:grpSpPr bwMode="auto">
          <a:xfrm>
            <a:off x="157163" y="576263"/>
            <a:ext cx="8605837" cy="5300662"/>
            <a:chOff x="157163" y="576263"/>
            <a:chExt cx="8605837" cy="5300662"/>
          </a:xfrm>
        </p:grpSpPr>
        <p:sp>
          <p:nvSpPr>
            <p:cNvPr id="65542" name="Rectangle 11">
              <a:extLst>
                <a:ext uri="{FF2B5EF4-FFF2-40B4-BE49-F238E27FC236}">
                  <a16:creationId xmlns:a16="http://schemas.microsoft.com/office/drawing/2014/main" id="{B999AFA4-BAA0-666A-92E7-02DD76DDD7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163" y="576263"/>
              <a:ext cx="8605837" cy="515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80000"/>
                </a:lnSpc>
                <a:buFont typeface="Wingdings" panose="05000000000000000000" pitchFamily="2" charset="2"/>
                <a:buNone/>
              </a:pPr>
              <a:endParaRPr lang="zh-HK" altLang="zh-HK" sz="2200">
                <a:latin typeface="Arial" panose="020B0604020202020204" pitchFamily="34" charset="0"/>
              </a:endParaRPr>
            </a:p>
            <a:p>
              <a:pPr eaLnBrk="1" hangingPunct="1"/>
              <a:r>
                <a:rPr lang="en-US" altLang="zh-HK" sz="2200" b="1">
                  <a:solidFill>
                    <a:srgbClr val="C00000"/>
                  </a:solidFill>
                  <a:latin typeface="Arial" panose="020B0604020202020204" pitchFamily="34" charset="0"/>
                </a:rPr>
                <a:t>Mathematical definition:</a:t>
              </a:r>
            </a:p>
            <a:p>
              <a:pPr lvl="1" eaLnBrk="1" hangingPunct="1"/>
              <a:r>
                <a:rPr lang="en-US" altLang="zh-HK" sz="1800" b="1">
                  <a:solidFill>
                    <a:srgbClr val="000066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rPr>
                <a:t>A 2D </a:t>
              </a:r>
              <a:r>
                <a:rPr lang="en-US" altLang="zh-HK" sz="1800" b="1">
                  <a:solidFill>
                    <a:srgbClr val="FF0000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rPr>
                <a:t>(grayscale) </a:t>
              </a:r>
              <a:r>
                <a:rPr lang="en-US" altLang="zh-HK" sz="1800" b="1">
                  <a:solidFill>
                    <a:srgbClr val="000066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rPr>
                <a:t>digital image is a 2D function defined on a 2D domain (usually rectangular domain):</a:t>
              </a:r>
            </a:p>
            <a:p>
              <a:pPr lvl="1" eaLnBrk="1" hangingPunct="1"/>
              <a:endParaRPr lang="en-US" altLang="zh-HK" sz="1800" b="1">
                <a:solidFill>
                  <a:srgbClr val="000066"/>
                </a:solidFill>
                <a:latin typeface="Arial Unicode MS" panose="020B0604020202020204" pitchFamily="34" charset="-128"/>
                <a:ea typeface="MS PGothic" panose="020B0600070205080204" pitchFamily="34" charset="-128"/>
              </a:endParaRPr>
            </a:p>
            <a:p>
              <a:pPr lvl="1" eaLnBrk="1" hangingPunct="1"/>
              <a:endParaRPr lang="en-US" altLang="zh-HK" sz="1800" b="1">
                <a:solidFill>
                  <a:srgbClr val="000066"/>
                </a:solidFill>
                <a:latin typeface="Arial Unicode MS" panose="020B0604020202020204" pitchFamily="34" charset="-128"/>
                <a:ea typeface="MS PGothic" panose="020B0600070205080204" pitchFamily="34" charset="-128"/>
              </a:endParaRPr>
            </a:p>
            <a:p>
              <a:pPr lvl="1" eaLnBrk="1" hangingPunct="1"/>
              <a:r>
                <a:rPr lang="en-US" altLang="zh-HK" sz="1800" b="1">
                  <a:solidFill>
                    <a:srgbClr val="000066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rPr>
                <a:t>              is called the </a:t>
              </a:r>
              <a:r>
                <a:rPr lang="en-US" altLang="zh-HK" sz="1800" b="1">
                  <a:solidFill>
                    <a:srgbClr val="FF0000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rPr>
                <a:t>brightness/intensity/grey level</a:t>
              </a:r>
              <a:r>
                <a:rPr lang="en-US" altLang="zh-HK" sz="1800" b="1">
                  <a:solidFill>
                    <a:srgbClr val="000066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rPr>
                <a:t>;</a:t>
              </a:r>
            </a:p>
            <a:p>
              <a:pPr lvl="1" eaLnBrk="1" hangingPunct="1"/>
              <a:r>
                <a:rPr lang="en-US" altLang="zh-HK" sz="1800" b="1">
                  <a:solidFill>
                    <a:srgbClr val="000066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rPr>
                <a:t>(x,y) is the spatial coordinates of the image.</a:t>
              </a:r>
            </a:p>
            <a:p>
              <a:pPr lvl="1" eaLnBrk="1" hangingPunct="1"/>
              <a:r>
                <a:rPr lang="en-US" altLang="zh-HK" sz="1800" b="1">
                  <a:solidFill>
                    <a:srgbClr val="000066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rPr>
                <a:t>Thus, a 2D digital image looks like this:</a:t>
              </a:r>
            </a:p>
            <a:p>
              <a:pPr lvl="1" eaLnBrk="1" hangingPunct="1"/>
              <a:endParaRPr lang="en-US" altLang="zh-HK" sz="1800" b="1">
                <a:solidFill>
                  <a:srgbClr val="000066"/>
                </a:solidFill>
                <a:latin typeface="Arial Unicode MS" panose="020B0604020202020204" pitchFamily="34" charset="-128"/>
                <a:ea typeface="MS PGothic" panose="020B0600070205080204" pitchFamily="34" charset="-128"/>
              </a:endParaRPr>
            </a:p>
            <a:p>
              <a:pPr lvl="1" eaLnBrk="1" hangingPunct="1"/>
              <a:endParaRPr lang="en-US" altLang="zh-HK" sz="1800" b="1">
                <a:solidFill>
                  <a:srgbClr val="000066"/>
                </a:solidFill>
                <a:latin typeface="Arial Unicode MS" panose="020B0604020202020204" pitchFamily="34" charset="-128"/>
                <a:ea typeface="MS PGothic" panose="020B0600070205080204" pitchFamily="34" charset="-128"/>
              </a:endParaRPr>
            </a:p>
            <a:p>
              <a:pPr lvl="1" eaLnBrk="1" hangingPunct="1"/>
              <a:endParaRPr lang="en-US" altLang="zh-HK" sz="1800" b="1">
                <a:solidFill>
                  <a:srgbClr val="000066"/>
                </a:solidFill>
                <a:latin typeface="Arial Unicode MS" panose="020B0604020202020204" pitchFamily="34" charset="-128"/>
                <a:ea typeface="MS PGothic" panose="020B0600070205080204" pitchFamily="34" charset="-128"/>
              </a:endParaRPr>
            </a:p>
            <a:p>
              <a:pPr lvl="1" eaLnBrk="1" hangingPunct="1"/>
              <a:endParaRPr lang="en-US" altLang="zh-HK" sz="1800" b="1">
                <a:solidFill>
                  <a:srgbClr val="000066"/>
                </a:solidFill>
                <a:latin typeface="Arial Unicode MS" panose="020B0604020202020204" pitchFamily="34" charset="-128"/>
                <a:ea typeface="MS PGothic" panose="020B0600070205080204" pitchFamily="34" charset="-128"/>
              </a:endParaRPr>
            </a:p>
            <a:p>
              <a:pPr lvl="1" eaLnBrk="1" hangingPunct="1"/>
              <a:endParaRPr lang="en-US" altLang="zh-HK" sz="1800" b="1">
                <a:solidFill>
                  <a:srgbClr val="000066"/>
                </a:solidFill>
                <a:latin typeface="Arial Unicode MS" panose="020B0604020202020204" pitchFamily="34" charset="-128"/>
                <a:ea typeface="MS PGothic" panose="020B0600070205080204" pitchFamily="34" charset="-128"/>
              </a:endParaRPr>
            </a:p>
            <a:p>
              <a:pPr lvl="1" eaLnBrk="1" hangingPunct="1"/>
              <a:r>
                <a:rPr lang="en-US" altLang="zh-HK" sz="1800" b="1">
                  <a:solidFill>
                    <a:srgbClr val="000066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rPr>
                <a:t>Each element in the matrix is called </a:t>
              </a:r>
              <a:r>
                <a:rPr lang="en-US" altLang="zh-HK" sz="1800" b="1">
                  <a:solidFill>
                    <a:srgbClr val="FF0000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rPr>
                <a:t>pixel</a:t>
              </a:r>
              <a:r>
                <a:rPr lang="en-US" altLang="zh-HK" sz="1800" b="1">
                  <a:solidFill>
                    <a:srgbClr val="000066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rPr>
                <a:t> (picture element);</a:t>
              </a:r>
            </a:p>
            <a:p>
              <a:pPr lvl="1" eaLnBrk="1" hangingPunct="1"/>
              <a:r>
                <a:rPr lang="en-US" altLang="zh-HK" sz="1800" b="1">
                  <a:solidFill>
                    <a:srgbClr val="000066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rPr>
                <a:t>Usually,                                  and  </a:t>
              </a:r>
            </a:p>
            <a:p>
              <a:pPr eaLnBrk="1" hangingPunct="1">
                <a:buFontTx/>
                <a:buNone/>
              </a:pPr>
              <a:endParaRPr lang="en-US" altLang="zh-HK" sz="2200">
                <a:latin typeface="Arial" panose="020B0604020202020204" pitchFamily="34" charset="0"/>
                <a:ea typeface="MS PGothic" panose="020B0600070205080204" pitchFamily="34" charset="-128"/>
              </a:endParaRPr>
            </a:p>
            <a:p>
              <a:pPr eaLnBrk="1" hangingPunct="1">
                <a:buFontTx/>
                <a:buNone/>
              </a:pPr>
              <a:endParaRPr lang="en-US" altLang="zh-HK" sz="2200">
                <a:latin typeface="Arial" panose="020B0604020202020204" pitchFamily="34" charset="0"/>
                <a:ea typeface="MS PGothic" panose="020B0600070205080204" pitchFamily="34" charset="-128"/>
              </a:endParaRPr>
            </a:p>
            <a:p>
              <a:pPr eaLnBrk="1" hangingPunct="1">
                <a:buFontTx/>
                <a:buNone/>
              </a:pPr>
              <a:r>
                <a:rPr lang="en-US" altLang="zh-HK" sz="2200">
                  <a:latin typeface="Arial" panose="020B0604020202020204" pitchFamily="34" charset="0"/>
                  <a:ea typeface="MS PGothic" panose="020B0600070205080204" pitchFamily="34" charset="-128"/>
                </a:rPr>
                <a:t>                                             </a:t>
              </a:r>
            </a:p>
            <a:p>
              <a:pPr eaLnBrk="1" hangingPunct="1"/>
              <a:endParaRPr lang="en-US" altLang="zh-HK" sz="2200">
                <a:latin typeface="Arial" panose="020B0604020202020204" pitchFamily="34" charset="0"/>
                <a:ea typeface="MS PGothic" panose="020B0600070205080204" pitchFamily="34" charset="-128"/>
              </a:endParaRPr>
            </a:p>
            <a:p>
              <a:pPr eaLnBrk="1" hangingPunct="1"/>
              <a:endParaRPr lang="en-US" altLang="zh-HK" sz="2200">
                <a:latin typeface="Arial" panose="020B0604020202020204" pitchFamily="34" charset="0"/>
                <a:ea typeface="MS PGothic" panose="020B0600070205080204" pitchFamily="34" charset="-128"/>
              </a:endParaRPr>
            </a:p>
            <a:p>
              <a:pPr eaLnBrk="1" hangingPunct="1"/>
              <a:endParaRPr lang="en-US" altLang="zh-TW" sz="22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pic>
          <p:nvPicPr>
            <p:cNvPr id="65543" name="Picture 1">
              <a:extLst>
                <a:ext uri="{FF2B5EF4-FFF2-40B4-BE49-F238E27FC236}">
                  <a16:creationId xmlns:a16="http://schemas.microsoft.com/office/drawing/2014/main" id="{D433B4D9-3B69-6E3D-FA06-65E1F1548A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8038" y="1989138"/>
              <a:ext cx="177165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44" name="Picture 3">
              <a:extLst>
                <a:ext uri="{FF2B5EF4-FFF2-40B4-BE49-F238E27FC236}">
                  <a16:creationId xmlns:a16="http://schemas.microsoft.com/office/drawing/2014/main" id="{B2EB074D-0B70-44FF-3036-62CB985C4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500" y="2565400"/>
              <a:ext cx="744538" cy="328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45" name="Picture 4">
              <a:extLst>
                <a:ext uri="{FF2B5EF4-FFF2-40B4-BE49-F238E27FC236}">
                  <a16:creationId xmlns:a16="http://schemas.microsoft.com/office/drawing/2014/main" id="{0DFD3769-7A37-D703-E7EC-9C21D4126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1363" y="3573463"/>
              <a:ext cx="4721225" cy="147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46" name="Picture 5">
              <a:extLst>
                <a:ext uri="{FF2B5EF4-FFF2-40B4-BE49-F238E27FC236}">
                  <a16:creationId xmlns:a16="http://schemas.microsoft.com/office/drawing/2014/main" id="{722996C3-0C7A-C036-8882-971831ED56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8175" y="5565775"/>
              <a:ext cx="1941513" cy="31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47" name="Picture 6">
              <a:extLst>
                <a:ext uri="{FF2B5EF4-FFF2-40B4-BE49-F238E27FC236}">
                  <a16:creationId xmlns:a16="http://schemas.microsoft.com/office/drawing/2014/main" id="{EF0B2FD2-9171-C71E-B8F0-335141D67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563" y="5564188"/>
              <a:ext cx="19431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3">
            <a:extLst>
              <a:ext uri="{FF2B5EF4-FFF2-40B4-BE49-F238E27FC236}">
                <a16:creationId xmlns:a16="http://schemas.microsoft.com/office/drawing/2014/main" id="{31B52639-7BB3-100C-4FFE-8ED1D93767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24075" y="184150"/>
            <a:ext cx="5327650" cy="1084263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HK" sz="2800" b="1">
                <a:solidFill>
                  <a:srgbClr val="000066"/>
                </a:solidFill>
                <a:cs typeface="Arial" panose="020B0604020202020204" pitchFamily="34" charset="0"/>
              </a:rPr>
              <a:t>What is a digital image?</a:t>
            </a:r>
            <a:endParaRPr lang="en-GB" altLang="zh-HK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949E18E5-20F5-7F41-89CF-D62DC928BB83}"/>
              </a:ext>
            </a:extLst>
          </p:cNvPr>
          <p:cNvSpPr/>
          <p:nvPr/>
        </p:nvSpPr>
        <p:spPr bwMode="auto">
          <a:xfrm>
            <a:off x="2124075" y="142875"/>
            <a:ext cx="4608513" cy="57785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67587" name="Rectangle 13">
            <a:extLst>
              <a:ext uri="{FF2B5EF4-FFF2-40B4-BE49-F238E27FC236}">
                <a16:creationId xmlns:a16="http://schemas.microsoft.com/office/drawing/2014/main" id="{C324CCDD-4989-D1DB-8FB8-9362D5F70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981075"/>
            <a:ext cx="9144001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HK" sz="2000"/>
          </a:p>
        </p:txBody>
      </p:sp>
      <p:grpSp>
        <p:nvGrpSpPr>
          <p:cNvPr id="67588" name="Group 1">
            <a:extLst>
              <a:ext uri="{FF2B5EF4-FFF2-40B4-BE49-F238E27FC236}">
                <a16:creationId xmlns:a16="http://schemas.microsoft.com/office/drawing/2014/main" id="{DF04EC68-FE04-F1F9-1C6E-7E8DF87A49E3}"/>
              </a:ext>
            </a:extLst>
          </p:cNvPr>
          <p:cNvGrpSpPr>
            <a:grpSpLocks/>
          </p:cNvGrpSpPr>
          <p:nvPr/>
        </p:nvGrpSpPr>
        <p:grpSpPr bwMode="auto">
          <a:xfrm>
            <a:off x="157163" y="576263"/>
            <a:ext cx="8605837" cy="5156200"/>
            <a:chOff x="157163" y="576263"/>
            <a:chExt cx="8605837" cy="5156200"/>
          </a:xfrm>
        </p:grpSpPr>
        <p:sp>
          <p:nvSpPr>
            <p:cNvPr id="67590" name="Rectangle 11">
              <a:extLst>
                <a:ext uri="{FF2B5EF4-FFF2-40B4-BE49-F238E27FC236}">
                  <a16:creationId xmlns:a16="http://schemas.microsoft.com/office/drawing/2014/main" id="{3E7D734E-1B44-4821-FF89-4C2426AD55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163" y="576263"/>
              <a:ext cx="8605837" cy="515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80000"/>
                </a:lnSpc>
                <a:buFont typeface="Wingdings" panose="05000000000000000000" pitchFamily="2" charset="2"/>
                <a:buNone/>
              </a:pPr>
              <a:endParaRPr lang="zh-HK" altLang="zh-HK" sz="2200">
                <a:latin typeface="Arial" panose="020B0604020202020204" pitchFamily="34" charset="0"/>
              </a:endParaRPr>
            </a:p>
            <a:p>
              <a:pPr eaLnBrk="1" hangingPunct="1"/>
              <a:r>
                <a:rPr lang="en-US" altLang="zh-HK" sz="2200" b="1">
                  <a:solidFill>
                    <a:srgbClr val="C00000"/>
                  </a:solidFill>
                  <a:latin typeface="Arial" panose="020B0604020202020204" pitchFamily="34" charset="0"/>
                </a:rPr>
                <a:t>Mathematical definition of </a:t>
              </a:r>
              <a:r>
                <a:rPr lang="en-US" altLang="zh-HK" sz="2200" b="1">
                  <a:solidFill>
                    <a:srgbClr val="FF0000"/>
                  </a:solidFill>
                  <a:latin typeface="Arial" panose="020B0604020202020204" pitchFamily="34" charset="0"/>
                </a:rPr>
                <a:t>color image</a:t>
              </a:r>
              <a:r>
                <a:rPr lang="en-US" altLang="zh-HK" sz="2200" b="1">
                  <a:solidFill>
                    <a:srgbClr val="C00000"/>
                  </a:solidFill>
                  <a:latin typeface="Arial" panose="020B0604020202020204" pitchFamily="34" charset="0"/>
                </a:rPr>
                <a:t>:</a:t>
              </a:r>
            </a:p>
            <a:p>
              <a:pPr lvl="1" eaLnBrk="1" hangingPunct="1"/>
              <a:r>
                <a:rPr lang="en-US" altLang="zh-HK" sz="1800" b="1">
                  <a:solidFill>
                    <a:srgbClr val="000066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rPr>
                <a:t>A 2D </a:t>
              </a:r>
              <a:r>
                <a:rPr lang="en-US" altLang="zh-HK" sz="1800" b="1">
                  <a:solidFill>
                    <a:srgbClr val="FF0000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rPr>
                <a:t>(color)</a:t>
              </a:r>
              <a:r>
                <a:rPr lang="en-US" altLang="zh-HK" sz="1800" b="1">
                  <a:solidFill>
                    <a:srgbClr val="000066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rPr>
                <a:t> digital image is a 2D function defined on a 2D domain (usually rectangular domain):</a:t>
              </a:r>
            </a:p>
            <a:p>
              <a:pPr lvl="1" eaLnBrk="1" hangingPunct="1"/>
              <a:endParaRPr lang="en-US" altLang="zh-HK" sz="1800" b="1">
                <a:solidFill>
                  <a:srgbClr val="000066"/>
                </a:solidFill>
                <a:latin typeface="Arial Unicode MS" panose="020B0604020202020204" pitchFamily="34" charset="-128"/>
                <a:ea typeface="MS PGothic" panose="020B0600070205080204" pitchFamily="34" charset="-128"/>
              </a:endParaRPr>
            </a:p>
            <a:p>
              <a:pPr lvl="1" eaLnBrk="1" hangingPunct="1"/>
              <a:endParaRPr lang="en-US" altLang="zh-HK" sz="1800" b="1">
                <a:solidFill>
                  <a:srgbClr val="000066"/>
                </a:solidFill>
                <a:latin typeface="Arial Unicode MS" panose="020B0604020202020204" pitchFamily="34" charset="-128"/>
                <a:ea typeface="MS PGothic" panose="020B0600070205080204" pitchFamily="34" charset="-128"/>
              </a:endParaRPr>
            </a:p>
            <a:p>
              <a:pPr lvl="1" eaLnBrk="1" hangingPunct="1"/>
              <a:r>
                <a:rPr lang="en-US" altLang="zh-HK" sz="1800" b="1">
                  <a:solidFill>
                    <a:srgbClr val="000066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rPr>
                <a:t>                     are the intensity/brightness/grey level corresponding to R, G and B respectively ;</a:t>
              </a:r>
            </a:p>
            <a:p>
              <a:pPr lvl="1" eaLnBrk="1" hangingPunct="1"/>
              <a:r>
                <a:rPr lang="en-US" altLang="zh-HK" sz="1800" b="1">
                  <a:solidFill>
                    <a:srgbClr val="000066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rPr>
                <a:t>Combination of R, G, B forms the full spectrum of color!</a:t>
              </a:r>
            </a:p>
            <a:p>
              <a:pPr eaLnBrk="1" hangingPunct="1">
                <a:buFontTx/>
                <a:buNone/>
              </a:pPr>
              <a:endParaRPr lang="en-US" altLang="zh-HK" sz="2200">
                <a:latin typeface="Arial" panose="020B0604020202020204" pitchFamily="34" charset="0"/>
                <a:ea typeface="MS PGothic" panose="020B0600070205080204" pitchFamily="34" charset="-128"/>
              </a:endParaRPr>
            </a:p>
            <a:p>
              <a:pPr eaLnBrk="1" hangingPunct="1">
                <a:buFontTx/>
                <a:buNone/>
              </a:pPr>
              <a:endParaRPr lang="en-US" altLang="zh-HK" sz="2200">
                <a:latin typeface="Arial" panose="020B0604020202020204" pitchFamily="34" charset="0"/>
                <a:ea typeface="MS PGothic" panose="020B0600070205080204" pitchFamily="34" charset="-128"/>
              </a:endParaRPr>
            </a:p>
            <a:p>
              <a:pPr eaLnBrk="1" hangingPunct="1">
                <a:buFontTx/>
                <a:buNone/>
              </a:pPr>
              <a:r>
                <a:rPr lang="en-US" altLang="zh-HK" sz="2200">
                  <a:latin typeface="Arial" panose="020B0604020202020204" pitchFamily="34" charset="0"/>
                  <a:ea typeface="MS PGothic" panose="020B0600070205080204" pitchFamily="34" charset="-128"/>
                </a:rPr>
                <a:t>                                             </a:t>
              </a:r>
            </a:p>
            <a:p>
              <a:pPr eaLnBrk="1" hangingPunct="1"/>
              <a:endParaRPr lang="en-US" altLang="zh-HK" sz="2200">
                <a:latin typeface="Arial" panose="020B0604020202020204" pitchFamily="34" charset="0"/>
                <a:ea typeface="MS PGothic" panose="020B0600070205080204" pitchFamily="34" charset="-128"/>
              </a:endParaRPr>
            </a:p>
            <a:p>
              <a:pPr eaLnBrk="1" hangingPunct="1"/>
              <a:endParaRPr lang="en-US" altLang="zh-HK" sz="2200">
                <a:latin typeface="Arial" panose="020B0604020202020204" pitchFamily="34" charset="0"/>
                <a:ea typeface="MS PGothic" panose="020B0600070205080204" pitchFamily="34" charset="-128"/>
              </a:endParaRPr>
            </a:p>
            <a:p>
              <a:pPr eaLnBrk="1" hangingPunct="1"/>
              <a:endParaRPr lang="en-US" altLang="zh-TW" sz="22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pic>
          <p:nvPicPr>
            <p:cNvPr id="67591" name="Picture 4">
              <a:extLst>
                <a:ext uri="{FF2B5EF4-FFF2-40B4-BE49-F238E27FC236}">
                  <a16:creationId xmlns:a16="http://schemas.microsoft.com/office/drawing/2014/main" id="{036FE621-0C2A-272B-1C86-746F959CA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1113" y="1916113"/>
              <a:ext cx="3968750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592" name="Picture 5">
              <a:extLst>
                <a:ext uri="{FF2B5EF4-FFF2-40B4-BE49-F238E27FC236}">
                  <a16:creationId xmlns:a16="http://schemas.microsoft.com/office/drawing/2014/main" id="{6D2C9703-9655-1EDF-CD82-EFBBB1155A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550" y="2565400"/>
              <a:ext cx="11525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D7E2C0A5-EF35-824C-9A6C-040385B02FCE}"/>
              </a:ext>
            </a:extLst>
          </p:cNvPr>
          <p:cNvSpPr/>
          <p:nvPr/>
        </p:nvSpPr>
        <p:spPr>
          <a:xfrm>
            <a:off x="2339975" y="4005263"/>
            <a:ext cx="4968875" cy="4000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000066"/>
                </a:solidFill>
                <a:latin typeface="Arial" charset="0"/>
                <a:cs typeface="新細明體" charset="0"/>
              </a:rPr>
              <a:t>WE WILL FOCUS ON: </a:t>
            </a:r>
            <a:r>
              <a:rPr lang="en-US" b="1">
                <a:solidFill>
                  <a:srgbClr val="FF0000"/>
                </a:solidFill>
                <a:latin typeface="Arial" charset="0"/>
                <a:cs typeface="新細明體" charset="0"/>
              </a:rPr>
              <a:t>Grayscale image</a:t>
            </a:r>
            <a:r>
              <a:rPr lang="en-US" b="1">
                <a:solidFill>
                  <a:srgbClr val="000066"/>
                </a:solidFill>
                <a:latin typeface="Arial" charset="0"/>
                <a:cs typeface="新細明體" charset="0"/>
              </a:rPr>
              <a:t>!</a:t>
            </a:r>
            <a:endParaRPr lang="en-US" b="1">
              <a:solidFill>
                <a:srgbClr val="FF0000"/>
              </a:solidFill>
              <a:latin typeface="Arial" charset="0"/>
              <a:cs typeface="新細明體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3">
            <a:extLst>
              <a:ext uri="{FF2B5EF4-FFF2-40B4-BE49-F238E27FC236}">
                <a16:creationId xmlns:a16="http://schemas.microsoft.com/office/drawing/2014/main" id="{1ABC67C9-0940-0DC1-7EA2-F5B14404A0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6900" y="184150"/>
            <a:ext cx="8367713" cy="1084263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HK" sz="2800" b="1">
                <a:solidFill>
                  <a:srgbClr val="000066"/>
                </a:solidFill>
                <a:cs typeface="Arial" panose="020B0604020202020204" pitchFamily="34" charset="0"/>
              </a:rPr>
              <a:t>How do we read a digital image in Matlab?</a:t>
            </a:r>
            <a:endParaRPr lang="en-GB" altLang="zh-HK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30E4F96B-704E-BD4E-9493-14B09D063CB2}"/>
              </a:ext>
            </a:extLst>
          </p:cNvPr>
          <p:cNvSpPr/>
          <p:nvPr/>
        </p:nvSpPr>
        <p:spPr bwMode="auto">
          <a:xfrm>
            <a:off x="596900" y="142875"/>
            <a:ext cx="7862888" cy="57785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69635" name="Rectangle 13">
            <a:extLst>
              <a:ext uri="{FF2B5EF4-FFF2-40B4-BE49-F238E27FC236}">
                <a16:creationId xmlns:a16="http://schemas.microsoft.com/office/drawing/2014/main" id="{E6929DE3-721D-3983-1E6D-BDBCD7854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981075"/>
            <a:ext cx="9144001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HK" sz="2000"/>
          </a:p>
        </p:txBody>
      </p:sp>
      <p:sp>
        <p:nvSpPr>
          <p:cNvPr id="69636" name="Rectangle 11">
            <a:extLst>
              <a:ext uri="{FF2B5EF4-FFF2-40B4-BE49-F238E27FC236}">
                <a16:creationId xmlns:a16="http://schemas.microsoft.com/office/drawing/2014/main" id="{0662B160-8206-242F-BA82-F0EDFD814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576263"/>
            <a:ext cx="8605837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HK" altLang="zh-HK" sz="2200">
              <a:latin typeface="Arial" panose="020B0604020202020204" pitchFamily="34" charset="0"/>
            </a:endParaRPr>
          </a:p>
          <a:p>
            <a:pPr eaLnBrk="1" hangingPunct="1"/>
            <a:r>
              <a:rPr lang="en-US" altLang="zh-HK" sz="2200" b="1">
                <a:solidFill>
                  <a:srgbClr val="000066"/>
                </a:solidFill>
                <a:latin typeface="Arial" panose="020B0604020202020204" pitchFamily="34" charset="0"/>
              </a:rPr>
              <a:t>Keep in mind:  </a:t>
            </a:r>
            <a:r>
              <a:rPr lang="en-US" altLang="zh-HK" sz="2200" b="1">
                <a:solidFill>
                  <a:srgbClr val="FF0000"/>
                </a:solidFill>
                <a:latin typeface="Arial" panose="020B0604020202020204" pitchFamily="34" charset="0"/>
              </a:rPr>
              <a:t>imread</a:t>
            </a:r>
            <a:r>
              <a:rPr lang="en-US" altLang="zh-HK" sz="2200" b="1">
                <a:solidFill>
                  <a:srgbClr val="000066"/>
                </a:solidFill>
                <a:latin typeface="Arial" panose="020B0604020202020204" pitchFamily="34" charset="0"/>
              </a:rPr>
              <a:t> &amp; </a:t>
            </a:r>
            <a:r>
              <a:rPr lang="en-US" altLang="zh-HK" sz="2200" b="1">
                <a:solidFill>
                  <a:srgbClr val="FF0000"/>
                </a:solidFill>
                <a:latin typeface="Arial" panose="020B0604020202020204" pitchFamily="34" charset="0"/>
              </a:rPr>
              <a:t>imwrite</a:t>
            </a:r>
            <a:r>
              <a:rPr lang="en-US" altLang="zh-HK" sz="2200" b="1">
                <a:solidFill>
                  <a:srgbClr val="000066"/>
                </a:solidFill>
                <a:latin typeface="Arial" panose="020B0604020202020204" pitchFamily="34" charset="0"/>
              </a:rPr>
              <a:t>!</a:t>
            </a:r>
          </a:p>
          <a:p>
            <a:pPr eaLnBrk="1" hangingPunct="1">
              <a:buFontTx/>
              <a:buNone/>
            </a:pPr>
            <a:endParaRPr lang="en-US" altLang="zh-HK" sz="2200"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zh-HK" sz="2200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                        </a:t>
            </a:r>
          </a:p>
          <a:p>
            <a:pPr eaLnBrk="1" hangingPunct="1"/>
            <a:endParaRPr lang="en-US" altLang="zh-HK" sz="2200"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/>
            <a:endParaRPr lang="en-US" altLang="zh-HK" sz="2200"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/>
            <a:endParaRPr lang="en-US" altLang="zh-TW" sz="2200"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3">
            <a:extLst>
              <a:ext uri="{FF2B5EF4-FFF2-40B4-BE49-F238E27FC236}">
                <a16:creationId xmlns:a16="http://schemas.microsoft.com/office/drawing/2014/main" id="{39ADB558-0044-9246-26B6-F7FF4A76C5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63713" y="184150"/>
            <a:ext cx="5976937" cy="1084263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HK" sz="2800" b="1">
                <a:solidFill>
                  <a:srgbClr val="000066"/>
                </a:solidFill>
                <a:cs typeface="Arial" panose="020B0604020202020204" pitchFamily="34" charset="0"/>
              </a:rPr>
              <a:t>How is a digital image formed?</a:t>
            </a:r>
            <a:endParaRPr lang="en-GB" altLang="zh-HK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18F0D3F9-89E7-7349-8AEB-50EEC34AE671}"/>
              </a:ext>
            </a:extLst>
          </p:cNvPr>
          <p:cNvSpPr/>
          <p:nvPr/>
        </p:nvSpPr>
        <p:spPr bwMode="auto">
          <a:xfrm>
            <a:off x="1763713" y="142875"/>
            <a:ext cx="5761037" cy="57785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71683" name="Rectangle 13">
            <a:extLst>
              <a:ext uri="{FF2B5EF4-FFF2-40B4-BE49-F238E27FC236}">
                <a16:creationId xmlns:a16="http://schemas.microsoft.com/office/drawing/2014/main" id="{A3653A1B-9C47-DAED-967B-357FF0154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1027113"/>
            <a:ext cx="9144001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HK" sz="2000"/>
          </a:p>
        </p:txBody>
      </p:sp>
      <p:sp>
        <p:nvSpPr>
          <p:cNvPr id="71684" name="Rectangle 11">
            <a:extLst>
              <a:ext uri="{FF2B5EF4-FFF2-40B4-BE49-F238E27FC236}">
                <a16:creationId xmlns:a16="http://schemas.microsoft.com/office/drawing/2014/main" id="{177B94A2-42F1-3DF8-8162-4BD7837E1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576263"/>
            <a:ext cx="8605837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HK" altLang="zh-HK" sz="2200">
              <a:latin typeface="Arial" panose="020B0604020202020204" pitchFamily="34" charset="0"/>
            </a:endParaRPr>
          </a:p>
          <a:p>
            <a:pPr eaLnBrk="1" hangingPunct="1"/>
            <a:r>
              <a:rPr lang="en-US" altLang="zh-HK" sz="2200" b="1">
                <a:solidFill>
                  <a:srgbClr val="C00000"/>
                </a:solidFill>
                <a:latin typeface="Arial" panose="020B0604020202020204" pitchFamily="34" charset="0"/>
              </a:rPr>
              <a:t>Sensor:</a:t>
            </a:r>
          </a:p>
          <a:p>
            <a:pPr lvl="1" eaLnBrk="1" hangingPunct="1"/>
            <a:r>
              <a:rPr lang="en-US" altLang="zh-HK" sz="1800" b="1">
                <a:solidFill>
                  <a:srgbClr val="000066"/>
                </a:solidFill>
                <a:latin typeface="Arial Unicode MS" panose="020B0604020202020204" pitchFamily="34" charset="-128"/>
                <a:ea typeface="MS PGothic" panose="020B0600070205080204" pitchFamily="34" charset="-128"/>
              </a:rPr>
              <a:t>Each sensor captured the amount of photon of certain wavelength;</a:t>
            </a:r>
          </a:p>
          <a:p>
            <a:pPr lvl="1" eaLnBrk="1" hangingPunct="1"/>
            <a:r>
              <a:rPr lang="en-US" altLang="zh-HK" sz="1800" b="1">
                <a:solidFill>
                  <a:srgbClr val="000066"/>
                </a:solidFill>
                <a:latin typeface="Arial Unicode MS" panose="020B0604020202020204" pitchFamily="34" charset="-128"/>
                <a:ea typeface="MS PGothic" panose="020B0600070205080204" pitchFamily="34" charset="-128"/>
              </a:rPr>
              <a:t>Typical color images consist of </a:t>
            </a:r>
            <a:r>
              <a:rPr lang="en-US" altLang="zh-HK" sz="1800" b="1">
                <a:solidFill>
                  <a:srgbClr val="FF0000"/>
                </a:solidFill>
                <a:latin typeface="Arial Unicode MS" panose="020B0604020202020204" pitchFamily="34" charset="-128"/>
                <a:ea typeface="MS PGothic" panose="020B0600070205080204" pitchFamily="34" charset="-128"/>
              </a:rPr>
              <a:t>three </a:t>
            </a:r>
            <a:r>
              <a:rPr lang="en-US" altLang="zh-HK" sz="1800" b="1">
                <a:solidFill>
                  <a:srgbClr val="000066"/>
                </a:solidFill>
                <a:latin typeface="Arial Unicode MS" panose="020B0604020202020204" pitchFamily="34" charset="-128"/>
                <a:ea typeface="MS PGothic" panose="020B0600070205080204" pitchFamily="34" charset="-128"/>
              </a:rPr>
              <a:t>color bands (RGB).</a:t>
            </a:r>
          </a:p>
          <a:p>
            <a:pPr lvl="1" eaLnBrk="1" hangingPunct="1"/>
            <a:r>
              <a:rPr lang="en-US" altLang="zh-HK" sz="1800" b="1">
                <a:solidFill>
                  <a:srgbClr val="000066"/>
                </a:solidFill>
                <a:latin typeface="Arial Unicode MS" panose="020B0604020202020204" pitchFamily="34" charset="-128"/>
                <a:ea typeface="MS PGothic" panose="020B0600070205080204" pitchFamily="34" charset="-128"/>
              </a:rPr>
              <a:t>Reflected light of an object/phontons are captured by three different sets of sensors, each set made to have a different sensitivity function.</a:t>
            </a:r>
            <a:endParaRPr lang="en-US" altLang="zh-HK" sz="22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buFontTx/>
              <a:buNone/>
            </a:pPr>
            <a:endParaRPr lang="en-US" altLang="zh-HK" sz="22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zh-HK" sz="2200">
                <a:latin typeface="Arial" panose="020B0604020202020204" pitchFamily="34" charset="0"/>
                <a:ea typeface="MS PGothic" panose="020B0600070205080204" pitchFamily="34" charset="-128"/>
              </a:rPr>
              <a:t>                                             </a:t>
            </a:r>
          </a:p>
          <a:p>
            <a:pPr eaLnBrk="1" hangingPunct="1"/>
            <a:endParaRPr lang="en-US" altLang="zh-HK" sz="22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/>
            <a:endParaRPr lang="en-US" altLang="zh-HK" sz="22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/>
            <a:endParaRPr lang="en-US" altLang="zh-TW" sz="22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71685" name="Picture 6">
            <a:extLst>
              <a:ext uri="{FF2B5EF4-FFF2-40B4-BE49-F238E27FC236}">
                <a16:creationId xmlns:a16="http://schemas.microsoft.com/office/drawing/2014/main" id="{F6F71D58-F13A-3D8E-D9F0-2105B7A519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781300"/>
            <a:ext cx="4683125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6" name="Rectangle 7">
            <a:extLst>
              <a:ext uri="{FF2B5EF4-FFF2-40B4-BE49-F238E27FC236}">
                <a16:creationId xmlns:a16="http://schemas.microsoft.com/office/drawing/2014/main" id="{5D618B2A-BDCD-C207-CB7D-D1CA62193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700" y="5732463"/>
            <a:ext cx="91217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600" b="1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Figure 1: </a:t>
            </a:r>
            <a:r>
              <a:rPr lang="zh-HK" altLang="zh-HK" sz="1600" b="1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spectrum of the light which reaches a sensor is multiplied with the sensitivity function of the sensor and recorded by the sensor. This recorded value is the brightness of</a:t>
            </a:r>
            <a:r>
              <a:rPr lang="en-US" altLang="zh-HK" sz="1600" b="1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zh-HK" altLang="zh-HK" sz="1600" b="1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image in the location of the sensor and in the band of the sensor. This figure shows the</a:t>
            </a:r>
            <a:r>
              <a:rPr lang="en-US" altLang="zh-HK" sz="1600" b="1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zh-HK" altLang="zh-HK" sz="1600" b="1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sensitivity curves of three different sensor types.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3">
            <a:extLst>
              <a:ext uri="{FF2B5EF4-FFF2-40B4-BE49-F238E27FC236}">
                <a16:creationId xmlns:a16="http://schemas.microsoft.com/office/drawing/2014/main" id="{FCDC27FD-36C9-34F7-71B3-72ED4EE474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8175" y="184150"/>
            <a:ext cx="5976938" cy="1084263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HK" sz="2800" b="1">
                <a:solidFill>
                  <a:srgbClr val="000066"/>
                </a:solidFill>
                <a:cs typeface="Arial" panose="020B0604020202020204" pitchFamily="34" charset="0"/>
              </a:rPr>
              <a:t>What is </a:t>
            </a: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“</a:t>
            </a:r>
            <a:r>
              <a:rPr lang="en-US" altLang="zh-HK" sz="2800" b="1">
                <a:solidFill>
                  <a:srgbClr val="000066"/>
                </a:solidFill>
                <a:cs typeface="Arial" panose="020B0604020202020204" pitchFamily="34" charset="0"/>
              </a:rPr>
              <a:t>Image resolution</a:t>
            </a: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”</a:t>
            </a:r>
            <a:r>
              <a:rPr lang="en-US" altLang="zh-HK" sz="2800" b="1">
                <a:solidFill>
                  <a:srgbClr val="000066"/>
                </a:solidFill>
                <a:cs typeface="Arial" panose="020B0604020202020204" pitchFamily="34" charset="0"/>
              </a:rPr>
              <a:t>?</a:t>
            </a:r>
            <a:endParaRPr lang="en-GB" altLang="zh-HK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A6D582DA-1298-7142-B6FA-55EFC000847E}"/>
              </a:ext>
            </a:extLst>
          </p:cNvPr>
          <p:cNvSpPr/>
          <p:nvPr/>
        </p:nvSpPr>
        <p:spPr bwMode="auto">
          <a:xfrm>
            <a:off x="1908175" y="142875"/>
            <a:ext cx="5327650" cy="57785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73731" name="Rectangle 13">
            <a:extLst>
              <a:ext uri="{FF2B5EF4-FFF2-40B4-BE49-F238E27FC236}">
                <a16:creationId xmlns:a16="http://schemas.microsoft.com/office/drawing/2014/main" id="{1F4A0E93-C7C2-53CF-7368-182492F0A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981075"/>
            <a:ext cx="9144001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HK" sz="2000"/>
          </a:p>
        </p:txBody>
      </p:sp>
      <p:sp>
        <p:nvSpPr>
          <p:cNvPr id="73732" name="Rectangle 11">
            <a:extLst>
              <a:ext uri="{FF2B5EF4-FFF2-40B4-BE49-F238E27FC236}">
                <a16:creationId xmlns:a16="http://schemas.microsoft.com/office/drawing/2014/main" id="{81ED843A-3213-FB81-4A5C-01878A1BD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576263"/>
            <a:ext cx="8605837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HK" altLang="zh-HK" sz="2200">
              <a:latin typeface="Arial" panose="020B0604020202020204" pitchFamily="34" charset="0"/>
            </a:endParaRPr>
          </a:p>
          <a:p>
            <a:pPr eaLnBrk="1" hangingPunct="1"/>
            <a:r>
              <a:rPr lang="en-US" altLang="zh-HK" sz="2200" b="1">
                <a:solidFill>
                  <a:srgbClr val="000066"/>
                </a:solidFill>
                <a:latin typeface="Arial" panose="020B0604020202020204" pitchFamily="34" charset="0"/>
              </a:rPr>
              <a:t>Effect on different image resolution:</a:t>
            </a:r>
            <a:endParaRPr lang="en-US" altLang="zh-HK" sz="1800" b="1">
              <a:solidFill>
                <a:srgbClr val="000066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 eaLnBrk="1" hangingPunct="1"/>
            <a:r>
              <a:rPr lang="en-US" altLang="zh-HK" sz="1800" b="1">
                <a:solidFill>
                  <a:srgbClr val="FF0000"/>
                </a:solidFill>
                <a:latin typeface="Arial Unicode MS" panose="020B0604020202020204" pitchFamily="34" charset="-128"/>
                <a:ea typeface="MS PGothic" panose="020B0600070205080204" pitchFamily="34" charset="-128"/>
              </a:rPr>
              <a:t>False contouring:</a:t>
            </a:r>
            <a:r>
              <a:rPr lang="en-US" altLang="zh-HK" sz="1800" b="1">
                <a:solidFill>
                  <a:srgbClr val="000066"/>
                </a:solidFill>
                <a:latin typeface="Arial Unicode MS" panose="020B0604020202020204" pitchFamily="34" charset="-128"/>
                <a:ea typeface="MS PGothic" panose="020B0600070205080204" pitchFamily="34" charset="-128"/>
              </a:rPr>
              <a:t> reducing M</a:t>
            </a:r>
          </a:p>
          <a:p>
            <a:pPr eaLnBrk="1" hangingPunct="1">
              <a:buFontTx/>
              <a:buNone/>
            </a:pPr>
            <a:endParaRPr lang="en-US" altLang="zh-HK" sz="22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buFontTx/>
              <a:buNone/>
            </a:pPr>
            <a:endParaRPr lang="en-US" altLang="zh-HK" sz="22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zh-HK" sz="2200">
                <a:latin typeface="Arial" panose="020B0604020202020204" pitchFamily="34" charset="0"/>
                <a:ea typeface="MS PGothic" panose="020B0600070205080204" pitchFamily="34" charset="-128"/>
              </a:rPr>
              <a:t>                                             </a:t>
            </a:r>
          </a:p>
          <a:p>
            <a:pPr eaLnBrk="1" hangingPunct="1"/>
            <a:endParaRPr lang="en-US" altLang="zh-HK" sz="22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/>
            <a:endParaRPr lang="en-US" altLang="zh-HK" sz="22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/>
            <a:endParaRPr lang="en-US" altLang="zh-TW" sz="22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73733" name="Picture 1">
            <a:extLst>
              <a:ext uri="{FF2B5EF4-FFF2-40B4-BE49-F238E27FC236}">
                <a16:creationId xmlns:a16="http://schemas.microsoft.com/office/drawing/2014/main" id="{7F362F0E-2FEC-03AC-D5F9-4726FD069D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8" y="1749425"/>
            <a:ext cx="5686425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3">
            <a:extLst>
              <a:ext uri="{FF2B5EF4-FFF2-40B4-BE49-F238E27FC236}">
                <a16:creationId xmlns:a16="http://schemas.microsoft.com/office/drawing/2014/main" id="{EB01B9F1-F111-30BF-CAAA-6F79834C5A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8175" y="184150"/>
            <a:ext cx="5976938" cy="1084263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HK" sz="2800" b="1">
                <a:solidFill>
                  <a:srgbClr val="000066"/>
                </a:solidFill>
                <a:cs typeface="Arial" panose="020B0604020202020204" pitchFamily="34" charset="0"/>
              </a:rPr>
              <a:t>What is </a:t>
            </a: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“</a:t>
            </a:r>
            <a:r>
              <a:rPr lang="en-US" altLang="zh-HK" sz="2800" b="1">
                <a:solidFill>
                  <a:srgbClr val="000066"/>
                </a:solidFill>
                <a:cs typeface="Arial" panose="020B0604020202020204" pitchFamily="34" charset="0"/>
              </a:rPr>
              <a:t>Image resolution</a:t>
            </a: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”</a:t>
            </a:r>
            <a:r>
              <a:rPr lang="en-US" altLang="zh-HK" sz="2800" b="1">
                <a:solidFill>
                  <a:srgbClr val="000066"/>
                </a:solidFill>
                <a:cs typeface="Arial" panose="020B0604020202020204" pitchFamily="34" charset="0"/>
              </a:rPr>
              <a:t>?</a:t>
            </a:r>
            <a:endParaRPr lang="en-GB" altLang="zh-HK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CC294BD7-FBE3-154F-865C-3EC3FD7E651B}"/>
              </a:ext>
            </a:extLst>
          </p:cNvPr>
          <p:cNvSpPr/>
          <p:nvPr/>
        </p:nvSpPr>
        <p:spPr bwMode="auto">
          <a:xfrm>
            <a:off x="1908175" y="142875"/>
            <a:ext cx="5327650" cy="57785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75779" name="Rectangle 13">
            <a:extLst>
              <a:ext uri="{FF2B5EF4-FFF2-40B4-BE49-F238E27FC236}">
                <a16:creationId xmlns:a16="http://schemas.microsoft.com/office/drawing/2014/main" id="{5B08387D-D403-3210-F285-151281AB8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981075"/>
            <a:ext cx="9144001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HK" sz="2000"/>
          </a:p>
        </p:txBody>
      </p:sp>
      <p:sp>
        <p:nvSpPr>
          <p:cNvPr id="75780" name="Rectangle 11">
            <a:extLst>
              <a:ext uri="{FF2B5EF4-FFF2-40B4-BE49-F238E27FC236}">
                <a16:creationId xmlns:a16="http://schemas.microsoft.com/office/drawing/2014/main" id="{F3A0DEDB-8350-CFCE-22F3-451E8AC79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576263"/>
            <a:ext cx="8605837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HK" altLang="zh-HK" sz="2200">
              <a:latin typeface="Arial" panose="020B0604020202020204" pitchFamily="34" charset="0"/>
            </a:endParaRPr>
          </a:p>
          <a:p>
            <a:pPr eaLnBrk="1" hangingPunct="1"/>
            <a:r>
              <a:rPr lang="en-US" altLang="zh-HK" sz="2200" b="1">
                <a:solidFill>
                  <a:srgbClr val="C00000"/>
                </a:solidFill>
                <a:latin typeface="Arial" panose="020B0604020202020204" pitchFamily="34" charset="0"/>
              </a:rPr>
              <a:t>Little Effect by m on a complicated image:</a:t>
            </a:r>
            <a:endParaRPr lang="en-US" altLang="zh-HK" sz="1800" b="1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buFontTx/>
              <a:buNone/>
            </a:pPr>
            <a:endParaRPr lang="en-US" altLang="zh-HK" sz="2200"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buFontTx/>
              <a:buNone/>
            </a:pPr>
            <a:endParaRPr lang="en-US" altLang="zh-HK" sz="2200"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zh-HK" sz="2200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                        </a:t>
            </a:r>
          </a:p>
          <a:p>
            <a:pPr eaLnBrk="1" hangingPunct="1"/>
            <a:endParaRPr lang="en-US" altLang="zh-HK" sz="2200"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/>
            <a:endParaRPr lang="en-US" altLang="zh-HK" sz="2200"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/>
            <a:endParaRPr lang="en-US" altLang="zh-TW" sz="2200"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5781" name="Picture 2">
            <a:extLst>
              <a:ext uri="{FF2B5EF4-FFF2-40B4-BE49-F238E27FC236}">
                <a16:creationId xmlns:a16="http://schemas.microsoft.com/office/drawing/2014/main" id="{FA388579-46DF-0210-1A8F-A08AB384AD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1566863"/>
            <a:ext cx="6305550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3">
            <a:extLst>
              <a:ext uri="{FF2B5EF4-FFF2-40B4-BE49-F238E27FC236}">
                <a16:creationId xmlns:a16="http://schemas.microsoft.com/office/drawing/2014/main" id="{D6C553DF-C14A-89B0-5670-46571646A8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8175" y="184150"/>
            <a:ext cx="5976938" cy="1084263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HK" sz="2800" b="1">
                <a:solidFill>
                  <a:srgbClr val="000066"/>
                </a:solidFill>
                <a:cs typeface="Arial" panose="020B0604020202020204" pitchFamily="34" charset="0"/>
              </a:rPr>
              <a:t>What is </a:t>
            </a: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“</a:t>
            </a:r>
            <a:r>
              <a:rPr lang="en-US" altLang="zh-HK" sz="2800" b="1">
                <a:solidFill>
                  <a:srgbClr val="000066"/>
                </a:solidFill>
                <a:cs typeface="Arial" panose="020B0604020202020204" pitchFamily="34" charset="0"/>
              </a:rPr>
              <a:t>Image resolution</a:t>
            </a: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”</a:t>
            </a:r>
            <a:r>
              <a:rPr lang="en-US" altLang="zh-HK" sz="2800" b="1">
                <a:solidFill>
                  <a:srgbClr val="000066"/>
                </a:solidFill>
                <a:cs typeface="Arial" panose="020B0604020202020204" pitchFamily="34" charset="0"/>
              </a:rPr>
              <a:t>?</a:t>
            </a:r>
            <a:endParaRPr lang="en-GB" altLang="zh-HK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4D1ED144-B1D2-3549-8B1C-681FA1CF2911}"/>
              </a:ext>
            </a:extLst>
          </p:cNvPr>
          <p:cNvSpPr/>
          <p:nvPr/>
        </p:nvSpPr>
        <p:spPr bwMode="auto">
          <a:xfrm>
            <a:off x="1908175" y="142875"/>
            <a:ext cx="5327650" cy="57785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77827" name="Rectangle 13">
            <a:extLst>
              <a:ext uri="{FF2B5EF4-FFF2-40B4-BE49-F238E27FC236}">
                <a16:creationId xmlns:a16="http://schemas.microsoft.com/office/drawing/2014/main" id="{56EFD0E4-FE23-A298-D86F-81E12F9BD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981075"/>
            <a:ext cx="9144001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HK" sz="2000"/>
          </a:p>
        </p:txBody>
      </p:sp>
      <p:sp>
        <p:nvSpPr>
          <p:cNvPr id="77828" name="Rectangle 11">
            <a:extLst>
              <a:ext uri="{FF2B5EF4-FFF2-40B4-BE49-F238E27FC236}">
                <a16:creationId xmlns:a16="http://schemas.microsoft.com/office/drawing/2014/main" id="{1B245957-94E7-60EF-37D2-319DA6557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576263"/>
            <a:ext cx="8605837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HK" altLang="zh-HK" sz="2200">
              <a:latin typeface="Arial" panose="020B0604020202020204" pitchFamily="34" charset="0"/>
            </a:endParaRPr>
          </a:p>
          <a:p>
            <a:pPr eaLnBrk="1" hangingPunct="1"/>
            <a:r>
              <a:rPr lang="en-US" altLang="zh-HK" sz="2200" b="1">
                <a:solidFill>
                  <a:srgbClr val="000066"/>
                </a:solidFill>
                <a:latin typeface="Arial" panose="020B0604020202020204" pitchFamily="34" charset="0"/>
              </a:rPr>
              <a:t>Effect on different image resolution:</a:t>
            </a:r>
          </a:p>
          <a:p>
            <a:pPr lvl="1" eaLnBrk="1" hangingPunct="1"/>
            <a:r>
              <a:rPr lang="en-US" altLang="zh-HK" sz="1800" b="1">
                <a:solidFill>
                  <a:srgbClr val="FF0000"/>
                </a:solidFill>
                <a:latin typeface="Arial Unicode MS" panose="020B0604020202020204" pitchFamily="34" charset="-128"/>
                <a:ea typeface="MS PGothic" panose="020B0600070205080204" pitchFamily="34" charset="-128"/>
              </a:rPr>
              <a:t>Checkerboard effect: </a:t>
            </a:r>
            <a:r>
              <a:rPr lang="en-US" altLang="zh-HK" sz="1800" b="1">
                <a:solidFill>
                  <a:srgbClr val="000066"/>
                </a:solidFill>
                <a:latin typeface="Arial Unicode MS" panose="020B0604020202020204" pitchFamily="34" charset="-128"/>
                <a:ea typeface="MS PGothic" panose="020B0600070205080204" pitchFamily="34" charset="-128"/>
              </a:rPr>
              <a:t>reducing N</a:t>
            </a:r>
          </a:p>
          <a:p>
            <a:pPr lvl="1" eaLnBrk="1" hangingPunct="1"/>
            <a:endParaRPr lang="en-US" altLang="zh-HK" sz="1800" b="1">
              <a:solidFill>
                <a:srgbClr val="000066"/>
              </a:solidFill>
              <a:latin typeface="Arial Unicode MS" panose="020B0604020202020204" pitchFamily="34" charset="-128"/>
              <a:ea typeface="MS PGothic" panose="020B0600070205080204" pitchFamily="34" charset="-128"/>
            </a:endParaRPr>
          </a:p>
          <a:p>
            <a:pPr lvl="1" eaLnBrk="1" hangingPunct="1"/>
            <a:endParaRPr lang="en-US" altLang="zh-HK" sz="1800" b="1">
              <a:solidFill>
                <a:srgbClr val="000066"/>
              </a:solidFill>
              <a:latin typeface="Arial Unicode MS" panose="020B0604020202020204" pitchFamily="34" charset="-128"/>
              <a:ea typeface="MS PGothic" panose="020B0600070205080204" pitchFamily="34" charset="-128"/>
            </a:endParaRPr>
          </a:p>
          <a:p>
            <a:pPr lvl="1" eaLnBrk="1" hangingPunct="1"/>
            <a:endParaRPr lang="en-US" altLang="zh-HK" sz="1800" b="1">
              <a:solidFill>
                <a:srgbClr val="000066"/>
              </a:solidFill>
              <a:latin typeface="Arial Unicode MS" panose="020B0604020202020204" pitchFamily="34" charset="-128"/>
              <a:ea typeface="MS PGothic" panose="020B0600070205080204" pitchFamily="34" charset="-128"/>
            </a:endParaRP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zh-HK" sz="1800" b="1">
              <a:solidFill>
                <a:srgbClr val="000066"/>
              </a:solidFill>
              <a:latin typeface="Arial Unicode MS" panose="020B0604020202020204" pitchFamily="34" charset="-128"/>
              <a:ea typeface="MS PGothic" panose="020B0600070205080204" pitchFamily="34" charset="-128"/>
            </a:endParaRP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zh-HK" sz="1800" b="1">
                <a:solidFill>
                  <a:srgbClr val="000066"/>
                </a:solidFill>
                <a:latin typeface="Arial Unicode MS" panose="020B0604020202020204" pitchFamily="34" charset="-128"/>
                <a:ea typeface="MS PGothic" panose="020B0600070205080204" pitchFamily="34" charset="-128"/>
              </a:rPr>
              <a:t>   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zh-HK" sz="1800" b="1">
              <a:solidFill>
                <a:srgbClr val="000066"/>
              </a:solidFill>
              <a:latin typeface="Arial Unicode MS" panose="020B0604020202020204" pitchFamily="34" charset="-128"/>
              <a:ea typeface="MS PGothic" panose="020B0600070205080204" pitchFamily="34" charset="-128"/>
            </a:endParaRP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zh-HK" sz="1800" b="1">
              <a:solidFill>
                <a:srgbClr val="000066"/>
              </a:solidFill>
              <a:latin typeface="Arial Unicode MS" panose="020B0604020202020204" pitchFamily="34" charset="-128"/>
              <a:ea typeface="MS PGothic" panose="020B0600070205080204" pitchFamily="34" charset="-128"/>
            </a:endParaRPr>
          </a:p>
          <a:p>
            <a:pPr eaLnBrk="1" hangingPunct="1">
              <a:buFontTx/>
              <a:buNone/>
            </a:pPr>
            <a:endParaRPr lang="en-US" altLang="zh-HK" sz="22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buFontTx/>
              <a:buNone/>
            </a:pPr>
            <a:endParaRPr lang="en-US" altLang="zh-HK" sz="22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zh-HK" sz="2200">
                <a:latin typeface="Arial" panose="020B0604020202020204" pitchFamily="34" charset="0"/>
                <a:ea typeface="MS PGothic" panose="020B0600070205080204" pitchFamily="34" charset="-128"/>
              </a:rPr>
              <a:t>                                             </a:t>
            </a:r>
          </a:p>
          <a:p>
            <a:pPr eaLnBrk="1" hangingPunct="1"/>
            <a:endParaRPr lang="en-US" altLang="zh-HK" sz="22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/>
            <a:endParaRPr lang="en-US" altLang="zh-HK" sz="22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/>
            <a:endParaRPr lang="en-US" altLang="zh-TW" sz="22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77829" name="Picture 2">
            <a:extLst>
              <a:ext uri="{FF2B5EF4-FFF2-40B4-BE49-F238E27FC236}">
                <a16:creationId xmlns:a16="http://schemas.microsoft.com/office/drawing/2014/main" id="{35B3EE43-1877-2568-9124-4CA8386DF0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1700213"/>
            <a:ext cx="4691063" cy="49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>
            <a:extLst>
              <a:ext uri="{FF2B5EF4-FFF2-40B4-BE49-F238E27FC236}">
                <a16:creationId xmlns:a16="http://schemas.microsoft.com/office/drawing/2014/main" id="{F259C9C5-5360-8223-8691-BA98201873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1050" y="184150"/>
            <a:ext cx="9144000" cy="1084263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HK" sz="2800" b="1">
                <a:solidFill>
                  <a:srgbClr val="000066"/>
                </a:solidFill>
                <a:cs typeface="Arial" panose="020B0604020202020204" pitchFamily="34" charset="0"/>
              </a:rPr>
              <a:t>Some Useful Information</a:t>
            </a:r>
            <a:endParaRPr lang="en-GB" altLang="zh-HK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EC4E4E93-85ED-1B4B-BC42-F05AEBF24F3D}"/>
              </a:ext>
            </a:extLst>
          </p:cNvPr>
          <p:cNvSpPr/>
          <p:nvPr/>
        </p:nvSpPr>
        <p:spPr bwMode="auto">
          <a:xfrm>
            <a:off x="2051050" y="142875"/>
            <a:ext cx="4681538" cy="57785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24579" name="Rectangle 13">
            <a:extLst>
              <a:ext uri="{FF2B5EF4-FFF2-40B4-BE49-F238E27FC236}">
                <a16:creationId xmlns:a16="http://schemas.microsoft.com/office/drawing/2014/main" id="{4F71E9EB-F3FE-37D2-0A43-FBD523200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81075"/>
            <a:ext cx="9144000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HK" sz="2000"/>
          </a:p>
        </p:txBody>
      </p:sp>
      <p:sp>
        <p:nvSpPr>
          <p:cNvPr id="24580" name="Rectangle 11">
            <a:extLst>
              <a:ext uri="{FF2B5EF4-FFF2-40B4-BE49-F238E27FC236}">
                <a16:creationId xmlns:a16="http://schemas.microsoft.com/office/drawing/2014/main" id="{164C38F0-F7E8-3F96-E69F-4848CAFB1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576263"/>
            <a:ext cx="8605837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HK" altLang="zh-HK" sz="2200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zh-HK" sz="2200" b="1" dirty="0">
                <a:solidFill>
                  <a:schemeClr val="tx2"/>
                </a:solidFill>
                <a:latin typeface="Arial" panose="020B0604020202020204" pitchFamily="34" charset="0"/>
              </a:rPr>
              <a:t>Assessment scheme:</a:t>
            </a:r>
          </a:p>
          <a:p>
            <a:pPr lvl="1"/>
            <a:r>
              <a:rPr lang="en-US" altLang="zh-HK" sz="2000" b="1" dirty="0">
                <a:solidFill>
                  <a:schemeClr val="tx2"/>
                </a:solidFill>
                <a:ea typeface="MS PGothic" panose="020B0600070205080204" pitchFamily="34" charset="-128"/>
              </a:rPr>
              <a:t>Homework assignment 	              	              </a:t>
            </a:r>
            <a:r>
              <a:rPr lang="en-US" altLang="zh-HK" sz="2000" b="1" dirty="0">
                <a:solidFill>
                  <a:srgbClr val="FF0000"/>
                </a:solidFill>
                <a:ea typeface="MS PGothic" panose="020B0600070205080204" pitchFamily="34" charset="-128"/>
              </a:rPr>
              <a:t>15%</a:t>
            </a:r>
          </a:p>
          <a:p>
            <a:pPr lvl="1"/>
            <a:r>
              <a:rPr lang="en-US" altLang="zh-HK" sz="2000" b="1" dirty="0">
                <a:solidFill>
                  <a:schemeClr val="tx2"/>
                </a:solidFill>
                <a:ea typeface="MS PGothic" panose="020B0600070205080204" pitchFamily="34" charset="-128"/>
              </a:rPr>
              <a:t>Midterm </a:t>
            </a:r>
            <a:r>
              <a:rPr lang="en-US" altLang="zh-HK" sz="2000" b="1" dirty="0">
                <a:ea typeface="MS PGothic" panose="020B0600070205080204" pitchFamily="34" charset="-128"/>
              </a:rPr>
              <a:t>(</a:t>
            </a:r>
            <a:r>
              <a:rPr lang="en-US" altLang="zh-HK" sz="2000" dirty="0">
                <a:ea typeface="MS PGothic" panose="020B0600070205080204" pitchFamily="34" charset="-128"/>
              </a:rPr>
              <a:t>March 1</a:t>
            </a:r>
            <a:r>
              <a:rPr lang="en-GB" altLang="zh-HK" sz="2000" dirty="0">
                <a:ea typeface="MS PGothic" panose="020B0600070205080204" pitchFamily="34" charset="-128"/>
              </a:rPr>
              <a:t>3</a:t>
            </a:r>
            <a:r>
              <a:rPr lang="en-US" altLang="zh-HK" sz="2000" baseline="30000" dirty="0" err="1">
                <a:ea typeface="MS PGothic" panose="020B0600070205080204" pitchFamily="34" charset="-128"/>
              </a:rPr>
              <a:t>th</a:t>
            </a:r>
            <a:r>
              <a:rPr lang="en-US" altLang="zh-HK" sz="2000" dirty="0">
                <a:ea typeface="MS PGothic" panose="020B0600070205080204" pitchFamily="34" charset="-128"/>
              </a:rPr>
              <a:t> in class</a:t>
            </a:r>
            <a:r>
              <a:rPr lang="en-US" altLang="zh-HK" sz="2000" b="1" dirty="0">
                <a:ea typeface="MS PGothic" panose="020B0600070205080204" pitchFamily="34" charset="-128"/>
              </a:rPr>
              <a:t>)                 </a:t>
            </a:r>
            <a:r>
              <a:rPr lang="en-US" altLang="zh-HK" sz="2000" b="1" dirty="0">
                <a:solidFill>
                  <a:schemeClr val="bg2"/>
                </a:solidFill>
                <a:ea typeface="MS PGothic" panose="020B0600070205080204" pitchFamily="34" charset="-128"/>
              </a:rPr>
              <a:t>                           </a:t>
            </a:r>
            <a:r>
              <a:rPr lang="en-US" altLang="zh-HK" sz="2000" b="1" dirty="0">
                <a:solidFill>
                  <a:srgbClr val="FF0000"/>
                </a:solidFill>
                <a:ea typeface="MS PGothic" panose="020B0600070205080204" pitchFamily="34" charset="-128"/>
              </a:rPr>
              <a:t>35% </a:t>
            </a:r>
          </a:p>
          <a:p>
            <a:pPr lvl="1"/>
            <a:r>
              <a:rPr lang="en-US" altLang="zh-HK" sz="2000" b="1" dirty="0">
                <a:solidFill>
                  <a:schemeClr val="tx2"/>
                </a:solidFill>
                <a:ea typeface="MS PGothic" panose="020B0600070205080204" pitchFamily="34" charset="-128"/>
              </a:rPr>
              <a:t>Final</a:t>
            </a:r>
            <a:r>
              <a:rPr lang="en-US" altLang="zh-HK" sz="2000" b="1" dirty="0">
                <a:solidFill>
                  <a:schemeClr val="bg2"/>
                </a:solidFill>
                <a:ea typeface="MS PGothic" panose="020B0600070205080204" pitchFamily="34" charset="-128"/>
              </a:rPr>
              <a:t>    (TBA).                                                                   </a:t>
            </a:r>
            <a:r>
              <a:rPr lang="en-US" altLang="zh-HK" sz="2000" b="1" dirty="0">
                <a:solidFill>
                  <a:srgbClr val="FF0000"/>
                </a:solidFill>
                <a:ea typeface="MS PGothic" panose="020B0600070205080204" pitchFamily="34" charset="-128"/>
              </a:rPr>
              <a:t>50%</a:t>
            </a:r>
          </a:p>
          <a:p>
            <a:pPr eaLnBrk="1" hangingPunct="1"/>
            <a:endParaRPr lang="en-US" altLang="zh-HK" sz="2200" b="1" dirty="0">
              <a:solidFill>
                <a:schemeClr val="tx2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/>
            <a:r>
              <a:rPr lang="en-US" altLang="zh-HK" sz="2200" dirty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Relax</a:t>
            </a:r>
            <a:r>
              <a:rPr lang="en-US" altLang="zh-HK" sz="2200" dirty="0">
                <a:solidFill>
                  <a:srgbClr val="000066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+ </a:t>
            </a:r>
            <a:r>
              <a:rPr lang="en-US" altLang="zh-HK" sz="2200" dirty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enjoy</a:t>
            </a:r>
            <a:r>
              <a:rPr lang="en-US" altLang="zh-HK" sz="2200" dirty="0">
                <a:solidFill>
                  <a:srgbClr val="000066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+ develop </a:t>
            </a:r>
            <a:r>
              <a:rPr lang="en-US" altLang="zh-HK" sz="2200" dirty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interest</a:t>
            </a:r>
            <a:r>
              <a:rPr lang="en-US" altLang="zh-HK" sz="2200" dirty="0">
                <a:solidFill>
                  <a:srgbClr val="000066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in imaging!</a:t>
            </a:r>
          </a:p>
          <a:p>
            <a:pPr eaLnBrk="1" hangingPunct="1">
              <a:buFontTx/>
              <a:buNone/>
            </a:pPr>
            <a:endParaRPr lang="en-US" altLang="zh-HK" sz="2200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buFontTx/>
              <a:buNone/>
            </a:pPr>
            <a:endParaRPr lang="en-US" altLang="zh-HK" sz="2200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zh-HK" sz="2200" dirty="0">
                <a:latin typeface="Arial" panose="020B0604020202020204" pitchFamily="34" charset="0"/>
                <a:ea typeface="MS PGothic" panose="020B0600070205080204" pitchFamily="34" charset="-128"/>
              </a:rPr>
              <a:t>                                             </a:t>
            </a:r>
          </a:p>
          <a:p>
            <a:pPr eaLnBrk="1" hangingPunct="1"/>
            <a:endParaRPr lang="en-US" altLang="zh-HK" sz="2200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/>
            <a:endParaRPr lang="en-US" altLang="zh-HK" sz="2200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/>
            <a:endParaRPr lang="en-US" altLang="zh-TW" sz="2200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3">
            <a:extLst>
              <a:ext uri="{FF2B5EF4-FFF2-40B4-BE49-F238E27FC236}">
                <a16:creationId xmlns:a16="http://schemas.microsoft.com/office/drawing/2014/main" id="{2F859D15-22C3-4851-D8A8-E457C0A4D5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8175" y="184150"/>
            <a:ext cx="5976938" cy="1084263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HK" sz="2800" b="1">
                <a:solidFill>
                  <a:srgbClr val="000066"/>
                </a:solidFill>
                <a:cs typeface="Arial" panose="020B0604020202020204" pitchFamily="34" charset="0"/>
              </a:rPr>
              <a:t>What is </a:t>
            </a: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“</a:t>
            </a:r>
            <a:r>
              <a:rPr lang="en-US" altLang="zh-HK" sz="2800" b="1">
                <a:solidFill>
                  <a:srgbClr val="000066"/>
                </a:solidFill>
                <a:cs typeface="Arial" panose="020B0604020202020204" pitchFamily="34" charset="0"/>
              </a:rPr>
              <a:t>Image contrast</a:t>
            </a: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”</a:t>
            </a:r>
            <a:r>
              <a:rPr lang="en-US" altLang="zh-HK" sz="2800" b="1">
                <a:solidFill>
                  <a:srgbClr val="000066"/>
                </a:solidFill>
                <a:cs typeface="Arial" panose="020B0604020202020204" pitchFamily="34" charset="0"/>
              </a:rPr>
              <a:t>?</a:t>
            </a:r>
            <a:endParaRPr lang="en-GB" altLang="zh-HK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FB273803-4663-7F41-A15E-0151B645C68B}"/>
              </a:ext>
            </a:extLst>
          </p:cNvPr>
          <p:cNvSpPr/>
          <p:nvPr/>
        </p:nvSpPr>
        <p:spPr bwMode="auto">
          <a:xfrm>
            <a:off x="1908175" y="142875"/>
            <a:ext cx="5327650" cy="57785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79875" name="Rectangle 13">
            <a:extLst>
              <a:ext uri="{FF2B5EF4-FFF2-40B4-BE49-F238E27FC236}">
                <a16:creationId xmlns:a16="http://schemas.microsoft.com/office/drawing/2014/main" id="{84D2C7EB-5936-6A21-2E8C-F5CA57104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981075"/>
            <a:ext cx="9144001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HK" sz="2000"/>
          </a:p>
        </p:txBody>
      </p:sp>
      <p:sp>
        <p:nvSpPr>
          <p:cNvPr id="79876" name="Rectangle 11">
            <a:extLst>
              <a:ext uri="{FF2B5EF4-FFF2-40B4-BE49-F238E27FC236}">
                <a16:creationId xmlns:a16="http://schemas.microsoft.com/office/drawing/2014/main" id="{67C6D69C-3780-D5EC-0C12-7A203E364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576263"/>
            <a:ext cx="8605837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HK" altLang="zh-HK" sz="2200">
              <a:latin typeface="Arial" panose="020B0604020202020204" pitchFamily="34" charset="0"/>
            </a:endParaRPr>
          </a:p>
          <a:p>
            <a:pPr eaLnBrk="1" hangingPunct="1"/>
            <a:r>
              <a:rPr lang="en-US" altLang="zh-HK" sz="2200" b="1">
                <a:solidFill>
                  <a:srgbClr val="000066"/>
                </a:solidFill>
                <a:latin typeface="Arial" panose="020B0604020202020204" pitchFamily="34" charset="0"/>
              </a:rPr>
              <a:t>Good image contrast means:</a:t>
            </a:r>
            <a:endParaRPr lang="en-US" altLang="zh-HK" sz="1800" b="1">
              <a:solidFill>
                <a:srgbClr val="000066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 eaLnBrk="1" hangingPunct="1"/>
            <a:r>
              <a:rPr lang="en-US" altLang="zh-HK" sz="1800" b="1">
                <a:latin typeface="Arial Unicode MS" panose="020B0604020202020204" pitchFamily="34" charset="-128"/>
                <a:ea typeface="MS PGothic" panose="020B0600070205080204" pitchFamily="34" charset="-128"/>
              </a:rPr>
              <a:t>grey values present in the image </a:t>
            </a:r>
            <a:r>
              <a:rPr lang="en-US" altLang="zh-HK" sz="1800" b="1">
                <a:solidFill>
                  <a:srgbClr val="C00000"/>
                </a:solidFill>
                <a:latin typeface="Arial Unicode MS" panose="020B0604020202020204" pitchFamily="34" charset="-128"/>
                <a:ea typeface="MS PGothic" panose="020B0600070205080204" pitchFamily="34" charset="-128"/>
              </a:rPr>
              <a:t>range from black to white</a:t>
            </a:r>
            <a:r>
              <a:rPr lang="en-US" altLang="zh-HK" sz="1800" b="1">
                <a:latin typeface="Arial Unicode MS" panose="020B0604020202020204" pitchFamily="34" charset="-128"/>
                <a:ea typeface="MS PGothic" panose="020B0600070205080204" pitchFamily="34" charset="-128"/>
              </a:rPr>
              <a:t>;</a:t>
            </a:r>
          </a:p>
          <a:p>
            <a:pPr lvl="1" eaLnBrk="1" hangingPunct="1"/>
            <a:r>
              <a:rPr lang="en-US" altLang="zh-HK" sz="1800" b="1">
                <a:latin typeface="Arial Unicode MS" panose="020B0604020202020204" pitchFamily="34" charset="-128"/>
                <a:ea typeface="MS PGothic" panose="020B0600070205080204" pitchFamily="34" charset="-128"/>
              </a:rPr>
              <a:t>making use of the </a:t>
            </a:r>
            <a:r>
              <a:rPr lang="en-US" altLang="zh-HK" sz="1800" b="1">
                <a:solidFill>
                  <a:srgbClr val="C00000"/>
                </a:solidFill>
                <a:latin typeface="Arial Unicode MS" panose="020B0604020202020204" pitchFamily="34" charset="-128"/>
                <a:ea typeface="MS PGothic" panose="020B0600070205080204" pitchFamily="34" charset="-128"/>
              </a:rPr>
              <a:t>full range of intensity/brightness </a:t>
            </a:r>
            <a:r>
              <a:rPr lang="en-US" altLang="zh-HK" sz="1800" b="1">
                <a:latin typeface="Arial Unicode MS" panose="020B0604020202020204" pitchFamily="34" charset="-128"/>
                <a:ea typeface="MS PGothic" panose="020B0600070205080204" pitchFamily="34" charset="-128"/>
              </a:rPr>
              <a:t>to which the human vision system is sensitive.</a:t>
            </a:r>
            <a:endParaRPr lang="en-US" altLang="zh-HK" sz="22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buFontTx/>
              <a:buNone/>
            </a:pPr>
            <a:endParaRPr lang="en-US" altLang="zh-HK" sz="22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zh-HK" sz="2200">
                <a:latin typeface="Arial" panose="020B0604020202020204" pitchFamily="34" charset="0"/>
                <a:ea typeface="MS PGothic" panose="020B0600070205080204" pitchFamily="34" charset="-128"/>
              </a:rPr>
              <a:t>                                             </a:t>
            </a:r>
          </a:p>
          <a:p>
            <a:pPr eaLnBrk="1" hangingPunct="1"/>
            <a:endParaRPr lang="en-US" altLang="zh-HK" sz="22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/>
            <a:endParaRPr lang="en-US" altLang="zh-HK" sz="22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/>
            <a:endParaRPr lang="en-US" altLang="zh-TW" sz="22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79877" name="Picture 2" descr="http://www.webdesign.org/img_articles/20381/good_contrast.jpg">
            <a:extLst>
              <a:ext uri="{FF2B5EF4-FFF2-40B4-BE49-F238E27FC236}">
                <a16:creationId xmlns:a16="http://schemas.microsoft.com/office/drawing/2014/main" id="{E862F17B-3677-9595-595F-6B71284B4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2708275"/>
            <a:ext cx="52387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>
            <a:extLst>
              <a:ext uri="{FF2B5EF4-FFF2-40B4-BE49-F238E27FC236}">
                <a16:creationId xmlns:a16="http://schemas.microsoft.com/office/drawing/2014/main" id="{F0591389-78C4-4730-F819-85F1D21612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19250" y="184150"/>
            <a:ext cx="9144000" cy="1084263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HK" sz="2800" b="1">
                <a:solidFill>
                  <a:srgbClr val="000066"/>
                </a:solidFill>
                <a:cs typeface="Arial" panose="020B0604020202020204" pitchFamily="34" charset="0"/>
              </a:rPr>
              <a:t>What is our goal in MMAT 5390?</a:t>
            </a:r>
            <a:endParaRPr lang="en-GB" altLang="zh-HK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E2824636-A2D0-CA47-8495-854D9FA30EA2}"/>
              </a:ext>
            </a:extLst>
          </p:cNvPr>
          <p:cNvSpPr/>
          <p:nvPr/>
        </p:nvSpPr>
        <p:spPr bwMode="auto">
          <a:xfrm>
            <a:off x="1619250" y="142875"/>
            <a:ext cx="5832475" cy="57785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26627" name="Rectangle 13">
            <a:extLst>
              <a:ext uri="{FF2B5EF4-FFF2-40B4-BE49-F238E27FC236}">
                <a16:creationId xmlns:a16="http://schemas.microsoft.com/office/drawing/2014/main" id="{B2FF1E0C-C3D4-CDF9-4FC7-6E31128DC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81075"/>
            <a:ext cx="9144000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HK" sz="2000"/>
          </a:p>
        </p:txBody>
      </p:sp>
      <p:sp>
        <p:nvSpPr>
          <p:cNvPr id="26628" name="Rectangle 11">
            <a:extLst>
              <a:ext uri="{FF2B5EF4-FFF2-40B4-BE49-F238E27FC236}">
                <a16:creationId xmlns:a16="http://schemas.microsoft.com/office/drawing/2014/main" id="{094C8363-9714-58C7-9470-BAE13E505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576263"/>
            <a:ext cx="8605837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HK" altLang="zh-HK" sz="2200">
              <a:latin typeface="Arial" panose="020B0604020202020204" pitchFamily="34" charset="0"/>
            </a:endParaRPr>
          </a:p>
          <a:p>
            <a:pPr eaLnBrk="1" hangingPunct="1"/>
            <a:r>
              <a:rPr lang="en-US" altLang="zh-HK" sz="2200" b="1">
                <a:solidFill>
                  <a:schemeClr val="tx2"/>
                </a:solidFill>
                <a:latin typeface="Arial" panose="020B0604020202020204" pitchFamily="34" charset="0"/>
              </a:rPr>
              <a:t>Mathematical + Image Processing</a:t>
            </a:r>
            <a:endParaRPr lang="en-US" altLang="zh-HK" sz="220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HK" sz="220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altLang="zh-HK" sz="2200"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altLang="zh-HK" sz="2200"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zh-HK" sz="2200">
                <a:latin typeface="Arial" panose="020B0604020202020204" pitchFamily="34" charset="0"/>
              </a:rPr>
              <a:t>                                             </a:t>
            </a:r>
          </a:p>
          <a:p>
            <a:pPr eaLnBrk="1" hangingPunct="1"/>
            <a:endParaRPr lang="en-US" altLang="zh-HK" sz="2200">
              <a:latin typeface="Arial" panose="020B0604020202020204" pitchFamily="34" charset="0"/>
            </a:endParaRPr>
          </a:p>
          <a:p>
            <a:pPr eaLnBrk="1" hangingPunct="1"/>
            <a:endParaRPr lang="en-US" altLang="zh-HK" sz="2200">
              <a:latin typeface="Arial" panose="020B0604020202020204" pitchFamily="34" charset="0"/>
            </a:endParaRPr>
          </a:p>
          <a:p>
            <a:pPr eaLnBrk="1" hangingPunct="1"/>
            <a:endParaRPr lang="en-US" altLang="zh-TW" sz="2200"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3A0ACEB-C60E-D946-995B-6EA9CE7317F8}"/>
              </a:ext>
            </a:extLst>
          </p:cNvPr>
          <p:cNvSpPr/>
          <p:nvPr/>
        </p:nvSpPr>
        <p:spPr>
          <a:xfrm>
            <a:off x="2555875" y="2349500"/>
            <a:ext cx="3810000" cy="10144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en-US" altLang="zh-HK" b="1">
                <a:solidFill>
                  <a:schemeClr val="tx2"/>
                </a:solidFill>
                <a:latin typeface="Arial" panose="020B0604020202020204" pitchFamily="34" charset="0"/>
              </a:rPr>
              <a:t>IMAGE PROCESSING TASKS:</a:t>
            </a:r>
          </a:p>
          <a:p>
            <a:pPr algn="ctr">
              <a:defRPr/>
            </a:pPr>
            <a:r>
              <a:rPr lang="en-US" altLang="zh-HK" b="1">
                <a:solidFill>
                  <a:srgbClr val="FF0000"/>
                </a:solidFill>
                <a:latin typeface="Arial" panose="020B0604020202020204" pitchFamily="34" charset="0"/>
              </a:rPr>
              <a:t>Denoising, Segmentation, Registration, Compression,…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4CDDC0-03EA-4A42-9FDA-9AF027B71263}"/>
              </a:ext>
            </a:extLst>
          </p:cNvPr>
          <p:cNvSpPr/>
          <p:nvPr/>
        </p:nvSpPr>
        <p:spPr>
          <a:xfrm>
            <a:off x="2195513" y="4445000"/>
            <a:ext cx="4572000" cy="1016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defRPr/>
            </a:pPr>
            <a:r>
              <a:rPr lang="en-US" altLang="zh-HK" b="1" dirty="0">
                <a:solidFill>
                  <a:schemeClr val="tx2"/>
                </a:solidFill>
                <a:latin typeface="Arial" panose="020B0604020202020204" pitchFamily="34" charset="0"/>
              </a:rPr>
              <a:t>MATHEMATICS:</a:t>
            </a:r>
          </a:p>
          <a:p>
            <a:pPr algn="ctr">
              <a:defRPr/>
            </a:pPr>
            <a:r>
              <a:rPr lang="en-US" altLang="zh-HK" b="1" dirty="0">
                <a:solidFill>
                  <a:srgbClr val="FF0000"/>
                </a:solidFill>
                <a:latin typeface="Arial" panose="020B0604020202020204" pitchFamily="34" charset="0"/>
              </a:rPr>
              <a:t>Linear algebra + Calculus</a:t>
            </a:r>
          </a:p>
          <a:p>
            <a:pPr algn="ctr">
              <a:defRPr/>
            </a:pPr>
            <a:r>
              <a:rPr lang="en-US" altLang="zh-HK" b="1" dirty="0">
                <a:solidFill>
                  <a:srgbClr val="FF0000"/>
                </a:solidFill>
                <a:latin typeface="Arial" panose="020B0604020202020204" pitchFamily="34" charset="0"/>
              </a:rPr>
              <a:t>(matrix calculation, differentiation)</a:t>
            </a:r>
          </a:p>
        </p:txBody>
      </p:sp>
      <p:sp>
        <p:nvSpPr>
          <p:cNvPr id="26631" name="Left-Right Arrow 3">
            <a:extLst>
              <a:ext uri="{FF2B5EF4-FFF2-40B4-BE49-F238E27FC236}">
                <a16:creationId xmlns:a16="http://schemas.microsoft.com/office/drawing/2014/main" id="{E9349249-7741-0760-0494-86D462A4106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744118" y="3580607"/>
            <a:ext cx="1008063" cy="647700"/>
          </a:xfrm>
          <a:prstGeom prst="leftRightArrow">
            <a:avLst>
              <a:gd name="adj1" fmla="val 50000"/>
              <a:gd name="adj2" fmla="val 5002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zh-HK" sz="200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>
            <a:extLst>
              <a:ext uri="{FF2B5EF4-FFF2-40B4-BE49-F238E27FC236}">
                <a16:creationId xmlns:a16="http://schemas.microsoft.com/office/drawing/2014/main" id="{65941210-A28C-1A08-638D-DF0DB5B9E2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19250" y="184150"/>
            <a:ext cx="9144000" cy="1084263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HK" sz="2800" b="1">
                <a:solidFill>
                  <a:srgbClr val="000066"/>
                </a:solidFill>
                <a:cs typeface="Arial" panose="020B0604020202020204" pitchFamily="34" charset="0"/>
              </a:rPr>
              <a:t>What is our goal in MMAT5390?</a:t>
            </a:r>
            <a:endParaRPr lang="en-GB" altLang="zh-HK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3C2F9AD1-1D6A-8748-9DCB-FEE62F64A451}"/>
              </a:ext>
            </a:extLst>
          </p:cNvPr>
          <p:cNvSpPr/>
          <p:nvPr/>
        </p:nvSpPr>
        <p:spPr bwMode="auto">
          <a:xfrm>
            <a:off x="1619250" y="142875"/>
            <a:ext cx="5905500" cy="57785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28675" name="Rectangle 13">
            <a:extLst>
              <a:ext uri="{FF2B5EF4-FFF2-40B4-BE49-F238E27FC236}">
                <a16:creationId xmlns:a16="http://schemas.microsoft.com/office/drawing/2014/main" id="{5C45328F-EAD6-A0C4-51DD-B2F664CEF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81075"/>
            <a:ext cx="9144000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HK" sz="2000"/>
          </a:p>
        </p:txBody>
      </p:sp>
      <p:sp>
        <p:nvSpPr>
          <p:cNvPr id="28676" name="Rectangle 11">
            <a:extLst>
              <a:ext uri="{FF2B5EF4-FFF2-40B4-BE49-F238E27FC236}">
                <a16:creationId xmlns:a16="http://schemas.microsoft.com/office/drawing/2014/main" id="{3737FF2A-AF0A-BBB9-7E63-0B89DD670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576263"/>
            <a:ext cx="8605837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2001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HK" altLang="zh-HK" sz="2200">
              <a:latin typeface="Arial" panose="020B0604020202020204" pitchFamily="34" charset="0"/>
            </a:endParaRPr>
          </a:p>
          <a:p>
            <a:pPr eaLnBrk="1" hangingPunct="1"/>
            <a:r>
              <a:rPr lang="en-US" altLang="zh-HK" sz="2200" b="1">
                <a:solidFill>
                  <a:schemeClr val="tx2"/>
                </a:solidFill>
                <a:latin typeface="Arial" panose="020B0604020202020204" pitchFamily="34" charset="0"/>
              </a:rPr>
              <a:t>Topic to be covered:</a:t>
            </a:r>
            <a:endParaRPr lang="en-US" altLang="zh-HK" sz="220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lvl="1" eaLnBrk="1" hangingPunct="1"/>
            <a:r>
              <a:rPr lang="en-US" altLang="zh-HK" sz="1800" b="1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Introduction to digital images and imaging problems</a:t>
            </a:r>
            <a:endParaRPr lang="en-US" altLang="zh-HK" sz="1800" b="1">
              <a:solidFill>
                <a:srgbClr val="C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lvl="1" eaLnBrk="1" hangingPunct="1"/>
            <a:r>
              <a:rPr lang="en-US" altLang="zh-HK" sz="1800" b="1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Image compression by image decomposition</a:t>
            </a:r>
          </a:p>
          <a:p>
            <a:pPr lvl="1" eaLnBrk="1" hangingPunct="1"/>
            <a:r>
              <a:rPr lang="en-US" altLang="zh-HK" sz="1800" b="1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Image denoising</a:t>
            </a:r>
          </a:p>
          <a:p>
            <a:pPr lvl="1" eaLnBrk="1" hangingPunct="1"/>
            <a:r>
              <a:rPr lang="en-US" altLang="zh-HK" sz="1800" b="1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Image deblurring</a:t>
            </a:r>
          </a:p>
          <a:p>
            <a:pPr lvl="1" eaLnBrk="1" hangingPunct="1"/>
            <a:r>
              <a:rPr lang="en-US" altLang="zh-HK" sz="1800" b="1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Image segmentation</a:t>
            </a:r>
            <a:endParaRPr lang="en-US" altLang="zh-HK" sz="1800" b="1">
              <a:solidFill>
                <a:srgbClr val="C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lvl="1" eaLnBrk="1" hangingPunct="1"/>
            <a:endParaRPr lang="en-US" altLang="zh-HK" sz="1800" b="1">
              <a:solidFill>
                <a:srgbClr val="C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zh-HK" sz="2200">
                <a:latin typeface="Arial" panose="020B0604020202020204" pitchFamily="34" charset="0"/>
                <a:ea typeface="MS PGothic" panose="020B0600070205080204" pitchFamily="34" charset="-128"/>
              </a:rPr>
              <a:t>                                             </a:t>
            </a:r>
          </a:p>
          <a:p>
            <a:pPr eaLnBrk="1" hangingPunct="1"/>
            <a:endParaRPr lang="en-US" altLang="zh-HK" sz="22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/>
            <a:endParaRPr lang="en-US" altLang="zh-HK" sz="22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/>
            <a:endParaRPr lang="en-US" altLang="zh-TW" sz="22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>
            <a:extLst>
              <a:ext uri="{FF2B5EF4-FFF2-40B4-BE49-F238E27FC236}">
                <a16:creationId xmlns:a16="http://schemas.microsoft.com/office/drawing/2014/main" id="{D4F3D131-BFDF-C4F9-FBEC-A5C7649548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63713" y="184150"/>
            <a:ext cx="9144000" cy="1084263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HK" sz="2800" b="1">
                <a:solidFill>
                  <a:srgbClr val="000066"/>
                </a:solidFill>
                <a:cs typeface="Arial" panose="020B0604020202020204" pitchFamily="34" charset="0"/>
              </a:rPr>
              <a:t>Some tastes about IMAGING</a:t>
            </a:r>
            <a:endParaRPr lang="en-GB" altLang="zh-HK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8B6BB420-39E3-1D4B-B1B1-51536AF455A5}"/>
              </a:ext>
            </a:extLst>
          </p:cNvPr>
          <p:cNvSpPr/>
          <p:nvPr/>
        </p:nvSpPr>
        <p:spPr bwMode="auto">
          <a:xfrm>
            <a:off x="1763713" y="142875"/>
            <a:ext cx="5400675" cy="57785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30723" name="Rectangle 13">
            <a:extLst>
              <a:ext uri="{FF2B5EF4-FFF2-40B4-BE49-F238E27FC236}">
                <a16:creationId xmlns:a16="http://schemas.microsoft.com/office/drawing/2014/main" id="{C5A9C785-D5A5-2C9F-AA8C-528F5B6B2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981075"/>
            <a:ext cx="9144001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HK" sz="2000"/>
          </a:p>
        </p:txBody>
      </p:sp>
      <p:sp>
        <p:nvSpPr>
          <p:cNvPr id="30724" name="Rectangle 11">
            <a:extLst>
              <a:ext uri="{FF2B5EF4-FFF2-40B4-BE49-F238E27FC236}">
                <a16:creationId xmlns:a16="http://schemas.microsoft.com/office/drawing/2014/main" id="{BDABE1AA-9079-FD3B-0F70-1C55FEF92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576263"/>
            <a:ext cx="8605837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HK" altLang="zh-HK" sz="2200">
              <a:latin typeface="Arial" panose="020B0604020202020204" pitchFamily="34" charset="0"/>
            </a:endParaRPr>
          </a:p>
          <a:p>
            <a:pPr eaLnBrk="1" hangingPunct="1"/>
            <a:r>
              <a:rPr lang="en-US" altLang="zh-HK" sz="2200" b="1">
                <a:solidFill>
                  <a:srgbClr val="C00000"/>
                </a:solidFill>
                <a:latin typeface="Arial" panose="020B0604020202020204" pitchFamily="34" charset="0"/>
              </a:rPr>
              <a:t>Image denoising:</a:t>
            </a:r>
          </a:p>
          <a:p>
            <a:pPr lvl="1" eaLnBrk="1" hangingPunct="1">
              <a:buClr>
                <a:schemeClr val="folHlink"/>
              </a:buClr>
              <a:buSzPct val="60000"/>
            </a:pPr>
            <a:r>
              <a:rPr lang="en-US" altLang="zh-HK" sz="18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Image can be corrupted by </a:t>
            </a: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“</a:t>
            </a:r>
            <a:r>
              <a:rPr lang="en-US" altLang="zh-HK" sz="1800" b="1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noises</a:t>
            </a: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”</a:t>
            </a:r>
            <a:r>
              <a:rPr lang="en-US" altLang="zh-HK" sz="1800" b="1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zh-HK" sz="18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during transmission or error during capturing the image intensity</a:t>
            </a:r>
          </a:p>
          <a:p>
            <a:pPr lvl="1" eaLnBrk="1" hangingPunct="1">
              <a:buClr>
                <a:schemeClr val="folHlink"/>
              </a:buClr>
              <a:buSzPct val="60000"/>
            </a:pPr>
            <a:r>
              <a:rPr lang="en-US" altLang="zh-HK" sz="18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Reconstruct a </a:t>
            </a: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“</a:t>
            </a:r>
            <a:r>
              <a:rPr lang="en-US" altLang="zh-HK" sz="18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clean</a:t>
            </a: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”</a:t>
            </a:r>
            <a:r>
              <a:rPr lang="en-US" altLang="zh-HK" sz="18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(usually visually) image from the noisy one </a:t>
            </a:r>
            <a:endParaRPr lang="en-US" altLang="zh-HK" sz="1800">
              <a:solidFill>
                <a:srgbClr val="000066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/>
            <a:endParaRPr lang="en-US" altLang="zh-HK" sz="2200">
              <a:solidFill>
                <a:srgbClr val="000066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buFontTx/>
              <a:buNone/>
            </a:pPr>
            <a:endParaRPr lang="en-US" altLang="zh-HK" sz="22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buFontTx/>
              <a:buNone/>
            </a:pPr>
            <a:endParaRPr lang="en-US" altLang="zh-HK" sz="22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zh-HK" sz="2200">
                <a:latin typeface="Arial" panose="020B0604020202020204" pitchFamily="34" charset="0"/>
                <a:ea typeface="MS PGothic" panose="020B0600070205080204" pitchFamily="34" charset="-128"/>
              </a:rPr>
              <a:t>                                             </a:t>
            </a:r>
          </a:p>
          <a:p>
            <a:pPr eaLnBrk="1" hangingPunct="1"/>
            <a:endParaRPr lang="en-US" altLang="zh-HK" sz="22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/>
            <a:endParaRPr lang="en-US" altLang="zh-HK" sz="22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/>
            <a:endParaRPr lang="en-US" altLang="zh-TW" sz="22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30725" name="Picture 7" descr="http://www.math.cuhk.edu.hk/%7Elmlui/images/imagedenoising.png">
            <a:extLst>
              <a:ext uri="{FF2B5EF4-FFF2-40B4-BE49-F238E27FC236}">
                <a16:creationId xmlns:a16="http://schemas.microsoft.com/office/drawing/2014/main" id="{DA918642-5F1E-97D3-469C-8D9B26831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794000"/>
            <a:ext cx="5048250" cy="272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F51AF11-69DA-C144-8619-8A375E9A35AC}"/>
              </a:ext>
            </a:extLst>
          </p:cNvPr>
          <p:cNvSpPr/>
          <p:nvPr/>
        </p:nvSpPr>
        <p:spPr bwMode="auto">
          <a:xfrm>
            <a:off x="4500563" y="2794000"/>
            <a:ext cx="3095625" cy="29384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zh-HK">
              <a:solidFill>
                <a:schemeClr val="tx1"/>
              </a:solidFill>
              <a:cs typeface="新細明體" charset="0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>
            <a:extLst>
              <a:ext uri="{FF2B5EF4-FFF2-40B4-BE49-F238E27FC236}">
                <a16:creationId xmlns:a16="http://schemas.microsoft.com/office/drawing/2014/main" id="{54885CF0-0FD6-1A34-0CBE-643250A916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63713" y="184150"/>
            <a:ext cx="9144000" cy="1084263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HK" sz="2800" b="1">
                <a:solidFill>
                  <a:srgbClr val="000066"/>
                </a:solidFill>
                <a:cs typeface="Arial" panose="020B0604020202020204" pitchFamily="34" charset="0"/>
              </a:rPr>
              <a:t>Some tastes about IMAGING</a:t>
            </a:r>
            <a:endParaRPr lang="en-GB" altLang="zh-HK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49FAB11C-F94E-5547-BADF-6784B65D5BDA}"/>
              </a:ext>
            </a:extLst>
          </p:cNvPr>
          <p:cNvSpPr/>
          <p:nvPr/>
        </p:nvSpPr>
        <p:spPr bwMode="auto">
          <a:xfrm>
            <a:off x="1763713" y="142875"/>
            <a:ext cx="5400675" cy="57785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32771" name="Rectangle 13">
            <a:extLst>
              <a:ext uri="{FF2B5EF4-FFF2-40B4-BE49-F238E27FC236}">
                <a16:creationId xmlns:a16="http://schemas.microsoft.com/office/drawing/2014/main" id="{BFA5A1EC-5BDA-DBE2-D2F1-D6A9CCA30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981075"/>
            <a:ext cx="9144001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HK" sz="2000"/>
          </a:p>
        </p:txBody>
      </p:sp>
      <p:sp>
        <p:nvSpPr>
          <p:cNvPr id="32772" name="Rectangle 11">
            <a:extLst>
              <a:ext uri="{FF2B5EF4-FFF2-40B4-BE49-F238E27FC236}">
                <a16:creationId xmlns:a16="http://schemas.microsoft.com/office/drawing/2014/main" id="{4A6AB33A-7A30-C389-7C06-0FBDD7003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576263"/>
            <a:ext cx="8605837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HK" altLang="zh-HK" sz="2200">
              <a:latin typeface="Arial" panose="020B0604020202020204" pitchFamily="34" charset="0"/>
            </a:endParaRPr>
          </a:p>
          <a:p>
            <a:pPr eaLnBrk="1" hangingPunct="1"/>
            <a:r>
              <a:rPr lang="en-US" altLang="zh-HK" sz="2200" b="1">
                <a:solidFill>
                  <a:srgbClr val="C00000"/>
                </a:solidFill>
                <a:latin typeface="Arial" panose="020B0604020202020204" pitchFamily="34" charset="0"/>
              </a:rPr>
              <a:t>Image denoising:</a:t>
            </a:r>
          </a:p>
          <a:p>
            <a:pPr lvl="1" eaLnBrk="1" hangingPunct="1">
              <a:buClr>
                <a:schemeClr val="folHlink"/>
              </a:buClr>
              <a:buSzPct val="60000"/>
            </a:pPr>
            <a:r>
              <a:rPr lang="en-US" altLang="zh-HK" sz="18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Image can be corrupted by </a:t>
            </a: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“</a:t>
            </a:r>
            <a:r>
              <a:rPr lang="en-US" altLang="zh-HK" sz="1800" b="1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noises</a:t>
            </a: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”</a:t>
            </a:r>
            <a:r>
              <a:rPr lang="en-US" altLang="zh-HK" sz="1800" b="1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zh-HK" sz="18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during transmission or error during capturing the image intensity</a:t>
            </a:r>
          </a:p>
          <a:p>
            <a:pPr lvl="1" eaLnBrk="1" hangingPunct="1">
              <a:buClr>
                <a:schemeClr val="folHlink"/>
              </a:buClr>
              <a:buSzPct val="60000"/>
            </a:pPr>
            <a:r>
              <a:rPr lang="en-US" altLang="zh-HK" sz="18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Reconstruct a </a:t>
            </a: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“</a:t>
            </a:r>
            <a:r>
              <a:rPr lang="en-US" altLang="zh-HK" sz="18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clean</a:t>
            </a: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”</a:t>
            </a:r>
            <a:r>
              <a:rPr lang="en-US" altLang="zh-HK" sz="18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(usually visually) image from the noisy one </a:t>
            </a:r>
            <a:endParaRPr lang="en-US" altLang="zh-HK" sz="1800">
              <a:solidFill>
                <a:srgbClr val="000066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/>
            <a:endParaRPr lang="en-US" altLang="zh-HK" sz="2200">
              <a:solidFill>
                <a:srgbClr val="000066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buFontTx/>
              <a:buNone/>
            </a:pPr>
            <a:endParaRPr lang="en-US" altLang="zh-HK" sz="22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buFontTx/>
              <a:buNone/>
            </a:pPr>
            <a:endParaRPr lang="en-US" altLang="zh-HK" sz="22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zh-HK" sz="2200">
                <a:latin typeface="Arial" panose="020B0604020202020204" pitchFamily="34" charset="0"/>
                <a:ea typeface="MS PGothic" panose="020B0600070205080204" pitchFamily="34" charset="-128"/>
              </a:rPr>
              <a:t>                                             </a:t>
            </a:r>
          </a:p>
          <a:p>
            <a:pPr eaLnBrk="1" hangingPunct="1"/>
            <a:endParaRPr lang="en-US" altLang="zh-HK" sz="22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/>
            <a:endParaRPr lang="en-US" altLang="zh-HK" sz="22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/>
            <a:endParaRPr lang="en-US" altLang="zh-TW" sz="22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32773" name="Picture 7" descr="http://www.math.cuhk.edu.hk/%7Elmlui/images/imagedenoising.png">
            <a:extLst>
              <a:ext uri="{FF2B5EF4-FFF2-40B4-BE49-F238E27FC236}">
                <a16:creationId xmlns:a16="http://schemas.microsoft.com/office/drawing/2014/main" id="{E4C85FC9-E892-DB92-155F-2095CF571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794000"/>
            <a:ext cx="5048250" cy="272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3">
            <a:extLst>
              <a:ext uri="{FF2B5EF4-FFF2-40B4-BE49-F238E27FC236}">
                <a16:creationId xmlns:a16="http://schemas.microsoft.com/office/drawing/2014/main" id="{FE9CB42C-2649-AEF9-3D08-1C8EBCF980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63713" y="184150"/>
            <a:ext cx="9144000" cy="1084263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HK" sz="2800" b="1">
                <a:solidFill>
                  <a:srgbClr val="000066"/>
                </a:solidFill>
                <a:cs typeface="Arial" panose="020B0604020202020204" pitchFamily="34" charset="0"/>
              </a:rPr>
              <a:t>Some tastes about IMAGING</a:t>
            </a:r>
            <a:endParaRPr lang="en-GB" altLang="zh-HK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49FAB11C-F94E-5547-BADF-6784B65D5BDA}"/>
              </a:ext>
            </a:extLst>
          </p:cNvPr>
          <p:cNvSpPr/>
          <p:nvPr/>
        </p:nvSpPr>
        <p:spPr bwMode="auto">
          <a:xfrm>
            <a:off x="1763713" y="142875"/>
            <a:ext cx="5400675" cy="57785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34819" name="Rectangle 13">
            <a:extLst>
              <a:ext uri="{FF2B5EF4-FFF2-40B4-BE49-F238E27FC236}">
                <a16:creationId xmlns:a16="http://schemas.microsoft.com/office/drawing/2014/main" id="{92C51E33-E3C2-366F-0B79-1BDC4CC7B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81075"/>
            <a:ext cx="9107488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HK" sz="2000"/>
          </a:p>
        </p:txBody>
      </p:sp>
      <p:sp>
        <p:nvSpPr>
          <p:cNvPr id="34820" name="Rectangle 11">
            <a:extLst>
              <a:ext uri="{FF2B5EF4-FFF2-40B4-BE49-F238E27FC236}">
                <a16:creationId xmlns:a16="http://schemas.microsoft.com/office/drawing/2014/main" id="{2BB7038A-134E-52CE-43F8-1F8DDD7AA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576263"/>
            <a:ext cx="8605837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HK" altLang="zh-HK" sz="2200">
              <a:latin typeface="Arial" panose="020B0604020202020204" pitchFamily="34" charset="0"/>
            </a:endParaRPr>
          </a:p>
          <a:p>
            <a:pPr eaLnBrk="1" hangingPunct="1"/>
            <a:r>
              <a:rPr lang="en-US" altLang="zh-HK" sz="2200" b="1">
                <a:solidFill>
                  <a:srgbClr val="C00000"/>
                </a:solidFill>
                <a:latin typeface="Arial" panose="020B0604020202020204" pitchFamily="34" charset="0"/>
              </a:rPr>
              <a:t>Image denoising:</a:t>
            </a:r>
            <a:endParaRPr lang="en-US" altLang="zh-HK" sz="2200">
              <a:solidFill>
                <a:srgbClr val="000066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buFontTx/>
              <a:buNone/>
            </a:pPr>
            <a:endParaRPr lang="en-US" altLang="zh-HK" sz="22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buFontTx/>
              <a:buNone/>
            </a:pPr>
            <a:endParaRPr lang="en-US" altLang="zh-HK" sz="22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zh-HK" sz="2200">
                <a:latin typeface="Arial" panose="020B0604020202020204" pitchFamily="34" charset="0"/>
                <a:ea typeface="MS PGothic" panose="020B0600070205080204" pitchFamily="34" charset="-128"/>
              </a:rPr>
              <a:t>                                             </a:t>
            </a:r>
          </a:p>
          <a:p>
            <a:pPr eaLnBrk="1" hangingPunct="1"/>
            <a:endParaRPr lang="en-US" altLang="zh-HK" sz="22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/>
            <a:endParaRPr lang="en-US" altLang="zh-HK" sz="22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/>
            <a:endParaRPr lang="en-US" altLang="zh-TW" sz="22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4821" name="Rectangle 1">
            <a:extLst>
              <a:ext uri="{FF2B5EF4-FFF2-40B4-BE49-F238E27FC236}">
                <a16:creationId xmlns:a16="http://schemas.microsoft.com/office/drawing/2014/main" id="{E2A5FA0C-F487-2E7B-9049-B2A094A16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6453188"/>
            <a:ext cx="332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2000">
                <a:solidFill>
                  <a:schemeClr val="tx2"/>
                </a:solidFill>
                <a:ea typeface="MS PGothic" panose="020B0600070205080204" pitchFamily="34" charset="-128"/>
              </a:rPr>
              <a:t>Camera sensor problem</a:t>
            </a:r>
            <a:endParaRPr lang="en-US" altLang="zh-HK" sz="1800">
              <a:solidFill>
                <a:schemeClr val="tx2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34822" name="Picture 9">
            <a:extLst>
              <a:ext uri="{FF2B5EF4-FFF2-40B4-BE49-F238E27FC236}">
                <a16:creationId xmlns:a16="http://schemas.microsoft.com/office/drawing/2014/main" id="{F9F0A894-48C0-D6AA-12C8-2D2ADA2D7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327150"/>
            <a:ext cx="554355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908EA5-CFAB-1870-4E2E-DC60FCFE6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1303338"/>
            <a:ext cx="2928938" cy="499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11EA5259-2AE2-8349-46FA-1B7AD3CA5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1950" y="6242050"/>
            <a:ext cx="280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200" b="1">
                <a:solidFill>
                  <a:srgbClr val="FF0000"/>
                </a:solidFill>
                <a:latin typeface="Arial Unicode MS" panose="020B0604020202020204" pitchFamily="34" charset="-128"/>
                <a:ea typeface="MS PGothic" panose="020B0600070205080204" pitchFamily="34" charset="-128"/>
              </a:rPr>
              <a:t>Noise removed by matrix multiplication</a:t>
            </a:r>
            <a:endParaRPr lang="zh-HK" altLang="zh-HK" sz="1200"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">
            <a:extLst>
              <a:ext uri="{FF2B5EF4-FFF2-40B4-BE49-F238E27FC236}">
                <a16:creationId xmlns:a16="http://schemas.microsoft.com/office/drawing/2014/main" id="{457F3BFF-2F1D-8002-6BCA-B4D5F4A57A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63713" y="184150"/>
            <a:ext cx="9144000" cy="1084263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HK" sz="2800" b="1">
                <a:solidFill>
                  <a:srgbClr val="000066"/>
                </a:solidFill>
                <a:cs typeface="Arial" panose="020B0604020202020204" pitchFamily="34" charset="0"/>
              </a:rPr>
              <a:t>Some tastes about IMAGING</a:t>
            </a:r>
            <a:endParaRPr lang="en-GB" altLang="zh-HK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49FAB11C-F94E-5547-BADF-6784B65D5BDA}"/>
              </a:ext>
            </a:extLst>
          </p:cNvPr>
          <p:cNvSpPr/>
          <p:nvPr/>
        </p:nvSpPr>
        <p:spPr bwMode="auto">
          <a:xfrm>
            <a:off x="1763713" y="142875"/>
            <a:ext cx="5400675" cy="57785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36867" name="Rectangle 13">
            <a:extLst>
              <a:ext uri="{FF2B5EF4-FFF2-40B4-BE49-F238E27FC236}">
                <a16:creationId xmlns:a16="http://schemas.microsoft.com/office/drawing/2014/main" id="{6CA983F8-91C7-6A74-EC18-7A480709C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81075"/>
            <a:ext cx="9107488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HK" sz="2000"/>
          </a:p>
        </p:txBody>
      </p:sp>
      <p:sp>
        <p:nvSpPr>
          <p:cNvPr id="36868" name="Rectangle 11">
            <a:extLst>
              <a:ext uri="{FF2B5EF4-FFF2-40B4-BE49-F238E27FC236}">
                <a16:creationId xmlns:a16="http://schemas.microsoft.com/office/drawing/2014/main" id="{ADF99FE1-FC8C-B556-38F8-2008845C1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576263"/>
            <a:ext cx="8605837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HK" altLang="zh-HK" sz="2200">
              <a:latin typeface="Arial" panose="020B0604020202020204" pitchFamily="34" charset="0"/>
            </a:endParaRPr>
          </a:p>
          <a:p>
            <a:pPr eaLnBrk="1" hangingPunct="1"/>
            <a:r>
              <a:rPr lang="en-US" altLang="zh-HK" sz="2200" b="1">
                <a:solidFill>
                  <a:srgbClr val="C00000"/>
                </a:solidFill>
                <a:latin typeface="Arial" panose="020B0604020202020204" pitchFamily="34" charset="0"/>
              </a:rPr>
              <a:t>Image denoising:</a:t>
            </a:r>
            <a:endParaRPr lang="en-US" altLang="zh-HK" sz="2200">
              <a:solidFill>
                <a:srgbClr val="000066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buFontTx/>
              <a:buNone/>
            </a:pPr>
            <a:endParaRPr lang="en-US" altLang="zh-HK" sz="22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buFontTx/>
              <a:buNone/>
            </a:pPr>
            <a:endParaRPr lang="en-US" altLang="zh-HK" sz="22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zh-HK" sz="2200">
                <a:latin typeface="Arial" panose="020B0604020202020204" pitchFamily="34" charset="0"/>
                <a:ea typeface="MS PGothic" panose="020B0600070205080204" pitchFamily="34" charset="-128"/>
              </a:rPr>
              <a:t>                                             </a:t>
            </a:r>
          </a:p>
          <a:p>
            <a:pPr eaLnBrk="1" hangingPunct="1"/>
            <a:endParaRPr lang="en-US" altLang="zh-HK" sz="22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/>
            <a:endParaRPr lang="en-US" altLang="zh-HK" sz="22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/>
            <a:endParaRPr lang="en-US" altLang="zh-TW" sz="22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36869" name="Picture 6">
            <a:extLst>
              <a:ext uri="{FF2B5EF4-FFF2-40B4-BE49-F238E27FC236}">
                <a16:creationId xmlns:a16="http://schemas.microsoft.com/office/drawing/2014/main" id="{60DB61B0-928B-8482-50B5-C77E4F2F5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8" y="1660525"/>
            <a:ext cx="6894512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Rectangle 1">
            <a:extLst>
              <a:ext uri="{FF2B5EF4-FFF2-40B4-BE49-F238E27FC236}">
                <a16:creationId xmlns:a16="http://schemas.microsoft.com/office/drawing/2014/main" id="{27B35CCB-EB8C-0BBB-E35B-9B1638D6B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5476875"/>
            <a:ext cx="2901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2000">
                <a:solidFill>
                  <a:schemeClr val="tx2"/>
                </a:solidFill>
                <a:ea typeface="MS PGothic" panose="020B0600070205080204" pitchFamily="34" charset="-128"/>
              </a:rPr>
              <a:t>Medical applications</a:t>
            </a:r>
            <a:endParaRPr lang="en-US" altLang="zh-HK" sz="1800">
              <a:solidFill>
                <a:schemeClr val="tx2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6871" name="Rectangle 1">
            <a:extLst>
              <a:ext uri="{FF2B5EF4-FFF2-40B4-BE49-F238E27FC236}">
                <a16:creationId xmlns:a16="http://schemas.microsoft.com/office/drawing/2014/main" id="{50644854-D05B-1A2F-CA89-16A51CA28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0450" y="4911725"/>
            <a:ext cx="30146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200" b="1">
                <a:solidFill>
                  <a:srgbClr val="FF0000"/>
                </a:solidFill>
                <a:latin typeface="Arial Unicode MS" panose="020B0604020202020204" pitchFamily="34" charset="-128"/>
                <a:ea typeface="MS PGothic" panose="020B0600070205080204" pitchFamily="34" charset="-128"/>
              </a:rPr>
              <a:t>Noise removed using matrix multiplication</a:t>
            </a:r>
            <a:endParaRPr lang="zh-HK" altLang="zh-HK" sz="1200">
              <a:ea typeface="MS PGothic" panose="020B0600070205080204" pitchFamily="34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171C1C-F1AA-F537-5709-3B03ABC70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1644650"/>
            <a:ext cx="3538538" cy="354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新細明體"/>
        <a:cs typeface=""/>
      </a:majorFont>
      <a:minorFont>
        <a:latin typeface="Tahom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26500</TotalTime>
  <Words>1100</Words>
  <Application>Microsoft Office PowerPoint</Application>
  <PresentationFormat>On-screen Show (4:3)</PresentationFormat>
  <Paragraphs>305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Blends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Automatic Landmark Tracking and the Optimization of Brain Conformal Maps</dc:title>
  <dc:creator>LUI LOK MING</dc:creator>
  <cp:lastModifiedBy>Ronald Lui (PMA)</cp:lastModifiedBy>
  <cp:revision>1710</cp:revision>
  <dcterms:created xsi:type="dcterms:W3CDTF">2005-12-01T02:17:30Z</dcterms:created>
  <dcterms:modified xsi:type="dcterms:W3CDTF">2025-01-09T01:49:54Z</dcterms:modified>
</cp:coreProperties>
</file>