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  <p:sldMasterId id="2147483672" r:id="rId2"/>
  </p:sldMasterIdLst>
  <p:notesMasterIdLst>
    <p:notesMasterId r:id="rId27"/>
  </p:notesMasterIdLst>
  <p:sldIdLst>
    <p:sldId id="256" r:id="rId3"/>
    <p:sldId id="257" r:id="rId4"/>
    <p:sldId id="272" r:id="rId5"/>
    <p:sldId id="261" r:id="rId6"/>
    <p:sldId id="294" r:id="rId7"/>
    <p:sldId id="263" r:id="rId8"/>
    <p:sldId id="264" r:id="rId9"/>
    <p:sldId id="297" r:id="rId10"/>
    <p:sldId id="267" r:id="rId11"/>
    <p:sldId id="268" r:id="rId12"/>
    <p:sldId id="304" r:id="rId13"/>
    <p:sldId id="298" r:id="rId14"/>
    <p:sldId id="307" r:id="rId15"/>
    <p:sldId id="306" r:id="rId16"/>
    <p:sldId id="269" r:id="rId17"/>
    <p:sldId id="293" r:id="rId18"/>
    <p:sldId id="310" r:id="rId19"/>
    <p:sldId id="274" r:id="rId20"/>
    <p:sldId id="279" r:id="rId21"/>
    <p:sldId id="278" r:id="rId22"/>
    <p:sldId id="280" r:id="rId23"/>
    <p:sldId id="302" r:id="rId24"/>
    <p:sldId id="291" r:id="rId25"/>
    <p:sldId id="296" r:id="rId26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18603FDC-E32A-4AB5-989C-0864C3EAD2B8}" styleName="Themed Style 2 - Accent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C4B1156A-380E-4F78-BDF5-A606A8083BF9}" styleName="Medium Style 4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80" d="100"/>
          <a:sy n="80" d="100"/>
        </p:scale>
        <p:origin x="-1002" y="-21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BFDB79A-CC3C-45C7-B5CA-52291FD6CBA6}" type="datetimeFigureOut">
              <a:rPr lang="en-US" smtClean="0"/>
              <a:t>9/13/2013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89B22D5-697D-4883-9A7D-C1C1631525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23560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89B22D5-697D-4883-9A7D-C1C16315258E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376072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2"/>
            <a:r>
              <a:rPr lang="en-US" dirty="0" smtClean="0"/>
              <a:t>Cohen et al. 2003: O(n</a:t>
            </a:r>
            <a:r>
              <a:rPr lang="en-US" baseline="30000" dirty="0" smtClean="0"/>
              <a:t>4</a:t>
            </a:r>
            <a:r>
              <a:rPr lang="en-US" dirty="0" smtClean="0"/>
              <a:t>)</a:t>
            </a:r>
          </a:p>
          <a:p>
            <a:pPr lvl="2"/>
            <a:r>
              <a:rPr lang="en-US" dirty="0" smtClean="0"/>
              <a:t>Jin et al. 2012: o(n(</a:t>
            </a:r>
            <a:r>
              <a:rPr lang="en-US" dirty="0" err="1" smtClean="0"/>
              <a:t>n+m</a:t>
            </a:r>
            <a:r>
              <a:rPr lang="en-US" dirty="0" smtClean="0"/>
              <a:t>))</a:t>
            </a:r>
            <a:endParaRPr lang="en-US" dirty="0" smtClean="0">
              <a:solidFill>
                <a:srgbClr val="FF0000"/>
              </a:solidFill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89B22D5-697D-4883-9A7D-C1C16315258E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329511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Notes Placeholder 2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r>
                  <a:rPr lang="en-US" dirty="0" smtClean="0">
                    <a:solidFill>
                      <a:srgbClr val="FF0000"/>
                    </a:solidFill>
                    <a:latin typeface="Cambria Math"/>
                  </a:rPr>
                  <a:t>Level assignment: </a:t>
                </a:r>
                <a:endParaRPr lang="en-US" dirty="0">
                  <a:solidFill>
                    <a:srgbClr val="FF0000"/>
                  </a:solidFill>
                  <a:latin typeface="Cambria Math"/>
                </a:endParaRPr>
              </a:p>
              <a:p>
                <a:pPr lvl="1"/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/>
                          </a:rPr>
                          <m:t>𝑉</m:t>
                        </m:r>
                      </m:e>
                      <m:sub>
                        <m:r>
                          <a:rPr lang="en-US" i="1">
                            <a:latin typeface="Cambria Math"/>
                          </a:rPr>
                          <m:t>𝐺</m:t>
                        </m:r>
                      </m:sub>
                    </m:sSub>
                    <m:r>
                      <a:rPr lang="en-US" i="1">
                        <a:latin typeface="Cambria Math"/>
                      </a:rPr>
                      <m:t>=</m:t>
                    </m:r>
                    <m:sSub>
                      <m:sSubPr>
                        <m:ctrlPr>
                          <a:rPr lang="en-US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/>
                          </a:rPr>
                          <m:t>𝐿</m:t>
                        </m:r>
                      </m:e>
                      <m:sub>
                        <m:r>
                          <a:rPr lang="en-US" i="1">
                            <a:latin typeface="Cambria Math"/>
                          </a:rPr>
                          <m:t>1</m:t>
                        </m:r>
                      </m:sub>
                    </m:sSub>
                    <m:r>
                      <a:rPr lang="en-US" i="1">
                        <a:latin typeface="Cambria Math"/>
                      </a:rPr>
                      <m:t> </m:t>
                    </m:r>
                    <m:r>
                      <a:rPr lang="en-US" i="1">
                        <a:latin typeface="Cambria Math"/>
                        <a:ea typeface="Cambria Math"/>
                      </a:rPr>
                      <m:t>∪ ⋯ ∪ </m:t>
                    </m:r>
                    <m:sSub>
                      <m:sSubPr>
                        <m:ctrlPr>
                          <a:rPr lang="en-US" i="1">
                            <a:latin typeface="Cambria Math"/>
                            <a:ea typeface="Cambria Math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/>
                            <a:ea typeface="Cambria Math"/>
                          </a:rPr>
                          <m:t>𝐿</m:t>
                        </m:r>
                      </m:e>
                      <m:sub>
                        <m:r>
                          <a:rPr lang="en-US" i="1">
                            <a:latin typeface="Cambria Math"/>
                            <a:ea typeface="Cambria Math"/>
                          </a:rPr>
                          <m:t>𝑘</m:t>
                        </m:r>
                      </m:sub>
                    </m:sSub>
                  </m:oMath>
                </a14:m>
                <a:r>
                  <a:rPr lang="en-US" dirty="0"/>
                  <a:t> 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/>
                          </a:rPr>
                          <m:t>𝐿</m:t>
                        </m:r>
                      </m:e>
                      <m:sub>
                        <m:r>
                          <a:rPr lang="en-US" i="1">
                            <a:latin typeface="Cambria Math"/>
                          </a:rPr>
                          <m:t>𝑖</m:t>
                        </m:r>
                      </m:sub>
                    </m:sSub>
                    <m:r>
                      <a:rPr lang="en-US" i="1">
                        <a:latin typeface="Cambria Math"/>
                      </a:rPr>
                      <m:t> </m:t>
                    </m:r>
                    <m:r>
                      <a:rPr lang="en-US" i="1">
                        <a:latin typeface="Cambria Math"/>
                        <a:ea typeface="Cambria Math"/>
                      </a:rPr>
                      <m:t>∩ </m:t>
                    </m:r>
                    <m:sSub>
                      <m:sSubPr>
                        <m:ctrlPr>
                          <a:rPr lang="en-US" i="1">
                            <a:latin typeface="Cambria Math"/>
                            <a:ea typeface="Cambria Math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/>
                            <a:ea typeface="Cambria Math"/>
                          </a:rPr>
                          <m:t>𝐿</m:t>
                        </m:r>
                      </m:e>
                      <m:sub>
                        <m:r>
                          <a:rPr lang="en-US" i="1">
                            <a:latin typeface="Cambria Math"/>
                            <a:ea typeface="Cambria Math"/>
                          </a:rPr>
                          <m:t>𝑗</m:t>
                        </m:r>
                      </m:sub>
                    </m:sSub>
                    <m:r>
                      <a:rPr lang="en-US" i="1">
                        <a:latin typeface="Cambria Math"/>
                        <a:ea typeface="Cambria Math"/>
                      </a:rPr>
                      <m:t>= ∅</m:t>
                    </m:r>
                  </m:oMath>
                </a14:m>
                <a:r>
                  <a:rPr lang="en-US" dirty="0"/>
                  <a:t>,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</a:rPr>
                      <m:t>1</m:t>
                    </m:r>
                    <m:r>
                      <a:rPr lang="en-US" i="1">
                        <a:latin typeface="Cambria Math"/>
                        <a:ea typeface="Cambria Math"/>
                      </a:rPr>
                      <m:t>≤</m:t>
                    </m:r>
                    <m:r>
                      <a:rPr lang="en-US" i="1">
                        <a:latin typeface="Cambria Math"/>
                        <a:ea typeface="Cambria Math"/>
                      </a:rPr>
                      <m:t>𝑖</m:t>
                    </m:r>
                    <m:r>
                      <a:rPr lang="en-US" i="1">
                        <a:latin typeface="Cambria Math"/>
                        <a:ea typeface="Cambria Math"/>
                      </a:rPr>
                      <m:t>&lt;</m:t>
                    </m:r>
                    <m:r>
                      <a:rPr lang="en-US" i="1">
                        <a:latin typeface="Cambria Math"/>
                        <a:ea typeface="Cambria Math"/>
                      </a:rPr>
                      <m:t>𝑗</m:t>
                    </m:r>
                    <m:r>
                      <a:rPr lang="en-US" i="1">
                        <a:latin typeface="Cambria Math"/>
                        <a:ea typeface="Cambria Math"/>
                      </a:rPr>
                      <m:t>≤</m:t>
                    </m:r>
                    <m:r>
                      <a:rPr lang="en-US" i="1">
                        <a:latin typeface="Cambria Math"/>
                        <a:ea typeface="Cambria Math"/>
                      </a:rPr>
                      <m:t>𝑘</m:t>
                    </m:r>
                  </m:oMath>
                </a14:m>
                <a:endParaRPr lang="en-US" dirty="0"/>
              </a:p>
              <a:p>
                <a:r>
                  <a:rPr lang="en-US" dirty="0">
                    <a:solidFill>
                      <a:srgbClr val="FF0000"/>
                    </a:solidFill>
                  </a:rPr>
                  <a:t>Distance preservation:</a:t>
                </a:r>
              </a:p>
              <a:p>
                <a:pPr lvl="1"/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/>
                          </a:rPr>
                          <m:t>𝐺</m:t>
                        </m:r>
                      </m:e>
                      <m:sub>
                        <m:r>
                          <a:rPr lang="en-US" i="1">
                            <a:latin typeface="Cambria Math"/>
                          </a:rPr>
                          <m:t>1</m:t>
                        </m:r>
                      </m:sub>
                    </m:sSub>
                    <m:r>
                      <a:rPr lang="en-US" i="1">
                        <a:latin typeface="Cambria Math"/>
                      </a:rPr>
                      <m:t>=</m:t>
                    </m:r>
                    <m:r>
                      <a:rPr lang="en-US" i="1">
                        <a:latin typeface="Cambria Math"/>
                      </a:rPr>
                      <m:t>𝐺</m:t>
                    </m:r>
                  </m:oMath>
                </a14:m>
                <a:r>
                  <a:rPr lang="en-US" dirty="0"/>
                  <a:t>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/>
                          </a:rPr>
                          <m:t>𝐺</m:t>
                        </m:r>
                      </m:e>
                      <m:sub>
                        <m:r>
                          <a:rPr lang="en-US" i="1">
                            <a:latin typeface="Cambria Math"/>
                          </a:rPr>
                          <m:t>𝑖</m:t>
                        </m:r>
                      </m:sub>
                    </m:sSub>
                    <m:r>
                      <a:rPr lang="en-US" i="1">
                        <a:latin typeface="Cambria Math"/>
                      </a:rPr>
                      <m:t>=(</m:t>
                    </m:r>
                    <m:sSub>
                      <m:sSubPr>
                        <m:ctrlPr>
                          <a:rPr lang="en-US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/>
                          </a:rPr>
                          <m:t>𝑉</m:t>
                        </m:r>
                      </m:e>
                      <m:sub>
                        <m:sSub>
                          <m:sSubPr>
                            <m:ctrlPr>
                              <a:rPr lang="en-US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/>
                              </a:rPr>
                              <m:t>𝐺</m:t>
                            </m:r>
                          </m:e>
                          <m:sub>
                            <m:r>
                              <a:rPr lang="en-US" i="1">
                                <a:latin typeface="Cambria Math"/>
                              </a:rPr>
                              <m:t>𝑖</m:t>
                            </m:r>
                          </m:sub>
                        </m:sSub>
                      </m:sub>
                    </m:sSub>
                    <m:r>
                      <a:rPr lang="en-US" i="1">
                        <a:latin typeface="Cambria Math"/>
                      </a:rPr>
                      <m:t>,</m:t>
                    </m:r>
                    <m:sSub>
                      <m:sSubPr>
                        <m:ctrlPr>
                          <a:rPr lang="en-US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/>
                          </a:rPr>
                          <m:t>𝐸</m:t>
                        </m:r>
                      </m:e>
                      <m:sub>
                        <m:sSub>
                          <m:sSubPr>
                            <m:ctrlPr>
                              <a:rPr lang="en-US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/>
                              </a:rPr>
                              <m:t>𝐺</m:t>
                            </m:r>
                          </m:e>
                          <m:sub>
                            <m:r>
                              <a:rPr lang="en-US" i="1">
                                <a:latin typeface="Cambria Math"/>
                              </a:rPr>
                              <m:t>𝑖</m:t>
                            </m:r>
                          </m:sub>
                        </m:sSub>
                      </m:sub>
                    </m:sSub>
                    <m:r>
                      <a:rPr lang="en-US" i="1">
                        <a:latin typeface="Cambria Math"/>
                      </a:rPr>
                      <m:t>,</m:t>
                    </m:r>
                    <m:sSub>
                      <m:sSubPr>
                        <m:ctrlPr>
                          <a:rPr lang="en-US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/>
                          </a:rPr>
                          <m:t>𝑊</m:t>
                        </m:r>
                      </m:e>
                      <m:sub>
                        <m:sSub>
                          <m:sSubPr>
                            <m:ctrlPr>
                              <a:rPr lang="en-US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/>
                              </a:rPr>
                              <m:t>𝐺</m:t>
                            </m:r>
                          </m:e>
                          <m:sub>
                            <m:r>
                              <a:rPr lang="en-US" i="1">
                                <a:latin typeface="Cambria Math"/>
                              </a:rPr>
                              <m:t>𝑖</m:t>
                            </m:r>
                          </m:sub>
                        </m:sSub>
                      </m:sub>
                    </m:sSub>
                    <m:r>
                      <a:rPr lang="en-US" i="1">
                        <a:latin typeface="Cambria Math"/>
                      </a:rPr>
                      <m:t>)</m:t>
                    </m:r>
                  </m:oMath>
                </a14:m>
                <a:r>
                  <a:rPr lang="en-US" dirty="0"/>
                  <a:t>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/>
                          </a:rPr>
                          <m:t>𝑉</m:t>
                        </m:r>
                      </m:e>
                      <m:sub>
                        <m:sSub>
                          <m:sSubPr>
                            <m:ctrlPr>
                              <a:rPr lang="en-US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/>
                              </a:rPr>
                              <m:t>𝐺</m:t>
                            </m:r>
                          </m:e>
                          <m:sub>
                            <m:r>
                              <a:rPr lang="en-US" i="1">
                                <a:latin typeface="Cambria Math"/>
                              </a:rPr>
                              <m:t>𝑖</m:t>
                            </m:r>
                          </m:sub>
                        </m:sSub>
                      </m:sub>
                    </m:sSub>
                    <m:r>
                      <a:rPr lang="en-US" i="1">
                        <a:latin typeface="Cambria Math"/>
                      </a:rPr>
                      <m:t>=</m:t>
                    </m:r>
                    <m:sSub>
                      <m:sSubPr>
                        <m:ctrlPr>
                          <a:rPr lang="en-US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/>
                          </a:rPr>
                          <m:t>𝑉</m:t>
                        </m:r>
                      </m:e>
                      <m:sub>
                        <m:r>
                          <a:rPr lang="en-US" i="1">
                            <a:latin typeface="Cambria Math"/>
                          </a:rPr>
                          <m:t>𝐺</m:t>
                        </m:r>
                      </m:sub>
                    </m:sSub>
                    <m:r>
                      <a:rPr lang="en-US" i="1">
                        <a:latin typeface="Cambria Math"/>
                      </a:rPr>
                      <m:t>−</m:t>
                    </m:r>
                    <m:sSub>
                      <m:sSubPr>
                        <m:ctrlPr>
                          <a:rPr lang="en-US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/>
                          </a:rPr>
                          <m:t>𝐿</m:t>
                        </m:r>
                      </m:e>
                      <m:sub>
                        <m:r>
                          <a:rPr lang="en-US" i="1">
                            <a:latin typeface="Cambria Math"/>
                          </a:rPr>
                          <m:t>1</m:t>
                        </m:r>
                      </m:sub>
                    </m:sSub>
                    <m:r>
                      <a:rPr lang="en-US">
                        <a:latin typeface="Cambria Math"/>
                      </a:rPr>
                      <m:t>−</m:t>
                    </m:r>
                  </m:oMath>
                </a14:m>
                <a:r>
                  <a:rPr lang="en-US" dirty="0">
                    <a:ea typeface="Cambria Math"/>
                  </a:rPr>
                  <a:t>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  <a:ea typeface="Cambria Math"/>
                      </a:rPr>
                      <m:t>⋯ </m:t>
                    </m:r>
                    <m:sSub>
                      <m:sSubPr>
                        <m:ctrlPr>
                          <a:rPr lang="en-US" i="1">
                            <a:latin typeface="Cambria Math"/>
                            <a:ea typeface="Cambria Math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/>
                            <a:ea typeface="Cambria Math"/>
                          </a:rPr>
                          <m:t>𝐿</m:t>
                        </m:r>
                      </m:e>
                      <m:sub>
                        <m:r>
                          <a:rPr lang="en-US" i="1">
                            <a:latin typeface="Cambria Math"/>
                            <a:ea typeface="Cambria Math"/>
                          </a:rPr>
                          <m:t>𝑖</m:t>
                        </m:r>
                        <m:r>
                          <a:rPr lang="en-US" i="1">
                            <a:latin typeface="Cambria Math"/>
                            <a:ea typeface="Cambria Math"/>
                          </a:rPr>
                          <m:t>−1</m:t>
                        </m:r>
                      </m:sub>
                    </m:sSub>
                  </m:oMath>
                </a14:m>
                <a:endParaRPr lang="en-US" dirty="0"/>
              </a:p>
              <a:p>
                <a:pPr lvl="1"/>
                <a:r>
                  <a:rPr lang="en-US" dirty="0" smtClean="0"/>
                  <a:t>The distance from s to t, for any s and t in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/>
                          </a:rPr>
                          <m:t>𝐺</m:t>
                        </m:r>
                      </m:e>
                      <m:sub>
                        <m:r>
                          <a:rPr lang="en-US" i="1">
                            <a:latin typeface="Cambria Math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en-US" dirty="0" smtClean="0"/>
                  <a:t>, remains the same as that in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/>
                          </a:rPr>
                          <m:t>𝐺</m:t>
                        </m:r>
                      </m:e>
                      <m:sub>
                        <m:r>
                          <a:rPr lang="en-US" i="1">
                            <a:latin typeface="Cambria Math"/>
                          </a:rPr>
                          <m:t>𝑖</m:t>
                        </m:r>
                        <m:r>
                          <a:rPr lang="en-US" i="1">
                            <a:latin typeface="Cambria Math"/>
                          </a:rPr>
                          <m:t>−1</m:t>
                        </m:r>
                      </m:sub>
                    </m:sSub>
                  </m:oMath>
                </a14:m>
                <a:r>
                  <a:rPr lang="en-US" dirty="0" smtClean="0"/>
                  <a:t> </a:t>
                </a:r>
              </a:p>
              <a:p>
                <a:r>
                  <a:rPr lang="en-US" dirty="0" smtClean="0">
                    <a:solidFill>
                      <a:srgbClr val="FF0000"/>
                    </a:solidFill>
                  </a:rPr>
                  <a:t>Vertex </a:t>
                </a:r>
                <a:r>
                  <a:rPr lang="en-US" dirty="0">
                    <a:solidFill>
                      <a:srgbClr val="FF0000"/>
                    </a:solidFill>
                  </a:rPr>
                  <a:t>independence:</a:t>
                </a:r>
              </a:p>
              <a:p>
                <a:pPr lvl="1"/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/>
                          </a:rPr>
                          <m:t>𝐿</m:t>
                        </m:r>
                      </m:e>
                      <m:sub>
                        <m:r>
                          <a:rPr lang="en-US" i="1">
                            <a:latin typeface="Cambria Math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en-US" dirty="0"/>
                  <a:t> is an independent set of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/>
                          </a:rPr>
                          <m:t>𝐺</m:t>
                        </m:r>
                      </m:e>
                      <m:sub>
                        <m:r>
                          <a:rPr lang="en-US" i="1">
                            <a:latin typeface="Cambria Math"/>
                          </a:rPr>
                          <m:t>𝑖</m:t>
                        </m:r>
                      </m:sub>
                    </m:sSub>
                    <m:r>
                      <a:rPr lang="en-US" i="1">
                        <a:latin typeface="Cambria Math"/>
                      </a:rPr>
                      <m:t> </m:t>
                    </m:r>
                  </m:oMath>
                </a14:m>
                <a:r>
                  <a:rPr lang="en-US" dirty="0" smtClean="0"/>
                  <a:t>,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</a:rPr>
                      <m:t>1</m:t>
                    </m:r>
                    <m:r>
                      <a:rPr lang="en-US" i="1">
                        <a:latin typeface="Cambria Math"/>
                        <a:ea typeface="Cambria Math"/>
                      </a:rPr>
                      <m:t>≤</m:t>
                    </m:r>
                    <m:r>
                      <a:rPr lang="en-US" i="1">
                        <a:latin typeface="Cambria Math"/>
                        <a:ea typeface="Cambria Math"/>
                      </a:rPr>
                      <m:t>𝑖</m:t>
                    </m:r>
                    <m:r>
                      <a:rPr lang="en-US" b="0" i="1" smtClean="0">
                        <a:latin typeface="Cambria Math"/>
                        <a:ea typeface="Cambria Math"/>
                      </a:rPr>
                      <m:t>&lt;</m:t>
                    </m:r>
                    <m:r>
                      <a:rPr lang="en-US" i="1" smtClean="0">
                        <a:latin typeface="Cambria Math"/>
                        <a:ea typeface="Cambria Math"/>
                      </a:rPr>
                      <m:t>𝑘</m:t>
                    </m:r>
                  </m:oMath>
                </a14:m>
                <a:endParaRPr lang="en-US" dirty="0" smtClean="0"/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3" name="Notes Placeholder 2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r>
                  <a:rPr lang="en-US" dirty="0" smtClean="0">
                    <a:solidFill>
                      <a:srgbClr val="FF0000"/>
                    </a:solidFill>
                    <a:latin typeface="Cambria Math"/>
                  </a:rPr>
                  <a:t>Level assignment: </a:t>
                </a:r>
                <a:endParaRPr lang="en-US" dirty="0">
                  <a:solidFill>
                    <a:srgbClr val="FF0000"/>
                  </a:solidFill>
                  <a:latin typeface="Cambria Math"/>
                </a:endParaRPr>
              </a:p>
              <a:p>
                <a:pPr lvl="1"/>
                <a:r>
                  <a:rPr lang="en-US" i="0">
                    <a:latin typeface="Cambria Math"/>
                  </a:rPr>
                  <a:t>𝑉_𝐺=𝐿_1  </a:t>
                </a:r>
                <a:r>
                  <a:rPr lang="en-US" i="0">
                    <a:latin typeface="Cambria Math"/>
                    <a:ea typeface="Cambria Math"/>
                  </a:rPr>
                  <a:t>∪ ⋯ ∪ 𝐿_𝑘</a:t>
                </a:r>
                <a:r>
                  <a:rPr lang="en-US" dirty="0"/>
                  <a:t> , </a:t>
                </a:r>
                <a:r>
                  <a:rPr lang="en-US" i="0">
                    <a:latin typeface="Cambria Math"/>
                  </a:rPr>
                  <a:t>𝐿_𝑖  </a:t>
                </a:r>
                <a:r>
                  <a:rPr lang="en-US" i="0">
                    <a:latin typeface="Cambria Math"/>
                    <a:ea typeface="Cambria Math"/>
                  </a:rPr>
                  <a:t>∩ 𝐿_𝑗= ∅</a:t>
                </a:r>
                <a:r>
                  <a:rPr lang="en-US" dirty="0"/>
                  <a:t>, </a:t>
                </a:r>
                <a:r>
                  <a:rPr lang="en-US" i="0">
                    <a:latin typeface="Cambria Math"/>
                  </a:rPr>
                  <a:t>1</a:t>
                </a:r>
                <a:r>
                  <a:rPr lang="en-US" i="0">
                    <a:latin typeface="Cambria Math"/>
                    <a:ea typeface="Cambria Math"/>
                  </a:rPr>
                  <a:t>≤𝑖&lt;𝑗≤𝑘</a:t>
                </a:r>
                <a:endParaRPr lang="en-US" dirty="0"/>
              </a:p>
              <a:p>
                <a:r>
                  <a:rPr lang="en-US" dirty="0">
                    <a:solidFill>
                      <a:srgbClr val="FF0000"/>
                    </a:solidFill>
                  </a:rPr>
                  <a:t>Distance preservation:</a:t>
                </a:r>
              </a:p>
              <a:p>
                <a:pPr lvl="1"/>
                <a:r>
                  <a:rPr lang="en-US" i="0">
                    <a:latin typeface="Cambria Math"/>
                  </a:rPr>
                  <a:t>𝐺_1=𝐺</a:t>
                </a:r>
                <a:r>
                  <a:rPr lang="en-US" dirty="0"/>
                  <a:t>, </a:t>
                </a:r>
                <a:r>
                  <a:rPr lang="en-US" i="0">
                    <a:latin typeface="Cambria Math"/>
                  </a:rPr>
                  <a:t>𝐺_𝑖=(𝑉_(𝐺_𝑖 ),𝐸_(𝐺_𝑖 ),𝑊_(𝐺_𝑖 ))</a:t>
                </a:r>
                <a:r>
                  <a:rPr lang="en-US" dirty="0"/>
                  <a:t>, </a:t>
                </a:r>
                <a:r>
                  <a:rPr lang="en-US" i="0">
                    <a:latin typeface="Cambria Math"/>
                  </a:rPr>
                  <a:t>𝑉_(𝐺_𝑖 )=𝑉_𝐺−𝐿_1−</a:t>
                </a:r>
                <a:r>
                  <a:rPr lang="en-US" dirty="0">
                    <a:ea typeface="Cambria Math"/>
                  </a:rPr>
                  <a:t> </a:t>
                </a:r>
                <a:r>
                  <a:rPr lang="en-US" i="0">
                    <a:latin typeface="Cambria Math"/>
                    <a:ea typeface="Cambria Math"/>
                  </a:rPr>
                  <a:t>⋯ 𝐿_(𝑖−1)</a:t>
                </a:r>
                <a:endParaRPr lang="en-US" dirty="0"/>
              </a:p>
              <a:p>
                <a:pPr lvl="1"/>
                <a:r>
                  <a:rPr lang="en-US" dirty="0" smtClean="0"/>
                  <a:t>The distance from s to t, for any s and t in </a:t>
                </a:r>
                <a:r>
                  <a:rPr lang="en-US" i="0">
                    <a:latin typeface="Cambria Math"/>
                  </a:rPr>
                  <a:t>𝐺_𝑖</a:t>
                </a:r>
                <a:r>
                  <a:rPr lang="en-US" dirty="0" smtClean="0"/>
                  <a:t>, remains the same as that in </a:t>
                </a:r>
                <a:r>
                  <a:rPr lang="en-US" i="0">
                    <a:latin typeface="Cambria Math"/>
                  </a:rPr>
                  <a:t>𝐺_(𝑖−1)</a:t>
                </a:r>
                <a:r>
                  <a:rPr lang="en-US" dirty="0" smtClean="0"/>
                  <a:t> </a:t>
                </a:r>
              </a:p>
              <a:p>
                <a:r>
                  <a:rPr lang="en-US" dirty="0" smtClean="0">
                    <a:solidFill>
                      <a:srgbClr val="FF0000"/>
                    </a:solidFill>
                  </a:rPr>
                  <a:t>Vertex </a:t>
                </a:r>
                <a:r>
                  <a:rPr lang="en-US" dirty="0">
                    <a:solidFill>
                      <a:srgbClr val="FF0000"/>
                    </a:solidFill>
                  </a:rPr>
                  <a:t>independence:</a:t>
                </a:r>
              </a:p>
              <a:p>
                <a:pPr lvl="1"/>
                <a:r>
                  <a:rPr lang="en-US" i="0">
                    <a:latin typeface="Cambria Math"/>
                  </a:rPr>
                  <a:t>𝐿_𝑖</a:t>
                </a:r>
                <a:r>
                  <a:rPr lang="en-US" dirty="0"/>
                  <a:t> is an independent set of </a:t>
                </a:r>
                <a:r>
                  <a:rPr lang="en-US" i="0">
                    <a:latin typeface="Cambria Math"/>
                  </a:rPr>
                  <a:t>𝐺_𝑖  </a:t>
                </a:r>
                <a:r>
                  <a:rPr lang="en-US" dirty="0" smtClean="0"/>
                  <a:t>, </a:t>
                </a:r>
                <a:r>
                  <a:rPr lang="en-US" i="0">
                    <a:latin typeface="Cambria Math"/>
                  </a:rPr>
                  <a:t>1</a:t>
                </a:r>
                <a:r>
                  <a:rPr lang="en-US" i="0">
                    <a:latin typeface="Cambria Math"/>
                    <a:ea typeface="Cambria Math"/>
                  </a:rPr>
                  <a:t>≤𝑖</a:t>
                </a:r>
                <a:r>
                  <a:rPr lang="en-US" b="0" i="0" smtClean="0">
                    <a:latin typeface="Cambria Math"/>
                    <a:ea typeface="Cambria Math"/>
                  </a:rPr>
                  <a:t>&lt;</a:t>
                </a:r>
                <a:r>
                  <a:rPr lang="en-US" i="0" smtClean="0">
                    <a:latin typeface="Cambria Math"/>
                    <a:ea typeface="Cambria Math"/>
                  </a:rPr>
                  <a:t>𝑘</a:t>
                </a:r>
                <a:endParaRPr lang="en-US" dirty="0" smtClean="0"/>
              </a:p>
              <a:p>
                <a:endParaRPr lang="en-US" dirty="0"/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89B22D5-697D-4883-9A7D-C1C16315258E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76791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 smtClean="0"/>
              <a:t>distG</a:t>
            </a:r>
            <a:r>
              <a:rPr lang="en-US" dirty="0" smtClean="0"/>
              <a:t>(</a:t>
            </a:r>
            <a:r>
              <a:rPr lang="en-US" dirty="0" err="1" smtClean="0"/>
              <a:t>f,e</a:t>
            </a:r>
            <a:r>
              <a:rPr lang="en-US" dirty="0" smtClean="0"/>
              <a:t>)=3, d(</a:t>
            </a:r>
            <a:r>
              <a:rPr lang="en-US" dirty="0" err="1" smtClean="0"/>
              <a:t>f,e</a:t>
            </a:r>
            <a:r>
              <a:rPr lang="en-US" dirty="0" smtClean="0"/>
              <a:t>)=4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89B22D5-697D-4883-9A7D-C1C16315258E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901191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g is an ancestor of f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89B22D5-697D-4883-9A7D-C1C16315258E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205522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Notes Placeholder 2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pPr lvl="2"/>
                <a:r>
                  <a:rPr lang="en-US" dirty="0" smtClean="0"/>
                  <a:t>FQ: {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(</m:t>
                    </m:r>
                    <m:r>
                      <a:rPr lang="en-US" i="1">
                        <a:latin typeface="Cambria Math"/>
                      </a:rPr>
                      <m:t>𝑣</m:t>
                    </m:r>
                    <m:r>
                      <a:rPr lang="en-US" i="1">
                        <a:latin typeface="Cambria Math"/>
                      </a:rPr>
                      <m:t>,</m:t>
                    </m:r>
                    <m:r>
                      <a:rPr lang="en-US" i="1">
                        <a:latin typeface="Cambria Math"/>
                      </a:rPr>
                      <m:t>𝑑</m:t>
                    </m:r>
                    <m:r>
                      <a:rPr lang="en-US" i="1">
                        <a:latin typeface="Cambria Math"/>
                      </a:rPr>
                      <m:t>(</m:t>
                    </m:r>
                    <m:r>
                      <a:rPr lang="en-US" i="1">
                        <a:latin typeface="Cambria Math"/>
                      </a:rPr>
                      <m:t>𝑠</m:t>
                    </m:r>
                    <m:r>
                      <a:rPr lang="en-US" i="1">
                        <a:latin typeface="Cambria Math"/>
                      </a:rPr>
                      <m:t>,</m:t>
                    </m:r>
                    <m:r>
                      <a:rPr lang="en-US" i="1">
                        <a:latin typeface="Cambria Math"/>
                      </a:rPr>
                      <m:t>𝑣</m:t>
                    </m:r>
                    <m:r>
                      <a:rPr lang="en-US" b="0" i="1" smtClean="0">
                        <a:latin typeface="Cambria Math"/>
                      </a:rPr>
                      <m:t>)</m:t>
                    </m:r>
                    <m:r>
                      <a:rPr lang="en-US" i="1">
                        <a:latin typeface="Cambria Math"/>
                      </a:rPr>
                      <m:t>)</m:t>
                    </m:r>
                  </m:oMath>
                </a14:m>
                <a:r>
                  <a:rPr lang="en-US" dirty="0" smtClean="0"/>
                  <a:t>: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𝑣</m:t>
                    </m:r>
                    <m:r>
                      <a:rPr lang="en-US" b="0" i="1" smtClean="0">
                        <a:latin typeface="Cambria Math"/>
                        <a:ea typeface="Cambria Math"/>
                      </a:rPr>
                      <m:t>∈</m:t>
                    </m:r>
                    <m:sSub>
                      <m:sSubPr>
                        <m:ctrlPr>
                          <a:rPr lang="en-US" b="0" i="1" smtClean="0">
                            <a:latin typeface="Cambria Math"/>
                            <a:ea typeface="Cambria Math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/>
                            <a:ea typeface="Cambria Math"/>
                          </a:rPr>
                          <m:t>𝑉</m:t>
                        </m:r>
                      </m:e>
                      <m:sub>
                        <m:sSub>
                          <m:sSubPr>
                            <m:ctrlPr>
                              <a:rPr lang="en-US" b="0" i="1" smtClean="0">
                                <a:latin typeface="Cambria Math"/>
                                <a:ea typeface="Cambria Math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/>
                                <a:ea typeface="Cambria Math"/>
                              </a:rPr>
                              <m:t>𝐺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/>
                                <a:ea typeface="Cambria Math"/>
                              </a:rPr>
                              <m:t>𝑘</m:t>
                            </m:r>
                          </m:sub>
                        </m:sSub>
                      </m:sub>
                    </m:sSub>
                  </m:oMath>
                </a14:m>
                <a:r>
                  <a:rPr lang="en-US" dirty="0" smtClean="0"/>
                  <a:t>, </a:t>
                </a:r>
                <a14:m>
                  <m:oMath xmlns:m="http://schemas.openxmlformats.org/officeDocument/2006/math">
                    <m:r>
                      <a:rPr lang="en-US" b="0" i="0" smtClean="0">
                        <a:latin typeface="Cambria Math"/>
                      </a:rPr>
                      <m:t>(</m:t>
                    </m:r>
                    <m:r>
                      <a:rPr lang="en-US" i="1">
                        <a:latin typeface="Cambria Math"/>
                      </a:rPr>
                      <m:t>𝑣</m:t>
                    </m:r>
                    <m:r>
                      <a:rPr lang="en-US" i="1">
                        <a:latin typeface="Cambria Math"/>
                      </a:rPr>
                      <m:t>,</m:t>
                    </m:r>
                    <m:r>
                      <a:rPr lang="en-US" i="1">
                        <a:latin typeface="Cambria Math"/>
                      </a:rPr>
                      <m:t>𝑑</m:t>
                    </m:r>
                    <m:d>
                      <m:dPr>
                        <m:ctrlPr>
                          <a:rPr lang="en-US" i="1">
                            <a:latin typeface="Cambria Math"/>
                          </a:rPr>
                        </m:ctrlPr>
                      </m:dPr>
                      <m:e>
                        <m:r>
                          <a:rPr lang="en-US" i="1">
                            <a:latin typeface="Cambria Math"/>
                          </a:rPr>
                          <m:t>𝑠</m:t>
                        </m:r>
                        <m:r>
                          <a:rPr lang="en-US" i="1">
                            <a:latin typeface="Cambria Math"/>
                          </a:rPr>
                          <m:t>,</m:t>
                        </m:r>
                        <m:r>
                          <a:rPr lang="en-US" i="1">
                            <a:latin typeface="Cambria Math"/>
                          </a:rPr>
                          <m:t>𝑣</m:t>
                        </m:r>
                      </m:e>
                    </m:d>
                    <m:r>
                      <a:rPr lang="en-US" b="0" i="1" smtClean="0">
                        <a:latin typeface="Cambria Math"/>
                      </a:rPr>
                      <m:t>)</m:t>
                    </m:r>
                    <m:r>
                      <a:rPr lang="en-US" i="1">
                        <a:latin typeface="Cambria Math"/>
                        <a:ea typeface="Cambria Math"/>
                      </a:rPr>
                      <m:t>∈</m:t>
                    </m:r>
                    <m:r>
                      <a:rPr lang="en-US" b="0" i="1" smtClean="0">
                        <a:latin typeface="Cambria Math"/>
                        <a:ea typeface="Cambria Math"/>
                      </a:rPr>
                      <m:t>𝑙𝑎𝑏𝑒𝑙</m:t>
                    </m:r>
                    <m:r>
                      <a:rPr lang="en-US" b="0" i="1" smtClean="0">
                        <a:latin typeface="Cambria Math"/>
                        <a:ea typeface="Cambria Math"/>
                      </a:rPr>
                      <m:t>(</m:t>
                    </m:r>
                    <m:r>
                      <a:rPr lang="en-US" b="0" i="1" smtClean="0">
                        <a:latin typeface="Cambria Math"/>
                        <a:ea typeface="Cambria Math"/>
                      </a:rPr>
                      <m:t>𝑠</m:t>
                    </m:r>
                    <m:r>
                      <a:rPr lang="en-US" b="0" i="1" smtClean="0">
                        <a:latin typeface="Cambria Math"/>
                        <a:ea typeface="Cambria Math"/>
                      </a:rPr>
                      <m:t>)</m:t>
                    </m:r>
                  </m:oMath>
                </a14:m>
                <a:r>
                  <a:rPr lang="en-US" dirty="0" smtClean="0"/>
                  <a:t>}</a:t>
                </a:r>
              </a:p>
              <a:p>
                <a:pPr lvl="2"/>
                <a:r>
                  <a:rPr lang="en-US" dirty="0"/>
                  <a:t>R</a:t>
                </a:r>
                <a:r>
                  <a:rPr lang="en-US" dirty="0" smtClean="0"/>
                  <a:t>Q</a:t>
                </a:r>
                <a:r>
                  <a:rPr lang="en-US" dirty="0"/>
                  <a:t>: {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</a:rPr>
                      <m:t>(</m:t>
                    </m:r>
                    <m:r>
                      <a:rPr lang="en-US" i="1">
                        <a:latin typeface="Cambria Math"/>
                      </a:rPr>
                      <m:t>𝑣</m:t>
                    </m:r>
                    <m:r>
                      <a:rPr lang="en-US" i="1">
                        <a:latin typeface="Cambria Math"/>
                      </a:rPr>
                      <m:t>,</m:t>
                    </m:r>
                    <m:r>
                      <a:rPr lang="en-US" i="1">
                        <a:latin typeface="Cambria Math"/>
                      </a:rPr>
                      <m:t>𝑑</m:t>
                    </m:r>
                    <m:r>
                      <a:rPr lang="en-US" i="1">
                        <a:latin typeface="Cambria Math"/>
                      </a:rPr>
                      <m:t>(</m:t>
                    </m:r>
                    <m:r>
                      <a:rPr lang="en-US" b="0" i="1" smtClean="0">
                        <a:latin typeface="Cambria Math"/>
                      </a:rPr>
                      <m:t>𝑡</m:t>
                    </m:r>
                    <m:r>
                      <a:rPr lang="en-US" i="1">
                        <a:latin typeface="Cambria Math"/>
                      </a:rPr>
                      <m:t>,</m:t>
                    </m:r>
                    <m:r>
                      <a:rPr lang="en-US" i="1">
                        <a:latin typeface="Cambria Math"/>
                      </a:rPr>
                      <m:t>𝑣</m:t>
                    </m:r>
                    <m:r>
                      <a:rPr lang="en-US" i="1">
                        <a:latin typeface="Cambria Math"/>
                      </a:rPr>
                      <m:t>))</m:t>
                    </m:r>
                  </m:oMath>
                </a14:m>
                <a:r>
                  <a:rPr lang="en-US" dirty="0"/>
                  <a:t>: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</a:rPr>
                      <m:t>𝑣</m:t>
                    </m:r>
                    <m:r>
                      <a:rPr lang="en-US" i="1">
                        <a:latin typeface="Cambria Math"/>
                        <a:ea typeface="Cambria Math"/>
                      </a:rPr>
                      <m:t>∈</m:t>
                    </m:r>
                    <m:sSub>
                      <m:sSubPr>
                        <m:ctrlPr>
                          <a:rPr lang="en-US" i="1">
                            <a:latin typeface="Cambria Math"/>
                            <a:ea typeface="Cambria Math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/>
                            <a:ea typeface="Cambria Math"/>
                          </a:rPr>
                          <m:t>𝑉</m:t>
                        </m:r>
                      </m:e>
                      <m:sub>
                        <m:sSub>
                          <m:sSubPr>
                            <m:ctrlPr>
                              <a:rPr lang="en-US" i="1">
                                <a:latin typeface="Cambria Math"/>
                                <a:ea typeface="Cambria Math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/>
                                <a:ea typeface="Cambria Math"/>
                              </a:rPr>
                              <m:t>𝐺</m:t>
                            </m:r>
                          </m:e>
                          <m:sub>
                            <m:r>
                              <a:rPr lang="en-US" i="1">
                                <a:latin typeface="Cambria Math"/>
                                <a:ea typeface="Cambria Math"/>
                              </a:rPr>
                              <m:t>𝑘</m:t>
                            </m:r>
                          </m:sub>
                        </m:sSub>
                      </m:sub>
                    </m:sSub>
                  </m:oMath>
                </a14:m>
                <a:r>
                  <a:rPr lang="en-US" dirty="0"/>
                  <a:t>, </a:t>
                </a:r>
                <a14:m>
                  <m:oMath xmlns:m="http://schemas.openxmlformats.org/officeDocument/2006/math">
                    <m:r>
                      <a:rPr lang="en-US">
                        <a:latin typeface="Cambria Math"/>
                      </a:rPr>
                      <m:t>(</m:t>
                    </m:r>
                    <m:r>
                      <a:rPr lang="en-US" i="1">
                        <a:latin typeface="Cambria Math"/>
                      </a:rPr>
                      <m:t>𝑣</m:t>
                    </m:r>
                    <m:r>
                      <a:rPr lang="en-US" i="1">
                        <a:latin typeface="Cambria Math"/>
                      </a:rPr>
                      <m:t>,</m:t>
                    </m:r>
                    <m:r>
                      <a:rPr lang="en-US" i="1">
                        <a:latin typeface="Cambria Math"/>
                      </a:rPr>
                      <m:t>𝑑</m:t>
                    </m:r>
                    <m:d>
                      <m:dPr>
                        <m:ctrlPr>
                          <a:rPr lang="en-US" i="1">
                            <a:latin typeface="Cambria Math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/>
                          </a:rPr>
                          <m:t>𝑡</m:t>
                        </m:r>
                        <m:r>
                          <a:rPr lang="en-US" i="1">
                            <a:latin typeface="Cambria Math"/>
                          </a:rPr>
                          <m:t>,</m:t>
                        </m:r>
                        <m:r>
                          <a:rPr lang="en-US" i="1">
                            <a:latin typeface="Cambria Math"/>
                          </a:rPr>
                          <m:t>𝑣</m:t>
                        </m:r>
                      </m:e>
                    </m:d>
                    <m:r>
                      <a:rPr lang="en-US" i="1">
                        <a:latin typeface="Cambria Math"/>
                      </a:rPr>
                      <m:t>)</m:t>
                    </m:r>
                    <m:r>
                      <a:rPr lang="en-US" i="1">
                        <a:latin typeface="Cambria Math"/>
                        <a:ea typeface="Cambria Math"/>
                      </a:rPr>
                      <m:t>∈</m:t>
                    </m:r>
                    <m:r>
                      <a:rPr lang="en-US" i="1">
                        <a:latin typeface="Cambria Math"/>
                        <a:ea typeface="Cambria Math"/>
                      </a:rPr>
                      <m:t>𝑙𝑎𝑏𝑒𝑙</m:t>
                    </m:r>
                    <m:r>
                      <a:rPr lang="en-US" i="1">
                        <a:latin typeface="Cambria Math"/>
                        <a:ea typeface="Cambria Math"/>
                      </a:rPr>
                      <m:t>(</m:t>
                    </m:r>
                    <m:r>
                      <a:rPr lang="en-US" b="0" i="1" smtClean="0">
                        <a:latin typeface="Cambria Math"/>
                        <a:ea typeface="Cambria Math"/>
                      </a:rPr>
                      <m:t>𝑡</m:t>
                    </m:r>
                    <m:r>
                      <a:rPr lang="en-US" i="1">
                        <a:latin typeface="Cambria Math"/>
                        <a:ea typeface="Cambria Math"/>
                      </a:rPr>
                      <m:t>)</m:t>
                    </m:r>
                  </m:oMath>
                </a14:m>
                <a:r>
                  <a:rPr lang="en-US" dirty="0"/>
                  <a:t>}</a:t>
                </a:r>
                <a:endParaRPr lang="en-US" dirty="0" smtClean="0"/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3" name="Notes Placeholder 2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pPr lvl="2"/>
                <a:r>
                  <a:rPr lang="en-US" dirty="0" smtClean="0"/>
                  <a:t>FQ: {</a:t>
                </a:r>
                <a:r>
                  <a:rPr lang="en-US" b="0" i="0" smtClean="0">
                    <a:latin typeface="Cambria Math"/>
                  </a:rPr>
                  <a:t>(</a:t>
                </a:r>
                <a:r>
                  <a:rPr lang="en-US" i="0">
                    <a:latin typeface="Cambria Math"/>
                  </a:rPr>
                  <a:t>𝑣,𝑑(𝑠,𝑣</a:t>
                </a:r>
                <a:r>
                  <a:rPr lang="en-US" b="0" i="0" smtClean="0">
                    <a:latin typeface="Cambria Math"/>
                  </a:rPr>
                  <a:t>)</a:t>
                </a:r>
                <a:r>
                  <a:rPr lang="en-US" i="0">
                    <a:latin typeface="Cambria Math"/>
                  </a:rPr>
                  <a:t>)</a:t>
                </a:r>
                <a:r>
                  <a:rPr lang="en-US" dirty="0" smtClean="0"/>
                  <a:t>: </a:t>
                </a:r>
                <a:r>
                  <a:rPr lang="en-US" b="0" i="0" smtClean="0">
                    <a:latin typeface="Cambria Math"/>
                  </a:rPr>
                  <a:t>𝑣</a:t>
                </a:r>
                <a:r>
                  <a:rPr lang="en-US" b="0" i="0" smtClean="0">
                    <a:latin typeface="Cambria Math"/>
                    <a:ea typeface="Cambria Math"/>
                  </a:rPr>
                  <a:t>∈𝑉_(𝐺_𝑘 )</a:t>
                </a:r>
                <a:r>
                  <a:rPr lang="en-US" dirty="0" smtClean="0"/>
                  <a:t>, </a:t>
                </a:r>
                <a:r>
                  <a:rPr lang="en-US" b="0" i="0" smtClean="0">
                    <a:latin typeface="Cambria Math"/>
                  </a:rPr>
                  <a:t>(</a:t>
                </a:r>
                <a:r>
                  <a:rPr lang="en-US" i="0">
                    <a:latin typeface="Cambria Math"/>
                  </a:rPr>
                  <a:t>𝑣,𝑑(𝑠,𝑣)</a:t>
                </a:r>
                <a:r>
                  <a:rPr lang="en-US" b="0" i="0" smtClean="0">
                    <a:latin typeface="Cambria Math"/>
                  </a:rPr>
                  <a:t>)</a:t>
                </a:r>
                <a:r>
                  <a:rPr lang="en-US" i="0">
                    <a:latin typeface="Cambria Math"/>
                    <a:ea typeface="Cambria Math"/>
                  </a:rPr>
                  <a:t>∈</a:t>
                </a:r>
                <a:r>
                  <a:rPr lang="en-US" b="0" i="0" smtClean="0">
                    <a:latin typeface="Cambria Math"/>
                    <a:ea typeface="Cambria Math"/>
                  </a:rPr>
                  <a:t>𝑙𝑎𝑏𝑒𝑙(𝑠)</a:t>
                </a:r>
                <a:r>
                  <a:rPr lang="en-US" dirty="0" smtClean="0"/>
                  <a:t>}</a:t>
                </a:r>
              </a:p>
              <a:p>
                <a:pPr lvl="2"/>
                <a:r>
                  <a:rPr lang="en-US" dirty="0"/>
                  <a:t>R</a:t>
                </a:r>
                <a:r>
                  <a:rPr lang="en-US" dirty="0" smtClean="0"/>
                  <a:t>Q</a:t>
                </a:r>
                <a:r>
                  <a:rPr lang="en-US" dirty="0"/>
                  <a:t>: {</a:t>
                </a:r>
                <a:r>
                  <a:rPr lang="en-US" i="0">
                    <a:latin typeface="Cambria Math"/>
                  </a:rPr>
                  <a:t>(𝑣,𝑑(</a:t>
                </a:r>
                <a:r>
                  <a:rPr lang="en-US" b="0" i="0" smtClean="0">
                    <a:latin typeface="Cambria Math"/>
                  </a:rPr>
                  <a:t>𝑡</a:t>
                </a:r>
                <a:r>
                  <a:rPr lang="en-US" i="0">
                    <a:latin typeface="Cambria Math"/>
                  </a:rPr>
                  <a:t>,𝑣))</a:t>
                </a:r>
                <a:r>
                  <a:rPr lang="en-US" dirty="0"/>
                  <a:t>: </a:t>
                </a:r>
                <a:r>
                  <a:rPr lang="en-US" i="0">
                    <a:latin typeface="Cambria Math"/>
                  </a:rPr>
                  <a:t>𝑣</a:t>
                </a:r>
                <a:r>
                  <a:rPr lang="en-US" i="0">
                    <a:latin typeface="Cambria Math"/>
                    <a:ea typeface="Cambria Math"/>
                  </a:rPr>
                  <a:t>∈𝑉_(𝐺_𝑘 )</a:t>
                </a:r>
                <a:r>
                  <a:rPr lang="en-US" dirty="0"/>
                  <a:t>, </a:t>
                </a:r>
                <a:r>
                  <a:rPr lang="en-US" i="0">
                    <a:latin typeface="Cambria Math"/>
                  </a:rPr>
                  <a:t>(𝑣,𝑑(</a:t>
                </a:r>
                <a:r>
                  <a:rPr lang="en-US" b="0" i="0" smtClean="0">
                    <a:latin typeface="Cambria Math"/>
                  </a:rPr>
                  <a:t>𝑡</a:t>
                </a:r>
                <a:r>
                  <a:rPr lang="en-US" i="0">
                    <a:latin typeface="Cambria Math"/>
                  </a:rPr>
                  <a:t>,𝑣))</a:t>
                </a:r>
                <a:r>
                  <a:rPr lang="en-US" i="0">
                    <a:latin typeface="Cambria Math"/>
                    <a:ea typeface="Cambria Math"/>
                  </a:rPr>
                  <a:t>∈𝑙𝑎𝑏𝑒𝑙(</a:t>
                </a:r>
                <a:r>
                  <a:rPr lang="en-US" b="0" i="0" smtClean="0">
                    <a:latin typeface="Cambria Math"/>
                    <a:ea typeface="Cambria Math"/>
                  </a:rPr>
                  <a:t>𝑡</a:t>
                </a:r>
                <a:r>
                  <a:rPr lang="en-US" i="0">
                    <a:latin typeface="Cambria Math"/>
                    <a:ea typeface="Cambria Math"/>
                  </a:rPr>
                  <a:t>)</a:t>
                </a:r>
                <a:r>
                  <a:rPr lang="en-US" dirty="0"/>
                  <a:t>}</a:t>
                </a:r>
                <a:endParaRPr lang="en-US" dirty="0" smtClean="0"/>
              </a:p>
              <a:p>
                <a:endParaRPr lang="en-US" dirty="0"/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89B22D5-697D-4883-9A7D-C1C16315258E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81313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1AA7EE-9556-4287-ACE0-009472C7B803}" type="datetime1">
              <a:rPr lang="zh-TW" altLang="en-US" smtClean="0"/>
              <a:t>2013/9/13</a:t>
            </a:fld>
            <a:endParaRPr lang="zh-TW" alt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95AFA7-5924-4BF0-BBD0-91E112A80007}" type="datetime1">
              <a:rPr lang="zh-TW" altLang="en-US" smtClean="0"/>
              <a:t>2013/9/13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AA4655-5590-4965-8933-6F73E3DB01B6}" type="datetime1">
              <a:rPr lang="zh-TW" altLang="en-US" smtClean="0"/>
              <a:t>2013/9/13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832D217-CBF4-48F4-A228-317875A2EE8E}" type="datetime1">
              <a:rPr lang="zh-TW" altLang="en-US" smtClean="0">
                <a:solidFill>
                  <a:srgbClr val="DBF5F9">
                    <a:shade val="90000"/>
                  </a:srgbClr>
                </a:solidFill>
              </a:rPr>
              <a:t>2013/9/13</a:t>
            </a:fld>
            <a:endParaRPr lang="en-US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350A74E-3533-4A71-A8DC-A84E1B26BDE2}" type="slidenum">
              <a:rPr lang="en-US" smtClean="0">
                <a:solidFill>
                  <a:srgbClr val="DBF5F9">
                    <a:shade val="90000"/>
                  </a:srgbClr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DBF5F9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9410882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AE86DF7-35F6-4498-AEC7-D69CAF08C7F0}" type="datetime1">
              <a:rPr lang="zh-TW" altLang="en-US" smtClean="0">
                <a:solidFill>
                  <a:srgbClr val="04617B">
                    <a:shade val="90000"/>
                  </a:srgbClr>
                </a:solidFill>
              </a:rPr>
              <a:t>2013/9/13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0E9244D-12C4-460E-83B7-9548566B43A7}" type="slidenum">
              <a:rPr lang="en-US" smtClean="0">
                <a:solidFill>
                  <a:srgbClr val="04617B">
                    <a:shade val="90000"/>
                  </a:srgbClr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437846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6EA9021-44BA-4F18-946A-70CDB1FEDC07}" type="datetime1">
              <a:rPr lang="zh-TW" altLang="en-US" smtClean="0">
                <a:solidFill>
                  <a:srgbClr val="DBF5F9">
                    <a:shade val="90000"/>
                  </a:srgbClr>
                </a:solidFill>
              </a:rPr>
              <a:t>2013/9/13</a:t>
            </a:fld>
            <a:endParaRPr lang="en-US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F7A237B-1B8C-4D9F-B8D1-E281CCC1CA52}" type="slidenum">
              <a:rPr lang="en-US" smtClean="0">
                <a:solidFill>
                  <a:srgbClr val="DBF5F9">
                    <a:shade val="90000"/>
                  </a:srgbClr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DBF5F9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492823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C1062E8-A80D-457B-B5B7-8EF392635B8B}" type="datetime1">
              <a:rPr lang="zh-TW" altLang="en-US" smtClean="0">
                <a:solidFill>
                  <a:srgbClr val="04617B">
                    <a:shade val="90000"/>
                  </a:srgbClr>
                </a:solidFill>
              </a:rPr>
              <a:t>2013/9/13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FF03911-4A5D-4989-B0A8-8F1B034DF059}" type="slidenum">
              <a:rPr lang="en-US" smtClean="0">
                <a:solidFill>
                  <a:srgbClr val="04617B">
                    <a:shade val="90000"/>
                  </a:srgbClr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521614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9D0B064-BE1F-47BF-A308-1EBBE6BF9EC6}" type="datetime1">
              <a:rPr lang="zh-TW" altLang="en-US" smtClean="0">
                <a:solidFill>
                  <a:srgbClr val="04617B">
                    <a:shade val="90000"/>
                  </a:srgbClr>
                </a:solidFill>
              </a:rPr>
              <a:t>2013/9/13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2F8C414-9B35-47D7-BAEC-69F3ED8C5717}" type="slidenum">
              <a:rPr lang="en-US" smtClean="0">
                <a:solidFill>
                  <a:srgbClr val="04617B">
                    <a:shade val="90000"/>
                  </a:srgbClr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544380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68A1FE4-160E-4739-B74B-CE6B382B591D}" type="datetime1">
              <a:rPr lang="zh-TW" altLang="en-US" smtClean="0">
                <a:solidFill>
                  <a:srgbClr val="04617B">
                    <a:shade val="90000"/>
                  </a:srgbClr>
                </a:solidFill>
              </a:rPr>
              <a:t>2013/9/13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445D91F-40E2-4B3E-B092-6380CCBA2E21}" type="slidenum">
              <a:rPr lang="en-US" smtClean="0">
                <a:solidFill>
                  <a:srgbClr val="04617B">
                    <a:shade val="90000"/>
                  </a:srgbClr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9012916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24864D6-CDD6-4D51-B338-BC2D182B1302}" type="datetime1">
              <a:rPr lang="zh-TW" altLang="en-US" smtClean="0">
                <a:solidFill>
                  <a:srgbClr val="04617B">
                    <a:shade val="90000"/>
                  </a:srgbClr>
                </a:solidFill>
              </a:rPr>
              <a:t>2013/9/13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A1EBBF9-81B5-45AD-8688-63B31B6068F1}" type="slidenum">
              <a:rPr lang="en-US" smtClean="0">
                <a:solidFill>
                  <a:srgbClr val="04617B">
                    <a:shade val="90000"/>
                  </a:srgbClr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6727966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C71E7B8-A403-4B80-8212-DBD5D8C31B2D}" type="datetime1">
              <a:rPr lang="zh-TW" altLang="en-US" smtClean="0">
                <a:solidFill>
                  <a:srgbClr val="04617B">
                    <a:shade val="90000"/>
                  </a:srgbClr>
                </a:solidFill>
              </a:rPr>
              <a:t>2013/9/13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0923585-8483-4FF6-8DD8-893A69CD320A}" type="slidenum">
              <a:rPr lang="en-US" smtClean="0">
                <a:solidFill>
                  <a:srgbClr val="04617B">
                    <a:shade val="90000"/>
                  </a:srgbClr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69971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44AC2C-EBE4-4D89-A557-2C18A8709F63}" type="datetime1">
              <a:rPr lang="zh-TW" altLang="en-US" smtClean="0"/>
              <a:t>2013/9/13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2400" baseline="-25000">
              <a:solidFill>
                <a:prstClr val="white"/>
              </a:solidFill>
            </a:endParaRPr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2400" baseline="-25000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519BE4C-C9C9-4CB9-BC93-268C7C300ED4}" type="datetime1">
              <a:rPr lang="zh-TW" altLang="en-US" smtClean="0">
                <a:solidFill>
                  <a:srgbClr val="04617B">
                    <a:shade val="90000"/>
                  </a:srgbClr>
                </a:solidFill>
              </a:rPr>
              <a:t>2013/9/13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pPr>
              <a:defRPr/>
            </a:pPr>
            <a:fld id="{94BC8C7D-9632-479E-9063-FF298FA4FE01}" type="slidenum">
              <a:rPr lang="en-US" smtClean="0">
                <a:solidFill>
                  <a:srgbClr val="04617B">
                    <a:shade val="90000"/>
                  </a:srgbClr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400" baseline="-25000">
              <a:solidFill>
                <a:prstClr val="black"/>
              </a:solidFill>
              <a:ea typeface="ＭＳ Ｐゴシック" pitchFamily="64" charset="-128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400" baseline="-25000">
              <a:solidFill>
                <a:prstClr val="black"/>
              </a:solidFill>
              <a:ea typeface="ＭＳ Ｐゴシック" pitchFamily="6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2963660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AF7134E-FE5A-488E-9986-6D5EA7845C8D}" type="datetime1">
              <a:rPr lang="zh-TW" altLang="en-US" smtClean="0">
                <a:solidFill>
                  <a:srgbClr val="04617B">
                    <a:shade val="90000"/>
                  </a:srgbClr>
                </a:solidFill>
              </a:rPr>
              <a:t>2013/9/13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5D9B458-9616-4181-A115-A3F7A6AA9523}" type="slidenum">
              <a:rPr lang="en-US" smtClean="0">
                <a:solidFill>
                  <a:srgbClr val="04617B">
                    <a:shade val="90000"/>
                  </a:srgbClr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2831174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BE8F8C1-3EFC-4A65-9CB2-897CA9C24FF7}" type="datetime1">
              <a:rPr lang="zh-TW" altLang="en-US" smtClean="0">
                <a:solidFill>
                  <a:srgbClr val="04617B">
                    <a:shade val="90000"/>
                  </a:srgbClr>
                </a:solidFill>
              </a:rPr>
              <a:t>2013/9/13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45319D3-436D-42C9-A466-3DC612EA3141}" type="slidenum">
              <a:rPr lang="en-US" smtClean="0">
                <a:solidFill>
                  <a:srgbClr val="04617B">
                    <a:shade val="90000"/>
                  </a:srgbClr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14412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B31816-CD7E-405F-934D-E6EF0643389C}" type="datetime1">
              <a:rPr lang="zh-TW" altLang="en-US" smtClean="0"/>
              <a:t>2013/9/13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A34E15-B0CA-4A56-A996-681BB2F80574}" type="datetime1">
              <a:rPr lang="zh-TW" altLang="en-US" smtClean="0"/>
              <a:t>2013/9/13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B40434-C7AD-4A71-874F-E1B48B6A1539}" type="datetime1">
              <a:rPr lang="zh-TW" altLang="en-US" smtClean="0"/>
              <a:t>2013/9/13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3C4A4-52E5-4137-93C4-109FE517568C}" type="datetime1">
              <a:rPr lang="zh-TW" altLang="en-US" smtClean="0"/>
              <a:t>2013/9/13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A0A4C1-1010-4F9D-8B10-4C2015607D25}" type="datetime1">
              <a:rPr lang="zh-TW" altLang="en-US" smtClean="0"/>
              <a:t>2013/9/13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B18617-2968-4216-A6EF-4139A446711D}" type="datetime1">
              <a:rPr lang="zh-TW" altLang="en-US" smtClean="0"/>
              <a:t>2013/9/13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82231-769F-4598-AED9-B030434BD0BA}" type="datetime1">
              <a:rPr lang="zh-TW" altLang="en-US" smtClean="0"/>
              <a:t>2013/9/13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92093E11-4CC1-4BC9-A19E-FDDC375A27D5}" type="datetime1">
              <a:rPr lang="zh-TW" altLang="en-US" smtClean="0"/>
              <a:t>2013/9/13</a:t>
            </a:fld>
            <a:endParaRPr lang="zh-TW" alt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400" baseline="-25000">
              <a:solidFill>
                <a:prstClr val="black"/>
              </a:solidFill>
              <a:ea typeface="ＭＳ Ｐゴシック" pitchFamily="64" charset="-128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400" baseline="-25000">
              <a:solidFill>
                <a:prstClr val="black"/>
              </a:solidFill>
              <a:ea typeface="ＭＳ Ｐゴシック" pitchFamily="64" charset="-128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5132024-EE79-44ED-9563-67989948A758}" type="datetime1">
              <a:rPr lang="zh-TW" altLang="en-US" baseline="-25000" smtClean="0">
                <a:solidFill>
                  <a:srgbClr val="04617B">
                    <a:shade val="90000"/>
                  </a:srgbClr>
                </a:solidFill>
                <a:latin typeface="Arial" charset="0"/>
                <a:ea typeface="ＭＳ Ｐゴシック" pitchFamily="64" charset="-128"/>
              </a:rPr>
              <a:t>2013/9/13</a:t>
            </a:fld>
            <a:endParaRPr lang="en-US" baseline="-25000">
              <a:solidFill>
                <a:srgbClr val="04617B">
                  <a:shade val="90000"/>
                </a:srgbClr>
              </a:solidFill>
              <a:latin typeface="Arial" charset="0"/>
              <a:ea typeface="ＭＳ Ｐゴシック" pitchFamily="64" charset="-128"/>
            </a:endParaRPr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baseline="-25000" dirty="0">
              <a:solidFill>
                <a:srgbClr val="04617B">
                  <a:shade val="90000"/>
                </a:srgbClr>
              </a:solidFill>
              <a:latin typeface="Arial" charset="0"/>
              <a:ea typeface="ＭＳ Ｐゴシック" pitchFamily="64" charset="-128"/>
            </a:endParaRPr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7917E70-542C-4C5A-9B7A-C8BA259272DB}" type="slidenum">
              <a:rPr lang="en-US" baseline="-25000" smtClean="0">
                <a:solidFill>
                  <a:srgbClr val="04617B">
                    <a:shade val="90000"/>
                  </a:srgbClr>
                </a:solidFill>
                <a:latin typeface="Arial" charset="0"/>
                <a:ea typeface="ＭＳ Ｐゴシック" pitchFamily="64" charset="-128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baseline="-25000">
              <a:solidFill>
                <a:srgbClr val="04617B">
                  <a:shade val="90000"/>
                </a:srgbClr>
              </a:solidFill>
              <a:latin typeface="Arial" charset="0"/>
              <a:ea typeface="ＭＳ Ｐゴシック" pitchFamily="64" charset="-128"/>
            </a:endParaRPr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 baseline="-25000">
                <a:solidFill>
                  <a:prstClr val="black"/>
                </a:solidFill>
                <a:latin typeface="Arial" charset="0"/>
                <a:ea typeface="ＭＳ Ｐゴシック" pitchFamily="64" charset="-128"/>
              </a:endParaRPr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 baseline="-25000">
                <a:solidFill>
                  <a:prstClr val="black"/>
                </a:solidFill>
                <a:latin typeface="Arial" charset="0"/>
                <a:ea typeface="ＭＳ Ｐゴシック" pitchFamily="64" charset="-128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7557798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0.png"/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3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9552" y="764704"/>
            <a:ext cx="7851648" cy="1828800"/>
          </a:xfrm>
        </p:spPr>
        <p:txBody>
          <a:bodyPr>
            <a:noAutofit/>
          </a:bodyPr>
          <a:lstStyle/>
          <a:p>
            <a:r>
              <a:rPr lang="en-US" sz="3200" dirty="0"/>
              <a:t>IS-LABEL: an Independent-Set based Labeling Scheme for Point-to-Point Distance Querying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136568"/>
          </a:xfrm>
        </p:spPr>
        <p:txBody>
          <a:bodyPr>
            <a:normAutofit/>
          </a:bodyPr>
          <a:lstStyle/>
          <a:p>
            <a:r>
              <a:rPr lang="en-US" sz="2400" dirty="0"/>
              <a:t>Ada Fu, </a:t>
            </a:r>
            <a:r>
              <a:rPr lang="en-US" sz="2400" dirty="0" err="1">
                <a:solidFill>
                  <a:srgbClr val="FF0000"/>
                </a:solidFill>
              </a:rPr>
              <a:t>Huanhuan</a:t>
            </a:r>
            <a:r>
              <a:rPr lang="en-US" sz="2400" dirty="0">
                <a:solidFill>
                  <a:srgbClr val="FF0000"/>
                </a:solidFill>
              </a:rPr>
              <a:t> Wu</a:t>
            </a:r>
            <a:r>
              <a:rPr lang="en-US" sz="2400" dirty="0"/>
              <a:t>, James Cheng, and Raymond Wong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27584" y="4481243"/>
            <a:ext cx="7416824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TW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zh-CN" sz="2400" baseline="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</a:rPr>
              <a:t>The Department of Computer Science &amp; Engineering</a:t>
            </a:r>
          </a:p>
          <a:p>
            <a:r>
              <a:rPr lang="en-US" altLang="zh-CN" sz="2400" baseline="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</a:rPr>
              <a:t>             The Chinese </a:t>
            </a:r>
            <a:r>
              <a:rPr lang="en-US" altLang="zh-CN" sz="2400" baseline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</a:rPr>
              <a:t>University of Hong </a:t>
            </a:r>
            <a:r>
              <a:rPr lang="en-US" altLang="zh-CN" sz="2400" baseline="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</a:rPr>
              <a:t>Kong</a:t>
            </a:r>
            <a:endParaRPr lang="en-US" altLang="zh-CN" sz="2400" baseline="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+mn-ea"/>
            </a:endParaRPr>
          </a:p>
          <a:p>
            <a:endParaRPr lang="zh-CN" altLang="en-US" sz="2200" baseline="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783378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188640"/>
            <a:ext cx="8229600" cy="1143000"/>
          </a:xfrm>
        </p:spPr>
        <p:txBody>
          <a:bodyPr>
            <a:normAutofit/>
          </a:bodyPr>
          <a:lstStyle/>
          <a:p>
            <a:r>
              <a:rPr lang="en-US" sz="4400" b="1" dirty="0">
                <a:cs typeface="Arial" pitchFamily="34" charset="0"/>
              </a:rPr>
              <a:t>Part I: Vertex </a:t>
            </a:r>
            <a:r>
              <a:rPr lang="en-US" sz="4400" b="1" dirty="0" smtClean="0">
                <a:cs typeface="Arial" pitchFamily="34" charset="0"/>
              </a:rPr>
              <a:t>Hierarchy (example)</a:t>
            </a:r>
            <a:endParaRPr lang="en-US" sz="4400" dirty="0"/>
          </a:p>
        </p:txBody>
      </p:sp>
      <p:grpSp>
        <p:nvGrpSpPr>
          <p:cNvPr id="4" name="Group 3"/>
          <p:cNvGrpSpPr/>
          <p:nvPr/>
        </p:nvGrpSpPr>
        <p:grpSpPr>
          <a:xfrm>
            <a:off x="938557" y="1497884"/>
            <a:ext cx="2133600" cy="1905000"/>
            <a:chOff x="1403648" y="4620344"/>
            <a:chExt cx="2133600" cy="1905000"/>
          </a:xfrm>
        </p:grpSpPr>
        <p:grpSp>
          <p:nvGrpSpPr>
            <p:cNvPr id="5" name="Group 4"/>
            <p:cNvGrpSpPr/>
            <p:nvPr/>
          </p:nvGrpSpPr>
          <p:grpSpPr>
            <a:xfrm>
              <a:off x="1403648" y="4620344"/>
              <a:ext cx="2133600" cy="1905000"/>
              <a:chOff x="4419600" y="3002498"/>
              <a:chExt cx="2133600" cy="1905000"/>
            </a:xfrm>
          </p:grpSpPr>
          <p:sp>
            <p:nvSpPr>
              <p:cNvPr id="9" name="Oval 8"/>
              <p:cNvSpPr/>
              <p:nvPr/>
            </p:nvSpPr>
            <p:spPr>
              <a:xfrm>
                <a:off x="4419600" y="3002498"/>
                <a:ext cx="304800" cy="304800"/>
              </a:xfrm>
              <a:prstGeom prst="ellipse">
                <a:avLst/>
              </a:prstGeom>
              <a:solidFill>
                <a:schemeClr val="accent3"/>
              </a:solidFill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000" baseline="0" dirty="0" smtClean="0">
                    <a:solidFill>
                      <a:schemeClr val="tx1"/>
                    </a:solidFill>
                    <a:latin typeface="Constantia" pitchFamily="18" charset="0"/>
                  </a:rPr>
                  <a:t>a</a:t>
                </a:r>
                <a:endParaRPr lang="en-US" sz="2000" baseline="0" dirty="0">
                  <a:solidFill>
                    <a:schemeClr val="tx1"/>
                  </a:solidFill>
                  <a:latin typeface="Constantia" pitchFamily="18" charset="0"/>
                </a:endParaRPr>
              </a:p>
            </p:txBody>
          </p:sp>
          <p:sp>
            <p:nvSpPr>
              <p:cNvPr id="10" name="Oval 9"/>
              <p:cNvSpPr/>
              <p:nvPr/>
            </p:nvSpPr>
            <p:spPr>
              <a:xfrm>
                <a:off x="4419600" y="3764498"/>
                <a:ext cx="304800" cy="304800"/>
              </a:xfrm>
              <a:prstGeom prst="ellipse">
                <a:avLst/>
              </a:prstGeom>
              <a:solidFill>
                <a:schemeClr val="accent3"/>
              </a:solidFill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000" baseline="0" dirty="0" smtClean="0">
                    <a:solidFill>
                      <a:schemeClr val="tx1"/>
                    </a:solidFill>
                    <a:latin typeface="Constantia" pitchFamily="18" charset="0"/>
                  </a:rPr>
                  <a:t>b</a:t>
                </a:r>
                <a:endParaRPr lang="en-US" sz="2000" baseline="0" dirty="0">
                  <a:solidFill>
                    <a:schemeClr val="tx1"/>
                  </a:solidFill>
                  <a:latin typeface="Constantia" pitchFamily="18" charset="0"/>
                </a:endParaRPr>
              </a:p>
            </p:txBody>
          </p:sp>
          <p:sp>
            <p:nvSpPr>
              <p:cNvPr id="11" name="Oval 10"/>
              <p:cNvSpPr/>
              <p:nvPr/>
            </p:nvSpPr>
            <p:spPr>
              <a:xfrm>
                <a:off x="4419600" y="4602698"/>
                <a:ext cx="304800" cy="304800"/>
              </a:xfrm>
              <a:prstGeom prst="ellipse">
                <a:avLst/>
              </a:prstGeom>
              <a:solidFill>
                <a:schemeClr val="accent3"/>
              </a:solidFill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000" baseline="0" dirty="0" smtClean="0">
                    <a:solidFill>
                      <a:schemeClr val="tx1"/>
                    </a:solidFill>
                    <a:latin typeface="Constantia" pitchFamily="18" charset="0"/>
                  </a:rPr>
                  <a:t>c</a:t>
                </a:r>
                <a:endParaRPr lang="en-US" sz="2000" baseline="0" dirty="0">
                  <a:solidFill>
                    <a:schemeClr val="tx1"/>
                  </a:solidFill>
                  <a:latin typeface="Constantia" pitchFamily="18" charset="0"/>
                </a:endParaRPr>
              </a:p>
            </p:txBody>
          </p:sp>
          <p:sp>
            <p:nvSpPr>
              <p:cNvPr id="12" name="Oval 11"/>
              <p:cNvSpPr/>
              <p:nvPr/>
            </p:nvSpPr>
            <p:spPr>
              <a:xfrm>
                <a:off x="5334000" y="3002498"/>
                <a:ext cx="304800" cy="304800"/>
              </a:xfrm>
              <a:prstGeom prst="ellipse">
                <a:avLst/>
              </a:prstGeom>
              <a:solidFill>
                <a:schemeClr val="accent3"/>
              </a:solidFill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000" baseline="0" dirty="0" smtClean="0">
                    <a:solidFill>
                      <a:schemeClr val="tx1"/>
                    </a:solidFill>
                    <a:latin typeface="Constantia" pitchFamily="18" charset="0"/>
                  </a:rPr>
                  <a:t>d</a:t>
                </a:r>
                <a:endParaRPr lang="en-US" sz="2000" baseline="0" dirty="0">
                  <a:solidFill>
                    <a:schemeClr val="tx1"/>
                  </a:solidFill>
                  <a:latin typeface="Constantia" pitchFamily="18" charset="0"/>
                </a:endParaRPr>
              </a:p>
            </p:txBody>
          </p:sp>
          <p:sp>
            <p:nvSpPr>
              <p:cNvPr id="13" name="Oval 12"/>
              <p:cNvSpPr/>
              <p:nvPr/>
            </p:nvSpPr>
            <p:spPr>
              <a:xfrm>
                <a:off x="5334000" y="3764498"/>
                <a:ext cx="304800" cy="304800"/>
              </a:xfrm>
              <a:prstGeom prst="ellipse">
                <a:avLst/>
              </a:prstGeom>
              <a:solidFill>
                <a:schemeClr val="accent3"/>
              </a:solidFill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000" baseline="0" dirty="0" smtClean="0">
                    <a:solidFill>
                      <a:schemeClr val="tx1"/>
                    </a:solidFill>
                    <a:latin typeface="Constantia" pitchFamily="18" charset="0"/>
                  </a:rPr>
                  <a:t>e</a:t>
                </a:r>
                <a:endParaRPr lang="en-US" sz="2000" baseline="0" dirty="0">
                  <a:solidFill>
                    <a:schemeClr val="tx1"/>
                  </a:solidFill>
                  <a:latin typeface="Constantia" pitchFamily="18" charset="0"/>
                </a:endParaRPr>
              </a:p>
            </p:txBody>
          </p:sp>
          <p:sp>
            <p:nvSpPr>
              <p:cNvPr id="14" name="Oval 13"/>
              <p:cNvSpPr/>
              <p:nvPr/>
            </p:nvSpPr>
            <p:spPr>
              <a:xfrm>
                <a:off x="5334000" y="4602698"/>
                <a:ext cx="304800" cy="304800"/>
              </a:xfrm>
              <a:prstGeom prst="ellipse">
                <a:avLst/>
              </a:prstGeom>
              <a:solidFill>
                <a:schemeClr val="accent3"/>
              </a:solidFill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000" baseline="0" dirty="0" smtClean="0">
                    <a:solidFill>
                      <a:schemeClr val="tx1"/>
                    </a:solidFill>
                    <a:latin typeface="Constantia" pitchFamily="18" charset="0"/>
                  </a:rPr>
                  <a:t>f</a:t>
                </a:r>
                <a:endParaRPr lang="en-US" sz="2000" baseline="0" dirty="0">
                  <a:solidFill>
                    <a:schemeClr val="tx1"/>
                  </a:solidFill>
                  <a:latin typeface="Constantia" pitchFamily="18" charset="0"/>
                </a:endParaRPr>
              </a:p>
            </p:txBody>
          </p:sp>
          <p:sp>
            <p:nvSpPr>
              <p:cNvPr id="15" name="Oval 14"/>
              <p:cNvSpPr/>
              <p:nvPr/>
            </p:nvSpPr>
            <p:spPr>
              <a:xfrm>
                <a:off x="6248400" y="3002498"/>
                <a:ext cx="304800" cy="304800"/>
              </a:xfrm>
              <a:prstGeom prst="ellipse">
                <a:avLst/>
              </a:prstGeom>
              <a:solidFill>
                <a:schemeClr val="accent3"/>
              </a:solidFill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000" baseline="0" dirty="0" smtClean="0">
                    <a:solidFill>
                      <a:schemeClr val="tx1"/>
                    </a:solidFill>
                    <a:latin typeface="Constantia" pitchFamily="18" charset="0"/>
                  </a:rPr>
                  <a:t>g</a:t>
                </a:r>
                <a:endParaRPr lang="en-US" sz="2000" baseline="0" dirty="0">
                  <a:solidFill>
                    <a:schemeClr val="tx1"/>
                  </a:solidFill>
                  <a:latin typeface="Constantia" pitchFamily="18" charset="0"/>
                </a:endParaRPr>
              </a:p>
            </p:txBody>
          </p:sp>
          <p:sp>
            <p:nvSpPr>
              <p:cNvPr id="16" name="Oval 15"/>
              <p:cNvSpPr/>
              <p:nvPr/>
            </p:nvSpPr>
            <p:spPr>
              <a:xfrm>
                <a:off x="6248400" y="3764498"/>
                <a:ext cx="304800" cy="304800"/>
              </a:xfrm>
              <a:prstGeom prst="ellipse">
                <a:avLst/>
              </a:prstGeom>
              <a:solidFill>
                <a:schemeClr val="accent3"/>
              </a:solidFill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000" baseline="0" dirty="0" smtClean="0">
                    <a:solidFill>
                      <a:schemeClr val="tx1"/>
                    </a:solidFill>
                    <a:latin typeface="Constantia" pitchFamily="18" charset="0"/>
                  </a:rPr>
                  <a:t>h</a:t>
                </a:r>
                <a:endParaRPr lang="en-US" sz="2000" baseline="0" dirty="0">
                  <a:solidFill>
                    <a:schemeClr val="tx1"/>
                  </a:solidFill>
                  <a:latin typeface="Constantia" pitchFamily="18" charset="0"/>
                </a:endParaRPr>
              </a:p>
            </p:txBody>
          </p:sp>
          <p:sp>
            <p:nvSpPr>
              <p:cNvPr id="17" name="Oval 16"/>
              <p:cNvSpPr/>
              <p:nvPr/>
            </p:nvSpPr>
            <p:spPr>
              <a:xfrm>
                <a:off x="6248400" y="4602698"/>
                <a:ext cx="304800" cy="304800"/>
              </a:xfrm>
              <a:prstGeom prst="ellipse">
                <a:avLst/>
              </a:prstGeom>
              <a:solidFill>
                <a:schemeClr val="accent3"/>
              </a:solidFill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000" baseline="0" dirty="0" err="1" smtClean="0">
                    <a:solidFill>
                      <a:schemeClr val="tx1"/>
                    </a:solidFill>
                    <a:latin typeface="Constantia" pitchFamily="18" charset="0"/>
                  </a:rPr>
                  <a:t>i</a:t>
                </a:r>
                <a:endParaRPr lang="en-US" sz="2000" baseline="0" dirty="0">
                  <a:solidFill>
                    <a:schemeClr val="tx1"/>
                  </a:solidFill>
                  <a:latin typeface="Constantia" pitchFamily="18" charset="0"/>
                </a:endParaRPr>
              </a:p>
            </p:txBody>
          </p:sp>
          <p:cxnSp>
            <p:nvCxnSpPr>
              <p:cNvPr id="18" name="Straight Connector 17"/>
              <p:cNvCxnSpPr>
                <a:stCxn id="9" idx="4"/>
                <a:endCxn id="10" idx="0"/>
              </p:cNvCxnSpPr>
              <p:nvPr/>
            </p:nvCxnSpPr>
            <p:spPr>
              <a:xfrm rot="5400000">
                <a:off x="4343400" y="3535898"/>
                <a:ext cx="457200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" name="Straight Connector 18"/>
              <p:cNvCxnSpPr>
                <a:endCxn id="11" idx="0"/>
              </p:cNvCxnSpPr>
              <p:nvPr/>
            </p:nvCxnSpPr>
            <p:spPr>
              <a:xfrm rot="5400000">
                <a:off x="4305300" y="4335998"/>
                <a:ext cx="533400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" name="Straight Connector 20"/>
              <p:cNvCxnSpPr>
                <a:stCxn id="12" idx="4"/>
                <a:endCxn id="13" idx="0"/>
              </p:cNvCxnSpPr>
              <p:nvPr/>
            </p:nvCxnSpPr>
            <p:spPr>
              <a:xfrm rot="5400000">
                <a:off x="5257800" y="3535898"/>
                <a:ext cx="457200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" name="Straight Connector 21"/>
              <p:cNvCxnSpPr>
                <a:stCxn id="13" idx="4"/>
                <a:endCxn id="14" idx="0"/>
              </p:cNvCxnSpPr>
              <p:nvPr/>
            </p:nvCxnSpPr>
            <p:spPr>
              <a:xfrm rot="5400000">
                <a:off x="5219700" y="4335998"/>
                <a:ext cx="533400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" name="Straight Connector 22"/>
              <p:cNvCxnSpPr>
                <a:stCxn id="15" idx="2"/>
                <a:endCxn id="12" idx="6"/>
              </p:cNvCxnSpPr>
              <p:nvPr/>
            </p:nvCxnSpPr>
            <p:spPr>
              <a:xfrm rot="10800000">
                <a:off x="5638800" y="3154898"/>
                <a:ext cx="609600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" name="Straight Connector 23"/>
              <p:cNvCxnSpPr>
                <a:stCxn id="13" idx="5"/>
                <a:endCxn id="17" idx="1"/>
              </p:cNvCxnSpPr>
              <p:nvPr/>
            </p:nvCxnSpPr>
            <p:spPr>
              <a:xfrm rot="16200000" flipH="1">
                <a:off x="5632263" y="3986561"/>
                <a:ext cx="622674" cy="698874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" name="Straight Connector 24"/>
              <p:cNvCxnSpPr>
                <a:stCxn id="15" idx="4"/>
                <a:endCxn id="16" idx="0"/>
              </p:cNvCxnSpPr>
              <p:nvPr/>
            </p:nvCxnSpPr>
            <p:spPr>
              <a:xfrm rot="5400000">
                <a:off x="6172200" y="3535898"/>
                <a:ext cx="457200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" name="Straight Connector 25"/>
              <p:cNvCxnSpPr>
                <a:stCxn id="16" idx="3"/>
                <a:endCxn id="14" idx="7"/>
              </p:cNvCxnSpPr>
              <p:nvPr/>
            </p:nvCxnSpPr>
            <p:spPr>
              <a:xfrm flipH="1">
                <a:off x="5594163" y="4024661"/>
                <a:ext cx="698874" cy="622674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6" name="Straight Connector 5"/>
            <p:cNvCxnSpPr>
              <a:stCxn id="13" idx="1"/>
              <a:endCxn id="9" idx="5"/>
            </p:cNvCxnSpPr>
            <p:nvPr/>
          </p:nvCxnSpPr>
          <p:spPr>
            <a:xfrm flipH="1" flipV="1">
              <a:off x="1663811" y="4880507"/>
              <a:ext cx="698874" cy="546474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6"/>
            <p:cNvCxnSpPr>
              <a:stCxn id="13" idx="2"/>
              <a:endCxn id="10" idx="6"/>
            </p:cNvCxnSpPr>
            <p:nvPr/>
          </p:nvCxnSpPr>
          <p:spPr>
            <a:xfrm flipH="1">
              <a:off x="1708448" y="5534744"/>
              <a:ext cx="6096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" name="TextBox 7"/>
            <p:cNvSpPr txBox="1"/>
            <p:nvPr/>
          </p:nvSpPr>
          <p:spPr>
            <a:xfrm>
              <a:off x="2091701" y="5769178"/>
              <a:ext cx="270984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 smtClean="0"/>
                <a:t>3</a:t>
              </a:r>
              <a:endParaRPr lang="en-US" sz="2000" dirty="0"/>
            </a:p>
          </p:txBody>
        </p:sp>
      </p:grpSp>
      <p:sp>
        <p:nvSpPr>
          <p:cNvPr id="28" name="Rounded Rectangle 27"/>
          <p:cNvSpPr/>
          <p:nvPr/>
        </p:nvSpPr>
        <p:spPr>
          <a:xfrm>
            <a:off x="827584" y="2818284"/>
            <a:ext cx="2448271" cy="750188"/>
          </a:xfrm>
          <a:prstGeom prst="roundRect">
            <a:avLst/>
          </a:prstGeom>
          <a:gradFill>
            <a:gsLst>
              <a:gs pos="0">
                <a:schemeClr val="accent6">
                  <a:tint val="45000"/>
                  <a:satMod val="200000"/>
                  <a:alpha val="20000"/>
                </a:schemeClr>
              </a:gs>
              <a:gs pos="30000">
                <a:schemeClr val="accent6">
                  <a:tint val="61000"/>
                  <a:satMod val="200000"/>
                  <a:alpha val="20000"/>
                </a:schemeClr>
              </a:gs>
              <a:gs pos="45000">
                <a:schemeClr val="accent6">
                  <a:tint val="66000"/>
                  <a:satMod val="200000"/>
                  <a:alpha val="20000"/>
                </a:schemeClr>
              </a:gs>
              <a:gs pos="55000">
                <a:schemeClr val="accent6">
                  <a:tint val="66000"/>
                  <a:satMod val="200000"/>
                  <a:alpha val="20000"/>
                </a:schemeClr>
              </a:gs>
              <a:gs pos="73000">
                <a:schemeClr val="accent6">
                  <a:tint val="61000"/>
                  <a:satMod val="200000"/>
                  <a:alpha val="20000"/>
                </a:schemeClr>
              </a:gs>
              <a:gs pos="100000">
                <a:schemeClr val="accent6">
                  <a:tint val="45000"/>
                  <a:satMod val="200000"/>
                  <a:alpha val="20000"/>
                </a:schemeClr>
              </a:gs>
            </a:gsLst>
          </a:grad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9" name="TextBox 28"/>
          <p:cNvSpPr txBox="1"/>
          <p:nvPr/>
        </p:nvSpPr>
        <p:spPr>
          <a:xfrm>
            <a:off x="683568" y="3717032"/>
            <a:ext cx="25922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n-NO" sz="2400" i="1" dirty="0"/>
              <a:t>G = G</a:t>
            </a:r>
            <a:r>
              <a:rPr lang="nn-NO" sz="2400" i="1" baseline="-25000" dirty="0"/>
              <a:t>1</a:t>
            </a:r>
            <a:r>
              <a:rPr lang="nn-NO" sz="2400" i="1" dirty="0"/>
              <a:t>, L</a:t>
            </a:r>
            <a:r>
              <a:rPr lang="nn-NO" sz="2400" i="1" baseline="-25000" dirty="0"/>
              <a:t>1</a:t>
            </a:r>
            <a:r>
              <a:rPr lang="nn-NO" sz="2400" i="1" dirty="0"/>
              <a:t>=</a:t>
            </a:r>
            <a:r>
              <a:rPr lang="nn-NO" sz="2400" dirty="0"/>
              <a:t>{ </a:t>
            </a:r>
            <a:r>
              <a:rPr lang="nn-NO" sz="2400" i="1" dirty="0"/>
              <a:t>c, f, i </a:t>
            </a:r>
            <a:r>
              <a:rPr lang="nn-NO" sz="2400" dirty="0"/>
              <a:t>}</a:t>
            </a:r>
            <a:endParaRPr lang="zh-CN" altLang="en-US" sz="2400" baseline="0" dirty="0">
              <a:latin typeface="Constantia" pitchFamily="18" charset="0"/>
            </a:endParaRPr>
          </a:p>
        </p:txBody>
      </p:sp>
      <p:sp>
        <p:nvSpPr>
          <p:cNvPr id="67" name="Down Arrow 66"/>
          <p:cNvSpPr/>
          <p:nvPr/>
        </p:nvSpPr>
        <p:spPr bwMode="auto">
          <a:xfrm rot="16200000">
            <a:off x="3455876" y="2288251"/>
            <a:ext cx="504056" cy="432048"/>
          </a:xfrm>
          <a:prstGeom prst="downArrow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pitchFamily="64" charset="-128"/>
            </a:endParaRPr>
          </a:p>
        </p:txBody>
      </p:sp>
      <p:grpSp>
        <p:nvGrpSpPr>
          <p:cNvPr id="69" name="Group 68"/>
          <p:cNvGrpSpPr/>
          <p:nvPr/>
        </p:nvGrpSpPr>
        <p:grpSpPr>
          <a:xfrm>
            <a:off x="4283968" y="2166516"/>
            <a:ext cx="2133600" cy="1066800"/>
            <a:chOff x="4419600" y="3002498"/>
            <a:chExt cx="2133600" cy="1066800"/>
          </a:xfrm>
        </p:grpSpPr>
        <p:sp>
          <p:nvSpPr>
            <p:cNvPr id="73" name="Oval 72"/>
            <p:cNvSpPr/>
            <p:nvPr/>
          </p:nvSpPr>
          <p:spPr>
            <a:xfrm>
              <a:off x="4419600" y="3002498"/>
              <a:ext cx="304800" cy="304800"/>
            </a:xfrm>
            <a:prstGeom prst="ellipse">
              <a:avLst/>
            </a:prstGeom>
            <a:solidFill>
              <a:schemeClr val="accent3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baseline="0" dirty="0" smtClean="0">
                  <a:solidFill>
                    <a:schemeClr val="tx1"/>
                  </a:solidFill>
                  <a:latin typeface="Constantia" pitchFamily="18" charset="0"/>
                </a:rPr>
                <a:t>a</a:t>
              </a:r>
              <a:endParaRPr lang="en-US" sz="2000" baseline="0" dirty="0">
                <a:solidFill>
                  <a:schemeClr val="tx1"/>
                </a:solidFill>
                <a:latin typeface="Constantia" pitchFamily="18" charset="0"/>
              </a:endParaRPr>
            </a:p>
          </p:txBody>
        </p:sp>
        <p:sp>
          <p:nvSpPr>
            <p:cNvPr id="74" name="Oval 73"/>
            <p:cNvSpPr/>
            <p:nvPr/>
          </p:nvSpPr>
          <p:spPr>
            <a:xfrm>
              <a:off x="4419600" y="3764498"/>
              <a:ext cx="304800" cy="304800"/>
            </a:xfrm>
            <a:prstGeom prst="ellipse">
              <a:avLst/>
            </a:prstGeom>
            <a:solidFill>
              <a:schemeClr val="accent3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baseline="0" dirty="0" smtClean="0">
                  <a:solidFill>
                    <a:schemeClr val="tx1"/>
                  </a:solidFill>
                  <a:latin typeface="Constantia" pitchFamily="18" charset="0"/>
                </a:rPr>
                <a:t>b</a:t>
              </a:r>
              <a:endParaRPr lang="en-US" sz="2000" baseline="0" dirty="0">
                <a:solidFill>
                  <a:schemeClr val="tx1"/>
                </a:solidFill>
                <a:latin typeface="Constantia" pitchFamily="18" charset="0"/>
              </a:endParaRPr>
            </a:p>
          </p:txBody>
        </p:sp>
        <p:sp>
          <p:nvSpPr>
            <p:cNvPr id="76" name="Oval 75"/>
            <p:cNvSpPr/>
            <p:nvPr/>
          </p:nvSpPr>
          <p:spPr>
            <a:xfrm>
              <a:off x="5334000" y="3002498"/>
              <a:ext cx="304800" cy="304800"/>
            </a:xfrm>
            <a:prstGeom prst="ellipse">
              <a:avLst/>
            </a:prstGeom>
            <a:solidFill>
              <a:schemeClr val="accent3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baseline="0" dirty="0" smtClean="0">
                  <a:solidFill>
                    <a:schemeClr val="tx1"/>
                  </a:solidFill>
                  <a:latin typeface="Constantia" pitchFamily="18" charset="0"/>
                </a:rPr>
                <a:t>d</a:t>
              </a:r>
              <a:endParaRPr lang="en-US" sz="2000" baseline="0" dirty="0">
                <a:solidFill>
                  <a:schemeClr val="tx1"/>
                </a:solidFill>
                <a:latin typeface="Constantia" pitchFamily="18" charset="0"/>
              </a:endParaRPr>
            </a:p>
          </p:txBody>
        </p:sp>
        <p:sp>
          <p:nvSpPr>
            <p:cNvPr id="77" name="Oval 76"/>
            <p:cNvSpPr/>
            <p:nvPr/>
          </p:nvSpPr>
          <p:spPr>
            <a:xfrm>
              <a:off x="5334000" y="3764498"/>
              <a:ext cx="304800" cy="304800"/>
            </a:xfrm>
            <a:prstGeom prst="ellipse">
              <a:avLst/>
            </a:prstGeom>
            <a:solidFill>
              <a:schemeClr val="accent3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baseline="0" dirty="0" smtClean="0">
                  <a:solidFill>
                    <a:schemeClr val="tx1"/>
                  </a:solidFill>
                  <a:latin typeface="Constantia" pitchFamily="18" charset="0"/>
                </a:rPr>
                <a:t>e</a:t>
              </a:r>
              <a:endParaRPr lang="en-US" sz="2000" baseline="0" dirty="0">
                <a:solidFill>
                  <a:schemeClr val="tx1"/>
                </a:solidFill>
                <a:latin typeface="Constantia" pitchFamily="18" charset="0"/>
              </a:endParaRPr>
            </a:p>
          </p:txBody>
        </p:sp>
        <p:sp>
          <p:nvSpPr>
            <p:cNvPr id="79" name="Oval 78"/>
            <p:cNvSpPr/>
            <p:nvPr/>
          </p:nvSpPr>
          <p:spPr>
            <a:xfrm>
              <a:off x="6248400" y="3002498"/>
              <a:ext cx="304800" cy="304800"/>
            </a:xfrm>
            <a:prstGeom prst="ellipse">
              <a:avLst/>
            </a:prstGeom>
            <a:solidFill>
              <a:schemeClr val="accent3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baseline="0" dirty="0" smtClean="0">
                  <a:solidFill>
                    <a:schemeClr val="tx1"/>
                  </a:solidFill>
                  <a:latin typeface="Constantia" pitchFamily="18" charset="0"/>
                </a:rPr>
                <a:t>g</a:t>
              </a:r>
              <a:endParaRPr lang="en-US" sz="2000" baseline="0" dirty="0">
                <a:solidFill>
                  <a:schemeClr val="tx1"/>
                </a:solidFill>
                <a:latin typeface="Constantia" pitchFamily="18" charset="0"/>
              </a:endParaRPr>
            </a:p>
          </p:txBody>
        </p:sp>
        <p:sp>
          <p:nvSpPr>
            <p:cNvPr id="80" name="Oval 79"/>
            <p:cNvSpPr/>
            <p:nvPr/>
          </p:nvSpPr>
          <p:spPr>
            <a:xfrm>
              <a:off x="6248400" y="3764498"/>
              <a:ext cx="304800" cy="304800"/>
            </a:xfrm>
            <a:prstGeom prst="ellipse">
              <a:avLst/>
            </a:prstGeom>
            <a:solidFill>
              <a:schemeClr val="accent3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baseline="0" dirty="0" smtClean="0">
                  <a:solidFill>
                    <a:schemeClr val="tx1"/>
                  </a:solidFill>
                  <a:latin typeface="Constantia" pitchFamily="18" charset="0"/>
                </a:rPr>
                <a:t>h</a:t>
              </a:r>
              <a:endParaRPr lang="en-US" sz="2000" baseline="0" dirty="0">
                <a:solidFill>
                  <a:schemeClr val="tx1"/>
                </a:solidFill>
                <a:latin typeface="Constantia" pitchFamily="18" charset="0"/>
              </a:endParaRPr>
            </a:p>
          </p:txBody>
        </p:sp>
        <p:cxnSp>
          <p:nvCxnSpPr>
            <p:cNvPr id="82" name="Straight Connector 81"/>
            <p:cNvCxnSpPr>
              <a:stCxn id="73" idx="4"/>
              <a:endCxn id="74" idx="0"/>
            </p:cNvCxnSpPr>
            <p:nvPr/>
          </p:nvCxnSpPr>
          <p:spPr>
            <a:xfrm rot="5400000">
              <a:off x="4343400" y="3535898"/>
              <a:ext cx="4572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Straight Connector 84"/>
            <p:cNvCxnSpPr>
              <a:stCxn id="76" idx="4"/>
              <a:endCxn id="77" idx="0"/>
            </p:cNvCxnSpPr>
            <p:nvPr/>
          </p:nvCxnSpPr>
          <p:spPr>
            <a:xfrm rot="5400000">
              <a:off x="5257800" y="3535898"/>
              <a:ext cx="4572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Straight Connector 86"/>
            <p:cNvCxnSpPr>
              <a:stCxn id="79" idx="2"/>
              <a:endCxn id="76" idx="6"/>
            </p:cNvCxnSpPr>
            <p:nvPr/>
          </p:nvCxnSpPr>
          <p:spPr>
            <a:xfrm rot="10800000">
              <a:off x="5638800" y="3154898"/>
              <a:ext cx="6096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Straight Connector 88"/>
            <p:cNvCxnSpPr>
              <a:stCxn id="79" idx="4"/>
              <a:endCxn id="80" idx="0"/>
            </p:cNvCxnSpPr>
            <p:nvPr/>
          </p:nvCxnSpPr>
          <p:spPr>
            <a:xfrm rot="5400000">
              <a:off x="6172200" y="3535898"/>
              <a:ext cx="4572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70" name="Straight Connector 69"/>
          <p:cNvCxnSpPr>
            <a:stCxn id="77" idx="1"/>
            <a:endCxn id="73" idx="5"/>
          </p:cNvCxnSpPr>
          <p:nvPr/>
        </p:nvCxnSpPr>
        <p:spPr>
          <a:xfrm flipH="1" flipV="1">
            <a:off x="4544131" y="2426679"/>
            <a:ext cx="698874" cy="546474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Straight Connector 70"/>
          <p:cNvCxnSpPr>
            <a:stCxn id="77" idx="2"/>
            <a:endCxn id="74" idx="6"/>
          </p:cNvCxnSpPr>
          <p:nvPr/>
        </p:nvCxnSpPr>
        <p:spPr>
          <a:xfrm flipH="1">
            <a:off x="4588768" y="3080916"/>
            <a:ext cx="609600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0" name="Freeform 99"/>
          <p:cNvSpPr/>
          <p:nvPr/>
        </p:nvSpPr>
        <p:spPr>
          <a:xfrm rot="14419337" flipH="1">
            <a:off x="4487147" y="1988052"/>
            <a:ext cx="1536677" cy="2117551"/>
          </a:xfrm>
          <a:custGeom>
            <a:avLst/>
            <a:gdLst>
              <a:gd name="connsiteX0" fmla="*/ 0 w 1706880"/>
              <a:gd name="connsiteY0" fmla="*/ 228600 h 2270760"/>
              <a:gd name="connsiteX1" fmla="*/ 198120 w 1706880"/>
              <a:gd name="connsiteY1" fmla="*/ 5080 h 2270760"/>
              <a:gd name="connsiteX2" fmla="*/ 574040 w 1706880"/>
              <a:gd name="connsiteY2" fmla="*/ 0 h 2270760"/>
              <a:gd name="connsiteX3" fmla="*/ 807720 w 1706880"/>
              <a:gd name="connsiteY3" fmla="*/ 243840 h 2270760"/>
              <a:gd name="connsiteX4" fmla="*/ 792480 w 1706880"/>
              <a:gd name="connsiteY4" fmla="*/ 1590040 h 2270760"/>
              <a:gd name="connsiteX5" fmla="*/ 909320 w 1706880"/>
              <a:gd name="connsiteY5" fmla="*/ 1696720 h 2270760"/>
              <a:gd name="connsiteX6" fmla="*/ 1513840 w 1706880"/>
              <a:gd name="connsiteY6" fmla="*/ 1696720 h 2270760"/>
              <a:gd name="connsiteX7" fmla="*/ 1706880 w 1706880"/>
              <a:gd name="connsiteY7" fmla="*/ 1818640 h 2270760"/>
              <a:gd name="connsiteX8" fmla="*/ 1701800 w 1706880"/>
              <a:gd name="connsiteY8" fmla="*/ 2082800 h 2270760"/>
              <a:gd name="connsiteX9" fmla="*/ 1498600 w 1706880"/>
              <a:gd name="connsiteY9" fmla="*/ 2245360 h 2270760"/>
              <a:gd name="connsiteX10" fmla="*/ 309880 w 1706880"/>
              <a:gd name="connsiteY10" fmla="*/ 2270760 h 2270760"/>
              <a:gd name="connsiteX11" fmla="*/ 15240 w 1706880"/>
              <a:gd name="connsiteY11" fmla="*/ 2148840 h 2270760"/>
              <a:gd name="connsiteX12" fmla="*/ 0 w 1706880"/>
              <a:gd name="connsiteY12" fmla="*/ 228600 h 2270760"/>
              <a:gd name="connsiteX0" fmla="*/ 0 w 1706880"/>
              <a:gd name="connsiteY0" fmla="*/ 228600 h 2271542"/>
              <a:gd name="connsiteX1" fmla="*/ 198120 w 1706880"/>
              <a:gd name="connsiteY1" fmla="*/ 5080 h 2271542"/>
              <a:gd name="connsiteX2" fmla="*/ 574040 w 1706880"/>
              <a:gd name="connsiteY2" fmla="*/ 0 h 2271542"/>
              <a:gd name="connsiteX3" fmla="*/ 807720 w 1706880"/>
              <a:gd name="connsiteY3" fmla="*/ 243840 h 2271542"/>
              <a:gd name="connsiteX4" fmla="*/ 792480 w 1706880"/>
              <a:gd name="connsiteY4" fmla="*/ 1590040 h 2271542"/>
              <a:gd name="connsiteX5" fmla="*/ 909320 w 1706880"/>
              <a:gd name="connsiteY5" fmla="*/ 1696720 h 2271542"/>
              <a:gd name="connsiteX6" fmla="*/ 1513840 w 1706880"/>
              <a:gd name="connsiteY6" fmla="*/ 1696720 h 2271542"/>
              <a:gd name="connsiteX7" fmla="*/ 1706880 w 1706880"/>
              <a:gd name="connsiteY7" fmla="*/ 1818640 h 2271542"/>
              <a:gd name="connsiteX8" fmla="*/ 1701800 w 1706880"/>
              <a:gd name="connsiteY8" fmla="*/ 2082800 h 2271542"/>
              <a:gd name="connsiteX9" fmla="*/ 1498600 w 1706880"/>
              <a:gd name="connsiteY9" fmla="*/ 2245360 h 2271542"/>
              <a:gd name="connsiteX10" fmla="*/ 309880 w 1706880"/>
              <a:gd name="connsiteY10" fmla="*/ 2270760 h 2271542"/>
              <a:gd name="connsiteX11" fmla="*/ 15240 w 1706880"/>
              <a:gd name="connsiteY11" fmla="*/ 2148840 h 2271542"/>
              <a:gd name="connsiteX12" fmla="*/ 0 w 1706880"/>
              <a:gd name="connsiteY12" fmla="*/ 228600 h 2271542"/>
              <a:gd name="connsiteX0" fmla="*/ 0 w 1706880"/>
              <a:gd name="connsiteY0" fmla="*/ 228600 h 2272432"/>
              <a:gd name="connsiteX1" fmla="*/ 198120 w 1706880"/>
              <a:gd name="connsiteY1" fmla="*/ 5080 h 2272432"/>
              <a:gd name="connsiteX2" fmla="*/ 574040 w 1706880"/>
              <a:gd name="connsiteY2" fmla="*/ 0 h 2272432"/>
              <a:gd name="connsiteX3" fmla="*/ 807720 w 1706880"/>
              <a:gd name="connsiteY3" fmla="*/ 243840 h 2272432"/>
              <a:gd name="connsiteX4" fmla="*/ 792480 w 1706880"/>
              <a:gd name="connsiteY4" fmla="*/ 1590040 h 2272432"/>
              <a:gd name="connsiteX5" fmla="*/ 909320 w 1706880"/>
              <a:gd name="connsiteY5" fmla="*/ 1696720 h 2272432"/>
              <a:gd name="connsiteX6" fmla="*/ 1513840 w 1706880"/>
              <a:gd name="connsiteY6" fmla="*/ 1696720 h 2272432"/>
              <a:gd name="connsiteX7" fmla="*/ 1706880 w 1706880"/>
              <a:gd name="connsiteY7" fmla="*/ 1818640 h 2272432"/>
              <a:gd name="connsiteX8" fmla="*/ 1701800 w 1706880"/>
              <a:gd name="connsiteY8" fmla="*/ 2082800 h 2272432"/>
              <a:gd name="connsiteX9" fmla="*/ 1498600 w 1706880"/>
              <a:gd name="connsiteY9" fmla="*/ 2245360 h 2272432"/>
              <a:gd name="connsiteX10" fmla="*/ 309880 w 1706880"/>
              <a:gd name="connsiteY10" fmla="*/ 2270760 h 2272432"/>
              <a:gd name="connsiteX11" fmla="*/ 15240 w 1706880"/>
              <a:gd name="connsiteY11" fmla="*/ 2148840 h 2272432"/>
              <a:gd name="connsiteX12" fmla="*/ 0 w 1706880"/>
              <a:gd name="connsiteY12" fmla="*/ 228600 h 2272432"/>
              <a:gd name="connsiteX0" fmla="*/ 0 w 1706880"/>
              <a:gd name="connsiteY0" fmla="*/ 228600 h 2272432"/>
              <a:gd name="connsiteX1" fmla="*/ 198120 w 1706880"/>
              <a:gd name="connsiteY1" fmla="*/ 5080 h 2272432"/>
              <a:gd name="connsiteX2" fmla="*/ 574040 w 1706880"/>
              <a:gd name="connsiteY2" fmla="*/ 0 h 2272432"/>
              <a:gd name="connsiteX3" fmla="*/ 807720 w 1706880"/>
              <a:gd name="connsiteY3" fmla="*/ 243840 h 2272432"/>
              <a:gd name="connsiteX4" fmla="*/ 792480 w 1706880"/>
              <a:gd name="connsiteY4" fmla="*/ 1590040 h 2272432"/>
              <a:gd name="connsiteX5" fmla="*/ 909320 w 1706880"/>
              <a:gd name="connsiteY5" fmla="*/ 1696720 h 2272432"/>
              <a:gd name="connsiteX6" fmla="*/ 1513840 w 1706880"/>
              <a:gd name="connsiteY6" fmla="*/ 1696720 h 2272432"/>
              <a:gd name="connsiteX7" fmla="*/ 1706880 w 1706880"/>
              <a:gd name="connsiteY7" fmla="*/ 1818640 h 2272432"/>
              <a:gd name="connsiteX8" fmla="*/ 1701800 w 1706880"/>
              <a:gd name="connsiteY8" fmla="*/ 2082800 h 2272432"/>
              <a:gd name="connsiteX9" fmla="*/ 1498600 w 1706880"/>
              <a:gd name="connsiteY9" fmla="*/ 2245360 h 2272432"/>
              <a:gd name="connsiteX10" fmla="*/ 309880 w 1706880"/>
              <a:gd name="connsiteY10" fmla="*/ 2270760 h 2272432"/>
              <a:gd name="connsiteX11" fmla="*/ 15240 w 1706880"/>
              <a:gd name="connsiteY11" fmla="*/ 2148840 h 2272432"/>
              <a:gd name="connsiteX12" fmla="*/ 0 w 1706880"/>
              <a:gd name="connsiteY12" fmla="*/ 228600 h 2272432"/>
              <a:gd name="connsiteX0" fmla="*/ 0 w 1706880"/>
              <a:gd name="connsiteY0" fmla="*/ 228600 h 2272432"/>
              <a:gd name="connsiteX1" fmla="*/ 198120 w 1706880"/>
              <a:gd name="connsiteY1" fmla="*/ 5080 h 2272432"/>
              <a:gd name="connsiteX2" fmla="*/ 574040 w 1706880"/>
              <a:gd name="connsiteY2" fmla="*/ 0 h 2272432"/>
              <a:gd name="connsiteX3" fmla="*/ 807720 w 1706880"/>
              <a:gd name="connsiteY3" fmla="*/ 243840 h 2272432"/>
              <a:gd name="connsiteX4" fmla="*/ 792480 w 1706880"/>
              <a:gd name="connsiteY4" fmla="*/ 1590040 h 2272432"/>
              <a:gd name="connsiteX5" fmla="*/ 909320 w 1706880"/>
              <a:gd name="connsiteY5" fmla="*/ 1696720 h 2272432"/>
              <a:gd name="connsiteX6" fmla="*/ 1513840 w 1706880"/>
              <a:gd name="connsiteY6" fmla="*/ 1696720 h 2272432"/>
              <a:gd name="connsiteX7" fmla="*/ 1706880 w 1706880"/>
              <a:gd name="connsiteY7" fmla="*/ 1818640 h 2272432"/>
              <a:gd name="connsiteX8" fmla="*/ 1701800 w 1706880"/>
              <a:gd name="connsiteY8" fmla="*/ 2082800 h 2272432"/>
              <a:gd name="connsiteX9" fmla="*/ 1498600 w 1706880"/>
              <a:gd name="connsiteY9" fmla="*/ 2245360 h 2272432"/>
              <a:gd name="connsiteX10" fmla="*/ 309880 w 1706880"/>
              <a:gd name="connsiteY10" fmla="*/ 2270760 h 2272432"/>
              <a:gd name="connsiteX11" fmla="*/ 15240 w 1706880"/>
              <a:gd name="connsiteY11" fmla="*/ 2148840 h 2272432"/>
              <a:gd name="connsiteX12" fmla="*/ 0 w 1706880"/>
              <a:gd name="connsiteY12" fmla="*/ 228600 h 2272432"/>
              <a:gd name="connsiteX0" fmla="*/ 0 w 1706880"/>
              <a:gd name="connsiteY0" fmla="*/ 228600 h 2272432"/>
              <a:gd name="connsiteX1" fmla="*/ 198120 w 1706880"/>
              <a:gd name="connsiteY1" fmla="*/ 5080 h 2272432"/>
              <a:gd name="connsiteX2" fmla="*/ 574040 w 1706880"/>
              <a:gd name="connsiteY2" fmla="*/ 0 h 2272432"/>
              <a:gd name="connsiteX3" fmla="*/ 807720 w 1706880"/>
              <a:gd name="connsiteY3" fmla="*/ 243840 h 2272432"/>
              <a:gd name="connsiteX4" fmla="*/ 792480 w 1706880"/>
              <a:gd name="connsiteY4" fmla="*/ 1590040 h 2272432"/>
              <a:gd name="connsiteX5" fmla="*/ 909320 w 1706880"/>
              <a:gd name="connsiteY5" fmla="*/ 1696720 h 2272432"/>
              <a:gd name="connsiteX6" fmla="*/ 1513840 w 1706880"/>
              <a:gd name="connsiteY6" fmla="*/ 1696720 h 2272432"/>
              <a:gd name="connsiteX7" fmla="*/ 1706880 w 1706880"/>
              <a:gd name="connsiteY7" fmla="*/ 1818640 h 2272432"/>
              <a:gd name="connsiteX8" fmla="*/ 1701800 w 1706880"/>
              <a:gd name="connsiteY8" fmla="*/ 2082800 h 2272432"/>
              <a:gd name="connsiteX9" fmla="*/ 1498600 w 1706880"/>
              <a:gd name="connsiteY9" fmla="*/ 2245360 h 2272432"/>
              <a:gd name="connsiteX10" fmla="*/ 309880 w 1706880"/>
              <a:gd name="connsiteY10" fmla="*/ 2270760 h 2272432"/>
              <a:gd name="connsiteX11" fmla="*/ 15240 w 1706880"/>
              <a:gd name="connsiteY11" fmla="*/ 2148840 h 2272432"/>
              <a:gd name="connsiteX12" fmla="*/ 0 w 1706880"/>
              <a:gd name="connsiteY12" fmla="*/ 228600 h 2272432"/>
              <a:gd name="connsiteX0" fmla="*/ 0 w 1706880"/>
              <a:gd name="connsiteY0" fmla="*/ 228600 h 2272432"/>
              <a:gd name="connsiteX1" fmla="*/ 198120 w 1706880"/>
              <a:gd name="connsiteY1" fmla="*/ 5080 h 2272432"/>
              <a:gd name="connsiteX2" fmla="*/ 574040 w 1706880"/>
              <a:gd name="connsiteY2" fmla="*/ 0 h 2272432"/>
              <a:gd name="connsiteX3" fmla="*/ 807720 w 1706880"/>
              <a:gd name="connsiteY3" fmla="*/ 243840 h 2272432"/>
              <a:gd name="connsiteX4" fmla="*/ 792480 w 1706880"/>
              <a:gd name="connsiteY4" fmla="*/ 1590040 h 2272432"/>
              <a:gd name="connsiteX5" fmla="*/ 909320 w 1706880"/>
              <a:gd name="connsiteY5" fmla="*/ 1696720 h 2272432"/>
              <a:gd name="connsiteX6" fmla="*/ 1513840 w 1706880"/>
              <a:gd name="connsiteY6" fmla="*/ 1696720 h 2272432"/>
              <a:gd name="connsiteX7" fmla="*/ 1706880 w 1706880"/>
              <a:gd name="connsiteY7" fmla="*/ 1818640 h 2272432"/>
              <a:gd name="connsiteX8" fmla="*/ 1701800 w 1706880"/>
              <a:gd name="connsiteY8" fmla="*/ 2082800 h 2272432"/>
              <a:gd name="connsiteX9" fmla="*/ 1498600 w 1706880"/>
              <a:gd name="connsiteY9" fmla="*/ 2245360 h 2272432"/>
              <a:gd name="connsiteX10" fmla="*/ 309880 w 1706880"/>
              <a:gd name="connsiteY10" fmla="*/ 2270760 h 2272432"/>
              <a:gd name="connsiteX11" fmla="*/ 15240 w 1706880"/>
              <a:gd name="connsiteY11" fmla="*/ 2148840 h 2272432"/>
              <a:gd name="connsiteX12" fmla="*/ 0 w 1706880"/>
              <a:gd name="connsiteY12" fmla="*/ 228600 h 2272432"/>
              <a:gd name="connsiteX0" fmla="*/ 0 w 1706880"/>
              <a:gd name="connsiteY0" fmla="*/ 228600 h 2272432"/>
              <a:gd name="connsiteX1" fmla="*/ 198120 w 1706880"/>
              <a:gd name="connsiteY1" fmla="*/ 5080 h 2272432"/>
              <a:gd name="connsiteX2" fmla="*/ 574040 w 1706880"/>
              <a:gd name="connsiteY2" fmla="*/ 0 h 2272432"/>
              <a:gd name="connsiteX3" fmla="*/ 807720 w 1706880"/>
              <a:gd name="connsiteY3" fmla="*/ 243840 h 2272432"/>
              <a:gd name="connsiteX4" fmla="*/ 792480 w 1706880"/>
              <a:gd name="connsiteY4" fmla="*/ 1590040 h 2272432"/>
              <a:gd name="connsiteX5" fmla="*/ 909320 w 1706880"/>
              <a:gd name="connsiteY5" fmla="*/ 1696720 h 2272432"/>
              <a:gd name="connsiteX6" fmla="*/ 1513840 w 1706880"/>
              <a:gd name="connsiteY6" fmla="*/ 1696720 h 2272432"/>
              <a:gd name="connsiteX7" fmla="*/ 1706880 w 1706880"/>
              <a:gd name="connsiteY7" fmla="*/ 1818640 h 2272432"/>
              <a:gd name="connsiteX8" fmla="*/ 1701800 w 1706880"/>
              <a:gd name="connsiteY8" fmla="*/ 2082800 h 2272432"/>
              <a:gd name="connsiteX9" fmla="*/ 1498600 w 1706880"/>
              <a:gd name="connsiteY9" fmla="*/ 2245360 h 2272432"/>
              <a:gd name="connsiteX10" fmla="*/ 309880 w 1706880"/>
              <a:gd name="connsiteY10" fmla="*/ 2270760 h 2272432"/>
              <a:gd name="connsiteX11" fmla="*/ 15240 w 1706880"/>
              <a:gd name="connsiteY11" fmla="*/ 2148840 h 2272432"/>
              <a:gd name="connsiteX12" fmla="*/ 0 w 1706880"/>
              <a:gd name="connsiteY12" fmla="*/ 228600 h 2272432"/>
              <a:gd name="connsiteX0" fmla="*/ 0 w 1706880"/>
              <a:gd name="connsiteY0" fmla="*/ 228600 h 2272432"/>
              <a:gd name="connsiteX1" fmla="*/ 198120 w 1706880"/>
              <a:gd name="connsiteY1" fmla="*/ 5080 h 2272432"/>
              <a:gd name="connsiteX2" fmla="*/ 574040 w 1706880"/>
              <a:gd name="connsiteY2" fmla="*/ 0 h 2272432"/>
              <a:gd name="connsiteX3" fmla="*/ 807720 w 1706880"/>
              <a:gd name="connsiteY3" fmla="*/ 243840 h 2272432"/>
              <a:gd name="connsiteX4" fmla="*/ 792480 w 1706880"/>
              <a:gd name="connsiteY4" fmla="*/ 1590040 h 2272432"/>
              <a:gd name="connsiteX5" fmla="*/ 909320 w 1706880"/>
              <a:gd name="connsiteY5" fmla="*/ 1696720 h 2272432"/>
              <a:gd name="connsiteX6" fmla="*/ 1513840 w 1706880"/>
              <a:gd name="connsiteY6" fmla="*/ 1696720 h 2272432"/>
              <a:gd name="connsiteX7" fmla="*/ 1706880 w 1706880"/>
              <a:gd name="connsiteY7" fmla="*/ 1818640 h 2272432"/>
              <a:gd name="connsiteX8" fmla="*/ 1701800 w 1706880"/>
              <a:gd name="connsiteY8" fmla="*/ 2082800 h 2272432"/>
              <a:gd name="connsiteX9" fmla="*/ 1498600 w 1706880"/>
              <a:gd name="connsiteY9" fmla="*/ 2245360 h 2272432"/>
              <a:gd name="connsiteX10" fmla="*/ 309880 w 1706880"/>
              <a:gd name="connsiteY10" fmla="*/ 2270760 h 2272432"/>
              <a:gd name="connsiteX11" fmla="*/ 15240 w 1706880"/>
              <a:gd name="connsiteY11" fmla="*/ 2148840 h 2272432"/>
              <a:gd name="connsiteX12" fmla="*/ 0 w 1706880"/>
              <a:gd name="connsiteY12" fmla="*/ 228600 h 2272432"/>
              <a:gd name="connsiteX0" fmla="*/ 0 w 1706880"/>
              <a:gd name="connsiteY0" fmla="*/ 228600 h 2272432"/>
              <a:gd name="connsiteX1" fmla="*/ 198120 w 1706880"/>
              <a:gd name="connsiteY1" fmla="*/ 5080 h 2272432"/>
              <a:gd name="connsiteX2" fmla="*/ 574040 w 1706880"/>
              <a:gd name="connsiteY2" fmla="*/ 0 h 2272432"/>
              <a:gd name="connsiteX3" fmla="*/ 807720 w 1706880"/>
              <a:gd name="connsiteY3" fmla="*/ 243840 h 2272432"/>
              <a:gd name="connsiteX4" fmla="*/ 792480 w 1706880"/>
              <a:gd name="connsiteY4" fmla="*/ 1590040 h 2272432"/>
              <a:gd name="connsiteX5" fmla="*/ 909320 w 1706880"/>
              <a:gd name="connsiteY5" fmla="*/ 1696720 h 2272432"/>
              <a:gd name="connsiteX6" fmla="*/ 1513840 w 1706880"/>
              <a:gd name="connsiteY6" fmla="*/ 1696720 h 2272432"/>
              <a:gd name="connsiteX7" fmla="*/ 1706880 w 1706880"/>
              <a:gd name="connsiteY7" fmla="*/ 1818640 h 2272432"/>
              <a:gd name="connsiteX8" fmla="*/ 1701800 w 1706880"/>
              <a:gd name="connsiteY8" fmla="*/ 2082800 h 2272432"/>
              <a:gd name="connsiteX9" fmla="*/ 1498600 w 1706880"/>
              <a:gd name="connsiteY9" fmla="*/ 2245360 h 2272432"/>
              <a:gd name="connsiteX10" fmla="*/ 309880 w 1706880"/>
              <a:gd name="connsiteY10" fmla="*/ 2270760 h 2272432"/>
              <a:gd name="connsiteX11" fmla="*/ 15240 w 1706880"/>
              <a:gd name="connsiteY11" fmla="*/ 2148840 h 2272432"/>
              <a:gd name="connsiteX12" fmla="*/ 0 w 1706880"/>
              <a:gd name="connsiteY12" fmla="*/ 228600 h 2272432"/>
              <a:gd name="connsiteX0" fmla="*/ 0 w 1706880"/>
              <a:gd name="connsiteY0" fmla="*/ 228600 h 2272432"/>
              <a:gd name="connsiteX1" fmla="*/ 198120 w 1706880"/>
              <a:gd name="connsiteY1" fmla="*/ 5080 h 2272432"/>
              <a:gd name="connsiteX2" fmla="*/ 574040 w 1706880"/>
              <a:gd name="connsiteY2" fmla="*/ 0 h 2272432"/>
              <a:gd name="connsiteX3" fmla="*/ 807720 w 1706880"/>
              <a:gd name="connsiteY3" fmla="*/ 243840 h 2272432"/>
              <a:gd name="connsiteX4" fmla="*/ 792480 w 1706880"/>
              <a:gd name="connsiteY4" fmla="*/ 1590040 h 2272432"/>
              <a:gd name="connsiteX5" fmla="*/ 909320 w 1706880"/>
              <a:gd name="connsiteY5" fmla="*/ 1696720 h 2272432"/>
              <a:gd name="connsiteX6" fmla="*/ 1513840 w 1706880"/>
              <a:gd name="connsiteY6" fmla="*/ 1696720 h 2272432"/>
              <a:gd name="connsiteX7" fmla="*/ 1706880 w 1706880"/>
              <a:gd name="connsiteY7" fmla="*/ 1818640 h 2272432"/>
              <a:gd name="connsiteX8" fmla="*/ 1701800 w 1706880"/>
              <a:gd name="connsiteY8" fmla="*/ 2082800 h 2272432"/>
              <a:gd name="connsiteX9" fmla="*/ 1498600 w 1706880"/>
              <a:gd name="connsiteY9" fmla="*/ 2245360 h 2272432"/>
              <a:gd name="connsiteX10" fmla="*/ 309880 w 1706880"/>
              <a:gd name="connsiteY10" fmla="*/ 2270760 h 2272432"/>
              <a:gd name="connsiteX11" fmla="*/ 15240 w 1706880"/>
              <a:gd name="connsiteY11" fmla="*/ 2148840 h 2272432"/>
              <a:gd name="connsiteX12" fmla="*/ 0 w 1706880"/>
              <a:gd name="connsiteY12" fmla="*/ 228600 h 2272432"/>
              <a:gd name="connsiteX0" fmla="*/ 0 w 1706880"/>
              <a:gd name="connsiteY0" fmla="*/ 228600 h 2272432"/>
              <a:gd name="connsiteX1" fmla="*/ 198120 w 1706880"/>
              <a:gd name="connsiteY1" fmla="*/ 5080 h 2272432"/>
              <a:gd name="connsiteX2" fmla="*/ 574040 w 1706880"/>
              <a:gd name="connsiteY2" fmla="*/ 0 h 2272432"/>
              <a:gd name="connsiteX3" fmla="*/ 807720 w 1706880"/>
              <a:gd name="connsiteY3" fmla="*/ 243840 h 2272432"/>
              <a:gd name="connsiteX4" fmla="*/ 792480 w 1706880"/>
              <a:gd name="connsiteY4" fmla="*/ 1590040 h 2272432"/>
              <a:gd name="connsiteX5" fmla="*/ 909320 w 1706880"/>
              <a:gd name="connsiteY5" fmla="*/ 1696720 h 2272432"/>
              <a:gd name="connsiteX6" fmla="*/ 1513840 w 1706880"/>
              <a:gd name="connsiteY6" fmla="*/ 1696720 h 2272432"/>
              <a:gd name="connsiteX7" fmla="*/ 1706880 w 1706880"/>
              <a:gd name="connsiteY7" fmla="*/ 1818640 h 2272432"/>
              <a:gd name="connsiteX8" fmla="*/ 1701800 w 1706880"/>
              <a:gd name="connsiteY8" fmla="*/ 2082800 h 2272432"/>
              <a:gd name="connsiteX9" fmla="*/ 1498600 w 1706880"/>
              <a:gd name="connsiteY9" fmla="*/ 2245360 h 2272432"/>
              <a:gd name="connsiteX10" fmla="*/ 309880 w 1706880"/>
              <a:gd name="connsiteY10" fmla="*/ 2270760 h 2272432"/>
              <a:gd name="connsiteX11" fmla="*/ 15240 w 1706880"/>
              <a:gd name="connsiteY11" fmla="*/ 2148840 h 2272432"/>
              <a:gd name="connsiteX12" fmla="*/ 0 w 1706880"/>
              <a:gd name="connsiteY12" fmla="*/ 228600 h 2272432"/>
              <a:gd name="connsiteX0" fmla="*/ 0 w 1706880"/>
              <a:gd name="connsiteY0" fmla="*/ 228600 h 2272432"/>
              <a:gd name="connsiteX1" fmla="*/ 198120 w 1706880"/>
              <a:gd name="connsiteY1" fmla="*/ 5080 h 2272432"/>
              <a:gd name="connsiteX2" fmla="*/ 574040 w 1706880"/>
              <a:gd name="connsiteY2" fmla="*/ 0 h 2272432"/>
              <a:gd name="connsiteX3" fmla="*/ 807720 w 1706880"/>
              <a:gd name="connsiteY3" fmla="*/ 243840 h 2272432"/>
              <a:gd name="connsiteX4" fmla="*/ 792480 w 1706880"/>
              <a:gd name="connsiteY4" fmla="*/ 1590040 h 2272432"/>
              <a:gd name="connsiteX5" fmla="*/ 909320 w 1706880"/>
              <a:gd name="connsiteY5" fmla="*/ 1696720 h 2272432"/>
              <a:gd name="connsiteX6" fmla="*/ 1513840 w 1706880"/>
              <a:gd name="connsiteY6" fmla="*/ 1696720 h 2272432"/>
              <a:gd name="connsiteX7" fmla="*/ 1706880 w 1706880"/>
              <a:gd name="connsiteY7" fmla="*/ 1818640 h 2272432"/>
              <a:gd name="connsiteX8" fmla="*/ 1701800 w 1706880"/>
              <a:gd name="connsiteY8" fmla="*/ 2082800 h 2272432"/>
              <a:gd name="connsiteX9" fmla="*/ 1498600 w 1706880"/>
              <a:gd name="connsiteY9" fmla="*/ 2245360 h 2272432"/>
              <a:gd name="connsiteX10" fmla="*/ 309880 w 1706880"/>
              <a:gd name="connsiteY10" fmla="*/ 2270760 h 2272432"/>
              <a:gd name="connsiteX11" fmla="*/ 15240 w 1706880"/>
              <a:gd name="connsiteY11" fmla="*/ 2148840 h 2272432"/>
              <a:gd name="connsiteX12" fmla="*/ 0 w 1706880"/>
              <a:gd name="connsiteY12" fmla="*/ 228600 h 2272432"/>
              <a:gd name="connsiteX0" fmla="*/ 0 w 1706880"/>
              <a:gd name="connsiteY0" fmla="*/ 228600 h 2272432"/>
              <a:gd name="connsiteX1" fmla="*/ 198120 w 1706880"/>
              <a:gd name="connsiteY1" fmla="*/ 5080 h 2272432"/>
              <a:gd name="connsiteX2" fmla="*/ 574040 w 1706880"/>
              <a:gd name="connsiteY2" fmla="*/ 0 h 2272432"/>
              <a:gd name="connsiteX3" fmla="*/ 807720 w 1706880"/>
              <a:gd name="connsiteY3" fmla="*/ 243840 h 2272432"/>
              <a:gd name="connsiteX4" fmla="*/ 792480 w 1706880"/>
              <a:gd name="connsiteY4" fmla="*/ 1590040 h 2272432"/>
              <a:gd name="connsiteX5" fmla="*/ 909320 w 1706880"/>
              <a:gd name="connsiteY5" fmla="*/ 1696720 h 2272432"/>
              <a:gd name="connsiteX6" fmla="*/ 1513840 w 1706880"/>
              <a:gd name="connsiteY6" fmla="*/ 1696720 h 2272432"/>
              <a:gd name="connsiteX7" fmla="*/ 1706880 w 1706880"/>
              <a:gd name="connsiteY7" fmla="*/ 1818640 h 2272432"/>
              <a:gd name="connsiteX8" fmla="*/ 1701800 w 1706880"/>
              <a:gd name="connsiteY8" fmla="*/ 2082800 h 2272432"/>
              <a:gd name="connsiteX9" fmla="*/ 1508760 w 1706880"/>
              <a:gd name="connsiteY9" fmla="*/ 2270760 h 2272432"/>
              <a:gd name="connsiteX10" fmla="*/ 309880 w 1706880"/>
              <a:gd name="connsiteY10" fmla="*/ 2270760 h 2272432"/>
              <a:gd name="connsiteX11" fmla="*/ 15240 w 1706880"/>
              <a:gd name="connsiteY11" fmla="*/ 2148840 h 2272432"/>
              <a:gd name="connsiteX12" fmla="*/ 0 w 1706880"/>
              <a:gd name="connsiteY12" fmla="*/ 228600 h 2272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706880" h="2272432">
                <a:moveTo>
                  <a:pt x="0" y="228600"/>
                </a:moveTo>
                <a:cubicBezTo>
                  <a:pt x="5080" y="88053"/>
                  <a:pt x="45720" y="8467"/>
                  <a:pt x="198120" y="5080"/>
                </a:cubicBezTo>
                <a:lnTo>
                  <a:pt x="574040" y="0"/>
                </a:lnTo>
                <a:cubicBezTo>
                  <a:pt x="733213" y="0"/>
                  <a:pt x="800947" y="81280"/>
                  <a:pt x="807720" y="243840"/>
                </a:cubicBezTo>
                <a:lnTo>
                  <a:pt x="792480" y="1590040"/>
                </a:lnTo>
                <a:cubicBezTo>
                  <a:pt x="785707" y="1645920"/>
                  <a:pt x="809413" y="1701800"/>
                  <a:pt x="909320" y="1696720"/>
                </a:cubicBezTo>
                <a:lnTo>
                  <a:pt x="1513840" y="1696720"/>
                </a:lnTo>
                <a:cubicBezTo>
                  <a:pt x="1613747" y="1686560"/>
                  <a:pt x="1698413" y="1722120"/>
                  <a:pt x="1706880" y="1818640"/>
                </a:cubicBezTo>
                <a:cubicBezTo>
                  <a:pt x="1705187" y="1906693"/>
                  <a:pt x="1703493" y="1994747"/>
                  <a:pt x="1701800" y="2082800"/>
                </a:cubicBezTo>
                <a:cubicBezTo>
                  <a:pt x="1700107" y="2197947"/>
                  <a:pt x="1617133" y="2272453"/>
                  <a:pt x="1508760" y="2270760"/>
                </a:cubicBezTo>
                <a:lnTo>
                  <a:pt x="309880" y="2270760"/>
                </a:lnTo>
                <a:cubicBezTo>
                  <a:pt x="160867" y="2280920"/>
                  <a:pt x="16933" y="2245360"/>
                  <a:pt x="15240" y="2148840"/>
                </a:cubicBezTo>
                <a:cubicBezTo>
                  <a:pt x="16933" y="1498600"/>
                  <a:pt x="18627" y="848360"/>
                  <a:pt x="0" y="228600"/>
                </a:cubicBezTo>
                <a:close/>
              </a:path>
            </a:pathLst>
          </a:custGeom>
          <a:gradFill>
            <a:gsLst>
              <a:gs pos="0">
                <a:schemeClr val="accent4">
                  <a:tint val="45000"/>
                  <a:satMod val="200000"/>
                  <a:alpha val="20000"/>
                </a:schemeClr>
              </a:gs>
              <a:gs pos="30000">
                <a:schemeClr val="accent4">
                  <a:tint val="61000"/>
                  <a:satMod val="200000"/>
                  <a:alpha val="20000"/>
                </a:schemeClr>
              </a:gs>
              <a:gs pos="45000">
                <a:schemeClr val="accent4">
                  <a:tint val="66000"/>
                  <a:satMod val="200000"/>
                  <a:alpha val="20000"/>
                </a:schemeClr>
              </a:gs>
              <a:gs pos="55000">
                <a:schemeClr val="accent4">
                  <a:tint val="66000"/>
                  <a:satMod val="200000"/>
                  <a:alpha val="20000"/>
                </a:schemeClr>
              </a:gs>
              <a:gs pos="73000">
                <a:schemeClr val="accent4">
                  <a:tint val="61000"/>
                  <a:satMod val="200000"/>
                  <a:alpha val="20000"/>
                </a:schemeClr>
              </a:gs>
              <a:gs pos="100000">
                <a:schemeClr val="accent4">
                  <a:tint val="45000"/>
                  <a:satMod val="200000"/>
                  <a:alpha val="20000"/>
                </a:schemeClr>
              </a:gs>
            </a:gsLst>
          </a:gra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01" name="TextBox 100"/>
          <p:cNvSpPr txBox="1"/>
          <p:nvPr/>
        </p:nvSpPr>
        <p:spPr>
          <a:xfrm>
            <a:off x="4139952" y="3717032"/>
            <a:ext cx="25922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n-NO" sz="2400" i="1" dirty="0" smtClean="0"/>
              <a:t>G</a:t>
            </a:r>
            <a:r>
              <a:rPr lang="nn-NO" sz="2400" i="1" baseline="-25000" dirty="0" smtClean="0"/>
              <a:t>2</a:t>
            </a:r>
            <a:r>
              <a:rPr lang="nn-NO" sz="2400" i="1" dirty="0" smtClean="0"/>
              <a:t>, L</a:t>
            </a:r>
            <a:r>
              <a:rPr lang="nn-NO" sz="2400" i="1" baseline="-25000" dirty="0" smtClean="0"/>
              <a:t>2</a:t>
            </a:r>
            <a:r>
              <a:rPr lang="nn-NO" sz="2400" i="1" dirty="0" smtClean="0"/>
              <a:t>=</a:t>
            </a:r>
            <a:r>
              <a:rPr lang="nn-NO" sz="2400" dirty="0" smtClean="0"/>
              <a:t>{ </a:t>
            </a:r>
            <a:r>
              <a:rPr lang="nn-NO" sz="2400" i="1" dirty="0" smtClean="0"/>
              <a:t>b, d, h </a:t>
            </a:r>
            <a:r>
              <a:rPr lang="nn-NO" sz="2400" dirty="0" smtClean="0"/>
              <a:t>}</a:t>
            </a:r>
            <a:endParaRPr lang="zh-CN" altLang="en-US" sz="2400" baseline="0" dirty="0">
              <a:latin typeface="Constantia" pitchFamily="18" charset="0"/>
            </a:endParaRPr>
          </a:p>
        </p:txBody>
      </p:sp>
      <p:sp>
        <p:nvSpPr>
          <p:cNvPr id="102" name="Down Arrow 101"/>
          <p:cNvSpPr/>
          <p:nvPr/>
        </p:nvSpPr>
        <p:spPr bwMode="auto">
          <a:xfrm rot="16200000">
            <a:off x="359532" y="4977172"/>
            <a:ext cx="504056" cy="432048"/>
          </a:xfrm>
          <a:prstGeom prst="downArrow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pitchFamily="64" charset="-128"/>
            </a:endParaRPr>
          </a:p>
        </p:txBody>
      </p:sp>
      <p:grpSp>
        <p:nvGrpSpPr>
          <p:cNvPr id="103" name="Group 102"/>
          <p:cNvGrpSpPr/>
          <p:nvPr/>
        </p:nvGrpSpPr>
        <p:grpSpPr>
          <a:xfrm>
            <a:off x="1122228" y="4659796"/>
            <a:ext cx="2133600" cy="1066800"/>
            <a:chOff x="4419600" y="3002498"/>
            <a:chExt cx="2133600" cy="1066800"/>
          </a:xfrm>
        </p:grpSpPr>
        <p:sp>
          <p:nvSpPr>
            <p:cNvPr id="104" name="Oval 103"/>
            <p:cNvSpPr/>
            <p:nvPr/>
          </p:nvSpPr>
          <p:spPr>
            <a:xfrm>
              <a:off x="4419600" y="3002498"/>
              <a:ext cx="304800" cy="304800"/>
            </a:xfrm>
            <a:prstGeom prst="ellipse">
              <a:avLst/>
            </a:prstGeom>
            <a:solidFill>
              <a:schemeClr val="accent3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baseline="0" dirty="0" smtClean="0">
                  <a:solidFill>
                    <a:schemeClr val="tx1"/>
                  </a:solidFill>
                  <a:latin typeface="Constantia" pitchFamily="18" charset="0"/>
                </a:rPr>
                <a:t>a</a:t>
              </a:r>
              <a:endParaRPr lang="en-US" sz="2000" baseline="0" dirty="0">
                <a:solidFill>
                  <a:schemeClr val="tx1"/>
                </a:solidFill>
                <a:latin typeface="Constantia" pitchFamily="18" charset="0"/>
              </a:endParaRPr>
            </a:p>
          </p:txBody>
        </p:sp>
        <p:sp>
          <p:nvSpPr>
            <p:cNvPr id="107" name="Oval 106"/>
            <p:cNvSpPr/>
            <p:nvPr/>
          </p:nvSpPr>
          <p:spPr>
            <a:xfrm>
              <a:off x="5334000" y="3764498"/>
              <a:ext cx="304800" cy="304800"/>
            </a:xfrm>
            <a:prstGeom prst="ellipse">
              <a:avLst/>
            </a:prstGeom>
            <a:solidFill>
              <a:schemeClr val="accent3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baseline="0" dirty="0" smtClean="0">
                  <a:solidFill>
                    <a:schemeClr val="tx1"/>
                  </a:solidFill>
                  <a:latin typeface="Constantia" pitchFamily="18" charset="0"/>
                </a:rPr>
                <a:t>e</a:t>
              </a:r>
              <a:endParaRPr lang="en-US" sz="2000" baseline="0" dirty="0">
                <a:solidFill>
                  <a:schemeClr val="tx1"/>
                </a:solidFill>
                <a:latin typeface="Constantia" pitchFamily="18" charset="0"/>
              </a:endParaRPr>
            </a:p>
          </p:txBody>
        </p:sp>
        <p:sp>
          <p:nvSpPr>
            <p:cNvPr id="108" name="Oval 107"/>
            <p:cNvSpPr/>
            <p:nvPr/>
          </p:nvSpPr>
          <p:spPr>
            <a:xfrm>
              <a:off x="6248400" y="3002498"/>
              <a:ext cx="304800" cy="304800"/>
            </a:xfrm>
            <a:prstGeom prst="ellipse">
              <a:avLst/>
            </a:prstGeom>
            <a:solidFill>
              <a:schemeClr val="accent3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baseline="0" dirty="0" smtClean="0">
                  <a:solidFill>
                    <a:schemeClr val="tx1"/>
                  </a:solidFill>
                  <a:latin typeface="Constantia" pitchFamily="18" charset="0"/>
                </a:rPr>
                <a:t>g</a:t>
              </a:r>
              <a:endParaRPr lang="en-US" sz="2000" baseline="0" dirty="0">
                <a:solidFill>
                  <a:schemeClr val="tx1"/>
                </a:solidFill>
                <a:latin typeface="Constantia" pitchFamily="18" charset="0"/>
              </a:endParaRPr>
            </a:p>
          </p:txBody>
        </p:sp>
        <p:cxnSp>
          <p:nvCxnSpPr>
            <p:cNvPr id="111" name="Straight Connector 110"/>
            <p:cNvCxnSpPr>
              <a:stCxn id="107" idx="1"/>
              <a:endCxn id="104" idx="5"/>
            </p:cNvCxnSpPr>
            <p:nvPr/>
          </p:nvCxnSpPr>
          <p:spPr>
            <a:xfrm flipH="1" flipV="1">
              <a:off x="4679763" y="3262661"/>
              <a:ext cx="698874" cy="546474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17" name="TextBox 116"/>
          <p:cNvSpPr txBox="1"/>
          <p:nvPr/>
        </p:nvSpPr>
        <p:spPr>
          <a:xfrm>
            <a:off x="2334816" y="4829090"/>
            <a:ext cx="43698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FF0000"/>
                </a:solidFill>
              </a:rPr>
              <a:t>2</a:t>
            </a:r>
            <a:endParaRPr lang="en-US" sz="2000" dirty="0">
              <a:solidFill>
                <a:srgbClr val="FF0000"/>
              </a:solidFill>
            </a:endParaRPr>
          </a:p>
        </p:txBody>
      </p:sp>
      <p:cxnSp>
        <p:nvCxnSpPr>
          <p:cNvPr id="118" name="Straight Connector 117"/>
          <p:cNvCxnSpPr>
            <a:stCxn id="108" idx="3"/>
            <a:endCxn id="107" idx="7"/>
          </p:cNvCxnSpPr>
          <p:nvPr/>
        </p:nvCxnSpPr>
        <p:spPr>
          <a:xfrm flipH="1">
            <a:off x="2296791" y="4919959"/>
            <a:ext cx="698874" cy="546474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2" name="TextBox 71"/>
          <p:cNvSpPr txBox="1"/>
          <p:nvPr/>
        </p:nvSpPr>
        <p:spPr>
          <a:xfrm>
            <a:off x="5589476" y="3172906"/>
            <a:ext cx="43698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4</a:t>
            </a:r>
          </a:p>
        </p:txBody>
      </p:sp>
      <p:cxnSp>
        <p:nvCxnSpPr>
          <p:cNvPr id="91" name="Straight Connector 90"/>
          <p:cNvCxnSpPr>
            <a:stCxn id="80" idx="2"/>
            <a:endCxn id="77" idx="6"/>
          </p:cNvCxnSpPr>
          <p:nvPr/>
        </p:nvCxnSpPr>
        <p:spPr>
          <a:xfrm flipH="1">
            <a:off x="5503168" y="3080916"/>
            <a:ext cx="609600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1" name="TextBox 120"/>
          <p:cNvSpPr txBox="1"/>
          <p:nvPr/>
        </p:nvSpPr>
        <p:spPr>
          <a:xfrm>
            <a:off x="6265168" y="3385279"/>
            <a:ext cx="277171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n-NO" altLang="zh-CN" sz="2000" dirty="0" smtClean="0">
                <a:solidFill>
                  <a:srgbClr val="FF0000"/>
                </a:solidFill>
              </a:rPr>
              <a:t>Augmenting edge:</a:t>
            </a:r>
          </a:p>
          <a:p>
            <a:r>
              <a:rPr lang="nn-NO" altLang="zh-CN" sz="2000" baseline="0" dirty="0" smtClean="0">
                <a:solidFill>
                  <a:srgbClr val="FF0000"/>
                </a:solidFill>
                <a:latin typeface="Constantia" pitchFamily="18" charset="0"/>
              </a:rPr>
              <a:t>W(e,h)=W(e,f)+W(f,h)</a:t>
            </a:r>
            <a:endParaRPr lang="zh-CN" altLang="en-US" sz="2000" baseline="0" dirty="0">
              <a:solidFill>
                <a:srgbClr val="FF0000"/>
              </a:solidFill>
              <a:latin typeface="Constantia" pitchFamily="18" charset="0"/>
            </a:endParaRPr>
          </a:p>
        </p:txBody>
      </p:sp>
      <p:sp>
        <p:nvSpPr>
          <p:cNvPr id="123" name="Freeform 122"/>
          <p:cNvSpPr/>
          <p:nvPr/>
        </p:nvSpPr>
        <p:spPr>
          <a:xfrm>
            <a:off x="1335918" y="5236995"/>
            <a:ext cx="1719915" cy="712285"/>
          </a:xfrm>
          <a:custGeom>
            <a:avLst/>
            <a:gdLst>
              <a:gd name="connsiteX0" fmla="*/ 0 w 1717040"/>
              <a:gd name="connsiteY0" fmla="*/ 233680 h 2245360"/>
              <a:gd name="connsiteX1" fmla="*/ 10160 w 1717040"/>
              <a:gd name="connsiteY1" fmla="*/ 2092960 h 2245360"/>
              <a:gd name="connsiteX2" fmla="*/ 233680 w 1717040"/>
              <a:gd name="connsiteY2" fmla="*/ 2235200 h 2245360"/>
              <a:gd name="connsiteX3" fmla="*/ 1452880 w 1717040"/>
              <a:gd name="connsiteY3" fmla="*/ 2245360 h 2245360"/>
              <a:gd name="connsiteX4" fmla="*/ 1717040 w 1717040"/>
              <a:gd name="connsiteY4" fmla="*/ 2103120 h 2245360"/>
              <a:gd name="connsiteX5" fmla="*/ 1717040 w 1717040"/>
              <a:gd name="connsiteY5" fmla="*/ 223520 h 2245360"/>
              <a:gd name="connsiteX6" fmla="*/ 1534160 w 1717040"/>
              <a:gd name="connsiteY6" fmla="*/ 0 h 2245360"/>
              <a:gd name="connsiteX7" fmla="*/ 243840 w 1717040"/>
              <a:gd name="connsiteY7" fmla="*/ 10160 h 2245360"/>
              <a:gd name="connsiteX8" fmla="*/ 0 w 1717040"/>
              <a:gd name="connsiteY8" fmla="*/ 233680 h 2245360"/>
              <a:gd name="connsiteX0" fmla="*/ 0 w 1717040"/>
              <a:gd name="connsiteY0" fmla="*/ 233680 h 2245360"/>
              <a:gd name="connsiteX1" fmla="*/ 10160 w 1717040"/>
              <a:gd name="connsiteY1" fmla="*/ 2092960 h 2245360"/>
              <a:gd name="connsiteX2" fmla="*/ 233680 w 1717040"/>
              <a:gd name="connsiteY2" fmla="*/ 2235200 h 2245360"/>
              <a:gd name="connsiteX3" fmla="*/ 1452880 w 1717040"/>
              <a:gd name="connsiteY3" fmla="*/ 2245360 h 2245360"/>
              <a:gd name="connsiteX4" fmla="*/ 1717040 w 1717040"/>
              <a:gd name="connsiteY4" fmla="*/ 2103120 h 2245360"/>
              <a:gd name="connsiteX5" fmla="*/ 1717040 w 1717040"/>
              <a:gd name="connsiteY5" fmla="*/ 223520 h 2245360"/>
              <a:gd name="connsiteX6" fmla="*/ 1534160 w 1717040"/>
              <a:gd name="connsiteY6" fmla="*/ 0 h 2245360"/>
              <a:gd name="connsiteX7" fmla="*/ 243840 w 1717040"/>
              <a:gd name="connsiteY7" fmla="*/ 10160 h 2245360"/>
              <a:gd name="connsiteX8" fmla="*/ 0 w 1717040"/>
              <a:gd name="connsiteY8" fmla="*/ 233680 h 2245360"/>
              <a:gd name="connsiteX0" fmla="*/ 0 w 1717226"/>
              <a:gd name="connsiteY0" fmla="*/ 233680 h 2245360"/>
              <a:gd name="connsiteX1" fmla="*/ 10160 w 1717226"/>
              <a:gd name="connsiteY1" fmla="*/ 2092960 h 2245360"/>
              <a:gd name="connsiteX2" fmla="*/ 233680 w 1717226"/>
              <a:gd name="connsiteY2" fmla="*/ 2235200 h 2245360"/>
              <a:gd name="connsiteX3" fmla="*/ 1452880 w 1717226"/>
              <a:gd name="connsiteY3" fmla="*/ 2245360 h 2245360"/>
              <a:gd name="connsiteX4" fmla="*/ 1717040 w 1717226"/>
              <a:gd name="connsiteY4" fmla="*/ 2103120 h 2245360"/>
              <a:gd name="connsiteX5" fmla="*/ 1717040 w 1717226"/>
              <a:gd name="connsiteY5" fmla="*/ 223520 h 2245360"/>
              <a:gd name="connsiteX6" fmla="*/ 1534160 w 1717226"/>
              <a:gd name="connsiteY6" fmla="*/ 0 h 2245360"/>
              <a:gd name="connsiteX7" fmla="*/ 243840 w 1717226"/>
              <a:gd name="connsiteY7" fmla="*/ 10160 h 2245360"/>
              <a:gd name="connsiteX8" fmla="*/ 0 w 1717226"/>
              <a:gd name="connsiteY8" fmla="*/ 233680 h 2245360"/>
              <a:gd name="connsiteX0" fmla="*/ 0 w 1717226"/>
              <a:gd name="connsiteY0" fmla="*/ 233680 h 2245360"/>
              <a:gd name="connsiteX1" fmla="*/ 10160 w 1717226"/>
              <a:gd name="connsiteY1" fmla="*/ 2092960 h 2245360"/>
              <a:gd name="connsiteX2" fmla="*/ 233680 w 1717226"/>
              <a:gd name="connsiteY2" fmla="*/ 2235200 h 2245360"/>
              <a:gd name="connsiteX3" fmla="*/ 1452880 w 1717226"/>
              <a:gd name="connsiteY3" fmla="*/ 2245360 h 2245360"/>
              <a:gd name="connsiteX4" fmla="*/ 1717040 w 1717226"/>
              <a:gd name="connsiteY4" fmla="*/ 2103120 h 2245360"/>
              <a:gd name="connsiteX5" fmla="*/ 1717040 w 1717226"/>
              <a:gd name="connsiteY5" fmla="*/ 223520 h 2245360"/>
              <a:gd name="connsiteX6" fmla="*/ 1534160 w 1717226"/>
              <a:gd name="connsiteY6" fmla="*/ 0 h 2245360"/>
              <a:gd name="connsiteX7" fmla="*/ 243840 w 1717226"/>
              <a:gd name="connsiteY7" fmla="*/ 10160 h 2245360"/>
              <a:gd name="connsiteX8" fmla="*/ 0 w 1717226"/>
              <a:gd name="connsiteY8" fmla="*/ 233680 h 2245360"/>
              <a:gd name="connsiteX0" fmla="*/ 0 w 1717226"/>
              <a:gd name="connsiteY0" fmla="*/ 233680 h 2245360"/>
              <a:gd name="connsiteX1" fmla="*/ 10160 w 1717226"/>
              <a:gd name="connsiteY1" fmla="*/ 2092960 h 2245360"/>
              <a:gd name="connsiteX2" fmla="*/ 233680 w 1717226"/>
              <a:gd name="connsiteY2" fmla="*/ 2235200 h 2245360"/>
              <a:gd name="connsiteX3" fmla="*/ 1452880 w 1717226"/>
              <a:gd name="connsiteY3" fmla="*/ 2245360 h 2245360"/>
              <a:gd name="connsiteX4" fmla="*/ 1717040 w 1717226"/>
              <a:gd name="connsiteY4" fmla="*/ 2103120 h 2245360"/>
              <a:gd name="connsiteX5" fmla="*/ 1717040 w 1717226"/>
              <a:gd name="connsiteY5" fmla="*/ 223520 h 2245360"/>
              <a:gd name="connsiteX6" fmla="*/ 1534160 w 1717226"/>
              <a:gd name="connsiteY6" fmla="*/ 0 h 2245360"/>
              <a:gd name="connsiteX7" fmla="*/ 243840 w 1717226"/>
              <a:gd name="connsiteY7" fmla="*/ 10160 h 2245360"/>
              <a:gd name="connsiteX8" fmla="*/ 0 w 1717226"/>
              <a:gd name="connsiteY8" fmla="*/ 233680 h 2245360"/>
              <a:gd name="connsiteX0" fmla="*/ 0 w 1717226"/>
              <a:gd name="connsiteY0" fmla="*/ 233680 h 2261339"/>
              <a:gd name="connsiteX1" fmla="*/ 10160 w 1717226"/>
              <a:gd name="connsiteY1" fmla="*/ 2092960 h 2261339"/>
              <a:gd name="connsiteX2" fmla="*/ 233680 w 1717226"/>
              <a:gd name="connsiteY2" fmla="*/ 2235200 h 2261339"/>
              <a:gd name="connsiteX3" fmla="*/ 1452880 w 1717226"/>
              <a:gd name="connsiteY3" fmla="*/ 2245360 h 2261339"/>
              <a:gd name="connsiteX4" fmla="*/ 1717040 w 1717226"/>
              <a:gd name="connsiteY4" fmla="*/ 2103120 h 2261339"/>
              <a:gd name="connsiteX5" fmla="*/ 1717040 w 1717226"/>
              <a:gd name="connsiteY5" fmla="*/ 223520 h 2261339"/>
              <a:gd name="connsiteX6" fmla="*/ 1534160 w 1717226"/>
              <a:gd name="connsiteY6" fmla="*/ 0 h 2261339"/>
              <a:gd name="connsiteX7" fmla="*/ 243840 w 1717226"/>
              <a:gd name="connsiteY7" fmla="*/ 10160 h 2261339"/>
              <a:gd name="connsiteX8" fmla="*/ 0 w 1717226"/>
              <a:gd name="connsiteY8" fmla="*/ 233680 h 2261339"/>
              <a:gd name="connsiteX0" fmla="*/ 0 w 1717226"/>
              <a:gd name="connsiteY0" fmla="*/ 233680 h 2261339"/>
              <a:gd name="connsiteX1" fmla="*/ 10160 w 1717226"/>
              <a:gd name="connsiteY1" fmla="*/ 2092960 h 2261339"/>
              <a:gd name="connsiteX2" fmla="*/ 233680 w 1717226"/>
              <a:gd name="connsiteY2" fmla="*/ 2235200 h 2261339"/>
              <a:gd name="connsiteX3" fmla="*/ 1452880 w 1717226"/>
              <a:gd name="connsiteY3" fmla="*/ 2245360 h 2261339"/>
              <a:gd name="connsiteX4" fmla="*/ 1717040 w 1717226"/>
              <a:gd name="connsiteY4" fmla="*/ 2103120 h 2261339"/>
              <a:gd name="connsiteX5" fmla="*/ 1717040 w 1717226"/>
              <a:gd name="connsiteY5" fmla="*/ 223520 h 2261339"/>
              <a:gd name="connsiteX6" fmla="*/ 1534160 w 1717226"/>
              <a:gd name="connsiteY6" fmla="*/ 0 h 2261339"/>
              <a:gd name="connsiteX7" fmla="*/ 243840 w 1717226"/>
              <a:gd name="connsiteY7" fmla="*/ 10160 h 2261339"/>
              <a:gd name="connsiteX8" fmla="*/ 0 w 1717226"/>
              <a:gd name="connsiteY8" fmla="*/ 233680 h 2261339"/>
              <a:gd name="connsiteX0" fmla="*/ 0 w 1717226"/>
              <a:gd name="connsiteY0" fmla="*/ 233680 h 2261339"/>
              <a:gd name="connsiteX1" fmla="*/ 10160 w 1717226"/>
              <a:gd name="connsiteY1" fmla="*/ 2092960 h 2261339"/>
              <a:gd name="connsiteX2" fmla="*/ 233680 w 1717226"/>
              <a:gd name="connsiteY2" fmla="*/ 2235200 h 2261339"/>
              <a:gd name="connsiteX3" fmla="*/ 1452880 w 1717226"/>
              <a:gd name="connsiteY3" fmla="*/ 2245360 h 2261339"/>
              <a:gd name="connsiteX4" fmla="*/ 1717040 w 1717226"/>
              <a:gd name="connsiteY4" fmla="*/ 2103120 h 2261339"/>
              <a:gd name="connsiteX5" fmla="*/ 1717040 w 1717226"/>
              <a:gd name="connsiteY5" fmla="*/ 223520 h 2261339"/>
              <a:gd name="connsiteX6" fmla="*/ 1534160 w 1717226"/>
              <a:gd name="connsiteY6" fmla="*/ 0 h 2261339"/>
              <a:gd name="connsiteX7" fmla="*/ 243840 w 1717226"/>
              <a:gd name="connsiteY7" fmla="*/ 10160 h 2261339"/>
              <a:gd name="connsiteX8" fmla="*/ 0 w 1717226"/>
              <a:gd name="connsiteY8" fmla="*/ 233680 h 2261339"/>
              <a:gd name="connsiteX0" fmla="*/ 0 w 1717226"/>
              <a:gd name="connsiteY0" fmla="*/ 233680 h 2261339"/>
              <a:gd name="connsiteX1" fmla="*/ 10160 w 1717226"/>
              <a:gd name="connsiteY1" fmla="*/ 2092960 h 2261339"/>
              <a:gd name="connsiteX2" fmla="*/ 233680 w 1717226"/>
              <a:gd name="connsiteY2" fmla="*/ 2235200 h 2261339"/>
              <a:gd name="connsiteX3" fmla="*/ 1452880 w 1717226"/>
              <a:gd name="connsiteY3" fmla="*/ 2245360 h 2261339"/>
              <a:gd name="connsiteX4" fmla="*/ 1717040 w 1717226"/>
              <a:gd name="connsiteY4" fmla="*/ 2103120 h 2261339"/>
              <a:gd name="connsiteX5" fmla="*/ 1717040 w 1717226"/>
              <a:gd name="connsiteY5" fmla="*/ 223520 h 2261339"/>
              <a:gd name="connsiteX6" fmla="*/ 1534160 w 1717226"/>
              <a:gd name="connsiteY6" fmla="*/ 0 h 2261339"/>
              <a:gd name="connsiteX7" fmla="*/ 243840 w 1717226"/>
              <a:gd name="connsiteY7" fmla="*/ 10160 h 2261339"/>
              <a:gd name="connsiteX8" fmla="*/ 0 w 1717226"/>
              <a:gd name="connsiteY8" fmla="*/ 233680 h 2261339"/>
              <a:gd name="connsiteX0" fmla="*/ 0 w 1717226"/>
              <a:gd name="connsiteY0" fmla="*/ 233680 h 2261339"/>
              <a:gd name="connsiteX1" fmla="*/ 10160 w 1717226"/>
              <a:gd name="connsiteY1" fmla="*/ 2092960 h 2261339"/>
              <a:gd name="connsiteX2" fmla="*/ 233680 w 1717226"/>
              <a:gd name="connsiteY2" fmla="*/ 2235200 h 2261339"/>
              <a:gd name="connsiteX3" fmla="*/ 1452880 w 1717226"/>
              <a:gd name="connsiteY3" fmla="*/ 2245360 h 2261339"/>
              <a:gd name="connsiteX4" fmla="*/ 1717040 w 1717226"/>
              <a:gd name="connsiteY4" fmla="*/ 2103120 h 2261339"/>
              <a:gd name="connsiteX5" fmla="*/ 1717040 w 1717226"/>
              <a:gd name="connsiteY5" fmla="*/ 223520 h 2261339"/>
              <a:gd name="connsiteX6" fmla="*/ 1534160 w 1717226"/>
              <a:gd name="connsiteY6" fmla="*/ 0 h 2261339"/>
              <a:gd name="connsiteX7" fmla="*/ 243840 w 1717226"/>
              <a:gd name="connsiteY7" fmla="*/ 10160 h 2261339"/>
              <a:gd name="connsiteX8" fmla="*/ 0 w 1717226"/>
              <a:gd name="connsiteY8" fmla="*/ 233680 h 2261339"/>
              <a:gd name="connsiteX0" fmla="*/ 0 w 1717226"/>
              <a:gd name="connsiteY0" fmla="*/ 240753 h 2268412"/>
              <a:gd name="connsiteX1" fmla="*/ 10160 w 1717226"/>
              <a:gd name="connsiteY1" fmla="*/ 2100033 h 2268412"/>
              <a:gd name="connsiteX2" fmla="*/ 233680 w 1717226"/>
              <a:gd name="connsiteY2" fmla="*/ 2242273 h 2268412"/>
              <a:gd name="connsiteX3" fmla="*/ 1452880 w 1717226"/>
              <a:gd name="connsiteY3" fmla="*/ 2252433 h 2268412"/>
              <a:gd name="connsiteX4" fmla="*/ 1717040 w 1717226"/>
              <a:gd name="connsiteY4" fmla="*/ 2110193 h 2268412"/>
              <a:gd name="connsiteX5" fmla="*/ 1717040 w 1717226"/>
              <a:gd name="connsiteY5" fmla="*/ 230593 h 2268412"/>
              <a:gd name="connsiteX6" fmla="*/ 1534160 w 1717226"/>
              <a:gd name="connsiteY6" fmla="*/ 7073 h 2268412"/>
              <a:gd name="connsiteX7" fmla="*/ 243840 w 1717226"/>
              <a:gd name="connsiteY7" fmla="*/ 17233 h 2268412"/>
              <a:gd name="connsiteX8" fmla="*/ 0 w 1717226"/>
              <a:gd name="connsiteY8" fmla="*/ 240753 h 2268412"/>
              <a:gd name="connsiteX0" fmla="*/ 0 w 1717226"/>
              <a:gd name="connsiteY0" fmla="*/ 240753 h 2268412"/>
              <a:gd name="connsiteX1" fmla="*/ 10160 w 1717226"/>
              <a:gd name="connsiteY1" fmla="*/ 2100033 h 2268412"/>
              <a:gd name="connsiteX2" fmla="*/ 233680 w 1717226"/>
              <a:gd name="connsiteY2" fmla="*/ 2242273 h 2268412"/>
              <a:gd name="connsiteX3" fmla="*/ 1452880 w 1717226"/>
              <a:gd name="connsiteY3" fmla="*/ 2252433 h 2268412"/>
              <a:gd name="connsiteX4" fmla="*/ 1717040 w 1717226"/>
              <a:gd name="connsiteY4" fmla="*/ 2110193 h 2268412"/>
              <a:gd name="connsiteX5" fmla="*/ 1717040 w 1717226"/>
              <a:gd name="connsiteY5" fmla="*/ 230593 h 2268412"/>
              <a:gd name="connsiteX6" fmla="*/ 1534160 w 1717226"/>
              <a:gd name="connsiteY6" fmla="*/ 7073 h 2268412"/>
              <a:gd name="connsiteX7" fmla="*/ 243840 w 1717226"/>
              <a:gd name="connsiteY7" fmla="*/ 17233 h 2268412"/>
              <a:gd name="connsiteX8" fmla="*/ 0 w 1717226"/>
              <a:gd name="connsiteY8" fmla="*/ 240753 h 2268412"/>
              <a:gd name="connsiteX0" fmla="*/ 0 w 1717040"/>
              <a:gd name="connsiteY0" fmla="*/ 240753 h 2268412"/>
              <a:gd name="connsiteX1" fmla="*/ 10160 w 1717040"/>
              <a:gd name="connsiteY1" fmla="*/ 2100033 h 2268412"/>
              <a:gd name="connsiteX2" fmla="*/ 233680 w 1717040"/>
              <a:gd name="connsiteY2" fmla="*/ 2242273 h 2268412"/>
              <a:gd name="connsiteX3" fmla="*/ 1452880 w 1717040"/>
              <a:gd name="connsiteY3" fmla="*/ 2252433 h 2268412"/>
              <a:gd name="connsiteX4" fmla="*/ 1717040 w 1717040"/>
              <a:gd name="connsiteY4" fmla="*/ 2110193 h 2268412"/>
              <a:gd name="connsiteX5" fmla="*/ 1717040 w 1717040"/>
              <a:gd name="connsiteY5" fmla="*/ 230593 h 2268412"/>
              <a:gd name="connsiteX6" fmla="*/ 1534160 w 1717040"/>
              <a:gd name="connsiteY6" fmla="*/ 7073 h 2268412"/>
              <a:gd name="connsiteX7" fmla="*/ 243840 w 1717040"/>
              <a:gd name="connsiteY7" fmla="*/ 17233 h 2268412"/>
              <a:gd name="connsiteX8" fmla="*/ 0 w 1717040"/>
              <a:gd name="connsiteY8" fmla="*/ 240753 h 2268412"/>
              <a:gd name="connsiteX0" fmla="*/ 0 w 1717040"/>
              <a:gd name="connsiteY0" fmla="*/ 240753 h 2268412"/>
              <a:gd name="connsiteX1" fmla="*/ 10160 w 1717040"/>
              <a:gd name="connsiteY1" fmla="*/ 2100033 h 2268412"/>
              <a:gd name="connsiteX2" fmla="*/ 233680 w 1717040"/>
              <a:gd name="connsiteY2" fmla="*/ 2242273 h 2268412"/>
              <a:gd name="connsiteX3" fmla="*/ 1452880 w 1717040"/>
              <a:gd name="connsiteY3" fmla="*/ 2252433 h 2268412"/>
              <a:gd name="connsiteX4" fmla="*/ 1717040 w 1717040"/>
              <a:gd name="connsiteY4" fmla="*/ 2110193 h 2268412"/>
              <a:gd name="connsiteX5" fmla="*/ 1717040 w 1717040"/>
              <a:gd name="connsiteY5" fmla="*/ 230593 h 2268412"/>
              <a:gd name="connsiteX6" fmla="*/ 1534160 w 1717040"/>
              <a:gd name="connsiteY6" fmla="*/ 7073 h 2268412"/>
              <a:gd name="connsiteX7" fmla="*/ 243840 w 1717040"/>
              <a:gd name="connsiteY7" fmla="*/ 17233 h 2268412"/>
              <a:gd name="connsiteX8" fmla="*/ 0 w 1717040"/>
              <a:gd name="connsiteY8" fmla="*/ 240753 h 2268412"/>
              <a:gd name="connsiteX0" fmla="*/ 0 w 1717040"/>
              <a:gd name="connsiteY0" fmla="*/ 240753 h 2268412"/>
              <a:gd name="connsiteX1" fmla="*/ 10160 w 1717040"/>
              <a:gd name="connsiteY1" fmla="*/ 2100033 h 2268412"/>
              <a:gd name="connsiteX2" fmla="*/ 233680 w 1717040"/>
              <a:gd name="connsiteY2" fmla="*/ 2242273 h 2268412"/>
              <a:gd name="connsiteX3" fmla="*/ 1452880 w 1717040"/>
              <a:gd name="connsiteY3" fmla="*/ 2252433 h 2268412"/>
              <a:gd name="connsiteX4" fmla="*/ 1717040 w 1717040"/>
              <a:gd name="connsiteY4" fmla="*/ 2110193 h 2268412"/>
              <a:gd name="connsiteX5" fmla="*/ 1717040 w 1717040"/>
              <a:gd name="connsiteY5" fmla="*/ 230593 h 2268412"/>
              <a:gd name="connsiteX6" fmla="*/ 1534160 w 1717040"/>
              <a:gd name="connsiteY6" fmla="*/ 7073 h 2268412"/>
              <a:gd name="connsiteX7" fmla="*/ 243840 w 1717040"/>
              <a:gd name="connsiteY7" fmla="*/ 17233 h 2268412"/>
              <a:gd name="connsiteX8" fmla="*/ 0 w 1717040"/>
              <a:gd name="connsiteY8" fmla="*/ 240753 h 2268412"/>
              <a:gd name="connsiteX0" fmla="*/ 0 w 1717040"/>
              <a:gd name="connsiteY0" fmla="*/ 240753 h 2268412"/>
              <a:gd name="connsiteX1" fmla="*/ 10160 w 1717040"/>
              <a:gd name="connsiteY1" fmla="*/ 2100033 h 2268412"/>
              <a:gd name="connsiteX2" fmla="*/ 233680 w 1717040"/>
              <a:gd name="connsiteY2" fmla="*/ 2242273 h 2268412"/>
              <a:gd name="connsiteX3" fmla="*/ 1452880 w 1717040"/>
              <a:gd name="connsiteY3" fmla="*/ 2252433 h 2268412"/>
              <a:gd name="connsiteX4" fmla="*/ 1717040 w 1717040"/>
              <a:gd name="connsiteY4" fmla="*/ 2110193 h 2268412"/>
              <a:gd name="connsiteX5" fmla="*/ 1717040 w 1717040"/>
              <a:gd name="connsiteY5" fmla="*/ 230593 h 2268412"/>
              <a:gd name="connsiteX6" fmla="*/ 1534160 w 1717040"/>
              <a:gd name="connsiteY6" fmla="*/ 7073 h 2268412"/>
              <a:gd name="connsiteX7" fmla="*/ 243840 w 1717040"/>
              <a:gd name="connsiteY7" fmla="*/ 17233 h 2268412"/>
              <a:gd name="connsiteX8" fmla="*/ 0 w 1717040"/>
              <a:gd name="connsiteY8" fmla="*/ 240753 h 2268412"/>
              <a:gd name="connsiteX0" fmla="*/ 0 w 1717040"/>
              <a:gd name="connsiteY0" fmla="*/ 240753 h 2268412"/>
              <a:gd name="connsiteX1" fmla="*/ 10160 w 1717040"/>
              <a:gd name="connsiteY1" fmla="*/ 2100033 h 2268412"/>
              <a:gd name="connsiteX2" fmla="*/ 233680 w 1717040"/>
              <a:gd name="connsiteY2" fmla="*/ 2242273 h 2268412"/>
              <a:gd name="connsiteX3" fmla="*/ 1452880 w 1717040"/>
              <a:gd name="connsiteY3" fmla="*/ 2252433 h 2268412"/>
              <a:gd name="connsiteX4" fmla="*/ 1717040 w 1717040"/>
              <a:gd name="connsiteY4" fmla="*/ 2110193 h 2268412"/>
              <a:gd name="connsiteX5" fmla="*/ 1717040 w 1717040"/>
              <a:gd name="connsiteY5" fmla="*/ 230593 h 2268412"/>
              <a:gd name="connsiteX6" fmla="*/ 1534160 w 1717040"/>
              <a:gd name="connsiteY6" fmla="*/ 7073 h 2268412"/>
              <a:gd name="connsiteX7" fmla="*/ 243840 w 1717040"/>
              <a:gd name="connsiteY7" fmla="*/ 17233 h 2268412"/>
              <a:gd name="connsiteX8" fmla="*/ 0 w 1717040"/>
              <a:gd name="connsiteY8" fmla="*/ 240753 h 2268412"/>
              <a:gd name="connsiteX0" fmla="*/ 0 w 1717040"/>
              <a:gd name="connsiteY0" fmla="*/ 240753 h 2268412"/>
              <a:gd name="connsiteX1" fmla="*/ 10160 w 1717040"/>
              <a:gd name="connsiteY1" fmla="*/ 2100033 h 2268412"/>
              <a:gd name="connsiteX2" fmla="*/ 233680 w 1717040"/>
              <a:gd name="connsiteY2" fmla="*/ 2242273 h 2268412"/>
              <a:gd name="connsiteX3" fmla="*/ 1452880 w 1717040"/>
              <a:gd name="connsiteY3" fmla="*/ 2252433 h 2268412"/>
              <a:gd name="connsiteX4" fmla="*/ 1717040 w 1717040"/>
              <a:gd name="connsiteY4" fmla="*/ 2110193 h 2268412"/>
              <a:gd name="connsiteX5" fmla="*/ 1717040 w 1717040"/>
              <a:gd name="connsiteY5" fmla="*/ 230593 h 2268412"/>
              <a:gd name="connsiteX6" fmla="*/ 1534160 w 1717040"/>
              <a:gd name="connsiteY6" fmla="*/ 7073 h 2268412"/>
              <a:gd name="connsiteX7" fmla="*/ 243840 w 1717040"/>
              <a:gd name="connsiteY7" fmla="*/ 17233 h 2268412"/>
              <a:gd name="connsiteX8" fmla="*/ 0 w 1717040"/>
              <a:gd name="connsiteY8" fmla="*/ 240753 h 2268412"/>
              <a:gd name="connsiteX0" fmla="*/ 0 w 1717040"/>
              <a:gd name="connsiteY0" fmla="*/ 240753 h 2268412"/>
              <a:gd name="connsiteX1" fmla="*/ 10160 w 1717040"/>
              <a:gd name="connsiteY1" fmla="*/ 2100033 h 2268412"/>
              <a:gd name="connsiteX2" fmla="*/ 233680 w 1717040"/>
              <a:gd name="connsiteY2" fmla="*/ 2242273 h 2268412"/>
              <a:gd name="connsiteX3" fmla="*/ 1452880 w 1717040"/>
              <a:gd name="connsiteY3" fmla="*/ 2252433 h 2268412"/>
              <a:gd name="connsiteX4" fmla="*/ 1717040 w 1717040"/>
              <a:gd name="connsiteY4" fmla="*/ 2110193 h 2268412"/>
              <a:gd name="connsiteX5" fmla="*/ 1717040 w 1717040"/>
              <a:gd name="connsiteY5" fmla="*/ 230593 h 2268412"/>
              <a:gd name="connsiteX6" fmla="*/ 1534160 w 1717040"/>
              <a:gd name="connsiteY6" fmla="*/ 7073 h 2268412"/>
              <a:gd name="connsiteX7" fmla="*/ 243840 w 1717040"/>
              <a:gd name="connsiteY7" fmla="*/ 17233 h 2268412"/>
              <a:gd name="connsiteX8" fmla="*/ 0 w 1717040"/>
              <a:gd name="connsiteY8" fmla="*/ 240753 h 2268412"/>
              <a:gd name="connsiteX0" fmla="*/ 0 w 1717040"/>
              <a:gd name="connsiteY0" fmla="*/ 240753 h 2268412"/>
              <a:gd name="connsiteX1" fmla="*/ 10160 w 1717040"/>
              <a:gd name="connsiteY1" fmla="*/ 2100033 h 2268412"/>
              <a:gd name="connsiteX2" fmla="*/ 233680 w 1717040"/>
              <a:gd name="connsiteY2" fmla="*/ 2242273 h 2268412"/>
              <a:gd name="connsiteX3" fmla="*/ 1452880 w 1717040"/>
              <a:gd name="connsiteY3" fmla="*/ 2252433 h 2268412"/>
              <a:gd name="connsiteX4" fmla="*/ 1711960 w 1717040"/>
              <a:gd name="connsiteY4" fmla="*/ 2033993 h 2268412"/>
              <a:gd name="connsiteX5" fmla="*/ 1717040 w 1717040"/>
              <a:gd name="connsiteY5" fmla="*/ 230593 h 2268412"/>
              <a:gd name="connsiteX6" fmla="*/ 1534160 w 1717040"/>
              <a:gd name="connsiteY6" fmla="*/ 7073 h 2268412"/>
              <a:gd name="connsiteX7" fmla="*/ 243840 w 1717040"/>
              <a:gd name="connsiteY7" fmla="*/ 17233 h 2268412"/>
              <a:gd name="connsiteX8" fmla="*/ 0 w 1717040"/>
              <a:gd name="connsiteY8" fmla="*/ 240753 h 2268412"/>
              <a:gd name="connsiteX0" fmla="*/ 0 w 1717040"/>
              <a:gd name="connsiteY0" fmla="*/ 240753 h 2268412"/>
              <a:gd name="connsiteX1" fmla="*/ 137160 w 1717040"/>
              <a:gd name="connsiteY1" fmla="*/ 2003513 h 2268412"/>
              <a:gd name="connsiteX2" fmla="*/ 233680 w 1717040"/>
              <a:gd name="connsiteY2" fmla="*/ 2242273 h 2268412"/>
              <a:gd name="connsiteX3" fmla="*/ 1452880 w 1717040"/>
              <a:gd name="connsiteY3" fmla="*/ 2252433 h 2268412"/>
              <a:gd name="connsiteX4" fmla="*/ 1711960 w 1717040"/>
              <a:gd name="connsiteY4" fmla="*/ 2033993 h 2268412"/>
              <a:gd name="connsiteX5" fmla="*/ 1717040 w 1717040"/>
              <a:gd name="connsiteY5" fmla="*/ 230593 h 2268412"/>
              <a:gd name="connsiteX6" fmla="*/ 1534160 w 1717040"/>
              <a:gd name="connsiteY6" fmla="*/ 7073 h 2268412"/>
              <a:gd name="connsiteX7" fmla="*/ 243840 w 1717040"/>
              <a:gd name="connsiteY7" fmla="*/ 17233 h 2268412"/>
              <a:gd name="connsiteX8" fmla="*/ 0 w 1717040"/>
              <a:gd name="connsiteY8" fmla="*/ 240753 h 2268412"/>
              <a:gd name="connsiteX0" fmla="*/ 19050 w 1583690"/>
              <a:gd name="connsiteY0" fmla="*/ 225513 h 2268412"/>
              <a:gd name="connsiteX1" fmla="*/ 3810 w 1583690"/>
              <a:gd name="connsiteY1" fmla="*/ 2003513 h 2268412"/>
              <a:gd name="connsiteX2" fmla="*/ 100330 w 1583690"/>
              <a:gd name="connsiteY2" fmla="*/ 2242273 h 2268412"/>
              <a:gd name="connsiteX3" fmla="*/ 1319530 w 1583690"/>
              <a:gd name="connsiteY3" fmla="*/ 2252433 h 2268412"/>
              <a:gd name="connsiteX4" fmla="*/ 1578610 w 1583690"/>
              <a:gd name="connsiteY4" fmla="*/ 2033993 h 2268412"/>
              <a:gd name="connsiteX5" fmla="*/ 1583690 w 1583690"/>
              <a:gd name="connsiteY5" fmla="*/ 230593 h 2268412"/>
              <a:gd name="connsiteX6" fmla="*/ 1400810 w 1583690"/>
              <a:gd name="connsiteY6" fmla="*/ 7073 h 2268412"/>
              <a:gd name="connsiteX7" fmla="*/ 110490 w 1583690"/>
              <a:gd name="connsiteY7" fmla="*/ 17233 h 2268412"/>
              <a:gd name="connsiteX8" fmla="*/ 19050 w 1583690"/>
              <a:gd name="connsiteY8" fmla="*/ 225513 h 2268412"/>
              <a:gd name="connsiteX0" fmla="*/ 16429 w 1581069"/>
              <a:gd name="connsiteY0" fmla="*/ 229006 h 2271905"/>
              <a:gd name="connsiteX1" fmla="*/ 1189 w 1581069"/>
              <a:gd name="connsiteY1" fmla="*/ 2007006 h 2271905"/>
              <a:gd name="connsiteX2" fmla="*/ 97709 w 1581069"/>
              <a:gd name="connsiteY2" fmla="*/ 2245766 h 2271905"/>
              <a:gd name="connsiteX3" fmla="*/ 1316909 w 1581069"/>
              <a:gd name="connsiteY3" fmla="*/ 2255926 h 2271905"/>
              <a:gd name="connsiteX4" fmla="*/ 1575989 w 1581069"/>
              <a:gd name="connsiteY4" fmla="*/ 2037486 h 2271905"/>
              <a:gd name="connsiteX5" fmla="*/ 1581069 w 1581069"/>
              <a:gd name="connsiteY5" fmla="*/ 234086 h 2271905"/>
              <a:gd name="connsiteX6" fmla="*/ 1398189 w 1581069"/>
              <a:gd name="connsiteY6" fmla="*/ 10566 h 2271905"/>
              <a:gd name="connsiteX7" fmla="*/ 255189 w 1581069"/>
              <a:gd name="connsiteY7" fmla="*/ 15646 h 2271905"/>
              <a:gd name="connsiteX8" fmla="*/ 16429 w 1581069"/>
              <a:gd name="connsiteY8" fmla="*/ 229006 h 2271905"/>
              <a:gd name="connsiteX0" fmla="*/ 15596 w 1580236"/>
              <a:gd name="connsiteY0" fmla="*/ 229006 h 2262356"/>
              <a:gd name="connsiteX1" fmla="*/ 356 w 1580236"/>
              <a:gd name="connsiteY1" fmla="*/ 2007006 h 2262356"/>
              <a:gd name="connsiteX2" fmla="*/ 264516 w 1580236"/>
              <a:gd name="connsiteY2" fmla="*/ 2230526 h 2262356"/>
              <a:gd name="connsiteX3" fmla="*/ 1316076 w 1580236"/>
              <a:gd name="connsiteY3" fmla="*/ 2255926 h 2262356"/>
              <a:gd name="connsiteX4" fmla="*/ 1575156 w 1580236"/>
              <a:gd name="connsiteY4" fmla="*/ 2037486 h 2262356"/>
              <a:gd name="connsiteX5" fmla="*/ 1580236 w 1580236"/>
              <a:gd name="connsiteY5" fmla="*/ 234086 h 2262356"/>
              <a:gd name="connsiteX6" fmla="*/ 1397356 w 1580236"/>
              <a:gd name="connsiteY6" fmla="*/ 10566 h 2262356"/>
              <a:gd name="connsiteX7" fmla="*/ 254356 w 1580236"/>
              <a:gd name="connsiteY7" fmla="*/ 15646 h 2262356"/>
              <a:gd name="connsiteX8" fmla="*/ 15596 w 1580236"/>
              <a:gd name="connsiteY8" fmla="*/ 229006 h 2262356"/>
              <a:gd name="connsiteX0" fmla="*/ 15596 w 1580236"/>
              <a:gd name="connsiteY0" fmla="*/ 229006 h 2251617"/>
              <a:gd name="connsiteX1" fmla="*/ 356 w 1580236"/>
              <a:gd name="connsiteY1" fmla="*/ 2007006 h 2251617"/>
              <a:gd name="connsiteX2" fmla="*/ 264516 w 1580236"/>
              <a:gd name="connsiteY2" fmla="*/ 2230526 h 2251617"/>
              <a:gd name="connsiteX3" fmla="*/ 1331316 w 1580236"/>
              <a:gd name="connsiteY3" fmla="*/ 2220366 h 2251617"/>
              <a:gd name="connsiteX4" fmla="*/ 1575156 w 1580236"/>
              <a:gd name="connsiteY4" fmla="*/ 2037486 h 2251617"/>
              <a:gd name="connsiteX5" fmla="*/ 1580236 w 1580236"/>
              <a:gd name="connsiteY5" fmla="*/ 234086 h 2251617"/>
              <a:gd name="connsiteX6" fmla="*/ 1397356 w 1580236"/>
              <a:gd name="connsiteY6" fmla="*/ 10566 h 2251617"/>
              <a:gd name="connsiteX7" fmla="*/ 254356 w 1580236"/>
              <a:gd name="connsiteY7" fmla="*/ 15646 h 2251617"/>
              <a:gd name="connsiteX8" fmla="*/ 15596 w 1580236"/>
              <a:gd name="connsiteY8" fmla="*/ 229006 h 2251617"/>
              <a:gd name="connsiteX0" fmla="*/ 15596 w 1580236"/>
              <a:gd name="connsiteY0" fmla="*/ 229006 h 2232925"/>
              <a:gd name="connsiteX1" fmla="*/ 356 w 1580236"/>
              <a:gd name="connsiteY1" fmla="*/ 2007006 h 2232925"/>
              <a:gd name="connsiteX2" fmla="*/ 269596 w 1580236"/>
              <a:gd name="connsiteY2" fmla="*/ 2205126 h 2232925"/>
              <a:gd name="connsiteX3" fmla="*/ 1331316 w 1580236"/>
              <a:gd name="connsiteY3" fmla="*/ 2220366 h 2232925"/>
              <a:gd name="connsiteX4" fmla="*/ 1575156 w 1580236"/>
              <a:gd name="connsiteY4" fmla="*/ 2037486 h 2232925"/>
              <a:gd name="connsiteX5" fmla="*/ 1580236 w 1580236"/>
              <a:gd name="connsiteY5" fmla="*/ 234086 h 2232925"/>
              <a:gd name="connsiteX6" fmla="*/ 1397356 w 1580236"/>
              <a:gd name="connsiteY6" fmla="*/ 10566 h 2232925"/>
              <a:gd name="connsiteX7" fmla="*/ 254356 w 1580236"/>
              <a:gd name="connsiteY7" fmla="*/ 15646 h 2232925"/>
              <a:gd name="connsiteX8" fmla="*/ 15596 w 1580236"/>
              <a:gd name="connsiteY8" fmla="*/ 229006 h 22329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580236" h="2232925">
                <a:moveTo>
                  <a:pt x="15596" y="229006"/>
                </a:moveTo>
                <a:cubicBezTo>
                  <a:pt x="18983" y="848766"/>
                  <a:pt x="-3031" y="1387246"/>
                  <a:pt x="356" y="2007006"/>
                </a:cubicBezTo>
                <a:cubicBezTo>
                  <a:pt x="-1337" y="2100139"/>
                  <a:pt x="159529" y="2208513"/>
                  <a:pt x="269596" y="2205126"/>
                </a:cubicBezTo>
                <a:cubicBezTo>
                  <a:pt x="675996" y="2259313"/>
                  <a:pt x="924916" y="2216979"/>
                  <a:pt x="1331316" y="2220366"/>
                </a:cubicBezTo>
                <a:cubicBezTo>
                  <a:pt x="1434609" y="2228833"/>
                  <a:pt x="1532823" y="2181419"/>
                  <a:pt x="1575156" y="2037486"/>
                </a:cubicBezTo>
                <a:cubicBezTo>
                  <a:pt x="1576849" y="1436353"/>
                  <a:pt x="1578543" y="835219"/>
                  <a:pt x="1580236" y="234086"/>
                </a:cubicBezTo>
                <a:cubicBezTo>
                  <a:pt x="1570076" y="88459"/>
                  <a:pt x="1468476" y="-6367"/>
                  <a:pt x="1397356" y="10566"/>
                </a:cubicBezTo>
                <a:cubicBezTo>
                  <a:pt x="967249" y="13953"/>
                  <a:pt x="582863" y="-18221"/>
                  <a:pt x="254356" y="15646"/>
                </a:cubicBezTo>
                <a:cubicBezTo>
                  <a:pt x="76556" y="39353"/>
                  <a:pt x="20676" y="113859"/>
                  <a:pt x="15596" y="229006"/>
                </a:cubicBezTo>
                <a:close/>
              </a:path>
            </a:pathLst>
          </a:custGeom>
          <a:gradFill>
            <a:gsLst>
              <a:gs pos="0">
                <a:schemeClr val="accent3">
                  <a:tint val="45000"/>
                  <a:satMod val="200000"/>
                  <a:alpha val="20000"/>
                </a:schemeClr>
              </a:gs>
              <a:gs pos="30000">
                <a:schemeClr val="accent3">
                  <a:tint val="61000"/>
                  <a:satMod val="200000"/>
                  <a:alpha val="20000"/>
                </a:schemeClr>
              </a:gs>
              <a:gs pos="45000">
                <a:schemeClr val="accent3">
                  <a:tint val="66000"/>
                  <a:satMod val="200000"/>
                  <a:alpha val="20000"/>
                </a:schemeClr>
              </a:gs>
              <a:gs pos="55000">
                <a:schemeClr val="accent3">
                  <a:tint val="66000"/>
                  <a:satMod val="200000"/>
                  <a:alpha val="20000"/>
                </a:schemeClr>
              </a:gs>
              <a:gs pos="73000">
                <a:schemeClr val="accent3">
                  <a:tint val="61000"/>
                  <a:satMod val="200000"/>
                  <a:alpha val="20000"/>
                </a:schemeClr>
              </a:gs>
              <a:gs pos="100000">
                <a:schemeClr val="accent3">
                  <a:tint val="45000"/>
                  <a:satMod val="200000"/>
                  <a:alpha val="20000"/>
                </a:schemeClr>
              </a:gs>
            </a:gsLst>
          </a:gra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24" name="TextBox 123"/>
          <p:cNvSpPr txBox="1"/>
          <p:nvPr/>
        </p:nvSpPr>
        <p:spPr>
          <a:xfrm>
            <a:off x="861613" y="6093296"/>
            <a:ext cx="25922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n-NO" sz="2400" i="1" dirty="0" smtClean="0"/>
              <a:t>G</a:t>
            </a:r>
            <a:r>
              <a:rPr lang="nn-NO" sz="2400" i="1" baseline="-25000" dirty="0" smtClean="0"/>
              <a:t>3</a:t>
            </a:r>
            <a:r>
              <a:rPr lang="nn-NO" sz="2400" i="1" dirty="0" smtClean="0"/>
              <a:t>, L</a:t>
            </a:r>
            <a:r>
              <a:rPr lang="nn-NO" sz="2400" i="1" baseline="-25000" dirty="0" smtClean="0"/>
              <a:t>3</a:t>
            </a:r>
            <a:r>
              <a:rPr lang="nn-NO" sz="2400" i="1" dirty="0" smtClean="0"/>
              <a:t>=</a:t>
            </a:r>
            <a:r>
              <a:rPr lang="nn-NO" sz="2400" dirty="0" smtClean="0"/>
              <a:t>{ </a:t>
            </a:r>
            <a:r>
              <a:rPr lang="nn-NO" sz="2400" i="1" dirty="0"/>
              <a:t>e</a:t>
            </a:r>
            <a:r>
              <a:rPr lang="nn-NO" sz="2400" i="1" dirty="0" smtClean="0"/>
              <a:t> </a:t>
            </a:r>
            <a:r>
              <a:rPr lang="nn-NO" sz="2400" dirty="0" smtClean="0"/>
              <a:t>}</a:t>
            </a:r>
            <a:endParaRPr lang="zh-CN" altLang="en-US" sz="2400" baseline="0" dirty="0">
              <a:latin typeface="Constantia" pitchFamily="18" charset="0"/>
            </a:endParaRPr>
          </a:p>
        </p:txBody>
      </p:sp>
      <p:sp>
        <p:nvSpPr>
          <p:cNvPr id="125" name="Down Arrow 124"/>
          <p:cNvSpPr/>
          <p:nvPr/>
        </p:nvSpPr>
        <p:spPr bwMode="auto">
          <a:xfrm rot="16200000">
            <a:off x="3487123" y="5065149"/>
            <a:ext cx="504056" cy="432048"/>
          </a:xfrm>
          <a:prstGeom prst="downArrow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pitchFamily="64" charset="-128"/>
            </a:endParaRPr>
          </a:p>
        </p:txBody>
      </p:sp>
      <p:grpSp>
        <p:nvGrpSpPr>
          <p:cNvPr id="126" name="Group 125"/>
          <p:cNvGrpSpPr/>
          <p:nvPr/>
        </p:nvGrpSpPr>
        <p:grpSpPr>
          <a:xfrm>
            <a:off x="4116491" y="5140424"/>
            <a:ext cx="1251609" cy="304800"/>
            <a:chOff x="4556923" y="3418577"/>
            <a:chExt cx="1251609" cy="304800"/>
          </a:xfrm>
        </p:grpSpPr>
        <p:sp>
          <p:nvSpPr>
            <p:cNvPr id="127" name="Oval 126"/>
            <p:cNvSpPr/>
            <p:nvPr/>
          </p:nvSpPr>
          <p:spPr>
            <a:xfrm>
              <a:off x="4556923" y="3418577"/>
              <a:ext cx="304800" cy="304800"/>
            </a:xfrm>
            <a:prstGeom prst="ellipse">
              <a:avLst/>
            </a:prstGeom>
            <a:solidFill>
              <a:schemeClr val="accent3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baseline="0" dirty="0" smtClean="0">
                  <a:solidFill>
                    <a:schemeClr val="tx1"/>
                  </a:solidFill>
                  <a:latin typeface="Constantia" pitchFamily="18" charset="0"/>
                </a:rPr>
                <a:t>a</a:t>
              </a:r>
              <a:endParaRPr lang="en-US" sz="2000" baseline="0" dirty="0">
                <a:solidFill>
                  <a:schemeClr val="tx1"/>
                </a:solidFill>
                <a:latin typeface="Constantia" pitchFamily="18" charset="0"/>
              </a:endParaRPr>
            </a:p>
          </p:txBody>
        </p:sp>
        <p:sp>
          <p:nvSpPr>
            <p:cNvPr id="129" name="Oval 128"/>
            <p:cNvSpPr/>
            <p:nvPr/>
          </p:nvSpPr>
          <p:spPr>
            <a:xfrm>
              <a:off x="5503732" y="3418577"/>
              <a:ext cx="304800" cy="304800"/>
            </a:xfrm>
            <a:prstGeom prst="ellipse">
              <a:avLst/>
            </a:prstGeom>
            <a:solidFill>
              <a:schemeClr val="accent3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baseline="0" dirty="0" smtClean="0">
                  <a:solidFill>
                    <a:schemeClr val="tx1"/>
                  </a:solidFill>
                  <a:latin typeface="Constantia" pitchFamily="18" charset="0"/>
                </a:rPr>
                <a:t>g</a:t>
              </a:r>
              <a:endParaRPr lang="en-US" sz="2000" baseline="0" dirty="0">
                <a:solidFill>
                  <a:schemeClr val="tx1"/>
                </a:solidFill>
                <a:latin typeface="Constantia" pitchFamily="18" charset="0"/>
              </a:endParaRPr>
            </a:p>
          </p:txBody>
        </p:sp>
      </p:grpSp>
      <p:sp>
        <p:nvSpPr>
          <p:cNvPr id="131" name="TextBox 130"/>
          <p:cNvSpPr txBox="1"/>
          <p:nvPr/>
        </p:nvSpPr>
        <p:spPr>
          <a:xfrm>
            <a:off x="4544131" y="4812196"/>
            <a:ext cx="43698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3</a:t>
            </a:r>
          </a:p>
        </p:txBody>
      </p:sp>
      <p:cxnSp>
        <p:nvCxnSpPr>
          <p:cNvPr id="132" name="Straight Connector 131"/>
          <p:cNvCxnSpPr>
            <a:stCxn id="129" idx="2"/>
            <a:endCxn id="127" idx="6"/>
          </p:cNvCxnSpPr>
          <p:nvPr/>
        </p:nvCxnSpPr>
        <p:spPr>
          <a:xfrm flipH="1">
            <a:off x="4421291" y="5292824"/>
            <a:ext cx="642009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5" name="TextBox 134"/>
          <p:cNvSpPr txBox="1"/>
          <p:nvPr/>
        </p:nvSpPr>
        <p:spPr>
          <a:xfrm>
            <a:off x="3985041" y="6086043"/>
            <a:ext cx="184497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n-NO" sz="2400" i="1" dirty="0" smtClean="0"/>
              <a:t>G</a:t>
            </a:r>
            <a:r>
              <a:rPr lang="nn-NO" sz="2400" i="1" baseline="-25000" dirty="0" smtClean="0"/>
              <a:t>4</a:t>
            </a:r>
            <a:r>
              <a:rPr lang="nn-NO" sz="2400" i="1" dirty="0" smtClean="0"/>
              <a:t>, L</a:t>
            </a:r>
            <a:r>
              <a:rPr lang="nn-NO" sz="2400" i="1" baseline="-25000" dirty="0" smtClean="0"/>
              <a:t>4</a:t>
            </a:r>
            <a:r>
              <a:rPr lang="nn-NO" sz="2400" i="1" dirty="0" smtClean="0"/>
              <a:t>=</a:t>
            </a:r>
            <a:r>
              <a:rPr lang="nn-NO" sz="2400" dirty="0" smtClean="0"/>
              <a:t>{ </a:t>
            </a:r>
            <a:r>
              <a:rPr lang="nn-NO" sz="2400" i="1" dirty="0" smtClean="0"/>
              <a:t>a </a:t>
            </a:r>
            <a:r>
              <a:rPr lang="nn-NO" sz="2400" dirty="0" smtClean="0"/>
              <a:t>}</a:t>
            </a:r>
            <a:endParaRPr lang="zh-CN" altLang="en-US" sz="2400" baseline="0" dirty="0">
              <a:latin typeface="Constantia" pitchFamily="18" charset="0"/>
            </a:endParaRPr>
          </a:p>
        </p:txBody>
      </p:sp>
      <p:sp>
        <p:nvSpPr>
          <p:cNvPr id="136" name="Freeform 135"/>
          <p:cNvSpPr/>
          <p:nvPr/>
        </p:nvSpPr>
        <p:spPr>
          <a:xfrm>
            <a:off x="3985041" y="5012252"/>
            <a:ext cx="603727" cy="580886"/>
          </a:xfrm>
          <a:custGeom>
            <a:avLst/>
            <a:gdLst>
              <a:gd name="connsiteX0" fmla="*/ 0 w 1717040"/>
              <a:gd name="connsiteY0" fmla="*/ 233680 h 2245360"/>
              <a:gd name="connsiteX1" fmla="*/ 10160 w 1717040"/>
              <a:gd name="connsiteY1" fmla="*/ 2092960 h 2245360"/>
              <a:gd name="connsiteX2" fmla="*/ 233680 w 1717040"/>
              <a:gd name="connsiteY2" fmla="*/ 2235200 h 2245360"/>
              <a:gd name="connsiteX3" fmla="*/ 1452880 w 1717040"/>
              <a:gd name="connsiteY3" fmla="*/ 2245360 h 2245360"/>
              <a:gd name="connsiteX4" fmla="*/ 1717040 w 1717040"/>
              <a:gd name="connsiteY4" fmla="*/ 2103120 h 2245360"/>
              <a:gd name="connsiteX5" fmla="*/ 1717040 w 1717040"/>
              <a:gd name="connsiteY5" fmla="*/ 223520 h 2245360"/>
              <a:gd name="connsiteX6" fmla="*/ 1534160 w 1717040"/>
              <a:gd name="connsiteY6" fmla="*/ 0 h 2245360"/>
              <a:gd name="connsiteX7" fmla="*/ 243840 w 1717040"/>
              <a:gd name="connsiteY7" fmla="*/ 10160 h 2245360"/>
              <a:gd name="connsiteX8" fmla="*/ 0 w 1717040"/>
              <a:gd name="connsiteY8" fmla="*/ 233680 h 2245360"/>
              <a:gd name="connsiteX0" fmla="*/ 0 w 1717040"/>
              <a:gd name="connsiteY0" fmla="*/ 233680 h 2245360"/>
              <a:gd name="connsiteX1" fmla="*/ 10160 w 1717040"/>
              <a:gd name="connsiteY1" fmla="*/ 2092960 h 2245360"/>
              <a:gd name="connsiteX2" fmla="*/ 233680 w 1717040"/>
              <a:gd name="connsiteY2" fmla="*/ 2235200 h 2245360"/>
              <a:gd name="connsiteX3" fmla="*/ 1452880 w 1717040"/>
              <a:gd name="connsiteY3" fmla="*/ 2245360 h 2245360"/>
              <a:gd name="connsiteX4" fmla="*/ 1717040 w 1717040"/>
              <a:gd name="connsiteY4" fmla="*/ 2103120 h 2245360"/>
              <a:gd name="connsiteX5" fmla="*/ 1717040 w 1717040"/>
              <a:gd name="connsiteY5" fmla="*/ 223520 h 2245360"/>
              <a:gd name="connsiteX6" fmla="*/ 1534160 w 1717040"/>
              <a:gd name="connsiteY6" fmla="*/ 0 h 2245360"/>
              <a:gd name="connsiteX7" fmla="*/ 243840 w 1717040"/>
              <a:gd name="connsiteY7" fmla="*/ 10160 h 2245360"/>
              <a:gd name="connsiteX8" fmla="*/ 0 w 1717040"/>
              <a:gd name="connsiteY8" fmla="*/ 233680 h 2245360"/>
              <a:gd name="connsiteX0" fmla="*/ 0 w 1717226"/>
              <a:gd name="connsiteY0" fmla="*/ 233680 h 2245360"/>
              <a:gd name="connsiteX1" fmla="*/ 10160 w 1717226"/>
              <a:gd name="connsiteY1" fmla="*/ 2092960 h 2245360"/>
              <a:gd name="connsiteX2" fmla="*/ 233680 w 1717226"/>
              <a:gd name="connsiteY2" fmla="*/ 2235200 h 2245360"/>
              <a:gd name="connsiteX3" fmla="*/ 1452880 w 1717226"/>
              <a:gd name="connsiteY3" fmla="*/ 2245360 h 2245360"/>
              <a:gd name="connsiteX4" fmla="*/ 1717040 w 1717226"/>
              <a:gd name="connsiteY4" fmla="*/ 2103120 h 2245360"/>
              <a:gd name="connsiteX5" fmla="*/ 1717040 w 1717226"/>
              <a:gd name="connsiteY5" fmla="*/ 223520 h 2245360"/>
              <a:gd name="connsiteX6" fmla="*/ 1534160 w 1717226"/>
              <a:gd name="connsiteY6" fmla="*/ 0 h 2245360"/>
              <a:gd name="connsiteX7" fmla="*/ 243840 w 1717226"/>
              <a:gd name="connsiteY7" fmla="*/ 10160 h 2245360"/>
              <a:gd name="connsiteX8" fmla="*/ 0 w 1717226"/>
              <a:gd name="connsiteY8" fmla="*/ 233680 h 2245360"/>
              <a:gd name="connsiteX0" fmla="*/ 0 w 1717226"/>
              <a:gd name="connsiteY0" fmla="*/ 233680 h 2245360"/>
              <a:gd name="connsiteX1" fmla="*/ 10160 w 1717226"/>
              <a:gd name="connsiteY1" fmla="*/ 2092960 h 2245360"/>
              <a:gd name="connsiteX2" fmla="*/ 233680 w 1717226"/>
              <a:gd name="connsiteY2" fmla="*/ 2235200 h 2245360"/>
              <a:gd name="connsiteX3" fmla="*/ 1452880 w 1717226"/>
              <a:gd name="connsiteY3" fmla="*/ 2245360 h 2245360"/>
              <a:gd name="connsiteX4" fmla="*/ 1717040 w 1717226"/>
              <a:gd name="connsiteY4" fmla="*/ 2103120 h 2245360"/>
              <a:gd name="connsiteX5" fmla="*/ 1717040 w 1717226"/>
              <a:gd name="connsiteY5" fmla="*/ 223520 h 2245360"/>
              <a:gd name="connsiteX6" fmla="*/ 1534160 w 1717226"/>
              <a:gd name="connsiteY6" fmla="*/ 0 h 2245360"/>
              <a:gd name="connsiteX7" fmla="*/ 243840 w 1717226"/>
              <a:gd name="connsiteY7" fmla="*/ 10160 h 2245360"/>
              <a:gd name="connsiteX8" fmla="*/ 0 w 1717226"/>
              <a:gd name="connsiteY8" fmla="*/ 233680 h 2245360"/>
              <a:gd name="connsiteX0" fmla="*/ 0 w 1717226"/>
              <a:gd name="connsiteY0" fmla="*/ 233680 h 2245360"/>
              <a:gd name="connsiteX1" fmla="*/ 10160 w 1717226"/>
              <a:gd name="connsiteY1" fmla="*/ 2092960 h 2245360"/>
              <a:gd name="connsiteX2" fmla="*/ 233680 w 1717226"/>
              <a:gd name="connsiteY2" fmla="*/ 2235200 h 2245360"/>
              <a:gd name="connsiteX3" fmla="*/ 1452880 w 1717226"/>
              <a:gd name="connsiteY3" fmla="*/ 2245360 h 2245360"/>
              <a:gd name="connsiteX4" fmla="*/ 1717040 w 1717226"/>
              <a:gd name="connsiteY4" fmla="*/ 2103120 h 2245360"/>
              <a:gd name="connsiteX5" fmla="*/ 1717040 w 1717226"/>
              <a:gd name="connsiteY5" fmla="*/ 223520 h 2245360"/>
              <a:gd name="connsiteX6" fmla="*/ 1534160 w 1717226"/>
              <a:gd name="connsiteY6" fmla="*/ 0 h 2245360"/>
              <a:gd name="connsiteX7" fmla="*/ 243840 w 1717226"/>
              <a:gd name="connsiteY7" fmla="*/ 10160 h 2245360"/>
              <a:gd name="connsiteX8" fmla="*/ 0 w 1717226"/>
              <a:gd name="connsiteY8" fmla="*/ 233680 h 2245360"/>
              <a:gd name="connsiteX0" fmla="*/ 0 w 1717226"/>
              <a:gd name="connsiteY0" fmla="*/ 233680 h 2261339"/>
              <a:gd name="connsiteX1" fmla="*/ 10160 w 1717226"/>
              <a:gd name="connsiteY1" fmla="*/ 2092960 h 2261339"/>
              <a:gd name="connsiteX2" fmla="*/ 233680 w 1717226"/>
              <a:gd name="connsiteY2" fmla="*/ 2235200 h 2261339"/>
              <a:gd name="connsiteX3" fmla="*/ 1452880 w 1717226"/>
              <a:gd name="connsiteY3" fmla="*/ 2245360 h 2261339"/>
              <a:gd name="connsiteX4" fmla="*/ 1717040 w 1717226"/>
              <a:gd name="connsiteY4" fmla="*/ 2103120 h 2261339"/>
              <a:gd name="connsiteX5" fmla="*/ 1717040 w 1717226"/>
              <a:gd name="connsiteY5" fmla="*/ 223520 h 2261339"/>
              <a:gd name="connsiteX6" fmla="*/ 1534160 w 1717226"/>
              <a:gd name="connsiteY6" fmla="*/ 0 h 2261339"/>
              <a:gd name="connsiteX7" fmla="*/ 243840 w 1717226"/>
              <a:gd name="connsiteY7" fmla="*/ 10160 h 2261339"/>
              <a:gd name="connsiteX8" fmla="*/ 0 w 1717226"/>
              <a:gd name="connsiteY8" fmla="*/ 233680 h 2261339"/>
              <a:gd name="connsiteX0" fmla="*/ 0 w 1717226"/>
              <a:gd name="connsiteY0" fmla="*/ 233680 h 2261339"/>
              <a:gd name="connsiteX1" fmla="*/ 10160 w 1717226"/>
              <a:gd name="connsiteY1" fmla="*/ 2092960 h 2261339"/>
              <a:gd name="connsiteX2" fmla="*/ 233680 w 1717226"/>
              <a:gd name="connsiteY2" fmla="*/ 2235200 h 2261339"/>
              <a:gd name="connsiteX3" fmla="*/ 1452880 w 1717226"/>
              <a:gd name="connsiteY3" fmla="*/ 2245360 h 2261339"/>
              <a:gd name="connsiteX4" fmla="*/ 1717040 w 1717226"/>
              <a:gd name="connsiteY4" fmla="*/ 2103120 h 2261339"/>
              <a:gd name="connsiteX5" fmla="*/ 1717040 w 1717226"/>
              <a:gd name="connsiteY5" fmla="*/ 223520 h 2261339"/>
              <a:gd name="connsiteX6" fmla="*/ 1534160 w 1717226"/>
              <a:gd name="connsiteY6" fmla="*/ 0 h 2261339"/>
              <a:gd name="connsiteX7" fmla="*/ 243840 w 1717226"/>
              <a:gd name="connsiteY7" fmla="*/ 10160 h 2261339"/>
              <a:gd name="connsiteX8" fmla="*/ 0 w 1717226"/>
              <a:gd name="connsiteY8" fmla="*/ 233680 h 2261339"/>
              <a:gd name="connsiteX0" fmla="*/ 0 w 1717226"/>
              <a:gd name="connsiteY0" fmla="*/ 233680 h 2261339"/>
              <a:gd name="connsiteX1" fmla="*/ 10160 w 1717226"/>
              <a:gd name="connsiteY1" fmla="*/ 2092960 h 2261339"/>
              <a:gd name="connsiteX2" fmla="*/ 233680 w 1717226"/>
              <a:gd name="connsiteY2" fmla="*/ 2235200 h 2261339"/>
              <a:gd name="connsiteX3" fmla="*/ 1452880 w 1717226"/>
              <a:gd name="connsiteY3" fmla="*/ 2245360 h 2261339"/>
              <a:gd name="connsiteX4" fmla="*/ 1717040 w 1717226"/>
              <a:gd name="connsiteY4" fmla="*/ 2103120 h 2261339"/>
              <a:gd name="connsiteX5" fmla="*/ 1717040 w 1717226"/>
              <a:gd name="connsiteY5" fmla="*/ 223520 h 2261339"/>
              <a:gd name="connsiteX6" fmla="*/ 1534160 w 1717226"/>
              <a:gd name="connsiteY6" fmla="*/ 0 h 2261339"/>
              <a:gd name="connsiteX7" fmla="*/ 243840 w 1717226"/>
              <a:gd name="connsiteY7" fmla="*/ 10160 h 2261339"/>
              <a:gd name="connsiteX8" fmla="*/ 0 w 1717226"/>
              <a:gd name="connsiteY8" fmla="*/ 233680 h 2261339"/>
              <a:gd name="connsiteX0" fmla="*/ 0 w 1717226"/>
              <a:gd name="connsiteY0" fmla="*/ 233680 h 2261339"/>
              <a:gd name="connsiteX1" fmla="*/ 10160 w 1717226"/>
              <a:gd name="connsiteY1" fmla="*/ 2092960 h 2261339"/>
              <a:gd name="connsiteX2" fmla="*/ 233680 w 1717226"/>
              <a:gd name="connsiteY2" fmla="*/ 2235200 h 2261339"/>
              <a:gd name="connsiteX3" fmla="*/ 1452880 w 1717226"/>
              <a:gd name="connsiteY3" fmla="*/ 2245360 h 2261339"/>
              <a:gd name="connsiteX4" fmla="*/ 1717040 w 1717226"/>
              <a:gd name="connsiteY4" fmla="*/ 2103120 h 2261339"/>
              <a:gd name="connsiteX5" fmla="*/ 1717040 w 1717226"/>
              <a:gd name="connsiteY5" fmla="*/ 223520 h 2261339"/>
              <a:gd name="connsiteX6" fmla="*/ 1534160 w 1717226"/>
              <a:gd name="connsiteY6" fmla="*/ 0 h 2261339"/>
              <a:gd name="connsiteX7" fmla="*/ 243840 w 1717226"/>
              <a:gd name="connsiteY7" fmla="*/ 10160 h 2261339"/>
              <a:gd name="connsiteX8" fmla="*/ 0 w 1717226"/>
              <a:gd name="connsiteY8" fmla="*/ 233680 h 2261339"/>
              <a:gd name="connsiteX0" fmla="*/ 0 w 1717226"/>
              <a:gd name="connsiteY0" fmla="*/ 233680 h 2261339"/>
              <a:gd name="connsiteX1" fmla="*/ 10160 w 1717226"/>
              <a:gd name="connsiteY1" fmla="*/ 2092960 h 2261339"/>
              <a:gd name="connsiteX2" fmla="*/ 233680 w 1717226"/>
              <a:gd name="connsiteY2" fmla="*/ 2235200 h 2261339"/>
              <a:gd name="connsiteX3" fmla="*/ 1452880 w 1717226"/>
              <a:gd name="connsiteY3" fmla="*/ 2245360 h 2261339"/>
              <a:gd name="connsiteX4" fmla="*/ 1717040 w 1717226"/>
              <a:gd name="connsiteY4" fmla="*/ 2103120 h 2261339"/>
              <a:gd name="connsiteX5" fmla="*/ 1717040 w 1717226"/>
              <a:gd name="connsiteY5" fmla="*/ 223520 h 2261339"/>
              <a:gd name="connsiteX6" fmla="*/ 1534160 w 1717226"/>
              <a:gd name="connsiteY6" fmla="*/ 0 h 2261339"/>
              <a:gd name="connsiteX7" fmla="*/ 243840 w 1717226"/>
              <a:gd name="connsiteY7" fmla="*/ 10160 h 2261339"/>
              <a:gd name="connsiteX8" fmla="*/ 0 w 1717226"/>
              <a:gd name="connsiteY8" fmla="*/ 233680 h 2261339"/>
              <a:gd name="connsiteX0" fmla="*/ 0 w 1717226"/>
              <a:gd name="connsiteY0" fmla="*/ 240753 h 2268412"/>
              <a:gd name="connsiteX1" fmla="*/ 10160 w 1717226"/>
              <a:gd name="connsiteY1" fmla="*/ 2100033 h 2268412"/>
              <a:gd name="connsiteX2" fmla="*/ 233680 w 1717226"/>
              <a:gd name="connsiteY2" fmla="*/ 2242273 h 2268412"/>
              <a:gd name="connsiteX3" fmla="*/ 1452880 w 1717226"/>
              <a:gd name="connsiteY3" fmla="*/ 2252433 h 2268412"/>
              <a:gd name="connsiteX4" fmla="*/ 1717040 w 1717226"/>
              <a:gd name="connsiteY4" fmla="*/ 2110193 h 2268412"/>
              <a:gd name="connsiteX5" fmla="*/ 1717040 w 1717226"/>
              <a:gd name="connsiteY5" fmla="*/ 230593 h 2268412"/>
              <a:gd name="connsiteX6" fmla="*/ 1534160 w 1717226"/>
              <a:gd name="connsiteY6" fmla="*/ 7073 h 2268412"/>
              <a:gd name="connsiteX7" fmla="*/ 243840 w 1717226"/>
              <a:gd name="connsiteY7" fmla="*/ 17233 h 2268412"/>
              <a:gd name="connsiteX8" fmla="*/ 0 w 1717226"/>
              <a:gd name="connsiteY8" fmla="*/ 240753 h 2268412"/>
              <a:gd name="connsiteX0" fmla="*/ 0 w 1717226"/>
              <a:gd name="connsiteY0" fmla="*/ 240753 h 2268412"/>
              <a:gd name="connsiteX1" fmla="*/ 10160 w 1717226"/>
              <a:gd name="connsiteY1" fmla="*/ 2100033 h 2268412"/>
              <a:gd name="connsiteX2" fmla="*/ 233680 w 1717226"/>
              <a:gd name="connsiteY2" fmla="*/ 2242273 h 2268412"/>
              <a:gd name="connsiteX3" fmla="*/ 1452880 w 1717226"/>
              <a:gd name="connsiteY3" fmla="*/ 2252433 h 2268412"/>
              <a:gd name="connsiteX4" fmla="*/ 1717040 w 1717226"/>
              <a:gd name="connsiteY4" fmla="*/ 2110193 h 2268412"/>
              <a:gd name="connsiteX5" fmla="*/ 1717040 w 1717226"/>
              <a:gd name="connsiteY5" fmla="*/ 230593 h 2268412"/>
              <a:gd name="connsiteX6" fmla="*/ 1534160 w 1717226"/>
              <a:gd name="connsiteY6" fmla="*/ 7073 h 2268412"/>
              <a:gd name="connsiteX7" fmla="*/ 243840 w 1717226"/>
              <a:gd name="connsiteY7" fmla="*/ 17233 h 2268412"/>
              <a:gd name="connsiteX8" fmla="*/ 0 w 1717226"/>
              <a:gd name="connsiteY8" fmla="*/ 240753 h 2268412"/>
              <a:gd name="connsiteX0" fmla="*/ 0 w 1717040"/>
              <a:gd name="connsiteY0" fmla="*/ 240753 h 2268412"/>
              <a:gd name="connsiteX1" fmla="*/ 10160 w 1717040"/>
              <a:gd name="connsiteY1" fmla="*/ 2100033 h 2268412"/>
              <a:gd name="connsiteX2" fmla="*/ 233680 w 1717040"/>
              <a:gd name="connsiteY2" fmla="*/ 2242273 h 2268412"/>
              <a:gd name="connsiteX3" fmla="*/ 1452880 w 1717040"/>
              <a:gd name="connsiteY3" fmla="*/ 2252433 h 2268412"/>
              <a:gd name="connsiteX4" fmla="*/ 1717040 w 1717040"/>
              <a:gd name="connsiteY4" fmla="*/ 2110193 h 2268412"/>
              <a:gd name="connsiteX5" fmla="*/ 1717040 w 1717040"/>
              <a:gd name="connsiteY5" fmla="*/ 230593 h 2268412"/>
              <a:gd name="connsiteX6" fmla="*/ 1534160 w 1717040"/>
              <a:gd name="connsiteY6" fmla="*/ 7073 h 2268412"/>
              <a:gd name="connsiteX7" fmla="*/ 243840 w 1717040"/>
              <a:gd name="connsiteY7" fmla="*/ 17233 h 2268412"/>
              <a:gd name="connsiteX8" fmla="*/ 0 w 1717040"/>
              <a:gd name="connsiteY8" fmla="*/ 240753 h 2268412"/>
              <a:gd name="connsiteX0" fmla="*/ 0 w 1717040"/>
              <a:gd name="connsiteY0" fmla="*/ 240753 h 2268412"/>
              <a:gd name="connsiteX1" fmla="*/ 10160 w 1717040"/>
              <a:gd name="connsiteY1" fmla="*/ 2100033 h 2268412"/>
              <a:gd name="connsiteX2" fmla="*/ 233680 w 1717040"/>
              <a:gd name="connsiteY2" fmla="*/ 2242273 h 2268412"/>
              <a:gd name="connsiteX3" fmla="*/ 1452880 w 1717040"/>
              <a:gd name="connsiteY3" fmla="*/ 2252433 h 2268412"/>
              <a:gd name="connsiteX4" fmla="*/ 1717040 w 1717040"/>
              <a:gd name="connsiteY4" fmla="*/ 2110193 h 2268412"/>
              <a:gd name="connsiteX5" fmla="*/ 1717040 w 1717040"/>
              <a:gd name="connsiteY5" fmla="*/ 230593 h 2268412"/>
              <a:gd name="connsiteX6" fmla="*/ 1534160 w 1717040"/>
              <a:gd name="connsiteY6" fmla="*/ 7073 h 2268412"/>
              <a:gd name="connsiteX7" fmla="*/ 243840 w 1717040"/>
              <a:gd name="connsiteY7" fmla="*/ 17233 h 2268412"/>
              <a:gd name="connsiteX8" fmla="*/ 0 w 1717040"/>
              <a:gd name="connsiteY8" fmla="*/ 240753 h 2268412"/>
              <a:gd name="connsiteX0" fmla="*/ 0 w 1717040"/>
              <a:gd name="connsiteY0" fmla="*/ 240753 h 2268412"/>
              <a:gd name="connsiteX1" fmla="*/ 10160 w 1717040"/>
              <a:gd name="connsiteY1" fmla="*/ 2100033 h 2268412"/>
              <a:gd name="connsiteX2" fmla="*/ 233680 w 1717040"/>
              <a:gd name="connsiteY2" fmla="*/ 2242273 h 2268412"/>
              <a:gd name="connsiteX3" fmla="*/ 1452880 w 1717040"/>
              <a:gd name="connsiteY3" fmla="*/ 2252433 h 2268412"/>
              <a:gd name="connsiteX4" fmla="*/ 1717040 w 1717040"/>
              <a:gd name="connsiteY4" fmla="*/ 2110193 h 2268412"/>
              <a:gd name="connsiteX5" fmla="*/ 1717040 w 1717040"/>
              <a:gd name="connsiteY5" fmla="*/ 230593 h 2268412"/>
              <a:gd name="connsiteX6" fmla="*/ 1534160 w 1717040"/>
              <a:gd name="connsiteY6" fmla="*/ 7073 h 2268412"/>
              <a:gd name="connsiteX7" fmla="*/ 243840 w 1717040"/>
              <a:gd name="connsiteY7" fmla="*/ 17233 h 2268412"/>
              <a:gd name="connsiteX8" fmla="*/ 0 w 1717040"/>
              <a:gd name="connsiteY8" fmla="*/ 240753 h 2268412"/>
              <a:gd name="connsiteX0" fmla="*/ 0 w 1717040"/>
              <a:gd name="connsiteY0" fmla="*/ 240753 h 2268412"/>
              <a:gd name="connsiteX1" fmla="*/ 10160 w 1717040"/>
              <a:gd name="connsiteY1" fmla="*/ 2100033 h 2268412"/>
              <a:gd name="connsiteX2" fmla="*/ 233680 w 1717040"/>
              <a:gd name="connsiteY2" fmla="*/ 2242273 h 2268412"/>
              <a:gd name="connsiteX3" fmla="*/ 1452880 w 1717040"/>
              <a:gd name="connsiteY3" fmla="*/ 2252433 h 2268412"/>
              <a:gd name="connsiteX4" fmla="*/ 1717040 w 1717040"/>
              <a:gd name="connsiteY4" fmla="*/ 2110193 h 2268412"/>
              <a:gd name="connsiteX5" fmla="*/ 1717040 w 1717040"/>
              <a:gd name="connsiteY5" fmla="*/ 230593 h 2268412"/>
              <a:gd name="connsiteX6" fmla="*/ 1534160 w 1717040"/>
              <a:gd name="connsiteY6" fmla="*/ 7073 h 2268412"/>
              <a:gd name="connsiteX7" fmla="*/ 243840 w 1717040"/>
              <a:gd name="connsiteY7" fmla="*/ 17233 h 2268412"/>
              <a:gd name="connsiteX8" fmla="*/ 0 w 1717040"/>
              <a:gd name="connsiteY8" fmla="*/ 240753 h 2268412"/>
              <a:gd name="connsiteX0" fmla="*/ 0 w 1717040"/>
              <a:gd name="connsiteY0" fmla="*/ 240753 h 2268412"/>
              <a:gd name="connsiteX1" fmla="*/ 10160 w 1717040"/>
              <a:gd name="connsiteY1" fmla="*/ 2100033 h 2268412"/>
              <a:gd name="connsiteX2" fmla="*/ 233680 w 1717040"/>
              <a:gd name="connsiteY2" fmla="*/ 2242273 h 2268412"/>
              <a:gd name="connsiteX3" fmla="*/ 1452880 w 1717040"/>
              <a:gd name="connsiteY3" fmla="*/ 2252433 h 2268412"/>
              <a:gd name="connsiteX4" fmla="*/ 1717040 w 1717040"/>
              <a:gd name="connsiteY4" fmla="*/ 2110193 h 2268412"/>
              <a:gd name="connsiteX5" fmla="*/ 1717040 w 1717040"/>
              <a:gd name="connsiteY5" fmla="*/ 230593 h 2268412"/>
              <a:gd name="connsiteX6" fmla="*/ 1534160 w 1717040"/>
              <a:gd name="connsiteY6" fmla="*/ 7073 h 2268412"/>
              <a:gd name="connsiteX7" fmla="*/ 243840 w 1717040"/>
              <a:gd name="connsiteY7" fmla="*/ 17233 h 2268412"/>
              <a:gd name="connsiteX8" fmla="*/ 0 w 1717040"/>
              <a:gd name="connsiteY8" fmla="*/ 240753 h 2268412"/>
              <a:gd name="connsiteX0" fmla="*/ 0 w 1717040"/>
              <a:gd name="connsiteY0" fmla="*/ 240753 h 2268412"/>
              <a:gd name="connsiteX1" fmla="*/ 10160 w 1717040"/>
              <a:gd name="connsiteY1" fmla="*/ 2100033 h 2268412"/>
              <a:gd name="connsiteX2" fmla="*/ 233680 w 1717040"/>
              <a:gd name="connsiteY2" fmla="*/ 2242273 h 2268412"/>
              <a:gd name="connsiteX3" fmla="*/ 1452880 w 1717040"/>
              <a:gd name="connsiteY3" fmla="*/ 2252433 h 2268412"/>
              <a:gd name="connsiteX4" fmla="*/ 1717040 w 1717040"/>
              <a:gd name="connsiteY4" fmla="*/ 2110193 h 2268412"/>
              <a:gd name="connsiteX5" fmla="*/ 1717040 w 1717040"/>
              <a:gd name="connsiteY5" fmla="*/ 230593 h 2268412"/>
              <a:gd name="connsiteX6" fmla="*/ 1534160 w 1717040"/>
              <a:gd name="connsiteY6" fmla="*/ 7073 h 2268412"/>
              <a:gd name="connsiteX7" fmla="*/ 243840 w 1717040"/>
              <a:gd name="connsiteY7" fmla="*/ 17233 h 2268412"/>
              <a:gd name="connsiteX8" fmla="*/ 0 w 1717040"/>
              <a:gd name="connsiteY8" fmla="*/ 240753 h 2268412"/>
              <a:gd name="connsiteX0" fmla="*/ 0 w 1717040"/>
              <a:gd name="connsiteY0" fmla="*/ 240753 h 2268412"/>
              <a:gd name="connsiteX1" fmla="*/ 10160 w 1717040"/>
              <a:gd name="connsiteY1" fmla="*/ 2100033 h 2268412"/>
              <a:gd name="connsiteX2" fmla="*/ 233680 w 1717040"/>
              <a:gd name="connsiteY2" fmla="*/ 2242273 h 2268412"/>
              <a:gd name="connsiteX3" fmla="*/ 1452880 w 1717040"/>
              <a:gd name="connsiteY3" fmla="*/ 2252433 h 2268412"/>
              <a:gd name="connsiteX4" fmla="*/ 1717040 w 1717040"/>
              <a:gd name="connsiteY4" fmla="*/ 2110193 h 2268412"/>
              <a:gd name="connsiteX5" fmla="*/ 1717040 w 1717040"/>
              <a:gd name="connsiteY5" fmla="*/ 230593 h 2268412"/>
              <a:gd name="connsiteX6" fmla="*/ 1534160 w 1717040"/>
              <a:gd name="connsiteY6" fmla="*/ 7073 h 2268412"/>
              <a:gd name="connsiteX7" fmla="*/ 243840 w 1717040"/>
              <a:gd name="connsiteY7" fmla="*/ 17233 h 2268412"/>
              <a:gd name="connsiteX8" fmla="*/ 0 w 1717040"/>
              <a:gd name="connsiteY8" fmla="*/ 240753 h 2268412"/>
              <a:gd name="connsiteX0" fmla="*/ 0 w 1717040"/>
              <a:gd name="connsiteY0" fmla="*/ 240753 h 2268412"/>
              <a:gd name="connsiteX1" fmla="*/ 10160 w 1717040"/>
              <a:gd name="connsiteY1" fmla="*/ 2100033 h 2268412"/>
              <a:gd name="connsiteX2" fmla="*/ 233680 w 1717040"/>
              <a:gd name="connsiteY2" fmla="*/ 2242273 h 2268412"/>
              <a:gd name="connsiteX3" fmla="*/ 1452880 w 1717040"/>
              <a:gd name="connsiteY3" fmla="*/ 2252433 h 2268412"/>
              <a:gd name="connsiteX4" fmla="*/ 1711960 w 1717040"/>
              <a:gd name="connsiteY4" fmla="*/ 2033993 h 2268412"/>
              <a:gd name="connsiteX5" fmla="*/ 1717040 w 1717040"/>
              <a:gd name="connsiteY5" fmla="*/ 230593 h 2268412"/>
              <a:gd name="connsiteX6" fmla="*/ 1534160 w 1717040"/>
              <a:gd name="connsiteY6" fmla="*/ 7073 h 2268412"/>
              <a:gd name="connsiteX7" fmla="*/ 243840 w 1717040"/>
              <a:gd name="connsiteY7" fmla="*/ 17233 h 2268412"/>
              <a:gd name="connsiteX8" fmla="*/ 0 w 1717040"/>
              <a:gd name="connsiteY8" fmla="*/ 240753 h 2268412"/>
              <a:gd name="connsiteX0" fmla="*/ 0 w 1717040"/>
              <a:gd name="connsiteY0" fmla="*/ 240753 h 2268412"/>
              <a:gd name="connsiteX1" fmla="*/ 137160 w 1717040"/>
              <a:gd name="connsiteY1" fmla="*/ 2003513 h 2268412"/>
              <a:gd name="connsiteX2" fmla="*/ 233680 w 1717040"/>
              <a:gd name="connsiteY2" fmla="*/ 2242273 h 2268412"/>
              <a:gd name="connsiteX3" fmla="*/ 1452880 w 1717040"/>
              <a:gd name="connsiteY3" fmla="*/ 2252433 h 2268412"/>
              <a:gd name="connsiteX4" fmla="*/ 1711960 w 1717040"/>
              <a:gd name="connsiteY4" fmla="*/ 2033993 h 2268412"/>
              <a:gd name="connsiteX5" fmla="*/ 1717040 w 1717040"/>
              <a:gd name="connsiteY5" fmla="*/ 230593 h 2268412"/>
              <a:gd name="connsiteX6" fmla="*/ 1534160 w 1717040"/>
              <a:gd name="connsiteY6" fmla="*/ 7073 h 2268412"/>
              <a:gd name="connsiteX7" fmla="*/ 243840 w 1717040"/>
              <a:gd name="connsiteY7" fmla="*/ 17233 h 2268412"/>
              <a:gd name="connsiteX8" fmla="*/ 0 w 1717040"/>
              <a:gd name="connsiteY8" fmla="*/ 240753 h 2268412"/>
              <a:gd name="connsiteX0" fmla="*/ 19050 w 1583690"/>
              <a:gd name="connsiteY0" fmla="*/ 225513 h 2268412"/>
              <a:gd name="connsiteX1" fmla="*/ 3810 w 1583690"/>
              <a:gd name="connsiteY1" fmla="*/ 2003513 h 2268412"/>
              <a:gd name="connsiteX2" fmla="*/ 100330 w 1583690"/>
              <a:gd name="connsiteY2" fmla="*/ 2242273 h 2268412"/>
              <a:gd name="connsiteX3" fmla="*/ 1319530 w 1583690"/>
              <a:gd name="connsiteY3" fmla="*/ 2252433 h 2268412"/>
              <a:gd name="connsiteX4" fmla="*/ 1578610 w 1583690"/>
              <a:gd name="connsiteY4" fmla="*/ 2033993 h 2268412"/>
              <a:gd name="connsiteX5" fmla="*/ 1583690 w 1583690"/>
              <a:gd name="connsiteY5" fmla="*/ 230593 h 2268412"/>
              <a:gd name="connsiteX6" fmla="*/ 1400810 w 1583690"/>
              <a:gd name="connsiteY6" fmla="*/ 7073 h 2268412"/>
              <a:gd name="connsiteX7" fmla="*/ 110490 w 1583690"/>
              <a:gd name="connsiteY7" fmla="*/ 17233 h 2268412"/>
              <a:gd name="connsiteX8" fmla="*/ 19050 w 1583690"/>
              <a:gd name="connsiteY8" fmla="*/ 225513 h 2268412"/>
              <a:gd name="connsiteX0" fmla="*/ 16429 w 1581069"/>
              <a:gd name="connsiteY0" fmla="*/ 229006 h 2271905"/>
              <a:gd name="connsiteX1" fmla="*/ 1189 w 1581069"/>
              <a:gd name="connsiteY1" fmla="*/ 2007006 h 2271905"/>
              <a:gd name="connsiteX2" fmla="*/ 97709 w 1581069"/>
              <a:gd name="connsiteY2" fmla="*/ 2245766 h 2271905"/>
              <a:gd name="connsiteX3" fmla="*/ 1316909 w 1581069"/>
              <a:gd name="connsiteY3" fmla="*/ 2255926 h 2271905"/>
              <a:gd name="connsiteX4" fmla="*/ 1575989 w 1581069"/>
              <a:gd name="connsiteY4" fmla="*/ 2037486 h 2271905"/>
              <a:gd name="connsiteX5" fmla="*/ 1581069 w 1581069"/>
              <a:gd name="connsiteY5" fmla="*/ 234086 h 2271905"/>
              <a:gd name="connsiteX6" fmla="*/ 1398189 w 1581069"/>
              <a:gd name="connsiteY6" fmla="*/ 10566 h 2271905"/>
              <a:gd name="connsiteX7" fmla="*/ 255189 w 1581069"/>
              <a:gd name="connsiteY7" fmla="*/ 15646 h 2271905"/>
              <a:gd name="connsiteX8" fmla="*/ 16429 w 1581069"/>
              <a:gd name="connsiteY8" fmla="*/ 229006 h 2271905"/>
              <a:gd name="connsiteX0" fmla="*/ 15596 w 1580236"/>
              <a:gd name="connsiteY0" fmla="*/ 229006 h 2262356"/>
              <a:gd name="connsiteX1" fmla="*/ 356 w 1580236"/>
              <a:gd name="connsiteY1" fmla="*/ 2007006 h 2262356"/>
              <a:gd name="connsiteX2" fmla="*/ 264516 w 1580236"/>
              <a:gd name="connsiteY2" fmla="*/ 2230526 h 2262356"/>
              <a:gd name="connsiteX3" fmla="*/ 1316076 w 1580236"/>
              <a:gd name="connsiteY3" fmla="*/ 2255926 h 2262356"/>
              <a:gd name="connsiteX4" fmla="*/ 1575156 w 1580236"/>
              <a:gd name="connsiteY4" fmla="*/ 2037486 h 2262356"/>
              <a:gd name="connsiteX5" fmla="*/ 1580236 w 1580236"/>
              <a:gd name="connsiteY5" fmla="*/ 234086 h 2262356"/>
              <a:gd name="connsiteX6" fmla="*/ 1397356 w 1580236"/>
              <a:gd name="connsiteY6" fmla="*/ 10566 h 2262356"/>
              <a:gd name="connsiteX7" fmla="*/ 254356 w 1580236"/>
              <a:gd name="connsiteY7" fmla="*/ 15646 h 2262356"/>
              <a:gd name="connsiteX8" fmla="*/ 15596 w 1580236"/>
              <a:gd name="connsiteY8" fmla="*/ 229006 h 2262356"/>
              <a:gd name="connsiteX0" fmla="*/ 15596 w 1580236"/>
              <a:gd name="connsiteY0" fmla="*/ 229006 h 2251617"/>
              <a:gd name="connsiteX1" fmla="*/ 356 w 1580236"/>
              <a:gd name="connsiteY1" fmla="*/ 2007006 h 2251617"/>
              <a:gd name="connsiteX2" fmla="*/ 264516 w 1580236"/>
              <a:gd name="connsiteY2" fmla="*/ 2230526 h 2251617"/>
              <a:gd name="connsiteX3" fmla="*/ 1331316 w 1580236"/>
              <a:gd name="connsiteY3" fmla="*/ 2220366 h 2251617"/>
              <a:gd name="connsiteX4" fmla="*/ 1575156 w 1580236"/>
              <a:gd name="connsiteY4" fmla="*/ 2037486 h 2251617"/>
              <a:gd name="connsiteX5" fmla="*/ 1580236 w 1580236"/>
              <a:gd name="connsiteY5" fmla="*/ 234086 h 2251617"/>
              <a:gd name="connsiteX6" fmla="*/ 1397356 w 1580236"/>
              <a:gd name="connsiteY6" fmla="*/ 10566 h 2251617"/>
              <a:gd name="connsiteX7" fmla="*/ 254356 w 1580236"/>
              <a:gd name="connsiteY7" fmla="*/ 15646 h 2251617"/>
              <a:gd name="connsiteX8" fmla="*/ 15596 w 1580236"/>
              <a:gd name="connsiteY8" fmla="*/ 229006 h 2251617"/>
              <a:gd name="connsiteX0" fmla="*/ 15596 w 1580236"/>
              <a:gd name="connsiteY0" fmla="*/ 229006 h 2232925"/>
              <a:gd name="connsiteX1" fmla="*/ 356 w 1580236"/>
              <a:gd name="connsiteY1" fmla="*/ 2007006 h 2232925"/>
              <a:gd name="connsiteX2" fmla="*/ 269596 w 1580236"/>
              <a:gd name="connsiteY2" fmla="*/ 2205126 h 2232925"/>
              <a:gd name="connsiteX3" fmla="*/ 1331316 w 1580236"/>
              <a:gd name="connsiteY3" fmla="*/ 2220366 h 2232925"/>
              <a:gd name="connsiteX4" fmla="*/ 1575156 w 1580236"/>
              <a:gd name="connsiteY4" fmla="*/ 2037486 h 2232925"/>
              <a:gd name="connsiteX5" fmla="*/ 1580236 w 1580236"/>
              <a:gd name="connsiteY5" fmla="*/ 234086 h 2232925"/>
              <a:gd name="connsiteX6" fmla="*/ 1397356 w 1580236"/>
              <a:gd name="connsiteY6" fmla="*/ 10566 h 2232925"/>
              <a:gd name="connsiteX7" fmla="*/ 254356 w 1580236"/>
              <a:gd name="connsiteY7" fmla="*/ 15646 h 2232925"/>
              <a:gd name="connsiteX8" fmla="*/ 15596 w 1580236"/>
              <a:gd name="connsiteY8" fmla="*/ 229006 h 22329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580236" h="2232925">
                <a:moveTo>
                  <a:pt x="15596" y="229006"/>
                </a:moveTo>
                <a:cubicBezTo>
                  <a:pt x="18983" y="848766"/>
                  <a:pt x="-3031" y="1387246"/>
                  <a:pt x="356" y="2007006"/>
                </a:cubicBezTo>
                <a:cubicBezTo>
                  <a:pt x="-1337" y="2100139"/>
                  <a:pt x="159529" y="2208513"/>
                  <a:pt x="269596" y="2205126"/>
                </a:cubicBezTo>
                <a:cubicBezTo>
                  <a:pt x="675996" y="2259313"/>
                  <a:pt x="924916" y="2216979"/>
                  <a:pt x="1331316" y="2220366"/>
                </a:cubicBezTo>
                <a:cubicBezTo>
                  <a:pt x="1434609" y="2228833"/>
                  <a:pt x="1532823" y="2181419"/>
                  <a:pt x="1575156" y="2037486"/>
                </a:cubicBezTo>
                <a:cubicBezTo>
                  <a:pt x="1576849" y="1436353"/>
                  <a:pt x="1578543" y="835219"/>
                  <a:pt x="1580236" y="234086"/>
                </a:cubicBezTo>
                <a:cubicBezTo>
                  <a:pt x="1570076" y="88459"/>
                  <a:pt x="1468476" y="-6367"/>
                  <a:pt x="1397356" y="10566"/>
                </a:cubicBezTo>
                <a:cubicBezTo>
                  <a:pt x="967249" y="13953"/>
                  <a:pt x="582863" y="-18221"/>
                  <a:pt x="254356" y="15646"/>
                </a:cubicBezTo>
                <a:cubicBezTo>
                  <a:pt x="76556" y="39353"/>
                  <a:pt x="20676" y="113859"/>
                  <a:pt x="15596" y="229006"/>
                </a:cubicBezTo>
                <a:close/>
              </a:path>
            </a:pathLst>
          </a:custGeom>
          <a:gradFill>
            <a:gsLst>
              <a:gs pos="0">
                <a:schemeClr val="accent3">
                  <a:tint val="45000"/>
                  <a:satMod val="200000"/>
                  <a:alpha val="20000"/>
                </a:schemeClr>
              </a:gs>
              <a:gs pos="30000">
                <a:schemeClr val="accent3">
                  <a:tint val="61000"/>
                  <a:satMod val="200000"/>
                  <a:alpha val="20000"/>
                </a:schemeClr>
              </a:gs>
              <a:gs pos="45000">
                <a:schemeClr val="accent3">
                  <a:tint val="66000"/>
                  <a:satMod val="200000"/>
                  <a:alpha val="20000"/>
                </a:schemeClr>
              </a:gs>
              <a:gs pos="55000">
                <a:schemeClr val="accent3">
                  <a:tint val="66000"/>
                  <a:satMod val="200000"/>
                  <a:alpha val="20000"/>
                </a:schemeClr>
              </a:gs>
              <a:gs pos="73000">
                <a:schemeClr val="accent3">
                  <a:tint val="61000"/>
                  <a:satMod val="200000"/>
                  <a:alpha val="20000"/>
                </a:schemeClr>
              </a:gs>
              <a:gs pos="100000">
                <a:schemeClr val="accent3">
                  <a:tint val="45000"/>
                  <a:satMod val="200000"/>
                  <a:alpha val="20000"/>
                </a:schemeClr>
              </a:gs>
            </a:gsLst>
          </a:gra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37" name="Down Arrow 136"/>
          <p:cNvSpPr/>
          <p:nvPr/>
        </p:nvSpPr>
        <p:spPr bwMode="auto">
          <a:xfrm rot="16200000">
            <a:off x="5653434" y="5048255"/>
            <a:ext cx="504056" cy="432048"/>
          </a:xfrm>
          <a:prstGeom prst="downArrow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pitchFamily="64" charset="-128"/>
            </a:endParaRPr>
          </a:p>
        </p:txBody>
      </p:sp>
      <p:sp>
        <p:nvSpPr>
          <p:cNvPr id="138" name="Oval 137"/>
          <p:cNvSpPr/>
          <p:nvPr/>
        </p:nvSpPr>
        <p:spPr>
          <a:xfrm>
            <a:off x="6876256" y="5140424"/>
            <a:ext cx="304800" cy="304800"/>
          </a:xfrm>
          <a:prstGeom prst="ellipse">
            <a:avLst/>
          </a:prstGeom>
          <a:solidFill>
            <a:schemeClr val="accent3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aseline="0" dirty="0" smtClean="0">
                <a:solidFill>
                  <a:schemeClr val="tx1"/>
                </a:solidFill>
                <a:latin typeface="Constantia" pitchFamily="18" charset="0"/>
              </a:rPr>
              <a:t>g</a:t>
            </a:r>
            <a:endParaRPr lang="en-US" sz="2000" baseline="0" dirty="0">
              <a:solidFill>
                <a:schemeClr val="tx1"/>
              </a:solidFill>
              <a:latin typeface="Constantia" pitchFamily="18" charset="0"/>
            </a:endParaRPr>
          </a:p>
        </p:txBody>
      </p:sp>
      <p:sp>
        <p:nvSpPr>
          <p:cNvPr id="139" name="TextBox 138"/>
          <p:cNvSpPr txBox="1"/>
          <p:nvPr/>
        </p:nvSpPr>
        <p:spPr>
          <a:xfrm>
            <a:off x="6876256" y="6007610"/>
            <a:ext cx="7634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n-NO" sz="2400" i="1" dirty="0" smtClean="0"/>
              <a:t>G</a:t>
            </a:r>
            <a:r>
              <a:rPr lang="nn-NO" sz="2400" i="1" baseline="-25000" dirty="0" smtClean="0"/>
              <a:t>5</a:t>
            </a:r>
            <a:endParaRPr lang="zh-CN" altLang="en-US" sz="2400" baseline="0" dirty="0">
              <a:latin typeface="Constantia" pitchFamily="18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0E9244D-12C4-460E-83B7-9548566B43A7}" type="slidenum">
              <a:rPr lang="en-US" smtClean="0">
                <a:solidFill>
                  <a:srgbClr val="04617B">
                    <a:shade val="90000"/>
                  </a:srgbClr>
                </a:solidFill>
              </a:rPr>
              <a:pPr>
                <a:defRPr/>
              </a:pPr>
              <a:t>10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8" name="Rounded Rectangle 67"/>
          <p:cNvSpPr/>
          <p:nvPr/>
        </p:nvSpPr>
        <p:spPr bwMode="auto">
          <a:xfrm>
            <a:off x="6555795" y="1312458"/>
            <a:ext cx="2481088" cy="1191816"/>
          </a:xfrm>
          <a:prstGeom prst="roundRect">
            <a:avLst/>
          </a:prstGeom>
          <a:gradFill flip="none" rotWithShape="1">
            <a:gsLst>
              <a:gs pos="0">
                <a:schemeClr val="bg2">
                  <a:lumMod val="90000"/>
                </a:schemeClr>
              </a:gs>
              <a:gs pos="45000">
                <a:schemeClr val="tx2">
                  <a:lumMod val="20000"/>
                  <a:lumOff val="80000"/>
                </a:schemeClr>
              </a:gs>
              <a:gs pos="91000">
                <a:schemeClr val="bg2"/>
              </a:gs>
              <a:gs pos="100000">
                <a:schemeClr val="bg1">
                  <a:lumMod val="95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dist" fontAlgn="base">
              <a:spcBef>
                <a:spcPct val="50000"/>
              </a:spcBef>
              <a:spcAft>
                <a:spcPct val="0"/>
              </a:spcAft>
            </a:pPr>
            <a:r>
              <a:rPr lang="en-US" altLang="zh-CN" sz="1600" b="1" dirty="0" smtClean="0">
                <a:solidFill>
                  <a:prstClr val="black"/>
                </a:solidFill>
                <a:cs typeface="Arial" charset="0"/>
              </a:rPr>
              <a:t>Level assignment</a:t>
            </a:r>
          </a:p>
          <a:p>
            <a:pPr algn="dist" fontAlgn="base">
              <a:spcBef>
                <a:spcPct val="50000"/>
              </a:spcBef>
              <a:spcAft>
                <a:spcPct val="0"/>
              </a:spcAft>
            </a:pPr>
            <a:r>
              <a:rPr lang="en-US" altLang="zh-CN" sz="1600" b="1" dirty="0">
                <a:solidFill>
                  <a:prstClr val="black"/>
                </a:solidFill>
                <a:cs typeface="Arial" charset="0"/>
              </a:rPr>
              <a:t>Distance </a:t>
            </a:r>
            <a:r>
              <a:rPr lang="en-US" altLang="zh-CN" sz="1600" b="1" dirty="0" smtClean="0">
                <a:solidFill>
                  <a:prstClr val="black"/>
                </a:solidFill>
                <a:cs typeface="Arial" charset="0"/>
              </a:rPr>
              <a:t>preservation</a:t>
            </a:r>
          </a:p>
          <a:p>
            <a:pPr algn="dist" fontAlgn="base">
              <a:spcBef>
                <a:spcPct val="50000"/>
              </a:spcBef>
              <a:spcAft>
                <a:spcPct val="0"/>
              </a:spcAft>
            </a:pPr>
            <a:r>
              <a:rPr lang="en-US" altLang="zh-CN" sz="1600" b="1" dirty="0">
                <a:solidFill>
                  <a:prstClr val="black"/>
                </a:solidFill>
                <a:cs typeface="Arial" charset="0"/>
              </a:rPr>
              <a:t>Vertex independence</a:t>
            </a:r>
            <a:endParaRPr lang="zh-CN" altLang="en-US" sz="1600" b="1" dirty="0">
              <a:solidFill>
                <a:prstClr val="black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702489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9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6" dur="500" fill="hold"/>
                                        <p:tgtEl>
                                          <p:spTgt spid="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7" dur="500" fill="hold"/>
                                        <p:tgtEl>
                                          <p:spTgt spid="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8" dur="500" fill="hold"/>
                                        <p:tgtEl>
                                          <p:spTgt spid="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9" dur="500" fill="hold"/>
                                        <p:tgtEl>
                                          <p:spTgt spid="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9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1" dur="500" fill="hold"/>
                                        <p:tgtEl>
                                          <p:spTgt spid="6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22" dur="500" fill="hold"/>
                                        <p:tgtEl>
                                          <p:spTgt spid="6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3" dur="500" fill="hold"/>
                                        <p:tgtEl>
                                          <p:spTgt spid="6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4" dur="500" fill="hold"/>
                                        <p:tgtEl>
                                          <p:spTgt spid="6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1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1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9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0" dur="500" fill="hold"/>
                                        <p:tgtEl>
                                          <p:spTgt spid="6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61" dur="500" fill="hold"/>
                                        <p:tgtEl>
                                          <p:spTgt spid="6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62" dur="500" fill="hold"/>
                                        <p:tgtEl>
                                          <p:spTgt spid="6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3" dur="500" fill="hold"/>
                                        <p:tgtEl>
                                          <p:spTgt spid="6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5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10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5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6" dur="5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1" dur="5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6" dur="50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9" dur="500"/>
                                        <p:tgtEl>
                                          <p:spTgt spid="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4" dur="500"/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7" dur="1000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2" dur="500"/>
                                        <p:tgtEl>
                                          <p:spTgt spid="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7" dur="5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2" dur="500"/>
                                        <p:tgtEl>
                                          <p:spTgt spid="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 animBg="1"/>
      <p:bldP spid="29" grpId="0"/>
      <p:bldP spid="67" grpId="0" animBg="1"/>
      <p:bldP spid="100" grpId="0" animBg="1"/>
      <p:bldP spid="101" grpId="0"/>
      <p:bldP spid="102" grpId="0" animBg="1"/>
      <p:bldP spid="117" grpId="0"/>
      <p:bldP spid="72" grpId="0"/>
      <p:bldP spid="123" grpId="0" animBg="1"/>
      <p:bldP spid="124" grpId="0"/>
      <p:bldP spid="125" grpId="0" animBg="1"/>
      <p:bldP spid="131" grpId="0"/>
      <p:bldP spid="135" grpId="0"/>
      <p:bldP spid="136" grpId="0" animBg="1"/>
      <p:bldP spid="137" grpId="0" animBg="1"/>
      <p:bldP spid="138" grpId="0" animBg="1"/>
      <p:bldP spid="139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1143000"/>
          </a:xfrm>
        </p:spPr>
        <p:txBody>
          <a:bodyPr>
            <a:normAutofit/>
          </a:bodyPr>
          <a:lstStyle/>
          <a:p>
            <a:r>
              <a:rPr lang="en-US" sz="4400" b="1" dirty="0">
                <a:solidFill>
                  <a:srgbClr val="04617B"/>
                </a:solidFill>
                <a:cs typeface="Arial" pitchFamily="34" charset="0"/>
              </a:rPr>
              <a:t>Part I: Vertex Hierarchy (example)</a:t>
            </a:r>
            <a:endParaRPr lang="en-US" dirty="0"/>
          </a:p>
        </p:txBody>
      </p:sp>
      <p:sp>
        <p:nvSpPr>
          <p:cNvPr id="48" name="Content Placeholder 47"/>
          <p:cNvSpPr txBox="1">
            <a:spLocks noGrp="1"/>
          </p:cNvSpPr>
          <p:nvPr>
            <p:ph idx="1"/>
          </p:nvPr>
        </p:nvSpPr>
        <p:spPr>
          <a:xfrm>
            <a:off x="457200" y="1776184"/>
            <a:ext cx="8229600" cy="31208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n-NO" sz="2400" i="1" dirty="0"/>
              <a:t>G</a:t>
            </a:r>
            <a:r>
              <a:rPr lang="nn-NO" sz="2400" i="1" baseline="-25000" dirty="0"/>
              <a:t>1</a:t>
            </a:r>
            <a:r>
              <a:rPr lang="nn-NO" sz="2400" i="1" dirty="0"/>
              <a:t>, L</a:t>
            </a:r>
            <a:r>
              <a:rPr lang="nn-NO" sz="2400" i="1" baseline="-25000" dirty="0" smtClean="0"/>
              <a:t>1</a:t>
            </a:r>
            <a:r>
              <a:rPr lang="nn-NO" sz="2400" i="1" dirty="0"/>
              <a:t>=</a:t>
            </a:r>
            <a:r>
              <a:rPr lang="nn-NO" sz="2400" dirty="0"/>
              <a:t>{ </a:t>
            </a:r>
            <a:r>
              <a:rPr lang="nn-NO" sz="2400" i="1" dirty="0"/>
              <a:t>c, f, i </a:t>
            </a:r>
            <a:r>
              <a:rPr lang="nn-NO" sz="2400" dirty="0" smtClean="0"/>
              <a:t>}</a:t>
            </a:r>
          </a:p>
          <a:p>
            <a:r>
              <a:rPr lang="nn-NO" sz="2400" i="1" dirty="0"/>
              <a:t>G</a:t>
            </a:r>
            <a:r>
              <a:rPr lang="nn-NO" sz="2400" i="1" baseline="-25000" dirty="0"/>
              <a:t>2</a:t>
            </a:r>
            <a:r>
              <a:rPr lang="nn-NO" sz="2400" i="1" dirty="0"/>
              <a:t>, </a:t>
            </a:r>
            <a:r>
              <a:rPr lang="nn-NO" sz="2400" i="1" dirty="0" smtClean="0"/>
              <a:t>L</a:t>
            </a:r>
            <a:r>
              <a:rPr lang="nn-NO" sz="2400" i="1" baseline="-25000" dirty="0" smtClean="0"/>
              <a:t>2</a:t>
            </a:r>
            <a:r>
              <a:rPr lang="nn-NO" sz="2400" i="1" dirty="0"/>
              <a:t>=</a:t>
            </a:r>
            <a:r>
              <a:rPr lang="nn-NO" sz="2400" dirty="0"/>
              <a:t>{ </a:t>
            </a:r>
            <a:r>
              <a:rPr lang="nn-NO" sz="2400" i="1" dirty="0"/>
              <a:t>b, d, h </a:t>
            </a:r>
            <a:r>
              <a:rPr lang="nn-NO" sz="2400" dirty="0" smtClean="0"/>
              <a:t>}</a:t>
            </a:r>
          </a:p>
          <a:p>
            <a:r>
              <a:rPr lang="nn-NO" sz="2400" i="1" dirty="0"/>
              <a:t>G</a:t>
            </a:r>
            <a:r>
              <a:rPr lang="nn-NO" sz="2400" i="1" baseline="-25000" dirty="0"/>
              <a:t>3</a:t>
            </a:r>
            <a:r>
              <a:rPr lang="nn-NO" sz="2400" i="1" dirty="0"/>
              <a:t>, </a:t>
            </a:r>
            <a:r>
              <a:rPr lang="nn-NO" sz="2400" i="1" dirty="0" smtClean="0"/>
              <a:t>L</a:t>
            </a:r>
            <a:r>
              <a:rPr lang="nn-NO" sz="2400" i="1" baseline="-25000" dirty="0" smtClean="0"/>
              <a:t>3</a:t>
            </a:r>
            <a:r>
              <a:rPr lang="nn-NO" sz="2400" i="1" dirty="0"/>
              <a:t>=</a:t>
            </a:r>
            <a:r>
              <a:rPr lang="nn-NO" sz="2400" dirty="0"/>
              <a:t>{ </a:t>
            </a:r>
            <a:r>
              <a:rPr lang="nn-NO" sz="2400" i="1" dirty="0"/>
              <a:t>e </a:t>
            </a:r>
            <a:r>
              <a:rPr lang="nn-NO" sz="2400" dirty="0"/>
              <a:t>}</a:t>
            </a:r>
            <a:endParaRPr lang="zh-CN" altLang="en-US" sz="2400" dirty="0">
              <a:latin typeface="Constantia" pitchFamily="18" charset="0"/>
            </a:endParaRPr>
          </a:p>
          <a:p>
            <a:r>
              <a:rPr lang="nn-NO" sz="2400" i="1" dirty="0"/>
              <a:t>G</a:t>
            </a:r>
            <a:r>
              <a:rPr lang="nn-NO" sz="2400" i="1" baseline="-25000" dirty="0"/>
              <a:t>4</a:t>
            </a:r>
            <a:r>
              <a:rPr lang="nn-NO" sz="2400" i="1" dirty="0"/>
              <a:t>, </a:t>
            </a:r>
            <a:r>
              <a:rPr lang="nn-NO" sz="2400" i="1" dirty="0" smtClean="0"/>
              <a:t>L</a:t>
            </a:r>
            <a:r>
              <a:rPr lang="nn-NO" sz="2400" i="1" baseline="-25000" dirty="0" smtClean="0"/>
              <a:t>4</a:t>
            </a:r>
            <a:r>
              <a:rPr lang="nn-NO" sz="2400" i="1" dirty="0"/>
              <a:t>=</a:t>
            </a:r>
            <a:r>
              <a:rPr lang="nn-NO" sz="2400" dirty="0"/>
              <a:t>{ </a:t>
            </a:r>
            <a:r>
              <a:rPr lang="nn-NO" sz="2400" i="1" dirty="0"/>
              <a:t>a </a:t>
            </a:r>
            <a:r>
              <a:rPr lang="nn-NO" sz="2400" dirty="0" smtClean="0"/>
              <a:t>}</a:t>
            </a:r>
          </a:p>
          <a:p>
            <a:r>
              <a:rPr lang="nn-NO" sz="2400" i="1" dirty="0" smtClean="0"/>
              <a:t>G</a:t>
            </a:r>
            <a:r>
              <a:rPr lang="nn-NO" sz="2400" i="1" baseline="-25000" dirty="0" smtClean="0"/>
              <a:t>5</a:t>
            </a:r>
            <a:r>
              <a:rPr lang="nn-NO" sz="2400" i="1" dirty="0" smtClean="0"/>
              <a:t>, L</a:t>
            </a:r>
            <a:r>
              <a:rPr lang="nn-NO" sz="2400" i="1" baseline="-25000" dirty="0" smtClean="0"/>
              <a:t>5</a:t>
            </a:r>
            <a:r>
              <a:rPr lang="nn-NO" sz="2400" i="1" dirty="0" smtClean="0"/>
              <a:t>=</a:t>
            </a:r>
            <a:r>
              <a:rPr lang="nn-NO" sz="2400" dirty="0" smtClean="0"/>
              <a:t>{ </a:t>
            </a:r>
            <a:r>
              <a:rPr lang="nn-NO" sz="2400" i="1" dirty="0" smtClean="0"/>
              <a:t>g </a:t>
            </a:r>
            <a:r>
              <a:rPr lang="nn-NO" sz="2400" dirty="0" smtClean="0"/>
              <a:t>}</a:t>
            </a:r>
            <a:endParaRPr lang="zh-CN" altLang="en-US" sz="2400" dirty="0">
              <a:latin typeface="Constantia" pitchFamily="18" charset="0"/>
            </a:endParaRPr>
          </a:p>
          <a:p>
            <a:endParaRPr lang="zh-CN" altLang="en-US" sz="2400" dirty="0">
              <a:latin typeface="Constantia" pitchFamily="18" charset="0"/>
            </a:endParaRPr>
          </a:p>
          <a:p>
            <a:endParaRPr lang="zh-CN" altLang="en-US" sz="2400" baseline="0" dirty="0">
              <a:latin typeface="Constantia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0E9244D-12C4-460E-83B7-9548566B43A7}" type="slidenum">
              <a:rPr lang="en-US" smtClean="0">
                <a:solidFill>
                  <a:srgbClr val="04617B">
                    <a:shade val="90000"/>
                  </a:srgbClr>
                </a:solidFill>
              </a:rPr>
              <a:pPr>
                <a:defRPr/>
              </a:pPr>
              <a:t>11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grpSp>
        <p:nvGrpSpPr>
          <p:cNvPr id="6" name="Group 5"/>
          <p:cNvGrpSpPr/>
          <p:nvPr/>
        </p:nvGrpSpPr>
        <p:grpSpPr>
          <a:xfrm>
            <a:off x="5327739" y="2271615"/>
            <a:ext cx="2133600" cy="2453852"/>
            <a:chOff x="1115025" y="2555332"/>
            <a:chExt cx="2133600" cy="2453852"/>
          </a:xfrm>
        </p:grpSpPr>
        <p:grpSp>
          <p:nvGrpSpPr>
            <p:cNvPr id="14" name="Group 13"/>
            <p:cNvGrpSpPr/>
            <p:nvPr/>
          </p:nvGrpSpPr>
          <p:grpSpPr>
            <a:xfrm>
              <a:off x="1375188" y="2555332"/>
              <a:ext cx="1613274" cy="2149052"/>
              <a:chOff x="1951056" y="1794920"/>
              <a:chExt cx="1613274" cy="2149052"/>
            </a:xfrm>
          </p:grpSpPr>
          <p:cxnSp>
            <p:nvCxnSpPr>
              <p:cNvPr id="35" name="Straight Connector 34"/>
              <p:cNvCxnSpPr>
                <a:stCxn id="24" idx="2"/>
                <a:endCxn id="25" idx="0"/>
              </p:cNvCxnSpPr>
              <p:nvPr/>
            </p:nvCxnSpPr>
            <p:spPr>
              <a:xfrm>
                <a:off x="2698639" y="2924973"/>
                <a:ext cx="86481" cy="1018999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" name="Straight Connector 35"/>
              <p:cNvCxnSpPr>
                <a:stCxn id="24" idx="4"/>
              </p:cNvCxnSpPr>
              <p:nvPr/>
            </p:nvCxnSpPr>
            <p:spPr>
              <a:xfrm>
                <a:off x="2851039" y="3077373"/>
                <a:ext cx="135190" cy="364439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" name="Straight Connector 36"/>
              <p:cNvCxnSpPr>
                <a:stCxn id="27" idx="1"/>
                <a:endCxn id="24" idx="6"/>
              </p:cNvCxnSpPr>
              <p:nvPr/>
            </p:nvCxnSpPr>
            <p:spPr>
              <a:xfrm flipH="1" flipV="1">
                <a:off x="3003439" y="2924973"/>
                <a:ext cx="560891" cy="503704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" name="Straight Connector 37"/>
              <p:cNvCxnSpPr>
                <a:stCxn id="26" idx="2"/>
                <a:endCxn id="20" idx="7"/>
              </p:cNvCxnSpPr>
              <p:nvPr/>
            </p:nvCxnSpPr>
            <p:spPr>
              <a:xfrm flipH="1">
                <a:off x="1951056" y="1994319"/>
                <a:ext cx="1510762" cy="342429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" name="Straight Connector 38"/>
              <p:cNvCxnSpPr>
                <a:stCxn id="24" idx="0"/>
                <a:endCxn id="26" idx="2"/>
              </p:cNvCxnSpPr>
              <p:nvPr/>
            </p:nvCxnSpPr>
            <p:spPr>
              <a:xfrm flipV="1">
                <a:off x="2851039" y="1994319"/>
                <a:ext cx="610779" cy="778254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0" name="TextBox 39"/>
              <p:cNvSpPr txBox="1"/>
              <p:nvPr/>
            </p:nvSpPr>
            <p:spPr>
              <a:xfrm>
                <a:off x="2451480" y="1794920"/>
                <a:ext cx="27098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/>
                  <a:t>3</a:t>
                </a:r>
                <a:endParaRPr lang="en-US" dirty="0"/>
              </a:p>
            </p:txBody>
          </p:sp>
          <p:sp>
            <p:nvSpPr>
              <p:cNvPr id="41" name="TextBox 40"/>
              <p:cNvSpPr txBox="1"/>
              <p:nvPr/>
            </p:nvSpPr>
            <p:spPr>
              <a:xfrm>
                <a:off x="2698337" y="2295449"/>
                <a:ext cx="27098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2</a:t>
                </a:r>
              </a:p>
            </p:txBody>
          </p:sp>
          <p:sp>
            <p:nvSpPr>
              <p:cNvPr id="42" name="TextBox 41"/>
              <p:cNvSpPr txBox="1"/>
              <p:nvPr/>
            </p:nvSpPr>
            <p:spPr>
              <a:xfrm>
                <a:off x="3292904" y="2987660"/>
                <a:ext cx="27098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4</a:t>
                </a:r>
              </a:p>
            </p:txBody>
          </p:sp>
        </p:grpSp>
        <p:grpSp>
          <p:nvGrpSpPr>
            <p:cNvPr id="15" name="Group 14"/>
            <p:cNvGrpSpPr/>
            <p:nvPr/>
          </p:nvGrpSpPr>
          <p:grpSpPr>
            <a:xfrm>
              <a:off x="1115025" y="2602331"/>
              <a:ext cx="2133600" cy="2406853"/>
              <a:chOff x="1403648" y="3840223"/>
              <a:chExt cx="2133600" cy="2406853"/>
            </a:xfrm>
          </p:grpSpPr>
          <p:grpSp>
            <p:nvGrpSpPr>
              <p:cNvPr id="16" name="Group 15"/>
              <p:cNvGrpSpPr/>
              <p:nvPr/>
            </p:nvGrpSpPr>
            <p:grpSpPr>
              <a:xfrm>
                <a:off x="1403648" y="3840223"/>
                <a:ext cx="2133600" cy="2406853"/>
                <a:chOff x="4419600" y="2222377"/>
                <a:chExt cx="2133600" cy="2406853"/>
              </a:xfrm>
            </p:grpSpPr>
            <p:sp>
              <p:nvSpPr>
                <p:cNvPr id="20" name="Oval 19"/>
                <p:cNvSpPr/>
                <p:nvPr/>
              </p:nvSpPr>
              <p:spPr>
                <a:xfrm>
                  <a:off x="4419600" y="2672569"/>
                  <a:ext cx="304800" cy="304800"/>
                </a:xfrm>
                <a:prstGeom prst="ellipse">
                  <a:avLst/>
                </a:prstGeom>
                <a:solidFill>
                  <a:schemeClr val="accent3"/>
                </a:solidFill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2000" baseline="0" dirty="0" smtClean="0">
                      <a:solidFill>
                        <a:schemeClr val="tx1"/>
                      </a:solidFill>
                      <a:latin typeface="Constantia" pitchFamily="18" charset="0"/>
                    </a:rPr>
                    <a:t>a</a:t>
                  </a:r>
                  <a:endParaRPr lang="en-US" sz="2000" baseline="0" dirty="0">
                    <a:solidFill>
                      <a:schemeClr val="tx1"/>
                    </a:solidFill>
                    <a:latin typeface="Constantia" pitchFamily="18" charset="0"/>
                  </a:endParaRPr>
                </a:p>
              </p:txBody>
            </p:sp>
            <p:sp>
              <p:nvSpPr>
                <p:cNvPr id="21" name="Oval 20"/>
                <p:cNvSpPr/>
                <p:nvPr/>
              </p:nvSpPr>
              <p:spPr>
                <a:xfrm>
                  <a:off x="4419600" y="3764498"/>
                  <a:ext cx="304800" cy="304800"/>
                </a:xfrm>
                <a:prstGeom prst="ellipse">
                  <a:avLst/>
                </a:prstGeom>
                <a:solidFill>
                  <a:schemeClr val="accent3"/>
                </a:solidFill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2000" baseline="0" dirty="0" smtClean="0">
                      <a:solidFill>
                        <a:schemeClr val="tx1"/>
                      </a:solidFill>
                      <a:latin typeface="Constantia" pitchFamily="18" charset="0"/>
                    </a:rPr>
                    <a:t>b</a:t>
                  </a:r>
                  <a:endParaRPr lang="en-US" sz="2000" baseline="0" dirty="0">
                    <a:solidFill>
                      <a:schemeClr val="tx1"/>
                    </a:solidFill>
                    <a:latin typeface="Constantia" pitchFamily="18" charset="0"/>
                  </a:endParaRPr>
                </a:p>
              </p:txBody>
            </p:sp>
            <p:sp>
              <p:nvSpPr>
                <p:cNvPr id="22" name="Oval 21"/>
                <p:cNvSpPr/>
                <p:nvPr/>
              </p:nvSpPr>
              <p:spPr>
                <a:xfrm>
                  <a:off x="4425863" y="4324430"/>
                  <a:ext cx="304800" cy="304800"/>
                </a:xfrm>
                <a:prstGeom prst="ellipse">
                  <a:avLst/>
                </a:prstGeom>
                <a:solidFill>
                  <a:schemeClr val="accent3"/>
                </a:solidFill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2000" baseline="0" dirty="0" smtClean="0">
                      <a:solidFill>
                        <a:schemeClr val="tx1"/>
                      </a:solidFill>
                      <a:latin typeface="Constantia" pitchFamily="18" charset="0"/>
                    </a:rPr>
                    <a:t>c</a:t>
                  </a:r>
                  <a:endParaRPr lang="en-US" sz="2000" baseline="0" dirty="0">
                    <a:solidFill>
                      <a:schemeClr val="tx1"/>
                    </a:solidFill>
                    <a:latin typeface="Constantia" pitchFamily="18" charset="0"/>
                  </a:endParaRPr>
                </a:p>
              </p:txBody>
            </p:sp>
            <p:sp>
              <p:nvSpPr>
                <p:cNvPr id="23" name="Oval 22"/>
                <p:cNvSpPr/>
                <p:nvPr/>
              </p:nvSpPr>
              <p:spPr>
                <a:xfrm>
                  <a:off x="5535109" y="3773959"/>
                  <a:ext cx="304800" cy="304800"/>
                </a:xfrm>
                <a:prstGeom prst="ellipse">
                  <a:avLst/>
                </a:prstGeom>
                <a:solidFill>
                  <a:schemeClr val="accent3"/>
                </a:solidFill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2000" baseline="0" dirty="0" smtClean="0">
                      <a:solidFill>
                        <a:schemeClr val="tx1"/>
                      </a:solidFill>
                      <a:latin typeface="Constantia" pitchFamily="18" charset="0"/>
                    </a:rPr>
                    <a:t>d</a:t>
                  </a:r>
                  <a:endParaRPr lang="en-US" sz="2000" baseline="0" dirty="0">
                    <a:solidFill>
                      <a:schemeClr val="tx1"/>
                    </a:solidFill>
                    <a:latin typeface="Constantia" pitchFamily="18" charset="0"/>
                  </a:endParaRPr>
                </a:p>
              </p:txBody>
            </p:sp>
            <p:sp>
              <p:nvSpPr>
                <p:cNvPr id="24" name="Oval 23"/>
                <p:cNvSpPr/>
                <p:nvPr/>
              </p:nvSpPr>
              <p:spPr>
                <a:xfrm>
                  <a:off x="5427346" y="3153031"/>
                  <a:ext cx="304800" cy="304800"/>
                </a:xfrm>
                <a:prstGeom prst="ellipse">
                  <a:avLst/>
                </a:prstGeom>
                <a:solidFill>
                  <a:schemeClr val="accent3"/>
                </a:solidFill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2000" baseline="0" dirty="0" smtClean="0">
                      <a:solidFill>
                        <a:schemeClr val="tx1"/>
                      </a:solidFill>
                      <a:latin typeface="Constantia" pitchFamily="18" charset="0"/>
                    </a:rPr>
                    <a:t>e</a:t>
                  </a:r>
                  <a:endParaRPr lang="en-US" sz="2000" baseline="0" dirty="0">
                    <a:solidFill>
                      <a:schemeClr val="tx1"/>
                    </a:solidFill>
                    <a:latin typeface="Constantia" pitchFamily="18" charset="0"/>
                  </a:endParaRPr>
                </a:p>
              </p:txBody>
            </p:sp>
            <p:sp>
              <p:nvSpPr>
                <p:cNvPr id="25" name="Oval 24"/>
                <p:cNvSpPr/>
                <p:nvPr/>
              </p:nvSpPr>
              <p:spPr>
                <a:xfrm>
                  <a:off x="5361427" y="4324430"/>
                  <a:ext cx="304800" cy="304800"/>
                </a:xfrm>
                <a:prstGeom prst="ellipse">
                  <a:avLst/>
                </a:prstGeom>
                <a:solidFill>
                  <a:schemeClr val="accent3"/>
                </a:solidFill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2000" baseline="0" dirty="0" smtClean="0">
                      <a:solidFill>
                        <a:schemeClr val="tx1"/>
                      </a:solidFill>
                      <a:latin typeface="Constantia" pitchFamily="18" charset="0"/>
                    </a:rPr>
                    <a:t>f</a:t>
                  </a:r>
                  <a:endParaRPr lang="en-US" sz="2000" baseline="0" dirty="0">
                    <a:solidFill>
                      <a:schemeClr val="tx1"/>
                    </a:solidFill>
                    <a:latin typeface="Constantia" pitchFamily="18" charset="0"/>
                  </a:endParaRPr>
                </a:p>
              </p:txBody>
            </p:sp>
            <p:sp>
              <p:nvSpPr>
                <p:cNvPr id="26" name="Oval 25"/>
                <p:cNvSpPr/>
                <p:nvPr/>
              </p:nvSpPr>
              <p:spPr>
                <a:xfrm>
                  <a:off x="6190525" y="2222377"/>
                  <a:ext cx="304800" cy="304800"/>
                </a:xfrm>
                <a:prstGeom prst="ellipse">
                  <a:avLst/>
                </a:prstGeom>
                <a:solidFill>
                  <a:schemeClr val="accent3"/>
                </a:solidFill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2000" baseline="0" dirty="0" smtClean="0">
                      <a:solidFill>
                        <a:schemeClr val="tx1"/>
                      </a:solidFill>
                      <a:latin typeface="Constantia" pitchFamily="18" charset="0"/>
                    </a:rPr>
                    <a:t>g</a:t>
                  </a:r>
                  <a:endParaRPr lang="en-US" sz="2000" baseline="0" dirty="0">
                    <a:solidFill>
                      <a:schemeClr val="tx1"/>
                    </a:solidFill>
                    <a:latin typeface="Constantia" pitchFamily="18" charset="0"/>
                  </a:endParaRPr>
                </a:p>
              </p:txBody>
            </p:sp>
            <p:sp>
              <p:nvSpPr>
                <p:cNvPr id="27" name="Oval 26"/>
                <p:cNvSpPr/>
                <p:nvPr/>
              </p:nvSpPr>
              <p:spPr>
                <a:xfrm>
                  <a:off x="6248400" y="3764498"/>
                  <a:ext cx="304800" cy="304800"/>
                </a:xfrm>
                <a:prstGeom prst="ellipse">
                  <a:avLst/>
                </a:prstGeom>
                <a:solidFill>
                  <a:schemeClr val="accent3"/>
                </a:solidFill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2000" baseline="0" dirty="0" smtClean="0">
                      <a:solidFill>
                        <a:schemeClr val="tx1"/>
                      </a:solidFill>
                      <a:latin typeface="Constantia" pitchFamily="18" charset="0"/>
                    </a:rPr>
                    <a:t>h</a:t>
                  </a:r>
                  <a:endParaRPr lang="en-US" sz="2000" baseline="0" dirty="0">
                    <a:solidFill>
                      <a:schemeClr val="tx1"/>
                    </a:solidFill>
                    <a:latin typeface="Constantia" pitchFamily="18" charset="0"/>
                  </a:endParaRPr>
                </a:p>
              </p:txBody>
            </p:sp>
            <p:sp>
              <p:nvSpPr>
                <p:cNvPr id="28" name="Oval 27"/>
                <p:cNvSpPr/>
                <p:nvPr/>
              </p:nvSpPr>
              <p:spPr>
                <a:xfrm>
                  <a:off x="6248400" y="4324430"/>
                  <a:ext cx="304800" cy="304800"/>
                </a:xfrm>
                <a:prstGeom prst="ellipse">
                  <a:avLst/>
                </a:prstGeom>
                <a:solidFill>
                  <a:schemeClr val="accent3"/>
                </a:solidFill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2000" baseline="0" dirty="0" err="1" smtClean="0">
                      <a:solidFill>
                        <a:schemeClr val="tx1"/>
                      </a:solidFill>
                      <a:latin typeface="Constantia" pitchFamily="18" charset="0"/>
                    </a:rPr>
                    <a:t>i</a:t>
                  </a:r>
                  <a:endParaRPr lang="en-US" sz="2000" baseline="0" dirty="0">
                    <a:solidFill>
                      <a:schemeClr val="tx1"/>
                    </a:solidFill>
                    <a:latin typeface="Constantia" pitchFamily="18" charset="0"/>
                  </a:endParaRPr>
                </a:p>
              </p:txBody>
            </p:sp>
            <p:cxnSp>
              <p:nvCxnSpPr>
                <p:cNvPr id="29" name="Straight Connector 28"/>
                <p:cNvCxnSpPr>
                  <a:stCxn id="20" idx="4"/>
                  <a:endCxn id="21" idx="0"/>
                </p:cNvCxnSpPr>
                <p:nvPr/>
              </p:nvCxnSpPr>
              <p:spPr>
                <a:xfrm>
                  <a:off x="4572000" y="2977369"/>
                  <a:ext cx="0" cy="787129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0" name="Straight Connector 29"/>
                <p:cNvCxnSpPr>
                  <a:stCxn id="21" idx="4"/>
                  <a:endCxn id="22" idx="0"/>
                </p:cNvCxnSpPr>
                <p:nvPr/>
              </p:nvCxnSpPr>
              <p:spPr>
                <a:xfrm>
                  <a:off x="4572000" y="4069298"/>
                  <a:ext cx="6263" cy="255132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1" name="Straight Connector 30"/>
                <p:cNvCxnSpPr>
                  <a:stCxn id="26" idx="3"/>
                  <a:endCxn id="23" idx="7"/>
                </p:cNvCxnSpPr>
                <p:nvPr/>
              </p:nvCxnSpPr>
              <p:spPr>
                <a:xfrm flipH="1">
                  <a:off x="5795272" y="2482540"/>
                  <a:ext cx="439890" cy="1336056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2" name="Straight Connector 31"/>
                <p:cNvCxnSpPr>
                  <a:stCxn id="24" idx="5"/>
                  <a:endCxn id="28" idx="1"/>
                </p:cNvCxnSpPr>
                <p:nvPr/>
              </p:nvCxnSpPr>
              <p:spPr>
                <a:xfrm>
                  <a:off x="5687509" y="3413194"/>
                  <a:ext cx="605528" cy="955873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3" name="Straight Connector 32"/>
                <p:cNvCxnSpPr>
                  <a:stCxn id="26" idx="4"/>
                  <a:endCxn id="27" idx="0"/>
                </p:cNvCxnSpPr>
                <p:nvPr/>
              </p:nvCxnSpPr>
              <p:spPr>
                <a:xfrm>
                  <a:off x="6342925" y="2527177"/>
                  <a:ext cx="57875" cy="1237321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4" name="Straight Connector 33"/>
                <p:cNvCxnSpPr>
                  <a:stCxn id="27" idx="3"/>
                  <a:endCxn id="25" idx="7"/>
                </p:cNvCxnSpPr>
                <p:nvPr/>
              </p:nvCxnSpPr>
              <p:spPr>
                <a:xfrm flipH="1">
                  <a:off x="5621590" y="4024661"/>
                  <a:ext cx="671447" cy="344406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7" name="Straight Connector 16"/>
              <p:cNvCxnSpPr>
                <a:stCxn id="24" idx="1"/>
                <a:endCxn id="20" idx="5"/>
              </p:cNvCxnSpPr>
              <p:nvPr/>
            </p:nvCxnSpPr>
            <p:spPr>
              <a:xfrm flipH="1" flipV="1">
                <a:off x="1663811" y="4550578"/>
                <a:ext cx="792220" cy="264936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" name="Straight Connector 17"/>
              <p:cNvCxnSpPr>
                <a:stCxn id="24" idx="2"/>
                <a:endCxn id="21" idx="7"/>
              </p:cNvCxnSpPr>
              <p:nvPr/>
            </p:nvCxnSpPr>
            <p:spPr>
              <a:xfrm flipH="1">
                <a:off x="1663811" y="4923277"/>
                <a:ext cx="747583" cy="503704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9" name="TextBox 18"/>
              <p:cNvSpPr txBox="1"/>
              <p:nvPr/>
            </p:nvSpPr>
            <p:spPr>
              <a:xfrm>
                <a:off x="2091701" y="5451001"/>
                <a:ext cx="27098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/>
                  <a:t>3</a:t>
                </a:r>
                <a:endParaRPr lang="en-US" dirty="0"/>
              </a:p>
            </p:txBody>
          </p:sp>
        </p:grpSp>
      </p:grpSp>
      <p:grpSp>
        <p:nvGrpSpPr>
          <p:cNvPr id="7" name="Group 6"/>
          <p:cNvGrpSpPr/>
          <p:nvPr/>
        </p:nvGrpSpPr>
        <p:grpSpPr>
          <a:xfrm>
            <a:off x="4212399" y="2305092"/>
            <a:ext cx="1080120" cy="2414795"/>
            <a:chOff x="3707904" y="1950309"/>
            <a:chExt cx="1368152" cy="2414795"/>
          </a:xfrm>
        </p:grpSpPr>
        <p:sp>
          <p:nvSpPr>
            <p:cNvPr id="9" name="TextBox 8"/>
            <p:cNvSpPr txBox="1"/>
            <p:nvPr/>
          </p:nvSpPr>
          <p:spPr>
            <a:xfrm>
              <a:off x="3707904" y="3995772"/>
              <a:ext cx="136815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solidFill>
                    <a:srgbClr val="FF0000"/>
                  </a:solidFill>
                </a:rPr>
                <a:t>Level 1</a:t>
              </a:r>
              <a:endParaRPr lang="en-US" dirty="0">
                <a:solidFill>
                  <a:srgbClr val="FF0000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3707904" y="3441812"/>
              <a:ext cx="136815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solidFill>
                    <a:srgbClr val="FF0000"/>
                  </a:solidFill>
                </a:rPr>
                <a:t>Level 2</a:t>
              </a:r>
              <a:endParaRPr lang="en-US" dirty="0">
                <a:solidFill>
                  <a:srgbClr val="FF0000"/>
                </a:solidFill>
              </a:endParaRP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3707904" y="2915652"/>
              <a:ext cx="136815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solidFill>
                    <a:srgbClr val="FF0000"/>
                  </a:solidFill>
                </a:rPr>
                <a:t>Level 3</a:t>
              </a: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3707904" y="2395846"/>
              <a:ext cx="136815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solidFill>
                    <a:srgbClr val="FF0000"/>
                  </a:solidFill>
                </a:rPr>
                <a:t>Level 4</a:t>
              </a: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3707904" y="1950309"/>
              <a:ext cx="136815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solidFill>
                    <a:srgbClr val="FF0000"/>
                  </a:solidFill>
                </a:rPr>
                <a:t>Level 5</a:t>
              </a:r>
            </a:p>
          </p:txBody>
        </p:sp>
      </p:grpSp>
      <p:sp>
        <p:nvSpPr>
          <p:cNvPr id="8" name="TextBox 7"/>
          <p:cNvSpPr txBox="1"/>
          <p:nvPr/>
        </p:nvSpPr>
        <p:spPr>
          <a:xfrm>
            <a:off x="5796575" y="1839567"/>
            <a:ext cx="146802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Hierarchy</a:t>
            </a:r>
            <a:endParaRPr lang="en-US" sz="2000" dirty="0"/>
          </a:p>
        </p:txBody>
      </p:sp>
      <p:cxnSp>
        <p:nvCxnSpPr>
          <p:cNvPr id="45" name="Straight Connector 44"/>
          <p:cNvCxnSpPr>
            <a:stCxn id="27" idx="1"/>
            <a:endCxn id="24" idx="6"/>
          </p:cNvCxnSpPr>
          <p:nvPr/>
        </p:nvCxnSpPr>
        <p:spPr>
          <a:xfrm flipH="1" flipV="1">
            <a:off x="6640285" y="3401668"/>
            <a:ext cx="560891" cy="503704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983869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615" y="292063"/>
            <a:ext cx="8229600" cy="1143000"/>
          </a:xfrm>
        </p:spPr>
        <p:txBody>
          <a:bodyPr/>
          <a:lstStyle/>
          <a:p>
            <a:r>
              <a:rPr lang="en-US" sz="5400" b="1" dirty="0">
                <a:cs typeface="Arial" pitchFamily="34" charset="0"/>
              </a:rPr>
              <a:t>Part I: Vertex Hierarchy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0E9244D-12C4-460E-83B7-9548566B43A7}" type="slidenum">
              <a:rPr lang="en-US" smtClean="0">
                <a:solidFill>
                  <a:srgbClr val="04617B">
                    <a:shade val="90000"/>
                  </a:srgbClr>
                </a:solidFill>
              </a:rPr>
              <a:pPr>
                <a:defRPr/>
              </a:pPr>
              <a:t>12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610415" y="3689690"/>
            <a:ext cx="248186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n-NO" sz="2400" i="1" dirty="0" smtClean="0"/>
              <a:t>G</a:t>
            </a:r>
            <a:r>
              <a:rPr lang="nn-NO" sz="2400" i="1" baseline="-25000" dirty="0" smtClean="0"/>
              <a:t>2</a:t>
            </a:r>
            <a:endParaRPr lang="zh-CN" altLang="en-US" sz="2400" baseline="0" dirty="0">
              <a:latin typeface="Constantia" pitchFamily="18" charset="0"/>
            </a:endParaRPr>
          </a:p>
        </p:txBody>
      </p:sp>
      <p:grpSp>
        <p:nvGrpSpPr>
          <p:cNvPr id="6" name="Group 5"/>
          <p:cNvGrpSpPr/>
          <p:nvPr/>
        </p:nvGrpSpPr>
        <p:grpSpPr>
          <a:xfrm>
            <a:off x="1663459" y="1470542"/>
            <a:ext cx="2133600" cy="1905000"/>
            <a:chOff x="1403648" y="4620344"/>
            <a:chExt cx="2133600" cy="1905000"/>
          </a:xfrm>
        </p:grpSpPr>
        <p:grpSp>
          <p:nvGrpSpPr>
            <p:cNvPr id="7" name="Group 6"/>
            <p:cNvGrpSpPr/>
            <p:nvPr/>
          </p:nvGrpSpPr>
          <p:grpSpPr>
            <a:xfrm>
              <a:off x="1403648" y="4620344"/>
              <a:ext cx="2133600" cy="1905000"/>
              <a:chOff x="4419600" y="3002498"/>
              <a:chExt cx="2133600" cy="1905000"/>
            </a:xfrm>
          </p:grpSpPr>
          <p:sp>
            <p:nvSpPr>
              <p:cNvPr id="11" name="Oval 10"/>
              <p:cNvSpPr/>
              <p:nvPr/>
            </p:nvSpPr>
            <p:spPr>
              <a:xfrm>
                <a:off x="4419600" y="3002498"/>
                <a:ext cx="304800" cy="304800"/>
              </a:xfrm>
              <a:prstGeom prst="ellipse">
                <a:avLst/>
              </a:prstGeom>
              <a:solidFill>
                <a:schemeClr val="accent3"/>
              </a:solidFill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000" baseline="0" dirty="0" smtClean="0">
                    <a:solidFill>
                      <a:schemeClr val="tx1"/>
                    </a:solidFill>
                    <a:latin typeface="Constantia" pitchFamily="18" charset="0"/>
                  </a:rPr>
                  <a:t>a</a:t>
                </a:r>
                <a:endParaRPr lang="en-US" sz="2000" baseline="0" dirty="0">
                  <a:solidFill>
                    <a:schemeClr val="tx1"/>
                  </a:solidFill>
                  <a:latin typeface="Constantia" pitchFamily="18" charset="0"/>
                </a:endParaRPr>
              </a:p>
            </p:txBody>
          </p:sp>
          <p:sp>
            <p:nvSpPr>
              <p:cNvPr id="12" name="Oval 11"/>
              <p:cNvSpPr/>
              <p:nvPr/>
            </p:nvSpPr>
            <p:spPr>
              <a:xfrm>
                <a:off x="4419600" y="3764498"/>
                <a:ext cx="304800" cy="304800"/>
              </a:xfrm>
              <a:prstGeom prst="ellipse">
                <a:avLst/>
              </a:prstGeom>
              <a:solidFill>
                <a:schemeClr val="accent3"/>
              </a:solidFill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000" baseline="0" dirty="0" smtClean="0">
                    <a:solidFill>
                      <a:schemeClr val="tx1"/>
                    </a:solidFill>
                    <a:latin typeface="Constantia" pitchFamily="18" charset="0"/>
                  </a:rPr>
                  <a:t>b</a:t>
                </a:r>
                <a:endParaRPr lang="en-US" sz="2000" baseline="0" dirty="0">
                  <a:solidFill>
                    <a:schemeClr val="tx1"/>
                  </a:solidFill>
                  <a:latin typeface="Constantia" pitchFamily="18" charset="0"/>
                </a:endParaRPr>
              </a:p>
            </p:txBody>
          </p:sp>
          <p:sp>
            <p:nvSpPr>
              <p:cNvPr id="13" name="Oval 12"/>
              <p:cNvSpPr/>
              <p:nvPr/>
            </p:nvSpPr>
            <p:spPr>
              <a:xfrm>
                <a:off x="4419600" y="4602698"/>
                <a:ext cx="304800" cy="304800"/>
              </a:xfrm>
              <a:prstGeom prst="ellipse">
                <a:avLst/>
              </a:prstGeom>
              <a:solidFill>
                <a:schemeClr val="accent3"/>
              </a:solidFill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000" baseline="0" dirty="0" smtClean="0">
                    <a:solidFill>
                      <a:schemeClr val="tx1"/>
                    </a:solidFill>
                    <a:latin typeface="Constantia" pitchFamily="18" charset="0"/>
                  </a:rPr>
                  <a:t>c</a:t>
                </a:r>
                <a:endParaRPr lang="en-US" sz="2000" baseline="0" dirty="0">
                  <a:solidFill>
                    <a:schemeClr val="tx1"/>
                  </a:solidFill>
                  <a:latin typeface="Constantia" pitchFamily="18" charset="0"/>
                </a:endParaRPr>
              </a:p>
            </p:txBody>
          </p:sp>
          <p:sp>
            <p:nvSpPr>
              <p:cNvPr id="14" name="Oval 13"/>
              <p:cNvSpPr/>
              <p:nvPr/>
            </p:nvSpPr>
            <p:spPr>
              <a:xfrm>
                <a:off x="5334000" y="3002498"/>
                <a:ext cx="304800" cy="304800"/>
              </a:xfrm>
              <a:prstGeom prst="ellipse">
                <a:avLst/>
              </a:prstGeom>
              <a:solidFill>
                <a:schemeClr val="accent3"/>
              </a:solidFill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000" baseline="0" dirty="0" smtClean="0">
                    <a:solidFill>
                      <a:schemeClr val="tx1"/>
                    </a:solidFill>
                    <a:latin typeface="Constantia" pitchFamily="18" charset="0"/>
                  </a:rPr>
                  <a:t>d</a:t>
                </a:r>
                <a:endParaRPr lang="en-US" sz="2000" baseline="0" dirty="0">
                  <a:solidFill>
                    <a:schemeClr val="tx1"/>
                  </a:solidFill>
                  <a:latin typeface="Constantia" pitchFamily="18" charset="0"/>
                </a:endParaRPr>
              </a:p>
            </p:txBody>
          </p:sp>
          <p:sp>
            <p:nvSpPr>
              <p:cNvPr id="15" name="Oval 14"/>
              <p:cNvSpPr/>
              <p:nvPr/>
            </p:nvSpPr>
            <p:spPr>
              <a:xfrm>
                <a:off x="5334000" y="3764498"/>
                <a:ext cx="304800" cy="304800"/>
              </a:xfrm>
              <a:prstGeom prst="ellipse">
                <a:avLst/>
              </a:prstGeom>
              <a:solidFill>
                <a:schemeClr val="accent3"/>
              </a:solidFill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000" baseline="0" dirty="0" smtClean="0">
                    <a:solidFill>
                      <a:schemeClr val="tx1"/>
                    </a:solidFill>
                    <a:latin typeface="Constantia" pitchFamily="18" charset="0"/>
                  </a:rPr>
                  <a:t>e</a:t>
                </a:r>
                <a:endParaRPr lang="en-US" sz="2000" baseline="0" dirty="0">
                  <a:solidFill>
                    <a:schemeClr val="tx1"/>
                  </a:solidFill>
                  <a:latin typeface="Constantia" pitchFamily="18" charset="0"/>
                </a:endParaRPr>
              </a:p>
            </p:txBody>
          </p:sp>
          <p:sp>
            <p:nvSpPr>
              <p:cNvPr id="16" name="Oval 15"/>
              <p:cNvSpPr/>
              <p:nvPr/>
            </p:nvSpPr>
            <p:spPr>
              <a:xfrm>
                <a:off x="5334000" y="4602698"/>
                <a:ext cx="304800" cy="304800"/>
              </a:xfrm>
              <a:prstGeom prst="ellipse">
                <a:avLst/>
              </a:prstGeom>
              <a:solidFill>
                <a:schemeClr val="accent3"/>
              </a:solidFill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000" baseline="0" dirty="0" smtClean="0">
                    <a:solidFill>
                      <a:schemeClr val="tx1"/>
                    </a:solidFill>
                    <a:latin typeface="Constantia" pitchFamily="18" charset="0"/>
                  </a:rPr>
                  <a:t>f</a:t>
                </a:r>
                <a:endParaRPr lang="en-US" sz="2000" baseline="0" dirty="0">
                  <a:solidFill>
                    <a:schemeClr val="tx1"/>
                  </a:solidFill>
                  <a:latin typeface="Constantia" pitchFamily="18" charset="0"/>
                </a:endParaRPr>
              </a:p>
            </p:txBody>
          </p:sp>
          <p:sp>
            <p:nvSpPr>
              <p:cNvPr id="17" name="Oval 16"/>
              <p:cNvSpPr/>
              <p:nvPr/>
            </p:nvSpPr>
            <p:spPr>
              <a:xfrm>
                <a:off x="6248400" y="3002498"/>
                <a:ext cx="304800" cy="304800"/>
              </a:xfrm>
              <a:prstGeom prst="ellipse">
                <a:avLst/>
              </a:prstGeom>
              <a:solidFill>
                <a:schemeClr val="accent3"/>
              </a:solidFill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000" baseline="0" dirty="0" smtClean="0">
                    <a:solidFill>
                      <a:schemeClr val="tx1"/>
                    </a:solidFill>
                    <a:latin typeface="Constantia" pitchFamily="18" charset="0"/>
                  </a:rPr>
                  <a:t>g</a:t>
                </a:r>
                <a:endParaRPr lang="en-US" sz="2000" baseline="0" dirty="0">
                  <a:solidFill>
                    <a:schemeClr val="tx1"/>
                  </a:solidFill>
                  <a:latin typeface="Constantia" pitchFamily="18" charset="0"/>
                </a:endParaRPr>
              </a:p>
            </p:txBody>
          </p:sp>
          <p:sp>
            <p:nvSpPr>
              <p:cNvPr id="18" name="Oval 17"/>
              <p:cNvSpPr/>
              <p:nvPr/>
            </p:nvSpPr>
            <p:spPr>
              <a:xfrm>
                <a:off x="6248400" y="3764498"/>
                <a:ext cx="304800" cy="304800"/>
              </a:xfrm>
              <a:prstGeom prst="ellipse">
                <a:avLst/>
              </a:prstGeom>
              <a:solidFill>
                <a:schemeClr val="accent3"/>
              </a:solidFill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000" baseline="0" dirty="0" smtClean="0">
                    <a:solidFill>
                      <a:schemeClr val="tx1"/>
                    </a:solidFill>
                    <a:latin typeface="Constantia" pitchFamily="18" charset="0"/>
                  </a:rPr>
                  <a:t>h</a:t>
                </a:r>
                <a:endParaRPr lang="en-US" sz="2000" baseline="0" dirty="0">
                  <a:solidFill>
                    <a:schemeClr val="tx1"/>
                  </a:solidFill>
                  <a:latin typeface="Constantia" pitchFamily="18" charset="0"/>
                </a:endParaRPr>
              </a:p>
            </p:txBody>
          </p:sp>
          <p:sp>
            <p:nvSpPr>
              <p:cNvPr id="19" name="Oval 18"/>
              <p:cNvSpPr/>
              <p:nvPr/>
            </p:nvSpPr>
            <p:spPr>
              <a:xfrm>
                <a:off x="6248400" y="4602698"/>
                <a:ext cx="304800" cy="304800"/>
              </a:xfrm>
              <a:prstGeom prst="ellipse">
                <a:avLst/>
              </a:prstGeom>
              <a:solidFill>
                <a:schemeClr val="accent3"/>
              </a:solidFill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000" baseline="0" dirty="0" err="1" smtClean="0">
                    <a:solidFill>
                      <a:schemeClr val="tx1"/>
                    </a:solidFill>
                    <a:latin typeface="Constantia" pitchFamily="18" charset="0"/>
                  </a:rPr>
                  <a:t>i</a:t>
                </a:r>
                <a:endParaRPr lang="en-US" sz="2000" baseline="0" dirty="0">
                  <a:solidFill>
                    <a:schemeClr val="tx1"/>
                  </a:solidFill>
                  <a:latin typeface="Constantia" pitchFamily="18" charset="0"/>
                </a:endParaRPr>
              </a:p>
            </p:txBody>
          </p:sp>
          <p:cxnSp>
            <p:nvCxnSpPr>
              <p:cNvPr id="20" name="Straight Connector 19"/>
              <p:cNvCxnSpPr>
                <a:stCxn id="11" idx="4"/>
                <a:endCxn id="12" idx="0"/>
              </p:cNvCxnSpPr>
              <p:nvPr/>
            </p:nvCxnSpPr>
            <p:spPr>
              <a:xfrm rot="5400000">
                <a:off x="4343400" y="3535898"/>
                <a:ext cx="457200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" name="Straight Connector 20"/>
              <p:cNvCxnSpPr>
                <a:endCxn id="13" idx="0"/>
              </p:cNvCxnSpPr>
              <p:nvPr/>
            </p:nvCxnSpPr>
            <p:spPr>
              <a:xfrm rot="5400000">
                <a:off x="4305300" y="4335998"/>
                <a:ext cx="533400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" name="Straight Connector 21"/>
              <p:cNvCxnSpPr>
                <a:stCxn id="14" idx="4"/>
                <a:endCxn id="15" idx="0"/>
              </p:cNvCxnSpPr>
              <p:nvPr/>
            </p:nvCxnSpPr>
            <p:spPr>
              <a:xfrm rot="5400000">
                <a:off x="5257800" y="3535898"/>
                <a:ext cx="457200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" name="Straight Connector 22"/>
              <p:cNvCxnSpPr>
                <a:stCxn id="15" idx="4"/>
                <a:endCxn id="16" idx="0"/>
              </p:cNvCxnSpPr>
              <p:nvPr/>
            </p:nvCxnSpPr>
            <p:spPr>
              <a:xfrm rot="5400000">
                <a:off x="5219700" y="4335998"/>
                <a:ext cx="533400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" name="Straight Connector 23"/>
              <p:cNvCxnSpPr>
                <a:stCxn id="17" idx="2"/>
                <a:endCxn id="14" idx="6"/>
              </p:cNvCxnSpPr>
              <p:nvPr/>
            </p:nvCxnSpPr>
            <p:spPr>
              <a:xfrm rot="10800000">
                <a:off x="5638800" y="3154898"/>
                <a:ext cx="609600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" name="Straight Connector 24"/>
              <p:cNvCxnSpPr>
                <a:stCxn id="15" idx="5"/>
                <a:endCxn id="19" idx="1"/>
              </p:cNvCxnSpPr>
              <p:nvPr/>
            </p:nvCxnSpPr>
            <p:spPr>
              <a:xfrm rot="16200000" flipH="1">
                <a:off x="5632263" y="3986561"/>
                <a:ext cx="622674" cy="698874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" name="Straight Connector 25"/>
              <p:cNvCxnSpPr>
                <a:stCxn id="17" idx="4"/>
                <a:endCxn id="18" idx="0"/>
              </p:cNvCxnSpPr>
              <p:nvPr/>
            </p:nvCxnSpPr>
            <p:spPr>
              <a:xfrm rot="5400000">
                <a:off x="6172200" y="3535898"/>
                <a:ext cx="457200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" name="Straight Connector 26"/>
              <p:cNvCxnSpPr>
                <a:stCxn id="18" idx="3"/>
                <a:endCxn id="16" idx="7"/>
              </p:cNvCxnSpPr>
              <p:nvPr/>
            </p:nvCxnSpPr>
            <p:spPr>
              <a:xfrm flipH="1">
                <a:off x="5594163" y="4024661"/>
                <a:ext cx="698874" cy="622674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8" name="Straight Connector 7"/>
            <p:cNvCxnSpPr>
              <a:stCxn id="15" idx="1"/>
              <a:endCxn id="11" idx="5"/>
            </p:cNvCxnSpPr>
            <p:nvPr/>
          </p:nvCxnSpPr>
          <p:spPr>
            <a:xfrm flipH="1" flipV="1">
              <a:off x="1663811" y="4880507"/>
              <a:ext cx="698874" cy="546474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>
              <a:stCxn id="15" idx="2"/>
              <a:endCxn id="12" idx="6"/>
            </p:cNvCxnSpPr>
            <p:nvPr/>
          </p:nvCxnSpPr>
          <p:spPr>
            <a:xfrm flipH="1">
              <a:off x="1708448" y="5534744"/>
              <a:ext cx="6096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TextBox 9"/>
            <p:cNvSpPr txBox="1"/>
            <p:nvPr/>
          </p:nvSpPr>
          <p:spPr>
            <a:xfrm>
              <a:off x="2091701" y="5769178"/>
              <a:ext cx="270984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 smtClean="0"/>
                <a:t>3</a:t>
              </a:r>
              <a:endParaRPr lang="en-US" sz="2000" dirty="0"/>
            </a:p>
          </p:txBody>
        </p:sp>
      </p:grpSp>
      <p:sp>
        <p:nvSpPr>
          <p:cNvPr id="28" name="Rounded Rectangle 27"/>
          <p:cNvSpPr/>
          <p:nvPr/>
        </p:nvSpPr>
        <p:spPr>
          <a:xfrm>
            <a:off x="1552486" y="2790942"/>
            <a:ext cx="2448271" cy="750188"/>
          </a:xfrm>
          <a:prstGeom prst="roundRect">
            <a:avLst/>
          </a:prstGeom>
          <a:gradFill>
            <a:gsLst>
              <a:gs pos="0">
                <a:schemeClr val="accent6">
                  <a:tint val="45000"/>
                  <a:satMod val="200000"/>
                  <a:alpha val="20000"/>
                </a:schemeClr>
              </a:gs>
              <a:gs pos="30000">
                <a:schemeClr val="accent6">
                  <a:tint val="61000"/>
                  <a:satMod val="200000"/>
                  <a:alpha val="20000"/>
                </a:schemeClr>
              </a:gs>
              <a:gs pos="45000">
                <a:schemeClr val="accent6">
                  <a:tint val="66000"/>
                  <a:satMod val="200000"/>
                  <a:alpha val="20000"/>
                </a:schemeClr>
              </a:gs>
              <a:gs pos="55000">
                <a:schemeClr val="accent6">
                  <a:tint val="66000"/>
                  <a:satMod val="200000"/>
                  <a:alpha val="20000"/>
                </a:schemeClr>
              </a:gs>
              <a:gs pos="73000">
                <a:schemeClr val="accent6">
                  <a:tint val="61000"/>
                  <a:satMod val="200000"/>
                  <a:alpha val="20000"/>
                </a:schemeClr>
              </a:gs>
              <a:gs pos="100000">
                <a:schemeClr val="accent6">
                  <a:tint val="45000"/>
                  <a:satMod val="200000"/>
                  <a:alpha val="20000"/>
                </a:schemeClr>
              </a:gs>
            </a:gsLst>
          </a:grad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9" name="TextBox 28"/>
          <p:cNvSpPr txBox="1"/>
          <p:nvPr/>
        </p:nvSpPr>
        <p:spPr>
          <a:xfrm>
            <a:off x="1408470" y="3689690"/>
            <a:ext cx="25922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n-NO" sz="2400" i="1" dirty="0"/>
              <a:t>G = G</a:t>
            </a:r>
            <a:r>
              <a:rPr lang="nn-NO" sz="2400" i="1" baseline="-25000" dirty="0"/>
              <a:t>1</a:t>
            </a:r>
            <a:r>
              <a:rPr lang="nn-NO" sz="2400" i="1" dirty="0"/>
              <a:t>, L</a:t>
            </a:r>
            <a:r>
              <a:rPr lang="nn-NO" sz="2400" i="1" baseline="-25000" dirty="0"/>
              <a:t>1</a:t>
            </a:r>
            <a:r>
              <a:rPr lang="nn-NO" sz="2400" i="1" dirty="0"/>
              <a:t>=</a:t>
            </a:r>
            <a:r>
              <a:rPr lang="nn-NO" sz="2400" dirty="0"/>
              <a:t>{ </a:t>
            </a:r>
            <a:r>
              <a:rPr lang="nn-NO" sz="2400" i="1" dirty="0"/>
              <a:t>c, f, i </a:t>
            </a:r>
            <a:r>
              <a:rPr lang="nn-NO" sz="2400" dirty="0"/>
              <a:t>}</a:t>
            </a:r>
            <a:endParaRPr lang="zh-CN" altLang="en-US" sz="2400" baseline="0" dirty="0">
              <a:latin typeface="Constantia" pitchFamily="18" charset="0"/>
            </a:endParaRPr>
          </a:p>
        </p:txBody>
      </p:sp>
      <p:sp>
        <p:nvSpPr>
          <p:cNvPr id="30" name="Down Arrow 29"/>
          <p:cNvSpPr/>
          <p:nvPr/>
        </p:nvSpPr>
        <p:spPr bwMode="auto">
          <a:xfrm rot="16200000">
            <a:off x="4180778" y="2260909"/>
            <a:ext cx="504056" cy="432048"/>
          </a:xfrm>
          <a:prstGeom prst="downArrow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pitchFamily="64" charset="-128"/>
            </a:endParaRPr>
          </a:p>
        </p:txBody>
      </p:sp>
      <p:grpSp>
        <p:nvGrpSpPr>
          <p:cNvPr id="31" name="Group 30"/>
          <p:cNvGrpSpPr/>
          <p:nvPr/>
        </p:nvGrpSpPr>
        <p:grpSpPr>
          <a:xfrm>
            <a:off x="4826439" y="2218184"/>
            <a:ext cx="2133600" cy="1066800"/>
            <a:chOff x="4419600" y="3002498"/>
            <a:chExt cx="2133600" cy="1066800"/>
          </a:xfrm>
        </p:grpSpPr>
        <p:sp>
          <p:nvSpPr>
            <p:cNvPr id="32" name="Oval 31"/>
            <p:cNvSpPr/>
            <p:nvPr/>
          </p:nvSpPr>
          <p:spPr>
            <a:xfrm>
              <a:off x="4419600" y="3002498"/>
              <a:ext cx="304800" cy="304800"/>
            </a:xfrm>
            <a:prstGeom prst="ellipse">
              <a:avLst/>
            </a:prstGeom>
            <a:solidFill>
              <a:schemeClr val="accent3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baseline="0" dirty="0" smtClean="0">
                  <a:solidFill>
                    <a:schemeClr val="tx1"/>
                  </a:solidFill>
                  <a:latin typeface="Constantia" pitchFamily="18" charset="0"/>
                </a:rPr>
                <a:t>a</a:t>
              </a:r>
              <a:endParaRPr lang="en-US" sz="2000" baseline="0" dirty="0">
                <a:solidFill>
                  <a:schemeClr val="tx1"/>
                </a:solidFill>
                <a:latin typeface="Constantia" pitchFamily="18" charset="0"/>
              </a:endParaRPr>
            </a:p>
          </p:txBody>
        </p:sp>
        <p:sp>
          <p:nvSpPr>
            <p:cNvPr id="33" name="Oval 32"/>
            <p:cNvSpPr/>
            <p:nvPr/>
          </p:nvSpPr>
          <p:spPr>
            <a:xfrm>
              <a:off x="4419600" y="3764498"/>
              <a:ext cx="304800" cy="304800"/>
            </a:xfrm>
            <a:prstGeom prst="ellipse">
              <a:avLst/>
            </a:prstGeom>
            <a:solidFill>
              <a:schemeClr val="accent3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baseline="0" dirty="0" smtClean="0">
                  <a:solidFill>
                    <a:schemeClr val="tx1"/>
                  </a:solidFill>
                  <a:latin typeface="Constantia" pitchFamily="18" charset="0"/>
                </a:rPr>
                <a:t>b</a:t>
              </a:r>
              <a:endParaRPr lang="en-US" sz="2000" baseline="0" dirty="0">
                <a:solidFill>
                  <a:schemeClr val="tx1"/>
                </a:solidFill>
                <a:latin typeface="Constantia" pitchFamily="18" charset="0"/>
              </a:endParaRPr>
            </a:p>
          </p:txBody>
        </p:sp>
        <p:sp>
          <p:nvSpPr>
            <p:cNvPr id="34" name="Oval 33"/>
            <p:cNvSpPr/>
            <p:nvPr/>
          </p:nvSpPr>
          <p:spPr>
            <a:xfrm>
              <a:off x="5334000" y="3002498"/>
              <a:ext cx="304800" cy="304800"/>
            </a:xfrm>
            <a:prstGeom prst="ellipse">
              <a:avLst/>
            </a:prstGeom>
            <a:solidFill>
              <a:schemeClr val="accent3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baseline="0" dirty="0" smtClean="0">
                  <a:solidFill>
                    <a:schemeClr val="tx1"/>
                  </a:solidFill>
                  <a:latin typeface="Constantia" pitchFamily="18" charset="0"/>
                </a:rPr>
                <a:t>d</a:t>
              </a:r>
              <a:endParaRPr lang="en-US" sz="2000" baseline="0" dirty="0">
                <a:solidFill>
                  <a:schemeClr val="tx1"/>
                </a:solidFill>
                <a:latin typeface="Constantia" pitchFamily="18" charset="0"/>
              </a:endParaRPr>
            </a:p>
          </p:txBody>
        </p:sp>
        <p:sp>
          <p:nvSpPr>
            <p:cNvPr id="35" name="Oval 34"/>
            <p:cNvSpPr/>
            <p:nvPr/>
          </p:nvSpPr>
          <p:spPr>
            <a:xfrm>
              <a:off x="5334000" y="3764498"/>
              <a:ext cx="304800" cy="304800"/>
            </a:xfrm>
            <a:prstGeom prst="ellipse">
              <a:avLst/>
            </a:prstGeom>
            <a:solidFill>
              <a:schemeClr val="accent3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baseline="0" dirty="0" smtClean="0">
                  <a:solidFill>
                    <a:schemeClr val="tx1"/>
                  </a:solidFill>
                  <a:latin typeface="Constantia" pitchFamily="18" charset="0"/>
                </a:rPr>
                <a:t>e</a:t>
              </a:r>
              <a:endParaRPr lang="en-US" sz="2000" baseline="0" dirty="0">
                <a:solidFill>
                  <a:schemeClr val="tx1"/>
                </a:solidFill>
                <a:latin typeface="Constantia" pitchFamily="18" charset="0"/>
              </a:endParaRPr>
            </a:p>
          </p:txBody>
        </p:sp>
        <p:sp>
          <p:nvSpPr>
            <p:cNvPr id="36" name="Oval 35"/>
            <p:cNvSpPr/>
            <p:nvPr/>
          </p:nvSpPr>
          <p:spPr>
            <a:xfrm>
              <a:off x="6248400" y="3002498"/>
              <a:ext cx="304800" cy="304800"/>
            </a:xfrm>
            <a:prstGeom prst="ellipse">
              <a:avLst/>
            </a:prstGeom>
            <a:solidFill>
              <a:schemeClr val="accent3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baseline="0" dirty="0" smtClean="0">
                  <a:solidFill>
                    <a:schemeClr val="tx1"/>
                  </a:solidFill>
                  <a:latin typeface="Constantia" pitchFamily="18" charset="0"/>
                </a:rPr>
                <a:t>g</a:t>
              </a:r>
              <a:endParaRPr lang="en-US" sz="2000" baseline="0" dirty="0">
                <a:solidFill>
                  <a:schemeClr val="tx1"/>
                </a:solidFill>
                <a:latin typeface="Constantia" pitchFamily="18" charset="0"/>
              </a:endParaRPr>
            </a:p>
          </p:txBody>
        </p:sp>
        <p:sp>
          <p:nvSpPr>
            <p:cNvPr id="37" name="Oval 36"/>
            <p:cNvSpPr/>
            <p:nvPr/>
          </p:nvSpPr>
          <p:spPr>
            <a:xfrm>
              <a:off x="6248400" y="3764498"/>
              <a:ext cx="304800" cy="304800"/>
            </a:xfrm>
            <a:prstGeom prst="ellipse">
              <a:avLst/>
            </a:prstGeom>
            <a:solidFill>
              <a:schemeClr val="accent3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baseline="0" dirty="0" smtClean="0">
                  <a:solidFill>
                    <a:schemeClr val="tx1"/>
                  </a:solidFill>
                  <a:latin typeface="Constantia" pitchFamily="18" charset="0"/>
                </a:rPr>
                <a:t>h</a:t>
              </a:r>
              <a:endParaRPr lang="en-US" sz="2000" baseline="0" dirty="0">
                <a:solidFill>
                  <a:schemeClr val="tx1"/>
                </a:solidFill>
                <a:latin typeface="Constantia" pitchFamily="18" charset="0"/>
              </a:endParaRPr>
            </a:p>
          </p:txBody>
        </p:sp>
        <p:cxnSp>
          <p:nvCxnSpPr>
            <p:cNvPr id="38" name="Straight Connector 37"/>
            <p:cNvCxnSpPr>
              <a:stCxn id="32" idx="4"/>
              <a:endCxn id="33" idx="0"/>
            </p:cNvCxnSpPr>
            <p:nvPr/>
          </p:nvCxnSpPr>
          <p:spPr>
            <a:xfrm rot="5400000">
              <a:off x="4343400" y="3535898"/>
              <a:ext cx="4572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>
              <a:stCxn id="34" idx="4"/>
              <a:endCxn id="35" idx="0"/>
            </p:cNvCxnSpPr>
            <p:nvPr/>
          </p:nvCxnSpPr>
          <p:spPr>
            <a:xfrm rot="5400000">
              <a:off x="5257800" y="3535898"/>
              <a:ext cx="4572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>
              <a:stCxn id="36" idx="2"/>
              <a:endCxn id="34" idx="6"/>
            </p:cNvCxnSpPr>
            <p:nvPr/>
          </p:nvCxnSpPr>
          <p:spPr>
            <a:xfrm rot="10800000">
              <a:off x="5638800" y="3154898"/>
              <a:ext cx="6096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>
              <a:stCxn id="36" idx="4"/>
              <a:endCxn id="37" idx="0"/>
            </p:cNvCxnSpPr>
            <p:nvPr/>
          </p:nvCxnSpPr>
          <p:spPr>
            <a:xfrm rot="5400000">
              <a:off x="6172200" y="3535898"/>
              <a:ext cx="4572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42" name="Straight Connector 41"/>
          <p:cNvCxnSpPr>
            <a:stCxn id="35" idx="1"/>
            <a:endCxn id="32" idx="5"/>
          </p:cNvCxnSpPr>
          <p:nvPr/>
        </p:nvCxnSpPr>
        <p:spPr>
          <a:xfrm flipH="1" flipV="1">
            <a:off x="5086602" y="2478347"/>
            <a:ext cx="698874" cy="546474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>
            <a:stCxn id="35" idx="2"/>
            <a:endCxn id="33" idx="6"/>
          </p:cNvCxnSpPr>
          <p:nvPr/>
        </p:nvCxnSpPr>
        <p:spPr>
          <a:xfrm flipH="1">
            <a:off x="5131239" y="3132584"/>
            <a:ext cx="609600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TextBox 43"/>
          <p:cNvSpPr txBox="1"/>
          <p:nvPr/>
        </p:nvSpPr>
        <p:spPr>
          <a:xfrm>
            <a:off x="6314378" y="3145564"/>
            <a:ext cx="43698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4</a:t>
            </a:r>
          </a:p>
        </p:txBody>
      </p:sp>
      <p:cxnSp>
        <p:nvCxnSpPr>
          <p:cNvPr id="45" name="Straight Connector 44"/>
          <p:cNvCxnSpPr>
            <a:stCxn id="37" idx="2"/>
            <a:endCxn id="35" idx="6"/>
          </p:cNvCxnSpPr>
          <p:nvPr/>
        </p:nvCxnSpPr>
        <p:spPr>
          <a:xfrm flipH="1">
            <a:off x="6045639" y="3132584"/>
            <a:ext cx="609600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TextBox 45"/>
          <p:cNvSpPr txBox="1"/>
          <p:nvPr/>
        </p:nvSpPr>
        <p:spPr>
          <a:xfrm>
            <a:off x="2195551" y="4186046"/>
            <a:ext cx="44596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n-NO" altLang="zh-CN" sz="2400" dirty="0" smtClean="0"/>
              <a:t>A </a:t>
            </a:r>
            <a:r>
              <a:rPr lang="nn-NO" altLang="zh-CN" sz="2400" dirty="0" smtClean="0">
                <a:solidFill>
                  <a:srgbClr val="FF0000"/>
                </a:solidFill>
              </a:rPr>
              <a:t>k</a:t>
            </a:r>
            <a:r>
              <a:rPr lang="nn-NO" altLang="zh-CN" sz="2400" dirty="0" smtClean="0"/>
              <a:t>-level vertex hierarchy (</a:t>
            </a:r>
            <a:r>
              <a:rPr lang="nn-NO" altLang="zh-CN" sz="2400" dirty="0" smtClean="0">
                <a:solidFill>
                  <a:srgbClr val="FF0000"/>
                </a:solidFill>
              </a:rPr>
              <a:t>k=2</a:t>
            </a:r>
            <a:r>
              <a:rPr lang="nn-NO" altLang="zh-CN" sz="2400" dirty="0" smtClean="0"/>
              <a:t>)</a:t>
            </a:r>
            <a:endParaRPr lang="zh-CN" altLang="en-US" sz="2400" baseline="0" dirty="0">
              <a:latin typeface="Constantia" pitchFamily="18" charset="0"/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2488576" y="4824733"/>
            <a:ext cx="386186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rgbClr val="FF0000"/>
                </a:solidFill>
              </a:rPr>
              <a:t>G</a:t>
            </a:r>
            <a:r>
              <a:rPr lang="en-US" sz="2400" baseline="-25000" dirty="0" err="1" smtClean="0">
                <a:solidFill>
                  <a:srgbClr val="FF0000"/>
                </a:solidFill>
              </a:rPr>
              <a:t>k</a:t>
            </a:r>
            <a:r>
              <a:rPr lang="en-US" sz="2400" dirty="0" smtClean="0"/>
              <a:t>: residual graph (</a:t>
            </a:r>
            <a:r>
              <a:rPr lang="nn-NO" sz="2400" i="1" dirty="0" smtClean="0">
                <a:solidFill>
                  <a:srgbClr val="FF0000"/>
                </a:solidFill>
              </a:rPr>
              <a:t>G</a:t>
            </a:r>
            <a:r>
              <a:rPr lang="nn-NO" sz="2400" i="1" baseline="-25000" dirty="0" smtClean="0">
                <a:solidFill>
                  <a:srgbClr val="FF0000"/>
                </a:solidFill>
              </a:rPr>
              <a:t>2</a:t>
            </a:r>
            <a:r>
              <a:rPr lang="en-US" sz="2400" dirty="0" smtClean="0"/>
              <a:t>)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0643880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28" grpId="0" animBg="1"/>
      <p:bldP spid="29" grpId="0"/>
      <p:bldP spid="30" grpId="0" animBg="1"/>
      <p:bldP spid="4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Title 1"/>
          <p:cNvSpPr>
            <a:spLocks noGrp="1"/>
          </p:cNvSpPr>
          <p:nvPr>
            <p:ph type="title"/>
          </p:nvPr>
        </p:nvSpPr>
        <p:spPr>
          <a:xfrm>
            <a:off x="457200" y="476672"/>
            <a:ext cx="8229600" cy="1143000"/>
          </a:xfrm>
        </p:spPr>
        <p:txBody>
          <a:bodyPr/>
          <a:lstStyle/>
          <a:p>
            <a:r>
              <a:rPr lang="en-US" sz="5400" b="1" dirty="0">
                <a:cs typeface="Arial" pitchFamily="34" charset="0"/>
              </a:rPr>
              <a:t>Part II: Vertex Labeling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700808"/>
            <a:ext cx="4546848" cy="4623792"/>
          </a:xfrm>
        </p:spPr>
        <p:txBody>
          <a:bodyPr>
            <a:normAutofit fontScale="92500"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Ancestor: </a:t>
            </a:r>
          </a:p>
          <a:p>
            <a:pPr lvl="1"/>
            <a:r>
              <a:rPr lang="en-US" sz="2200" dirty="0"/>
              <a:t>a is an ancestor of c</a:t>
            </a:r>
          </a:p>
          <a:p>
            <a:pPr lvl="1"/>
            <a:r>
              <a:rPr lang="en-US" sz="2200" dirty="0"/>
              <a:t>g is an ancestor of </a:t>
            </a:r>
            <a:r>
              <a:rPr lang="en-US" sz="2200" dirty="0" smtClean="0"/>
              <a:t> f</a:t>
            </a:r>
          </a:p>
          <a:p>
            <a:endParaRPr lang="en-US" dirty="0" smtClean="0"/>
          </a:p>
          <a:p>
            <a:r>
              <a:rPr lang="en-US" sz="2400" dirty="0" smtClean="0">
                <a:solidFill>
                  <a:srgbClr val="FF0000"/>
                </a:solidFill>
              </a:rPr>
              <a:t>Label(v</a:t>
            </a:r>
            <a:r>
              <a:rPr lang="en-US" sz="2400" dirty="0">
                <a:solidFill>
                  <a:srgbClr val="FF0000"/>
                </a:solidFill>
              </a:rPr>
              <a:t>): </a:t>
            </a:r>
          </a:p>
          <a:p>
            <a:pPr lvl="1"/>
            <a:r>
              <a:rPr lang="en-US" sz="2200" dirty="0"/>
              <a:t>{(u, d(</a:t>
            </a:r>
            <a:r>
              <a:rPr lang="en-US" sz="2200" dirty="0" err="1"/>
              <a:t>u,v</a:t>
            </a:r>
            <a:r>
              <a:rPr lang="en-US" sz="2200" dirty="0"/>
              <a:t>)) | u is an ancestor of v, d(</a:t>
            </a:r>
            <a:r>
              <a:rPr lang="en-US" sz="2200" dirty="0" err="1"/>
              <a:t>u,v</a:t>
            </a:r>
            <a:r>
              <a:rPr lang="en-US" sz="2200" dirty="0"/>
              <a:t>) is the </a:t>
            </a:r>
            <a:r>
              <a:rPr lang="en-US" sz="2200" dirty="0">
                <a:solidFill>
                  <a:srgbClr val="FF0000"/>
                </a:solidFill>
              </a:rPr>
              <a:t>minimal</a:t>
            </a:r>
            <a:r>
              <a:rPr lang="en-US" sz="2200" dirty="0"/>
              <a:t> distance of all </a:t>
            </a:r>
            <a:r>
              <a:rPr lang="en-US" sz="2200" dirty="0">
                <a:solidFill>
                  <a:srgbClr val="FF0000"/>
                </a:solidFill>
              </a:rPr>
              <a:t>ascending</a:t>
            </a:r>
            <a:r>
              <a:rPr lang="en-US" sz="2200" dirty="0"/>
              <a:t> paths to u}</a:t>
            </a:r>
          </a:p>
          <a:p>
            <a:pPr lvl="1"/>
            <a:r>
              <a:rPr lang="en-US" sz="2200" dirty="0"/>
              <a:t>Note that d(</a:t>
            </a:r>
            <a:r>
              <a:rPr lang="en-US" sz="2200" dirty="0" err="1"/>
              <a:t>u,v</a:t>
            </a:r>
            <a:r>
              <a:rPr lang="en-US" sz="2200" dirty="0"/>
              <a:t>) ≥ </a:t>
            </a:r>
            <a:r>
              <a:rPr lang="en-US" sz="2200" dirty="0" err="1"/>
              <a:t>dist</a:t>
            </a:r>
            <a:r>
              <a:rPr lang="en-US" sz="2200" baseline="-25000" dirty="0" err="1"/>
              <a:t>G</a:t>
            </a:r>
            <a:r>
              <a:rPr lang="en-US" sz="2200" dirty="0"/>
              <a:t>(</a:t>
            </a:r>
            <a:r>
              <a:rPr lang="en-US" sz="2200" dirty="0" err="1"/>
              <a:t>u,v</a:t>
            </a:r>
            <a:r>
              <a:rPr lang="en-US" sz="2200" dirty="0"/>
              <a:t>)</a:t>
            </a:r>
          </a:p>
          <a:p>
            <a:endParaRPr lang="en-US" dirty="0"/>
          </a:p>
          <a:p>
            <a:r>
              <a:rPr lang="en-US" sz="2400" dirty="0"/>
              <a:t>Label (f</a:t>
            </a:r>
            <a:r>
              <a:rPr lang="en-US" sz="2400" dirty="0" smtClean="0"/>
              <a:t>) ={(</a:t>
            </a:r>
            <a:r>
              <a:rPr lang="en-US" sz="2400" dirty="0"/>
              <a:t>a,4),</a:t>
            </a:r>
            <a:r>
              <a:rPr lang="en-US" sz="2400" dirty="0">
                <a:solidFill>
                  <a:srgbClr val="FF0000"/>
                </a:solidFill>
              </a:rPr>
              <a:t>(e,3)</a:t>
            </a:r>
            <a:r>
              <a:rPr lang="en-US" sz="2400" dirty="0"/>
              <a:t>,(f,0),</a:t>
            </a:r>
            <a:r>
              <a:rPr lang="en-US" sz="2400" dirty="0">
                <a:solidFill>
                  <a:srgbClr val="FF0000"/>
                </a:solidFill>
              </a:rPr>
              <a:t>(g,2)</a:t>
            </a:r>
            <a:r>
              <a:rPr lang="en-US" sz="2400" dirty="0"/>
              <a:t>,</a:t>
            </a:r>
            <a:r>
              <a:rPr lang="en-US" sz="2400" dirty="0">
                <a:solidFill>
                  <a:srgbClr val="FF0000"/>
                </a:solidFill>
              </a:rPr>
              <a:t>(h,1)</a:t>
            </a:r>
            <a:r>
              <a:rPr lang="en-US" sz="2400" dirty="0"/>
              <a:t>}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0E9244D-12C4-460E-83B7-9548566B43A7}" type="slidenum">
              <a:rPr lang="en-US" smtClean="0">
                <a:solidFill>
                  <a:srgbClr val="04617B">
                    <a:shade val="90000"/>
                  </a:srgbClr>
                </a:solidFill>
              </a:rPr>
              <a:pPr>
                <a:defRPr/>
              </a:pPr>
              <a:t>13</a:t>
            </a:fld>
            <a:endParaRPr lang="en-US" dirty="0">
              <a:solidFill>
                <a:srgbClr val="04617B">
                  <a:shade val="90000"/>
                </a:srgbClr>
              </a:solidFill>
            </a:endParaRPr>
          </a:p>
        </p:txBody>
      </p:sp>
      <p:grpSp>
        <p:nvGrpSpPr>
          <p:cNvPr id="5" name="Group 4"/>
          <p:cNvGrpSpPr/>
          <p:nvPr/>
        </p:nvGrpSpPr>
        <p:grpSpPr>
          <a:xfrm>
            <a:off x="5139484" y="2343300"/>
            <a:ext cx="3248940" cy="2885900"/>
            <a:chOff x="179512" y="1412776"/>
            <a:chExt cx="3248940" cy="2885900"/>
          </a:xfrm>
        </p:grpSpPr>
        <p:grpSp>
          <p:nvGrpSpPr>
            <p:cNvPr id="6" name="Group 5"/>
            <p:cNvGrpSpPr/>
            <p:nvPr/>
          </p:nvGrpSpPr>
          <p:grpSpPr>
            <a:xfrm>
              <a:off x="1294852" y="1844824"/>
              <a:ext cx="2133600" cy="2453852"/>
              <a:chOff x="1115025" y="2555332"/>
              <a:chExt cx="2133600" cy="2453852"/>
            </a:xfrm>
          </p:grpSpPr>
          <p:grpSp>
            <p:nvGrpSpPr>
              <p:cNvPr id="14" name="Group 13"/>
              <p:cNvGrpSpPr/>
              <p:nvPr/>
            </p:nvGrpSpPr>
            <p:grpSpPr>
              <a:xfrm>
                <a:off x="1375188" y="2555332"/>
                <a:ext cx="1613274" cy="2149052"/>
                <a:chOff x="1951056" y="1794920"/>
                <a:chExt cx="1613274" cy="2149052"/>
              </a:xfrm>
            </p:grpSpPr>
            <p:cxnSp>
              <p:nvCxnSpPr>
                <p:cNvPr id="35" name="Straight Connector 34"/>
                <p:cNvCxnSpPr>
                  <a:stCxn id="24" idx="2"/>
                  <a:endCxn id="25" idx="0"/>
                </p:cNvCxnSpPr>
                <p:nvPr/>
              </p:nvCxnSpPr>
              <p:spPr>
                <a:xfrm>
                  <a:off x="2698639" y="2924973"/>
                  <a:ext cx="86481" cy="1018999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6" name="Straight Connector 35"/>
                <p:cNvCxnSpPr>
                  <a:stCxn id="24" idx="4"/>
                </p:cNvCxnSpPr>
                <p:nvPr/>
              </p:nvCxnSpPr>
              <p:spPr>
                <a:xfrm>
                  <a:off x="2851039" y="3077373"/>
                  <a:ext cx="135190" cy="364439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7" name="Straight Connector 36"/>
                <p:cNvCxnSpPr>
                  <a:stCxn id="27" idx="1"/>
                  <a:endCxn id="24" idx="6"/>
                </p:cNvCxnSpPr>
                <p:nvPr/>
              </p:nvCxnSpPr>
              <p:spPr>
                <a:xfrm flipH="1" flipV="1">
                  <a:off x="3003439" y="2924973"/>
                  <a:ext cx="560891" cy="503704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8" name="Straight Connector 37"/>
                <p:cNvCxnSpPr>
                  <a:stCxn id="26" idx="2"/>
                  <a:endCxn id="20" idx="7"/>
                </p:cNvCxnSpPr>
                <p:nvPr/>
              </p:nvCxnSpPr>
              <p:spPr>
                <a:xfrm flipH="1">
                  <a:off x="1951056" y="1994319"/>
                  <a:ext cx="1510762" cy="342429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9" name="Straight Connector 38"/>
                <p:cNvCxnSpPr>
                  <a:stCxn id="24" idx="0"/>
                  <a:endCxn id="26" idx="2"/>
                </p:cNvCxnSpPr>
                <p:nvPr/>
              </p:nvCxnSpPr>
              <p:spPr>
                <a:xfrm flipV="1">
                  <a:off x="2851039" y="1994319"/>
                  <a:ext cx="610779" cy="778254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40" name="TextBox 39"/>
                <p:cNvSpPr txBox="1"/>
                <p:nvPr/>
              </p:nvSpPr>
              <p:spPr>
                <a:xfrm>
                  <a:off x="2451480" y="1794920"/>
                  <a:ext cx="270984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 smtClean="0"/>
                    <a:t>3</a:t>
                  </a:r>
                  <a:endParaRPr lang="en-US" dirty="0"/>
                </a:p>
              </p:txBody>
            </p:sp>
            <p:sp>
              <p:nvSpPr>
                <p:cNvPr id="41" name="TextBox 40"/>
                <p:cNvSpPr txBox="1"/>
                <p:nvPr/>
              </p:nvSpPr>
              <p:spPr>
                <a:xfrm>
                  <a:off x="2698337" y="2295449"/>
                  <a:ext cx="270984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/>
                    <a:t>2</a:t>
                  </a:r>
                </a:p>
              </p:txBody>
            </p:sp>
            <p:sp>
              <p:nvSpPr>
                <p:cNvPr id="42" name="TextBox 41"/>
                <p:cNvSpPr txBox="1"/>
                <p:nvPr/>
              </p:nvSpPr>
              <p:spPr>
                <a:xfrm>
                  <a:off x="3292904" y="2987660"/>
                  <a:ext cx="270984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/>
                    <a:t>4</a:t>
                  </a:r>
                </a:p>
              </p:txBody>
            </p:sp>
          </p:grpSp>
          <p:grpSp>
            <p:nvGrpSpPr>
              <p:cNvPr id="15" name="Group 14"/>
              <p:cNvGrpSpPr/>
              <p:nvPr/>
            </p:nvGrpSpPr>
            <p:grpSpPr>
              <a:xfrm>
                <a:off x="1115025" y="2602331"/>
                <a:ext cx="2133600" cy="2406853"/>
                <a:chOff x="1403648" y="3840223"/>
                <a:chExt cx="2133600" cy="2406853"/>
              </a:xfrm>
            </p:grpSpPr>
            <p:grpSp>
              <p:nvGrpSpPr>
                <p:cNvPr id="16" name="Group 15"/>
                <p:cNvGrpSpPr/>
                <p:nvPr/>
              </p:nvGrpSpPr>
              <p:grpSpPr>
                <a:xfrm>
                  <a:off x="1403648" y="3840223"/>
                  <a:ext cx="2133600" cy="2406853"/>
                  <a:chOff x="4419600" y="2222377"/>
                  <a:chExt cx="2133600" cy="2406853"/>
                </a:xfrm>
              </p:grpSpPr>
              <p:sp>
                <p:nvSpPr>
                  <p:cNvPr id="20" name="Oval 19"/>
                  <p:cNvSpPr/>
                  <p:nvPr/>
                </p:nvSpPr>
                <p:spPr>
                  <a:xfrm>
                    <a:off x="4419600" y="2672569"/>
                    <a:ext cx="304800" cy="304800"/>
                  </a:xfrm>
                  <a:prstGeom prst="ellipse">
                    <a:avLst/>
                  </a:prstGeom>
                  <a:solidFill>
                    <a:schemeClr val="accent3"/>
                  </a:solidFill>
                  <a:ln w="19050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en-US" sz="2000" baseline="0" dirty="0" smtClean="0">
                        <a:solidFill>
                          <a:schemeClr val="tx1"/>
                        </a:solidFill>
                        <a:latin typeface="Constantia" pitchFamily="18" charset="0"/>
                      </a:rPr>
                      <a:t>a</a:t>
                    </a:r>
                    <a:endParaRPr lang="en-US" sz="2000" baseline="0" dirty="0">
                      <a:solidFill>
                        <a:schemeClr val="tx1"/>
                      </a:solidFill>
                      <a:latin typeface="Constantia" pitchFamily="18" charset="0"/>
                    </a:endParaRPr>
                  </a:p>
                </p:txBody>
              </p:sp>
              <p:sp>
                <p:nvSpPr>
                  <p:cNvPr id="21" name="Oval 20"/>
                  <p:cNvSpPr/>
                  <p:nvPr/>
                </p:nvSpPr>
                <p:spPr>
                  <a:xfrm>
                    <a:off x="4419600" y="3764498"/>
                    <a:ext cx="304800" cy="304800"/>
                  </a:xfrm>
                  <a:prstGeom prst="ellipse">
                    <a:avLst/>
                  </a:prstGeom>
                  <a:solidFill>
                    <a:schemeClr val="accent3"/>
                  </a:solidFill>
                  <a:ln w="19050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en-US" sz="2000" baseline="0" dirty="0" smtClean="0">
                        <a:solidFill>
                          <a:schemeClr val="tx1"/>
                        </a:solidFill>
                        <a:latin typeface="Constantia" pitchFamily="18" charset="0"/>
                      </a:rPr>
                      <a:t>b</a:t>
                    </a:r>
                    <a:endParaRPr lang="en-US" sz="2000" baseline="0" dirty="0">
                      <a:solidFill>
                        <a:schemeClr val="tx1"/>
                      </a:solidFill>
                      <a:latin typeface="Constantia" pitchFamily="18" charset="0"/>
                    </a:endParaRPr>
                  </a:p>
                </p:txBody>
              </p:sp>
              <p:sp>
                <p:nvSpPr>
                  <p:cNvPr id="22" name="Oval 21"/>
                  <p:cNvSpPr/>
                  <p:nvPr/>
                </p:nvSpPr>
                <p:spPr>
                  <a:xfrm>
                    <a:off x="4425863" y="4324430"/>
                    <a:ext cx="304800" cy="304800"/>
                  </a:xfrm>
                  <a:prstGeom prst="ellipse">
                    <a:avLst/>
                  </a:prstGeom>
                  <a:solidFill>
                    <a:schemeClr val="accent3"/>
                  </a:solidFill>
                  <a:ln w="19050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en-US" sz="2000" baseline="0" dirty="0" smtClean="0">
                        <a:solidFill>
                          <a:schemeClr val="tx1"/>
                        </a:solidFill>
                        <a:latin typeface="Constantia" pitchFamily="18" charset="0"/>
                      </a:rPr>
                      <a:t>c</a:t>
                    </a:r>
                    <a:endParaRPr lang="en-US" sz="2000" baseline="0" dirty="0">
                      <a:solidFill>
                        <a:schemeClr val="tx1"/>
                      </a:solidFill>
                      <a:latin typeface="Constantia" pitchFamily="18" charset="0"/>
                    </a:endParaRPr>
                  </a:p>
                </p:txBody>
              </p:sp>
              <p:sp>
                <p:nvSpPr>
                  <p:cNvPr id="23" name="Oval 22"/>
                  <p:cNvSpPr/>
                  <p:nvPr/>
                </p:nvSpPr>
                <p:spPr>
                  <a:xfrm>
                    <a:off x="5535109" y="3773959"/>
                    <a:ext cx="304800" cy="304800"/>
                  </a:xfrm>
                  <a:prstGeom prst="ellipse">
                    <a:avLst/>
                  </a:prstGeom>
                  <a:solidFill>
                    <a:schemeClr val="accent3"/>
                  </a:solidFill>
                  <a:ln w="19050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en-US" sz="2000" baseline="0" dirty="0" smtClean="0">
                        <a:solidFill>
                          <a:schemeClr val="tx1"/>
                        </a:solidFill>
                        <a:latin typeface="Constantia" pitchFamily="18" charset="0"/>
                      </a:rPr>
                      <a:t>d</a:t>
                    </a:r>
                    <a:endParaRPr lang="en-US" sz="2000" baseline="0" dirty="0">
                      <a:solidFill>
                        <a:schemeClr val="tx1"/>
                      </a:solidFill>
                      <a:latin typeface="Constantia" pitchFamily="18" charset="0"/>
                    </a:endParaRPr>
                  </a:p>
                </p:txBody>
              </p:sp>
              <p:sp>
                <p:nvSpPr>
                  <p:cNvPr id="24" name="Oval 23"/>
                  <p:cNvSpPr/>
                  <p:nvPr/>
                </p:nvSpPr>
                <p:spPr>
                  <a:xfrm>
                    <a:off x="5427346" y="3153031"/>
                    <a:ext cx="304800" cy="304800"/>
                  </a:xfrm>
                  <a:prstGeom prst="ellipse">
                    <a:avLst/>
                  </a:prstGeom>
                  <a:solidFill>
                    <a:schemeClr val="accent3"/>
                  </a:solidFill>
                  <a:ln w="19050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en-US" sz="2000" baseline="0" dirty="0" smtClean="0">
                        <a:solidFill>
                          <a:schemeClr val="tx1"/>
                        </a:solidFill>
                        <a:latin typeface="Constantia" pitchFamily="18" charset="0"/>
                      </a:rPr>
                      <a:t>e</a:t>
                    </a:r>
                    <a:endParaRPr lang="en-US" sz="2000" baseline="0" dirty="0">
                      <a:solidFill>
                        <a:schemeClr val="tx1"/>
                      </a:solidFill>
                      <a:latin typeface="Constantia" pitchFamily="18" charset="0"/>
                    </a:endParaRPr>
                  </a:p>
                </p:txBody>
              </p:sp>
              <p:sp>
                <p:nvSpPr>
                  <p:cNvPr id="25" name="Oval 24"/>
                  <p:cNvSpPr/>
                  <p:nvPr/>
                </p:nvSpPr>
                <p:spPr>
                  <a:xfrm>
                    <a:off x="5361427" y="4324430"/>
                    <a:ext cx="304800" cy="304800"/>
                  </a:xfrm>
                  <a:prstGeom prst="ellipse">
                    <a:avLst/>
                  </a:prstGeom>
                  <a:solidFill>
                    <a:schemeClr val="accent3"/>
                  </a:solidFill>
                  <a:ln w="19050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en-US" sz="2000" baseline="0" dirty="0" smtClean="0">
                        <a:solidFill>
                          <a:schemeClr val="tx1"/>
                        </a:solidFill>
                        <a:latin typeface="Constantia" pitchFamily="18" charset="0"/>
                      </a:rPr>
                      <a:t>f</a:t>
                    </a:r>
                    <a:endParaRPr lang="en-US" sz="2000" baseline="0" dirty="0">
                      <a:solidFill>
                        <a:schemeClr val="tx1"/>
                      </a:solidFill>
                      <a:latin typeface="Constantia" pitchFamily="18" charset="0"/>
                    </a:endParaRPr>
                  </a:p>
                </p:txBody>
              </p:sp>
              <p:sp>
                <p:nvSpPr>
                  <p:cNvPr id="26" name="Oval 25"/>
                  <p:cNvSpPr/>
                  <p:nvPr/>
                </p:nvSpPr>
                <p:spPr>
                  <a:xfrm>
                    <a:off x="6190525" y="2222377"/>
                    <a:ext cx="304800" cy="304800"/>
                  </a:xfrm>
                  <a:prstGeom prst="ellipse">
                    <a:avLst/>
                  </a:prstGeom>
                  <a:solidFill>
                    <a:schemeClr val="accent3"/>
                  </a:solidFill>
                  <a:ln w="19050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en-US" sz="2000" baseline="0" dirty="0" smtClean="0">
                        <a:solidFill>
                          <a:schemeClr val="tx1"/>
                        </a:solidFill>
                        <a:latin typeface="Constantia" pitchFamily="18" charset="0"/>
                      </a:rPr>
                      <a:t>g</a:t>
                    </a:r>
                    <a:endParaRPr lang="en-US" sz="2000" baseline="0" dirty="0">
                      <a:solidFill>
                        <a:schemeClr val="tx1"/>
                      </a:solidFill>
                      <a:latin typeface="Constantia" pitchFamily="18" charset="0"/>
                    </a:endParaRPr>
                  </a:p>
                </p:txBody>
              </p:sp>
              <p:sp>
                <p:nvSpPr>
                  <p:cNvPr id="27" name="Oval 26"/>
                  <p:cNvSpPr/>
                  <p:nvPr/>
                </p:nvSpPr>
                <p:spPr>
                  <a:xfrm>
                    <a:off x="6248400" y="3764498"/>
                    <a:ext cx="304800" cy="304800"/>
                  </a:xfrm>
                  <a:prstGeom prst="ellipse">
                    <a:avLst/>
                  </a:prstGeom>
                  <a:solidFill>
                    <a:schemeClr val="accent3"/>
                  </a:solidFill>
                  <a:ln w="19050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en-US" sz="2000" baseline="0" dirty="0" smtClean="0">
                        <a:solidFill>
                          <a:schemeClr val="tx1"/>
                        </a:solidFill>
                        <a:latin typeface="Constantia" pitchFamily="18" charset="0"/>
                      </a:rPr>
                      <a:t>h</a:t>
                    </a:r>
                    <a:endParaRPr lang="en-US" sz="2000" baseline="0" dirty="0">
                      <a:solidFill>
                        <a:schemeClr val="tx1"/>
                      </a:solidFill>
                      <a:latin typeface="Constantia" pitchFamily="18" charset="0"/>
                    </a:endParaRPr>
                  </a:p>
                </p:txBody>
              </p:sp>
              <p:sp>
                <p:nvSpPr>
                  <p:cNvPr id="28" name="Oval 27"/>
                  <p:cNvSpPr/>
                  <p:nvPr/>
                </p:nvSpPr>
                <p:spPr>
                  <a:xfrm>
                    <a:off x="6248400" y="4324430"/>
                    <a:ext cx="304800" cy="304800"/>
                  </a:xfrm>
                  <a:prstGeom prst="ellipse">
                    <a:avLst/>
                  </a:prstGeom>
                  <a:solidFill>
                    <a:schemeClr val="accent3"/>
                  </a:solidFill>
                  <a:ln w="19050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en-US" sz="2000" baseline="0" dirty="0" err="1" smtClean="0">
                        <a:solidFill>
                          <a:schemeClr val="tx1"/>
                        </a:solidFill>
                        <a:latin typeface="Constantia" pitchFamily="18" charset="0"/>
                      </a:rPr>
                      <a:t>i</a:t>
                    </a:r>
                    <a:endParaRPr lang="en-US" sz="2000" baseline="0" dirty="0">
                      <a:solidFill>
                        <a:schemeClr val="tx1"/>
                      </a:solidFill>
                      <a:latin typeface="Constantia" pitchFamily="18" charset="0"/>
                    </a:endParaRPr>
                  </a:p>
                </p:txBody>
              </p:sp>
              <p:cxnSp>
                <p:nvCxnSpPr>
                  <p:cNvPr id="29" name="Straight Connector 28"/>
                  <p:cNvCxnSpPr>
                    <a:stCxn id="20" idx="4"/>
                    <a:endCxn id="21" idx="0"/>
                  </p:cNvCxnSpPr>
                  <p:nvPr/>
                </p:nvCxnSpPr>
                <p:spPr>
                  <a:xfrm>
                    <a:off x="4572000" y="2977369"/>
                    <a:ext cx="0" cy="787129"/>
                  </a:xfrm>
                  <a:prstGeom prst="line">
                    <a:avLst/>
                  </a:prstGeom>
                  <a:ln w="1905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0" name="Straight Connector 29"/>
                  <p:cNvCxnSpPr>
                    <a:stCxn id="21" idx="4"/>
                    <a:endCxn id="22" idx="0"/>
                  </p:cNvCxnSpPr>
                  <p:nvPr/>
                </p:nvCxnSpPr>
                <p:spPr>
                  <a:xfrm>
                    <a:off x="4572000" y="4069298"/>
                    <a:ext cx="6263" cy="255132"/>
                  </a:xfrm>
                  <a:prstGeom prst="line">
                    <a:avLst/>
                  </a:prstGeom>
                  <a:ln w="1905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1" name="Straight Connector 30"/>
                  <p:cNvCxnSpPr>
                    <a:stCxn id="26" idx="3"/>
                    <a:endCxn id="23" idx="7"/>
                  </p:cNvCxnSpPr>
                  <p:nvPr/>
                </p:nvCxnSpPr>
                <p:spPr>
                  <a:xfrm flipH="1">
                    <a:off x="5795272" y="2482540"/>
                    <a:ext cx="439890" cy="1336056"/>
                  </a:xfrm>
                  <a:prstGeom prst="line">
                    <a:avLst/>
                  </a:prstGeom>
                  <a:ln w="1905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2" name="Straight Connector 31"/>
                  <p:cNvCxnSpPr>
                    <a:stCxn id="24" idx="5"/>
                    <a:endCxn id="28" idx="1"/>
                  </p:cNvCxnSpPr>
                  <p:nvPr/>
                </p:nvCxnSpPr>
                <p:spPr>
                  <a:xfrm>
                    <a:off x="5687509" y="3413194"/>
                    <a:ext cx="605528" cy="955873"/>
                  </a:xfrm>
                  <a:prstGeom prst="line">
                    <a:avLst/>
                  </a:prstGeom>
                  <a:ln w="1905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3" name="Straight Connector 32"/>
                  <p:cNvCxnSpPr>
                    <a:stCxn id="26" idx="4"/>
                    <a:endCxn id="27" idx="0"/>
                  </p:cNvCxnSpPr>
                  <p:nvPr/>
                </p:nvCxnSpPr>
                <p:spPr>
                  <a:xfrm>
                    <a:off x="6342925" y="2527177"/>
                    <a:ext cx="57875" cy="1237321"/>
                  </a:xfrm>
                  <a:prstGeom prst="line">
                    <a:avLst/>
                  </a:prstGeom>
                  <a:ln w="1905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4" name="Straight Connector 33"/>
                  <p:cNvCxnSpPr>
                    <a:stCxn id="27" idx="3"/>
                    <a:endCxn id="25" idx="7"/>
                  </p:cNvCxnSpPr>
                  <p:nvPr/>
                </p:nvCxnSpPr>
                <p:spPr>
                  <a:xfrm flipH="1">
                    <a:off x="5621590" y="4024661"/>
                    <a:ext cx="671447" cy="344406"/>
                  </a:xfrm>
                  <a:prstGeom prst="line">
                    <a:avLst/>
                  </a:prstGeom>
                  <a:ln w="1905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17" name="Straight Connector 16"/>
                <p:cNvCxnSpPr>
                  <a:stCxn id="24" idx="1"/>
                  <a:endCxn id="20" idx="5"/>
                </p:cNvCxnSpPr>
                <p:nvPr/>
              </p:nvCxnSpPr>
              <p:spPr>
                <a:xfrm flipH="1" flipV="1">
                  <a:off x="1663811" y="4550578"/>
                  <a:ext cx="792220" cy="264936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" name="Straight Connector 17"/>
                <p:cNvCxnSpPr>
                  <a:stCxn id="24" idx="2"/>
                  <a:endCxn id="21" idx="7"/>
                </p:cNvCxnSpPr>
                <p:nvPr/>
              </p:nvCxnSpPr>
              <p:spPr>
                <a:xfrm flipH="1">
                  <a:off x="1663811" y="4923277"/>
                  <a:ext cx="747583" cy="503704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9" name="TextBox 18"/>
                <p:cNvSpPr txBox="1"/>
                <p:nvPr/>
              </p:nvSpPr>
              <p:spPr>
                <a:xfrm>
                  <a:off x="2091701" y="5451001"/>
                  <a:ext cx="270984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 smtClean="0"/>
                    <a:t>3</a:t>
                  </a:r>
                  <a:endParaRPr lang="en-US" dirty="0"/>
                </a:p>
              </p:txBody>
            </p:sp>
          </p:grpSp>
        </p:grpSp>
        <p:grpSp>
          <p:nvGrpSpPr>
            <p:cNvPr id="7" name="Group 6"/>
            <p:cNvGrpSpPr/>
            <p:nvPr/>
          </p:nvGrpSpPr>
          <p:grpSpPr>
            <a:xfrm>
              <a:off x="179512" y="1878301"/>
              <a:ext cx="1080120" cy="2414795"/>
              <a:chOff x="3707904" y="1950309"/>
              <a:chExt cx="1368152" cy="2414795"/>
            </a:xfrm>
          </p:grpSpPr>
          <p:sp>
            <p:nvSpPr>
              <p:cNvPr id="9" name="TextBox 8"/>
              <p:cNvSpPr txBox="1"/>
              <p:nvPr/>
            </p:nvSpPr>
            <p:spPr>
              <a:xfrm>
                <a:off x="3707904" y="3995772"/>
                <a:ext cx="1368152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>
                    <a:solidFill>
                      <a:srgbClr val="FF0000"/>
                    </a:solidFill>
                  </a:rPr>
                  <a:t>Level 1</a:t>
                </a:r>
                <a:endParaRPr lang="en-US" dirty="0">
                  <a:solidFill>
                    <a:srgbClr val="FF0000"/>
                  </a:solidFill>
                </a:endParaRPr>
              </a:p>
            </p:txBody>
          </p:sp>
          <p:sp>
            <p:nvSpPr>
              <p:cNvPr id="10" name="TextBox 9"/>
              <p:cNvSpPr txBox="1"/>
              <p:nvPr/>
            </p:nvSpPr>
            <p:spPr>
              <a:xfrm>
                <a:off x="3707904" y="3441812"/>
                <a:ext cx="1368152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>
                    <a:solidFill>
                      <a:srgbClr val="FF0000"/>
                    </a:solidFill>
                  </a:rPr>
                  <a:t>Level 2</a:t>
                </a:r>
                <a:endParaRPr lang="en-US" dirty="0">
                  <a:solidFill>
                    <a:srgbClr val="FF0000"/>
                  </a:solidFill>
                </a:endParaRPr>
              </a:p>
            </p:txBody>
          </p:sp>
          <p:sp>
            <p:nvSpPr>
              <p:cNvPr id="11" name="TextBox 10"/>
              <p:cNvSpPr txBox="1"/>
              <p:nvPr/>
            </p:nvSpPr>
            <p:spPr>
              <a:xfrm>
                <a:off x="3707904" y="2915652"/>
                <a:ext cx="1368152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>
                    <a:solidFill>
                      <a:srgbClr val="FF0000"/>
                    </a:solidFill>
                  </a:rPr>
                  <a:t>Level 3</a:t>
                </a:r>
              </a:p>
            </p:txBody>
          </p:sp>
          <p:sp>
            <p:nvSpPr>
              <p:cNvPr id="12" name="TextBox 11"/>
              <p:cNvSpPr txBox="1"/>
              <p:nvPr/>
            </p:nvSpPr>
            <p:spPr>
              <a:xfrm>
                <a:off x="3707904" y="2395846"/>
                <a:ext cx="1368152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>
                    <a:solidFill>
                      <a:srgbClr val="FF0000"/>
                    </a:solidFill>
                  </a:rPr>
                  <a:t>Level 4</a:t>
                </a:r>
              </a:p>
            </p:txBody>
          </p:sp>
          <p:sp>
            <p:nvSpPr>
              <p:cNvPr id="13" name="TextBox 12"/>
              <p:cNvSpPr txBox="1"/>
              <p:nvPr/>
            </p:nvSpPr>
            <p:spPr>
              <a:xfrm>
                <a:off x="3707904" y="1950309"/>
                <a:ext cx="1368152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>
                    <a:solidFill>
                      <a:srgbClr val="FF0000"/>
                    </a:solidFill>
                  </a:rPr>
                  <a:t>Level 5</a:t>
                </a:r>
              </a:p>
            </p:txBody>
          </p:sp>
        </p:grpSp>
        <p:sp>
          <p:nvSpPr>
            <p:cNvPr id="8" name="TextBox 7"/>
            <p:cNvSpPr txBox="1"/>
            <p:nvPr/>
          </p:nvSpPr>
          <p:spPr>
            <a:xfrm>
              <a:off x="1763688" y="1412776"/>
              <a:ext cx="1468029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 smtClean="0"/>
                <a:t>Hierarchy</a:t>
              </a:r>
              <a:endParaRPr lang="en-US" sz="2000" dirty="0"/>
            </a:p>
          </p:txBody>
        </p:sp>
      </p:grpSp>
      <p:cxnSp>
        <p:nvCxnSpPr>
          <p:cNvPr id="43" name="Straight Connector 42"/>
          <p:cNvCxnSpPr>
            <a:stCxn id="24" idx="2"/>
            <a:endCxn id="25" idx="0"/>
          </p:cNvCxnSpPr>
          <p:nvPr/>
        </p:nvCxnSpPr>
        <p:spPr>
          <a:xfrm>
            <a:off x="7262570" y="3905401"/>
            <a:ext cx="86481" cy="1018999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>
            <a:stCxn id="27" idx="3"/>
            <a:endCxn id="25" idx="7"/>
          </p:cNvCxnSpPr>
          <p:nvPr/>
        </p:nvCxnSpPr>
        <p:spPr>
          <a:xfrm flipH="1">
            <a:off x="7456814" y="4624631"/>
            <a:ext cx="671447" cy="344406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/>
          <p:cNvCxnSpPr>
            <a:stCxn id="27" idx="1"/>
            <a:endCxn id="24" idx="6"/>
          </p:cNvCxnSpPr>
          <p:nvPr/>
        </p:nvCxnSpPr>
        <p:spPr>
          <a:xfrm flipH="1" flipV="1">
            <a:off x="7567370" y="3905401"/>
            <a:ext cx="560891" cy="503704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/>
          <p:cNvCxnSpPr>
            <a:stCxn id="26" idx="4"/>
            <a:endCxn id="27" idx="0"/>
          </p:cNvCxnSpPr>
          <p:nvPr/>
        </p:nvCxnSpPr>
        <p:spPr>
          <a:xfrm>
            <a:off x="8178149" y="3127147"/>
            <a:ext cx="57875" cy="1237321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/>
          <p:cNvCxnSpPr>
            <a:stCxn id="26" idx="2"/>
            <a:endCxn id="24" idx="0"/>
          </p:cNvCxnSpPr>
          <p:nvPr/>
        </p:nvCxnSpPr>
        <p:spPr>
          <a:xfrm flipH="1">
            <a:off x="7414970" y="2974747"/>
            <a:ext cx="610779" cy="778254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875930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-27384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sz="4800" b="1" dirty="0">
                <a:solidFill>
                  <a:srgbClr val="04617B"/>
                </a:solidFill>
                <a:cs typeface="Arial" pitchFamily="34" charset="0"/>
              </a:rPr>
              <a:t>Part II: Vertex Labeling (example)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0E9244D-12C4-460E-83B7-9548566B43A7}" type="slidenum">
              <a:rPr lang="en-US" smtClean="0">
                <a:solidFill>
                  <a:srgbClr val="04617B">
                    <a:shade val="90000"/>
                  </a:srgbClr>
                </a:solidFill>
              </a:rPr>
              <a:pPr>
                <a:defRPr/>
              </a:pPr>
              <a:t>14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graphicFrame>
        <p:nvGraphicFramePr>
          <p:cNvPr id="39" name="Table 3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25585747"/>
              </p:ext>
            </p:extLst>
          </p:nvPr>
        </p:nvGraphicFramePr>
        <p:xfrm>
          <a:off x="4427984" y="1675616"/>
          <a:ext cx="4244838" cy="33375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99494"/>
                <a:gridCol w="3045344"/>
              </a:tblGrid>
              <a:tr h="37084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Label(c)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{</a:t>
                      </a:r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(a,2),</a:t>
                      </a:r>
                      <a:r>
                        <a:rPr lang="en-US" dirty="0" smtClean="0"/>
                        <a:t>(b,1),(c,0</a:t>
                      </a:r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),(e,2),(g,4)} 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Label(f)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{(a,4),(e,3),(</a:t>
                      </a:r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f,0),(g,2),(h,1)}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Label(</a:t>
                      </a:r>
                      <a:r>
                        <a:rPr lang="en-US" b="1" dirty="0" err="1" smtClean="0"/>
                        <a:t>i</a:t>
                      </a:r>
                      <a:r>
                        <a:rPr lang="en-US" b="1" dirty="0" smtClean="0"/>
                        <a:t>)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{(a,2),(e,1),(g,3),(i,0)}</a:t>
                      </a:r>
                      <a:endParaRPr lang="en-US" b="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Label(b)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{(a,1),(b,0),(e,1),(g,3)}</a:t>
                      </a:r>
                      <a:endParaRPr lang="en-US" b="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Label(d)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{(a,2),(d,0),(e,1),(g,1)}</a:t>
                      </a:r>
                      <a:endParaRPr lang="en-US" b="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Label(h)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{(a,5),(e,4),(g,1),(h,0)}</a:t>
                      </a:r>
                      <a:endParaRPr lang="en-US" b="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dirty="0" smtClean="0"/>
                        <a:t>Label(e)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{(a,1),(e,0),(g,2)}</a:t>
                      </a:r>
                      <a:endParaRPr lang="en-US" b="0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dirty="0" smtClean="0"/>
                        <a:t>Label(a)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{(a,0),(g,3)}</a:t>
                      </a:r>
                      <a:endParaRPr lang="en-US" b="0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dirty="0" smtClean="0"/>
                        <a:t>Label(g)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{(g,0)}</a:t>
                      </a:r>
                      <a:endParaRPr lang="en-US" b="0" dirty="0" smtClean="0"/>
                    </a:p>
                  </a:txBody>
                  <a:tcPr/>
                </a:tc>
              </a:tr>
            </a:tbl>
          </a:graphicData>
        </a:graphic>
      </p:graphicFrame>
      <p:grpSp>
        <p:nvGrpSpPr>
          <p:cNvPr id="5" name="Group 4"/>
          <p:cNvGrpSpPr/>
          <p:nvPr/>
        </p:nvGrpSpPr>
        <p:grpSpPr>
          <a:xfrm>
            <a:off x="314948" y="1700808"/>
            <a:ext cx="3248940" cy="2885900"/>
            <a:chOff x="179512" y="1412776"/>
            <a:chExt cx="3248940" cy="2885900"/>
          </a:xfrm>
        </p:grpSpPr>
        <p:grpSp>
          <p:nvGrpSpPr>
            <p:cNvPr id="103" name="Group 102"/>
            <p:cNvGrpSpPr/>
            <p:nvPr/>
          </p:nvGrpSpPr>
          <p:grpSpPr>
            <a:xfrm>
              <a:off x="1294852" y="1844824"/>
              <a:ext cx="2133600" cy="2453852"/>
              <a:chOff x="1115025" y="2555332"/>
              <a:chExt cx="2133600" cy="2453852"/>
            </a:xfrm>
          </p:grpSpPr>
          <p:grpSp>
            <p:nvGrpSpPr>
              <p:cNvPr id="67" name="Group 66"/>
              <p:cNvGrpSpPr/>
              <p:nvPr/>
            </p:nvGrpSpPr>
            <p:grpSpPr>
              <a:xfrm>
                <a:off x="1375188" y="2555332"/>
                <a:ext cx="1613274" cy="2149052"/>
                <a:chOff x="1951056" y="1794920"/>
                <a:chExt cx="1613274" cy="2149052"/>
              </a:xfrm>
            </p:grpSpPr>
            <p:cxnSp>
              <p:nvCxnSpPr>
                <p:cNvPr id="25" name="Straight Connector 24"/>
                <p:cNvCxnSpPr>
                  <a:stCxn id="77" idx="2"/>
                  <a:endCxn id="78" idx="0"/>
                </p:cNvCxnSpPr>
                <p:nvPr/>
              </p:nvCxnSpPr>
              <p:spPr>
                <a:xfrm>
                  <a:off x="2698639" y="2924973"/>
                  <a:ext cx="86481" cy="1018999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6" name="Straight Connector 25"/>
                <p:cNvCxnSpPr>
                  <a:stCxn id="77" idx="4"/>
                </p:cNvCxnSpPr>
                <p:nvPr/>
              </p:nvCxnSpPr>
              <p:spPr>
                <a:xfrm>
                  <a:off x="2851039" y="3077373"/>
                  <a:ext cx="135190" cy="364439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3" name="Straight Connector 32"/>
                <p:cNvCxnSpPr>
                  <a:stCxn id="80" idx="1"/>
                  <a:endCxn id="77" idx="6"/>
                </p:cNvCxnSpPr>
                <p:nvPr/>
              </p:nvCxnSpPr>
              <p:spPr>
                <a:xfrm flipH="1" flipV="1">
                  <a:off x="3003439" y="2924973"/>
                  <a:ext cx="560891" cy="503704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4" name="Straight Connector 33"/>
                <p:cNvCxnSpPr>
                  <a:stCxn id="79" idx="2"/>
                  <a:endCxn id="73" idx="7"/>
                </p:cNvCxnSpPr>
                <p:nvPr/>
              </p:nvCxnSpPr>
              <p:spPr>
                <a:xfrm flipH="1">
                  <a:off x="1951056" y="1994319"/>
                  <a:ext cx="1510762" cy="342429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5" name="Straight Connector 34"/>
                <p:cNvCxnSpPr>
                  <a:stCxn id="77" idx="0"/>
                  <a:endCxn id="79" idx="2"/>
                </p:cNvCxnSpPr>
                <p:nvPr/>
              </p:nvCxnSpPr>
              <p:spPr>
                <a:xfrm flipV="1">
                  <a:off x="2851039" y="1994319"/>
                  <a:ext cx="610779" cy="778254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36" name="TextBox 35"/>
                <p:cNvSpPr txBox="1"/>
                <p:nvPr/>
              </p:nvSpPr>
              <p:spPr>
                <a:xfrm>
                  <a:off x="2451480" y="1794920"/>
                  <a:ext cx="270984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 smtClean="0"/>
                    <a:t>3</a:t>
                  </a:r>
                  <a:endParaRPr lang="en-US" dirty="0"/>
                </a:p>
              </p:txBody>
            </p:sp>
            <p:sp>
              <p:nvSpPr>
                <p:cNvPr id="37" name="TextBox 36"/>
                <p:cNvSpPr txBox="1"/>
                <p:nvPr/>
              </p:nvSpPr>
              <p:spPr>
                <a:xfrm>
                  <a:off x="2698337" y="2295449"/>
                  <a:ext cx="270984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/>
                    <a:t>2</a:t>
                  </a:r>
                </a:p>
              </p:txBody>
            </p:sp>
            <p:sp>
              <p:nvSpPr>
                <p:cNvPr id="38" name="TextBox 37"/>
                <p:cNvSpPr txBox="1"/>
                <p:nvPr/>
              </p:nvSpPr>
              <p:spPr>
                <a:xfrm>
                  <a:off x="3292904" y="2987660"/>
                  <a:ext cx="270984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/>
                    <a:t>4</a:t>
                  </a:r>
                </a:p>
              </p:txBody>
            </p:sp>
          </p:grpSp>
          <p:grpSp>
            <p:nvGrpSpPr>
              <p:cNvPr id="68" name="Group 67"/>
              <p:cNvGrpSpPr/>
              <p:nvPr/>
            </p:nvGrpSpPr>
            <p:grpSpPr>
              <a:xfrm>
                <a:off x="1115025" y="2602331"/>
                <a:ext cx="2133600" cy="2406853"/>
                <a:chOff x="1403648" y="3840223"/>
                <a:chExt cx="2133600" cy="2406853"/>
              </a:xfrm>
            </p:grpSpPr>
            <p:grpSp>
              <p:nvGrpSpPr>
                <p:cNvPr id="69" name="Group 68"/>
                <p:cNvGrpSpPr/>
                <p:nvPr/>
              </p:nvGrpSpPr>
              <p:grpSpPr>
                <a:xfrm>
                  <a:off x="1403648" y="3840223"/>
                  <a:ext cx="2133600" cy="2406853"/>
                  <a:chOff x="4419600" y="2222377"/>
                  <a:chExt cx="2133600" cy="2406853"/>
                </a:xfrm>
              </p:grpSpPr>
              <p:sp>
                <p:nvSpPr>
                  <p:cNvPr id="73" name="Oval 72"/>
                  <p:cNvSpPr/>
                  <p:nvPr/>
                </p:nvSpPr>
                <p:spPr>
                  <a:xfrm>
                    <a:off x="4419600" y="2672569"/>
                    <a:ext cx="304800" cy="304800"/>
                  </a:xfrm>
                  <a:prstGeom prst="ellipse">
                    <a:avLst/>
                  </a:prstGeom>
                  <a:solidFill>
                    <a:schemeClr val="accent3"/>
                  </a:solidFill>
                  <a:ln w="19050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en-US" sz="2000" baseline="0" dirty="0" smtClean="0">
                        <a:solidFill>
                          <a:schemeClr val="tx1"/>
                        </a:solidFill>
                        <a:latin typeface="Constantia" pitchFamily="18" charset="0"/>
                      </a:rPr>
                      <a:t>a</a:t>
                    </a:r>
                    <a:endParaRPr lang="en-US" sz="2000" baseline="0" dirty="0">
                      <a:solidFill>
                        <a:schemeClr val="tx1"/>
                      </a:solidFill>
                      <a:latin typeface="Constantia" pitchFamily="18" charset="0"/>
                    </a:endParaRPr>
                  </a:p>
                </p:txBody>
              </p:sp>
              <p:sp>
                <p:nvSpPr>
                  <p:cNvPr id="74" name="Oval 73"/>
                  <p:cNvSpPr/>
                  <p:nvPr/>
                </p:nvSpPr>
                <p:spPr>
                  <a:xfrm>
                    <a:off x="4419600" y="3764498"/>
                    <a:ext cx="304800" cy="304800"/>
                  </a:xfrm>
                  <a:prstGeom prst="ellipse">
                    <a:avLst/>
                  </a:prstGeom>
                  <a:solidFill>
                    <a:schemeClr val="accent3"/>
                  </a:solidFill>
                  <a:ln w="19050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en-US" sz="2000" baseline="0" dirty="0" smtClean="0">
                        <a:solidFill>
                          <a:schemeClr val="tx1"/>
                        </a:solidFill>
                        <a:latin typeface="Constantia" pitchFamily="18" charset="0"/>
                      </a:rPr>
                      <a:t>b</a:t>
                    </a:r>
                    <a:endParaRPr lang="en-US" sz="2000" baseline="0" dirty="0">
                      <a:solidFill>
                        <a:schemeClr val="tx1"/>
                      </a:solidFill>
                      <a:latin typeface="Constantia" pitchFamily="18" charset="0"/>
                    </a:endParaRPr>
                  </a:p>
                </p:txBody>
              </p:sp>
              <p:sp>
                <p:nvSpPr>
                  <p:cNvPr id="75" name="Oval 74"/>
                  <p:cNvSpPr/>
                  <p:nvPr/>
                </p:nvSpPr>
                <p:spPr>
                  <a:xfrm>
                    <a:off x="4425863" y="4324430"/>
                    <a:ext cx="304800" cy="304800"/>
                  </a:xfrm>
                  <a:prstGeom prst="ellipse">
                    <a:avLst/>
                  </a:prstGeom>
                  <a:solidFill>
                    <a:schemeClr val="accent3"/>
                  </a:solidFill>
                  <a:ln w="19050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en-US" sz="2000" baseline="0" dirty="0" smtClean="0">
                        <a:solidFill>
                          <a:schemeClr val="tx1"/>
                        </a:solidFill>
                        <a:latin typeface="Constantia" pitchFamily="18" charset="0"/>
                      </a:rPr>
                      <a:t>c</a:t>
                    </a:r>
                    <a:endParaRPr lang="en-US" sz="2000" baseline="0" dirty="0">
                      <a:solidFill>
                        <a:schemeClr val="tx1"/>
                      </a:solidFill>
                      <a:latin typeface="Constantia" pitchFamily="18" charset="0"/>
                    </a:endParaRPr>
                  </a:p>
                </p:txBody>
              </p:sp>
              <p:sp>
                <p:nvSpPr>
                  <p:cNvPr id="76" name="Oval 75"/>
                  <p:cNvSpPr/>
                  <p:nvPr/>
                </p:nvSpPr>
                <p:spPr>
                  <a:xfrm>
                    <a:off x="5535109" y="3773959"/>
                    <a:ext cx="304800" cy="304800"/>
                  </a:xfrm>
                  <a:prstGeom prst="ellipse">
                    <a:avLst/>
                  </a:prstGeom>
                  <a:solidFill>
                    <a:schemeClr val="accent3"/>
                  </a:solidFill>
                  <a:ln w="19050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en-US" sz="2000" baseline="0" dirty="0" smtClean="0">
                        <a:solidFill>
                          <a:schemeClr val="tx1"/>
                        </a:solidFill>
                        <a:latin typeface="Constantia" pitchFamily="18" charset="0"/>
                      </a:rPr>
                      <a:t>d</a:t>
                    </a:r>
                    <a:endParaRPr lang="en-US" sz="2000" baseline="0" dirty="0">
                      <a:solidFill>
                        <a:schemeClr val="tx1"/>
                      </a:solidFill>
                      <a:latin typeface="Constantia" pitchFamily="18" charset="0"/>
                    </a:endParaRPr>
                  </a:p>
                </p:txBody>
              </p:sp>
              <p:sp>
                <p:nvSpPr>
                  <p:cNvPr id="77" name="Oval 76"/>
                  <p:cNvSpPr/>
                  <p:nvPr/>
                </p:nvSpPr>
                <p:spPr>
                  <a:xfrm>
                    <a:off x="5427346" y="3153031"/>
                    <a:ext cx="304800" cy="304800"/>
                  </a:xfrm>
                  <a:prstGeom prst="ellipse">
                    <a:avLst/>
                  </a:prstGeom>
                  <a:solidFill>
                    <a:schemeClr val="accent3"/>
                  </a:solidFill>
                  <a:ln w="19050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en-US" sz="2000" baseline="0" dirty="0" smtClean="0">
                        <a:solidFill>
                          <a:schemeClr val="tx1"/>
                        </a:solidFill>
                        <a:latin typeface="Constantia" pitchFamily="18" charset="0"/>
                      </a:rPr>
                      <a:t>e</a:t>
                    </a:r>
                    <a:endParaRPr lang="en-US" sz="2000" baseline="0" dirty="0">
                      <a:solidFill>
                        <a:schemeClr val="tx1"/>
                      </a:solidFill>
                      <a:latin typeface="Constantia" pitchFamily="18" charset="0"/>
                    </a:endParaRPr>
                  </a:p>
                </p:txBody>
              </p:sp>
              <p:sp>
                <p:nvSpPr>
                  <p:cNvPr id="78" name="Oval 77"/>
                  <p:cNvSpPr/>
                  <p:nvPr/>
                </p:nvSpPr>
                <p:spPr>
                  <a:xfrm>
                    <a:off x="5361427" y="4324430"/>
                    <a:ext cx="304800" cy="304800"/>
                  </a:xfrm>
                  <a:prstGeom prst="ellipse">
                    <a:avLst/>
                  </a:prstGeom>
                  <a:solidFill>
                    <a:schemeClr val="accent3"/>
                  </a:solidFill>
                  <a:ln w="19050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en-US" sz="2000" baseline="0" dirty="0" smtClean="0">
                        <a:solidFill>
                          <a:schemeClr val="tx1"/>
                        </a:solidFill>
                        <a:latin typeface="Constantia" pitchFamily="18" charset="0"/>
                      </a:rPr>
                      <a:t>f</a:t>
                    </a:r>
                    <a:endParaRPr lang="en-US" sz="2000" baseline="0" dirty="0">
                      <a:solidFill>
                        <a:schemeClr val="tx1"/>
                      </a:solidFill>
                      <a:latin typeface="Constantia" pitchFamily="18" charset="0"/>
                    </a:endParaRPr>
                  </a:p>
                </p:txBody>
              </p:sp>
              <p:sp>
                <p:nvSpPr>
                  <p:cNvPr id="79" name="Oval 78"/>
                  <p:cNvSpPr/>
                  <p:nvPr/>
                </p:nvSpPr>
                <p:spPr>
                  <a:xfrm>
                    <a:off x="6190525" y="2222377"/>
                    <a:ext cx="304800" cy="304800"/>
                  </a:xfrm>
                  <a:prstGeom prst="ellipse">
                    <a:avLst/>
                  </a:prstGeom>
                  <a:solidFill>
                    <a:schemeClr val="accent3"/>
                  </a:solidFill>
                  <a:ln w="19050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en-US" sz="2000" baseline="0" dirty="0" smtClean="0">
                        <a:solidFill>
                          <a:schemeClr val="tx1"/>
                        </a:solidFill>
                        <a:latin typeface="Constantia" pitchFamily="18" charset="0"/>
                      </a:rPr>
                      <a:t>g</a:t>
                    </a:r>
                    <a:endParaRPr lang="en-US" sz="2000" baseline="0" dirty="0">
                      <a:solidFill>
                        <a:schemeClr val="tx1"/>
                      </a:solidFill>
                      <a:latin typeface="Constantia" pitchFamily="18" charset="0"/>
                    </a:endParaRPr>
                  </a:p>
                </p:txBody>
              </p:sp>
              <p:sp>
                <p:nvSpPr>
                  <p:cNvPr id="80" name="Oval 79"/>
                  <p:cNvSpPr/>
                  <p:nvPr/>
                </p:nvSpPr>
                <p:spPr>
                  <a:xfrm>
                    <a:off x="6248400" y="3764498"/>
                    <a:ext cx="304800" cy="304800"/>
                  </a:xfrm>
                  <a:prstGeom prst="ellipse">
                    <a:avLst/>
                  </a:prstGeom>
                  <a:solidFill>
                    <a:schemeClr val="accent3"/>
                  </a:solidFill>
                  <a:ln w="19050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en-US" sz="2000" baseline="0" dirty="0" smtClean="0">
                        <a:solidFill>
                          <a:schemeClr val="tx1"/>
                        </a:solidFill>
                        <a:latin typeface="Constantia" pitchFamily="18" charset="0"/>
                      </a:rPr>
                      <a:t>h</a:t>
                    </a:r>
                    <a:endParaRPr lang="en-US" sz="2000" baseline="0" dirty="0">
                      <a:solidFill>
                        <a:schemeClr val="tx1"/>
                      </a:solidFill>
                      <a:latin typeface="Constantia" pitchFamily="18" charset="0"/>
                    </a:endParaRPr>
                  </a:p>
                </p:txBody>
              </p:sp>
              <p:sp>
                <p:nvSpPr>
                  <p:cNvPr id="81" name="Oval 80"/>
                  <p:cNvSpPr/>
                  <p:nvPr/>
                </p:nvSpPr>
                <p:spPr>
                  <a:xfrm>
                    <a:off x="6248400" y="4324430"/>
                    <a:ext cx="304800" cy="304800"/>
                  </a:xfrm>
                  <a:prstGeom prst="ellipse">
                    <a:avLst/>
                  </a:prstGeom>
                  <a:solidFill>
                    <a:schemeClr val="accent3"/>
                  </a:solidFill>
                  <a:ln w="19050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en-US" sz="2000" baseline="0" dirty="0" err="1" smtClean="0">
                        <a:solidFill>
                          <a:schemeClr val="tx1"/>
                        </a:solidFill>
                        <a:latin typeface="Constantia" pitchFamily="18" charset="0"/>
                      </a:rPr>
                      <a:t>i</a:t>
                    </a:r>
                    <a:endParaRPr lang="en-US" sz="2000" baseline="0" dirty="0">
                      <a:solidFill>
                        <a:schemeClr val="tx1"/>
                      </a:solidFill>
                      <a:latin typeface="Constantia" pitchFamily="18" charset="0"/>
                    </a:endParaRPr>
                  </a:p>
                </p:txBody>
              </p:sp>
              <p:cxnSp>
                <p:nvCxnSpPr>
                  <p:cNvPr id="82" name="Straight Connector 81"/>
                  <p:cNvCxnSpPr>
                    <a:stCxn id="73" idx="4"/>
                    <a:endCxn id="74" idx="0"/>
                  </p:cNvCxnSpPr>
                  <p:nvPr/>
                </p:nvCxnSpPr>
                <p:spPr>
                  <a:xfrm>
                    <a:off x="4572000" y="2977369"/>
                    <a:ext cx="0" cy="787129"/>
                  </a:xfrm>
                  <a:prstGeom prst="line">
                    <a:avLst/>
                  </a:prstGeom>
                  <a:ln w="1905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3" name="Straight Connector 82"/>
                  <p:cNvCxnSpPr>
                    <a:stCxn id="74" idx="4"/>
                    <a:endCxn id="75" idx="0"/>
                  </p:cNvCxnSpPr>
                  <p:nvPr/>
                </p:nvCxnSpPr>
                <p:spPr>
                  <a:xfrm>
                    <a:off x="4572000" y="4069298"/>
                    <a:ext cx="6263" cy="255132"/>
                  </a:xfrm>
                  <a:prstGeom prst="line">
                    <a:avLst/>
                  </a:prstGeom>
                  <a:ln w="1905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4" name="Straight Connector 83"/>
                  <p:cNvCxnSpPr>
                    <a:stCxn id="79" idx="3"/>
                    <a:endCxn id="76" idx="7"/>
                  </p:cNvCxnSpPr>
                  <p:nvPr/>
                </p:nvCxnSpPr>
                <p:spPr>
                  <a:xfrm flipH="1">
                    <a:off x="5795272" y="2482540"/>
                    <a:ext cx="439890" cy="1336056"/>
                  </a:xfrm>
                  <a:prstGeom prst="line">
                    <a:avLst/>
                  </a:prstGeom>
                  <a:ln w="1905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5" name="Straight Connector 84"/>
                  <p:cNvCxnSpPr>
                    <a:stCxn id="77" idx="5"/>
                    <a:endCxn id="81" idx="1"/>
                  </p:cNvCxnSpPr>
                  <p:nvPr/>
                </p:nvCxnSpPr>
                <p:spPr>
                  <a:xfrm>
                    <a:off x="5687509" y="3413194"/>
                    <a:ext cx="605528" cy="955873"/>
                  </a:xfrm>
                  <a:prstGeom prst="line">
                    <a:avLst/>
                  </a:prstGeom>
                  <a:ln w="1905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6" name="Straight Connector 85"/>
                  <p:cNvCxnSpPr>
                    <a:stCxn id="79" idx="4"/>
                    <a:endCxn id="80" idx="0"/>
                  </p:cNvCxnSpPr>
                  <p:nvPr/>
                </p:nvCxnSpPr>
                <p:spPr>
                  <a:xfrm>
                    <a:off x="6342925" y="2527177"/>
                    <a:ext cx="57875" cy="1237321"/>
                  </a:xfrm>
                  <a:prstGeom prst="line">
                    <a:avLst/>
                  </a:prstGeom>
                  <a:ln w="1905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7" name="Straight Connector 86"/>
                  <p:cNvCxnSpPr>
                    <a:stCxn id="80" idx="3"/>
                    <a:endCxn id="78" idx="7"/>
                  </p:cNvCxnSpPr>
                  <p:nvPr/>
                </p:nvCxnSpPr>
                <p:spPr>
                  <a:xfrm flipH="1">
                    <a:off x="5621590" y="4024661"/>
                    <a:ext cx="671447" cy="344406"/>
                  </a:xfrm>
                  <a:prstGeom prst="line">
                    <a:avLst/>
                  </a:prstGeom>
                  <a:ln w="1905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70" name="Straight Connector 69"/>
                <p:cNvCxnSpPr>
                  <a:stCxn id="77" idx="1"/>
                  <a:endCxn id="73" idx="5"/>
                </p:cNvCxnSpPr>
                <p:nvPr/>
              </p:nvCxnSpPr>
              <p:spPr>
                <a:xfrm flipH="1" flipV="1">
                  <a:off x="1663811" y="4550578"/>
                  <a:ext cx="792220" cy="264936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1" name="Straight Connector 70"/>
                <p:cNvCxnSpPr>
                  <a:stCxn id="77" idx="2"/>
                  <a:endCxn id="74" idx="7"/>
                </p:cNvCxnSpPr>
                <p:nvPr/>
              </p:nvCxnSpPr>
              <p:spPr>
                <a:xfrm flipH="1">
                  <a:off x="1663811" y="4923277"/>
                  <a:ext cx="747583" cy="503704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72" name="TextBox 71"/>
                <p:cNvSpPr txBox="1"/>
                <p:nvPr/>
              </p:nvSpPr>
              <p:spPr>
                <a:xfrm>
                  <a:off x="2091701" y="5451001"/>
                  <a:ext cx="270984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 smtClean="0"/>
                    <a:t>3</a:t>
                  </a:r>
                  <a:endParaRPr lang="en-US" dirty="0"/>
                </a:p>
              </p:txBody>
            </p:sp>
          </p:grpSp>
        </p:grpSp>
        <p:grpSp>
          <p:nvGrpSpPr>
            <p:cNvPr id="88" name="Group 87"/>
            <p:cNvGrpSpPr/>
            <p:nvPr/>
          </p:nvGrpSpPr>
          <p:grpSpPr>
            <a:xfrm>
              <a:off x="179512" y="1878301"/>
              <a:ext cx="1080120" cy="2414795"/>
              <a:chOff x="3707904" y="1950309"/>
              <a:chExt cx="1368152" cy="2414795"/>
            </a:xfrm>
          </p:grpSpPr>
          <p:sp>
            <p:nvSpPr>
              <p:cNvPr id="89" name="TextBox 88"/>
              <p:cNvSpPr txBox="1"/>
              <p:nvPr/>
            </p:nvSpPr>
            <p:spPr>
              <a:xfrm>
                <a:off x="3707904" y="3995772"/>
                <a:ext cx="1368152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>
                    <a:solidFill>
                      <a:srgbClr val="FF0000"/>
                    </a:solidFill>
                  </a:rPr>
                  <a:t>Level 1</a:t>
                </a:r>
                <a:endParaRPr lang="en-US" dirty="0">
                  <a:solidFill>
                    <a:srgbClr val="FF0000"/>
                  </a:solidFill>
                </a:endParaRPr>
              </a:p>
            </p:txBody>
          </p:sp>
          <p:sp>
            <p:nvSpPr>
              <p:cNvPr id="90" name="TextBox 89"/>
              <p:cNvSpPr txBox="1"/>
              <p:nvPr/>
            </p:nvSpPr>
            <p:spPr>
              <a:xfrm>
                <a:off x="3707904" y="3441812"/>
                <a:ext cx="1368152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>
                    <a:solidFill>
                      <a:srgbClr val="FF0000"/>
                    </a:solidFill>
                  </a:rPr>
                  <a:t>Level 2</a:t>
                </a:r>
                <a:endParaRPr lang="en-US" dirty="0">
                  <a:solidFill>
                    <a:srgbClr val="FF0000"/>
                  </a:solidFill>
                </a:endParaRPr>
              </a:p>
            </p:txBody>
          </p:sp>
          <p:sp>
            <p:nvSpPr>
              <p:cNvPr id="91" name="TextBox 90"/>
              <p:cNvSpPr txBox="1"/>
              <p:nvPr/>
            </p:nvSpPr>
            <p:spPr>
              <a:xfrm>
                <a:off x="3707904" y="2915652"/>
                <a:ext cx="1368152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>
                    <a:solidFill>
                      <a:srgbClr val="FF0000"/>
                    </a:solidFill>
                  </a:rPr>
                  <a:t>Level 3</a:t>
                </a:r>
              </a:p>
            </p:txBody>
          </p:sp>
          <p:sp>
            <p:nvSpPr>
              <p:cNvPr id="92" name="TextBox 91"/>
              <p:cNvSpPr txBox="1"/>
              <p:nvPr/>
            </p:nvSpPr>
            <p:spPr>
              <a:xfrm>
                <a:off x="3707904" y="2395846"/>
                <a:ext cx="1368152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>
                    <a:solidFill>
                      <a:srgbClr val="FF0000"/>
                    </a:solidFill>
                  </a:rPr>
                  <a:t>Level 4</a:t>
                </a:r>
              </a:p>
            </p:txBody>
          </p:sp>
          <p:sp>
            <p:nvSpPr>
              <p:cNvPr id="93" name="TextBox 92"/>
              <p:cNvSpPr txBox="1"/>
              <p:nvPr/>
            </p:nvSpPr>
            <p:spPr>
              <a:xfrm>
                <a:off x="3707904" y="1950309"/>
                <a:ext cx="1368152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>
                    <a:solidFill>
                      <a:srgbClr val="FF0000"/>
                    </a:solidFill>
                  </a:rPr>
                  <a:t>Level 5</a:t>
                </a:r>
              </a:p>
            </p:txBody>
          </p:sp>
        </p:grpSp>
        <p:sp>
          <p:nvSpPr>
            <p:cNvPr id="94" name="TextBox 93"/>
            <p:cNvSpPr txBox="1"/>
            <p:nvPr/>
          </p:nvSpPr>
          <p:spPr>
            <a:xfrm>
              <a:off x="1763688" y="1412776"/>
              <a:ext cx="1468029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 smtClean="0"/>
                <a:t>Hierarchy</a:t>
              </a:r>
              <a:endParaRPr lang="en-US" sz="2000" dirty="0"/>
            </a:p>
          </p:txBody>
        </p:sp>
      </p:grpSp>
    </p:spTree>
    <p:extLst>
      <p:ext uri="{BB962C8B-B14F-4D97-AF65-F5344CB8AC3E}">
        <p14:creationId xmlns:p14="http://schemas.microsoft.com/office/powerpoint/2010/main" val="30413503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116632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sz="4800" b="1" dirty="0">
                <a:cs typeface="Arial" pitchFamily="34" charset="0"/>
              </a:rPr>
              <a:t>Part II: Vertex </a:t>
            </a:r>
            <a:r>
              <a:rPr lang="en-US" sz="4800" b="1" dirty="0" smtClean="0">
                <a:cs typeface="Arial" pitchFamily="34" charset="0"/>
              </a:rPr>
              <a:t>Labeling (example)</a:t>
            </a:r>
            <a:endParaRPr lang="en-US" sz="4800" b="1" dirty="0">
              <a:cs typeface="Arial" pitchFamily="34" charset="0"/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1730589" y="1470542"/>
            <a:ext cx="2133600" cy="1905000"/>
            <a:chOff x="1403648" y="4620344"/>
            <a:chExt cx="2133600" cy="1905000"/>
          </a:xfrm>
        </p:grpSpPr>
        <p:grpSp>
          <p:nvGrpSpPr>
            <p:cNvPr id="5" name="Group 4"/>
            <p:cNvGrpSpPr/>
            <p:nvPr/>
          </p:nvGrpSpPr>
          <p:grpSpPr>
            <a:xfrm>
              <a:off x="1403648" y="4620344"/>
              <a:ext cx="2133600" cy="1905000"/>
              <a:chOff x="4419600" y="3002498"/>
              <a:chExt cx="2133600" cy="1905000"/>
            </a:xfrm>
          </p:grpSpPr>
          <p:sp>
            <p:nvSpPr>
              <p:cNvPr id="9" name="Oval 8"/>
              <p:cNvSpPr/>
              <p:nvPr/>
            </p:nvSpPr>
            <p:spPr>
              <a:xfrm>
                <a:off x="4419600" y="3002498"/>
                <a:ext cx="304800" cy="304800"/>
              </a:xfrm>
              <a:prstGeom prst="ellipse">
                <a:avLst/>
              </a:prstGeom>
              <a:solidFill>
                <a:schemeClr val="accent3"/>
              </a:solidFill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000" baseline="0" dirty="0" smtClean="0">
                    <a:solidFill>
                      <a:schemeClr val="tx1"/>
                    </a:solidFill>
                    <a:latin typeface="Constantia" pitchFamily="18" charset="0"/>
                  </a:rPr>
                  <a:t>a</a:t>
                </a:r>
                <a:endParaRPr lang="en-US" sz="2000" baseline="0" dirty="0">
                  <a:solidFill>
                    <a:schemeClr val="tx1"/>
                  </a:solidFill>
                  <a:latin typeface="Constantia" pitchFamily="18" charset="0"/>
                </a:endParaRPr>
              </a:p>
            </p:txBody>
          </p:sp>
          <p:sp>
            <p:nvSpPr>
              <p:cNvPr id="10" name="Oval 9"/>
              <p:cNvSpPr/>
              <p:nvPr/>
            </p:nvSpPr>
            <p:spPr>
              <a:xfrm>
                <a:off x="4419600" y="3764498"/>
                <a:ext cx="304800" cy="304800"/>
              </a:xfrm>
              <a:prstGeom prst="ellipse">
                <a:avLst/>
              </a:prstGeom>
              <a:solidFill>
                <a:schemeClr val="accent3"/>
              </a:solidFill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000" baseline="0" dirty="0" smtClean="0">
                    <a:solidFill>
                      <a:schemeClr val="tx1"/>
                    </a:solidFill>
                    <a:latin typeface="Constantia" pitchFamily="18" charset="0"/>
                  </a:rPr>
                  <a:t>b</a:t>
                </a:r>
                <a:endParaRPr lang="en-US" sz="2000" baseline="0" dirty="0">
                  <a:solidFill>
                    <a:schemeClr val="tx1"/>
                  </a:solidFill>
                  <a:latin typeface="Constantia" pitchFamily="18" charset="0"/>
                </a:endParaRPr>
              </a:p>
            </p:txBody>
          </p:sp>
          <p:sp>
            <p:nvSpPr>
              <p:cNvPr id="11" name="Oval 10"/>
              <p:cNvSpPr/>
              <p:nvPr/>
            </p:nvSpPr>
            <p:spPr>
              <a:xfrm>
                <a:off x="4419600" y="4602698"/>
                <a:ext cx="304800" cy="304800"/>
              </a:xfrm>
              <a:prstGeom prst="ellipse">
                <a:avLst/>
              </a:prstGeom>
              <a:solidFill>
                <a:schemeClr val="accent3"/>
              </a:solidFill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000" baseline="0" dirty="0" smtClean="0">
                    <a:solidFill>
                      <a:schemeClr val="tx1"/>
                    </a:solidFill>
                    <a:latin typeface="Constantia" pitchFamily="18" charset="0"/>
                  </a:rPr>
                  <a:t>c</a:t>
                </a:r>
                <a:endParaRPr lang="en-US" sz="2000" baseline="0" dirty="0">
                  <a:solidFill>
                    <a:schemeClr val="tx1"/>
                  </a:solidFill>
                  <a:latin typeface="Constantia" pitchFamily="18" charset="0"/>
                </a:endParaRPr>
              </a:p>
            </p:txBody>
          </p:sp>
          <p:sp>
            <p:nvSpPr>
              <p:cNvPr id="12" name="Oval 11"/>
              <p:cNvSpPr/>
              <p:nvPr/>
            </p:nvSpPr>
            <p:spPr>
              <a:xfrm>
                <a:off x="5334000" y="3002498"/>
                <a:ext cx="304800" cy="304800"/>
              </a:xfrm>
              <a:prstGeom prst="ellipse">
                <a:avLst/>
              </a:prstGeom>
              <a:solidFill>
                <a:schemeClr val="accent3"/>
              </a:solidFill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000" baseline="0" dirty="0" smtClean="0">
                    <a:solidFill>
                      <a:schemeClr val="tx1"/>
                    </a:solidFill>
                    <a:latin typeface="Constantia" pitchFamily="18" charset="0"/>
                  </a:rPr>
                  <a:t>d</a:t>
                </a:r>
                <a:endParaRPr lang="en-US" sz="2000" baseline="0" dirty="0">
                  <a:solidFill>
                    <a:schemeClr val="tx1"/>
                  </a:solidFill>
                  <a:latin typeface="Constantia" pitchFamily="18" charset="0"/>
                </a:endParaRPr>
              </a:p>
            </p:txBody>
          </p:sp>
          <p:sp>
            <p:nvSpPr>
              <p:cNvPr id="13" name="Oval 12"/>
              <p:cNvSpPr/>
              <p:nvPr/>
            </p:nvSpPr>
            <p:spPr>
              <a:xfrm>
                <a:off x="5334000" y="3764498"/>
                <a:ext cx="304800" cy="304800"/>
              </a:xfrm>
              <a:prstGeom prst="ellipse">
                <a:avLst/>
              </a:prstGeom>
              <a:solidFill>
                <a:schemeClr val="accent3"/>
              </a:solidFill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000" baseline="0" dirty="0" smtClean="0">
                    <a:solidFill>
                      <a:schemeClr val="tx1"/>
                    </a:solidFill>
                    <a:latin typeface="Constantia" pitchFamily="18" charset="0"/>
                  </a:rPr>
                  <a:t>e</a:t>
                </a:r>
                <a:endParaRPr lang="en-US" sz="2000" baseline="0" dirty="0">
                  <a:solidFill>
                    <a:schemeClr val="tx1"/>
                  </a:solidFill>
                  <a:latin typeface="Constantia" pitchFamily="18" charset="0"/>
                </a:endParaRPr>
              </a:p>
            </p:txBody>
          </p:sp>
          <p:sp>
            <p:nvSpPr>
              <p:cNvPr id="14" name="Oval 13"/>
              <p:cNvSpPr/>
              <p:nvPr/>
            </p:nvSpPr>
            <p:spPr>
              <a:xfrm>
                <a:off x="5334000" y="4602698"/>
                <a:ext cx="304800" cy="304800"/>
              </a:xfrm>
              <a:prstGeom prst="ellipse">
                <a:avLst/>
              </a:prstGeom>
              <a:solidFill>
                <a:schemeClr val="accent3"/>
              </a:solidFill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000" baseline="0" dirty="0" smtClean="0">
                    <a:solidFill>
                      <a:schemeClr val="tx1"/>
                    </a:solidFill>
                    <a:latin typeface="Constantia" pitchFamily="18" charset="0"/>
                  </a:rPr>
                  <a:t>f</a:t>
                </a:r>
                <a:endParaRPr lang="en-US" sz="2000" baseline="0" dirty="0">
                  <a:solidFill>
                    <a:schemeClr val="tx1"/>
                  </a:solidFill>
                  <a:latin typeface="Constantia" pitchFamily="18" charset="0"/>
                </a:endParaRPr>
              </a:p>
            </p:txBody>
          </p:sp>
          <p:sp>
            <p:nvSpPr>
              <p:cNvPr id="15" name="Oval 14"/>
              <p:cNvSpPr/>
              <p:nvPr/>
            </p:nvSpPr>
            <p:spPr>
              <a:xfrm>
                <a:off x="6248400" y="3002498"/>
                <a:ext cx="304800" cy="304800"/>
              </a:xfrm>
              <a:prstGeom prst="ellipse">
                <a:avLst/>
              </a:prstGeom>
              <a:solidFill>
                <a:schemeClr val="accent3"/>
              </a:solidFill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000" baseline="0" dirty="0" smtClean="0">
                    <a:solidFill>
                      <a:schemeClr val="tx1"/>
                    </a:solidFill>
                    <a:latin typeface="Constantia" pitchFamily="18" charset="0"/>
                  </a:rPr>
                  <a:t>g</a:t>
                </a:r>
                <a:endParaRPr lang="en-US" sz="2000" baseline="0" dirty="0">
                  <a:solidFill>
                    <a:schemeClr val="tx1"/>
                  </a:solidFill>
                  <a:latin typeface="Constantia" pitchFamily="18" charset="0"/>
                </a:endParaRPr>
              </a:p>
            </p:txBody>
          </p:sp>
          <p:sp>
            <p:nvSpPr>
              <p:cNvPr id="16" name="Oval 15"/>
              <p:cNvSpPr/>
              <p:nvPr/>
            </p:nvSpPr>
            <p:spPr>
              <a:xfrm>
                <a:off x="6248400" y="3764498"/>
                <a:ext cx="304800" cy="304800"/>
              </a:xfrm>
              <a:prstGeom prst="ellipse">
                <a:avLst/>
              </a:prstGeom>
              <a:solidFill>
                <a:schemeClr val="accent3"/>
              </a:solidFill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000" baseline="0" dirty="0" smtClean="0">
                    <a:solidFill>
                      <a:schemeClr val="tx1"/>
                    </a:solidFill>
                    <a:latin typeface="Constantia" pitchFamily="18" charset="0"/>
                  </a:rPr>
                  <a:t>h</a:t>
                </a:r>
                <a:endParaRPr lang="en-US" sz="2000" baseline="0" dirty="0">
                  <a:solidFill>
                    <a:schemeClr val="tx1"/>
                  </a:solidFill>
                  <a:latin typeface="Constantia" pitchFamily="18" charset="0"/>
                </a:endParaRPr>
              </a:p>
            </p:txBody>
          </p:sp>
          <p:sp>
            <p:nvSpPr>
              <p:cNvPr id="17" name="Oval 16"/>
              <p:cNvSpPr/>
              <p:nvPr/>
            </p:nvSpPr>
            <p:spPr>
              <a:xfrm>
                <a:off x="6248400" y="4602698"/>
                <a:ext cx="304800" cy="304800"/>
              </a:xfrm>
              <a:prstGeom prst="ellipse">
                <a:avLst/>
              </a:prstGeom>
              <a:solidFill>
                <a:schemeClr val="accent3"/>
              </a:solidFill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000" baseline="0" dirty="0" err="1" smtClean="0">
                    <a:solidFill>
                      <a:schemeClr val="tx1"/>
                    </a:solidFill>
                    <a:latin typeface="Constantia" pitchFamily="18" charset="0"/>
                  </a:rPr>
                  <a:t>i</a:t>
                </a:r>
                <a:endParaRPr lang="en-US" sz="2000" baseline="0" dirty="0">
                  <a:solidFill>
                    <a:schemeClr val="tx1"/>
                  </a:solidFill>
                  <a:latin typeface="Constantia" pitchFamily="18" charset="0"/>
                </a:endParaRPr>
              </a:p>
            </p:txBody>
          </p:sp>
          <p:cxnSp>
            <p:nvCxnSpPr>
              <p:cNvPr id="18" name="Straight Connector 17"/>
              <p:cNvCxnSpPr>
                <a:stCxn id="9" idx="4"/>
                <a:endCxn id="10" idx="0"/>
              </p:cNvCxnSpPr>
              <p:nvPr/>
            </p:nvCxnSpPr>
            <p:spPr>
              <a:xfrm rot="5400000">
                <a:off x="4343400" y="3535898"/>
                <a:ext cx="457200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" name="Straight Connector 18"/>
              <p:cNvCxnSpPr>
                <a:endCxn id="11" idx="0"/>
              </p:cNvCxnSpPr>
              <p:nvPr/>
            </p:nvCxnSpPr>
            <p:spPr>
              <a:xfrm rot="5400000">
                <a:off x="4305300" y="4335998"/>
                <a:ext cx="533400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" name="Straight Connector 19"/>
              <p:cNvCxnSpPr>
                <a:stCxn id="12" idx="4"/>
                <a:endCxn id="13" idx="0"/>
              </p:cNvCxnSpPr>
              <p:nvPr/>
            </p:nvCxnSpPr>
            <p:spPr>
              <a:xfrm rot="5400000">
                <a:off x="5257800" y="3535898"/>
                <a:ext cx="457200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" name="Straight Connector 20"/>
              <p:cNvCxnSpPr>
                <a:stCxn id="13" idx="4"/>
                <a:endCxn id="14" idx="0"/>
              </p:cNvCxnSpPr>
              <p:nvPr/>
            </p:nvCxnSpPr>
            <p:spPr>
              <a:xfrm rot="5400000">
                <a:off x="5219700" y="4335998"/>
                <a:ext cx="533400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" name="Straight Connector 21"/>
              <p:cNvCxnSpPr>
                <a:stCxn id="15" idx="2"/>
                <a:endCxn id="12" idx="6"/>
              </p:cNvCxnSpPr>
              <p:nvPr/>
            </p:nvCxnSpPr>
            <p:spPr>
              <a:xfrm rot="10800000">
                <a:off x="5638800" y="3154898"/>
                <a:ext cx="609600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" name="Straight Connector 22"/>
              <p:cNvCxnSpPr>
                <a:stCxn id="13" idx="5"/>
                <a:endCxn id="17" idx="1"/>
              </p:cNvCxnSpPr>
              <p:nvPr/>
            </p:nvCxnSpPr>
            <p:spPr>
              <a:xfrm rot="16200000" flipH="1">
                <a:off x="5632263" y="3986561"/>
                <a:ext cx="622674" cy="698874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" name="Straight Connector 23"/>
              <p:cNvCxnSpPr>
                <a:stCxn id="15" idx="4"/>
                <a:endCxn id="16" idx="0"/>
              </p:cNvCxnSpPr>
              <p:nvPr/>
            </p:nvCxnSpPr>
            <p:spPr>
              <a:xfrm rot="5400000">
                <a:off x="6172200" y="3535898"/>
                <a:ext cx="457200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" name="Straight Connector 24"/>
              <p:cNvCxnSpPr>
                <a:stCxn id="16" idx="3"/>
                <a:endCxn id="14" idx="7"/>
              </p:cNvCxnSpPr>
              <p:nvPr/>
            </p:nvCxnSpPr>
            <p:spPr>
              <a:xfrm flipH="1">
                <a:off x="5594163" y="4024661"/>
                <a:ext cx="698874" cy="622674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6" name="Straight Connector 5"/>
            <p:cNvCxnSpPr>
              <a:stCxn id="13" idx="1"/>
              <a:endCxn id="9" idx="5"/>
            </p:cNvCxnSpPr>
            <p:nvPr/>
          </p:nvCxnSpPr>
          <p:spPr>
            <a:xfrm flipH="1" flipV="1">
              <a:off x="1663811" y="4880507"/>
              <a:ext cx="698874" cy="546474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6"/>
            <p:cNvCxnSpPr>
              <a:stCxn id="13" idx="2"/>
              <a:endCxn id="10" idx="6"/>
            </p:cNvCxnSpPr>
            <p:nvPr/>
          </p:nvCxnSpPr>
          <p:spPr>
            <a:xfrm flipH="1">
              <a:off x="1708448" y="5534744"/>
              <a:ext cx="6096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" name="TextBox 7"/>
            <p:cNvSpPr txBox="1"/>
            <p:nvPr/>
          </p:nvSpPr>
          <p:spPr>
            <a:xfrm>
              <a:off x="2091701" y="5769178"/>
              <a:ext cx="270984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 smtClean="0"/>
                <a:t>3</a:t>
              </a:r>
              <a:endParaRPr lang="en-US" sz="2000" dirty="0"/>
            </a:p>
          </p:txBody>
        </p:sp>
      </p:grpSp>
      <p:sp>
        <p:nvSpPr>
          <p:cNvPr id="26" name="Rounded Rectangle 25"/>
          <p:cNvSpPr/>
          <p:nvPr/>
        </p:nvSpPr>
        <p:spPr>
          <a:xfrm>
            <a:off x="1619616" y="2790942"/>
            <a:ext cx="2448271" cy="750188"/>
          </a:xfrm>
          <a:prstGeom prst="roundRect">
            <a:avLst/>
          </a:prstGeom>
          <a:gradFill>
            <a:gsLst>
              <a:gs pos="0">
                <a:schemeClr val="accent6">
                  <a:tint val="45000"/>
                  <a:satMod val="200000"/>
                  <a:alpha val="20000"/>
                </a:schemeClr>
              </a:gs>
              <a:gs pos="30000">
                <a:schemeClr val="accent6">
                  <a:tint val="61000"/>
                  <a:satMod val="200000"/>
                  <a:alpha val="20000"/>
                </a:schemeClr>
              </a:gs>
              <a:gs pos="45000">
                <a:schemeClr val="accent6">
                  <a:tint val="66000"/>
                  <a:satMod val="200000"/>
                  <a:alpha val="20000"/>
                </a:schemeClr>
              </a:gs>
              <a:gs pos="55000">
                <a:schemeClr val="accent6">
                  <a:tint val="66000"/>
                  <a:satMod val="200000"/>
                  <a:alpha val="20000"/>
                </a:schemeClr>
              </a:gs>
              <a:gs pos="73000">
                <a:schemeClr val="accent6">
                  <a:tint val="61000"/>
                  <a:satMod val="200000"/>
                  <a:alpha val="20000"/>
                </a:schemeClr>
              </a:gs>
              <a:gs pos="100000">
                <a:schemeClr val="accent6">
                  <a:tint val="45000"/>
                  <a:satMod val="200000"/>
                  <a:alpha val="20000"/>
                </a:schemeClr>
              </a:gs>
            </a:gsLst>
          </a:grad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7" name="TextBox 26"/>
          <p:cNvSpPr txBox="1"/>
          <p:nvPr/>
        </p:nvSpPr>
        <p:spPr>
          <a:xfrm>
            <a:off x="1475600" y="3689690"/>
            <a:ext cx="25922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n-NO" sz="2400" i="1" dirty="0"/>
              <a:t>G = G</a:t>
            </a:r>
            <a:r>
              <a:rPr lang="nn-NO" sz="2400" i="1" baseline="-25000" dirty="0"/>
              <a:t>1</a:t>
            </a:r>
            <a:r>
              <a:rPr lang="nn-NO" sz="2400" i="1" dirty="0"/>
              <a:t>, L</a:t>
            </a:r>
            <a:r>
              <a:rPr lang="nn-NO" sz="2400" i="1" baseline="-25000" dirty="0"/>
              <a:t>1</a:t>
            </a:r>
            <a:r>
              <a:rPr lang="nn-NO" sz="2400" i="1" dirty="0"/>
              <a:t>=</a:t>
            </a:r>
            <a:r>
              <a:rPr lang="nn-NO" sz="2400" dirty="0"/>
              <a:t>{ </a:t>
            </a:r>
            <a:r>
              <a:rPr lang="nn-NO" sz="2400" i="1" dirty="0"/>
              <a:t>c, f, i </a:t>
            </a:r>
            <a:r>
              <a:rPr lang="nn-NO" sz="2400" dirty="0"/>
              <a:t>}</a:t>
            </a:r>
            <a:endParaRPr lang="zh-CN" altLang="en-US" sz="2400" baseline="0" dirty="0">
              <a:latin typeface="Constantia" pitchFamily="18" charset="0"/>
            </a:endParaRPr>
          </a:p>
        </p:txBody>
      </p:sp>
      <p:sp>
        <p:nvSpPr>
          <p:cNvPr id="28" name="Down Arrow 27"/>
          <p:cNvSpPr/>
          <p:nvPr/>
        </p:nvSpPr>
        <p:spPr bwMode="auto">
          <a:xfrm rot="16200000">
            <a:off x="4247908" y="2260909"/>
            <a:ext cx="504056" cy="432048"/>
          </a:xfrm>
          <a:prstGeom prst="downArrow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pitchFamily="64" charset="-128"/>
            </a:endParaRPr>
          </a:p>
        </p:txBody>
      </p:sp>
      <p:grpSp>
        <p:nvGrpSpPr>
          <p:cNvPr id="29" name="Group 28"/>
          <p:cNvGrpSpPr/>
          <p:nvPr/>
        </p:nvGrpSpPr>
        <p:grpSpPr>
          <a:xfrm>
            <a:off x="5076000" y="2139174"/>
            <a:ext cx="2133600" cy="1066800"/>
            <a:chOff x="4419600" y="3002498"/>
            <a:chExt cx="2133600" cy="1066800"/>
          </a:xfrm>
        </p:grpSpPr>
        <p:sp>
          <p:nvSpPr>
            <p:cNvPr id="30" name="Oval 29"/>
            <p:cNvSpPr/>
            <p:nvPr/>
          </p:nvSpPr>
          <p:spPr>
            <a:xfrm>
              <a:off x="4419600" y="3002498"/>
              <a:ext cx="304800" cy="304800"/>
            </a:xfrm>
            <a:prstGeom prst="ellipse">
              <a:avLst/>
            </a:prstGeom>
            <a:solidFill>
              <a:schemeClr val="accent3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baseline="0" dirty="0" smtClean="0">
                  <a:solidFill>
                    <a:schemeClr val="tx1"/>
                  </a:solidFill>
                  <a:latin typeface="Constantia" pitchFamily="18" charset="0"/>
                </a:rPr>
                <a:t>a</a:t>
              </a:r>
              <a:endParaRPr lang="en-US" sz="2000" baseline="0" dirty="0">
                <a:solidFill>
                  <a:schemeClr val="tx1"/>
                </a:solidFill>
                <a:latin typeface="Constantia" pitchFamily="18" charset="0"/>
              </a:endParaRPr>
            </a:p>
          </p:txBody>
        </p:sp>
        <p:sp>
          <p:nvSpPr>
            <p:cNvPr id="31" name="Oval 30"/>
            <p:cNvSpPr/>
            <p:nvPr/>
          </p:nvSpPr>
          <p:spPr>
            <a:xfrm>
              <a:off x="4419600" y="3764498"/>
              <a:ext cx="304800" cy="304800"/>
            </a:xfrm>
            <a:prstGeom prst="ellipse">
              <a:avLst/>
            </a:prstGeom>
            <a:solidFill>
              <a:schemeClr val="accent3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baseline="0" dirty="0" smtClean="0">
                  <a:solidFill>
                    <a:schemeClr val="tx1"/>
                  </a:solidFill>
                  <a:latin typeface="Constantia" pitchFamily="18" charset="0"/>
                </a:rPr>
                <a:t>b</a:t>
              </a:r>
              <a:endParaRPr lang="en-US" sz="2000" baseline="0" dirty="0">
                <a:solidFill>
                  <a:schemeClr val="tx1"/>
                </a:solidFill>
                <a:latin typeface="Constantia" pitchFamily="18" charset="0"/>
              </a:endParaRPr>
            </a:p>
          </p:txBody>
        </p:sp>
        <p:sp>
          <p:nvSpPr>
            <p:cNvPr id="32" name="Oval 31"/>
            <p:cNvSpPr/>
            <p:nvPr/>
          </p:nvSpPr>
          <p:spPr>
            <a:xfrm>
              <a:off x="5334000" y="3002498"/>
              <a:ext cx="304800" cy="304800"/>
            </a:xfrm>
            <a:prstGeom prst="ellipse">
              <a:avLst/>
            </a:prstGeom>
            <a:solidFill>
              <a:schemeClr val="accent3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baseline="0" dirty="0" smtClean="0">
                  <a:solidFill>
                    <a:schemeClr val="tx1"/>
                  </a:solidFill>
                  <a:latin typeface="Constantia" pitchFamily="18" charset="0"/>
                </a:rPr>
                <a:t>d</a:t>
              </a:r>
              <a:endParaRPr lang="en-US" sz="2000" baseline="0" dirty="0">
                <a:solidFill>
                  <a:schemeClr val="tx1"/>
                </a:solidFill>
                <a:latin typeface="Constantia" pitchFamily="18" charset="0"/>
              </a:endParaRPr>
            </a:p>
          </p:txBody>
        </p:sp>
        <p:sp>
          <p:nvSpPr>
            <p:cNvPr id="33" name="Oval 32"/>
            <p:cNvSpPr/>
            <p:nvPr/>
          </p:nvSpPr>
          <p:spPr>
            <a:xfrm>
              <a:off x="5334000" y="3764498"/>
              <a:ext cx="304800" cy="304800"/>
            </a:xfrm>
            <a:prstGeom prst="ellipse">
              <a:avLst/>
            </a:prstGeom>
            <a:solidFill>
              <a:schemeClr val="accent3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baseline="0" dirty="0" smtClean="0">
                  <a:solidFill>
                    <a:schemeClr val="tx1"/>
                  </a:solidFill>
                  <a:latin typeface="Constantia" pitchFamily="18" charset="0"/>
                </a:rPr>
                <a:t>e</a:t>
              </a:r>
              <a:endParaRPr lang="en-US" sz="2000" baseline="0" dirty="0">
                <a:solidFill>
                  <a:schemeClr val="tx1"/>
                </a:solidFill>
                <a:latin typeface="Constantia" pitchFamily="18" charset="0"/>
              </a:endParaRPr>
            </a:p>
          </p:txBody>
        </p:sp>
        <p:sp>
          <p:nvSpPr>
            <p:cNvPr id="34" name="Oval 33"/>
            <p:cNvSpPr/>
            <p:nvPr/>
          </p:nvSpPr>
          <p:spPr>
            <a:xfrm>
              <a:off x="6248400" y="3002498"/>
              <a:ext cx="304800" cy="304800"/>
            </a:xfrm>
            <a:prstGeom prst="ellipse">
              <a:avLst/>
            </a:prstGeom>
            <a:solidFill>
              <a:schemeClr val="accent3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baseline="0" dirty="0" smtClean="0">
                  <a:solidFill>
                    <a:schemeClr val="tx1"/>
                  </a:solidFill>
                  <a:latin typeface="Constantia" pitchFamily="18" charset="0"/>
                </a:rPr>
                <a:t>g</a:t>
              </a:r>
              <a:endParaRPr lang="en-US" sz="2000" baseline="0" dirty="0">
                <a:solidFill>
                  <a:schemeClr val="tx1"/>
                </a:solidFill>
                <a:latin typeface="Constantia" pitchFamily="18" charset="0"/>
              </a:endParaRPr>
            </a:p>
          </p:txBody>
        </p:sp>
        <p:sp>
          <p:nvSpPr>
            <p:cNvPr id="35" name="Oval 34"/>
            <p:cNvSpPr/>
            <p:nvPr/>
          </p:nvSpPr>
          <p:spPr>
            <a:xfrm>
              <a:off x="6248400" y="3764498"/>
              <a:ext cx="304800" cy="304800"/>
            </a:xfrm>
            <a:prstGeom prst="ellipse">
              <a:avLst/>
            </a:prstGeom>
            <a:solidFill>
              <a:schemeClr val="accent3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baseline="0" dirty="0" smtClean="0">
                  <a:solidFill>
                    <a:schemeClr val="tx1"/>
                  </a:solidFill>
                  <a:latin typeface="Constantia" pitchFamily="18" charset="0"/>
                </a:rPr>
                <a:t>h</a:t>
              </a:r>
              <a:endParaRPr lang="en-US" sz="2000" baseline="0" dirty="0">
                <a:solidFill>
                  <a:schemeClr val="tx1"/>
                </a:solidFill>
                <a:latin typeface="Constantia" pitchFamily="18" charset="0"/>
              </a:endParaRPr>
            </a:p>
          </p:txBody>
        </p:sp>
        <p:cxnSp>
          <p:nvCxnSpPr>
            <p:cNvPr id="36" name="Straight Connector 35"/>
            <p:cNvCxnSpPr>
              <a:stCxn id="30" idx="4"/>
              <a:endCxn id="31" idx="0"/>
            </p:cNvCxnSpPr>
            <p:nvPr/>
          </p:nvCxnSpPr>
          <p:spPr>
            <a:xfrm rot="5400000">
              <a:off x="4343400" y="3535898"/>
              <a:ext cx="4572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/>
            <p:cNvCxnSpPr>
              <a:stCxn id="32" idx="4"/>
              <a:endCxn id="33" idx="0"/>
            </p:cNvCxnSpPr>
            <p:nvPr/>
          </p:nvCxnSpPr>
          <p:spPr>
            <a:xfrm rot="5400000">
              <a:off x="5257800" y="3535898"/>
              <a:ext cx="4572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>
              <a:stCxn id="34" idx="2"/>
              <a:endCxn id="32" idx="6"/>
            </p:cNvCxnSpPr>
            <p:nvPr/>
          </p:nvCxnSpPr>
          <p:spPr>
            <a:xfrm rot="10800000">
              <a:off x="5638800" y="3154898"/>
              <a:ext cx="6096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>
              <a:stCxn id="34" idx="4"/>
              <a:endCxn id="35" idx="0"/>
            </p:cNvCxnSpPr>
            <p:nvPr/>
          </p:nvCxnSpPr>
          <p:spPr>
            <a:xfrm rot="5400000">
              <a:off x="6172200" y="3535898"/>
              <a:ext cx="4572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40" name="Straight Connector 39"/>
          <p:cNvCxnSpPr>
            <a:stCxn id="33" idx="1"/>
            <a:endCxn id="30" idx="5"/>
          </p:cNvCxnSpPr>
          <p:nvPr/>
        </p:nvCxnSpPr>
        <p:spPr>
          <a:xfrm flipH="1" flipV="1">
            <a:off x="5336163" y="2399337"/>
            <a:ext cx="698874" cy="546474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>
            <a:stCxn id="33" idx="2"/>
            <a:endCxn id="31" idx="6"/>
          </p:cNvCxnSpPr>
          <p:nvPr/>
        </p:nvCxnSpPr>
        <p:spPr>
          <a:xfrm flipH="1">
            <a:off x="5380800" y="3053574"/>
            <a:ext cx="609600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TextBox 42"/>
          <p:cNvSpPr txBox="1"/>
          <p:nvPr/>
        </p:nvSpPr>
        <p:spPr>
          <a:xfrm>
            <a:off x="4931983" y="3689690"/>
            <a:ext cx="309640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n-NO" sz="2400" i="1" dirty="0" smtClean="0"/>
              <a:t>G</a:t>
            </a:r>
            <a:r>
              <a:rPr lang="nn-NO" sz="2400" i="1" baseline="-25000" dirty="0" smtClean="0"/>
              <a:t>2</a:t>
            </a:r>
            <a:r>
              <a:rPr lang="nn-NO" sz="2400" i="1" dirty="0" smtClean="0"/>
              <a:t>, L</a:t>
            </a:r>
            <a:r>
              <a:rPr lang="nn-NO" sz="2400" i="1" baseline="-25000" dirty="0" smtClean="0"/>
              <a:t>2</a:t>
            </a:r>
            <a:r>
              <a:rPr lang="nn-NO" sz="2400" i="1" dirty="0" smtClean="0"/>
              <a:t>=</a:t>
            </a:r>
            <a:r>
              <a:rPr lang="nn-NO" sz="2400" dirty="0" smtClean="0"/>
              <a:t>{ a, </a:t>
            </a:r>
            <a:r>
              <a:rPr lang="nn-NO" sz="2400" i="1" dirty="0" smtClean="0"/>
              <a:t>b, d, e, g, h </a:t>
            </a:r>
            <a:r>
              <a:rPr lang="nn-NO" sz="2400" dirty="0" smtClean="0"/>
              <a:t>}</a:t>
            </a:r>
            <a:endParaRPr lang="zh-CN" altLang="en-US" sz="2400" baseline="0" dirty="0">
              <a:latin typeface="Constantia" pitchFamily="18" charset="0"/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6381508" y="3145564"/>
            <a:ext cx="43698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4</a:t>
            </a:r>
          </a:p>
        </p:txBody>
      </p:sp>
      <p:cxnSp>
        <p:nvCxnSpPr>
          <p:cNvPr id="53" name="Straight Connector 52"/>
          <p:cNvCxnSpPr>
            <a:stCxn id="35" idx="2"/>
            <a:endCxn id="33" idx="6"/>
          </p:cNvCxnSpPr>
          <p:nvPr/>
        </p:nvCxnSpPr>
        <p:spPr>
          <a:xfrm flipH="1">
            <a:off x="6295200" y="3053574"/>
            <a:ext cx="609600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67" name="Table 6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1572119"/>
              </p:ext>
            </p:extLst>
          </p:nvPr>
        </p:nvGraphicFramePr>
        <p:xfrm>
          <a:off x="2802467" y="4797152"/>
          <a:ext cx="2849653" cy="11125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79228"/>
                <a:gridCol w="1770425"/>
              </a:tblGrid>
              <a:tr h="37084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Label(c)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{(b,1),(c,0)} </a:t>
                      </a:r>
                      <a:endParaRPr lang="en-US" b="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Label(f)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{(e,3),(f,0),(h,1)}</a:t>
                      </a:r>
                      <a:endParaRPr lang="en-US" b="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Label(</a:t>
                      </a:r>
                      <a:r>
                        <a:rPr lang="en-US" b="1" dirty="0" err="1" smtClean="0"/>
                        <a:t>i</a:t>
                      </a:r>
                      <a:r>
                        <a:rPr lang="en-US" b="1" dirty="0" smtClean="0"/>
                        <a:t>)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{(e,1),(i,0)}</a:t>
                      </a:r>
                      <a:endParaRPr lang="en-US" b="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0E9244D-12C4-460E-83B7-9548566B43A7}" type="slidenum">
              <a:rPr lang="en-US" smtClean="0">
                <a:solidFill>
                  <a:srgbClr val="04617B">
                    <a:shade val="90000"/>
                  </a:srgbClr>
                </a:solidFill>
              </a:rPr>
              <a:pPr>
                <a:defRPr/>
              </a:pPr>
              <a:t>15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322148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 animBg="1"/>
      <p:bldP spid="27" grpId="0"/>
      <p:bldP spid="28" grpId="0" animBg="1"/>
      <p:bldP spid="43" grpId="0"/>
      <p:bldP spid="52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Part III: Query Processing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 smtClean="0"/>
                  <a:t>Query: </a:t>
                </a:r>
                <a:r>
                  <a:rPr lang="en-US" dirty="0" smtClean="0">
                    <a:solidFill>
                      <a:srgbClr val="FF0000"/>
                    </a:solidFill>
                  </a:rPr>
                  <a:t>s, t</a:t>
                </a:r>
              </a:p>
              <a:p>
                <a:pPr lvl="1"/>
                <a:r>
                  <a:rPr lang="en-US" dirty="0" smtClean="0"/>
                  <a:t>Type 1: </a:t>
                </a:r>
              </a:p>
              <a:p>
                <a:pPr lvl="2"/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𝑠</m:t>
                    </m:r>
                    <m:r>
                      <a:rPr lang="en-US" b="0" i="1" smtClean="0">
                        <a:latin typeface="Cambria Math"/>
                        <a:ea typeface="Cambria Math"/>
                      </a:rPr>
                      <m:t>∉</m:t>
                    </m:r>
                    <m:sSub>
                      <m:sSubPr>
                        <m:ctrlPr>
                          <a:rPr lang="en-US" b="0" i="1" smtClean="0">
                            <a:latin typeface="Cambria Math"/>
                            <a:ea typeface="Cambria Math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/>
                            <a:ea typeface="Cambria Math"/>
                          </a:rPr>
                          <m:t>𝑉</m:t>
                        </m:r>
                      </m:e>
                      <m:sub>
                        <m:sSub>
                          <m:sSubPr>
                            <m:ctrlPr>
                              <a:rPr lang="en-US" b="0" i="1" smtClean="0">
                                <a:latin typeface="Cambria Math"/>
                                <a:ea typeface="Cambria Math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/>
                                <a:ea typeface="Cambria Math"/>
                              </a:rPr>
                              <m:t>𝐺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/>
                                <a:ea typeface="Cambria Math"/>
                              </a:rPr>
                              <m:t>𝑘</m:t>
                            </m:r>
                          </m:sub>
                        </m:sSub>
                      </m:sub>
                    </m:sSub>
                  </m:oMath>
                </a14:m>
                <a:r>
                  <a:rPr lang="en-US" dirty="0" smtClean="0"/>
                  <a:t>,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b="0" i="0" smtClean="0">
                        <a:latin typeface="Cambria Math"/>
                        <a:ea typeface="Cambria Math"/>
                      </a:rPr>
                      <m:t>t</m:t>
                    </m:r>
                    <m:r>
                      <a:rPr lang="en-US" i="1">
                        <a:latin typeface="Cambria Math"/>
                        <a:ea typeface="Cambria Math"/>
                      </a:rPr>
                      <m:t>∉</m:t>
                    </m:r>
                    <m:sSub>
                      <m:sSubPr>
                        <m:ctrlPr>
                          <a:rPr lang="en-US" i="1">
                            <a:latin typeface="Cambria Math"/>
                            <a:ea typeface="Cambria Math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/>
                            <a:ea typeface="Cambria Math"/>
                          </a:rPr>
                          <m:t>𝑉</m:t>
                        </m:r>
                      </m:e>
                      <m:sub>
                        <m:sSub>
                          <m:sSubPr>
                            <m:ctrlPr>
                              <a:rPr lang="en-US" i="1">
                                <a:latin typeface="Cambria Math"/>
                                <a:ea typeface="Cambria Math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/>
                                <a:ea typeface="Cambria Math"/>
                              </a:rPr>
                              <m:t>𝐺</m:t>
                            </m:r>
                          </m:e>
                          <m:sub>
                            <m:r>
                              <a:rPr lang="en-US" i="1">
                                <a:latin typeface="Cambria Math"/>
                                <a:ea typeface="Cambria Math"/>
                              </a:rPr>
                              <m:t>𝑘</m:t>
                            </m:r>
                          </m:sub>
                        </m:sSub>
                      </m:sub>
                    </m:sSub>
                  </m:oMath>
                </a14:m>
                <a:endParaRPr lang="en-US" dirty="0" smtClean="0">
                  <a:ea typeface="Cambria Math"/>
                </a:endParaRPr>
              </a:p>
              <a:p>
                <a:pPr lvl="2"/>
                <a:r>
                  <a:rPr lang="en-US" dirty="0" smtClean="0"/>
                  <a:t>label(</a:t>
                </a:r>
                <a:r>
                  <a:rPr lang="en-US" i="1" dirty="0" smtClean="0"/>
                  <a:t>s</a:t>
                </a:r>
                <a:r>
                  <a:rPr lang="en-US" dirty="0" smtClean="0"/>
                  <a:t>)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/>
                            <a:ea typeface="Cambria Math"/>
                          </a:rPr>
                        </m:ctrlPr>
                      </m:sSubPr>
                      <m:e>
                        <m:r>
                          <a:rPr lang="en-US" i="1" smtClean="0">
                            <a:latin typeface="Cambria Math"/>
                            <a:ea typeface="Cambria Math"/>
                          </a:rPr>
                          <m:t>∩</m:t>
                        </m:r>
                        <m:r>
                          <a:rPr lang="en-US" i="1">
                            <a:latin typeface="Cambria Math"/>
                            <a:ea typeface="Cambria Math"/>
                          </a:rPr>
                          <m:t>𝑉</m:t>
                        </m:r>
                      </m:e>
                      <m:sub>
                        <m:sSub>
                          <m:sSubPr>
                            <m:ctrlPr>
                              <a:rPr lang="en-US" i="1">
                                <a:latin typeface="Cambria Math"/>
                                <a:ea typeface="Cambria Math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/>
                                <a:ea typeface="Cambria Math"/>
                              </a:rPr>
                              <m:t>𝐺</m:t>
                            </m:r>
                          </m:e>
                          <m:sub>
                            <m:r>
                              <a:rPr lang="en-US" i="1">
                                <a:latin typeface="Cambria Math"/>
                                <a:ea typeface="Cambria Math"/>
                              </a:rPr>
                              <m:t>𝑘</m:t>
                            </m:r>
                          </m:sub>
                        </m:sSub>
                      </m:sub>
                    </m:sSub>
                    <m:r>
                      <a:rPr lang="en-US" b="0" i="1" smtClean="0">
                        <a:latin typeface="Cambria Math"/>
                        <a:ea typeface="Cambria Math"/>
                      </a:rPr>
                      <m:t>=∅</m:t>
                    </m:r>
                  </m:oMath>
                </a14:m>
                <a:r>
                  <a:rPr lang="en-US" dirty="0" smtClean="0"/>
                  <a:t>, or label(</a:t>
                </a:r>
                <a:r>
                  <a:rPr lang="en-US" i="1" dirty="0" smtClean="0"/>
                  <a:t>t</a:t>
                </a:r>
                <a:r>
                  <a:rPr lang="en-US" dirty="0" smtClean="0"/>
                  <a:t>)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/>
                            <a:ea typeface="Cambria Math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/>
                            <a:ea typeface="Cambria Math"/>
                          </a:rPr>
                          <m:t>∩</m:t>
                        </m:r>
                        <m:r>
                          <a:rPr lang="en-US" i="1">
                            <a:latin typeface="Cambria Math"/>
                            <a:ea typeface="Cambria Math"/>
                          </a:rPr>
                          <m:t>𝑉</m:t>
                        </m:r>
                      </m:e>
                      <m:sub>
                        <m:sSub>
                          <m:sSubPr>
                            <m:ctrlPr>
                              <a:rPr lang="en-US" i="1">
                                <a:latin typeface="Cambria Math"/>
                                <a:ea typeface="Cambria Math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/>
                                <a:ea typeface="Cambria Math"/>
                              </a:rPr>
                              <m:t>𝐺</m:t>
                            </m:r>
                          </m:e>
                          <m:sub>
                            <m:r>
                              <a:rPr lang="en-US" i="1">
                                <a:latin typeface="Cambria Math"/>
                                <a:ea typeface="Cambria Math"/>
                              </a:rPr>
                              <m:t>𝑘</m:t>
                            </m:r>
                          </m:sub>
                        </m:sSub>
                      </m:sub>
                    </m:sSub>
                    <m:r>
                      <a:rPr lang="en-US" i="1">
                        <a:latin typeface="Cambria Math"/>
                        <a:ea typeface="Cambria Math"/>
                      </a:rPr>
                      <m:t>=∅</m:t>
                    </m:r>
                  </m:oMath>
                </a14:m>
                <a:endParaRPr lang="en-US" dirty="0" smtClean="0"/>
              </a:p>
              <a:p>
                <a:pPr lvl="2"/>
                <a:r>
                  <a:rPr lang="en-US" dirty="0" err="1" smtClean="0">
                    <a:solidFill>
                      <a:srgbClr val="FF0000"/>
                    </a:solidFill>
                  </a:rPr>
                  <a:t>dist</a:t>
                </a:r>
                <a:r>
                  <a:rPr lang="en-US" baseline="-25000" dirty="0" err="1" smtClean="0">
                    <a:solidFill>
                      <a:srgbClr val="FF0000"/>
                    </a:solidFill>
                  </a:rPr>
                  <a:t>G</a:t>
                </a:r>
                <a:r>
                  <a:rPr lang="en-US" dirty="0" smtClean="0">
                    <a:solidFill>
                      <a:srgbClr val="FF0000"/>
                    </a:solidFill>
                  </a:rPr>
                  <a:t>(</a:t>
                </a:r>
                <a:r>
                  <a:rPr lang="en-US" i="1" dirty="0" err="1" smtClean="0">
                    <a:solidFill>
                      <a:srgbClr val="FF0000"/>
                    </a:solidFill>
                  </a:rPr>
                  <a:t>s,t</a:t>
                </a:r>
                <a:r>
                  <a:rPr lang="en-US" dirty="0" smtClean="0">
                    <a:solidFill>
                      <a:srgbClr val="FF0000"/>
                    </a:solidFill>
                  </a:rPr>
                  <a:t>) = </a:t>
                </a:r>
                <a:r>
                  <a:rPr lang="en-US" dirty="0">
                    <a:solidFill>
                      <a:srgbClr val="FF0000"/>
                    </a:solidFill>
                  </a:rPr>
                  <a:t>min {</a:t>
                </a:r>
                <a:r>
                  <a:rPr lang="en-US" i="1" dirty="0">
                    <a:solidFill>
                      <a:srgbClr val="FF0000"/>
                    </a:solidFill>
                  </a:rPr>
                  <a:t>d(</a:t>
                </a:r>
                <a:r>
                  <a:rPr lang="en-US" i="1" dirty="0" err="1">
                    <a:solidFill>
                      <a:srgbClr val="FF0000"/>
                    </a:solidFill>
                  </a:rPr>
                  <a:t>s,w</a:t>
                </a:r>
                <a:r>
                  <a:rPr lang="en-US" i="1" dirty="0">
                    <a:solidFill>
                      <a:srgbClr val="FF0000"/>
                    </a:solidFill>
                  </a:rPr>
                  <a:t>)</a:t>
                </a:r>
                <a:r>
                  <a:rPr lang="en-US" dirty="0">
                    <a:solidFill>
                      <a:srgbClr val="FF0000"/>
                    </a:solidFill>
                  </a:rPr>
                  <a:t>+</a:t>
                </a:r>
                <a:r>
                  <a:rPr lang="en-US" i="1" dirty="0">
                    <a:solidFill>
                      <a:srgbClr val="FF0000"/>
                    </a:solidFill>
                  </a:rPr>
                  <a:t>d(</a:t>
                </a:r>
                <a:r>
                  <a:rPr lang="en-US" i="1" dirty="0" err="1">
                    <a:solidFill>
                      <a:srgbClr val="FF0000"/>
                    </a:solidFill>
                  </a:rPr>
                  <a:t>w,t</a:t>
                </a:r>
                <a:r>
                  <a:rPr lang="en-US" i="1" dirty="0">
                    <a:solidFill>
                      <a:srgbClr val="FF0000"/>
                    </a:solidFill>
                  </a:rPr>
                  <a:t>)</a:t>
                </a:r>
                <a:r>
                  <a:rPr lang="en-US" dirty="0">
                    <a:solidFill>
                      <a:srgbClr val="FF0000"/>
                    </a:solidFill>
                  </a:rPr>
                  <a:t>}, </a:t>
                </a:r>
                <a:r>
                  <a:rPr lang="en-US" dirty="0">
                    <a:solidFill>
                      <a:srgbClr val="FF0000"/>
                    </a:solidFill>
                    <a:ea typeface="Cambria Math"/>
                  </a:rPr>
                  <a:t>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>
                        <a:solidFill>
                          <a:srgbClr val="FF0000"/>
                        </a:solidFill>
                        <a:latin typeface="Cambria Math"/>
                        <a:ea typeface="Cambria Math"/>
                      </a:rPr>
                      <m:t>w</m:t>
                    </m:r>
                    <m:r>
                      <a:rPr lang="en-US" i="1">
                        <a:solidFill>
                          <a:srgbClr val="FF0000"/>
                        </a:solidFill>
                        <a:latin typeface="Cambria Math"/>
                        <a:ea typeface="Cambria Math"/>
                      </a:rPr>
                      <m:t>∈</m:t>
                    </m:r>
                    <m:r>
                      <a:rPr lang="en-US" i="1">
                        <a:solidFill>
                          <a:srgbClr val="FF0000"/>
                        </a:solidFill>
                        <a:latin typeface="Cambria Math"/>
                        <a:ea typeface="Cambria Math"/>
                      </a:rPr>
                      <m:t>𝑙𝑎𝑏𝑒𝑙</m:t>
                    </m:r>
                    <m:d>
                      <m:dPr>
                        <m:ctrlPr>
                          <a:rPr lang="en-US" i="1">
                            <a:solidFill>
                              <a:srgbClr val="FF0000"/>
                            </a:solidFill>
                            <a:latin typeface="Cambria Math"/>
                            <a:ea typeface="Cambria Math"/>
                          </a:rPr>
                        </m:ctrlPr>
                      </m:dPr>
                      <m:e>
                        <m:r>
                          <a:rPr lang="en-US" i="1">
                            <a:solidFill>
                              <a:srgbClr val="FF0000"/>
                            </a:solidFill>
                            <a:latin typeface="Cambria Math"/>
                            <a:ea typeface="Cambria Math"/>
                          </a:rPr>
                          <m:t>𝑠</m:t>
                        </m:r>
                      </m:e>
                    </m:d>
                    <m:r>
                      <a:rPr lang="en-US" i="1">
                        <a:solidFill>
                          <a:srgbClr val="FF0000"/>
                        </a:solidFill>
                        <a:latin typeface="Cambria Math"/>
                        <a:ea typeface="Cambria Math"/>
                      </a:rPr>
                      <m:t>∩</m:t>
                    </m:r>
                    <m:r>
                      <a:rPr lang="en-US" i="1">
                        <a:solidFill>
                          <a:srgbClr val="FF0000"/>
                        </a:solidFill>
                        <a:latin typeface="Cambria Math"/>
                        <a:ea typeface="Cambria Math"/>
                      </a:rPr>
                      <m:t>𝑙𝑎𝑏𝑒𝑙</m:t>
                    </m:r>
                    <m:r>
                      <a:rPr lang="en-US" i="1">
                        <a:solidFill>
                          <a:srgbClr val="FF0000"/>
                        </a:solidFill>
                        <a:latin typeface="Cambria Math"/>
                        <a:ea typeface="Cambria Math"/>
                      </a:rPr>
                      <m:t>(</m:t>
                    </m:r>
                    <m:r>
                      <a:rPr lang="en-US" i="1">
                        <a:solidFill>
                          <a:srgbClr val="FF0000"/>
                        </a:solidFill>
                        <a:latin typeface="Cambria Math"/>
                        <a:ea typeface="Cambria Math"/>
                      </a:rPr>
                      <m:t>𝑡</m:t>
                    </m:r>
                    <m:r>
                      <a:rPr lang="en-US" i="1">
                        <a:solidFill>
                          <a:srgbClr val="FF0000"/>
                        </a:solidFill>
                        <a:latin typeface="Cambria Math"/>
                        <a:ea typeface="Cambria Math"/>
                      </a:rPr>
                      <m:t>)</m:t>
                    </m:r>
                  </m:oMath>
                </a14:m>
                <a:endParaRPr lang="en-US" dirty="0" smtClean="0">
                  <a:solidFill>
                    <a:srgbClr val="FF0000"/>
                  </a:solidFill>
                </a:endParaRPr>
              </a:p>
              <a:p>
                <a:pPr lvl="1"/>
                <a:r>
                  <a:rPr lang="en-US" dirty="0" smtClean="0"/>
                  <a:t>Type 2:</a:t>
                </a:r>
              </a:p>
              <a:p>
                <a:pPr lvl="2"/>
                <a:r>
                  <a:rPr lang="en-US" dirty="0" smtClean="0"/>
                  <a:t>Not type 1</a:t>
                </a:r>
              </a:p>
              <a:p>
                <a:pPr lvl="2"/>
                <a:r>
                  <a:rPr lang="en-US" dirty="0">
                    <a:solidFill>
                      <a:srgbClr val="FF0000"/>
                    </a:solidFill>
                  </a:rPr>
                  <a:t>Label-based bi-</a:t>
                </a:r>
                <a:r>
                  <a:rPr lang="en-US" dirty="0" err="1">
                    <a:solidFill>
                      <a:srgbClr val="FF0000"/>
                    </a:solidFill>
                  </a:rPr>
                  <a:t>Dijkstra</a:t>
                </a:r>
                <a:endParaRPr lang="en-US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889" t="-111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0E9244D-12C4-460E-83B7-9548566B43A7}" type="slidenum">
              <a:rPr lang="en-US" smtClean="0">
                <a:solidFill>
                  <a:srgbClr val="04617B">
                    <a:shade val="90000"/>
                  </a:srgbClr>
                </a:solidFill>
              </a:rPr>
              <a:pPr>
                <a:defRPr/>
              </a:pPr>
              <a:t>16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80593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404664"/>
            <a:ext cx="8229600" cy="1143000"/>
          </a:xfrm>
        </p:spPr>
        <p:txBody>
          <a:bodyPr>
            <a:normAutofit/>
          </a:bodyPr>
          <a:lstStyle/>
          <a:p>
            <a:r>
              <a:rPr lang="en-US" b="1" dirty="0"/>
              <a:t>Part III: Query </a:t>
            </a:r>
            <a:r>
              <a:rPr lang="en-US" b="1" dirty="0" smtClean="0"/>
              <a:t>Processing</a:t>
            </a:r>
            <a:endParaRPr lang="en-US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1628800"/>
                <a:ext cx="8229600" cy="4695800"/>
              </a:xfrm>
            </p:spPr>
            <p:txBody>
              <a:bodyPr/>
              <a:lstStyle/>
              <a:p>
                <a:r>
                  <a:rPr lang="en-US" dirty="0" smtClean="0"/>
                  <a:t>Label-based bi-</a:t>
                </a:r>
                <a:r>
                  <a:rPr lang="en-US" dirty="0" err="1" smtClean="0"/>
                  <a:t>Dijkstra</a:t>
                </a:r>
                <a:r>
                  <a:rPr lang="en-US" dirty="0" smtClean="0"/>
                  <a:t>: </a:t>
                </a:r>
                <a:r>
                  <a:rPr lang="en-US" dirty="0" err="1" smtClean="0">
                    <a:solidFill>
                      <a:srgbClr val="FF0000"/>
                    </a:solidFill>
                  </a:rPr>
                  <a:t>s,t</a:t>
                </a:r>
                <a:endParaRPr lang="en-US" dirty="0" smtClean="0">
                  <a:solidFill>
                    <a:srgbClr val="FF0000"/>
                  </a:solidFill>
                </a:endParaRPr>
              </a:p>
              <a:p>
                <a:pPr lvl="1"/>
                <a:r>
                  <a:rPr lang="en-US" dirty="0" smtClean="0"/>
                  <a:t>Stage 1: initialization of distance queues FQ and RQ</a:t>
                </a:r>
              </a:p>
              <a:p>
                <a:pPr lvl="2"/>
                <a:r>
                  <a:rPr lang="en-US" dirty="0" smtClean="0"/>
                  <a:t>FQ (RQ): forward (reverse) min-priority queue</a:t>
                </a:r>
              </a:p>
              <a:p>
                <a:pPr lvl="2"/>
                <a:r>
                  <a:rPr lang="en-US" dirty="0" err="1" smtClean="0"/>
                  <a:t>min_dist</a:t>
                </a:r>
                <a:r>
                  <a:rPr lang="en-US" dirty="0" smtClean="0"/>
                  <a:t> = min {</a:t>
                </a:r>
                <a:r>
                  <a:rPr lang="en-US" i="1" dirty="0" smtClean="0"/>
                  <a:t>d(</a:t>
                </a:r>
                <a:r>
                  <a:rPr lang="en-US" i="1" dirty="0" err="1" smtClean="0"/>
                  <a:t>s,w</a:t>
                </a:r>
                <a:r>
                  <a:rPr lang="en-US" i="1" dirty="0" smtClean="0"/>
                  <a:t>)</a:t>
                </a:r>
                <a:r>
                  <a:rPr lang="en-US" dirty="0" smtClean="0"/>
                  <a:t>+</a:t>
                </a:r>
                <a:r>
                  <a:rPr lang="en-US" i="1" dirty="0" smtClean="0"/>
                  <a:t>d(</a:t>
                </a:r>
                <a:r>
                  <a:rPr lang="en-US" i="1" dirty="0" err="1" smtClean="0"/>
                  <a:t>w,t</a:t>
                </a:r>
                <a:r>
                  <a:rPr lang="en-US" i="1" dirty="0" smtClean="0"/>
                  <a:t>)</a:t>
                </a:r>
                <a:r>
                  <a:rPr lang="en-US" dirty="0" smtClean="0"/>
                  <a:t>}, </a:t>
                </a:r>
                <a:r>
                  <a:rPr lang="en-US" dirty="0" smtClean="0">
                    <a:ea typeface="Cambria Math"/>
                  </a:rPr>
                  <a:t>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b="0" i="0" smtClean="0">
                        <a:latin typeface="Cambria Math"/>
                        <a:ea typeface="Cambria Math"/>
                      </a:rPr>
                      <m:t>w</m:t>
                    </m:r>
                    <m:r>
                      <a:rPr lang="en-US" i="1">
                        <a:latin typeface="Cambria Math"/>
                        <a:ea typeface="Cambria Math"/>
                      </a:rPr>
                      <m:t>∈</m:t>
                    </m:r>
                    <m:r>
                      <a:rPr lang="en-US" i="1">
                        <a:latin typeface="Cambria Math"/>
                        <a:ea typeface="Cambria Math"/>
                      </a:rPr>
                      <m:t>𝑙𝑎𝑏𝑒𝑙</m:t>
                    </m:r>
                    <m:d>
                      <m:dPr>
                        <m:ctrlPr>
                          <a:rPr lang="en-US" i="1">
                            <a:latin typeface="Cambria Math"/>
                            <a:ea typeface="Cambria Math"/>
                          </a:rPr>
                        </m:ctrlPr>
                      </m:dPr>
                      <m:e>
                        <m:r>
                          <a:rPr lang="en-US" i="1">
                            <a:latin typeface="Cambria Math"/>
                            <a:ea typeface="Cambria Math"/>
                          </a:rPr>
                          <m:t>𝑠</m:t>
                        </m:r>
                      </m:e>
                    </m:d>
                    <m:r>
                      <a:rPr lang="en-US" b="0" i="1" smtClean="0">
                        <a:latin typeface="Cambria Math"/>
                        <a:ea typeface="Cambria Math"/>
                      </a:rPr>
                      <m:t>∩</m:t>
                    </m:r>
                    <m:r>
                      <a:rPr lang="en-US" i="1">
                        <a:latin typeface="Cambria Math"/>
                        <a:ea typeface="Cambria Math"/>
                      </a:rPr>
                      <m:t>𝑙𝑎𝑏𝑒𝑙</m:t>
                    </m:r>
                    <m:r>
                      <a:rPr lang="en-US" i="1">
                        <a:latin typeface="Cambria Math"/>
                        <a:ea typeface="Cambria Math"/>
                      </a:rPr>
                      <m:t>(</m:t>
                    </m:r>
                    <m:r>
                      <a:rPr lang="en-US" i="1">
                        <a:latin typeface="Cambria Math"/>
                        <a:ea typeface="Cambria Math"/>
                      </a:rPr>
                      <m:t>𝑡</m:t>
                    </m:r>
                    <m:r>
                      <a:rPr lang="en-US" b="0" i="1" smtClean="0">
                        <a:latin typeface="Cambria Math"/>
                        <a:ea typeface="Cambria Math"/>
                      </a:rPr>
                      <m:t>)</m:t>
                    </m:r>
                  </m:oMath>
                </a14:m>
                <a:endParaRPr lang="en-US" dirty="0" smtClean="0"/>
              </a:p>
              <a:p>
                <a:pPr lvl="1"/>
                <a:r>
                  <a:rPr lang="en-US" dirty="0" smtClean="0"/>
                  <a:t>Stage 2: bidirectional </a:t>
                </a:r>
                <a:r>
                  <a:rPr lang="en-US" dirty="0" err="1" smtClean="0"/>
                  <a:t>Dijkstra</a:t>
                </a:r>
                <a:r>
                  <a:rPr lang="en-US" dirty="0" smtClean="0"/>
                  <a:t> search on </a:t>
                </a:r>
                <a:r>
                  <a:rPr lang="en-US" dirty="0" err="1" smtClean="0"/>
                  <a:t>G</a:t>
                </a:r>
                <a:r>
                  <a:rPr lang="en-US" baseline="-25000" dirty="0" err="1" smtClean="0"/>
                  <a:t>k</a:t>
                </a:r>
                <a:r>
                  <a:rPr lang="en-US" dirty="0" smtClean="0"/>
                  <a:t> </a:t>
                </a:r>
              </a:p>
              <a:p>
                <a:pPr lvl="2"/>
                <a:r>
                  <a:rPr lang="en-US" dirty="0" smtClean="0"/>
                  <a:t>Stop condition: </a:t>
                </a:r>
              </a:p>
              <a:p>
                <a:pPr lvl="3"/>
                <a:r>
                  <a:rPr lang="en-US" dirty="0" smtClean="0"/>
                  <a:t>FQ or RQ is empty</a:t>
                </a:r>
              </a:p>
              <a:p>
                <a:pPr lvl="3"/>
                <a:r>
                  <a:rPr lang="en-US" dirty="0" smtClean="0"/>
                  <a:t>Or min(FQ)+min(RQ) </a:t>
                </a:r>
                <a14:m>
                  <m:oMath xmlns:m="http://schemas.openxmlformats.org/officeDocument/2006/math">
                    <m:r>
                      <a:rPr lang="en-US" i="1" smtClean="0">
                        <a:latin typeface="Cambria Math"/>
                        <a:ea typeface="Cambria Math"/>
                      </a:rPr>
                      <m:t>≥</m:t>
                    </m:r>
                  </m:oMath>
                </a14:m>
                <a:r>
                  <a:rPr lang="en-US" dirty="0" smtClean="0"/>
                  <a:t> </a:t>
                </a:r>
                <a:r>
                  <a:rPr lang="en-US" dirty="0" err="1" smtClean="0"/>
                  <a:t>min_dist</a:t>
                </a:r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628800"/>
                <a:ext cx="8229600" cy="4695800"/>
              </a:xfrm>
              <a:blipFill rotWithShape="1">
                <a:blip r:embed="rId3"/>
                <a:stretch>
                  <a:fillRect l="-889" t="-103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0E9244D-12C4-460E-83B7-9548566B43A7}" type="slidenum">
              <a:rPr lang="en-US" smtClean="0">
                <a:solidFill>
                  <a:srgbClr val="04617B">
                    <a:shade val="90000"/>
                  </a:srgbClr>
                </a:solidFill>
              </a:rPr>
              <a:pPr>
                <a:defRPr/>
              </a:pPr>
              <a:t>17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73096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1143000"/>
          </a:xfrm>
        </p:spPr>
        <p:txBody>
          <a:bodyPr>
            <a:noAutofit/>
          </a:bodyPr>
          <a:lstStyle/>
          <a:p>
            <a:r>
              <a:rPr lang="en-US" sz="4200" b="1" dirty="0"/>
              <a:t>Part III: Query </a:t>
            </a:r>
            <a:r>
              <a:rPr lang="en-US" sz="4200" b="1" dirty="0" smtClean="0"/>
              <a:t>Processing (example)</a:t>
            </a:r>
            <a:endParaRPr lang="en-US" sz="4200" dirty="0"/>
          </a:p>
        </p:txBody>
      </p:sp>
      <p:sp>
        <p:nvSpPr>
          <p:cNvPr id="40" name="TextBox 39"/>
          <p:cNvSpPr txBox="1"/>
          <p:nvPr/>
        </p:nvSpPr>
        <p:spPr>
          <a:xfrm>
            <a:off x="3563888" y="3689690"/>
            <a:ext cx="248186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n-NO" sz="2400" i="1" dirty="0" smtClean="0"/>
              <a:t>G</a:t>
            </a:r>
            <a:r>
              <a:rPr lang="nn-NO" sz="2400" i="1" baseline="-25000" dirty="0" smtClean="0"/>
              <a:t>2</a:t>
            </a:r>
            <a:endParaRPr lang="zh-CN" altLang="en-US" sz="2400" baseline="0" dirty="0">
              <a:latin typeface="Constantia" pitchFamily="18" charset="0"/>
            </a:endParaRPr>
          </a:p>
        </p:txBody>
      </p:sp>
      <p:grpSp>
        <p:nvGrpSpPr>
          <p:cNvPr id="81" name="Group 80"/>
          <p:cNvGrpSpPr/>
          <p:nvPr/>
        </p:nvGrpSpPr>
        <p:grpSpPr>
          <a:xfrm>
            <a:off x="616932" y="1470542"/>
            <a:ext cx="2133600" cy="1905000"/>
            <a:chOff x="1403648" y="4620344"/>
            <a:chExt cx="2133600" cy="1905000"/>
          </a:xfrm>
        </p:grpSpPr>
        <p:grpSp>
          <p:nvGrpSpPr>
            <p:cNvPr id="82" name="Group 81"/>
            <p:cNvGrpSpPr/>
            <p:nvPr/>
          </p:nvGrpSpPr>
          <p:grpSpPr>
            <a:xfrm>
              <a:off x="1403648" y="4620344"/>
              <a:ext cx="2133600" cy="1905000"/>
              <a:chOff x="4419600" y="3002498"/>
              <a:chExt cx="2133600" cy="1905000"/>
            </a:xfrm>
          </p:grpSpPr>
          <p:sp>
            <p:nvSpPr>
              <p:cNvPr id="86" name="Oval 85"/>
              <p:cNvSpPr/>
              <p:nvPr/>
            </p:nvSpPr>
            <p:spPr>
              <a:xfrm>
                <a:off x="4419600" y="3002498"/>
                <a:ext cx="304800" cy="304800"/>
              </a:xfrm>
              <a:prstGeom prst="ellipse">
                <a:avLst/>
              </a:prstGeom>
              <a:solidFill>
                <a:schemeClr val="accent3"/>
              </a:solidFill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000" baseline="0" dirty="0" smtClean="0">
                    <a:solidFill>
                      <a:schemeClr val="tx1"/>
                    </a:solidFill>
                    <a:latin typeface="Constantia" pitchFamily="18" charset="0"/>
                  </a:rPr>
                  <a:t>a</a:t>
                </a:r>
                <a:endParaRPr lang="en-US" sz="2000" baseline="0" dirty="0">
                  <a:solidFill>
                    <a:schemeClr val="tx1"/>
                  </a:solidFill>
                  <a:latin typeface="Constantia" pitchFamily="18" charset="0"/>
                </a:endParaRPr>
              </a:p>
            </p:txBody>
          </p:sp>
          <p:sp>
            <p:nvSpPr>
              <p:cNvPr id="87" name="Oval 86"/>
              <p:cNvSpPr/>
              <p:nvPr/>
            </p:nvSpPr>
            <p:spPr>
              <a:xfrm>
                <a:off x="4419600" y="3764498"/>
                <a:ext cx="304800" cy="304800"/>
              </a:xfrm>
              <a:prstGeom prst="ellipse">
                <a:avLst/>
              </a:prstGeom>
              <a:solidFill>
                <a:schemeClr val="accent3"/>
              </a:solidFill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000" baseline="0" dirty="0" smtClean="0">
                    <a:solidFill>
                      <a:schemeClr val="tx1"/>
                    </a:solidFill>
                    <a:latin typeface="Constantia" pitchFamily="18" charset="0"/>
                  </a:rPr>
                  <a:t>b</a:t>
                </a:r>
                <a:endParaRPr lang="en-US" sz="2000" baseline="0" dirty="0">
                  <a:solidFill>
                    <a:schemeClr val="tx1"/>
                  </a:solidFill>
                  <a:latin typeface="Constantia" pitchFamily="18" charset="0"/>
                </a:endParaRPr>
              </a:p>
            </p:txBody>
          </p:sp>
          <p:sp>
            <p:nvSpPr>
              <p:cNvPr id="88" name="Oval 87"/>
              <p:cNvSpPr/>
              <p:nvPr/>
            </p:nvSpPr>
            <p:spPr>
              <a:xfrm>
                <a:off x="4419600" y="4602698"/>
                <a:ext cx="304800" cy="304800"/>
              </a:xfrm>
              <a:prstGeom prst="ellipse">
                <a:avLst/>
              </a:prstGeom>
              <a:solidFill>
                <a:schemeClr val="accent3"/>
              </a:solidFill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000" baseline="0" dirty="0" smtClean="0">
                    <a:solidFill>
                      <a:schemeClr val="tx1"/>
                    </a:solidFill>
                    <a:latin typeface="Constantia" pitchFamily="18" charset="0"/>
                  </a:rPr>
                  <a:t>c</a:t>
                </a:r>
                <a:endParaRPr lang="en-US" sz="2000" baseline="0" dirty="0">
                  <a:solidFill>
                    <a:schemeClr val="tx1"/>
                  </a:solidFill>
                  <a:latin typeface="Constantia" pitchFamily="18" charset="0"/>
                </a:endParaRPr>
              </a:p>
            </p:txBody>
          </p:sp>
          <p:sp>
            <p:nvSpPr>
              <p:cNvPr id="89" name="Oval 88"/>
              <p:cNvSpPr/>
              <p:nvPr/>
            </p:nvSpPr>
            <p:spPr>
              <a:xfrm>
                <a:off x="5334000" y="3002498"/>
                <a:ext cx="304800" cy="304800"/>
              </a:xfrm>
              <a:prstGeom prst="ellipse">
                <a:avLst/>
              </a:prstGeom>
              <a:solidFill>
                <a:schemeClr val="accent3"/>
              </a:solidFill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000" baseline="0" dirty="0" smtClean="0">
                    <a:solidFill>
                      <a:schemeClr val="tx1"/>
                    </a:solidFill>
                    <a:latin typeface="Constantia" pitchFamily="18" charset="0"/>
                  </a:rPr>
                  <a:t>d</a:t>
                </a:r>
                <a:endParaRPr lang="en-US" sz="2000" baseline="0" dirty="0">
                  <a:solidFill>
                    <a:schemeClr val="tx1"/>
                  </a:solidFill>
                  <a:latin typeface="Constantia" pitchFamily="18" charset="0"/>
                </a:endParaRPr>
              </a:p>
            </p:txBody>
          </p:sp>
          <p:sp>
            <p:nvSpPr>
              <p:cNvPr id="90" name="Oval 89"/>
              <p:cNvSpPr/>
              <p:nvPr/>
            </p:nvSpPr>
            <p:spPr>
              <a:xfrm>
                <a:off x="5334000" y="3764498"/>
                <a:ext cx="304800" cy="304800"/>
              </a:xfrm>
              <a:prstGeom prst="ellipse">
                <a:avLst/>
              </a:prstGeom>
              <a:solidFill>
                <a:schemeClr val="accent3"/>
              </a:solidFill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000" baseline="0" dirty="0" smtClean="0">
                    <a:solidFill>
                      <a:schemeClr val="tx1"/>
                    </a:solidFill>
                    <a:latin typeface="Constantia" pitchFamily="18" charset="0"/>
                  </a:rPr>
                  <a:t>e</a:t>
                </a:r>
                <a:endParaRPr lang="en-US" sz="2000" baseline="0" dirty="0">
                  <a:solidFill>
                    <a:schemeClr val="tx1"/>
                  </a:solidFill>
                  <a:latin typeface="Constantia" pitchFamily="18" charset="0"/>
                </a:endParaRPr>
              </a:p>
            </p:txBody>
          </p:sp>
          <p:sp>
            <p:nvSpPr>
              <p:cNvPr id="91" name="Oval 90"/>
              <p:cNvSpPr/>
              <p:nvPr/>
            </p:nvSpPr>
            <p:spPr>
              <a:xfrm>
                <a:off x="5334000" y="4602698"/>
                <a:ext cx="304800" cy="304800"/>
              </a:xfrm>
              <a:prstGeom prst="ellipse">
                <a:avLst/>
              </a:prstGeom>
              <a:solidFill>
                <a:schemeClr val="accent3"/>
              </a:solidFill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000" baseline="0" dirty="0" smtClean="0">
                    <a:solidFill>
                      <a:schemeClr val="tx1"/>
                    </a:solidFill>
                    <a:latin typeface="Constantia" pitchFamily="18" charset="0"/>
                  </a:rPr>
                  <a:t>f</a:t>
                </a:r>
                <a:endParaRPr lang="en-US" sz="2000" baseline="0" dirty="0">
                  <a:solidFill>
                    <a:schemeClr val="tx1"/>
                  </a:solidFill>
                  <a:latin typeface="Constantia" pitchFamily="18" charset="0"/>
                </a:endParaRPr>
              </a:p>
            </p:txBody>
          </p:sp>
          <p:sp>
            <p:nvSpPr>
              <p:cNvPr id="92" name="Oval 91"/>
              <p:cNvSpPr/>
              <p:nvPr/>
            </p:nvSpPr>
            <p:spPr>
              <a:xfrm>
                <a:off x="6248400" y="3002498"/>
                <a:ext cx="304800" cy="304800"/>
              </a:xfrm>
              <a:prstGeom prst="ellipse">
                <a:avLst/>
              </a:prstGeom>
              <a:solidFill>
                <a:schemeClr val="accent3"/>
              </a:solidFill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000" baseline="0" dirty="0" smtClean="0">
                    <a:solidFill>
                      <a:schemeClr val="tx1"/>
                    </a:solidFill>
                    <a:latin typeface="Constantia" pitchFamily="18" charset="0"/>
                  </a:rPr>
                  <a:t>g</a:t>
                </a:r>
                <a:endParaRPr lang="en-US" sz="2000" baseline="0" dirty="0">
                  <a:solidFill>
                    <a:schemeClr val="tx1"/>
                  </a:solidFill>
                  <a:latin typeface="Constantia" pitchFamily="18" charset="0"/>
                </a:endParaRPr>
              </a:p>
            </p:txBody>
          </p:sp>
          <p:sp>
            <p:nvSpPr>
              <p:cNvPr id="93" name="Oval 92"/>
              <p:cNvSpPr/>
              <p:nvPr/>
            </p:nvSpPr>
            <p:spPr>
              <a:xfrm>
                <a:off x="6248400" y="3764498"/>
                <a:ext cx="304800" cy="304800"/>
              </a:xfrm>
              <a:prstGeom prst="ellipse">
                <a:avLst/>
              </a:prstGeom>
              <a:solidFill>
                <a:schemeClr val="accent3"/>
              </a:solidFill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000" baseline="0" dirty="0" smtClean="0">
                    <a:solidFill>
                      <a:schemeClr val="tx1"/>
                    </a:solidFill>
                    <a:latin typeface="Constantia" pitchFamily="18" charset="0"/>
                  </a:rPr>
                  <a:t>h</a:t>
                </a:r>
                <a:endParaRPr lang="en-US" sz="2000" baseline="0" dirty="0">
                  <a:solidFill>
                    <a:schemeClr val="tx1"/>
                  </a:solidFill>
                  <a:latin typeface="Constantia" pitchFamily="18" charset="0"/>
                </a:endParaRPr>
              </a:p>
            </p:txBody>
          </p:sp>
          <p:sp>
            <p:nvSpPr>
              <p:cNvPr id="94" name="Oval 93"/>
              <p:cNvSpPr/>
              <p:nvPr/>
            </p:nvSpPr>
            <p:spPr>
              <a:xfrm>
                <a:off x="6248400" y="4602698"/>
                <a:ext cx="304800" cy="304800"/>
              </a:xfrm>
              <a:prstGeom prst="ellipse">
                <a:avLst/>
              </a:prstGeom>
              <a:solidFill>
                <a:schemeClr val="accent3"/>
              </a:solidFill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000" baseline="0" dirty="0" err="1" smtClean="0">
                    <a:solidFill>
                      <a:schemeClr val="tx1"/>
                    </a:solidFill>
                    <a:latin typeface="Constantia" pitchFamily="18" charset="0"/>
                  </a:rPr>
                  <a:t>i</a:t>
                </a:r>
                <a:endParaRPr lang="en-US" sz="2000" baseline="0" dirty="0">
                  <a:solidFill>
                    <a:schemeClr val="tx1"/>
                  </a:solidFill>
                  <a:latin typeface="Constantia" pitchFamily="18" charset="0"/>
                </a:endParaRPr>
              </a:p>
            </p:txBody>
          </p:sp>
          <p:cxnSp>
            <p:nvCxnSpPr>
              <p:cNvPr id="95" name="Straight Connector 94"/>
              <p:cNvCxnSpPr>
                <a:stCxn id="86" idx="4"/>
                <a:endCxn id="87" idx="0"/>
              </p:cNvCxnSpPr>
              <p:nvPr/>
            </p:nvCxnSpPr>
            <p:spPr>
              <a:xfrm rot="5400000">
                <a:off x="4343400" y="3535898"/>
                <a:ext cx="457200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6" name="Straight Connector 95"/>
              <p:cNvCxnSpPr>
                <a:endCxn id="88" idx="0"/>
              </p:cNvCxnSpPr>
              <p:nvPr/>
            </p:nvCxnSpPr>
            <p:spPr>
              <a:xfrm rot="5400000">
                <a:off x="4305300" y="4335998"/>
                <a:ext cx="533400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7" name="Straight Connector 96"/>
              <p:cNvCxnSpPr>
                <a:stCxn id="89" idx="4"/>
                <a:endCxn id="90" idx="0"/>
              </p:cNvCxnSpPr>
              <p:nvPr/>
            </p:nvCxnSpPr>
            <p:spPr>
              <a:xfrm rot="5400000">
                <a:off x="5257800" y="3535898"/>
                <a:ext cx="457200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8" name="Straight Connector 97"/>
              <p:cNvCxnSpPr>
                <a:stCxn id="90" idx="4"/>
                <a:endCxn id="91" idx="0"/>
              </p:cNvCxnSpPr>
              <p:nvPr/>
            </p:nvCxnSpPr>
            <p:spPr>
              <a:xfrm rot="5400000">
                <a:off x="5219700" y="4335998"/>
                <a:ext cx="533400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9" name="Straight Connector 98"/>
              <p:cNvCxnSpPr>
                <a:stCxn id="92" idx="2"/>
                <a:endCxn id="89" idx="6"/>
              </p:cNvCxnSpPr>
              <p:nvPr/>
            </p:nvCxnSpPr>
            <p:spPr>
              <a:xfrm rot="10800000">
                <a:off x="5638800" y="3154898"/>
                <a:ext cx="609600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0" name="Straight Connector 99"/>
              <p:cNvCxnSpPr>
                <a:stCxn id="90" idx="5"/>
                <a:endCxn id="94" idx="1"/>
              </p:cNvCxnSpPr>
              <p:nvPr/>
            </p:nvCxnSpPr>
            <p:spPr>
              <a:xfrm rot="16200000" flipH="1">
                <a:off x="5632263" y="3986561"/>
                <a:ext cx="622674" cy="698874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1" name="Straight Connector 100"/>
              <p:cNvCxnSpPr>
                <a:stCxn id="92" idx="4"/>
                <a:endCxn id="93" idx="0"/>
              </p:cNvCxnSpPr>
              <p:nvPr/>
            </p:nvCxnSpPr>
            <p:spPr>
              <a:xfrm rot="5400000">
                <a:off x="6172200" y="3535898"/>
                <a:ext cx="457200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2" name="Straight Connector 101"/>
              <p:cNvCxnSpPr>
                <a:stCxn id="93" idx="3"/>
                <a:endCxn id="91" idx="7"/>
              </p:cNvCxnSpPr>
              <p:nvPr/>
            </p:nvCxnSpPr>
            <p:spPr>
              <a:xfrm flipH="1">
                <a:off x="5594163" y="4024661"/>
                <a:ext cx="698874" cy="622674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83" name="Straight Connector 82"/>
            <p:cNvCxnSpPr>
              <a:stCxn id="90" idx="1"/>
              <a:endCxn id="86" idx="5"/>
            </p:cNvCxnSpPr>
            <p:nvPr/>
          </p:nvCxnSpPr>
          <p:spPr>
            <a:xfrm flipH="1" flipV="1">
              <a:off x="1663811" y="4880507"/>
              <a:ext cx="698874" cy="546474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Straight Connector 83"/>
            <p:cNvCxnSpPr>
              <a:stCxn id="90" idx="2"/>
              <a:endCxn id="87" idx="6"/>
            </p:cNvCxnSpPr>
            <p:nvPr/>
          </p:nvCxnSpPr>
          <p:spPr>
            <a:xfrm flipH="1">
              <a:off x="1708448" y="5534744"/>
              <a:ext cx="6096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5" name="TextBox 84"/>
            <p:cNvSpPr txBox="1"/>
            <p:nvPr/>
          </p:nvSpPr>
          <p:spPr>
            <a:xfrm>
              <a:off x="2091701" y="5769178"/>
              <a:ext cx="270984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 smtClean="0"/>
                <a:t>3</a:t>
              </a:r>
              <a:endParaRPr lang="en-US" sz="2000" dirty="0"/>
            </a:p>
          </p:txBody>
        </p:sp>
      </p:grpSp>
      <p:sp>
        <p:nvSpPr>
          <p:cNvPr id="103" name="Rounded Rectangle 102"/>
          <p:cNvSpPr/>
          <p:nvPr/>
        </p:nvSpPr>
        <p:spPr>
          <a:xfrm>
            <a:off x="505959" y="2790942"/>
            <a:ext cx="2448271" cy="750188"/>
          </a:xfrm>
          <a:prstGeom prst="roundRect">
            <a:avLst/>
          </a:prstGeom>
          <a:gradFill>
            <a:gsLst>
              <a:gs pos="0">
                <a:schemeClr val="accent6">
                  <a:tint val="45000"/>
                  <a:satMod val="200000"/>
                  <a:alpha val="20000"/>
                </a:schemeClr>
              </a:gs>
              <a:gs pos="30000">
                <a:schemeClr val="accent6">
                  <a:tint val="61000"/>
                  <a:satMod val="200000"/>
                  <a:alpha val="20000"/>
                </a:schemeClr>
              </a:gs>
              <a:gs pos="45000">
                <a:schemeClr val="accent6">
                  <a:tint val="66000"/>
                  <a:satMod val="200000"/>
                  <a:alpha val="20000"/>
                </a:schemeClr>
              </a:gs>
              <a:gs pos="55000">
                <a:schemeClr val="accent6">
                  <a:tint val="66000"/>
                  <a:satMod val="200000"/>
                  <a:alpha val="20000"/>
                </a:schemeClr>
              </a:gs>
              <a:gs pos="73000">
                <a:schemeClr val="accent6">
                  <a:tint val="61000"/>
                  <a:satMod val="200000"/>
                  <a:alpha val="20000"/>
                </a:schemeClr>
              </a:gs>
              <a:gs pos="100000">
                <a:schemeClr val="accent6">
                  <a:tint val="45000"/>
                  <a:satMod val="200000"/>
                  <a:alpha val="20000"/>
                </a:schemeClr>
              </a:gs>
            </a:gsLst>
          </a:grad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04" name="TextBox 103"/>
          <p:cNvSpPr txBox="1"/>
          <p:nvPr/>
        </p:nvSpPr>
        <p:spPr>
          <a:xfrm>
            <a:off x="361943" y="3689690"/>
            <a:ext cx="25922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n-NO" sz="2400" i="1" dirty="0"/>
              <a:t>G = G</a:t>
            </a:r>
            <a:r>
              <a:rPr lang="nn-NO" sz="2400" i="1" baseline="-25000" dirty="0"/>
              <a:t>1</a:t>
            </a:r>
            <a:r>
              <a:rPr lang="nn-NO" sz="2400" i="1" dirty="0"/>
              <a:t>, L</a:t>
            </a:r>
            <a:r>
              <a:rPr lang="nn-NO" sz="2400" i="1" baseline="-25000" dirty="0"/>
              <a:t>1</a:t>
            </a:r>
            <a:r>
              <a:rPr lang="nn-NO" sz="2400" i="1" dirty="0"/>
              <a:t>=</a:t>
            </a:r>
            <a:r>
              <a:rPr lang="nn-NO" sz="2400" dirty="0"/>
              <a:t>{ </a:t>
            </a:r>
            <a:r>
              <a:rPr lang="nn-NO" sz="2400" i="1" dirty="0"/>
              <a:t>c, f, i </a:t>
            </a:r>
            <a:r>
              <a:rPr lang="nn-NO" sz="2400" dirty="0"/>
              <a:t>}</a:t>
            </a:r>
            <a:endParaRPr lang="zh-CN" altLang="en-US" sz="2400" baseline="0" dirty="0">
              <a:latin typeface="Constantia" pitchFamily="18" charset="0"/>
            </a:endParaRPr>
          </a:p>
        </p:txBody>
      </p:sp>
      <p:sp>
        <p:nvSpPr>
          <p:cNvPr id="105" name="Down Arrow 104"/>
          <p:cNvSpPr/>
          <p:nvPr/>
        </p:nvSpPr>
        <p:spPr bwMode="auto">
          <a:xfrm rot="16200000">
            <a:off x="3134251" y="2260909"/>
            <a:ext cx="504056" cy="432048"/>
          </a:xfrm>
          <a:prstGeom prst="downArrow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pitchFamily="64" charset="-128"/>
            </a:endParaRPr>
          </a:p>
        </p:txBody>
      </p:sp>
      <p:grpSp>
        <p:nvGrpSpPr>
          <p:cNvPr id="106" name="Group 105"/>
          <p:cNvGrpSpPr/>
          <p:nvPr/>
        </p:nvGrpSpPr>
        <p:grpSpPr>
          <a:xfrm>
            <a:off x="3779912" y="2218184"/>
            <a:ext cx="2133600" cy="1066800"/>
            <a:chOff x="4419600" y="3002498"/>
            <a:chExt cx="2133600" cy="1066800"/>
          </a:xfrm>
        </p:grpSpPr>
        <p:sp>
          <p:nvSpPr>
            <p:cNvPr id="107" name="Oval 106"/>
            <p:cNvSpPr/>
            <p:nvPr/>
          </p:nvSpPr>
          <p:spPr>
            <a:xfrm>
              <a:off x="4419600" y="3002498"/>
              <a:ext cx="304800" cy="304800"/>
            </a:xfrm>
            <a:prstGeom prst="ellipse">
              <a:avLst/>
            </a:prstGeom>
            <a:solidFill>
              <a:schemeClr val="accent3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baseline="0" dirty="0" smtClean="0">
                  <a:solidFill>
                    <a:schemeClr val="tx1"/>
                  </a:solidFill>
                  <a:latin typeface="Constantia" pitchFamily="18" charset="0"/>
                </a:rPr>
                <a:t>a</a:t>
              </a:r>
              <a:endParaRPr lang="en-US" sz="2000" baseline="0" dirty="0">
                <a:solidFill>
                  <a:schemeClr val="tx1"/>
                </a:solidFill>
                <a:latin typeface="Constantia" pitchFamily="18" charset="0"/>
              </a:endParaRPr>
            </a:p>
          </p:txBody>
        </p:sp>
        <p:sp>
          <p:nvSpPr>
            <p:cNvPr id="108" name="Oval 107"/>
            <p:cNvSpPr/>
            <p:nvPr/>
          </p:nvSpPr>
          <p:spPr>
            <a:xfrm>
              <a:off x="4419600" y="3764498"/>
              <a:ext cx="304800" cy="304800"/>
            </a:xfrm>
            <a:prstGeom prst="ellipse">
              <a:avLst/>
            </a:prstGeom>
            <a:solidFill>
              <a:schemeClr val="accent3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baseline="0" dirty="0" smtClean="0">
                  <a:solidFill>
                    <a:schemeClr val="tx1"/>
                  </a:solidFill>
                  <a:latin typeface="Constantia" pitchFamily="18" charset="0"/>
                </a:rPr>
                <a:t>b</a:t>
              </a:r>
              <a:endParaRPr lang="en-US" sz="2000" baseline="0" dirty="0">
                <a:solidFill>
                  <a:schemeClr val="tx1"/>
                </a:solidFill>
                <a:latin typeface="Constantia" pitchFamily="18" charset="0"/>
              </a:endParaRPr>
            </a:p>
          </p:txBody>
        </p:sp>
        <p:sp>
          <p:nvSpPr>
            <p:cNvPr id="109" name="Oval 108"/>
            <p:cNvSpPr/>
            <p:nvPr/>
          </p:nvSpPr>
          <p:spPr>
            <a:xfrm>
              <a:off x="5334000" y="3002498"/>
              <a:ext cx="304800" cy="304800"/>
            </a:xfrm>
            <a:prstGeom prst="ellipse">
              <a:avLst/>
            </a:prstGeom>
            <a:solidFill>
              <a:schemeClr val="accent3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baseline="0" dirty="0" smtClean="0">
                  <a:solidFill>
                    <a:schemeClr val="tx1"/>
                  </a:solidFill>
                  <a:latin typeface="Constantia" pitchFamily="18" charset="0"/>
                </a:rPr>
                <a:t>d</a:t>
              </a:r>
              <a:endParaRPr lang="en-US" sz="2000" baseline="0" dirty="0">
                <a:solidFill>
                  <a:schemeClr val="tx1"/>
                </a:solidFill>
                <a:latin typeface="Constantia" pitchFamily="18" charset="0"/>
              </a:endParaRPr>
            </a:p>
          </p:txBody>
        </p:sp>
        <p:sp>
          <p:nvSpPr>
            <p:cNvPr id="110" name="Oval 109"/>
            <p:cNvSpPr/>
            <p:nvPr/>
          </p:nvSpPr>
          <p:spPr>
            <a:xfrm>
              <a:off x="5334000" y="3764498"/>
              <a:ext cx="304800" cy="304800"/>
            </a:xfrm>
            <a:prstGeom prst="ellipse">
              <a:avLst/>
            </a:prstGeom>
            <a:solidFill>
              <a:schemeClr val="accent3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baseline="0" dirty="0" smtClean="0">
                  <a:solidFill>
                    <a:schemeClr val="tx1"/>
                  </a:solidFill>
                  <a:latin typeface="Constantia" pitchFamily="18" charset="0"/>
                </a:rPr>
                <a:t>e</a:t>
              </a:r>
              <a:endParaRPr lang="en-US" sz="2000" baseline="0" dirty="0">
                <a:solidFill>
                  <a:schemeClr val="tx1"/>
                </a:solidFill>
                <a:latin typeface="Constantia" pitchFamily="18" charset="0"/>
              </a:endParaRPr>
            </a:p>
          </p:txBody>
        </p:sp>
        <p:sp>
          <p:nvSpPr>
            <p:cNvPr id="111" name="Oval 110"/>
            <p:cNvSpPr/>
            <p:nvPr/>
          </p:nvSpPr>
          <p:spPr>
            <a:xfrm>
              <a:off x="6248400" y="3002498"/>
              <a:ext cx="304800" cy="304800"/>
            </a:xfrm>
            <a:prstGeom prst="ellipse">
              <a:avLst/>
            </a:prstGeom>
            <a:solidFill>
              <a:schemeClr val="accent3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baseline="0" dirty="0" smtClean="0">
                  <a:solidFill>
                    <a:schemeClr val="tx1"/>
                  </a:solidFill>
                  <a:latin typeface="Constantia" pitchFamily="18" charset="0"/>
                </a:rPr>
                <a:t>g</a:t>
              </a:r>
              <a:endParaRPr lang="en-US" sz="2000" baseline="0" dirty="0">
                <a:solidFill>
                  <a:schemeClr val="tx1"/>
                </a:solidFill>
                <a:latin typeface="Constantia" pitchFamily="18" charset="0"/>
              </a:endParaRPr>
            </a:p>
          </p:txBody>
        </p:sp>
        <p:sp>
          <p:nvSpPr>
            <p:cNvPr id="112" name="Oval 111"/>
            <p:cNvSpPr/>
            <p:nvPr/>
          </p:nvSpPr>
          <p:spPr>
            <a:xfrm>
              <a:off x="6248400" y="3764498"/>
              <a:ext cx="304800" cy="304800"/>
            </a:xfrm>
            <a:prstGeom prst="ellipse">
              <a:avLst/>
            </a:prstGeom>
            <a:solidFill>
              <a:schemeClr val="accent3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baseline="0" dirty="0" smtClean="0">
                  <a:solidFill>
                    <a:schemeClr val="tx1"/>
                  </a:solidFill>
                  <a:latin typeface="Constantia" pitchFamily="18" charset="0"/>
                </a:rPr>
                <a:t>h</a:t>
              </a:r>
              <a:endParaRPr lang="en-US" sz="2000" baseline="0" dirty="0">
                <a:solidFill>
                  <a:schemeClr val="tx1"/>
                </a:solidFill>
                <a:latin typeface="Constantia" pitchFamily="18" charset="0"/>
              </a:endParaRPr>
            </a:p>
          </p:txBody>
        </p:sp>
        <p:cxnSp>
          <p:nvCxnSpPr>
            <p:cNvPr id="113" name="Straight Connector 112"/>
            <p:cNvCxnSpPr>
              <a:stCxn id="107" idx="4"/>
              <a:endCxn id="108" idx="0"/>
            </p:cNvCxnSpPr>
            <p:nvPr/>
          </p:nvCxnSpPr>
          <p:spPr>
            <a:xfrm rot="5400000">
              <a:off x="4343400" y="3535898"/>
              <a:ext cx="4572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4" name="Straight Connector 113"/>
            <p:cNvCxnSpPr>
              <a:stCxn id="109" idx="4"/>
              <a:endCxn id="110" idx="0"/>
            </p:cNvCxnSpPr>
            <p:nvPr/>
          </p:nvCxnSpPr>
          <p:spPr>
            <a:xfrm rot="5400000">
              <a:off x="5257800" y="3535898"/>
              <a:ext cx="4572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5" name="Straight Connector 114"/>
            <p:cNvCxnSpPr>
              <a:stCxn id="111" idx="2"/>
              <a:endCxn id="109" idx="6"/>
            </p:cNvCxnSpPr>
            <p:nvPr/>
          </p:nvCxnSpPr>
          <p:spPr>
            <a:xfrm rot="10800000">
              <a:off x="5638800" y="3154898"/>
              <a:ext cx="6096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6" name="Straight Connector 115"/>
            <p:cNvCxnSpPr>
              <a:stCxn id="111" idx="4"/>
              <a:endCxn id="112" idx="0"/>
            </p:cNvCxnSpPr>
            <p:nvPr/>
          </p:nvCxnSpPr>
          <p:spPr>
            <a:xfrm rot="5400000">
              <a:off x="6172200" y="3535898"/>
              <a:ext cx="4572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17" name="Straight Connector 116"/>
          <p:cNvCxnSpPr>
            <a:stCxn id="110" idx="1"/>
            <a:endCxn id="107" idx="5"/>
          </p:cNvCxnSpPr>
          <p:nvPr/>
        </p:nvCxnSpPr>
        <p:spPr>
          <a:xfrm flipH="1" flipV="1">
            <a:off x="4040075" y="2478347"/>
            <a:ext cx="698874" cy="546474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8" name="Straight Connector 117"/>
          <p:cNvCxnSpPr>
            <a:stCxn id="110" idx="2"/>
            <a:endCxn id="108" idx="6"/>
          </p:cNvCxnSpPr>
          <p:nvPr/>
        </p:nvCxnSpPr>
        <p:spPr>
          <a:xfrm flipH="1">
            <a:off x="4084712" y="3132584"/>
            <a:ext cx="609600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9" name="TextBox 118"/>
          <p:cNvSpPr txBox="1"/>
          <p:nvPr/>
        </p:nvSpPr>
        <p:spPr>
          <a:xfrm>
            <a:off x="5267851" y="3145564"/>
            <a:ext cx="43698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4</a:t>
            </a:r>
          </a:p>
        </p:txBody>
      </p:sp>
      <p:cxnSp>
        <p:nvCxnSpPr>
          <p:cNvPr id="120" name="Straight Connector 119"/>
          <p:cNvCxnSpPr>
            <a:stCxn id="112" idx="2"/>
            <a:endCxn id="110" idx="6"/>
          </p:cNvCxnSpPr>
          <p:nvPr/>
        </p:nvCxnSpPr>
        <p:spPr>
          <a:xfrm flipH="1">
            <a:off x="4999112" y="3132584"/>
            <a:ext cx="609600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21" name="Table 12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82962631"/>
              </p:ext>
            </p:extLst>
          </p:nvPr>
        </p:nvGraphicFramePr>
        <p:xfrm>
          <a:off x="6156176" y="2245340"/>
          <a:ext cx="2849653" cy="11125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79228"/>
                <a:gridCol w="1770425"/>
              </a:tblGrid>
              <a:tr h="37084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Label(c)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{(b,1),(c,0)} </a:t>
                      </a:r>
                      <a:endParaRPr lang="en-US" b="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Label(f)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{(e,3),(f,0),(h,1)}</a:t>
                      </a:r>
                      <a:endParaRPr lang="en-US" b="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Label(</a:t>
                      </a:r>
                      <a:r>
                        <a:rPr lang="en-US" b="1" dirty="0" err="1" smtClean="0"/>
                        <a:t>i</a:t>
                      </a:r>
                      <a:r>
                        <a:rPr lang="en-US" b="1" dirty="0" smtClean="0"/>
                        <a:t>)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{(e,1),(i,0)}</a:t>
                      </a:r>
                      <a:endParaRPr lang="en-US" b="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22" name="Rectangle 121"/>
          <p:cNvSpPr/>
          <p:nvPr/>
        </p:nvSpPr>
        <p:spPr>
          <a:xfrm>
            <a:off x="343695" y="4437112"/>
            <a:ext cx="1797237" cy="827176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2000" dirty="0" smtClean="0"/>
              <a:t>s=c, t=</a:t>
            </a:r>
            <a:r>
              <a:rPr lang="en-US" sz="2000" dirty="0" err="1" smtClean="0"/>
              <a:t>i</a:t>
            </a:r>
            <a:endParaRPr lang="en-US" sz="2000" dirty="0"/>
          </a:p>
        </p:txBody>
      </p:sp>
      <p:sp>
        <p:nvSpPr>
          <p:cNvPr id="123" name="Down Arrow 122"/>
          <p:cNvSpPr/>
          <p:nvPr/>
        </p:nvSpPr>
        <p:spPr bwMode="auto">
          <a:xfrm rot="16200000">
            <a:off x="2238341" y="4634676"/>
            <a:ext cx="504056" cy="432048"/>
          </a:xfrm>
          <a:prstGeom prst="downArrow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pitchFamily="64" charset="-128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124" name="Table 123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467836238"/>
                  </p:ext>
                </p:extLst>
              </p:nvPr>
            </p:nvGraphicFramePr>
            <p:xfrm>
              <a:off x="2793232" y="4294440"/>
              <a:ext cx="1596280" cy="1483360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1596280"/>
                  </a:tblGrid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b="1" dirty="0" smtClean="0"/>
                            <a:t>Stage 1:</a:t>
                          </a:r>
                          <a:endParaRPr lang="en-US" b="1" dirty="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FQ: (b,1)</a:t>
                          </a:r>
                          <a:endParaRPr lang="en-US" dirty="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RQ</a:t>
                          </a:r>
                          <a:r>
                            <a:rPr lang="en-US" dirty="0" smtClean="0">
                              <a:sym typeface="Wingdings" pitchFamily="2" charset="2"/>
                            </a:rPr>
                            <a:t>:</a:t>
                          </a:r>
                          <a:r>
                            <a:rPr lang="en-US" baseline="0" dirty="0" smtClean="0">
                              <a:sym typeface="Wingdings" pitchFamily="2" charset="2"/>
                            </a:rPr>
                            <a:t> (e,1)</a:t>
                          </a:r>
                          <a:endParaRPr lang="en-US" dirty="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dirty="0" err="1" smtClean="0"/>
                            <a:t>min_dist</a:t>
                          </a:r>
                          <a:r>
                            <a:rPr lang="en-US" baseline="0" dirty="0" smtClean="0"/>
                            <a:t> = </a:t>
                          </a:r>
                          <a14:m>
                            <m:oMath xmlns:m="http://schemas.openxmlformats.org/officeDocument/2006/math">
                              <m:r>
                                <a:rPr lang="en-US" baseline="0" smtClean="0">
                                  <a:latin typeface="Cambria Math"/>
                                </a:rPr>
                                <m:t>∞</m:t>
                              </m:r>
                            </m:oMath>
                          </a14:m>
                          <a:endParaRPr lang="en-US" dirty="0"/>
                        </a:p>
                      </a:txBody>
                      <a:tcPr/>
                    </a:tc>
                  </a:tr>
                </a:tbl>
              </a:graphicData>
            </a:graphic>
          </p:graphicFrame>
        </mc:Choice>
        <mc:Fallback xmlns="">
          <p:graphicFrame>
            <p:nvGraphicFramePr>
              <p:cNvPr id="124" name="Table 123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467836238"/>
                  </p:ext>
                </p:extLst>
              </p:nvPr>
            </p:nvGraphicFramePr>
            <p:xfrm>
              <a:off x="2793232" y="4294440"/>
              <a:ext cx="1596280" cy="1483360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1596280"/>
                  </a:tblGrid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b="1" dirty="0" smtClean="0"/>
                            <a:t>Stage 1:</a:t>
                          </a:r>
                          <a:endParaRPr lang="en-US" b="1" dirty="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FQ: (b,1)</a:t>
                          </a:r>
                          <a:endParaRPr lang="en-US" dirty="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RQ</a:t>
                          </a:r>
                          <a:r>
                            <a:rPr lang="en-US" dirty="0" smtClean="0">
                              <a:sym typeface="Wingdings" pitchFamily="2" charset="2"/>
                            </a:rPr>
                            <a:t>:</a:t>
                          </a:r>
                          <a:r>
                            <a:rPr lang="en-US" baseline="0" dirty="0" smtClean="0">
                              <a:sym typeface="Wingdings" pitchFamily="2" charset="2"/>
                            </a:rPr>
                            <a:t> (e,1)</a:t>
                          </a:r>
                          <a:endParaRPr lang="en-US" dirty="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1">
                          <a:blip r:embed="rId2"/>
                          <a:stretch>
                            <a:fillRect t="-308197" r="-382" b="-24590"/>
                          </a:stretch>
                        </a:blipFill>
                      </a:tcPr>
                    </a:tc>
                  </a:tr>
                </a:tbl>
              </a:graphicData>
            </a:graphic>
          </p:graphicFrame>
        </mc:Fallback>
      </mc:AlternateContent>
      <p:sp>
        <p:nvSpPr>
          <p:cNvPr id="125" name="Down Arrow 124"/>
          <p:cNvSpPr/>
          <p:nvPr/>
        </p:nvSpPr>
        <p:spPr bwMode="auto">
          <a:xfrm rot="16200000">
            <a:off x="4608004" y="4634676"/>
            <a:ext cx="504056" cy="432048"/>
          </a:xfrm>
          <a:prstGeom prst="downArrow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pitchFamily="64" charset="-128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127" name="Table 126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427497383"/>
                  </p:ext>
                </p:extLst>
              </p:nvPr>
            </p:nvGraphicFramePr>
            <p:xfrm>
              <a:off x="5364088" y="4326984"/>
              <a:ext cx="1596280" cy="1478280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1596280"/>
                  </a:tblGrid>
                  <a:tr h="0"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FQ: </a:t>
                          </a:r>
                          <a:r>
                            <a:rPr lang="en-US" dirty="0" smtClean="0">
                              <a:solidFill>
                                <a:srgbClr val="FF0000"/>
                              </a:solidFill>
                            </a:rPr>
                            <a:t>(a,2),(e,2)</a:t>
                          </a:r>
                          <a:endParaRPr lang="en-US" b="0" dirty="0">
                            <a:solidFill>
                              <a:srgbClr val="FF0000"/>
                            </a:solidFill>
                          </a:endParaRPr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RQ</a:t>
                          </a:r>
                          <a:r>
                            <a:rPr lang="en-US" dirty="0" smtClean="0">
                              <a:sym typeface="Wingdings" pitchFamily="2" charset="2"/>
                            </a:rPr>
                            <a:t>:</a:t>
                          </a:r>
                          <a:r>
                            <a:rPr lang="en-US" baseline="0" dirty="0" smtClean="0">
                              <a:sym typeface="Wingdings" pitchFamily="2" charset="2"/>
                            </a:rPr>
                            <a:t> (e,1)</a:t>
                          </a:r>
                          <a:endParaRPr lang="en-US" dirty="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dirty="0" err="1" smtClean="0"/>
                            <a:t>min_dist</a:t>
                          </a:r>
                          <a:r>
                            <a:rPr lang="en-US" baseline="0" dirty="0" smtClean="0"/>
                            <a:t> = </a:t>
                          </a:r>
                          <a14:m>
                            <m:oMath xmlns:m="http://schemas.openxmlformats.org/officeDocument/2006/math">
                              <m:r>
                                <a:rPr lang="en-US" baseline="0" smtClean="0">
                                  <a:latin typeface="Cambria Math"/>
                                </a:rPr>
                                <m:t>∞</m:t>
                              </m:r>
                            </m:oMath>
                          </a14:m>
                          <a:endParaRPr lang="en-US" dirty="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Visited: b</a:t>
                          </a:r>
                          <a:endParaRPr lang="en-US" dirty="0"/>
                        </a:p>
                      </a:txBody>
                      <a:tcPr/>
                    </a:tc>
                  </a:tr>
                </a:tbl>
              </a:graphicData>
            </a:graphic>
          </p:graphicFrame>
        </mc:Choice>
        <mc:Fallback xmlns="">
          <p:graphicFrame>
            <p:nvGraphicFramePr>
              <p:cNvPr id="127" name="Table 126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427497383"/>
                  </p:ext>
                </p:extLst>
              </p:nvPr>
            </p:nvGraphicFramePr>
            <p:xfrm>
              <a:off x="5364088" y="4326984"/>
              <a:ext cx="1596280" cy="1478280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1596280"/>
                  </a:tblGrid>
                  <a:tr h="365760"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FQ: </a:t>
                          </a:r>
                          <a:r>
                            <a:rPr lang="en-US" dirty="0" smtClean="0">
                              <a:solidFill>
                                <a:srgbClr val="FF0000"/>
                              </a:solidFill>
                            </a:rPr>
                            <a:t>(a,2),(e,2)</a:t>
                          </a:r>
                          <a:endParaRPr lang="en-US" b="0" dirty="0">
                            <a:solidFill>
                              <a:srgbClr val="FF0000"/>
                            </a:solidFill>
                          </a:endParaRPr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RQ</a:t>
                          </a:r>
                          <a:r>
                            <a:rPr lang="en-US" dirty="0" smtClean="0">
                              <a:sym typeface="Wingdings" pitchFamily="2" charset="2"/>
                            </a:rPr>
                            <a:t>:</a:t>
                          </a:r>
                          <a:r>
                            <a:rPr lang="en-US" baseline="0" dirty="0" smtClean="0">
                              <a:sym typeface="Wingdings" pitchFamily="2" charset="2"/>
                            </a:rPr>
                            <a:t> (e,1)</a:t>
                          </a:r>
                          <a:endParaRPr lang="en-US" dirty="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1">
                          <a:blip r:embed="rId3"/>
                          <a:stretch>
                            <a:fillRect l="-382" t="-210000" b="-126667"/>
                          </a:stretch>
                        </a:blipFill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Visited: b</a:t>
                          </a:r>
                          <a:endParaRPr lang="en-US" dirty="0"/>
                        </a:p>
                      </a:txBody>
                      <a:tcPr/>
                    </a:tc>
                  </a:tr>
                </a:tbl>
              </a:graphicData>
            </a:graphic>
          </p:graphicFrame>
        </mc:Fallback>
      </mc:AlternateContent>
      <p:sp>
        <p:nvSpPr>
          <p:cNvPr id="128" name="TextBox 127"/>
          <p:cNvSpPr txBox="1"/>
          <p:nvPr/>
        </p:nvSpPr>
        <p:spPr>
          <a:xfrm>
            <a:off x="4139952" y="4077072"/>
            <a:ext cx="14007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n-NO" altLang="zh-CN" b="1" dirty="0" smtClean="0"/>
              <a:t>Stage 2</a:t>
            </a:r>
            <a:endParaRPr lang="zh-CN" altLang="en-US" b="1" baseline="0" dirty="0">
              <a:latin typeface="Constantia" pitchFamily="18" charset="0"/>
            </a:endParaRPr>
          </a:p>
        </p:txBody>
      </p:sp>
      <p:graphicFrame>
        <p:nvGraphicFramePr>
          <p:cNvPr id="129" name="Table 12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16537180"/>
              </p:ext>
            </p:extLst>
          </p:nvPr>
        </p:nvGraphicFramePr>
        <p:xfrm>
          <a:off x="5364088" y="4338556"/>
          <a:ext cx="2880320" cy="14782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880320"/>
              </a:tblGrid>
              <a:tr h="0">
                <a:tc>
                  <a:txBody>
                    <a:bodyPr/>
                    <a:lstStyle/>
                    <a:p>
                      <a:r>
                        <a:rPr lang="en-US" dirty="0" smtClean="0"/>
                        <a:t>FQ: (a,2),(e,2)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RQ</a:t>
                      </a:r>
                      <a:r>
                        <a:rPr lang="en-US" dirty="0" smtClean="0">
                          <a:sym typeface="Wingdings" pitchFamily="2" charset="2"/>
                        </a:rPr>
                        <a:t>:</a:t>
                      </a:r>
                      <a:r>
                        <a:rPr lang="en-US" baseline="0" dirty="0" smtClean="0">
                          <a:sym typeface="Wingdings" pitchFamily="2" charset="2"/>
                        </a:rPr>
                        <a:t> </a:t>
                      </a:r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(a,2),(b,2),(d,2),(h,5)</a:t>
                      </a:r>
                      <a:endParaRPr lang="en-US" b="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min_dist</a:t>
                      </a:r>
                      <a:r>
                        <a:rPr lang="en-US" baseline="0" dirty="0" smtClean="0"/>
                        <a:t> = 3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Visited: </a:t>
                      </a:r>
                      <a:r>
                        <a:rPr lang="en-US" dirty="0" err="1" smtClean="0"/>
                        <a:t>b,e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30" name="TextBox 129"/>
          <p:cNvSpPr txBox="1"/>
          <p:nvPr/>
        </p:nvSpPr>
        <p:spPr>
          <a:xfrm>
            <a:off x="4211960" y="6023029"/>
            <a:ext cx="46001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n-NO" altLang="zh-CN" dirty="0"/>
              <a:t>m</a:t>
            </a:r>
            <a:r>
              <a:rPr lang="nn-NO" altLang="zh-CN" dirty="0" smtClean="0"/>
              <a:t>in(FQ)+min(RQ)=4 &gt; min_dist, stop</a:t>
            </a:r>
          </a:p>
          <a:p>
            <a:pPr algn="ctr"/>
            <a:r>
              <a:rPr lang="nn-NO" altLang="zh-CN" dirty="0" smtClean="0"/>
              <a:t>Return dist</a:t>
            </a:r>
            <a:r>
              <a:rPr lang="nn-NO" altLang="zh-CN" baseline="-25000" dirty="0" smtClean="0"/>
              <a:t>G</a:t>
            </a:r>
            <a:r>
              <a:rPr lang="nn-NO" altLang="zh-CN" dirty="0" smtClean="0"/>
              <a:t>(c,i)=3 </a:t>
            </a:r>
            <a:endParaRPr lang="zh-CN" altLang="en-US" baseline="0" dirty="0">
              <a:latin typeface="Constantia" pitchFamily="18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0E9244D-12C4-460E-83B7-9548566B43A7}" type="slidenum">
              <a:rPr lang="en-US" smtClean="0">
                <a:solidFill>
                  <a:srgbClr val="04617B">
                    <a:shade val="90000"/>
                  </a:srgbClr>
                </a:solidFill>
              </a:rPr>
              <a:pPr>
                <a:defRPr/>
              </a:pPr>
              <a:t>18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99032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" grpId="0"/>
      <p:bldP spid="103" grpId="0" animBg="1"/>
      <p:bldP spid="104" grpId="0"/>
      <p:bldP spid="105" grpId="0" animBg="1"/>
      <p:bldP spid="119" grpId="0"/>
      <p:bldP spid="122" grpId="0" animBg="1"/>
      <p:bldP spid="123" grpId="0" animBg="1"/>
      <p:bldP spid="125" grpId="0" animBg="1"/>
      <p:bldP spid="128" grpId="0"/>
      <p:bldP spid="130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b="1" dirty="0">
                <a:cs typeface="Arial" pitchFamily="34" charset="0"/>
              </a:rPr>
              <a:t>Outline</a:t>
            </a:r>
            <a:endParaRPr lang="zh-CN" altLang="en-US" b="1" dirty="0"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35480"/>
            <a:ext cx="8363272" cy="4445848"/>
          </a:xfrm>
        </p:spPr>
        <p:txBody>
          <a:bodyPr>
            <a:normAutofit/>
          </a:bodyPr>
          <a:lstStyle/>
          <a:p>
            <a:r>
              <a:rPr lang="en-US" altLang="zh-CN" sz="2800" dirty="0">
                <a:latin typeface="Constantia" pitchFamily="18" charset="0"/>
              </a:rPr>
              <a:t>Problem Definition and Challenges</a:t>
            </a:r>
          </a:p>
          <a:p>
            <a:r>
              <a:rPr lang="en-US" altLang="zh-CN" sz="2800" dirty="0" smtClean="0">
                <a:latin typeface="Constantia" pitchFamily="18" charset="0"/>
              </a:rPr>
              <a:t>Our </a:t>
            </a:r>
            <a:r>
              <a:rPr lang="en-US" altLang="zh-CN" sz="2800" dirty="0">
                <a:latin typeface="Constantia" pitchFamily="18" charset="0"/>
              </a:rPr>
              <a:t>Solution: IS-Label</a:t>
            </a:r>
          </a:p>
          <a:p>
            <a:pPr lvl="1"/>
            <a:r>
              <a:rPr lang="en-US" altLang="zh-CN" dirty="0">
                <a:latin typeface="Constantia" pitchFamily="18" charset="0"/>
              </a:rPr>
              <a:t>Overview</a:t>
            </a:r>
          </a:p>
          <a:p>
            <a:pPr lvl="1"/>
            <a:r>
              <a:rPr lang="en-US" altLang="zh-CN" dirty="0">
                <a:latin typeface="Constantia" pitchFamily="18" charset="0"/>
              </a:rPr>
              <a:t>Part I: Vertex Hierarchy</a:t>
            </a:r>
          </a:p>
          <a:p>
            <a:pPr lvl="1"/>
            <a:r>
              <a:rPr lang="en-US" altLang="zh-CN" dirty="0">
                <a:latin typeface="Constantia" pitchFamily="18" charset="0"/>
              </a:rPr>
              <a:t>Part II: Vertex Labeling</a:t>
            </a:r>
          </a:p>
          <a:p>
            <a:pPr lvl="1"/>
            <a:r>
              <a:rPr lang="en-US" altLang="zh-CN" dirty="0">
                <a:latin typeface="Constantia" pitchFamily="18" charset="0"/>
              </a:rPr>
              <a:t>Part III: Query Processing</a:t>
            </a:r>
          </a:p>
          <a:p>
            <a:r>
              <a:rPr lang="en-US" altLang="zh-CN" sz="2800" dirty="0" smtClean="0">
                <a:latin typeface="Constantia" pitchFamily="18" charset="0"/>
              </a:rPr>
              <a:t>Experimental Results</a:t>
            </a:r>
            <a:endParaRPr lang="en-US" altLang="zh-CN" sz="2800" dirty="0">
              <a:latin typeface="Constantia" pitchFamily="18" charset="0"/>
            </a:endParaRPr>
          </a:p>
          <a:p>
            <a:r>
              <a:rPr lang="en-US" altLang="zh-CN" sz="2800" dirty="0" smtClean="0">
                <a:latin typeface="Constantia" pitchFamily="18" charset="0"/>
              </a:rPr>
              <a:t>Conclusions</a:t>
            </a:r>
            <a:endParaRPr lang="zh-CN" altLang="en-US" sz="2800" dirty="0">
              <a:latin typeface="Constantia" pitchFamily="18" charset="0"/>
            </a:endParaRPr>
          </a:p>
          <a:p>
            <a:endParaRPr lang="zh-CN" altLang="en-US" sz="2800" dirty="0">
              <a:latin typeface="Constantia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0E9244D-12C4-460E-83B7-9548566B43A7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18804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Definition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Given a static weighted graph G = (V</a:t>
            </a:r>
            <a:r>
              <a:rPr lang="en-US" baseline="-25000" dirty="0" smtClean="0"/>
              <a:t>G</a:t>
            </a:r>
            <a:r>
              <a:rPr lang="en-US" dirty="0" smtClean="0"/>
              <a:t>, E</a:t>
            </a:r>
            <a:r>
              <a:rPr lang="en-US" baseline="-25000" dirty="0" smtClean="0"/>
              <a:t>G</a:t>
            </a:r>
            <a:r>
              <a:rPr lang="en-US" dirty="0" smtClean="0"/>
              <a:t>, W</a:t>
            </a:r>
            <a:r>
              <a:rPr lang="en-US" baseline="-25000" dirty="0" smtClean="0"/>
              <a:t>G</a:t>
            </a:r>
            <a:r>
              <a:rPr lang="en-US" dirty="0" smtClean="0"/>
              <a:t>), construct a </a:t>
            </a:r>
            <a:r>
              <a:rPr lang="en-US" i="1" dirty="0" smtClean="0"/>
              <a:t>disk-based index</a:t>
            </a:r>
            <a:r>
              <a:rPr lang="en-US" dirty="0" smtClean="0"/>
              <a:t> for processing point-to-point (</a:t>
            </a:r>
            <a:r>
              <a:rPr lang="en-US" b="1" dirty="0" smtClean="0"/>
              <a:t>P2P</a:t>
            </a:r>
            <a:r>
              <a:rPr lang="en-US" dirty="0" smtClean="0"/>
              <a:t>) </a:t>
            </a:r>
            <a:r>
              <a:rPr lang="en-US" dirty="0"/>
              <a:t>distance queries or </a:t>
            </a:r>
            <a:r>
              <a:rPr lang="en-US" dirty="0" smtClean="0"/>
              <a:t>shortest path queries.</a:t>
            </a:r>
          </a:p>
          <a:p>
            <a:r>
              <a:rPr lang="en-US" dirty="0" smtClean="0"/>
              <a:t>Find </a:t>
            </a:r>
            <a:r>
              <a:rPr lang="en-US" dirty="0" err="1" smtClean="0">
                <a:solidFill>
                  <a:srgbClr val="FF0000"/>
                </a:solidFill>
              </a:rPr>
              <a:t>dist</a:t>
            </a:r>
            <a:r>
              <a:rPr lang="en-US" baseline="-25000" dirty="0" err="1" smtClean="0">
                <a:solidFill>
                  <a:srgbClr val="FF0000"/>
                </a:solidFill>
              </a:rPr>
              <a:t>G</a:t>
            </a:r>
            <a:r>
              <a:rPr lang="en-US" dirty="0" smtClean="0">
                <a:solidFill>
                  <a:srgbClr val="FF0000"/>
                </a:solidFill>
              </a:rPr>
              <a:t>(</a:t>
            </a:r>
            <a:r>
              <a:rPr lang="en-US" dirty="0" err="1" smtClean="0">
                <a:solidFill>
                  <a:srgbClr val="FF0000"/>
                </a:solidFill>
              </a:rPr>
              <a:t>a,f</a:t>
            </a:r>
            <a:r>
              <a:rPr lang="en-US" dirty="0" smtClean="0">
                <a:solidFill>
                  <a:srgbClr val="FF0000"/>
                </a:solidFill>
              </a:rPr>
              <a:t>) </a:t>
            </a:r>
            <a:endParaRPr lang="en-US" dirty="0">
              <a:solidFill>
                <a:srgbClr val="FF0000"/>
              </a:solidFill>
            </a:endParaRPr>
          </a:p>
        </p:txBody>
      </p:sp>
      <p:cxnSp>
        <p:nvCxnSpPr>
          <p:cNvPr id="4" name="Straight Connector 3"/>
          <p:cNvCxnSpPr>
            <a:stCxn id="5" idx="4"/>
            <a:endCxn id="7" idx="1"/>
          </p:cNvCxnSpPr>
          <p:nvPr/>
        </p:nvCxnSpPr>
        <p:spPr>
          <a:xfrm>
            <a:off x="1850414" y="4592364"/>
            <a:ext cx="540887" cy="512954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Oval 4"/>
          <p:cNvSpPr/>
          <p:nvPr/>
        </p:nvSpPr>
        <p:spPr>
          <a:xfrm>
            <a:off x="1704072" y="4299682"/>
            <a:ext cx="292683" cy="292682"/>
          </a:xfrm>
          <a:prstGeom prst="ellipse">
            <a:avLst/>
          </a:prstGeom>
          <a:solidFill>
            <a:schemeClr val="accent3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tIns="0" rIns="144000" bIns="0" rtlCol="0" anchor="ctr"/>
          <a:lstStyle/>
          <a:p>
            <a:pPr algn="ctr"/>
            <a:r>
              <a:rPr lang="en-US" sz="2400" baseline="0" dirty="0" smtClean="0">
                <a:solidFill>
                  <a:schemeClr val="tx1"/>
                </a:solidFill>
                <a:latin typeface="Constantia" pitchFamily="18" charset="0"/>
              </a:rPr>
              <a:t>b</a:t>
            </a:r>
            <a:endParaRPr lang="en-US" sz="2400" baseline="0" dirty="0">
              <a:solidFill>
                <a:schemeClr val="tx1"/>
              </a:solidFill>
              <a:latin typeface="Constantia" pitchFamily="18" charset="0"/>
            </a:endParaRPr>
          </a:p>
        </p:txBody>
      </p:sp>
      <p:sp>
        <p:nvSpPr>
          <p:cNvPr id="6" name="Oval 5"/>
          <p:cNvSpPr/>
          <p:nvPr/>
        </p:nvSpPr>
        <p:spPr>
          <a:xfrm>
            <a:off x="611560" y="4298574"/>
            <a:ext cx="292683" cy="292682"/>
          </a:xfrm>
          <a:prstGeom prst="ellipse">
            <a:avLst/>
          </a:prstGeom>
          <a:solidFill>
            <a:schemeClr val="accent3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tIns="0" rIns="144000" bIns="0" rtlCol="0" anchor="ctr"/>
          <a:lstStyle/>
          <a:p>
            <a:pPr algn="ctr"/>
            <a:r>
              <a:rPr lang="en-US" sz="2400" baseline="0" dirty="0" smtClean="0">
                <a:solidFill>
                  <a:schemeClr val="tx1"/>
                </a:solidFill>
                <a:latin typeface="Constantia" pitchFamily="18" charset="0"/>
              </a:rPr>
              <a:t>a</a:t>
            </a:r>
            <a:endParaRPr lang="en-US" sz="2400" baseline="0" dirty="0">
              <a:solidFill>
                <a:schemeClr val="tx1"/>
              </a:solidFill>
              <a:latin typeface="Constantia" pitchFamily="18" charset="0"/>
            </a:endParaRPr>
          </a:p>
        </p:txBody>
      </p:sp>
      <p:sp>
        <p:nvSpPr>
          <p:cNvPr id="7" name="Oval 6"/>
          <p:cNvSpPr/>
          <p:nvPr/>
        </p:nvSpPr>
        <p:spPr>
          <a:xfrm>
            <a:off x="2348439" y="5062456"/>
            <a:ext cx="292683" cy="292682"/>
          </a:xfrm>
          <a:prstGeom prst="ellipse">
            <a:avLst/>
          </a:prstGeom>
          <a:solidFill>
            <a:schemeClr val="accent3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tIns="0" rIns="144000" bIns="0" rtlCol="0" anchor="ctr"/>
          <a:lstStyle/>
          <a:p>
            <a:pPr algn="ctr"/>
            <a:r>
              <a:rPr lang="en-US" sz="2400" baseline="0" dirty="0" smtClean="0">
                <a:solidFill>
                  <a:schemeClr val="tx1"/>
                </a:solidFill>
                <a:latin typeface="Constantia" pitchFamily="18" charset="0"/>
              </a:rPr>
              <a:t>c</a:t>
            </a:r>
            <a:endParaRPr lang="en-US" sz="2400" baseline="0" dirty="0">
              <a:solidFill>
                <a:schemeClr val="tx1"/>
              </a:solidFill>
              <a:latin typeface="Constantia" pitchFamily="18" charset="0"/>
            </a:endParaRPr>
          </a:p>
        </p:txBody>
      </p:sp>
      <p:cxnSp>
        <p:nvCxnSpPr>
          <p:cNvPr id="8" name="Straight Connector 7"/>
          <p:cNvCxnSpPr>
            <a:stCxn id="6" idx="6"/>
            <a:endCxn id="5" idx="2"/>
          </p:cNvCxnSpPr>
          <p:nvPr/>
        </p:nvCxnSpPr>
        <p:spPr>
          <a:xfrm>
            <a:off x="904243" y="4444915"/>
            <a:ext cx="799829" cy="110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>
            <a:stCxn id="19" idx="2"/>
            <a:endCxn id="5" idx="7"/>
          </p:cNvCxnSpPr>
          <p:nvPr/>
        </p:nvCxnSpPr>
        <p:spPr>
          <a:xfrm flipH="1">
            <a:off x="1953892" y="3995758"/>
            <a:ext cx="590522" cy="346786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>
            <a:spLocks noChangeAspect="1"/>
          </p:cNvSpPr>
          <p:nvPr/>
        </p:nvSpPr>
        <p:spPr>
          <a:xfrm>
            <a:off x="1065141" y="4047040"/>
            <a:ext cx="48060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1</a:t>
            </a:r>
            <a:r>
              <a:rPr lang="en-US" sz="2400" dirty="0" smtClean="0"/>
              <a:t>0</a:t>
            </a:r>
            <a:endParaRPr lang="en-US" sz="2400" dirty="0"/>
          </a:p>
        </p:txBody>
      </p:sp>
      <p:sp>
        <p:nvSpPr>
          <p:cNvPr id="19" name="Oval 18"/>
          <p:cNvSpPr/>
          <p:nvPr/>
        </p:nvSpPr>
        <p:spPr>
          <a:xfrm>
            <a:off x="2544415" y="3849417"/>
            <a:ext cx="292683" cy="292682"/>
          </a:xfrm>
          <a:prstGeom prst="ellipse">
            <a:avLst/>
          </a:prstGeom>
          <a:solidFill>
            <a:schemeClr val="accent3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tIns="0" rIns="144000" bIns="0" rtlCol="0" anchor="ctr"/>
          <a:lstStyle/>
          <a:p>
            <a:pPr algn="ctr"/>
            <a:r>
              <a:rPr lang="en-US" sz="2400" baseline="0" dirty="0" smtClean="0">
                <a:solidFill>
                  <a:schemeClr val="tx1"/>
                </a:solidFill>
                <a:latin typeface="Constantia" pitchFamily="18" charset="0"/>
              </a:rPr>
              <a:t>d</a:t>
            </a:r>
            <a:endParaRPr lang="en-US" sz="2400" baseline="0" dirty="0">
              <a:solidFill>
                <a:schemeClr val="tx1"/>
              </a:solidFill>
              <a:latin typeface="Constantia" pitchFamily="18" charset="0"/>
            </a:endParaRPr>
          </a:p>
        </p:txBody>
      </p:sp>
      <p:sp>
        <p:nvSpPr>
          <p:cNvPr id="24" name="TextBox 23"/>
          <p:cNvSpPr txBox="1">
            <a:spLocks noChangeAspect="1"/>
          </p:cNvSpPr>
          <p:nvPr/>
        </p:nvSpPr>
        <p:spPr>
          <a:xfrm>
            <a:off x="1850413" y="3793933"/>
            <a:ext cx="49802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1</a:t>
            </a:r>
            <a:r>
              <a:rPr lang="en-US" sz="2400" dirty="0" smtClean="0"/>
              <a:t>0</a:t>
            </a:r>
            <a:endParaRPr lang="en-US" sz="2400" dirty="0"/>
          </a:p>
        </p:txBody>
      </p:sp>
      <p:sp>
        <p:nvSpPr>
          <p:cNvPr id="26" name="Oval 25"/>
          <p:cNvSpPr/>
          <p:nvPr/>
        </p:nvSpPr>
        <p:spPr>
          <a:xfrm>
            <a:off x="3269715" y="4576360"/>
            <a:ext cx="292683" cy="292682"/>
          </a:xfrm>
          <a:prstGeom prst="ellipse">
            <a:avLst/>
          </a:prstGeom>
          <a:solidFill>
            <a:schemeClr val="accent3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tIns="0" rIns="144000" bIns="0" rtlCol="0" anchor="ctr"/>
          <a:lstStyle/>
          <a:p>
            <a:pPr algn="ctr"/>
            <a:r>
              <a:rPr lang="en-US" sz="2400" baseline="0" dirty="0" smtClean="0">
                <a:solidFill>
                  <a:schemeClr val="tx1"/>
                </a:solidFill>
                <a:latin typeface="Constantia" pitchFamily="18" charset="0"/>
              </a:rPr>
              <a:t>e</a:t>
            </a:r>
            <a:endParaRPr lang="en-US" sz="2400" baseline="0" dirty="0">
              <a:solidFill>
                <a:schemeClr val="tx1"/>
              </a:solidFill>
              <a:latin typeface="Constantia" pitchFamily="18" charset="0"/>
            </a:endParaRPr>
          </a:p>
        </p:txBody>
      </p:sp>
      <p:sp>
        <p:nvSpPr>
          <p:cNvPr id="27" name="Oval 26"/>
          <p:cNvSpPr/>
          <p:nvPr/>
        </p:nvSpPr>
        <p:spPr>
          <a:xfrm>
            <a:off x="4234220" y="4095390"/>
            <a:ext cx="292683" cy="292682"/>
          </a:xfrm>
          <a:prstGeom prst="ellipse">
            <a:avLst/>
          </a:prstGeom>
          <a:solidFill>
            <a:schemeClr val="accent3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tIns="0" rIns="144000" bIns="0" rtlCol="0" anchor="ctr"/>
          <a:lstStyle/>
          <a:p>
            <a:pPr algn="ctr"/>
            <a:r>
              <a:rPr lang="en-US" sz="2400" baseline="0" dirty="0" smtClean="0">
                <a:solidFill>
                  <a:schemeClr val="tx1"/>
                </a:solidFill>
                <a:latin typeface="Constantia" pitchFamily="18" charset="0"/>
              </a:rPr>
              <a:t>f</a:t>
            </a:r>
            <a:endParaRPr lang="en-US" sz="2400" baseline="0" dirty="0">
              <a:solidFill>
                <a:schemeClr val="tx1"/>
              </a:solidFill>
              <a:latin typeface="Constantia" pitchFamily="18" charset="0"/>
            </a:endParaRPr>
          </a:p>
        </p:txBody>
      </p:sp>
      <p:cxnSp>
        <p:nvCxnSpPr>
          <p:cNvPr id="29" name="Straight Connector 28"/>
          <p:cNvCxnSpPr>
            <a:stCxn id="19" idx="5"/>
            <a:endCxn id="26" idx="1"/>
          </p:cNvCxnSpPr>
          <p:nvPr/>
        </p:nvCxnSpPr>
        <p:spPr>
          <a:xfrm>
            <a:off x="2794235" y="4099237"/>
            <a:ext cx="518343" cy="519986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>
            <a:stCxn id="26" idx="3"/>
            <a:endCxn id="7" idx="6"/>
          </p:cNvCxnSpPr>
          <p:nvPr/>
        </p:nvCxnSpPr>
        <p:spPr>
          <a:xfrm flipH="1">
            <a:off x="2641121" y="4826180"/>
            <a:ext cx="671457" cy="382617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>
            <a:stCxn id="27" idx="3"/>
            <a:endCxn id="26" idx="6"/>
          </p:cNvCxnSpPr>
          <p:nvPr/>
        </p:nvCxnSpPr>
        <p:spPr>
          <a:xfrm flipH="1">
            <a:off x="3562398" y="4345210"/>
            <a:ext cx="714685" cy="377492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>
            <a:stCxn id="27" idx="1"/>
            <a:endCxn id="19" idx="6"/>
          </p:cNvCxnSpPr>
          <p:nvPr/>
        </p:nvCxnSpPr>
        <p:spPr>
          <a:xfrm flipH="1" flipV="1">
            <a:off x="2837097" y="3995758"/>
            <a:ext cx="1439986" cy="142494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TextBox 42"/>
          <p:cNvSpPr txBox="1">
            <a:spLocks noChangeAspect="1"/>
          </p:cNvSpPr>
          <p:nvPr/>
        </p:nvSpPr>
        <p:spPr>
          <a:xfrm>
            <a:off x="1819116" y="4723986"/>
            <a:ext cx="307706" cy="3647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2</a:t>
            </a:r>
            <a:endParaRPr lang="en-US" sz="2400" dirty="0"/>
          </a:p>
        </p:txBody>
      </p:sp>
      <p:sp>
        <p:nvSpPr>
          <p:cNvPr id="44" name="TextBox 43"/>
          <p:cNvSpPr txBox="1">
            <a:spLocks noChangeAspect="1"/>
          </p:cNvSpPr>
          <p:nvPr/>
        </p:nvSpPr>
        <p:spPr>
          <a:xfrm>
            <a:off x="2945678" y="4911551"/>
            <a:ext cx="47037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12</a:t>
            </a:r>
            <a:endParaRPr lang="en-US" sz="2400" dirty="0"/>
          </a:p>
        </p:txBody>
      </p:sp>
      <p:sp>
        <p:nvSpPr>
          <p:cNvPr id="47" name="TextBox 46"/>
          <p:cNvSpPr txBox="1">
            <a:spLocks noChangeAspect="1"/>
          </p:cNvSpPr>
          <p:nvPr/>
        </p:nvSpPr>
        <p:spPr>
          <a:xfrm>
            <a:off x="3318072" y="3702717"/>
            <a:ext cx="307706" cy="3647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2</a:t>
            </a:r>
          </a:p>
        </p:txBody>
      </p:sp>
      <p:sp>
        <p:nvSpPr>
          <p:cNvPr id="51" name="TextBox 50"/>
          <p:cNvSpPr txBox="1">
            <a:spLocks noChangeAspect="1"/>
          </p:cNvSpPr>
          <p:nvPr/>
        </p:nvSpPr>
        <p:spPr>
          <a:xfrm>
            <a:off x="2689479" y="4192100"/>
            <a:ext cx="28736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2</a:t>
            </a:r>
          </a:p>
        </p:txBody>
      </p:sp>
      <p:sp>
        <p:nvSpPr>
          <p:cNvPr id="52" name="TextBox 51"/>
          <p:cNvSpPr txBox="1">
            <a:spLocks noChangeAspect="1"/>
          </p:cNvSpPr>
          <p:nvPr/>
        </p:nvSpPr>
        <p:spPr>
          <a:xfrm>
            <a:off x="3919926" y="4482220"/>
            <a:ext cx="307706" cy="3647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6</a:t>
            </a:r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2</a:t>
            </a:fld>
            <a:endParaRPr lang="zh-TW" altLang="en-US"/>
          </a:p>
        </p:txBody>
      </p:sp>
      <p:sp>
        <p:nvSpPr>
          <p:cNvPr id="31" name="Oval 30"/>
          <p:cNvSpPr/>
          <p:nvPr/>
        </p:nvSpPr>
        <p:spPr>
          <a:xfrm>
            <a:off x="5833773" y="4161282"/>
            <a:ext cx="292683" cy="292682"/>
          </a:xfrm>
          <a:prstGeom prst="ellipse">
            <a:avLst/>
          </a:prstGeom>
          <a:solidFill>
            <a:schemeClr val="accent3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tIns="0" rIns="144000" bIns="0" rtlCol="0" anchor="ctr"/>
          <a:lstStyle/>
          <a:p>
            <a:pPr algn="ctr"/>
            <a:r>
              <a:rPr lang="en-US" sz="2400" baseline="0" dirty="0" smtClean="0">
                <a:solidFill>
                  <a:schemeClr val="tx1"/>
                </a:solidFill>
                <a:latin typeface="Constantia" pitchFamily="18" charset="0"/>
              </a:rPr>
              <a:t>b</a:t>
            </a:r>
            <a:endParaRPr lang="en-US" sz="2400" baseline="0" dirty="0">
              <a:solidFill>
                <a:schemeClr val="tx1"/>
              </a:solidFill>
              <a:latin typeface="Constantia" pitchFamily="18" charset="0"/>
            </a:endParaRPr>
          </a:p>
        </p:txBody>
      </p:sp>
      <p:sp>
        <p:nvSpPr>
          <p:cNvPr id="32" name="Oval 31"/>
          <p:cNvSpPr/>
          <p:nvPr/>
        </p:nvSpPr>
        <p:spPr>
          <a:xfrm>
            <a:off x="4741261" y="4160174"/>
            <a:ext cx="292683" cy="292682"/>
          </a:xfrm>
          <a:prstGeom prst="ellipse">
            <a:avLst/>
          </a:prstGeom>
          <a:solidFill>
            <a:schemeClr val="accent3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tIns="0" rIns="144000" bIns="0" rtlCol="0" anchor="ctr"/>
          <a:lstStyle/>
          <a:p>
            <a:pPr algn="ctr"/>
            <a:r>
              <a:rPr lang="en-US" sz="2400" baseline="0" dirty="0" smtClean="0">
                <a:solidFill>
                  <a:schemeClr val="tx1"/>
                </a:solidFill>
                <a:latin typeface="Constantia" pitchFamily="18" charset="0"/>
              </a:rPr>
              <a:t>a</a:t>
            </a:r>
            <a:endParaRPr lang="en-US" sz="2400" baseline="0" dirty="0">
              <a:solidFill>
                <a:schemeClr val="tx1"/>
              </a:solidFill>
              <a:latin typeface="Constantia" pitchFamily="18" charset="0"/>
            </a:endParaRPr>
          </a:p>
        </p:txBody>
      </p:sp>
      <p:sp>
        <p:nvSpPr>
          <p:cNvPr id="33" name="Oval 32"/>
          <p:cNvSpPr/>
          <p:nvPr/>
        </p:nvSpPr>
        <p:spPr>
          <a:xfrm>
            <a:off x="6478140" y="4924056"/>
            <a:ext cx="292683" cy="292682"/>
          </a:xfrm>
          <a:prstGeom prst="ellipse">
            <a:avLst/>
          </a:prstGeom>
          <a:solidFill>
            <a:schemeClr val="accent3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tIns="0" rIns="144000" bIns="0" rtlCol="0" anchor="ctr"/>
          <a:lstStyle/>
          <a:p>
            <a:pPr algn="ctr"/>
            <a:r>
              <a:rPr lang="en-US" sz="2400" baseline="0" dirty="0" smtClean="0">
                <a:solidFill>
                  <a:schemeClr val="tx1"/>
                </a:solidFill>
                <a:latin typeface="Constantia" pitchFamily="18" charset="0"/>
              </a:rPr>
              <a:t>c</a:t>
            </a:r>
            <a:endParaRPr lang="en-US" sz="2400" baseline="0" dirty="0">
              <a:solidFill>
                <a:schemeClr val="tx1"/>
              </a:solidFill>
              <a:latin typeface="Constantia" pitchFamily="18" charset="0"/>
            </a:endParaRPr>
          </a:p>
        </p:txBody>
      </p:sp>
      <p:sp>
        <p:nvSpPr>
          <p:cNvPr id="37" name="TextBox 36"/>
          <p:cNvSpPr txBox="1">
            <a:spLocks noChangeAspect="1"/>
          </p:cNvSpPr>
          <p:nvPr/>
        </p:nvSpPr>
        <p:spPr>
          <a:xfrm>
            <a:off x="5194842" y="3908640"/>
            <a:ext cx="48060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1</a:t>
            </a:r>
            <a:r>
              <a:rPr lang="en-US" sz="2400" dirty="0" smtClean="0"/>
              <a:t>0</a:t>
            </a:r>
            <a:endParaRPr lang="en-US" sz="2400" dirty="0"/>
          </a:p>
        </p:txBody>
      </p:sp>
      <p:sp>
        <p:nvSpPr>
          <p:cNvPr id="39" name="Oval 38"/>
          <p:cNvSpPr/>
          <p:nvPr/>
        </p:nvSpPr>
        <p:spPr>
          <a:xfrm>
            <a:off x="6674116" y="3711017"/>
            <a:ext cx="292683" cy="292682"/>
          </a:xfrm>
          <a:prstGeom prst="ellipse">
            <a:avLst/>
          </a:prstGeom>
          <a:solidFill>
            <a:schemeClr val="accent3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tIns="0" rIns="144000" bIns="0" rtlCol="0" anchor="ctr"/>
          <a:lstStyle/>
          <a:p>
            <a:pPr algn="ctr"/>
            <a:r>
              <a:rPr lang="en-US" sz="2400" baseline="0" dirty="0" smtClean="0">
                <a:solidFill>
                  <a:schemeClr val="tx1"/>
                </a:solidFill>
                <a:latin typeface="Constantia" pitchFamily="18" charset="0"/>
              </a:rPr>
              <a:t>d</a:t>
            </a:r>
            <a:endParaRPr lang="en-US" sz="2400" baseline="0" dirty="0">
              <a:solidFill>
                <a:schemeClr val="tx1"/>
              </a:solidFill>
              <a:latin typeface="Constantia" pitchFamily="18" charset="0"/>
            </a:endParaRPr>
          </a:p>
        </p:txBody>
      </p:sp>
      <p:sp>
        <p:nvSpPr>
          <p:cNvPr id="40" name="TextBox 39"/>
          <p:cNvSpPr txBox="1">
            <a:spLocks noChangeAspect="1"/>
          </p:cNvSpPr>
          <p:nvPr/>
        </p:nvSpPr>
        <p:spPr>
          <a:xfrm>
            <a:off x="5980114" y="3655533"/>
            <a:ext cx="49802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1</a:t>
            </a:r>
            <a:r>
              <a:rPr lang="en-US" sz="2400" dirty="0" smtClean="0"/>
              <a:t>0</a:t>
            </a:r>
            <a:endParaRPr lang="en-US" sz="2400" dirty="0"/>
          </a:p>
        </p:txBody>
      </p:sp>
      <p:sp>
        <p:nvSpPr>
          <p:cNvPr id="42" name="Oval 41"/>
          <p:cNvSpPr/>
          <p:nvPr/>
        </p:nvSpPr>
        <p:spPr>
          <a:xfrm>
            <a:off x="7399416" y="4437960"/>
            <a:ext cx="292683" cy="292682"/>
          </a:xfrm>
          <a:prstGeom prst="ellipse">
            <a:avLst/>
          </a:prstGeom>
          <a:solidFill>
            <a:schemeClr val="accent3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tIns="0" rIns="144000" bIns="0" rtlCol="0" anchor="ctr"/>
          <a:lstStyle/>
          <a:p>
            <a:pPr algn="ctr"/>
            <a:r>
              <a:rPr lang="en-US" sz="2400" baseline="0" dirty="0" smtClean="0">
                <a:solidFill>
                  <a:schemeClr val="tx1"/>
                </a:solidFill>
                <a:latin typeface="Constantia" pitchFamily="18" charset="0"/>
              </a:rPr>
              <a:t>e</a:t>
            </a:r>
            <a:endParaRPr lang="en-US" sz="2400" baseline="0" dirty="0">
              <a:solidFill>
                <a:schemeClr val="tx1"/>
              </a:solidFill>
              <a:latin typeface="Constantia" pitchFamily="18" charset="0"/>
            </a:endParaRPr>
          </a:p>
        </p:txBody>
      </p:sp>
      <p:sp>
        <p:nvSpPr>
          <p:cNvPr id="45" name="Oval 44"/>
          <p:cNvSpPr/>
          <p:nvPr/>
        </p:nvSpPr>
        <p:spPr>
          <a:xfrm>
            <a:off x="8363921" y="3956990"/>
            <a:ext cx="292683" cy="292682"/>
          </a:xfrm>
          <a:prstGeom prst="ellipse">
            <a:avLst/>
          </a:prstGeom>
          <a:solidFill>
            <a:schemeClr val="accent3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tIns="0" rIns="144000" bIns="0" rtlCol="0" anchor="ctr"/>
          <a:lstStyle/>
          <a:p>
            <a:pPr algn="ctr"/>
            <a:r>
              <a:rPr lang="en-US" sz="2400" baseline="0" dirty="0" smtClean="0">
                <a:solidFill>
                  <a:schemeClr val="tx1"/>
                </a:solidFill>
                <a:latin typeface="Constantia" pitchFamily="18" charset="0"/>
              </a:rPr>
              <a:t>f</a:t>
            </a:r>
            <a:endParaRPr lang="en-US" sz="2400" baseline="0" dirty="0">
              <a:solidFill>
                <a:schemeClr val="tx1"/>
              </a:solidFill>
              <a:latin typeface="Constantia" pitchFamily="18" charset="0"/>
            </a:endParaRPr>
          </a:p>
        </p:txBody>
      </p:sp>
      <p:sp>
        <p:nvSpPr>
          <p:cNvPr id="53" name="TextBox 52"/>
          <p:cNvSpPr txBox="1">
            <a:spLocks noChangeAspect="1"/>
          </p:cNvSpPr>
          <p:nvPr/>
        </p:nvSpPr>
        <p:spPr>
          <a:xfrm>
            <a:off x="5948817" y="4585586"/>
            <a:ext cx="30770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1</a:t>
            </a:r>
            <a:endParaRPr lang="en-US" sz="2400" dirty="0"/>
          </a:p>
        </p:txBody>
      </p:sp>
      <p:sp>
        <p:nvSpPr>
          <p:cNvPr id="54" name="TextBox 53"/>
          <p:cNvSpPr txBox="1">
            <a:spLocks noChangeAspect="1"/>
          </p:cNvSpPr>
          <p:nvPr/>
        </p:nvSpPr>
        <p:spPr>
          <a:xfrm>
            <a:off x="7075379" y="4773151"/>
            <a:ext cx="47037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1</a:t>
            </a:r>
            <a:endParaRPr lang="en-US" sz="2400" dirty="0"/>
          </a:p>
        </p:txBody>
      </p:sp>
      <p:sp>
        <p:nvSpPr>
          <p:cNvPr id="55" name="TextBox 54"/>
          <p:cNvSpPr txBox="1">
            <a:spLocks noChangeAspect="1"/>
          </p:cNvSpPr>
          <p:nvPr/>
        </p:nvSpPr>
        <p:spPr>
          <a:xfrm>
            <a:off x="7447773" y="3564317"/>
            <a:ext cx="307706" cy="3647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2</a:t>
            </a:r>
          </a:p>
        </p:txBody>
      </p:sp>
      <p:sp>
        <p:nvSpPr>
          <p:cNvPr id="56" name="TextBox 55"/>
          <p:cNvSpPr txBox="1">
            <a:spLocks noChangeAspect="1"/>
          </p:cNvSpPr>
          <p:nvPr/>
        </p:nvSpPr>
        <p:spPr>
          <a:xfrm>
            <a:off x="6819180" y="4053700"/>
            <a:ext cx="28736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2</a:t>
            </a:r>
          </a:p>
        </p:txBody>
      </p:sp>
      <p:sp>
        <p:nvSpPr>
          <p:cNvPr id="57" name="TextBox 56"/>
          <p:cNvSpPr txBox="1">
            <a:spLocks noChangeAspect="1"/>
          </p:cNvSpPr>
          <p:nvPr/>
        </p:nvSpPr>
        <p:spPr>
          <a:xfrm>
            <a:off x="8049627" y="4343820"/>
            <a:ext cx="30770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1</a:t>
            </a:r>
          </a:p>
        </p:txBody>
      </p:sp>
      <p:cxnSp>
        <p:nvCxnSpPr>
          <p:cNvPr id="18" name="Straight Arrow Connector 17"/>
          <p:cNvCxnSpPr>
            <a:stCxn id="32" idx="6"/>
            <a:endCxn id="31" idx="2"/>
          </p:cNvCxnSpPr>
          <p:nvPr/>
        </p:nvCxnSpPr>
        <p:spPr>
          <a:xfrm>
            <a:off x="5033944" y="4306515"/>
            <a:ext cx="799829" cy="110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8" name="Straight Arrow Connector 57"/>
          <p:cNvCxnSpPr>
            <a:stCxn id="39" idx="2"/>
            <a:endCxn id="31" idx="7"/>
          </p:cNvCxnSpPr>
          <p:nvPr/>
        </p:nvCxnSpPr>
        <p:spPr>
          <a:xfrm flipH="1">
            <a:off x="6083594" y="3857358"/>
            <a:ext cx="590522" cy="34678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0" name="Straight Arrow Connector 59"/>
          <p:cNvCxnSpPr>
            <a:stCxn id="31" idx="5"/>
            <a:endCxn id="33" idx="1"/>
          </p:cNvCxnSpPr>
          <p:nvPr/>
        </p:nvCxnSpPr>
        <p:spPr>
          <a:xfrm>
            <a:off x="6083594" y="4411102"/>
            <a:ext cx="437408" cy="55581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4" name="Straight Arrow Connector 63"/>
          <p:cNvCxnSpPr>
            <a:stCxn id="33" idx="6"/>
            <a:endCxn id="42" idx="3"/>
          </p:cNvCxnSpPr>
          <p:nvPr/>
        </p:nvCxnSpPr>
        <p:spPr>
          <a:xfrm flipV="1">
            <a:off x="6770823" y="4687780"/>
            <a:ext cx="671455" cy="382617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8" name="Straight Arrow Connector 67"/>
          <p:cNvCxnSpPr>
            <a:stCxn id="42" idx="6"/>
            <a:endCxn id="45" idx="3"/>
          </p:cNvCxnSpPr>
          <p:nvPr/>
        </p:nvCxnSpPr>
        <p:spPr>
          <a:xfrm flipV="1">
            <a:off x="7692099" y="4206810"/>
            <a:ext cx="714684" cy="37749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72" name="Straight Arrow Connector 71"/>
          <p:cNvCxnSpPr>
            <a:stCxn id="39" idx="5"/>
            <a:endCxn id="42" idx="1"/>
          </p:cNvCxnSpPr>
          <p:nvPr/>
        </p:nvCxnSpPr>
        <p:spPr>
          <a:xfrm>
            <a:off x="6923937" y="3960837"/>
            <a:ext cx="518341" cy="519985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75" name="Straight Arrow Connector 74"/>
          <p:cNvCxnSpPr>
            <a:stCxn id="39" idx="6"/>
            <a:endCxn id="45" idx="2"/>
          </p:cNvCxnSpPr>
          <p:nvPr/>
        </p:nvCxnSpPr>
        <p:spPr>
          <a:xfrm>
            <a:off x="6966799" y="3857358"/>
            <a:ext cx="1397122" cy="245973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653480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7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8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9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25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1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8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9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0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21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21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21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3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3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21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3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3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3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3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21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3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3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4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4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21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4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4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4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4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21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48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49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50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51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5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55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56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57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58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25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0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61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62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63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1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7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68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69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70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21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72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73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74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75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21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7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7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7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8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21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82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83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84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85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6" presetID="21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87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88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89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90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21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92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93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94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95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6" presetID="21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97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98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99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00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21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02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03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04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05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6" presetID="21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07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08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09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10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6" grpId="1" animBg="1"/>
      <p:bldP spid="19" grpId="0" animBg="1"/>
      <p:bldP spid="27" grpId="0" animBg="1"/>
      <p:bldP spid="27" grpId="1" animBg="1"/>
      <p:bldP spid="31" grpId="0" animBg="1"/>
      <p:bldP spid="32" grpId="0" animBg="1"/>
      <p:bldP spid="32" grpId="1" animBg="1"/>
      <p:bldP spid="33" grpId="0" animBg="1"/>
      <p:bldP spid="42" grpId="0" animBg="1"/>
      <p:bldP spid="45" grpId="0" animBg="1"/>
      <p:bldP spid="45" grpId="1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08635531"/>
              </p:ext>
            </p:extLst>
          </p:nvPr>
        </p:nvGraphicFramePr>
        <p:xfrm>
          <a:off x="899592" y="2132856"/>
          <a:ext cx="6096000" cy="296672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944216"/>
                <a:gridCol w="1103784"/>
                <a:gridCol w="1524000"/>
                <a:gridCol w="15240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Undirected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|V|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|E|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Disk</a:t>
                      </a:r>
                      <a:r>
                        <a:rPr lang="en-US" baseline="0" dirty="0" smtClean="0"/>
                        <a:t> size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BTC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164.7M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361.1M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5.6GB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As-Skitter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1.7M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22.2M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200MB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Email-Enron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37K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368K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2.7MB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</a:rPr>
                        <a:t>Directed</a:t>
                      </a:r>
                      <a:endParaRPr lang="en-US" dirty="0" smtClean="0"/>
                    </a:p>
                  </a:txBody>
                  <a:tcP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dirty="0"/>
                    </a:p>
                  </a:txBody>
                  <a:tcP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solidFill>
                      <a:schemeClr val="accent3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UK-Web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105.9M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297.4M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7.4GB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Wiki-Talk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2.4M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5.0M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104.2MB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 smtClean="0"/>
                        <a:t>Soc</a:t>
                      </a:r>
                      <a:r>
                        <a:rPr lang="en-US" dirty="0" smtClean="0"/>
                        <a:t>-sign-</a:t>
                      </a:r>
                      <a:r>
                        <a:rPr lang="en-US" dirty="0" err="1" smtClean="0"/>
                        <a:t>slashdot</a:t>
                      </a:r>
                      <a:endParaRPr 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77K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517K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8MB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332656"/>
            <a:ext cx="8229600" cy="1143000"/>
          </a:xfrm>
        </p:spPr>
        <p:txBody>
          <a:bodyPr/>
          <a:lstStyle/>
          <a:p>
            <a:r>
              <a:rPr lang="en-US" sz="5400" b="1" dirty="0">
                <a:cs typeface="Arial" pitchFamily="34" charset="0"/>
              </a:rPr>
              <a:t>Experimental </a:t>
            </a:r>
            <a:r>
              <a:rPr lang="en-US" sz="5400" b="1" dirty="0" smtClean="0">
                <a:cs typeface="Arial" pitchFamily="34" charset="0"/>
              </a:rPr>
              <a:t>Results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484784"/>
            <a:ext cx="8229600" cy="557416"/>
          </a:xfrm>
        </p:spPr>
        <p:txBody>
          <a:bodyPr/>
          <a:lstStyle/>
          <a:p>
            <a:r>
              <a:rPr lang="en-US" dirty="0" smtClean="0"/>
              <a:t>Datasets:</a:t>
            </a:r>
            <a:endParaRPr lang="en-US" dirty="0"/>
          </a:p>
        </p:txBody>
      </p:sp>
      <p:sp>
        <p:nvSpPr>
          <p:cNvPr id="10" name="Rounded Rectangular Callout 9"/>
          <p:cNvSpPr/>
          <p:nvPr/>
        </p:nvSpPr>
        <p:spPr>
          <a:xfrm>
            <a:off x="3635048" y="1367188"/>
            <a:ext cx="4824536" cy="720080"/>
          </a:xfrm>
          <a:prstGeom prst="wedgeRoundRectCallout">
            <a:avLst>
              <a:gd name="adj1" fmla="val -73247"/>
              <a:gd name="adj2" fmla="val 222905"/>
              <a:gd name="adj3" fmla="val 16667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000" b="1" dirty="0"/>
              <a:t>C</a:t>
            </a:r>
            <a:r>
              <a:rPr lang="en-US" altLang="zh-CN" sz="2000" b="1" dirty="0" smtClean="0"/>
              <a:t>ommunication </a:t>
            </a:r>
            <a:r>
              <a:rPr lang="en-US" altLang="zh-CN" sz="2000" b="1" dirty="0"/>
              <a:t>network from Enron</a:t>
            </a:r>
            <a:r>
              <a:rPr lang="en-US" altLang="zh-CN" sz="2000" b="1" baseline="0" dirty="0" smtClean="0"/>
              <a:t> </a:t>
            </a:r>
            <a:endParaRPr lang="zh-CN" altLang="en-US" sz="2000" b="1" baseline="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0E9244D-12C4-460E-83B7-9548566B43A7}" type="slidenum">
              <a:rPr lang="en-US" smtClean="0">
                <a:solidFill>
                  <a:srgbClr val="04617B">
                    <a:shade val="90000"/>
                  </a:srgbClr>
                </a:solidFill>
              </a:rPr>
              <a:pPr>
                <a:defRPr/>
              </a:pPr>
              <a:t>20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Rounded Rectangular Callout 5"/>
          <p:cNvSpPr/>
          <p:nvPr/>
        </p:nvSpPr>
        <p:spPr>
          <a:xfrm>
            <a:off x="3635896" y="1367188"/>
            <a:ext cx="4824536" cy="720080"/>
          </a:xfrm>
          <a:prstGeom prst="wedgeRoundRectCallout">
            <a:avLst>
              <a:gd name="adj1" fmla="val -78444"/>
              <a:gd name="adj2" fmla="val 136843"/>
              <a:gd name="adj3" fmla="val 16667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000" b="1" baseline="0" dirty="0" smtClean="0"/>
              <a:t>Billion Triple Challenge RDF</a:t>
            </a:r>
            <a:endParaRPr lang="zh-CN" altLang="en-US" sz="2000" b="1" baseline="0" dirty="0"/>
          </a:p>
        </p:txBody>
      </p:sp>
      <p:sp>
        <p:nvSpPr>
          <p:cNvPr id="9" name="Rounded Rectangular Callout 8"/>
          <p:cNvSpPr/>
          <p:nvPr/>
        </p:nvSpPr>
        <p:spPr>
          <a:xfrm>
            <a:off x="3635896" y="1367188"/>
            <a:ext cx="4824536" cy="720080"/>
          </a:xfrm>
          <a:prstGeom prst="wedgeRoundRectCallout">
            <a:avLst>
              <a:gd name="adj1" fmla="val -73751"/>
              <a:gd name="adj2" fmla="val 176679"/>
              <a:gd name="adj3" fmla="val 16667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000" b="1" dirty="0" smtClean="0"/>
              <a:t>Internet topology graph</a:t>
            </a:r>
            <a:r>
              <a:rPr lang="en-US" altLang="zh-CN" sz="2000" b="1" baseline="0" dirty="0" smtClean="0"/>
              <a:t> </a:t>
            </a:r>
            <a:endParaRPr lang="zh-CN" altLang="en-US" sz="2000" b="1" baseline="0" dirty="0"/>
          </a:p>
        </p:txBody>
      </p:sp>
      <p:sp>
        <p:nvSpPr>
          <p:cNvPr id="18" name="Rounded Rectangular Callout 17"/>
          <p:cNvSpPr/>
          <p:nvPr/>
        </p:nvSpPr>
        <p:spPr>
          <a:xfrm>
            <a:off x="3491032" y="5536907"/>
            <a:ext cx="4968552" cy="720080"/>
          </a:xfrm>
          <a:prstGeom prst="wedgeRoundRectCallout">
            <a:avLst>
              <a:gd name="adj1" fmla="val -71274"/>
              <a:gd name="adj2" fmla="val -222910"/>
              <a:gd name="adj3" fmla="val 16667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000" b="1" baseline="0" dirty="0" smtClean="0"/>
              <a:t>Web Graph</a:t>
            </a:r>
            <a:endParaRPr lang="zh-CN" altLang="en-US" sz="2000" b="1" baseline="0" dirty="0"/>
          </a:p>
        </p:txBody>
      </p:sp>
      <p:sp>
        <p:nvSpPr>
          <p:cNvPr id="19" name="Rounded Rectangular Callout 18"/>
          <p:cNvSpPr/>
          <p:nvPr/>
        </p:nvSpPr>
        <p:spPr>
          <a:xfrm>
            <a:off x="3491032" y="5537755"/>
            <a:ext cx="4968552" cy="720080"/>
          </a:xfrm>
          <a:prstGeom prst="wedgeRoundRectCallout">
            <a:avLst>
              <a:gd name="adj1" fmla="val -71035"/>
              <a:gd name="adj2" fmla="val -181681"/>
              <a:gd name="adj3" fmla="val 16667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000" b="1" baseline="0" dirty="0" smtClean="0"/>
              <a:t>Communication Network</a:t>
            </a:r>
            <a:endParaRPr lang="zh-CN" altLang="en-US" sz="2000" b="1" baseline="0" dirty="0"/>
          </a:p>
        </p:txBody>
      </p:sp>
      <p:sp>
        <p:nvSpPr>
          <p:cNvPr id="20" name="Rounded Rectangular Callout 19"/>
          <p:cNvSpPr/>
          <p:nvPr/>
        </p:nvSpPr>
        <p:spPr>
          <a:xfrm>
            <a:off x="3489207" y="5536907"/>
            <a:ext cx="4968552" cy="720080"/>
          </a:xfrm>
          <a:prstGeom prst="wedgeRoundRectCallout">
            <a:avLst>
              <a:gd name="adj1" fmla="val -67689"/>
              <a:gd name="adj2" fmla="val -119013"/>
              <a:gd name="adj3" fmla="val 16667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000" b="1" baseline="0" dirty="0" smtClean="0"/>
              <a:t>Social Network</a:t>
            </a:r>
            <a:endParaRPr lang="zh-CN" altLang="en-US" sz="2000" b="1" baseline="0" dirty="0"/>
          </a:p>
        </p:txBody>
      </p:sp>
      <p:sp>
        <p:nvSpPr>
          <p:cNvPr id="21" name="Rounded Rectangle 20"/>
          <p:cNvSpPr/>
          <p:nvPr/>
        </p:nvSpPr>
        <p:spPr>
          <a:xfrm>
            <a:off x="2915816" y="2564904"/>
            <a:ext cx="4032448" cy="290356"/>
          </a:xfrm>
          <a:prstGeom prst="roundRect">
            <a:avLst/>
          </a:prstGeom>
          <a:solidFill>
            <a:schemeClr val="lt1">
              <a:alpha val="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22" name="Rounded Rectangle 21"/>
          <p:cNvSpPr/>
          <p:nvPr/>
        </p:nvSpPr>
        <p:spPr>
          <a:xfrm>
            <a:off x="2911501" y="4064384"/>
            <a:ext cx="4032448" cy="290356"/>
          </a:xfrm>
          <a:prstGeom prst="roundRect">
            <a:avLst/>
          </a:prstGeom>
          <a:solidFill>
            <a:schemeClr val="lt1">
              <a:alpha val="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1240457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0" grpId="1" animBg="1"/>
      <p:bldP spid="6" grpId="0" animBg="1"/>
      <p:bldP spid="6" grpId="1" animBg="1"/>
      <p:bldP spid="9" grpId="0" animBg="1"/>
      <p:bldP spid="9" grpId="1" animBg="1"/>
      <p:bldP spid="18" grpId="0" animBg="1"/>
      <p:bldP spid="18" grpId="1" animBg="1"/>
      <p:bldP spid="19" grpId="0" animBg="1"/>
      <p:bldP spid="19" grpId="1" animBg="1"/>
      <p:bldP spid="20" grpId="0" animBg="1"/>
      <p:bldP spid="20" grpId="1" animBg="1"/>
      <p:bldP spid="21" grpId="0" animBg="1"/>
      <p:bldP spid="22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8229600" cy="1143000"/>
          </a:xfrm>
        </p:spPr>
        <p:txBody>
          <a:bodyPr/>
          <a:lstStyle/>
          <a:p>
            <a:r>
              <a:rPr lang="en-US" sz="4800" b="1" dirty="0">
                <a:cs typeface="Arial" pitchFamily="34" charset="0"/>
              </a:rPr>
              <a:t>Experimental Results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484784"/>
            <a:ext cx="8229600" cy="1008112"/>
          </a:xfrm>
        </p:spPr>
        <p:txBody>
          <a:bodyPr/>
          <a:lstStyle/>
          <a:p>
            <a:r>
              <a:rPr lang="en-US" dirty="0" smtClean="0"/>
              <a:t>Comparison with other methods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63668937"/>
              </p:ext>
            </p:extLst>
          </p:nvPr>
        </p:nvGraphicFramePr>
        <p:xfrm>
          <a:off x="683569" y="2200639"/>
          <a:ext cx="7920878" cy="3693703"/>
        </p:xfrm>
        <a:graphic>
          <a:graphicData uri="http://schemas.openxmlformats.org/drawingml/2006/table">
            <a:tbl>
              <a:tblPr firstRow="1" bandRow="1">
                <a:tableStyleId>{8799B23B-EC83-4686-B30A-512413B5E67A}</a:tableStyleId>
              </a:tblPr>
              <a:tblGrid>
                <a:gridCol w="1449670"/>
                <a:gridCol w="1617802"/>
                <a:gridCol w="1617802"/>
                <a:gridCol w="1617802"/>
                <a:gridCol w="1617802"/>
              </a:tblGrid>
              <a:tr h="368394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Index size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Index time (s)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</a:tr>
              <a:tr h="368394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Undirected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IS-Label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HCL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IS-Label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HCL</a:t>
                      </a:r>
                      <a:endParaRPr lang="en-US" dirty="0"/>
                    </a:p>
                  </a:txBody>
                  <a:tcPr/>
                </a:tc>
              </a:tr>
              <a:tr h="368394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BTC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7.1GB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-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2057.98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-</a:t>
                      </a:r>
                      <a:endParaRPr lang="en-US" dirty="0"/>
                    </a:p>
                  </a:txBody>
                  <a:tcPr/>
                </a:tc>
              </a:tr>
              <a:tr h="368394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As-Skitter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428.6MB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-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487.92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-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alpha val="20000"/>
                      </a:schemeClr>
                    </a:solidFill>
                  </a:tcPr>
                </a:tc>
              </a:tr>
              <a:tr h="474865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Email-Enron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137.7MB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46.4MB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36.58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51780</a:t>
                      </a:r>
                    </a:p>
                  </a:txBody>
                  <a:tcPr/>
                </a:tc>
              </a:tr>
              <a:tr h="368394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</a:rPr>
                        <a:t>Directed</a:t>
                      </a:r>
                      <a:endParaRPr lang="en-US" dirty="0" smtClean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dirty="0" smtClean="0"/>
                    </a:p>
                  </a:txBody>
                  <a:tcPr/>
                </a:tc>
              </a:tr>
              <a:tr h="368394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UK-Web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8.9GB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-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10132.8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-</a:t>
                      </a:r>
                    </a:p>
                  </a:txBody>
                  <a:tcPr/>
                </a:tc>
              </a:tr>
              <a:tr h="368394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Wiki-Talk</a:t>
                      </a:r>
                    </a:p>
                  </a:txBody>
                  <a:tcPr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85MB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-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39.93</a:t>
                      </a:r>
                    </a:p>
                  </a:txBody>
                  <a:tcPr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-</a:t>
                      </a:r>
                    </a:p>
                  </a:txBody>
                  <a:tcPr>
                    <a:solidFill>
                      <a:schemeClr val="bg1">
                        <a:alpha val="20000"/>
                      </a:schemeClr>
                    </a:solidFill>
                  </a:tcPr>
                </a:tc>
              </a:tr>
              <a:tr h="635857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 smtClean="0"/>
                        <a:t>Soc</a:t>
                      </a:r>
                      <a:r>
                        <a:rPr lang="en-US" dirty="0" smtClean="0"/>
                        <a:t>-sign-</a:t>
                      </a:r>
                      <a:r>
                        <a:rPr lang="en-US" dirty="0" err="1" smtClean="0"/>
                        <a:t>slashdot</a:t>
                      </a:r>
                      <a:endParaRPr 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1GB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-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439.47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-</a:t>
                      </a: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0E9244D-12C4-460E-83B7-9548566B43A7}" type="slidenum">
              <a:rPr lang="en-US" smtClean="0">
                <a:solidFill>
                  <a:srgbClr val="04617B">
                    <a:shade val="90000"/>
                  </a:srgbClr>
                </a:solidFill>
              </a:rPr>
              <a:pPr>
                <a:defRPr/>
              </a:pPr>
              <a:t>21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4067944" y="3730252"/>
            <a:ext cx="1008112" cy="290356"/>
          </a:xfrm>
          <a:prstGeom prst="roundRect">
            <a:avLst/>
          </a:prstGeom>
          <a:solidFill>
            <a:schemeClr val="lt1">
              <a:alpha val="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10" name="Rounded Rectangle 9"/>
          <p:cNvSpPr/>
          <p:nvPr/>
        </p:nvSpPr>
        <p:spPr>
          <a:xfrm>
            <a:off x="2411760" y="2996951"/>
            <a:ext cx="1008112" cy="647645"/>
          </a:xfrm>
          <a:prstGeom prst="roundRect">
            <a:avLst/>
          </a:prstGeom>
          <a:solidFill>
            <a:schemeClr val="lt1">
              <a:alpha val="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112312" y="3644597"/>
            <a:ext cx="42724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b="1" baseline="0" dirty="0" smtClean="0">
                <a:solidFill>
                  <a:srgbClr val="FF0000"/>
                </a:solidFill>
                <a:latin typeface="Constantia" pitchFamily="18" charset="0"/>
              </a:rPr>
              <a:t>*</a:t>
            </a:r>
            <a:endParaRPr lang="zh-CN" altLang="en-US" sz="3200" b="1" baseline="0" dirty="0">
              <a:solidFill>
                <a:srgbClr val="FF0000"/>
              </a:solidFill>
              <a:latin typeface="Constantia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12312" y="5301208"/>
            <a:ext cx="42724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b="1" baseline="0" dirty="0" smtClean="0">
                <a:solidFill>
                  <a:srgbClr val="FF0000"/>
                </a:solidFill>
                <a:latin typeface="Constantia" pitchFamily="18" charset="0"/>
              </a:rPr>
              <a:t>*</a:t>
            </a:r>
            <a:endParaRPr lang="zh-CN" altLang="en-US" sz="3200" b="1" baseline="0" dirty="0">
              <a:solidFill>
                <a:srgbClr val="FF0000"/>
              </a:solidFill>
              <a:latin typeface="Constantia" pitchFamily="18" charset="0"/>
            </a:endParaRPr>
          </a:p>
        </p:txBody>
      </p:sp>
      <p:sp>
        <p:nvSpPr>
          <p:cNvPr id="14" name="Rounded Rectangle 13"/>
          <p:cNvSpPr/>
          <p:nvPr/>
        </p:nvSpPr>
        <p:spPr>
          <a:xfrm>
            <a:off x="2411760" y="4576773"/>
            <a:ext cx="1008112" cy="1016822"/>
          </a:xfrm>
          <a:prstGeom prst="roundRect">
            <a:avLst/>
          </a:prstGeom>
          <a:solidFill>
            <a:schemeClr val="lt1">
              <a:alpha val="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613964" y="6191064"/>
                <a:ext cx="1797796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CN" sz="2400" baseline="0" dirty="0" smtClean="0">
                    <a:solidFill>
                      <a:srgbClr val="FF0000"/>
                    </a:solidFill>
                    <a:latin typeface="Constantia" pitchFamily="18" charset="0"/>
                  </a:rPr>
                  <a:t>*</a:t>
                </a:r>
                <a:r>
                  <a:rPr lang="en-US" altLang="zh-CN" sz="2400" baseline="0" dirty="0" smtClean="0">
                    <a:latin typeface="Constantia" pitchFamily="18" charset="0"/>
                  </a:rPr>
                  <a:t>:</a:t>
                </a:r>
                <a:r>
                  <a:rPr lang="en-US" altLang="zh-CN" sz="2400" dirty="0" smtClean="0">
                    <a:latin typeface="Constantia" pitchFamily="18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CN" sz="240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altLang="zh-CN" sz="2400" b="0" i="1" smtClean="0">
                            <a:latin typeface="Cambria Math"/>
                          </a:rPr>
                          <m:t>𝐺</m:t>
                        </m:r>
                      </m:e>
                      <m:sub>
                        <m:r>
                          <a:rPr lang="en-US" altLang="zh-CN" sz="2400" b="0" i="1" smtClean="0">
                            <a:latin typeface="Cambria Math"/>
                          </a:rPr>
                          <m:t>𝑘</m:t>
                        </m:r>
                      </m:sub>
                    </m:sSub>
                    <m:r>
                      <a:rPr lang="en-US" altLang="zh-CN" sz="2400" b="0" i="1" smtClean="0">
                        <a:latin typeface="Cambria Math"/>
                      </a:rPr>
                      <m:t>=</m:t>
                    </m:r>
                    <m:r>
                      <a:rPr lang="en-US" altLang="zh-CN" sz="2400" b="0" i="1" smtClean="0">
                        <a:latin typeface="Cambria Math"/>
                        <a:ea typeface="Cambria Math"/>
                      </a:rPr>
                      <m:t>∅</m:t>
                    </m:r>
                  </m:oMath>
                </a14:m>
                <a:endParaRPr lang="zh-CN" altLang="en-US" sz="2400" baseline="0" dirty="0">
                  <a:latin typeface="Constantia" pitchFamily="18" charset="0"/>
                </a:endParaRPr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3964" y="6191064"/>
                <a:ext cx="1797796" cy="461665"/>
              </a:xfrm>
              <a:prstGeom prst="rect">
                <a:avLst/>
              </a:prstGeom>
              <a:blipFill rotWithShape="1">
                <a:blip r:embed="rId2"/>
                <a:stretch>
                  <a:fillRect l="-5424" t="-10667" b="-30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Rounded Rectangle 15"/>
          <p:cNvSpPr/>
          <p:nvPr/>
        </p:nvSpPr>
        <p:spPr>
          <a:xfrm>
            <a:off x="5652120" y="3003786"/>
            <a:ext cx="1008112" cy="1016822"/>
          </a:xfrm>
          <a:prstGeom prst="roundRect">
            <a:avLst/>
          </a:prstGeom>
          <a:solidFill>
            <a:schemeClr val="lt1">
              <a:alpha val="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17" name="Rounded Rectangle 16"/>
          <p:cNvSpPr/>
          <p:nvPr/>
        </p:nvSpPr>
        <p:spPr>
          <a:xfrm>
            <a:off x="5652120" y="4591442"/>
            <a:ext cx="1008112" cy="1016822"/>
          </a:xfrm>
          <a:prstGeom prst="roundRect">
            <a:avLst/>
          </a:prstGeom>
          <a:solidFill>
            <a:schemeClr val="lt1">
              <a:alpha val="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1276890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0" grpId="0" animBg="1"/>
      <p:bldP spid="11" grpId="0"/>
      <p:bldP spid="13" grpId="0"/>
      <p:bldP spid="14" grpId="0" animBg="1"/>
      <p:bldP spid="16" grpId="0" animBg="1"/>
      <p:bldP spid="17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8229600" cy="1143000"/>
          </a:xfrm>
        </p:spPr>
        <p:txBody>
          <a:bodyPr/>
          <a:lstStyle/>
          <a:p>
            <a:r>
              <a:rPr lang="en-US" sz="4800" b="1" dirty="0">
                <a:cs typeface="Arial" pitchFamily="34" charset="0"/>
              </a:rPr>
              <a:t>Experimental Results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484784"/>
            <a:ext cx="8229600" cy="1008112"/>
          </a:xfrm>
        </p:spPr>
        <p:txBody>
          <a:bodyPr/>
          <a:lstStyle/>
          <a:p>
            <a:r>
              <a:rPr lang="en-US" dirty="0" smtClean="0"/>
              <a:t>Comparison with other methods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52118076"/>
              </p:ext>
            </p:extLst>
          </p:nvPr>
        </p:nvGraphicFramePr>
        <p:xfrm>
          <a:off x="971600" y="2200639"/>
          <a:ext cx="6048672" cy="3689480"/>
        </p:xfrm>
        <a:graphic>
          <a:graphicData uri="http://schemas.openxmlformats.org/drawingml/2006/table">
            <a:tbl>
              <a:tblPr firstRow="1" bandRow="1">
                <a:tableStyleId>{8799B23B-EC83-4686-B30A-512413B5E67A}</a:tableStyleId>
              </a:tblPr>
              <a:tblGrid>
                <a:gridCol w="2016224"/>
                <a:gridCol w="2016224"/>
                <a:gridCol w="2016224"/>
              </a:tblGrid>
              <a:tr h="368394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Query</a:t>
                      </a:r>
                      <a:r>
                        <a:rPr lang="en-US" baseline="0" dirty="0" smtClean="0"/>
                        <a:t> time </a:t>
                      </a:r>
                      <a:r>
                        <a:rPr lang="en-US" dirty="0" smtClean="0"/>
                        <a:t>(</a:t>
                      </a:r>
                      <a:r>
                        <a:rPr lang="en-US" dirty="0" err="1" smtClean="0"/>
                        <a:t>ms</a:t>
                      </a:r>
                      <a:r>
                        <a:rPr lang="en-US" dirty="0" smtClean="0"/>
                        <a:t>)</a:t>
                      </a:r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</a:tr>
              <a:tr h="368394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Undirected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IS-Label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HCL</a:t>
                      </a:r>
                      <a:endParaRPr lang="en-US" dirty="0"/>
                    </a:p>
                  </a:txBody>
                  <a:tcPr/>
                </a:tc>
              </a:tr>
              <a:tr h="368394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BTC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6.35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-</a:t>
                      </a:r>
                      <a:endParaRPr lang="en-US" dirty="0"/>
                    </a:p>
                  </a:txBody>
                  <a:tcPr/>
                </a:tc>
              </a:tr>
              <a:tr h="368394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As-Skitter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2.32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-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alpha val="20000"/>
                      </a:schemeClr>
                    </a:solidFill>
                  </a:tcPr>
                </a:tc>
              </a:tr>
              <a:tr h="474865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Email-Enron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0.005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0.294</a:t>
                      </a:r>
                      <a:endParaRPr lang="en-US" dirty="0"/>
                    </a:p>
                  </a:txBody>
                  <a:tcPr/>
                </a:tc>
              </a:tr>
              <a:tr h="368394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</a:rPr>
                        <a:t>Directed</a:t>
                      </a:r>
                      <a:endParaRPr lang="en-US" dirty="0" smtClean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</a:tr>
              <a:tr h="368394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UK-Web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19.796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-</a:t>
                      </a:r>
                      <a:endParaRPr lang="en-US" dirty="0"/>
                    </a:p>
                  </a:txBody>
                  <a:tcPr/>
                </a:tc>
              </a:tr>
              <a:tr h="368394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Wiki-Talk</a:t>
                      </a:r>
                    </a:p>
                  </a:txBody>
                  <a:tcPr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0.011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-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alpha val="20000"/>
                      </a:schemeClr>
                    </a:solidFill>
                  </a:tcPr>
                </a:tc>
              </a:tr>
              <a:tr h="635857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 smtClean="0"/>
                        <a:t>Soc</a:t>
                      </a:r>
                      <a:r>
                        <a:rPr lang="en-US" dirty="0" smtClean="0"/>
                        <a:t>-sign-</a:t>
                      </a:r>
                      <a:r>
                        <a:rPr lang="en-US" dirty="0" err="1" smtClean="0"/>
                        <a:t>slashdot</a:t>
                      </a:r>
                      <a:endParaRPr 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0.007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-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0E9244D-12C4-460E-83B7-9548566B43A7}" type="slidenum">
              <a:rPr lang="en-US" smtClean="0">
                <a:solidFill>
                  <a:srgbClr val="04617B">
                    <a:shade val="90000"/>
                  </a:srgbClr>
                </a:solidFill>
              </a:rPr>
              <a:pPr>
                <a:defRPr/>
              </a:pPr>
              <a:t>22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3419872" y="2996952"/>
            <a:ext cx="1008112" cy="1008112"/>
          </a:xfrm>
          <a:prstGeom prst="roundRect">
            <a:avLst/>
          </a:prstGeom>
          <a:solidFill>
            <a:schemeClr val="lt1">
              <a:alpha val="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44359" y="3644597"/>
            <a:ext cx="42724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b="1" baseline="0" dirty="0" smtClean="0">
                <a:solidFill>
                  <a:srgbClr val="FF0000"/>
                </a:solidFill>
                <a:latin typeface="Constantia" pitchFamily="18" charset="0"/>
              </a:rPr>
              <a:t>*</a:t>
            </a:r>
            <a:endParaRPr lang="zh-CN" altLang="en-US" sz="3200" b="1" baseline="0" dirty="0">
              <a:solidFill>
                <a:srgbClr val="FF0000"/>
              </a:solidFill>
              <a:latin typeface="Constantia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44359" y="5301208"/>
            <a:ext cx="42724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b="1" baseline="0" dirty="0" smtClean="0">
                <a:solidFill>
                  <a:srgbClr val="FF0000"/>
                </a:solidFill>
                <a:latin typeface="Constantia" pitchFamily="18" charset="0"/>
              </a:rPr>
              <a:t>*</a:t>
            </a:r>
            <a:endParaRPr lang="zh-CN" altLang="en-US" sz="3200" b="1" baseline="0" dirty="0">
              <a:solidFill>
                <a:srgbClr val="FF0000"/>
              </a:solidFill>
              <a:latin typeface="Constantia" pitchFamily="18" charset="0"/>
            </a:endParaRPr>
          </a:p>
        </p:txBody>
      </p:sp>
      <p:sp>
        <p:nvSpPr>
          <p:cNvPr id="14" name="Rounded Rectangle 13"/>
          <p:cNvSpPr/>
          <p:nvPr/>
        </p:nvSpPr>
        <p:spPr>
          <a:xfrm>
            <a:off x="3502778" y="4576773"/>
            <a:ext cx="1008112" cy="1016822"/>
          </a:xfrm>
          <a:prstGeom prst="roundRect">
            <a:avLst/>
          </a:prstGeom>
          <a:solidFill>
            <a:schemeClr val="lt1">
              <a:alpha val="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974003" y="6191064"/>
                <a:ext cx="1797796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CN" sz="2400" baseline="0" dirty="0" smtClean="0">
                    <a:solidFill>
                      <a:srgbClr val="FF0000"/>
                    </a:solidFill>
                    <a:latin typeface="Constantia" pitchFamily="18" charset="0"/>
                  </a:rPr>
                  <a:t>*</a:t>
                </a:r>
                <a:r>
                  <a:rPr lang="en-US" altLang="zh-CN" sz="2400" baseline="0" dirty="0" smtClean="0">
                    <a:latin typeface="Constantia" pitchFamily="18" charset="0"/>
                  </a:rPr>
                  <a:t>:</a:t>
                </a:r>
                <a:r>
                  <a:rPr lang="en-US" altLang="zh-CN" sz="2400" dirty="0" smtClean="0">
                    <a:latin typeface="Constantia" pitchFamily="18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CN" sz="240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altLang="zh-CN" sz="2400" b="0" i="1" smtClean="0">
                            <a:latin typeface="Cambria Math"/>
                          </a:rPr>
                          <m:t>𝐺</m:t>
                        </m:r>
                      </m:e>
                      <m:sub>
                        <m:r>
                          <a:rPr lang="en-US" altLang="zh-CN" sz="2400" b="0" i="1" smtClean="0">
                            <a:latin typeface="Cambria Math"/>
                          </a:rPr>
                          <m:t>𝑘</m:t>
                        </m:r>
                      </m:sub>
                    </m:sSub>
                    <m:r>
                      <a:rPr lang="en-US" altLang="zh-CN" sz="2400" b="0" i="1" smtClean="0">
                        <a:latin typeface="Cambria Math"/>
                      </a:rPr>
                      <m:t>=</m:t>
                    </m:r>
                    <m:r>
                      <a:rPr lang="en-US" altLang="zh-CN" sz="2400" b="0" i="1" smtClean="0">
                        <a:latin typeface="Cambria Math"/>
                        <a:ea typeface="Cambria Math"/>
                      </a:rPr>
                      <m:t>∅</m:t>
                    </m:r>
                  </m:oMath>
                </a14:m>
                <a:endParaRPr lang="zh-CN" altLang="en-US" sz="2400" baseline="0" dirty="0">
                  <a:latin typeface="Constantia" pitchFamily="18" charset="0"/>
                </a:endParaRPr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74003" y="6191064"/>
                <a:ext cx="1797796" cy="461665"/>
              </a:xfrm>
              <a:prstGeom prst="rect">
                <a:avLst/>
              </a:prstGeom>
              <a:blipFill rotWithShape="1">
                <a:blip r:embed="rId2"/>
                <a:stretch>
                  <a:fillRect l="-5424" t="-10667" b="-30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8" name="Rounded Rectangular Callout 17"/>
          <p:cNvSpPr/>
          <p:nvPr/>
        </p:nvSpPr>
        <p:spPr>
          <a:xfrm>
            <a:off x="2736173" y="6097860"/>
            <a:ext cx="3024336" cy="648072"/>
          </a:xfrm>
          <a:prstGeom prst="wedgeRoundRectCallout">
            <a:avLst>
              <a:gd name="adj1" fmla="val 5206"/>
              <a:gd name="adj2" fmla="val -107204"/>
              <a:gd name="adj3" fmla="val 16667"/>
            </a:avLst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800" baseline="0" dirty="0" smtClean="0">
                <a:solidFill>
                  <a:srgbClr val="FF0000"/>
                </a:solidFill>
              </a:rPr>
              <a:t>More </a:t>
            </a:r>
            <a:r>
              <a:rPr lang="en-US" altLang="zh-CN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scalable</a:t>
            </a:r>
            <a:r>
              <a:rPr lang="en-US" altLang="zh-CN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zh-CN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and efficient</a:t>
            </a:r>
            <a:endParaRPr lang="zh-CN" altLang="en-US" sz="1800" baseline="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632514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4" grpId="0" animBg="1"/>
      <p:bldP spid="18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Conclusions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 developed an effective disk-based indexing method for distance and shortest path querying </a:t>
            </a:r>
          </a:p>
          <a:p>
            <a:pPr lvl="1"/>
            <a:r>
              <a:rPr lang="en-US" dirty="0" smtClean="0"/>
              <a:t>Independent set based vertex hierarchy and labeling process</a:t>
            </a:r>
          </a:p>
          <a:p>
            <a:pPr lvl="1"/>
            <a:r>
              <a:rPr lang="en-US" dirty="0" smtClean="0"/>
              <a:t>Limit the height of hierarchy to control the label size and indexing cost</a:t>
            </a:r>
          </a:p>
          <a:p>
            <a:pPr lvl="1"/>
            <a:r>
              <a:rPr lang="en-US" dirty="0" smtClean="0"/>
              <a:t>Scalable: can handle graphs orders of magnitude larger than existing work</a:t>
            </a:r>
          </a:p>
          <a:p>
            <a:pPr lvl="1"/>
            <a:r>
              <a:rPr lang="en-US" dirty="0" smtClean="0"/>
              <a:t>High query performance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0E9244D-12C4-460E-83B7-9548566B43A7}" type="slidenum">
              <a:rPr lang="en-US" smtClean="0">
                <a:solidFill>
                  <a:srgbClr val="04617B">
                    <a:shade val="90000"/>
                  </a:srgbClr>
                </a:solidFill>
              </a:rPr>
              <a:pPr>
                <a:defRPr/>
              </a:pPr>
              <a:t>23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250440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199856"/>
          </a:xfrm>
        </p:spPr>
        <p:txBody>
          <a:bodyPr/>
          <a:lstStyle/>
          <a:p>
            <a:r>
              <a:rPr lang="en-US" dirty="0" smtClean="0"/>
              <a:t>Thank you!</a:t>
            </a:r>
          </a:p>
          <a:p>
            <a:endParaRPr lang="en-US" dirty="0" smtClean="0"/>
          </a:p>
          <a:p>
            <a:r>
              <a:rPr lang="en-US" dirty="0" smtClean="0"/>
              <a:t>Q&amp;A</a:t>
            </a:r>
            <a:endParaRPr lang="en-US" dirty="0"/>
          </a:p>
          <a:p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0E9244D-12C4-460E-83B7-9548566B43A7}" type="slidenum">
              <a:rPr lang="en-US" smtClean="0">
                <a:solidFill>
                  <a:srgbClr val="04617B">
                    <a:shade val="90000"/>
                  </a:srgbClr>
                </a:solidFill>
              </a:rPr>
              <a:pPr>
                <a:defRPr/>
              </a:pPr>
              <a:t>24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60821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6486" y="260648"/>
            <a:ext cx="8229600" cy="1143000"/>
          </a:xfrm>
        </p:spPr>
        <p:txBody>
          <a:bodyPr>
            <a:normAutofit/>
          </a:bodyPr>
          <a:lstStyle/>
          <a:p>
            <a:r>
              <a:rPr lang="en-US" b="1" dirty="0" smtClean="0"/>
              <a:t>Challenges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6856" y="1431424"/>
            <a:ext cx="8229600" cy="4661872"/>
          </a:xfrm>
        </p:spPr>
        <p:txBody>
          <a:bodyPr>
            <a:normAutofit/>
          </a:bodyPr>
          <a:lstStyle/>
          <a:p>
            <a:r>
              <a:rPr lang="en-US" dirty="0"/>
              <a:t>Real-world graphs are becoming larger than memory size</a:t>
            </a:r>
          </a:p>
          <a:p>
            <a:pPr lvl="1"/>
            <a:r>
              <a:rPr lang="en-US" dirty="0"/>
              <a:t>Both offline index construction and online query processing cannot be done in memory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Inefficient </a:t>
            </a:r>
            <a:r>
              <a:rPr lang="en-US" dirty="0"/>
              <a:t>to </a:t>
            </a:r>
            <a:r>
              <a:rPr lang="en-US" dirty="0" smtClean="0"/>
              <a:t>answer distance queries: </a:t>
            </a:r>
            <a:r>
              <a:rPr lang="en-US" dirty="0" err="1" smtClean="0"/>
              <a:t>Dijkstra</a:t>
            </a:r>
            <a:endParaRPr lang="en-US" dirty="0" smtClean="0"/>
          </a:p>
          <a:p>
            <a:pPr lvl="1"/>
            <a:r>
              <a:rPr lang="en-US" i="1" dirty="0" smtClean="0">
                <a:solidFill>
                  <a:srgbClr val="FF0000"/>
                </a:solidFill>
              </a:rPr>
              <a:t>Query Time: O(m + n log n)</a:t>
            </a:r>
          </a:p>
          <a:p>
            <a:r>
              <a:rPr lang="en-US" sz="2800" dirty="0"/>
              <a:t>Impractical to store </a:t>
            </a:r>
            <a:r>
              <a:rPr lang="en-US" sz="2800" dirty="0" smtClean="0"/>
              <a:t>all pairs </a:t>
            </a:r>
            <a:r>
              <a:rPr lang="en-US" sz="2800" dirty="0"/>
              <a:t>distances</a:t>
            </a:r>
            <a:endParaRPr lang="en-US" dirty="0"/>
          </a:p>
          <a:p>
            <a:pPr lvl="1"/>
            <a:r>
              <a:rPr lang="en-US" i="1" dirty="0" smtClean="0">
                <a:solidFill>
                  <a:srgbClr val="FF0000"/>
                </a:solidFill>
              </a:rPr>
              <a:t>Index time: O(nm+n</a:t>
            </a:r>
            <a:r>
              <a:rPr lang="en-US" i="1" baseline="30000" dirty="0" smtClean="0">
                <a:solidFill>
                  <a:srgbClr val="FF0000"/>
                </a:solidFill>
              </a:rPr>
              <a:t>2 </a:t>
            </a:r>
            <a:r>
              <a:rPr lang="en-US" i="1" dirty="0" smtClean="0">
                <a:solidFill>
                  <a:srgbClr val="FF0000"/>
                </a:solidFill>
              </a:rPr>
              <a:t>log n), Index space: O(n</a:t>
            </a:r>
            <a:r>
              <a:rPr lang="en-US" i="1" baseline="30000" dirty="0" smtClean="0">
                <a:solidFill>
                  <a:srgbClr val="FF0000"/>
                </a:solidFill>
              </a:rPr>
              <a:t>2</a:t>
            </a:r>
            <a:r>
              <a:rPr lang="en-US" i="1" dirty="0" smtClean="0">
                <a:solidFill>
                  <a:srgbClr val="FF0000"/>
                </a:solidFill>
              </a:rPr>
              <a:t>)</a:t>
            </a:r>
          </a:p>
          <a:p>
            <a:endParaRPr lang="en-US" i="1" dirty="0">
              <a:solidFill>
                <a:srgbClr val="FF0000"/>
              </a:solidFill>
            </a:endParaRP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3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364401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Limitations of existing </a:t>
            </a:r>
            <a:r>
              <a:rPr lang="en-US" b="1" dirty="0"/>
              <a:t>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Indexing Approaches</a:t>
            </a:r>
          </a:p>
          <a:p>
            <a:pPr lvl="1"/>
            <a:r>
              <a:rPr lang="en-US" dirty="0">
                <a:solidFill>
                  <a:srgbClr val="FF0000"/>
                </a:solidFill>
              </a:rPr>
              <a:t>High indexing cost</a:t>
            </a:r>
          </a:p>
          <a:p>
            <a:pPr lvl="2"/>
            <a:r>
              <a:rPr lang="en-US" dirty="0"/>
              <a:t>Cohen et al. </a:t>
            </a:r>
            <a:r>
              <a:rPr lang="en-US" dirty="0" smtClean="0"/>
              <a:t>2003</a:t>
            </a:r>
          </a:p>
          <a:p>
            <a:pPr lvl="2"/>
            <a:r>
              <a:rPr lang="en-US" dirty="0" smtClean="0"/>
              <a:t>Jin </a:t>
            </a:r>
            <a:r>
              <a:rPr lang="en-US" dirty="0"/>
              <a:t>et al. </a:t>
            </a:r>
            <a:r>
              <a:rPr lang="en-US" dirty="0" smtClean="0"/>
              <a:t>2012</a:t>
            </a:r>
          </a:p>
          <a:p>
            <a:pPr lvl="2"/>
            <a:endParaRPr lang="en-US" dirty="0" smtClean="0"/>
          </a:p>
          <a:p>
            <a:r>
              <a:rPr lang="en-US" dirty="0" smtClean="0"/>
              <a:t>Other approaches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Query answer is approximate</a:t>
            </a:r>
          </a:p>
          <a:p>
            <a:pPr lvl="2"/>
            <a:r>
              <a:rPr lang="en-US" dirty="0" err="1" smtClean="0"/>
              <a:t>Baswana</a:t>
            </a:r>
            <a:r>
              <a:rPr lang="en-US" dirty="0" smtClean="0"/>
              <a:t>  et al. 2006, </a:t>
            </a:r>
            <a:r>
              <a:rPr lang="en-US" dirty="0" err="1" smtClean="0"/>
              <a:t>Gubichev</a:t>
            </a:r>
            <a:r>
              <a:rPr lang="en-US" dirty="0" smtClean="0"/>
              <a:t> et al. 2010, </a:t>
            </a:r>
            <a:r>
              <a:rPr lang="en-US" dirty="0" err="1" smtClean="0"/>
              <a:t>Sarma</a:t>
            </a:r>
            <a:r>
              <a:rPr lang="en-US" dirty="0" smtClean="0"/>
              <a:t> et al. 2010 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4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962772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Our Contributions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Efficient and scalable index</a:t>
            </a:r>
          </a:p>
          <a:p>
            <a:pPr lvl="1"/>
            <a:r>
              <a:rPr lang="en-US" dirty="0" smtClean="0"/>
              <a:t>Novel application of independent set</a:t>
            </a:r>
          </a:p>
          <a:p>
            <a:pPr lvl="1"/>
            <a:r>
              <a:rPr lang="en-US" dirty="0" smtClean="0"/>
              <a:t>Flexible tuning of index size</a:t>
            </a:r>
          </a:p>
          <a:p>
            <a:r>
              <a:rPr lang="en-US" dirty="0" smtClean="0"/>
              <a:t>Effective labeling scheme</a:t>
            </a:r>
          </a:p>
          <a:p>
            <a:pPr lvl="1"/>
            <a:r>
              <a:rPr lang="en-US" dirty="0" smtClean="0"/>
              <a:t>Small label size</a:t>
            </a:r>
          </a:p>
          <a:p>
            <a:pPr lvl="1"/>
            <a:r>
              <a:rPr lang="en-US" dirty="0" smtClean="0"/>
              <a:t>I/O efficient labeling process</a:t>
            </a:r>
          </a:p>
          <a:p>
            <a:r>
              <a:rPr lang="en-US" dirty="0" smtClean="0"/>
              <a:t>High query performance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5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777186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b="1" dirty="0">
                <a:cs typeface="Arial" pitchFamily="34" charset="0"/>
              </a:rPr>
              <a:t>Outline</a:t>
            </a:r>
            <a:endParaRPr lang="zh-CN" altLang="en-US" b="1" dirty="0"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35480"/>
            <a:ext cx="8363272" cy="4445848"/>
          </a:xfrm>
        </p:spPr>
        <p:txBody>
          <a:bodyPr>
            <a:normAutofit/>
          </a:bodyPr>
          <a:lstStyle/>
          <a:p>
            <a:r>
              <a:rPr lang="en-US" altLang="zh-CN" sz="2800" dirty="0" smtClean="0">
                <a:latin typeface="Constantia" pitchFamily="18" charset="0"/>
              </a:rPr>
              <a:t>Problem Definition and Challenges</a:t>
            </a:r>
          </a:p>
          <a:p>
            <a:r>
              <a:rPr lang="en-US" altLang="zh-CN" sz="2800" dirty="0" smtClean="0">
                <a:latin typeface="Constantia" pitchFamily="18" charset="0"/>
              </a:rPr>
              <a:t>Our Solution: IS-Label</a:t>
            </a:r>
          </a:p>
          <a:p>
            <a:pPr lvl="1"/>
            <a:r>
              <a:rPr lang="en-US" altLang="zh-CN" sz="2400" dirty="0" smtClean="0">
                <a:solidFill>
                  <a:schemeClr val="tx1"/>
                </a:solidFill>
                <a:latin typeface="Constantia" pitchFamily="18" charset="0"/>
              </a:rPr>
              <a:t>Overview</a:t>
            </a:r>
          </a:p>
          <a:p>
            <a:pPr lvl="1"/>
            <a:r>
              <a:rPr lang="en-US" altLang="zh-CN" dirty="0" smtClean="0">
                <a:latin typeface="Constantia" pitchFamily="18" charset="0"/>
              </a:rPr>
              <a:t>Part I</a:t>
            </a:r>
            <a:r>
              <a:rPr lang="en-US" altLang="zh-CN" dirty="0">
                <a:latin typeface="Constantia" pitchFamily="18" charset="0"/>
              </a:rPr>
              <a:t>: </a:t>
            </a:r>
            <a:r>
              <a:rPr lang="en-US" altLang="zh-CN" dirty="0" smtClean="0">
                <a:latin typeface="Constantia" pitchFamily="18" charset="0"/>
              </a:rPr>
              <a:t>Vertex </a:t>
            </a:r>
            <a:r>
              <a:rPr lang="en-US" altLang="zh-CN" dirty="0">
                <a:latin typeface="Constantia" pitchFamily="18" charset="0"/>
              </a:rPr>
              <a:t>Hierarchy</a:t>
            </a:r>
          </a:p>
          <a:p>
            <a:pPr lvl="1"/>
            <a:r>
              <a:rPr lang="en-US" altLang="zh-CN" dirty="0" smtClean="0">
                <a:latin typeface="Constantia" pitchFamily="18" charset="0"/>
              </a:rPr>
              <a:t>Part </a:t>
            </a:r>
            <a:r>
              <a:rPr lang="en-US" altLang="zh-CN" dirty="0">
                <a:latin typeface="Constantia" pitchFamily="18" charset="0"/>
              </a:rPr>
              <a:t>II: Vertex Labeling</a:t>
            </a:r>
          </a:p>
          <a:p>
            <a:pPr lvl="1"/>
            <a:r>
              <a:rPr lang="en-US" altLang="zh-CN" dirty="0" smtClean="0">
                <a:latin typeface="Constantia" pitchFamily="18" charset="0"/>
              </a:rPr>
              <a:t>Part III</a:t>
            </a:r>
            <a:r>
              <a:rPr lang="en-US" altLang="zh-CN" dirty="0">
                <a:latin typeface="Constantia" pitchFamily="18" charset="0"/>
              </a:rPr>
              <a:t>: Query Processing</a:t>
            </a:r>
          </a:p>
          <a:p>
            <a:r>
              <a:rPr lang="en-US" altLang="zh-CN" sz="2800" dirty="0" smtClean="0">
                <a:latin typeface="Constantia" pitchFamily="18" charset="0"/>
              </a:rPr>
              <a:t>Experimental Results</a:t>
            </a:r>
          </a:p>
          <a:p>
            <a:r>
              <a:rPr lang="en-US" altLang="zh-CN" sz="2800" dirty="0" smtClean="0">
                <a:latin typeface="Constantia" pitchFamily="18" charset="0"/>
              </a:rPr>
              <a:t>Conclusions</a:t>
            </a:r>
            <a:endParaRPr lang="zh-CN" altLang="en-US" sz="2800" dirty="0">
              <a:latin typeface="Constantia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0E9244D-12C4-460E-83B7-9548566B43A7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74843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1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539CD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7" presetID="3" presetClass="emph" presetSubtype="2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8" dur="1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539CD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9" presetID="3" presetClass="emph" presetSubtype="2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0" dur="1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539CD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1" presetID="3" presetClass="emph" presetSubtype="2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2" dur="1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539CD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3" presetID="3" presetClass="emph" presetSubtype="2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4" dur="1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539CD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2048" y="269776"/>
            <a:ext cx="7772400" cy="1143000"/>
          </a:xfrm>
        </p:spPr>
        <p:txBody>
          <a:bodyPr>
            <a:normAutofit/>
          </a:bodyPr>
          <a:lstStyle/>
          <a:p>
            <a:r>
              <a:rPr lang="en-US" b="1" dirty="0" smtClean="0">
                <a:cs typeface="Arial" pitchFamily="34" charset="0"/>
              </a:rPr>
              <a:t>Overview</a:t>
            </a:r>
            <a:endParaRPr lang="en-US" b="1" dirty="0">
              <a:cs typeface="Arial" pitchFamily="34" charset="0"/>
            </a:endParaRPr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688032" y="1412776"/>
            <a:ext cx="7772400" cy="792088"/>
          </a:xfrm>
        </p:spPr>
        <p:txBody>
          <a:bodyPr>
            <a:noAutofit/>
          </a:bodyPr>
          <a:lstStyle/>
          <a:p>
            <a:pPr marL="457200" indent="-457200">
              <a:buNone/>
            </a:pPr>
            <a:r>
              <a:rPr lang="en-US" sz="2400" b="1" dirty="0" smtClean="0">
                <a:latin typeface="Constantia"/>
                <a:cs typeface="Constantia"/>
              </a:rPr>
              <a:t>1. </a:t>
            </a:r>
            <a:r>
              <a:rPr lang="en-US" sz="2400" b="1" dirty="0" smtClean="0">
                <a:cs typeface="Constantia"/>
              </a:rPr>
              <a:t>Vertex </a:t>
            </a:r>
            <a:r>
              <a:rPr lang="en-US" sz="2400" b="1" dirty="0">
                <a:cs typeface="Constantia"/>
              </a:rPr>
              <a:t>Hierarchy</a:t>
            </a:r>
            <a:r>
              <a:rPr lang="en-US" sz="2400" b="1" dirty="0" smtClean="0">
                <a:cs typeface="Constantia"/>
              </a:rPr>
              <a:t>: </a:t>
            </a:r>
            <a:r>
              <a:rPr lang="en-US" sz="2400" dirty="0">
                <a:cs typeface="Constantia"/>
              </a:rPr>
              <a:t>C</a:t>
            </a:r>
            <a:r>
              <a:rPr lang="en-US" sz="2400" dirty="0" smtClean="0">
                <a:cs typeface="Constantia"/>
              </a:rPr>
              <a:t>onstruct a hierarchy based on independent sets</a:t>
            </a:r>
            <a:endParaRPr lang="en-US" sz="2400" dirty="0" smtClean="0">
              <a:latin typeface="Constantia"/>
              <a:cs typeface="Constantia"/>
            </a:endParaRPr>
          </a:p>
        </p:txBody>
      </p:sp>
      <p:sp>
        <p:nvSpPr>
          <p:cNvPr id="5" name="Rounded Rectangle 4"/>
          <p:cNvSpPr/>
          <p:nvPr/>
        </p:nvSpPr>
        <p:spPr bwMode="auto">
          <a:xfrm>
            <a:off x="1115616" y="5238095"/>
            <a:ext cx="2052228" cy="783193"/>
          </a:xfrm>
          <a:prstGeom prst="roundRect">
            <a:avLst/>
          </a:prstGeom>
          <a:gradFill flip="none" rotWithShape="1">
            <a:gsLst>
              <a:gs pos="0">
                <a:schemeClr val="bg2">
                  <a:lumMod val="90000"/>
                </a:schemeClr>
              </a:gs>
              <a:gs pos="45000">
                <a:schemeClr val="tx2">
                  <a:lumMod val="20000"/>
                  <a:lumOff val="80000"/>
                </a:schemeClr>
              </a:gs>
              <a:gs pos="91000">
                <a:schemeClr val="bg2"/>
              </a:gs>
              <a:gs pos="100000">
                <a:schemeClr val="bg1">
                  <a:lumMod val="95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lang="en-US" altLang="zh-CN" sz="2000" b="1" dirty="0" smtClean="0">
                <a:solidFill>
                  <a:prstClr val="black"/>
                </a:solidFill>
                <a:cs typeface="Arial" charset="0"/>
              </a:rPr>
              <a:t>Vertex </a:t>
            </a:r>
            <a:r>
              <a:rPr lang="en-US" altLang="zh-CN" sz="2000" b="1" dirty="0">
                <a:solidFill>
                  <a:prstClr val="black"/>
                </a:solidFill>
                <a:cs typeface="Arial" charset="0"/>
              </a:rPr>
              <a:t>Hierarchy</a:t>
            </a:r>
            <a:endParaRPr lang="zh-CN" altLang="en-US" sz="2000" b="1" dirty="0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6" name="Right Arrow 5"/>
          <p:cNvSpPr/>
          <p:nvPr/>
        </p:nvSpPr>
        <p:spPr bwMode="auto">
          <a:xfrm>
            <a:off x="3275856" y="5454119"/>
            <a:ext cx="360040" cy="36004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zh-CN" altLang="en-US" sz="2400">
              <a:solidFill>
                <a:prstClr val="white"/>
              </a:solidFill>
            </a:endParaRPr>
          </a:p>
        </p:txBody>
      </p:sp>
      <p:sp>
        <p:nvSpPr>
          <p:cNvPr id="7" name="Rounded Rectangle 6"/>
          <p:cNvSpPr/>
          <p:nvPr/>
        </p:nvSpPr>
        <p:spPr bwMode="auto">
          <a:xfrm>
            <a:off x="3779912" y="5238095"/>
            <a:ext cx="1764196" cy="783193"/>
          </a:xfrm>
          <a:prstGeom prst="roundRect">
            <a:avLst/>
          </a:prstGeom>
          <a:gradFill flip="none" rotWithShape="1">
            <a:gsLst>
              <a:gs pos="0">
                <a:schemeClr val="bg2">
                  <a:lumMod val="90000"/>
                </a:schemeClr>
              </a:gs>
              <a:gs pos="45000">
                <a:schemeClr val="tx2">
                  <a:lumMod val="20000"/>
                  <a:lumOff val="80000"/>
                </a:schemeClr>
              </a:gs>
              <a:gs pos="91000">
                <a:schemeClr val="bg2"/>
              </a:gs>
              <a:gs pos="100000">
                <a:schemeClr val="bg1">
                  <a:lumMod val="95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lang="en-US" altLang="zh-CN" sz="2000" b="1" dirty="0">
                <a:solidFill>
                  <a:prstClr val="black"/>
                </a:solidFill>
                <a:cs typeface="Arial" charset="0"/>
              </a:rPr>
              <a:t>Vertex </a:t>
            </a:r>
            <a:r>
              <a:rPr lang="en-US" altLang="zh-CN" sz="2000" b="1" dirty="0" smtClean="0">
                <a:solidFill>
                  <a:prstClr val="black"/>
                </a:solidFill>
                <a:cs typeface="Arial" charset="0"/>
              </a:rPr>
              <a:t>Labeling</a:t>
            </a:r>
            <a:endParaRPr lang="zh-CN" altLang="en-US" sz="2000" b="1" dirty="0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8" name="Rounded Rectangle 7"/>
          <p:cNvSpPr/>
          <p:nvPr/>
        </p:nvSpPr>
        <p:spPr bwMode="auto">
          <a:xfrm>
            <a:off x="6120172" y="5238095"/>
            <a:ext cx="1980220" cy="783193"/>
          </a:xfrm>
          <a:prstGeom prst="roundRect">
            <a:avLst/>
          </a:prstGeom>
          <a:gradFill flip="none" rotWithShape="1">
            <a:gsLst>
              <a:gs pos="0">
                <a:schemeClr val="bg2">
                  <a:lumMod val="90000"/>
                </a:schemeClr>
              </a:gs>
              <a:gs pos="45000">
                <a:schemeClr val="tx2">
                  <a:lumMod val="20000"/>
                  <a:lumOff val="80000"/>
                </a:schemeClr>
              </a:gs>
              <a:gs pos="91000">
                <a:schemeClr val="bg2"/>
              </a:gs>
              <a:gs pos="100000">
                <a:schemeClr val="bg1">
                  <a:lumMod val="95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lang="en-US" altLang="zh-CN" sz="2000" b="1" dirty="0">
                <a:solidFill>
                  <a:prstClr val="black"/>
                </a:solidFill>
                <a:cs typeface="Arial" charset="0"/>
              </a:rPr>
              <a:t>Query Processing</a:t>
            </a:r>
            <a:endParaRPr lang="zh-CN" altLang="en-US" sz="2000" b="1" dirty="0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11" name="Right Arrow 10"/>
          <p:cNvSpPr/>
          <p:nvPr/>
        </p:nvSpPr>
        <p:spPr bwMode="auto">
          <a:xfrm>
            <a:off x="5688124" y="5454119"/>
            <a:ext cx="360040" cy="36004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zh-CN" altLang="en-US" sz="2400">
              <a:solidFill>
                <a:prstClr val="white"/>
              </a:solidFill>
            </a:endParaRPr>
          </a:p>
        </p:txBody>
      </p:sp>
      <p:sp>
        <p:nvSpPr>
          <p:cNvPr id="19" name="Content Placeholder 2"/>
          <p:cNvSpPr txBox="1">
            <a:spLocks/>
          </p:cNvSpPr>
          <p:nvPr/>
        </p:nvSpPr>
        <p:spPr bwMode="auto">
          <a:xfrm>
            <a:off x="683568" y="2564904"/>
            <a:ext cx="7772400" cy="9361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457200" indent="-457200" fontAlgn="base">
              <a:spcBef>
                <a:spcPts val="600"/>
              </a:spcBef>
              <a:spcAft>
                <a:spcPct val="0"/>
              </a:spcAft>
              <a:buClr>
                <a:srgbClr val="0F6FC6"/>
              </a:buClr>
              <a:buSzPct val="76000"/>
              <a:defRPr/>
            </a:pPr>
            <a:r>
              <a:rPr lang="en-US" sz="2400" b="1" dirty="0">
                <a:solidFill>
                  <a:prstClr val="black"/>
                </a:solidFill>
                <a:ea typeface="ＭＳ Ｐゴシック" pitchFamily="64" charset="-128"/>
                <a:cs typeface="Constantia"/>
              </a:rPr>
              <a:t>2. Vertex </a:t>
            </a:r>
            <a:r>
              <a:rPr lang="en-US" sz="2400" b="1" dirty="0" smtClean="0">
                <a:solidFill>
                  <a:prstClr val="black"/>
                </a:solidFill>
                <a:ea typeface="ＭＳ Ｐゴシック" pitchFamily="64" charset="-128"/>
                <a:cs typeface="Constantia"/>
              </a:rPr>
              <a:t>Labeling: </a:t>
            </a:r>
            <a:r>
              <a:rPr lang="en-US" sz="2400" dirty="0" smtClean="0">
                <a:solidFill>
                  <a:prstClr val="black"/>
                </a:solidFill>
                <a:ea typeface="ＭＳ Ｐゴシック" pitchFamily="64" charset="-128"/>
                <a:cs typeface="Constantia"/>
              </a:rPr>
              <a:t>Construct a label for each vertex based on the vertex hierarchy</a:t>
            </a:r>
            <a:endParaRPr lang="en-US" sz="2400" dirty="0">
              <a:solidFill>
                <a:prstClr val="black"/>
              </a:solidFill>
              <a:ea typeface="ＭＳ Ｐゴシック" pitchFamily="64" charset="-128"/>
              <a:cs typeface="Constantia"/>
            </a:endParaRPr>
          </a:p>
        </p:txBody>
      </p:sp>
      <p:sp>
        <p:nvSpPr>
          <p:cNvPr id="20" name="Content Placeholder 2"/>
          <p:cNvSpPr txBox="1">
            <a:spLocks/>
          </p:cNvSpPr>
          <p:nvPr/>
        </p:nvSpPr>
        <p:spPr bwMode="auto">
          <a:xfrm>
            <a:off x="688032" y="3763746"/>
            <a:ext cx="7772400" cy="9361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457200" indent="-457200" fontAlgn="base">
              <a:spcBef>
                <a:spcPct val="20000"/>
              </a:spcBef>
              <a:spcAft>
                <a:spcPct val="0"/>
              </a:spcAft>
              <a:defRPr/>
            </a:pPr>
            <a:r>
              <a:rPr lang="en-US" sz="2400" b="1" kern="0" dirty="0" smtClean="0">
                <a:solidFill>
                  <a:prstClr val="black"/>
                </a:solidFill>
                <a:ea typeface="ＭＳ Ｐゴシック" pitchFamily="64" charset="-128"/>
                <a:cs typeface="Constantia"/>
              </a:rPr>
              <a:t>3. </a:t>
            </a:r>
            <a:r>
              <a:rPr lang="en-US" sz="2400" b="1" kern="0" dirty="0">
                <a:solidFill>
                  <a:prstClr val="black"/>
                </a:solidFill>
                <a:ea typeface="ＭＳ Ｐゴシック" pitchFamily="64" charset="-128"/>
                <a:cs typeface="Constantia"/>
              </a:rPr>
              <a:t>Query Processing: </a:t>
            </a:r>
            <a:r>
              <a:rPr lang="en-US" sz="2400" kern="0" dirty="0" smtClean="0">
                <a:solidFill>
                  <a:prstClr val="black"/>
                </a:solidFill>
                <a:ea typeface="ＭＳ Ｐゴシック" pitchFamily="64" charset="-128"/>
                <a:cs typeface="Constantia"/>
              </a:rPr>
              <a:t>Process a query online using the vertex labels</a:t>
            </a:r>
            <a:endParaRPr lang="en-US" sz="2400" b="1" kern="0" dirty="0">
              <a:solidFill>
                <a:prstClr val="black"/>
              </a:solidFill>
              <a:ea typeface="ＭＳ Ｐゴシック" pitchFamily="64" charset="-128"/>
              <a:cs typeface="Constantia"/>
            </a:endParaRPr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0E9244D-12C4-460E-83B7-9548566B43A7}" type="slidenum">
              <a:rPr lang="en-US" smtClean="0">
                <a:solidFill>
                  <a:srgbClr val="04617B">
                    <a:shade val="90000"/>
                  </a:srgbClr>
                </a:solidFill>
              </a:rPr>
              <a:pPr>
                <a:defRPr/>
              </a:pPr>
              <a:t>7</a:t>
            </a:fld>
            <a:endParaRPr lang="en-US" dirty="0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49052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build="p"/>
      <p:bldP spid="5" grpId="0" animBg="1"/>
      <p:bldP spid="6" grpId="0" animBg="1"/>
      <p:bldP spid="7" grpId="0" animBg="1"/>
      <p:bldP spid="8" grpId="0" animBg="1"/>
      <p:bldP spid="11" grpId="0" animBg="1"/>
      <p:bldP spid="19" grpId="0"/>
      <p:bldP spid="2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504" y="116632"/>
            <a:ext cx="8661648" cy="1143000"/>
          </a:xfrm>
        </p:spPr>
        <p:txBody>
          <a:bodyPr>
            <a:noAutofit/>
          </a:bodyPr>
          <a:lstStyle/>
          <a:p>
            <a:r>
              <a:rPr lang="en-US" sz="4000" b="1" dirty="0" smtClean="0"/>
              <a:t>Label based distance querying (Example)</a:t>
            </a:r>
            <a:endParaRPr lang="en-US" sz="4000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4797152"/>
                <a:ext cx="8229600" cy="1527448"/>
              </a:xfrm>
            </p:spPr>
            <p:txBody>
              <a:bodyPr>
                <a:normAutofit fontScale="92500" lnSpcReduction="20000"/>
              </a:bodyPr>
              <a:lstStyle/>
              <a:p>
                <a:pPr marL="274320" lvl="2" indent="-274320">
                  <a:buClr>
                    <a:schemeClr val="accent3"/>
                  </a:buClr>
                  <a:buSzPct val="95000"/>
                </a:pPr>
                <a:r>
                  <a:rPr lang="en-US" dirty="0" smtClean="0">
                    <a:solidFill>
                      <a:srgbClr val="FF0000"/>
                    </a:solidFill>
                  </a:rPr>
                  <a:t>Label(x): {(</a:t>
                </a:r>
                <a:r>
                  <a:rPr lang="en-US" dirty="0" err="1" smtClean="0">
                    <a:solidFill>
                      <a:srgbClr val="FF0000"/>
                    </a:solidFill>
                  </a:rPr>
                  <a:t>y,d</a:t>
                </a:r>
                <a:r>
                  <a:rPr lang="en-US" dirty="0" smtClean="0">
                    <a:solidFill>
                      <a:srgbClr val="FF0000"/>
                    </a:solidFill>
                  </a:rPr>
                  <a:t>(</a:t>
                </a:r>
                <a:r>
                  <a:rPr lang="en-US" dirty="0" err="1" smtClean="0">
                    <a:solidFill>
                      <a:srgbClr val="FF0000"/>
                    </a:solidFill>
                  </a:rPr>
                  <a:t>x,y</a:t>
                </a:r>
                <a:r>
                  <a:rPr lang="en-US" dirty="0" smtClean="0">
                    <a:solidFill>
                      <a:srgbClr val="FF0000"/>
                    </a:solidFill>
                  </a:rPr>
                  <a:t>)), …}</a:t>
                </a:r>
              </a:p>
              <a:p>
                <a:pPr marL="274320" lvl="2" indent="-274320">
                  <a:buClr>
                    <a:schemeClr val="accent3"/>
                  </a:buClr>
                  <a:buSzPct val="95000"/>
                </a:pPr>
                <a:endParaRPr lang="en-US" dirty="0" smtClean="0">
                  <a:solidFill>
                    <a:srgbClr val="FF0000"/>
                  </a:solidFill>
                </a:endParaRPr>
              </a:p>
              <a:p>
                <a:pPr marL="274320" lvl="2" indent="-274320">
                  <a:buClr>
                    <a:schemeClr val="accent3"/>
                  </a:buClr>
                  <a:buSzPct val="95000"/>
                </a:pPr>
                <a:r>
                  <a:rPr lang="en-US" dirty="0" err="1" smtClean="0">
                    <a:solidFill>
                      <a:srgbClr val="FF0000"/>
                    </a:solidFill>
                  </a:rPr>
                  <a:t>dist</a:t>
                </a:r>
                <a:r>
                  <a:rPr lang="en-US" baseline="-25000" dirty="0" err="1" smtClean="0">
                    <a:solidFill>
                      <a:srgbClr val="FF0000"/>
                    </a:solidFill>
                  </a:rPr>
                  <a:t>G</a:t>
                </a:r>
                <a:r>
                  <a:rPr lang="en-US" dirty="0" smtClean="0">
                    <a:solidFill>
                      <a:srgbClr val="FF0000"/>
                    </a:solidFill>
                  </a:rPr>
                  <a:t>(</a:t>
                </a:r>
                <a:r>
                  <a:rPr lang="en-US" i="1" dirty="0" err="1" smtClean="0">
                    <a:solidFill>
                      <a:srgbClr val="FF0000"/>
                    </a:solidFill>
                  </a:rPr>
                  <a:t>s,t</a:t>
                </a:r>
                <a:r>
                  <a:rPr lang="en-US" dirty="0" smtClean="0">
                    <a:solidFill>
                      <a:srgbClr val="FF0000"/>
                    </a:solidFill>
                  </a:rPr>
                  <a:t>) </a:t>
                </a:r>
                <a:r>
                  <a:rPr lang="en-US" dirty="0">
                    <a:solidFill>
                      <a:srgbClr val="FF0000"/>
                    </a:solidFill>
                  </a:rPr>
                  <a:t>= min {</a:t>
                </a:r>
                <a:r>
                  <a:rPr lang="en-US" i="1" dirty="0">
                    <a:solidFill>
                      <a:srgbClr val="FF0000"/>
                    </a:solidFill>
                  </a:rPr>
                  <a:t>d(</a:t>
                </a:r>
                <a:r>
                  <a:rPr lang="en-US" i="1" dirty="0" err="1">
                    <a:solidFill>
                      <a:srgbClr val="FF0000"/>
                    </a:solidFill>
                  </a:rPr>
                  <a:t>s,w</a:t>
                </a:r>
                <a:r>
                  <a:rPr lang="en-US" i="1" dirty="0">
                    <a:solidFill>
                      <a:srgbClr val="FF0000"/>
                    </a:solidFill>
                  </a:rPr>
                  <a:t>)</a:t>
                </a:r>
                <a:r>
                  <a:rPr lang="en-US" dirty="0">
                    <a:solidFill>
                      <a:srgbClr val="FF0000"/>
                    </a:solidFill>
                  </a:rPr>
                  <a:t>+</a:t>
                </a:r>
                <a:r>
                  <a:rPr lang="en-US" i="1" dirty="0">
                    <a:solidFill>
                      <a:srgbClr val="FF0000"/>
                    </a:solidFill>
                  </a:rPr>
                  <a:t>d(</a:t>
                </a:r>
                <a:r>
                  <a:rPr lang="en-US" i="1" dirty="0" err="1">
                    <a:solidFill>
                      <a:srgbClr val="FF0000"/>
                    </a:solidFill>
                  </a:rPr>
                  <a:t>w,t</a:t>
                </a:r>
                <a:r>
                  <a:rPr lang="en-US" i="1" dirty="0">
                    <a:solidFill>
                      <a:srgbClr val="FF0000"/>
                    </a:solidFill>
                  </a:rPr>
                  <a:t>)</a:t>
                </a:r>
                <a:r>
                  <a:rPr lang="en-US" dirty="0">
                    <a:solidFill>
                      <a:srgbClr val="FF0000"/>
                    </a:solidFill>
                  </a:rPr>
                  <a:t>}, </a:t>
                </a:r>
                <a:r>
                  <a:rPr lang="en-US" dirty="0">
                    <a:solidFill>
                      <a:srgbClr val="FF0000"/>
                    </a:solidFill>
                    <a:ea typeface="Cambria Math"/>
                  </a:rPr>
                  <a:t>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>
                        <a:solidFill>
                          <a:srgbClr val="FF0000"/>
                        </a:solidFill>
                        <a:latin typeface="Cambria Math"/>
                        <a:ea typeface="Cambria Math"/>
                      </a:rPr>
                      <m:t>w</m:t>
                    </m:r>
                    <m:r>
                      <a:rPr lang="en-US" i="1">
                        <a:solidFill>
                          <a:srgbClr val="FF0000"/>
                        </a:solidFill>
                        <a:latin typeface="Cambria Math"/>
                        <a:ea typeface="Cambria Math"/>
                      </a:rPr>
                      <m:t>∈</m:t>
                    </m:r>
                    <m:r>
                      <a:rPr lang="en-US" b="0" i="1" smtClean="0">
                        <a:solidFill>
                          <a:srgbClr val="FF0000"/>
                        </a:solidFill>
                        <a:latin typeface="Cambria Math"/>
                        <a:ea typeface="Cambria Math"/>
                      </a:rPr>
                      <m:t>𝐿</m:t>
                    </m:r>
                    <m:r>
                      <a:rPr lang="en-US" i="1">
                        <a:solidFill>
                          <a:srgbClr val="FF0000"/>
                        </a:solidFill>
                        <a:latin typeface="Cambria Math"/>
                        <a:ea typeface="Cambria Math"/>
                      </a:rPr>
                      <m:t>𝑎𝑏𝑒𝑙</m:t>
                    </m:r>
                    <m:d>
                      <m:dPr>
                        <m:ctrlPr>
                          <a:rPr lang="en-US" i="1">
                            <a:solidFill>
                              <a:srgbClr val="FF0000"/>
                            </a:solidFill>
                            <a:latin typeface="Cambria Math"/>
                            <a:ea typeface="Cambria Math"/>
                          </a:rPr>
                        </m:ctrlPr>
                      </m:dPr>
                      <m:e>
                        <m:r>
                          <a:rPr lang="en-US" i="1">
                            <a:solidFill>
                              <a:srgbClr val="FF0000"/>
                            </a:solidFill>
                            <a:latin typeface="Cambria Math"/>
                            <a:ea typeface="Cambria Math"/>
                          </a:rPr>
                          <m:t>𝑠</m:t>
                        </m:r>
                      </m:e>
                    </m:d>
                    <m:r>
                      <a:rPr lang="en-US" i="1">
                        <a:solidFill>
                          <a:srgbClr val="FF0000"/>
                        </a:solidFill>
                        <a:latin typeface="Cambria Math"/>
                        <a:ea typeface="Cambria Math"/>
                      </a:rPr>
                      <m:t>∩</m:t>
                    </m:r>
                    <m:r>
                      <a:rPr lang="en-US" b="0" i="1" smtClean="0">
                        <a:solidFill>
                          <a:srgbClr val="FF0000"/>
                        </a:solidFill>
                        <a:latin typeface="Cambria Math"/>
                        <a:ea typeface="Cambria Math"/>
                      </a:rPr>
                      <m:t>𝐿</m:t>
                    </m:r>
                    <m:r>
                      <a:rPr lang="en-US" i="1">
                        <a:solidFill>
                          <a:srgbClr val="FF0000"/>
                        </a:solidFill>
                        <a:latin typeface="Cambria Math"/>
                        <a:ea typeface="Cambria Math"/>
                      </a:rPr>
                      <m:t>𝑎𝑏𝑒𝑙</m:t>
                    </m:r>
                    <m:r>
                      <a:rPr lang="en-US" i="1">
                        <a:solidFill>
                          <a:srgbClr val="FF0000"/>
                        </a:solidFill>
                        <a:latin typeface="Cambria Math"/>
                        <a:ea typeface="Cambria Math"/>
                      </a:rPr>
                      <m:t>(</m:t>
                    </m:r>
                    <m:r>
                      <a:rPr lang="en-US" i="1">
                        <a:solidFill>
                          <a:srgbClr val="FF0000"/>
                        </a:solidFill>
                        <a:latin typeface="Cambria Math"/>
                        <a:ea typeface="Cambria Math"/>
                      </a:rPr>
                      <m:t>𝑡</m:t>
                    </m:r>
                    <m:r>
                      <a:rPr lang="en-US" i="1">
                        <a:solidFill>
                          <a:srgbClr val="FF0000"/>
                        </a:solidFill>
                        <a:latin typeface="Cambria Math"/>
                        <a:ea typeface="Cambria Math"/>
                      </a:rPr>
                      <m:t>)</m:t>
                    </m:r>
                  </m:oMath>
                </a14:m>
                <a:endParaRPr lang="en-US" dirty="0">
                  <a:solidFill>
                    <a:srgbClr val="FF0000"/>
                  </a:solidFill>
                </a:endParaRPr>
              </a:p>
              <a:p>
                <a:endParaRPr lang="en-US" sz="2100" dirty="0" smtClean="0"/>
              </a:p>
              <a:p>
                <a:r>
                  <a:rPr lang="en-US" sz="2100" dirty="0" err="1" smtClean="0"/>
                  <a:t>dist</a:t>
                </a:r>
                <a:r>
                  <a:rPr lang="en-US" sz="2100" baseline="-25000" dirty="0" err="1" smtClean="0"/>
                  <a:t>G</a:t>
                </a:r>
                <a:r>
                  <a:rPr lang="en-US" sz="2100" dirty="0" smtClean="0"/>
                  <a:t>(</a:t>
                </a:r>
                <a:r>
                  <a:rPr lang="en-US" sz="2100" i="1" dirty="0" err="1" smtClean="0"/>
                  <a:t>a,c</a:t>
                </a:r>
                <a:r>
                  <a:rPr lang="en-US" sz="2100" dirty="0" smtClean="0"/>
                  <a:t>) = 2</a:t>
                </a: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4797152"/>
                <a:ext cx="8229600" cy="1527448"/>
              </a:xfrm>
              <a:blipFill rotWithShape="1">
                <a:blip r:embed="rId2"/>
                <a:stretch>
                  <a:fillRect l="-370" t="-5179" b="-438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0E9244D-12C4-460E-83B7-9548566B43A7}" type="slidenum">
              <a:rPr lang="en-US" smtClean="0">
                <a:solidFill>
                  <a:srgbClr val="04617B">
                    <a:shade val="90000"/>
                  </a:srgbClr>
                </a:solidFill>
              </a:rPr>
              <a:pPr>
                <a:defRPr/>
              </a:pPr>
              <a:t>8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graphicFrame>
        <p:nvGraphicFramePr>
          <p:cNvPr id="86" name="Table 8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68317198"/>
              </p:ext>
            </p:extLst>
          </p:nvPr>
        </p:nvGraphicFramePr>
        <p:xfrm>
          <a:off x="4355976" y="1412776"/>
          <a:ext cx="4244838" cy="33375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99494"/>
                <a:gridCol w="3045344"/>
              </a:tblGrid>
              <a:tr h="37084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Label(c)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{</a:t>
                      </a:r>
                      <a:r>
                        <a:rPr lang="en-US" dirty="0" smtClean="0">
                          <a:solidFill>
                            <a:srgbClr val="C00000"/>
                          </a:solidFill>
                        </a:rPr>
                        <a:t>(a,2)</a:t>
                      </a:r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,</a:t>
                      </a:r>
                      <a:r>
                        <a:rPr lang="en-US" dirty="0" smtClean="0"/>
                        <a:t>(b,1),(c,0</a:t>
                      </a:r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),(e,2),</a:t>
                      </a:r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(g,4)</a:t>
                      </a:r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} 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Label(f)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{(a,4),(e,3),(</a:t>
                      </a:r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f,0),(g,2),(h,1)}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Label(</a:t>
                      </a:r>
                      <a:r>
                        <a:rPr lang="en-US" b="1" dirty="0" err="1" smtClean="0"/>
                        <a:t>i</a:t>
                      </a:r>
                      <a:r>
                        <a:rPr lang="en-US" b="1" dirty="0" smtClean="0"/>
                        <a:t>)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{(a,2),(e,1),(g,3),(i,0)}</a:t>
                      </a:r>
                      <a:endParaRPr lang="en-US" b="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Label(b)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{(a,1),(b,0),(e,1),(g,3)}</a:t>
                      </a:r>
                      <a:endParaRPr lang="en-US" b="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Label(d)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{(a,2),(d,0),(e,1),(g,1)}</a:t>
                      </a:r>
                      <a:endParaRPr lang="en-US" b="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Label(h)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{(a,5),(e,4),(g,1),(h,0)}</a:t>
                      </a:r>
                      <a:endParaRPr lang="en-US" b="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dirty="0" smtClean="0"/>
                        <a:t>Label(e)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{(a,1),(e,0),(g,2)}</a:t>
                      </a:r>
                      <a:endParaRPr lang="en-US" b="0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dirty="0" smtClean="0"/>
                        <a:t>Label(a)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{</a:t>
                      </a:r>
                      <a:r>
                        <a:rPr lang="en-US" dirty="0" smtClean="0">
                          <a:solidFill>
                            <a:srgbClr val="C00000"/>
                          </a:solidFill>
                        </a:rPr>
                        <a:t>(a,0)</a:t>
                      </a:r>
                      <a:r>
                        <a:rPr lang="en-US" dirty="0" smtClean="0"/>
                        <a:t>,</a:t>
                      </a:r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(g,3)</a:t>
                      </a:r>
                      <a:r>
                        <a:rPr lang="en-US" dirty="0" smtClean="0"/>
                        <a:t>}</a:t>
                      </a:r>
                      <a:endParaRPr lang="en-US" b="0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dirty="0" smtClean="0"/>
                        <a:t>Label(g)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{(g,0)}</a:t>
                      </a:r>
                      <a:endParaRPr lang="en-US" b="0" dirty="0" smtClean="0"/>
                    </a:p>
                  </a:txBody>
                  <a:tcPr/>
                </a:tc>
              </a:tr>
            </a:tbl>
          </a:graphicData>
        </a:graphic>
      </p:graphicFrame>
      <p:grpSp>
        <p:nvGrpSpPr>
          <p:cNvPr id="70" name="Group 69"/>
          <p:cNvGrpSpPr/>
          <p:nvPr/>
        </p:nvGrpSpPr>
        <p:grpSpPr>
          <a:xfrm>
            <a:off x="1017010" y="1834246"/>
            <a:ext cx="2133600" cy="1905000"/>
            <a:chOff x="1403648" y="4620344"/>
            <a:chExt cx="2133600" cy="1905000"/>
          </a:xfrm>
        </p:grpSpPr>
        <p:grpSp>
          <p:nvGrpSpPr>
            <p:cNvPr id="71" name="Group 70"/>
            <p:cNvGrpSpPr/>
            <p:nvPr/>
          </p:nvGrpSpPr>
          <p:grpSpPr>
            <a:xfrm>
              <a:off x="1403648" y="4620344"/>
              <a:ext cx="2133600" cy="1905000"/>
              <a:chOff x="4419600" y="3002498"/>
              <a:chExt cx="2133600" cy="1905000"/>
            </a:xfrm>
          </p:grpSpPr>
          <p:sp>
            <p:nvSpPr>
              <p:cNvPr id="78" name="Oval 77"/>
              <p:cNvSpPr/>
              <p:nvPr/>
            </p:nvSpPr>
            <p:spPr>
              <a:xfrm>
                <a:off x="4419600" y="3002498"/>
                <a:ext cx="304800" cy="304800"/>
              </a:xfrm>
              <a:prstGeom prst="ellipse">
                <a:avLst/>
              </a:prstGeom>
              <a:solidFill>
                <a:schemeClr val="accent3"/>
              </a:solidFill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000" baseline="0" dirty="0" smtClean="0">
                    <a:solidFill>
                      <a:schemeClr val="tx1"/>
                    </a:solidFill>
                    <a:latin typeface="Constantia" pitchFamily="18" charset="0"/>
                  </a:rPr>
                  <a:t>a</a:t>
                </a:r>
                <a:endParaRPr lang="en-US" sz="2000" baseline="0" dirty="0">
                  <a:solidFill>
                    <a:schemeClr val="tx1"/>
                  </a:solidFill>
                  <a:latin typeface="Constantia" pitchFamily="18" charset="0"/>
                </a:endParaRPr>
              </a:p>
            </p:txBody>
          </p:sp>
          <p:sp>
            <p:nvSpPr>
              <p:cNvPr id="80" name="Oval 79"/>
              <p:cNvSpPr/>
              <p:nvPr/>
            </p:nvSpPr>
            <p:spPr>
              <a:xfrm>
                <a:off x="4419600" y="3764498"/>
                <a:ext cx="304800" cy="304800"/>
              </a:xfrm>
              <a:prstGeom prst="ellipse">
                <a:avLst/>
              </a:prstGeom>
              <a:solidFill>
                <a:schemeClr val="accent3"/>
              </a:solidFill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000" baseline="0" dirty="0" smtClean="0">
                    <a:solidFill>
                      <a:schemeClr val="tx1"/>
                    </a:solidFill>
                    <a:latin typeface="Constantia" pitchFamily="18" charset="0"/>
                  </a:rPr>
                  <a:t>b</a:t>
                </a:r>
                <a:endParaRPr lang="en-US" sz="2000" baseline="0" dirty="0">
                  <a:solidFill>
                    <a:schemeClr val="tx1"/>
                  </a:solidFill>
                  <a:latin typeface="Constantia" pitchFamily="18" charset="0"/>
                </a:endParaRPr>
              </a:p>
            </p:txBody>
          </p:sp>
          <p:sp>
            <p:nvSpPr>
              <p:cNvPr id="81" name="Oval 80"/>
              <p:cNvSpPr/>
              <p:nvPr/>
            </p:nvSpPr>
            <p:spPr>
              <a:xfrm>
                <a:off x="4419600" y="4602698"/>
                <a:ext cx="304800" cy="304800"/>
              </a:xfrm>
              <a:prstGeom prst="ellipse">
                <a:avLst/>
              </a:prstGeom>
              <a:solidFill>
                <a:schemeClr val="accent3"/>
              </a:solidFill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000" baseline="0" dirty="0" smtClean="0">
                    <a:solidFill>
                      <a:schemeClr val="tx1"/>
                    </a:solidFill>
                    <a:latin typeface="Constantia" pitchFamily="18" charset="0"/>
                  </a:rPr>
                  <a:t>c</a:t>
                </a:r>
                <a:endParaRPr lang="en-US" sz="2000" baseline="0" dirty="0">
                  <a:solidFill>
                    <a:schemeClr val="tx1"/>
                  </a:solidFill>
                  <a:latin typeface="Constantia" pitchFamily="18" charset="0"/>
                </a:endParaRPr>
              </a:p>
            </p:txBody>
          </p:sp>
          <p:sp>
            <p:nvSpPr>
              <p:cNvPr id="85" name="Oval 84"/>
              <p:cNvSpPr/>
              <p:nvPr/>
            </p:nvSpPr>
            <p:spPr>
              <a:xfrm>
                <a:off x="5334000" y="3002498"/>
                <a:ext cx="304800" cy="304800"/>
              </a:xfrm>
              <a:prstGeom prst="ellipse">
                <a:avLst/>
              </a:prstGeom>
              <a:solidFill>
                <a:schemeClr val="accent3"/>
              </a:solidFill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000" baseline="0" dirty="0" smtClean="0">
                    <a:solidFill>
                      <a:schemeClr val="tx1"/>
                    </a:solidFill>
                    <a:latin typeface="Constantia" pitchFamily="18" charset="0"/>
                  </a:rPr>
                  <a:t>d</a:t>
                </a:r>
                <a:endParaRPr lang="en-US" sz="2000" baseline="0" dirty="0">
                  <a:solidFill>
                    <a:schemeClr val="tx1"/>
                  </a:solidFill>
                  <a:latin typeface="Constantia" pitchFamily="18" charset="0"/>
                </a:endParaRPr>
              </a:p>
            </p:txBody>
          </p:sp>
          <p:sp>
            <p:nvSpPr>
              <p:cNvPr id="87" name="Oval 86"/>
              <p:cNvSpPr/>
              <p:nvPr/>
            </p:nvSpPr>
            <p:spPr>
              <a:xfrm>
                <a:off x="5334000" y="3764498"/>
                <a:ext cx="304800" cy="304800"/>
              </a:xfrm>
              <a:prstGeom prst="ellipse">
                <a:avLst/>
              </a:prstGeom>
              <a:solidFill>
                <a:schemeClr val="accent3"/>
              </a:solidFill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000" baseline="0" dirty="0" smtClean="0">
                    <a:solidFill>
                      <a:schemeClr val="tx1"/>
                    </a:solidFill>
                    <a:latin typeface="Constantia" pitchFamily="18" charset="0"/>
                  </a:rPr>
                  <a:t>e</a:t>
                </a:r>
                <a:endParaRPr lang="en-US" sz="2000" baseline="0" dirty="0">
                  <a:solidFill>
                    <a:schemeClr val="tx1"/>
                  </a:solidFill>
                  <a:latin typeface="Constantia" pitchFamily="18" charset="0"/>
                </a:endParaRPr>
              </a:p>
            </p:txBody>
          </p:sp>
          <p:sp>
            <p:nvSpPr>
              <p:cNvPr id="88" name="Oval 87"/>
              <p:cNvSpPr/>
              <p:nvPr/>
            </p:nvSpPr>
            <p:spPr>
              <a:xfrm>
                <a:off x="5334000" y="4602698"/>
                <a:ext cx="304800" cy="304800"/>
              </a:xfrm>
              <a:prstGeom prst="ellipse">
                <a:avLst/>
              </a:prstGeom>
              <a:solidFill>
                <a:schemeClr val="accent3"/>
              </a:solidFill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000" baseline="0" dirty="0" smtClean="0">
                    <a:solidFill>
                      <a:schemeClr val="tx1"/>
                    </a:solidFill>
                    <a:latin typeface="Constantia" pitchFamily="18" charset="0"/>
                  </a:rPr>
                  <a:t>f</a:t>
                </a:r>
                <a:endParaRPr lang="en-US" sz="2000" baseline="0" dirty="0">
                  <a:solidFill>
                    <a:schemeClr val="tx1"/>
                  </a:solidFill>
                  <a:latin typeface="Constantia" pitchFamily="18" charset="0"/>
                </a:endParaRPr>
              </a:p>
            </p:txBody>
          </p:sp>
          <p:sp>
            <p:nvSpPr>
              <p:cNvPr id="89" name="Oval 88"/>
              <p:cNvSpPr/>
              <p:nvPr/>
            </p:nvSpPr>
            <p:spPr>
              <a:xfrm>
                <a:off x="6248400" y="3002498"/>
                <a:ext cx="304800" cy="304800"/>
              </a:xfrm>
              <a:prstGeom prst="ellipse">
                <a:avLst/>
              </a:prstGeom>
              <a:solidFill>
                <a:schemeClr val="accent3"/>
              </a:solidFill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000" baseline="0" dirty="0" smtClean="0">
                    <a:solidFill>
                      <a:schemeClr val="tx1"/>
                    </a:solidFill>
                    <a:latin typeface="Constantia" pitchFamily="18" charset="0"/>
                  </a:rPr>
                  <a:t>g</a:t>
                </a:r>
                <a:endParaRPr lang="en-US" sz="2000" baseline="0" dirty="0">
                  <a:solidFill>
                    <a:schemeClr val="tx1"/>
                  </a:solidFill>
                  <a:latin typeface="Constantia" pitchFamily="18" charset="0"/>
                </a:endParaRPr>
              </a:p>
            </p:txBody>
          </p:sp>
          <p:sp>
            <p:nvSpPr>
              <p:cNvPr id="90" name="Oval 89"/>
              <p:cNvSpPr/>
              <p:nvPr/>
            </p:nvSpPr>
            <p:spPr>
              <a:xfrm>
                <a:off x="6248400" y="3764498"/>
                <a:ext cx="304800" cy="304800"/>
              </a:xfrm>
              <a:prstGeom prst="ellipse">
                <a:avLst/>
              </a:prstGeom>
              <a:solidFill>
                <a:schemeClr val="accent3"/>
              </a:solidFill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000" baseline="0" dirty="0" smtClean="0">
                    <a:solidFill>
                      <a:schemeClr val="tx1"/>
                    </a:solidFill>
                    <a:latin typeface="Constantia" pitchFamily="18" charset="0"/>
                  </a:rPr>
                  <a:t>h</a:t>
                </a:r>
                <a:endParaRPr lang="en-US" sz="2000" baseline="0" dirty="0">
                  <a:solidFill>
                    <a:schemeClr val="tx1"/>
                  </a:solidFill>
                  <a:latin typeface="Constantia" pitchFamily="18" charset="0"/>
                </a:endParaRPr>
              </a:p>
            </p:txBody>
          </p:sp>
          <p:sp>
            <p:nvSpPr>
              <p:cNvPr id="91" name="Oval 90"/>
              <p:cNvSpPr/>
              <p:nvPr/>
            </p:nvSpPr>
            <p:spPr>
              <a:xfrm>
                <a:off x="6248400" y="4602698"/>
                <a:ext cx="304800" cy="304800"/>
              </a:xfrm>
              <a:prstGeom prst="ellipse">
                <a:avLst/>
              </a:prstGeom>
              <a:solidFill>
                <a:schemeClr val="accent3"/>
              </a:solidFill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000" baseline="0" dirty="0" err="1" smtClean="0">
                    <a:solidFill>
                      <a:schemeClr val="tx1"/>
                    </a:solidFill>
                    <a:latin typeface="Constantia" pitchFamily="18" charset="0"/>
                  </a:rPr>
                  <a:t>i</a:t>
                </a:r>
                <a:endParaRPr lang="en-US" sz="2000" baseline="0" dirty="0">
                  <a:solidFill>
                    <a:schemeClr val="tx1"/>
                  </a:solidFill>
                  <a:latin typeface="Constantia" pitchFamily="18" charset="0"/>
                </a:endParaRPr>
              </a:p>
            </p:txBody>
          </p:sp>
          <p:cxnSp>
            <p:nvCxnSpPr>
              <p:cNvPr id="92" name="Straight Connector 91"/>
              <p:cNvCxnSpPr>
                <a:stCxn id="78" idx="4"/>
                <a:endCxn id="80" idx="0"/>
              </p:cNvCxnSpPr>
              <p:nvPr/>
            </p:nvCxnSpPr>
            <p:spPr>
              <a:xfrm rot="5400000">
                <a:off x="4343400" y="3535898"/>
                <a:ext cx="457200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3" name="Straight Connector 92"/>
              <p:cNvCxnSpPr>
                <a:endCxn id="81" idx="0"/>
              </p:cNvCxnSpPr>
              <p:nvPr/>
            </p:nvCxnSpPr>
            <p:spPr>
              <a:xfrm rot="5400000">
                <a:off x="4305300" y="4335998"/>
                <a:ext cx="533400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4" name="Straight Connector 93"/>
              <p:cNvCxnSpPr>
                <a:stCxn id="85" idx="4"/>
                <a:endCxn id="87" idx="0"/>
              </p:cNvCxnSpPr>
              <p:nvPr/>
            </p:nvCxnSpPr>
            <p:spPr>
              <a:xfrm rot="5400000">
                <a:off x="5257800" y="3535898"/>
                <a:ext cx="457200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5" name="Straight Connector 94"/>
              <p:cNvCxnSpPr>
                <a:stCxn id="87" idx="4"/>
                <a:endCxn id="88" idx="0"/>
              </p:cNvCxnSpPr>
              <p:nvPr/>
            </p:nvCxnSpPr>
            <p:spPr>
              <a:xfrm rot="5400000">
                <a:off x="5219700" y="4335998"/>
                <a:ext cx="533400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6" name="Straight Connector 95"/>
              <p:cNvCxnSpPr>
                <a:stCxn id="89" idx="2"/>
                <a:endCxn id="85" idx="6"/>
              </p:cNvCxnSpPr>
              <p:nvPr/>
            </p:nvCxnSpPr>
            <p:spPr>
              <a:xfrm rot="10800000">
                <a:off x="5638800" y="3154898"/>
                <a:ext cx="609600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7" name="Straight Connector 96"/>
              <p:cNvCxnSpPr>
                <a:stCxn id="87" idx="5"/>
                <a:endCxn id="91" idx="1"/>
              </p:cNvCxnSpPr>
              <p:nvPr/>
            </p:nvCxnSpPr>
            <p:spPr>
              <a:xfrm rot="16200000" flipH="1">
                <a:off x="5632263" y="3986561"/>
                <a:ext cx="622674" cy="698874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8" name="Straight Connector 97"/>
              <p:cNvCxnSpPr>
                <a:stCxn id="89" idx="4"/>
                <a:endCxn id="90" idx="0"/>
              </p:cNvCxnSpPr>
              <p:nvPr/>
            </p:nvCxnSpPr>
            <p:spPr>
              <a:xfrm rot="5400000">
                <a:off x="6172200" y="3535898"/>
                <a:ext cx="457200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9" name="Straight Connector 98"/>
              <p:cNvCxnSpPr>
                <a:stCxn id="90" idx="3"/>
                <a:endCxn id="88" idx="7"/>
              </p:cNvCxnSpPr>
              <p:nvPr/>
            </p:nvCxnSpPr>
            <p:spPr>
              <a:xfrm flipH="1">
                <a:off x="5594163" y="4024661"/>
                <a:ext cx="698874" cy="622674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74" name="Straight Connector 73"/>
            <p:cNvCxnSpPr>
              <a:stCxn id="87" idx="1"/>
              <a:endCxn id="78" idx="5"/>
            </p:cNvCxnSpPr>
            <p:nvPr/>
          </p:nvCxnSpPr>
          <p:spPr>
            <a:xfrm flipH="1" flipV="1">
              <a:off x="1663811" y="4880507"/>
              <a:ext cx="698874" cy="546474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Straight Connector 74"/>
            <p:cNvCxnSpPr>
              <a:stCxn id="87" idx="2"/>
              <a:endCxn id="80" idx="6"/>
            </p:cNvCxnSpPr>
            <p:nvPr/>
          </p:nvCxnSpPr>
          <p:spPr>
            <a:xfrm flipH="1">
              <a:off x="1708448" y="5534744"/>
              <a:ext cx="6096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7" name="TextBox 76"/>
            <p:cNvSpPr txBox="1"/>
            <p:nvPr/>
          </p:nvSpPr>
          <p:spPr>
            <a:xfrm>
              <a:off x="2091701" y="5769178"/>
              <a:ext cx="270984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 smtClean="0"/>
                <a:t>3</a:t>
              </a:r>
              <a:endParaRPr lang="en-US" sz="2000" dirty="0"/>
            </a:p>
          </p:txBody>
        </p:sp>
      </p:grpSp>
    </p:spTree>
    <p:extLst>
      <p:ext uri="{BB962C8B-B14F-4D97-AF65-F5344CB8AC3E}">
        <p14:creationId xmlns:p14="http://schemas.microsoft.com/office/powerpoint/2010/main" val="20961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5400" b="1" dirty="0">
                <a:cs typeface="Arial" pitchFamily="34" charset="0"/>
              </a:rPr>
              <a:t>Part I: Vertex Hierarchy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  <a:latin typeface="Cambria Math"/>
              </a:rPr>
              <a:t>Level assignment </a:t>
            </a:r>
            <a:endParaRPr lang="en-US" dirty="0">
              <a:solidFill>
                <a:srgbClr val="FF0000"/>
              </a:solidFill>
              <a:latin typeface="Cambria Math"/>
            </a:endParaRPr>
          </a:p>
          <a:p>
            <a:endParaRPr lang="en-US" dirty="0" smtClean="0">
              <a:solidFill>
                <a:srgbClr val="FF0000"/>
              </a:solidFill>
            </a:endParaRPr>
          </a:p>
          <a:p>
            <a:r>
              <a:rPr lang="en-US" dirty="0" smtClean="0">
                <a:solidFill>
                  <a:srgbClr val="FF0000"/>
                </a:solidFill>
              </a:rPr>
              <a:t>Distance preservation</a:t>
            </a:r>
          </a:p>
          <a:p>
            <a:endParaRPr lang="en-US" dirty="0" smtClean="0"/>
          </a:p>
          <a:p>
            <a:r>
              <a:rPr lang="en-US" dirty="0" smtClean="0">
                <a:solidFill>
                  <a:srgbClr val="FF0000"/>
                </a:solidFill>
              </a:rPr>
              <a:t>Vertex independence</a:t>
            </a:r>
            <a:endParaRPr lang="en-US" dirty="0">
              <a:solidFill>
                <a:srgbClr val="FF0000"/>
              </a:solidFill>
            </a:endParaRPr>
          </a:p>
          <a:p>
            <a:pPr marL="667512" lvl="2" indent="0">
              <a:buNone/>
            </a:pP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0E9244D-12C4-460E-83B7-9548566B43A7}" type="slidenum">
              <a:rPr lang="en-US" smtClean="0">
                <a:solidFill>
                  <a:srgbClr val="04617B">
                    <a:shade val="90000"/>
                  </a:srgbClr>
                </a:solidFill>
              </a:rPr>
              <a:pPr>
                <a:defRPr/>
              </a:pPr>
              <a:t>9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51736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4918</TotalTime>
  <Words>1757</Words>
  <Application>Microsoft Office PowerPoint</Application>
  <PresentationFormat>On-screen Show (4:3)</PresentationFormat>
  <Paragraphs>519</Paragraphs>
  <Slides>24</Slides>
  <Notes>6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24</vt:i4>
      </vt:variant>
    </vt:vector>
  </HeadingPairs>
  <TitlesOfParts>
    <vt:vector size="26" baseType="lpstr">
      <vt:lpstr>Flow</vt:lpstr>
      <vt:lpstr>1_Flow</vt:lpstr>
      <vt:lpstr>IS-LABEL: an Independent-Set based Labeling Scheme for Point-to-Point Distance Querying</vt:lpstr>
      <vt:lpstr>Definition</vt:lpstr>
      <vt:lpstr>Challenges</vt:lpstr>
      <vt:lpstr>Limitations of existing work</vt:lpstr>
      <vt:lpstr>Our Contributions</vt:lpstr>
      <vt:lpstr>Outline</vt:lpstr>
      <vt:lpstr>Overview</vt:lpstr>
      <vt:lpstr>Label based distance querying (Example)</vt:lpstr>
      <vt:lpstr>Part I: Vertex Hierarchy</vt:lpstr>
      <vt:lpstr>Part I: Vertex Hierarchy (example)</vt:lpstr>
      <vt:lpstr>Part I: Vertex Hierarchy (example)</vt:lpstr>
      <vt:lpstr>Part I: Vertex Hierarchy</vt:lpstr>
      <vt:lpstr>Part II: Vertex Labeling</vt:lpstr>
      <vt:lpstr>Part II: Vertex Labeling (example)</vt:lpstr>
      <vt:lpstr>Part II: Vertex Labeling (example)</vt:lpstr>
      <vt:lpstr>Part III: Query Processing</vt:lpstr>
      <vt:lpstr>Part III: Query Processing</vt:lpstr>
      <vt:lpstr>Part III: Query Processing (example)</vt:lpstr>
      <vt:lpstr>Outline</vt:lpstr>
      <vt:lpstr>Experimental Results</vt:lpstr>
      <vt:lpstr>Experimental Results</vt:lpstr>
      <vt:lpstr>Experimental Results</vt:lpstr>
      <vt:lpstr>Conclusions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hhwu</dc:creator>
  <cp:lastModifiedBy>hhwu</cp:lastModifiedBy>
  <cp:revision>958</cp:revision>
  <dcterms:created xsi:type="dcterms:W3CDTF">2013-05-09T12:36:18Z</dcterms:created>
  <dcterms:modified xsi:type="dcterms:W3CDTF">2013-09-13T03:12:16Z</dcterms:modified>
</cp:coreProperties>
</file>