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76" r:id="rId3"/>
    <p:sldId id="257" r:id="rId4"/>
    <p:sldId id="258" r:id="rId5"/>
    <p:sldId id="259" r:id="rId6"/>
    <p:sldId id="260" r:id="rId7"/>
    <p:sldId id="261" r:id="rId8"/>
    <p:sldId id="264" r:id="rId9"/>
    <p:sldId id="262" r:id="rId10"/>
    <p:sldId id="265" r:id="rId11"/>
    <p:sldId id="277" r:id="rId12"/>
    <p:sldId id="268" r:id="rId13"/>
    <p:sldId id="278" r:id="rId14"/>
    <p:sldId id="279" r:id="rId15"/>
    <p:sldId id="280" r:id="rId16"/>
    <p:sldId id="281" r:id="rId17"/>
    <p:sldId id="282" r:id="rId18"/>
    <p:sldId id="283" r:id="rId19"/>
    <p:sldId id="284" r:id="rId20"/>
    <p:sldId id="285" r:id="rId21"/>
    <p:sldId id="286" r:id="rId22"/>
    <p:sldId id="287" r:id="rId23"/>
    <p:sldId id="288" r:id="rId24"/>
    <p:sldId id="289" r:id="rId25"/>
    <p:sldId id="290" r:id="rId26"/>
    <p:sldId id="269" r:id="rId27"/>
    <p:sldId id="270" r:id="rId28"/>
    <p:sldId id="271" r:id="rId29"/>
    <p:sldId id="272" r:id="rId30"/>
    <p:sldId id="273" r:id="rId31"/>
    <p:sldId id="291" r:id="rId32"/>
    <p:sldId id="292" r:id="rId33"/>
    <p:sldId id="293" r:id="rId34"/>
    <p:sldId id="296" r:id="rId35"/>
    <p:sldId id="298" r:id="rId36"/>
    <p:sldId id="299" r:id="rId37"/>
    <p:sldId id="302" r:id="rId38"/>
    <p:sldId id="301" r:id="rId39"/>
    <p:sldId id="304" r:id="rId40"/>
    <p:sldId id="303" r:id="rId41"/>
    <p:sldId id="305" r:id="rId42"/>
    <p:sldId id="295" r:id="rId43"/>
    <p:sldId id="275" r:id="rId44"/>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p:scale>
          <a:sx n="75" d="100"/>
          <a:sy n="75" d="100"/>
        </p:scale>
        <p:origin x="-256" y="-8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46" Type="http://schemas.openxmlformats.org/officeDocument/2006/relationships/presProps" Target="presProps.xml"/><Relationship Id="rId47" Type="http://schemas.openxmlformats.org/officeDocument/2006/relationships/viewProps" Target="viewProps.xml"/><Relationship Id="rId48" Type="http://schemas.openxmlformats.org/officeDocument/2006/relationships/theme" Target="theme/theme1.xml"/><Relationship Id="rId49" Type="http://schemas.openxmlformats.org/officeDocument/2006/relationships/tableStyles" Target="tableStyles.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9" Type="http://schemas.openxmlformats.org/officeDocument/2006/relationships/slide" Target="slides/slide8.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33" Type="http://schemas.openxmlformats.org/officeDocument/2006/relationships/slide" Target="slides/slide32.xml"/><Relationship Id="rId34" Type="http://schemas.openxmlformats.org/officeDocument/2006/relationships/slide" Target="slides/slide33.xml"/><Relationship Id="rId35" Type="http://schemas.openxmlformats.org/officeDocument/2006/relationships/slide" Target="slides/slide34.xml"/><Relationship Id="rId36" Type="http://schemas.openxmlformats.org/officeDocument/2006/relationships/slide" Target="slides/slide35.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37" Type="http://schemas.openxmlformats.org/officeDocument/2006/relationships/slide" Target="slides/slide36.xml"/><Relationship Id="rId38" Type="http://schemas.openxmlformats.org/officeDocument/2006/relationships/slide" Target="slides/slide37.xml"/><Relationship Id="rId39" Type="http://schemas.openxmlformats.org/officeDocument/2006/relationships/slide" Target="slides/slide38.xml"/><Relationship Id="rId40" Type="http://schemas.openxmlformats.org/officeDocument/2006/relationships/slide" Target="slides/slide39.xml"/><Relationship Id="rId41" Type="http://schemas.openxmlformats.org/officeDocument/2006/relationships/slide" Target="slides/slide40.xml"/><Relationship Id="rId42" Type="http://schemas.openxmlformats.org/officeDocument/2006/relationships/slide" Target="slides/slide41.xml"/><Relationship Id="rId43" Type="http://schemas.openxmlformats.org/officeDocument/2006/relationships/slide" Target="slides/slide42.xml"/><Relationship Id="rId44" Type="http://schemas.openxmlformats.org/officeDocument/2006/relationships/slide" Target="slides/slide43.xml"/><Relationship Id="rId45" Type="http://schemas.openxmlformats.org/officeDocument/2006/relationships/printerSettings" Target="printerSettings/printerSettings1.bin"/></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GB"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GB" smtClean="0"/>
              <a:t>Click to edit Master subtitle style</a:t>
            </a:r>
            <a:endParaRPr lang="en-US"/>
          </a:p>
        </p:txBody>
      </p:sp>
      <p:sp>
        <p:nvSpPr>
          <p:cNvPr id="4" name="Date Placeholder 3"/>
          <p:cNvSpPr>
            <a:spLocks noGrp="1"/>
          </p:cNvSpPr>
          <p:nvPr>
            <p:ph type="dt" sz="half" idx="10"/>
          </p:nvPr>
        </p:nvSpPr>
        <p:spPr/>
        <p:txBody>
          <a:bodyPr/>
          <a:lstStyle/>
          <a:p>
            <a:fld id="{1509EE3A-39E5-674E-A769-98BEACF56EC2}" type="datetimeFigureOut">
              <a:rPr lang="en-US" smtClean="0"/>
              <a:t>17/04/2013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5DD11DA-3585-134E-B14A-366F12A96DD8}" type="slidenum">
              <a:rPr lang="en-US" smtClean="0"/>
              <a:t>‹#›</a:t>
            </a:fld>
            <a:endParaRPr lang="en-US"/>
          </a:p>
        </p:txBody>
      </p:sp>
    </p:spTree>
    <p:extLst>
      <p:ext uri="{BB962C8B-B14F-4D97-AF65-F5344CB8AC3E}">
        <p14:creationId xmlns:p14="http://schemas.microsoft.com/office/powerpoint/2010/main" val="5249493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Date Placeholder 3"/>
          <p:cNvSpPr>
            <a:spLocks noGrp="1"/>
          </p:cNvSpPr>
          <p:nvPr>
            <p:ph type="dt" sz="half" idx="10"/>
          </p:nvPr>
        </p:nvSpPr>
        <p:spPr/>
        <p:txBody>
          <a:bodyPr/>
          <a:lstStyle/>
          <a:p>
            <a:fld id="{1509EE3A-39E5-674E-A769-98BEACF56EC2}" type="datetimeFigureOut">
              <a:rPr lang="en-US" smtClean="0"/>
              <a:t>17/04/2013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5DD11DA-3585-134E-B14A-366F12A96DD8}" type="slidenum">
              <a:rPr lang="en-US" smtClean="0"/>
              <a:t>‹#›</a:t>
            </a:fld>
            <a:endParaRPr lang="en-US"/>
          </a:p>
        </p:txBody>
      </p:sp>
    </p:spTree>
    <p:extLst>
      <p:ext uri="{BB962C8B-B14F-4D97-AF65-F5344CB8AC3E}">
        <p14:creationId xmlns:p14="http://schemas.microsoft.com/office/powerpoint/2010/main" val="130492974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GB"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Date Placeholder 3"/>
          <p:cNvSpPr>
            <a:spLocks noGrp="1"/>
          </p:cNvSpPr>
          <p:nvPr>
            <p:ph type="dt" sz="half" idx="10"/>
          </p:nvPr>
        </p:nvSpPr>
        <p:spPr/>
        <p:txBody>
          <a:bodyPr/>
          <a:lstStyle/>
          <a:p>
            <a:fld id="{1509EE3A-39E5-674E-A769-98BEACF56EC2}" type="datetimeFigureOut">
              <a:rPr lang="en-US" smtClean="0"/>
              <a:t>17/04/2013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5DD11DA-3585-134E-B14A-366F12A96DD8}" type="slidenum">
              <a:rPr lang="en-US" smtClean="0"/>
              <a:t>‹#›</a:t>
            </a:fld>
            <a:endParaRPr lang="en-US"/>
          </a:p>
        </p:txBody>
      </p:sp>
    </p:spTree>
    <p:extLst>
      <p:ext uri="{BB962C8B-B14F-4D97-AF65-F5344CB8AC3E}">
        <p14:creationId xmlns:p14="http://schemas.microsoft.com/office/powerpoint/2010/main" val="292122891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a:p>
        </p:txBody>
      </p:sp>
      <p:sp>
        <p:nvSpPr>
          <p:cNvPr id="3" name="Content Placeholder 2"/>
          <p:cNvSpPr>
            <a:spLocks noGrp="1"/>
          </p:cNvSpPr>
          <p:nvPr>
            <p:ph idx="1"/>
          </p:nvPr>
        </p:nvSpPr>
        <p:spPr/>
        <p:txBody>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Date Placeholder 3"/>
          <p:cNvSpPr>
            <a:spLocks noGrp="1"/>
          </p:cNvSpPr>
          <p:nvPr>
            <p:ph type="dt" sz="half" idx="10"/>
          </p:nvPr>
        </p:nvSpPr>
        <p:spPr/>
        <p:txBody>
          <a:bodyPr/>
          <a:lstStyle/>
          <a:p>
            <a:fld id="{1509EE3A-39E5-674E-A769-98BEACF56EC2}" type="datetimeFigureOut">
              <a:rPr lang="en-US" smtClean="0"/>
              <a:t>17/04/2013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5DD11DA-3585-134E-B14A-366F12A96DD8}" type="slidenum">
              <a:rPr lang="en-US" smtClean="0"/>
              <a:t>‹#›</a:t>
            </a:fld>
            <a:endParaRPr lang="en-US"/>
          </a:p>
        </p:txBody>
      </p:sp>
    </p:spTree>
    <p:extLst>
      <p:ext uri="{BB962C8B-B14F-4D97-AF65-F5344CB8AC3E}">
        <p14:creationId xmlns:p14="http://schemas.microsoft.com/office/powerpoint/2010/main" val="27874315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GB"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GB" smtClean="0"/>
              <a:t>Click to edit Master text styles</a:t>
            </a:r>
          </a:p>
        </p:txBody>
      </p:sp>
      <p:sp>
        <p:nvSpPr>
          <p:cNvPr id="4" name="Date Placeholder 3"/>
          <p:cNvSpPr>
            <a:spLocks noGrp="1"/>
          </p:cNvSpPr>
          <p:nvPr>
            <p:ph type="dt" sz="half" idx="10"/>
          </p:nvPr>
        </p:nvSpPr>
        <p:spPr/>
        <p:txBody>
          <a:bodyPr/>
          <a:lstStyle/>
          <a:p>
            <a:fld id="{1509EE3A-39E5-674E-A769-98BEACF56EC2}" type="datetimeFigureOut">
              <a:rPr lang="en-US" smtClean="0"/>
              <a:t>17/04/2013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5DD11DA-3585-134E-B14A-366F12A96DD8}" type="slidenum">
              <a:rPr lang="en-US" smtClean="0"/>
              <a:t>‹#›</a:t>
            </a:fld>
            <a:endParaRPr lang="en-US"/>
          </a:p>
        </p:txBody>
      </p:sp>
    </p:spTree>
    <p:extLst>
      <p:ext uri="{BB962C8B-B14F-4D97-AF65-F5344CB8AC3E}">
        <p14:creationId xmlns:p14="http://schemas.microsoft.com/office/powerpoint/2010/main" val="390631157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5" name="Date Placeholder 4"/>
          <p:cNvSpPr>
            <a:spLocks noGrp="1"/>
          </p:cNvSpPr>
          <p:nvPr>
            <p:ph type="dt" sz="half" idx="10"/>
          </p:nvPr>
        </p:nvSpPr>
        <p:spPr/>
        <p:txBody>
          <a:bodyPr/>
          <a:lstStyle/>
          <a:p>
            <a:fld id="{1509EE3A-39E5-674E-A769-98BEACF56EC2}" type="datetimeFigureOut">
              <a:rPr lang="en-US" smtClean="0"/>
              <a:t>17/04/2013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5DD11DA-3585-134E-B14A-366F12A96DD8}" type="slidenum">
              <a:rPr lang="en-US" smtClean="0"/>
              <a:t>‹#›</a:t>
            </a:fld>
            <a:endParaRPr lang="en-US"/>
          </a:p>
        </p:txBody>
      </p:sp>
    </p:spTree>
    <p:extLst>
      <p:ext uri="{BB962C8B-B14F-4D97-AF65-F5344CB8AC3E}">
        <p14:creationId xmlns:p14="http://schemas.microsoft.com/office/powerpoint/2010/main" val="194460769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GB"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7" name="Date Placeholder 6"/>
          <p:cNvSpPr>
            <a:spLocks noGrp="1"/>
          </p:cNvSpPr>
          <p:nvPr>
            <p:ph type="dt" sz="half" idx="10"/>
          </p:nvPr>
        </p:nvSpPr>
        <p:spPr/>
        <p:txBody>
          <a:bodyPr/>
          <a:lstStyle/>
          <a:p>
            <a:fld id="{1509EE3A-39E5-674E-A769-98BEACF56EC2}" type="datetimeFigureOut">
              <a:rPr lang="en-US" smtClean="0"/>
              <a:t>17/04/2013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5DD11DA-3585-134E-B14A-366F12A96DD8}" type="slidenum">
              <a:rPr lang="en-US" smtClean="0"/>
              <a:t>‹#›</a:t>
            </a:fld>
            <a:endParaRPr lang="en-US"/>
          </a:p>
        </p:txBody>
      </p:sp>
    </p:spTree>
    <p:extLst>
      <p:ext uri="{BB962C8B-B14F-4D97-AF65-F5344CB8AC3E}">
        <p14:creationId xmlns:p14="http://schemas.microsoft.com/office/powerpoint/2010/main" val="305671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a:p>
        </p:txBody>
      </p:sp>
      <p:sp>
        <p:nvSpPr>
          <p:cNvPr id="3" name="Date Placeholder 2"/>
          <p:cNvSpPr>
            <a:spLocks noGrp="1"/>
          </p:cNvSpPr>
          <p:nvPr>
            <p:ph type="dt" sz="half" idx="10"/>
          </p:nvPr>
        </p:nvSpPr>
        <p:spPr/>
        <p:txBody>
          <a:bodyPr/>
          <a:lstStyle/>
          <a:p>
            <a:fld id="{1509EE3A-39E5-674E-A769-98BEACF56EC2}" type="datetimeFigureOut">
              <a:rPr lang="en-US" smtClean="0"/>
              <a:t>17/04/2013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5DD11DA-3585-134E-B14A-366F12A96DD8}" type="slidenum">
              <a:rPr lang="en-US" smtClean="0"/>
              <a:t>‹#›</a:t>
            </a:fld>
            <a:endParaRPr lang="en-US"/>
          </a:p>
        </p:txBody>
      </p:sp>
    </p:spTree>
    <p:extLst>
      <p:ext uri="{BB962C8B-B14F-4D97-AF65-F5344CB8AC3E}">
        <p14:creationId xmlns:p14="http://schemas.microsoft.com/office/powerpoint/2010/main" val="326668793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509EE3A-39E5-674E-A769-98BEACF56EC2}" type="datetimeFigureOut">
              <a:rPr lang="en-US" smtClean="0"/>
              <a:t>17/04/2013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5DD11DA-3585-134E-B14A-366F12A96DD8}" type="slidenum">
              <a:rPr lang="en-US" smtClean="0"/>
              <a:t>‹#›</a:t>
            </a:fld>
            <a:endParaRPr lang="en-US"/>
          </a:p>
        </p:txBody>
      </p:sp>
    </p:spTree>
    <p:extLst>
      <p:ext uri="{BB962C8B-B14F-4D97-AF65-F5344CB8AC3E}">
        <p14:creationId xmlns:p14="http://schemas.microsoft.com/office/powerpoint/2010/main" val="208200083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GB"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smtClean="0"/>
              <a:t>Click to edit Master text styles</a:t>
            </a:r>
          </a:p>
        </p:txBody>
      </p:sp>
      <p:sp>
        <p:nvSpPr>
          <p:cNvPr id="5" name="Date Placeholder 4"/>
          <p:cNvSpPr>
            <a:spLocks noGrp="1"/>
          </p:cNvSpPr>
          <p:nvPr>
            <p:ph type="dt" sz="half" idx="10"/>
          </p:nvPr>
        </p:nvSpPr>
        <p:spPr/>
        <p:txBody>
          <a:bodyPr/>
          <a:lstStyle/>
          <a:p>
            <a:fld id="{1509EE3A-39E5-674E-A769-98BEACF56EC2}" type="datetimeFigureOut">
              <a:rPr lang="en-US" smtClean="0"/>
              <a:t>17/04/2013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5DD11DA-3585-134E-B14A-366F12A96DD8}" type="slidenum">
              <a:rPr lang="en-US" smtClean="0"/>
              <a:t>‹#›</a:t>
            </a:fld>
            <a:endParaRPr lang="en-US"/>
          </a:p>
        </p:txBody>
      </p:sp>
    </p:spTree>
    <p:extLst>
      <p:ext uri="{BB962C8B-B14F-4D97-AF65-F5344CB8AC3E}">
        <p14:creationId xmlns:p14="http://schemas.microsoft.com/office/powerpoint/2010/main" val="243718974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GB"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smtClean="0"/>
              <a:t>Click to edit Master text styles</a:t>
            </a:r>
          </a:p>
        </p:txBody>
      </p:sp>
      <p:sp>
        <p:nvSpPr>
          <p:cNvPr id="5" name="Date Placeholder 4"/>
          <p:cNvSpPr>
            <a:spLocks noGrp="1"/>
          </p:cNvSpPr>
          <p:nvPr>
            <p:ph type="dt" sz="half" idx="10"/>
          </p:nvPr>
        </p:nvSpPr>
        <p:spPr/>
        <p:txBody>
          <a:bodyPr/>
          <a:lstStyle/>
          <a:p>
            <a:fld id="{1509EE3A-39E5-674E-A769-98BEACF56EC2}" type="datetimeFigureOut">
              <a:rPr lang="en-US" smtClean="0"/>
              <a:t>17/04/2013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5DD11DA-3585-134E-B14A-366F12A96DD8}" type="slidenum">
              <a:rPr lang="en-US" smtClean="0"/>
              <a:t>‹#›</a:t>
            </a:fld>
            <a:endParaRPr lang="en-US"/>
          </a:p>
        </p:txBody>
      </p:sp>
    </p:spTree>
    <p:extLst>
      <p:ext uri="{BB962C8B-B14F-4D97-AF65-F5344CB8AC3E}">
        <p14:creationId xmlns:p14="http://schemas.microsoft.com/office/powerpoint/2010/main" val="2890857983"/>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GB"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509EE3A-39E5-674E-A769-98BEACF56EC2}" type="datetimeFigureOut">
              <a:rPr lang="en-US" smtClean="0"/>
              <a:t>17/04/2013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5DD11DA-3585-134E-B14A-366F12A96DD8}" type="slidenum">
              <a:rPr lang="en-US" smtClean="0"/>
              <a:t>‹#›</a:t>
            </a:fld>
            <a:endParaRPr lang="en-US"/>
          </a:p>
        </p:txBody>
      </p:sp>
    </p:spTree>
    <p:extLst>
      <p:ext uri="{BB962C8B-B14F-4D97-AF65-F5344CB8AC3E}">
        <p14:creationId xmlns:p14="http://schemas.microsoft.com/office/powerpoint/2010/main" val="38981943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png"/><Relationship Id="rId3" Type="http://schemas.openxmlformats.org/officeDocument/2006/relationships/image" Target="../media/image2.png"/></Relationships>
</file>

<file path=ppt/slides/_rels/slide12.xml.rels><?xml version="1.0" encoding="UTF-8" standalone="yes"?>
<Relationships xmlns="http://schemas.openxmlformats.org/package/2006/relationships"><Relationship Id="rId3" Type="http://schemas.openxmlformats.org/officeDocument/2006/relationships/image" Target="../media/image4.png"/><Relationship Id="rId4" Type="http://schemas.openxmlformats.org/officeDocument/2006/relationships/image" Target="../media/image5.png"/><Relationship Id="rId5" Type="http://schemas.openxmlformats.org/officeDocument/2006/relationships/image" Target="../media/image6.png"/><Relationship Id="rId1" Type="http://schemas.openxmlformats.org/officeDocument/2006/relationships/slideLayout" Target="../slideLayouts/slideLayout2.xml"/><Relationship Id="rId2" Type="http://schemas.openxmlformats.org/officeDocument/2006/relationships/image" Target="../media/image3.pn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7.pn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7.pn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png"/><Relationship Id="rId3" Type="http://schemas.openxmlformats.org/officeDocument/2006/relationships/image" Target="../media/image2.png"/></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8.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8.png"/></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9.png"/></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9.png"/></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9.png"/></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0.png"/><Relationship Id="rId3" Type="http://schemas.openxmlformats.org/officeDocument/2006/relationships/image" Target="../media/image11.png"/></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2.png"/></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3.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4.png"/></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4.png"/></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5.png"/><Relationship Id="rId3" Type="http://schemas.openxmlformats.org/officeDocument/2006/relationships/image" Target="../media/image16.png"/></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4.png"/></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7.png"/></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sz="3200" dirty="0" smtClean="0"/>
              <a:t>Graph Guessing </a:t>
            </a:r>
            <a:r>
              <a:rPr lang="en-US" sz="3200" dirty="0"/>
              <a:t>G</a:t>
            </a:r>
            <a:r>
              <a:rPr lang="en-US" sz="3200" dirty="0" smtClean="0"/>
              <a:t>ames &amp; </a:t>
            </a:r>
            <a:br>
              <a:rPr lang="en-US" sz="3200" dirty="0" smtClean="0"/>
            </a:br>
            <a:r>
              <a:rPr lang="en-US" sz="3200" dirty="0" smtClean="0"/>
              <a:t>non-Shannon Information </a:t>
            </a:r>
            <a:r>
              <a:rPr lang="en-US" sz="3200" dirty="0"/>
              <a:t>I</a:t>
            </a:r>
            <a:r>
              <a:rPr lang="en-US" sz="3200" dirty="0" smtClean="0"/>
              <a:t>nequalities</a:t>
            </a:r>
            <a:endParaRPr lang="en-US" sz="3200" dirty="0"/>
          </a:p>
        </p:txBody>
      </p:sp>
      <p:sp>
        <p:nvSpPr>
          <p:cNvPr id="3" name="Subtitle 2"/>
          <p:cNvSpPr>
            <a:spLocks noGrp="1"/>
          </p:cNvSpPr>
          <p:nvPr>
            <p:ph type="subTitle" idx="1"/>
          </p:nvPr>
        </p:nvSpPr>
        <p:spPr>
          <a:xfrm>
            <a:off x="1371600" y="3886200"/>
            <a:ext cx="7086600" cy="1752600"/>
          </a:xfrm>
        </p:spPr>
        <p:txBody>
          <a:bodyPr>
            <a:normAutofit fontScale="92500" lnSpcReduction="10000"/>
          </a:bodyPr>
          <a:lstStyle/>
          <a:p>
            <a:r>
              <a:rPr lang="en-US" sz="2600" dirty="0" smtClean="0"/>
              <a:t>First workshop on Entropy and Information Inequalities</a:t>
            </a:r>
          </a:p>
          <a:p>
            <a:r>
              <a:rPr lang="en-US" sz="2600" dirty="0" smtClean="0"/>
              <a:t>17 April 2013</a:t>
            </a:r>
          </a:p>
          <a:p>
            <a:r>
              <a:rPr lang="en-US" dirty="0" err="1" smtClean="0"/>
              <a:t>Søren</a:t>
            </a:r>
            <a:r>
              <a:rPr lang="en-US" dirty="0" smtClean="0"/>
              <a:t> Riis</a:t>
            </a:r>
          </a:p>
          <a:p>
            <a:r>
              <a:rPr lang="en-US" sz="2600" dirty="0" smtClean="0"/>
              <a:t>Queen Mary University of London</a:t>
            </a:r>
          </a:p>
          <a:p>
            <a:endParaRPr lang="en-US" dirty="0"/>
          </a:p>
        </p:txBody>
      </p:sp>
    </p:spTree>
    <p:extLst>
      <p:ext uri="{BB962C8B-B14F-4D97-AF65-F5344CB8AC3E}">
        <p14:creationId xmlns:p14="http://schemas.microsoft.com/office/powerpoint/2010/main" val="2198885460"/>
      </p:ext>
    </p:extLst>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3"/>
          <p:cNvSpPr>
            <a:spLocks noGrp="1"/>
          </p:cNvSpPr>
          <p:nvPr>
            <p:ph type="sldNum" sz="quarter" idx="10"/>
          </p:nvPr>
        </p:nvSpPr>
        <p:spPr/>
        <p:txBody>
          <a:bodyPr/>
          <a:lstStyle/>
          <a:p>
            <a:fld id="{3C57B181-F570-0A4E-A2DA-B66787B3F134}" type="slidenum">
              <a:rPr lang="en-US"/>
              <a:pPr/>
              <a:t>10</a:t>
            </a:fld>
            <a:endParaRPr lang="en-US"/>
          </a:p>
        </p:txBody>
      </p:sp>
      <p:sp>
        <p:nvSpPr>
          <p:cNvPr id="24577" name="Rectangle 1"/>
          <p:cNvSpPr>
            <a:spLocks noGrp="1" noChangeArrowheads="1"/>
          </p:cNvSpPr>
          <p:nvPr>
            <p:ph type="title"/>
          </p:nvPr>
        </p:nvSpPr>
        <p:spPr>
          <a:ln/>
        </p:spPr>
        <p:txBody>
          <a:bodyPr rIns="81279"/>
          <a:lstStyle/>
          <a:p>
            <a:r>
              <a:rPr lang="en-US" sz="3600" dirty="0" smtClean="0"/>
              <a:t>Graph Guessing Games</a:t>
            </a:r>
            <a:r>
              <a:rPr lang="en-US" sz="3600" dirty="0"/>
              <a:t/>
            </a:r>
            <a:br>
              <a:rPr lang="en-US" sz="3600" dirty="0"/>
            </a:br>
            <a:r>
              <a:rPr lang="en-US" sz="1800" dirty="0"/>
              <a:t>(continued)</a:t>
            </a:r>
          </a:p>
        </p:txBody>
      </p:sp>
      <p:sp>
        <p:nvSpPr>
          <p:cNvPr id="24578" name="Rectangle 2"/>
          <p:cNvSpPr>
            <a:spLocks noGrp="1" noChangeArrowheads="1"/>
          </p:cNvSpPr>
          <p:nvPr>
            <p:ph type="body" idx="1"/>
          </p:nvPr>
        </p:nvSpPr>
        <p:spPr>
          <a:ln/>
        </p:spPr>
        <p:txBody>
          <a:bodyPr rIns="81279">
            <a:normAutofit fontScale="92500" lnSpcReduction="20000"/>
          </a:bodyPr>
          <a:lstStyle/>
          <a:p>
            <a:pPr marL="0" indent="0">
              <a:buNone/>
            </a:pPr>
            <a:r>
              <a:rPr lang="en-US" sz="2800" dirty="0" smtClean="0"/>
              <a:t>Definition</a:t>
            </a:r>
            <a:r>
              <a:rPr lang="en-US" sz="2800" dirty="0"/>
              <a:t>:</a:t>
            </a:r>
          </a:p>
          <a:p>
            <a:pPr marL="0" indent="0">
              <a:lnSpc>
                <a:spcPct val="90000"/>
              </a:lnSpc>
              <a:buNone/>
            </a:pPr>
            <a:r>
              <a:rPr lang="en-US" sz="2800" dirty="0" smtClean="0"/>
              <a:t>  </a:t>
            </a:r>
            <a:r>
              <a:rPr lang="en-US" sz="2800" i="1" dirty="0">
                <a:latin typeface="Arial"/>
                <a:cs typeface="Arial"/>
              </a:rPr>
              <a:t>The </a:t>
            </a:r>
            <a:r>
              <a:rPr lang="en-US" sz="2800" i="1" dirty="0">
                <a:latin typeface="Arial"/>
                <a:cs typeface="Arial"/>
                <a:sym typeface="Arial Italic" charset="0"/>
              </a:rPr>
              <a:t>guessing </a:t>
            </a:r>
            <a:r>
              <a:rPr lang="en-US" sz="2800" i="1" dirty="0" smtClean="0">
                <a:latin typeface="Arial"/>
                <a:cs typeface="Arial"/>
                <a:sym typeface="Arial Italic" charset="0"/>
              </a:rPr>
              <a:t>number</a:t>
            </a:r>
            <a:r>
              <a:rPr lang="en-US" sz="2800" i="1" dirty="0" smtClean="0">
                <a:latin typeface="Arial"/>
                <a:cs typeface="Arial"/>
              </a:rPr>
              <a:t> of </a:t>
            </a:r>
            <a:r>
              <a:rPr lang="en-US" sz="2800" i="1" dirty="0">
                <a:latin typeface="Arial"/>
                <a:cs typeface="Arial"/>
              </a:rPr>
              <a:t>a </a:t>
            </a:r>
            <a:r>
              <a:rPr lang="en-US" sz="2800" i="1" dirty="0" smtClean="0">
                <a:latin typeface="Arial"/>
                <a:cs typeface="Arial"/>
              </a:rPr>
              <a:t>graph G (or strategy)</a:t>
            </a:r>
            <a:endParaRPr lang="en-US" i="1" dirty="0">
              <a:latin typeface="Arial"/>
              <a:cs typeface="Arial"/>
            </a:endParaRPr>
          </a:p>
          <a:p>
            <a:pPr marL="0" indent="0">
              <a:lnSpc>
                <a:spcPct val="90000"/>
              </a:lnSpc>
              <a:buNone/>
            </a:pPr>
            <a:r>
              <a:rPr lang="en-US" sz="2800" i="1" dirty="0" smtClean="0">
                <a:latin typeface="Arial"/>
                <a:cs typeface="Arial"/>
              </a:rPr>
              <a:t>  </a:t>
            </a:r>
            <a:r>
              <a:rPr lang="en-US" sz="2800" i="1" dirty="0">
                <a:latin typeface="Arial"/>
                <a:cs typeface="Arial"/>
              </a:rPr>
              <a:t>is </a:t>
            </a:r>
            <a:r>
              <a:rPr lang="en-US" sz="2800" i="1" dirty="0">
                <a:latin typeface="Arial"/>
                <a:cs typeface="Arial"/>
                <a:sym typeface="Symbol" charset="0"/>
              </a:rPr>
              <a:t>α</a:t>
            </a:r>
            <a:r>
              <a:rPr lang="en-US" sz="2800" i="1" dirty="0">
                <a:latin typeface="Arial"/>
                <a:cs typeface="Arial"/>
              </a:rPr>
              <a:t> if </a:t>
            </a:r>
            <a:r>
              <a:rPr lang="en-US" sz="2800" i="1" dirty="0" smtClean="0">
                <a:latin typeface="Arial"/>
                <a:cs typeface="Arial"/>
              </a:rPr>
              <a:t>the </a:t>
            </a:r>
            <a:r>
              <a:rPr lang="en-US" sz="2800" i="1" dirty="0">
                <a:latin typeface="Arial"/>
                <a:cs typeface="Arial"/>
              </a:rPr>
              <a:t>players </a:t>
            </a:r>
            <a:r>
              <a:rPr lang="en-US" sz="2800" i="1" dirty="0" smtClean="0">
                <a:latin typeface="Arial"/>
                <a:cs typeface="Arial"/>
              </a:rPr>
              <a:t>can succeed with a probability that is s</a:t>
            </a:r>
            <a:r>
              <a:rPr lang="en-US" sz="2800" i="1" baseline="30000" dirty="0" smtClean="0">
                <a:latin typeface="Arial"/>
                <a:cs typeface="Arial"/>
                <a:sym typeface="Symbol" charset="0"/>
              </a:rPr>
              <a:t>α</a:t>
            </a:r>
            <a:r>
              <a:rPr lang="en-US" sz="2800" i="1" dirty="0" smtClean="0">
                <a:latin typeface="Arial"/>
                <a:cs typeface="Arial"/>
              </a:rPr>
              <a:t> </a:t>
            </a:r>
            <a:r>
              <a:rPr lang="en-US" sz="2800" i="1" dirty="0">
                <a:latin typeface="Arial"/>
                <a:cs typeface="Arial"/>
              </a:rPr>
              <a:t>times higher than the probability of </a:t>
            </a:r>
            <a:r>
              <a:rPr lang="en-US" sz="2800" i="1" dirty="0" smtClean="0">
                <a:latin typeface="Arial"/>
                <a:cs typeface="Arial"/>
              </a:rPr>
              <a:t>success when using uncoordinated </a:t>
            </a:r>
            <a:r>
              <a:rPr lang="en-US" sz="2800" i="1" dirty="0">
                <a:latin typeface="Arial"/>
                <a:cs typeface="Arial"/>
              </a:rPr>
              <a:t>random guessing</a:t>
            </a:r>
            <a:r>
              <a:rPr lang="en-US" sz="2800" i="1" dirty="0" smtClean="0">
                <a:latin typeface="Arial"/>
                <a:cs typeface="Arial"/>
              </a:rPr>
              <a:t>.</a:t>
            </a:r>
          </a:p>
          <a:p>
            <a:pPr marL="0" indent="0">
              <a:lnSpc>
                <a:spcPct val="90000"/>
              </a:lnSpc>
              <a:buNone/>
            </a:pPr>
            <a:endParaRPr lang="en-US" sz="2800" dirty="0">
              <a:latin typeface="Arial"/>
              <a:cs typeface="Arial"/>
            </a:endParaRPr>
          </a:p>
          <a:p>
            <a:pPr marL="0" indent="0">
              <a:lnSpc>
                <a:spcPct val="90000"/>
              </a:lnSpc>
              <a:buNone/>
            </a:pPr>
            <a:r>
              <a:rPr lang="en-US" sz="2800" dirty="0">
                <a:latin typeface="Arial"/>
                <a:cs typeface="Arial"/>
              </a:rPr>
              <a:t>The complete graph </a:t>
            </a:r>
            <a:r>
              <a:rPr lang="en-US" sz="2800" dirty="0" err="1">
                <a:latin typeface="Arial"/>
                <a:cs typeface="Arial"/>
              </a:rPr>
              <a:t>K</a:t>
            </a:r>
            <a:r>
              <a:rPr lang="en-US" sz="2800" baseline="-31000" dirty="0" err="1">
                <a:latin typeface="Arial"/>
                <a:cs typeface="Arial"/>
              </a:rPr>
              <a:t>n</a:t>
            </a:r>
            <a:r>
              <a:rPr lang="en-US" sz="2800" dirty="0" err="1">
                <a:latin typeface="Arial"/>
                <a:cs typeface="Arial"/>
              </a:rPr>
              <a:t>with</a:t>
            </a:r>
            <a:r>
              <a:rPr lang="en-US" sz="2800" dirty="0">
                <a:latin typeface="Arial"/>
                <a:cs typeface="Arial"/>
              </a:rPr>
              <a:t> bi-directed edges, corresponds to the guessing game we already considered.</a:t>
            </a:r>
          </a:p>
          <a:p>
            <a:pPr marL="0" indent="0">
              <a:lnSpc>
                <a:spcPct val="90000"/>
              </a:lnSpc>
              <a:buNone/>
            </a:pPr>
            <a:r>
              <a:rPr lang="en-US" sz="2800" dirty="0" smtClean="0">
                <a:latin typeface="Arial"/>
                <a:cs typeface="Arial"/>
              </a:rPr>
              <a:t>Proposition: </a:t>
            </a:r>
          </a:p>
          <a:p>
            <a:pPr marL="0" indent="0">
              <a:buNone/>
            </a:pPr>
            <a:r>
              <a:rPr lang="en-US" sz="2600" dirty="0" smtClean="0">
                <a:latin typeface="Arial"/>
                <a:cs typeface="Arial"/>
              </a:rPr>
              <a:t>The </a:t>
            </a:r>
            <a:r>
              <a:rPr lang="en-US" sz="2600" dirty="0">
                <a:latin typeface="Arial"/>
                <a:cs typeface="Arial"/>
              </a:rPr>
              <a:t>guessing number </a:t>
            </a:r>
            <a:r>
              <a:rPr lang="en-US" sz="2600" dirty="0" smtClean="0">
                <a:latin typeface="Arial"/>
                <a:cs typeface="Arial"/>
              </a:rPr>
              <a:t>guess(</a:t>
            </a:r>
            <a:r>
              <a:rPr lang="en-US" sz="2600" dirty="0" err="1" smtClean="0">
                <a:latin typeface="Arial"/>
                <a:cs typeface="Arial"/>
              </a:rPr>
              <a:t>K</a:t>
            </a:r>
            <a:r>
              <a:rPr lang="en-US" sz="2600" baseline="-25000" dirty="0" err="1" smtClean="0">
                <a:latin typeface="Arial"/>
                <a:cs typeface="Arial"/>
              </a:rPr>
              <a:t>n</a:t>
            </a:r>
            <a:r>
              <a:rPr lang="en-US" sz="2600" dirty="0" smtClean="0">
                <a:latin typeface="Arial"/>
                <a:cs typeface="Arial"/>
              </a:rPr>
              <a:t>) of </a:t>
            </a:r>
            <a:r>
              <a:rPr lang="en-US" sz="2600" dirty="0" err="1" smtClean="0">
                <a:latin typeface="Arial"/>
                <a:cs typeface="Arial"/>
              </a:rPr>
              <a:t>K</a:t>
            </a:r>
            <a:r>
              <a:rPr lang="en-US" sz="2600" baseline="-31000" dirty="0" err="1" smtClean="0">
                <a:latin typeface="Arial"/>
                <a:cs typeface="Arial"/>
              </a:rPr>
              <a:t>n</a:t>
            </a:r>
            <a:r>
              <a:rPr lang="en-US" sz="2600" dirty="0" smtClean="0">
                <a:latin typeface="Arial"/>
                <a:cs typeface="Arial"/>
              </a:rPr>
              <a:t> </a:t>
            </a:r>
            <a:r>
              <a:rPr lang="en-US" sz="2600" dirty="0">
                <a:latin typeface="Arial"/>
                <a:cs typeface="Arial"/>
              </a:rPr>
              <a:t>is n-1 </a:t>
            </a:r>
            <a:r>
              <a:rPr lang="en-US" sz="2600" dirty="0" smtClean="0">
                <a:latin typeface="Arial"/>
                <a:cs typeface="Arial"/>
              </a:rPr>
              <a:t>because </a:t>
            </a:r>
            <a:r>
              <a:rPr lang="en-US" sz="2600" dirty="0">
                <a:latin typeface="Arial"/>
                <a:cs typeface="Arial"/>
              </a:rPr>
              <a:t>we can do s</a:t>
            </a:r>
            <a:r>
              <a:rPr lang="en-US" sz="2600" baseline="29000" dirty="0">
                <a:latin typeface="Arial"/>
                <a:cs typeface="Arial"/>
              </a:rPr>
              <a:t>(n-1)</a:t>
            </a:r>
            <a:r>
              <a:rPr lang="en-US" sz="2600" dirty="0">
                <a:latin typeface="Arial"/>
                <a:cs typeface="Arial"/>
              </a:rPr>
              <a:t> times better than </a:t>
            </a:r>
            <a:r>
              <a:rPr lang="en-US" sz="2600" dirty="0" smtClean="0">
                <a:latin typeface="Arial"/>
                <a:cs typeface="Arial"/>
              </a:rPr>
              <a:t>uncoordinated random guessing</a:t>
            </a:r>
            <a:r>
              <a:rPr lang="en-US" sz="2600" dirty="0">
                <a:latin typeface="Arial"/>
                <a:cs typeface="Arial"/>
              </a:rPr>
              <a:t>. </a:t>
            </a:r>
          </a:p>
          <a:p>
            <a:pPr marL="0" indent="0">
              <a:lnSpc>
                <a:spcPct val="90000"/>
              </a:lnSpc>
              <a:buNone/>
            </a:pPr>
            <a:r>
              <a:rPr lang="en-US" sz="1700" dirty="0" smtClean="0">
                <a:latin typeface="Arial"/>
                <a:cs typeface="Arial"/>
              </a:rPr>
              <a:t>Notice that the guessing number of </a:t>
            </a:r>
            <a:r>
              <a:rPr lang="en-US" sz="1700" dirty="0" err="1" smtClean="0">
                <a:latin typeface="Arial"/>
                <a:cs typeface="Arial"/>
              </a:rPr>
              <a:t>K</a:t>
            </a:r>
            <a:r>
              <a:rPr lang="en-US" sz="1700" baseline="-25000" dirty="0" err="1" smtClean="0">
                <a:latin typeface="Arial"/>
                <a:cs typeface="Arial"/>
              </a:rPr>
              <a:t>n</a:t>
            </a:r>
            <a:r>
              <a:rPr lang="en-US" sz="1700" dirty="0" smtClean="0">
                <a:latin typeface="Arial"/>
                <a:cs typeface="Arial"/>
              </a:rPr>
              <a:t> does not depend on the size s of the “alphabet”</a:t>
            </a:r>
            <a:endParaRPr lang="en-US" sz="1700" dirty="0">
              <a:latin typeface="Arial"/>
              <a:cs typeface="Arial"/>
            </a:endParaRPr>
          </a:p>
          <a:p>
            <a:pPr marL="0" indent="0">
              <a:lnSpc>
                <a:spcPct val="90000"/>
              </a:lnSpc>
              <a:buNone/>
            </a:pPr>
            <a:endParaRPr lang="en-US" sz="2800" i="1" dirty="0">
              <a:latin typeface="Arial"/>
              <a:cs typeface="Arial"/>
            </a:endParaRPr>
          </a:p>
          <a:p>
            <a:pPr marL="0" indent="0">
              <a:lnSpc>
                <a:spcPct val="90000"/>
              </a:lnSpc>
              <a:buNone/>
            </a:pPr>
            <a:endParaRPr lang="en-US" sz="2800" dirty="0" smtClean="0">
              <a:latin typeface="Arial"/>
              <a:cs typeface="Arial"/>
            </a:endParaRPr>
          </a:p>
          <a:p>
            <a:pPr marL="0" indent="0">
              <a:lnSpc>
                <a:spcPct val="90000"/>
              </a:lnSpc>
              <a:buNone/>
            </a:pPr>
            <a:endParaRPr lang="en-US" sz="2800" i="1" dirty="0" smtClean="0">
              <a:latin typeface="Arial"/>
              <a:cs typeface="Arial"/>
            </a:endParaRPr>
          </a:p>
          <a:p>
            <a:pPr marL="0" indent="0">
              <a:lnSpc>
                <a:spcPct val="90000"/>
              </a:lnSpc>
              <a:buNone/>
            </a:pPr>
            <a:endParaRPr lang="en-US" sz="2800" i="1" dirty="0">
              <a:latin typeface="Arial"/>
              <a:cs typeface="Arial"/>
            </a:endParaRPr>
          </a:p>
          <a:p>
            <a:pPr marL="0" indent="0">
              <a:lnSpc>
                <a:spcPct val="90000"/>
              </a:lnSpc>
              <a:buNone/>
            </a:pPr>
            <a:endParaRPr lang="en-US" sz="2800" dirty="0">
              <a:latin typeface="Arial"/>
              <a:cs typeface="Arial"/>
            </a:endParaRPr>
          </a:p>
        </p:txBody>
      </p:sp>
    </p:spTree>
    <p:extLst>
      <p:ext uri="{BB962C8B-B14F-4D97-AF65-F5344CB8AC3E}">
        <p14:creationId xmlns:p14="http://schemas.microsoft.com/office/powerpoint/2010/main" val="416903901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4578">
                                            <p:bg/>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4578">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4578">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4578">
                                            <p:txEl>
                                              <p:pRg st="2" end="2"/>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24578">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24578">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24578">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24578">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578" grpId="0" build="p"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3"/>
          <p:cNvSpPr>
            <a:spLocks noGrp="1"/>
          </p:cNvSpPr>
          <p:nvPr>
            <p:ph type="sldNum" sz="quarter" idx="10"/>
          </p:nvPr>
        </p:nvSpPr>
        <p:spPr/>
        <p:txBody>
          <a:bodyPr/>
          <a:lstStyle/>
          <a:p>
            <a:fld id="{3C57B181-F570-0A4E-A2DA-B66787B3F134}" type="slidenum">
              <a:rPr lang="en-US"/>
              <a:pPr/>
              <a:t>11</a:t>
            </a:fld>
            <a:endParaRPr lang="en-US" dirty="0"/>
          </a:p>
        </p:txBody>
      </p:sp>
      <p:sp>
        <p:nvSpPr>
          <p:cNvPr id="24577" name="Rectangle 1"/>
          <p:cNvSpPr>
            <a:spLocks noGrp="1" noChangeArrowheads="1"/>
          </p:cNvSpPr>
          <p:nvPr>
            <p:ph type="title"/>
          </p:nvPr>
        </p:nvSpPr>
        <p:spPr>
          <a:ln/>
        </p:spPr>
        <p:txBody>
          <a:bodyPr rIns="81279"/>
          <a:lstStyle/>
          <a:p>
            <a:r>
              <a:rPr lang="en-US" sz="3600" dirty="0" smtClean="0"/>
              <a:t>Graph Guessing Games</a:t>
            </a:r>
            <a:r>
              <a:rPr lang="en-US" sz="3600" dirty="0"/>
              <a:t/>
            </a:r>
            <a:br>
              <a:rPr lang="en-US" sz="3600" dirty="0"/>
            </a:br>
            <a:r>
              <a:rPr lang="en-US" sz="1800" dirty="0"/>
              <a:t>(continued)</a:t>
            </a:r>
          </a:p>
        </p:txBody>
      </p:sp>
      <p:pic>
        <p:nvPicPr>
          <p:cNvPr id="3" name="Picture 2" descr="Screen shot 2013-04-17 at 01.33.28.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53606" y="1417637"/>
            <a:ext cx="3355538" cy="2682003"/>
          </a:xfrm>
          <a:prstGeom prst="rect">
            <a:avLst/>
          </a:prstGeom>
        </p:spPr>
      </p:pic>
      <p:sp>
        <p:nvSpPr>
          <p:cNvPr id="4" name="TextBox 3"/>
          <p:cNvSpPr txBox="1"/>
          <p:nvPr/>
        </p:nvSpPr>
        <p:spPr>
          <a:xfrm>
            <a:off x="457200" y="4471430"/>
            <a:ext cx="3340578" cy="830997"/>
          </a:xfrm>
          <a:prstGeom prst="rect">
            <a:avLst/>
          </a:prstGeom>
          <a:noFill/>
        </p:spPr>
        <p:txBody>
          <a:bodyPr wrap="none" rtlCol="0">
            <a:spAutoFit/>
          </a:bodyPr>
          <a:lstStyle/>
          <a:p>
            <a:r>
              <a:rPr lang="en-US" sz="2400" dirty="0" smtClean="0">
                <a:latin typeface="Arial"/>
                <a:cs typeface="Arial"/>
              </a:rPr>
              <a:t>Guess(directed cycle)=</a:t>
            </a:r>
          </a:p>
          <a:p>
            <a:r>
              <a:rPr lang="en-US" sz="2400" dirty="0" smtClean="0">
                <a:latin typeface="Arial"/>
                <a:cs typeface="Arial"/>
              </a:rPr>
              <a:t>              </a:t>
            </a:r>
            <a:endParaRPr lang="en-US" sz="2400" dirty="0">
              <a:latin typeface="Arial"/>
              <a:cs typeface="Arial"/>
            </a:endParaRPr>
          </a:p>
        </p:txBody>
      </p:sp>
      <p:sp>
        <p:nvSpPr>
          <p:cNvPr id="7" name="TextBox 6"/>
          <p:cNvSpPr txBox="1"/>
          <p:nvPr/>
        </p:nvSpPr>
        <p:spPr>
          <a:xfrm>
            <a:off x="3985742" y="4471430"/>
            <a:ext cx="446804" cy="461665"/>
          </a:xfrm>
          <a:prstGeom prst="rect">
            <a:avLst/>
          </a:prstGeom>
          <a:noFill/>
        </p:spPr>
        <p:txBody>
          <a:bodyPr wrap="square" rtlCol="0">
            <a:spAutoFit/>
          </a:bodyPr>
          <a:lstStyle/>
          <a:p>
            <a:r>
              <a:rPr lang="en-US" sz="2400" dirty="0" smtClean="0">
                <a:latin typeface="Arial"/>
                <a:cs typeface="Arial"/>
              </a:rPr>
              <a:t>1</a:t>
            </a:r>
            <a:endParaRPr lang="en-US" sz="2400" dirty="0">
              <a:latin typeface="Arial"/>
              <a:cs typeface="Arial"/>
            </a:endParaRPr>
          </a:p>
        </p:txBody>
      </p:sp>
      <p:pic>
        <p:nvPicPr>
          <p:cNvPr id="8" name="Picture 7" descr="Screen shot 2013-04-17 at 01.48.37.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432546" y="1600200"/>
            <a:ext cx="2806039" cy="2499441"/>
          </a:xfrm>
          <a:prstGeom prst="rect">
            <a:avLst/>
          </a:prstGeom>
        </p:spPr>
      </p:pic>
      <p:sp>
        <p:nvSpPr>
          <p:cNvPr id="9" name="TextBox 8"/>
          <p:cNvSpPr txBox="1"/>
          <p:nvPr/>
        </p:nvSpPr>
        <p:spPr>
          <a:xfrm>
            <a:off x="4844144" y="4471430"/>
            <a:ext cx="1852340" cy="461665"/>
          </a:xfrm>
          <a:prstGeom prst="rect">
            <a:avLst/>
          </a:prstGeom>
          <a:noFill/>
        </p:spPr>
        <p:txBody>
          <a:bodyPr wrap="none" rtlCol="0">
            <a:spAutoFit/>
          </a:bodyPr>
          <a:lstStyle/>
          <a:p>
            <a:r>
              <a:rPr lang="en-US" sz="2400" dirty="0" smtClean="0">
                <a:latin typeface="Arial"/>
                <a:cs typeface="Arial"/>
              </a:rPr>
              <a:t>Guess(C</a:t>
            </a:r>
            <a:r>
              <a:rPr lang="en-US" sz="2400" baseline="-25000" dirty="0" smtClean="0">
                <a:latin typeface="Arial"/>
                <a:cs typeface="Arial"/>
              </a:rPr>
              <a:t>4</a:t>
            </a:r>
            <a:r>
              <a:rPr lang="en-US" sz="2400" dirty="0" smtClean="0">
                <a:latin typeface="Arial"/>
                <a:cs typeface="Arial"/>
              </a:rPr>
              <a:t>)=</a:t>
            </a:r>
            <a:endParaRPr lang="en-US" sz="2400" dirty="0">
              <a:latin typeface="Arial"/>
              <a:cs typeface="Arial"/>
            </a:endParaRPr>
          </a:p>
        </p:txBody>
      </p:sp>
      <p:sp>
        <p:nvSpPr>
          <p:cNvPr id="10" name="TextBox 9"/>
          <p:cNvSpPr txBox="1"/>
          <p:nvPr/>
        </p:nvSpPr>
        <p:spPr>
          <a:xfrm>
            <a:off x="7039429" y="4471430"/>
            <a:ext cx="355837" cy="461665"/>
          </a:xfrm>
          <a:prstGeom prst="rect">
            <a:avLst/>
          </a:prstGeom>
          <a:noFill/>
        </p:spPr>
        <p:txBody>
          <a:bodyPr wrap="none" rtlCol="0">
            <a:spAutoFit/>
          </a:bodyPr>
          <a:lstStyle/>
          <a:p>
            <a:r>
              <a:rPr lang="en-US" sz="2400" dirty="0" smtClean="0">
                <a:latin typeface="Arial"/>
                <a:cs typeface="Arial"/>
              </a:rPr>
              <a:t>2</a:t>
            </a:r>
            <a:endParaRPr lang="en-US" sz="2400" dirty="0">
              <a:latin typeface="Arial"/>
              <a:cs typeface="Arial"/>
            </a:endParaRPr>
          </a:p>
        </p:txBody>
      </p:sp>
    </p:spTree>
    <p:extLst>
      <p:ext uri="{BB962C8B-B14F-4D97-AF65-F5344CB8AC3E}">
        <p14:creationId xmlns:p14="http://schemas.microsoft.com/office/powerpoint/2010/main" val="352942087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8"/>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9"/>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7" grpId="0"/>
      <p:bldP spid="9" grpId="0"/>
      <p:bldP spid="10"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3"/>
          <p:cNvSpPr>
            <a:spLocks noGrp="1"/>
          </p:cNvSpPr>
          <p:nvPr>
            <p:ph type="sldNum" sz="quarter" idx="10"/>
          </p:nvPr>
        </p:nvSpPr>
        <p:spPr/>
        <p:txBody>
          <a:bodyPr/>
          <a:lstStyle/>
          <a:p>
            <a:fld id="{9FD3EBD8-F3B1-704F-9636-8A8FA10A4F1D}" type="slidenum">
              <a:rPr lang="en-US"/>
              <a:pPr/>
              <a:t>12</a:t>
            </a:fld>
            <a:endParaRPr lang="en-US"/>
          </a:p>
        </p:txBody>
      </p:sp>
      <p:pic>
        <p:nvPicPr>
          <p:cNvPr id="27649" name="Picture 1"/>
          <p:cNvPicPr>
            <a:picLocks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95300" y="749300"/>
            <a:ext cx="4381500" cy="2349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chemeClr val="tx1"/>
                </a:solidFill>
                <a:round/>
                <a:headEnd/>
                <a:tailEnd/>
              </a14:hiddenLine>
            </a:ext>
          </a:extLst>
        </p:spPr>
      </p:pic>
      <p:pic>
        <p:nvPicPr>
          <p:cNvPr id="27650" name="Picture 2"/>
          <p:cNvPicPr>
            <a:picLocks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689350" y="4041775"/>
            <a:ext cx="5187950" cy="2171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chemeClr val="tx1"/>
                </a:solidFill>
                <a:round/>
                <a:headEnd/>
                <a:tailEnd/>
              </a14:hiddenLine>
            </a:ext>
          </a:extLst>
        </p:spPr>
      </p:pic>
      <p:pic>
        <p:nvPicPr>
          <p:cNvPr id="27651" name="Picture 3"/>
          <p:cNvPicPr>
            <a:picLocks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434013" y="1028700"/>
            <a:ext cx="2071687" cy="1790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chemeClr val="tx1"/>
                </a:solidFill>
                <a:round/>
                <a:headEnd/>
                <a:tailEnd/>
              </a14:hiddenLine>
            </a:ext>
          </a:extLst>
        </p:spPr>
      </p:pic>
      <p:pic>
        <p:nvPicPr>
          <p:cNvPr id="27652" name="Picture 4"/>
          <p:cNvPicPr>
            <a:picLocks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17525" y="3340100"/>
            <a:ext cx="2606675" cy="3187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chemeClr val="tx1"/>
                </a:solidFill>
                <a:round/>
                <a:headEnd/>
                <a:tailEnd/>
              </a14:hiddenLine>
            </a:ext>
          </a:extLst>
        </p:spPr>
      </p:pic>
    </p:spTree>
    <p:extLst>
      <p:ext uri="{BB962C8B-B14F-4D97-AF65-F5344CB8AC3E}">
        <p14:creationId xmlns:p14="http://schemas.microsoft.com/office/powerpoint/2010/main" val="177816339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Graph Entropy (causal networks) </a:t>
            </a:r>
            <a:endParaRPr lang="en-US" dirty="0"/>
          </a:p>
        </p:txBody>
      </p:sp>
      <p:sp>
        <p:nvSpPr>
          <p:cNvPr id="3" name="Content Placeholder 2"/>
          <p:cNvSpPr>
            <a:spLocks noGrp="1"/>
          </p:cNvSpPr>
          <p:nvPr>
            <p:ph idx="1"/>
          </p:nvPr>
        </p:nvSpPr>
        <p:spPr>
          <a:xfrm>
            <a:off x="457199" y="1600201"/>
            <a:ext cx="8686801" cy="2700867"/>
          </a:xfrm>
        </p:spPr>
        <p:txBody>
          <a:bodyPr>
            <a:normAutofit fontScale="40000" lnSpcReduction="20000"/>
          </a:bodyPr>
          <a:lstStyle/>
          <a:p>
            <a:pPr marL="0" indent="0">
              <a:buNone/>
            </a:pPr>
            <a:r>
              <a:rPr lang="en-US" sz="4200" dirty="0" smtClean="0">
                <a:latin typeface="Arial"/>
                <a:cs typeface="Arial"/>
              </a:rPr>
              <a:t>Consider stochastic variables x</a:t>
            </a:r>
            <a:r>
              <a:rPr lang="en-US" sz="4200" baseline="-25000" dirty="0" smtClean="0">
                <a:latin typeface="Arial"/>
                <a:cs typeface="Arial"/>
              </a:rPr>
              <a:t>1</a:t>
            </a:r>
            <a:r>
              <a:rPr lang="en-US" sz="4200" dirty="0" smtClean="0">
                <a:latin typeface="Arial"/>
                <a:cs typeface="Arial"/>
              </a:rPr>
              <a:t>,x</a:t>
            </a:r>
            <a:r>
              <a:rPr lang="en-US" sz="4200" baseline="-25000" dirty="0" smtClean="0">
                <a:latin typeface="Arial"/>
                <a:cs typeface="Arial"/>
              </a:rPr>
              <a:t>2</a:t>
            </a:r>
            <a:r>
              <a:rPr lang="en-US" sz="4200" dirty="0" smtClean="0">
                <a:latin typeface="Arial"/>
                <a:cs typeface="Arial"/>
              </a:rPr>
              <a:t>,…,</a:t>
            </a:r>
            <a:r>
              <a:rPr lang="en-US" sz="4200" dirty="0" err="1" smtClean="0">
                <a:latin typeface="Arial"/>
                <a:cs typeface="Arial"/>
              </a:rPr>
              <a:t>x</a:t>
            </a:r>
            <a:r>
              <a:rPr lang="en-US" sz="4200" baseline="-25000" dirty="0" err="1" smtClean="0">
                <a:latin typeface="Arial"/>
                <a:cs typeface="Arial"/>
              </a:rPr>
              <a:t>n</a:t>
            </a:r>
            <a:r>
              <a:rPr lang="en-US" sz="4200" baseline="-25000" dirty="0" smtClean="0">
                <a:latin typeface="Arial"/>
                <a:cs typeface="Arial"/>
              </a:rPr>
              <a:t>  </a:t>
            </a:r>
            <a:r>
              <a:rPr lang="en-US" sz="4200" dirty="0" err="1" smtClean="0">
                <a:latin typeface="Arial"/>
                <a:cs typeface="Arial"/>
              </a:rPr>
              <a:t>ε</a:t>
            </a:r>
            <a:r>
              <a:rPr lang="en-US" sz="4200" dirty="0" smtClean="0">
                <a:latin typeface="Arial"/>
                <a:cs typeface="Arial"/>
              </a:rPr>
              <a:t> A  that are assigned to the nodes in a (di)graph.* </a:t>
            </a:r>
            <a:endParaRPr lang="en-US" sz="4200" dirty="0">
              <a:latin typeface="Arial"/>
              <a:cs typeface="Arial"/>
            </a:endParaRPr>
          </a:p>
          <a:p>
            <a:pPr marL="0" indent="0">
              <a:buNone/>
            </a:pPr>
            <a:r>
              <a:rPr lang="en-US" sz="4200" dirty="0" smtClean="0">
                <a:latin typeface="Arial"/>
                <a:cs typeface="Arial"/>
              </a:rPr>
              <a:t>Assume that the value of a stochastic variable in a node is determined by its </a:t>
            </a:r>
            <a:r>
              <a:rPr lang="en-US" sz="4200" dirty="0">
                <a:latin typeface="Arial"/>
                <a:cs typeface="Arial"/>
              </a:rPr>
              <a:t>direct </a:t>
            </a:r>
            <a:r>
              <a:rPr lang="en-US" sz="4200" dirty="0" smtClean="0">
                <a:latin typeface="Arial"/>
                <a:cs typeface="Arial"/>
              </a:rPr>
              <a:t>predecessor nodes.</a:t>
            </a:r>
          </a:p>
          <a:p>
            <a:pPr marL="0" indent="0">
              <a:buNone/>
            </a:pPr>
            <a:r>
              <a:rPr lang="en-US" sz="4200" dirty="0">
                <a:latin typeface="Arial"/>
                <a:cs typeface="Arial"/>
              </a:rPr>
              <a:t>A stochastic variable in a node </a:t>
            </a:r>
            <a:r>
              <a:rPr lang="en-US" sz="4200" dirty="0" smtClean="0">
                <a:latin typeface="Arial"/>
                <a:cs typeface="Arial"/>
              </a:rPr>
              <a:t>with </a:t>
            </a:r>
            <a:r>
              <a:rPr lang="en-US" sz="4200" dirty="0">
                <a:latin typeface="Arial"/>
                <a:cs typeface="Arial"/>
              </a:rPr>
              <a:t>NO predecessors </a:t>
            </a:r>
            <a:r>
              <a:rPr lang="en-US" sz="4200" dirty="0" smtClean="0">
                <a:latin typeface="Arial"/>
                <a:cs typeface="Arial"/>
              </a:rPr>
              <a:t>is determined</a:t>
            </a:r>
            <a:r>
              <a:rPr lang="en-US" sz="4200" dirty="0">
                <a:latin typeface="Arial"/>
                <a:cs typeface="Arial"/>
              </a:rPr>
              <a:t> </a:t>
            </a:r>
            <a:r>
              <a:rPr lang="en-US" sz="4200" dirty="0" smtClean="0">
                <a:latin typeface="Arial"/>
                <a:cs typeface="Arial"/>
              </a:rPr>
              <a:t>deterministically. **   </a:t>
            </a:r>
            <a:endParaRPr lang="en-US" sz="4200" dirty="0">
              <a:latin typeface="Arial"/>
              <a:cs typeface="Arial"/>
            </a:endParaRPr>
          </a:p>
          <a:p>
            <a:pPr marL="0" indent="0">
              <a:buNone/>
            </a:pPr>
            <a:endParaRPr lang="en-US" sz="3300" dirty="0" smtClean="0">
              <a:latin typeface="Arial"/>
              <a:cs typeface="Arial"/>
            </a:endParaRPr>
          </a:p>
          <a:p>
            <a:pPr marL="0" indent="0">
              <a:buNone/>
            </a:pPr>
            <a:r>
              <a:rPr lang="en-US" sz="3600" dirty="0" smtClean="0">
                <a:latin typeface="Arial"/>
                <a:cs typeface="Arial"/>
              </a:rPr>
              <a:t>*Its </a:t>
            </a:r>
            <a:r>
              <a:rPr lang="en-US" sz="3600" dirty="0">
                <a:latin typeface="Arial"/>
                <a:cs typeface="Arial"/>
              </a:rPr>
              <a:t>possible to be more general and consider digraphs with weighted nodes. </a:t>
            </a:r>
          </a:p>
          <a:p>
            <a:pPr marL="0" indent="0">
              <a:buNone/>
            </a:pPr>
            <a:r>
              <a:rPr lang="en-US" sz="3400" dirty="0" smtClean="0"/>
              <a:t>** </a:t>
            </a:r>
            <a:r>
              <a:rPr lang="en-US" sz="3400" dirty="0" smtClean="0">
                <a:latin typeface="Arial"/>
                <a:cs typeface="Arial"/>
              </a:rPr>
              <a:t>Different from dependence in Bayesian nets as we allows loops.  </a:t>
            </a:r>
            <a:endParaRPr lang="en-US" sz="3400" dirty="0">
              <a:latin typeface="Arial"/>
              <a:cs typeface="Arial"/>
            </a:endParaRPr>
          </a:p>
          <a:p>
            <a:pPr marL="0" indent="0">
              <a:buNone/>
            </a:pPr>
            <a:r>
              <a:rPr lang="en-US" dirty="0" smtClean="0"/>
              <a:t> </a:t>
            </a:r>
          </a:p>
          <a:p>
            <a:pPr marL="0" indent="0">
              <a:buNone/>
            </a:pPr>
            <a:r>
              <a:rPr lang="en-US" sz="4200" dirty="0" smtClean="0"/>
              <a:t>Example:</a:t>
            </a:r>
          </a:p>
          <a:p>
            <a:pPr marL="0" indent="0">
              <a:buNone/>
            </a:pPr>
            <a:endParaRPr lang="en-US" dirty="0"/>
          </a:p>
        </p:txBody>
      </p:sp>
      <p:pic>
        <p:nvPicPr>
          <p:cNvPr id="4" name="Picture 3" descr="Screen shot 2013-04-17 at 02.26.12.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56311" y="4301068"/>
            <a:ext cx="1847187" cy="2316162"/>
          </a:xfrm>
          <a:prstGeom prst="rect">
            <a:avLst/>
          </a:prstGeom>
        </p:spPr>
      </p:pic>
      <p:sp>
        <p:nvSpPr>
          <p:cNvPr id="6" name="TextBox 5"/>
          <p:cNvSpPr txBox="1"/>
          <p:nvPr/>
        </p:nvSpPr>
        <p:spPr>
          <a:xfrm>
            <a:off x="3759200" y="5283200"/>
            <a:ext cx="5105296" cy="646331"/>
          </a:xfrm>
          <a:prstGeom prst="rect">
            <a:avLst/>
          </a:prstGeom>
          <a:noFill/>
        </p:spPr>
        <p:txBody>
          <a:bodyPr wrap="none" rtlCol="0">
            <a:spAutoFit/>
          </a:bodyPr>
          <a:lstStyle/>
          <a:p>
            <a:r>
              <a:rPr lang="en-US" dirty="0" smtClean="0"/>
              <a:t>Stochastic variables </a:t>
            </a:r>
            <a:r>
              <a:rPr lang="en-US" dirty="0" err="1" smtClean="0"/>
              <a:t>x,y,z,u</a:t>
            </a:r>
            <a:r>
              <a:rPr lang="en-US" dirty="0"/>
              <a:t> </a:t>
            </a:r>
            <a:r>
              <a:rPr lang="en-US" dirty="0" smtClean="0"/>
              <a:t>and v are causally related </a:t>
            </a:r>
          </a:p>
          <a:p>
            <a:r>
              <a:rPr lang="en-US" dirty="0" smtClean="0"/>
              <a:t>as specified in the graph.   </a:t>
            </a:r>
            <a:endParaRPr lang="en-US" dirty="0"/>
          </a:p>
        </p:txBody>
      </p:sp>
    </p:spTree>
    <p:extLst>
      <p:ext uri="{BB962C8B-B14F-4D97-AF65-F5344CB8AC3E}">
        <p14:creationId xmlns:p14="http://schemas.microsoft.com/office/powerpoint/2010/main" val="1766742289"/>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4"/>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6"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Graph Entropy (causal networks) </a:t>
            </a:r>
            <a:endParaRPr lang="en-US" dirty="0"/>
          </a:p>
        </p:txBody>
      </p:sp>
      <p:pic>
        <p:nvPicPr>
          <p:cNvPr id="4" name="Picture 3" descr="Screen shot 2013-04-17 at 02.26.12.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56311" y="1381919"/>
            <a:ext cx="1847187" cy="2112963"/>
          </a:xfrm>
          <a:prstGeom prst="rect">
            <a:avLst/>
          </a:prstGeom>
        </p:spPr>
      </p:pic>
      <p:sp>
        <p:nvSpPr>
          <p:cNvPr id="6" name="TextBox 5"/>
          <p:cNvSpPr txBox="1"/>
          <p:nvPr/>
        </p:nvSpPr>
        <p:spPr>
          <a:xfrm>
            <a:off x="3048000" y="2438401"/>
            <a:ext cx="5105296" cy="646331"/>
          </a:xfrm>
          <a:prstGeom prst="rect">
            <a:avLst/>
          </a:prstGeom>
          <a:noFill/>
        </p:spPr>
        <p:txBody>
          <a:bodyPr wrap="none" rtlCol="0">
            <a:spAutoFit/>
          </a:bodyPr>
          <a:lstStyle/>
          <a:p>
            <a:r>
              <a:rPr lang="en-US" dirty="0" smtClean="0"/>
              <a:t>Stochastic variables </a:t>
            </a:r>
            <a:r>
              <a:rPr lang="en-US" dirty="0" err="1" smtClean="0"/>
              <a:t>x,y,z,u</a:t>
            </a:r>
            <a:r>
              <a:rPr lang="en-US" dirty="0"/>
              <a:t> </a:t>
            </a:r>
            <a:r>
              <a:rPr lang="en-US" dirty="0" smtClean="0"/>
              <a:t>and v are causally related </a:t>
            </a:r>
          </a:p>
          <a:p>
            <a:r>
              <a:rPr lang="en-US" dirty="0" smtClean="0"/>
              <a:t>as specified in the graph.   </a:t>
            </a:r>
            <a:endParaRPr lang="en-US" dirty="0"/>
          </a:p>
        </p:txBody>
      </p:sp>
      <p:sp>
        <p:nvSpPr>
          <p:cNvPr id="5" name="TextBox 4"/>
          <p:cNvSpPr txBox="1"/>
          <p:nvPr/>
        </p:nvSpPr>
        <p:spPr>
          <a:xfrm>
            <a:off x="270933" y="3534524"/>
            <a:ext cx="8122686" cy="2677656"/>
          </a:xfrm>
          <a:prstGeom prst="rect">
            <a:avLst/>
          </a:prstGeom>
          <a:noFill/>
        </p:spPr>
        <p:txBody>
          <a:bodyPr wrap="none" rtlCol="0">
            <a:spAutoFit/>
          </a:bodyPr>
          <a:lstStyle/>
          <a:p>
            <a:r>
              <a:rPr lang="en-US" sz="2400" dirty="0" smtClean="0">
                <a:latin typeface="Arial"/>
                <a:cs typeface="Arial"/>
              </a:rPr>
              <a:t>We can consider the rate </a:t>
            </a:r>
            <a:r>
              <a:rPr lang="en-US" sz="2400" dirty="0">
                <a:latin typeface="Arial"/>
                <a:cs typeface="Arial"/>
              </a:rPr>
              <a:t>r</a:t>
            </a:r>
            <a:r>
              <a:rPr lang="en-US" sz="2400" dirty="0" smtClean="0">
                <a:latin typeface="Arial"/>
                <a:cs typeface="Arial"/>
              </a:rPr>
              <a:t>egion of a causal network.</a:t>
            </a:r>
          </a:p>
          <a:p>
            <a:endParaRPr lang="en-US" sz="2400" dirty="0" smtClean="0">
              <a:latin typeface="Arial"/>
              <a:cs typeface="Arial"/>
            </a:endParaRPr>
          </a:p>
          <a:p>
            <a:r>
              <a:rPr lang="en-US" sz="2400" dirty="0" smtClean="0">
                <a:latin typeface="Arial"/>
                <a:cs typeface="Arial"/>
              </a:rPr>
              <a:t>We will take a different approach: We are interested </a:t>
            </a:r>
          </a:p>
          <a:p>
            <a:r>
              <a:rPr lang="en-US" sz="2400" dirty="0">
                <a:latin typeface="Arial"/>
                <a:cs typeface="Arial"/>
              </a:rPr>
              <a:t>i</a:t>
            </a:r>
            <a:r>
              <a:rPr lang="en-US" sz="2400" dirty="0" smtClean="0">
                <a:latin typeface="Arial"/>
                <a:cs typeface="Arial"/>
              </a:rPr>
              <a:t>n determining the maximal Entropy of H(x</a:t>
            </a:r>
            <a:r>
              <a:rPr lang="en-US" sz="2400" baseline="-25000" dirty="0" smtClean="0">
                <a:latin typeface="Arial"/>
                <a:cs typeface="Arial"/>
              </a:rPr>
              <a:t>1</a:t>
            </a:r>
            <a:r>
              <a:rPr lang="en-US" sz="2400" dirty="0" smtClean="0">
                <a:latin typeface="Arial"/>
                <a:cs typeface="Arial"/>
              </a:rPr>
              <a:t>,x</a:t>
            </a:r>
            <a:r>
              <a:rPr lang="en-US" sz="2400" baseline="-25000" dirty="0" smtClean="0">
                <a:latin typeface="Arial"/>
                <a:cs typeface="Arial"/>
              </a:rPr>
              <a:t>2</a:t>
            </a:r>
            <a:r>
              <a:rPr lang="en-US" sz="2400" dirty="0" smtClean="0">
                <a:latin typeface="Arial"/>
                <a:cs typeface="Arial"/>
              </a:rPr>
              <a:t>,….,</a:t>
            </a:r>
            <a:r>
              <a:rPr lang="en-US" sz="2400" dirty="0" err="1" smtClean="0">
                <a:latin typeface="Arial"/>
                <a:cs typeface="Arial"/>
              </a:rPr>
              <a:t>x</a:t>
            </a:r>
            <a:r>
              <a:rPr lang="en-US" sz="2400" baseline="-25000" dirty="0" err="1" smtClean="0">
                <a:latin typeface="Arial"/>
                <a:cs typeface="Arial"/>
              </a:rPr>
              <a:t>n</a:t>
            </a:r>
            <a:r>
              <a:rPr lang="en-US" sz="2400" dirty="0" smtClean="0">
                <a:latin typeface="Arial"/>
                <a:cs typeface="Arial"/>
              </a:rPr>
              <a:t>) </a:t>
            </a:r>
          </a:p>
          <a:p>
            <a:r>
              <a:rPr lang="en-US" sz="2400" dirty="0" smtClean="0">
                <a:latin typeface="Arial"/>
                <a:cs typeface="Arial"/>
              </a:rPr>
              <a:t>subject to the causal requirements. </a:t>
            </a:r>
          </a:p>
          <a:p>
            <a:endParaRPr lang="en-US" sz="2400" dirty="0">
              <a:latin typeface="Arial"/>
              <a:cs typeface="Arial"/>
            </a:endParaRPr>
          </a:p>
          <a:p>
            <a:r>
              <a:rPr lang="en-US" sz="2400" dirty="0" smtClean="0">
                <a:latin typeface="Arial"/>
                <a:cs typeface="Arial"/>
              </a:rPr>
              <a:t>We normalize the entropy by taking logarithms in base |A|. </a:t>
            </a:r>
            <a:endParaRPr lang="en-US" sz="2400" dirty="0">
              <a:latin typeface="Arial"/>
              <a:cs typeface="Arial"/>
            </a:endParaRPr>
          </a:p>
        </p:txBody>
      </p:sp>
    </p:spTree>
    <p:extLst>
      <p:ext uri="{BB962C8B-B14F-4D97-AF65-F5344CB8AC3E}">
        <p14:creationId xmlns:p14="http://schemas.microsoft.com/office/powerpoint/2010/main" val="35010441"/>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5"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Graph Entropy (causal networks) </a:t>
            </a:r>
            <a:endParaRPr lang="en-US" dirty="0"/>
          </a:p>
        </p:txBody>
      </p:sp>
      <p:sp>
        <p:nvSpPr>
          <p:cNvPr id="5" name="TextBox 4"/>
          <p:cNvSpPr txBox="1"/>
          <p:nvPr/>
        </p:nvSpPr>
        <p:spPr>
          <a:xfrm>
            <a:off x="270933" y="1739590"/>
            <a:ext cx="8122686" cy="1938992"/>
          </a:xfrm>
          <a:prstGeom prst="rect">
            <a:avLst/>
          </a:prstGeom>
          <a:noFill/>
        </p:spPr>
        <p:txBody>
          <a:bodyPr wrap="none" rtlCol="0">
            <a:spAutoFit/>
          </a:bodyPr>
          <a:lstStyle/>
          <a:p>
            <a:r>
              <a:rPr lang="en-US" sz="2400" dirty="0" smtClean="0">
                <a:latin typeface="Arial"/>
                <a:cs typeface="Arial"/>
              </a:rPr>
              <a:t>We will take a different approach: We are interested </a:t>
            </a:r>
          </a:p>
          <a:p>
            <a:r>
              <a:rPr lang="en-US" sz="2400" dirty="0" smtClean="0">
                <a:latin typeface="Arial"/>
                <a:cs typeface="Arial"/>
              </a:rPr>
              <a:t>In determining the maximal Entropy of H(x</a:t>
            </a:r>
            <a:r>
              <a:rPr lang="en-US" sz="2400" baseline="-25000" dirty="0" smtClean="0">
                <a:latin typeface="Arial"/>
                <a:cs typeface="Arial"/>
              </a:rPr>
              <a:t>1</a:t>
            </a:r>
            <a:r>
              <a:rPr lang="en-US" sz="2400" dirty="0" smtClean="0">
                <a:latin typeface="Arial"/>
                <a:cs typeface="Arial"/>
              </a:rPr>
              <a:t>,x</a:t>
            </a:r>
            <a:r>
              <a:rPr lang="en-US" sz="2400" baseline="-25000" dirty="0" smtClean="0">
                <a:latin typeface="Arial"/>
                <a:cs typeface="Arial"/>
              </a:rPr>
              <a:t>2</a:t>
            </a:r>
            <a:r>
              <a:rPr lang="en-US" sz="2400" dirty="0" smtClean="0">
                <a:latin typeface="Arial"/>
                <a:cs typeface="Arial"/>
              </a:rPr>
              <a:t>,….,</a:t>
            </a:r>
            <a:r>
              <a:rPr lang="en-US" sz="2400" dirty="0" err="1" smtClean="0">
                <a:latin typeface="Arial"/>
                <a:cs typeface="Arial"/>
              </a:rPr>
              <a:t>x</a:t>
            </a:r>
            <a:r>
              <a:rPr lang="en-US" sz="2400" baseline="-25000" dirty="0" err="1" smtClean="0">
                <a:latin typeface="Arial"/>
                <a:cs typeface="Arial"/>
              </a:rPr>
              <a:t>n</a:t>
            </a:r>
            <a:r>
              <a:rPr lang="en-US" sz="2400" dirty="0" smtClean="0">
                <a:latin typeface="Arial"/>
                <a:cs typeface="Arial"/>
              </a:rPr>
              <a:t>) </a:t>
            </a:r>
          </a:p>
          <a:p>
            <a:r>
              <a:rPr lang="en-US" sz="2400" dirty="0" smtClean="0">
                <a:latin typeface="Arial"/>
                <a:cs typeface="Arial"/>
              </a:rPr>
              <a:t>subject to the causal requirements. </a:t>
            </a:r>
          </a:p>
          <a:p>
            <a:endParaRPr lang="en-US" sz="2400" dirty="0">
              <a:latin typeface="Arial"/>
              <a:cs typeface="Arial"/>
            </a:endParaRPr>
          </a:p>
          <a:p>
            <a:r>
              <a:rPr lang="en-US" sz="2400" dirty="0" smtClean="0">
                <a:latin typeface="Arial"/>
                <a:cs typeface="Arial"/>
              </a:rPr>
              <a:t>We normalize the entropy by taking logarithms in base |A|. </a:t>
            </a:r>
            <a:endParaRPr lang="en-US" sz="2400" dirty="0">
              <a:latin typeface="Arial"/>
              <a:cs typeface="Arial"/>
            </a:endParaRPr>
          </a:p>
        </p:txBody>
      </p:sp>
      <p:sp>
        <p:nvSpPr>
          <p:cNvPr id="3" name="TextBox 2"/>
          <p:cNvSpPr txBox="1"/>
          <p:nvPr/>
        </p:nvSpPr>
        <p:spPr>
          <a:xfrm>
            <a:off x="457200" y="3971836"/>
            <a:ext cx="8229600" cy="1200328"/>
          </a:xfrm>
          <a:prstGeom prst="rect">
            <a:avLst/>
          </a:prstGeom>
          <a:noFill/>
        </p:spPr>
        <p:txBody>
          <a:bodyPr wrap="square" rtlCol="0">
            <a:spAutoFit/>
          </a:bodyPr>
          <a:lstStyle/>
          <a:p>
            <a:r>
              <a:rPr lang="en-US" sz="2400" dirty="0" smtClean="0">
                <a:latin typeface="Arial"/>
                <a:cs typeface="Arial"/>
              </a:rPr>
              <a:t>Consider a clique (bi-directed edges) of n nodes. </a:t>
            </a:r>
          </a:p>
          <a:p>
            <a:r>
              <a:rPr lang="en-US" sz="2400" dirty="0" smtClean="0">
                <a:latin typeface="Arial"/>
                <a:cs typeface="Arial"/>
              </a:rPr>
              <a:t>Consider it as a causal network of stochastic variables over a finite alphabet A. </a:t>
            </a:r>
            <a:endParaRPr lang="en-US" sz="2400" dirty="0">
              <a:latin typeface="Arial"/>
              <a:cs typeface="Arial"/>
            </a:endParaRPr>
          </a:p>
        </p:txBody>
      </p:sp>
      <p:sp>
        <p:nvSpPr>
          <p:cNvPr id="8" name="TextBox 7"/>
          <p:cNvSpPr txBox="1"/>
          <p:nvPr/>
        </p:nvSpPr>
        <p:spPr>
          <a:xfrm>
            <a:off x="270933" y="5424900"/>
            <a:ext cx="7230534" cy="461665"/>
          </a:xfrm>
          <a:prstGeom prst="rect">
            <a:avLst/>
          </a:prstGeom>
          <a:noFill/>
        </p:spPr>
        <p:txBody>
          <a:bodyPr wrap="square" rtlCol="0">
            <a:spAutoFit/>
          </a:bodyPr>
          <a:lstStyle/>
          <a:p>
            <a:r>
              <a:rPr lang="en-US" sz="2400" dirty="0" smtClean="0">
                <a:latin typeface="Arial"/>
                <a:cs typeface="Arial"/>
              </a:rPr>
              <a:t>What is the maximal Entropy H(x</a:t>
            </a:r>
            <a:r>
              <a:rPr lang="en-US" sz="2400" baseline="-25000" dirty="0" smtClean="0">
                <a:latin typeface="Arial"/>
                <a:cs typeface="Arial"/>
              </a:rPr>
              <a:t>1</a:t>
            </a:r>
            <a:r>
              <a:rPr lang="en-US" sz="2400" dirty="0" smtClean="0">
                <a:latin typeface="Arial"/>
                <a:cs typeface="Arial"/>
              </a:rPr>
              <a:t>,x</a:t>
            </a:r>
            <a:r>
              <a:rPr lang="en-US" sz="2400" baseline="-25000" dirty="0" smtClean="0">
                <a:latin typeface="Arial"/>
                <a:cs typeface="Arial"/>
              </a:rPr>
              <a:t>2</a:t>
            </a:r>
            <a:r>
              <a:rPr lang="en-US" sz="2400" dirty="0" smtClean="0">
                <a:latin typeface="Arial"/>
                <a:cs typeface="Arial"/>
              </a:rPr>
              <a:t>,…,</a:t>
            </a:r>
            <a:r>
              <a:rPr lang="en-US" sz="2400" dirty="0" err="1" smtClean="0">
                <a:latin typeface="Arial"/>
                <a:cs typeface="Arial"/>
              </a:rPr>
              <a:t>x</a:t>
            </a:r>
            <a:r>
              <a:rPr lang="en-US" sz="2400" baseline="-25000" dirty="0" err="1" smtClean="0">
                <a:latin typeface="Arial"/>
                <a:cs typeface="Arial"/>
              </a:rPr>
              <a:t>n</a:t>
            </a:r>
            <a:r>
              <a:rPr lang="en-US" sz="2400" dirty="0" smtClean="0">
                <a:latin typeface="Arial"/>
                <a:cs typeface="Arial"/>
              </a:rPr>
              <a:t>)? </a:t>
            </a:r>
          </a:p>
        </p:txBody>
      </p:sp>
      <p:sp>
        <p:nvSpPr>
          <p:cNvPr id="9" name="TextBox 8"/>
          <p:cNvSpPr txBox="1"/>
          <p:nvPr/>
        </p:nvSpPr>
        <p:spPr>
          <a:xfrm>
            <a:off x="1134533" y="6114534"/>
            <a:ext cx="6028267" cy="461665"/>
          </a:xfrm>
          <a:prstGeom prst="rect">
            <a:avLst/>
          </a:prstGeom>
          <a:noFill/>
        </p:spPr>
        <p:txBody>
          <a:bodyPr wrap="square" rtlCol="0">
            <a:spAutoFit/>
          </a:bodyPr>
          <a:lstStyle/>
          <a:p>
            <a:r>
              <a:rPr lang="en-US" sz="2400" dirty="0" smtClean="0">
                <a:latin typeface="Arial"/>
                <a:cs typeface="Arial"/>
              </a:rPr>
              <a:t>Answer:   n-1             =Guess(</a:t>
            </a:r>
            <a:r>
              <a:rPr lang="en-US" sz="2400" dirty="0" err="1" smtClean="0">
                <a:latin typeface="Arial"/>
                <a:cs typeface="Arial"/>
              </a:rPr>
              <a:t>K</a:t>
            </a:r>
            <a:r>
              <a:rPr lang="en-US" sz="2400" baseline="-25000" dirty="0" err="1" smtClean="0">
                <a:latin typeface="Arial"/>
                <a:cs typeface="Arial"/>
              </a:rPr>
              <a:t>n</a:t>
            </a:r>
            <a:r>
              <a:rPr lang="en-US" sz="2400" dirty="0" smtClean="0">
                <a:latin typeface="Arial"/>
                <a:cs typeface="Arial"/>
              </a:rPr>
              <a:t>)</a:t>
            </a:r>
            <a:endParaRPr lang="en-US" sz="2400" dirty="0">
              <a:latin typeface="Arial"/>
              <a:cs typeface="Arial"/>
            </a:endParaRPr>
          </a:p>
        </p:txBody>
      </p:sp>
    </p:spTree>
    <p:extLst>
      <p:ext uri="{BB962C8B-B14F-4D97-AF65-F5344CB8AC3E}">
        <p14:creationId xmlns:p14="http://schemas.microsoft.com/office/powerpoint/2010/main" val="2887564314"/>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8" grpId="0"/>
      <p:bldP spid="9"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3"/>
          <p:cNvSpPr>
            <a:spLocks noGrp="1"/>
          </p:cNvSpPr>
          <p:nvPr>
            <p:ph type="sldNum" sz="quarter" idx="10"/>
          </p:nvPr>
        </p:nvSpPr>
        <p:spPr/>
        <p:txBody>
          <a:bodyPr/>
          <a:lstStyle/>
          <a:p>
            <a:fld id="{3C57B181-F570-0A4E-A2DA-B66787B3F134}" type="slidenum">
              <a:rPr lang="en-US"/>
              <a:pPr/>
              <a:t>16</a:t>
            </a:fld>
            <a:endParaRPr lang="en-US" dirty="0"/>
          </a:p>
        </p:txBody>
      </p:sp>
      <p:sp>
        <p:nvSpPr>
          <p:cNvPr id="24577" name="Rectangle 1"/>
          <p:cNvSpPr>
            <a:spLocks noGrp="1" noChangeArrowheads="1"/>
          </p:cNvSpPr>
          <p:nvPr>
            <p:ph type="title"/>
          </p:nvPr>
        </p:nvSpPr>
        <p:spPr>
          <a:ln/>
        </p:spPr>
        <p:txBody>
          <a:bodyPr rIns="81279">
            <a:noAutofit/>
          </a:bodyPr>
          <a:lstStyle/>
          <a:p>
            <a:r>
              <a:rPr lang="en-US" sz="4000" dirty="0">
                <a:latin typeface="Arial"/>
                <a:cs typeface="Arial"/>
              </a:rPr>
              <a:t>Graph Entropy (causal networks) </a:t>
            </a:r>
          </a:p>
        </p:txBody>
      </p:sp>
      <p:pic>
        <p:nvPicPr>
          <p:cNvPr id="3" name="Picture 2" descr="Screen shot 2013-04-17 at 01.33.28.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53606" y="1417637"/>
            <a:ext cx="3355538" cy="2682003"/>
          </a:xfrm>
          <a:prstGeom prst="rect">
            <a:avLst/>
          </a:prstGeom>
        </p:spPr>
      </p:pic>
      <p:sp>
        <p:nvSpPr>
          <p:cNvPr id="4" name="TextBox 3"/>
          <p:cNvSpPr txBox="1"/>
          <p:nvPr/>
        </p:nvSpPr>
        <p:spPr>
          <a:xfrm>
            <a:off x="0" y="3871266"/>
            <a:ext cx="4101604" cy="1138773"/>
          </a:xfrm>
          <a:prstGeom prst="rect">
            <a:avLst/>
          </a:prstGeom>
          <a:noFill/>
        </p:spPr>
        <p:txBody>
          <a:bodyPr wrap="none" rtlCol="0">
            <a:spAutoFit/>
          </a:bodyPr>
          <a:lstStyle/>
          <a:p>
            <a:r>
              <a:rPr lang="en-US" sz="2400" dirty="0" smtClean="0">
                <a:latin typeface="Arial"/>
                <a:cs typeface="Arial"/>
              </a:rPr>
              <a:t>What is the maximal Entropy </a:t>
            </a:r>
          </a:p>
          <a:p>
            <a:r>
              <a:rPr lang="en-US" sz="2400" dirty="0" smtClean="0">
                <a:latin typeface="Arial"/>
                <a:cs typeface="Arial"/>
              </a:rPr>
              <a:t>of a directed cycle?</a:t>
            </a:r>
          </a:p>
          <a:p>
            <a:r>
              <a:rPr lang="en-US" sz="2000" dirty="0" smtClean="0">
                <a:latin typeface="Arial"/>
                <a:cs typeface="Arial"/>
              </a:rPr>
              <a:t>              </a:t>
            </a:r>
            <a:endParaRPr lang="en-US" sz="2000" dirty="0">
              <a:latin typeface="Arial"/>
              <a:cs typeface="Arial"/>
            </a:endParaRPr>
          </a:p>
        </p:txBody>
      </p:sp>
      <p:sp>
        <p:nvSpPr>
          <p:cNvPr id="7" name="TextBox 6"/>
          <p:cNvSpPr txBox="1"/>
          <p:nvPr/>
        </p:nvSpPr>
        <p:spPr>
          <a:xfrm>
            <a:off x="0" y="5010039"/>
            <a:ext cx="4844144" cy="461665"/>
          </a:xfrm>
          <a:prstGeom prst="rect">
            <a:avLst/>
          </a:prstGeom>
          <a:noFill/>
        </p:spPr>
        <p:txBody>
          <a:bodyPr wrap="square" rtlCol="0">
            <a:spAutoFit/>
          </a:bodyPr>
          <a:lstStyle/>
          <a:p>
            <a:r>
              <a:rPr lang="en-US" sz="2400" dirty="0" smtClean="0">
                <a:latin typeface="Arial"/>
                <a:cs typeface="Arial"/>
              </a:rPr>
              <a:t>Answer: 1 = Guess(directed cycle)</a:t>
            </a:r>
            <a:endParaRPr lang="en-US" sz="2400" dirty="0">
              <a:latin typeface="Arial"/>
              <a:cs typeface="Arial"/>
            </a:endParaRPr>
          </a:p>
        </p:txBody>
      </p:sp>
      <p:pic>
        <p:nvPicPr>
          <p:cNvPr id="8" name="Picture 7" descr="Screen shot 2013-04-17 at 01.48.37.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432546" y="1600200"/>
            <a:ext cx="2806039" cy="2499441"/>
          </a:xfrm>
          <a:prstGeom prst="rect">
            <a:avLst/>
          </a:prstGeom>
        </p:spPr>
      </p:pic>
      <p:sp>
        <p:nvSpPr>
          <p:cNvPr id="9" name="TextBox 8"/>
          <p:cNvSpPr txBox="1"/>
          <p:nvPr/>
        </p:nvSpPr>
        <p:spPr>
          <a:xfrm>
            <a:off x="4844144" y="4099641"/>
            <a:ext cx="4101604" cy="830997"/>
          </a:xfrm>
          <a:prstGeom prst="rect">
            <a:avLst/>
          </a:prstGeom>
          <a:noFill/>
        </p:spPr>
        <p:txBody>
          <a:bodyPr wrap="none" rtlCol="0">
            <a:spAutoFit/>
          </a:bodyPr>
          <a:lstStyle/>
          <a:p>
            <a:r>
              <a:rPr lang="en-US" sz="2400" dirty="0" smtClean="0">
                <a:latin typeface="Arial"/>
                <a:cs typeface="Arial"/>
              </a:rPr>
              <a:t>What is the maximal Entropy </a:t>
            </a:r>
          </a:p>
          <a:p>
            <a:r>
              <a:rPr lang="en-US" sz="2400" dirty="0" smtClean="0">
                <a:latin typeface="Arial"/>
                <a:cs typeface="Arial"/>
              </a:rPr>
              <a:t>Of C</a:t>
            </a:r>
            <a:r>
              <a:rPr lang="en-US" sz="2400" baseline="-25000" dirty="0" smtClean="0">
                <a:latin typeface="Arial"/>
                <a:cs typeface="Arial"/>
              </a:rPr>
              <a:t>4</a:t>
            </a:r>
            <a:r>
              <a:rPr lang="en-US" sz="2400" dirty="0" smtClean="0">
                <a:latin typeface="Arial"/>
                <a:cs typeface="Arial"/>
              </a:rPr>
              <a:t>? </a:t>
            </a:r>
          </a:p>
        </p:txBody>
      </p:sp>
      <p:sp>
        <p:nvSpPr>
          <p:cNvPr id="10" name="TextBox 9"/>
          <p:cNvSpPr txBox="1"/>
          <p:nvPr/>
        </p:nvSpPr>
        <p:spPr>
          <a:xfrm>
            <a:off x="4844144" y="5040303"/>
            <a:ext cx="3433101" cy="461665"/>
          </a:xfrm>
          <a:prstGeom prst="rect">
            <a:avLst/>
          </a:prstGeom>
          <a:noFill/>
        </p:spPr>
        <p:txBody>
          <a:bodyPr wrap="none" rtlCol="0">
            <a:spAutoFit/>
          </a:bodyPr>
          <a:lstStyle/>
          <a:p>
            <a:r>
              <a:rPr lang="en-US" sz="2400" dirty="0" smtClean="0">
                <a:latin typeface="Arial"/>
                <a:cs typeface="Arial"/>
              </a:rPr>
              <a:t>Answer: 2  = Guess(C</a:t>
            </a:r>
            <a:r>
              <a:rPr lang="en-US" sz="2400" baseline="-25000" dirty="0" smtClean="0">
                <a:latin typeface="Arial"/>
                <a:cs typeface="Arial"/>
              </a:rPr>
              <a:t>4</a:t>
            </a:r>
            <a:r>
              <a:rPr lang="en-US" sz="2400" dirty="0" smtClean="0">
                <a:latin typeface="Arial"/>
                <a:cs typeface="Arial"/>
              </a:rPr>
              <a:t>)</a:t>
            </a:r>
            <a:endParaRPr lang="en-US" sz="2400" dirty="0">
              <a:latin typeface="Arial"/>
              <a:cs typeface="Arial"/>
            </a:endParaRPr>
          </a:p>
        </p:txBody>
      </p:sp>
    </p:spTree>
    <p:extLst>
      <p:ext uri="{BB962C8B-B14F-4D97-AF65-F5344CB8AC3E}">
        <p14:creationId xmlns:p14="http://schemas.microsoft.com/office/powerpoint/2010/main" val="277601977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8"/>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9"/>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7" grpId="0"/>
      <p:bldP spid="9" grpId="0"/>
      <p:bldP spid="10"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latin typeface="Arial"/>
                <a:cs typeface="Arial"/>
              </a:rPr>
              <a:t>Graph Entropy (causal networks) </a:t>
            </a:r>
            <a:endParaRPr lang="en-US" dirty="0"/>
          </a:p>
        </p:txBody>
      </p:sp>
      <p:sp>
        <p:nvSpPr>
          <p:cNvPr id="3" name="Content Placeholder 2"/>
          <p:cNvSpPr>
            <a:spLocks noGrp="1"/>
          </p:cNvSpPr>
          <p:nvPr>
            <p:ph idx="1"/>
          </p:nvPr>
        </p:nvSpPr>
        <p:spPr/>
        <p:txBody>
          <a:bodyPr>
            <a:normAutofit/>
          </a:bodyPr>
          <a:lstStyle/>
          <a:p>
            <a:pPr marL="0" indent="0">
              <a:buNone/>
            </a:pPr>
            <a:r>
              <a:rPr lang="en-US" b="1" dirty="0"/>
              <a:t>Definition: </a:t>
            </a:r>
          </a:p>
          <a:p>
            <a:pPr marL="0" indent="0">
              <a:buNone/>
            </a:pPr>
            <a:r>
              <a:rPr lang="en-US" dirty="0"/>
              <a:t>The </a:t>
            </a:r>
            <a:r>
              <a:rPr lang="en-US" b="1" i="1" dirty="0" smtClean="0"/>
              <a:t>Entropy</a:t>
            </a:r>
            <a:r>
              <a:rPr lang="en-US" dirty="0" smtClean="0"/>
              <a:t> </a:t>
            </a:r>
            <a:r>
              <a:rPr lang="en-US" dirty="0"/>
              <a:t>of a </a:t>
            </a:r>
            <a:r>
              <a:rPr lang="en-US" dirty="0" smtClean="0"/>
              <a:t>graph G=(V,E)  (causal network) </a:t>
            </a:r>
            <a:r>
              <a:rPr lang="en-US" dirty="0"/>
              <a:t>is the </a:t>
            </a:r>
            <a:r>
              <a:rPr lang="en-US" dirty="0" smtClean="0"/>
              <a:t>maximal Entropy of H(V) subject to the constrains:</a:t>
            </a:r>
          </a:p>
          <a:p>
            <a:pPr marL="514350" indent="-514350">
              <a:buAutoNum type="arabicParenR"/>
            </a:pPr>
            <a:r>
              <a:rPr lang="en-US" b="1" dirty="0" smtClean="0"/>
              <a:t>H(j| U)=0 </a:t>
            </a:r>
            <a:r>
              <a:rPr lang="en-US" dirty="0" smtClean="0"/>
              <a:t>whenever U contains the in-neighborhood of j</a:t>
            </a:r>
          </a:p>
          <a:p>
            <a:pPr marL="514350" indent="-514350">
              <a:buAutoNum type="arabicParenR"/>
            </a:pPr>
            <a:r>
              <a:rPr lang="en-US" b="1" dirty="0"/>
              <a:t>H(vertex) ≦ </a:t>
            </a:r>
            <a:r>
              <a:rPr lang="en-US" b="1" dirty="0" smtClean="0"/>
              <a:t>1</a:t>
            </a:r>
            <a:r>
              <a:rPr lang="en-US" dirty="0" smtClean="0"/>
              <a:t>  </a:t>
            </a:r>
          </a:p>
          <a:p>
            <a:pPr marL="0" indent="0">
              <a:buNone/>
            </a:pPr>
            <a:endParaRPr lang="en-US" dirty="0"/>
          </a:p>
        </p:txBody>
      </p:sp>
    </p:spTree>
    <p:extLst>
      <p:ext uri="{BB962C8B-B14F-4D97-AF65-F5344CB8AC3E}">
        <p14:creationId xmlns:p14="http://schemas.microsoft.com/office/powerpoint/2010/main" val="3371962965"/>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latin typeface="Arial"/>
                <a:cs typeface="Arial"/>
              </a:rPr>
              <a:t>Graph Entropy (causal networks) </a:t>
            </a:r>
            <a:endParaRPr lang="en-US" dirty="0"/>
          </a:p>
        </p:txBody>
      </p:sp>
      <p:sp>
        <p:nvSpPr>
          <p:cNvPr id="3" name="Content Placeholder 2"/>
          <p:cNvSpPr>
            <a:spLocks noGrp="1"/>
          </p:cNvSpPr>
          <p:nvPr>
            <p:ph idx="1"/>
          </p:nvPr>
        </p:nvSpPr>
        <p:spPr/>
        <p:txBody>
          <a:bodyPr/>
          <a:lstStyle/>
          <a:p>
            <a:pPr marL="0" indent="0">
              <a:buNone/>
            </a:pPr>
            <a:r>
              <a:rPr lang="en-US" b="1" dirty="0" smtClean="0"/>
              <a:t>Theorem:</a:t>
            </a:r>
            <a:r>
              <a:rPr lang="en-US" dirty="0" smtClean="0"/>
              <a:t> (Riis 2007, </a:t>
            </a:r>
            <a:r>
              <a:rPr lang="en-US" dirty="0" err="1" smtClean="0"/>
              <a:t>Gadouleau,Riis</a:t>
            </a:r>
            <a:r>
              <a:rPr lang="en-US" dirty="0" smtClean="0"/>
              <a:t> 2010)</a:t>
            </a:r>
          </a:p>
          <a:p>
            <a:pPr marL="0" indent="0">
              <a:buNone/>
            </a:pPr>
            <a:r>
              <a:rPr lang="en-US" dirty="0" smtClean="0"/>
              <a:t>For each graph G and for each alphabet size s=2,3,4,…</a:t>
            </a:r>
          </a:p>
          <a:p>
            <a:pPr marL="0" indent="0">
              <a:buNone/>
            </a:pPr>
            <a:r>
              <a:rPr lang="en-US" dirty="0" smtClean="0"/>
              <a:t>Guess(G,s)=Entropy(G,s)</a:t>
            </a:r>
          </a:p>
          <a:p>
            <a:pPr marL="0" indent="0">
              <a:buNone/>
            </a:pPr>
            <a:endParaRPr lang="en-US" dirty="0"/>
          </a:p>
          <a:p>
            <a:pPr marL="0" indent="0">
              <a:buNone/>
            </a:pPr>
            <a:r>
              <a:rPr lang="en-US" dirty="0" smtClean="0"/>
              <a:t>Let Guess(G)=</a:t>
            </a:r>
            <a:r>
              <a:rPr lang="en-US" dirty="0" err="1" smtClean="0"/>
              <a:t>lim</a:t>
            </a:r>
            <a:r>
              <a:rPr lang="en-US" baseline="-25000" dirty="0" err="1" smtClean="0"/>
              <a:t>s</a:t>
            </a:r>
            <a:r>
              <a:rPr lang="en-US" baseline="-25000" dirty="0" smtClean="0"/>
              <a:t>-&gt;∞</a:t>
            </a:r>
            <a:r>
              <a:rPr lang="en-US" dirty="0" smtClean="0"/>
              <a:t>Guess(G,s)   </a:t>
            </a:r>
            <a:r>
              <a:rPr lang="en-US" sz="1800" dirty="0" smtClean="0"/>
              <a:t>(Limit can be shown to exist)</a:t>
            </a:r>
            <a:endParaRPr lang="en-US" sz="1800" baseline="-25000" dirty="0" smtClean="0"/>
          </a:p>
          <a:p>
            <a:pPr marL="0" indent="0">
              <a:buNone/>
            </a:pPr>
            <a:r>
              <a:rPr lang="en-US" dirty="0" smtClean="0"/>
              <a:t>Then Guess(G)=Entropy(G)</a:t>
            </a:r>
            <a:endParaRPr lang="en-US" dirty="0"/>
          </a:p>
          <a:p>
            <a:pPr marL="0" indent="0">
              <a:buNone/>
            </a:pPr>
            <a:endParaRPr lang="en-US" dirty="0"/>
          </a:p>
        </p:txBody>
      </p:sp>
    </p:spTree>
    <p:extLst>
      <p:ext uri="{BB962C8B-B14F-4D97-AF65-F5344CB8AC3E}">
        <p14:creationId xmlns:p14="http://schemas.microsoft.com/office/powerpoint/2010/main" val="2228834164"/>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latin typeface="Arial"/>
                <a:cs typeface="Arial"/>
              </a:rPr>
              <a:t>Graph Entropy (causal networks) </a:t>
            </a:r>
            <a:endParaRPr lang="en-US" dirty="0"/>
          </a:p>
        </p:txBody>
      </p:sp>
      <p:sp>
        <p:nvSpPr>
          <p:cNvPr id="3" name="Content Placeholder 2"/>
          <p:cNvSpPr>
            <a:spLocks noGrp="1"/>
          </p:cNvSpPr>
          <p:nvPr>
            <p:ph idx="1"/>
          </p:nvPr>
        </p:nvSpPr>
        <p:spPr>
          <a:xfrm>
            <a:off x="457200" y="1600200"/>
            <a:ext cx="8229600" cy="1312333"/>
          </a:xfrm>
        </p:spPr>
        <p:txBody>
          <a:bodyPr>
            <a:normAutofit/>
          </a:bodyPr>
          <a:lstStyle/>
          <a:p>
            <a:pPr marL="0" indent="0">
              <a:buNone/>
            </a:pPr>
            <a:r>
              <a:rPr lang="en-US" sz="2800" dirty="0" smtClean="0"/>
              <a:t>Example:</a:t>
            </a:r>
          </a:p>
          <a:p>
            <a:pPr marL="0" indent="0">
              <a:buNone/>
            </a:pPr>
            <a:r>
              <a:rPr lang="en-US" sz="2800" dirty="0" smtClean="0"/>
              <a:t>Consider the causal network C</a:t>
            </a:r>
            <a:r>
              <a:rPr lang="en-US" sz="2800" baseline="-25000" dirty="0" smtClean="0"/>
              <a:t>5</a:t>
            </a:r>
            <a:r>
              <a:rPr lang="en-US" sz="2800" dirty="0" smtClean="0"/>
              <a:t>  (or guessing game C</a:t>
            </a:r>
            <a:r>
              <a:rPr lang="en-US" sz="2800" baseline="-25000" dirty="0" smtClean="0"/>
              <a:t>5</a:t>
            </a:r>
            <a:r>
              <a:rPr lang="en-US" sz="2800" dirty="0" smtClean="0"/>
              <a:t>). </a:t>
            </a:r>
          </a:p>
          <a:p>
            <a:pPr marL="0" indent="0">
              <a:buNone/>
            </a:pPr>
            <a:endParaRPr lang="en-US" sz="2800" dirty="0"/>
          </a:p>
        </p:txBody>
      </p:sp>
      <p:pic>
        <p:nvPicPr>
          <p:cNvPr id="4" name="Picture 3" descr="Screen shot 2013-04-17 at 03.49.42.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59728" y="3179765"/>
            <a:ext cx="2964112" cy="2946398"/>
          </a:xfrm>
          <a:prstGeom prst="rect">
            <a:avLst/>
          </a:prstGeom>
        </p:spPr>
      </p:pic>
      <p:sp>
        <p:nvSpPr>
          <p:cNvPr id="6" name="TextBox 5"/>
          <p:cNvSpPr txBox="1"/>
          <p:nvPr/>
        </p:nvSpPr>
        <p:spPr>
          <a:xfrm>
            <a:off x="2919040" y="3453473"/>
            <a:ext cx="5920160" cy="1200328"/>
          </a:xfrm>
          <a:prstGeom prst="rect">
            <a:avLst/>
          </a:prstGeom>
          <a:noFill/>
        </p:spPr>
        <p:txBody>
          <a:bodyPr wrap="none" rtlCol="0">
            <a:spAutoFit/>
          </a:bodyPr>
          <a:lstStyle/>
          <a:p>
            <a:r>
              <a:rPr lang="en-US" sz="2400" dirty="0" smtClean="0"/>
              <a:t>What is the maximal Entropy of H(1,2,3,4,5) </a:t>
            </a:r>
          </a:p>
          <a:p>
            <a:r>
              <a:rPr lang="en-US" sz="2400" dirty="0"/>
              <a:t>w</a:t>
            </a:r>
            <a:r>
              <a:rPr lang="en-US" sz="2400" dirty="0" smtClean="0"/>
              <a:t>hen H(1),H(2),….,H(5) ≤ 1 and the stochastic </a:t>
            </a:r>
          </a:p>
          <a:p>
            <a:r>
              <a:rPr lang="en-US" sz="2400" dirty="0"/>
              <a:t>v</a:t>
            </a:r>
            <a:r>
              <a:rPr lang="en-US" sz="2400" dirty="0" smtClean="0"/>
              <a:t>ariables are subject to the causal constrains? </a:t>
            </a:r>
            <a:endParaRPr lang="en-US" sz="2400" dirty="0"/>
          </a:p>
        </p:txBody>
      </p:sp>
      <p:sp>
        <p:nvSpPr>
          <p:cNvPr id="7" name="TextBox 6"/>
          <p:cNvSpPr txBox="1"/>
          <p:nvPr/>
        </p:nvSpPr>
        <p:spPr>
          <a:xfrm>
            <a:off x="3539067" y="5621867"/>
            <a:ext cx="1875634" cy="461665"/>
          </a:xfrm>
          <a:prstGeom prst="rect">
            <a:avLst/>
          </a:prstGeom>
          <a:noFill/>
        </p:spPr>
        <p:txBody>
          <a:bodyPr wrap="none" rtlCol="0">
            <a:spAutoFit/>
          </a:bodyPr>
          <a:lstStyle/>
          <a:p>
            <a:r>
              <a:rPr lang="en-US" sz="2400" dirty="0" smtClean="0"/>
              <a:t>Answer:    2.5 </a:t>
            </a:r>
            <a:endParaRPr lang="en-US" sz="2400" dirty="0"/>
          </a:p>
        </p:txBody>
      </p:sp>
    </p:spTree>
    <p:extLst>
      <p:ext uri="{BB962C8B-B14F-4D97-AF65-F5344CB8AC3E}">
        <p14:creationId xmlns:p14="http://schemas.microsoft.com/office/powerpoint/2010/main" val="3792817052"/>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6" grpId="0"/>
      <p:bldP spid="7"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Arial"/>
                <a:cs typeface="Arial"/>
              </a:rPr>
              <a:t>Overview</a:t>
            </a:r>
            <a:endParaRPr lang="en-US" dirty="0">
              <a:latin typeface="Arial"/>
              <a:cs typeface="Arial"/>
            </a:endParaRPr>
          </a:p>
        </p:txBody>
      </p:sp>
      <p:sp>
        <p:nvSpPr>
          <p:cNvPr id="3" name="Content Placeholder 2"/>
          <p:cNvSpPr>
            <a:spLocks noGrp="1"/>
          </p:cNvSpPr>
          <p:nvPr>
            <p:ph idx="1"/>
          </p:nvPr>
        </p:nvSpPr>
        <p:spPr>
          <a:xfrm>
            <a:off x="457199" y="1600200"/>
            <a:ext cx="8450943" cy="4525963"/>
          </a:xfrm>
        </p:spPr>
        <p:txBody>
          <a:bodyPr>
            <a:normAutofit fontScale="47500" lnSpcReduction="20000"/>
          </a:bodyPr>
          <a:lstStyle/>
          <a:p>
            <a:pPr marL="514350" indent="-514350">
              <a:buAutoNum type="arabicPeriod"/>
            </a:pPr>
            <a:r>
              <a:rPr lang="en-US" sz="4500" dirty="0" smtClean="0"/>
              <a:t>Digraph* Guessing Games</a:t>
            </a:r>
          </a:p>
          <a:p>
            <a:pPr marL="514350" indent="-514350">
              <a:buAutoNum type="arabicPeriod"/>
            </a:pPr>
            <a:r>
              <a:rPr lang="en-US" sz="4500" dirty="0" smtClean="0"/>
              <a:t>Graph Entropy** (causal networks)</a:t>
            </a:r>
            <a:endParaRPr lang="en-US" sz="2600" dirty="0" smtClean="0">
              <a:latin typeface="Arial"/>
              <a:cs typeface="Arial"/>
            </a:endParaRPr>
          </a:p>
          <a:p>
            <a:pPr marL="514350" indent="-514350">
              <a:buAutoNum type="arabicPeriod"/>
            </a:pPr>
            <a:r>
              <a:rPr lang="en-US" sz="4800" dirty="0" smtClean="0"/>
              <a:t>Network </a:t>
            </a:r>
            <a:r>
              <a:rPr lang="en-US" sz="4800" dirty="0"/>
              <a:t>Coding ↔ Guessing Numbers </a:t>
            </a:r>
            <a:r>
              <a:rPr lang="en-US" sz="4800" dirty="0" smtClean="0"/>
              <a:t>↔ </a:t>
            </a:r>
            <a:r>
              <a:rPr lang="en-US" sz="4800" dirty="0"/>
              <a:t>Graph </a:t>
            </a:r>
            <a:r>
              <a:rPr lang="en-US" sz="4800" dirty="0" smtClean="0"/>
              <a:t>Entropy</a:t>
            </a:r>
          </a:p>
          <a:p>
            <a:pPr marL="514350" indent="-514350">
              <a:buAutoNum type="arabicPeriod"/>
            </a:pPr>
            <a:r>
              <a:rPr lang="en-US" sz="4500" dirty="0" smtClean="0"/>
              <a:t>Examples and some basic results</a:t>
            </a:r>
          </a:p>
          <a:p>
            <a:pPr marL="514350" indent="-514350">
              <a:buAutoNum type="arabicPeriod"/>
            </a:pPr>
            <a:r>
              <a:rPr lang="en-US" sz="4500" dirty="0" smtClean="0"/>
              <a:t>Application of Non-Shannon Information Inequalities</a:t>
            </a:r>
          </a:p>
          <a:p>
            <a:pPr marL="514350" indent="-514350">
              <a:buAutoNum type="arabicPeriod"/>
            </a:pPr>
            <a:r>
              <a:rPr lang="en-US" sz="4500" dirty="0" smtClean="0"/>
              <a:t>Graph where G and </a:t>
            </a:r>
            <a:r>
              <a:rPr lang="en-US" sz="4500" dirty="0" err="1" smtClean="0"/>
              <a:t>G</a:t>
            </a:r>
            <a:r>
              <a:rPr lang="en-US" sz="4500" baseline="30000" dirty="0" err="1" smtClean="0"/>
              <a:t>d</a:t>
            </a:r>
            <a:r>
              <a:rPr lang="en-US" sz="4500" baseline="30000" dirty="0" smtClean="0"/>
              <a:t> </a:t>
            </a:r>
            <a:r>
              <a:rPr lang="en-US" sz="4500" dirty="0" smtClean="0"/>
              <a:t>have different </a:t>
            </a:r>
            <a:r>
              <a:rPr lang="en-US" sz="4500" dirty="0"/>
              <a:t>S</a:t>
            </a:r>
            <a:r>
              <a:rPr lang="en-US" sz="4500" dirty="0" smtClean="0"/>
              <a:t>hannon bounds </a:t>
            </a:r>
          </a:p>
          <a:p>
            <a:pPr marL="514350" indent="-514350">
              <a:buAutoNum type="arabicPeriod"/>
            </a:pPr>
            <a:r>
              <a:rPr lang="en-US" sz="4500" dirty="0" smtClean="0"/>
              <a:t>The superman conjecture and other false propositions</a:t>
            </a:r>
          </a:p>
          <a:p>
            <a:pPr marL="514350" indent="-514350">
              <a:buAutoNum type="arabicPeriod"/>
            </a:pPr>
            <a:r>
              <a:rPr lang="en-US" sz="4500" dirty="0" smtClean="0"/>
              <a:t>Final Remarks and Open Questions</a:t>
            </a:r>
          </a:p>
          <a:p>
            <a:pPr marL="0" indent="0">
              <a:buNone/>
            </a:pPr>
            <a:endParaRPr lang="en-US" sz="4500" dirty="0" smtClean="0"/>
          </a:p>
          <a:p>
            <a:pPr marL="0" indent="0">
              <a:buNone/>
            </a:pPr>
            <a:r>
              <a:rPr lang="en-US" sz="4800" dirty="0" smtClean="0">
                <a:latin typeface="Arial"/>
                <a:cs typeface="Arial"/>
              </a:rPr>
              <a:t>*    </a:t>
            </a:r>
            <a:r>
              <a:rPr lang="en-US" sz="3400" dirty="0" smtClean="0">
                <a:latin typeface="Arial"/>
                <a:cs typeface="Arial"/>
              </a:rPr>
              <a:t>From now on by “Graph” we mean “Digraph”</a:t>
            </a:r>
            <a:r>
              <a:rPr lang="en-US" sz="4800" dirty="0" smtClean="0">
                <a:latin typeface="Arial"/>
                <a:cs typeface="Arial"/>
              </a:rPr>
              <a:t> </a:t>
            </a:r>
          </a:p>
          <a:p>
            <a:pPr marL="0" indent="0">
              <a:buNone/>
            </a:pPr>
            <a:r>
              <a:rPr lang="en-US" sz="4800" dirty="0" smtClean="0">
                <a:latin typeface="Arial"/>
                <a:cs typeface="Arial"/>
              </a:rPr>
              <a:t>**  </a:t>
            </a:r>
            <a:r>
              <a:rPr lang="en-US" sz="3400" dirty="0" smtClean="0">
                <a:latin typeface="Arial"/>
                <a:cs typeface="Arial"/>
              </a:rPr>
              <a:t>In </a:t>
            </a:r>
            <a:r>
              <a:rPr lang="en-US" sz="3400" dirty="0">
                <a:latin typeface="Arial"/>
                <a:cs typeface="Arial"/>
              </a:rPr>
              <a:t>a network Coding sense and </a:t>
            </a:r>
            <a:r>
              <a:rPr lang="en-US" sz="3400" b="1" dirty="0">
                <a:latin typeface="Arial"/>
                <a:cs typeface="Arial"/>
              </a:rPr>
              <a:t>not</a:t>
            </a:r>
            <a:r>
              <a:rPr lang="en-US" sz="3400" dirty="0">
                <a:latin typeface="Arial"/>
                <a:cs typeface="Arial"/>
              </a:rPr>
              <a:t> in the sense of </a:t>
            </a:r>
            <a:r>
              <a:rPr lang="en-US" sz="3400" dirty="0" err="1" smtClean="0">
                <a:latin typeface="Arial"/>
                <a:cs typeface="Arial"/>
              </a:rPr>
              <a:t>Körner</a:t>
            </a:r>
            <a:r>
              <a:rPr lang="en-US" sz="3400" dirty="0" smtClean="0">
                <a:latin typeface="Arial"/>
                <a:cs typeface="Arial"/>
              </a:rPr>
              <a:t> </a:t>
            </a:r>
            <a:endParaRPr lang="en-US" sz="3400" dirty="0" smtClean="0"/>
          </a:p>
          <a:p>
            <a:pPr marL="514350" indent="-514350">
              <a:buAutoNum type="arabicPeriod"/>
            </a:pPr>
            <a:endParaRPr lang="en-US" sz="2800" dirty="0" smtClean="0"/>
          </a:p>
          <a:p>
            <a:pPr marL="0" indent="0">
              <a:buNone/>
            </a:pPr>
            <a:endParaRPr lang="en-US" sz="2800" dirty="0" smtClean="0"/>
          </a:p>
        </p:txBody>
      </p:sp>
    </p:spTree>
    <p:extLst>
      <p:ext uri="{BB962C8B-B14F-4D97-AF65-F5344CB8AC3E}">
        <p14:creationId xmlns:p14="http://schemas.microsoft.com/office/powerpoint/2010/main" val="2219064073"/>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latin typeface="Arial"/>
                <a:cs typeface="Arial"/>
              </a:rPr>
              <a:t>Graph Entropy (causal networks) </a:t>
            </a:r>
            <a:endParaRPr lang="en-US" dirty="0"/>
          </a:p>
        </p:txBody>
      </p:sp>
      <p:pic>
        <p:nvPicPr>
          <p:cNvPr id="4" name="Picture 3" descr="Screen shot 2013-04-17 at 03.49.42.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59728" y="1686768"/>
            <a:ext cx="2964112" cy="2946398"/>
          </a:xfrm>
          <a:prstGeom prst="rect">
            <a:avLst/>
          </a:prstGeom>
        </p:spPr>
      </p:pic>
      <p:sp>
        <p:nvSpPr>
          <p:cNvPr id="6" name="TextBox 5"/>
          <p:cNvSpPr txBox="1"/>
          <p:nvPr/>
        </p:nvSpPr>
        <p:spPr>
          <a:xfrm>
            <a:off x="2919040" y="1946407"/>
            <a:ext cx="5920160" cy="1200328"/>
          </a:xfrm>
          <a:prstGeom prst="rect">
            <a:avLst/>
          </a:prstGeom>
          <a:noFill/>
        </p:spPr>
        <p:txBody>
          <a:bodyPr wrap="none" rtlCol="0">
            <a:spAutoFit/>
          </a:bodyPr>
          <a:lstStyle/>
          <a:p>
            <a:r>
              <a:rPr lang="en-US" sz="2400" dirty="0" smtClean="0"/>
              <a:t>What is the maximal Entropy of H(1,2,3,4,5) </a:t>
            </a:r>
          </a:p>
          <a:p>
            <a:r>
              <a:rPr lang="en-US" sz="2400" dirty="0"/>
              <a:t>w</a:t>
            </a:r>
            <a:r>
              <a:rPr lang="en-US" sz="2400" dirty="0" smtClean="0"/>
              <a:t>hen H(1),H(2),….,H(5) ≤ 1 and the stochastic </a:t>
            </a:r>
          </a:p>
          <a:p>
            <a:r>
              <a:rPr lang="en-US" sz="2400" dirty="0"/>
              <a:t>v</a:t>
            </a:r>
            <a:r>
              <a:rPr lang="en-US" sz="2400" dirty="0" smtClean="0"/>
              <a:t>ariables are subject to the causal constrains? </a:t>
            </a:r>
            <a:endParaRPr lang="en-US" sz="2400" dirty="0"/>
          </a:p>
        </p:txBody>
      </p:sp>
      <p:sp>
        <p:nvSpPr>
          <p:cNvPr id="7" name="TextBox 6"/>
          <p:cNvSpPr txBox="1"/>
          <p:nvPr/>
        </p:nvSpPr>
        <p:spPr>
          <a:xfrm>
            <a:off x="3945467" y="3335867"/>
            <a:ext cx="1875634" cy="461665"/>
          </a:xfrm>
          <a:prstGeom prst="rect">
            <a:avLst/>
          </a:prstGeom>
          <a:noFill/>
        </p:spPr>
        <p:txBody>
          <a:bodyPr wrap="none" rtlCol="0">
            <a:spAutoFit/>
          </a:bodyPr>
          <a:lstStyle/>
          <a:p>
            <a:r>
              <a:rPr lang="en-US" sz="2400" dirty="0" smtClean="0"/>
              <a:t>Answer:    2.5 </a:t>
            </a:r>
            <a:endParaRPr lang="en-US" sz="2400" dirty="0"/>
          </a:p>
        </p:txBody>
      </p:sp>
      <p:sp>
        <p:nvSpPr>
          <p:cNvPr id="5" name="TextBox 4"/>
          <p:cNvSpPr txBox="1"/>
          <p:nvPr/>
        </p:nvSpPr>
        <p:spPr>
          <a:xfrm>
            <a:off x="1513573" y="4435866"/>
            <a:ext cx="7004141" cy="461665"/>
          </a:xfrm>
          <a:prstGeom prst="rect">
            <a:avLst/>
          </a:prstGeom>
          <a:noFill/>
        </p:spPr>
        <p:txBody>
          <a:bodyPr wrap="none" rtlCol="0">
            <a:spAutoFit/>
          </a:bodyPr>
          <a:lstStyle/>
          <a:p>
            <a:r>
              <a:rPr lang="en-US" sz="2400" dirty="0" smtClean="0">
                <a:latin typeface="Arial"/>
                <a:cs typeface="Arial"/>
              </a:rPr>
              <a:t>Two different methods to obtain the </a:t>
            </a:r>
            <a:r>
              <a:rPr lang="en-US" sz="2400" b="1" dirty="0" smtClean="0">
                <a:latin typeface="Arial"/>
                <a:cs typeface="Arial"/>
              </a:rPr>
              <a:t>lower bound:</a:t>
            </a:r>
            <a:endParaRPr lang="en-US" sz="2400" b="1" dirty="0">
              <a:latin typeface="Arial"/>
              <a:cs typeface="Arial"/>
            </a:endParaRPr>
          </a:p>
        </p:txBody>
      </p:sp>
      <p:sp>
        <p:nvSpPr>
          <p:cNvPr id="8" name="TextBox 7"/>
          <p:cNvSpPr txBox="1"/>
          <p:nvPr/>
        </p:nvSpPr>
        <p:spPr>
          <a:xfrm>
            <a:off x="225861" y="5120100"/>
            <a:ext cx="8748805" cy="400110"/>
          </a:xfrm>
          <a:prstGeom prst="rect">
            <a:avLst/>
          </a:prstGeom>
          <a:noFill/>
        </p:spPr>
        <p:txBody>
          <a:bodyPr wrap="square" rtlCol="0">
            <a:spAutoFit/>
          </a:bodyPr>
          <a:lstStyle/>
          <a:p>
            <a:r>
              <a:rPr lang="en-US" sz="2000" dirty="0" smtClean="0">
                <a:latin typeface="Arial"/>
                <a:cs typeface="Arial"/>
              </a:rPr>
              <a:t>Method 1: Provide an optimal  guessing strategy of the guessing game C</a:t>
            </a:r>
            <a:r>
              <a:rPr lang="en-US" sz="2000" baseline="-25000" dirty="0" smtClean="0">
                <a:latin typeface="Arial"/>
                <a:cs typeface="Arial"/>
              </a:rPr>
              <a:t>5</a:t>
            </a:r>
            <a:endParaRPr lang="en-US" sz="2000" baseline="-25000" dirty="0">
              <a:latin typeface="Arial"/>
              <a:cs typeface="Arial"/>
            </a:endParaRPr>
          </a:p>
        </p:txBody>
      </p:sp>
      <p:sp>
        <p:nvSpPr>
          <p:cNvPr id="9" name="TextBox 8"/>
          <p:cNvSpPr txBox="1"/>
          <p:nvPr/>
        </p:nvSpPr>
        <p:spPr>
          <a:xfrm>
            <a:off x="259728" y="5731301"/>
            <a:ext cx="8427071" cy="707886"/>
          </a:xfrm>
          <a:prstGeom prst="rect">
            <a:avLst/>
          </a:prstGeom>
          <a:noFill/>
        </p:spPr>
        <p:txBody>
          <a:bodyPr wrap="square" rtlCol="0">
            <a:spAutoFit/>
          </a:bodyPr>
          <a:lstStyle/>
          <a:p>
            <a:r>
              <a:rPr lang="en-US" sz="2000" dirty="0" smtClean="0">
                <a:latin typeface="Arial"/>
                <a:cs typeface="Arial"/>
              </a:rPr>
              <a:t>Method 2: </a:t>
            </a:r>
            <a:r>
              <a:rPr lang="en-US" sz="2000" smtClean="0">
                <a:latin typeface="Arial"/>
                <a:cs typeface="Arial"/>
              </a:rPr>
              <a:t>Construct </a:t>
            </a:r>
            <a:r>
              <a:rPr lang="en-US" sz="2000" smtClean="0">
                <a:latin typeface="Arial"/>
                <a:cs typeface="Arial"/>
              </a:rPr>
              <a:t>an </a:t>
            </a:r>
            <a:r>
              <a:rPr lang="en-US" sz="2000" dirty="0">
                <a:latin typeface="Arial"/>
                <a:cs typeface="Arial"/>
              </a:rPr>
              <a:t>E</a:t>
            </a:r>
            <a:r>
              <a:rPr lang="en-US" sz="2000" smtClean="0">
                <a:latin typeface="Arial"/>
                <a:cs typeface="Arial"/>
              </a:rPr>
              <a:t>ntropic </a:t>
            </a:r>
            <a:r>
              <a:rPr lang="en-US" sz="2000" dirty="0" smtClean="0">
                <a:latin typeface="Arial"/>
                <a:cs typeface="Arial"/>
              </a:rPr>
              <a:t>vector </a:t>
            </a:r>
          </a:p>
          <a:p>
            <a:r>
              <a:rPr lang="en-US" sz="2000" dirty="0" smtClean="0">
                <a:latin typeface="Arial"/>
                <a:cs typeface="Arial"/>
              </a:rPr>
              <a:t>H: P(1,2,3,4,5) -&gt; R subject to the causal constraints  </a:t>
            </a:r>
            <a:endParaRPr lang="en-US" sz="2000" dirty="0">
              <a:latin typeface="Arial"/>
              <a:cs typeface="Arial"/>
            </a:endParaRPr>
          </a:p>
        </p:txBody>
      </p:sp>
    </p:spTree>
    <p:extLst>
      <p:ext uri="{BB962C8B-B14F-4D97-AF65-F5344CB8AC3E}">
        <p14:creationId xmlns:p14="http://schemas.microsoft.com/office/powerpoint/2010/main" val="2550710292"/>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8" grpId="0"/>
      <p:bldP spid="9"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29" name="Rectangle 1"/>
          <p:cNvSpPr>
            <a:spLocks noGrp="1" noChangeArrowheads="1"/>
          </p:cNvSpPr>
          <p:nvPr>
            <p:ph type="title"/>
          </p:nvPr>
        </p:nvSpPr>
        <p:spPr>
          <a:xfrm>
            <a:off x="685800" y="317500"/>
            <a:ext cx="7772400" cy="1181100"/>
          </a:xfrm>
          <a:ln/>
        </p:spPr>
        <p:txBody>
          <a:bodyPr rIns="30479">
            <a:normAutofit/>
          </a:bodyPr>
          <a:lstStyle/>
          <a:p>
            <a:r>
              <a:rPr lang="en-US" sz="4000" dirty="0">
                <a:latin typeface="Arial"/>
                <a:cs typeface="Arial"/>
              </a:rPr>
              <a:t>Graph Entropy (causal networks) </a:t>
            </a:r>
            <a:endParaRPr lang="en-US" sz="4000" dirty="0"/>
          </a:p>
        </p:txBody>
      </p:sp>
      <p:sp>
        <p:nvSpPr>
          <p:cNvPr id="48130" name="Rectangle 2"/>
          <p:cNvSpPr>
            <a:spLocks noGrp="1" noChangeArrowheads="1"/>
          </p:cNvSpPr>
          <p:nvPr>
            <p:ph type="body" idx="1"/>
          </p:nvPr>
        </p:nvSpPr>
        <p:spPr>
          <a:xfrm>
            <a:off x="685800" y="1498600"/>
            <a:ext cx="7772400" cy="5359400"/>
          </a:xfrm>
          <a:ln/>
        </p:spPr>
        <p:txBody>
          <a:bodyPr rIns="30479"/>
          <a:lstStyle/>
          <a:p>
            <a:pPr>
              <a:buFont typeface="Arial" charset="0"/>
              <a:buNone/>
            </a:pPr>
            <a:r>
              <a:rPr lang="en-US" sz="2200" dirty="0" smtClean="0"/>
              <a:t>Consider </a:t>
            </a:r>
            <a:r>
              <a:rPr lang="en-US" sz="2200" dirty="0" smtClean="0">
                <a:latin typeface="Arial Bold" charset="0"/>
                <a:cs typeface="Arial Bold" charset="0"/>
                <a:sym typeface="Arial Bold" charset="0"/>
              </a:rPr>
              <a:t>C</a:t>
            </a:r>
            <a:r>
              <a:rPr lang="en-US" sz="2200" baseline="-25000" dirty="0" smtClean="0">
                <a:latin typeface="Arial Bold" charset="0"/>
                <a:cs typeface="Arial Bold" charset="0"/>
                <a:sym typeface="Arial Bold" charset="0"/>
              </a:rPr>
              <a:t>5</a:t>
            </a:r>
            <a:r>
              <a:rPr lang="en-US" sz="2200" dirty="0" smtClean="0"/>
              <a:t> </a:t>
            </a:r>
            <a:r>
              <a:rPr lang="en-US" sz="2200" dirty="0"/>
              <a:t>with bi-directed edges.  </a:t>
            </a:r>
            <a:endParaRPr lang="en-US" sz="2200" dirty="0" smtClean="0"/>
          </a:p>
          <a:p>
            <a:pPr>
              <a:buFont typeface="Arial" charset="0"/>
              <a:buNone/>
            </a:pPr>
            <a:r>
              <a:rPr lang="en-US" sz="2200" dirty="0" smtClean="0"/>
              <a:t>Let </a:t>
            </a:r>
            <a:r>
              <a:rPr lang="en-US" sz="2200" dirty="0">
                <a:latin typeface="Arial Bold" charset="0"/>
                <a:cs typeface="Arial Bold" charset="0"/>
                <a:sym typeface="Arial Bold" charset="0"/>
              </a:rPr>
              <a:t>A</a:t>
            </a:r>
            <a:r>
              <a:rPr lang="en-US" sz="2200" dirty="0"/>
              <a:t> be an alphabet with </a:t>
            </a:r>
            <a:r>
              <a:rPr lang="en-US" sz="2200" dirty="0">
                <a:latin typeface="Arial Bold" charset="0"/>
                <a:cs typeface="Arial Bold" charset="0"/>
                <a:sym typeface="Arial Bold" charset="0"/>
              </a:rPr>
              <a:t>s</a:t>
            </a:r>
            <a:r>
              <a:rPr lang="en-US" sz="2200" dirty="0"/>
              <a:t> letters.  </a:t>
            </a:r>
            <a:endParaRPr lang="en-US" dirty="0"/>
          </a:p>
          <a:p>
            <a:pPr>
              <a:buFont typeface="Arial" charset="0"/>
              <a:buNone/>
            </a:pPr>
            <a:r>
              <a:rPr lang="en-US" sz="2200" dirty="0"/>
              <a:t>Assume that s is a square number i.e. that </a:t>
            </a:r>
            <a:r>
              <a:rPr lang="en-US" sz="2200" dirty="0">
                <a:latin typeface="Arial Bold" charset="0"/>
                <a:cs typeface="Arial Bold" charset="0"/>
                <a:sym typeface="Arial Bold" charset="0"/>
              </a:rPr>
              <a:t>s=t</a:t>
            </a:r>
            <a:r>
              <a:rPr lang="en-US" sz="2200" baseline="30000" dirty="0">
                <a:latin typeface="Arial Bold" charset="0"/>
                <a:cs typeface="Arial Bold" charset="0"/>
                <a:sym typeface="Arial Bold" charset="0"/>
              </a:rPr>
              <a:t>2</a:t>
            </a:r>
            <a:r>
              <a:rPr lang="en-US" sz="2200" baseline="30000" dirty="0"/>
              <a:t> </a:t>
            </a:r>
            <a:r>
              <a:rPr lang="en-US" sz="2200" dirty="0"/>
              <a:t>for some </a:t>
            </a:r>
            <a:r>
              <a:rPr lang="en-US" sz="2200" dirty="0">
                <a:latin typeface="Arial Bold" charset="0"/>
                <a:cs typeface="Arial Bold" charset="0"/>
                <a:sym typeface="Arial Bold" charset="0"/>
              </a:rPr>
              <a:t>t=2,3,4,…</a:t>
            </a:r>
            <a:endParaRPr lang="en-US" sz="2200" dirty="0">
              <a:latin typeface="Arial Bold" charset="0"/>
              <a:ea typeface="ヒラギノ角ゴ ProN W6" charset="0"/>
              <a:cs typeface="ヒラギノ角ゴ ProN W6" charset="0"/>
              <a:sym typeface="Arial Bold" charset="0"/>
            </a:endParaRPr>
          </a:p>
        </p:txBody>
      </p:sp>
      <p:pic>
        <p:nvPicPr>
          <p:cNvPr id="2" name="Picture 1" descr="Screen shot 2013-04-17 at 04.39.01.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379134" y="3045882"/>
            <a:ext cx="3462866" cy="3195281"/>
          </a:xfrm>
          <a:prstGeom prst="rect">
            <a:avLst/>
          </a:prstGeom>
        </p:spPr>
      </p:pic>
    </p:spTree>
    <p:extLst>
      <p:ext uri="{BB962C8B-B14F-4D97-AF65-F5344CB8AC3E}">
        <p14:creationId xmlns:p14="http://schemas.microsoft.com/office/powerpoint/2010/main" val="369740163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xmlns:p14="http://schemas.microsoft.com/office/powerpoint/2010/mai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3" name="Rectangle 1"/>
          <p:cNvSpPr>
            <a:spLocks noGrp="1" noChangeArrowheads="1"/>
          </p:cNvSpPr>
          <p:nvPr>
            <p:ph type="title"/>
          </p:nvPr>
        </p:nvSpPr>
        <p:spPr>
          <a:xfrm>
            <a:off x="685800" y="381000"/>
            <a:ext cx="7772400" cy="1600200"/>
          </a:xfrm>
          <a:ln/>
        </p:spPr>
        <p:txBody>
          <a:bodyPr rIns="30479">
            <a:normAutofit/>
          </a:bodyPr>
          <a:lstStyle/>
          <a:p>
            <a:r>
              <a:rPr lang="en-US" sz="4000" dirty="0">
                <a:latin typeface="Arial"/>
                <a:cs typeface="Arial"/>
              </a:rPr>
              <a:t>Graph Entropy (causal networks) </a:t>
            </a:r>
            <a:endParaRPr lang="en-US" sz="4000" dirty="0"/>
          </a:p>
        </p:txBody>
      </p:sp>
      <p:sp>
        <p:nvSpPr>
          <p:cNvPr id="49155" name="Rectangle 3"/>
          <p:cNvSpPr>
            <a:spLocks/>
          </p:cNvSpPr>
          <p:nvPr/>
        </p:nvSpPr>
        <p:spPr bwMode="auto">
          <a:xfrm>
            <a:off x="1393825" y="4945063"/>
            <a:ext cx="6489700" cy="1409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40639" bIns="0"/>
          <a:lstStyle/>
          <a:p>
            <a:pPr marL="39688">
              <a:spcBef>
                <a:spcPts val="1400"/>
              </a:spcBef>
            </a:pPr>
            <a:r>
              <a:rPr lang="en-US" sz="2400" dirty="0" err="1">
                <a:solidFill>
                  <a:schemeClr val="tx1"/>
                </a:solidFill>
                <a:ea typeface="ＭＳ Ｐゴシック" charset="0"/>
                <a:cs typeface="Arial" charset="0"/>
              </a:rPr>
              <a:t>W.l.o.g</a:t>
            </a:r>
            <a:r>
              <a:rPr lang="en-US" sz="2400" dirty="0">
                <a:solidFill>
                  <a:schemeClr val="tx1"/>
                </a:solidFill>
                <a:ea typeface="ＭＳ Ｐゴシック" charset="0"/>
                <a:cs typeface="Arial" charset="0"/>
              </a:rPr>
              <a:t>. we can assume that each of the </a:t>
            </a:r>
            <a:r>
              <a:rPr lang="en-US" sz="2400" dirty="0">
                <a:solidFill>
                  <a:schemeClr val="tx1"/>
                </a:solidFill>
                <a:latin typeface="Arial Bold" charset="0"/>
                <a:ea typeface="ＭＳ Ｐゴシック" charset="0"/>
                <a:cs typeface="Arial Bold" charset="0"/>
                <a:sym typeface="Arial Bold" charset="0"/>
              </a:rPr>
              <a:t>5</a:t>
            </a:r>
            <a:r>
              <a:rPr lang="en-US" sz="2400" dirty="0">
                <a:solidFill>
                  <a:schemeClr val="tx1"/>
                </a:solidFill>
                <a:ea typeface="ＭＳ Ｐゴシック" charset="0"/>
                <a:cs typeface="Arial" charset="0"/>
              </a:rPr>
              <a:t> players </a:t>
            </a:r>
            <a:r>
              <a:rPr lang="en-US" sz="2400" dirty="0">
                <a:ea typeface="ＭＳ Ｐゴシック" charset="0"/>
                <a:cs typeface="Arial" charset="0"/>
              </a:rPr>
              <a:t>i</a:t>
            </a:r>
            <a:r>
              <a:rPr lang="en-US" sz="2400" dirty="0" smtClean="0">
                <a:solidFill>
                  <a:schemeClr val="tx1"/>
                </a:solidFill>
                <a:ea typeface="ＭＳ Ｐゴシック" charset="0"/>
                <a:cs typeface="Arial" charset="0"/>
              </a:rPr>
              <a:t>s </a:t>
            </a:r>
            <a:r>
              <a:rPr lang="en-US" sz="2400" dirty="0">
                <a:solidFill>
                  <a:schemeClr val="tx1"/>
                </a:solidFill>
                <a:ea typeface="ＭＳ Ｐゴシック" charset="0"/>
                <a:cs typeface="Arial" charset="0"/>
              </a:rPr>
              <a:t>assigned two dice (each of </a:t>
            </a:r>
            <a:r>
              <a:rPr lang="en-US" sz="2400" dirty="0">
                <a:solidFill>
                  <a:schemeClr val="tx1"/>
                </a:solidFill>
                <a:latin typeface="Arial Bold" charset="0"/>
                <a:ea typeface="ＭＳ Ｐゴシック" charset="0"/>
                <a:cs typeface="Arial Bold" charset="0"/>
                <a:sym typeface="Arial Bold" charset="0"/>
              </a:rPr>
              <a:t>t</a:t>
            </a:r>
            <a:r>
              <a:rPr lang="en-US" sz="2400" dirty="0">
                <a:solidFill>
                  <a:schemeClr val="tx1"/>
                </a:solidFill>
                <a:ea typeface="ＭＳ Ｐゴシック" charset="0"/>
                <a:cs typeface="Arial" charset="0"/>
              </a:rPr>
              <a:t> sides). One labeled </a:t>
            </a:r>
            <a:r>
              <a:rPr lang="ja-JP" altLang="en-US" sz="2400" dirty="0" smtClean="0">
                <a:solidFill>
                  <a:schemeClr val="tx1"/>
                </a:solidFill>
                <a:latin typeface="Arial"/>
                <a:ea typeface="ＭＳ Ｐゴシック" charset="0"/>
                <a:cs typeface="Arial" charset="0"/>
              </a:rPr>
              <a:t>“</a:t>
            </a:r>
            <a:r>
              <a:rPr lang="en-US" altLang="ja-JP" sz="2400" dirty="0">
                <a:ea typeface="ＭＳ Ｐゴシック" charset="0"/>
                <a:cs typeface="Arial" charset="0"/>
              </a:rPr>
              <a:t>l</a:t>
            </a:r>
            <a:r>
              <a:rPr lang="ja-JP" altLang="en-US" sz="2400" dirty="0" smtClean="0">
                <a:solidFill>
                  <a:schemeClr val="tx1"/>
                </a:solidFill>
                <a:latin typeface="Arial"/>
                <a:ea typeface="ＭＳ Ｐゴシック" charset="0"/>
                <a:cs typeface="Arial" charset="0"/>
              </a:rPr>
              <a:t>”</a:t>
            </a:r>
            <a:r>
              <a:rPr lang="en-US" altLang="ja-JP" sz="2400" dirty="0" smtClean="0">
                <a:solidFill>
                  <a:schemeClr val="tx1"/>
                </a:solidFill>
                <a:latin typeface="Arial"/>
                <a:ea typeface="ＭＳ Ｐゴシック" charset="0"/>
                <a:cs typeface="Arial" charset="0"/>
              </a:rPr>
              <a:t> </a:t>
            </a:r>
            <a:r>
              <a:rPr lang="en-US" sz="2400" dirty="0" smtClean="0">
                <a:solidFill>
                  <a:schemeClr val="tx1"/>
                </a:solidFill>
                <a:ea typeface="ＭＳ Ｐゴシック" charset="0"/>
                <a:cs typeface="Arial" charset="0"/>
              </a:rPr>
              <a:t>for </a:t>
            </a:r>
            <a:r>
              <a:rPr lang="en-US" sz="2400" dirty="0">
                <a:solidFill>
                  <a:schemeClr val="tx1"/>
                </a:solidFill>
                <a:latin typeface="Arial Italic" charset="0"/>
                <a:ea typeface="Arial Italic" charset="0"/>
                <a:cs typeface="Arial Italic" charset="0"/>
                <a:sym typeface="Arial Italic" charset="0"/>
              </a:rPr>
              <a:t>left</a:t>
            </a:r>
            <a:r>
              <a:rPr lang="en-US" sz="2400" dirty="0">
                <a:solidFill>
                  <a:schemeClr val="tx1"/>
                </a:solidFill>
                <a:ea typeface="ＭＳ Ｐゴシック" charset="0"/>
                <a:cs typeface="Arial" charset="0"/>
              </a:rPr>
              <a:t>, and one labeled </a:t>
            </a:r>
            <a:r>
              <a:rPr lang="ja-JP" altLang="en-US" sz="2400" dirty="0">
                <a:solidFill>
                  <a:schemeClr val="tx1"/>
                </a:solidFill>
                <a:latin typeface="Arial"/>
                <a:ea typeface="ＭＳ Ｐゴシック" charset="0"/>
                <a:cs typeface="Arial" charset="0"/>
              </a:rPr>
              <a:t>“</a:t>
            </a:r>
            <a:r>
              <a:rPr lang="en-US" sz="2400" dirty="0">
                <a:solidFill>
                  <a:schemeClr val="tx1"/>
                </a:solidFill>
                <a:ea typeface="ＭＳ Ｐゴシック" charset="0"/>
                <a:cs typeface="Arial" charset="0"/>
              </a:rPr>
              <a:t>r</a:t>
            </a:r>
            <a:r>
              <a:rPr lang="ja-JP" altLang="en-US" sz="2400" dirty="0">
                <a:solidFill>
                  <a:schemeClr val="tx1"/>
                </a:solidFill>
                <a:latin typeface="Arial"/>
                <a:ea typeface="ＭＳ Ｐゴシック" charset="0"/>
                <a:cs typeface="Arial" charset="0"/>
              </a:rPr>
              <a:t>”</a:t>
            </a:r>
            <a:r>
              <a:rPr lang="en-US" sz="2400" dirty="0">
                <a:solidFill>
                  <a:schemeClr val="tx1"/>
                </a:solidFill>
                <a:ea typeface="ＭＳ Ｐゴシック" charset="0"/>
                <a:cs typeface="Arial" charset="0"/>
              </a:rPr>
              <a:t> for </a:t>
            </a:r>
            <a:r>
              <a:rPr lang="en-US" sz="2400" dirty="0">
                <a:solidFill>
                  <a:schemeClr val="tx1"/>
                </a:solidFill>
                <a:latin typeface="Arial Italic" charset="0"/>
                <a:ea typeface="Arial Italic" charset="0"/>
                <a:cs typeface="Arial Italic" charset="0"/>
                <a:sym typeface="Arial Italic" charset="0"/>
              </a:rPr>
              <a:t>right</a:t>
            </a:r>
            <a:r>
              <a:rPr lang="en-US" sz="2400" dirty="0">
                <a:solidFill>
                  <a:schemeClr val="tx1"/>
                </a:solidFill>
                <a:ea typeface="ＭＳ Ｐゴシック" charset="0"/>
                <a:cs typeface="Arial" charset="0"/>
              </a:rPr>
              <a:t>. </a:t>
            </a:r>
          </a:p>
        </p:txBody>
      </p:sp>
      <p:pic>
        <p:nvPicPr>
          <p:cNvPr id="2" name="Picture 1" descr="Screen shot 2013-04-17 at 04.39.01.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582332" y="1657349"/>
            <a:ext cx="3141133" cy="2898409"/>
          </a:xfrm>
          <a:prstGeom prst="rect">
            <a:avLst/>
          </a:prstGeom>
        </p:spPr>
      </p:pic>
    </p:spTree>
    <p:extLst>
      <p:ext uri="{BB962C8B-B14F-4D97-AF65-F5344CB8AC3E}">
        <p14:creationId xmlns:p14="http://schemas.microsoft.com/office/powerpoint/2010/main" val="280945782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xmlns:p14="http://schemas.microsoft.com/office/powerpoint/2010/mai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7" name="Rectangle 1"/>
          <p:cNvSpPr>
            <a:spLocks noGrp="1" noChangeArrowheads="1"/>
          </p:cNvSpPr>
          <p:nvPr>
            <p:ph type="title"/>
          </p:nvPr>
        </p:nvSpPr>
        <p:spPr>
          <a:xfrm>
            <a:off x="685800" y="381000"/>
            <a:ext cx="7772400" cy="1600200"/>
          </a:xfrm>
          <a:ln/>
        </p:spPr>
        <p:txBody>
          <a:bodyPr rIns="30479"/>
          <a:lstStyle/>
          <a:p>
            <a:r>
              <a:rPr lang="en-US" sz="2400" dirty="0">
                <a:latin typeface="Arial"/>
                <a:cs typeface="Arial"/>
              </a:rPr>
              <a:t>Graph Entropy (causal networks) </a:t>
            </a:r>
            <a:endParaRPr lang="en-US" sz="2400" dirty="0"/>
          </a:p>
        </p:txBody>
      </p:sp>
      <p:sp>
        <p:nvSpPr>
          <p:cNvPr id="50178" name="Rectangle 2"/>
          <p:cNvSpPr>
            <a:spLocks noGrp="1" noChangeArrowheads="1"/>
          </p:cNvSpPr>
          <p:nvPr>
            <p:ph type="body" idx="1"/>
          </p:nvPr>
        </p:nvSpPr>
        <p:spPr>
          <a:ln/>
        </p:spPr>
        <p:txBody>
          <a:bodyPr rIns="30479"/>
          <a:lstStyle/>
          <a:p>
            <a:pPr>
              <a:buFont typeface="Arial" charset="0"/>
              <a:buNone/>
            </a:pPr>
            <a:endParaRPr lang="en-US" sz="2200" dirty="0" smtClean="0"/>
          </a:p>
          <a:p>
            <a:pPr>
              <a:buFont typeface="Arial" charset="0"/>
              <a:buNone/>
            </a:pPr>
            <a:r>
              <a:rPr lang="en-US" sz="2200" dirty="0" smtClean="0"/>
              <a:t>Optimal Guessing </a:t>
            </a:r>
            <a:r>
              <a:rPr lang="en-US" sz="2200" dirty="0"/>
              <a:t>strategy for C</a:t>
            </a:r>
            <a:r>
              <a:rPr lang="en-US" sz="2200" baseline="-6000" dirty="0"/>
              <a:t>5 </a:t>
            </a:r>
            <a:r>
              <a:rPr lang="en-US" sz="2200" dirty="0"/>
              <a:t>: </a:t>
            </a:r>
            <a:endParaRPr lang="en-US" dirty="0"/>
          </a:p>
          <a:p>
            <a:pPr>
              <a:buFont typeface="Arial" charset="0"/>
              <a:buNone/>
            </a:pPr>
            <a:r>
              <a:rPr lang="en-US" sz="2200" dirty="0" smtClean="0"/>
              <a:t>The players guess according to the following rule: </a:t>
            </a:r>
          </a:p>
          <a:p>
            <a:pPr>
              <a:buFont typeface="Arial" charset="0"/>
              <a:buNone/>
            </a:pPr>
            <a:r>
              <a:rPr lang="en-US" sz="2200" dirty="0" smtClean="0"/>
              <a:t>Each </a:t>
            </a:r>
            <a:r>
              <a:rPr lang="ja-JP" altLang="en-US" sz="2200" dirty="0">
                <a:latin typeface="Arial"/>
              </a:rPr>
              <a:t>“</a:t>
            </a:r>
            <a:r>
              <a:rPr lang="en-US" sz="2200" dirty="0"/>
              <a:t>left</a:t>
            </a:r>
            <a:r>
              <a:rPr lang="ja-JP" altLang="en-US" sz="2200" dirty="0">
                <a:latin typeface="Arial"/>
              </a:rPr>
              <a:t>”</a:t>
            </a:r>
            <a:r>
              <a:rPr lang="en-US" sz="2200" dirty="0"/>
              <a:t> die has the same value as its corresponding </a:t>
            </a:r>
            <a:r>
              <a:rPr lang="ja-JP" altLang="en-US" sz="2200" dirty="0">
                <a:latin typeface="Arial"/>
              </a:rPr>
              <a:t>“</a:t>
            </a:r>
            <a:r>
              <a:rPr lang="en-US" sz="2200" dirty="0"/>
              <a:t>right</a:t>
            </a:r>
            <a:r>
              <a:rPr lang="ja-JP" altLang="en-US" sz="2200" dirty="0">
                <a:latin typeface="Arial"/>
              </a:rPr>
              <a:t>”</a:t>
            </a:r>
            <a:r>
              <a:rPr lang="en-US" sz="2200" dirty="0"/>
              <a:t> die. </a:t>
            </a:r>
          </a:p>
          <a:p>
            <a:pPr>
              <a:buFont typeface="Arial" charset="0"/>
              <a:buNone/>
            </a:pPr>
            <a:r>
              <a:rPr lang="en-US" sz="2200" dirty="0"/>
              <a:t>This strategy succeeds with</a:t>
            </a:r>
          </a:p>
          <a:p>
            <a:pPr>
              <a:buFont typeface="Arial" charset="0"/>
              <a:buNone/>
            </a:pPr>
            <a:r>
              <a:rPr lang="en-US" sz="2200" dirty="0"/>
              <a:t>probability </a:t>
            </a:r>
            <a:r>
              <a:rPr lang="en-US" sz="2200" dirty="0">
                <a:latin typeface="Arial Bold" charset="0"/>
                <a:cs typeface="Arial Bold" charset="0"/>
                <a:sym typeface="Arial Bold" charset="0"/>
              </a:rPr>
              <a:t>(1/t)</a:t>
            </a:r>
            <a:r>
              <a:rPr lang="en-US" sz="2200" baseline="30000" dirty="0">
                <a:latin typeface="Arial Bold" charset="0"/>
                <a:cs typeface="Arial Bold" charset="0"/>
                <a:sym typeface="Arial Bold" charset="0"/>
              </a:rPr>
              <a:t>5</a:t>
            </a:r>
            <a:r>
              <a:rPr lang="en-US" sz="2200" dirty="0">
                <a:latin typeface="Arial Bold" charset="0"/>
                <a:cs typeface="Arial Bold" charset="0"/>
                <a:sym typeface="Arial Bold" charset="0"/>
              </a:rPr>
              <a:t> = (1/s)</a:t>
            </a:r>
            <a:r>
              <a:rPr lang="en-US" sz="2200" baseline="30000" dirty="0">
                <a:latin typeface="Arial Bold" charset="0"/>
                <a:cs typeface="Arial Bold" charset="0"/>
                <a:sym typeface="Arial Bold" charset="0"/>
              </a:rPr>
              <a:t>2.5</a:t>
            </a:r>
            <a:endParaRPr lang="en-US" sz="2200" baseline="30000" dirty="0">
              <a:latin typeface="Arial Bold" charset="0"/>
              <a:ea typeface="ヒラギノ角ゴ ProN W6" charset="0"/>
              <a:cs typeface="ヒラギノ角ゴ ProN W6" charset="0"/>
              <a:sym typeface="Arial Bold" charset="0"/>
            </a:endParaRPr>
          </a:p>
        </p:txBody>
      </p:sp>
      <p:pic>
        <p:nvPicPr>
          <p:cNvPr id="2" name="Picture 1" descr="Screen shot 2013-04-17 at 04.39.01.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485497" y="3301999"/>
            <a:ext cx="3710235" cy="3423535"/>
          </a:xfrm>
          <a:prstGeom prst="rect">
            <a:avLst/>
          </a:prstGeom>
        </p:spPr>
      </p:pic>
    </p:spTree>
    <p:extLst>
      <p:ext uri="{BB962C8B-B14F-4D97-AF65-F5344CB8AC3E}">
        <p14:creationId xmlns:p14="http://schemas.microsoft.com/office/powerpoint/2010/main" val="2102631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xmlns:p14="http://schemas.microsoft.com/office/powerpoint/2010/mai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1" name="Rectangle 1"/>
          <p:cNvSpPr>
            <a:spLocks noGrp="1" noChangeArrowheads="1"/>
          </p:cNvSpPr>
          <p:nvPr>
            <p:ph type="title"/>
          </p:nvPr>
        </p:nvSpPr>
        <p:spPr>
          <a:xfrm>
            <a:off x="685800" y="0"/>
            <a:ext cx="7772400" cy="1701800"/>
          </a:xfrm>
          <a:ln/>
        </p:spPr>
        <p:txBody>
          <a:bodyPr rIns="30479"/>
          <a:lstStyle/>
          <a:p>
            <a:r>
              <a:rPr lang="en-US" sz="2400" dirty="0">
                <a:latin typeface="Arial"/>
                <a:cs typeface="Arial"/>
              </a:rPr>
              <a:t>Graph Entropy (causal networks) </a:t>
            </a:r>
            <a:endParaRPr lang="en-US" sz="2400" dirty="0"/>
          </a:p>
        </p:txBody>
      </p:sp>
      <p:sp>
        <p:nvSpPr>
          <p:cNvPr id="51202" name="Rectangle 2"/>
          <p:cNvSpPr>
            <a:spLocks noGrp="1" noChangeArrowheads="1"/>
          </p:cNvSpPr>
          <p:nvPr>
            <p:ph type="body" idx="1"/>
          </p:nvPr>
        </p:nvSpPr>
        <p:spPr>
          <a:ln/>
        </p:spPr>
        <p:txBody>
          <a:bodyPr rIns="30479"/>
          <a:lstStyle/>
          <a:p>
            <a:pPr>
              <a:buFont typeface="Arial" charset="0"/>
              <a:buNone/>
            </a:pPr>
            <a:r>
              <a:rPr lang="en-US" sz="2400" dirty="0"/>
              <a:t>This shows that pentagon has guessing </a:t>
            </a:r>
            <a:r>
              <a:rPr lang="en-US" sz="2400" dirty="0" smtClean="0"/>
              <a:t>number ≥ </a:t>
            </a:r>
            <a:r>
              <a:rPr lang="en-US" sz="2400" dirty="0">
                <a:latin typeface="Arial Bold" charset="0"/>
                <a:cs typeface="Arial Bold" charset="0"/>
                <a:sym typeface="Arial Bold" charset="0"/>
              </a:rPr>
              <a:t>2.5</a:t>
            </a:r>
            <a:r>
              <a:rPr lang="en-US" sz="2400" dirty="0"/>
              <a:t> if </a:t>
            </a:r>
            <a:r>
              <a:rPr lang="en-US" sz="2400" dirty="0">
                <a:latin typeface="Arial Bold" charset="0"/>
                <a:cs typeface="Arial Bold" charset="0"/>
                <a:sym typeface="Arial Bold" charset="0"/>
              </a:rPr>
              <a:t>s=4,9,16,25,</a:t>
            </a:r>
            <a:r>
              <a:rPr lang="en-US" sz="2400" dirty="0" smtClean="0">
                <a:latin typeface="Arial Bold" charset="0"/>
                <a:cs typeface="Arial Bold" charset="0"/>
                <a:sym typeface="Arial Bold" charset="0"/>
              </a:rPr>
              <a:t>…</a:t>
            </a:r>
            <a:r>
              <a:rPr lang="en-US" sz="2400" dirty="0" smtClean="0"/>
              <a:t>is </a:t>
            </a:r>
            <a:r>
              <a:rPr lang="en-US" sz="2400" dirty="0"/>
              <a:t>square number</a:t>
            </a:r>
            <a:r>
              <a:rPr lang="en-US" sz="2400" dirty="0" smtClean="0"/>
              <a:t>.  </a:t>
            </a:r>
            <a:endParaRPr lang="en-US" sz="2400" dirty="0"/>
          </a:p>
          <a:p>
            <a:pPr>
              <a:buFont typeface="Arial" charset="0"/>
              <a:buNone/>
            </a:pPr>
            <a:endParaRPr lang="en-US" sz="2400" dirty="0" smtClean="0"/>
          </a:p>
          <a:p>
            <a:pPr>
              <a:buNone/>
            </a:pPr>
            <a:r>
              <a:rPr lang="en-US" sz="2400" dirty="0" smtClean="0"/>
              <a:t>This kind of argument can be used to show that </a:t>
            </a:r>
          </a:p>
          <a:p>
            <a:pPr>
              <a:buNone/>
            </a:pPr>
            <a:r>
              <a:rPr lang="en-US" sz="2400" dirty="0" smtClean="0"/>
              <a:t>Guess</a:t>
            </a:r>
            <a:r>
              <a:rPr lang="en-US" sz="2400" dirty="0"/>
              <a:t>(</a:t>
            </a:r>
            <a:r>
              <a:rPr lang="en-US" sz="2400" dirty="0">
                <a:latin typeface="Arial Bold" charset="0"/>
                <a:cs typeface="Arial Bold" charset="0"/>
                <a:sym typeface="Arial Bold" charset="0"/>
              </a:rPr>
              <a:t>C</a:t>
            </a:r>
            <a:r>
              <a:rPr lang="en-US" sz="2400" baseline="-6000" dirty="0">
                <a:latin typeface="Arial Bold" charset="0"/>
                <a:cs typeface="Arial Bold" charset="0"/>
                <a:sym typeface="Arial Bold" charset="0"/>
              </a:rPr>
              <a:t>5</a:t>
            </a:r>
            <a:r>
              <a:rPr lang="en-US" sz="2400" dirty="0" smtClean="0">
                <a:latin typeface="Arial Bold" charset="0"/>
                <a:cs typeface="Arial Bold" charset="0"/>
                <a:sym typeface="Arial Bold" charset="0"/>
              </a:rPr>
              <a:t>)</a:t>
            </a:r>
            <a:r>
              <a:rPr lang="en-US" sz="2400" dirty="0" smtClean="0">
                <a:sym typeface="Arial Bold" charset="0"/>
              </a:rPr>
              <a:t> ≥</a:t>
            </a:r>
            <a:r>
              <a:rPr lang="en-US" sz="2400" dirty="0" smtClean="0"/>
              <a:t> 2.5   </a:t>
            </a:r>
            <a:endParaRPr lang="en-US" sz="2400" dirty="0"/>
          </a:p>
          <a:p>
            <a:pPr>
              <a:buFont typeface="Arial" charset="0"/>
              <a:buNone/>
            </a:pPr>
            <a:endParaRPr lang="en-US" sz="2200" dirty="0"/>
          </a:p>
          <a:p>
            <a:pPr>
              <a:buFont typeface="Arial" charset="0"/>
              <a:buNone/>
            </a:pPr>
            <a:r>
              <a:rPr lang="en-US" dirty="0">
                <a:latin typeface="Arial Bold" charset="0"/>
                <a:cs typeface="Arial Bold" charset="0"/>
                <a:sym typeface="Arial Bold" charset="0"/>
              </a:rPr>
              <a:t>Proposition</a:t>
            </a:r>
            <a:r>
              <a:rPr lang="en-US" sz="2400" dirty="0"/>
              <a:t>:</a:t>
            </a:r>
            <a:r>
              <a:rPr lang="en-US" dirty="0"/>
              <a:t> </a:t>
            </a:r>
            <a:r>
              <a:rPr lang="en-US" sz="2400" dirty="0" smtClean="0"/>
              <a:t>Guess(</a:t>
            </a:r>
            <a:r>
              <a:rPr lang="en-US" sz="2400" dirty="0" smtClean="0">
                <a:latin typeface="Arial Bold" charset="0"/>
                <a:cs typeface="Arial Bold" charset="0"/>
                <a:sym typeface="Arial Bold" charset="0"/>
              </a:rPr>
              <a:t>C</a:t>
            </a:r>
            <a:r>
              <a:rPr lang="en-US" sz="2200" baseline="-6000" dirty="0" smtClean="0">
                <a:latin typeface="Arial Bold" charset="0"/>
                <a:cs typeface="Arial Bold" charset="0"/>
                <a:sym typeface="Arial Bold" charset="0"/>
              </a:rPr>
              <a:t>5</a:t>
            </a:r>
            <a:r>
              <a:rPr lang="en-US" sz="2400" dirty="0" smtClean="0">
                <a:latin typeface="Arial Bold" charset="0"/>
                <a:cs typeface="Arial Bold" charset="0"/>
                <a:sym typeface="Arial Bold" charset="0"/>
              </a:rPr>
              <a:t>)</a:t>
            </a:r>
            <a:r>
              <a:rPr lang="en-US" sz="2400" dirty="0">
                <a:sym typeface="Arial Bold" charset="0"/>
              </a:rPr>
              <a:t> </a:t>
            </a:r>
            <a:r>
              <a:rPr lang="en-US" sz="2400" dirty="0" smtClean="0">
                <a:sym typeface="Arial Bold" charset="0"/>
              </a:rPr>
              <a:t>= Entropy(</a:t>
            </a:r>
            <a:r>
              <a:rPr lang="en-US" sz="2400" dirty="0">
                <a:latin typeface="Arial Bold" charset="0"/>
                <a:cs typeface="Arial Bold" charset="0"/>
                <a:sym typeface="Arial Bold" charset="0"/>
              </a:rPr>
              <a:t>C</a:t>
            </a:r>
            <a:r>
              <a:rPr lang="en-US" sz="2200" baseline="-6000" dirty="0">
                <a:latin typeface="Arial Bold" charset="0"/>
                <a:cs typeface="Arial Bold" charset="0"/>
                <a:sym typeface="Arial Bold" charset="0"/>
              </a:rPr>
              <a:t>5</a:t>
            </a:r>
            <a:r>
              <a:rPr lang="en-US" sz="2400" dirty="0">
                <a:latin typeface="Arial Bold" charset="0"/>
                <a:cs typeface="Arial Bold" charset="0"/>
                <a:sym typeface="Arial Bold" charset="0"/>
              </a:rPr>
              <a:t>)</a:t>
            </a:r>
            <a:r>
              <a:rPr lang="en-US" sz="2400" dirty="0">
                <a:sym typeface="Arial Bold" charset="0"/>
              </a:rPr>
              <a:t> </a:t>
            </a:r>
            <a:r>
              <a:rPr lang="en-US" sz="2400" dirty="0" smtClean="0">
                <a:sym typeface="Arial Bold" charset="0"/>
              </a:rPr>
              <a:t>=</a:t>
            </a:r>
            <a:r>
              <a:rPr lang="en-US" sz="2400" dirty="0" smtClean="0"/>
              <a:t> 2.5</a:t>
            </a:r>
            <a:endParaRPr lang="en-US" dirty="0"/>
          </a:p>
          <a:p>
            <a:pPr>
              <a:buFont typeface="Arial" charset="0"/>
              <a:buNone/>
            </a:pPr>
            <a:r>
              <a:rPr lang="en-US" sz="2200" dirty="0" smtClean="0"/>
              <a:t>     </a:t>
            </a:r>
            <a:endParaRPr lang="en-US" sz="2200" dirty="0"/>
          </a:p>
          <a:p>
            <a:pPr>
              <a:buFont typeface="Arial" charset="0"/>
              <a:buNone/>
            </a:pPr>
            <a:endParaRPr lang="en-US" sz="2200" dirty="0"/>
          </a:p>
          <a:p>
            <a:pPr>
              <a:buFont typeface="Arial" charset="0"/>
              <a:buNone/>
            </a:pPr>
            <a:r>
              <a:rPr lang="en-US" sz="2200" dirty="0"/>
              <a:t>  </a:t>
            </a:r>
          </a:p>
        </p:txBody>
      </p:sp>
    </p:spTree>
    <p:extLst>
      <p:ext uri="{BB962C8B-B14F-4D97-AF65-F5344CB8AC3E}">
        <p14:creationId xmlns:p14="http://schemas.microsoft.com/office/powerpoint/2010/main" val="348969762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1202">
                                            <p:bg/>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1202">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1202">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51202">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51202">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202" grpId="0" uiExpand="1" build="p" animBg="1"/>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5" name="Rectangle 1"/>
          <p:cNvSpPr>
            <a:spLocks noGrp="1" noChangeArrowheads="1"/>
          </p:cNvSpPr>
          <p:nvPr>
            <p:ph type="title"/>
          </p:nvPr>
        </p:nvSpPr>
        <p:spPr>
          <a:xfrm>
            <a:off x="685800" y="-101600"/>
            <a:ext cx="7772400" cy="1130300"/>
          </a:xfrm>
          <a:ln/>
        </p:spPr>
        <p:txBody>
          <a:bodyPr rIns="30479"/>
          <a:lstStyle/>
          <a:p>
            <a:r>
              <a:rPr lang="en-US" sz="2400" dirty="0">
                <a:latin typeface="Arial"/>
                <a:cs typeface="Arial"/>
              </a:rPr>
              <a:t>Graph Entropy (causal networks) </a:t>
            </a:r>
            <a:endParaRPr lang="en-US" sz="2400" dirty="0"/>
          </a:p>
        </p:txBody>
      </p:sp>
      <p:sp>
        <p:nvSpPr>
          <p:cNvPr id="52226" name="Rectangle 2"/>
          <p:cNvSpPr>
            <a:spLocks noGrp="1" noChangeArrowheads="1"/>
          </p:cNvSpPr>
          <p:nvPr>
            <p:ph type="body" idx="1"/>
          </p:nvPr>
        </p:nvSpPr>
        <p:spPr>
          <a:xfrm>
            <a:off x="118533" y="1092200"/>
            <a:ext cx="8720667" cy="5765800"/>
          </a:xfrm>
          <a:ln/>
        </p:spPr>
        <p:txBody>
          <a:bodyPr rIns="30479">
            <a:noAutofit/>
          </a:bodyPr>
          <a:lstStyle/>
          <a:p>
            <a:pPr>
              <a:lnSpc>
                <a:spcPct val="90000"/>
              </a:lnSpc>
              <a:buFont typeface="Arial" charset="0"/>
              <a:buNone/>
            </a:pPr>
            <a:r>
              <a:rPr lang="en-US" sz="2000" b="1" dirty="0">
                <a:latin typeface="Arial"/>
                <a:cs typeface="Arial"/>
              </a:rPr>
              <a:t>Proof of </a:t>
            </a:r>
            <a:r>
              <a:rPr lang="en-US" sz="2000" b="1" dirty="0" smtClean="0">
                <a:latin typeface="Arial"/>
                <a:cs typeface="Arial"/>
              </a:rPr>
              <a:t>proposition:  </a:t>
            </a:r>
            <a:r>
              <a:rPr lang="en-US" sz="2000" dirty="0" smtClean="0">
                <a:latin typeface="Arial"/>
                <a:cs typeface="Arial"/>
              </a:rPr>
              <a:t>Let </a:t>
            </a:r>
            <a:r>
              <a:rPr lang="en-US" sz="2000" dirty="0">
                <a:latin typeface="Arial"/>
                <a:cs typeface="Arial"/>
                <a:sym typeface="Arial Bold" charset="0"/>
              </a:rPr>
              <a:t>H</a:t>
            </a:r>
            <a:r>
              <a:rPr lang="en-US" sz="2000" dirty="0">
                <a:latin typeface="Arial"/>
                <a:cs typeface="Arial"/>
              </a:rPr>
              <a:t> be the </a:t>
            </a:r>
            <a:r>
              <a:rPr lang="en-US" sz="2000" dirty="0" smtClean="0">
                <a:latin typeface="Arial"/>
                <a:cs typeface="Arial"/>
              </a:rPr>
              <a:t>Entropy function that satisfies the causal constraints given by C</a:t>
            </a:r>
            <a:r>
              <a:rPr lang="en-US" sz="2000" baseline="-25000" dirty="0" smtClean="0">
                <a:latin typeface="Arial"/>
                <a:cs typeface="Arial"/>
              </a:rPr>
              <a:t>5</a:t>
            </a:r>
            <a:r>
              <a:rPr lang="en-US" sz="2000" dirty="0" smtClean="0">
                <a:latin typeface="Arial"/>
                <a:cs typeface="Arial"/>
              </a:rPr>
              <a:t>. </a:t>
            </a:r>
          </a:p>
          <a:p>
            <a:pPr>
              <a:lnSpc>
                <a:spcPct val="90000"/>
              </a:lnSpc>
              <a:buFont typeface="Arial" charset="0"/>
              <a:buNone/>
            </a:pPr>
            <a:r>
              <a:rPr lang="en-US" sz="2000" dirty="0" smtClean="0">
                <a:latin typeface="Arial"/>
                <a:cs typeface="Arial"/>
              </a:rPr>
              <a:t>In </a:t>
            </a:r>
            <a:r>
              <a:rPr lang="en-US" sz="2000" dirty="0">
                <a:latin typeface="Arial"/>
                <a:cs typeface="Arial"/>
              </a:rPr>
              <a:t>general </a:t>
            </a:r>
            <a:r>
              <a:rPr lang="en-US" sz="2000" dirty="0">
                <a:latin typeface="Arial"/>
                <a:cs typeface="Arial"/>
                <a:sym typeface="Arial Bold" charset="0"/>
              </a:rPr>
              <a:t>H</a:t>
            </a:r>
            <a:r>
              <a:rPr lang="en-US" sz="2000" dirty="0">
                <a:latin typeface="Arial"/>
                <a:cs typeface="Arial"/>
              </a:rPr>
              <a:t> satisfies  </a:t>
            </a:r>
            <a:r>
              <a:rPr lang="en-US" sz="2000" dirty="0">
                <a:latin typeface="Arial"/>
                <a:cs typeface="Arial"/>
                <a:sym typeface="Arial Bold" charset="0"/>
              </a:rPr>
              <a:t>H(X,Y,Z) + H(Z ) ≤ H(X,Z) + H(Y,Z)</a:t>
            </a:r>
            <a:r>
              <a:rPr lang="en-US" sz="2000" dirty="0">
                <a:latin typeface="Arial"/>
                <a:cs typeface="Arial"/>
              </a:rPr>
              <a:t>.  </a:t>
            </a:r>
          </a:p>
          <a:p>
            <a:pPr>
              <a:lnSpc>
                <a:spcPct val="90000"/>
              </a:lnSpc>
              <a:buFont typeface="Arial" charset="0"/>
              <a:buNone/>
            </a:pPr>
            <a:r>
              <a:rPr lang="en-US" sz="2000" dirty="0">
                <a:latin typeface="Arial"/>
                <a:cs typeface="Arial"/>
              </a:rPr>
              <a:t>If we let </a:t>
            </a:r>
            <a:r>
              <a:rPr lang="en-US" sz="2000" dirty="0">
                <a:latin typeface="Arial"/>
                <a:cs typeface="Arial"/>
                <a:sym typeface="Arial Bold" charset="0"/>
              </a:rPr>
              <a:t>X={1}, Y={3}</a:t>
            </a:r>
            <a:r>
              <a:rPr lang="en-US" sz="2000" dirty="0">
                <a:latin typeface="Arial"/>
                <a:cs typeface="Arial"/>
              </a:rPr>
              <a:t> and </a:t>
            </a:r>
            <a:r>
              <a:rPr lang="en-US" sz="2000" dirty="0">
                <a:latin typeface="Arial"/>
                <a:cs typeface="Arial"/>
                <a:sym typeface="Arial Bold" charset="0"/>
              </a:rPr>
              <a:t>Z={4,5}</a:t>
            </a:r>
            <a:r>
              <a:rPr lang="en-US" sz="2000" dirty="0">
                <a:latin typeface="Arial"/>
                <a:cs typeface="Arial"/>
              </a:rPr>
              <a:t> we get:</a:t>
            </a:r>
          </a:p>
          <a:p>
            <a:pPr>
              <a:lnSpc>
                <a:spcPct val="90000"/>
              </a:lnSpc>
              <a:buFont typeface="Arial" charset="0"/>
              <a:buNone/>
            </a:pPr>
            <a:endParaRPr lang="en-US" sz="2000" dirty="0">
              <a:latin typeface="Arial"/>
              <a:cs typeface="Arial"/>
            </a:endParaRPr>
          </a:p>
          <a:p>
            <a:pPr>
              <a:lnSpc>
                <a:spcPct val="90000"/>
              </a:lnSpc>
              <a:buFont typeface="Arial" charset="0"/>
              <a:buNone/>
            </a:pPr>
            <a:r>
              <a:rPr lang="en-US" sz="2000" dirty="0">
                <a:latin typeface="Arial"/>
                <a:cs typeface="Arial"/>
                <a:sym typeface="Arial Bold" charset="0"/>
              </a:rPr>
              <a:t>H(1,2,3,4,5)+H(4,5) = H(1,3,4,5) + H(4,5) </a:t>
            </a:r>
            <a:endParaRPr lang="en-US" sz="2000" dirty="0">
              <a:latin typeface="Arial"/>
              <a:ea typeface="ヒラギノ角ゴ ProN W6" charset="0"/>
              <a:cs typeface="Arial"/>
              <a:sym typeface="Arial Bold" charset="0"/>
            </a:endParaRPr>
          </a:p>
          <a:p>
            <a:pPr>
              <a:lnSpc>
                <a:spcPct val="90000"/>
              </a:lnSpc>
              <a:buFont typeface="Arial" charset="0"/>
              <a:buNone/>
            </a:pPr>
            <a:r>
              <a:rPr lang="en-US" sz="2000" dirty="0">
                <a:latin typeface="Arial"/>
                <a:cs typeface="Arial"/>
                <a:sym typeface="Arial Bold" charset="0"/>
              </a:rPr>
              <a:t>≤ H(1,4,5) + H(3,4,5) = H(1,4)+H(3,5) </a:t>
            </a:r>
            <a:endParaRPr lang="en-US" sz="2000" dirty="0">
              <a:latin typeface="Arial"/>
              <a:ea typeface="ヒラギノ角ゴ ProN W6" charset="0"/>
              <a:cs typeface="Arial"/>
              <a:sym typeface="Arial Bold" charset="0"/>
            </a:endParaRPr>
          </a:p>
          <a:p>
            <a:pPr>
              <a:lnSpc>
                <a:spcPct val="90000"/>
              </a:lnSpc>
              <a:buFont typeface="Arial" charset="0"/>
              <a:buNone/>
            </a:pPr>
            <a:r>
              <a:rPr lang="en-US" sz="2000" dirty="0">
                <a:latin typeface="Arial"/>
                <a:cs typeface="Arial"/>
                <a:sym typeface="Arial Bold" charset="0"/>
              </a:rPr>
              <a:t>≤ H(1) +H(3) +H(4) +H(5)</a:t>
            </a:r>
            <a:r>
              <a:rPr lang="en-US" sz="2000" dirty="0">
                <a:latin typeface="Arial"/>
                <a:cs typeface="Arial"/>
              </a:rPr>
              <a:t> and thus</a:t>
            </a:r>
          </a:p>
          <a:p>
            <a:pPr>
              <a:lnSpc>
                <a:spcPct val="90000"/>
              </a:lnSpc>
              <a:buFont typeface="Arial" charset="0"/>
              <a:buNone/>
            </a:pPr>
            <a:r>
              <a:rPr lang="en-US" sz="2000" dirty="0">
                <a:latin typeface="Arial"/>
                <a:cs typeface="Arial"/>
                <a:sym typeface="Arial Bold" charset="0"/>
              </a:rPr>
              <a:t>H(1,2,3,4,5) ≤ H(1)+H(3)+H(4)+H(5)-H(4,5)</a:t>
            </a:r>
            <a:endParaRPr lang="en-US" sz="2000" dirty="0">
              <a:latin typeface="Arial"/>
              <a:ea typeface="ヒラギノ角ゴ ProN W6" charset="0"/>
              <a:cs typeface="Arial"/>
              <a:sym typeface="Arial Bold" charset="0"/>
            </a:endParaRPr>
          </a:p>
          <a:p>
            <a:pPr>
              <a:lnSpc>
                <a:spcPct val="90000"/>
              </a:lnSpc>
              <a:buFont typeface="Arial" charset="0"/>
              <a:buNone/>
            </a:pPr>
            <a:endParaRPr lang="en-US" sz="2000" dirty="0">
              <a:latin typeface="Arial"/>
              <a:cs typeface="Arial"/>
            </a:endParaRPr>
          </a:p>
          <a:p>
            <a:pPr>
              <a:lnSpc>
                <a:spcPct val="90000"/>
              </a:lnSpc>
              <a:buFont typeface="Arial" charset="0"/>
              <a:buNone/>
            </a:pPr>
            <a:r>
              <a:rPr lang="en-US" sz="2000" dirty="0">
                <a:latin typeface="Arial"/>
                <a:cs typeface="Arial"/>
              </a:rPr>
              <a:t>Next notice that </a:t>
            </a:r>
            <a:r>
              <a:rPr lang="en-US" sz="2000" dirty="0">
                <a:latin typeface="Arial"/>
                <a:cs typeface="Arial"/>
                <a:sym typeface="Arial Bold" charset="0"/>
              </a:rPr>
              <a:t>H(1,2,3,4,5)-H(2,5) =H(2,3,4,5)-H(2,5)=</a:t>
            </a:r>
            <a:endParaRPr lang="en-US" sz="2000" dirty="0">
              <a:latin typeface="Arial"/>
              <a:ea typeface="ヒラギノ角ゴ ProN W6" charset="0"/>
              <a:cs typeface="Arial"/>
              <a:sym typeface="Arial Bold" charset="0"/>
            </a:endParaRPr>
          </a:p>
          <a:p>
            <a:pPr>
              <a:lnSpc>
                <a:spcPct val="90000"/>
              </a:lnSpc>
              <a:buFont typeface="Arial" charset="0"/>
              <a:buNone/>
            </a:pPr>
            <a:r>
              <a:rPr lang="en-US" sz="2000" dirty="0">
                <a:latin typeface="Arial"/>
                <a:cs typeface="Arial"/>
                <a:sym typeface="Arial Bold" charset="0"/>
              </a:rPr>
              <a:t>H(3,4 | 2,5) = H(4 | 2,5) ≤ H(4|5) = H(4,5)-H(5)</a:t>
            </a:r>
            <a:r>
              <a:rPr lang="en-US" sz="2000" dirty="0">
                <a:latin typeface="Arial"/>
                <a:cs typeface="Arial"/>
              </a:rPr>
              <a:t> which shows that</a:t>
            </a:r>
          </a:p>
          <a:p>
            <a:pPr>
              <a:lnSpc>
                <a:spcPct val="90000"/>
              </a:lnSpc>
              <a:buFont typeface="Arial" charset="0"/>
              <a:buNone/>
            </a:pPr>
            <a:r>
              <a:rPr lang="en-US" sz="2000" dirty="0">
                <a:latin typeface="Arial"/>
                <a:cs typeface="Arial"/>
                <a:sym typeface="Arial Bold" charset="0"/>
              </a:rPr>
              <a:t>H(1,2,3,4,5) ≤ H(2,5) + H(4,5)-H(5) ≤ H(4,5)+H(2)</a:t>
            </a:r>
            <a:endParaRPr lang="en-US" sz="2000" dirty="0">
              <a:latin typeface="Arial"/>
              <a:ea typeface="ヒラギノ角ゴ ProN W6" charset="0"/>
              <a:cs typeface="Arial"/>
              <a:sym typeface="Arial Bold" charset="0"/>
            </a:endParaRPr>
          </a:p>
          <a:p>
            <a:pPr>
              <a:lnSpc>
                <a:spcPct val="90000"/>
              </a:lnSpc>
              <a:buFont typeface="Arial" charset="0"/>
              <a:buNone/>
            </a:pPr>
            <a:endParaRPr lang="en-US" sz="2000" dirty="0">
              <a:latin typeface="Arial"/>
              <a:ea typeface="ヒラギノ角ゴ ProN W6" charset="0"/>
              <a:cs typeface="Arial"/>
              <a:sym typeface="Arial Bold" charset="0"/>
            </a:endParaRPr>
          </a:p>
          <a:p>
            <a:pPr>
              <a:lnSpc>
                <a:spcPct val="90000"/>
              </a:lnSpc>
              <a:buFont typeface="Arial" charset="0"/>
              <a:buNone/>
            </a:pPr>
            <a:r>
              <a:rPr lang="en-US" sz="2000" dirty="0">
                <a:latin typeface="Arial"/>
                <a:cs typeface="Arial"/>
              </a:rPr>
              <a:t>Adding up: </a:t>
            </a:r>
            <a:r>
              <a:rPr lang="en-US" sz="2000" dirty="0">
                <a:latin typeface="Arial"/>
                <a:cs typeface="Arial"/>
                <a:sym typeface="Arial Bold" charset="0"/>
              </a:rPr>
              <a:t>2H(1,2,3,4,5) ≤ H(1)+H(2)+H(3)+H(4)+H(5) ≤ 5 </a:t>
            </a:r>
            <a:endParaRPr lang="en-US" sz="2000" dirty="0">
              <a:latin typeface="Arial"/>
              <a:ea typeface="ヒラギノ角ゴ ProN W6" charset="0"/>
              <a:cs typeface="Arial"/>
              <a:sym typeface="Arial Bold" charset="0"/>
            </a:endParaRPr>
          </a:p>
          <a:p>
            <a:pPr>
              <a:lnSpc>
                <a:spcPct val="90000"/>
              </a:lnSpc>
              <a:buFont typeface="Arial" charset="0"/>
              <a:buNone/>
            </a:pPr>
            <a:r>
              <a:rPr lang="en-US" sz="2000" dirty="0">
                <a:latin typeface="Arial"/>
                <a:cs typeface="Arial"/>
              </a:rPr>
              <a:t>Thus: </a:t>
            </a:r>
            <a:r>
              <a:rPr lang="en-US" sz="2000" dirty="0">
                <a:latin typeface="Arial"/>
                <a:cs typeface="Arial"/>
                <a:sym typeface="Arial Bold" charset="0"/>
              </a:rPr>
              <a:t> H</a:t>
            </a:r>
            <a:r>
              <a:rPr lang="en-US" sz="2000" dirty="0">
                <a:latin typeface="Arial"/>
                <a:cs typeface="Arial"/>
              </a:rPr>
              <a:t> has </a:t>
            </a:r>
            <a:r>
              <a:rPr lang="en-US" sz="2000" dirty="0" smtClean="0">
                <a:latin typeface="Arial"/>
                <a:cs typeface="Arial"/>
              </a:rPr>
              <a:t>Entropy </a:t>
            </a:r>
            <a:r>
              <a:rPr lang="en-US" sz="2000" dirty="0">
                <a:latin typeface="Arial"/>
                <a:cs typeface="Arial"/>
                <a:sym typeface="Arial Bold" charset="0"/>
              </a:rPr>
              <a:t>H(1,2,3,4,5) ≤ 2.5</a:t>
            </a:r>
            <a:endParaRPr lang="en-US" sz="2000" dirty="0">
              <a:latin typeface="Arial"/>
              <a:ea typeface="ヒラギノ角ゴ ProN W6" charset="0"/>
              <a:cs typeface="Arial"/>
              <a:sym typeface="Arial Bold" charset="0"/>
            </a:endParaRPr>
          </a:p>
        </p:txBody>
      </p:sp>
    </p:spTree>
    <p:extLst>
      <p:ext uri="{BB962C8B-B14F-4D97-AF65-F5344CB8AC3E}">
        <p14:creationId xmlns:p14="http://schemas.microsoft.com/office/powerpoint/2010/main" val="186034933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2226">
                                            <p:bg/>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2226">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2226">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52226">
                                            <p:txEl>
                                              <p:pRg st="2" end="2"/>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52226">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52226">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52226">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52226">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52226">
                                            <p:txEl>
                                              <p:pRg st="9" end="9"/>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52226">
                                            <p:txEl>
                                              <p:pRg st="10" end="10"/>
                                            </p:txEl>
                                          </p:spTgt>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52226">
                                            <p:txEl>
                                              <p:pRg st="11" end="11"/>
                                            </p:txEl>
                                          </p:spTgt>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52226">
                                            <p:txEl>
                                              <p:pRg st="13" end="13"/>
                                            </p:txEl>
                                          </p:spTgt>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grpId="0" nodeType="clickEffect">
                                  <p:stCondLst>
                                    <p:cond delay="0"/>
                                  </p:stCondLst>
                                  <p:childTnLst>
                                    <p:set>
                                      <p:cBhvr>
                                        <p:cTn id="54" dur="1" fill="hold">
                                          <p:stCondLst>
                                            <p:cond delay="0"/>
                                          </p:stCondLst>
                                        </p:cTn>
                                        <p:tgtEl>
                                          <p:spTgt spid="52226">
                                            <p:txEl>
                                              <p:pRg st="14" end="1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2226" grpId="0" build="p" animBg="1"/>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3"/>
          <p:cNvSpPr>
            <a:spLocks noGrp="1"/>
          </p:cNvSpPr>
          <p:nvPr>
            <p:ph type="sldNum" sz="quarter" idx="10"/>
          </p:nvPr>
        </p:nvSpPr>
        <p:spPr/>
        <p:txBody>
          <a:bodyPr/>
          <a:lstStyle/>
          <a:p>
            <a:fld id="{A56E8126-640A-5443-87A7-2C9E0E601B05}" type="slidenum">
              <a:rPr lang="en-US"/>
              <a:pPr/>
              <a:t>26</a:t>
            </a:fld>
            <a:endParaRPr lang="en-US"/>
          </a:p>
        </p:txBody>
      </p:sp>
      <p:sp>
        <p:nvSpPr>
          <p:cNvPr id="28673" name="Rectangle 1"/>
          <p:cNvSpPr>
            <a:spLocks noGrp="1" noChangeArrowheads="1"/>
          </p:cNvSpPr>
          <p:nvPr>
            <p:ph type="title"/>
          </p:nvPr>
        </p:nvSpPr>
        <p:spPr>
          <a:ln/>
        </p:spPr>
        <p:txBody>
          <a:bodyPr rIns="81279">
            <a:normAutofit fontScale="90000"/>
          </a:bodyPr>
          <a:lstStyle/>
          <a:p>
            <a:r>
              <a:rPr lang="en-US" sz="3600" dirty="0"/>
              <a:t>Network Coding ↔ Guessing Numbers </a:t>
            </a:r>
            <a:r>
              <a:rPr lang="en-US" sz="3600" dirty="0" smtClean="0"/>
              <a:t/>
            </a:r>
            <a:br>
              <a:rPr lang="en-US" sz="3600" dirty="0" smtClean="0"/>
            </a:br>
            <a:r>
              <a:rPr lang="en-US" sz="3600" dirty="0" smtClean="0"/>
              <a:t>↔ Graph Entropy</a:t>
            </a:r>
            <a:endParaRPr lang="en-US" sz="3600" dirty="0"/>
          </a:p>
        </p:txBody>
      </p:sp>
      <p:sp>
        <p:nvSpPr>
          <p:cNvPr id="28674" name="Rectangle 2"/>
          <p:cNvSpPr>
            <a:spLocks noGrp="1" noChangeArrowheads="1"/>
          </p:cNvSpPr>
          <p:nvPr>
            <p:ph type="body" idx="1"/>
          </p:nvPr>
        </p:nvSpPr>
        <p:spPr>
          <a:xfrm>
            <a:off x="401638" y="1833563"/>
            <a:ext cx="8339137" cy="5018087"/>
          </a:xfrm>
          <a:ln/>
        </p:spPr>
        <p:txBody>
          <a:bodyPr rIns="81279"/>
          <a:lstStyle/>
          <a:p>
            <a:pPr marL="0" indent="0">
              <a:buNone/>
            </a:pPr>
            <a:r>
              <a:rPr lang="en-US" sz="2600" dirty="0"/>
              <a:t>    Let N be a network with k input/output pairs.  If we identify each input node with its corresponding output node, we get a graph G</a:t>
            </a:r>
            <a:r>
              <a:rPr lang="en-US" sz="2600" baseline="-25000" dirty="0"/>
              <a:t>N</a:t>
            </a:r>
            <a:r>
              <a:rPr lang="en-US" sz="2600" dirty="0"/>
              <a:t>.</a:t>
            </a:r>
            <a:endParaRPr lang="en-US" dirty="0"/>
          </a:p>
          <a:p>
            <a:endParaRPr lang="en-US" sz="2600" dirty="0"/>
          </a:p>
          <a:p>
            <a:endParaRPr lang="en-US" sz="2600" dirty="0"/>
          </a:p>
          <a:p>
            <a:endParaRPr lang="en-US" sz="2600" dirty="0"/>
          </a:p>
          <a:p>
            <a:endParaRPr lang="en-US" sz="2600" dirty="0"/>
          </a:p>
          <a:p>
            <a:pPr marL="0" indent="0">
              <a:buNone/>
            </a:pPr>
            <a:r>
              <a:rPr lang="en-US" sz="2600" b="1" dirty="0"/>
              <a:t>Theorem:</a:t>
            </a:r>
            <a:r>
              <a:rPr lang="en-US" sz="2600" dirty="0"/>
              <a:t>[Riis 2005]  N has a Network coding solution over alphabet A if and only if G</a:t>
            </a:r>
            <a:r>
              <a:rPr lang="en-US" sz="2600" baseline="-25000" dirty="0"/>
              <a:t>N</a:t>
            </a:r>
            <a:r>
              <a:rPr lang="en-US" sz="2600" dirty="0"/>
              <a:t> has guessing number </a:t>
            </a:r>
            <a:r>
              <a:rPr lang="en-US" sz="2600" dirty="0">
                <a:latin typeface="Symbol" charset="0"/>
                <a:cs typeface="Symbol" charset="0"/>
                <a:sym typeface="Symbol" charset="0"/>
              </a:rPr>
              <a:t>≥</a:t>
            </a:r>
            <a:r>
              <a:rPr lang="en-US" sz="2600" dirty="0"/>
              <a:t> k (equivalent = k) over A. </a:t>
            </a:r>
          </a:p>
        </p:txBody>
      </p:sp>
      <p:sp>
        <p:nvSpPr>
          <p:cNvPr id="28675" name="Rectangle 3"/>
          <p:cNvSpPr>
            <a:spLocks/>
          </p:cNvSpPr>
          <p:nvPr/>
        </p:nvSpPr>
        <p:spPr bwMode="auto">
          <a:xfrm>
            <a:off x="7448550" y="6416675"/>
            <a:ext cx="352425"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rgbClr val="000000"/>
                </a:solidFill>
                <a:miter lim="800000"/>
                <a:headEnd type="none" w="med" len="med"/>
                <a:tailEnd type="none" w="med" len="med"/>
              </a14:hiddenLine>
            </a:ext>
          </a:extLst>
        </p:spPr>
        <p:txBody>
          <a:bodyPr wrap="none" lIns="0" tIns="0" rIns="40639" bIns="0" anchor="b">
            <a:spAutoFit/>
          </a:bodyPr>
          <a:lstStyle/>
          <a:p>
            <a:pPr marL="39688" algn="ctr"/>
            <a:r>
              <a:rPr lang="en-US" sz="1400">
                <a:solidFill>
                  <a:schemeClr val="tx1"/>
                </a:solidFill>
                <a:ea typeface="ＭＳ Ｐゴシック" charset="0"/>
                <a:cs typeface="Arial" charset="0"/>
              </a:rPr>
              <a:t>26</a:t>
            </a:r>
          </a:p>
        </p:txBody>
      </p:sp>
      <p:pic>
        <p:nvPicPr>
          <p:cNvPr id="28676" name="Picture 4"/>
          <p:cNvPicPr>
            <a:picLocks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33400" y="3454400"/>
            <a:ext cx="3733800" cy="13096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chemeClr val="tx1"/>
                </a:solidFill>
                <a:round/>
                <a:headEnd/>
                <a:tailEnd/>
              </a14:hiddenLine>
            </a:ext>
          </a:extLst>
        </p:spPr>
      </p:pic>
      <p:pic>
        <p:nvPicPr>
          <p:cNvPr id="28677" name="Picture 5"/>
          <p:cNvPicPr>
            <a:picLocks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554538" y="3454400"/>
            <a:ext cx="3878262" cy="1308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chemeClr val="tx1"/>
                </a:solidFill>
                <a:round/>
                <a:headEnd/>
                <a:tailEnd/>
              </a14:hiddenLine>
            </a:ext>
          </a:extLst>
        </p:spPr>
      </p:pic>
    </p:spTree>
    <p:extLst>
      <p:ext uri="{BB962C8B-B14F-4D97-AF65-F5344CB8AC3E}">
        <p14:creationId xmlns:p14="http://schemas.microsoft.com/office/powerpoint/2010/main" val="129314010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8674">
                                            <p:bg/>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8674">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8674">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674" grpId="0" build="p" animBg="1"/>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3"/>
          <p:cNvSpPr>
            <a:spLocks noGrp="1"/>
          </p:cNvSpPr>
          <p:nvPr>
            <p:ph type="sldNum" sz="quarter" idx="10"/>
          </p:nvPr>
        </p:nvSpPr>
        <p:spPr/>
        <p:txBody>
          <a:bodyPr/>
          <a:lstStyle/>
          <a:p>
            <a:fld id="{C6E0E7A0-8654-904A-A2E8-8257458BCD2A}" type="slidenum">
              <a:rPr lang="en-US"/>
              <a:pPr/>
              <a:t>27</a:t>
            </a:fld>
            <a:endParaRPr lang="en-US"/>
          </a:p>
        </p:txBody>
      </p:sp>
      <p:sp>
        <p:nvSpPr>
          <p:cNvPr id="29697" name="Rectangle 1"/>
          <p:cNvSpPr>
            <a:spLocks noGrp="1" noChangeArrowheads="1"/>
          </p:cNvSpPr>
          <p:nvPr>
            <p:ph type="title"/>
          </p:nvPr>
        </p:nvSpPr>
        <p:spPr>
          <a:xfrm>
            <a:off x="457200" y="274638"/>
            <a:ext cx="8229600" cy="1325562"/>
          </a:xfrm>
          <a:ln/>
        </p:spPr>
        <p:txBody>
          <a:bodyPr rIns="81279">
            <a:normAutofit fontScale="90000"/>
          </a:bodyPr>
          <a:lstStyle/>
          <a:p>
            <a:r>
              <a:rPr lang="en-US" sz="3600" dirty="0"/>
              <a:t>Network Coding ↔ Guessing Numbers </a:t>
            </a:r>
            <a:br>
              <a:rPr lang="en-US" sz="3600" dirty="0"/>
            </a:br>
            <a:r>
              <a:rPr lang="en-US" sz="3600" dirty="0"/>
              <a:t>↔ Graph Entropy</a:t>
            </a:r>
            <a:br>
              <a:rPr lang="en-US" sz="3600" dirty="0"/>
            </a:br>
            <a:r>
              <a:rPr lang="en-US" sz="1800" dirty="0"/>
              <a:t>(continued)</a:t>
            </a:r>
          </a:p>
        </p:txBody>
      </p:sp>
      <p:sp>
        <p:nvSpPr>
          <p:cNvPr id="29698" name="Rectangle 2"/>
          <p:cNvSpPr>
            <a:spLocks noGrp="1" noChangeArrowheads="1"/>
          </p:cNvSpPr>
          <p:nvPr>
            <p:ph type="body" idx="1"/>
          </p:nvPr>
        </p:nvSpPr>
        <p:spPr>
          <a:ln/>
        </p:spPr>
        <p:txBody>
          <a:bodyPr rIns="81279"/>
          <a:lstStyle/>
          <a:p>
            <a:pPr marL="0" indent="0">
              <a:buNone/>
            </a:pPr>
            <a:r>
              <a:rPr lang="en-US" dirty="0"/>
              <a:t>An even a stronger result is valid: </a:t>
            </a:r>
          </a:p>
          <a:p>
            <a:pPr marL="0" indent="0"/>
            <a:endParaRPr lang="en-US" dirty="0"/>
          </a:p>
          <a:p>
            <a:pPr marL="0" indent="0">
              <a:buNone/>
            </a:pPr>
            <a:r>
              <a:rPr lang="en-US" sz="2800" b="1" dirty="0"/>
              <a:t>Theorem: </a:t>
            </a:r>
            <a:r>
              <a:rPr lang="en-US" sz="2800" dirty="0"/>
              <a:t>[Riis 2005] </a:t>
            </a:r>
            <a:r>
              <a:rPr lang="en-US" sz="2600" dirty="0"/>
              <a:t>Let N be a network with k </a:t>
            </a:r>
            <a:endParaRPr lang="en-US" dirty="0"/>
          </a:p>
          <a:p>
            <a:pPr marL="0" indent="0">
              <a:buNone/>
            </a:pPr>
            <a:r>
              <a:rPr lang="en-US" sz="2600" dirty="0" smtClean="0"/>
              <a:t>  </a:t>
            </a:r>
            <a:r>
              <a:rPr lang="en-US" sz="2600" dirty="0"/>
              <a:t>input/output pairs. </a:t>
            </a:r>
            <a:r>
              <a:rPr lang="en-US" sz="2800" dirty="0"/>
              <a:t>The number of distinct network coding solutions to N is identical to the number of distinct guessing strategies for G</a:t>
            </a:r>
            <a:r>
              <a:rPr lang="en-US" sz="2800" baseline="-25000" dirty="0"/>
              <a:t>N</a:t>
            </a:r>
            <a:r>
              <a:rPr lang="en-US" sz="2800" dirty="0"/>
              <a:t>  that achieves guessing number k  </a:t>
            </a:r>
            <a:endParaRPr lang="en-US" dirty="0"/>
          </a:p>
          <a:p>
            <a:pPr marL="0" indent="0">
              <a:buNone/>
            </a:pPr>
            <a:r>
              <a:rPr lang="en-US" sz="2800" dirty="0" smtClean="0"/>
              <a:t>  </a:t>
            </a:r>
            <a:r>
              <a:rPr lang="en-US" sz="2000" dirty="0"/>
              <a:t>(the solutions are counted with respect to the same alphabet A).</a:t>
            </a:r>
          </a:p>
        </p:txBody>
      </p:sp>
      <p:sp>
        <p:nvSpPr>
          <p:cNvPr id="29699" name="Rectangle 3"/>
          <p:cNvSpPr>
            <a:spLocks/>
          </p:cNvSpPr>
          <p:nvPr/>
        </p:nvSpPr>
        <p:spPr bwMode="auto">
          <a:xfrm>
            <a:off x="7448550" y="6416675"/>
            <a:ext cx="352425"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rgbClr val="000000"/>
                </a:solidFill>
                <a:miter lim="800000"/>
                <a:headEnd type="none" w="med" len="med"/>
                <a:tailEnd type="none" w="med" len="med"/>
              </a14:hiddenLine>
            </a:ext>
          </a:extLst>
        </p:spPr>
        <p:txBody>
          <a:bodyPr wrap="none" lIns="0" tIns="0" rIns="40639" bIns="0" anchor="b">
            <a:spAutoFit/>
          </a:bodyPr>
          <a:lstStyle/>
          <a:p>
            <a:pPr marL="39688" algn="ctr"/>
            <a:r>
              <a:rPr lang="en-US" sz="1400">
                <a:solidFill>
                  <a:schemeClr val="tx1"/>
                </a:solidFill>
                <a:ea typeface="ＭＳ Ｐゴシック" charset="0"/>
                <a:cs typeface="Arial" charset="0"/>
              </a:rPr>
              <a:t>27</a:t>
            </a:r>
          </a:p>
        </p:txBody>
      </p:sp>
    </p:spTree>
    <p:extLst>
      <p:ext uri="{BB962C8B-B14F-4D97-AF65-F5344CB8AC3E}">
        <p14:creationId xmlns:p14="http://schemas.microsoft.com/office/powerpoint/2010/main" val="332954181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9698">
                                            <p:bg/>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9698">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9698">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9698">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29698">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698" grpId="0" build="p" animBg="1"/>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fld id="{8088496C-B1B3-A844-9F49-D515CA032D9F}" type="slidenum">
              <a:rPr lang="en-US"/>
              <a:pPr/>
              <a:t>28</a:t>
            </a:fld>
            <a:endParaRPr lang="en-US"/>
          </a:p>
        </p:txBody>
      </p:sp>
      <p:sp>
        <p:nvSpPr>
          <p:cNvPr id="30721" name="Rectangle 1"/>
          <p:cNvSpPr>
            <a:spLocks noGrp="1" noChangeArrowheads="1"/>
          </p:cNvSpPr>
          <p:nvPr>
            <p:ph type="title"/>
          </p:nvPr>
        </p:nvSpPr>
        <p:spPr>
          <a:ln/>
        </p:spPr>
        <p:txBody>
          <a:bodyPr rIns="81279">
            <a:normAutofit fontScale="90000"/>
          </a:bodyPr>
          <a:lstStyle/>
          <a:p>
            <a:r>
              <a:rPr lang="en-US" sz="3600" dirty="0"/>
              <a:t>Network Coding ↔ Guessing Numbers </a:t>
            </a:r>
            <a:br>
              <a:rPr lang="en-US" sz="3600" dirty="0"/>
            </a:br>
            <a:r>
              <a:rPr lang="en-US" sz="3600" dirty="0"/>
              <a:t>↔ Graph Entropy</a:t>
            </a:r>
            <a:br>
              <a:rPr lang="en-US" sz="3600" dirty="0"/>
            </a:br>
            <a:r>
              <a:rPr lang="en-US" sz="1800" dirty="0"/>
              <a:t>(continued)</a:t>
            </a:r>
          </a:p>
        </p:txBody>
      </p:sp>
      <p:pic>
        <p:nvPicPr>
          <p:cNvPr id="30722" name="Picture 2"/>
          <p:cNvPicPr>
            <a:picLocks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65213" y="2044700"/>
            <a:ext cx="7011987" cy="4229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chemeClr val="tx1"/>
                </a:solidFill>
                <a:round/>
                <a:headEnd/>
                <a:tailEnd/>
              </a14:hiddenLine>
            </a:ext>
          </a:extLst>
        </p:spPr>
      </p:pic>
    </p:spTree>
    <p:extLst>
      <p:ext uri="{BB962C8B-B14F-4D97-AF65-F5344CB8AC3E}">
        <p14:creationId xmlns:p14="http://schemas.microsoft.com/office/powerpoint/2010/main" val="193563734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xmlns:p14="http://schemas.microsoft.com/office/powerpoint/2010/mai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fld id="{1510668E-82A6-6843-BB38-F85C7A2301CD}" type="slidenum">
              <a:rPr lang="en-US"/>
              <a:pPr/>
              <a:t>29</a:t>
            </a:fld>
            <a:endParaRPr lang="en-US"/>
          </a:p>
        </p:txBody>
      </p:sp>
      <p:sp>
        <p:nvSpPr>
          <p:cNvPr id="31745" name="Rectangle 1"/>
          <p:cNvSpPr>
            <a:spLocks noGrp="1" noChangeArrowheads="1"/>
          </p:cNvSpPr>
          <p:nvPr>
            <p:ph type="title"/>
          </p:nvPr>
        </p:nvSpPr>
        <p:spPr>
          <a:ln/>
        </p:spPr>
        <p:txBody>
          <a:bodyPr rIns="81279">
            <a:normAutofit fontScale="90000"/>
          </a:bodyPr>
          <a:lstStyle/>
          <a:p>
            <a:r>
              <a:rPr lang="en-US" sz="3600" dirty="0"/>
              <a:t>Network Coding ↔ Guessing Numbers </a:t>
            </a:r>
            <a:br>
              <a:rPr lang="en-US" sz="3600" dirty="0"/>
            </a:br>
            <a:r>
              <a:rPr lang="en-US" sz="3600" dirty="0"/>
              <a:t>↔ Graph Entropy</a:t>
            </a:r>
            <a:br>
              <a:rPr lang="en-US" sz="3600" dirty="0"/>
            </a:br>
            <a:r>
              <a:rPr lang="en-US" sz="1800" dirty="0"/>
              <a:t>(continued)</a:t>
            </a:r>
          </a:p>
        </p:txBody>
      </p:sp>
      <p:pic>
        <p:nvPicPr>
          <p:cNvPr id="31746" name="Picture 2"/>
          <p:cNvPicPr>
            <a:picLocks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63613" y="1981200"/>
            <a:ext cx="6858000" cy="4368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chemeClr val="tx1"/>
                </a:solidFill>
                <a:round/>
                <a:headEnd/>
                <a:tailEnd/>
              </a14:hiddenLine>
            </a:ext>
          </a:extLst>
        </p:spPr>
      </p:pic>
    </p:spTree>
    <p:extLst>
      <p:ext uri="{BB962C8B-B14F-4D97-AF65-F5344CB8AC3E}">
        <p14:creationId xmlns:p14="http://schemas.microsoft.com/office/powerpoint/2010/main" val="203455214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3"/>
          <p:cNvSpPr>
            <a:spLocks noGrp="1"/>
          </p:cNvSpPr>
          <p:nvPr>
            <p:ph type="sldNum" sz="quarter" idx="10"/>
          </p:nvPr>
        </p:nvSpPr>
        <p:spPr/>
        <p:txBody>
          <a:bodyPr/>
          <a:lstStyle/>
          <a:p>
            <a:fld id="{A90DC51A-FB29-984D-8874-97E45F7E4DF5}" type="slidenum">
              <a:rPr lang="en-US"/>
              <a:pPr/>
              <a:t>3</a:t>
            </a:fld>
            <a:endParaRPr lang="en-US"/>
          </a:p>
        </p:txBody>
      </p:sp>
      <p:sp>
        <p:nvSpPr>
          <p:cNvPr id="15361" name="Rectangle 1"/>
          <p:cNvSpPr>
            <a:spLocks noGrp="1" noChangeArrowheads="1"/>
          </p:cNvSpPr>
          <p:nvPr>
            <p:ph type="title"/>
          </p:nvPr>
        </p:nvSpPr>
        <p:spPr>
          <a:xfrm>
            <a:off x="457200" y="0"/>
            <a:ext cx="8229600" cy="1727200"/>
          </a:xfrm>
          <a:ln/>
        </p:spPr>
        <p:txBody>
          <a:bodyPr rIns="81279"/>
          <a:lstStyle/>
          <a:p>
            <a:r>
              <a:rPr lang="en-US" sz="3600" dirty="0" smtClean="0"/>
              <a:t>1. </a:t>
            </a:r>
            <a:r>
              <a:rPr lang="en-US" sz="3600" dirty="0"/>
              <a:t>G</a:t>
            </a:r>
            <a:r>
              <a:rPr lang="en-US" sz="3600" dirty="0" smtClean="0"/>
              <a:t>raph Guessing Games</a:t>
            </a:r>
            <a:endParaRPr lang="en-US" sz="3600" dirty="0"/>
          </a:p>
        </p:txBody>
      </p:sp>
      <p:sp>
        <p:nvSpPr>
          <p:cNvPr id="15362" name="Rectangle 2"/>
          <p:cNvSpPr>
            <a:spLocks noGrp="1" noChangeArrowheads="1"/>
          </p:cNvSpPr>
          <p:nvPr>
            <p:ph type="body" idx="1"/>
          </p:nvPr>
        </p:nvSpPr>
        <p:spPr>
          <a:xfrm>
            <a:off x="457200" y="1505857"/>
            <a:ext cx="8496300" cy="4299857"/>
          </a:xfrm>
          <a:ln/>
        </p:spPr>
        <p:txBody>
          <a:bodyPr rIns="81279"/>
          <a:lstStyle/>
          <a:p>
            <a:pPr marL="0" indent="0">
              <a:buNone/>
            </a:pPr>
            <a:r>
              <a:rPr lang="en-US" sz="2400" dirty="0" smtClean="0"/>
              <a:t>We will consider a class </a:t>
            </a:r>
            <a:r>
              <a:rPr lang="en-US" sz="2400" dirty="0"/>
              <a:t>of </a:t>
            </a:r>
            <a:r>
              <a:rPr lang="en-US" sz="2400" dirty="0" smtClean="0"/>
              <a:t>problems that looks “recreational”</a:t>
            </a:r>
          </a:p>
          <a:p>
            <a:pPr marL="0" indent="0">
              <a:buNone/>
            </a:pPr>
            <a:r>
              <a:rPr lang="en-US" sz="2400" dirty="0" smtClean="0"/>
              <a:t>However, the problems go </a:t>
            </a:r>
            <a:r>
              <a:rPr lang="en-US" sz="2400" dirty="0"/>
              <a:t>straight to the heart </a:t>
            </a:r>
            <a:r>
              <a:rPr lang="en-US" sz="2400" dirty="0" smtClean="0"/>
              <a:t>of core issues </a:t>
            </a:r>
            <a:r>
              <a:rPr lang="en-US" sz="2400" dirty="0"/>
              <a:t>in I</a:t>
            </a:r>
            <a:r>
              <a:rPr lang="en-US" sz="2400" dirty="0" smtClean="0"/>
              <a:t>nformation </a:t>
            </a:r>
            <a:r>
              <a:rPr lang="en-US" sz="2400" dirty="0"/>
              <a:t>T</a:t>
            </a:r>
            <a:r>
              <a:rPr lang="en-US" sz="2400" dirty="0" smtClean="0"/>
              <a:t>heory and Network </a:t>
            </a:r>
            <a:r>
              <a:rPr lang="en-US" sz="2400" dirty="0"/>
              <a:t>Coding</a:t>
            </a:r>
          </a:p>
          <a:p>
            <a:pPr marL="0" indent="0">
              <a:buNone/>
            </a:pPr>
            <a:r>
              <a:rPr lang="en-US" sz="1800" dirty="0" smtClean="0"/>
              <a:t>Guessing </a:t>
            </a:r>
            <a:r>
              <a:rPr lang="en-US" sz="1800" dirty="0"/>
              <a:t>Game (</a:t>
            </a:r>
            <a:r>
              <a:rPr lang="en-US" sz="1800" dirty="0" smtClean="0"/>
              <a:t>Riis 1997</a:t>
            </a:r>
            <a:r>
              <a:rPr lang="en-US" sz="1800" dirty="0"/>
              <a:t>)</a:t>
            </a:r>
          </a:p>
          <a:p>
            <a:pPr marL="0" indent="0">
              <a:buNone/>
            </a:pPr>
            <a:r>
              <a:rPr lang="en-US" sz="1800" dirty="0"/>
              <a:t>Requirements:  n</a:t>
            </a:r>
            <a:r>
              <a:rPr lang="en-US" sz="1800" dirty="0" smtClean="0"/>
              <a:t> </a:t>
            </a:r>
            <a:r>
              <a:rPr lang="en-US" sz="1800" dirty="0"/>
              <a:t>players </a:t>
            </a:r>
            <a:r>
              <a:rPr lang="en-US" sz="1800" dirty="0" smtClean="0"/>
              <a:t> are each given a die with s-sides</a:t>
            </a:r>
            <a:endParaRPr lang="en-US" sz="1800" dirty="0"/>
          </a:p>
          <a:p>
            <a:pPr marL="0" indent="0">
              <a:lnSpc>
                <a:spcPct val="90000"/>
              </a:lnSpc>
              <a:buNone/>
            </a:pPr>
            <a:r>
              <a:rPr lang="en-US" sz="1800" dirty="0"/>
              <a:t>Rules:  Each player rolls their die.</a:t>
            </a:r>
          </a:p>
          <a:p>
            <a:pPr marL="0" indent="0">
              <a:lnSpc>
                <a:spcPct val="90000"/>
              </a:lnSpc>
              <a:buNone/>
            </a:pPr>
            <a:r>
              <a:rPr lang="en-US" sz="1800" dirty="0"/>
              <a:t>A player is </a:t>
            </a:r>
            <a:r>
              <a:rPr lang="en-US" sz="1800" dirty="0" smtClean="0"/>
              <a:t>NOT </a:t>
            </a:r>
            <a:r>
              <a:rPr lang="en-US" sz="1800" dirty="0"/>
              <a:t>allowed to see the value </a:t>
            </a:r>
            <a:r>
              <a:rPr lang="en-US" sz="1800" dirty="0" smtClean="0"/>
              <a:t>of his</a:t>
            </a:r>
            <a:r>
              <a:rPr lang="en-US" sz="1800" dirty="0"/>
              <a:t>/her own </a:t>
            </a:r>
            <a:r>
              <a:rPr lang="en-US" sz="1800" dirty="0" smtClean="0"/>
              <a:t>die, but </a:t>
            </a:r>
            <a:r>
              <a:rPr lang="en-US" sz="1800" dirty="0"/>
              <a:t>is allowed to look at </a:t>
            </a:r>
            <a:r>
              <a:rPr lang="en-US" sz="1800" dirty="0" smtClean="0"/>
              <a:t>the dice values of the other n-1 players</a:t>
            </a:r>
            <a:endParaRPr lang="en-US" sz="1800" dirty="0"/>
          </a:p>
          <a:p>
            <a:pPr marL="0" indent="0">
              <a:lnSpc>
                <a:spcPct val="90000"/>
              </a:lnSpc>
              <a:buNone/>
            </a:pPr>
            <a:r>
              <a:rPr lang="en-US" sz="1800" dirty="0" smtClean="0"/>
              <a:t> </a:t>
            </a:r>
            <a:endParaRPr lang="en-US" sz="1800" dirty="0"/>
          </a:p>
          <a:p>
            <a:pPr marL="0" indent="0">
              <a:lnSpc>
                <a:spcPct val="90000"/>
              </a:lnSpc>
              <a:buNone/>
            </a:pPr>
            <a:r>
              <a:rPr lang="en-US" sz="1800" dirty="0" smtClean="0"/>
              <a:t>The </a:t>
            </a:r>
            <a:r>
              <a:rPr lang="en-US" sz="1800" dirty="0"/>
              <a:t>players have to make their guess </a:t>
            </a:r>
            <a:r>
              <a:rPr lang="en-US" sz="1800" dirty="0" smtClean="0"/>
              <a:t>simultaneously (no communication allowed).</a:t>
            </a:r>
            <a:endParaRPr lang="en-US" dirty="0"/>
          </a:p>
          <a:p>
            <a:pPr marL="0" indent="0">
              <a:lnSpc>
                <a:spcPct val="90000"/>
              </a:lnSpc>
              <a:buNone/>
            </a:pPr>
            <a:r>
              <a:rPr lang="en-US" sz="1800" dirty="0" smtClean="0"/>
              <a:t>Outcome: The players win if </a:t>
            </a:r>
            <a:r>
              <a:rPr lang="en-US" sz="1800" dirty="0"/>
              <a:t>e</a:t>
            </a:r>
            <a:r>
              <a:rPr lang="en-US" sz="1800" dirty="0" smtClean="0"/>
              <a:t>ach player guesses </a:t>
            </a:r>
            <a:r>
              <a:rPr lang="en-US" sz="1800" dirty="0"/>
              <a:t>correctly the value of their own die. </a:t>
            </a:r>
            <a:r>
              <a:rPr lang="en-US" sz="1800" dirty="0">
                <a:solidFill>
                  <a:srgbClr val="000000"/>
                </a:solidFill>
              </a:rPr>
              <a:t> </a:t>
            </a:r>
            <a:endParaRPr lang="en-US" sz="1800" dirty="0" smtClean="0">
              <a:solidFill>
                <a:srgbClr val="000000"/>
              </a:solidFill>
            </a:endParaRPr>
          </a:p>
          <a:p>
            <a:pPr marL="0" indent="0">
              <a:lnSpc>
                <a:spcPct val="90000"/>
              </a:lnSpc>
              <a:buNone/>
            </a:pPr>
            <a:r>
              <a:rPr lang="en-US" sz="1800" dirty="0" smtClean="0">
                <a:solidFill>
                  <a:srgbClr val="000000"/>
                </a:solidFill>
              </a:rPr>
              <a:t>Task: The players have (in advance) to choose a strategy that maximizes the probability that they win. </a:t>
            </a:r>
            <a:endParaRPr lang="en-US" sz="1800" dirty="0">
              <a:solidFill>
                <a:srgbClr val="000000"/>
              </a:solidFill>
            </a:endParaRPr>
          </a:p>
        </p:txBody>
      </p:sp>
    </p:spTree>
    <p:extLst>
      <p:ext uri="{BB962C8B-B14F-4D97-AF65-F5344CB8AC3E}">
        <p14:creationId xmlns:p14="http://schemas.microsoft.com/office/powerpoint/2010/main" val="81997438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5362">
                                            <p:bg/>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5362">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5362">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5362">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5362">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5362">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5362">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5362">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5362">
                                            <p:txEl>
                                              <p:pRg st="8" end="8"/>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15362">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362" grpId="0" build="p" animBg="1"/>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3"/>
          <p:cNvSpPr>
            <a:spLocks noGrp="1"/>
          </p:cNvSpPr>
          <p:nvPr>
            <p:ph type="sldNum" sz="quarter" idx="10"/>
          </p:nvPr>
        </p:nvSpPr>
        <p:spPr/>
        <p:txBody>
          <a:bodyPr/>
          <a:lstStyle/>
          <a:p>
            <a:fld id="{94003186-A542-C841-9C75-F01BC4837B65}" type="slidenum">
              <a:rPr lang="en-US"/>
              <a:pPr/>
              <a:t>30</a:t>
            </a:fld>
            <a:endParaRPr lang="en-US"/>
          </a:p>
        </p:txBody>
      </p:sp>
      <p:sp>
        <p:nvSpPr>
          <p:cNvPr id="32769" name="Rectangle 1"/>
          <p:cNvSpPr>
            <a:spLocks noGrp="1" noChangeArrowheads="1"/>
          </p:cNvSpPr>
          <p:nvPr>
            <p:ph type="title"/>
          </p:nvPr>
        </p:nvSpPr>
        <p:spPr>
          <a:ln/>
        </p:spPr>
        <p:txBody>
          <a:bodyPr rIns="81279">
            <a:normAutofit fontScale="90000"/>
          </a:bodyPr>
          <a:lstStyle/>
          <a:p>
            <a:r>
              <a:rPr lang="en-US" sz="3600" dirty="0"/>
              <a:t>Network Coding ↔ Guessing Numbers </a:t>
            </a:r>
            <a:br>
              <a:rPr lang="en-US" sz="3600" dirty="0"/>
            </a:br>
            <a:r>
              <a:rPr lang="en-US" sz="3600" dirty="0"/>
              <a:t>↔ Graph Entropy</a:t>
            </a:r>
            <a:br>
              <a:rPr lang="en-US" sz="3600" dirty="0"/>
            </a:br>
            <a:r>
              <a:rPr lang="en-US" sz="1800" dirty="0"/>
              <a:t>(continued)</a:t>
            </a:r>
          </a:p>
        </p:txBody>
      </p:sp>
      <p:sp>
        <p:nvSpPr>
          <p:cNvPr id="32770" name="Rectangle 2"/>
          <p:cNvSpPr>
            <a:spLocks noGrp="1" noChangeArrowheads="1"/>
          </p:cNvSpPr>
          <p:nvPr>
            <p:ph type="body" idx="1"/>
          </p:nvPr>
        </p:nvSpPr>
        <p:spPr>
          <a:ln/>
        </p:spPr>
        <p:txBody>
          <a:bodyPr rIns="81279"/>
          <a:lstStyle/>
          <a:p>
            <a:pPr marL="0" indent="0">
              <a:buNone/>
            </a:pPr>
            <a:r>
              <a:rPr lang="en-US" sz="2400" dirty="0"/>
              <a:t>The networks in b</a:t>
            </a:r>
            <a:r>
              <a:rPr lang="en-US" sz="2400" dirty="0" smtClean="0"/>
              <a:t>, c </a:t>
            </a:r>
            <a:r>
              <a:rPr lang="en-US" sz="2400" dirty="0"/>
              <a:t>and d all appear by </a:t>
            </a:r>
            <a:r>
              <a:rPr lang="ja-JP" altLang="en-US" sz="2400" dirty="0">
                <a:latin typeface="Arial"/>
              </a:rPr>
              <a:t>“</a:t>
            </a:r>
            <a:r>
              <a:rPr lang="en-US" sz="2400" dirty="0"/>
              <a:t>splitting</a:t>
            </a:r>
            <a:r>
              <a:rPr lang="ja-JP" altLang="en-US" sz="2400" dirty="0">
                <a:latin typeface="Arial"/>
              </a:rPr>
              <a:t>”</a:t>
            </a:r>
            <a:r>
              <a:rPr lang="en-US" sz="2400" dirty="0"/>
              <a:t> the graph G  in a. </a:t>
            </a:r>
          </a:p>
          <a:p>
            <a:pPr marL="0" indent="0"/>
            <a:endParaRPr lang="en-US" sz="2400" dirty="0"/>
          </a:p>
          <a:p>
            <a:pPr marL="0" indent="0">
              <a:buNone/>
            </a:pPr>
            <a:r>
              <a:rPr lang="en-US" sz="2400" dirty="0" smtClean="0"/>
              <a:t>   </a:t>
            </a:r>
            <a:r>
              <a:rPr lang="ja-JP" altLang="en-US" sz="2400" dirty="0">
                <a:latin typeface="Arial"/>
              </a:rPr>
              <a:t>“</a:t>
            </a:r>
            <a:r>
              <a:rPr lang="en-US" sz="2400" dirty="0"/>
              <a:t>Splitting</a:t>
            </a:r>
            <a:r>
              <a:rPr lang="ja-JP" altLang="en-US" sz="2400" dirty="0">
                <a:latin typeface="Arial"/>
              </a:rPr>
              <a:t>”</a:t>
            </a:r>
            <a:r>
              <a:rPr lang="en-US" sz="2400" dirty="0"/>
              <a:t> is the opposite operation as identifying </a:t>
            </a:r>
          </a:p>
          <a:p>
            <a:pPr marL="0" indent="0">
              <a:lnSpc>
                <a:spcPct val="90000"/>
              </a:lnSpc>
              <a:buNone/>
            </a:pPr>
            <a:r>
              <a:rPr lang="en-US" sz="2400" dirty="0" smtClean="0"/>
              <a:t>    </a:t>
            </a:r>
            <a:r>
              <a:rPr lang="en-US" sz="2400" dirty="0"/>
              <a:t>input/output pairs. </a:t>
            </a:r>
          </a:p>
          <a:p>
            <a:pPr marL="0" indent="0">
              <a:lnSpc>
                <a:spcPct val="90000"/>
              </a:lnSpc>
            </a:pPr>
            <a:endParaRPr lang="en-US" sz="2400" dirty="0"/>
          </a:p>
          <a:p>
            <a:pPr marL="0" indent="0">
              <a:lnSpc>
                <a:spcPct val="90000"/>
              </a:lnSpc>
              <a:buNone/>
            </a:pPr>
            <a:r>
              <a:rPr lang="en-US" sz="2400" dirty="0" smtClean="0"/>
              <a:t> </a:t>
            </a:r>
            <a:r>
              <a:rPr lang="en-US" sz="2400" dirty="0"/>
              <a:t>The networks in b</a:t>
            </a:r>
            <a:r>
              <a:rPr lang="en-US" sz="2400" dirty="0" smtClean="0"/>
              <a:t>, c </a:t>
            </a:r>
            <a:r>
              <a:rPr lang="en-US" sz="2400" dirty="0"/>
              <a:t>and d </a:t>
            </a:r>
            <a:r>
              <a:rPr lang="en-US" sz="2400" dirty="0" smtClean="0"/>
              <a:t>have </a:t>
            </a:r>
            <a:r>
              <a:rPr lang="en-US" sz="2400" dirty="0"/>
              <a:t>exactly the same number of network coding solutions (over a fixed alphabet A). This number is identical to the number of guessing strategies (over A)  that achieve guessing number 3 for G.</a:t>
            </a:r>
          </a:p>
        </p:txBody>
      </p:sp>
      <p:sp>
        <p:nvSpPr>
          <p:cNvPr id="32771" name="Rectangle 3"/>
          <p:cNvSpPr>
            <a:spLocks/>
          </p:cNvSpPr>
          <p:nvPr/>
        </p:nvSpPr>
        <p:spPr bwMode="auto">
          <a:xfrm>
            <a:off x="7448550" y="6416675"/>
            <a:ext cx="352425"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rgbClr val="000000"/>
                </a:solidFill>
                <a:miter lim="800000"/>
                <a:headEnd type="none" w="med" len="med"/>
                <a:tailEnd type="none" w="med" len="med"/>
              </a14:hiddenLine>
            </a:ext>
          </a:extLst>
        </p:spPr>
        <p:txBody>
          <a:bodyPr wrap="none" lIns="0" tIns="0" rIns="40639" bIns="0" anchor="b">
            <a:spAutoFit/>
          </a:bodyPr>
          <a:lstStyle/>
          <a:p>
            <a:pPr marL="39688" algn="ctr"/>
            <a:r>
              <a:rPr lang="en-US" sz="1400">
                <a:solidFill>
                  <a:schemeClr val="tx1"/>
                </a:solidFill>
                <a:ea typeface="ＭＳ Ｐゴシック" charset="0"/>
                <a:cs typeface="Arial" charset="0"/>
              </a:rPr>
              <a:t>30</a:t>
            </a:r>
          </a:p>
        </p:txBody>
      </p:sp>
    </p:spTree>
    <p:extLst>
      <p:ext uri="{BB962C8B-B14F-4D97-AF65-F5344CB8AC3E}">
        <p14:creationId xmlns:p14="http://schemas.microsoft.com/office/powerpoint/2010/main" val="93687135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2770">
                                            <p:bg/>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2770">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2770">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2770">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2770">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2770" grpId="0" build="p" animBg="1"/>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Examples and some basic results</a:t>
            </a:r>
            <a:br>
              <a:rPr lang="en-US" dirty="0"/>
            </a:br>
            <a:endParaRPr lang="en-US" dirty="0"/>
          </a:p>
        </p:txBody>
      </p:sp>
    </p:spTree>
    <p:extLst>
      <p:ext uri="{BB962C8B-B14F-4D97-AF65-F5344CB8AC3E}">
        <p14:creationId xmlns:p14="http://schemas.microsoft.com/office/powerpoint/2010/main" val="138110253"/>
      </p:ext>
    </p:extLst>
  </p:cSld>
  <p:clrMapOvr>
    <a:masterClrMapping/>
  </p:clrMapOvr>
  <p:timing>
    <p:tnLst>
      <p:par>
        <p:cTn xmlns:p14="http://schemas.microsoft.com/office/powerpoint/2010/mai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0267" y="528638"/>
            <a:ext cx="8229600" cy="1143000"/>
          </a:xfrm>
        </p:spPr>
        <p:txBody>
          <a:bodyPr>
            <a:normAutofit/>
          </a:bodyPr>
          <a:lstStyle/>
          <a:p>
            <a:r>
              <a:rPr lang="en-US" sz="2400" dirty="0">
                <a:latin typeface="Arial"/>
                <a:cs typeface="Arial"/>
              </a:rPr>
              <a:t>Application of Non-Shannon </a:t>
            </a:r>
            <a:r>
              <a:rPr lang="en-US" sz="2400" dirty="0" smtClean="0">
                <a:latin typeface="Arial"/>
                <a:cs typeface="Arial"/>
              </a:rPr>
              <a:t>Information Inequalities</a:t>
            </a:r>
            <a:r>
              <a:rPr lang="en-US" sz="2400" dirty="0"/>
              <a:t/>
            </a:r>
            <a:br>
              <a:rPr lang="en-US" sz="2400" dirty="0"/>
            </a:br>
            <a:endParaRPr lang="en-US" sz="2400" dirty="0"/>
          </a:p>
        </p:txBody>
      </p:sp>
      <p:sp>
        <p:nvSpPr>
          <p:cNvPr id="4" name="Content Placeholder 3"/>
          <p:cNvSpPr>
            <a:spLocks noGrp="1"/>
          </p:cNvSpPr>
          <p:nvPr>
            <p:ph idx="1"/>
          </p:nvPr>
        </p:nvSpPr>
        <p:spPr/>
        <p:txBody>
          <a:bodyPr>
            <a:normAutofit fontScale="92500"/>
          </a:bodyPr>
          <a:lstStyle/>
          <a:p>
            <a:pPr>
              <a:lnSpc>
                <a:spcPct val="90000"/>
              </a:lnSpc>
              <a:buFont typeface="Arial" charset="0"/>
              <a:buNone/>
            </a:pPr>
            <a:r>
              <a:rPr lang="en-US" sz="2800" dirty="0">
                <a:latin typeface="Arial"/>
                <a:cs typeface="Arial"/>
                <a:sym typeface="Arial Bold" charset="0"/>
              </a:rPr>
              <a:t>Definition: </a:t>
            </a:r>
            <a:endParaRPr lang="en-US" sz="2800" dirty="0">
              <a:latin typeface="Arial"/>
              <a:ea typeface="ヒラギノ角ゴ ProN W6" charset="0"/>
              <a:cs typeface="Arial"/>
              <a:sym typeface="Arial Bold" charset="0"/>
            </a:endParaRPr>
          </a:p>
          <a:p>
            <a:pPr>
              <a:lnSpc>
                <a:spcPct val="90000"/>
              </a:lnSpc>
              <a:buFont typeface="Arial" charset="0"/>
              <a:buNone/>
            </a:pPr>
            <a:r>
              <a:rPr lang="en-US" sz="2800" dirty="0">
                <a:latin typeface="Arial"/>
                <a:cs typeface="Arial"/>
              </a:rPr>
              <a:t>The </a:t>
            </a:r>
            <a:r>
              <a:rPr lang="en-US" sz="2800" dirty="0">
                <a:latin typeface="Arial"/>
                <a:cs typeface="Arial"/>
                <a:sym typeface="Arial Bold Italic" charset="0"/>
              </a:rPr>
              <a:t>pseudo entropy</a:t>
            </a:r>
            <a:r>
              <a:rPr lang="en-US" sz="2800" dirty="0">
                <a:latin typeface="Arial"/>
                <a:cs typeface="Arial"/>
              </a:rPr>
              <a:t> </a:t>
            </a:r>
            <a:r>
              <a:rPr lang="en-US" sz="2800" dirty="0" smtClean="0">
                <a:latin typeface="Arial"/>
                <a:cs typeface="Arial"/>
              </a:rPr>
              <a:t>of </a:t>
            </a:r>
            <a:r>
              <a:rPr lang="en-US" sz="2800" dirty="0">
                <a:latin typeface="Arial"/>
                <a:cs typeface="Arial"/>
              </a:rPr>
              <a:t>a graph is the minimal upper bound on the guessing number that can be derived </a:t>
            </a:r>
            <a:r>
              <a:rPr lang="en-US" sz="2800" dirty="0" smtClean="0">
                <a:latin typeface="Arial"/>
                <a:cs typeface="Arial"/>
              </a:rPr>
              <a:t>from</a:t>
            </a:r>
            <a:endParaRPr lang="en-US" sz="2800" dirty="0">
              <a:latin typeface="Arial"/>
              <a:cs typeface="Arial"/>
            </a:endParaRPr>
          </a:p>
          <a:p>
            <a:pPr>
              <a:lnSpc>
                <a:spcPct val="90000"/>
              </a:lnSpc>
              <a:buFont typeface="Arial" charset="0"/>
              <a:buNone/>
            </a:pPr>
            <a:r>
              <a:rPr lang="en-US" sz="2800" dirty="0" smtClean="0">
                <a:latin typeface="Arial"/>
                <a:cs typeface="Arial"/>
                <a:sym typeface="Arial Bold" charset="0"/>
              </a:rPr>
              <a:t>H</a:t>
            </a:r>
            <a:r>
              <a:rPr lang="en-US" sz="2800" dirty="0">
                <a:latin typeface="Arial"/>
                <a:cs typeface="Arial"/>
                <a:sym typeface="Arial Bold" charset="0"/>
              </a:rPr>
              <a:t>(X,Y,Z) + H(Z) ≤ H(X,Z) + H(Y,Z)</a:t>
            </a:r>
            <a:r>
              <a:rPr lang="en-US" sz="2800" dirty="0">
                <a:latin typeface="Arial"/>
                <a:cs typeface="Arial"/>
              </a:rPr>
              <a:t> and </a:t>
            </a:r>
            <a:r>
              <a:rPr lang="en-US" sz="2800" dirty="0">
                <a:latin typeface="Arial"/>
                <a:cs typeface="Arial"/>
                <a:sym typeface="Arial Bold" charset="0"/>
              </a:rPr>
              <a:t>H(</a:t>
            </a:r>
            <a:r>
              <a:rPr lang="en-US" sz="2800" dirty="0" err="1">
                <a:latin typeface="Arial"/>
                <a:cs typeface="Arial"/>
                <a:sym typeface="Arial Bold" charset="0"/>
              </a:rPr>
              <a:t>Ø</a:t>
            </a:r>
            <a:r>
              <a:rPr lang="en-US" sz="2800" dirty="0">
                <a:latin typeface="Arial"/>
                <a:cs typeface="Arial"/>
                <a:sym typeface="Arial Bold" charset="0"/>
              </a:rPr>
              <a:t>)=0</a:t>
            </a:r>
            <a:endParaRPr lang="en-US" sz="2800" dirty="0">
              <a:latin typeface="Arial"/>
              <a:ea typeface="ヒラギノ角ゴ ProN W6" charset="0"/>
              <a:cs typeface="Arial"/>
              <a:sym typeface="Arial Bold" charset="0"/>
            </a:endParaRPr>
          </a:p>
          <a:p>
            <a:pPr>
              <a:lnSpc>
                <a:spcPct val="90000"/>
              </a:lnSpc>
              <a:buFont typeface="Arial" charset="0"/>
              <a:buNone/>
            </a:pPr>
            <a:r>
              <a:rPr lang="en-US" sz="2800" dirty="0">
                <a:latin typeface="Arial"/>
                <a:cs typeface="Arial"/>
              </a:rPr>
              <a:t>together with the constraints </a:t>
            </a:r>
            <a:r>
              <a:rPr lang="en-US" sz="2800" dirty="0">
                <a:latin typeface="Arial"/>
                <a:cs typeface="Arial"/>
                <a:sym typeface="Arial Bold" charset="0"/>
              </a:rPr>
              <a:t>H(vertex) ≦ 1</a:t>
            </a:r>
            <a:r>
              <a:rPr lang="en-US" sz="2800" dirty="0">
                <a:latin typeface="Arial"/>
                <a:cs typeface="Arial"/>
              </a:rPr>
              <a:t>, and</a:t>
            </a:r>
          </a:p>
          <a:p>
            <a:pPr>
              <a:lnSpc>
                <a:spcPct val="90000"/>
              </a:lnSpc>
              <a:buFont typeface="Arial" charset="0"/>
              <a:buNone/>
            </a:pPr>
            <a:r>
              <a:rPr lang="en-US" sz="2800" dirty="0">
                <a:latin typeface="Arial"/>
                <a:cs typeface="Arial"/>
                <a:sym typeface="Arial Bold" charset="0"/>
              </a:rPr>
              <a:t>H(j| V)=0</a:t>
            </a:r>
            <a:r>
              <a:rPr lang="en-US" sz="2800" dirty="0">
                <a:latin typeface="Arial"/>
                <a:cs typeface="Arial"/>
              </a:rPr>
              <a:t> whenever all incoming nodes to </a:t>
            </a:r>
            <a:r>
              <a:rPr lang="en-US" sz="2800" dirty="0">
                <a:latin typeface="Arial"/>
                <a:cs typeface="Arial"/>
                <a:sym typeface="Arial Bold" charset="0"/>
              </a:rPr>
              <a:t>j</a:t>
            </a:r>
            <a:r>
              <a:rPr lang="en-US" sz="2800" dirty="0">
                <a:latin typeface="Arial"/>
                <a:cs typeface="Arial"/>
              </a:rPr>
              <a:t> </a:t>
            </a:r>
            <a:r>
              <a:rPr lang="en-US" sz="2800" dirty="0" smtClean="0">
                <a:latin typeface="Arial"/>
                <a:cs typeface="Arial"/>
              </a:rPr>
              <a:t>belong </a:t>
            </a:r>
            <a:r>
              <a:rPr lang="en-US" sz="2800" dirty="0">
                <a:latin typeface="Arial"/>
                <a:cs typeface="Arial"/>
              </a:rPr>
              <a:t>to </a:t>
            </a:r>
            <a:r>
              <a:rPr lang="en-US" sz="2800" dirty="0">
                <a:latin typeface="Arial"/>
                <a:cs typeface="Arial"/>
                <a:sym typeface="Arial Bold" charset="0"/>
              </a:rPr>
              <a:t>V</a:t>
            </a:r>
            <a:r>
              <a:rPr lang="en-US" sz="2800" dirty="0">
                <a:latin typeface="Arial"/>
                <a:cs typeface="Arial"/>
              </a:rPr>
              <a:t>.</a:t>
            </a:r>
          </a:p>
          <a:p>
            <a:pPr>
              <a:lnSpc>
                <a:spcPct val="90000"/>
              </a:lnSpc>
              <a:buFont typeface="Arial" charset="0"/>
              <a:buNone/>
            </a:pPr>
            <a:endParaRPr lang="en-US" dirty="0">
              <a:latin typeface="Arial"/>
              <a:ea typeface="ヒラギノ角ゴ ProN W6" charset="0"/>
              <a:cs typeface="Arial"/>
              <a:sym typeface="Arial Bold" charset="0"/>
            </a:endParaRPr>
          </a:p>
          <a:p>
            <a:pPr>
              <a:lnSpc>
                <a:spcPct val="90000"/>
              </a:lnSpc>
              <a:buFont typeface="Arial" charset="0"/>
              <a:buNone/>
            </a:pPr>
            <a:r>
              <a:rPr lang="en-US" dirty="0">
                <a:latin typeface="Arial"/>
                <a:cs typeface="Arial"/>
                <a:sym typeface="Arial Bold" charset="0"/>
              </a:rPr>
              <a:t>Example: </a:t>
            </a:r>
            <a:endParaRPr lang="en-US" dirty="0" smtClean="0">
              <a:latin typeface="Arial"/>
              <a:cs typeface="Arial"/>
              <a:sym typeface="Arial Bold" charset="0"/>
            </a:endParaRPr>
          </a:p>
          <a:p>
            <a:pPr>
              <a:lnSpc>
                <a:spcPct val="90000"/>
              </a:lnSpc>
              <a:buFont typeface="Arial" charset="0"/>
              <a:buNone/>
            </a:pPr>
            <a:r>
              <a:rPr lang="en-US" dirty="0" smtClean="0">
                <a:latin typeface="Arial"/>
                <a:cs typeface="Arial"/>
                <a:sym typeface="Arial Bold" charset="0"/>
              </a:rPr>
              <a:t>C</a:t>
            </a:r>
            <a:r>
              <a:rPr lang="en-US" baseline="-6000" dirty="0" smtClean="0">
                <a:latin typeface="Arial"/>
                <a:cs typeface="Arial"/>
                <a:sym typeface="Arial Bold" charset="0"/>
              </a:rPr>
              <a:t>5</a:t>
            </a:r>
            <a:r>
              <a:rPr lang="en-US" dirty="0" smtClean="0">
                <a:latin typeface="Arial"/>
                <a:cs typeface="Arial"/>
              </a:rPr>
              <a:t> </a:t>
            </a:r>
            <a:r>
              <a:rPr lang="en-US" dirty="0">
                <a:latin typeface="Arial"/>
                <a:cs typeface="Arial"/>
              </a:rPr>
              <a:t>has </a:t>
            </a:r>
            <a:r>
              <a:rPr lang="en-US" dirty="0">
                <a:latin typeface="Arial"/>
                <a:ea typeface="Arial Italic" charset="0"/>
                <a:cs typeface="Arial"/>
                <a:sym typeface="Arial Italic" charset="0"/>
              </a:rPr>
              <a:t>pseudo entropy</a:t>
            </a:r>
            <a:r>
              <a:rPr lang="en-US" dirty="0">
                <a:latin typeface="Arial"/>
                <a:cs typeface="Arial"/>
              </a:rPr>
              <a:t> = 2.5  </a:t>
            </a:r>
            <a:r>
              <a:rPr lang="en-US" dirty="0" smtClean="0">
                <a:latin typeface="Arial"/>
                <a:cs typeface="Arial"/>
              </a:rPr>
              <a:t>(= </a:t>
            </a:r>
            <a:r>
              <a:rPr lang="en-US" dirty="0" smtClean="0">
                <a:latin typeface="Arial"/>
                <a:ea typeface="Arial Italic" charset="0"/>
                <a:cs typeface="Arial"/>
                <a:sym typeface="Arial Italic" charset="0"/>
              </a:rPr>
              <a:t>Entropy(</a:t>
            </a:r>
            <a:r>
              <a:rPr lang="en-US" dirty="0" smtClean="0">
                <a:latin typeface="Arial"/>
                <a:cs typeface="Arial"/>
                <a:sym typeface="Arial Bold" charset="0"/>
              </a:rPr>
              <a:t>C</a:t>
            </a:r>
            <a:r>
              <a:rPr lang="en-US" baseline="-6000" dirty="0" smtClean="0">
                <a:latin typeface="Arial"/>
                <a:cs typeface="Arial"/>
                <a:sym typeface="Arial Bold" charset="0"/>
              </a:rPr>
              <a:t>5</a:t>
            </a:r>
            <a:r>
              <a:rPr lang="en-US" dirty="0" smtClean="0">
                <a:latin typeface="Arial"/>
                <a:cs typeface="Arial"/>
              </a:rPr>
              <a:t>))</a:t>
            </a:r>
            <a:endParaRPr lang="en-US" dirty="0">
              <a:latin typeface="Arial"/>
              <a:cs typeface="Arial"/>
            </a:endParaRPr>
          </a:p>
          <a:p>
            <a:endParaRPr lang="en-US" dirty="0"/>
          </a:p>
        </p:txBody>
      </p:sp>
    </p:spTree>
    <p:extLst>
      <p:ext uri="{BB962C8B-B14F-4D97-AF65-F5344CB8AC3E}">
        <p14:creationId xmlns:p14="http://schemas.microsoft.com/office/powerpoint/2010/main" val="3798941249"/>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4">
                                            <p:txEl>
                                              <p:pRg st="6" end="6"/>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4">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3" name="Rectangle 1"/>
          <p:cNvSpPr>
            <a:spLocks noGrp="1" noChangeArrowheads="1"/>
          </p:cNvSpPr>
          <p:nvPr>
            <p:ph type="title"/>
          </p:nvPr>
        </p:nvSpPr>
        <p:spPr>
          <a:xfrm>
            <a:off x="165100" y="495300"/>
            <a:ext cx="8864600" cy="808567"/>
          </a:xfrm>
          <a:ln/>
        </p:spPr>
        <p:txBody>
          <a:bodyPr rIns="30479">
            <a:normAutofit fontScale="90000"/>
          </a:bodyPr>
          <a:lstStyle/>
          <a:p>
            <a:pPr marL="877888" indent="-838200" algn="l"/>
            <a:r>
              <a:rPr lang="en-US" sz="3200" dirty="0"/>
              <a:t/>
            </a:r>
            <a:br>
              <a:rPr lang="en-US" sz="3200" dirty="0"/>
            </a:br>
            <a:r>
              <a:rPr lang="en-US" sz="2700" dirty="0">
                <a:latin typeface="Arial"/>
                <a:cs typeface="Arial"/>
              </a:rPr>
              <a:t>Application of Non-Shannon Information Inequalities</a:t>
            </a:r>
            <a:br>
              <a:rPr lang="en-US" sz="2700" dirty="0">
                <a:latin typeface="Arial"/>
                <a:cs typeface="Arial"/>
              </a:rPr>
            </a:br>
            <a:r>
              <a:rPr lang="en-US" sz="2400" dirty="0" smtClean="0"/>
              <a:t> </a:t>
            </a:r>
            <a:r>
              <a:rPr lang="en-US" dirty="0"/>
              <a:t/>
            </a:r>
            <a:br>
              <a:rPr lang="en-US" dirty="0"/>
            </a:br>
            <a:r>
              <a:rPr lang="en-US" sz="2600" dirty="0"/>
              <a:t/>
            </a:r>
            <a:br>
              <a:rPr lang="en-US" sz="2600" dirty="0"/>
            </a:br>
            <a:endParaRPr lang="en-US" sz="2600" dirty="0"/>
          </a:p>
        </p:txBody>
      </p:sp>
      <p:sp>
        <p:nvSpPr>
          <p:cNvPr id="54274" name="Rectangle 2"/>
          <p:cNvSpPr>
            <a:spLocks noGrp="1" noChangeArrowheads="1"/>
          </p:cNvSpPr>
          <p:nvPr>
            <p:ph type="body" idx="1"/>
          </p:nvPr>
        </p:nvSpPr>
        <p:spPr>
          <a:xfrm>
            <a:off x="215900" y="1282700"/>
            <a:ext cx="8483600" cy="5651500"/>
          </a:xfrm>
          <a:ln/>
        </p:spPr>
        <p:txBody>
          <a:bodyPr rIns="30479">
            <a:normAutofit lnSpcReduction="10000"/>
          </a:bodyPr>
          <a:lstStyle/>
          <a:p>
            <a:pPr>
              <a:lnSpc>
                <a:spcPct val="90000"/>
              </a:lnSpc>
              <a:buFont typeface="Arial" charset="0"/>
              <a:buNone/>
              <a:tabLst>
                <a:tab pos="355600" algn="l"/>
                <a:tab pos="355600" algn="l"/>
                <a:tab pos="355600" algn="l"/>
                <a:tab pos="355600" algn="l"/>
                <a:tab pos="355600" algn="l"/>
                <a:tab pos="355600" algn="l"/>
                <a:tab pos="355600" algn="l"/>
                <a:tab pos="355600" algn="l"/>
                <a:tab pos="355600" algn="l"/>
                <a:tab pos="355600" algn="l"/>
                <a:tab pos="355600" algn="l"/>
                <a:tab pos="355600" algn="l"/>
                <a:tab pos="711200" algn="l"/>
                <a:tab pos="711200" algn="l"/>
                <a:tab pos="711200" algn="l"/>
                <a:tab pos="711200" algn="l"/>
                <a:tab pos="711200" algn="l"/>
                <a:tab pos="711200" algn="l"/>
                <a:tab pos="711200" algn="l"/>
                <a:tab pos="711200" algn="l"/>
                <a:tab pos="711200" algn="l"/>
                <a:tab pos="711200" algn="l"/>
                <a:tab pos="711200" algn="l"/>
                <a:tab pos="711200" algn="l"/>
                <a:tab pos="1066800" algn="l"/>
                <a:tab pos="1066800" algn="l"/>
                <a:tab pos="1066800" algn="l"/>
                <a:tab pos="1066800" algn="l"/>
                <a:tab pos="1066800" algn="l"/>
                <a:tab pos="1066800" algn="l"/>
                <a:tab pos="1066800" algn="l"/>
                <a:tab pos="1066800" algn="l"/>
              </a:tabLst>
            </a:pPr>
            <a:r>
              <a:rPr lang="en-US" sz="2400" dirty="0"/>
              <a:t>The entropy calculation in the previous section used Shannon</a:t>
            </a:r>
            <a:r>
              <a:rPr lang="ja-JP" altLang="en-US" sz="2400" dirty="0">
                <a:latin typeface="Arial"/>
              </a:rPr>
              <a:t>’</a:t>
            </a:r>
            <a:r>
              <a:rPr lang="en-US" sz="2400" dirty="0"/>
              <a:t>s information inequalities to derive an upper bound on the guessing number. </a:t>
            </a:r>
          </a:p>
          <a:p>
            <a:pPr>
              <a:lnSpc>
                <a:spcPct val="90000"/>
              </a:lnSpc>
              <a:buFont typeface="Arial" charset="0"/>
              <a:buNone/>
              <a:tabLst>
                <a:tab pos="355600" algn="l"/>
                <a:tab pos="355600" algn="l"/>
                <a:tab pos="355600" algn="l"/>
                <a:tab pos="355600" algn="l"/>
                <a:tab pos="355600" algn="l"/>
                <a:tab pos="355600" algn="l"/>
                <a:tab pos="355600" algn="l"/>
                <a:tab pos="355600" algn="l"/>
                <a:tab pos="355600" algn="l"/>
                <a:tab pos="355600" algn="l"/>
                <a:tab pos="355600" algn="l"/>
                <a:tab pos="355600" algn="l"/>
                <a:tab pos="711200" algn="l"/>
                <a:tab pos="711200" algn="l"/>
                <a:tab pos="711200" algn="l"/>
                <a:tab pos="711200" algn="l"/>
                <a:tab pos="711200" algn="l"/>
                <a:tab pos="711200" algn="l"/>
                <a:tab pos="711200" algn="l"/>
                <a:tab pos="711200" algn="l"/>
                <a:tab pos="711200" algn="l"/>
                <a:tab pos="711200" algn="l"/>
                <a:tab pos="711200" algn="l"/>
                <a:tab pos="711200" algn="l"/>
                <a:tab pos="1066800" algn="l"/>
                <a:tab pos="1066800" algn="l"/>
                <a:tab pos="1066800" algn="l"/>
                <a:tab pos="1066800" algn="l"/>
                <a:tab pos="1066800" algn="l"/>
                <a:tab pos="1066800" algn="l"/>
                <a:tab pos="1066800" algn="l"/>
                <a:tab pos="1066800" algn="l"/>
              </a:tabLst>
            </a:pPr>
            <a:endParaRPr lang="en-US" sz="2400" dirty="0"/>
          </a:p>
          <a:p>
            <a:pPr>
              <a:lnSpc>
                <a:spcPct val="90000"/>
              </a:lnSpc>
              <a:buFont typeface="Arial" charset="0"/>
              <a:buNone/>
              <a:tabLst>
                <a:tab pos="355600" algn="l"/>
                <a:tab pos="355600" algn="l"/>
                <a:tab pos="355600" algn="l"/>
                <a:tab pos="355600" algn="l"/>
                <a:tab pos="355600" algn="l"/>
                <a:tab pos="355600" algn="l"/>
                <a:tab pos="355600" algn="l"/>
                <a:tab pos="355600" algn="l"/>
                <a:tab pos="355600" algn="l"/>
                <a:tab pos="355600" algn="l"/>
                <a:tab pos="355600" algn="l"/>
                <a:tab pos="355600" algn="l"/>
                <a:tab pos="711200" algn="l"/>
                <a:tab pos="711200" algn="l"/>
                <a:tab pos="711200" algn="l"/>
                <a:tab pos="711200" algn="l"/>
                <a:tab pos="711200" algn="l"/>
                <a:tab pos="711200" algn="l"/>
                <a:tab pos="711200" algn="l"/>
                <a:tab pos="711200" algn="l"/>
                <a:tab pos="711200" algn="l"/>
                <a:tab pos="711200" algn="l"/>
                <a:tab pos="711200" algn="l"/>
                <a:tab pos="711200" algn="l"/>
                <a:tab pos="1066800" algn="l"/>
                <a:tab pos="1066800" algn="l"/>
                <a:tab pos="1066800" algn="l"/>
                <a:tab pos="1066800" algn="l"/>
                <a:tab pos="1066800" algn="l"/>
                <a:tab pos="1066800" algn="l"/>
                <a:tab pos="1066800" algn="l"/>
                <a:tab pos="1066800" algn="l"/>
              </a:tabLst>
            </a:pPr>
            <a:r>
              <a:rPr lang="en-US" sz="2400" dirty="0">
                <a:latin typeface="Arial Bold" charset="0"/>
                <a:cs typeface="Arial Bold" charset="0"/>
                <a:sym typeface="Arial Bold" charset="0"/>
              </a:rPr>
              <a:t>Definition: </a:t>
            </a:r>
            <a:endParaRPr lang="en-US" sz="2400" dirty="0">
              <a:latin typeface="Arial Bold" charset="0"/>
              <a:ea typeface="ヒラギノ角ゴ ProN W6" charset="0"/>
              <a:cs typeface="ヒラギノ角ゴ ProN W6" charset="0"/>
              <a:sym typeface="Arial Bold" charset="0"/>
            </a:endParaRPr>
          </a:p>
          <a:p>
            <a:pPr>
              <a:lnSpc>
                <a:spcPct val="90000"/>
              </a:lnSpc>
              <a:buFont typeface="Arial" charset="0"/>
              <a:buNone/>
              <a:tabLst>
                <a:tab pos="355600" algn="l"/>
                <a:tab pos="355600" algn="l"/>
                <a:tab pos="355600" algn="l"/>
                <a:tab pos="355600" algn="l"/>
                <a:tab pos="355600" algn="l"/>
                <a:tab pos="355600" algn="l"/>
                <a:tab pos="355600" algn="l"/>
                <a:tab pos="355600" algn="l"/>
                <a:tab pos="355600" algn="l"/>
                <a:tab pos="355600" algn="l"/>
                <a:tab pos="355600" algn="l"/>
                <a:tab pos="355600" algn="l"/>
                <a:tab pos="711200" algn="l"/>
                <a:tab pos="711200" algn="l"/>
                <a:tab pos="711200" algn="l"/>
                <a:tab pos="711200" algn="l"/>
                <a:tab pos="711200" algn="l"/>
                <a:tab pos="711200" algn="l"/>
                <a:tab pos="711200" algn="l"/>
                <a:tab pos="711200" algn="l"/>
                <a:tab pos="711200" algn="l"/>
                <a:tab pos="711200" algn="l"/>
                <a:tab pos="711200" algn="l"/>
                <a:tab pos="711200" algn="l"/>
                <a:tab pos="1066800" algn="l"/>
                <a:tab pos="1066800" algn="l"/>
                <a:tab pos="1066800" algn="l"/>
                <a:tab pos="1066800" algn="l"/>
                <a:tab pos="1066800" algn="l"/>
                <a:tab pos="1066800" algn="l"/>
                <a:tab pos="1066800" algn="l"/>
                <a:tab pos="1066800" algn="l"/>
              </a:tabLst>
            </a:pPr>
            <a:r>
              <a:rPr lang="en-US" sz="2400" dirty="0"/>
              <a:t>For the Zhang and </a:t>
            </a:r>
            <a:r>
              <a:rPr lang="en-US" sz="2400" dirty="0" err="1"/>
              <a:t>Yeung</a:t>
            </a:r>
            <a:r>
              <a:rPr lang="en-US" sz="2400" dirty="0"/>
              <a:t> (=ZY) non</a:t>
            </a:r>
            <a:r>
              <a:rPr lang="en-US" sz="2400" dirty="0" smtClean="0"/>
              <a:t>-</a:t>
            </a:r>
            <a:r>
              <a:rPr lang="en-US" sz="2400" dirty="0" err="1"/>
              <a:t>S</a:t>
            </a:r>
            <a:r>
              <a:rPr lang="en-US" sz="2400" dirty="0" err="1" smtClean="0"/>
              <a:t>hanon</a:t>
            </a:r>
            <a:r>
              <a:rPr lang="en-US" sz="2400" dirty="0" smtClean="0"/>
              <a:t> </a:t>
            </a:r>
            <a:r>
              <a:rPr lang="en-US" sz="2400" dirty="0"/>
              <a:t>I</a:t>
            </a:r>
            <a:r>
              <a:rPr lang="en-US" sz="2400" dirty="0" smtClean="0"/>
              <a:t>nformation </a:t>
            </a:r>
            <a:r>
              <a:rPr lang="en-US" sz="2400" dirty="0"/>
              <a:t>I</a:t>
            </a:r>
            <a:r>
              <a:rPr lang="en-US" sz="2400" dirty="0" smtClean="0"/>
              <a:t>nequalities </a:t>
            </a:r>
            <a:r>
              <a:rPr lang="en-US" sz="2400" dirty="0"/>
              <a:t>we can define the </a:t>
            </a:r>
            <a:r>
              <a:rPr lang="en-US" sz="2400" dirty="0">
                <a:latin typeface="Arial Bold Italic" charset="0"/>
                <a:cs typeface="Arial Bold Italic" charset="0"/>
                <a:sym typeface="Arial Bold Italic" charset="0"/>
              </a:rPr>
              <a:t>ZY- entropy</a:t>
            </a:r>
            <a:r>
              <a:rPr lang="en-US" sz="2400" dirty="0"/>
              <a:t> of a graph is the minimal upper bound on the guessing number that can be derived from ZY information inequalities.   </a:t>
            </a:r>
          </a:p>
          <a:p>
            <a:pPr>
              <a:lnSpc>
                <a:spcPct val="90000"/>
              </a:lnSpc>
              <a:buFont typeface="Arial" charset="0"/>
              <a:buNone/>
              <a:tabLst>
                <a:tab pos="355600" algn="l"/>
                <a:tab pos="355600" algn="l"/>
                <a:tab pos="355600" algn="l"/>
                <a:tab pos="355600" algn="l"/>
                <a:tab pos="355600" algn="l"/>
                <a:tab pos="355600" algn="l"/>
                <a:tab pos="355600" algn="l"/>
                <a:tab pos="355600" algn="l"/>
                <a:tab pos="355600" algn="l"/>
                <a:tab pos="355600" algn="l"/>
                <a:tab pos="355600" algn="l"/>
                <a:tab pos="355600" algn="l"/>
                <a:tab pos="711200" algn="l"/>
                <a:tab pos="711200" algn="l"/>
                <a:tab pos="711200" algn="l"/>
                <a:tab pos="711200" algn="l"/>
                <a:tab pos="711200" algn="l"/>
                <a:tab pos="711200" algn="l"/>
                <a:tab pos="711200" algn="l"/>
                <a:tab pos="711200" algn="l"/>
                <a:tab pos="711200" algn="l"/>
                <a:tab pos="711200" algn="l"/>
                <a:tab pos="711200" algn="l"/>
                <a:tab pos="711200" algn="l"/>
                <a:tab pos="1066800" algn="l"/>
                <a:tab pos="1066800" algn="l"/>
                <a:tab pos="1066800" algn="l"/>
                <a:tab pos="1066800" algn="l"/>
                <a:tab pos="1066800" algn="l"/>
                <a:tab pos="1066800" algn="l"/>
                <a:tab pos="1066800" algn="l"/>
                <a:tab pos="1066800" algn="l"/>
              </a:tabLst>
            </a:pPr>
            <a:endParaRPr lang="en-US" sz="2400" dirty="0"/>
          </a:p>
          <a:p>
            <a:pPr>
              <a:buFont typeface="Arial" charset="0"/>
              <a:buNone/>
              <a:tabLst>
                <a:tab pos="355600" algn="l"/>
                <a:tab pos="355600" algn="l"/>
                <a:tab pos="355600" algn="l"/>
                <a:tab pos="355600" algn="l"/>
                <a:tab pos="355600" algn="l"/>
                <a:tab pos="355600" algn="l"/>
                <a:tab pos="355600" algn="l"/>
                <a:tab pos="355600" algn="l"/>
                <a:tab pos="355600" algn="l"/>
                <a:tab pos="355600" algn="l"/>
                <a:tab pos="355600" algn="l"/>
                <a:tab pos="355600" algn="l"/>
                <a:tab pos="711200" algn="l"/>
                <a:tab pos="711200" algn="l"/>
                <a:tab pos="711200" algn="l"/>
                <a:tab pos="711200" algn="l"/>
                <a:tab pos="711200" algn="l"/>
                <a:tab pos="711200" algn="l"/>
                <a:tab pos="711200" algn="l"/>
                <a:tab pos="711200" algn="l"/>
                <a:tab pos="711200" algn="l"/>
                <a:tab pos="711200" algn="l"/>
                <a:tab pos="711200" algn="l"/>
                <a:tab pos="711200" algn="l"/>
                <a:tab pos="1066800" algn="l"/>
                <a:tab pos="1066800" algn="l"/>
                <a:tab pos="1066800" algn="l"/>
                <a:tab pos="1066800" algn="l"/>
                <a:tab pos="1066800" algn="l"/>
                <a:tab pos="1066800" algn="l"/>
                <a:tab pos="1066800" algn="l"/>
                <a:tab pos="1066800" algn="l"/>
              </a:tabLst>
            </a:pPr>
            <a:r>
              <a:rPr lang="en-US" sz="2000" dirty="0">
                <a:latin typeface="Arial Bold" charset="0"/>
                <a:cs typeface="Arial Bold" charset="0"/>
                <a:sym typeface="Arial Bold" charset="0"/>
              </a:rPr>
              <a:t>I(A; B) ≤ 2I(A; B | C) + I(A; C | B) + I(B; C | A) + I(A; B | D) + I(C; D)</a:t>
            </a:r>
            <a:endParaRPr lang="en-US" sz="2000" dirty="0">
              <a:latin typeface="Arial Bold" charset="0"/>
              <a:ea typeface="ヒラギノ角ゴ ProN W6" charset="0"/>
              <a:cs typeface="ヒラギノ角ゴ ProN W6" charset="0"/>
              <a:sym typeface="Arial Bold" charset="0"/>
            </a:endParaRPr>
          </a:p>
          <a:p>
            <a:pPr>
              <a:buFont typeface="Arial" charset="0"/>
              <a:buNone/>
              <a:tabLst>
                <a:tab pos="355600" algn="l"/>
                <a:tab pos="355600" algn="l"/>
                <a:tab pos="355600" algn="l"/>
                <a:tab pos="355600" algn="l"/>
                <a:tab pos="355600" algn="l"/>
                <a:tab pos="355600" algn="l"/>
                <a:tab pos="355600" algn="l"/>
                <a:tab pos="355600" algn="l"/>
                <a:tab pos="355600" algn="l"/>
                <a:tab pos="355600" algn="l"/>
                <a:tab pos="355600" algn="l"/>
                <a:tab pos="355600" algn="l"/>
                <a:tab pos="711200" algn="l"/>
                <a:tab pos="711200" algn="l"/>
                <a:tab pos="711200" algn="l"/>
                <a:tab pos="711200" algn="l"/>
                <a:tab pos="711200" algn="l"/>
                <a:tab pos="711200" algn="l"/>
                <a:tab pos="711200" algn="l"/>
                <a:tab pos="711200" algn="l"/>
                <a:tab pos="711200" algn="l"/>
                <a:tab pos="711200" algn="l"/>
                <a:tab pos="711200" algn="l"/>
                <a:tab pos="711200" algn="l"/>
                <a:tab pos="1066800" algn="l"/>
                <a:tab pos="1066800" algn="l"/>
                <a:tab pos="1066800" algn="l"/>
                <a:tab pos="1066800" algn="l"/>
                <a:tab pos="1066800" algn="l"/>
                <a:tab pos="1066800" algn="l"/>
                <a:tab pos="1066800" algn="l"/>
                <a:tab pos="1066800" algn="l"/>
              </a:tabLst>
            </a:pPr>
            <a:r>
              <a:rPr lang="en-US" sz="2000" dirty="0"/>
              <a:t>(</a:t>
            </a:r>
            <a:r>
              <a:rPr lang="en-US" sz="2000" dirty="0">
                <a:latin typeface="Arial Bold" charset="0"/>
                <a:cs typeface="Arial Bold" charset="0"/>
                <a:sym typeface="Arial Bold" charset="0"/>
              </a:rPr>
              <a:t>H(X,Y,Z) + H(Z) ≤ H(X,Z) + H(Y,Z) not needed) </a:t>
            </a:r>
            <a:r>
              <a:rPr lang="en-US" sz="1800" dirty="0"/>
              <a:t> and </a:t>
            </a:r>
            <a:r>
              <a:rPr lang="en-US" sz="1800" dirty="0">
                <a:latin typeface="Arial Bold" charset="0"/>
                <a:cs typeface="Arial Bold" charset="0"/>
                <a:sym typeface="Arial Bold" charset="0"/>
              </a:rPr>
              <a:t>H(</a:t>
            </a:r>
            <a:r>
              <a:rPr lang="en-US" sz="1800" dirty="0" err="1">
                <a:latin typeface="Arial Bold" charset="0"/>
                <a:cs typeface="Arial Bold" charset="0"/>
                <a:sym typeface="Arial Bold" charset="0"/>
              </a:rPr>
              <a:t>Ø</a:t>
            </a:r>
            <a:r>
              <a:rPr lang="en-US" sz="1800" dirty="0">
                <a:latin typeface="Arial Bold" charset="0"/>
                <a:cs typeface="Arial Bold" charset="0"/>
                <a:sym typeface="Arial Bold" charset="0"/>
              </a:rPr>
              <a:t>)=0</a:t>
            </a:r>
            <a:endParaRPr lang="en-US" sz="1800" dirty="0">
              <a:latin typeface="Arial Bold" charset="0"/>
              <a:ea typeface="ヒラギノ角ゴ ProN W6" charset="0"/>
              <a:cs typeface="ヒラギノ角ゴ ProN W6" charset="0"/>
              <a:sym typeface="Arial Bold" charset="0"/>
            </a:endParaRPr>
          </a:p>
          <a:p>
            <a:pPr>
              <a:lnSpc>
                <a:spcPct val="90000"/>
              </a:lnSpc>
              <a:buFont typeface="Arial" charset="0"/>
              <a:buNone/>
              <a:tabLst>
                <a:tab pos="355600" algn="l"/>
                <a:tab pos="355600" algn="l"/>
                <a:tab pos="355600" algn="l"/>
                <a:tab pos="355600" algn="l"/>
                <a:tab pos="355600" algn="l"/>
                <a:tab pos="355600" algn="l"/>
                <a:tab pos="355600" algn="l"/>
                <a:tab pos="355600" algn="l"/>
                <a:tab pos="355600" algn="l"/>
                <a:tab pos="355600" algn="l"/>
                <a:tab pos="355600" algn="l"/>
                <a:tab pos="355600" algn="l"/>
                <a:tab pos="711200" algn="l"/>
                <a:tab pos="711200" algn="l"/>
                <a:tab pos="711200" algn="l"/>
                <a:tab pos="711200" algn="l"/>
                <a:tab pos="711200" algn="l"/>
                <a:tab pos="711200" algn="l"/>
                <a:tab pos="711200" algn="l"/>
                <a:tab pos="711200" algn="l"/>
                <a:tab pos="711200" algn="l"/>
                <a:tab pos="711200" algn="l"/>
                <a:tab pos="711200" algn="l"/>
                <a:tab pos="711200" algn="l"/>
                <a:tab pos="1066800" algn="l"/>
                <a:tab pos="1066800" algn="l"/>
                <a:tab pos="1066800" algn="l"/>
                <a:tab pos="1066800" algn="l"/>
                <a:tab pos="1066800" algn="l"/>
                <a:tab pos="1066800" algn="l"/>
                <a:tab pos="1066800" algn="l"/>
                <a:tab pos="1066800" algn="l"/>
              </a:tabLst>
            </a:pPr>
            <a:r>
              <a:rPr lang="en-US" sz="1800" dirty="0"/>
              <a:t>together with the constraints </a:t>
            </a:r>
            <a:r>
              <a:rPr lang="en-US" sz="1800" dirty="0">
                <a:latin typeface="Arial Bold" charset="0"/>
                <a:cs typeface="Apple Symbols" charset="0"/>
                <a:sym typeface="Arial Bold" charset="0"/>
              </a:rPr>
              <a:t>H(vertex) ≦ 1</a:t>
            </a:r>
            <a:r>
              <a:rPr lang="en-US" sz="1800" dirty="0"/>
              <a:t>, and</a:t>
            </a:r>
          </a:p>
          <a:p>
            <a:pPr>
              <a:lnSpc>
                <a:spcPct val="90000"/>
              </a:lnSpc>
              <a:buFont typeface="Arial" charset="0"/>
              <a:buNone/>
              <a:tabLst>
                <a:tab pos="355600" algn="l"/>
                <a:tab pos="355600" algn="l"/>
                <a:tab pos="355600" algn="l"/>
                <a:tab pos="355600" algn="l"/>
                <a:tab pos="355600" algn="l"/>
                <a:tab pos="355600" algn="l"/>
                <a:tab pos="355600" algn="l"/>
                <a:tab pos="355600" algn="l"/>
                <a:tab pos="355600" algn="l"/>
                <a:tab pos="355600" algn="l"/>
                <a:tab pos="355600" algn="l"/>
                <a:tab pos="355600" algn="l"/>
                <a:tab pos="711200" algn="l"/>
                <a:tab pos="711200" algn="l"/>
                <a:tab pos="711200" algn="l"/>
                <a:tab pos="711200" algn="l"/>
                <a:tab pos="711200" algn="l"/>
                <a:tab pos="711200" algn="l"/>
                <a:tab pos="711200" algn="l"/>
                <a:tab pos="711200" algn="l"/>
                <a:tab pos="711200" algn="l"/>
                <a:tab pos="711200" algn="l"/>
                <a:tab pos="711200" algn="l"/>
                <a:tab pos="711200" algn="l"/>
                <a:tab pos="1066800" algn="l"/>
                <a:tab pos="1066800" algn="l"/>
                <a:tab pos="1066800" algn="l"/>
                <a:tab pos="1066800" algn="l"/>
                <a:tab pos="1066800" algn="l"/>
                <a:tab pos="1066800" algn="l"/>
                <a:tab pos="1066800" algn="l"/>
                <a:tab pos="1066800" algn="l"/>
              </a:tabLst>
            </a:pPr>
            <a:r>
              <a:rPr lang="en-US" sz="1800" dirty="0">
                <a:latin typeface="Arial Bold" charset="0"/>
                <a:cs typeface="Arial Bold" charset="0"/>
                <a:sym typeface="Arial Bold" charset="0"/>
              </a:rPr>
              <a:t>H(j| V)=0</a:t>
            </a:r>
            <a:r>
              <a:rPr lang="en-US" sz="1800" dirty="0"/>
              <a:t> whenever all incoming nodes to </a:t>
            </a:r>
            <a:r>
              <a:rPr lang="en-US" sz="1800" dirty="0">
                <a:latin typeface="Arial Bold" charset="0"/>
                <a:cs typeface="Arial Bold" charset="0"/>
                <a:sym typeface="Arial Bold" charset="0"/>
              </a:rPr>
              <a:t>j</a:t>
            </a:r>
            <a:r>
              <a:rPr lang="en-US" sz="1800" dirty="0"/>
              <a:t> belong to </a:t>
            </a:r>
            <a:r>
              <a:rPr lang="en-US" sz="1800" dirty="0">
                <a:latin typeface="Arial Bold" charset="0"/>
                <a:cs typeface="Arial Bold" charset="0"/>
                <a:sym typeface="Arial Bold" charset="0"/>
              </a:rPr>
              <a:t>V</a:t>
            </a:r>
            <a:r>
              <a:rPr lang="en-US" sz="1800" dirty="0"/>
              <a:t>.</a:t>
            </a:r>
          </a:p>
          <a:p>
            <a:pPr>
              <a:lnSpc>
                <a:spcPct val="90000"/>
              </a:lnSpc>
              <a:buFont typeface="Arial" charset="0"/>
              <a:buNone/>
              <a:tabLst>
                <a:tab pos="355600" algn="l"/>
                <a:tab pos="355600" algn="l"/>
                <a:tab pos="355600" algn="l"/>
                <a:tab pos="355600" algn="l"/>
                <a:tab pos="355600" algn="l"/>
                <a:tab pos="355600" algn="l"/>
                <a:tab pos="355600" algn="l"/>
                <a:tab pos="355600" algn="l"/>
                <a:tab pos="355600" algn="l"/>
                <a:tab pos="355600" algn="l"/>
                <a:tab pos="355600" algn="l"/>
                <a:tab pos="355600" algn="l"/>
                <a:tab pos="711200" algn="l"/>
                <a:tab pos="711200" algn="l"/>
                <a:tab pos="711200" algn="l"/>
                <a:tab pos="711200" algn="l"/>
                <a:tab pos="711200" algn="l"/>
                <a:tab pos="711200" algn="l"/>
                <a:tab pos="711200" algn="l"/>
                <a:tab pos="711200" algn="l"/>
                <a:tab pos="711200" algn="l"/>
                <a:tab pos="711200" algn="l"/>
                <a:tab pos="711200" algn="l"/>
                <a:tab pos="711200" algn="l"/>
                <a:tab pos="1066800" algn="l"/>
                <a:tab pos="1066800" algn="l"/>
                <a:tab pos="1066800" algn="l"/>
                <a:tab pos="1066800" algn="l"/>
                <a:tab pos="1066800" algn="l"/>
                <a:tab pos="1066800" algn="l"/>
                <a:tab pos="1066800" algn="l"/>
                <a:tab pos="1066800" algn="l"/>
              </a:tabLst>
            </a:pPr>
            <a:endParaRPr lang="en-US" sz="1800" dirty="0">
              <a:latin typeface="Arial Bold" charset="0"/>
              <a:ea typeface="ヒラギノ角ゴ ProN W6" charset="0"/>
              <a:cs typeface="ヒラギノ角ゴ ProN W6" charset="0"/>
              <a:sym typeface="Arial Bold" charset="0"/>
            </a:endParaRPr>
          </a:p>
          <a:p>
            <a:pPr>
              <a:lnSpc>
                <a:spcPct val="90000"/>
              </a:lnSpc>
              <a:buFont typeface="Arial" charset="0"/>
              <a:buNone/>
              <a:tabLst>
                <a:tab pos="355600" algn="l"/>
                <a:tab pos="355600" algn="l"/>
                <a:tab pos="355600" algn="l"/>
                <a:tab pos="355600" algn="l"/>
                <a:tab pos="355600" algn="l"/>
                <a:tab pos="355600" algn="l"/>
                <a:tab pos="355600" algn="l"/>
                <a:tab pos="355600" algn="l"/>
                <a:tab pos="355600" algn="l"/>
                <a:tab pos="355600" algn="l"/>
                <a:tab pos="355600" algn="l"/>
                <a:tab pos="355600" algn="l"/>
                <a:tab pos="711200" algn="l"/>
                <a:tab pos="711200" algn="l"/>
                <a:tab pos="711200" algn="l"/>
                <a:tab pos="711200" algn="l"/>
                <a:tab pos="711200" algn="l"/>
                <a:tab pos="711200" algn="l"/>
                <a:tab pos="711200" algn="l"/>
                <a:tab pos="711200" algn="l"/>
                <a:tab pos="711200" algn="l"/>
                <a:tab pos="711200" algn="l"/>
                <a:tab pos="711200" algn="l"/>
                <a:tab pos="711200" algn="l"/>
                <a:tab pos="1066800" algn="l"/>
                <a:tab pos="1066800" algn="l"/>
                <a:tab pos="1066800" algn="l"/>
                <a:tab pos="1066800" algn="l"/>
                <a:tab pos="1066800" algn="l"/>
                <a:tab pos="1066800" algn="l"/>
                <a:tab pos="1066800" algn="l"/>
                <a:tab pos="1066800" algn="l"/>
              </a:tabLst>
            </a:pPr>
            <a:r>
              <a:rPr lang="en-US" sz="2200" dirty="0">
                <a:latin typeface="Arial Bold" charset="0"/>
                <a:cs typeface="Arial Bold" charset="0"/>
                <a:sym typeface="Arial Bold" charset="0"/>
              </a:rPr>
              <a:t>Example: </a:t>
            </a:r>
            <a:r>
              <a:rPr lang="en-US" sz="2200" dirty="0"/>
              <a:t>pseudo entropy </a:t>
            </a:r>
            <a:r>
              <a:rPr lang="en-US" sz="2400" dirty="0">
                <a:latin typeface="Arial Bold" charset="0"/>
                <a:cs typeface="Apple Symbols" charset="0"/>
                <a:sym typeface="Arial Bold" charset="0"/>
              </a:rPr>
              <a:t>≽</a:t>
            </a:r>
            <a:r>
              <a:rPr lang="en-US" sz="2400" dirty="0">
                <a:cs typeface="Apple Symbols" charset="0"/>
              </a:rPr>
              <a:t> </a:t>
            </a:r>
            <a:r>
              <a:rPr lang="en-US" sz="2400" dirty="0" err="1">
                <a:cs typeface="Apple Symbols" charset="0"/>
              </a:rPr>
              <a:t>zy</a:t>
            </a:r>
            <a:r>
              <a:rPr lang="en-US" sz="2400" dirty="0">
                <a:cs typeface="Apple Symbols" charset="0"/>
              </a:rPr>
              <a:t>-entropy ≽ entropy </a:t>
            </a:r>
            <a:endParaRPr lang="en-US" sz="2400" dirty="0"/>
          </a:p>
          <a:p>
            <a:pPr>
              <a:lnSpc>
                <a:spcPct val="90000"/>
              </a:lnSpc>
              <a:buFont typeface="Arial" charset="0"/>
              <a:buNone/>
              <a:tabLst>
                <a:tab pos="355600" algn="l"/>
                <a:tab pos="355600" algn="l"/>
                <a:tab pos="355600" algn="l"/>
                <a:tab pos="355600" algn="l"/>
                <a:tab pos="355600" algn="l"/>
                <a:tab pos="355600" algn="l"/>
                <a:tab pos="355600" algn="l"/>
                <a:tab pos="355600" algn="l"/>
                <a:tab pos="355600" algn="l"/>
                <a:tab pos="355600" algn="l"/>
                <a:tab pos="355600" algn="l"/>
                <a:tab pos="355600" algn="l"/>
                <a:tab pos="711200" algn="l"/>
                <a:tab pos="711200" algn="l"/>
                <a:tab pos="711200" algn="l"/>
                <a:tab pos="711200" algn="l"/>
                <a:tab pos="711200" algn="l"/>
                <a:tab pos="711200" algn="l"/>
                <a:tab pos="711200" algn="l"/>
                <a:tab pos="711200" algn="l"/>
                <a:tab pos="711200" algn="l"/>
                <a:tab pos="711200" algn="l"/>
                <a:tab pos="711200" algn="l"/>
                <a:tab pos="711200" algn="l"/>
                <a:tab pos="1066800" algn="l"/>
                <a:tab pos="1066800" algn="l"/>
                <a:tab pos="1066800" algn="l"/>
                <a:tab pos="1066800" algn="l"/>
                <a:tab pos="1066800" algn="l"/>
                <a:tab pos="1066800" algn="l"/>
                <a:tab pos="1066800" algn="l"/>
                <a:tab pos="1066800" algn="l"/>
              </a:tabLst>
            </a:pPr>
            <a:endParaRPr lang="en-US" sz="1800" dirty="0">
              <a:latin typeface="Arial Bold" charset="0"/>
              <a:ea typeface="ヒラギノ角ゴ ProN W6" charset="0"/>
              <a:cs typeface="ヒラギノ角ゴ ProN W6" charset="0"/>
              <a:sym typeface="Arial Bold" charset="0"/>
            </a:endParaRPr>
          </a:p>
        </p:txBody>
      </p:sp>
    </p:spTree>
    <p:extLst>
      <p:ext uri="{BB962C8B-B14F-4D97-AF65-F5344CB8AC3E}">
        <p14:creationId xmlns:p14="http://schemas.microsoft.com/office/powerpoint/2010/main" val="326275483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4274">
                                            <p:bg/>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4274">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4274">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54274">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54274">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54274">
                                            <p:txEl>
                                              <p:pRg st="6" end="6"/>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54274">
                                            <p:txEl>
                                              <p:pRg st="7" end="7"/>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54274">
                                            <p:txEl>
                                              <p:pRg st="8" end="8"/>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54274">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4274" grpId="0" build="p" animBg="1"/>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62505"/>
            <a:ext cx="8229600" cy="1143000"/>
          </a:xfrm>
        </p:spPr>
        <p:txBody>
          <a:bodyPr>
            <a:noAutofit/>
          </a:bodyPr>
          <a:lstStyle/>
          <a:p>
            <a:r>
              <a:rPr lang="en-US" sz="2800" dirty="0"/>
              <a:t>Application of Non-Shannon Information Inequalities</a:t>
            </a:r>
            <a:br>
              <a:rPr lang="en-US" sz="2800" dirty="0"/>
            </a:br>
            <a:endParaRPr lang="en-US" sz="2800" dirty="0"/>
          </a:p>
        </p:txBody>
      </p:sp>
      <p:pic>
        <p:nvPicPr>
          <p:cNvPr id="4" name="Content Placeholder 3" descr="Screen shot 2013-04-17 at 05.13.52.png"/>
          <p:cNvPicPr>
            <a:picLocks noGrp="1" noChangeAspect="1"/>
          </p:cNvPicPr>
          <p:nvPr>
            <p:ph idx="1"/>
          </p:nvPr>
        </p:nvPicPr>
        <p:blipFill>
          <a:blip r:embed="rId2">
            <a:extLst>
              <a:ext uri="{28A0092B-C50C-407E-A947-70E740481C1C}">
                <a14:useLocalDpi xmlns:a14="http://schemas.microsoft.com/office/drawing/2010/main" val="0"/>
              </a:ext>
            </a:extLst>
          </a:blip>
          <a:srcRect l="-37661" r="-37661"/>
          <a:stretch>
            <a:fillRect/>
          </a:stretch>
        </p:blipFill>
        <p:spPr>
          <a:xfrm>
            <a:off x="420185" y="1705505"/>
            <a:ext cx="8266615" cy="4546320"/>
          </a:xfrm>
        </p:spPr>
      </p:pic>
      <p:sp>
        <p:nvSpPr>
          <p:cNvPr id="5" name="TextBox 4"/>
          <p:cNvSpPr txBox="1"/>
          <p:nvPr/>
        </p:nvSpPr>
        <p:spPr>
          <a:xfrm>
            <a:off x="5943600" y="3014133"/>
            <a:ext cx="2351926" cy="646331"/>
          </a:xfrm>
          <a:prstGeom prst="rect">
            <a:avLst/>
          </a:prstGeom>
          <a:noFill/>
        </p:spPr>
        <p:txBody>
          <a:bodyPr wrap="none" rtlCol="0">
            <a:spAutoFit/>
          </a:bodyPr>
          <a:lstStyle/>
          <a:p>
            <a:r>
              <a:rPr lang="en-US" dirty="0"/>
              <a:t>B</a:t>
            </a:r>
            <a:r>
              <a:rPr lang="en-US" dirty="0" smtClean="0"/>
              <a:t>uilding block</a:t>
            </a:r>
          </a:p>
          <a:p>
            <a:r>
              <a:rPr lang="en-US" dirty="0"/>
              <a:t>f</a:t>
            </a:r>
            <a:r>
              <a:rPr lang="en-US" dirty="0" smtClean="0"/>
              <a:t>or many constructions</a:t>
            </a:r>
            <a:endParaRPr lang="en-US" dirty="0"/>
          </a:p>
        </p:txBody>
      </p:sp>
    </p:spTree>
    <p:extLst>
      <p:ext uri="{BB962C8B-B14F-4D97-AF65-F5344CB8AC3E}">
        <p14:creationId xmlns:p14="http://schemas.microsoft.com/office/powerpoint/2010/main" val="2317588298"/>
      </p:ext>
    </p:extLst>
  </p:cSld>
  <p:clrMapOvr>
    <a:masterClrMapping/>
  </p:clrMapOvr>
  <p:timing>
    <p:tnLst>
      <p:par>
        <p:cTn xmlns:p14="http://schemas.microsoft.com/office/powerpoint/2010/mai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62505"/>
            <a:ext cx="8229600" cy="1143000"/>
          </a:xfrm>
        </p:spPr>
        <p:txBody>
          <a:bodyPr>
            <a:noAutofit/>
          </a:bodyPr>
          <a:lstStyle/>
          <a:p>
            <a:r>
              <a:rPr lang="en-US" sz="2800" dirty="0"/>
              <a:t>Application of Non-Shannon Information Inequalities</a:t>
            </a:r>
            <a:br>
              <a:rPr lang="en-US" sz="2800" dirty="0"/>
            </a:br>
            <a:endParaRPr lang="en-US" sz="2800" dirty="0"/>
          </a:p>
        </p:txBody>
      </p:sp>
      <p:pic>
        <p:nvPicPr>
          <p:cNvPr id="4" name="Content Placeholder 3" descr="Screen shot 2013-04-17 at 05.13.52.png"/>
          <p:cNvPicPr>
            <a:picLocks noGrp="1" noChangeAspect="1"/>
          </p:cNvPicPr>
          <p:nvPr>
            <p:ph idx="1"/>
          </p:nvPr>
        </p:nvPicPr>
        <p:blipFill>
          <a:blip r:embed="rId2">
            <a:extLst>
              <a:ext uri="{28A0092B-C50C-407E-A947-70E740481C1C}">
                <a14:useLocalDpi xmlns:a14="http://schemas.microsoft.com/office/drawing/2010/main" val="0"/>
              </a:ext>
            </a:extLst>
          </a:blip>
          <a:srcRect l="-37661" r="-37661"/>
          <a:stretch>
            <a:fillRect/>
          </a:stretch>
        </p:blipFill>
        <p:spPr>
          <a:xfrm>
            <a:off x="4568851" y="3693067"/>
            <a:ext cx="5181385" cy="2849562"/>
          </a:xfrm>
        </p:spPr>
      </p:pic>
      <p:sp>
        <p:nvSpPr>
          <p:cNvPr id="5" name="TextBox 4"/>
          <p:cNvSpPr txBox="1"/>
          <p:nvPr/>
        </p:nvSpPr>
        <p:spPr>
          <a:xfrm>
            <a:off x="457200" y="1243840"/>
            <a:ext cx="8432800" cy="2492990"/>
          </a:xfrm>
          <a:prstGeom prst="rect">
            <a:avLst/>
          </a:prstGeom>
          <a:noFill/>
        </p:spPr>
        <p:txBody>
          <a:bodyPr wrap="square" rtlCol="0">
            <a:spAutoFit/>
          </a:bodyPr>
          <a:lstStyle/>
          <a:p>
            <a:r>
              <a:rPr lang="en-US" sz="2200" b="1" dirty="0" smtClean="0">
                <a:latin typeface="Arial"/>
                <a:cs typeface="Arial"/>
              </a:rPr>
              <a:t>Theorem:  </a:t>
            </a:r>
            <a:r>
              <a:rPr lang="en-US" sz="2200" dirty="0" smtClean="0">
                <a:latin typeface="Arial"/>
                <a:cs typeface="Arial"/>
              </a:rPr>
              <a:t>(Baber, </a:t>
            </a:r>
            <a:r>
              <a:rPr lang="en-US" sz="2200" dirty="0" err="1" smtClean="0">
                <a:latin typeface="Arial"/>
                <a:cs typeface="Arial"/>
              </a:rPr>
              <a:t>Chistofides</a:t>
            </a:r>
            <a:r>
              <a:rPr lang="en-US" sz="2200" dirty="0" smtClean="0">
                <a:latin typeface="Arial"/>
                <a:cs typeface="Arial"/>
              </a:rPr>
              <a:t>, Dang, Riis, Vaughan)</a:t>
            </a:r>
          </a:p>
          <a:p>
            <a:r>
              <a:rPr lang="en-US" sz="2200" dirty="0" smtClean="0">
                <a:latin typeface="Arial"/>
                <a:cs typeface="Arial"/>
              </a:rPr>
              <a:t>Let R^ denote the graph R with edge (9,10) removed.  For R^;</a:t>
            </a:r>
            <a:endParaRPr lang="en-US" sz="2200" dirty="0">
              <a:latin typeface="Arial"/>
              <a:cs typeface="Arial"/>
            </a:endParaRPr>
          </a:p>
          <a:p>
            <a:r>
              <a:rPr lang="en-US" sz="2200" dirty="0" smtClean="0">
                <a:latin typeface="Arial"/>
                <a:cs typeface="Arial"/>
              </a:rPr>
              <a:t>The Shannon bound is 114/17=  6.705…..</a:t>
            </a:r>
          </a:p>
          <a:p>
            <a:r>
              <a:rPr lang="en-US" sz="2200" dirty="0" smtClean="0">
                <a:latin typeface="Arial"/>
                <a:cs typeface="Arial"/>
              </a:rPr>
              <a:t>The Zhang-</a:t>
            </a:r>
            <a:r>
              <a:rPr lang="en-US" sz="2200" dirty="0" err="1" smtClean="0">
                <a:latin typeface="Arial"/>
                <a:cs typeface="Arial"/>
              </a:rPr>
              <a:t>Yeung</a:t>
            </a:r>
            <a:r>
              <a:rPr lang="en-US" sz="2200" dirty="0" smtClean="0">
                <a:latin typeface="Arial"/>
                <a:cs typeface="Arial"/>
              </a:rPr>
              <a:t> bound is 1212/181 =  6.696….</a:t>
            </a:r>
          </a:p>
          <a:p>
            <a:r>
              <a:rPr lang="en-US" sz="2200" dirty="0" smtClean="0">
                <a:latin typeface="Arial"/>
                <a:cs typeface="Arial"/>
              </a:rPr>
              <a:t>The Dougherty-</a:t>
            </a:r>
            <a:r>
              <a:rPr lang="en-US" sz="2200" dirty="0" err="1" smtClean="0">
                <a:latin typeface="Arial"/>
                <a:cs typeface="Arial"/>
              </a:rPr>
              <a:t>Freilng</a:t>
            </a:r>
            <a:r>
              <a:rPr lang="en-US" sz="2200" dirty="0" smtClean="0">
                <a:latin typeface="Arial"/>
                <a:cs typeface="Arial"/>
              </a:rPr>
              <a:t>-</a:t>
            </a:r>
            <a:r>
              <a:rPr lang="en-US" sz="2200" dirty="0" err="1" smtClean="0">
                <a:latin typeface="Arial"/>
                <a:cs typeface="Arial"/>
              </a:rPr>
              <a:t>Zeger</a:t>
            </a:r>
            <a:r>
              <a:rPr lang="en-US" sz="2200" dirty="0" smtClean="0">
                <a:latin typeface="Arial"/>
                <a:cs typeface="Arial"/>
              </a:rPr>
              <a:t> bound is 59767/8929 =  6.693…</a:t>
            </a:r>
          </a:p>
          <a:p>
            <a:r>
              <a:rPr lang="en-US" sz="2200" dirty="0" smtClean="0">
                <a:latin typeface="Arial"/>
                <a:cs typeface="Arial"/>
              </a:rPr>
              <a:t>The </a:t>
            </a:r>
            <a:r>
              <a:rPr lang="en-US" sz="2200" dirty="0" err="1" smtClean="0">
                <a:latin typeface="Arial"/>
                <a:cs typeface="Arial"/>
              </a:rPr>
              <a:t>Ingleton</a:t>
            </a:r>
            <a:r>
              <a:rPr lang="en-US" sz="2200" dirty="0" smtClean="0">
                <a:latin typeface="Arial"/>
                <a:cs typeface="Arial"/>
              </a:rPr>
              <a:t> bound is 20/3 = 6.666….</a:t>
            </a:r>
            <a:endParaRPr lang="en-US" sz="2200" dirty="0">
              <a:latin typeface="Arial"/>
              <a:cs typeface="Arial"/>
            </a:endParaRPr>
          </a:p>
          <a:p>
            <a:r>
              <a:rPr lang="en-US" sz="2400" dirty="0" smtClean="0"/>
              <a:t> </a:t>
            </a:r>
            <a:endParaRPr lang="en-US" sz="2400" dirty="0"/>
          </a:p>
        </p:txBody>
      </p:sp>
      <p:sp>
        <p:nvSpPr>
          <p:cNvPr id="3" name="TextBox 2"/>
          <p:cNvSpPr txBox="1"/>
          <p:nvPr/>
        </p:nvSpPr>
        <p:spPr>
          <a:xfrm>
            <a:off x="609600" y="4267200"/>
            <a:ext cx="5198533" cy="646331"/>
          </a:xfrm>
          <a:prstGeom prst="rect">
            <a:avLst/>
          </a:prstGeom>
          <a:noFill/>
        </p:spPr>
        <p:txBody>
          <a:bodyPr wrap="square" rtlCol="0">
            <a:spAutoFit/>
          </a:bodyPr>
          <a:lstStyle/>
          <a:p>
            <a:r>
              <a:rPr lang="en-US" dirty="0" smtClean="0"/>
              <a:t>Strong evidence this is the only such example on </a:t>
            </a:r>
          </a:p>
          <a:p>
            <a:r>
              <a:rPr lang="en-US" dirty="0" smtClean="0"/>
              <a:t>the app 12 million undirected graphs on ≤ nodes</a:t>
            </a:r>
            <a:endParaRPr lang="en-US" dirty="0"/>
          </a:p>
        </p:txBody>
      </p:sp>
    </p:spTree>
    <p:extLst>
      <p:ext uri="{BB962C8B-B14F-4D97-AF65-F5344CB8AC3E}">
        <p14:creationId xmlns:p14="http://schemas.microsoft.com/office/powerpoint/2010/main" val="2668410415"/>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3" grpId="0"/>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686800" cy="1143000"/>
          </a:xfrm>
        </p:spPr>
        <p:txBody>
          <a:bodyPr>
            <a:normAutofit/>
          </a:bodyPr>
          <a:lstStyle/>
          <a:p>
            <a:r>
              <a:rPr lang="en-US" sz="2800" dirty="0">
                <a:latin typeface="Arial"/>
                <a:cs typeface="Arial"/>
              </a:rPr>
              <a:t>Application of Non-Shannon Information Inequalities</a:t>
            </a:r>
          </a:p>
        </p:txBody>
      </p:sp>
      <p:sp>
        <p:nvSpPr>
          <p:cNvPr id="3" name="Content Placeholder 2"/>
          <p:cNvSpPr>
            <a:spLocks noGrp="1"/>
          </p:cNvSpPr>
          <p:nvPr>
            <p:ph idx="1"/>
          </p:nvPr>
        </p:nvSpPr>
        <p:spPr>
          <a:xfrm>
            <a:off x="592665" y="2302932"/>
            <a:ext cx="4047067" cy="4182533"/>
          </a:xfrm>
        </p:spPr>
        <p:txBody>
          <a:bodyPr>
            <a:normAutofit fontScale="32500" lnSpcReduction="20000"/>
          </a:bodyPr>
          <a:lstStyle/>
          <a:p>
            <a:pPr marL="0" indent="0">
              <a:buNone/>
            </a:pPr>
            <a:r>
              <a:rPr lang="en-US" dirty="0" smtClean="0"/>
              <a:t>5 </a:t>
            </a:r>
            <a:r>
              <a:rPr lang="en-US" dirty="0"/>
              <a:t>: {12, 21, 23, 32, 34, 43, 45, 54, 51, 15}</a:t>
            </a:r>
            <a:br>
              <a:rPr lang="en-US" dirty="0"/>
            </a:br>
            <a:r>
              <a:rPr lang="en-US" dirty="0"/>
              <a:t> </a:t>
            </a:r>
            <a:br>
              <a:rPr lang="en-US" dirty="0"/>
            </a:br>
            <a:r>
              <a:rPr lang="en-US" dirty="0"/>
              <a:t>-3/2 : 0 =  H(</a:t>
            </a:r>
            <a:r>
              <a:rPr lang="en-US" dirty="0" err="1"/>
              <a:t>EmptySet</a:t>
            </a:r>
            <a:r>
              <a:rPr lang="en-US" dirty="0"/>
              <a:t>)</a:t>
            </a:r>
            <a:br>
              <a:rPr lang="en-US" dirty="0"/>
            </a:br>
            <a:r>
              <a:rPr lang="en-US" dirty="0"/>
              <a:t> 1/2 : 1 &gt;= H(1)</a:t>
            </a:r>
            <a:br>
              <a:rPr lang="en-US" dirty="0"/>
            </a:br>
            <a:r>
              <a:rPr lang="en-US" dirty="0"/>
              <a:t> 1/2 : 1 &gt;= H(2)</a:t>
            </a:r>
            <a:br>
              <a:rPr lang="en-US" dirty="0"/>
            </a:br>
            <a:r>
              <a:rPr lang="en-US" dirty="0"/>
              <a:t> 1/2 : 1 &gt;= H(3)</a:t>
            </a:r>
            <a:br>
              <a:rPr lang="en-US" dirty="0"/>
            </a:br>
            <a:r>
              <a:rPr lang="en-US" dirty="0"/>
              <a:t> 1/2 : 1 &gt;= H(4)</a:t>
            </a:r>
            <a:br>
              <a:rPr lang="en-US" dirty="0"/>
            </a:br>
            <a:r>
              <a:rPr lang="en-US" dirty="0"/>
              <a:t> 1/2 : 1 &gt;= H(5)</a:t>
            </a:r>
            <a:br>
              <a:rPr lang="en-US" dirty="0"/>
            </a:br>
            <a:r>
              <a:rPr lang="en-US" dirty="0"/>
              <a:t> 1/2 : 0 &gt;= H(1,3,5) - H(1,2,3,5)</a:t>
            </a:r>
            <a:br>
              <a:rPr lang="en-US" dirty="0"/>
            </a:br>
            <a:r>
              <a:rPr lang="en-US" dirty="0"/>
              <a:t> 1/2 : 0 &gt;= H(2,4,5) - H(1,2,4,5)</a:t>
            </a:r>
            <a:br>
              <a:rPr lang="en-US" dirty="0"/>
            </a:br>
            <a:r>
              <a:rPr lang="en-US" dirty="0"/>
              <a:t> 1/2 : 0 =  H(1,2,5) - H(2,5)</a:t>
            </a:r>
            <a:br>
              <a:rPr lang="en-US" dirty="0"/>
            </a:br>
            <a:r>
              <a:rPr lang="en-US" dirty="0"/>
              <a:t> 1/2 : 0 =  H(1,2,3,4,5) - H(2,3,4,5)</a:t>
            </a:r>
            <a:br>
              <a:rPr lang="en-US" dirty="0"/>
            </a:br>
            <a:r>
              <a:rPr lang="en-US" dirty="0"/>
              <a:t> 1/2 : 0 =  H(1,2,3) - H(1,3)</a:t>
            </a:r>
            <a:br>
              <a:rPr lang="en-US" dirty="0"/>
            </a:br>
            <a:r>
              <a:rPr lang="en-US" dirty="0"/>
              <a:t> 1/2 : 0 =  H(1,2,3,4,5) - H(1,3,4,5)</a:t>
            </a:r>
            <a:br>
              <a:rPr lang="en-US" dirty="0"/>
            </a:br>
            <a:r>
              <a:rPr lang="en-US" dirty="0"/>
              <a:t> 1/2 : 0 =  H(2,3,4,5) - H(2,4,5)</a:t>
            </a:r>
            <a:br>
              <a:rPr lang="en-US" dirty="0"/>
            </a:br>
            <a:r>
              <a:rPr lang="en-US" dirty="0"/>
              <a:t> 1/2 : 0 =  H(1,3,4,5) - H(1,3,5)</a:t>
            </a:r>
            <a:br>
              <a:rPr lang="en-US" dirty="0"/>
            </a:br>
            <a:r>
              <a:rPr lang="en-US" dirty="0"/>
              <a:t> 1/2 : 0 =  H(1,2,4,5) - H(1,2,4)</a:t>
            </a:r>
            <a:br>
              <a:rPr lang="en-US" dirty="0"/>
            </a:br>
            <a:r>
              <a:rPr lang="en-US" dirty="0"/>
              <a:t> 1/2 : 0 &gt;= H(</a:t>
            </a:r>
            <a:r>
              <a:rPr lang="en-US" dirty="0" err="1"/>
              <a:t>EmptySet</a:t>
            </a:r>
            <a:r>
              <a:rPr lang="en-US" dirty="0"/>
              <a:t>) + H(1,3) - H(1) - H(3)</a:t>
            </a:r>
            <a:br>
              <a:rPr lang="en-US" dirty="0"/>
            </a:br>
            <a:r>
              <a:rPr lang="en-US" dirty="0"/>
              <a:t> 1/2 : 0 &gt;= H(</a:t>
            </a:r>
            <a:r>
              <a:rPr lang="en-US" dirty="0" err="1"/>
              <a:t>EmptySet</a:t>
            </a:r>
            <a:r>
              <a:rPr lang="en-US" dirty="0"/>
              <a:t>) + H(1,4) - H(1) - H(4)</a:t>
            </a:r>
            <a:br>
              <a:rPr lang="en-US" dirty="0"/>
            </a:br>
            <a:r>
              <a:rPr lang="en-US" dirty="0"/>
              <a:t> 1/2 : 0 &gt;= H(1) + H(1,2,4) - H(1,2) - H(1,4)</a:t>
            </a:r>
            <a:br>
              <a:rPr lang="en-US" dirty="0"/>
            </a:br>
            <a:r>
              <a:rPr lang="en-US" dirty="0"/>
              <a:t> 1/2 : 0 &gt;= H(</a:t>
            </a:r>
            <a:r>
              <a:rPr lang="en-US" dirty="0" err="1"/>
              <a:t>EmptySet</a:t>
            </a:r>
            <a:r>
              <a:rPr lang="en-US" dirty="0"/>
              <a:t>) + H(2,5) - H(2) - H(5)</a:t>
            </a:r>
            <a:br>
              <a:rPr lang="en-US" dirty="0"/>
            </a:br>
            <a:r>
              <a:rPr lang="en-US" dirty="0"/>
              <a:t> 1/2 : 0 &gt;= H(1,2) + H(1,2,3,5) - H(1,2,3) - H(1,2,5)</a:t>
            </a:r>
            <a:br>
              <a:rPr lang="en-US" dirty="0"/>
            </a:br>
            <a:r>
              <a:rPr lang="en-US" dirty="0"/>
              <a:t> </a:t>
            </a:r>
            <a:br>
              <a:rPr lang="en-US" dirty="0"/>
            </a:br>
            <a:r>
              <a:rPr lang="en-US" dirty="0"/>
              <a:t>#Total :</a:t>
            </a:r>
            <a:br>
              <a:rPr lang="en-US" dirty="0"/>
            </a:br>
            <a:r>
              <a:rPr lang="en-US" dirty="0"/>
              <a:t>#    5/2 &gt;= H(1,2,3,4,5)</a:t>
            </a:r>
            <a:br>
              <a:rPr lang="en-US" dirty="0"/>
            </a:br>
            <a:r>
              <a:rPr lang="en-US" dirty="0"/>
              <a:t> </a:t>
            </a:r>
          </a:p>
          <a:p>
            <a:pPr marL="0" indent="0">
              <a:buNone/>
            </a:pPr>
            <a:endParaRPr lang="en-US" dirty="0"/>
          </a:p>
        </p:txBody>
      </p:sp>
      <p:sp>
        <p:nvSpPr>
          <p:cNvPr id="4" name="TextBox 3"/>
          <p:cNvSpPr txBox="1"/>
          <p:nvPr/>
        </p:nvSpPr>
        <p:spPr>
          <a:xfrm>
            <a:off x="914400" y="1761067"/>
            <a:ext cx="2519703" cy="369332"/>
          </a:xfrm>
          <a:prstGeom prst="rect">
            <a:avLst/>
          </a:prstGeom>
          <a:noFill/>
        </p:spPr>
        <p:txBody>
          <a:bodyPr wrap="none" rtlCol="0">
            <a:spAutoFit/>
          </a:bodyPr>
          <a:lstStyle/>
          <a:p>
            <a:r>
              <a:rPr lang="en-US" dirty="0" smtClean="0"/>
              <a:t>Glimpse of the data files.</a:t>
            </a:r>
            <a:endParaRPr lang="en-US" dirty="0"/>
          </a:p>
        </p:txBody>
      </p:sp>
      <p:sp>
        <p:nvSpPr>
          <p:cNvPr id="6" name="TextBox 5"/>
          <p:cNvSpPr txBox="1"/>
          <p:nvPr/>
        </p:nvSpPr>
        <p:spPr>
          <a:xfrm>
            <a:off x="592665" y="5706533"/>
            <a:ext cx="3873814" cy="646331"/>
          </a:xfrm>
          <a:prstGeom prst="rect">
            <a:avLst/>
          </a:prstGeom>
          <a:noFill/>
        </p:spPr>
        <p:txBody>
          <a:bodyPr wrap="none" rtlCol="0">
            <a:spAutoFit/>
          </a:bodyPr>
          <a:lstStyle/>
          <a:p>
            <a:r>
              <a:rPr lang="en-US" dirty="0" smtClean="0"/>
              <a:t>Derivation of Upper bound on Shannon </a:t>
            </a:r>
          </a:p>
          <a:p>
            <a:r>
              <a:rPr lang="en-US" dirty="0" smtClean="0"/>
              <a:t>bound for C</a:t>
            </a:r>
            <a:r>
              <a:rPr lang="en-US" baseline="-25000" dirty="0" smtClean="0"/>
              <a:t>5</a:t>
            </a:r>
            <a:endParaRPr lang="en-US" baseline="-25000" dirty="0"/>
          </a:p>
        </p:txBody>
      </p:sp>
    </p:spTree>
    <p:extLst>
      <p:ext uri="{BB962C8B-B14F-4D97-AF65-F5344CB8AC3E}">
        <p14:creationId xmlns:p14="http://schemas.microsoft.com/office/powerpoint/2010/main" val="4058188913"/>
      </p:ext>
    </p:extLst>
  </p:cSld>
  <p:clrMapOvr>
    <a:masterClrMapping/>
  </p:clrMapOvr>
  <p:timing>
    <p:tnLst>
      <p:par>
        <p:cTn xmlns:p14="http://schemas.microsoft.com/office/powerpoint/2010/mai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686800" cy="1143000"/>
          </a:xfrm>
        </p:spPr>
        <p:txBody>
          <a:bodyPr>
            <a:normAutofit/>
          </a:bodyPr>
          <a:lstStyle/>
          <a:p>
            <a:r>
              <a:rPr lang="en-US" sz="2800" dirty="0">
                <a:latin typeface="Arial"/>
                <a:cs typeface="Arial"/>
              </a:rPr>
              <a:t>Application of Non-Shannon Information Inequalities</a:t>
            </a:r>
          </a:p>
        </p:txBody>
      </p:sp>
      <p:sp>
        <p:nvSpPr>
          <p:cNvPr id="4" name="TextBox 3"/>
          <p:cNvSpPr txBox="1"/>
          <p:nvPr/>
        </p:nvSpPr>
        <p:spPr>
          <a:xfrm>
            <a:off x="914400" y="1761067"/>
            <a:ext cx="2519703" cy="369332"/>
          </a:xfrm>
          <a:prstGeom prst="rect">
            <a:avLst/>
          </a:prstGeom>
          <a:noFill/>
        </p:spPr>
        <p:txBody>
          <a:bodyPr wrap="none" rtlCol="0">
            <a:spAutoFit/>
          </a:bodyPr>
          <a:lstStyle/>
          <a:p>
            <a:r>
              <a:rPr lang="en-US" dirty="0" smtClean="0"/>
              <a:t>Glimpse of the data files.</a:t>
            </a:r>
            <a:endParaRPr lang="en-US" dirty="0"/>
          </a:p>
        </p:txBody>
      </p:sp>
      <p:pic>
        <p:nvPicPr>
          <p:cNvPr id="8" name="Picture 7" descr="Screen shot 2013-04-17 at 05.41.58.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64117" y="2539999"/>
            <a:ext cx="3416300" cy="3581400"/>
          </a:xfrm>
          <a:prstGeom prst="rect">
            <a:avLst/>
          </a:prstGeom>
        </p:spPr>
      </p:pic>
      <p:sp>
        <p:nvSpPr>
          <p:cNvPr id="9" name="TextBox 8"/>
          <p:cNvSpPr txBox="1"/>
          <p:nvPr/>
        </p:nvSpPr>
        <p:spPr>
          <a:xfrm>
            <a:off x="457200" y="6368534"/>
            <a:ext cx="4216344" cy="369332"/>
          </a:xfrm>
          <a:prstGeom prst="rect">
            <a:avLst/>
          </a:prstGeom>
          <a:noFill/>
        </p:spPr>
        <p:txBody>
          <a:bodyPr wrap="none" rtlCol="0">
            <a:spAutoFit/>
          </a:bodyPr>
          <a:lstStyle/>
          <a:p>
            <a:r>
              <a:rPr lang="en-US" dirty="0" smtClean="0"/>
              <a:t>Derivation of lower bound for the DFZ case </a:t>
            </a:r>
            <a:endParaRPr lang="en-US" dirty="0"/>
          </a:p>
        </p:txBody>
      </p:sp>
      <p:pic>
        <p:nvPicPr>
          <p:cNvPr id="11" name="Picture 10" descr="Screen shot 2013-04-17 at 05.47.53.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013198" y="3373451"/>
            <a:ext cx="4885267" cy="1727716"/>
          </a:xfrm>
          <a:prstGeom prst="rect">
            <a:avLst/>
          </a:prstGeom>
        </p:spPr>
      </p:pic>
      <p:sp>
        <p:nvSpPr>
          <p:cNvPr id="12" name="TextBox 11"/>
          <p:cNvSpPr txBox="1"/>
          <p:nvPr/>
        </p:nvSpPr>
        <p:spPr>
          <a:xfrm>
            <a:off x="4555067" y="5808133"/>
            <a:ext cx="4561465" cy="646331"/>
          </a:xfrm>
          <a:prstGeom prst="rect">
            <a:avLst/>
          </a:prstGeom>
          <a:noFill/>
        </p:spPr>
        <p:txBody>
          <a:bodyPr wrap="none" rtlCol="0">
            <a:spAutoFit/>
          </a:bodyPr>
          <a:lstStyle/>
          <a:p>
            <a:r>
              <a:rPr lang="en-US" dirty="0" smtClean="0"/>
              <a:t>Derivation of upper bound for DFZ case</a:t>
            </a:r>
          </a:p>
          <a:p>
            <a:r>
              <a:rPr lang="en-US" dirty="0" smtClean="0"/>
              <a:t>App. 20.000 pages (for all 214 DFZ inequalities) </a:t>
            </a:r>
          </a:p>
        </p:txBody>
      </p:sp>
    </p:spTree>
    <p:extLst>
      <p:ext uri="{BB962C8B-B14F-4D97-AF65-F5344CB8AC3E}">
        <p14:creationId xmlns:p14="http://schemas.microsoft.com/office/powerpoint/2010/main" val="2632125714"/>
      </p:ext>
    </p:extLst>
  </p:cSld>
  <p:clrMapOvr>
    <a:masterClrMapping/>
  </p:clrMapOvr>
  <p:timing>
    <p:tnLst>
      <p:par>
        <p:cTn xmlns:p14="http://schemas.microsoft.com/office/powerpoint/2010/mai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62505"/>
            <a:ext cx="8229600" cy="1143000"/>
          </a:xfrm>
        </p:spPr>
        <p:txBody>
          <a:bodyPr>
            <a:noAutofit/>
          </a:bodyPr>
          <a:lstStyle/>
          <a:p>
            <a:r>
              <a:rPr lang="en-US" sz="2800" dirty="0" smtClean="0"/>
              <a:t>Graph where G and </a:t>
            </a:r>
            <a:r>
              <a:rPr lang="en-US" sz="2800" dirty="0" err="1"/>
              <a:t>G</a:t>
            </a:r>
            <a:r>
              <a:rPr lang="en-US" sz="2800" baseline="30000" dirty="0" err="1"/>
              <a:t>d</a:t>
            </a:r>
            <a:r>
              <a:rPr lang="en-US" sz="2800" baseline="30000" dirty="0"/>
              <a:t> </a:t>
            </a:r>
            <a:r>
              <a:rPr lang="en-US" sz="2800" dirty="0"/>
              <a:t>have different Shannon bounds </a:t>
            </a:r>
            <a:br>
              <a:rPr lang="en-US" sz="2800" dirty="0"/>
            </a:br>
            <a:r>
              <a:rPr lang="en-US" sz="2800" dirty="0"/>
              <a:t/>
            </a:r>
            <a:br>
              <a:rPr lang="en-US" sz="2800" dirty="0"/>
            </a:br>
            <a:endParaRPr lang="en-US" sz="2800" dirty="0"/>
          </a:p>
        </p:txBody>
      </p:sp>
      <p:pic>
        <p:nvPicPr>
          <p:cNvPr id="4" name="Content Placeholder 3" descr="Screen shot 2013-04-17 at 05.13.52.png"/>
          <p:cNvPicPr>
            <a:picLocks noGrp="1" noChangeAspect="1"/>
          </p:cNvPicPr>
          <p:nvPr>
            <p:ph idx="1"/>
          </p:nvPr>
        </p:nvPicPr>
        <p:blipFill>
          <a:blip r:embed="rId2">
            <a:extLst>
              <a:ext uri="{28A0092B-C50C-407E-A947-70E740481C1C}">
                <a14:useLocalDpi xmlns:a14="http://schemas.microsoft.com/office/drawing/2010/main" val="0"/>
              </a:ext>
            </a:extLst>
          </a:blip>
          <a:srcRect l="-37661" r="-37661"/>
          <a:stretch>
            <a:fillRect/>
          </a:stretch>
        </p:blipFill>
        <p:spPr>
          <a:xfrm>
            <a:off x="5415518" y="4078863"/>
            <a:ext cx="4710616" cy="2417348"/>
          </a:xfrm>
        </p:spPr>
      </p:pic>
      <p:sp>
        <p:nvSpPr>
          <p:cNvPr id="3" name="TextBox 2"/>
          <p:cNvSpPr txBox="1"/>
          <p:nvPr/>
        </p:nvSpPr>
        <p:spPr>
          <a:xfrm>
            <a:off x="914401" y="1422399"/>
            <a:ext cx="7344130" cy="1107996"/>
          </a:xfrm>
          <a:prstGeom prst="rect">
            <a:avLst/>
          </a:prstGeom>
          <a:noFill/>
        </p:spPr>
        <p:txBody>
          <a:bodyPr wrap="square" rtlCol="0">
            <a:spAutoFit/>
          </a:bodyPr>
          <a:lstStyle/>
          <a:p>
            <a:r>
              <a:rPr lang="en-US" sz="2200" dirty="0" smtClean="0"/>
              <a:t>Let G be R where node 1 is turned into a Superman; I.e. there is an arc from every node to node 1.</a:t>
            </a:r>
          </a:p>
          <a:p>
            <a:r>
              <a:rPr lang="en-US" sz="2200" dirty="0" smtClean="0"/>
              <a:t>Let </a:t>
            </a:r>
            <a:r>
              <a:rPr lang="en-US" sz="2200" dirty="0" err="1" smtClean="0"/>
              <a:t>G</a:t>
            </a:r>
            <a:r>
              <a:rPr lang="en-US" sz="2200" baseline="30000" dirty="0" err="1" smtClean="0"/>
              <a:t>d</a:t>
            </a:r>
            <a:r>
              <a:rPr lang="en-US" sz="2200" dirty="0" smtClean="0"/>
              <a:t> denote the dual graph. Node 1 is a </a:t>
            </a:r>
            <a:r>
              <a:rPr lang="en-US" sz="2200" dirty="0" err="1" smtClean="0"/>
              <a:t>Luthor</a:t>
            </a:r>
            <a:r>
              <a:rPr lang="en-US" sz="2200" dirty="0" smtClean="0"/>
              <a:t> node in </a:t>
            </a:r>
            <a:r>
              <a:rPr lang="en-US" sz="2200" dirty="0" err="1" smtClean="0"/>
              <a:t>G</a:t>
            </a:r>
            <a:r>
              <a:rPr lang="en-US" sz="2200" baseline="30000" dirty="0" err="1" smtClean="0"/>
              <a:t>d</a:t>
            </a:r>
            <a:r>
              <a:rPr lang="en-US" sz="2200" dirty="0" smtClean="0"/>
              <a:t> </a:t>
            </a:r>
            <a:endParaRPr lang="en-US" sz="2200" dirty="0"/>
          </a:p>
        </p:txBody>
      </p:sp>
      <p:sp>
        <p:nvSpPr>
          <p:cNvPr id="5" name="TextBox 4"/>
          <p:cNvSpPr txBox="1"/>
          <p:nvPr/>
        </p:nvSpPr>
        <p:spPr>
          <a:xfrm>
            <a:off x="745068" y="2684358"/>
            <a:ext cx="7773883" cy="3693319"/>
          </a:xfrm>
          <a:prstGeom prst="rect">
            <a:avLst/>
          </a:prstGeom>
          <a:noFill/>
        </p:spPr>
        <p:txBody>
          <a:bodyPr wrap="none" rtlCol="0">
            <a:spAutoFit/>
          </a:bodyPr>
          <a:lstStyle/>
          <a:p>
            <a:r>
              <a:rPr lang="en-US" sz="2400" b="1" dirty="0" smtClean="0"/>
              <a:t>Theorem:</a:t>
            </a:r>
            <a:r>
              <a:rPr lang="en-US" sz="2400" dirty="0" smtClean="0"/>
              <a:t> </a:t>
            </a:r>
            <a:r>
              <a:rPr lang="en-US" sz="2400" dirty="0" smtClean="0">
                <a:latin typeface="Arial"/>
                <a:cs typeface="Arial"/>
              </a:rPr>
              <a:t>(</a:t>
            </a:r>
            <a:r>
              <a:rPr lang="en-US" sz="2400" dirty="0">
                <a:latin typeface="Arial"/>
                <a:cs typeface="Arial"/>
              </a:rPr>
              <a:t>Baber, </a:t>
            </a:r>
            <a:r>
              <a:rPr lang="en-US" sz="2400" dirty="0" err="1">
                <a:latin typeface="Arial"/>
                <a:cs typeface="Arial"/>
              </a:rPr>
              <a:t>Chistofides</a:t>
            </a:r>
            <a:r>
              <a:rPr lang="en-US" sz="2400" dirty="0">
                <a:latin typeface="Arial"/>
                <a:cs typeface="Arial"/>
              </a:rPr>
              <a:t>, Dang, Riis, Vaughan</a:t>
            </a:r>
            <a:r>
              <a:rPr lang="en-US" sz="2400" dirty="0" smtClean="0">
                <a:latin typeface="Arial"/>
                <a:cs typeface="Arial"/>
              </a:rPr>
              <a:t>)</a:t>
            </a:r>
          </a:p>
          <a:p>
            <a:r>
              <a:rPr lang="en-US" sz="2400" dirty="0" smtClean="0">
                <a:latin typeface="Arial"/>
                <a:cs typeface="Arial"/>
              </a:rPr>
              <a:t>For G; </a:t>
            </a:r>
          </a:p>
          <a:p>
            <a:r>
              <a:rPr lang="en-US" sz="2400" dirty="0" smtClean="0">
                <a:latin typeface="Arial"/>
                <a:cs typeface="Arial"/>
              </a:rPr>
              <a:t>The Shannon bound 27/4=6.75 is optimal and equal the </a:t>
            </a:r>
          </a:p>
          <a:p>
            <a:r>
              <a:rPr lang="en-US" sz="2400" dirty="0" err="1" smtClean="0">
                <a:latin typeface="Arial"/>
                <a:cs typeface="Arial"/>
              </a:rPr>
              <a:t>ingelton</a:t>
            </a:r>
            <a:r>
              <a:rPr lang="en-US" sz="2400" dirty="0" smtClean="0">
                <a:latin typeface="Arial"/>
                <a:cs typeface="Arial"/>
              </a:rPr>
              <a:t> bound for G</a:t>
            </a:r>
          </a:p>
          <a:p>
            <a:r>
              <a:rPr lang="en-US" sz="2400" dirty="0" smtClean="0">
                <a:latin typeface="Arial"/>
                <a:cs typeface="Arial"/>
              </a:rPr>
              <a:t>For </a:t>
            </a:r>
            <a:r>
              <a:rPr lang="en-US" sz="2400" dirty="0" err="1" smtClean="0">
                <a:latin typeface="Arial"/>
                <a:cs typeface="Arial"/>
              </a:rPr>
              <a:t>G</a:t>
            </a:r>
            <a:r>
              <a:rPr lang="en-US" sz="2400" baseline="30000" dirty="0" err="1" smtClean="0">
                <a:latin typeface="Arial"/>
                <a:cs typeface="Arial"/>
              </a:rPr>
              <a:t>d</a:t>
            </a:r>
            <a:r>
              <a:rPr lang="en-US" sz="2400" dirty="0" smtClean="0">
                <a:latin typeface="Arial"/>
                <a:cs typeface="Arial"/>
              </a:rPr>
              <a:t>;</a:t>
            </a:r>
          </a:p>
          <a:p>
            <a:r>
              <a:rPr lang="en-US" sz="2400" dirty="0" smtClean="0">
                <a:latin typeface="Arial"/>
                <a:cs typeface="Arial"/>
              </a:rPr>
              <a:t>The Shannon bound is 34/5=6.8</a:t>
            </a:r>
          </a:p>
          <a:p>
            <a:r>
              <a:rPr lang="en-US" sz="2400" dirty="0" smtClean="0">
                <a:latin typeface="Arial"/>
                <a:cs typeface="Arial"/>
              </a:rPr>
              <a:t>The ZY-bound is 61/9=6.777…</a:t>
            </a:r>
          </a:p>
          <a:p>
            <a:r>
              <a:rPr lang="en-US" sz="2400" dirty="0" smtClean="0">
                <a:latin typeface="Arial"/>
                <a:cs typeface="Arial"/>
              </a:rPr>
              <a:t>The DFZ-bound is 359/53 = 6.773…</a:t>
            </a:r>
          </a:p>
          <a:p>
            <a:r>
              <a:rPr lang="en-US" sz="2400" dirty="0" smtClean="0">
                <a:latin typeface="Arial"/>
                <a:cs typeface="Arial"/>
              </a:rPr>
              <a:t>The </a:t>
            </a:r>
            <a:r>
              <a:rPr lang="en-US" sz="2400" dirty="0" err="1" smtClean="0">
                <a:latin typeface="Arial"/>
                <a:cs typeface="Arial"/>
              </a:rPr>
              <a:t>Ingelton</a:t>
            </a:r>
            <a:r>
              <a:rPr lang="en-US" sz="2400" dirty="0" smtClean="0">
                <a:latin typeface="Arial"/>
                <a:cs typeface="Arial"/>
              </a:rPr>
              <a:t> Bound is 27/4=6.75</a:t>
            </a:r>
            <a:endParaRPr lang="en-US" sz="2400" dirty="0">
              <a:latin typeface="Arial"/>
              <a:cs typeface="Arial"/>
            </a:endParaRPr>
          </a:p>
          <a:p>
            <a:endParaRPr lang="en-US" dirty="0"/>
          </a:p>
        </p:txBody>
      </p:sp>
    </p:spTree>
    <p:extLst>
      <p:ext uri="{BB962C8B-B14F-4D97-AF65-F5344CB8AC3E}">
        <p14:creationId xmlns:p14="http://schemas.microsoft.com/office/powerpoint/2010/main" val="2668410415"/>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5" grpId="0"/>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fld id="{3F39E74E-705E-D04A-B204-E3EE7EA6D2C6}" type="slidenum">
              <a:rPr lang="en-US"/>
              <a:pPr/>
              <a:t>39</a:t>
            </a:fld>
            <a:endParaRPr lang="en-US"/>
          </a:p>
        </p:txBody>
      </p:sp>
      <p:sp>
        <p:nvSpPr>
          <p:cNvPr id="47105" name="Rectangle 1"/>
          <p:cNvSpPr>
            <a:spLocks noGrp="1" noChangeArrowheads="1"/>
          </p:cNvSpPr>
          <p:nvPr>
            <p:ph type="title"/>
          </p:nvPr>
        </p:nvSpPr>
        <p:spPr>
          <a:xfrm>
            <a:off x="683568" y="260648"/>
            <a:ext cx="7772400" cy="1193800"/>
          </a:xfrm>
          <a:ln/>
        </p:spPr>
        <p:txBody>
          <a:bodyPr rIns="30479">
            <a:noAutofit/>
          </a:bodyPr>
          <a:lstStyle/>
          <a:p>
            <a:r>
              <a:rPr lang="en-US" sz="2400" dirty="0"/>
              <a:t>The superman conjecture and other false propositions</a:t>
            </a:r>
            <a:br>
              <a:rPr lang="en-US" sz="2400" dirty="0"/>
            </a:br>
            <a:endParaRPr lang="en-US" sz="2400" dirty="0"/>
          </a:p>
        </p:txBody>
      </p:sp>
      <p:sp>
        <p:nvSpPr>
          <p:cNvPr id="47106" name="Rectangle 2"/>
          <p:cNvSpPr>
            <a:spLocks noGrp="1" noChangeArrowheads="1"/>
          </p:cNvSpPr>
          <p:nvPr>
            <p:ph type="body" idx="1"/>
          </p:nvPr>
        </p:nvSpPr>
        <p:spPr>
          <a:xfrm>
            <a:off x="683568" y="1498600"/>
            <a:ext cx="7772400" cy="5359400"/>
          </a:xfrm>
          <a:ln/>
        </p:spPr>
        <p:txBody>
          <a:bodyPr lIns="0" tIns="0" rIns="0" bIns="0">
            <a:normAutofit fontScale="92500" lnSpcReduction="20000"/>
          </a:bodyPr>
          <a:lstStyle/>
          <a:p>
            <a:pPr marL="406400" indent="-406400">
              <a:spcBef>
                <a:spcPct val="0"/>
              </a:spcBef>
              <a:buFont typeface="Arial" charset="0"/>
              <a:buNone/>
            </a:pPr>
            <a:r>
              <a:rPr lang="en-US" sz="2400" b="1" dirty="0"/>
              <a:t>Theorem</a:t>
            </a:r>
            <a:r>
              <a:rPr lang="en-US" sz="2400" dirty="0" smtClean="0"/>
              <a:t>: </a:t>
            </a:r>
            <a:r>
              <a:rPr lang="en-US" sz="2400" dirty="0">
                <a:latin typeface="Arial Italic" charset="0"/>
                <a:ea typeface="Arial Italic" charset="0"/>
                <a:cs typeface="Arial Italic" charset="0"/>
                <a:sym typeface="Arial Italic" charset="0"/>
              </a:rPr>
              <a:t>D. </a:t>
            </a:r>
            <a:r>
              <a:rPr lang="en-US" sz="2400" dirty="0" err="1">
                <a:latin typeface="Arial Italic" charset="0"/>
                <a:ea typeface="Arial Italic" charset="0"/>
                <a:cs typeface="Arial Italic" charset="0"/>
                <a:sym typeface="Arial Italic" charset="0"/>
              </a:rPr>
              <a:t>Christofides</a:t>
            </a:r>
            <a:r>
              <a:rPr lang="en-US" sz="2400" dirty="0">
                <a:latin typeface="Arial Italic" charset="0"/>
                <a:ea typeface="Arial Italic" charset="0"/>
                <a:cs typeface="Arial Italic" charset="0"/>
                <a:sym typeface="Arial Italic" charset="0"/>
              </a:rPr>
              <a:t> and K. </a:t>
            </a:r>
            <a:r>
              <a:rPr lang="en-US" sz="2400" dirty="0" err="1">
                <a:latin typeface="Arial Italic" charset="0"/>
                <a:ea typeface="Arial Italic" charset="0"/>
                <a:cs typeface="Arial Italic" charset="0"/>
                <a:sym typeface="Arial Italic" charset="0"/>
              </a:rPr>
              <a:t>Markström</a:t>
            </a:r>
            <a:r>
              <a:rPr lang="en-US" sz="2400" dirty="0">
                <a:latin typeface="Arial Italic" charset="0"/>
                <a:ea typeface="Arial Italic" charset="0"/>
                <a:cs typeface="Arial Italic" charset="0"/>
                <a:sym typeface="Arial Italic" charset="0"/>
              </a:rPr>
              <a:t> (2011)</a:t>
            </a:r>
            <a:endParaRPr lang="en-US" sz="2400" dirty="0">
              <a:latin typeface="Arial Italic" charset="0"/>
              <a:sym typeface="Arial Italic" charset="0"/>
            </a:endParaRPr>
          </a:p>
          <a:p>
            <a:pPr marL="406400" indent="-406400">
              <a:spcBef>
                <a:spcPct val="0"/>
              </a:spcBef>
              <a:buFont typeface="Arial" charset="0"/>
              <a:buNone/>
            </a:pPr>
            <a:endParaRPr lang="en-US" sz="2400" dirty="0" smtClean="0">
              <a:latin typeface="Arial Italic" charset="0"/>
              <a:sym typeface="Arial Italic" charset="0"/>
            </a:endParaRPr>
          </a:p>
          <a:p>
            <a:pPr marL="406400" indent="-406400">
              <a:spcBef>
                <a:spcPct val="0"/>
              </a:spcBef>
              <a:buFont typeface="Arial" charset="0"/>
              <a:buNone/>
            </a:pPr>
            <a:r>
              <a:rPr lang="en-US" sz="2400" dirty="0" smtClean="0"/>
              <a:t>Each </a:t>
            </a:r>
            <a:r>
              <a:rPr lang="en-US" sz="2400" dirty="0"/>
              <a:t>perfect graph</a:t>
            </a:r>
            <a:r>
              <a:rPr lang="en-US" sz="2400" dirty="0" smtClean="0"/>
              <a:t>* G </a:t>
            </a:r>
            <a:r>
              <a:rPr lang="en-US" sz="2400" dirty="0"/>
              <a:t>on n nodes has </a:t>
            </a:r>
            <a:r>
              <a:rPr lang="en-US" sz="2400" dirty="0" smtClean="0"/>
              <a:t>Guessing/Entropy </a:t>
            </a:r>
            <a:r>
              <a:rPr lang="en-US" sz="2400" dirty="0"/>
              <a:t>number given </a:t>
            </a:r>
            <a:endParaRPr lang="en-US" sz="2400" dirty="0" smtClean="0"/>
          </a:p>
          <a:p>
            <a:pPr marL="406400" indent="-406400">
              <a:spcBef>
                <a:spcPct val="0"/>
              </a:spcBef>
              <a:buFont typeface="Arial" charset="0"/>
              <a:buNone/>
            </a:pPr>
            <a:r>
              <a:rPr lang="en-US" sz="2400" dirty="0" smtClean="0"/>
              <a:t>by  n </a:t>
            </a:r>
            <a:r>
              <a:rPr lang="en-US" sz="2400" dirty="0"/>
              <a:t>- </a:t>
            </a:r>
            <a:r>
              <a:rPr lang="en-US" sz="2400" dirty="0" smtClean="0"/>
              <a:t>minimal number of cliques that covers G</a:t>
            </a:r>
            <a:r>
              <a:rPr lang="en-US" sz="1800" dirty="0" smtClean="0">
                <a:latin typeface="Arial Italic" charset="0"/>
                <a:ea typeface="Arial Italic" charset="0"/>
                <a:cs typeface="Arial Italic" charset="0"/>
                <a:sym typeface="Arial Italic" charset="0"/>
              </a:rPr>
              <a:t>. </a:t>
            </a:r>
            <a:endParaRPr lang="en-US" sz="1800" dirty="0">
              <a:latin typeface="Arial Italic" charset="0"/>
              <a:sym typeface="Arial Italic" charset="0"/>
            </a:endParaRPr>
          </a:p>
          <a:p>
            <a:pPr marL="406400" indent="-406400">
              <a:spcBef>
                <a:spcPct val="0"/>
              </a:spcBef>
              <a:buFont typeface="Arial" charset="0"/>
              <a:buNone/>
            </a:pPr>
            <a:endParaRPr lang="en-US" sz="1800" dirty="0">
              <a:latin typeface="Arial Italic" charset="0"/>
              <a:sym typeface="Arial Italic" charset="0"/>
            </a:endParaRPr>
          </a:p>
          <a:p>
            <a:pPr marL="406400" indent="-406400">
              <a:buFont typeface="Arial" charset="0"/>
              <a:buNone/>
            </a:pPr>
            <a:r>
              <a:rPr lang="en-US" sz="1800" dirty="0">
                <a:latin typeface="Arial Italic" charset="0"/>
                <a:ea typeface="Arial Italic" charset="0"/>
                <a:cs typeface="Arial Italic" charset="0"/>
                <a:sym typeface="Arial Italic" charset="0"/>
              </a:rPr>
              <a:t>*</a:t>
            </a:r>
            <a:r>
              <a:rPr lang="en-US" sz="1300" dirty="0">
                <a:latin typeface="Helvetica" charset="0"/>
                <a:cs typeface="Helvetica" charset="0"/>
                <a:sym typeface="Helvetica" charset="0"/>
              </a:rPr>
              <a:t>A </a:t>
            </a:r>
            <a:r>
              <a:rPr lang="en-US" sz="1300" b="1" dirty="0">
                <a:latin typeface="Helvetica" charset="0"/>
                <a:cs typeface="Helvetica" charset="0"/>
                <a:sym typeface="Helvetica" charset="0"/>
              </a:rPr>
              <a:t>perfect graph</a:t>
            </a:r>
            <a:r>
              <a:rPr lang="en-US" sz="1300" dirty="0">
                <a:latin typeface="Helvetica" charset="0"/>
                <a:cs typeface="Helvetica" charset="0"/>
                <a:sym typeface="Helvetica" charset="0"/>
              </a:rPr>
              <a:t> is a graph in which the chromatic number of every induced </a:t>
            </a:r>
            <a:r>
              <a:rPr lang="en-US" sz="1300" dirty="0" err="1">
                <a:latin typeface="Helvetica" charset="0"/>
                <a:cs typeface="Helvetica" charset="0"/>
                <a:sym typeface="Helvetica" charset="0"/>
              </a:rPr>
              <a:t>subgraph</a:t>
            </a:r>
            <a:r>
              <a:rPr lang="en-US" sz="1300" dirty="0">
                <a:latin typeface="Helvetica" charset="0"/>
                <a:cs typeface="Helvetica" charset="0"/>
                <a:sym typeface="Helvetica" charset="0"/>
              </a:rPr>
              <a:t> equals the size of the largest clique of that </a:t>
            </a:r>
            <a:r>
              <a:rPr lang="en-US" sz="1300" dirty="0" err="1">
                <a:latin typeface="Helvetica" charset="0"/>
                <a:cs typeface="Helvetica" charset="0"/>
                <a:sym typeface="Helvetica" charset="0"/>
              </a:rPr>
              <a:t>subgraph</a:t>
            </a:r>
            <a:r>
              <a:rPr lang="en-US" sz="1300" dirty="0">
                <a:latin typeface="Helvetica" charset="0"/>
                <a:cs typeface="Helvetica" charset="0"/>
                <a:sym typeface="Helvetica" charset="0"/>
              </a:rPr>
              <a:t>. It can be shown that a graph is perfect if and only if the graph has no odd holes or odd anti-holes.</a:t>
            </a:r>
            <a:endParaRPr lang="en-US" sz="1300" dirty="0">
              <a:latin typeface="Helvetica" charset="0"/>
              <a:sym typeface="Helvetica" charset="0"/>
            </a:endParaRPr>
          </a:p>
          <a:p>
            <a:pPr marL="406400" indent="-406400">
              <a:spcBef>
                <a:spcPts val="600"/>
              </a:spcBef>
              <a:buFont typeface="Arial" charset="0"/>
              <a:buNone/>
            </a:pPr>
            <a:endParaRPr lang="en-US" sz="2400" dirty="0"/>
          </a:p>
          <a:p>
            <a:pPr marL="406400" indent="-406400">
              <a:spcBef>
                <a:spcPct val="0"/>
              </a:spcBef>
              <a:buFont typeface="Arial" charset="0"/>
              <a:buNone/>
            </a:pPr>
            <a:r>
              <a:rPr lang="en-US" sz="2400" b="1" dirty="0" smtClean="0"/>
              <a:t>Conjecture</a:t>
            </a:r>
            <a:r>
              <a:rPr lang="en-US" sz="2400" dirty="0" smtClean="0"/>
              <a:t>:</a:t>
            </a:r>
            <a:r>
              <a:rPr lang="en-US" sz="2400" dirty="0" smtClean="0">
                <a:latin typeface="Arial Italic" charset="0"/>
                <a:ea typeface="Arial Italic" charset="0"/>
                <a:cs typeface="Arial Italic" charset="0"/>
                <a:sym typeface="Arial Italic" charset="0"/>
              </a:rPr>
              <a:t> </a:t>
            </a:r>
            <a:r>
              <a:rPr lang="en-US" sz="2400" dirty="0">
                <a:latin typeface="Arial Italic" charset="0"/>
                <a:ea typeface="Arial Italic" charset="0"/>
                <a:cs typeface="Arial Italic" charset="0"/>
                <a:sym typeface="Arial Italic" charset="0"/>
              </a:rPr>
              <a:t>D. </a:t>
            </a:r>
            <a:r>
              <a:rPr lang="en-US" sz="2400" dirty="0" err="1">
                <a:latin typeface="Arial Italic" charset="0"/>
                <a:ea typeface="Arial Italic" charset="0"/>
                <a:cs typeface="Arial Italic" charset="0"/>
                <a:sym typeface="Arial Italic" charset="0"/>
              </a:rPr>
              <a:t>Christofides</a:t>
            </a:r>
            <a:r>
              <a:rPr lang="en-US" sz="2400" dirty="0">
                <a:latin typeface="Arial Italic" charset="0"/>
                <a:ea typeface="Arial Italic" charset="0"/>
                <a:cs typeface="Arial Italic" charset="0"/>
                <a:sym typeface="Arial Italic" charset="0"/>
              </a:rPr>
              <a:t> and K. </a:t>
            </a:r>
            <a:r>
              <a:rPr lang="en-US" sz="2400" dirty="0" err="1">
                <a:latin typeface="Arial Italic" charset="0"/>
                <a:ea typeface="Arial Italic" charset="0"/>
                <a:cs typeface="Arial Italic" charset="0"/>
                <a:sym typeface="Arial Italic" charset="0"/>
              </a:rPr>
              <a:t>Markström</a:t>
            </a:r>
            <a:r>
              <a:rPr lang="en-US" sz="2400" dirty="0">
                <a:latin typeface="Arial Italic" charset="0"/>
                <a:ea typeface="Arial Italic" charset="0"/>
                <a:cs typeface="Arial Italic" charset="0"/>
                <a:sym typeface="Arial Italic" charset="0"/>
              </a:rPr>
              <a:t> (2011</a:t>
            </a:r>
            <a:r>
              <a:rPr lang="en-US" sz="2400" dirty="0" smtClean="0">
                <a:latin typeface="Arial Italic" charset="0"/>
                <a:ea typeface="Arial Italic" charset="0"/>
                <a:cs typeface="Arial Italic" charset="0"/>
                <a:sym typeface="Arial Italic" charset="0"/>
              </a:rPr>
              <a:t>)</a:t>
            </a:r>
            <a:endParaRPr lang="en-US" sz="2400" dirty="0">
              <a:latin typeface="Arial Italic" charset="0"/>
              <a:sym typeface="Arial Italic" charset="0"/>
            </a:endParaRPr>
          </a:p>
          <a:p>
            <a:pPr marL="406400" indent="-406400">
              <a:spcBef>
                <a:spcPct val="0"/>
              </a:spcBef>
              <a:buFont typeface="Arial" charset="0"/>
              <a:buNone/>
            </a:pPr>
            <a:endParaRPr lang="en-US" sz="1800" dirty="0">
              <a:latin typeface="Arial Italic" charset="0"/>
              <a:sym typeface="Arial Italic" charset="0"/>
            </a:endParaRPr>
          </a:p>
          <a:p>
            <a:pPr marL="406400" indent="-406400">
              <a:spcBef>
                <a:spcPct val="0"/>
              </a:spcBef>
              <a:buFont typeface="Arial" charset="0"/>
              <a:buNone/>
            </a:pPr>
            <a:r>
              <a:rPr lang="en-US" sz="2400" dirty="0"/>
              <a:t>The Guessing number of an undirected Graph is given by n - fractional  clique cover number i.e. there is an optimal strategy that occurs by splitting each die into multiple die and dividing players into groups where each play the clique game for their shared die.</a:t>
            </a:r>
          </a:p>
          <a:p>
            <a:pPr marL="406400" indent="-406400">
              <a:spcBef>
                <a:spcPct val="0"/>
              </a:spcBef>
              <a:buFont typeface="Arial" charset="0"/>
              <a:buNone/>
            </a:pPr>
            <a:r>
              <a:rPr lang="en-US" sz="2400" dirty="0" smtClean="0"/>
              <a:t> </a:t>
            </a:r>
          </a:p>
          <a:p>
            <a:pPr marL="406400" indent="-406400">
              <a:spcBef>
                <a:spcPct val="0"/>
              </a:spcBef>
              <a:buFont typeface="Arial" charset="0"/>
              <a:buNone/>
            </a:pPr>
            <a:r>
              <a:rPr lang="en-US" sz="2400" dirty="0" smtClean="0"/>
              <a:t>The Graph R violates this conjecture.</a:t>
            </a:r>
            <a:endParaRPr lang="en-US" sz="2400" dirty="0"/>
          </a:p>
        </p:txBody>
      </p:sp>
    </p:spTree>
    <p:extLst>
      <p:ext uri="{BB962C8B-B14F-4D97-AF65-F5344CB8AC3E}">
        <p14:creationId xmlns:p14="http://schemas.microsoft.com/office/powerpoint/2010/main" val="349683806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7106">
                                            <p:bg/>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7106">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7106">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7106">
                                            <p:txEl>
                                              <p:pRg st="5" end="5"/>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47106">
                                            <p:txEl>
                                              <p:pRg st="7" end="7"/>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47106">
                                            <p:txEl>
                                              <p:pRg st="9" end="9"/>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47106">
                                            <p:txEl>
                                              <p:pRg st="11" end="1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7106" grpId="0" uiExpand="1" build="p"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Rectangle 1"/>
          <p:cNvSpPr>
            <a:spLocks noGrp="1" noChangeArrowheads="1"/>
          </p:cNvSpPr>
          <p:nvPr>
            <p:ph type="title"/>
          </p:nvPr>
        </p:nvSpPr>
        <p:spPr>
          <a:ln/>
        </p:spPr>
        <p:txBody>
          <a:bodyPr rIns="81279"/>
          <a:lstStyle/>
          <a:p>
            <a:r>
              <a:rPr lang="en-US" sz="3600" dirty="0" smtClean="0"/>
              <a:t>1. Graph Guessing </a:t>
            </a:r>
            <a:r>
              <a:rPr lang="en-US" sz="3600" dirty="0"/>
              <a:t>Games </a:t>
            </a:r>
            <a:br>
              <a:rPr lang="en-US" sz="3600" dirty="0"/>
            </a:br>
            <a:r>
              <a:rPr lang="en-US" sz="1800" dirty="0"/>
              <a:t>(continued)</a:t>
            </a:r>
          </a:p>
        </p:txBody>
      </p:sp>
      <p:sp>
        <p:nvSpPr>
          <p:cNvPr id="16386" name="Rectangle 2"/>
          <p:cNvSpPr>
            <a:spLocks noGrp="1" noChangeArrowheads="1"/>
          </p:cNvSpPr>
          <p:nvPr>
            <p:ph type="body" idx="1"/>
          </p:nvPr>
        </p:nvSpPr>
        <p:spPr>
          <a:xfrm>
            <a:off x="199571" y="1600201"/>
            <a:ext cx="8744857" cy="4078514"/>
          </a:xfrm>
          <a:ln/>
        </p:spPr>
        <p:txBody>
          <a:bodyPr rIns="81279">
            <a:normAutofit/>
          </a:bodyPr>
          <a:lstStyle/>
          <a:p>
            <a:pPr marL="0" indent="0">
              <a:buNone/>
            </a:pPr>
            <a:r>
              <a:rPr lang="en-US" dirty="0"/>
              <a:t>Question: </a:t>
            </a:r>
            <a:r>
              <a:rPr lang="en-US" sz="2000" dirty="0" smtClean="0">
                <a:latin typeface="Arial"/>
                <a:cs typeface="Arial"/>
              </a:rPr>
              <a:t>Assume n=100 and s=6. </a:t>
            </a:r>
          </a:p>
          <a:p>
            <a:pPr marL="0" indent="0">
              <a:buNone/>
            </a:pPr>
            <a:r>
              <a:rPr lang="en-US" sz="2000" dirty="0" smtClean="0">
                <a:latin typeface="Arial"/>
                <a:cs typeface="Arial"/>
              </a:rPr>
              <a:t>What </a:t>
            </a:r>
            <a:r>
              <a:rPr lang="en-US" sz="2000" dirty="0">
                <a:latin typeface="Arial"/>
                <a:cs typeface="Arial"/>
              </a:rPr>
              <a:t>is the probability that each player </a:t>
            </a:r>
            <a:r>
              <a:rPr lang="en-US" sz="2000" dirty="0" smtClean="0">
                <a:latin typeface="Arial"/>
                <a:cs typeface="Arial"/>
              </a:rPr>
              <a:t>guesses </a:t>
            </a:r>
            <a:r>
              <a:rPr lang="en-US" sz="2000" dirty="0">
                <a:latin typeface="Arial"/>
                <a:cs typeface="Arial"/>
              </a:rPr>
              <a:t>correctly the value of their own die?</a:t>
            </a:r>
          </a:p>
          <a:p>
            <a:pPr marL="0" indent="0">
              <a:buNone/>
            </a:pPr>
            <a:endParaRPr lang="en-US" sz="2200" dirty="0"/>
          </a:p>
          <a:p>
            <a:pPr marL="0" indent="0">
              <a:buNone/>
            </a:pPr>
            <a:r>
              <a:rPr lang="en-US" sz="2000" dirty="0" smtClean="0">
                <a:latin typeface="Arial"/>
                <a:cs typeface="Arial"/>
              </a:rPr>
              <a:t>Naïve, but wrong answer based on the following (correct) premises: </a:t>
            </a:r>
          </a:p>
          <a:p>
            <a:pPr marL="0" indent="0">
              <a:buNone/>
            </a:pPr>
            <a:endParaRPr lang="en-US" sz="1800" dirty="0" smtClean="0">
              <a:latin typeface="Arial"/>
              <a:cs typeface="Arial"/>
            </a:endParaRPr>
          </a:p>
          <a:p>
            <a:pPr marL="0" indent="0">
              <a:buNone/>
            </a:pPr>
            <a:r>
              <a:rPr lang="en-US" sz="1800" dirty="0" smtClean="0">
                <a:latin typeface="Arial"/>
                <a:cs typeface="Arial"/>
              </a:rPr>
              <a:t>Premise:  Each </a:t>
            </a:r>
            <a:r>
              <a:rPr lang="en-US" sz="1800" dirty="0">
                <a:latin typeface="Arial"/>
                <a:cs typeface="Arial"/>
              </a:rPr>
              <a:t>player </a:t>
            </a:r>
            <a:r>
              <a:rPr lang="en-US" sz="1800" dirty="0" smtClean="0">
                <a:latin typeface="Arial"/>
                <a:cs typeface="Arial"/>
              </a:rPr>
              <a:t>has no </a:t>
            </a:r>
            <a:r>
              <a:rPr lang="en-US" sz="1800" dirty="0">
                <a:latin typeface="Arial"/>
                <a:cs typeface="Arial"/>
              </a:rPr>
              <a:t>information about their own die value. </a:t>
            </a:r>
            <a:endParaRPr lang="en-US" sz="1800" dirty="0" smtClean="0">
              <a:latin typeface="Arial"/>
              <a:cs typeface="Arial"/>
            </a:endParaRPr>
          </a:p>
          <a:p>
            <a:pPr marL="0" indent="0">
              <a:buNone/>
            </a:pPr>
            <a:r>
              <a:rPr lang="en-US" sz="1800" dirty="0" smtClean="0">
                <a:latin typeface="Arial"/>
                <a:cs typeface="Arial"/>
              </a:rPr>
              <a:t>Premise:  Each </a:t>
            </a:r>
            <a:r>
              <a:rPr lang="en-US" sz="1800" dirty="0">
                <a:latin typeface="Arial"/>
                <a:cs typeface="Arial"/>
              </a:rPr>
              <a:t>player </a:t>
            </a:r>
            <a:r>
              <a:rPr lang="en-US" sz="1800" dirty="0" smtClean="0">
                <a:latin typeface="Arial"/>
                <a:cs typeface="Arial"/>
              </a:rPr>
              <a:t>has </a:t>
            </a:r>
            <a:r>
              <a:rPr lang="en-US" sz="1800" dirty="0">
                <a:latin typeface="Arial"/>
                <a:cs typeface="Arial"/>
              </a:rPr>
              <a:t>probability 1/6 of guessing their own dice value. </a:t>
            </a:r>
            <a:endParaRPr lang="en-US" sz="1800" dirty="0" smtClean="0">
              <a:latin typeface="Arial"/>
              <a:cs typeface="Arial"/>
            </a:endParaRPr>
          </a:p>
          <a:p>
            <a:pPr marL="0" indent="0">
              <a:buNone/>
            </a:pPr>
            <a:r>
              <a:rPr lang="en-US" sz="1800" dirty="0" smtClean="0">
                <a:latin typeface="Arial"/>
                <a:cs typeface="Arial"/>
              </a:rPr>
              <a:t>Premise: The </a:t>
            </a:r>
            <a:r>
              <a:rPr lang="en-US" sz="1800" dirty="0">
                <a:latin typeface="Arial"/>
                <a:cs typeface="Arial"/>
              </a:rPr>
              <a:t>100 dice values are independent </a:t>
            </a:r>
            <a:endParaRPr lang="en-US" sz="1800" dirty="0" smtClean="0">
              <a:latin typeface="Arial"/>
              <a:cs typeface="Arial"/>
            </a:endParaRPr>
          </a:p>
          <a:p>
            <a:pPr marL="0" indent="0">
              <a:buNone/>
            </a:pPr>
            <a:endParaRPr lang="en-US" sz="1800" dirty="0" smtClean="0">
              <a:latin typeface="Arial"/>
              <a:cs typeface="Arial"/>
            </a:endParaRPr>
          </a:p>
          <a:p>
            <a:pPr marL="0" indent="0">
              <a:buNone/>
            </a:pPr>
            <a:r>
              <a:rPr lang="en-US" sz="1800" dirty="0" smtClean="0">
                <a:latin typeface="Arial"/>
                <a:cs typeface="Arial"/>
              </a:rPr>
              <a:t>Conclusion (false):  The </a:t>
            </a:r>
            <a:r>
              <a:rPr lang="en-US" sz="1800" dirty="0">
                <a:latin typeface="Arial"/>
                <a:cs typeface="Arial"/>
              </a:rPr>
              <a:t>probability </a:t>
            </a:r>
            <a:r>
              <a:rPr lang="en-US" sz="1800" dirty="0" smtClean="0">
                <a:latin typeface="Arial"/>
                <a:cs typeface="Arial"/>
              </a:rPr>
              <a:t>that all </a:t>
            </a:r>
            <a:r>
              <a:rPr lang="en-US" sz="1800" dirty="0">
                <a:latin typeface="Arial"/>
                <a:cs typeface="Arial"/>
              </a:rPr>
              <a:t>players guess correctly is (1/6)</a:t>
            </a:r>
            <a:r>
              <a:rPr lang="en-US" sz="1800" baseline="30000" dirty="0" smtClean="0">
                <a:latin typeface="Arial"/>
                <a:cs typeface="Arial"/>
              </a:rPr>
              <a:t>100</a:t>
            </a:r>
          </a:p>
        </p:txBody>
      </p:sp>
    </p:spTree>
    <p:extLst>
      <p:ext uri="{BB962C8B-B14F-4D97-AF65-F5344CB8AC3E}">
        <p14:creationId xmlns:p14="http://schemas.microsoft.com/office/powerpoint/2010/main" val="219195849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386">
                                            <p:bg/>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386">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386">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386">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6386">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6386">
                                            <p:txEl>
                                              <p:pRg st="6" end="6"/>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6386">
                                            <p:txEl>
                                              <p:pRg st="7" end="7"/>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6386">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386" grpId="0" build="p" animBg="1"/>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54000"/>
            <a:ext cx="8229600" cy="1143000"/>
          </a:xfrm>
        </p:spPr>
        <p:txBody>
          <a:bodyPr>
            <a:normAutofit fontScale="90000"/>
          </a:bodyPr>
          <a:lstStyle/>
          <a:p>
            <a:r>
              <a:rPr lang="en-US" sz="3100" dirty="0"/>
              <a:t>The superman conjecture and other false propositions</a:t>
            </a:r>
            <a:r>
              <a:rPr lang="en-US" dirty="0"/>
              <a:t/>
            </a:r>
            <a:br>
              <a:rPr lang="en-US" dirty="0"/>
            </a:br>
            <a:endParaRPr lang="en-US" dirty="0"/>
          </a:p>
        </p:txBody>
      </p:sp>
      <p:sp>
        <p:nvSpPr>
          <p:cNvPr id="3" name="Content Placeholder 2"/>
          <p:cNvSpPr>
            <a:spLocks noGrp="1"/>
          </p:cNvSpPr>
          <p:nvPr>
            <p:ph idx="1"/>
          </p:nvPr>
        </p:nvSpPr>
        <p:spPr/>
        <p:txBody>
          <a:bodyPr>
            <a:normAutofit/>
          </a:bodyPr>
          <a:lstStyle/>
          <a:p>
            <a:pPr marL="0" indent="0">
              <a:buNone/>
            </a:pPr>
            <a:r>
              <a:rPr lang="en-US" sz="2400" b="1" dirty="0" smtClean="0">
                <a:latin typeface="Arial"/>
                <a:cs typeface="Arial"/>
              </a:rPr>
              <a:t>Superman conjecture/question: </a:t>
            </a:r>
            <a:r>
              <a:rPr lang="en-US" sz="2400" dirty="0" smtClean="0">
                <a:latin typeface="Arial"/>
                <a:cs typeface="Arial"/>
              </a:rPr>
              <a:t>Does </a:t>
            </a:r>
            <a:r>
              <a:rPr lang="en-US" sz="2400" dirty="0">
                <a:latin typeface="Arial"/>
                <a:cs typeface="Arial"/>
              </a:rPr>
              <a:t>there exist an undirected graph whose asymptotic guessing number increases when a single directed edge is added</a:t>
            </a:r>
            <a:r>
              <a:rPr lang="en-US" sz="2400" dirty="0" smtClean="0">
                <a:latin typeface="Arial"/>
                <a:cs typeface="Arial"/>
              </a:rPr>
              <a:t>?</a:t>
            </a:r>
          </a:p>
          <a:p>
            <a:pPr marL="0" indent="0">
              <a:buNone/>
            </a:pPr>
            <a:endParaRPr lang="en-US" sz="2400" dirty="0" smtClean="0">
              <a:latin typeface="Arial"/>
              <a:cs typeface="Arial"/>
            </a:endParaRPr>
          </a:p>
          <a:p>
            <a:pPr marL="0" indent="0">
              <a:buNone/>
            </a:pPr>
            <a:r>
              <a:rPr lang="en-US" sz="2400" dirty="0" smtClean="0">
                <a:latin typeface="Arial"/>
                <a:cs typeface="Arial"/>
              </a:rPr>
              <a:t>We were able to clone a part of R to achieve a graph </a:t>
            </a:r>
            <a:r>
              <a:rPr lang="en-US" sz="2400" dirty="0" err="1" smtClean="0">
                <a:latin typeface="Arial"/>
                <a:cs typeface="Arial"/>
              </a:rPr>
              <a:t>R</a:t>
            </a:r>
            <a:r>
              <a:rPr lang="en-US" sz="2400" baseline="-25000" dirty="0" err="1" smtClean="0">
                <a:latin typeface="Arial"/>
                <a:cs typeface="Arial"/>
              </a:rPr>
              <a:t>c</a:t>
            </a:r>
            <a:r>
              <a:rPr lang="en-US" sz="2400" dirty="0" smtClean="0">
                <a:latin typeface="Arial"/>
                <a:cs typeface="Arial"/>
              </a:rPr>
              <a:t> on 13 nodes that provides a counter example to the superman conjecture. </a:t>
            </a:r>
            <a:endParaRPr lang="en-US" sz="2400" dirty="0">
              <a:latin typeface="Arial"/>
              <a:cs typeface="Arial"/>
            </a:endParaRPr>
          </a:p>
          <a:p>
            <a:pPr marL="0" indent="0">
              <a:buNone/>
            </a:pPr>
            <a:endParaRPr lang="en-US" sz="2400" dirty="0">
              <a:latin typeface="Arial"/>
              <a:cs typeface="Arial"/>
            </a:endParaRPr>
          </a:p>
        </p:txBody>
      </p:sp>
    </p:spTree>
    <p:extLst>
      <p:ext uri="{BB962C8B-B14F-4D97-AF65-F5344CB8AC3E}">
        <p14:creationId xmlns:p14="http://schemas.microsoft.com/office/powerpoint/2010/main" val="1885191926"/>
      </p:ext>
    </p:extLst>
  </p:cSld>
  <p:clrMapOvr>
    <a:masterClrMapping/>
  </p:clrMapOvr>
  <p:timing>
    <p:tnLst>
      <p:par>
        <p:cTn xmlns:p14="http://schemas.microsoft.com/office/powerpoint/2010/mai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t>Final remarks and open questions</a:t>
            </a:r>
            <a:endParaRPr lang="en-US" sz="3600" dirty="0"/>
          </a:p>
        </p:txBody>
      </p:sp>
      <p:sp>
        <p:nvSpPr>
          <p:cNvPr id="3" name="Content Placeholder 2"/>
          <p:cNvSpPr>
            <a:spLocks noGrp="1"/>
          </p:cNvSpPr>
          <p:nvPr>
            <p:ph idx="1"/>
          </p:nvPr>
        </p:nvSpPr>
        <p:spPr/>
        <p:txBody>
          <a:bodyPr>
            <a:normAutofit fontScale="85000" lnSpcReduction="20000"/>
          </a:bodyPr>
          <a:lstStyle/>
          <a:p>
            <a:pPr marL="0" indent="0">
              <a:buNone/>
            </a:pPr>
            <a:r>
              <a:rPr lang="en-US" dirty="0" smtClean="0"/>
              <a:t>It is possible to use </a:t>
            </a:r>
          </a:p>
          <a:p>
            <a:pPr marL="0" indent="0">
              <a:buNone/>
            </a:pPr>
            <a:r>
              <a:rPr lang="en-US" dirty="0" smtClean="0"/>
              <a:t>the </a:t>
            </a:r>
            <a:r>
              <a:rPr lang="en-US" dirty="0" err="1" smtClean="0"/>
              <a:t>Vanos</a:t>
            </a:r>
            <a:r>
              <a:rPr lang="en-US" dirty="0" smtClean="0"/>
              <a:t> graph to</a:t>
            </a:r>
          </a:p>
          <a:p>
            <a:pPr marL="0" indent="0">
              <a:buNone/>
            </a:pPr>
            <a:r>
              <a:rPr lang="en-US" dirty="0"/>
              <a:t>c</a:t>
            </a:r>
            <a:r>
              <a:rPr lang="en-US" dirty="0" smtClean="0"/>
              <a:t>onstruct a graph</a:t>
            </a:r>
          </a:p>
          <a:p>
            <a:pPr marL="0" indent="0">
              <a:buNone/>
            </a:pPr>
            <a:r>
              <a:rPr lang="en-US" dirty="0"/>
              <a:t>w</a:t>
            </a:r>
            <a:r>
              <a:rPr lang="en-US" dirty="0" smtClean="0"/>
              <a:t>ith the Shannon bound</a:t>
            </a:r>
          </a:p>
          <a:p>
            <a:pPr marL="0" indent="0">
              <a:buNone/>
            </a:pPr>
            <a:r>
              <a:rPr lang="en-US" dirty="0" smtClean="0"/>
              <a:t>6 and ZY-bound</a:t>
            </a:r>
          </a:p>
          <a:p>
            <a:pPr marL="0" indent="0">
              <a:buNone/>
            </a:pPr>
            <a:r>
              <a:rPr lang="en-US" dirty="0" smtClean="0"/>
              <a:t>35/6=5.833…</a:t>
            </a:r>
          </a:p>
          <a:p>
            <a:pPr marL="0" indent="0">
              <a:buNone/>
            </a:pPr>
            <a:r>
              <a:rPr lang="en-US" dirty="0" smtClean="0"/>
              <a:t>Sun  (PhD thesis 2011)</a:t>
            </a:r>
          </a:p>
          <a:p>
            <a:pPr marL="0" indent="0">
              <a:buNone/>
            </a:pPr>
            <a:r>
              <a:rPr lang="en-US" dirty="0" smtClean="0"/>
              <a:t>The graph R is simpler </a:t>
            </a:r>
          </a:p>
          <a:p>
            <a:pPr marL="0" indent="0">
              <a:buNone/>
            </a:pPr>
            <a:r>
              <a:rPr lang="en-US" dirty="0"/>
              <a:t>a</a:t>
            </a:r>
            <a:r>
              <a:rPr lang="en-US" dirty="0" smtClean="0"/>
              <a:t>nd has proved to be more </a:t>
            </a:r>
          </a:p>
          <a:p>
            <a:pPr marL="0" indent="0">
              <a:buNone/>
            </a:pPr>
            <a:r>
              <a:rPr lang="en-US" dirty="0"/>
              <a:t>p</a:t>
            </a:r>
            <a:r>
              <a:rPr lang="en-US" dirty="0" smtClean="0"/>
              <a:t>owerful in our research.</a:t>
            </a:r>
          </a:p>
          <a:p>
            <a:pPr marL="0" indent="0">
              <a:buNone/>
            </a:pPr>
            <a:endParaRPr lang="en-US" dirty="0" smtClean="0"/>
          </a:p>
          <a:p>
            <a:pPr marL="0" indent="0">
              <a:buNone/>
            </a:pPr>
            <a:endParaRPr lang="en-US" dirty="0" smtClean="0"/>
          </a:p>
          <a:p>
            <a:pPr marL="0" indent="0">
              <a:buNone/>
            </a:pPr>
            <a:endParaRPr lang="en-US" dirty="0"/>
          </a:p>
        </p:txBody>
      </p:sp>
      <p:pic>
        <p:nvPicPr>
          <p:cNvPr id="4" name="Picture 3" descr="Screen shot 2013-04-17 at 04.46.34.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419600" y="1600200"/>
            <a:ext cx="4071526" cy="5067829"/>
          </a:xfrm>
          <a:prstGeom prst="rect">
            <a:avLst/>
          </a:prstGeom>
        </p:spPr>
      </p:pic>
    </p:spTree>
    <p:extLst>
      <p:ext uri="{BB962C8B-B14F-4D97-AF65-F5344CB8AC3E}">
        <p14:creationId xmlns:p14="http://schemas.microsoft.com/office/powerpoint/2010/main" val="698748851"/>
      </p:ext>
    </p:extLst>
  </p:cSld>
  <p:clrMapOvr>
    <a:masterClrMapping/>
  </p:clrMapOvr>
  <p:timing>
    <p:tnLst>
      <p:par>
        <p:cTn xmlns:p14="http://schemas.microsoft.com/office/powerpoint/2010/mai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1" name="Rectangle 1"/>
          <p:cNvSpPr>
            <a:spLocks noGrp="1" noChangeArrowheads="1"/>
          </p:cNvSpPr>
          <p:nvPr>
            <p:ph type="title"/>
          </p:nvPr>
        </p:nvSpPr>
        <p:spPr>
          <a:xfrm>
            <a:off x="139700" y="0"/>
            <a:ext cx="8864600" cy="1460500"/>
          </a:xfrm>
          <a:ln/>
        </p:spPr>
        <p:txBody>
          <a:bodyPr rIns="30479">
            <a:normAutofit fontScale="90000"/>
          </a:bodyPr>
          <a:lstStyle/>
          <a:p>
            <a:pPr marL="877888" indent="-838200" algn="l"/>
            <a:r>
              <a:rPr lang="en-US" sz="3200" dirty="0"/>
              <a:t/>
            </a:r>
            <a:br>
              <a:rPr lang="en-US" sz="3200" dirty="0"/>
            </a:br>
            <a:r>
              <a:rPr lang="en-US" sz="3100" dirty="0" smtClean="0">
                <a:latin typeface="Arial"/>
                <a:cs typeface="Arial"/>
              </a:rPr>
              <a:t>Final remarks and Open Questions</a:t>
            </a:r>
            <a:r>
              <a:rPr lang="en-US" sz="3100" dirty="0">
                <a:latin typeface="Arial"/>
                <a:cs typeface="Arial"/>
              </a:rPr>
              <a:t/>
            </a:r>
            <a:br>
              <a:rPr lang="en-US" sz="3100" dirty="0">
                <a:latin typeface="Arial"/>
                <a:cs typeface="Arial"/>
              </a:rPr>
            </a:br>
            <a:r>
              <a:rPr lang="en-US" sz="2600" dirty="0"/>
              <a:t/>
            </a:r>
            <a:br>
              <a:rPr lang="en-US" sz="2600" dirty="0"/>
            </a:br>
            <a:endParaRPr lang="en-US" sz="2600" dirty="0"/>
          </a:p>
        </p:txBody>
      </p:sp>
      <p:sp>
        <p:nvSpPr>
          <p:cNvPr id="56322" name="Rectangle 2"/>
          <p:cNvSpPr>
            <a:spLocks noGrp="1" noChangeArrowheads="1"/>
          </p:cNvSpPr>
          <p:nvPr>
            <p:ph type="body" idx="1"/>
          </p:nvPr>
        </p:nvSpPr>
        <p:spPr>
          <a:xfrm>
            <a:off x="685800" y="1498600"/>
            <a:ext cx="7772400" cy="5651500"/>
          </a:xfrm>
          <a:ln/>
        </p:spPr>
        <p:txBody>
          <a:bodyPr rIns="30479"/>
          <a:lstStyle/>
          <a:p>
            <a:pPr>
              <a:lnSpc>
                <a:spcPct val="90000"/>
              </a:lnSpc>
              <a:buFont typeface="Arial" charset="0"/>
              <a:buNone/>
            </a:pPr>
            <a:r>
              <a:rPr lang="en-US" sz="2200" dirty="0" smtClean="0">
                <a:latin typeface="Helvetica" charset="0"/>
                <a:cs typeface="Helvetica" charset="0"/>
                <a:sym typeface="Helvetica" charset="0"/>
              </a:rPr>
              <a:t>Is </a:t>
            </a:r>
            <a:r>
              <a:rPr lang="en-US" sz="2200" dirty="0">
                <a:latin typeface="Helvetica" charset="0"/>
                <a:cs typeface="Helvetica" charset="0"/>
                <a:sym typeface="Helvetica" charset="0"/>
              </a:rPr>
              <a:t>it possible to amplify the above result and construct graph(s) where there is a </a:t>
            </a:r>
            <a:r>
              <a:rPr lang="en-US" sz="2200" dirty="0" smtClean="0">
                <a:latin typeface="Helvetica" charset="0"/>
                <a:cs typeface="Helvetica" charset="0"/>
                <a:sym typeface="Helvetica" charset="0"/>
              </a:rPr>
              <a:t>substantial </a:t>
            </a:r>
            <a:r>
              <a:rPr lang="en-US" sz="2200" dirty="0">
                <a:latin typeface="Helvetica" charset="0"/>
                <a:cs typeface="Helvetica" charset="0"/>
                <a:sym typeface="Helvetica" charset="0"/>
              </a:rPr>
              <a:t>gap between the </a:t>
            </a:r>
            <a:r>
              <a:rPr lang="en-US" sz="2200" i="1" dirty="0">
                <a:latin typeface="Helvetica" charset="0"/>
                <a:cs typeface="Helvetica" charset="0"/>
                <a:sym typeface="Helvetica" charset="0"/>
              </a:rPr>
              <a:t>pseudo </a:t>
            </a:r>
            <a:r>
              <a:rPr lang="en-US" sz="2200" i="1" dirty="0" smtClean="0">
                <a:latin typeface="Helvetica" charset="0"/>
                <a:cs typeface="Helvetica" charset="0"/>
                <a:sym typeface="Helvetica" charset="0"/>
              </a:rPr>
              <a:t>Entropy</a:t>
            </a:r>
            <a:r>
              <a:rPr lang="en-US" sz="2200" dirty="0">
                <a:latin typeface="Helvetica" charset="0"/>
                <a:cs typeface="Helvetica" charset="0"/>
                <a:sym typeface="Helvetica" charset="0"/>
              </a:rPr>
              <a:t>, the </a:t>
            </a:r>
            <a:r>
              <a:rPr lang="en-US" sz="2200" i="1" dirty="0" err="1">
                <a:latin typeface="Helvetica" charset="0"/>
                <a:cs typeface="Helvetica" charset="0"/>
                <a:sym typeface="Helvetica" charset="0"/>
              </a:rPr>
              <a:t>zy</a:t>
            </a:r>
            <a:r>
              <a:rPr lang="en-US" sz="2200" i="1" dirty="0" smtClean="0">
                <a:latin typeface="Helvetica" charset="0"/>
                <a:cs typeface="Helvetica" charset="0"/>
                <a:sym typeface="Helvetica" charset="0"/>
              </a:rPr>
              <a:t>-Entropy</a:t>
            </a:r>
            <a:r>
              <a:rPr lang="en-US" sz="2200" dirty="0" smtClean="0">
                <a:latin typeface="Helvetica" charset="0"/>
                <a:cs typeface="Helvetica" charset="0"/>
                <a:sym typeface="Helvetica" charset="0"/>
              </a:rPr>
              <a:t> </a:t>
            </a:r>
            <a:r>
              <a:rPr lang="en-US" sz="2200" dirty="0">
                <a:latin typeface="Helvetica" charset="0"/>
                <a:cs typeface="Helvetica" charset="0"/>
                <a:sym typeface="Helvetica" charset="0"/>
              </a:rPr>
              <a:t>and the </a:t>
            </a:r>
            <a:r>
              <a:rPr lang="en-US" sz="2200" i="1" dirty="0" smtClean="0">
                <a:latin typeface="Helvetica" charset="0"/>
                <a:cs typeface="Helvetica" charset="0"/>
                <a:sym typeface="Helvetica" charset="0"/>
              </a:rPr>
              <a:t>genuine Entropy</a:t>
            </a:r>
            <a:r>
              <a:rPr lang="en-US" sz="2200" dirty="0">
                <a:latin typeface="Helvetica" charset="0"/>
                <a:cs typeface="Helvetica" charset="0"/>
                <a:sym typeface="Helvetica" charset="0"/>
              </a:rPr>
              <a:t>?</a:t>
            </a:r>
            <a:endParaRPr lang="en-US" sz="2200" dirty="0">
              <a:latin typeface="Helvetica" charset="0"/>
              <a:sym typeface="Helvetica" charset="0"/>
            </a:endParaRPr>
          </a:p>
          <a:p>
            <a:pPr>
              <a:lnSpc>
                <a:spcPct val="90000"/>
              </a:lnSpc>
              <a:buFont typeface="Arial" charset="0"/>
              <a:buNone/>
            </a:pPr>
            <a:endParaRPr lang="en-US" sz="2200" dirty="0" smtClean="0">
              <a:latin typeface="Helvetica" charset="0"/>
              <a:cs typeface="Helvetica" charset="0"/>
              <a:sym typeface="Helvetica" charset="0"/>
            </a:endParaRPr>
          </a:p>
          <a:p>
            <a:pPr>
              <a:lnSpc>
                <a:spcPct val="90000"/>
              </a:lnSpc>
              <a:buFont typeface="Arial" charset="0"/>
              <a:buNone/>
            </a:pPr>
            <a:r>
              <a:rPr lang="en-US" sz="2200" dirty="0" smtClean="0">
                <a:latin typeface="Helvetica" charset="0"/>
                <a:cs typeface="Helvetica" charset="0"/>
                <a:sym typeface="Helvetica" charset="0"/>
              </a:rPr>
              <a:t>Improve the upper bounds and the lower bounds for the Entropy of R^</a:t>
            </a:r>
          </a:p>
          <a:p>
            <a:pPr>
              <a:lnSpc>
                <a:spcPct val="90000"/>
              </a:lnSpc>
              <a:buFont typeface="Arial" charset="0"/>
              <a:buNone/>
            </a:pPr>
            <a:endParaRPr lang="en-US" sz="2200" dirty="0">
              <a:latin typeface="Helvetica" charset="0"/>
              <a:cs typeface="Helvetica" charset="0"/>
              <a:sym typeface="Helvetica" charset="0"/>
            </a:endParaRPr>
          </a:p>
          <a:p>
            <a:pPr>
              <a:lnSpc>
                <a:spcPct val="90000"/>
              </a:lnSpc>
              <a:buFont typeface="Arial" charset="0"/>
              <a:buNone/>
            </a:pPr>
            <a:r>
              <a:rPr lang="en-US" sz="2200" dirty="0" smtClean="0">
                <a:latin typeface="Helvetica" charset="0"/>
                <a:cs typeface="Helvetica" charset="0"/>
                <a:sym typeface="Helvetica" charset="0"/>
              </a:rPr>
              <a:t>Can generalize the causal structures (Graphs) to lattices. </a:t>
            </a:r>
            <a:endParaRPr lang="en-US" sz="2200" i="1" dirty="0" smtClean="0">
              <a:latin typeface="Helvetica" charset="0"/>
              <a:cs typeface="Helvetica" charset="0"/>
              <a:sym typeface="Helvetica" charset="0"/>
            </a:endParaRPr>
          </a:p>
          <a:p>
            <a:pPr>
              <a:lnSpc>
                <a:spcPct val="90000"/>
              </a:lnSpc>
              <a:buFont typeface="Arial" charset="0"/>
              <a:buNone/>
            </a:pPr>
            <a:r>
              <a:rPr lang="en-US" sz="2200" dirty="0" smtClean="0">
                <a:latin typeface="Helvetica" charset="0"/>
                <a:cs typeface="Helvetica" charset="0"/>
                <a:sym typeface="Helvetica" charset="0"/>
              </a:rPr>
              <a:t> Do the graphs G and </a:t>
            </a:r>
            <a:r>
              <a:rPr lang="en-US" sz="2200" dirty="0" err="1" smtClean="0">
                <a:latin typeface="Helvetica" charset="0"/>
                <a:cs typeface="Helvetica" charset="0"/>
                <a:sym typeface="Helvetica" charset="0"/>
              </a:rPr>
              <a:t>G</a:t>
            </a:r>
            <a:r>
              <a:rPr lang="en-US" sz="2200" baseline="30000" dirty="0" err="1" smtClean="0">
                <a:latin typeface="Helvetica" charset="0"/>
                <a:cs typeface="Helvetica" charset="0"/>
                <a:sym typeface="Helvetica" charset="0"/>
              </a:rPr>
              <a:t>d</a:t>
            </a:r>
            <a:r>
              <a:rPr lang="en-US" sz="2200" dirty="0" smtClean="0">
                <a:latin typeface="Helvetica" charset="0"/>
                <a:cs typeface="Helvetica" charset="0"/>
                <a:sym typeface="Helvetica" charset="0"/>
              </a:rPr>
              <a:t> have different graph entropies?</a:t>
            </a:r>
          </a:p>
          <a:p>
            <a:pPr>
              <a:lnSpc>
                <a:spcPct val="90000"/>
              </a:lnSpc>
              <a:buFont typeface="Arial" charset="0"/>
              <a:buNone/>
            </a:pPr>
            <a:endParaRPr lang="en-US" sz="2200" dirty="0">
              <a:latin typeface="Helvetica" charset="0"/>
              <a:cs typeface="Helvetica" charset="0"/>
              <a:sym typeface="Helvetica" charset="0"/>
            </a:endParaRPr>
          </a:p>
          <a:p>
            <a:pPr>
              <a:lnSpc>
                <a:spcPct val="90000"/>
              </a:lnSpc>
              <a:buFont typeface="Arial" charset="0"/>
              <a:buNone/>
            </a:pPr>
            <a:endParaRPr lang="en-US" sz="2200" i="1" dirty="0" smtClean="0">
              <a:latin typeface="Helvetica" charset="0"/>
              <a:cs typeface="Helvetica" charset="0"/>
              <a:sym typeface="Helvetica" charset="0"/>
            </a:endParaRPr>
          </a:p>
          <a:p>
            <a:pPr>
              <a:lnSpc>
                <a:spcPct val="90000"/>
              </a:lnSpc>
              <a:buFont typeface="Arial" charset="0"/>
              <a:buNone/>
            </a:pPr>
            <a:endParaRPr lang="en-US" sz="2200" i="1" dirty="0" smtClean="0">
              <a:latin typeface="Helvetica" charset="0"/>
              <a:cs typeface="Helvetica" charset="0"/>
              <a:sym typeface="Helvetica" charset="0"/>
            </a:endParaRPr>
          </a:p>
          <a:p>
            <a:pPr>
              <a:lnSpc>
                <a:spcPct val="90000"/>
              </a:lnSpc>
              <a:buFont typeface="Arial" charset="0"/>
              <a:buNone/>
            </a:pPr>
            <a:endParaRPr lang="en-US" sz="2200" i="1" dirty="0">
              <a:latin typeface="Helvetica" charset="0"/>
              <a:cs typeface="Helvetica" charset="0"/>
              <a:sym typeface="Helvetica" charset="0"/>
            </a:endParaRPr>
          </a:p>
          <a:p>
            <a:pPr>
              <a:lnSpc>
                <a:spcPct val="90000"/>
              </a:lnSpc>
              <a:buFont typeface="Arial" charset="0"/>
              <a:buNone/>
            </a:pPr>
            <a:endParaRPr lang="en-US" sz="2200" i="1" dirty="0" smtClean="0">
              <a:latin typeface="Helvetica" charset="0"/>
              <a:cs typeface="Helvetica" charset="0"/>
              <a:sym typeface="Helvetica" charset="0"/>
            </a:endParaRPr>
          </a:p>
          <a:p>
            <a:pPr>
              <a:lnSpc>
                <a:spcPct val="90000"/>
              </a:lnSpc>
              <a:buFont typeface="Arial" charset="0"/>
              <a:buNone/>
            </a:pPr>
            <a:endParaRPr lang="en-US" sz="2200" i="1" dirty="0">
              <a:latin typeface="Helvetica" charset="0"/>
              <a:cs typeface="Helvetica" charset="0"/>
              <a:sym typeface="Helvetica" charset="0"/>
            </a:endParaRPr>
          </a:p>
          <a:p>
            <a:pPr>
              <a:lnSpc>
                <a:spcPct val="90000"/>
              </a:lnSpc>
              <a:buFont typeface="Arial" charset="0"/>
              <a:buNone/>
            </a:pPr>
            <a:endParaRPr lang="en-US" sz="2200" i="1" dirty="0">
              <a:latin typeface="Helvetica" charset="0"/>
              <a:sym typeface="Helvetica" charset="0"/>
            </a:endParaRPr>
          </a:p>
        </p:txBody>
      </p:sp>
    </p:spTree>
    <p:extLst>
      <p:ext uri="{BB962C8B-B14F-4D97-AF65-F5344CB8AC3E}">
        <p14:creationId xmlns:p14="http://schemas.microsoft.com/office/powerpoint/2010/main" val="311101296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6322">
                                            <p:bg/>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6322">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6322">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56322">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56322">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6322" grpId="0" build="p" animBg="1"/>
    </p:bld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3"/>
          <p:cNvSpPr>
            <a:spLocks noGrp="1"/>
          </p:cNvSpPr>
          <p:nvPr>
            <p:ph type="sldNum" sz="quarter" idx="10"/>
          </p:nvPr>
        </p:nvSpPr>
        <p:spPr/>
        <p:txBody>
          <a:bodyPr/>
          <a:lstStyle/>
          <a:p>
            <a:fld id="{DD0F20F8-EE76-134C-889B-53945D222BAB}" type="slidenum">
              <a:rPr lang="en-US"/>
              <a:pPr/>
              <a:t>43</a:t>
            </a:fld>
            <a:endParaRPr lang="en-US"/>
          </a:p>
        </p:txBody>
      </p:sp>
      <p:sp>
        <p:nvSpPr>
          <p:cNvPr id="35841" name="Rectangle 1"/>
          <p:cNvSpPr>
            <a:spLocks noGrp="1" noChangeArrowheads="1"/>
          </p:cNvSpPr>
          <p:nvPr>
            <p:ph type="title"/>
          </p:nvPr>
        </p:nvSpPr>
        <p:spPr>
          <a:xfrm>
            <a:off x="457200" y="63500"/>
            <a:ext cx="8229600" cy="1066800"/>
          </a:xfrm>
          <a:ln/>
        </p:spPr>
        <p:txBody>
          <a:bodyPr rIns="81279"/>
          <a:lstStyle/>
          <a:p>
            <a:r>
              <a:rPr lang="en-US" sz="3600" dirty="0" smtClean="0"/>
              <a:t>Final Remarks and Open Problems</a:t>
            </a:r>
            <a:endParaRPr lang="en-US" sz="3600" dirty="0"/>
          </a:p>
        </p:txBody>
      </p:sp>
      <p:sp>
        <p:nvSpPr>
          <p:cNvPr id="35842" name="Rectangle 2"/>
          <p:cNvSpPr>
            <a:spLocks noGrp="1" noChangeArrowheads="1"/>
          </p:cNvSpPr>
          <p:nvPr>
            <p:ph type="body" idx="1"/>
          </p:nvPr>
        </p:nvSpPr>
        <p:spPr>
          <a:xfrm>
            <a:off x="457200" y="1117600"/>
            <a:ext cx="8229600" cy="5740400"/>
          </a:xfrm>
          <a:ln/>
        </p:spPr>
        <p:txBody>
          <a:bodyPr rIns="81279">
            <a:normAutofit/>
          </a:bodyPr>
          <a:lstStyle/>
          <a:p>
            <a:pPr marL="0" indent="0">
              <a:buNone/>
            </a:pPr>
            <a:r>
              <a:rPr lang="en-US" sz="2400" dirty="0"/>
              <a:t>Spin off:  </a:t>
            </a:r>
            <a:r>
              <a:rPr lang="en-US" sz="2400" dirty="0" smtClean="0"/>
              <a:t>Network Coding,  Guessing Game and Graph entropy approach have </a:t>
            </a:r>
            <a:r>
              <a:rPr lang="en-US" sz="2400" dirty="0"/>
              <a:t>lead to new areas of research</a:t>
            </a:r>
          </a:p>
          <a:p>
            <a:pPr marL="0" indent="0">
              <a:buNone/>
            </a:pPr>
            <a:endParaRPr lang="en-US" sz="1400" dirty="0" smtClean="0"/>
          </a:p>
          <a:p>
            <a:pPr marL="0" indent="0">
              <a:buNone/>
            </a:pPr>
            <a:r>
              <a:rPr lang="en-US" sz="1800" dirty="0" smtClean="0"/>
              <a:t>Combinatorial </a:t>
            </a:r>
            <a:r>
              <a:rPr lang="en-US" sz="1800" dirty="0"/>
              <a:t>Representations (2011)  (With Peter Cameron and Max </a:t>
            </a:r>
            <a:r>
              <a:rPr lang="en-US" sz="1800" dirty="0" err="1"/>
              <a:t>Gadouleau</a:t>
            </a:r>
            <a:r>
              <a:rPr lang="en-US" sz="1800" dirty="0" smtClean="0"/>
              <a:t>)</a:t>
            </a:r>
          </a:p>
          <a:p>
            <a:pPr marL="0" indent="0">
              <a:buNone/>
            </a:pPr>
            <a:r>
              <a:rPr lang="en-US" sz="1800" dirty="0" smtClean="0"/>
              <a:t>A </a:t>
            </a:r>
            <a:r>
              <a:rPr lang="en-US" sz="1800" dirty="0" err="1"/>
              <a:t>generalisation</a:t>
            </a:r>
            <a:r>
              <a:rPr lang="en-US" sz="1800" dirty="0"/>
              <a:t> of </a:t>
            </a:r>
            <a:r>
              <a:rPr lang="en-US" sz="1800" dirty="0" err="1"/>
              <a:t>Matroid</a:t>
            </a:r>
            <a:r>
              <a:rPr lang="en-US" sz="1800" dirty="0"/>
              <a:t> theory</a:t>
            </a:r>
          </a:p>
          <a:p>
            <a:pPr marL="0" indent="0">
              <a:buNone/>
            </a:pPr>
            <a:r>
              <a:rPr lang="en-US" sz="1800" dirty="0" err="1" smtClean="0"/>
              <a:t>Memoryless</a:t>
            </a:r>
            <a:r>
              <a:rPr lang="en-US" sz="1800" dirty="0" smtClean="0"/>
              <a:t> </a:t>
            </a:r>
            <a:r>
              <a:rPr lang="en-US" sz="1800" dirty="0"/>
              <a:t>computation (2011)  (With Max </a:t>
            </a:r>
            <a:r>
              <a:rPr lang="en-US" sz="1800" dirty="0" err="1"/>
              <a:t>Gadouleau</a:t>
            </a:r>
            <a:r>
              <a:rPr lang="en-US" sz="1800" dirty="0"/>
              <a:t>)</a:t>
            </a:r>
          </a:p>
          <a:p>
            <a:pPr marL="0" indent="0">
              <a:buNone/>
            </a:pPr>
            <a:r>
              <a:rPr lang="en-US" sz="1800" dirty="0" smtClean="0"/>
              <a:t>Dynamic </a:t>
            </a:r>
            <a:r>
              <a:rPr lang="en-US" sz="1800" dirty="0"/>
              <a:t>communication networks (2011) (With Max </a:t>
            </a:r>
            <a:r>
              <a:rPr lang="en-US" sz="1800" dirty="0" err="1"/>
              <a:t>Gadouleau</a:t>
            </a:r>
            <a:r>
              <a:rPr lang="en-US" sz="1800" dirty="0"/>
              <a:t>)</a:t>
            </a:r>
          </a:p>
          <a:p>
            <a:pPr marL="0" indent="0">
              <a:buNone/>
            </a:pPr>
            <a:r>
              <a:rPr lang="en-US" sz="1800" dirty="0" smtClean="0"/>
              <a:t>Graph </a:t>
            </a:r>
            <a:r>
              <a:rPr lang="en-US" sz="1800" dirty="0"/>
              <a:t>entropy and non</a:t>
            </a:r>
            <a:r>
              <a:rPr lang="en-US" sz="1800" dirty="0" smtClean="0"/>
              <a:t>-</a:t>
            </a:r>
            <a:r>
              <a:rPr lang="en-US" sz="1800" dirty="0"/>
              <a:t>S</a:t>
            </a:r>
            <a:r>
              <a:rPr lang="en-US" sz="1800" dirty="0" smtClean="0"/>
              <a:t>hannon </a:t>
            </a:r>
            <a:r>
              <a:rPr lang="en-US" sz="1800" dirty="0"/>
              <a:t>information inequalities (Yun Sun PhD </a:t>
            </a:r>
            <a:r>
              <a:rPr lang="en-US" sz="1800" dirty="0" smtClean="0"/>
              <a:t>Thesis 2011) </a:t>
            </a:r>
          </a:p>
          <a:p>
            <a:pPr marL="0" indent="0">
              <a:buNone/>
            </a:pPr>
            <a:r>
              <a:rPr lang="en-US" sz="1800" dirty="0" smtClean="0"/>
              <a:t>Construction </a:t>
            </a:r>
            <a:r>
              <a:rPr lang="en-US" sz="1800" dirty="0"/>
              <a:t>of new classes of communication networks (with Max </a:t>
            </a:r>
            <a:r>
              <a:rPr lang="en-US" sz="1800" dirty="0" err="1"/>
              <a:t>Gadouleau</a:t>
            </a:r>
            <a:r>
              <a:rPr lang="en-US" sz="1800" dirty="0"/>
              <a:t>) (2010)</a:t>
            </a:r>
          </a:p>
          <a:p>
            <a:pPr marL="0" indent="0">
              <a:buNone/>
            </a:pPr>
            <a:r>
              <a:rPr lang="en-US" sz="1800" dirty="0" smtClean="0"/>
              <a:t>New </a:t>
            </a:r>
            <a:r>
              <a:rPr lang="en-US" sz="1800" dirty="0"/>
              <a:t>max-flow min-cut theorem for multiuser communication (with Max </a:t>
            </a:r>
            <a:r>
              <a:rPr lang="en-US" sz="1800" dirty="0" err="1"/>
              <a:t>Gadouleau</a:t>
            </a:r>
            <a:r>
              <a:rPr lang="en-US" sz="1800" dirty="0"/>
              <a:t>) (2011)</a:t>
            </a:r>
          </a:p>
          <a:p>
            <a:pPr marL="0" indent="0">
              <a:buNone/>
            </a:pPr>
            <a:endParaRPr lang="en-US" sz="1400" dirty="0" smtClean="0"/>
          </a:p>
          <a:p>
            <a:pPr marL="0" indent="0">
              <a:buNone/>
            </a:pPr>
            <a:endParaRPr lang="en-US" sz="1400" dirty="0" smtClean="0"/>
          </a:p>
          <a:p>
            <a:pPr marL="0" indent="0">
              <a:buNone/>
            </a:pPr>
            <a:r>
              <a:rPr lang="en-US" sz="1400" dirty="0" smtClean="0"/>
              <a:t>                                                    </a:t>
            </a:r>
            <a:r>
              <a:rPr lang="en-US" sz="4000" dirty="0" smtClean="0"/>
              <a:t>Thank you</a:t>
            </a:r>
          </a:p>
        </p:txBody>
      </p:sp>
      <p:sp>
        <p:nvSpPr>
          <p:cNvPr id="35843" name="Rectangle 3"/>
          <p:cNvSpPr>
            <a:spLocks/>
          </p:cNvSpPr>
          <p:nvPr/>
        </p:nvSpPr>
        <p:spPr bwMode="auto">
          <a:xfrm>
            <a:off x="7448550" y="6416675"/>
            <a:ext cx="352425"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rgbClr val="000000"/>
                </a:solidFill>
                <a:miter lim="800000"/>
                <a:headEnd type="none" w="med" len="med"/>
                <a:tailEnd type="none" w="med" len="med"/>
              </a14:hiddenLine>
            </a:ext>
          </a:extLst>
        </p:spPr>
        <p:txBody>
          <a:bodyPr wrap="none" lIns="0" tIns="0" rIns="40639" bIns="0" anchor="b">
            <a:spAutoFit/>
          </a:bodyPr>
          <a:lstStyle/>
          <a:p>
            <a:pPr marL="39688" algn="ctr"/>
            <a:r>
              <a:rPr lang="en-US" sz="1400">
                <a:solidFill>
                  <a:schemeClr val="tx1"/>
                </a:solidFill>
                <a:ea typeface="ＭＳ Ｐゴシック" charset="0"/>
                <a:cs typeface="Arial" charset="0"/>
              </a:rPr>
              <a:t>33</a:t>
            </a:r>
          </a:p>
        </p:txBody>
      </p:sp>
    </p:spTree>
    <p:extLst>
      <p:ext uri="{BB962C8B-B14F-4D97-AF65-F5344CB8AC3E}">
        <p14:creationId xmlns:p14="http://schemas.microsoft.com/office/powerpoint/2010/main" val="49496190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5842">
                                            <p:bg/>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5842">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5842">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5842">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5842">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5842">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5842">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5842">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35842">
                                            <p:txEl>
                                              <p:pRg st="8" end="8"/>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35842">
                                            <p:txEl>
                                              <p:pRg st="11" end="1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5842" grpId="0" build="p"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3"/>
          <p:cNvSpPr>
            <a:spLocks noGrp="1"/>
          </p:cNvSpPr>
          <p:nvPr>
            <p:ph type="sldNum" sz="quarter" idx="10"/>
          </p:nvPr>
        </p:nvSpPr>
        <p:spPr/>
        <p:txBody>
          <a:bodyPr/>
          <a:lstStyle/>
          <a:p>
            <a:fld id="{E2862987-E26B-EE44-BA9D-123D8FDD48EB}" type="slidenum">
              <a:rPr lang="en-US"/>
              <a:pPr/>
              <a:t>5</a:t>
            </a:fld>
            <a:endParaRPr lang="en-US"/>
          </a:p>
        </p:txBody>
      </p:sp>
      <p:sp>
        <p:nvSpPr>
          <p:cNvPr id="17409" name="Rectangle 1"/>
          <p:cNvSpPr>
            <a:spLocks noGrp="1" noChangeArrowheads="1"/>
          </p:cNvSpPr>
          <p:nvPr>
            <p:ph type="title"/>
          </p:nvPr>
        </p:nvSpPr>
        <p:spPr>
          <a:ln/>
        </p:spPr>
        <p:txBody>
          <a:bodyPr rIns="81279"/>
          <a:lstStyle/>
          <a:p>
            <a:r>
              <a:rPr lang="en-US" sz="3600" dirty="0"/>
              <a:t>G</a:t>
            </a:r>
            <a:r>
              <a:rPr lang="en-US" sz="3600" dirty="0" smtClean="0"/>
              <a:t>raph Guessing Games</a:t>
            </a:r>
            <a:r>
              <a:rPr lang="en-US" sz="3600" dirty="0"/>
              <a:t/>
            </a:r>
            <a:br>
              <a:rPr lang="en-US" sz="3600" dirty="0"/>
            </a:br>
            <a:r>
              <a:rPr lang="en-US" sz="1800" dirty="0"/>
              <a:t>(continued)</a:t>
            </a:r>
          </a:p>
        </p:txBody>
      </p:sp>
      <p:sp>
        <p:nvSpPr>
          <p:cNvPr id="17410" name="Rectangle 2"/>
          <p:cNvSpPr>
            <a:spLocks noGrp="1" noChangeArrowheads="1"/>
          </p:cNvSpPr>
          <p:nvPr>
            <p:ph type="body" idx="1"/>
          </p:nvPr>
        </p:nvSpPr>
        <p:spPr>
          <a:ln/>
        </p:spPr>
        <p:txBody>
          <a:bodyPr rIns="81279"/>
          <a:lstStyle/>
          <a:p>
            <a:pPr marL="0" indent="0">
              <a:buNone/>
            </a:pPr>
            <a:r>
              <a:rPr lang="en-US" dirty="0"/>
              <a:t>Let us check </a:t>
            </a:r>
            <a:r>
              <a:rPr lang="en-US" dirty="0" smtClean="0"/>
              <a:t>the argument: </a:t>
            </a:r>
            <a:endParaRPr lang="en-US" dirty="0"/>
          </a:p>
          <a:p>
            <a:pPr marL="0" indent="0">
              <a:buNone/>
            </a:pPr>
            <a:endParaRPr lang="en-US" sz="1800" dirty="0" smtClean="0"/>
          </a:p>
          <a:p>
            <a:pPr>
              <a:buAutoNum type="arabicParenR"/>
            </a:pPr>
            <a:r>
              <a:rPr lang="en-US" sz="1800" dirty="0" smtClean="0"/>
              <a:t>Premise:  </a:t>
            </a:r>
            <a:r>
              <a:rPr lang="en-US" sz="1800" dirty="0"/>
              <a:t>Each player has no relevant information about their own dice.</a:t>
            </a:r>
            <a:endParaRPr lang="en-US" dirty="0"/>
          </a:p>
          <a:p>
            <a:pPr marL="0" indent="0">
              <a:buNone/>
            </a:pPr>
            <a:endParaRPr lang="en-US" sz="1800" dirty="0"/>
          </a:p>
          <a:p>
            <a:pPr marL="0" indent="0">
              <a:lnSpc>
                <a:spcPct val="90000"/>
              </a:lnSpc>
              <a:buNone/>
            </a:pPr>
            <a:r>
              <a:rPr lang="en-US" sz="1800" dirty="0" smtClean="0"/>
              <a:t>2</a:t>
            </a:r>
            <a:r>
              <a:rPr lang="en-US" sz="1800" dirty="0"/>
              <a:t>) </a:t>
            </a:r>
            <a:r>
              <a:rPr lang="en-US" sz="1800" dirty="0" smtClean="0"/>
              <a:t>Premise: Each </a:t>
            </a:r>
            <a:r>
              <a:rPr lang="en-US" sz="1800" dirty="0"/>
              <a:t>player </a:t>
            </a:r>
            <a:r>
              <a:rPr lang="en-US" sz="1800" dirty="0" smtClean="0"/>
              <a:t>has </a:t>
            </a:r>
            <a:r>
              <a:rPr lang="en-US" sz="1800" dirty="0"/>
              <a:t>probability 1/6 of guessing their own die value.</a:t>
            </a:r>
          </a:p>
          <a:p>
            <a:pPr marL="0" indent="0">
              <a:lnSpc>
                <a:spcPct val="90000"/>
              </a:lnSpc>
              <a:buNone/>
            </a:pPr>
            <a:endParaRPr lang="en-US" sz="1800" dirty="0"/>
          </a:p>
          <a:p>
            <a:pPr marL="0" indent="0">
              <a:lnSpc>
                <a:spcPct val="90000"/>
              </a:lnSpc>
              <a:buNone/>
            </a:pPr>
            <a:r>
              <a:rPr lang="en-US" sz="1800" dirty="0"/>
              <a:t>3) </a:t>
            </a:r>
            <a:r>
              <a:rPr lang="en-US" sz="1800" dirty="0" smtClean="0"/>
              <a:t>Premise: The </a:t>
            </a:r>
            <a:r>
              <a:rPr lang="en-US" sz="1800" dirty="0"/>
              <a:t>100 dice values are independent</a:t>
            </a:r>
          </a:p>
          <a:p>
            <a:pPr marL="0" indent="0">
              <a:lnSpc>
                <a:spcPct val="90000"/>
              </a:lnSpc>
              <a:buNone/>
            </a:pPr>
            <a:endParaRPr lang="en-US" sz="1800" dirty="0"/>
          </a:p>
          <a:p>
            <a:pPr>
              <a:lnSpc>
                <a:spcPct val="90000"/>
              </a:lnSpc>
              <a:buAutoNum type="arabicParenR" startAt="4"/>
            </a:pPr>
            <a:r>
              <a:rPr lang="en-US" sz="1800" dirty="0" smtClean="0"/>
              <a:t>Conclusion: The </a:t>
            </a:r>
            <a:r>
              <a:rPr lang="en-US" sz="1800" dirty="0"/>
              <a:t>probability </a:t>
            </a:r>
            <a:r>
              <a:rPr lang="en-US" sz="1800" dirty="0" smtClean="0"/>
              <a:t>that all </a:t>
            </a:r>
            <a:r>
              <a:rPr lang="en-US" sz="1800" dirty="0"/>
              <a:t>players guess correctly is </a:t>
            </a:r>
            <a:r>
              <a:rPr lang="en-US" sz="2200" dirty="0"/>
              <a:t>(1/6)</a:t>
            </a:r>
            <a:r>
              <a:rPr lang="en-US" sz="2200" baseline="30000" dirty="0"/>
              <a:t>100</a:t>
            </a:r>
            <a:endParaRPr lang="en-US" dirty="0"/>
          </a:p>
          <a:p>
            <a:pPr marL="0" indent="0">
              <a:lnSpc>
                <a:spcPct val="90000"/>
              </a:lnSpc>
              <a:buNone/>
            </a:pPr>
            <a:r>
              <a:rPr lang="en-US" sz="1800" dirty="0" smtClean="0"/>
              <a:t> </a:t>
            </a:r>
            <a:r>
              <a:rPr lang="en-US" sz="1800" dirty="0" smtClean="0">
                <a:solidFill>
                  <a:srgbClr val="D90B00"/>
                </a:solidFill>
              </a:rPr>
              <a:t> </a:t>
            </a:r>
            <a:r>
              <a:rPr lang="en-US" sz="1800" dirty="0">
                <a:solidFill>
                  <a:srgbClr val="D90B00"/>
                </a:solidFill>
              </a:rPr>
              <a:t>M</a:t>
            </a:r>
            <a:r>
              <a:rPr lang="en-US" sz="1800" dirty="0" smtClean="0">
                <a:solidFill>
                  <a:srgbClr val="D90B00"/>
                </a:solidFill>
              </a:rPr>
              <a:t>istake </a:t>
            </a:r>
            <a:r>
              <a:rPr lang="en-US" sz="1800" dirty="0">
                <a:solidFill>
                  <a:srgbClr val="D90B00"/>
                </a:solidFill>
              </a:rPr>
              <a:t>based on </a:t>
            </a:r>
            <a:r>
              <a:rPr lang="en-US" sz="1800" dirty="0" smtClean="0">
                <a:solidFill>
                  <a:srgbClr val="D90B00"/>
                </a:solidFill>
              </a:rPr>
              <a:t>a serious </a:t>
            </a:r>
            <a:r>
              <a:rPr lang="en-US" sz="1800" dirty="0">
                <a:solidFill>
                  <a:srgbClr val="D90B00"/>
                </a:solidFill>
              </a:rPr>
              <a:t>fallacy.</a:t>
            </a:r>
            <a:endParaRPr lang="en-US" dirty="0"/>
          </a:p>
          <a:p>
            <a:pPr marL="0" indent="0">
              <a:lnSpc>
                <a:spcPct val="90000"/>
              </a:lnSpc>
              <a:buClr>
                <a:srgbClr val="000000"/>
              </a:buClr>
            </a:pPr>
            <a:endParaRPr lang="en-US" sz="1800" dirty="0" smtClean="0"/>
          </a:p>
          <a:p>
            <a:pPr marL="0" indent="0">
              <a:lnSpc>
                <a:spcPct val="90000"/>
              </a:lnSpc>
              <a:buClr>
                <a:srgbClr val="000000"/>
              </a:buClr>
            </a:pPr>
            <a:endParaRPr lang="en-US" sz="1800" dirty="0"/>
          </a:p>
        </p:txBody>
      </p:sp>
    </p:spTree>
    <p:extLst>
      <p:ext uri="{BB962C8B-B14F-4D97-AF65-F5344CB8AC3E}">
        <p14:creationId xmlns:p14="http://schemas.microsoft.com/office/powerpoint/2010/main" val="376148094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7410">
                                            <p:bg/>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7410">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7410">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7410">
                                            <p:txEl>
                                              <p:pRg st="6" end="6"/>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1" nodeType="clickEffect">
                                  <p:stCondLst>
                                    <p:cond delay="0"/>
                                  </p:stCondLst>
                                  <p:childTnLst>
                                    <p:set>
                                      <p:cBhvr>
                                        <p:cTn id="22" dur="1" fill="hold">
                                          <p:stCondLst>
                                            <p:cond delay="0"/>
                                          </p:stCondLst>
                                        </p:cTn>
                                        <p:tgtEl>
                                          <p:spTgt spid="17410">
                                            <p:txEl>
                                              <p:pRg st="8" end="8"/>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7410">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410" grpId="0" build="p" animBg="1"/>
      <p:bldP spid="17410" grpId="1" uiExpand="1"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Rectangle 1"/>
          <p:cNvSpPr>
            <a:spLocks noGrp="1" noChangeArrowheads="1"/>
          </p:cNvSpPr>
          <p:nvPr>
            <p:ph type="title"/>
          </p:nvPr>
        </p:nvSpPr>
        <p:spPr>
          <a:ln/>
        </p:spPr>
        <p:txBody>
          <a:bodyPr rIns="81279"/>
          <a:lstStyle/>
          <a:p>
            <a:r>
              <a:rPr lang="en-US" sz="3600" dirty="0"/>
              <a:t>G</a:t>
            </a:r>
            <a:r>
              <a:rPr lang="en-US" sz="3600" dirty="0" smtClean="0"/>
              <a:t>raph Guessing Games</a:t>
            </a:r>
            <a:r>
              <a:rPr lang="en-US" sz="3600" dirty="0"/>
              <a:t/>
            </a:r>
            <a:br>
              <a:rPr lang="en-US" sz="3600" dirty="0"/>
            </a:br>
            <a:r>
              <a:rPr lang="en-US" sz="1800" dirty="0"/>
              <a:t>(continued)</a:t>
            </a:r>
          </a:p>
        </p:txBody>
      </p:sp>
      <p:sp>
        <p:nvSpPr>
          <p:cNvPr id="19458" name="Rectangle 2"/>
          <p:cNvSpPr>
            <a:spLocks noGrp="1" noChangeArrowheads="1"/>
          </p:cNvSpPr>
          <p:nvPr>
            <p:ph type="body" idx="1"/>
          </p:nvPr>
        </p:nvSpPr>
        <p:spPr>
          <a:ln/>
        </p:spPr>
        <p:txBody>
          <a:bodyPr rIns="81279">
            <a:normAutofit lnSpcReduction="10000"/>
          </a:bodyPr>
          <a:lstStyle/>
          <a:p>
            <a:pPr marL="0" indent="0">
              <a:lnSpc>
                <a:spcPct val="90000"/>
              </a:lnSpc>
              <a:buNone/>
            </a:pPr>
            <a:endParaRPr lang="en-US" sz="2400" dirty="0"/>
          </a:p>
          <a:p>
            <a:pPr>
              <a:lnSpc>
                <a:spcPct val="90000"/>
              </a:lnSpc>
              <a:buAutoNum type="arabicParenR" startAt="4"/>
            </a:pPr>
            <a:r>
              <a:rPr lang="en-US" sz="2400" dirty="0"/>
              <a:t>The probability all players guess correctly is (1/6)</a:t>
            </a:r>
            <a:r>
              <a:rPr lang="en-US" sz="2400" baseline="30000" dirty="0"/>
              <a:t>100</a:t>
            </a:r>
            <a:endParaRPr lang="en-US" sz="2400" dirty="0"/>
          </a:p>
          <a:p>
            <a:pPr marL="0" indent="0">
              <a:lnSpc>
                <a:spcPct val="90000"/>
              </a:lnSpc>
              <a:buNone/>
            </a:pPr>
            <a:r>
              <a:rPr lang="en-US" sz="2400" dirty="0"/>
              <a:t> </a:t>
            </a:r>
            <a:r>
              <a:rPr lang="en-US" sz="2400" dirty="0">
                <a:solidFill>
                  <a:srgbClr val="D90B00"/>
                </a:solidFill>
              </a:rPr>
              <a:t> Mistake based on a serious fallacy.</a:t>
            </a:r>
            <a:endParaRPr lang="en-US" sz="2400" dirty="0"/>
          </a:p>
          <a:p>
            <a:pPr marL="0" indent="0">
              <a:lnSpc>
                <a:spcPct val="90000"/>
              </a:lnSpc>
              <a:buClr>
                <a:srgbClr val="000000"/>
              </a:buClr>
              <a:buNone/>
            </a:pPr>
            <a:endParaRPr lang="en-US" sz="2400" dirty="0"/>
          </a:p>
          <a:p>
            <a:pPr marL="0" indent="0">
              <a:lnSpc>
                <a:spcPct val="90000"/>
              </a:lnSpc>
              <a:buClr>
                <a:srgbClr val="000000"/>
              </a:buClr>
              <a:buNone/>
            </a:pPr>
            <a:r>
              <a:rPr lang="en-US" sz="2400" dirty="0" smtClean="0"/>
              <a:t>Let </a:t>
            </a:r>
            <a:r>
              <a:rPr lang="en-US" sz="2400" dirty="0" err="1" smtClean="0"/>
              <a:t>Z</a:t>
            </a:r>
            <a:r>
              <a:rPr lang="en-US" sz="2400" baseline="-25000" dirty="0" err="1"/>
              <a:t>j</a:t>
            </a:r>
            <a:r>
              <a:rPr lang="en-US" sz="2400" dirty="0" smtClean="0"/>
              <a:t>=1  if player </a:t>
            </a:r>
            <a:r>
              <a:rPr lang="en-US" sz="2400" dirty="0"/>
              <a:t>j</a:t>
            </a:r>
            <a:r>
              <a:rPr lang="en-US" sz="2400" dirty="0" smtClean="0"/>
              <a:t> guesses correctly his/her own dice value. Let </a:t>
            </a:r>
            <a:r>
              <a:rPr lang="en-US" sz="2400" dirty="0" err="1" smtClean="0"/>
              <a:t>Z</a:t>
            </a:r>
            <a:r>
              <a:rPr lang="en-US" sz="2400" baseline="-25000" dirty="0" err="1"/>
              <a:t>j</a:t>
            </a:r>
            <a:r>
              <a:rPr lang="en-US" sz="2400" dirty="0" smtClean="0"/>
              <a:t>=0 otherwise.</a:t>
            </a:r>
          </a:p>
          <a:p>
            <a:pPr marL="0" indent="0">
              <a:lnSpc>
                <a:spcPct val="90000"/>
              </a:lnSpc>
              <a:buClr>
                <a:srgbClr val="000000"/>
              </a:buClr>
              <a:buNone/>
            </a:pPr>
            <a:r>
              <a:rPr lang="en-US" sz="2400" dirty="0" smtClean="0"/>
              <a:t>P(</a:t>
            </a:r>
            <a:r>
              <a:rPr lang="en-US" sz="2400" dirty="0" err="1" smtClean="0"/>
              <a:t>z</a:t>
            </a:r>
            <a:r>
              <a:rPr lang="en-US" sz="2400" baseline="-25000" dirty="0" err="1"/>
              <a:t>j</a:t>
            </a:r>
            <a:r>
              <a:rPr lang="en-US" sz="2400" dirty="0" smtClean="0"/>
              <a:t>=1)=1/6 for </a:t>
            </a:r>
            <a:r>
              <a:rPr lang="en-US" sz="2400" dirty="0"/>
              <a:t>j</a:t>
            </a:r>
            <a:r>
              <a:rPr lang="en-US" sz="2400" dirty="0" smtClean="0"/>
              <a:t>=1,2,3,….,100  </a:t>
            </a:r>
          </a:p>
          <a:p>
            <a:pPr marL="0" indent="0">
              <a:lnSpc>
                <a:spcPct val="90000"/>
              </a:lnSpc>
              <a:buClr>
                <a:srgbClr val="000000"/>
              </a:buClr>
              <a:buNone/>
            </a:pPr>
            <a:r>
              <a:rPr lang="en-US" sz="2400" dirty="0" smtClean="0"/>
              <a:t>P(players wins)= P(z</a:t>
            </a:r>
            <a:r>
              <a:rPr lang="en-US" sz="2400" baseline="-25000" dirty="0" smtClean="0"/>
              <a:t>1</a:t>
            </a:r>
            <a:r>
              <a:rPr lang="en-US" sz="2400" dirty="0" smtClean="0"/>
              <a:t>=1 </a:t>
            </a:r>
            <a:r>
              <a:rPr lang="en-US" sz="2400" dirty="0" smtClean="0">
                <a:latin typeface="ＭＳ ゴシック"/>
                <a:ea typeface="ＭＳ ゴシック"/>
                <a:cs typeface="ＭＳ ゴシック"/>
              </a:rPr>
              <a:t>∧ z</a:t>
            </a:r>
            <a:r>
              <a:rPr lang="en-US" sz="2400" baseline="-25000" dirty="0" smtClean="0">
                <a:latin typeface="ＭＳ ゴシック"/>
                <a:ea typeface="ＭＳ ゴシック"/>
                <a:cs typeface="ＭＳ ゴシック"/>
              </a:rPr>
              <a:t>2</a:t>
            </a:r>
            <a:r>
              <a:rPr lang="en-US" sz="2400" dirty="0" smtClean="0">
                <a:latin typeface="ＭＳ ゴシック"/>
                <a:ea typeface="ＭＳ ゴシック"/>
                <a:cs typeface="ＭＳ ゴシック"/>
              </a:rPr>
              <a:t>=1 ∧ z</a:t>
            </a:r>
            <a:r>
              <a:rPr lang="en-US" sz="2400" baseline="-25000" dirty="0" smtClean="0">
                <a:latin typeface="ＭＳ ゴシック"/>
                <a:ea typeface="ＭＳ ゴシック"/>
                <a:cs typeface="ＭＳ ゴシック"/>
              </a:rPr>
              <a:t>3</a:t>
            </a:r>
            <a:r>
              <a:rPr lang="en-US" sz="2400" dirty="0" smtClean="0">
                <a:latin typeface="ＭＳ ゴシック"/>
                <a:ea typeface="ＭＳ ゴシック"/>
                <a:cs typeface="ＭＳ ゴシック"/>
              </a:rPr>
              <a:t>=1∧...∧ z</a:t>
            </a:r>
            <a:r>
              <a:rPr lang="en-US" sz="2400" baseline="-25000" dirty="0" smtClean="0">
                <a:latin typeface="ＭＳ ゴシック"/>
                <a:ea typeface="ＭＳ ゴシック"/>
                <a:cs typeface="ＭＳ ゴシック"/>
              </a:rPr>
              <a:t>100</a:t>
            </a:r>
            <a:r>
              <a:rPr lang="en-US" sz="2400" dirty="0" smtClean="0">
                <a:latin typeface="ＭＳ ゴシック"/>
                <a:ea typeface="ＭＳ ゴシック"/>
                <a:cs typeface="ＭＳ ゴシック"/>
              </a:rPr>
              <a:t>=1</a:t>
            </a:r>
            <a:r>
              <a:rPr lang="en-US" sz="2400" dirty="0" smtClean="0"/>
              <a:t>)= </a:t>
            </a:r>
          </a:p>
          <a:p>
            <a:pPr marL="0" indent="0">
              <a:lnSpc>
                <a:spcPct val="90000"/>
              </a:lnSpc>
              <a:buClr>
                <a:srgbClr val="000000"/>
              </a:buClr>
              <a:buNone/>
            </a:pPr>
            <a:r>
              <a:rPr lang="en-US" sz="2400" dirty="0" smtClean="0"/>
              <a:t>P(z</a:t>
            </a:r>
            <a:r>
              <a:rPr lang="en-US" sz="2400" baseline="-25000" dirty="0" smtClean="0"/>
              <a:t>1</a:t>
            </a:r>
            <a:r>
              <a:rPr lang="en-US" sz="2400" dirty="0" smtClean="0"/>
              <a:t>=1 </a:t>
            </a:r>
            <a:r>
              <a:rPr lang="en-US" sz="2400" dirty="0" smtClean="0">
                <a:latin typeface="ＭＳ ゴシック"/>
                <a:ea typeface="ＭＳ ゴシック"/>
                <a:cs typeface="ＭＳ ゴシック"/>
              </a:rPr>
              <a:t>∧z</a:t>
            </a:r>
            <a:r>
              <a:rPr lang="en-US" sz="2400" baseline="-25000" dirty="0" smtClean="0">
                <a:latin typeface="ＭＳ ゴシック"/>
                <a:ea typeface="ＭＳ ゴシック"/>
                <a:cs typeface="ＭＳ ゴシック"/>
              </a:rPr>
              <a:t>2</a:t>
            </a:r>
            <a:r>
              <a:rPr lang="en-US" sz="2400" dirty="0" smtClean="0">
                <a:latin typeface="ＭＳ ゴシック"/>
                <a:ea typeface="ＭＳ ゴシック"/>
                <a:cs typeface="ＭＳ ゴシック"/>
              </a:rPr>
              <a:t>=1∧..∧z</a:t>
            </a:r>
            <a:r>
              <a:rPr lang="en-US" sz="2400" baseline="-25000" dirty="0" smtClean="0">
                <a:latin typeface="ＭＳ ゴシック"/>
                <a:ea typeface="ＭＳ ゴシック"/>
                <a:cs typeface="ＭＳ ゴシック"/>
              </a:rPr>
              <a:t>99</a:t>
            </a:r>
            <a:r>
              <a:rPr lang="en-US" sz="2400" dirty="0" smtClean="0">
                <a:latin typeface="ＭＳ ゴシック"/>
                <a:ea typeface="ＭＳ ゴシック"/>
                <a:cs typeface="ＭＳ ゴシック"/>
              </a:rPr>
              <a:t>=1|z</a:t>
            </a:r>
            <a:r>
              <a:rPr lang="en-US" sz="2400" baseline="-25000" dirty="0" smtClean="0">
                <a:latin typeface="ＭＳ ゴシック"/>
                <a:ea typeface="ＭＳ ゴシック"/>
                <a:cs typeface="ＭＳ ゴシック"/>
              </a:rPr>
              <a:t>100</a:t>
            </a:r>
            <a:r>
              <a:rPr lang="en-US" sz="2400" dirty="0" smtClean="0">
                <a:latin typeface="ＭＳ ゴシック"/>
                <a:ea typeface="ＭＳ ゴシック"/>
                <a:cs typeface="ＭＳ ゴシック"/>
              </a:rPr>
              <a:t>=1) P(z</a:t>
            </a:r>
            <a:r>
              <a:rPr lang="en-US" sz="2400" baseline="-25000" dirty="0" smtClean="0">
                <a:latin typeface="ＭＳ ゴシック"/>
                <a:ea typeface="ＭＳ ゴシック"/>
                <a:cs typeface="ＭＳ ゴシック"/>
              </a:rPr>
              <a:t>100</a:t>
            </a:r>
            <a:r>
              <a:rPr lang="en-US" sz="2400" dirty="0" smtClean="0">
                <a:latin typeface="ＭＳ ゴシック"/>
                <a:ea typeface="ＭＳ ゴシック"/>
                <a:cs typeface="ＭＳ ゴシック"/>
              </a:rPr>
              <a:t>=1) ≤ p(z</a:t>
            </a:r>
            <a:r>
              <a:rPr lang="en-US" sz="2400" baseline="-25000" dirty="0" smtClean="0">
                <a:latin typeface="ＭＳ ゴシック"/>
                <a:ea typeface="ＭＳ ゴシック"/>
                <a:cs typeface="ＭＳ ゴシック"/>
              </a:rPr>
              <a:t>100</a:t>
            </a:r>
            <a:r>
              <a:rPr lang="en-US" sz="2400" dirty="0" smtClean="0">
                <a:latin typeface="ＭＳ ゴシック"/>
                <a:ea typeface="ＭＳ ゴシック"/>
                <a:cs typeface="ＭＳ ゴシック"/>
              </a:rPr>
              <a:t>=1)=1/6</a:t>
            </a:r>
          </a:p>
          <a:p>
            <a:pPr marL="0" indent="0">
              <a:lnSpc>
                <a:spcPct val="90000"/>
              </a:lnSpc>
              <a:buClr>
                <a:srgbClr val="000000"/>
              </a:buClr>
              <a:buNone/>
            </a:pPr>
            <a:r>
              <a:rPr lang="en-US" sz="2000" dirty="0" smtClean="0">
                <a:solidFill>
                  <a:srgbClr val="FF0000"/>
                </a:solidFill>
                <a:latin typeface="Arial"/>
                <a:ea typeface="ＭＳ ゴシック"/>
                <a:cs typeface="Arial"/>
              </a:rPr>
              <a:t>The players can arrange it so the conditional probability holds with certainty </a:t>
            </a:r>
            <a:endParaRPr lang="en-US" sz="2000" dirty="0">
              <a:solidFill>
                <a:srgbClr val="FF0000"/>
              </a:solidFill>
              <a:latin typeface="Arial"/>
              <a:ea typeface="ＭＳ ゴシック"/>
              <a:cs typeface="Arial"/>
            </a:endParaRPr>
          </a:p>
          <a:p>
            <a:pPr marL="0" indent="0">
              <a:lnSpc>
                <a:spcPct val="90000"/>
              </a:lnSpc>
              <a:buClr>
                <a:srgbClr val="000000"/>
              </a:buClr>
              <a:buNone/>
            </a:pPr>
            <a:r>
              <a:rPr lang="en-US" sz="2400" dirty="0" smtClean="0"/>
              <a:t>How?  </a:t>
            </a:r>
            <a:endParaRPr lang="en-US" sz="2400" dirty="0"/>
          </a:p>
          <a:p>
            <a:pPr marL="0" indent="0">
              <a:lnSpc>
                <a:spcPct val="90000"/>
              </a:lnSpc>
              <a:buClr>
                <a:srgbClr val="000000"/>
              </a:buClr>
              <a:buNone/>
            </a:pPr>
            <a:endParaRPr lang="en-US" sz="2400" dirty="0"/>
          </a:p>
        </p:txBody>
      </p:sp>
    </p:spTree>
    <p:extLst>
      <p:ext uri="{BB962C8B-B14F-4D97-AF65-F5344CB8AC3E}">
        <p14:creationId xmlns:p14="http://schemas.microsoft.com/office/powerpoint/2010/main" val="126910823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9458">
                                            <p:bg/>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1" nodeType="clickEffect">
                                  <p:stCondLst>
                                    <p:cond delay="0"/>
                                  </p:stCondLst>
                                  <p:childTnLst>
                                    <p:set>
                                      <p:cBhvr>
                                        <p:cTn id="10" dur="1" fill="hold">
                                          <p:stCondLst>
                                            <p:cond delay="0"/>
                                          </p:stCondLst>
                                        </p:cTn>
                                        <p:tgtEl>
                                          <p:spTgt spid="19458">
                                            <p:txEl>
                                              <p:pRg st="4" end="4"/>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1" nodeType="clickEffect">
                                  <p:stCondLst>
                                    <p:cond delay="0"/>
                                  </p:stCondLst>
                                  <p:childTnLst>
                                    <p:set>
                                      <p:cBhvr>
                                        <p:cTn id="14" dur="1" fill="hold">
                                          <p:stCondLst>
                                            <p:cond delay="0"/>
                                          </p:stCondLst>
                                        </p:cTn>
                                        <p:tgtEl>
                                          <p:spTgt spid="19458">
                                            <p:txEl>
                                              <p:pRg st="5" end="5"/>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1" nodeType="clickEffect">
                                  <p:stCondLst>
                                    <p:cond delay="0"/>
                                  </p:stCondLst>
                                  <p:childTnLst>
                                    <p:set>
                                      <p:cBhvr>
                                        <p:cTn id="18" dur="1" fill="hold">
                                          <p:stCondLst>
                                            <p:cond delay="0"/>
                                          </p:stCondLst>
                                        </p:cTn>
                                        <p:tgtEl>
                                          <p:spTgt spid="19458">
                                            <p:txEl>
                                              <p:pRg st="6" end="6"/>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1" nodeType="clickEffect">
                                  <p:stCondLst>
                                    <p:cond delay="0"/>
                                  </p:stCondLst>
                                  <p:childTnLst>
                                    <p:set>
                                      <p:cBhvr>
                                        <p:cTn id="22" dur="1" fill="hold">
                                          <p:stCondLst>
                                            <p:cond delay="0"/>
                                          </p:stCondLst>
                                        </p:cTn>
                                        <p:tgtEl>
                                          <p:spTgt spid="19458">
                                            <p:txEl>
                                              <p:pRg st="7" end="7"/>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1" nodeType="clickEffect">
                                  <p:stCondLst>
                                    <p:cond delay="0"/>
                                  </p:stCondLst>
                                  <p:childTnLst>
                                    <p:set>
                                      <p:cBhvr>
                                        <p:cTn id="26" dur="1" fill="hold">
                                          <p:stCondLst>
                                            <p:cond delay="0"/>
                                          </p:stCondLst>
                                        </p:cTn>
                                        <p:tgtEl>
                                          <p:spTgt spid="19458">
                                            <p:txEl>
                                              <p:pRg st="8" end="8"/>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1" nodeType="clickEffect">
                                  <p:stCondLst>
                                    <p:cond delay="0"/>
                                  </p:stCondLst>
                                  <p:childTnLst>
                                    <p:set>
                                      <p:cBhvr>
                                        <p:cTn id="30" dur="1" fill="hold">
                                          <p:stCondLst>
                                            <p:cond delay="0"/>
                                          </p:stCondLst>
                                        </p:cTn>
                                        <p:tgtEl>
                                          <p:spTgt spid="19458">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458" grpId="0" uiExpand="1" build="p" animBg="1"/>
      <p:bldP spid="19458" grpId="1"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3"/>
          <p:cNvSpPr>
            <a:spLocks noGrp="1"/>
          </p:cNvSpPr>
          <p:nvPr>
            <p:ph type="sldNum" sz="quarter" idx="10"/>
          </p:nvPr>
        </p:nvSpPr>
        <p:spPr/>
        <p:txBody>
          <a:bodyPr/>
          <a:lstStyle/>
          <a:p>
            <a:fld id="{C42F1F95-3533-864A-BCBA-E3FE088112E9}" type="slidenum">
              <a:rPr lang="en-US"/>
              <a:pPr/>
              <a:t>7</a:t>
            </a:fld>
            <a:endParaRPr lang="en-US"/>
          </a:p>
        </p:txBody>
      </p:sp>
      <p:sp>
        <p:nvSpPr>
          <p:cNvPr id="20481" name="Rectangle 1"/>
          <p:cNvSpPr>
            <a:spLocks noGrp="1" noChangeArrowheads="1"/>
          </p:cNvSpPr>
          <p:nvPr>
            <p:ph type="title"/>
          </p:nvPr>
        </p:nvSpPr>
        <p:spPr>
          <a:ln/>
        </p:spPr>
        <p:txBody>
          <a:bodyPr rIns="81279"/>
          <a:lstStyle/>
          <a:p>
            <a:r>
              <a:rPr lang="en-US" sz="3600" dirty="0" smtClean="0"/>
              <a:t>Graph Guessing Games</a:t>
            </a:r>
            <a:r>
              <a:rPr lang="en-US" sz="3600" dirty="0"/>
              <a:t/>
            </a:r>
            <a:br>
              <a:rPr lang="en-US" sz="3600" dirty="0"/>
            </a:br>
            <a:r>
              <a:rPr lang="en-US" sz="1800" dirty="0"/>
              <a:t>(continued)</a:t>
            </a:r>
          </a:p>
        </p:txBody>
      </p:sp>
      <p:sp>
        <p:nvSpPr>
          <p:cNvPr id="20482" name="Rectangle 2"/>
          <p:cNvSpPr>
            <a:spLocks noGrp="1" noChangeArrowheads="1"/>
          </p:cNvSpPr>
          <p:nvPr>
            <p:ph type="body" idx="1"/>
          </p:nvPr>
        </p:nvSpPr>
        <p:spPr>
          <a:ln/>
        </p:spPr>
        <p:txBody>
          <a:bodyPr rIns="81279"/>
          <a:lstStyle/>
          <a:p>
            <a:pPr marL="0" indent="0">
              <a:buNone/>
            </a:pPr>
            <a:r>
              <a:rPr lang="en-US" sz="2200" dirty="0" smtClean="0">
                <a:latin typeface="Arial"/>
                <a:cs typeface="Arial"/>
              </a:rPr>
              <a:t>The </a:t>
            </a:r>
            <a:r>
              <a:rPr lang="en-US" sz="2200" dirty="0">
                <a:latin typeface="Arial"/>
                <a:cs typeface="Arial"/>
              </a:rPr>
              <a:t>probability all players are correct depend on their guessing </a:t>
            </a:r>
            <a:r>
              <a:rPr lang="en-US" sz="2200" dirty="0" smtClean="0">
                <a:latin typeface="Arial"/>
                <a:cs typeface="Arial"/>
              </a:rPr>
              <a:t>strategy.</a:t>
            </a:r>
          </a:p>
          <a:p>
            <a:pPr marL="0" indent="0">
              <a:buNone/>
            </a:pPr>
            <a:endParaRPr lang="en-US" sz="2200" dirty="0">
              <a:latin typeface="Arial"/>
              <a:cs typeface="Arial"/>
            </a:endParaRPr>
          </a:p>
          <a:p>
            <a:pPr marL="0" indent="0">
              <a:buNone/>
            </a:pPr>
            <a:r>
              <a:rPr lang="en-US" sz="2200" dirty="0" smtClean="0">
                <a:latin typeface="Arial"/>
                <a:cs typeface="Arial"/>
              </a:rPr>
              <a:t>If the players arrange it such that </a:t>
            </a:r>
            <a:r>
              <a:rPr lang="en-US" sz="2200" i="1" dirty="0" smtClean="0">
                <a:latin typeface="Arial"/>
                <a:cs typeface="Arial"/>
              </a:rPr>
              <a:t>one</a:t>
            </a:r>
            <a:r>
              <a:rPr lang="en-US" sz="2200" i="1" dirty="0">
                <a:latin typeface="Arial"/>
                <a:cs typeface="Arial"/>
              </a:rPr>
              <a:t> </a:t>
            </a:r>
            <a:r>
              <a:rPr lang="en-US" sz="2200" i="1" dirty="0" smtClean="0">
                <a:latin typeface="Arial"/>
                <a:cs typeface="Arial"/>
              </a:rPr>
              <a:t>player </a:t>
            </a:r>
            <a:r>
              <a:rPr lang="en-US" sz="2200" i="1" dirty="0">
                <a:latin typeface="Arial"/>
                <a:cs typeface="Arial"/>
              </a:rPr>
              <a:t>is correct if and only if all players are </a:t>
            </a:r>
            <a:r>
              <a:rPr lang="en-US" sz="2200" i="1" dirty="0" smtClean="0">
                <a:latin typeface="Arial"/>
                <a:cs typeface="Arial"/>
              </a:rPr>
              <a:t>correct</a:t>
            </a:r>
            <a:r>
              <a:rPr lang="en-US" sz="2200" dirty="0" smtClean="0">
                <a:latin typeface="Arial"/>
                <a:cs typeface="Arial"/>
              </a:rPr>
              <a:t> they win with probability 1/6</a:t>
            </a:r>
            <a:endParaRPr lang="en-US" sz="2200" dirty="0">
              <a:latin typeface="Arial"/>
              <a:cs typeface="Arial"/>
            </a:endParaRPr>
          </a:p>
          <a:p>
            <a:pPr marL="0" indent="0">
              <a:buNone/>
            </a:pPr>
            <a:endParaRPr lang="en-US" sz="2200" dirty="0">
              <a:latin typeface="Arial"/>
              <a:cs typeface="Arial"/>
            </a:endParaRPr>
          </a:p>
          <a:p>
            <a:pPr marL="0" indent="0">
              <a:buNone/>
            </a:pPr>
            <a:r>
              <a:rPr lang="en-US" sz="2200" dirty="0" smtClean="0">
                <a:latin typeface="Arial"/>
                <a:cs typeface="Arial"/>
              </a:rPr>
              <a:t>If </a:t>
            </a:r>
            <a:r>
              <a:rPr lang="en-US" sz="2200" dirty="0">
                <a:latin typeface="Arial"/>
                <a:cs typeface="Arial"/>
              </a:rPr>
              <a:t>each player </a:t>
            </a:r>
            <a:r>
              <a:rPr lang="ja-JP" altLang="en-US" sz="2200" dirty="0">
                <a:latin typeface="Arial"/>
                <a:cs typeface="Arial"/>
              </a:rPr>
              <a:t>“</a:t>
            </a:r>
            <a:r>
              <a:rPr lang="en-US" sz="2200" dirty="0">
                <a:latin typeface="Arial"/>
                <a:cs typeface="Arial"/>
              </a:rPr>
              <a:t>assume</a:t>
            </a:r>
            <a:r>
              <a:rPr lang="ja-JP" altLang="en-US" sz="2200" dirty="0">
                <a:latin typeface="Arial"/>
                <a:cs typeface="Arial"/>
              </a:rPr>
              <a:t>”</a:t>
            </a:r>
            <a:r>
              <a:rPr lang="en-US" sz="2200" dirty="0">
                <a:latin typeface="Arial"/>
                <a:cs typeface="Arial"/>
              </a:rPr>
              <a:t> that the sum of all dice values is 0 modulo 6, and guess accordingly, then all players are correct with probability 1/6</a:t>
            </a:r>
          </a:p>
          <a:p>
            <a:pPr marL="0" indent="0">
              <a:lnSpc>
                <a:spcPct val="90000"/>
              </a:lnSpc>
              <a:buNone/>
            </a:pPr>
            <a:endParaRPr lang="en-US" sz="2200" dirty="0" smtClean="0"/>
          </a:p>
          <a:p>
            <a:pPr marL="0" indent="0">
              <a:lnSpc>
                <a:spcPct val="90000"/>
              </a:lnSpc>
              <a:buNone/>
            </a:pPr>
            <a:endParaRPr lang="en-US" sz="2200" dirty="0"/>
          </a:p>
        </p:txBody>
      </p:sp>
    </p:spTree>
    <p:extLst>
      <p:ext uri="{BB962C8B-B14F-4D97-AF65-F5344CB8AC3E}">
        <p14:creationId xmlns:p14="http://schemas.microsoft.com/office/powerpoint/2010/main" val="232498042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0482">
                                            <p:bg/>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0482">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0482">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0482">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482" grpId="0" build="p"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Rectangle 1"/>
          <p:cNvSpPr>
            <a:spLocks noGrp="1" noChangeArrowheads="1"/>
          </p:cNvSpPr>
          <p:nvPr>
            <p:ph type="title"/>
          </p:nvPr>
        </p:nvSpPr>
        <p:spPr>
          <a:ln/>
        </p:spPr>
        <p:txBody>
          <a:bodyPr rIns="81279"/>
          <a:lstStyle/>
          <a:p>
            <a:r>
              <a:rPr lang="en-US" sz="3600" dirty="0" smtClean="0"/>
              <a:t>Graph Guessing Games</a:t>
            </a:r>
            <a:r>
              <a:rPr lang="en-US" sz="3600" dirty="0"/>
              <a:t/>
            </a:r>
            <a:br>
              <a:rPr lang="en-US" sz="3600" dirty="0"/>
            </a:br>
            <a:r>
              <a:rPr lang="en-US" sz="1800" dirty="0"/>
              <a:t>(continued)</a:t>
            </a:r>
          </a:p>
        </p:txBody>
      </p:sp>
      <p:sp>
        <p:nvSpPr>
          <p:cNvPr id="23554" name="Rectangle 2"/>
          <p:cNvSpPr>
            <a:spLocks noGrp="1" noChangeArrowheads="1"/>
          </p:cNvSpPr>
          <p:nvPr>
            <p:ph type="body" idx="1"/>
          </p:nvPr>
        </p:nvSpPr>
        <p:spPr>
          <a:xfrm>
            <a:off x="457200" y="1417638"/>
            <a:ext cx="8229600" cy="4525963"/>
          </a:xfrm>
          <a:ln/>
        </p:spPr>
        <p:txBody>
          <a:bodyPr rIns="81279">
            <a:normAutofit/>
          </a:bodyPr>
          <a:lstStyle/>
          <a:p>
            <a:pPr marL="0" indent="0">
              <a:buNone/>
            </a:pPr>
            <a:r>
              <a:rPr lang="en-US" sz="2400" dirty="0">
                <a:latin typeface="Arial"/>
                <a:cs typeface="Arial"/>
              </a:rPr>
              <a:t>The uncoordinated guessing strategy </a:t>
            </a:r>
            <a:r>
              <a:rPr lang="en-US" sz="2400" dirty="0" smtClean="0">
                <a:latin typeface="Arial"/>
                <a:cs typeface="Arial"/>
              </a:rPr>
              <a:t>succeeds </a:t>
            </a:r>
            <a:r>
              <a:rPr lang="en-US" sz="2400" dirty="0">
                <a:latin typeface="Arial"/>
                <a:cs typeface="Arial"/>
              </a:rPr>
              <a:t>with probability (1/s)</a:t>
            </a:r>
            <a:r>
              <a:rPr lang="en-US" sz="2400" baseline="30000" dirty="0">
                <a:latin typeface="Arial"/>
                <a:cs typeface="Arial"/>
              </a:rPr>
              <a:t>n</a:t>
            </a:r>
            <a:r>
              <a:rPr lang="en-US" sz="2400" dirty="0">
                <a:latin typeface="Arial"/>
                <a:cs typeface="Arial"/>
              </a:rPr>
              <a:t> </a:t>
            </a:r>
          </a:p>
          <a:p>
            <a:pPr marL="0" indent="0">
              <a:buNone/>
            </a:pPr>
            <a:endParaRPr lang="en-US" sz="2400" dirty="0">
              <a:latin typeface="Arial"/>
              <a:cs typeface="Arial"/>
            </a:endParaRPr>
          </a:p>
          <a:p>
            <a:pPr marL="0" indent="0">
              <a:buNone/>
            </a:pPr>
            <a:r>
              <a:rPr lang="en-US" sz="2400" dirty="0">
                <a:latin typeface="Arial"/>
                <a:cs typeface="Arial"/>
              </a:rPr>
              <a:t>The optimal guessing strategy </a:t>
            </a:r>
            <a:r>
              <a:rPr lang="en-US" sz="2400" dirty="0" smtClean="0">
                <a:latin typeface="Arial"/>
                <a:cs typeface="Arial"/>
              </a:rPr>
              <a:t>succeeds </a:t>
            </a:r>
            <a:r>
              <a:rPr lang="en-US" sz="2400" dirty="0">
                <a:latin typeface="Arial"/>
                <a:cs typeface="Arial"/>
              </a:rPr>
              <a:t>with probability 1/s</a:t>
            </a:r>
          </a:p>
          <a:p>
            <a:pPr marL="0" indent="0">
              <a:lnSpc>
                <a:spcPct val="90000"/>
              </a:lnSpc>
            </a:pPr>
            <a:endParaRPr lang="en-US" sz="2400" dirty="0">
              <a:latin typeface="Arial"/>
              <a:cs typeface="Arial"/>
            </a:endParaRPr>
          </a:p>
          <a:p>
            <a:pPr marL="0" indent="0">
              <a:lnSpc>
                <a:spcPct val="90000"/>
              </a:lnSpc>
              <a:buNone/>
            </a:pPr>
            <a:r>
              <a:rPr lang="en-US" sz="2400" dirty="0">
                <a:latin typeface="Arial"/>
                <a:cs typeface="Arial"/>
              </a:rPr>
              <a:t>Thus by cooperating the </a:t>
            </a:r>
            <a:r>
              <a:rPr lang="en-US" sz="2400" dirty="0" smtClean="0">
                <a:latin typeface="Arial"/>
                <a:cs typeface="Arial"/>
              </a:rPr>
              <a:t>players </a:t>
            </a:r>
            <a:r>
              <a:rPr lang="en-US" sz="2400" dirty="0">
                <a:latin typeface="Arial"/>
                <a:cs typeface="Arial"/>
              </a:rPr>
              <a:t>can </a:t>
            </a:r>
            <a:r>
              <a:rPr lang="en-US" sz="2400" dirty="0" smtClean="0">
                <a:latin typeface="Arial"/>
                <a:cs typeface="Arial"/>
              </a:rPr>
              <a:t>achieve </a:t>
            </a:r>
            <a:r>
              <a:rPr lang="en-US" sz="2400" dirty="0">
                <a:latin typeface="Arial"/>
                <a:cs typeface="Arial"/>
              </a:rPr>
              <a:t>a probability that is s</a:t>
            </a:r>
            <a:r>
              <a:rPr lang="en-US" sz="2400" baseline="30000" dirty="0">
                <a:latin typeface="Arial"/>
                <a:cs typeface="Arial"/>
              </a:rPr>
              <a:t>(n-1) </a:t>
            </a:r>
            <a:r>
              <a:rPr lang="en-US" sz="2400" dirty="0">
                <a:latin typeface="Arial"/>
                <a:cs typeface="Arial"/>
              </a:rPr>
              <a:t> times more likely of succeeding </a:t>
            </a:r>
            <a:r>
              <a:rPr lang="en-US" sz="2400" dirty="0" smtClean="0">
                <a:latin typeface="Arial"/>
                <a:cs typeface="Arial"/>
              </a:rPr>
              <a:t>than a uncoordinated guessing strategy. </a:t>
            </a:r>
          </a:p>
          <a:p>
            <a:pPr marL="0" indent="0">
              <a:lnSpc>
                <a:spcPct val="90000"/>
              </a:lnSpc>
              <a:buNone/>
            </a:pPr>
            <a:r>
              <a:rPr lang="en-US" sz="2400" dirty="0">
                <a:latin typeface="Arial"/>
                <a:cs typeface="Arial"/>
              </a:rPr>
              <a:t>The power n-1 in the factor s</a:t>
            </a:r>
            <a:r>
              <a:rPr lang="en-US" sz="2400" baseline="30000" dirty="0">
                <a:latin typeface="Arial"/>
                <a:cs typeface="Arial"/>
              </a:rPr>
              <a:t>(n-1)</a:t>
            </a:r>
            <a:r>
              <a:rPr lang="en-US" sz="2400" dirty="0">
                <a:latin typeface="Arial"/>
                <a:cs typeface="Arial"/>
              </a:rPr>
              <a:t> plays an important role in our theory.</a:t>
            </a:r>
          </a:p>
          <a:p>
            <a:pPr marL="0" indent="0">
              <a:lnSpc>
                <a:spcPct val="90000"/>
              </a:lnSpc>
              <a:buNone/>
            </a:pPr>
            <a:endParaRPr lang="en-US" sz="2800" dirty="0"/>
          </a:p>
        </p:txBody>
      </p:sp>
    </p:spTree>
    <p:extLst>
      <p:ext uri="{BB962C8B-B14F-4D97-AF65-F5344CB8AC3E}">
        <p14:creationId xmlns:p14="http://schemas.microsoft.com/office/powerpoint/2010/main" val="68198897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3554">
                                            <p:bg/>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3554">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3554">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3554">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23554">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554" grpId="0" build="p"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3"/>
          <p:cNvSpPr>
            <a:spLocks noGrp="1"/>
          </p:cNvSpPr>
          <p:nvPr>
            <p:ph type="sldNum" sz="quarter" idx="10"/>
          </p:nvPr>
        </p:nvSpPr>
        <p:spPr/>
        <p:txBody>
          <a:bodyPr/>
          <a:lstStyle/>
          <a:p>
            <a:fld id="{27C0D556-3DD9-2E43-8992-F20AFA9EC7B5}" type="slidenum">
              <a:rPr lang="en-US"/>
              <a:pPr/>
              <a:t>9</a:t>
            </a:fld>
            <a:endParaRPr lang="en-US"/>
          </a:p>
        </p:txBody>
      </p:sp>
      <p:sp>
        <p:nvSpPr>
          <p:cNvPr id="21505" name="Rectangle 1"/>
          <p:cNvSpPr>
            <a:spLocks noGrp="1" noChangeArrowheads="1"/>
          </p:cNvSpPr>
          <p:nvPr>
            <p:ph type="title"/>
          </p:nvPr>
        </p:nvSpPr>
        <p:spPr>
          <a:ln/>
        </p:spPr>
        <p:txBody>
          <a:bodyPr rIns="81279"/>
          <a:lstStyle/>
          <a:p>
            <a:r>
              <a:rPr lang="en-US" sz="3600" dirty="0" smtClean="0"/>
              <a:t>Graph Guessing Games</a:t>
            </a:r>
            <a:r>
              <a:rPr lang="en-US" sz="3600" dirty="0"/>
              <a:t/>
            </a:r>
            <a:br>
              <a:rPr lang="en-US" sz="3600" dirty="0"/>
            </a:br>
            <a:r>
              <a:rPr lang="en-US" sz="1800" dirty="0"/>
              <a:t>(continued)</a:t>
            </a:r>
          </a:p>
        </p:txBody>
      </p:sp>
      <p:sp>
        <p:nvSpPr>
          <p:cNvPr id="21506" name="Rectangle 2"/>
          <p:cNvSpPr>
            <a:spLocks noGrp="1" noChangeArrowheads="1"/>
          </p:cNvSpPr>
          <p:nvPr>
            <p:ph type="body" idx="1"/>
          </p:nvPr>
        </p:nvSpPr>
        <p:spPr>
          <a:xfrm>
            <a:off x="457200" y="1417638"/>
            <a:ext cx="8229600" cy="4525963"/>
          </a:xfrm>
          <a:ln/>
        </p:spPr>
        <p:txBody>
          <a:bodyPr rIns="81279">
            <a:normAutofit fontScale="85000" lnSpcReduction="10000"/>
          </a:bodyPr>
          <a:lstStyle/>
          <a:p>
            <a:pPr marL="0" indent="0">
              <a:buNone/>
            </a:pPr>
            <a:r>
              <a:rPr lang="en-US" dirty="0" smtClean="0"/>
              <a:t>Graph Guessing </a:t>
            </a:r>
            <a:r>
              <a:rPr lang="en-US" dirty="0"/>
              <a:t>Game (</a:t>
            </a:r>
            <a:r>
              <a:rPr lang="en-US" dirty="0" smtClean="0"/>
              <a:t>Riis 2005)</a:t>
            </a:r>
            <a:endParaRPr lang="en-US" dirty="0"/>
          </a:p>
          <a:p>
            <a:pPr marL="0" indent="0">
              <a:buNone/>
            </a:pPr>
            <a:r>
              <a:rPr lang="en-US" dirty="0"/>
              <a:t>Requirements:  n players </a:t>
            </a:r>
            <a:r>
              <a:rPr lang="en-US" dirty="0" smtClean="0"/>
              <a:t>are </a:t>
            </a:r>
            <a:r>
              <a:rPr lang="en-US" dirty="0"/>
              <a:t>each given a die with s-sides</a:t>
            </a:r>
          </a:p>
          <a:p>
            <a:pPr marL="0" indent="0">
              <a:lnSpc>
                <a:spcPct val="90000"/>
              </a:lnSpc>
              <a:buNone/>
            </a:pPr>
            <a:r>
              <a:rPr lang="en-US" dirty="0"/>
              <a:t>Rules:  Each player rolls their die.</a:t>
            </a:r>
          </a:p>
          <a:p>
            <a:pPr marL="0" indent="0">
              <a:lnSpc>
                <a:spcPct val="90000"/>
              </a:lnSpc>
              <a:buNone/>
            </a:pPr>
            <a:r>
              <a:rPr lang="en-US" dirty="0" smtClean="0"/>
              <a:t>Each player is sitting in a node in a given graph.  </a:t>
            </a:r>
          </a:p>
          <a:p>
            <a:pPr marL="0" indent="0">
              <a:lnSpc>
                <a:spcPct val="90000"/>
              </a:lnSpc>
              <a:buNone/>
            </a:pPr>
            <a:r>
              <a:rPr lang="en-US" dirty="0" smtClean="0"/>
              <a:t>A player has only access to the dice values of their </a:t>
            </a:r>
            <a:r>
              <a:rPr lang="en-US" i="1" dirty="0"/>
              <a:t>direct </a:t>
            </a:r>
            <a:r>
              <a:rPr lang="en-US" i="1" dirty="0" smtClean="0"/>
              <a:t>predecessors. </a:t>
            </a:r>
            <a:r>
              <a:rPr lang="en-US" dirty="0" smtClean="0"/>
              <a:t> </a:t>
            </a:r>
          </a:p>
          <a:p>
            <a:pPr marL="0" indent="0">
              <a:lnSpc>
                <a:spcPct val="90000"/>
              </a:lnSpc>
              <a:buNone/>
            </a:pPr>
            <a:r>
              <a:rPr lang="en-US" dirty="0" smtClean="0"/>
              <a:t>The </a:t>
            </a:r>
            <a:r>
              <a:rPr lang="en-US" dirty="0"/>
              <a:t>players have to make their guess </a:t>
            </a:r>
            <a:r>
              <a:rPr lang="en-US" dirty="0" smtClean="0"/>
              <a:t>simultaneously</a:t>
            </a:r>
            <a:endParaRPr lang="en-US" dirty="0"/>
          </a:p>
          <a:p>
            <a:pPr marL="0" indent="0">
              <a:lnSpc>
                <a:spcPct val="90000"/>
              </a:lnSpc>
              <a:buNone/>
            </a:pPr>
            <a:r>
              <a:rPr lang="en-US" dirty="0"/>
              <a:t>Outcome: The players win if each player </a:t>
            </a:r>
            <a:r>
              <a:rPr lang="en-US" dirty="0" smtClean="0"/>
              <a:t>guesses </a:t>
            </a:r>
            <a:r>
              <a:rPr lang="en-US" dirty="0"/>
              <a:t>correctly the value of their own die. </a:t>
            </a:r>
            <a:r>
              <a:rPr lang="en-US" dirty="0">
                <a:solidFill>
                  <a:srgbClr val="000000"/>
                </a:solidFill>
              </a:rPr>
              <a:t> </a:t>
            </a:r>
          </a:p>
          <a:p>
            <a:pPr marL="0" indent="0">
              <a:lnSpc>
                <a:spcPct val="90000"/>
              </a:lnSpc>
              <a:buNone/>
            </a:pPr>
            <a:r>
              <a:rPr lang="en-US" dirty="0">
                <a:solidFill>
                  <a:srgbClr val="000000"/>
                </a:solidFill>
              </a:rPr>
              <a:t>Task: The players have (in advance) to choose a strategy that </a:t>
            </a:r>
            <a:r>
              <a:rPr lang="en-US" dirty="0" smtClean="0">
                <a:solidFill>
                  <a:srgbClr val="000000"/>
                </a:solidFill>
              </a:rPr>
              <a:t>maximizes </a:t>
            </a:r>
            <a:r>
              <a:rPr lang="en-US" dirty="0">
                <a:solidFill>
                  <a:srgbClr val="000000"/>
                </a:solidFill>
              </a:rPr>
              <a:t>the probability that they win. </a:t>
            </a:r>
          </a:p>
        </p:txBody>
      </p:sp>
    </p:spTree>
    <p:extLst>
      <p:ext uri="{BB962C8B-B14F-4D97-AF65-F5344CB8AC3E}">
        <p14:creationId xmlns:p14="http://schemas.microsoft.com/office/powerpoint/2010/main" val="257007400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1506">
                                            <p:bg/>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1506">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1506">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1506">
                                            <p:txEl>
                                              <p:pRg st="2" end="2"/>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21506">
                                            <p:txEl>
                                              <p:pRg st="3" end="3"/>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21506">
                                            <p:txEl>
                                              <p:pRg st="4" end="4"/>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21506">
                                            <p:txEl>
                                              <p:pRg st="5" end="5"/>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21506">
                                            <p:txEl>
                                              <p:pRg st="6" end="6"/>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21506">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506" grpId="0" build="p" animBg="1"/>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665</TotalTime>
  <Words>3435</Words>
  <Application>Microsoft Macintosh PowerPoint</Application>
  <PresentationFormat>On-screen Show (4:3)</PresentationFormat>
  <Paragraphs>359</Paragraphs>
  <Slides>43</Slides>
  <Notes>0</Notes>
  <HiddenSlides>0</HiddenSlides>
  <MMClips>0</MMClips>
  <ScaleCrop>false</ScaleCrop>
  <HeadingPairs>
    <vt:vector size="4" baseType="variant">
      <vt:variant>
        <vt:lpstr>Theme</vt:lpstr>
      </vt:variant>
      <vt:variant>
        <vt:i4>1</vt:i4>
      </vt:variant>
      <vt:variant>
        <vt:lpstr>Slide Titles</vt:lpstr>
      </vt:variant>
      <vt:variant>
        <vt:i4>43</vt:i4>
      </vt:variant>
    </vt:vector>
  </HeadingPairs>
  <TitlesOfParts>
    <vt:vector size="44" baseType="lpstr">
      <vt:lpstr>Office Theme</vt:lpstr>
      <vt:lpstr>Graph Guessing Games &amp;  non-Shannon Information Inequalities</vt:lpstr>
      <vt:lpstr>Overview</vt:lpstr>
      <vt:lpstr>1. Graph Guessing Games</vt:lpstr>
      <vt:lpstr>1. Graph Guessing Games  (continued)</vt:lpstr>
      <vt:lpstr>Graph Guessing Games (continued)</vt:lpstr>
      <vt:lpstr>Graph Guessing Games (continued)</vt:lpstr>
      <vt:lpstr>Graph Guessing Games (continued)</vt:lpstr>
      <vt:lpstr>Graph Guessing Games (continued)</vt:lpstr>
      <vt:lpstr>Graph Guessing Games (continued)</vt:lpstr>
      <vt:lpstr>Graph Guessing Games (continued)</vt:lpstr>
      <vt:lpstr>Graph Guessing Games (continued)</vt:lpstr>
      <vt:lpstr>PowerPoint Presentation</vt:lpstr>
      <vt:lpstr>Graph Entropy (causal networks) </vt:lpstr>
      <vt:lpstr>Graph Entropy (causal networks) </vt:lpstr>
      <vt:lpstr>Graph Entropy (causal networks) </vt:lpstr>
      <vt:lpstr>Graph Entropy (causal networks) </vt:lpstr>
      <vt:lpstr>Graph Entropy (causal networks) </vt:lpstr>
      <vt:lpstr>Graph Entropy (causal networks) </vt:lpstr>
      <vt:lpstr>Graph Entropy (causal networks) </vt:lpstr>
      <vt:lpstr>Graph Entropy (causal networks) </vt:lpstr>
      <vt:lpstr>Graph Entropy (causal networks) </vt:lpstr>
      <vt:lpstr>Graph Entropy (causal networks) </vt:lpstr>
      <vt:lpstr>Graph Entropy (causal networks) </vt:lpstr>
      <vt:lpstr>Graph Entropy (causal networks) </vt:lpstr>
      <vt:lpstr>Graph Entropy (causal networks) </vt:lpstr>
      <vt:lpstr>Network Coding ↔ Guessing Numbers  ↔ Graph Entropy</vt:lpstr>
      <vt:lpstr>Network Coding ↔ Guessing Numbers  ↔ Graph Entropy (continued)</vt:lpstr>
      <vt:lpstr>Network Coding ↔ Guessing Numbers  ↔ Graph Entropy (continued)</vt:lpstr>
      <vt:lpstr>Network Coding ↔ Guessing Numbers  ↔ Graph Entropy (continued)</vt:lpstr>
      <vt:lpstr>Network Coding ↔ Guessing Numbers  ↔ Graph Entropy (continued)</vt:lpstr>
      <vt:lpstr>Examples and some basic results </vt:lpstr>
      <vt:lpstr>Application of Non-Shannon Information Inequalities </vt:lpstr>
      <vt:lpstr> Application of Non-Shannon Information Inequalities    </vt:lpstr>
      <vt:lpstr>Application of Non-Shannon Information Inequalities </vt:lpstr>
      <vt:lpstr>Application of Non-Shannon Information Inequalities </vt:lpstr>
      <vt:lpstr>Application of Non-Shannon Information Inequalities</vt:lpstr>
      <vt:lpstr>Application of Non-Shannon Information Inequalities</vt:lpstr>
      <vt:lpstr>Graph where G and Gd have different Shannon bounds   </vt:lpstr>
      <vt:lpstr>The superman conjecture and other false propositions </vt:lpstr>
      <vt:lpstr>The superman conjecture and other false propositions </vt:lpstr>
      <vt:lpstr>Final remarks and open questions</vt:lpstr>
      <vt:lpstr> Final remarks and Open Questions  </vt:lpstr>
      <vt:lpstr>Final Remarks and Open Problems</vt:lpstr>
    </vt:vector>
  </TitlesOfParts>
  <Company>Queen Mary University of London</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Soren Riis</dc:creator>
  <cp:lastModifiedBy>Soren Riis</cp:lastModifiedBy>
  <cp:revision>136</cp:revision>
  <dcterms:created xsi:type="dcterms:W3CDTF">2013-04-15T21:48:41Z</dcterms:created>
  <dcterms:modified xsi:type="dcterms:W3CDTF">2013-04-17T03:57:58Z</dcterms:modified>
</cp:coreProperties>
</file>