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2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65" r:id="rId1"/>
  </p:sldMasterIdLst>
  <p:notesMasterIdLst>
    <p:notesMasterId r:id="rId40"/>
  </p:notesMasterIdLst>
  <p:handoutMasterIdLst>
    <p:handoutMasterId r:id="rId41"/>
  </p:handoutMasterIdLst>
  <p:sldIdLst>
    <p:sldId id="504" r:id="rId2"/>
    <p:sldId id="364" r:id="rId3"/>
    <p:sldId id="401" r:id="rId4"/>
    <p:sldId id="367" r:id="rId5"/>
    <p:sldId id="490" r:id="rId6"/>
    <p:sldId id="487" r:id="rId7"/>
    <p:sldId id="485" r:id="rId8"/>
    <p:sldId id="483" r:id="rId9"/>
    <p:sldId id="484" r:id="rId10"/>
    <p:sldId id="503" r:id="rId11"/>
    <p:sldId id="491" r:id="rId12"/>
    <p:sldId id="492" r:id="rId13"/>
    <p:sldId id="493" r:id="rId14"/>
    <p:sldId id="494" r:id="rId15"/>
    <p:sldId id="495" r:id="rId16"/>
    <p:sldId id="496" r:id="rId17"/>
    <p:sldId id="524" r:id="rId18"/>
    <p:sldId id="516" r:id="rId19"/>
    <p:sldId id="517" r:id="rId20"/>
    <p:sldId id="519" r:id="rId21"/>
    <p:sldId id="520" r:id="rId22"/>
    <p:sldId id="518" r:id="rId23"/>
    <p:sldId id="522" r:id="rId24"/>
    <p:sldId id="523" r:id="rId25"/>
    <p:sldId id="521" r:id="rId26"/>
    <p:sldId id="526" r:id="rId27"/>
    <p:sldId id="525" r:id="rId28"/>
    <p:sldId id="499" r:id="rId29"/>
    <p:sldId id="510" r:id="rId30"/>
    <p:sldId id="513" r:id="rId31"/>
    <p:sldId id="502" r:id="rId32"/>
    <p:sldId id="470" r:id="rId33"/>
    <p:sldId id="486" r:id="rId34"/>
    <p:sldId id="509" r:id="rId35"/>
    <p:sldId id="514" r:id="rId36"/>
    <p:sldId id="505" r:id="rId37"/>
    <p:sldId id="447" r:id="rId38"/>
    <p:sldId id="482" r:id="rId39"/>
  </p:sldIdLst>
  <p:sldSz cx="9144000" cy="6858000" type="screen4x3"/>
  <p:notesSz cx="6858000" cy="9144000"/>
  <p:custDataLst>
    <p:tags r:id="rId4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Franklin Gothic Demi Cond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Franklin Gothic Demi Cond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Franklin Gothic Demi Cond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Franklin Gothic Demi Cond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Franklin Gothic Demi Cond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Franklin Gothic Demi Cond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Franklin Gothic Demi Cond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Franklin Gothic Demi Cond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Franklin Gothic Demi Cond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99"/>
    <a:srgbClr val="6666FF"/>
    <a:srgbClr val="EF241F"/>
    <a:srgbClr val="FFCC00"/>
    <a:srgbClr val="FFCCCC"/>
    <a:srgbClr val="EBE489"/>
    <a:srgbClr val="CCECFF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93064" autoAdjust="0"/>
  </p:normalViewPr>
  <p:slideViewPr>
    <p:cSldViewPr>
      <p:cViewPr varScale="1">
        <p:scale>
          <a:sx n="87" d="100"/>
          <a:sy n="87" d="100"/>
        </p:scale>
        <p:origin x="-162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40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gs" Target="tags/tag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image" Target="../media/image27.wmf"/><Relationship Id="rId18" Type="http://schemas.openxmlformats.org/officeDocument/2006/relationships/image" Target="../media/image32.wmf"/><Relationship Id="rId3" Type="http://schemas.openxmlformats.org/officeDocument/2006/relationships/image" Target="../media/image17.wmf"/><Relationship Id="rId21" Type="http://schemas.openxmlformats.org/officeDocument/2006/relationships/image" Target="../media/image35.wmf"/><Relationship Id="rId7" Type="http://schemas.openxmlformats.org/officeDocument/2006/relationships/image" Target="../media/image21.wmf"/><Relationship Id="rId12" Type="http://schemas.openxmlformats.org/officeDocument/2006/relationships/image" Target="../media/image26.wmf"/><Relationship Id="rId17" Type="http://schemas.openxmlformats.org/officeDocument/2006/relationships/image" Target="../media/image31.wmf"/><Relationship Id="rId2" Type="http://schemas.openxmlformats.org/officeDocument/2006/relationships/image" Target="../media/image16.png"/><Relationship Id="rId16" Type="http://schemas.openxmlformats.org/officeDocument/2006/relationships/image" Target="../media/image30.wmf"/><Relationship Id="rId20" Type="http://schemas.openxmlformats.org/officeDocument/2006/relationships/image" Target="../media/image34.wmf"/><Relationship Id="rId1" Type="http://schemas.openxmlformats.org/officeDocument/2006/relationships/image" Target="../media/image15.png"/><Relationship Id="rId6" Type="http://schemas.openxmlformats.org/officeDocument/2006/relationships/image" Target="../media/image20.wmf"/><Relationship Id="rId11" Type="http://schemas.openxmlformats.org/officeDocument/2006/relationships/image" Target="../media/image25.wmf"/><Relationship Id="rId5" Type="http://schemas.openxmlformats.org/officeDocument/2006/relationships/image" Target="../media/image19.wmf"/><Relationship Id="rId15" Type="http://schemas.openxmlformats.org/officeDocument/2006/relationships/image" Target="../media/image29.wmf"/><Relationship Id="rId10" Type="http://schemas.openxmlformats.org/officeDocument/2006/relationships/image" Target="../media/image24.wmf"/><Relationship Id="rId19" Type="http://schemas.openxmlformats.org/officeDocument/2006/relationships/image" Target="../media/image33.wmf"/><Relationship Id="rId4" Type="http://schemas.openxmlformats.org/officeDocument/2006/relationships/image" Target="../media/image18.wmf"/><Relationship Id="rId9" Type="http://schemas.openxmlformats.org/officeDocument/2006/relationships/image" Target="../media/image23.wmf"/><Relationship Id="rId14" Type="http://schemas.openxmlformats.org/officeDocument/2006/relationships/image" Target="../media/image2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  <a:defRPr sz="1200">
                <a:latin typeface="Frutiger SAIN Bd v.1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  <a:defRPr sz="1200">
                <a:latin typeface="Frutiger SAIN Bd v.1"/>
              </a:defRPr>
            </a:lvl1pPr>
          </a:lstStyle>
          <a:p>
            <a:pPr>
              <a:defRPr/>
            </a:pPr>
            <a:fld id="{58D64E25-BAE8-4E0E-B5A5-7F92F8B3C698}" type="datetimeFigureOut">
              <a:rPr lang="he-IL"/>
              <a:pPr>
                <a:defRPr/>
              </a:pPr>
              <a:t>ה'/אייר/תשע"ג</a:t>
            </a:fld>
            <a:endParaRPr lang="en-US"/>
          </a:p>
        </p:txBody>
      </p:sp>
      <p:sp>
        <p:nvSpPr>
          <p:cNvPr id="1792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  <a:defRPr sz="1200">
                <a:latin typeface="Frutiger SAIN Bd v.1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92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  <a:defRPr sz="1200">
                <a:latin typeface="Frutiger SAIN Bd v.1"/>
              </a:defRPr>
            </a:lvl1pPr>
          </a:lstStyle>
          <a:p>
            <a:pPr>
              <a:defRPr/>
            </a:pPr>
            <a:fld id="{F6EFFD56-DC91-4CFD-8C75-0B588DC34F2E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3482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93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293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7CE1838-8887-405F-A864-1725E661E967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5015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A13406-83F9-47AA-ABB7-BE2C2F3E1794}" type="slidenum">
              <a:rPr lang="he-IL" smtClean="0">
                <a:latin typeface="Arial" pitchFamily="34" charset="0"/>
                <a:cs typeface="Arial" pitchFamily="34" charset="0"/>
              </a:rPr>
              <a:pPr/>
              <a:t>1</a:t>
            </a:fld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he-IL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 txBox="1">
            <a:spLocks noGrp="1" noChangeArrowheads="1"/>
          </p:cNvSpPr>
          <p:nvPr/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fld id="{F8D3BD4C-669B-4D71-B4B2-4B1DB4FAC3AD}" type="slidenum">
              <a:rPr lang="he-IL" sz="1200">
                <a:latin typeface="Arial" pitchFamily="34" charset="0"/>
              </a:rPr>
              <a:pPr/>
              <a:t>2</a:t>
            </a:fld>
            <a:endParaRPr lang="en-US" sz="1200" dirty="0">
              <a:latin typeface="Arial" pitchFamily="34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he-IL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 txBox="1">
            <a:spLocks noGrp="1" noChangeArrowheads="1"/>
          </p:cNvSpPr>
          <p:nvPr/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fld id="{A7500E46-015B-49CF-A2FE-4AA7E2BA7C99}" type="slidenum">
              <a:rPr lang="he-IL" sz="1200">
                <a:latin typeface="Arial" pitchFamily="34" charset="0"/>
              </a:rPr>
              <a:pPr/>
              <a:t>3</a:t>
            </a:fld>
            <a:endParaRPr lang="en-US" sz="1200" dirty="0">
              <a:latin typeface="Arial" pitchFamily="34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he-IL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A847E5-93BB-443E-A59E-24D6801C608F}" type="slidenum">
              <a:rPr lang="en-US"/>
              <a:pPr/>
              <a:t>8</a:t>
            </a:fld>
            <a:endParaRPr lang="en-US"/>
          </a:p>
        </p:txBody>
      </p:sp>
      <p:sp>
        <p:nvSpPr>
          <p:cNvPr id="251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9350" y="684213"/>
            <a:ext cx="4562475" cy="3422650"/>
          </a:xfrm>
          <a:ln/>
        </p:spPr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A847E5-93BB-443E-A59E-24D6801C608F}" type="slidenum">
              <a:rPr lang="en-US"/>
              <a:pPr/>
              <a:t>9</a:t>
            </a:fld>
            <a:endParaRPr lang="en-US"/>
          </a:p>
        </p:txBody>
      </p:sp>
      <p:sp>
        <p:nvSpPr>
          <p:cNvPr id="251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9350" y="684213"/>
            <a:ext cx="4562475" cy="3422650"/>
          </a:xfrm>
          <a:ln/>
        </p:spPr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 txBox="1">
            <a:spLocks noGrp="1" noChangeArrowheads="1"/>
          </p:cNvSpPr>
          <p:nvPr/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fld id="{BC9B6E90-F4F1-4541-B192-2DDD91AC806B}" type="slidenum">
              <a:rPr lang="he-IL" sz="1200">
                <a:latin typeface="Arial" pitchFamily="34" charset="0"/>
              </a:rPr>
              <a:pPr/>
              <a:t>37</a:t>
            </a:fld>
            <a:endParaRPr lang="en-US" sz="1200">
              <a:latin typeface="Arial" pitchFamily="34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he-IL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9EE572-CA10-48E9-B94E-31E05EECABC1}" type="slidenum">
              <a:rPr lang="he-IL" smtClean="0"/>
              <a:pPr/>
              <a:t>38</a:t>
            </a:fld>
            <a:endParaRPr lang="en-US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22/03/2010</a:t>
            </a:r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Theory Day – Open University</a:t>
            </a: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306F4-ADEE-4749-98BD-1FB90A44E108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22/03/2010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Theory Day – Open University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B6A82-28B2-4F4B-A4F4-B39AD273B9BA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22/03/2010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Theory Day – Open University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48506-016B-4443-804F-724D84668357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22/03/2010</a:t>
            </a: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Theory Day – Open University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4ABE0B-4D8C-4CAE-81EC-A34E06F22A8F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76800" y="1600200"/>
            <a:ext cx="38100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876800" y="3941763"/>
            <a:ext cx="38100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22/03/2010</a:t>
            </a: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Theory Day – Open University</a:t>
            </a:r>
            <a:endParaRPr lang="en-US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7038EA-5355-49F6-B09F-787B8582B259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371600"/>
            <a:ext cx="7772400" cy="47244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28/05/2007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ICITS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A027FCF-4537-4142-A36A-1E204652FF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371600"/>
            <a:ext cx="3810000" cy="2286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371600"/>
            <a:ext cx="3810000" cy="2286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85800" y="3810000"/>
            <a:ext cx="3810000" cy="2286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810000"/>
            <a:ext cx="3810000" cy="2286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1/08/2007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Graduate Seminar -- BGU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75DB802-4E21-4F5B-8358-CE43853768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176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22/03/2010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Theory Day – Open University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3B9F28-73F0-4137-8AEF-8CDAA2D19CA1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22/03/2010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Theory Day – Open University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034448-1DB4-49CC-B06C-157FACC8CDC2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22/03/2010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Theory Day – Open University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36CF69-F377-43F2-9E90-618F556DF54F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22/03/2010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Theory Day – Open University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2F9BAB-D5CF-461E-B425-5E5AFB52547A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22/03/2010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Theory Day – Open University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BA2059-AC6B-454C-A55B-0A7B19595E5D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22/03/2010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Theory Day – Open University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03467F-8737-479B-A39D-8E70A6FD2970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22/03/2010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Theory Day – Open University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30CF3-473F-46C9-8F0D-941201C28E54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5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  <a:defRPr/>
            </a:pPr>
            <a:endParaRPr lang="en-US" sz="2000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5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  <a:defRPr/>
            </a:pPr>
            <a:endParaRPr lang="en-US" sz="2000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spcBef>
                <a:spcPct val="5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  <a:defRPr/>
            </a:pPr>
            <a:endParaRPr lang="en-US" sz="2000">
              <a:latin typeface="+mn-lt"/>
              <a:cs typeface="+mn-cs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spcBef>
                <a:spcPct val="5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  <a:defRPr/>
            </a:pPr>
            <a:endParaRPr lang="en-US" sz="2000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22/03/2010</a:t>
            </a:r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Theory Day – Open University</a:t>
            </a: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21885-6C9E-4B1F-AC13-5F7F2E598F97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spcBef>
                <a:spcPct val="5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  <a:defRPr/>
            </a:pPr>
            <a:endParaRPr lang="en-US" sz="2000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spcBef>
                <a:spcPct val="5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  <a:defRPr/>
            </a:pPr>
            <a:endParaRPr lang="en-US" sz="2000">
              <a:latin typeface="+mn-lt"/>
              <a:cs typeface="+mn-cs"/>
            </a:endParaRPr>
          </a:p>
        </p:txBody>
      </p:sp>
      <p:sp>
        <p:nvSpPr>
          <p:cNvPr id="2052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spcBef>
                <a:spcPct val="5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Frutiger SAIN Bd v.1" pitchFamily="2" charset="0"/>
                <a:cs typeface="Arial" charset="0"/>
              </a:defRPr>
            </a:lvl1pPr>
          </a:lstStyle>
          <a:p>
            <a:pPr>
              <a:defRPr/>
            </a:pPr>
            <a:r>
              <a:rPr lang="en-US" smtClean="0"/>
              <a:t>22/03/2010</a:t>
            </a: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spcBef>
                <a:spcPct val="5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Frutiger SAIN Bd v.1" pitchFamily="2" charset="0"/>
                <a:cs typeface="Arial" charset="0"/>
              </a:defRPr>
            </a:lvl1pPr>
          </a:lstStyle>
          <a:p>
            <a:pPr>
              <a:defRPr/>
            </a:pPr>
            <a:r>
              <a:rPr lang="en-US" smtClean="0"/>
              <a:t>Theory Day – Open University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spcBef>
                <a:spcPct val="5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Frutiger SAIN Bd v.1" pitchFamily="2" charset="0"/>
                <a:cs typeface="Arial" charset="0"/>
              </a:defRPr>
            </a:lvl1pPr>
          </a:lstStyle>
          <a:p>
            <a:pPr>
              <a:defRPr/>
            </a:pPr>
            <a:fld id="{9CA9DDC6-628F-4E1C-88BE-2C71F329D672}" type="slidenum">
              <a:rPr lang="he-IL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057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spcBef>
                  <a:spcPct val="50000"/>
                </a:spcBef>
                <a:buClr>
                  <a:schemeClr val="folHlink"/>
                </a:buClr>
                <a:buSzPct val="90000"/>
                <a:buFont typeface="Wingdings" pitchFamily="2" charset="2"/>
                <a:buNone/>
                <a:defRPr/>
              </a:pPr>
              <a:endParaRPr lang="en-US" sz="2000">
                <a:latin typeface="Frutiger SAIN Bd v.1" pitchFamily="2" charset="0"/>
                <a:cs typeface="Arial" charset="0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spcBef>
                  <a:spcPct val="50000"/>
                </a:spcBef>
                <a:buClr>
                  <a:schemeClr val="folHlink"/>
                </a:buClr>
                <a:buSzPct val="90000"/>
                <a:buFont typeface="Wingdings" pitchFamily="2" charset="2"/>
                <a:buNone/>
                <a:defRPr/>
              </a:pPr>
              <a:endParaRPr lang="en-US" sz="2000">
                <a:latin typeface="Frutiger SAIN Bd v.1" pitchFamily="2" charset="0"/>
                <a:cs typeface="Arial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6" r:id="rId1"/>
    <p:sldLayoutId id="2147484117" r:id="rId2"/>
    <p:sldLayoutId id="2147484118" r:id="rId3"/>
    <p:sldLayoutId id="2147484119" r:id="rId4"/>
    <p:sldLayoutId id="2147484120" r:id="rId5"/>
    <p:sldLayoutId id="2147484121" r:id="rId6"/>
    <p:sldLayoutId id="2147484122" r:id="rId7"/>
    <p:sldLayoutId id="2147484123" r:id="rId8"/>
    <p:sldLayoutId id="2147484124" r:id="rId9"/>
    <p:sldLayoutId id="2147484125" r:id="rId10"/>
    <p:sldLayoutId id="2147484126" r:id="rId11"/>
    <p:sldLayoutId id="2147484127" r:id="rId12"/>
    <p:sldLayoutId id="2147484128" r:id="rId13"/>
    <p:sldLayoutId id="2147484129" r:id="rId14"/>
    <p:sldLayoutId id="2147484130" r:id="rId15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9BBB5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9BBB5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8.jpeg"/><Relationship Id="rId3" Type="http://schemas.openxmlformats.org/officeDocument/2006/relationships/hyperlink" Target="http://he.wikipedia.org/wiki/%D7%A7%D7%95%D7%91%D7%A5:MadlHatterByTenniel.svg" TargetMode="External"/><Relationship Id="rId7" Type="http://schemas.openxmlformats.org/officeDocument/2006/relationships/hyperlink" Target="http://pl.wikipedia.org/w/index.php?title=Plik:Down_the_Rabbit_Hole.png&amp;filetimestamp=20080815104026" TargetMode="External"/><Relationship Id="rId12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11" Type="http://schemas.openxmlformats.org/officeDocument/2006/relationships/image" Target="../media/image6.png"/><Relationship Id="rId5" Type="http://schemas.openxmlformats.org/officeDocument/2006/relationships/hyperlink" Target="http://he.wikipedia.org/wiki/%D7%A7%D7%95%D7%91%D7%A5:Cheshire_Cat_Tenniel.jpg" TargetMode="External"/><Relationship Id="rId10" Type="http://schemas.openxmlformats.org/officeDocument/2006/relationships/hyperlink" Target="http://pl.wikipedia.org/w/index.php?title=Plik:Alice_par_John_Tenniel_15.png&amp;filetimestamp=20060805194556" TargetMode="External"/><Relationship Id="rId4" Type="http://schemas.openxmlformats.org/officeDocument/2006/relationships/image" Target="../media/image2.png"/><Relationship Id="rId9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jpeg"/><Relationship Id="rId3" Type="http://schemas.openxmlformats.org/officeDocument/2006/relationships/hyperlink" Target="http://he.wikipedia.org/wiki/%D7%A7%D7%95%D7%91%D7%A5:MadlHatterByTenniel.svg" TargetMode="External"/><Relationship Id="rId7" Type="http://schemas.openxmlformats.org/officeDocument/2006/relationships/hyperlink" Target="http://pl.wikipedia.org/w/index.php?title=Plik:Down_the_Rabbit_Hole.png&amp;filetimestamp=20080815104026" TargetMode="External"/><Relationship Id="rId12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11" Type="http://schemas.openxmlformats.org/officeDocument/2006/relationships/image" Target="../media/image7.jpeg"/><Relationship Id="rId5" Type="http://schemas.openxmlformats.org/officeDocument/2006/relationships/hyperlink" Target="http://he.wikipedia.org/wiki/%D7%A7%D7%95%D7%91%D7%A5:Cheshire_Cat_Tenniel.jpg" TargetMode="External"/><Relationship Id="rId15" Type="http://schemas.openxmlformats.org/officeDocument/2006/relationships/image" Target="../media/image10.jpeg"/><Relationship Id="rId10" Type="http://schemas.openxmlformats.org/officeDocument/2006/relationships/image" Target="../media/image6.png"/><Relationship Id="rId4" Type="http://schemas.openxmlformats.org/officeDocument/2006/relationships/image" Target="../media/image2.png"/><Relationship Id="rId9" Type="http://schemas.openxmlformats.org/officeDocument/2006/relationships/hyperlink" Target="http://pl.wikipedia.org/w/index.php?title=Plik:Alice_par_John_Tenniel_15.png&amp;filetimestamp=20060805194556" TargetMode="External"/><Relationship Id="rId14" Type="http://schemas.openxmlformats.org/officeDocument/2006/relationships/hyperlink" Target="http://images.google.co.il/imgres?imgurl=http://www.springboardtraining.com/light_bulb_w-hands_and_feet.gif&amp;imgrefurl=http://www.springboardtraining.com/program_my_idea.html&amp;usg=__0c4dGfWyptDZt_Hyw3Qyqw2uizc=&amp;h=411&amp;w=370&amp;sz=7&amp;hl=iw&amp;start=25&amp;sig2=BNuYfjD4uqwrEwTHPLIY-g&amp;um=1&amp;tbnid=u-yispYQXtfQmM:&amp;tbnh=125&amp;tbnw=113&amp;ei=hmqUSfOwFoeW_gbtvJGGCg&amp;prev=/images?q=light+bulb+filetype:gif&amp;start=21&amp;as_st=y&amp;um=1&amp;hl=iw&amp;sa=N" TargetMode="External"/></Relationships>
</file>

<file path=ppt/slides/_rels/slide30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9.wmf"/><Relationship Id="rId18" Type="http://schemas.openxmlformats.org/officeDocument/2006/relationships/oleObject" Target="../embeddings/oleObject9.bin"/><Relationship Id="rId26" Type="http://schemas.openxmlformats.org/officeDocument/2006/relationships/oleObject" Target="../embeddings/oleObject14.bin"/><Relationship Id="rId39" Type="http://schemas.openxmlformats.org/officeDocument/2006/relationships/oleObject" Target="../embeddings/oleObject22.bin"/><Relationship Id="rId21" Type="http://schemas.openxmlformats.org/officeDocument/2006/relationships/image" Target="../media/image23.wmf"/><Relationship Id="rId34" Type="http://schemas.openxmlformats.org/officeDocument/2006/relationships/oleObject" Target="../embeddings/oleObject19.bin"/><Relationship Id="rId42" Type="http://schemas.openxmlformats.org/officeDocument/2006/relationships/image" Target="../media/image31.wmf"/><Relationship Id="rId47" Type="http://schemas.openxmlformats.org/officeDocument/2006/relationships/image" Target="../media/image32.wmf"/><Relationship Id="rId50" Type="http://schemas.openxmlformats.org/officeDocument/2006/relationships/oleObject" Target="../embeddings/oleObject30.bin"/><Relationship Id="rId55" Type="http://schemas.openxmlformats.org/officeDocument/2006/relationships/image" Target="../media/image34.wmf"/><Relationship Id="rId63" Type="http://schemas.openxmlformats.org/officeDocument/2006/relationships/image" Target="../media/image35.wmf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15.xml"/><Relationship Id="rId16" Type="http://schemas.openxmlformats.org/officeDocument/2006/relationships/oleObject" Target="../embeddings/oleObject8.bin"/><Relationship Id="rId29" Type="http://schemas.openxmlformats.org/officeDocument/2006/relationships/image" Target="../media/image26.wmf"/><Relationship Id="rId11" Type="http://schemas.openxmlformats.org/officeDocument/2006/relationships/image" Target="../media/image18.wmf"/><Relationship Id="rId24" Type="http://schemas.openxmlformats.org/officeDocument/2006/relationships/image" Target="../media/image24.wmf"/><Relationship Id="rId32" Type="http://schemas.openxmlformats.org/officeDocument/2006/relationships/oleObject" Target="../embeddings/oleObject17.bin"/><Relationship Id="rId37" Type="http://schemas.openxmlformats.org/officeDocument/2006/relationships/oleObject" Target="../embeddings/oleObject21.bin"/><Relationship Id="rId40" Type="http://schemas.openxmlformats.org/officeDocument/2006/relationships/image" Target="../media/image30.wmf"/><Relationship Id="rId45" Type="http://schemas.openxmlformats.org/officeDocument/2006/relationships/oleObject" Target="../embeddings/oleObject26.bin"/><Relationship Id="rId53" Type="http://schemas.openxmlformats.org/officeDocument/2006/relationships/image" Target="../media/image33.wmf"/><Relationship Id="rId58" Type="http://schemas.openxmlformats.org/officeDocument/2006/relationships/oleObject" Target="../embeddings/oleObject36.bin"/><Relationship Id="rId5" Type="http://schemas.openxmlformats.org/officeDocument/2006/relationships/oleObject" Target="../embeddings/oleObject3.bin"/><Relationship Id="rId61" Type="http://schemas.openxmlformats.org/officeDocument/2006/relationships/oleObject" Target="../embeddings/oleObject39.bin"/><Relationship Id="rId19" Type="http://schemas.openxmlformats.org/officeDocument/2006/relationships/image" Target="../media/image22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Relationship Id="rId27" Type="http://schemas.openxmlformats.org/officeDocument/2006/relationships/image" Target="../media/image25.wmf"/><Relationship Id="rId30" Type="http://schemas.openxmlformats.org/officeDocument/2006/relationships/oleObject" Target="../embeddings/oleObject16.bin"/><Relationship Id="rId35" Type="http://schemas.openxmlformats.org/officeDocument/2006/relationships/image" Target="../media/image28.wmf"/><Relationship Id="rId43" Type="http://schemas.openxmlformats.org/officeDocument/2006/relationships/oleObject" Target="../embeddings/oleObject24.bin"/><Relationship Id="rId48" Type="http://schemas.openxmlformats.org/officeDocument/2006/relationships/oleObject" Target="../embeddings/oleObject28.bin"/><Relationship Id="rId56" Type="http://schemas.openxmlformats.org/officeDocument/2006/relationships/oleObject" Target="../embeddings/oleObject34.bin"/><Relationship Id="rId8" Type="http://schemas.openxmlformats.org/officeDocument/2006/relationships/image" Target="../media/image17.wmf"/><Relationship Id="rId51" Type="http://schemas.openxmlformats.org/officeDocument/2006/relationships/oleObject" Target="../embeddings/oleObject31.bin"/><Relationship Id="rId3" Type="http://schemas.openxmlformats.org/officeDocument/2006/relationships/oleObject" Target="../embeddings/oleObject2.bin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21.wmf"/><Relationship Id="rId25" Type="http://schemas.openxmlformats.org/officeDocument/2006/relationships/oleObject" Target="../embeddings/oleObject13.bin"/><Relationship Id="rId33" Type="http://schemas.openxmlformats.org/officeDocument/2006/relationships/oleObject" Target="../embeddings/oleObject18.bin"/><Relationship Id="rId38" Type="http://schemas.openxmlformats.org/officeDocument/2006/relationships/image" Target="../media/image29.wmf"/><Relationship Id="rId46" Type="http://schemas.openxmlformats.org/officeDocument/2006/relationships/oleObject" Target="../embeddings/oleObject27.bin"/><Relationship Id="rId59" Type="http://schemas.openxmlformats.org/officeDocument/2006/relationships/oleObject" Target="../embeddings/oleObject37.bin"/><Relationship Id="rId20" Type="http://schemas.openxmlformats.org/officeDocument/2006/relationships/oleObject" Target="../embeddings/oleObject10.bin"/><Relationship Id="rId41" Type="http://schemas.openxmlformats.org/officeDocument/2006/relationships/oleObject" Target="../embeddings/oleObject23.bin"/><Relationship Id="rId54" Type="http://schemas.openxmlformats.org/officeDocument/2006/relationships/oleObject" Target="../embeddings/oleObject33.bin"/><Relationship Id="rId62" Type="http://schemas.openxmlformats.org/officeDocument/2006/relationships/oleObject" Target="../embeddings/oleObject40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16.png"/><Relationship Id="rId15" Type="http://schemas.openxmlformats.org/officeDocument/2006/relationships/image" Target="../media/image20.wmf"/><Relationship Id="rId23" Type="http://schemas.openxmlformats.org/officeDocument/2006/relationships/oleObject" Target="../embeddings/oleObject12.bin"/><Relationship Id="rId28" Type="http://schemas.openxmlformats.org/officeDocument/2006/relationships/oleObject" Target="../embeddings/oleObject15.bin"/><Relationship Id="rId36" Type="http://schemas.openxmlformats.org/officeDocument/2006/relationships/oleObject" Target="../embeddings/oleObject20.bin"/><Relationship Id="rId49" Type="http://schemas.openxmlformats.org/officeDocument/2006/relationships/oleObject" Target="../embeddings/oleObject29.bin"/><Relationship Id="rId57" Type="http://schemas.openxmlformats.org/officeDocument/2006/relationships/oleObject" Target="../embeddings/oleObject35.bin"/><Relationship Id="rId10" Type="http://schemas.openxmlformats.org/officeDocument/2006/relationships/oleObject" Target="../embeddings/oleObject5.bin"/><Relationship Id="rId31" Type="http://schemas.openxmlformats.org/officeDocument/2006/relationships/image" Target="../media/image27.wmf"/><Relationship Id="rId44" Type="http://schemas.openxmlformats.org/officeDocument/2006/relationships/oleObject" Target="../embeddings/oleObject25.bin"/><Relationship Id="rId52" Type="http://schemas.openxmlformats.org/officeDocument/2006/relationships/oleObject" Target="../embeddings/oleObject32.bin"/><Relationship Id="rId60" Type="http://schemas.openxmlformats.org/officeDocument/2006/relationships/oleObject" Target="../embeddings/oleObject38.bin"/><Relationship Id="rId4" Type="http://schemas.openxmlformats.org/officeDocument/2006/relationships/image" Target="../media/image15.png"/><Relationship Id="rId9" Type="http://schemas.openxmlformats.org/officeDocument/2006/relationships/image" Target="../media/image36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0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jpeg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2"/>
          <p:cNvSpPr txBox="1">
            <a:spLocks noChangeArrowheads="1"/>
          </p:cNvSpPr>
          <p:nvPr/>
        </p:nvSpPr>
        <p:spPr bwMode="auto">
          <a:xfrm>
            <a:off x="76200" y="1796296"/>
            <a:ext cx="8991600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r>
              <a:rPr lang="en-US" sz="4400" dirty="0" smtClean="0">
                <a:solidFill>
                  <a:srgbClr val="6666FF"/>
                </a:solidFill>
                <a:latin typeface="Arial Black" pitchFamily="34" charset="0"/>
              </a:rPr>
              <a:t>Secret Sharing Schemes:</a:t>
            </a:r>
          </a:p>
          <a:p>
            <a:pPr algn="ctr">
              <a:spcBef>
                <a:spcPct val="5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r>
              <a:rPr lang="en-US" sz="4400" dirty="0" smtClean="0">
                <a:solidFill>
                  <a:srgbClr val="6666FF"/>
                </a:solidFill>
                <a:latin typeface="Arial Black" pitchFamily="34" charset="0"/>
              </a:rPr>
              <a:t>A Short Survey</a:t>
            </a:r>
          </a:p>
        </p:txBody>
      </p:sp>
      <p:sp>
        <p:nvSpPr>
          <p:cNvPr id="15363" name="WordArt 7"/>
          <p:cNvSpPr>
            <a:spLocks noChangeArrowheads="1" noChangeShapeType="1" noTextEdit="1"/>
          </p:cNvSpPr>
          <p:nvPr/>
        </p:nvSpPr>
        <p:spPr bwMode="auto">
          <a:xfrm>
            <a:off x="1600200" y="4724400"/>
            <a:ext cx="5867400" cy="1676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/>
              </a:rPr>
              <a:t>Amos Beimel</a:t>
            </a:r>
          </a:p>
          <a:p>
            <a:pPr algn="ctr">
              <a:defRPr/>
            </a:pPr>
            <a:r>
              <a:rPr lang="en-US" sz="3600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/>
              </a:rPr>
              <a:t>Ben-Gurion University</a:t>
            </a:r>
            <a:endParaRPr lang="en-US" sz="3600" kern="10" dirty="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B2B2B2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Arial Black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772400" cy="762000"/>
          </a:xfrm>
        </p:spPr>
        <p:txBody>
          <a:bodyPr/>
          <a:lstStyle/>
          <a:p>
            <a:pPr algn="ctr"/>
            <a:r>
              <a:rPr lang="en-US" sz="3600" dirty="0" smtClean="0">
                <a:solidFill>
                  <a:srgbClr val="4603CD"/>
                </a:solidFill>
              </a:rPr>
              <a:t>A General Construction </a:t>
            </a:r>
            <a:r>
              <a:rPr lang="en-US" sz="2800" dirty="0" smtClean="0">
                <a:solidFill>
                  <a:srgbClr val="4603CD"/>
                </a:solidFill>
              </a:rPr>
              <a:t>[ItoSaitoNishizeki87]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066800"/>
            <a:ext cx="7924800" cy="1371600"/>
          </a:xfrm>
          <a:noFill/>
        </p:spPr>
        <p:txBody>
          <a:bodyPr/>
          <a:lstStyle/>
          <a:p>
            <a:pPr marL="169863" indent="-169863">
              <a:lnSpc>
                <a:spcPct val="90000"/>
              </a:lnSpc>
              <a:buFontTx/>
              <a:buNone/>
            </a:pPr>
            <a:endParaRPr lang="en-US" sz="2100" b="1" dirty="0" smtClean="0">
              <a:latin typeface="Consolas" pitchFamily="49" charset="0"/>
              <a:cs typeface="Guttman Aharoni" pitchFamily="2" charset="-79"/>
            </a:endParaRPr>
          </a:p>
          <a:p>
            <a:pPr marL="169863" indent="-169863">
              <a:lnSpc>
                <a:spcPct val="90000"/>
              </a:lnSpc>
            </a:pPr>
            <a:r>
              <a:rPr lang="en-US" sz="2100" b="1" dirty="0" smtClean="0">
                <a:latin typeface="Consolas" pitchFamily="49" charset="0"/>
                <a:cs typeface="Guttman Aharoni" pitchFamily="2" charset="-79"/>
              </a:rPr>
              <a:t>Necessary condition: access structure is monotone.</a:t>
            </a:r>
          </a:p>
          <a:p>
            <a:pPr marL="169863" indent="-169863">
              <a:lnSpc>
                <a:spcPct val="90000"/>
              </a:lnSpc>
            </a:pPr>
            <a:r>
              <a:rPr lang="en-US" sz="2100" b="1" dirty="0" smtClean="0">
                <a:latin typeface="Consolas" pitchFamily="49" charset="0"/>
                <a:cs typeface="Guttman Aharoni" pitchFamily="2" charset="-79"/>
              </a:rPr>
              <a:t>Also sufficient!</a:t>
            </a:r>
          </a:p>
          <a:p>
            <a:pPr marL="169863" indent="-169863">
              <a:lnSpc>
                <a:spcPct val="90000"/>
              </a:lnSpc>
            </a:pPr>
            <a:endParaRPr lang="en-US" sz="2100" b="1" dirty="0" smtClean="0">
              <a:latin typeface="Consolas" pitchFamily="49" charset="0"/>
              <a:cs typeface="Guttman Aharoni" pitchFamily="2" charset="-79"/>
            </a:endParaRPr>
          </a:p>
        </p:txBody>
      </p:sp>
      <p:sp>
        <p:nvSpPr>
          <p:cNvPr id="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90CCFC-E4A4-40EC-B380-971659CD6868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149529" name="Rectangle 25"/>
          <p:cNvSpPr>
            <a:spLocks noChangeArrowheads="1"/>
          </p:cNvSpPr>
          <p:nvPr/>
        </p:nvSpPr>
        <p:spPr bwMode="auto">
          <a:xfrm>
            <a:off x="1981200" y="4791075"/>
            <a:ext cx="430213" cy="3905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2700" tIns="12700" rIns="12700" bIns="12700"/>
          <a:lstStyle/>
          <a:p>
            <a:r>
              <a:rPr lang="en-US" sz="2200" dirty="0">
                <a:solidFill>
                  <a:srgbClr val="800080"/>
                </a:solidFill>
                <a:latin typeface="Times New Roman" pitchFamily="18" charset="0"/>
                <a:cs typeface="Levenim MT" pitchFamily="2" charset="-79"/>
              </a:rPr>
              <a:t>P</a:t>
            </a:r>
            <a:r>
              <a:rPr lang="en-US" sz="2200" baseline="-25000" dirty="0">
                <a:solidFill>
                  <a:srgbClr val="800080"/>
                </a:solidFill>
                <a:latin typeface="Times New Roman" pitchFamily="18" charset="0"/>
                <a:cs typeface="Levenim MT" pitchFamily="2" charset="-79"/>
              </a:rPr>
              <a:t>1</a:t>
            </a:r>
            <a:endParaRPr lang="en-US" sz="1000" baseline="-25000" dirty="0">
              <a:solidFill>
                <a:srgbClr val="800080"/>
              </a:solidFill>
              <a:latin typeface="Times New Roman" pitchFamily="18" charset="0"/>
              <a:cs typeface="Levenim MT" pitchFamily="2" charset="-79"/>
            </a:endParaRPr>
          </a:p>
        </p:txBody>
      </p:sp>
      <p:sp>
        <p:nvSpPr>
          <p:cNvPr id="149530" name="Rectangle 26"/>
          <p:cNvSpPr>
            <a:spLocks noChangeArrowheads="1"/>
          </p:cNvSpPr>
          <p:nvPr/>
        </p:nvSpPr>
        <p:spPr bwMode="auto">
          <a:xfrm>
            <a:off x="2819400" y="4795838"/>
            <a:ext cx="430213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2700" tIns="12700" rIns="12700" bIns="12700"/>
          <a:lstStyle/>
          <a:p>
            <a:r>
              <a:rPr lang="en-US" sz="2200" dirty="0">
                <a:solidFill>
                  <a:srgbClr val="800080"/>
                </a:solidFill>
                <a:latin typeface="Times New Roman" pitchFamily="18" charset="0"/>
                <a:cs typeface="Levenim MT" pitchFamily="2" charset="-79"/>
              </a:rPr>
              <a:t>P</a:t>
            </a:r>
            <a:r>
              <a:rPr lang="en-US" sz="2200" baseline="-25000" dirty="0">
                <a:solidFill>
                  <a:srgbClr val="800080"/>
                </a:solidFill>
                <a:latin typeface="Times New Roman" pitchFamily="18" charset="0"/>
                <a:cs typeface="Levenim MT" pitchFamily="2" charset="-79"/>
              </a:rPr>
              <a:t>2</a:t>
            </a:r>
            <a:r>
              <a:rPr lang="en-US" sz="2200" dirty="0">
                <a:solidFill>
                  <a:srgbClr val="800080"/>
                </a:solidFill>
                <a:latin typeface="Times New Roman" pitchFamily="18" charset="0"/>
                <a:cs typeface="Levenim MT" pitchFamily="2" charset="-79"/>
              </a:rPr>
              <a:t>  </a:t>
            </a:r>
            <a:endParaRPr lang="en-US" sz="1000" dirty="0">
              <a:solidFill>
                <a:srgbClr val="800080"/>
              </a:solidFill>
              <a:latin typeface="Times New Roman" pitchFamily="18" charset="0"/>
              <a:cs typeface="Levenim MT" pitchFamily="2" charset="-79"/>
            </a:endParaRPr>
          </a:p>
        </p:txBody>
      </p:sp>
      <p:sp>
        <p:nvSpPr>
          <p:cNvPr id="149544" name="Oval 40"/>
          <p:cNvSpPr>
            <a:spLocks noChangeArrowheads="1"/>
          </p:cNvSpPr>
          <p:nvPr/>
        </p:nvSpPr>
        <p:spPr bwMode="auto">
          <a:xfrm>
            <a:off x="1143000" y="4191000"/>
            <a:ext cx="381000" cy="381000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r>
              <a:rPr lang="en-US" sz="2400" i="1"/>
              <a:t>s</a:t>
            </a:r>
          </a:p>
        </p:txBody>
      </p:sp>
      <p:sp>
        <p:nvSpPr>
          <p:cNvPr id="149555" name="Rectangle 51"/>
          <p:cNvSpPr>
            <a:spLocks noChangeArrowheads="1"/>
          </p:cNvSpPr>
          <p:nvPr/>
        </p:nvSpPr>
        <p:spPr bwMode="auto">
          <a:xfrm>
            <a:off x="3532188" y="4800600"/>
            <a:ext cx="430212" cy="3905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2700" tIns="12700" rIns="12700" bIns="12700"/>
          <a:lstStyle/>
          <a:p>
            <a:r>
              <a:rPr lang="en-US" sz="2200" dirty="0">
                <a:solidFill>
                  <a:srgbClr val="800080"/>
                </a:solidFill>
                <a:latin typeface="Times New Roman" pitchFamily="18" charset="0"/>
                <a:cs typeface="Levenim MT" pitchFamily="2" charset="-79"/>
              </a:rPr>
              <a:t>P</a:t>
            </a:r>
            <a:r>
              <a:rPr lang="en-US" sz="2200" baseline="-25000" dirty="0">
                <a:solidFill>
                  <a:srgbClr val="800080"/>
                </a:solidFill>
                <a:latin typeface="Times New Roman" pitchFamily="18" charset="0"/>
                <a:cs typeface="Levenim MT" pitchFamily="2" charset="-79"/>
              </a:rPr>
              <a:t>3</a:t>
            </a:r>
            <a:endParaRPr lang="en-US" sz="1000" baseline="-25000" dirty="0">
              <a:solidFill>
                <a:srgbClr val="800080"/>
              </a:solidFill>
              <a:latin typeface="Times New Roman" pitchFamily="18" charset="0"/>
              <a:cs typeface="Levenim MT" pitchFamily="2" charset="-79"/>
            </a:endParaRPr>
          </a:p>
        </p:txBody>
      </p:sp>
      <p:sp>
        <p:nvSpPr>
          <p:cNvPr id="149556" name="Rectangle 52"/>
          <p:cNvSpPr>
            <a:spLocks noChangeArrowheads="1"/>
          </p:cNvSpPr>
          <p:nvPr/>
        </p:nvSpPr>
        <p:spPr bwMode="auto">
          <a:xfrm>
            <a:off x="4370388" y="4805363"/>
            <a:ext cx="430212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2700" tIns="12700" rIns="12700" bIns="12700"/>
          <a:lstStyle/>
          <a:p>
            <a:r>
              <a:rPr lang="en-US" sz="2200" dirty="0">
                <a:solidFill>
                  <a:srgbClr val="800080"/>
                </a:solidFill>
                <a:latin typeface="Times New Roman" pitchFamily="18" charset="0"/>
                <a:cs typeface="Levenim MT" pitchFamily="2" charset="-79"/>
              </a:rPr>
              <a:t>P</a:t>
            </a:r>
            <a:r>
              <a:rPr lang="en-US" sz="2200" baseline="-25000" dirty="0">
                <a:solidFill>
                  <a:srgbClr val="800080"/>
                </a:solidFill>
                <a:latin typeface="Times New Roman" pitchFamily="18" charset="0"/>
                <a:cs typeface="Levenim MT" pitchFamily="2" charset="-79"/>
              </a:rPr>
              <a:t>4</a:t>
            </a:r>
            <a:r>
              <a:rPr lang="en-US" sz="2200" dirty="0">
                <a:solidFill>
                  <a:srgbClr val="800080"/>
                </a:solidFill>
                <a:latin typeface="Times New Roman" pitchFamily="18" charset="0"/>
                <a:cs typeface="Levenim MT" pitchFamily="2" charset="-79"/>
              </a:rPr>
              <a:t>  </a:t>
            </a:r>
            <a:endParaRPr lang="en-US" sz="1000" dirty="0">
              <a:solidFill>
                <a:srgbClr val="800080"/>
              </a:solidFill>
              <a:latin typeface="Times New Roman" pitchFamily="18" charset="0"/>
              <a:cs typeface="Levenim MT" pitchFamily="2" charset="-79"/>
            </a:endParaRPr>
          </a:p>
        </p:txBody>
      </p:sp>
      <p:sp>
        <p:nvSpPr>
          <p:cNvPr id="149557" name="Rectangle 53"/>
          <p:cNvSpPr>
            <a:spLocks noChangeArrowheads="1"/>
          </p:cNvSpPr>
          <p:nvPr/>
        </p:nvSpPr>
        <p:spPr bwMode="auto">
          <a:xfrm>
            <a:off x="5208588" y="4810125"/>
            <a:ext cx="430212" cy="3905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2700" tIns="12700" rIns="12700" bIns="12700"/>
          <a:lstStyle/>
          <a:p>
            <a:r>
              <a:rPr lang="en-US" sz="2200" dirty="0">
                <a:solidFill>
                  <a:srgbClr val="800080"/>
                </a:solidFill>
                <a:latin typeface="Times New Roman" pitchFamily="18" charset="0"/>
                <a:cs typeface="Levenim MT" pitchFamily="2" charset="-79"/>
              </a:rPr>
              <a:t>P</a:t>
            </a:r>
            <a:r>
              <a:rPr lang="en-US" sz="2200" baseline="-25000" dirty="0">
                <a:solidFill>
                  <a:srgbClr val="800080"/>
                </a:solidFill>
                <a:latin typeface="Times New Roman" pitchFamily="18" charset="0"/>
                <a:cs typeface="Levenim MT" pitchFamily="2" charset="-79"/>
              </a:rPr>
              <a:t>5</a:t>
            </a:r>
            <a:endParaRPr lang="en-US" sz="1000" baseline="-25000" dirty="0">
              <a:solidFill>
                <a:srgbClr val="800080"/>
              </a:solidFill>
              <a:latin typeface="Times New Roman" pitchFamily="18" charset="0"/>
              <a:cs typeface="Levenim MT" pitchFamily="2" charset="-79"/>
            </a:endParaRPr>
          </a:p>
        </p:txBody>
      </p:sp>
      <p:sp>
        <p:nvSpPr>
          <p:cNvPr id="149561" name="Oval 57"/>
          <p:cNvSpPr>
            <a:spLocks noChangeArrowheads="1"/>
          </p:cNvSpPr>
          <p:nvPr/>
        </p:nvSpPr>
        <p:spPr bwMode="auto">
          <a:xfrm>
            <a:off x="1905000" y="4191000"/>
            <a:ext cx="381000" cy="381000"/>
          </a:xfrm>
          <a:prstGeom prst="ellipse">
            <a:avLst/>
          </a:prstGeom>
          <a:solidFill>
            <a:srgbClr val="FF9999"/>
          </a:solidFill>
          <a:ln w="1905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r>
              <a:rPr lang="en-US" sz="2400" i="1"/>
              <a:t>r</a:t>
            </a:r>
            <a:r>
              <a:rPr lang="en-US" sz="2400" baseline="-25000"/>
              <a:t>3</a:t>
            </a:r>
            <a:endParaRPr lang="en-US" sz="2400"/>
          </a:p>
        </p:txBody>
      </p:sp>
      <p:sp>
        <p:nvSpPr>
          <p:cNvPr id="149563" name="Oval 59"/>
          <p:cNvSpPr>
            <a:spLocks noChangeArrowheads="1"/>
          </p:cNvSpPr>
          <p:nvPr/>
        </p:nvSpPr>
        <p:spPr bwMode="auto">
          <a:xfrm>
            <a:off x="3429000" y="4191000"/>
            <a:ext cx="381000" cy="381000"/>
          </a:xfrm>
          <a:prstGeom prst="ellipse">
            <a:avLst/>
          </a:prstGeom>
          <a:solidFill>
            <a:srgbClr val="FF9999"/>
          </a:solidFill>
          <a:ln w="1905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r>
              <a:rPr lang="en-US" sz="2400" i="1" dirty="0"/>
              <a:t>r</a:t>
            </a:r>
            <a:r>
              <a:rPr lang="en-US" sz="2400" baseline="-25000" dirty="0"/>
              <a:t>4</a:t>
            </a:r>
            <a:endParaRPr lang="en-US" sz="2400" dirty="0"/>
          </a:p>
        </p:txBody>
      </p:sp>
      <p:sp>
        <p:nvSpPr>
          <p:cNvPr id="149564" name="Oval 60"/>
          <p:cNvSpPr>
            <a:spLocks noChangeArrowheads="1"/>
          </p:cNvSpPr>
          <p:nvPr/>
        </p:nvSpPr>
        <p:spPr bwMode="auto">
          <a:xfrm>
            <a:off x="5105400" y="4191000"/>
            <a:ext cx="1066800" cy="381000"/>
          </a:xfrm>
          <a:prstGeom prst="ellipse">
            <a:avLst/>
          </a:prstGeom>
          <a:solidFill>
            <a:srgbClr val="FF9999"/>
          </a:solidFill>
          <a:ln w="1905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9566" name="Oval 62"/>
          <p:cNvSpPr>
            <a:spLocks noChangeArrowheads="1"/>
          </p:cNvSpPr>
          <p:nvPr/>
        </p:nvSpPr>
        <p:spPr bwMode="auto">
          <a:xfrm>
            <a:off x="1143000" y="3581400"/>
            <a:ext cx="381000" cy="381000"/>
          </a:xfrm>
          <a:prstGeom prst="ellipse">
            <a:avLst/>
          </a:prstGeom>
          <a:solidFill>
            <a:srgbClr val="0070C0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r>
              <a:rPr lang="en-US" sz="2400" i="1"/>
              <a:t>s</a:t>
            </a:r>
          </a:p>
        </p:txBody>
      </p:sp>
      <p:sp>
        <p:nvSpPr>
          <p:cNvPr id="149569" name="Oval 65"/>
          <p:cNvSpPr>
            <a:spLocks noChangeArrowheads="1"/>
          </p:cNvSpPr>
          <p:nvPr/>
        </p:nvSpPr>
        <p:spPr bwMode="auto">
          <a:xfrm>
            <a:off x="1143000" y="2971800"/>
            <a:ext cx="381000" cy="381000"/>
          </a:xfrm>
          <a:prstGeom prst="ellipse">
            <a:avLst/>
          </a:prstGeom>
          <a:solidFill>
            <a:srgbClr val="3333CC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r>
              <a:rPr lang="en-US" sz="2400" i="1" dirty="0"/>
              <a:t>s</a:t>
            </a:r>
          </a:p>
        </p:txBody>
      </p:sp>
      <p:sp>
        <p:nvSpPr>
          <p:cNvPr id="20496" name="Text Box 66"/>
          <p:cNvSpPr txBox="1">
            <a:spLocks noChangeArrowheads="1"/>
          </p:cNvSpPr>
          <p:nvPr/>
        </p:nvSpPr>
        <p:spPr bwMode="auto">
          <a:xfrm>
            <a:off x="1143000" y="28956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149571" name="Oval 67"/>
          <p:cNvSpPr>
            <a:spLocks noChangeArrowheads="1"/>
          </p:cNvSpPr>
          <p:nvPr/>
        </p:nvSpPr>
        <p:spPr bwMode="auto">
          <a:xfrm>
            <a:off x="1905000" y="3581400"/>
            <a:ext cx="381000" cy="381000"/>
          </a:xfrm>
          <a:prstGeom prst="ellipse">
            <a:avLst/>
          </a:prstGeom>
          <a:solidFill>
            <a:srgbClr val="0070C0"/>
          </a:solidFill>
          <a:ln w="1905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r>
              <a:rPr lang="en-US" sz="2400" i="1" dirty="0"/>
              <a:t>r</a:t>
            </a:r>
            <a:r>
              <a:rPr lang="en-US" sz="2400" baseline="-25000" dirty="0"/>
              <a:t>2</a:t>
            </a:r>
            <a:endParaRPr lang="en-US" sz="2400" dirty="0"/>
          </a:p>
        </p:txBody>
      </p:sp>
      <p:sp>
        <p:nvSpPr>
          <p:cNvPr id="149572" name="Oval 68"/>
          <p:cNvSpPr>
            <a:spLocks noChangeArrowheads="1"/>
          </p:cNvSpPr>
          <p:nvPr/>
        </p:nvSpPr>
        <p:spPr bwMode="auto">
          <a:xfrm>
            <a:off x="2667000" y="2971800"/>
            <a:ext cx="381000" cy="381000"/>
          </a:xfrm>
          <a:prstGeom prst="ellipse">
            <a:avLst/>
          </a:prstGeom>
          <a:solidFill>
            <a:srgbClr val="99CCFF"/>
          </a:solidFill>
          <a:ln w="0" cap="rnd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400" i="1" dirty="0"/>
              <a:t>r</a:t>
            </a:r>
            <a:r>
              <a:rPr lang="en-US" sz="2400" baseline="-25000" dirty="0"/>
              <a:t>1</a:t>
            </a:r>
            <a:endParaRPr lang="en-US" sz="2400" dirty="0"/>
          </a:p>
        </p:txBody>
      </p:sp>
      <p:sp>
        <p:nvSpPr>
          <p:cNvPr id="149573" name="Oval 69"/>
          <p:cNvSpPr>
            <a:spLocks noChangeArrowheads="1"/>
          </p:cNvSpPr>
          <p:nvPr/>
        </p:nvSpPr>
        <p:spPr bwMode="auto">
          <a:xfrm>
            <a:off x="4191000" y="2971800"/>
            <a:ext cx="762000" cy="381000"/>
          </a:xfrm>
          <a:prstGeom prst="ellipse">
            <a:avLst/>
          </a:prstGeom>
          <a:solidFill>
            <a:srgbClr val="99CCFF"/>
          </a:solidFill>
          <a:ln w="19050" cap="rnd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baseline="-25000"/>
          </a:p>
        </p:txBody>
      </p:sp>
      <p:sp>
        <p:nvSpPr>
          <p:cNvPr id="149574" name="Oval 70"/>
          <p:cNvSpPr>
            <a:spLocks noChangeArrowheads="1"/>
          </p:cNvSpPr>
          <p:nvPr/>
        </p:nvSpPr>
        <p:spPr bwMode="auto">
          <a:xfrm>
            <a:off x="2514600" y="3581400"/>
            <a:ext cx="914400" cy="381000"/>
          </a:xfrm>
          <a:prstGeom prst="ellipse">
            <a:avLst/>
          </a:prstGeom>
          <a:solidFill>
            <a:srgbClr val="0070C0"/>
          </a:solidFill>
          <a:ln w="1905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9575" name="Text Box 71"/>
          <p:cNvSpPr txBox="1">
            <a:spLocks noChangeArrowheads="1"/>
          </p:cNvSpPr>
          <p:nvPr/>
        </p:nvSpPr>
        <p:spPr bwMode="auto">
          <a:xfrm>
            <a:off x="6329363" y="2438400"/>
            <a:ext cx="1954212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100" b="1">
                <a:latin typeface="Consolas" pitchFamily="49" charset="0"/>
                <a:cs typeface="Guttman Aharoni" pitchFamily="2" charset="-79"/>
              </a:rPr>
              <a:t>minimal sets</a:t>
            </a:r>
          </a:p>
        </p:txBody>
      </p:sp>
      <p:sp>
        <p:nvSpPr>
          <p:cNvPr id="149576" name="Text Box 72"/>
          <p:cNvSpPr txBox="1">
            <a:spLocks noChangeArrowheads="1"/>
          </p:cNvSpPr>
          <p:nvPr/>
        </p:nvSpPr>
        <p:spPr bwMode="auto">
          <a:xfrm>
            <a:off x="6629400" y="2936875"/>
            <a:ext cx="1120820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100" b="1" dirty="0" smtClean="0">
                <a:latin typeface="Consolas" pitchFamily="49" charset="0"/>
                <a:cs typeface="Guttman Aharoni" pitchFamily="2" charset="-79"/>
              </a:rPr>
              <a:t>{P</a:t>
            </a:r>
            <a:r>
              <a:rPr lang="en-US" sz="2100" b="1" baseline="-25000" dirty="0" smtClean="0">
                <a:latin typeface="Consolas" pitchFamily="49" charset="0"/>
                <a:cs typeface="Guttman Aharoni" pitchFamily="2" charset="-79"/>
              </a:rPr>
              <a:t>2</a:t>
            </a:r>
            <a:r>
              <a:rPr lang="en-US" sz="2100" b="1" dirty="0" smtClean="0">
                <a:latin typeface="Consolas" pitchFamily="49" charset="0"/>
                <a:cs typeface="Guttman Aharoni" pitchFamily="2" charset="-79"/>
              </a:rPr>
              <a:t>,P</a:t>
            </a:r>
            <a:r>
              <a:rPr lang="en-US" sz="2100" b="1" baseline="-25000" dirty="0" smtClean="0">
                <a:latin typeface="Consolas" pitchFamily="49" charset="0"/>
                <a:cs typeface="Guttman Aharoni" pitchFamily="2" charset="-79"/>
              </a:rPr>
              <a:t>4</a:t>
            </a:r>
            <a:r>
              <a:rPr lang="en-US" sz="2100" b="1" dirty="0">
                <a:latin typeface="Consolas" pitchFamily="49" charset="0"/>
                <a:cs typeface="Guttman Aharoni" pitchFamily="2" charset="-79"/>
              </a:rPr>
              <a:t>}</a:t>
            </a:r>
          </a:p>
        </p:txBody>
      </p:sp>
      <p:sp>
        <p:nvSpPr>
          <p:cNvPr id="149577" name="Text Box 73"/>
          <p:cNvSpPr txBox="1">
            <a:spLocks noChangeArrowheads="1"/>
          </p:cNvSpPr>
          <p:nvPr/>
        </p:nvSpPr>
        <p:spPr bwMode="auto">
          <a:xfrm>
            <a:off x="6626225" y="3519488"/>
            <a:ext cx="1120820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100" b="1" dirty="0" smtClean="0">
                <a:latin typeface="Consolas" pitchFamily="49" charset="0"/>
                <a:cs typeface="Guttman Aharoni" pitchFamily="2" charset="-79"/>
              </a:rPr>
              <a:t>{P</a:t>
            </a:r>
            <a:r>
              <a:rPr lang="en-US" sz="2100" b="1" baseline="-25000" dirty="0" smtClean="0">
                <a:latin typeface="Consolas" pitchFamily="49" charset="0"/>
                <a:cs typeface="Guttman Aharoni" pitchFamily="2" charset="-79"/>
              </a:rPr>
              <a:t>1</a:t>
            </a:r>
            <a:r>
              <a:rPr lang="en-US" sz="2100" b="1" dirty="0" smtClean="0">
                <a:latin typeface="Consolas" pitchFamily="49" charset="0"/>
                <a:cs typeface="Guttman Aharoni" pitchFamily="2" charset="-79"/>
              </a:rPr>
              <a:t>,P</a:t>
            </a:r>
            <a:r>
              <a:rPr lang="en-US" sz="2100" b="1" baseline="-25000" dirty="0" smtClean="0">
                <a:latin typeface="Consolas" pitchFamily="49" charset="0"/>
                <a:cs typeface="Guttman Aharoni" pitchFamily="2" charset="-79"/>
              </a:rPr>
              <a:t>2</a:t>
            </a:r>
            <a:r>
              <a:rPr lang="en-US" sz="2100" b="1" dirty="0">
                <a:latin typeface="Consolas" pitchFamily="49" charset="0"/>
                <a:cs typeface="Guttman Aharoni" pitchFamily="2" charset="-79"/>
              </a:rPr>
              <a:t>}</a:t>
            </a:r>
          </a:p>
        </p:txBody>
      </p:sp>
      <p:sp>
        <p:nvSpPr>
          <p:cNvPr id="149578" name="Text Box 74"/>
          <p:cNvSpPr txBox="1">
            <a:spLocks noChangeArrowheads="1"/>
          </p:cNvSpPr>
          <p:nvPr/>
        </p:nvSpPr>
        <p:spPr bwMode="auto">
          <a:xfrm>
            <a:off x="6477000" y="4227513"/>
            <a:ext cx="1563248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100" b="1" dirty="0" smtClean="0">
                <a:latin typeface="Consolas" pitchFamily="49" charset="0"/>
                <a:cs typeface="Guttman Aharoni" pitchFamily="2" charset="-79"/>
              </a:rPr>
              <a:t>{P</a:t>
            </a:r>
            <a:r>
              <a:rPr lang="en-US" sz="2100" b="1" baseline="-25000" dirty="0" smtClean="0">
                <a:latin typeface="Consolas" pitchFamily="49" charset="0"/>
                <a:cs typeface="Guttman Aharoni" pitchFamily="2" charset="-79"/>
              </a:rPr>
              <a:t>1</a:t>
            </a:r>
            <a:r>
              <a:rPr lang="en-US" sz="2100" b="1" dirty="0" smtClean="0">
                <a:latin typeface="Consolas" pitchFamily="49" charset="0"/>
                <a:cs typeface="Guttman Aharoni" pitchFamily="2" charset="-79"/>
              </a:rPr>
              <a:t>,P</a:t>
            </a:r>
            <a:r>
              <a:rPr lang="en-US" sz="2100" b="1" baseline="-25000" dirty="0" smtClean="0">
                <a:latin typeface="Consolas" pitchFamily="49" charset="0"/>
                <a:cs typeface="Guttman Aharoni" pitchFamily="2" charset="-79"/>
              </a:rPr>
              <a:t>3</a:t>
            </a:r>
            <a:r>
              <a:rPr lang="en-US" sz="2100" b="1" dirty="0" smtClean="0">
                <a:latin typeface="Consolas" pitchFamily="49" charset="0"/>
                <a:cs typeface="Guttman Aharoni" pitchFamily="2" charset="-79"/>
              </a:rPr>
              <a:t>,P</a:t>
            </a:r>
            <a:r>
              <a:rPr lang="en-US" sz="2100" b="1" baseline="-25000" dirty="0" smtClean="0">
                <a:latin typeface="Consolas" pitchFamily="49" charset="0"/>
                <a:cs typeface="Guttman Aharoni" pitchFamily="2" charset="-79"/>
              </a:rPr>
              <a:t>5</a:t>
            </a:r>
            <a:r>
              <a:rPr lang="en-US" sz="2100" b="1" dirty="0">
                <a:latin typeface="Consolas" pitchFamily="49" charset="0"/>
                <a:cs typeface="Guttman Aharoni" pitchFamily="2" charset="-79"/>
              </a:rPr>
              <a:t>}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4953000" y="4038600"/>
            <a:ext cx="19812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i="1" dirty="0"/>
              <a:t>s</a:t>
            </a:r>
            <a:r>
              <a:rPr lang="en-US" sz="2400" dirty="0">
                <a:latin typeface="Cambria Math" pitchFamily="18" charset="0"/>
              </a:rPr>
              <a:t>⊕</a:t>
            </a:r>
            <a:r>
              <a:rPr lang="en-US" sz="2400" i="1" dirty="0"/>
              <a:t>r</a:t>
            </a:r>
            <a:r>
              <a:rPr lang="en-US" sz="2400" baseline="-25000" dirty="0"/>
              <a:t>3</a:t>
            </a:r>
            <a:r>
              <a:rPr lang="en-US" dirty="0">
                <a:latin typeface="Cambria Math" pitchFamily="18" charset="0"/>
              </a:rPr>
              <a:t> </a:t>
            </a:r>
            <a:r>
              <a:rPr lang="en-US" sz="2400" dirty="0">
                <a:latin typeface="Cambria Math" pitchFamily="18" charset="0"/>
              </a:rPr>
              <a:t>⊕</a:t>
            </a:r>
            <a:r>
              <a:rPr lang="en-US" sz="2400" i="1" dirty="0"/>
              <a:t>r</a:t>
            </a:r>
            <a:r>
              <a:rPr lang="en-US" sz="2400" baseline="-25000" dirty="0"/>
              <a:t>4</a:t>
            </a:r>
          </a:p>
          <a:p>
            <a:endParaRPr lang="en-US" dirty="0"/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2514600" y="3514725"/>
            <a:ext cx="9144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i="1" dirty="0"/>
              <a:t>s</a:t>
            </a:r>
            <a:r>
              <a:rPr lang="en-US" sz="2400" dirty="0">
                <a:latin typeface="Cambria Math" pitchFamily="18" charset="0"/>
              </a:rPr>
              <a:t>⊕</a:t>
            </a:r>
            <a:r>
              <a:rPr lang="en-US" sz="2400" i="1" dirty="0"/>
              <a:t>r</a:t>
            </a:r>
            <a:r>
              <a:rPr lang="en-US" baseline="-25000" dirty="0"/>
              <a:t>2</a:t>
            </a:r>
          </a:p>
          <a:p>
            <a:endParaRPr lang="en-US" dirty="0"/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4114800" y="2895600"/>
            <a:ext cx="9144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i="1"/>
              <a:t>s</a:t>
            </a:r>
            <a:r>
              <a:rPr lang="en-US" sz="2400">
                <a:latin typeface="Cambria Math" pitchFamily="18" charset="0"/>
              </a:rPr>
              <a:t>⊕</a:t>
            </a:r>
            <a:r>
              <a:rPr lang="en-US" sz="2400" i="1"/>
              <a:t>r</a:t>
            </a:r>
            <a:r>
              <a:rPr lang="en-US" baseline="-25000"/>
              <a:t>1</a:t>
            </a:r>
          </a:p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7" grpId="0" build="p" autoUpdateAnimBg="0"/>
      <p:bldP spid="149529" grpId="0"/>
      <p:bldP spid="149530" grpId="0"/>
      <p:bldP spid="149544" grpId="0" animBg="1"/>
      <p:bldP spid="149555" grpId="0"/>
      <p:bldP spid="149556" grpId="0"/>
      <p:bldP spid="149557" grpId="0"/>
      <p:bldP spid="149561" grpId="0" animBg="1"/>
      <p:bldP spid="149563" grpId="0" animBg="1"/>
      <p:bldP spid="149564" grpId="0" animBg="1"/>
      <p:bldP spid="149566" grpId="0" animBg="1"/>
      <p:bldP spid="149569" grpId="0" animBg="1"/>
      <p:bldP spid="149571" grpId="0" animBg="1"/>
      <p:bldP spid="149572" grpId="0" animBg="1"/>
      <p:bldP spid="149573" grpId="0" animBg="1"/>
      <p:bldP spid="149574" grpId="0" animBg="1"/>
      <p:bldP spid="149575" grpId="0"/>
      <p:bldP spid="149576" grpId="0"/>
      <p:bldP spid="149577" grpId="0"/>
      <p:bldP spid="149578" grpId="0"/>
      <p:bldP spid="32" grpId="0"/>
      <p:bldP spid="33" grpId="0"/>
      <p:bldP spid="3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rgbClr val="4603CD"/>
                </a:solidFill>
              </a:rPr>
              <a:t>General Construction II: Linear </a:t>
            </a:r>
            <a:r>
              <a:rPr lang="en-US" sz="3600" dirty="0">
                <a:solidFill>
                  <a:srgbClr val="4603CD"/>
                </a:solidFill>
              </a:rPr>
              <a:t>Schemes </a:t>
            </a:r>
            <a:r>
              <a:rPr lang="en-US" sz="3600" dirty="0" smtClean="0">
                <a:solidFill>
                  <a:srgbClr val="4603CD"/>
                </a:solidFill>
              </a:rPr>
              <a:t/>
            </a:r>
            <a:br>
              <a:rPr lang="en-US" sz="3600" dirty="0" smtClean="0">
                <a:solidFill>
                  <a:srgbClr val="4603CD"/>
                </a:solidFill>
              </a:rPr>
            </a:br>
            <a:endParaRPr lang="en-US" sz="3600" dirty="0">
              <a:solidFill>
                <a:srgbClr val="4603CD"/>
              </a:solidFill>
            </a:endParaRPr>
          </a:p>
        </p:txBody>
      </p:sp>
      <p:sp>
        <p:nvSpPr>
          <p:cNvPr id="166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  <a:buFontTx/>
              <a:buNone/>
            </a:pPr>
            <a:endParaRPr lang="en-US" sz="2800" dirty="0"/>
          </a:p>
          <a:p>
            <a:pPr>
              <a:spcBef>
                <a:spcPct val="0"/>
              </a:spcBef>
              <a:buClrTx/>
            </a:pPr>
            <a:r>
              <a:rPr lang="en-US" sz="2800" b="1" dirty="0" smtClean="0">
                <a:latin typeface="Consolas" pitchFamily="49" charset="0"/>
                <a:cs typeface="Guttman Aharoni" pitchFamily="2" charset="-79"/>
                <a:sym typeface="Euclid Math One" pitchFamily="18" charset="2"/>
              </a:rPr>
              <a:t>Linear secret sharing schemes – use a linear mapping to share the secret.</a:t>
            </a:r>
          </a:p>
          <a:p>
            <a:pPr marL="273050" lvl="1" indent="-273050">
              <a:spcBef>
                <a:spcPct val="0"/>
              </a:spcBef>
              <a:buClrTx/>
              <a:buSzPct val="95000"/>
            </a:pPr>
            <a:r>
              <a:rPr lang="en-US" sz="2800" b="1" dirty="0" smtClean="0">
                <a:latin typeface="Consolas" pitchFamily="49" charset="0"/>
                <a:cs typeface="Guttman Aharoni" pitchFamily="2" charset="-79"/>
                <a:sym typeface="Euclid Math One" pitchFamily="18" charset="2"/>
              </a:rPr>
              <a:t>Equivalent to monotone span programs.</a:t>
            </a:r>
          </a:p>
          <a:p>
            <a:pPr lvl="1">
              <a:spcBef>
                <a:spcPct val="0"/>
              </a:spcBef>
              <a:buClrTx/>
            </a:pPr>
            <a:r>
              <a:rPr lang="en-US" b="1" dirty="0" smtClean="0">
                <a:latin typeface="Consolas" pitchFamily="49" charset="0"/>
                <a:cs typeface="Guttman Aharoni" pitchFamily="2" charset="-79"/>
                <a:sym typeface="Euclid Math One" pitchFamily="18" charset="2"/>
              </a:rPr>
              <a:t>linear </a:t>
            </a:r>
            <a:r>
              <a:rPr lang="en-US" b="1" dirty="0">
                <a:latin typeface="Consolas" pitchFamily="49" charset="0"/>
                <a:cs typeface="Guttman Aharoni" pitchFamily="2" charset="-79"/>
                <a:sym typeface="Euclid Math One" pitchFamily="18" charset="2"/>
              </a:rPr>
              <a:t>algebraic model of computation [KarchmerWigderson93</a:t>
            </a:r>
            <a:r>
              <a:rPr lang="en-US" b="1" dirty="0" smtClean="0">
                <a:latin typeface="Consolas" pitchFamily="49" charset="0"/>
                <a:cs typeface="Guttman Aharoni" pitchFamily="2" charset="-79"/>
                <a:sym typeface="Euclid Math One" pitchFamily="18" charset="2"/>
              </a:rPr>
              <a:t>].</a:t>
            </a:r>
          </a:p>
          <a:p>
            <a:pPr>
              <a:spcBef>
                <a:spcPct val="0"/>
              </a:spcBef>
              <a:buClrTx/>
            </a:pPr>
            <a:r>
              <a:rPr lang="en-US" b="1" dirty="0" smtClean="0">
                <a:latin typeface="Consolas" pitchFamily="49" charset="0"/>
                <a:cs typeface="Guttman Aharoni" pitchFamily="2" charset="-79"/>
                <a:sym typeface="Euclid Math One" pitchFamily="18" charset="2"/>
              </a:rPr>
              <a:t>Nearly all known schemes are linear. </a:t>
            </a:r>
            <a:endParaRPr lang="en-US" b="1" dirty="0">
              <a:latin typeface="Consolas" pitchFamily="49" charset="0"/>
              <a:cs typeface="Guttman Aharoni" pitchFamily="2" charset="-79"/>
              <a:sym typeface="Euclid Math One" pitchFamily="18" charset="2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2F8CF-64BE-46CE-B316-1261485DD9B3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C6BFE-AE96-4395-8492-C0CDDB30217E}" type="slidenum">
              <a:rPr lang="en-US"/>
              <a:pPr/>
              <a:t>12</a:t>
            </a:fld>
            <a:endParaRPr lang="en-US"/>
          </a:p>
        </p:txBody>
      </p:sp>
      <p:graphicFrame>
        <p:nvGraphicFramePr>
          <p:cNvPr id="210014" name="Group 94"/>
          <p:cNvGraphicFramePr>
            <a:graphicFrameLocks noGrp="1"/>
          </p:cNvGraphicFramePr>
          <p:nvPr/>
        </p:nvGraphicFramePr>
        <p:xfrm>
          <a:off x="2193925" y="1679575"/>
          <a:ext cx="3071813" cy="2559051"/>
        </p:xfrm>
        <a:graphic>
          <a:graphicData uri="http://schemas.openxmlformats.org/drawingml/2006/table">
            <a:tbl>
              <a:tblPr rtl="1"/>
              <a:tblGrid>
                <a:gridCol w="766763"/>
                <a:gridCol w="768350"/>
                <a:gridCol w="768350"/>
                <a:gridCol w="768350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0009" name="Group 89"/>
          <p:cNvGraphicFramePr>
            <a:graphicFrameLocks noGrp="1"/>
          </p:cNvGraphicFramePr>
          <p:nvPr/>
        </p:nvGraphicFramePr>
        <p:xfrm>
          <a:off x="1428750" y="1690688"/>
          <a:ext cx="766763" cy="2557465"/>
        </p:xfrm>
        <a:graphic>
          <a:graphicData uri="http://schemas.openxmlformats.org/drawingml/2006/table">
            <a:tbl>
              <a:tblPr rtl="1"/>
              <a:tblGrid>
                <a:gridCol w="766763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0012" name="Group 92"/>
          <p:cNvGraphicFramePr>
            <a:graphicFrameLocks noGrp="1"/>
          </p:cNvGraphicFramePr>
          <p:nvPr/>
        </p:nvGraphicFramePr>
        <p:xfrm>
          <a:off x="2200275" y="4267200"/>
          <a:ext cx="3057525" cy="512763"/>
        </p:xfrm>
        <a:graphic>
          <a:graphicData uri="http://schemas.openxmlformats.org/drawingml/2006/table">
            <a:tbl>
              <a:tblPr rtl="1"/>
              <a:tblGrid>
                <a:gridCol w="766762"/>
                <a:gridCol w="768350"/>
                <a:gridCol w="766763"/>
                <a:gridCol w="755650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0015" name="Text Box 95"/>
          <p:cNvSpPr txBox="1">
            <a:spLocks noChangeArrowheads="1"/>
          </p:cNvSpPr>
          <p:nvPr/>
        </p:nvSpPr>
        <p:spPr bwMode="auto">
          <a:xfrm>
            <a:off x="1336675" y="4887913"/>
            <a:ext cx="544512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 baseline="0" dirty="0"/>
              <a:t>The program accepts a set </a:t>
            </a:r>
            <a:r>
              <a:rPr lang="en-US" sz="2000" i="1" baseline="0" dirty="0"/>
              <a:t>B </a:t>
            </a:r>
          </a:p>
          <a:p>
            <a:pPr algn="ctr"/>
            <a:r>
              <a:rPr lang="en-US" sz="2000" baseline="0" dirty="0"/>
              <a:t>iff </a:t>
            </a:r>
          </a:p>
          <a:p>
            <a:pPr algn="ctr"/>
            <a:r>
              <a:rPr lang="en-US" sz="2000" baseline="0" dirty="0"/>
              <a:t>the rows labeled by </a:t>
            </a:r>
            <a:r>
              <a:rPr lang="en-US" sz="2000" i="1" baseline="0" dirty="0"/>
              <a:t>B </a:t>
            </a:r>
            <a:r>
              <a:rPr lang="en-US" sz="2000" baseline="0" dirty="0"/>
              <a:t>span the target vector.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609600" y="627888"/>
            <a:ext cx="8305800" cy="59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603CD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Monotone Span Programs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4603C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63998" y="1828800"/>
                <a:ext cx="1512402" cy="523220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/>
                            </a:rPr>
                            <m:t>Field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l-GR" sz="2800" b="0" i="1" smtClean="0">
                              <a:latin typeface="Cambria Math"/>
                              <a:ea typeface="Cambria Math"/>
                            </a:rPr>
                            <m:t>𝔽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he-IL" sz="28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998" y="1828800"/>
                <a:ext cx="1512402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0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0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0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015" grpId="0"/>
      <p:bldP spid="210015" grpId="1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26FD-9995-4B44-99DD-106EDC8EFB23}" type="slidenum">
              <a:rPr lang="en-US"/>
              <a:pPr/>
              <a:t>13</a:t>
            </a:fld>
            <a:endParaRPr lang="en-US"/>
          </a:p>
        </p:txBody>
      </p:sp>
      <p:graphicFrame>
        <p:nvGraphicFramePr>
          <p:cNvPr id="201862" name="Group 134"/>
          <p:cNvGraphicFramePr>
            <a:graphicFrameLocks noGrp="1"/>
          </p:cNvGraphicFramePr>
          <p:nvPr/>
        </p:nvGraphicFramePr>
        <p:xfrm>
          <a:off x="2193925" y="1679575"/>
          <a:ext cx="3071813" cy="2559051"/>
        </p:xfrm>
        <a:graphic>
          <a:graphicData uri="http://schemas.openxmlformats.org/drawingml/2006/table">
            <a:tbl>
              <a:tblPr rtl="1"/>
              <a:tblGrid>
                <a:gridCol w="766763"/>
                <a:gridCol w="768350"/>
                <a:gridCol w="768350"/>
                <a:gridCol w="768350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1863" name="Group 135"/>
          <p:cNvGraphicFramePr>
            <a:graphicFrameLocks noGrp="1"/>
          </p:cNvGraphicFramePr>
          <p:nvPr/>
        </p:nvGraphicFramePr>
        <p:xfrm>
          <a:off x="2200275" y="4267200"/>
          <a:ext cx="3057525" cy="512763"/>
        </p:xfrm>
        <a:graphic>
          <a:graphicData uri="http://schemas.openxmlformats.org/drawingml/2006/table">
            <a:tbl>
              <a:tblPr rtl="1"/>
              <a:tblGrid>
                <a:gridCol w="766762"/>
                <a:gridCol w="768350"/>
                <a:gridCol w="766763"/>
                <a:gridCol w="755650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" name="Group 71"/>
          <p:cNvGrpSpPr>
            <a:grpSpLocks/>
          </p:cNvGrpSpPr>
          <p:nvPr/>
        </p:nvGrpSpPr>
        <p:grpSpPr bwMode="auto">
          <a:xfrm>
            <a:off x="5410200" y="1981200"/>
            <a:ext cx="3071813" cy="517525"/>
            <a:chOff x="3408" y="1248"/>
            <a:chExt cx="1935" cy="326"/>
          </a:xfrm>
        </p:grpSpPr>
        <p:sp>
          <p:nvSpPr>
            <p:cNvPr id="201800" name="Rectangle 72"/>
            <p:cNvSpPr>
              <a:spLocks noChangeArrowheads="1"/>
            </p:cNvSpPr>
            <p:nvPr/>
          </p:nvSpPr>
          <p:spPr bwMode="auto">
            <a:xfrm>
              <a:off x="4860" y="1248"/>
              <a:ext cx="483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2000" b="1" baseline="0">
                  <a:solidFill>
                    <a:schemeClr val="accent2"/>
                  </a:solidFill>
                </a:rPr>
                <a:t>1</a:t>
              </a:r>
            </a:p>
          </p:txBody>
        </p:sp>
        <p:sp>
          <p:nvSpPr>
            <p:cNvPr id="201801" name="Rectangle 73"/>
            <p:cNvSpPr>
              <a:spLocks noChangeArrowheads="1"/>
            </p:cNvSpPr>
            <p:nvPr/>
          </p:nvSpPr>
          <p:spPr bwMode="auto">
            <a:xfrm>
              <a:off x="4376" y="1248"/>
              <a:ext cx="484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2000" b="1" baseline="0">
                  <a:solidFill>
                    <a:schemeClr val="accent2"/>
                  </a:solidFill>
                </a:rPr>
                <a:t>1</a:t>
              </a:r>
            </a:p>
          </p:txBody>
        </p:sp>
        <p:sp>
          <p:nvSpPr>
            <p:cNvPr id="201802" name="Rectangle 74"/>
            <p:cNvSpPr>
              <a:spLocks noChangeArrowheads="1"/>
            </p:cNvSpPr>
            <p:nvPr/>
          </p:nvSpPr>
          <p:spPr bwMode="auto">
            <a:xfrm>
              <a:off x="3892" y="1248"/>
              <a:ext cx="484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2000" b="1" baseline="0">
                  <a:solidFill>
                    <a:schemeClr val="accent2"/>
                  </a:solidFill>
                </a:rPr>
                <a:t>0</a:t>
              </a:r>
            </a:p>
          </p:txBody>
        </p:sp>
        <p:sp>
          <p:nvSpPr>
            <p:cNvPr id="201803" name="Rectangle 75"/>
            <p:cNvSpPr>
              <a:spLocks noChangeArrowheads="1"/>
            </p:cNvSpPr>
            <p:nvPr/>
          </p:nvSpPr>
          <p:spPr bwMode="auto">
            <a:xfrm>
              <a:off x="3408" y="1248"/>
              <a:ext cx="484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2000" b="1" baseline="0">
                  <a:solidFill>
                    <a:schemeClr val="accent2"/>
                  </a:solidFill>
                </a:rPr>
                <a:t>1</a:t>
              </a:r>
            </a:p>
          </p:txBody>
        </p:sp>
        <p:sp>
          <p:nvSpPr>
            <p:cNvPr id="201804" name="Line 76"/>
            <p:cNvSpPr>
              <a:spLocks noChangeShapeType="1"/>
            </p:cNvSpPr>
            <p:nvPr/>
          </p:nvSpPr>
          <p:spPr bwMode="auto">
            <a:xfrm>
              <a:off x="3408" y="1248"/>
              <a:ext cx="1935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1805" name="Line 77"/>
            <p:cNvSpPr>
              <a:spLocks noChangeShapeType="1"/>
            </p:cNvSpPr>
            <p:nvPr/>
          </p:nvSpPr>
          <p:spPr bwMode="auto">
            <a:xfrm>
              <a:off x="3408" y="1574"/>
              <a:ext cx="1935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1806" name="Line 78"/>
            <p:cNvSpPr>
              <a:spLocks noChangeShapeType="1"/>
            </p:cNvSpPr>
            <p:nvPr/>
          </p:nvSpPr>
          <p:spPr bwMode="auto">
            <a:xfrm>
              <a:off x="3408" y="1248"/>
              <a:ext cx="0" cy="326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1807" name="Line 79"/>
            <p:cNvSpPr>
              <a:spLocks noChangeShapeType="1"/>
            </p:cNvSpPr>
            <p:nvPr/>
          </p:nvSpPr>
          <p:spPr bwMode="auto">
            <a:xfrm>
              <a:off x="3892" y="1248"/>
              <a:ext cx="0" cy="32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1808" name="Line 80"/>
            <p:cNvSpPr>
              <a:spLocks noChangeShapeType="1"/>
            </p:cNvSpPr>
            <p:nvPr/>
          </p:nvSpPr>
          <p:spPr bwMode="auto">
            <a:xfrm>
              <a:off x="4376" y="1248"/>
              <a:ext cx="0" cy="32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1809" name="Line 81"/>
            <p:cNvSpPr>
              <a:spLocks noChangeShapeType="1"/>
            </p:cNvSpPr>
            <p:nvPr/>
          </p:nvSpPr>
          <p:spPr bwMode="auto">
            <a:xfrm>
              <a:off x="4860" y="1248"/>
              <a:ext cx="0" cy="32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1810" name="Line 82"/>
            <p:cNvSpPr>
              <a:spLocks noChangeShapeType="1"/>
            </p:cNvSpPr>
            <p:nvPr/>
          </p:nvSpPr>
          <p:spPr bwMode="auto">
            <a:xfrm>
              <a:off x="5343" y="1248"/>
              <a:ext cx="0" cy="326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83"/>
          <p:cNvGrpSpPr>
            <a:grpSpLocks/>
          </p:cNvGrpSpPr>
          <p:nvPr/>
        </p:nvGrpSpPr>
        <p:grpSpPr bwMode="auto">
          <a:xfrm>
            <a:off x="5386388" y="3733800"/>
            <a:ext cx="3071812" cy="517525"/>
            <a:chOff x="3393" y="2352"/>
            <a:chExt cx="1935" cy="326"/>
          </a:xfrm>
        </p:grpSpPr>
        <p:sp>
          <p:nvSpPr>
            <p:cNvPr id="201812" name="Rectangle 84"/>
            <p:cNvSpPr>
              <a:spLocks noChangeArrowheads="1"/>
            </p:cNvSpPr>
            <p:nvPr/>
          </p:nvSpPr>
          <p:spPr bwMode="auto">
            <a:xfrm>
              <a:off x="4845" y="2352"/>
              <a:ext cx="483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2000" b="1" baseline="0">
                  <a:solidFill>
                    <a:schemeClr val="accent2"/>
                  </a:solidFill>
                </a:rPr>
                <a:t>1</a:t>
              </a:r>
            </a:p>
          </p:txBody>
        </p:sp>
        <p:sp>
          <p:nvSpPr>
            <p:cNvPr id="201813" name="Rectangle 85"/>
            <p:cNvSpPr>
              <a:spLocks noChangeArrowheads="1"/>
            </p:cNvSpPr>
            <p:nvPr/>
          </p:nvSpPr>
          <p:spPr bwMode="auto">
            <a:xfrm>
              <a:off x="4361" y="2352"/>
              <a:ext cx="484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2000" b="1" baseline="0">
                  <a:solidFill>
                    <a:schemeClr val="accent2"/>
                  </a:solidFill>
                </a:rPr>
                <a:t>1</a:t>
              </a:r>
            </a:p>
          </p:txBody>
        </p:sp>
        <p:sp>
          <p:nvSpPr>
            <p:cNvPr id="201814" name="Rectangle 86"/>
            <p:cNvSpPr>
              <a:spLocks noChangeArrowheads="1"/>
            </p:cNvSpPr>
            <p:nvPr/>
          </p:nvSpPr>
          <p:spPr bwMode="auto">
            <a:xfrm>
              <a:off x="3877" y="2352"/>
              <a:ext cx="484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2000" b="1" baseline="0">
                  <a:solidFill>
                    <a:schemeClr val="accent2"/>
                  </a:solidFill>
                </a:rPr>
                <a:t>0</a:t>
              </a:r>
            </a:p>
          </p:txBody>
        </p:sp>
        <p:sp>
          <p:nvSpPr>
            <p:cNvPr id="201815" name="Rectangle 87"/>
            <p:cNvSpPr>
              <a:spLocks noChangeArrowheads="1"/>
            </p:cNvSpPr>
            <p:nvPr/>
          </p:nvSpPr>
          <p:spPr bwMode="auto">
            <a:xfrm>
              <a:off x="3393" y="2352"/>
              <a:ext cx="484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2000" b="1" baseline="0">
                  <a:solidFill>
                    <a:schemeClr val="accent2"/>
                  </a:solidFill>
                </a:rPr>
                <a:t>0</a:t>
              </a:r>
            </a:p>
          </p:txBody>
        </p:sp>
        <p:sp>
          <p:nvSpPr>
            <p:cNvPr id="201816" name="Line 88"/>
            <p:cNvSpPr>
              <a:spLocks noChangeShapeType="1"/>
            </p:cNvSpPr>
            <p:nvPr/>
          </p:nvSpPr>
          <p:spPr bwMode="auto">
            <a:xfrm>
              <a:off x="3393" y="2352"/>
              <a:ext cx="1935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1817" name="Line 89"/>
            <p:cNvSpPr>
              <a:spLocks noChangeShapeType="1"/>
            </p:cNvSpPr>
            <p:nvPr/>
          </p:nvSpPr>
          <p:spPr bwMode="auto">
            <a:xfrm>
              <a:off x="3393" y="2678"/>
              <a:ext cx="1935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1818" name="Line 90"/>
            <p:cNvSpPr>
              <a:spLocks noChangeShapeType="1"/>
            </p:cNvSpPr>
            <p:nvPr/>
          </p:nvSpPr>
          <p:spPr bwMode="auto">
            <a:xfrm>
              <a:off x="3393" y="2352"/>
              <a:ext cx="0" cy="326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1819" name="Line 91"/>
            <p:cNvSpPr>
              <a:spLocks noChangeShapeType="1"/>
            </p:cNvSpPr>
            <p:nvPr/>
          </p:nvSpPr>
          <p:spPr bwMode="auto">
            <a:xfrm>
              <a:off x="3877" y="2352"/>
              <a:ext cx="0" cy="32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1820" name="Line 92"/>
            <p:cNvSpPr>
              <a:spLocks noChangeShapeType="1"/>
            </p:cNvSpPr>
            <p:nvPr/>
          </p:nvSpPr>
          <p:spPr bwMode="auto">
            <a:xfrm>
              <a:off x="4361" y="2352"/>
              <a:ext cx="0" cy="32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1821" name="Line 93"/>
            <p:cNvSpPr>
              <a:spLocks noChangeShapeType="1"/>
            </p:cNvSpPr>
            <p:nvPr/>
          </p:nvSpPr>
          <p:spPr bwMode="auto">
            <a:xfrm>
              <a:off x="4845" y="2352"/>
              <a:ext cx="0" cy="32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1822" name="Line 94"/>
            <p:cNvSpPr>
              <a:spLocks noChangeShapeType="1"/>
            </p:cNvSpPr>
            <p:nvPr/>
          </p:nvSpPr>
          <p:spPr bwMode="auto">
            <a:xfrm>
              <a:off x="5328" y="2352"/>
              <a:ext cx="0" cy="326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1823" name="AutoShape 95"/>
          <p:cNvSpPr>
            <a:spLocks noChangeArrowheads="1"/>
          </p:cNvSpPr>
          <p:nvPr/>
        </p:nvSpPr>
        <p:spPr bwMode="auto">
          <a:xfrm>
            <a:off x="6705600" y="2895600"/>
            <a:ext cx="457200" cy="457200"/>
          </a:xfrm>
          <a:prstGeom prst="flowChartOr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01864" name="Group 136"/>
          <p:cNvGraphicFramePr>
            <a:graphicFrameLocks noGrp="1"/>
          </p:cNvGraphicFramePr>
          <p:nvPr/>
        </p:nvGraphicFramePr>
        <p:xfrm>
          <a:off x="5387975" y="4283075"/>
          <a:ext cx="3057525" cy="512763"/>
        </p:xfrm>
        <a:graphic>
          <a:graphicData uri="http://schemas.openxmlformats.org/drawingml/2006/table">
            <a:tbl>
              <a:tblPr rtl="1"/>
              <a:tblGrid>
                <a:gridCol w="766762"/>
                <a:gridCol w="768350"/>
                <a:gridCol w="766763"/>
                <a:gridCol w="755650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01839" name="Picture 111" descr="Check-Mark-t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06963" y="4800600"/>
            <a:ext cx="1524000" cy="1431925"/>
          </a:xfrm>
          <a:prstGeom prst="rect">
            <a:avLst/>
          </a:prstGeom>
          <a:noFill/>
        </p:spPr>
      </p:pic>
      <p:graphicFrame>
        <p:nvGraphicFramePr>
          <p:cNvPr id="201858" name="Group 130"/>
          <p:cNvGraphicFramePr>
            <a:graphicFrameLocks noGrp="1"/>
          </p:cNvGraphicFramePr>
          <p:nvPr/>
        </p:nvGraphicFramePr>
        <p:xfrm>
          <a:off x="1428750" y="1690688"/>
          <a:ext cx="766763" cy="2557465"/>
        </p:xfrm>
        <a:graphic>
          <a:graphicData uri="http://schemas.openxmlformats.org/drawingml/2006/table">
            <a:tbl>
              <a:tblPr rtl="1"/>
              <a:tblGrid>
                <a:gridCol w="766763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1860" name="Text Box 132"/>
          <p:cNvSpPr txBox="1">
            <a:spLocks noChangeArrowheads="1"/>
          </p:cNvSpPr>
          <p:nvPr/>
        </p:nvSpPr>
        <p:spPr bwMode="auto">
          <a:xfrm>
            <a:off x="1066800" y="5257800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 dirty="0"/>
              <a:t>{P</a:t>
            </a:r>
            <a:r>
              <a:rPr lang="en-US" sz="2400" baseline="-25000" dirty="0"/>
              <a:t>2</a:t>
            </a:r>
            <a:r>
              <a:rPr lang="en-US" sz="2400" baseline="0" dirty="0"/>
              <a:t>,P</a:t>
            </a:r>
            <a:r>
              <a:rPr lang="en-US" sz="2400" baseline="-25000" dirty="0"/>
              <a:t>4</a:t>
            </a:r>
            <a:r>
              <a:rPr lang="en-US" sz="2400" baseline="0" dirty="0"/>
              <a:t>}</a:t>
            </a:r>
          </a:p>
        </p:txBody>
      </p:sp>
      <p:sp>
        <p:nvSpPr>
          <p:cNvPr id="37" name="Rectangle 2"/>
          <p:cNvSpPr txBox="1">
            <a:spLocks noChangeArrowheads="1"/>
          </p:cNvSpPr>
          <p:nvPr/>
        </p:nvSpPr>
        <p:spPr bwMode="auto">
          <a:xfrm>
            <a:off x="609600" y="627889"/>
            <a:ext cx="8305800" cy="59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603CD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Monotone Span Programs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4603C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163998" y="1828800"/>
                <a:ext cx="1512402" cy="523220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/>
                            </a:rPr>
                            <m:t>Field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l-GR" sz="2800" b="0" i="1" smtClean="0">
                              <a:latin typeface="Cambria Math"/>
                              <a:ea typeface="Cambria Math"/>
                            </a:rPr>
                            <m:t>𝔽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he-IL" sz="28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998" y="1828800"/>
                <a:ext cx="1512402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1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201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18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18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82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2EEAC-0EC1-47DF-ADAE-DFE1A287E7BA}" type="slidenum">
              <a:rPr lang="en-US"/>
              <a:pPr/>
              <a:t>14</a:t>
            </a:fld>
            <a:endParaRPr lang="en-US"/>
          </a:p>
        </p:txBody>
      </p:sp>
      <p:graphicFrame>
        <p:nvGraphicFramePr>
          <p:cNvPr id="206977" name="Group 129"/>
          <p:cNvGraphicFramePr>
            <a:graphicFrameLocks noGrp="1"/>
          </p:cNvGraphicFramePr>
          <p:nvPr/>
        </p:nvGraphicFramePr>
        <p:xfrm>
          <a:off x="2193925" y="1679575"/>
          <a:ext cx="3071813" cy="2559051"/>
        </p:xfrm>
        <a:graphic>
          <a:graphicData uri="http://schemas.openxmlformats.org/drawingml/2006/table">
            <a:tbl>
              <a:tblPr rtl="1"/>
              <a:tblGrid>
                <a:gridCol w="766763"/>
                <a:gridCol w="768350"/>
                <a:gridCol w="768350"/>
                <a:gridCol w="768350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6978" name="Group 130"/>
          <p:cNvGraphicFramePr>
            <a:graphicFrameLocks noGrp="1"/>
          </p:cNvGraphicFramePr>
          <p:nvPr/>
        </p:nvGraphicFramePr>
        <p:xfrm>
          <a:off x="2200275" y="4267200"/>
          <a:ext cx="3057525" cy="512763"/>
        </p:xfrm>
        <a:graphic>
          <a:graphicData uri="http://schemas.openxmlformats.org/drawingml/2006/table">
            <a:tbl>
              <a:tblPr rtl="1"/>
              <a:tblGrid>
                <a:gridCol w="766762"/>
                <a:gridCol w="768350"/>
                <a:gridCol w="766763"/>
                <a:gridCol w="755650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6919" name="Group 71"/>
          <p:cNvGraphicFramePr>
            <a:graphicFrameLocks noGrp="1"/>
          </p:cNvGraphicFramePr>
          <p:nvPr/>
        </p:nvGraphicFramePr>
        <p:xfrm>
          <a:off x="5400675" y="4257675"/>
          <a:ext cx="3057525" cy="517525"/>
        </p:xfrm>
        <a:graphic>
          <a:graphicData uri="http://schemas.openxmlformats.org/drawingml/2006/table">
            <a:tbl>
              <a:tblPr rtl="1"/>
              <a:tblGrid>
                <a:gridCol w="766762"/>
                <a:gridCol w="768350"/>
                <a:gridCol w="766763"/>
                <a:gridCol w="755650"/>
              </a:tblGrid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6934" name="Group 86"/>
          <p:cNvGraphicFramePr>
            <a:graphicFrameLocks noGrp="1"/>
          </p:cNvGraphicFramePr>
          <p:nvPr/>
        </p:nvGraphicFramePr>
        <p:xfrm>
          <a:off x="5334000" y="1676400"/>
          <a:ext cx="3071813" cy="1552575"/>
        </p:xfrm>
        <a:graphic>
          <a:graphicData uri="http://schemas.openxmlformats.org/drawingml/2006/table">
            <a:tbl>
              <a:tblPr rtl="1"/>
              <a:tblGrid>
                <a:gridCol w="766763"/>
                <a:gridCol w="768350"/>
                <a:gridCol w="768350"/>
                <a:gridCol w="768350"/>
              </a:tblGrid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6974" name="Group 126"/>
          <p:cNvGraphicFramePr>
            <a:graphicFrameLocks noGrp="1"/>
          </p:cNvGraphicFramePr>
          <p:nvPr/>
        </p:nvGraphicFramePr>
        <p:xfrm>
          <a:off x="1428750" y="1690688"/>
          <a:ext cx="766763" cy="2557465"/>
        </p:xfrm>
        <a:graphic>
          <a:graphicData uri="http://schemas.openxmlformats.org/drawingml/2006/table">
            <a:tbl>
              <a:tblPr rtl="1"/>
              <a:tblGrid>
                <a:gridCol w="766763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6975" name="Text Box 127"/>
          <p:cNvSpPr txBox="1">
            <a:spLocks noChangeArrowheads="1"/>
          </p:cNvSpPr>
          <p:nvPr/>
        </p:nvSpPr>
        <p:spPr bwMode="auto">
          <a:xfrm>
            <a:off x="1066800" y="5257800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 dirty="0"/>
              <a:t>{P</a:t>
            </a:r>
            <a:r>
              <a:rPr lang="en-US" sz="2400" baseline="-25000" dirty="0"/>
              <a:t>1</a:t>
            </a:r>
            <a:r>
              <a:rPr lang="en-US" sz="2400" baseline="0" dirty="0"/>
              <a:t>,P</a:t>
            </a:r>
            <a:r>
              <a:rPr lang="en-US" sz="2400" baseline="-25000" dirty="0"/>
              <a:t>2</a:t>
            </a:r>
            <a:r>
              <a:rPr lang="en-US" sz="2400" baseline="0" dirty="0"/>
              <a:t>}</a:t>
            </a:r>
          </a:p>
        </p:txBody>
      </p:sp>
      <p:pic>
        <p:nvPicPr>
          <p:cNvPr id="206976" name="Picture 128" descr="REJEC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8963" y="4800600"/>
            <a:ext cx="1714500" cy="1714500"/>
          </a:xfrm>
          <a:prstGeom prst="rect">
            <a:avLst/>
          </a:prstGeom>
          <a:noFill/>
        </p:spPr>
      </p:pic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609600" y="628072"/>
            <a:ext cx="8305800" cy="59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603CD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Monotone Span Programs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4603C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63998" y="1828800"/>
                <a:ext cx="1512402" cy="523220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/>
                            </a:rPr>
                            <m:t>Field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l-GR" sz="2800" b="0" i="1" smtClean="0">
                              <a:latin typeface="Cambria Math"/>
                              <a:ea typeface="Cambria Math"/>
                            </a:rPr>
                            <m:t>𝔽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he-IL" sz="28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998" y="1828800"/>
                <a:ext cx="1512402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06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06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69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69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1237" name="Group 53"/>
          <p:cNvGraphicFramePr>
            <a:graphicFrameLocks noGrp="1"/>
          </p:cNvGraphicFramePr>
          <p:nvPr>
            <p:ph type="tbl" idx="1"/>
          </p:nvPr>
        </p:nvGraphicFramePr>
        <p:xfrm>
          <a:off x="4800600" y="1690688"/>
          <a:ext cx="769938" cy="2044700"/>
        </p:xfrm>
        <a:graphic>
          <a:graphicData uri="http://schemas.openxmlformats.org/drawingml/2006/table">
            <a:tbl>
              <a:tblPr/>
              <a:tblGrid>
                <a:gridCol w="769938"/>
              </a:tblGrid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0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D526A-363D-4D10-8F3C-24B66A7F38E2}" type="slidenum">
              <a:rPr lang="en-US"/>
              <a:pPr/>
              <a:t>15</a:t>
            </a:fld>
            <a:endParaRPr lang="en-US"/>
          </a:p>
        </p:txBody>
      </p:sp>
      <p:graphicFrame>
        <p:nvGraphicFramePr>
          <p:cNvPr id="221187" name="Group 3"/>
          <p:cNvGraphicFramePr>
            <a:graphicFrameLocks noGrp="1"/>
          </p:cNvGraphicFramePr>
          <p:nvPr/>
        </p:nvGraphicFramePr>
        <p:xfrm>
          <a:off x="1500188" y="1679575"/>
          <a:ext cx="3071812" cy="2559051"/>
        </p:xfrm>
        <a:graphic>
          <a:graphicData uri="http://schemas.openxmlformats.org/drawingml/2006/table">
            <a:tbl>
              <a:tblPr rtl="1"/>
              <a:tblGrid>
                <a:gridCol w="766762"/>
                <a:gridCol w="768350"/>
                <a:gridCol w="768350"/>
                <a:gridCol w="768350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21219" name="Group 35"/>
          <p:cNvGraphicFramePr>
            <a:graphicFrameLocks noGrp="1"/>
          </p:cNvGraphicFramePr>
          <p:nvPr/>
        </p:nvGraphicFramePr>
        <p:xfrm>
          <a:off x="604838" y="1690688"/>
          <a:ext cx="766762" cy="2557465"/>
        </p:xfrm>
        <a:graphic>
          <a:graphicData uri="http://schemas.openxmlformats.org/drawingml/2006/table">
            <a:tbl>
              <a:tblPr rtl="1"/>
              <a:tblGrid>
                <a:gridCol w="766762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21249" name="Group 65"/>
          <p:cNvGraphicFramePr>
            <a:graphicFrameLocks noGrp="1"/>
          </p:cNvGraphicFramePr>
          <p:nvPr/>
        </p:nvGraphicFramePr>
        <p:xfrm>
          <a:off x="6172200" y="1752600"/>
          <a:ext cx="1063625" cy="2438400"/>
        </p:xfrm>
        <a:graphic>
          <a:graphicData uri="http://schemas.openxmlformats.org/drawingml/2006/table">
            <a:tbl>
              <a:tblPr/>
              <a:tblGrid>
                <a:gridCol w="1063625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s+ r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s+r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1263" name="Text Box 79"/>
          <p:cNvSpPr txBox="1">
            <a:spLocks noChangeArrowheads="1"/>
          </p:cNvSpPr>
          <p:nvPr/>
        </p:nvSpPr>
        <p:spPr bwMode="auto">
          <a:xfrm>
            <a:off x="5651500" y="2451100"/>
            <a:ext cx="3921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aseline="0"/>
              <a:t>=</a:t>
            </a:r>
          </a:p>
        </p:txBody>
      </p:sp>
      <p:sp>
        <p:nvSpPr>
          <p:cNvPr id="221264" name="Text Box 80"/>
          <p:cNvSpPr txBox="1">
            <a:spLocks noChangeArrowheads="1"/>
          </p:cNvSpPr>
          <p:nvPr/>
        </p:nvSpPr>
        <p:spPr bwMode="auto">
          <a:xfrm>
            <a:off x="7620000" y="1752600"/>
            <a:ext cx="914400" cy="243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200" baseline="0" dirty="0"/>
              <a:t>P</a:t>
            </a:r>
            <a:r>
              <a:rPr lang="en-US" sz="2200" baseline="-25000" dirty="0"/>
              <a:t>2</a:t>
            </a:r>
          </a:p>
          <a:p>
            <a:pPr algn="ctr">
              <a:spcBef>
                <a:spcPct val="50000"/>
              </a:spcBef>
            </a:pPr>
            <a:r>
              <a:rPr lang="en-US" sz="2200" baseline="0" dirty="0"/>
              <a:t>P</a:t>
            </a:r>
            <a:r>
              <a:rPr lang="en-US" sz="2200" baseline="-25000" dirty="0"/>
              <a:t>2</a:t>
            </a:r>
          </a:p>
          <a:p>
            <a:pPr algn="ctr">
              <a:spcBef>
                <a:spcPct val="50000"/>
              </a:spcBef>
            </a:pPr>
            <a:r>
              <a:rPr lang="en-US" sz="2200" baseline="0" dirty="0"/>
              <a:t>P</a:t>
            </a:r>
            <a:r>
              <a:rPr lang="en-US" sz="2200" baseline="-25000" dirty="0"/>
              <a:t>1</a:t>
            </a:r>
          </a:p>
          <a:p>
            <a:pPr algn="ctr">
              <a:spcBef>
                <a:spcPct val="50000"/>
              </a:spcBef>
            </a:pPr>
            <a:r>
              <a:rPr lang="en-US" sz="2200" baseline="0" dirty="0"/>
              <a:t>P</a:t>
            </a:r>
            <a:r>
              <a:rPr lang="en-US" sz="2200" baseline="-25000" dirty="0"/>
              <a:t>3</a:t>
            </a:r>
          </a:p>
          <a:p>
            <a:pPr algn="ctr">
              <a:spcBef>
                <a:spcPct val="50000"/>
              </a:spcBef>
            </a:pPr>
            <a:r>
              <a:rPr lang="en-US" sz="2200" baseline="0" dirty="0"/>
              <a:t>P</a:t>
            </a:r>
            <a:r>
              <a:rPr lang="en-US" sz="2200" baseline="-25000" dirty="0"/>
              <a:t>4</a:t>
            </a:r>
          </a:p>
        </p:txBody>
      </p:sp>
      <p:sp>
        <p:nvSpPr>
          <p:cNvPr id="221266" name="Text Box 82"/>
          <p:cNvSpPr txBox="1">
            <a:spLocks noChangeArrowheads="1"/>
          </p:cNvSpPr>
          <p:nvPr/>
        </p:nvSpPr>
        <p:spPr bwMode="auto">
          <a:xfrm>
            <a:off x="1219200" y="4800600"/>
            <a:ext cx="3200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aseline="0" dirty="0"/>
              <a:t>Example </a:t>
            </a:r>
            <a:r>
              <a:rPr lang="en-US" sz="2000" i="1" baseline="0" dirty="0"/>
              <a:t>s</a:t>
            </a:r>
            <a:r>
              <a:rPr lang="en-US" sz="2000" baseline="0" dirty="0"/>
              <a:t>=1,</a:t>
            </a:r>
            <a:r>
              <a:rPr lang="en-US" sz="2000" i="1" baseline="0" dirty="0"/>
              <a:t>r</a:t>
            </a:r>
            <a:r>
              <a:rPr lang="en-US" sz="2000" baseline="-25000" dirty="0"/>
              <a:t>2</a:t>
            </a:r>
            <a:r>
              <a:rPr lang="en-US" sz="2000" baseline="0" dirty="0"/>
              <a:t>=</a:t>
            </a:r>
            <a:r>
              <a:rPr lang="en-US" sz="2000" i="1" baseline="0" dirty="0"/>
              <a:t>r</a:t>
            </a:r>
            <a:r>
              <a:rPr lang="en-US" sz="2000" baseline="-25000" dirty="0"/>
              <a:t>3</a:t>
            </a:r>
            <a:r>
              <a:rPr lang="en-US" sz="2000" baseline="0" dirty="0"/>
              <a:t>=0, </a:t>
            </a:r>
            <a:r>
              <a:rPr lang="en-US" sz="2000" i="1" baseline="0" dirty="0"/>
              <a:t>r</a:t>
            </a:r>
            <a:r>
              <a:rPr lang="en-US" sz="2000" baseline="-25000" dirty="0"/>
              <a:t>4</a:t>
            </a:r>
            <a:r>
              <a:rPr lang="en-US" sz="2000" baseline="0" dirty="0"/>
              <a:t>=1 </a:t>
            </a:r>
          </a:p>
        </p:txBody>
      </p:sp>
      <p:graphicFrame>
        <p:nvGraphicFramePr>
          <p:cNvPr id="221300" name="Group 116"/>
          <p:cNvGraphicFramePr>
            <a:graphicFrameLocks noGrp="1"/>
          </p:cNvGraphicFramePr>
          <p:nvPr/>
        </p:nvGraphicFramePr>
        <p:xfrm>
          <a:off x="4979988" y="4343400"/>
          <a:ext cx="590550" cy="1981200"/>
        </p:xfrm>
        <a:graphic>
          <a:graphicData uri="http://schemas.openxmlformats.org/drawingml/2006/table">
            <a:tbl>
              <a:tblPr/>
              <a:tblGrid>
                <a:gridCol w="59055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1301" name="Text Box 117"/>
          <p:cNvSpPr txBox="1">
            <a:spLocks noChangeArrowheads="1"/>
          </p:cNvSpPr>
          <p:nvPr/>
        </p:nvSpPr>
        <p:spPr bwMode="auto">
          <a:xfrm>
            <a:off x="5715000" y="4308475"/>
            <a:ext cx="914400" cy="201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1800" baseline="0" dirty="0"/>
              <a:t>P</a:t>
            </a:r>
            <a:r>
              <a:rPr lang="en-US" sz="1800" baseline="-25000" dirty="0"/>
              <a:t>2</a:t>
            </a:r>
          </a:p>
          <a:p>
            <a:pPr algn="ctr">
              <a:spcBef>
                <a:spcPct val="50000"/>
              </a:spcBef>
            </a:pPr>
            <a:r>
              <a:rPr lang="en-US" sz="1800" baseline="0" dirty="0"/>
              <a:t>P</a:t>
            </a:r>
            <a:r>
              <a:rPr lang="en-US" sz="1800" baseline="-25000" dirty="0"/>
              <a:t>2</a:t>
            </a:r>
          </a:p>
          <a:p>
            <a:pPr algn="ctr">
              <a:spcBef>
                <a:spcPct val="50000"/>
              </a:spcBef>
            </a:pPr>
            <a:r>
              <a:rPr lang="en-US" sz="1800" baseline="0" dirty="0"/>
              <a:t>P</a:t>
            </a:r>
            <a:r>
              <a:rPr lang="en-US" sz="1800" baseline="-25000" dirty="0"/>
              <a:t>1</a:t>
            </a:r>
          </a:p>
          <a:p>
            <a:pPr algn="ctr">
              <a:spcBef>
                <a:spcPct val="50000"/>
              </a:spcBef>
            </a:pPr>
            <a:r>
              <a:rPr lang="en-US" sz="1800" baseline="0" dirty="0"/>
              <a:t>P</a:t>
            </a:r>
            <a:r>
              <a:rPr lang="en-US" sz="1800" baseline="-25000" dirty="0"/>
              <a:t>3</a:t>
            </a:r>
          </a:p>
          <a:p>
            <a:pPr algn="ctr">
              <a:spcBef>
                <a:spcPct val="50000"/>
              </a:spcBef>
            </a:pPr>
            <a:r>
              <a:rPr lang="en-US" sz="1800" baseline="0" dirty="0"/>
              <a:t>P</a:t>
            </a:r>
            <a:r>
              <a:rPr lang="en-US" sz="1800" baseline="-25000" dirty="0"/>
              <a:t>4</a:t>
            </a: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457200" y="551688"/>
            <a:ext cx="8305800" cy="59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 fontScale="97500"/>
          </a:bodyPr>
          <a:lstStyle/>
          <a:p>
            <a:pPr lvl="0" algn="ctr" eaLnBrk="0" hangingPunct="0">
              <a:defRPr/>
            </a:pPr>
            <a:r>
              <a:rPr lang="en-US" sz="3500" dirty="0" smtClean="0">
                <a:solidFill>
                  <a:srgbClr val="4603CD"/>
                </a:solidFill>
                <a:latin typeface="+mj-lt"/>
                <a:ea typeface="+mj-ea"/>
                <a:cs typeface="+mj-cs"/>
              </a:rPr>
              <a:t>Span Programs </a:t>
            </a:r>
            <a:r>
              <a:rPr lang="en-US" sz="3500" dirty="0" smtClean="0">
                <a:solidFill>
                  <a:srgbClr val="4603CD"/>
                </a:solidFill>
                <a:latin typeface="+mj-lt"/>
                <a:ea typeface="+mj-ea"/>
                <a:cs typeface="+mj-cs"/>
                <a:sym typeface="Euclid Symbol" pitchFamily="18" charset="2"/>
              </a:rPr>
              <a:t> Secret Sharing</a:t>
            </a:r>
            <a:endParaRPr lang="en-US" sz="3500" dirty="0">
              <a:solidFill>
                <a:srgbClr val="4603CD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86000" y="4724400"/>
            <a:ext cx="3886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Span program accepts </a:t>
            </a:r>
            <a:r>
              <a:rPr lang="en-US" sz="2800" i="1" dirty="0" smtClean="0"/>
              <a:t>B</a:t>
            </a:r>
          </a:p>
          <a:p>
            <a:pPr algn="ctr"/>
            <a:r>
              <a:rPr lang="en-US" sz="2800" dirty="0" smtClean="0"/>
              <a:t>iff</a:t>
            </a:r>
          </a:p>
          <a:p>
            <a:pPr algn="ctr"/>
            <a:r>
              <a:rPr lang="en-US" sz="2800" dirty="0" smtClean="0"/>
              <a:t>B can reconstruct </a:t>
            </a:r>
            <a:r>
              <a:rPr lang="en-US" sz="2800" i="1" dirty="0" smtClean="0"/>
              <a:t>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2212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2213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2213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1264" grpId="0"/>
      <p:bldP spid="221266" grpId="0"/>
      <p:bldP spid="221266" grpId="1"/>
      <p:bldP spid="221301" grpId="0"/>
      <p:bldP spid="221301" grpId="1"/>
      <p:bldP spid="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1095" name="Group 151"/>
          <p:cNvGraphicFramePr>
            <a:graphicFrameLocks noGrp="1"/>
          </p:cNvGraphicFramePr>
          <p:nvPr>
            <p:ph type="tbl" idx="1"/>
          </p:nvPr>
        </p:nvGraphicFramePr>
        <p:xfrm>
          <a:off x="4800600" y="1690688"/>
          <a:ext cx="769938" cy="2044700"/>
        </p:xfrm>
        <a:graphic>
          <a:graphicData uri="http://schemas.openxmlformats.org/drawingml/2006/table">
            <a:tbl>
              <a:tblPr/>
              <a:tblGrid>
                <a:gridCol w="769938"/>
              </a:tblGrid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0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E5AC0-795F-4617-A61D-35F5CDA7D541}" type="slidenum">
              <a:rPr lang="en-US"/>
              <a:pPr/>
              <a:t>16</a:t>
            </a:fld>
            <a:endParaRPr lang="en-US"/>
          </a:p>
        </p:txBody>
      </p:sp>
      <p:graphicFrame>
        <p:nvGraphicFramePr>
          <p:cNvPr id="210947" name="Group 3"/>
          <p:cNvGraphicFramePr>
            <a:graphicFrameLocks noGrp="1"/>
          </p:cNvGraphicFramePr>
          <p:nvPr/>
        </p:nvGraphicFramePr>
        <p:xfrm>
          <a:off x="1500188" y="1679575"/>
          <a:ext cx="3071812" cy="2559051"/>
        </p:xfrm>
        <a:graphic>
          <a:graphicData uri="http://schemas.openxmlformats.org/drawingml/2006/table">
            <a:tbl>
              <a:tblPr rtl="1"/>
              <a:tblGrid>
                <a:gridCol w="766762"/>
                <a:gridCol w="768350"/>
                <a:gridCol w="768350"/>
                <a:gridCol w="768350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0979" name="Group 35"/>
          <p:cNvGraphicFramePr>
            <a:graphicFrameLocks noGrp="1"/>
          </p:cNvGraphicFramePr>
          <p:nvPr/>
        </p:nvGraphicFramePr>
        <p:xfrm>
          <a:off x="604838" y="1690688"/>
          <a:ext cx="766762" cy="2557465"/>
        </p:xfrm>
        <a:graphic>
          <a:graphicData uri="http://schemas.openxmlformats.org/drawingml/2006/table">
            <a:tbl>
              <a:tblPr rtl="1"/>
              <a:tblGrid>
                <a:gridCol w="766762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1430" name="Group 486"/>
          <p:cNvGraphicFramePr>
            <a:graphicFrameLocks noGrp="1"/>
          </p:cNvGraphicFramePr>
          <p:nvPr/>
        </p:nvGraphicFramePr>
        <p:xfrm>
          <a:off x="6172200" y="1752600"/>
          <a:ext cx="1066800" cy="2438400"/>
        </p:xfrm>
        <a:graphic>
          <a:graphicData uri="http://schemas.openxmlformats.org/drawingml/2006/table">
            <a:tbl>
              <a:tblPr/>
              <a:tblGrid>
                <a:gridCol w="10668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s+r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1136" name="Text Box 192"/>
          <p:cNvSpPr txBox="1">
            <a:spLocks noChangeArrowheads="1"/>
          </p:cNvSpPr>
          <p:nvPr/>
        </p:nvSpPr>
        <p:spPr bwMode="auto">
          <a:xfrm>
            <a:off x="5651500" y="2451100"/>
            <a:ext cx="3921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aseline="0"/>
              <a:t>=</a:t>
            </a:r>
          </a:p>
        </p:txBody>
      </p:sp>
      <p:sp>
        <p:nvSpPr>
          <p:cNvPr id="211329" name="Text Box 385"/>
          <p:cNvSpPr txBox="1">
            <a:spLocks noChangeArrowheads="1"/>
          </p:cNvSpPr>
          <p:nvPr/>
        </p:nvSpPr>
        <p:spPr bwMode="auto">
          <a:xfrm>
            <a:off x="7620000" y="1752600"/>
            <a:ext cx="914400" cy="243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200" baseline="0" dirty="0"/>
              <a:t>P</a:t>
            </a:r>
            <a:r>
              <a:rPr lang="en-US" sz="2200" baseline="-25000" dirty="0"/>
              <a:t>2</a:t>
            </a:r>
          </a:p>
          <a:p>
            <a:pPr algn="ctr">
              <a:spcBef>
                <a:spcPct val="50000"/>
              </a:spcBef>
            </a:pPr>
            <a:r>
              <a:rPr lang="en-US" sz="2200" baseline="0" dirty="0"/>
              <a:t>P</a:t>
            </a:r>
            <a:r>
              <a:rPr lang="en-US" sz="2200" baseline="-25000" dirty="0"/>
              <a:t>2</a:t>
            </a:r>
          </a:p>
          <a:p>
            <a:pPr algn="ctr">
              <a:spcBef>
                <a:spcPct val="50000"/>
              </a:spcBef>
            </a:pPr>
            <a:r>
              <a:rPr lang="en-US" sz="2200" baseline="0" dirty="0"/>
              <a:t>P</a:t>
            </a:r>
            <a:r>
              <a:rPr lang="en-US" sz="2200" baseline="-25000" dirty="0"/>
              <a:t>1</a:t>
            </a:r>
          </a:p>
          <a:p>
            <a:pPr algn="ctr">
              <a:spcBef>
                <a:spcPct val="50000"/>
              </a:spcBef>
            </a:pPr>
            <a:r>
              <a:rPr lang="en-US" sz="2200" baseline="0" dirty="0"/>
              <a:t>P</a:t>
            </a:r>
            <a:r>
              <a:rPr lang="en-US" sz="2200" baseline="-25000" dirty="0"/>
              <a:t>3</a:t>
            </a:r>
          </a:p>
          <a:p>
            <a:pPr algn="ctr">
              <a:spcBef>
                <a:spcPct val="50000"/>
              </a:spcBef>
            </a:pPr>
            <a:r>
              <a:rPr lang="en-US" sz="2200" baseline="0" dirty="0"/>
              <a:t>P</a:t>
            </a:r>
            <a:r>
              <a:rPr lang="en-US" sz="2200" baseline="-25000" dirty="0"/>
              <a:t>4</a:t>
            </a:r>
          </a:p>
        </p:txBody>
      </p:sp>
      <p:sp>
        <p:nvSpPr>
          <p:cNvPr id="211330" name="Text Box 386"/>
          <p:cNvSpPr txBox="1">
            <a:spLocks noChangeArrowheads="1"/>
          </p:cNvSpPr>
          <p:nvPr/>
        </p:nvSpPr>
        <p:spPr bwMode="auto">
          <a:xfrm>
            <a:off x="1066800" y="5257800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0" dirty="0"/>
              <a:t>{P</a:t>
            </a:r>
            <a:r>
              <a:rPr lang="en-US" sz="2400" baseline="-25000" dirty="0"/>
              <a:t>2</a:t>
            </a:r>
            <a:r>
              <a:rPr lang="en-US" sz="2400" baseline="0" dirty="0"/>
              <a:t>,P</a:t>
            </a:r>
            <a:r>
              <a:rPr lang="en-US" sz="2400" baseline="-25000" dirty="0"/>
              <a:t>4</a:t>
            </a:r>
            <a:r>
              <a:rPr lang="en-US" sz="2400" baseline="0" dirty="0"/>
              <a:t>}</a:t>
            </a:r>
          </a:p>
        </p:txBody>
      </p:sp>
      <p:graphicFrame>
        <p:nvGraphicFramePr>
          <p:cNvPr id="211424" name="Group 480"/>
          <p:cNvGraphicFramePr>
            <a:graphicFrameLocks noGrp="1"/>
          </p:cNvGraphicFramePr>
          <p:nvPr/>
        </p:nvGraphicFramePr>
        <p:xfrm>
          <a:off x="1524000" y="4438650"/>
          <a:ext cx="3048000" cy="514350"/>
        </p:xfrm>
        <a:graphic>
          <a:graphicData uri="http://schemas.openxmlformats.org/drawingml/2006/table">
            <a:tbl>
              <a:tblPr/>
              <a:tblGrid>
                <a:gridCol w="762000"/>
                <a:gridCol w="762000"/>
                <a:gridCol w="762000"/>
                <a:gridCol w="762000"/>
              </a:tblGrid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1427" name="Text Box 483"/>
          <p:cNvSpPr txBox="1">
            <a:spLocks noChangeArrowheads="1"/>
          </p:cNvSpPr>
          <p:nvPr/>
        </p:nvSpPr>
        <p:spPr bwMode="auto">
          <a:xfrm>
            <a:off x="6172200" y="4438650"/>
            <a:ext cx="1295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i="1" baseline="0">
                <a:solidFill>
                  <a:schemeClr val="accent2"/>
                </a:solidFill>
              </a:rPr>
              <a:t>s</a:t>
            </a:r>
          </a:p>
        </p:txBody>
      </p:sp>
      <p:sp>
        <p:nvSpPr>
          <p:cNvPr id="16" name="Rectangle 2"/>
          <p:cNvSpPr txBox="1">
            <a:spLocks noChangeArrowheads="1"/>
          </p:cNvSpPr>
          <p:nvPr/>
        </p:nvSpPr>
        <p:spPr bwMode="auto">
          <a:xfrm>
            <a:off x="457200" y="551688"/>
            <a:ext cx="8305800" cy="59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 fontScale="97500"/>
          </a:bodyPr>
          <a:lstStyle/>
          <a:p>
            <a:pPr lvl="0" algn="ctr" eaLnBrk="0" hangingPunct="0">
              <a:defRPr/>
            </a:pPr>
            <a:r>
              <a:rPr lang="en-US" sz="3500" dirty="0" smtClean="0">
                <a:solidFill>
                  <a:srgbClr val="4603CD"/>
                </a:solidFill>
                <a:latin typeface="+mj-lt"/>
                <a:ea typeface="+mj-ea"/>
                <a:cs typeface="+mj-cs"/>
              </a:rPr>
              <a:t>Span Programs </a:t>
            </a:r>
            <a:r>
              <a:rPr lang="en-US" sz="3500" dirty="0" smtClean="0">
                <a:solidFill>
                  <a:srgbClr val="4603CD"/>
                </a:solidFill>
                <a:latin typeface="+mj-lt"/>
                <a:ea typeface="+mj-ea"/>
                <a:cs typeface="+mj-cs"/>
                <a:sym typeface="Euclid Symbol" pitchFamily="18" charset="2"/>
              </a:rPr>
              <a:t> Secret Sharing</a:t>
            </a:r>
            <a:endParaRPr lang="en-US" sz="3500" dirty="0">
              <a:solidFill>
                <a:srgbClr val="4603CD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42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rgbClr val="4603CD"/>
                </a:solidFill>
              </a:rPr>
              <a:t>Construction III: Multi-Linear Schemes</a:t>
            </a:r>
            <a:br>
              <a:rPr lang="en-US" sz="3600" dirty="0" smtClean="0">
                <a:solidFill>
                  <a:srgbClr val="4603CD"/>
                </a:solidFill>
              </a:rPr>
            </a:br>
            <a:r>
              <a:rPr lang="en-US" sz="3200">
                <a:solidFill>
                  <a:srgbClr val="4603CD"/>
                </a:solidFill>
              </a:rPr>
              <a:t>[</a:t>
            </a:r>
            <a:r>
              <a:rPr lang="en-US" sz="3200" smtClean="0">
                <a:solidFill>
                  <a:srgbClr val="4603CD"/>
                </a:solidFill>
              </a:rPr>
              <a:t>BertilssonIngemarsson93</a:t>
            </a:r>
            <a:r>
              <a:rPr lang="en-US" sz="3200" smtClean="0">
                <a:solidFill>
                  <a:srgbClr val="4603CD"/>
                </a:solidFill>
              </a:rPr>
              <a:t>,vanDijk97</a:t>
            </a:r>
            <a:r>
              <a:rPr lang="en-US" sz="3200" dirty="0">
                <a:solidFill>
                  <a:srgbClr val="4603CD"/>
                </a:solidFill>
              </a:rPr>
              <a:t>] </a:t>
            </a:r>
            <a:endParaRPr lang="en-US" sz="3200" dirty="0">
              <a:solidFill>
                <a:srgbClr val="4603CD"/>
              </a:solidFill>
            </a:endParaRPr>
          </a:p>
        </p:txBody>
      </p:sp>
      <p:sp>
        <p:nvSpPr>
          <p:cNvPr id="166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  <a:buFontTx/>
              <a:buNone/>
            </a:pPr>
            <a:endParaRPr lang="en-US" sz="2800" dirty="0"/>
          </a:p>
          <a:p>
            <a:pPr>
              <a:spcBef>
                <a:spcPct val="0"/>
              </a:spcBef>
              <a:buClrTx/>
            </a:pPr>
            <a:r>
              <a:rPr lang="en-US" sz="2800" b="1" dirty="0" smtClean="0">
                <a:latin typeface="Consolas" pitchFamily="49" charset="0"/>
                <a:cs typeface="Guttman Aharoni" pitchFamily="2" charset="-79"/>
                <a:sym typeface="Euclid Math One" pitchFamily="18" charset="2"/>
              </a:rPr>
              <a:t>Multi-linear secret sharing schemes – use a linear mapping to share the secret.</a:t>
            </a:r>
          </a:p>
          <a:p>
            <a:pPr>
              <a:spcBef>
                <a:spcPct val="0"/>
              </a:spcBef>
              <a:buClrTx/>
            </a:pPr>
            <a:r>
              <a:rPr lang="en-US" sz="2800" b="1" dirty="0" smtClean="0">
                <a:latin typeface="Consolas" pitchFamily="49" charset="0"/>
                <a:cs typeface="Guttman Aharoni" pitchFamily="2" charset="-79"/>
                <a:sym typeface="Euclid Math One" pitchFamily="18" charset="2"/>
              </a:rPr>
              <a:t>Secret – Few field elements</a:t>
            </a:r>
          </a:p>
          <a:p>
            <a:pPr marL="273050" lvl="1" indent="-273050">
              <a:spcBef>
                <a:spcPct val="0"/>
              </a:spcBef>
              <a:buClrTx/>
              <a:buSzPct val="95000"/>
            </a:pPr>
            <a:r>
              <a:rPr lang="en-US" sz="2800" b="1" dirty="0" smtClean="0">
                <a:latin typeface="Consolas" pitchFamily="49" charset="0"/>
                <a:cs typeface="Guttman Aharoni" pitchFamily="2" charset="-79"/>
                <a:sym typeface="Euclid Math One" pitchFamily="18" charset="2"/>
              </a:rPr>
              <a:t>Equivalent to multi-target monotone span programs.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2F8CF-64BE-46CE-B316-1261485DD9B3}" type="slidenum">
              <a:rPr lang="en-US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032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C6BFE-AE96-4395-8492-C0CDDB30217E}" type="slidenum">
              <a:rPr lang="en-US"/>
              <a:pPr/>
              <a:t>18</a:t>
            </a:fld>
            <a:endParaRPr lang="en-US"/>
          </a:p>
        </p:txBody>
      </p:sp>
      <p:graphicFrame>
        <p:nvGraphicFramePr>
          <p:cNvPr id="210014" name="Group 9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9652448"/>
              </p:ext>
            </p:extLst>
          </p:nvPr>
        </p:nvGraphicFramePr>
        <p:xfrm>
          <a:off x="2193925" y="1679575"/>
          <a:ext cx="3071813" cy="3071814"/>
        </p:xfrm>
        <a:graphic>
          <a:graphicData uri="http://schemas.openxmlformats.org/drawingml/2006/table">
            <a:tbl>
              <a:tblPr rtl="1"/>
              <a:tblGrid>
                <a:gridCol w="766763"/>
                <a:gridCol w="768350"/>
                <a:gridCol w="768350"/>
                <a:gridCol w="768350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0009" name="Group 8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5399773"/>
              </p:ext>
            </p:extLst>
          </p:nvPr>
        </p:nvGraphicFramePr>
        <p:xfrm>
          <a:off x="1428750" y="1690688"/>
          <a:ext cx="766763" cy="3070228"/>
        </p:xfrm>
        <a:graphic>
          <a:graphicData uri="http://schemas.openxmlformats.org/drawingml/2006/table">
            <a:tbl>
              <a:tblPr rtl="1"/>
              <a:tblGrid>
                <a:gridCol w="766763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0012" name="Group 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8345478"/>
              </p:ext>
            </p:extLst>
          </p:nvPr>
        </p:nvGraphicFramePr>
        <p:xfrm>
          <a:off x="2200275" y="5029200"/>
          <a:ext cx="3057525" cy="512763"/>
        </p:xfrm>
        <a:graphic>
          <a:graphicData uri="http://schemas.openxmlformats.org/drawingml/2006/table">
            <a:tbl>
              <a:tblPr rtl="1"/>
              <a:tblGrid>
                <a:gridCol w="766762"/>
                <a:gridCol w="768350"/>
                <a:gridCol w="766763"/>
                <a:gridCol w="755650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0015" name="Text Box 95"/>
          <p:cNvSpPr txBox="1">
            <a:spLocks noChangeArrowheads="1"/>
          </p:cNvSpPr>
          <p:nvPr/>
        </p:nvSpPr>
        <p:spPr bwMode="auto">
          <a:xfrm>
            <a:off x="5791201" y="2667000"/>
            <a:ext cx="312419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/>
              <a:t>A</a:t>
            </a:r>
            <a:r>
              <a:rPr lang="en-US" sz="2000" baseline="0" dirty="0" smtClean="0"/>
              <a:t>ccepts  </a:t>
            </a:r>
            <a:r>
              <a:rPr lang="en-US" sz="2000" i="1" baseline="0" dirty="0"/>
              <a:t>B </a:t>
            </a:r>
            <a:r>
              <a:rPr lang="en-US" sz="2000" i="1" dirty="0" smtClean="0"/>
              <a:t> </a:t>
            </a:r>
            <a:r>
              <a:rPr lang="en-US" sz="2000" baseline="0" dirty="0" err="1" smtClean="0"/>
              <a:t>iff</a:t>
            </a:r>
            <a:r>
              <a:rPr lang="en-US" sz="2000" baseline="0" dirty="0" smtClean="0"/>
              <a:t> rows </a:t>
            </a:r>
            <a:r>
              <a:rPr lang="en-US" sz="2000" baseline="0" dirty="0"/>
              <a:t>labeled by </a:t>
            </a:r>
            <a:r>
              <a:rPr lang="en-US" sz="2000" i="1" baseline="0" dirty="0"/>
              <a:t>B </a:t>
            </a:r>
            <a:r>
              <a:rPr lang="en-US" sz="2000" i="1" baseline="0" dirty="0" smtClean="0"/>
              <a:t> </a:t>
            </a:r>
            <a:r>
              <a:rPr lang="en-US" sz="2000" baseline="0" dirty="0" smtClean="0"/>
              <a:t>span </a:t>
            </a:r>
            <a:r>
              <a:rPr lang="en-US" sz="2000" baseline="0" dirty="0"/>
              <a:t>the target </a:t>
            </a:r>
            <a:r>
              <a:rPr lang="en-US" sz="2000" baseline="0" dirty="0" smtClean="0"/>
              <a:t>vector</a:t>
            </a:r>
            <a:endParaRPr lang="en-US" sz="2000" baseline="0" dirty="0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2667000" y="627888"/>
            <a:ext cx="5257800" cy="59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603CD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Span Programs 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4603C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0" y="1828800"/>
                <a:ext cx="1504386" cy="523220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/>
                            </a:rPr>
                            <m:t>Field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l-GR" sz="2800" b="0" i="1" smtClean="0">
                              <a:latin typeface="Cambria Math"/>
                              <a:ea typeface="Cambria Math"/>
                            </a:rPr>
                            <m:t>𝔽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9</m:t>
                          </m:r>
                        </m:sub>
                      </m:sSub>
                    </m:oMath>
                  </m:oMathPara>
                </a14:m>
                <a:endParaRPr lang="he-IL" sz="28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828800"/>
                <a:ext cx="1504386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0" name="Group 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9822634"/>
              </p:ext>
            </p:extLst>
          </p:nvPr>
        </p:nvGraphicFramePr>
        <p:xfrm>
          <a:off x="2200275" y="5659437"/>
          <a:ext cx="3057525" cy="512763"/>
        </p:xfrm>
        <a:graphic>
          <a:graphicData uri="http://schemas.openxmlformats.org/drawingml/2006/table">
            <a:tbl>
              <a:tblPr rtl="1"/>
              <a:tblGrid>
                <a:gridCol w="766762"/>
                <a:gridCol w="768350"/>
                <a:gridCol w="766763"/>
                <a:gridCol w="755650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" name="Text Box 95"/>
          <p:cNvSpPr txBox="1">
            <a:spLocks noChangeArrowheads="1"/>
          </p:cNvSpPr>
          <p:nvPr/>
        </p:nvSpPr>
        <p:spPr bwMode="auto">
          <a:xfrm>
            <a:off x="5791200" y="2667216"/>
            <a:ext cx="312419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 smtClean="0"/>
              <a:t>A</a:t>
            </a:r>
            <a:r>
              <a:rPr lang="en-US" sz="2000" baseline="0" dirty="0" smtClean="0"/>
              <a:t>ccepts  </a:t>
            </a:r>
            <a:r>
              <a:rPr lang="en-US" sz="2000" i="1" baseline="0" dirty="0"/>
              <a:t>B </a:t>
            </a:r>
            <a:r>
              <a:rPr lang="en-US" sz="2000" i="1" dirty="0" smtClean="0"/>
              <a:t> </a:t>
            </a:r>
            <a:r>
              <a:rPr lang="en-US" sz="2000" baseline="0" dirty="0" err="1" smtClean="0"/>
              <a:t>iff</a:t>
            </a:r>
            <a:r>
              <a:rPr lang="en-US" sz="2000" baseline="0" dirty="0" smtClean="0"/>
              <a:t> rows </a:t>
            </a:r>
            <a:r>
              <a:rPr lang="en-US" sz="2000" baseline="0" dirty="0"/>
              <a:t>labeled by </a:t>
            </a:r>
            <a:r>
              <a:rPr lang="en-US" sz="2000" i="1" baseline="0" dirty="0"/>
              <a:t>B </a:t>
            </a:r>
            <a:r>
              <a:rPr lang="en-US" sz="2000" i="1" baseline="0" dirty="0" smtClean="0"/>
              <a:t> </a:t>
            </a:r>
            <a:r>
              <a:rPr lang="en-US" sz="2000" baseline="0" dirty="0" smtClean="0"/>
              <a:t>span </a:t>
            </a:r>
            <a:r>
              <a:rPr lang="en-US" sz="2000" i="1" baseline="0" dirty="0" smtClean="0"/>
              <a:t>all</a:t>
            </a:r>
            <a:r>
              <a:rPr lang="en-US" sz="2000" baseline="0" dirty="0" smtClean="0"/>
              <a:t>  target vectors</a:t>
            </a:r>
            <a:endParaRPr lang="en-US" sz="2000" baseline="0" dirty="0"/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 bwMode="auto">
          <a:xfrm>
            <a:off x="76200" y="627888"/>
            <a:ext cx="2590800" cy="59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603CD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Multi-target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4603C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44597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015" grpId="0"/>
      <p:bldP spid="13" grpId="0"/>
      <p:bldP spid="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C6BFE-AE96-4395-8492-C0CDDB30217E}" type="slidenum">
              <a:rPr lang="en-US"/>
              <a:pPr/>
              <a:t>19</a:t>
            </a:fld>
            <a:endParaRPr lang="en-US"/>
          </a:p>
        </p:txBody>
      </p:sp>
      <p:graphicFrame>
        <p:nvGraphicFramePr>
          <p:cNvPr id="210014" name="Group 9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425129"/>
              </p:ext>
            </p:extLst>
          </p:nvPr>
        </p:nvGraphicFramePr>
        <p:xfrm>
          <a:off x="2193925" y="1679575"/>
          <a:ext cx="3071813" cy="3071814"/>
        </p:xfrm>
        <a:graphic>
          <a:graphicData uri="http://schemas.openxmlformats.org/drawingml/2006/table">
            <a:tbl>
              <a:tblPr rtl="1"/>
              <a:tblGrid>
                <a:gridCol w="766763"/>
                <a:gridCol w="768350"/>
                <a:gridCol w="768350"/>
                <a:gridCol w="768350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0009" name="Group 8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5831328"/>
              </p:ext>
            </p:extLst>
          </p:nvPr>
        </p:nvGraphicFramePr>
        <p:xfrm>
          <a:off x="1428750" y="1690688"/>
          <a:ext cx="766763" cy="3070228"/>
        </p:xfrm>
        <a:graphic>
          <a:graphicData uri="http://schemas.openxmlformats.org/drawingml/2006/table">
            <a:tbl>
              <a:tblPr rtl="1"/>
              <a:tblGrid>
                <a:gridCol w="766763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0012" name="Group 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3803987"/>
              </p:ext>
            </p:extLst>
          </p:nvPr>
        </p:nvGraphicFramePr>
        <p:xfrm>
          <a:off x="2200275" y="5029200"/>
          <a:ext cx="3057525" cy="512763"/>
        </p:xfrm>
        <a:graphic>
          <a:graphicData uri="http://schemas.openxmlformats.org/drawingml/2006/table">
            <a:tbl>
              <a:tblPr rtl="1"/>
              <a:tblGrid>
                <a:gridCol w="766762"/>
                <a:gridCol w="768350"/>
                <a:gridCol w="766763"/>
                <a:gridCol w="755650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2667000" y="660544"/>
            <a:ext cx="6477000" cy="59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eaLnBrk="0" hangingPunct="0">
              <a:lnSpc>
                <a:spcPct val="110000"/>
              </a:lnSpc>
              <a:defRPr/>
            </a:pPr>
            <a:r>
              <a:rPr lang="en-US" sz="3500" dirty="0">
                <a:solidFill>
                  <a:srgbClr val="4603CD"/>
                </a:solidFill>
                <a:latin typeface="+mj-lt"/>
                <a:ea typeface="+mj-ea"/>
                <a:cs typeface="+mj-cs"/>
              </a:rPr>
              <a:t>Span Programs </a:t>
            </a:r>
            <a:r>
              <a:rPr lang="en-US" sz="3500" dirty="0">
                <a:solidFill>
                  <a:srgbClr val="4603CD"/>
                </a:solidFill>
                <a:latin typeface="+mj-lt"/>
                <a:ea typeface="+mj-ea"/>
                <a:cs typeface="+mj-cs"/>
                <a:sym typeface="Euclid Symbol" pitchFamily="18" charset="2"/>
              </a:rPr>
              <a:t> Secret Sharing</a:t>
            </a:r>
            <a:endParaRPr lang="en-US" sz="3500" dirty="0">
              <a:solidFill>
                <a:srgbClr val="4603CD"/>
              </a:solidFill>
              <a:latin typeface="+mj-lt"/>
              <a:ea typeface="+mj-ea"/>
              <a:cs typeface="+mj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0" y="1828800"/>
                <a:ext cx="1504386" cy="523220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/>
                            </a:rPr>
                            <m:t>Field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l-GR" sz="2800" b="0" i="1" smtClean="0">
                              <a:latin typeface="Cambria Math"/>
                              <a:ea typeface="Cambria Math"/>
                            </a:rPr>
                            <m:t>𝔽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9</m:t>
                          </m:r>
                        </m:sub>
                      </m:sSub>
                    </m:oMath>
                  </m:oMathPara>
                </a14:m>
                <a:endParaRPr lang="he-IL" sz="28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828800"/>
                <a:ext cx="1504386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0" name="Group 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846158"/>
              </p:ext>
            </p:extLst>
          </p:nvPr>
        </p:nvGraphicFramePr>
        <p:xfrm>
          <a:off x="2200275" y="5659437"/>
          <a:ext cx="3057525" cy="512763"/>
        </p:xfrm>
        <a:graphic>
          <a:graphicData uri="http://schemas.openxmlformats.org/drawingml/2006/table">
            <a:tbl>
              <a:tblPr rtl="1"/>
              <a:tblGrid>
                <a:gridCol w="766762"/>
                <a:gridCol w="768350"/>
                <a:gridCol w="766763"/>
                <a:gridCol w="755650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" name="Rectangle 2"/>
          <p:cNvSpPr txBox="1">
            <a:spLocks noChangeArrowheads="1"/>
          </p:cNvSpPr>
          <p:nvPr/>
        </p:nvSpPr>
        <p:spPr bwMode="auto">
          <a:xfrm>
            <a:off x="76200" y="627888"/>
            <a:ext cx="2590800" cy="59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603CD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Multi-target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4603C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7" name="Group 5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7858265"/>
              </p:ext>
            </p:extLst>
          </p:nvPr>
        </p:nvGraphicFramePr>
        <p:xfrm>
          <a:off x="5486400" y="1690688"/>
          <a:ext cx="769938" cy="2044700"/>
        </p:xfrm>
        <a:graphic>
          <a:graphicData uri="http://schemas.openxmlformats.org/drawingml/2006/table">
            <a:tbl>
              <a:tblPr/>
              <a:tblGrid>
                <a:gridCol w="769938"/>
              </a:tblGrid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8" name="Group 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8045968"/>
              </p:ext>
            </p:extLst>
          </p:nvPr>
        </p:nvGraphicFramePr>
        <p:xfrm>
          <a:off x="6858000" y="1752600"/>
          <a:ext cx="1063625" cy="2971800"/>
        </p:xfrm>
        <a:graphic>
          <a:graphicData uri="http://schemas.openxmlformats.org/drawingml/2006/table">
            <a:tbl>
              <a:tblPr/>
              <a:tblGrid>
                <a:gridCol w="1063625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+2</a:t>
                      </a: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2s</a:t>
                      </a:r>
                      <a:r>
                        <a:rPr kumimoji="0" lang="en-US" sz="20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+5r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4s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+7</a:t>
                      </a: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" name="Text Box 79"/>
          <p:cNvSpPr txBox="1">
            <a:spLocks noChangeArrowheads="1"/>
          </p:cNvSpPr>
          <p:nvPr/>
        </p:nvSpPr>
        <p:spPr bwMode="auto">
          <a:xfrm>
            <a:off x="6337300" y="2451100"/>
            <a:ext cx="3921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aseline="0"/>
              <a:t>=</a:t>
            </a:r>
          </a:p>
        </p:txBody>
      </p:sp>
      <p:graphicFrame>
        <p:nvGraphicFramePr>
          <p:cNvPr id="26" name="Group 8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2025862"/>
              </p:ext>
            </p:extLst>
          </p:nvPr>
        </p:nvGraphicFramePr>
        <p:xfrm>
          <a:off x="7996237" y="1752600"/>
          <a:ext cx="766763" cy="3070228"/>
        </p:xfrm>
        <a:graphic>
          <a:graphicData uri="http://schemas.openxmlformats.org/drawingml/2006/table">
            <a:tbl>
              <a:tblPr rtl="1"/>
              <a:tblGrid>
                <a:gridCol w="766763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6638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633" name="AutoShape 41"/>
          <p:cNvSpPr>
            <a:spLocks noChangeArrowheads="1"/>
          </p:cNvSpPr>
          <p:nvPr/>
        </p:nvSpPr>
        <p:spPr bwMode="auto">
          <a:xfrm>
            <a:off x="3124200" y="609600"/>
            <a:ext cx="1676400" cy="762000"/>
          </a:xfrm>
          <a:prstGeom prst="cloudCallout">
            <a:avLst>
              <a:gd name="adj1" fmla="val -8523"/>
              <a:gd name="adj2" fmla="val 128838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endParaRPr lang="en-US" sz="800" b="1" dirty="0">
              <a:latin typeface="Consolas" pitchFamily="49" charset="0"/>
            </a:endParaRPr>
          </a:p>
          <a:p>
            <a:pPr marL="342900" indent="-342900" algn="ctr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r>
              <a:rPr lang="en-US" sz="2000" b="1" dirty="0">
                <a:latin typeface="Consolas" pitchFamily="49" charset="0"/>
              </a:rPr>
              <a:t> </a:t>
            </a:r>
            <a:r>
              <a:rPr lang="he-IL" sz="2000" b="1" dirty="0">
                <a:latin typeface="Consolas" pitchFamily="49" charset="0"/>
              </a:rPr>
              <a:t>3742</a:t>
            </a:r>
            <a:endParaRPr lang="en-US" sz="2000" b="1" dirty="0">
              <a:latin typeface="Consolas" pitchFamily="49" charset="0"/>
            </a:endParaRPr>
          </a:p>
        </p:txBody>
      </p:sp>
      <p:sp>
        <p:nvSpPr>
          <p:cNvPr id="238634" name="Text Box 42"/>
          <p:cNvSpPr txBox="1">
            <a:spLocks noChangeArrowheads="1"/>
          </p:cNvSpPr>
          <p:nvPr/>
        </p:nvSpPr>
        <p:spPr bwMode="auto">
          <a:xfrm>
            <a:off x="3962400" y="2952750"/>
            <a:ext cx="762000" cy="396875"/>
          </a:xfrm>
          <a:prstGeom prst="rect">
            <a:avLst/>
          </a:prstGeom>
          <a:solidFill>
            <a:schemeClr val="tx1">
              <a:alpha val="0"/>
            </a:schemeClr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r" rtl="1">
              <a:spcBef>
                <a:spcPct val="5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r>
              <a:rPr lang="en-US" sz="2000" b="1" dirty="0">
                <a:latin typeface="Consolas" pitchFamily="49" charset="0"/>
              </a:rPr>
              <a:t>2538</a:t>
            </a:r>
          </a:p>
        </p:txBody>
      </p:sp>
      <p:sp>
        <p:nvSpPr>
          <p:cNvPr id="238635" name="Text Box 43"/>
          <p:cNvSpPr txBox="1">
            <a:spLocks noChangeArrowheads="1"/>
          </p:cNvSpPr>
          <p:nvPr/>
        </p:nvSpPr>
        <p:spPr bwMode="auto">
          <a:xfrm>
            <a:off x="3200400" y="2955925"/>
            <a:ext cx="762000" cy="396875"/>
          </a:xfrm>
          <a:prstGeom prst="rect">
            <a:avLst/>
          </a:prstGeom>
          <a:solidFill>
            <a:schemeClr val="tx1">
              <a:alpha val="0"/>
            </a:schemeClr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r" rtl="1">
              <a:spcBef>
                <a:spcPct val="5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r>
              <a:rPr lang="en-US" sz="2000" b="1" dirty="0">
                <a:latin typeface="Consolas" pitchFamily="49" charset="0"/>
              </a:rPr>
              <a:t>3441</a:t>
            </a:r>
          </a:p>
        </p:txBody>
      </p:sp>
      <p:sp>
        <p:nvSpPr>
          <p:cNvPr id="238636" name="Text Box 44"/>
          <p:cNvSpPr txBox="1">
            <a:spLocks noChangeArrowheads="1"/>
          </p:cNvSpPr>
          <p:nvPr/>
        </p:nvSpPr>
        <p:spPr bwMode="auto">
          <a:xfrm>
            <a:off x="4724400" y="2955925"/>
            <a:ext cx="762000" cy="396875"/>
          </a:xfrm>
          <a:prstGeom prst="rect">
            <a:avLst/>
          </a:prstGeom>
          <a:solidFill>
            <a:schemeClr val="tx1">
              <a:alpha val="0"/>
            </a:schemeClr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r" rtl="1">
              <a:spcBef>
                <a:spcPct val="5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r>
              <a:rPr lang="en-US" sz="2000" b="1" dirty="0">
                <a:latin typeface="Consolas" pitchFamily="49" charset="0"/>
              </a:rPr>
              <a:t>1329</a:t>
            </a:r>
          </a:p>
        </p:txBody>
      </p:sp>
      <p:sp>
        <p:nvSpPr>
          <p:cNvPr id="238637" name="Text Box 45"/>
          <p:cNvSpPr txBox="1">
            <a:spLocks noChangeArrowheads="1"/>
          </p:cNvSpPr>
          <p:nvPr/>
        </p:nvSpPr>
        <p:spPr bwMode="auto">
          <a:xfrm>
            <a:off x="2514600" y="2955925"/>
            <a:ext cx="762000" cy="396875"/>
          </a:xfrm>
          <a:prstGeom prst="rect">
            <a:avLst/>
          </a:prstGeom>
          <a:solidFill>
            <a:schemeClr val="tx1">
              <a:alpha val="0"/>
            </a:schemeClr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r" rtl="1">
              <a:spcBef>
                <a:spcPct val="5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r>
              <a:rPr lang="en-US" sz="2000" b="1" dirty="0">
                <a:latin typeface="Consolas" pitchFamily="49" charset="0"/>
              </a:rPr>
              <a:t>6634</a:t>
            </a:r>
          </a:p>
        </p:txBody>
      </p:sp>
      <p:sp>
        <p:nvSpPr>
          <p:cNvPr id="17" name="Rectangle 2"/>
          <p:cNvSpPr txBox="1">
            <a:spLocks noChangeArrowheads="1"/>
          </p:cNvSpPr>
          <p:nvPr/>
        </p:nvSpPr>
        <p:spPr>
          <a:xfrm>
            <a:off x="152400" y="152400"/>
            <a:ext cx="8305800" cy="6858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n-US" sz="2800" kern="0" dirty="0">
                <a:solidFill>
                  <a:srgbClr val="4603CD"/>
                </a:solidFill>
                <a:latin typeface="+mj-lt"/>
                <a:ea typeface="+mj-ea"/>
                <a:cs typeface="+mj-cs"/>
              </a:rPr>
              <a:t>Secret </a:t>
            </a:r>
            <a:r>
              <a:rPr lang="en-US" sz="2800" kern="0" dirty="0" smtClean="0">
                <a:solidFill>
                  <a:srgbClr val="4603CD"/>
                </a:solidFill>
                <a:latin typeface="+mj-lt"/>
                <a:ea typeface="+mj-ea"/>
                <a:cs typeface="+mj-cs"/>
              </a:rPr>
              <a:t>Sharing</a:t>
            </a:r>
            <a:endParaRPr lang="en-US" kern="0" dirty="0">
              <a:solidFill>
                <a:srgbClr val="4603CD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61C2F-711D-4F45-958E-835870B03368}" type="slidenum">
              <a:rPr lang="he-IL" smtClean="0"/>
              <a:pPr/>
              <a:t>2</a:t>
            </a:fld>
            <a:endParaRPr lang="en-US" dirty="0"/>
          </a:p>
        </p:txBody>
      </p:sp>
      <p:pic>
        <p:nvPicPr>
          <p:cNvPr id="18452" name="Picture 20" descr="250px-MadlHatterByTenniel">
            <a:hlinkClick r:id="rId3" tooltip="הכובען המטורף מדקלם את שיר האיגיון &quot;קרוץ לי קרוץ לי עטלף&quot;. איור מעשה ידי סר ג'ון טניאל.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4572000"/>
            <a:ext cx="1844675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54" name="Picture 22" descr="120px-Cheshire_Cat_Tenniel">
            <a:hlinkClick r:id="rId5" tooltip="Cheshire Cat Tenniel.jpg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38400" y="4724400"/>
            <a:ext cx="2057400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56" name="Picture 24" descr="150px-Down_the_Rabbit_Hole">
            <a:hlinkClick r:id="rId7" tooltip="Down the Rabbit Hole.png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946650" y="4343400"/>
            <a:ext cx="1682750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62" name="Picture 30" descr="alice-25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638800" y="838200"/>
            <a:ext cx="3048000" cy="2438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18458" name="Picture 26" descr="150px-Alice_par_John_Tenniel_15">
            <a:hlinkClick r:id="rId10" tooltip="Alice par John Tenniel 15.png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162800" y="4343400"/>
            <a:ext cx="1717675" cy="226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68" name="Picture 36" descr="5376097_std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52400" y="914400"/>
            <a:ext cx="2514600" cy="201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70" name="Picture 38" descr="masterlock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524000" y="20574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500"/>
                                        <p:tgtEl>
                                          <p:spTgt spid="18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08 0.01067  -0.017 0.02133  -0.021 0.03467  C -0.025 0.04933  -0.027 0.06667  -0.029 0.084  C -0.031 0.10133  -0.029 0.116  -0.027 0.132  C -0.025 0.14667  -0.022 0.16267  -0.015 0.176  C -0.009 0.18933  0.001 0.2  0.012 0.208  C 0.022 0.216  0.034 0.22133  0.046 0.224  C 0.058 0.22667  0.07 0.22667  0.081 0.224  C 0.093 0.22133  0.104 0.21467  0.113 0.204  C 0.122 0.19467  0.13 0.18267  0.134 0.168  C 0.139 0.15467  0.141 0.136  0.141 0.12133  C 0.142 0.10667  0.141 0.08933  0.136 0.07467  C 0.131 0.06133  0.122 0.05067  0.11 0.04533  C 0.098 0.04133  0.086 0.04667  0.078 0.056  C 0.071 0.06533  0.066 0.08  0.065 0.09733  C 0.065 0.11467  0.066 0.13067  0.071 0.144  C 0.076 0.15733  0.075 0.16  0.095 0.17733  C 0.113 0.196  0.131 0.19067  0.142 0.192  C 0.153 0.192  0.162 0.18667  0.173 0.18133  C 0.185 0.17467  0.195 0.16267  0.202 0.152  C 0.209 0.14133  0.212 0.128  0.216 0.10667  C 0.219 0.08533  0.219 0.07467  0.219 0.05867  C 0.219 0.04267  0.219 0.02667  0.219 0.01067  E" pathEditMode="relative" ptsTypes="">
                                      <p:cBhvr>
                                        <p:cTn id="24" dur="2000" fill="hold"/>
                                        <p:tgtEl>
                                          <p:spTgt spid="184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386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86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86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38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3.33333E-6 0.02709 C -0.00052 0.0301 -0.00139 0.03311 -0.00139 0.03635 C -0.00226 0.0838 0.00191 0.13172 -0.00278 0.17894 C -0.0033 0.18449 -0.01111 0.17732 -0.01528 0.17709 C -0.03976 0.17593 -0.06441 0.17593 -0.08889 0.17524 C -0.17466 0.17269 -0.10313 0.17338 -0.19723 0.17338 " pathEditMode="relative" rAng="0" ptsTypes="fffffA">
                                      <p:cBhvr>
                                        <p:cTn id="54" dur="1000" fill="hold"/>
                                        <p:tgtEl>
                                          <p:spTgt spid="2386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8" y="79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 0 C -0.00052 0.02963 -0.00052 0.05926 -0.00139 0.08889 C -0.00156 0.09375 -0.00243 0.09884 -0.00278 0.10371 C -0.00382 0.12292 -0.00469 0.1419 -0.00556 0.16111 C -0.00573 0.16505 -0.01111 0.17037 -0.01111 0.17037 " pathEditMode="relative" ptsTypes="ffffA">
                                      <p:cBhvr>
                                        <p:cTn id="56" dur="1000" fill="hold"/>
                                        <p:tgtEl>
                                          <p:spTgt spid="2386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 -7.40741E-7 C -0.01024 0.05718 -0.02031 0.11458 0.00712 0.13866 C 0.0349 0.16273 0.10052 0.15324 0.16667 0.14375 " pathEditMode="relative" rAng="0" ptsTypes="aaA">
                                      <p:cBhvr>
                                        <p:cTn id="58" dur="1000" fill="hold"/>
                                        <p:tgtEl>
                                          <p:spTgt spid="2386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" y="81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 0 C 0.00729 0.03565 0.01475 0.07153 0.04861 0.08148 C 0.08246 0.09143 0.15781 0.05926 0.20278 0.05926 C 0.24774 0.05926 0.29878 0.06875 0.31805 0.08148 C 0.33732 0.09421 0.31719 0.12407 0.31805 0.13518 C 0.31892 0.14629 0.32118 0.14722 0.32361 0.14815 " pathEditMode="relative" rAng="0" ptsTypes="aaaaaA">
                                      <p:cBhvr>
                                        <p:cTn id="60" dur="1000" fill="hold"/>
                                        <p:tgtEl>
                                          <p:spTgt spid="2386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18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863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C6BFE-AE96-4395-8492-C0CDDB30217E}" type="slidenum">
              <a:rPr lang="en-US"/>
              <a:pPr/>
              <a:t>20</a:t>
            </a:fld>
            <a:endParaRPr lang="en-US"/>
          </a:p>
        </p:txBody>
      </p:sp>
      <p:graphicFrame>
        <p:nvGraphicFramePr>
          <p:cNvPr id="210014" name="Group 9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5743423"/>
              </p:ext>
            </p:extLst>
          </p:nvPr>
        </p:nvGraphicFramePr>
        <p:xfrm>
          <a:off x="2193925" y="1679575"/>
          <a:ext cx="3071813" cy="2559051"/>
        </p:xfrm>
        <a:graphic>
          <a:graphicData uri="http://schemas.openxmlformats.org/drawingml/2006/table">
            <a:tbl>
              <a:tblPr rtl="1"/>
              <a:tblGrid>
                <a:gridCol w="766763"/>
                <a:gridCol w="768350"/>
                <a:gridCol w="768350"/>
                <a:gridCol w="768350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0009" name="Group 8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5292311"/>
              </p:ext>
            </p:extLst>
          </p:nvPr>
        </p:nvGraphicFramePr>
        <p:xfrm>
          <a:off x="1428750" y="1690688"/>
          <a:ext cx="766763" cy="2557465"/>
        </p:xfrm>
        <a:graphic>
          <a:graphicData uri="http://schemas.openxmlformats.org/drawingml/2006/table">
            <a:tbl>
              <a:tblPr rtl="1"/>
              <a:tblGrid>
                <a:gridCol w="766763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0012" name="Group 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3347054"/>
              </p:ext>
            </p:extLst>
          </p:nvPr>
        </p:nvGraphicFramePr>
        <p:xfrm>
          <a:off x="2200275" y="5029200"/>
          <a:ext cx="3057525" cy="512763"/>
        </p:xfrm>
        <a:graphic>
          <a:graphicData uri="http://schemas.openxmlformats.org/drawingml/2006/table">
            <a:tbl>
              <a:tblPr rtl="1"/>
              <a:tblGrid>
                <a:gridCol w="766762"/>
                <a:gridCol w="768350"/>
                <a:gridCol w="766763"/>
                <a:gridCol w="755650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2667000" y="660544"/>
            <a:ext cx="6477000" cy="59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eaLnBrk="0" hangingPunct="0">
              <a:lnSpc>
                <a:spcPct val="110000"/>
              </a:lnSpc>
              <a:defRPr/>
            </a:pPr>
            <a:r>
              <a:rPr lang="en-US" sz="3500" dirty="0">
                <a:solidFill>
                  <a:srgbClr val="4603CD"/>
                </a:solidFill>
                <a:latin typeface="+mj-lt"/>
                <a:ea typeface="+mj-ea"/>
                <a:cs typeface="+mj-cs"/>
              </a:rPr>
              <a:t>Span </a:t>
            </a:r>
            <a:r>
              <a:rPr lang="en-US" sz="3500" dirty="0" smtClean="0">
                <a:solidFill>
                  <a:srgbClr val="4603CD"/>
                </a:solidFill>
                <a:latin typeface="+mj-lt"/>
                <a:ea typeface="+mj-ea"/>
                <a:cs typeface="+mj-cs"/>
              </a:rPr>
              <a:t>Programs: Problem</a:t>
            </a:r>
            <a:endParaRPr lang="en-US" sz="3500" dirty="0">
              <a:solidFill>
                <a:srgbClr val="4603CD"/>
              </a:solidFill>
              <a:latin typeface="+mj-lt"/>
              <a:ea typeface="+mj-ea"/>
              <a:cs typeface="+mj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0" y="1828800"/>
                <a:ext cx="1504386" cy="523220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/>
                            </a:rPr>
                            <m:t>Field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l-GR" sz="2800" b="0" i="1" smtClean="0">
                              <a:latin typeface="Cambria Math"/>
                              <a:ea typeface="Cambria Math"/>
                            </a:rPr>
                            <m:t>𝔽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9</m:t>
                          </m:r>
                        </m:sub>
                      </m:sSub>
                    </m:oMath>
                  </m:oMathPara>
                </a14:m>
                <a:endParaRPr lang="he-IL" sz="28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828800"/>
                <a:ext cx="1504386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0" name="Group 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0299008"/>
              </p:ext>
            </p:extLst>
          </p:nvPr>
        </p:nvGraphicFramePr>
        <p:xfrm>
          <a:off x="2200275" y="5659437"/>
          <a:ext cx="3057525" cy="512763"/>
        </p:xfrm>
        <a:graphic>
          <a:graphicData uri="http://schemas.openxmlformats.org/drawingml/2006/table">
            <a:tbl>
              <a:tblPr rtl="1"/>
              <a:tblGrid>
                <a:gridCol w="766762"/>
                <a:gridCol w="768350"/>
                <a:gridCol w="766763"/>
                <a:gridCol w="755650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" name="Rectangle 2"/>
          <p:cNvSpPr txBox="1">
            <a:spLocks noChangeArrowheads="1"/>
          </p:cNvSpPr>
          <p:nvPr/>
        </p:nvSpPr>
        <p:spPr bwMode="auto">
          <a:xfrm>
            <a:off x="76200" y="627888"/>
            <a:ext cx="2590800" cy="59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603CD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Multi-target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4603C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7" name="Group 5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4430149"/>
              </p:ext>
            </p:extLst>
          </p:nvPr>
        </p:nvGraphicFramePr>
        <p:xfrm>
          <a:off x="5486400" y="1690688"/>
          <a:ext cx="769938" cy="2044700"/>
        </p:xfrm>
        <a:graphic>
          <a:graphicData uri="http://schemas.openxmlformats.org/drawingml/2006/table">
            <a:tbl>
              <a:tblPr/>
              <a:tblGrid>
                <a:gridCol w="769938"/>
              </a:tblGrid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8" name="Group 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1920499"/>
              </p:ext>
            </p:extLst>
          </p:nvPr>
        </p:nvGraphicFramePr>
        <p:xfrm>
          <a:off x="6858000" y="1752600"/>
          <a:ext cx="1063625" cy="2514600"/>
        </p:xfrm>
        <a:graphic>
          <a:graphicData uri="http://schemas.openxmlformats.org/drawingml/2006/table">
            <a:tbl>
              <a:tblPr/>
              <a:tblGrid>
                <a:gridCol w="1063625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+2</a:t>
                      </a: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2s</a:t>
                      </a:r>
                      <a:r>
                        <a:rPr kumimoji="0" lang="en-US" sz="20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+5r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" name="Text Box 79"/>
          <p:cNvSpPr txBox="1">
            <a:spLocks noChangeArrowheads="1"/>
          </p:cNvSpPr>
          <p:nvPr/>
        </p:nvSpPr>
        <p:spPr bwMode="auto">
          <a:xfrm>
            <a:off x="6337300" y="2451100"/>
            <a:ext cx="3921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aseline="0"/>
              <a:t>=</a:t>
            </a:r>
          </a:p>
        </p:txBody>
      </p:sp>
      <p:graphicFrame>
        <p:nvGraphicFramePr>
          <p:cNvPr id="26" name="Group 8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421735"/>
              </p:ext>
            </p:extLst>
          </p:nvPr>
        </p:nvGraphicFramePr>
        <p:xfrm>
          <a:off x="7996237" y="1752600"/>
          <a:ext cx="766763" cy="2557465"/>
        </p:xfrm>
        <a:graphic>
          <a:graphicData uri="http://schemas.openxmlformats.org/drawingml/2006/table">
            <a:tbl>
              <a:tblPr rtl="1"/>
              <a:tblGrid>
                <a:gridCol w="766763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5" name="Group 9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6032499"/>
              </p:ext>
            </p:extLst>
          </p:nvPr>
        </p:nvGraphicFramePr>
        <p:xfrm>
          <a:off x="2193925" y="1679575"/>
          <a:ext cx="3071813" cy="3071814"/>
        </p:xfrm>
        <a:graphic>
          <a:graphicData uri="http://schemas.openxmlformats.org/drawingml/2006/table">
            <a:tbl>
              <a:tblPr rtl="1"/>
              <a:tblGrid>
                <a:gridCol w="766763"/>
                <a:gridCol w="768350"/>
                <a:gridCol w="768350"/>
                <a:gridCol w="768350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" name="Group 8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8504071"/>
              </p:ext>
            </p:extLst>
          </p:nvPr>
        </p:nvGraphicFramePr>
        <p:xfrm>
          <a:off x="1428750" y="1690688"/>
          <a:ext cx="766763" cy="3070228"/>
        </p:xfrm>
        <a:graphic>
          <a:graphicData uri="http://schemas.openxmlformats.org/drawingml/2006/table">
            <a:tbl>
              <a:tblPr rtl="1"/>
              <a:tblGrid>
                <a:gridCol w="766763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" name="Group 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0804849"/>
              </p:ext>
            </p:extLst>
          </p:nvPr>
        </p:nvGraphicFramePr>
        <p:xfrm>
          <a:off x="6858000" y="1752600"/>
          <a:ext cx="1063625" cy="2971800"/>
        </p:xfrm>
        <a:graphic>
          <a:graphicData uri="http://schemas.openxmlformats.org/drawingml/2006/table">
            <a:tbl>
              <a:tblPr/>
              <a:tblGrid>
                <a:gridCol w="1063625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+2</a:t>
                      </a: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2s</a:t>
                      </a:r>
                      <a:r>
                        <a:rPr kumimoji="0" lang="en-US" sz="20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+5r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4s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+7</a:t>
                      </a: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" name="Group 8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3379188"/>
              </p:ext>
            </p:extLst>
          </p:nvPr>
        </p:nvGraphicFramePr>
        <p:xfrm>
          <a:off x="7996237" y="1752600"/>
          <a:ext cx="766763" cy="3070228"/>
        </p:xfrm>
        <a:graphic>
          <a:graphicData uri="http://schemas.openxmlformats.org/drawingml/2006/table">
            <a:tbl>
              <a:tblPr rtl="1"/>
              <a:tblGrid>
                <a:gridCol w="766763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2572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C6BFE-AE96-4395-8492-C0CDDB30217E}" type="slidenum">
              <a:rPr lang="en-US"/>
              <a:pPr/>
              <a:t>21</a:t>
            </a:fld>
            <a:endParaRPr lang="en-US"/>
          </a:p>
        </p:txBody>
      </p:sp>
      <p:graphicFrame>
        <p:nvGraphicFramePr>
          <p:cNvPr id="210014" name="Group 9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200134"/>
              </p:ext>
            </p:extLst>
          </p:nvPr>
        </p:nvGraphicFramePr>
        <p:xfrm>
          <a:off x="2193925" y="1679575"/>
          <a:ext cx="3071813" cy="2559051"/>
        </p:xfrm>
        <a:graphic>
          <a:graphicData uri="http://schemas.openxmlformats.org/drawingml/2006/table">
            <a:tbl>
              <a:tblPr rtl="1"/>
              <a:tblGrid>
                <a:gridCol w="766763"/>
                <a:gridCol w="768350"/>
                <a:gridCol w="768350"/>
                <a:gridCol w="768350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0009" name="Group 8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5464642"/>
              </p:ext>
            </p:extLst>
          </p:nvPr>
        </p:nvGraphicFramePr>
        <p:xfrm>
          <a:off x="1428750" y="1690688"/>
          <a:ext cx="766763" cy="2557465"/>
        </p:xfrm>
        <a:graphic>
          <a:graphicData uri="http://schemas.openxmlformats.org/drawingml/2006/table">
            <a:tbl>
              <a:tblPr rtl="1"/>
              <a:tblGrid>
                <a:gridCol w="766763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0012" name="Group 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5248687"/>
              </p:ext>
            </p:extLst>
          </p:nvPr>
        </p:nvGraphicFramePr>
        <p:xfrm>
          <a:off x="2200275" y="5029200"/>
          <a:ext cx="3057525" cy="512763"/>
        </p:xfrm>
        <a:graphic>
          <a:graphicData uri="http://schemas.openxmlformats.org/drawingml/2006/table">
            <a:tbl>
              <a:tblPr rtl="1"/>
              <a:tblGrid>
                <a:gridCol w="766762"/>
                <a:gridCol w="768350"/>
                <a:gridCol w="766763"/>
                <a:gridCol w="755650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2667000" y="660544"/>
            <a:ext cx="6477000" cy="59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eaLnBrk="0" hangingPunct="0">
              <a:lnSpc>
                <a:spcPct val="110000"/>
              </a:lnSpc>
              <a:defRPr/>
            </a:pPr>
            <a:r>
              <a:rPr lang="en-US" sz="3500" dirty="0">
                <a:solidFill>
                  <a:srgbClr val="4603CD"/>
                </a:solidFill>
                <a:latin typeface="+mj-lt"/>
                <a:ea typeface="+mj-ea"/>
                <a:cs typeface="+mj-cs"/>
              </a:rPr>
              <a:t>Span </a:t>
            </a:r>
            <a:r>
              <a:rPr lang="en-US" sz="3500" dirty="0" smtClean="0">
                <a:solidFill>
                  <a:srgbClr val="4603CD"/>
                </a:solidFill>
                <a:latin typeface="+mj-lt"/>
                <a:ea typeface="+mj-ea"/>
                <a:cs typeface="+mj-cs"/>
              </a:rPr>
              <a:t>Programs: Problem</a:t>
            </a:r>
            <a:endParaRPr lang="en-US" sz="3500" dirty="0">
              <a:solidFill>
                <a:srgbClr val="4603CD"/>
              </a:solidFill>
              <a:latin typeface="+mj-lt"/>
              <a:ea typeface="+mj-ea"/>
              <a:cs typeface="+mj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0" y="1828800"/>
                <a:ext cx="1504386" cy="523220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/>
                            </a:rPr>
                            <m:t>Field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l-GR" sz="2800" b="0" i="1" smtClean="0">
                              <a:latin typeface="Cambria Math"/>
                              <a:ea typeface="Cambria Math"/>
                            </a:rPr>
                            <m:t>𝔽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9</m:t>
                          </m:r>
                        </m:sub>
                      </m:sSub>
                    </m:oMath>
                  </m:oMathPara>
                </a14:m>
                <a:endParaRPr lang="he-IL" sz="28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828800"/>
                <a:ext cx="1504386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0" name="Group 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6880756"/>
              </p:ext>
            </p:extLst>
          </p:nvPr>
        </p:nvGraphicFramePr>
        <p:xfrm>
          <a:off x="2200275" y="5659437"/>
          <a:ext cx="3057525" cy="512763"/>
        </p:xfrm>
        <a:graphic>
          <a:graphicData uri="http://schemas.openxmlformats.org/drawingml/2006/table">
            <a:tbl>
              <a:tblPr rtl="1"/>
              <a:tblGrid>
                <a:gridCol w="766762"/>
                <a:gridCol w="768350"/>
                <a:gridCol w="766763"/>
                <a:gridCol w="755650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" name="Rectangle 2"/>
          <p:cNvSpPr txBox="1">
            <a:spLocks noChangeArrowheads="1"/>
          </p:cNvSpPr>
          <p:nvPr/>
        </p:nvSpPr>
        <p:spPr bwMode="auto">
          <a:xfrm>
            <a:off x="76200" y="627888"/>
            <a:ext cx="2590800" cy="59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603CD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Multi-target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4603C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7" name="Group 5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4566325"/>
              </p:ext>
            </p:extLst>
          </p:nvPr>
        </p:nvGraphicFramePr>
        <p:xfrm>
          <a:off x="5486400" y="1690688"/>
          <a:ext cx="769938" cy="2044700"/>
        </p:xfrm>
        <a:graphic>
          <a:graphicData uri="http://schemas.openxmlformats.org/drawingml/2006/table">
            <a:tbl>
              <a:tblPr/>
              <a:tblGrid>
                <a:gridCol w="769938"/>
              </a:tblGrid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8" name="Group 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194786"/>
              </p:ext>
            </p:extLst>
          </p:nvPr>
        </p:nvGraphicFramePr>
        <p:xfrm>
          <a:off x="6858000" y="1752600"/>
          <a:ext cx="1063625" cy="2514600"/>
        </p:xfrm>
        <a:graphic>
          <a:graphicData uri="http://schemas.openxmlformats.org/drawingml/2006/table">
            <a:tbl>
              <a:tblPr/>
              <a:tblGrid>
                <a:gridCol w="1063625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+2</a:t>
                      </a: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2s</a:t>
                      </a:r>
                      <a:r>
                        <a:rPr kumimoji="0" lang="en-US" sz="20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+5r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" name="Text Box 79"/>
          <p:cNvSpPr txBox="1">
            <a:spLocks noChangeArrowheads="1"/>
          </p:cNvSpPr>
          <p:nvPr/>
        </p:nvSpPr>
        <p:spPr bwMode="auto">
          <a:xfrm>
            <a:off x="6337300" y="2451100"/>
            <a:ext cx="3921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aseline="0"/>
              <a:t>=</a:t>
            </a:r>
          </a:p>
        </p:txBody>
      </p:sp>
      <p:graphicFrame>
        <p:nvGraphicFramePr>
          <p:cNvPr id="26" name="Group 8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9378541"/>
              </p:ext>
            </p:extLst>
          </p:nvPr>
        </p:nvGraphicFramePr>
        <p:xfrm>
          <a:off x="7996237" y="1752600"/>
          <a:ext cx="766763" cy="2557465"/>
        </p:xfrm>
        <a:graphic>
          <a:graphicData uri="http://schemas.openxmlformats.org/drawingml/2006/table">
            <a:tbl>
              <a:tblPr rtl="1"/>
              <a:tblGrid>
                <a:gridCol w="766763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221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C6BFE-AE96-4395-8492-C0CDDB30217E}" type="slidenum">
              <a:rPr lang="en-US"/>
              <a:pPr/>
              <a:t>22</a:t>
            </a:fld>
            <a:endParaRPr lang="en-US"/>
          </a:p>
        </p:txBody>
      </p:sp>
      <p:graphicFrame>
        <p:nvGraphicFramePr>
          <p:cNvPr id="210014" name="Group 9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3525881"/>
              </p:ext>
            </p:extLst>
          </p:nvPr>
        </p:nvGraphicFramePr>
        <p:xfrm>
          <a:off x="2193925" y="1679575"/>
          <a:ext cx="3071813" cy="3071814"/>
        </p:xfrm>
        <a:graphic>
          <a:graphicData uri="http://schemas.openxmlformats.org/drawingml/2006/table">
            <a:tbl>
              <a:tblPr rtl="1"/>
              <a:tblGrid>
                <a:gridCol w="766763"/>
                <a:gridCol w="768350"/>
                <a:gridCol w="768350"/>
                <a:gridCol w="768350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0009" name="Group 8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1482323"/>
              </p:ext>
            </p:extLst>
          </p:nvPr>
        </p:nvGraphicFramePr>
        <p:xfrm>
          <a:off x="1428750" y="1690688"/>
          <a:ext cx="766763" cy="3070228"/>
        </p:xfrm>
        <a:graphic>
          <a:graphicData uri="http://schemas.openxmlformats.org/drawingml/2006/table">
            <a:tbl>
              <a:tblPr rtl="1"/>
              <a:tblGrid>
                <a:gridCol w="766763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0012" name="Group 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0273003"/>
              </p:ext>
            </p:extLst>
          </p:nvPr>
        </p:nvGraphicFramePr>
        <p:xfrm>
          <a:off x="2200275" y="5029200"/>
          <a:ext cx="3057525" cy="512763"/>
        </p:xfrm>
        <a:graphic>
          <a:graphicData uri="http://schemas.openxmlformats.org/drawingml/2006/table">
            <a:tbl>
              <a:tblPr rtl="1"/>
              <a:tblGrid>
                <a:gridCol w="766762"/>
                <a:gridCol w="768350"/>
                <a:gridCol w="766763"/>
                <a:gridCol w="755650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0015" name="Text Box 95"/>
          <p:cNvSpPr txBox="1">
            <a:spLocks noChangeArrowheads="1"/>
          </p:cNvSpPr>
          <p:nvPr/>
        </p:nvSpPr>
        <p:spPr bwMode="auto">
          <a:xfrm>
            <a:off x="5791201" y="2667000"/>
            <a:ext cx="312419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/>
              <a:t>A</a:t>
            </a:r>
            <a:r>
              <a:rPr lang="en-US" sz="2000" baseline="0" dirty="0" smtClean="0"/>
              <a:t>ccepts  </a:t>
            </a:r>
            <a:r>
              <a:rPr lang="en-US" sz="2000" i="1" baseline="0" dirty="0"/>
              <a:t>B </a:t>
            </a:r>
            <a:r>
              <a:rPr lang="en-US" sz="2000" i="1" dirty="0" smtClean="0"/>
              <a:t> </a:t>
            </a:r>
            <a:r>
              <a:rPr lang="en-US" sz="2000" baseline="0" dirty="0" err="1" smtClean="0"/>
              <a:t>iff</a:t>
            </a:r>
            <a:r>
              <a:rPr lang="en-US" sz="2000" baseline="0" dirty="0" smtClean="0"/>
              <a:t> rows </a:t>
            </a:r>
            <a:r>
              <a:rPr lang="en-US" sz="2000" baseline="0" dirty="0"/>
              <a:t>labeled by </a:t>
            </a:r>
            <a:r>
              <a:rPr lang="en-US" sz="2000" i="1" baseline="0" dirty="0"/>
              <a:t>B </a:t>
            </a:r>
            <a:r>
              <a:rPr lang="en-US" sz="2000" i="1" baseline="0" dirty="0" smtClean="0"/>
              <a:t> </a:t>
            </a:r>
            <a:r>
              <a:rPr lang="en-US" sz="2000" baseline="0" dirty="0" smtClean="0"/>
              <a:t>span </a:t>
            </a:r>
            <a:r>
              <a:rPr lang="en-US" sz="2000" i="1" baseline="0" dirty="0" smtClean="0"/>
              <a:t>all</a:t>
            </a:r>
            <a:r>
              <a:rPr lang="en-US" sz="2000" baseline="0" dirty="0" smtClean="0"/>
              <a:t>  the </a:t>
            </a:r>
            <a:r>
              <a:rPr lang="en-US" sz="2000" baseline="0" dirty="0"/>
              <a:t>target </a:t>
            </a:r>
            <a:r>
              <a:rPr lang="en-US" sz="2000" baseline="0" dirty="0" smtClean="0"/>
              <a:t>vectors</a:t>
            </a:r>
            <a:endParaRPr lang="en-US" sz="2000" baseline="0" dirty="0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2667000" y="627888"/>
            <a:ext cx="5257800" cy="59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603CD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Span Programs: Corrected 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4603C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0" y="1828800"/>
                <a:ext cx="1504386" cy="523220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/>
                            </a:rPr>
                            <m:t>Field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l-GR" sz="2800" b="0" i="1" smtClean="0">
                              <a:latin typeface="Cambria Math"/>
                              <a:ea typeface="Cambria Math"/>
                            </a:rPr>
                            <m:t>𝔽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9</m:t>
                          </m:r>
                        </m:sub>
                      </m:sSub>
                    </m:oMath>
                  </m:oMathPara>
                </a14:m>
                <a:endParaRPr lang="he-IL" sz="28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828800"/>
                <a:ext cx="1504386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0" name="Group 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2276481"/>
              </p:ext>
            </p:extLst>
          </p:nvPr>
        </p:nvGraphicFramePr>
        <p:xfrm>
          <a:off x="2200275" y="5659437"/>
          <a:ext cx="3057525" cy="512763"/>
        </p:xfrm>
        <a:graphic>
          <a:graphicData uri="http://schemas.openxmlformats.org/drawingml/2006/table">
            <a:tbl>
              <a:tblPr rtl="1"/>
              <a:tblGrid>
                <a:gridCol w="766762"/>
                <a:gridCol w="768350"/>
                <a:gridCol w="766763"/>
                <a:gridCol w="755650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" name="Rectangle 2"/>
          <p:cNvSpPr txBox="1">
            <a:spLocks noChangeArrowheads="1"/>
          </p:cNvSpPr>
          <p:nvPr/>
        </p:nvSpPr>
        <p:spPr bwMode="auto">
          <a:xfrm>
            <a:off x="76200" y="627888"/>
            <a:ext cx="2590800" cy="59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603CD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Multi-target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4603C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Text Box 95"/>
          <p:cNvSpPr txBox="1">
            <a:spLocks noChangeArrowheads="1"/>
          </p:cNvSpPr>
          <p:nvPr/>
        </p:nvSpPr>
        <p:spPr bwMode="auto">
          <a:xfrm>
            <a:off x="5791200" y="4168914"/>
            <a:ext cx="3124199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 smtClean="0"/>
              <a:t>Reject</a:t>
            </a:r>
            <a:r>
              <a:rPr lang="en-US" sz="2000" baseline="0" dirty="0" smtClean="0"/>
              <a:t>s  </a:t>
            </a:r>
            <a:r>
              <a:rPr lang="en-US" sz="2000" i="1" baseline="0" dirty="0"/>
              <a:t>B </a:t>
            </a:r>
            <a:r>
              <a:rPr lang="en-US" sz="2000" i="1" dirty="0" smtClean="0"/>
              <a:t> </a:t>
            </a:r>
            <a:r>
              <a:rPr lang="en-US" sz="2000" baseline="0" dirty="0" err="1" smtClean="0"/>
              <a:t>iff</a:t>
            </a:r>
            <a:r>
              <a:rPr lang="en-US" sz="2000" baseline="0" dirty="0" smtClean="0"/>
              <a:t> rows </a:t>
            </a:r>
            <a:r>
              <a:rPr lang="en-US" sz="2000" baseline="0" dirty="0"/>
              <a:t>labeled by </a:t>
            </a:r>
            <a:r>
              <a:rPr lang="en-US" sz="2000" i="1" baseline="0" dirty="0" smtClean="0"/>
              <a:t>B  </a:t>
            </a:r>
            <a:r>
              <a:rPr lang="en-US" sz="2000" baseline="0" dirty="0" smtClean="0"/>
              <a:t>do not </a:t>
            </a:r>
            <a:r>
              <a:rPr lang="en-US" sz="2000" baseline="0" dirty="0"/>
              <a:t>span </a:t>
            </a:r>
            <a:r>
              <a:rPr lang="en-US" sz="2000" baseline="0" dirty="0" smtClean="0"/>
              <a:t>any </a:t>
            </a:r>
            <a:r>
              <a:rPr lang="en-US" sz="2000" baseline="0" dirty="0"/>
              <a:t>target </a:t>
            </a:r>
            <a:r>
              <a:rPr lang="en-US" sz="2000" baseline="0" dirty="0" smtClean="0"/>
              <a:t>vector</a:t>
            </a:r>
            <a:endParaRPr lang="en-US" sz="2000" baseline="0" dirty="0"/>
          </a:p>
        </p:txBody>
      </p:sp>
    </p:spTree>
    <p:extLst>
      <p:ext uri="{BB962C8B-B14F-4D97-AF65-F5344CB8AC3E}">
        <p14:creationId xmlns:p14="http://schemas.microsoft.com/office/powerpoint/2010/main" val="2094794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C6BFE-AE96-4395-8492-C0CDDB30217E}" type="slidenum">
              <a:rPr lang="en-US"/>
              <a:pPr/>
              <a:t>23</a:t>
            </a:fld>
            <a:endParaRPr lang="en-US"/>
          </a:p>
        </p:txBody>
      </p:sp>
      <p:graphicFrame>
        <p:nvGraphicFramePr>
          <p:cNvPr id="210014" name="Group 9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360924"/>
              </p:ext>
            </p:extLst>
          </p:nvPr>
        </p:nvGraphicFramePr>
        <p:xfrm>
          <a:off x="2193925" y="1679575"/>
          <a:ext cx="3071813" cy="3071814"/>
        </p:xfrm>
        <a:graphic>
          <a:graphicData uri="http://schemas.openxmlformats.org/drawingml/2006/table">
            <a:tbl>
              <a:tblPr rtl="1"/>
              <a:tblGrid>
                <a:gridCol w="766763"/>
                <a:gridCol w="768350"/>
                <a:gridCol w="768350"/>
                <a:gridCol w="768350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0009" name="Group 8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8796468"/>
              </p:ext>
            </p:extLst>
          </p:nvPr>
        </p:nvGraphicFramePr>
        <p:xfrm>
          <a:off x="1428750" y="1690688"/>
          <a:ext cx="766763" cy="3070228"/>
        </p:xfrm>
        <a:graphic>
          <a:graphicData uri="http://schemas.openxmlformats.org/drawingml/2006/table">
            <a:tbl>
              <a:tblPr rtl="1"/>
              <a:tblGrid>
                <a:gridCol w="766763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0012" name="Group 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0723843"/>
              </p:ext>
            </p:extLst>
          </p:nvPr>
        </p:nvGraphicFramePr>
        <p:xfrm>
          <a:off x="2200275" y="5029200"/>
          <a:ext cx="3057525" cy="512763"/>
        </p:xfrm>
        <a:graphic>
          <a:graphicData uri="http://schemas.openxmlformats.org/drawingml/2006/table">
            <a:tbl>
              <a:tblPr rtl="1"/>
              <a:tblGrid>
                <a:gridCol w="766762"/>
                <a:gridCol w="768350"/>
                <a:gridCol w="766763"/>
                <a:gridCol w="755650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2667000" y="660544"/>
            <a:ext cx="6477000" cy="59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eaLnBrk="0" hangingPunct="0">
              <a:lnSpc>
                <a:spcPct val="110000"/>
              </a:lnSpc>
              <a:defRPr/>
            </a:pPr>
            <a:r>
              <a:rPr lang="en-US" sz="3500" dirty="0">
                <a:solidFill>
                  <a:srgbClr val="4603CD"/>
                </a:solidFill>
                <a:latin typeface="+mj-lt"/>
                <a:ea typeface="+mj-ea"/>
                <a:cs typeface="+mj-cs"/>
              </a:rPr>
              <a:t>Span </a:t>
            </a:r>
            <a:r>
              <a:rPr lang="en-US" sz="3500" dirty="0" smtClean="0">
                <a:solidFill>
                  <a:srgbClr val="4603CD"/>
                </a:solidFill>
                <a:latin typeface="+mj-lt"/>
                <a:ea typeface="+mj-ea"/>
                <a:cs typeface="+mj-cs"/>
              </a:rPr>
              <a:t>Programs: Problem 2</a:t>
            </a:r>
            <a:endParaRPr lang="en-US" sz="3500" dirty="0">
              <a:solidFill>
                <a:srgbClr val="4603CD"/>
              </a:solidFill>
              <a:latin typeface="+mj-lt"/>
              <a:ea typeface="+mj-ea"/>
              <a:cs typeface="+mj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0" y="1828800"/>
                <a:ext cx="1504386" cy="523220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/>
                            </a:rPr>
                            <m:t>Field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l-GR" sz="2800" b="0" i="1" smtClean="0">
                              <a:latin typeface="Cambria Math"/>
                              <a:ea typeface="Cambria Math"/>
                            </a:rPr>
                            <m:t>𝔽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9</m:t>
                          </m:r>
                        </m:sub>
                      </m:sSub>
                    </m:oMath>
                  </m:oMathPara>
                </a14:m>
                <a:endParaRPr lang="he-IL" sz="28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828800"/>
                <a:ext cx="1504386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0" name="Group 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6060868"/>
              </p:ext>
            </p:extLst>
          </p:nvPr>
        </p:nvGraphicFramePr>
        <p:xfrm>
          <a:off x="2200275" y="5659437"/>
          <a:ext cx="3057525" cy="512763"/>
        </p:xfrm>
        <a:graphic>
          <a:graphicData uri="http://schemas.openxmlformats.org/drawingml/2006/table">
            <a:tbl>
              <a:tblPr rtl="1"/>
              <a:tblGrid>
                <a:gridCol w="766762"/>
                <a:gridCol w="768350"/>
                <a:gridCol w="766763"/>
                <a:gridCol w="755650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" name="Rectangle 2"/>
          <p:cNvSpPr txBox="1">
            <a:spLocks noChangeArrowheads="1"/>
          </p:cNvSpPr>
          <p:nvPr/>
        </p:nvSpPr>
        <p:spPr bwMode="auto">
          <a:xfrm>
            <a:off x="76200" y="627888"/>
            <a:ext cx="2590800" cy="59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603CD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Multi-target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4603C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7" name="Group 5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5844769"/>
              </p:ext>
            </p:extLst>
          </p:nvPr>
        </p:nvGraphicFramePr>
        <p:xfrm>
          <a:off x="5486400" y="1690688"/>
          <a:ext cx="769938" cy="2044700"/>
        </p:xfrm>
        <a:graphic>
          <a:graphicData uri="http://schemas.openxmlformats.org/drawingml/2006/table">
            <a:tbl>
              <a:tblPr/>
              <a:tblGrid>
                <a:gridCol w="769938"/>
              </a:tblGrid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8" name="Group 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312590"/>
              </p:ext>
            </p:extLst>
          </p:nvPr>
        </p:nvGraphicFramePr>
        <p:xfrm>
          <a:off x="6729414" y="1752600"/>
          <a:ext cx="1192212" cy="2971800"/>
        </p:xfrm>
        <a:graphic>
          <a:graphicData uri="http://schemas.openxmlformats.org/drawingml/2006/table">
            <a:tbl>
              <a:tblPr/>
              <a:tblGrid>
                <a:gridCol w="1192212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+2</a:t>
                      </a: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2s</a:t>
                      </a:r>
                      <a:r>
                        <a:rPr kumimoji="0" lang="en-US" sz="20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+5r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4s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+7</a:t>
                      </a: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" name="Text Box 79"/>
          <p:cNvSpPr txBox="1">
            <a:spLocks noChangeArrowheads="1"/>
          </p:cNvSpPr>
          <p:nvPr/>
        </p:nvSpPr>
        <p:spPr bwMode="auto">
          <a:xfrm>
            <a:off x="6337300" y="2451100"/>
            <a:ext cx="3921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aseline="0"/>
              <a:t>=</a:t>
            </a:r>
          </a:p>
        </p:txBody>
      </p:sp>
      <p:graphicFrame>
        <p:nvGraphicFramePr>
          <p:cNvPr id="26" name="Group 8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5611966"/>
              </p:ext>
            </p:extLst>
          </p:nvPr>
        </p:nvGraphicFramePr>
        <p:xfrm>
          <a:off x="7996237" y="1752600"/>
          <a:ext cx="766763" cy="3070228"/>
        </p:xfrm>
        <a:graphic>
          <a:graphicData uri="http://schemas.openxmlformats.org/drawingml/2006/table">
            <a:tbl>
              <a:tblPr rtl="1"/>
              <a:tblGrid>
                <a:gridCol w="766763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0354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C6BFE-AE96-4395-8492-C0CDDB30217E}" type="slidenum">
              <a:rPr lang="en-US"/>
              <a:pPr/>
              <a:t>24</a:t>
            </a:fld>
            <a:endParaRPr lang="en-US"/>
          </a:p>
        </p:txBody>
      </p:sp>
      <p:graphicFrame>
        <p:nvGraphicFramePr>
          <p:cNvPr id="210014" name="Group 9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9503237"/>
              </p:ext>
            </p:extLst>
          </p:nvPr>
        </p:nvGraphicFramePr>
        <p:xfrm>
          <a:off x="2193925" y="1679575"/>
          <a:ext cx="3071813" cy="3071814"/>
        </p:xfrm>
        <a:graphic>
          <a:graphicData uri="http://schemas.openxmlformats.org/drawingml/2006/table">
            <a:tbl>
              <a:tblPr rtl="1"/>
              <a:tblGrid>
                <a:gridCol w="766763"/>
                <a:gridCol w="768350"/>
                <a:gridCol w="768350"/>
                <a:gridCol w="768350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0009" name="Group 8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8605588"/>
              </p:ext>
            </p:extLst>
          </p:nvPr>
        </p:nvGraphicFramePr>
        <p:xfrm>
          <a:off x="1428750" y="1690688"/>
          <a:ext cx="766763" cy="3070228"/>
        </p:xfrm>
        <a:graphic>
          <a:graphicData uri="http://schemas.openxmlformats.org/drawingml/2006/table">
            <a:tbl>
              <a:tblPr rtl="1"/>
              <a:tblGrid>
                <a:gridCol w="766763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0012" name="Group 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1979667"/>
              </p:ext>
            </p:extLst>
          </p:nvPr>
        </p:nvGraphicFramePr>
        <p:xfrm>
          <a:off x="2200275" y="5029200"/>
          <a:ext cx="3057525" cy="512763"/>
        </p:xfrm>
        <a:graphic>
          <a:graphicData uri="http://schemas.openxmlformats.org/drawingml/2006/table">
            <a:tbl>
              <a:tblPr rtl="1"/>
              <a:tblGrid>
                <a:gridCol w="766762"/>
                <a:gridCol w="768350"/>
                <a:gridCol w="766763"/>
                <a:gridCol w="755650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2667000" y="660544"/>
            <a:ext cx="6477000" cy="59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eaLnBrk="0" hangingPunct="0">
              <a:lnSpc>
                <a:spcPct val="110000"/>
              </a:lnSpc>
              <a:defRPr/>
            </a:pPr>
            <a:r>
              <a:rPr lang="en-US" sz="3500" dirty="0">
                <a:solidFill>
                  <a:srgbClr val="4603CD"/>
                </a:solidFill>
                <a:latin typeface="+mj-lt"/>
                <a:ea typeface="+mj-ea"/>
                <a:cs typeface="+mj-cs"/>
              </a:rPr>
              <a:t>Span </a:t>
            </a:r>
            <a:r>
              <a:rPr lang="en-US" sz="3500" dirty="0" smtClean="0">
                <a:solidFill>
                  <a:srgbClr val="4603CD"/>
                </a:solidFill>
                <a:latin typeface="+mj-lt"/>
                <a:ea typeface="+mj-ea"/>
                <a:cs typeface="+mj-cs"/>
              </a:rPr>
              <a:t>Programs: Problem 2</a:t>
            </a:r>
            <a:endParaRPr lang="en-US" sz="3500" dirty="0">
              <a:solidFill>
                <a:srgbClr val="4603CD"/>
              </a:solidFill>
              <a:latin typeface="+mj-lt"/>
              <a:ea typeface="+mj-ea"/>
              <a:cs typeface="+mj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0" y="1828800"/>
                <a:ext cx="1504386" cy="523220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/>
                            </a:rPr>
                            <m:t>Field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l-GR" sz="2800" b="0" i="1" smtClean="0">
                              <a:latin typeface="Cambria Math"/>
                              <a:ea typeface="Cambria Math"/>
                            </a:rPr>
                            <m:t>𝔽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9</m:t>
                          </m:r>
                        </m:sub>
                      </m:sSub>
                    </m:oMath>
                  </m:oMathPara>
                </a14:m>
                <a:endParaRPr lang="he-IL" sz="28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828800"/>
                <a:ext cx="1504386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0" name="Group 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2194388"/>
              </p:ext>
            </p:extLst>
          </p:nvPr>
        </p:nvGraphicFramePr>
        <p:xfrm>
          <a:off x="2200275" y="5659437"/>
          <a:ext cx="3057525" cy="512763"/>
        </p:xfrm>
        <a:graphic>
          <a:graphicData uri="http://schemas.openxmlformats.org/drawingml/2006/table">
            <a:tbl>
              <a:tblPr rtl="1"/>
              <a:tblGrid>
                <a:gridCol w="766762"/>
                <a:gridCol w="768350"/>
                <a:gridCol w="766763"/>
                <a:gridCol w="755650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" name="Rectangle 2"/>
          <p:cNvSpPr txBox="1">
            <a:spLocks noChangeArrowheads="1"/>
          </p:cNvSpPr>
          <p:nvPr/>
        </p:nvSpPr>
        <p:spPr bwMode="auto">
          <a:xfrm>
            <a:off x="76200" y="627888"/>
            <a:ext cx="2590800" cy="59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603CD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Multi-target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4603C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7" name="Group 5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5218288"/>
              </p:ext>
            </p:extLst>
          </p:nvPr>
        </p:nvGraphicFramePr>
        <p:xfrm>
          <a:off x="5486400" y="1690688"/>
          <a:ext cx="769938" cy="2044700"/>
        </p:xfrm>
        <a:graphic>
          <a:graphicData uri="http://schemas.openxmlformats.org/drawingml/2006/table">
            <a:tbl>
              <a:tblPr/>
              <a:tblGrid>
                <a:gridCol w="769938"/>
              </a:tblGrid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8" name="Group 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6706869"/>
              </p:ext>
            </p:extLst>
          </p:nvPr>
        </p:nvGraphicFramePr>
        <p:xfrm>
          <a:off x="6729414" y="1752600"/>
          <a:ext cx="1192212" cy="2971800"/>
        </p:xfrm>
        <a:graphic>
          <a:graphicData uri="http://schemas.openxmlformats.org/drawingml/2006/table">
            <a:tbl>
              <a:tblPr/>
              <a:tblGrid>
                <a:gridCol w="1192212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+2</a:t>
                      </a: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2s</a:t>
                      </a:r>
                      <a:r>
                        <a:rPr kumimoji="0" lang="en-US" sz="20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+5r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4s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+7</a:t>
                      </a: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" name="Text Box 79"/>
          <p:cNvSpPr txBox="1">
            <a:spLocks noChangeArrowheads="1"/>
          </p:cNvSpPr>
          <p:nvPr/>
        </p:nvSpPr>
        <p:spPr bwMode="auto">
          <a:xfrm>
            <a:off x="6337300" y="2451100"/>
            <a:ext cx="3921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aseline="0"/>
              <a:t>=</a:t>
            </a:r>
          </a:p>
        </p:txBody>
      </p:sp>
      <p:graphicFrame>
        <p:nvGraphicFramePr>
          <p:cNvPr id="26" name="Group 8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5793254"/>
              </p:ext>
            </p:extLst>
          </p:nvPr>
        </p:nvGraphicFramePr>
        <p:xfrm>
          <a:off x="7996237" y="1752600"/>
          <a:ext cx="766763" cy="3070228"/>
        </p:xfrm>
        <a:graphic>
          <a:graphicData uri="http://schemas.openxmlformats.org/drawingml/2006/table">
            <a:tbl>
              <a:tblPr rtl="1"/>
              <a:tblGrid>
                <a:gridCol w="766763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3487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C6BFE-AE96-4395-8492-C0CDDB30217E}" type="slidenum">
              <a:rPr lang="en-US"/>
              <a:pPr/>
              <a:t>25</a:t>
            </a:fld>
            <a:endParaRPr lang="en-US"/>
          </a:p>
        </p:txBody>
      </p:sp>
      <p:graphicFrame>
        <p:nvGraphicFramePr>
          <p:cNvPr id="210014" name="Group 9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7255529"/>
              </p:ext>
            </p:extLst>
          </p:nvPr>
        </p:nvGraphicFramePr>
        <p:xfrm>
          <a:off x="2193925" y="1679575"/>
          <a:ext cx="3071813" cy="3071814"/>
        </p:xfrm>
        <a:graphic>
          <a:graphicData uri="http://schemas.openxmlformats.org/drawingml/2006/table">
            <a:tbl>
              <a:tblPr rtl="1"/>
              <a:tblGrid>
                <a:gridCol w="766763"/>
                <a:gridCol w="768350"/>
                <a:gridCol w="768350"/>
                <a:gridCol w="768350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0009" name="Group 8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1784868"/>
              </p:ext>
            </p:extLst>
          </p:nvPr>
        </p:nvGraphicFramePr>
        <p:xfrm>
          <a:off x="1428750" y="1690688"/>
          <a:ext cx="766763" cy="3070228"/>
        </p:xfrm>
        <a:graphic>
          <a:graphicData uri="http://schemas.openxmlformats.org/drawingml/2006/table">
            <a:tbl>
              <a:tblPr rtl="1"/>
              <a:tblGrid>
                <a:gridCol w="766763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0012" name="Group 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1134089"/>
              </p:ext>
            </p:extLst>
          </p:nvPr>
        </p:nvGraphicFramePr>
        <p:xfrm>
          <a:off x="2200275" y="5029200"/>
          <a:ext cx="3057525" cy="512763"/>
        </p:xfrm>
        <a:graphic>
          <a:graphicData uri="http://schemas.openxmlformats.org/drawingml/2006/table">
            <a:tbl>
              <a:tblPr rtl="1"/>
              <a:tblGrid>
                <a:gridCol w="766762"/>
                <a:gridCol w="768350"/>
                <a:gridCol w="766763"/>
                <a:gridCol w="755650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0015" name="Text Box 95"/>
          <p:cNvSpPr txBox="1">
            <a:spLocks noChangeArrowheads="1"/>
          </p:cNvSpPr>
          <p:nvPr/>
        </p:nvSpPr>
        <p:spPr bwMode="auto">
          <a:xfrm>
            <a:off x="5791201" y="2667000"/>
            <a:ext cx="312419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/>
              <a:t>A</a:t>
            </a:r>
            <a:r>
              <a:rPr lang="en-US" sz="2000" baseline="0" dirty="0" smtClean="0"/>
              <a:t>ccepts  </a:t>
            </a:r>
            <a:r>
              <a:rPr lang="en-US" sz="2000" i="1" baseline="0" dirty="0"/>
              <a:t>B </a:t>
            </a:r>
            <a:r>
              <a:rPr lang="en-US" sz="2000" i="1" dirty="0" smtClean="0"/>
              <a:t> </a:t>
            </a:r>
            <a:r>
              <a:rPr lang="en-US" sz="2000" baseline="0" dirty="0" err="1" smtClean="0"/>
              <a:t>iff</a:t>
            </a:r>
            <a:r>
              <a:rPr lang="en-US" sz="2000" baseline="0" dirty="0" smtClean="0"/>
              <a:t> rows </a:t>
            </a:r>
            <a:r>
              <a:rPr lang="en-US" sz="2000" baseline="0" dirty="0"/>
              <a:t>labeled by </a:t>
            </a:r>
            <a:r>
              <a:rPr lang="en-US" sz="2000" i="1" baseline="0" dirty="0"/>
              <a:t>B </a:t>
            </a:r>
            <a:r>
              <a:rPr lang="en-US" sz="2000" i="1" baseline="0" dirty="0" smtClean="0"/>
              <a:t> </a:t>
            </a:r>
            <a:r>
              <a:rPr lang="en-US" sz="2000" baseline="0" dirty="0" smtClean="0"/>
              <a:t>span </a:t>
            </a:r>
            <a:r>
              <a:rPr lang="en-US" sz="2000" i="1" baseline="0" dirty="0" smtClean="0"/>
              <a:t>all</a:t>
            </a:r>
            <a:r>
              <a:rPr lang="en-US" sz="2000" baseline="0" dirty="0" smtClean="0"/>
              <a:t>  the </a:t>
            </a:r>
            <a:r>
              <a:rPr lang="en-US" sz="2000" baseline="0" dirty="0"/>
              <a:t>target </a:t>
            </a:r>
            <a:r>
              <a:rPr lang="en-US" sz="2000" baseline="0" dirty="0" smtClean="0"/>
              <a:t>vectors</a:t>
            </a:r>
            <a:endParaRPr lang="en-US" sz="2000" baseline="0" dirty="0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2667000" y="627888"/>
            <a:ext cx="5257800" cy="59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603CD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Span Programs: Corrected! 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4603C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0" y="1828800"/>
                <a:ext cx="1504386" cy="523220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/>
                            </a:rPr>
                            <m:t>Field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l-GR" sz="2800" b="0" i="1" smtClean="0">
                              <a:latin typeface="Cambria Math"/>
                              <a:ea typeface="Cambria Math"/>
                            </a:rPr>
                            <m:t>𝔽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9</m:t>
                          </m:r>
                        </m:sub>
                      </m:sSub>
                    </m:oMath>
                  </m:oMathPara>
                </a14:m>
                <a:endParaRPr lang="he-IL" sz="28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828800"/>
                <a:ext cx="1504386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0" name="Group 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6150969"/>
              </p:ext>
            </p:extLst>
          </p:nvPr>
        </p:nvGraphicFramePr>
        <p:xfrm>
          <a:off x="2200275" y="5659437"/>
          <a:ext cx="3057525" cy="512763"/>
        </p:xfrm>
        <a:graphic>
          <a:graphicData uri="http://schemas.openxmlformats.org/drawingml/2006/table">
            <a:tbl>
              <a:tblPr rtl="1"/>
              <a:tblGrid>
                <a:gridCol w="766762"/>
                <a:gridCol w="768350"/>
                <a:gridCol w="766763"/>
                <a:gridCol w="755650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" name="Rectangle 2"/>
          <p:cNvSpPr txBox="1">
            <a:spLocks noChangeArrowheads="1"/>
          </p:cNvSpPr>
          <p:nvPr/>
        </p:nvSpPr>
        <p:spPr bwMode="auto">
          <a:xfrm>
            <a:off x="76200" y="627888"/>
            <a:ext cx="2590800" cy="59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603CD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Multi-target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4603C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Text Box 95"/>
          <p:cNvSpPr txBox="1">
            <a:spLocks noChangeArrowheads="1"/>
          </p:cNvSpPr>
          <p:nvPr/>
        </p:nvSpPr>
        <p:spPr bwMode="auto">
          <a:xfrm>
            <a:off x="5791200" y="4168914"/>
            <a:ext cx="3124199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 smtClean="0"/>
              <a:t>Reject</a:t>
            </a:r>
            <a:r>
              <a:rPr lang="en-US" sz="2000" baseline="0" dirty="0" smtClean="0"/>
              <a:t>s  </a:t>
            </a:r>
            <a:r>
              <a:rPr lang="en-US" sz="2000" i="1" baseline="0" dirty="0"/>
              <a:t>B </a:t>
            </a:r>
            <a:r>
              <a:rPr lang="en-US" sz="2000" i="1" dirty="0" smtClean="0"/>
              <a:t> </a:t>
            </a:r>
            <a:r>
              <a:rPr lang="en-US" sz="2000" baseline="0" dirty="0" err="1" smtClean="0"/>
              <a:t>iff</a:t>
            </a:r>
            <a:r>
              <a:rPr lang="en-US" sz="2000" baseline="0" dirty="0" smtClean="0"/>
              <a:t> rows </a:t>
            </a:r>
            <a:r>
              <a:rPr lang="en-US" sz="2000" baseline="0" dirty="0"/>
              <a:t>labeled by </a:t>
            </a:r>
            <a:r>
              <a:rPr lang="en-US" sz="2000" i="1" baseline="0" dirty="0" smtClean="0"/>
              <a:t>B  </a:t>
            </a:r>
            <a:r>
              <a:rPr lang="en-US" sz="2000" baseline="0" dirty="0" smtClean="0"/>
              <a:t>do not </a:t>
            </a:r>
            <a:r>
              <a:rPr lang="en-US" sz="2000" baseline="0" dirty="0"/>
              <a:t>span </a:t>
            </a:r>
            <a:r>
              <a:rPr lang="en-US" sz="2000" baseline="0" dirty="0" smtClean="0"/>
              <a:t>any combination of target vectors</a:t>
            </a:r>
            <a:endParaRPr lang="en-US" sz="2000" baseline="0" dirty="0"/>
          </a:p>
        </p:txBody>
      </p:sp>
    </p:spTree>
    <p:extLst>
      <p:ext uri="{BB962C8B-B14F-4D97-AF65-F5344CB8AC3E}">
        <p14:creationId xmlns:p14="http://schemas.microsoft.com/office/powerpoint/2010/main" val="4199567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04850"/>
          </a:xfrm>
        </p:spPr>
        <p:txBody>
          <a:bodyPr/>
          <a:lstStyle/>
          <a:p>
            <a:pPr algn="ctr"/>
            <a:r>
              <a:rPr lang="en-US" sz="3600" dirty="0" smtClean="0">
                <a:solidFill>
                  <a:srgbClr val="4603CD"/>
                </a:solidFill>
              </a:rPr>
              <a:t>Linear vs. Multi-Linear Secret Sharing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7963"/>
            <a:ext cx="8534400" cy="4389437"/>
          </a:xfrm>
        </p:spPr>
        <p:txBody>
          <a:bodyPr/>
          <a:lstStyle/>
          <a:p>
            <a:pPr marL="0" indent="0">
              <a:lnSpc>
                <a:spcPct val="120000"/>
              </a:lnSpc>
              <a:spcBef>
                <a:spcPct val="50000"/>
              </a:spcBef>
              <a:buClr>
                <a:schemeClr val="tx1"/>
              </a:buClr>
              <a:buSzPct val="90000"/>
              <a:buNone/>
            </a:pPr>
            <a:r>
              <a:rPr lang="en-US" sz="2000" b="1" dirty="0" smtClean="0">
                <a:latin typeface="Consolas" pitchFamily="49" charset="0"/>
                <a:cs typeface="Guttman Aharoni" pitchFamily="2" charset="-79"/>
              </a:rPr>
              <a:t>[</a:t>
            </a:r>
            <a:r>
              <a:rPr lang="en-US" sz="2000" b="1" dirty="0">
                <a:latin typeface="Consolas" pitchFamily="49" charset="0"/>
                <a:cs typeface="Guttman Aharoni" pitchFamily="2" charset="-79"/>
              </a:rPr>
              <a:t>SimonisAshikhmin98] </a:t>
            </a:r>
            <a:r>
              <a:rPr lang="en-US" sz="2800" b="1" dirty="0">
                <a:latin typeface="Consolas" pitchFamily="49" charset="0"/>
                <a:cs typeface="Guttman Aharoni" pitchFamily="2" charset="-79"/>
              </a:rPr>
              <a:t>∃ </a:t>
            </a:r>
            <a:r>
              <a:rPr lang="en-US" sz="2800" b="1" dirty="0" smtClean="0">
                <a:latin typeface="Consolas" pitchFamily="49" charset="0"/>
                <a:cs typeface="Guttman Aharoni" pitchFamily="2" charset="-79"/>
              </a:rPr>
              <a:t>access structure</a:t>
            </a:r>
          </a:p>
          <a:p>
            <a:pPr lvl="1">
              <a:lnSpc>
                <a:spcPct val="120000"/>
              </a:lnSpc>
              <a:spcBef>
                <a:spcPct val="50000"/>
              </a:spcBef>
              <a:buClr>
                <a:schemeClr val="tx1"/>
              </a:buClr>
              <a:buSzPct val="90000"/>
            </a:pPr>
            <a:r>
              <a:rPr lang="en-US" b="1" dirty="0" smtClean="0">
                <a:latin typeface="Consolas" pitchFamily="49" charset="0"/>
                <a:cs typeface="Guttman Aharoni" pitchFamily="2" charset="-79"/>
              </a:rPr>
              <a:t>Does not have ideal linear scheme</a:t>
            </a:r>
          </a:p>
          <a:p>
            <a:pPr lvl="1">
              <a:lnSpc>
                <a:spcPct val="120000"/>
              </a:lnSpc>
              <a:spcBef>
                <a:spcPct val="50000"/>
              </a:spcBef>
              <a:buClr>
                <a:schemeClr val="tx1"/>
              </a:buClr>
              <a:buSzPct val="90000"/>
            </a:pPr>
            <a:r>
              <a:rPr lang="en-US" b="1" dirty="0" smtClean="0">
                <a:latin typeface="Consolas" pitchFamily="49" charset="0"/>
                <a:cs typeface="Guttman Aharoni" pitchFamily="2" charset="-79"/>
              </a:rPr>
              <a:t>Has ideal multi-linear scheme</a:t>
            </a:r>
          </a:p>
          <a:p>
            <a:pPr lvl="2">
              <a:lnSpc>
                <a:spcPct val="120000"/>
              </a:lnSpc>
              <a:spcBef>
                <a:spcPct val="50000"/>
              </a:spcBef>
              <a:buClr>
                <a:schemeClr val="tx1"/>
              </a:buClr>
              <a:buSzPct val="90000"/>
            </a:pPr>
            <a:r>
              <a:rPr lang="en-US" b="1" dirty="0" smtClean="0">
                <a:latin typeface="Consolas" pitchFamily="49" charset="0"/>
                <a:cs typeface="Guttman Aharoni" pitchFamily="2" charset="-79"/>
              </a:rPr>
              <a:t>Secret – 2 field elements </a:t>
            </a:r>
            <a:endParaRPr lang="en-US" b="1" dirty="0">
              <a:latin typeface="Consolas" pitchFamily="49" charset="0"/>
              <a:cs typeface="Guttman Aharoni" pitchFamily="2" charset="-79"/>
            </a:endParaRPr>
          </a:p>
          <a:p>
            <a:pPr marL="0" indent="0">
              <a:lnSpc>
                <a:spcPct val="120000"/>
              </a:lnSpc>
              <a:spcBef>
                <a:spcPct val="50000"/>
              </a:spcBef>
              <a:buClrTx/>
              <a:buSzPct val="90000"/>
              <a:buNone/>
            </a:pPr>
            <a:r>
              <a:rPr lang="nl-NL" sz="2000" b="1" dirty="0">
                <a:latin typeface="Consolas" pitchFamily="49" charset="0"/>
                <a:cs typeface="Guttman Aharoni" pitchFamily="2" charset="-79"/>
              </a:rPr>
              <a:t>[</a:t>
            </a:r>
            <a:r>
              <a:rPr lang="nl-NL" sz="2000" b="1" dirty="0" smtClean="0">
                <a:latin typeface="Consolas" pitchFamily="49" charset="0"/>
                <a:cs typeface="Guttman Aharoni" pitchFamily="2" charset="-79"/>
              </a:rPr>
              <a:t>PendavinghvanZwam13] </a:t>
            </a:r>
            <a:r>
              <a:rPr lang="nl-NL" sz="2400" b="1" dirty="0" smtClean="0">
                <a:latin typeface="Consolas" pitchFamily="49" charset="0"/>
                <a:cs typeface="Guttman Aharoni" pitchFamily="2" charset="-79"/>
              </a:rPr>
              <a:t>Another example</a:t>
            </a:r>
            <a:endParaRPr lang="en-US" b="1" dirty="0">
              <a:latin typeface="Consolas" pitchFamily="49" charset="0"/>
              <a:cs typeface="Guttman Aharoni" pitchFamily="2" charset="-79"/>
            </a:endParaRPr>
          </a:p>
          <a:p>
            <a:pPr marL="0" indent="0">
              <a:lnSpc>
                <a:spcPct val="120000"/>
              </a:lnSpc>
              <a:spcBef>
                <a:spcPct val="50000"/>
              </a:spcBef>
              <a:buClrTx/>
              <a:buSzPct val="90000"/>
              <a:buNone/>
            </a:pPr>
            <a:r>
              <a:rPr lang="en-US" sz="2000" b="1" dirty="0" smtClean="0">
                <a:latin typeface="Consolas" pitchFamily="49" charset="0"/>
                <a:cs typeface="Guttman Aharoni" pitchFamily="2" charset="-79"/>
              </a:rPr>
              <a:t>[BeimelBenEfraimPadroTyomkin13] </a:t>
            </a:r>
            <a:r>
              <a:rPr lang="nl-NL" sz="2000" b="1" dirty="0" smtClean="0">
                <a:latin typeface="Consolas" pitchFamily="49" charset="0"/>
                <a:cs typeface="Guttman Aharoni" pitchFamily="2" charset="-79"/>
              </a:rPr>
              <a:t>More examples</a:t>
            </a:r>
          </a:p>
          <a:p>
            <a:pPr marL="273050" lvl="2" indent="-273050">
              <a:lnSpc>
                <a:spcPct val="120000"/>
              </a:lnSpc>
              <a:spcBef>
                <a:spcPct val="50000"/>
              </a:spcBef>
              <a:buClrTx/>
              <a:buSzPct val="90000"/>
            </a:pPr>
            <a:r>
              <a:rPr lang="en-US" b="1" dirty="0">
                <a:latin typeface="Consolas" pitchFamily="49" charset="0"/>
                <a:cs typeface="Guttman Aharoni" pitchFamily="2" charset="-79"/>
              </a:rPr>
              <a:t>Secret – </a:t>
            </a:r>
            <a:r>
              <a:rPr lang="en-US" b="1" i="1" dirty="0" smtClean="0">
                <a:solidFill>
                  <a:srgbClr val="0000FF"/>
                </a:solidFill>
                <a:latin typeface="Consolas" pitchFamily="49" charset="0"/>
                <a:cs typeface="Guttman Aharoni" pitchFamily="2" charset="-79"/>
              </a:rPr>
              <a:t>p</a:t>
            </a:r>
            <a:r>
              <a:rPr lang="en-US" b="1" dirty="0" smtClean="0">
                <a:latin typeface="Consolas" pitchFamily="49" charset="0"/>
                <a:cs typeface="Guttman Aharoni" pitchFamily="2" charset="-79"/>
              </a:rPr>
              <a:t> </a:t>
            </a:r>
            <a:r>
              <a:rPr lang="en-US" b="1" dirty="0">
                <a:latin typeface="Consolas" pitchFamily="49" charset="0"/>
                <a:cs typeface="Guttman Aharoni" pitchFamily="2" charset="-79"/>
              </a:rPr>
              <a:t>field elements </a:t>
            </a:r>
            <a:r>
              <a:rPr lang="en-US" b="1" dirty="0" smtClean="0">
                <a:latin typeface="Consolas" pitchFamily="49" charset="0"/>
                <a:cs typeface="Guttman Aharoni" pitchFamily="2" charset="-79"/>
              </a:rPr>
              <a:t>(for any prime)</a:t>
            </a:r>
            <a:endParaRPr lang="en-US" b="1" dirty="0">
              <a:latin typeface="Consolas" pitchFamily="49" charset="0"/>
              <a:cs typeface="Guttman Aharoni" pitchFamily="2" charset="-79"/>
            </a:endParaRPr>
          </a:p>
          <a:p>
            <a:pPr>
              <a:lnSpc>
                <a:spcPct val="120000"/>
              </a:lnSpc>
              <a:spcBef>
                <a:spcPct val="50000"/>
              </a:spcBef>
              <a:buClrTx/>
              <a:buSzPct val="90000"/>
            </a:pPr>
            <a:endParaRPr lang="nl-NL" sz="2000" b="1" dirty="0" smtClean="0">
              <a:latin typeface="Consolas" pitchFamily="49" charset="0"/>
              <a:cs typeface="Guttman Aharoni" pitchFamily="2" charset="-79"/>
            </a:endParaRPr>
          </a:p>
          <a:p>
            <a:pPr marL="0" indent="0">
              <a:lnSpc>
                <a:spcPct val="120000"/>
              </a:lnSpc>
              <a:spcBef>
                <a:spcPct val="50000"/>
              </a:spcBef>
              <a:buClrTx/>
              <a:buSzPct val="90000"/>
              <a:buNone/>
            </a:pPr>
            <a:endParaRPr lang="en-US" sz="2000" b="1" dirty="0">
              <a:latin typeface="Consolas" pitchFamily="49" charset="0"/>
              <a:cs typeface="Guttman Aharoni" pitchFamily="2" charset="-79"/>
            </a:endParaRPr>
          </a:p>
          <a:p>
            <a:pPr marL="0" indent="0">
              <a:lnSpc>
                <a:spcPct val="120000"/>
              </a:lnSpc>
              <a:spcBef>
                <a:spcPct val="50000"/>
              </a:spcBef>
              <a:buClrTx/>
              <a:buSzPct val="90000"/>
              <a:buNone/>
            </a:pPr>
            <a:endParaRPr lang="en-US" sz="2400" b="1" dirty="0">
              <a:latin typeface="Consolas" pitchFamily="49" charset="0"/>
              <a:cs typeface="Guttman Aharoni" pitchFamily="2" charset="-79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D8B31-D63B-4E95-8A6D-CE7AC666AB88}" type="slidenum">
              <a:rPr lang="he-IL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829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04850"/>
          </a:xfrm>
        </p:spPr>
        <p:txBody>
          <a:bodyPr/>
          <a:lstStyle/>
          <a:p>
            <a:pPr algn="ctr"/>
            <a:r>
              <a:rPr lang="en-US" sz="3600" dirty="0" smtClean="0">
                <a:solidFill>
                  <a:srgbClr val="4603CD"/>
                </a:solidFill>
              </a:rPr>
              <a:t>Lecture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7963"/>
            <a:ext cx="8534400" cy="4389437"/>
          </a:xfrm>
        </p:spPr>
        <p:txBody>
          <a:bodyPr/>
          <a:lstStyle/>
          <a:p>
            <a:pPr>
              <a:lnSpc>
                <a:spcPct val="120000"/>
              </a:lnSpc>
              <a:spcBef>
                <a:spcPct val="50000"/>
              </a:spcBef>
              <a:buClr>
                <a:srgbClr val="FF0000"/>
              </a:buClr>
              <a:buSzPct val="90000"/>
              <a:buFont typeface="Wingdings" pitchFamily="2" charset="2"/>
              <a:buChar char="ü"/>
            </a:pPr>
            <a:endParaRPr lang="en-US" sz="2800" b="1" dirty="0" smtClean="0">
              <a:latin typeface="Consolas" pitchFamily="49" charset="0"/>
              <a:cs typeface="Guttman Aharoni" pitchFamily="2" charset="-79"/>
            </a:endParaRPr>
          </a:p>
          <a:p>
            <a:pPr>
              <a:lnSpc>
                <a:spcPct val="120000"/>
              </a:lnSpc>
              <a:spcBef>
                <a:spcPct val="50000"/>
              </a:spcBef>
              <a:buClr>
                <a:srgbClr val="FF0000"/>
              </a:buClr>
              <a:buSzPct val="90000"/>
              <a:buFont typeface="Wingdings" pitchFamily="2" charset="2"/>
              <a:buChar char="ü"/>
            </a:pPr>
            <a:r>
              <a:rPr lang="en-US" sz="2800" b="1" dirty="0" smtClean="0">
                <a:latin typeface="Consolas" pitchFamily="49" charset="0"/>
                <a:cs typeface="Guttman Aharoni" pitchFamily="2" charset="-79"/>
              </a:rPr>
              <a:t>Introduction and motivation</a:t>
            </a:r>
          </a:p>
          <a:p>
            <a:pPr>
              <a:lnSpc>
                <a:spcPct val="120000"/>
              </a:lnSpc>
              <a:spcBef>
                <a:spcPct val="50000"/>
              </a:spcBef>
              <a:buClr>
                <a:srgbClr val="FF0000"/>
              </a:buClr>
              <a:buSzPct val="90000"/>
              <a:buFont typeface="Wingdings" pitchFamily="2" charset="2"/>
              <a:buChar char="ü"/>
            </a:pPr>
            <a:r>
              <a:rPr lang="en-US" sz="2800" b="1" dirty="0" smtClean="0">
                <a:latin typeface="Consolas" pitchFamily="49" charset="0"/>
                <a:cs typeface="Guttman Aharoni" pitchFamily="2" charset="-79"/>
              </a:rPr>
              <a:t>Constructions</a:t>
            </a:r>
          </a:p>
          <a:p>
            <a:pPr>
              <a:lnSpc>
                <a:spcPct val="120000"/>
              </a:lnSpc>
              <a:spcBef>
                <a:spcPct val="50000"/>
              </a:spcBef>
              <a:buClr>
                <a:schemeClr val="tx1"/>
              </a:buClr>
              <a:buSzPct val="90000"/>
              <a:buFont typeface="Arial" pitchFamily="34" charset="0"/>
              <a:buChar char="•"/>
            </a:pPr>
            <a:r>
              <a:rPr lang="en-US" sz="2800" b="1" dirty="0" smtClean="0">
                <a:latin typeface="Consolas" pitchFamily="49" charset="0"/>
                <a:cs typeface="Guttman Aharoni" pitchFamily="2" charset="-79"/>
              </a:rPr>
              <a:t>Secure protocols from secret sharing</a:t>
            </a:r>
          </a:p>
          <a:p>
            <a:pPr>
              <a:lnSpc>
                <a:spcPct val="120000"/>
              </a:lnSpc>
              <a:spcBef>
                <a:spcPct val="50000"/>
              </a:spcBef>
              <a:buClrTx/>
              <a:buSzPct val="90000"/>
              <a:buFont typeface="Arial" pitchFamily="34" charset="0"/>
              <a:buChar char="•"/>
            </a:pPr>
            <a:r>
              <a:rPr lang="en-US" sz="2800" b="1" dirty="0" smtClean="0">
                <a:latin typeface="Consolas" pitchFamily="49" charset="0"/>
                <a:cs typeface="Guttman Aharoni" pitchFamily="2" charset="-79"/>
              </a:rPr>
              <a:t>Lower bounds</a:t>
            </a:r>
          </a:p>
          <a:p>
            <a:pPr>
              <a:lnSpc>
                <a:spcPct val="120000"/>
              </a:lnSpc>
              <a:spcBef>
                <a:spcPct val="50000"/>
              </a:spcBef>
              <a:buClr>
                <a:schemeClr val="tx1"/>
              </a:buClr>
              <a:buSzPct val="90000"/>
              <a:buFont typeface="Arial" pitchFamily="34" charset="0"/>
              <a:buChar char="•"/>
            </a:pPr>
            <a:r>
              <a:rPr lang="en-US" sz="2800" b="1" dirty="0" smtClean="0">
                <a:latin typeface="Consolas" pitchFamily="49" charset="0"/>
                <a:cs typeface="Guttman Aharoni" pitchFamily="2" charset="-79"/>
              </a:rPr>
              <a:t>Conclusions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D8B31-D63B-4E95-8A6D-CE7AC666AB88}" type="slidenum">
              <a:rPr lang="he-IL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14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547688"/>
            <a:ext cx="7772400" cy="519112"/>
          </a:xfrm>
        </p:spPr>
        <p:txBody>
          <a:bodyPr/>
          <a:lstStyle/>
          <a:p>
            <a:pPr algn="ctr">
              <a:defRPr/>
            </a:pPr>
            <a:r>
              <a:rPr lang="en-US" sz="3500" dirty="0">
                <a:solidFill>
                  <a:srgbClr val="4603CD"/>
                </a:solidFill>
              </a:rPr>
              <a:t>Homomorphism of Linear </a:t>
            </a:r>
            <a:r>
              <a:rPr lang="en-US" sz="3500" dirty="0">
                <a:solidFill>
                  <a:srgbClr val="4603CD"/>
                </a:solidFill>
                <a:sym typeface="Euclid Symbol" pitchFamily="18" charset="2"/>
              </a:rPr>
              <a:t>Secret Sharing</a:t>
            </a:r>
          </a:p>
        </p:txBody>
      </p:sp>
      <p:sp>
        <p:nvSpPr>
          <p:cNvPr id="22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96874-E7D2-4897-B525-CB93C50AD77D}" type="slidenum">
              <a:rPr lang="en-US"/>
              <a:pPr/>
              <a:t>28</a:t>
            </a:fld>
            <a:endParaRPr lang="en-US"/>
          </a:p>
        </p:txBody>
      </p:sp>
      <p:grpSp>
        <p:nvGrpSpPr>
          <p:cNvPr id="2" name="Group 158"/>
          <p:cNvGrpSpPr>
            <a:grpSpLocks/>
          </p:cNvGrpSpPr>
          <p:nvPr/>
        </p:nvGrpSpPr>
        <p:grpSpPr bwMode="auto">
          <a:xfrm>
            <a:off x="604838" y="1698625"/>
            <a:ext cx="6630987" cy="2568575"/>
            <a:chOff x="381" y="1058"/>
            <a:chExt cx="4177" cy="1618"/>
          </a:xfrm>
        </p:grpSpPr>
        <p:sp>
          <p:nvSpPr>
            <p:cNvPr id="228356" name="Rectangle 4"/>
            <p:cNvSpPr>
              <a:spLocks noChangeArrowheads="1"/>
            </p:cNvSpPr>
            <p:nvPr/>
          </p:nvSpPr>
          <p:spPr bwMode="auto">
            <a:xfrm>
              <a:off x="2397" y="2347"/>
              <a:ext cx="483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8357" name="Rectangle 5"/>
            <p:cNvSpPr>
              <a:spLocks noChangeArrowheads="1"/>
            </p:cNvSpPr>
            <p:nvPr/>
          </p:nvSpPr>
          <p:spPr bwMode="auto">
            <a:xfrm>
              <a:off x="1913" y="2347"/>
              <a:ext cx="484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8358" name="Rectangle 6"/>
            <p:cNvSpPr>
              <a:spLocks noChangeArrowheads="1"/>
            </p:cNvSpPr>
            <p:nvPr/>
          </p:nvSpPr>
          <p:spPr bwMode="auto">
            <a:xfrm>
              <a:off x="1429" y="2347"/>
              <a:ext cx="484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0</a:t>
              </a:r>
            </a:p>
          </p:txBody>
        </p:sp>
        <p:sp>
          <p:nvSpPr>
            <p:cNvPr id="228359" name="Rectangle 7"/>
            <p:cNvSpPr>
              <a:spLocks noChangeArrowheads="1"/>
            </p:cNvSpPr>
            <p:nvPr/>
          </p:nvSpPr>
          <p:spPr bwMode="auto">
            <a:xfrm>
              <a:off x="945" y="2347"/>
              <a:ext cx="484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0</a:t>
              </a:r>
            </a:p>
          </p:txBody>
        </p:sp>
        <p:sp>
          <p:nvSpPr>
            <p:cNvPr id="228360" name="Rectangle 8"/>
            <p:cNvSpPr>
              <a:spLocks noChangeArrowheads="1"/>
            </p:cNvSpPr>
            <p:nvPr/>
          </p:nvSpPr>
          <p:spPr bwMode="auto">
            <a:xfrm>
              <a:off x="2397" y="2025"/>
              <a:ext cx="483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0</a:t>
              </a:r>
            </a:p>
          </p:txBody>
        </p:sp>
        <p:sp>
          <p:nvSpPr>
            <p:cNvPr id="228361" name="Rectangle 9"/>
            <p:cNvSpPr>
              <a:spLocks noChangeArrowheads="1"/>
            </p:cNvSpPr>
            <p:nvPr/>
          </p:nvSpPr>
          <p:spPr bwMode="auto">
            <a:xfrm>
              <a:off x="1913" y="2025"/>
              <a:ext cx="484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0</a:t>
              </a:r>
            </a:p>
          </p:txBody>
        </p:sp>
        <p:sp>
          <p:nvSpPr>
            <p:cNvPr id="228362" name="Rectangle 10"/>
            <p:cNvSpPr>
              <a:spLocks noChangeArrowheads="1"/>
            </p:cNvSpPr>
            <p:nvPr/>
          </p:nvSpPr>
          <p:spPr bwMode="auto">
            <a:xfrm>
              <a:off x="1429" y="2025"/>
              <a:ext cx="484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8363" name="Rectangle 11"/>
            <p:cNvSpPr>
              <a:spLocks noChangeArrowheads="1"/>
            </p:cNvSpPr>
            <p:nvPr/>
          </p:nvSpPr>
          <p:spPr bwMode="auto">
            <a:xfrm>
              <a:off x="945" y="2025"/>
              <a:ext cx="484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8364" name="Rectangle 12"/>
            <p:cNvSpPr>
              <a:spLocks noChangeArrowheads="1"/>
            </p:cNvSpPr>
            <p:nvPr/>
          </p:nvSpPr>
          <p:spPr bwMode="auto">
            <a:xfrm>
              <a:off x="2397" y="1703"/>
              <a:ext cx="483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0</a:t>
              </a:r>
            </a:p>
          </p:txBody>
        </p:sp>
        <p:sp>
          <p:nvSpPr>
            <p:cNvPr id="228365" name="Rectangle 13"/>
            <p:cNvSpPr>
              <a:spLocks noChangeArrowheads="1"/>
            </p:cNvSpPr>
            <p:nvPr/>
          </p:nvSpPr>
          <p:spPr bwMode="auto">
            <a:xfrm>
              <a:off x="1913" y="1703"/>
              <a:ext cx="484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8366" name="Rectangle 14"/>
            <p:cNvSpPr>
              <a:spLocks noChangeArrowheads="1"/>
            </p:cNvSpPr>
            <p:nvPr/>
          </p:nvSpPr>
          <p:spPr bwMode="auto">
            <a:xfrm>
              <a:off x="1429" y="1703"/>
              <a:ext cx="484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8367" name="Rectangle 15"/>
            <p:cNvSpPr>
              <a:spLocks noChangeArrowheads="1"/>
            </p:cNvSpPr>
            <p:nvPr/>
          </p:nvSpPr>
          <p:spPr bwMode="auto">
            <a:xfrm>
              <a:off x="945" y="1703"/>
              <a:ext cx="484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0</a:t>
              </a:r>
            </a:p>
          </p:txBody>
        </p:sp>
        <p:sp>
          <p:nvSpPr>
            <p:cNvPr id="228368" name="Rectangle 16"/>
            <p:cNvSpPr>
              <a:spLocks noChangeArrowheads="1"/>
            </p:cNvSpPr>
            <p:nvPr/>
          </p:nvSpPr>
          <p:spPr bwMode="auto">
            <a:xfrm>
              <a:off x="2397" y="1381"/>
              <a:ext cx="483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0</a:t>
              </a:r>
            </a:p>
          </p:txBody>
        </p:sp>
        <p:sp>
          <p:nvSpPr>
            <p:cNvPr id="228369" name="Rectangle 17"/>
            <p:cNvSpPr>
              <a:spLocks noChangeArrowheads="1"/>
            </p:cNvSpPr>
            <p:nvPr/>
          </p:nvSpPr>
          <p:spPr bwMode="auto">
            <a:xfrm>
              <a:off x="1913" y="1381"/>
              <a:ext cx="484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8370" name="Rectangle 18"/>
            <p:cNvSpPr>
              <a:spLocks noChangeArrowheads="1"/>
            </p:cNvSpPr>
            <p:nvPr/>
          </p:nvSpPr>
          <p:spPr bwMode="auto">
            <a:xfrm>
              <a:off x="1429" y="1381"/>
              <a:ext cx="484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8371" name="Rectangle 19"/>
            <p:cNvSpPr>
              <a:spLocks noChangeArrowheads="1"/>
            </p:cNvSpPr>
            <p:nvPr/>
          </p:nvSpPr>
          <p:spPr bwMode="auto">
            <a:xfrm>
              <a:off x="945" y="1381"/>
              <a:ext cx="484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0</a:t>
              </a:r>
            </a:p>
          </p:txBody>
        </p:sp>
        <p:sp>
          <p:nvSpPr>
            <p:cNvPr id="228372" name="Rectangle 20"/>
            <p:cNvSpPr>
              <a:spLocks noChangeArrowheads="1"/>
            </p:cNvSpPr>
            <p:nvPr/>
          </p:nvSpPr>
          <p:spPr bwMode="auto">
            <a:xfrm>
              <a:off x="2397" y="1058"/>
              <a:ext cx="483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8373" name="Rectangle 21"/>
            <p:cNvSpPr>
              <a:spLocks noChangeArrowheads="1"/>
            </p:cNvSpPr>
            <p:nvPr/>
          </p:nvSpPr>
          <p:spPr bwMode="auto">
            <a:xfrm>
              <a:off x="1913" y="1058"/>
              <a:ext cx="484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0</a:t>
              </a:r>
            </a:p>
          </p:txBody>
        </p:sp>
        <p:sp>
          <p:nvSpPr>
            <p:cNvPr id="228374" name="Rectangle 22"/>
            <p:cNvSpPr>
              <a:spLocks noChangeArrowheads="1"/>
            </p:cNvSpPr>
            <p:nvPr/>
          </p:nvSpPr>
          <p:spPr bwMode="auto">
            <a:xfrm>
              <a:off x="1429" y="1058"/>
              <a:ext cx="484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8375" name="Rectangle 23"/>
            <p:cNvSpPr>
              <a:spLocks noChangeArrowheads="1"/>
            </p:cNvSpPr>
            <p:nvPr/>
          </p:nvSpPr>
          <p:spPr bwMode="auto">
            <a:xfrm>
              <a:off x="945" y="1058"/>
              <a:ext cx="484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8376" name="Line 24"/>
            <p:cNvSpPr>
              <a:spLocks noChangeShapeType="1"/>
            </p:cNvSpPr>
            <p:nvPr/>
          </p:nvSpPr>
          <p:spPr bwMode="auto">
            <a:xfrm>
              <a:off x="945" y="1058"/>
              <a:ext cx="1935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377" name="Line 25"/>
            <p:cNvSpPr>
              <a:spLocks noChangeShapeType="1"/>
            </p:cNvSpPr>
            <p:nvPr/>
          </p:nvSpPr>
          <p:spPr bwMode="auto">
            <a:xfrm>
              <a:off x="945" y="1381"/>
              <a:ext cx="193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378" name="Line 26"/>
            <p:cNvSpPr>
              <a:spLocks noChangeShapeType="1"/>
            </p:cNvSpPr>
            <p:nvPr/>
          </p:nvSpPr>
          <p:spPr bwMode="auto">
            <a:xfrm>
              <a:off x="945" y="1703"/>
              <a:ext cx="193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379" name="Line 27"/>
            <p:cNvSpPr>
              <a:spLocks noChangeShapeType="1"/>
            </p:cNvSpPr>
            <p:nvPr/>
          </p:nvSpPr>
          <p:spPr bwMode="auto">
            <a:xfrm>
              <a:off x="945" y="2025"/>
              <a:ext cx="193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380" name="Line 28"/>
            <p:cNvSpPr>
              <a:spLocks noChangeShapeType="1"/>
            </p:cNvSpPr>
            <p:nvPr/>
          </p:nvSpPr>
          <p:spPr bwMode="auto">
            <a:xfrm>
              <a:off x="945" y="2347"/>
              <a:ext cx="193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381" name="Line 29"/>
            <p:cNvSpPr>
              <a:spLocks noChangeShapeType="1"/>
            </p:cNvSpPr>
            <p:nvPr/>
          </p:nvSpPr>
          <p:spPr bwMode="auto">
            <a:xfrm>
              <a:off x="945" y="2670"/>
              <a:ext cx="1935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382" name="Line 30"/>
            <p:cNvSpPr>
              <a:spLocks noChangeShapeType="1"/>
            </p:cNvSpPr>
            <p:nvPr/>
          </p:nvSpPr>
          <p:spPr bwMode="auto">
            <a:xfrm>
              <a:off x="945" y="1058"/>
              <a:ext cx="0" cy="161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383" name="Line 31"/>
            <p:cNvSpPr>
              <a:spLocks noChangeShapeType="1"/>
            </p:cNvSpPr>
            <p:nvPr/>
          </p:nvSpPr>
          <p:spPr bwMode="auto">
            <a:xfrm>
              <a:off x="1429" y="1058"/>
              <a:ext cx="0" cy="16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384" name="Line 32"/>
            <p:cNvSpPr>
              <a:spLocks noChangeShapeType="1"/>
            </p:cNvSpPr>
            <p:nvPr/>
          </p:nvSpPr>
          <p:spPr bwMode="auto">
            <a:xfrm>
              <a:off x="1913" y="1058"/>
              <a:ext cx="0" cy="16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385" name="Line 33"/>
            <p:cNvSpPr>
              <a:spLocks noChangeShapeType="1"/>
            </p:cNvSpPr>
            <p:nvPr/>
          </p:nvSpPr>
          <p:spPr bwMode="auto">
            <a:xfrm>
              <a:off x="2397" y="1058"/>
              <a:ext cx="0" cy="16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386" name="Line 34"/>
            <p:cNvSpPr>
              <a:spLocks noChangeShapeType="1"/>
            </p:cNvSpPr>
            <p:nvPr/>
          </p:nvSpPr>
          <p:spPr bwMode="auto">
            <a:xfrm>
              <a:off x="2880" y="1058"/>
              <a:ext cx="0" cy="161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388" name="Rectangle 36"/>
            <p:cNvSpPr>
              <a:spLocks noChangeArrowheads="1"/>
            </p:cNvSpPr>
            <p:nvPr/>
          </p:nvSpPr>
          <p:spPr bwMode="auto">
            <a:xfrm>
              <a:off x="381" y="2353"/>
              <a:ext cx="483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2000" baseline="0" dirty="0"/>
                <a:t>P</a:t>
              </a:r>
              <a:r>
                <a:rPr lang="en-US" sz="2000" baseline="-25000" dirty="0"/>
                <a:t>4</a:t>
              </a:r>
            </a:p>
          </p:txBody>
        </p:sp>
        <p:sp>
          <p:nvSpPr>
            <p:cNvPr id="228389" name="Rectangle 37"/>
            <p:cNvSpPr>
              <a:spLocks noChangeArrowheads="1"/>
            </p:cNvSpPr>
            <p:nvPr/>
          </p:nvSpPr>
          <p:spPr bwMode="auto">
            <a:xfrm>
              <a:off x="381" y="2032"/>
              <a:ext cx="483" cy="3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2000" baseline="0" dirty="0"/>
                <a:t>P</a:t>
              </a:r>
              <a:r>
                <a:rPr lang="en-US" sz="2000" baseline="-25000" dirty="0"/>
                <a:t>3</a:t>
              </a:r>
            </a:p>
          </p:txBody>
        </p:sp>
        <p:sp>
          <p:nvSpPr>
            <p:cNvPr id="228390" name="Rectangle 38"/>
            <p:cNvSpPr>
              <a:spLocks noChangeArrowheads="1"/>
            </p:cNvSpPr>
            <p:nvPr/>
          </p:nvSpPr>
          <p:spPr bwMode="auto">
            <a:xfrm>
              <a:off x="381" y="1709"/>
              <a:ext cx="483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2000" baseline="0" dirty="0"/>
                <a:t>P</a:t>
              </a:r>
              <a:r>
                <a:rPr lang="en-US" sz="2000" baseline="-25000" dirty="0"/>
                <a:t>1</a:t>
              </a:r>
            </a:p>
          </p:txBody>
        </p:sp>
        <p:sp>
          <p:nvSpPr>
            <p:cNvPr id="228391" name="Rectangle 39"/>
            <p:cNvSpPr>
              <a:spLocks noChangeArrowheads="1"/>
            </p:cNvSpPr>
            <p:nvPr/>
          </p:nvSpPr>
          <p:spPr bwMode="auto">
            <a:xfrm>
              <a:off x="381" y="1388"/>
              <a:ext cx="483" cy="3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2000" baseline="0" dirty="0"/>
                <a:t>P</a:t>
              </a:r>
              <a:r>
                <a:rPr lang="en-US" sz="2000" baseline="-25000" dirty="0"/>
                <a:t>2</a:t>
              </a:r>
            </a:p>
          </p:txBody>
        </p:sp>
        <p:sp>
          <p:nvSpPr>
            <p:cNvPr id="228392" name="Rectangle 40"/>
            <p:cNvSpPr>
              <a:spLocks noChangeArrowheads="1"/>
            </p:cNvSpPr>
            <p:nvPr/>
          </p:nvSpPr>
          <p:spPr bwMode="auto">
            <a:xfrm>
              <a:off x="381" y="1065"/>
              <a:ext cx="483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2000" baseline="0" dirty="0"/>
                <a:t>P</a:t>
              </a:r>
              <a:r>
                <a:rPr lang="en-US" sz="2000" baseline="-25000" dirty="0"/>
                <a:t>2</a:t>
              </a:r>
            </a:p>
          </p:txBody>
        </p:sp>
        <p:sp>
          <p:nvSpPr>
            <p:cNvPr id="228393" name="Line 41"/>
            <p:cNvSpPr>
              <a:spLocks noChangeShapeType="1"/>
            </p:cNvSpPr>
            <p:nvPr/>
          </p:nvSpPr>
          <p:spPr bwMode="auto">
            <a:xfrm>
              <a:off x="381" y="1065"/>
              <a:ext cx="483" cy="0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394" name="Line 42"/>
            <p:cNvSpPr>
              <a:spLocks noChangeShapeType="1"/>
            </p:cNvSpPr>
            <p:nvPr/>
          </p:nvSpPr>
          <p:spPr bwMode="auto">
            <a:xfrm>
              <a:off x="381" y="2676"/>
              <a:ext cx="483" cy="0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395" name="Line 43"/>
            <p:cNvSpPr>
              <a:spLocks noChangeShapeType="1"/>
            </p:cNvSpPr>
            <p:nvPr/>
          </p:nvSpPr>
          <p:spPr bwMode="auto">
            <a:xfrm>
              <a:off x="381" y="1065"/>
              <a:ext cx="0" cy="323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396" name="Line 44"/>
            <p:cNvSpPr>
              <a:spLocks noChangeShapeType="1"/>
            </p:cNvSpPr>
            <p:nvPr/>
          </p:nvSpPr>
          <p:spPr bwMode="auto">
            <a:xfrm>
              <a:off x="864" y="1065"/>
              <a:ext cx="0" cy="323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397" name="Line 45"/>
            <p:cNvSpPr>
              <a:spLocks noChangeShapeType="1"/>
            </p:cNvSpPr>
            <p:nvPr/>
          </p:nvSpPr>
          <p:spPr bwMode="auto">
            <a:xfrm>
              <a:off x="381" y="1388"/>
              <a:ext cx="0" cy="321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398" name="Line 46"/>
            <p:cNvSpPr>
              <a:spLocks noChangeShapeType="1"/>
            </p:cNvSpPr>
            <p:nvPr/>
          </p:nvSpPr>
          <p:spPr bwMode="auto">
            <a:xfrm>
              <a:off x="864" y="1388"/>
              <a:ext cx="0" cy="321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399" name="Line 47"/>
            <p:cNvSpPr>
              <a:spLocks noChangeShapeType="1"/>
            </p:cNvSpPr>
            <p:nvPr/>
          </p:nvSpPr>
          <p:spPr bwMode="auto">
            <a:xfrm>
              <a:off x="381" y="1709"/>
              <a:ext cx="0" cy="323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400" name="Line 48"/>
            <p:cNvSpPr>
              <a:spLocks noChangeShapeType="1"/>
            </p:cNvSpPr>
            <p:nvPr/>
          </p:nvSpPr>
          <p:spPr bwMode="auto">
            <a:xfrm>
              <a:off x="864" y="1709"/>
              <a:ext cx="0" cy="323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401" name="Line 49"/>
            <p:cNvSpPr>
              <a:spLocks noChangeShapeType="1"/>
            </p:cNvSpPr>
            <p:nvPr/>
          </p:nvSpPr>
          <p:spPr bwMode="auto">
            <a:xfrm>
              <a:off x="381" y="2032"/>
              <a:ext cx="0" cy="321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402" name="Line 50"/>
            <p:cNvSpPr>
              <a:spLocks noChangeShapeType="1"/>
            </p:cNvSpPr>
            <p:nvPr/>
          </p:nvSpPr>
          <p:spPr bwMode="auto">
            <a:xfrm>
              <a:off x="864" y="2032"/>
              <a:ext cx="0" cy="321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403" name="Line 51"/>
            <p:cNvSpPr>
              <a:spLocks noChangeShapeType="1"/>
            </p:cNvSpPr>
            <p:nvPr/>
          </p:nvSpPr>
          <p:spPr bwMode="auto">
            <a:xfrm>
              <a:off x="381" y="2353"/>
              <a:ext cx="0" cy="323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404" name="Line 52"/>
            <p:cNvSpPr>
              <a:spLocks noChangeShapeType="1"/>
            </p:cNvSpPr>
            <p:nvPr/>
          </p:nvSpPr>
          <p:spPr bwMode="auto">
            <a:xfrm>
              <a:off x="864" y="2353"/>
              <a:ext cx="0" cy="323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406" name="Rectangle 54"/>
            <p:cNvSpPr>
              <a:spLocks noChangeArrowheads="1"/>
            </p:cNvSpPr>
            <p:nvPr/>
          </p:nvSpPr>
          <p:spPr bwMode="auto">
            <a:xfrm>
              <a:off x="3024" y="2031"/>
              <a:ext cx="485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2000" i="1" baseline="0" dirty="0"/>
                <a:t>r</a:t>
              </a:r>
              <a:r>
                <a:rPr lang="en-US" sz="2000" baseline="-25000" dirty="0"/>
                <a:t>4</a:t>
              </a:r>
            </a:p>
          </p:txBody>
        </p:sp>
        <p:sp>
          <p:nvSpPr>
            <p:cNvPr id="228407" name="Rectangle 55"/>
            <p:cNvSpPr>
              <a:spLocks noChangeArrowheads="1"/>
            </p:cNvSpPr>
            <p:nvPr/>
          </p:nvSpPr>
          <p:spPr bwMode="auto">
            <a:xfrm>
              <a:off x="3024" y="1709"/>
              <a:ext cx="485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2000" i="1" baseline="0" dirty="0"/>
                <a:t>r</a:t>
              </a:r>
              <a:r>
                <a:rPr lang="en-US" sz="2000" baseline="-25000" dirty="0"/>
                <a:t>3</a:t>
              </a:r>
            </a:p>
          </p:txBody>
        </p:sp>
        <p:sp>
          <p:nvSpPr>
            <p:cNvPr id="228408" name="Rectangle 56"/>
            <p:cNvSpPr>
              <a:spLocks noChangeArrowheads="1"/>
            </p:cNvSpPr>
            <p:nvPr/>
          </p:nvSpPr>
          <p:spPr bwMode="auto">
            <a:xfrm>
              <a:off x="3024" y="1387"/>
              <a:ext cx="485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2000" i="1" baseline="0" dirty="0"/>
                <a:t>r</a:t>
              </a:r>
              <a:r>
                <a:rPr lang="en-US" sz="2000" baseline="-25000" dirty="0"/>
                <a:t>2</a:t>
              </a:r>
              <a:endParaRPr lang="en-US" sz="2000" i="1" baseline="-25000" dirty="0"/>
            </a:p>
          </p:txBody>
        </p:sp>
        <p:sp>
          <p:nvSpPr>
            <p:cNvPr id="228409" name="Rectangle 57"/>
            <p:cNvSpPr>
              <a:spLocks noChangeArrowheads="1"/>
            </p:cNvSpPr>
            <p:nvPr/>
          </p:nvSpPr>
          <p:spPr bwMode="auto">
            <a:xfrm>
              <a:off x="3024" y="1065"/>
              <a:ext cx="485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2000" i="1" baseline="0"/>
                <a:t>s</a:t>
              </a:r>
            </a:p>
          </p:txBody>
        </p:sp>
        <p:sp>
          <p:nvSpPr>
            <p:cNvPr id="228410" name="Line 58"/>
            <p:cNvSpPr>
              <a:spLocks noChangeShapeType="1"/>
            </p:cNvSpPr>
            <p:nvPr/>
          </p:nvSpPr>
          <p:spPr bwMode="auto">
            <a:xfrm>
              <a:off x="3024" y="1065"/>
              <a:ext cx="485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8411" name="Line 59"/>
            <p:cNvSpPr>
              <a:spLocks noChangeShapeType="1"/>
            </p:cNvSpPr>
            <p:nvPr/>
          </p:nvSpPr>
          <p:spPr bwMode="auto">
            <a:xfrm>
              <a:off x="3024" y="1387"/>
              <a:ext cx="48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8412" name="Line 60"/>
            <p:cNvSpPr>
              <a:spLocks noChangeShapeType="1"/>
            </p:cNvSpPr>
            <p:nvPr/>
          </p:nvSpPr>
          <p:spPr bwMode="auto">
            <a:xfrm>
              <a:off x="3024" y="1709"/>
              <a:ext cx="48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8413" name="Line 61"/>
            <p:cNvSpPr>
              <a:spLocks noChangeShapeType="1"/>
            </p:cNvSpPr>
            <p:nvPr/>
          </p:nvSpPr>
          <p:spPr bwMode="auto">
            <a:xfrm>
              <a:off x="3024" y="2031"/>
              <a:ext cx="48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8414" name="Line 62"/>
            <p:cNvSpPr>
              <a:spLocks noChangeShapeType="1"/>
            </p:cNvSpPr>
            <p:nvPr/>
          </p:nvSpPr>
          <p:spPr bwMode="auto">
            <a:xfrm>
              <a:off x="3024" y="2353"/>
              <a:ext cx="485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8415" name="Line 63"/>
            <p:cNvSpPr>
              <a:spLocks noChangeShapeType="1"/>
            </p:cNvSpPr>
            <p:nvPr/>
          </p:nvSpPr>
          <p:spPr bwMode="auto">
            <a:xfrm>
              <a:off x="3024" y="1065"/>
              <a:ext cx="0" cy="128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8416" name="Line 64"/>
            <p:cNvSpPr>
              <a:spLocks noChangeShapeType="1"/>
            </p:cNvSpPr>
            <p:nvPr/>
          </p:nvSpPr>
          <p:spPr bwMode="auto">
            <a:xfrm>
              <a:off x="3509" y="1065"/>
              <a:ext cx="0" cy="128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8418" name="Rectangle 66"/>
            <p:cNvSpPr>
              <a:spLocks noChangeArrowheads="1"/>
            </p:cNvSpPr>
            <p:nvPr/>
          </p:nvSpPr>
          <p:spPr bwMode="auto">
            <a:xfrm>
              <a:off x="3888" y="2352"/>
              <a:ext cx="67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2000" i="1" baseline="0" dirty="0"/>
                <a:t>y</a:t>
              </a:r>
              <a:r>
                <a:rPr lang="en-US" sz="2000" baseline="-25000" dirty="0"/>
                <a:t>5</a:t>
              </a:r>
            </a:p>
          </p:txBody>
        </p:sp>
        <p:sp>
          <p:nvSpPr>
            <p:cNvPr id="228419" name="Rectangle 67"/>
            <p:cNvSpPr>
              <a:spLocks noChangeArrowheads="1"/>
            </p:cNvSpPr>
            <p:nvPr/>
          </p:nvSpPr>
          <p:spPr bwMode="auto">
            <a:xfrm>
              <a:off x="3888" y="2016"/>
              <a:ext cx="670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2000" i="1" baseline="0" dirty="0"/>
                <a:t>y</a:t>
              </a:r>
              <a:r>
                <a:rPr lang="en-US" sz="2000" baseline="-25000" dirty="0"/>
                <a:t>4</a:t>
              </a:r>
            </a:p>
          </p:txBody>
        </p:sp>
        <p:sp>
          <p:nvSpPr>
            <p:cNvPr id="228420" name="Rectangle 68"/>
            <p:cNvSpPr>
              <a:spLocks noChangeArrowheads="1"/>
            </p:cNvSpPr>
            <p:nvPr/>
          </p:nvSpPr>
          <p:spPr bwMode="auto">
            <a:xfrm>
              <a:off x="3888" y="1680"/>
              <a:ext cx="670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2000" i="1" baseline="0" dirty="0"/>
                <a:t>y</a:t>
              </a:r>
              <a:r>
                <a:rPr lang="en-US" sz="2000" baseline="-25000" dirty="0"/>
                <a:t>3</a:t>
              </a:r>
            </a:p>
          </p:txBody>
        </p:sp>
        <p:sp>
          <p:nvSpPr>
            <p:cNvPr id="228421" name="Rectangle 69"/>
            <p:cNvSpPr>
              <a:spLocks noChangeArrowheads="1"/>
            </p:cNvSpPr>
            <p:nvPr/>
          </p:nvSpPr>
          <p:spPr bwMode="auto">
            <a:xfrm>
              <a:off x="3888" y="1392"/>
              <a:ext cx="67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2000" i="1" baseline="0" dirty="0"/>
                <a:t>y</a:t>
              </a:r>
              <a:r>
                <a:rPr lang="en-US" sz="2000" baseline="-25000" dirty="0"/>
                <a:t>2</a:t>
              </a:r>
            </a:p>
          </p:txBody>
        </p:sp>
        <p:sp>
          <p:nvSpPr>
            <p:cNvPr id="228422" name="Rectangle 70"/>
            <p:cNvSpPr>
              <a:spLocks noChangeArrowheads="1"/>
            </p:cNvSpPr>
            <p:nvPr/>
          </p:nvSpPr>
          <p:spPr bwMode="auto">
            <a:xfrm>
              <a:off x="3888" y="1104"/>
              <a:ext cx="67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2000" i="1" baseline="0" dirty="0"/>
                <a:t>y</a:t>
              </a:r>
              <a:r>
                <a:rPr lang="en-US" sz="2000" baseline="-25000" dirty="0"/>
                <a:t>1</a:t>
              </a:r>
            </a:p>
          </p:txBody>
        </p:sp>
        <p:sp>
          <p:nvSpPr>
            <p:cNvPr id="228423" name="Line 71"/>
            <p:cNvSpPr>
              <a:spLocks noChangeShapeType="1"/>
            </p:cNvSpPr>
            <p:nvPr/>
          </p:nvSpPr>
          <p:spPr bwMode="auto">
            <a:xfrm>
              <a:off x="3888" y="1104"/>
              <a:ext cx="67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8424" name="Line 72"/>
            <p:cNvSpPr>
              <a:spLocks noChangeShapeType="1"/>
            </p:cNvSpPr>
            <p:nvPr/>
          </p:nvSpPr>
          <p:spPr bwMode="auto">
            <a:xfrm>
              <a:off x="3888" y="1392"/>
              <a:ext cx="67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8425" name="Line 73"/>
            <p:cNvSpPr>
              <a:spLocks noChangeShapeType="1"/>
            </p:cNvSpPr>
            <p:nvPr/>
          </p:nvSpPr>
          <p:spPr bwMode="auto">
            <a:xfrm>
              <a:off x="3888" y="1680"/>
              <a:ext cx="67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8426" name="Line 74"/>
            <p:cNvSpPr>
              <a:spLocks noChangeShapeType="1"/>
            </p:cNvSpPr>
            <p:nvPr/>
          </p:nvSpPr>
          <p:spPr bwMode="auto">
            <a:xfrm>
              <a:off x="3888" y="2016"/>
              <a:ext cx="67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8427" name="Line 75"/>
            <p:cNvSpPr>
              <a:spLocks noChangeShapeType="1"/>
            </p:cNvSpPr>
            <p:nvPr/>
          </p:nvSpPr>
          <p:spPr bwMode="auto">
            <a:xfrm>
              <a:off x="3888" y="2352"/>
              <a:ext cx="67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8428" name="Line 76"/>
            <p:cNvSpPr>
              <a:spLocks noChangeShapeType="1"/>
            </p:cNvSpPr>
            <p:nvPr/>
          </p:nvSpPr>
          <p:spPr bwMode="auto">
            <a:xfrm>
              <a:off x="3888" y="2640"/>
              <a:ext cx="67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8429" name="Line 77"/>
            <p:cNvSpPr>
              <a:spLocks noChangeShapeType="1"/>
            </p:cNvSpPr>
            <p:nvPr/>
          </p:nvSpPr>
          <p:spPr bwMode="auto">
            <a:xfrm>
              <a:off x="3888" y="1104"/>
              <a:ext cx="0" cy="1536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8430" name="Line 78"/>
            <p:cNvSpPr>
              <a:spLocks noChangeShapeType="1"/>
            </p:cNvSpPr>
            <p:nvPr/>
          </p:nvSpPr>
          <p:spPr bwMode="auto">
            <a:xfrm>
              <a:off x="4558" y="1104"/>
              <a:ext cx="0" cy="1536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8431" name="Text Box 79"/>
            <p:cNvSpPr txBox="1">
              <a:spLocks noChangeArrowheads="1"/>
            </p:cNvSpPr>
            <p:nvPr/>
          </p:nvSpPr>
          <p:spPr bwMode="auto">
            <a:xfrm>
              <a:off x="3560" y="1544"/>
              <a:ext cx="24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baseline="0"/>
                <a:t>=</a:t>
              </a:r>
            </a:p>
          </p:txBody>
        </p:sp>
      </p:grpSp>
      <p:grpSp>
        <p:nvGrpSpPr>
          <p:cNvPr id="3" name="Group 157"/>
          <p:cNvGrpSpPr>
            <a:grpSpLocks/>
          </p:cNvGrpSpPr>
          <p:nvPr/>
        </p:nvGrpSpPr>
        <p:grpSpPr bwMode="auto">
          <a:xfrm>
            <a:off x="606425" y="3505200"/>
            <a:ext cx="6630988" cy="2568575"/>
            <a:chOff x="382" y="2208"/>
            <a:chExt cx="4177" cy="1618"/>
          </a:xfrm>
        </p:grpSpPr>
        <p:sp>
          <p:nvSpPr>
            <p:cNvPr id="228435" name="Rectangle 83"/>
            <p:cNvSpPr>
              <a:spLocks noChangeArrowheads="1"/>
            </p:cNvSpPr>
            <p:nvPr/>
          </p:nvSpPr>
          <p:spPr bwMode="auto">
            <a:xfrm>
              <a:off x="2398" y="3497"/>
              <a:ext cx="483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8436" name="Rectangle 84"/>
            <p:cNvSpPr>
              <a:spLocks noChangeArrowheads="1"/>
            </p:cNvSpPr>
            <p:nvPr/>
          </p:nvSpPr>
          <p:spPr bwMode="auto">
            <a:xfrm>
              <a:off x="1914" y="3497"/>
              <a:ext cx="484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8437" name="Rectangle 85"/>
            <p:cNvSpPr>
              <a:spLocks noChangeArrowheads="1"/>
            </p:cNvSpPr>
            <p:nvPr/>
          </p:nvSpPr>
          <p:spPr bwMode="auto">
            <a:xfrm>
              <a:off x="1430" y="3497"/>
              <a:ext cx="484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0</a:t>
              </a:r>
            </a:p>
          </p:txBody>
        </p:sp>
        <p:sp>
          <p:nvSpPr>
            <p:cNvPr id="228438" name="Rectangle 86"/>
            <p:cNvSpPr>
              <a:spLocks noChangeArrowheads="1"/>
            </p:cNvSpPr>
            <p:nvPr/>
          </p:nvSpPr>
          <p:spPr bwMode="auto">
            <a:xfrm>
              <a:off x="946" y="3497"/>
              <a:ext cx="484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0</a:t>
              </a:r>
            </a:p>
          </p:txBody>
        </p:sp>
        <p:sp>
          <p:nvSpPr>
            <p:cNvPr id="228439" name="Rectangle 87"/>
            <p:cNvSpPr>
              <a:spLocks noChangeArrowheads="1"/>
            </p:cNvSpPr>
            <p:nvPr/>
          </p:nvSpPr>
          <p:spPr bwMode="auto">
            <a:xfrm>
              <a:off x="2398" y="3175"/>
              <a:ext cx="483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0</a:t>
              </a:r>
            </a:p>
          </p:txBody>
        </p:sp>
        <p:sp>
          <p:nvSpPr>
            <p:cNvPr id="228440" name="Rectangle 88"/>
            <p:cNvSpPr>
              <a:spLocks noChangeArrowheads="1"/>
            </p:cNvSpPr>
            <p:nvPr/>
          </p:nvSpPr>
          <p:spPr bwMode="auto">
            <a:xfrm>
              <a:off x="1914" y="3175"/>
              <a:ext cx="484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0</a:t>
              </a:r>
            </a:p>
          </p:txBody>
        </p:sp>
        <p:sp>
          <p:nvSpPr>
            <p:cNvPr id="228441" name="Rectangle 89"/>
            <p:cNvSpPr>
              <a:spLocks noChangeArrowheads="1"/>
            </p:cNvSpPr>
            <p:nvPr/>
          </p:nvSpPr>
          <p:spPr bwMode="auto">
            <a:xfrm>
              <a:off x="1430" y="3175"/>
              <a:ext cx="484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8442" name="Rectangle 90"/>
            <p:cNvSpPr>
              <a:spLocks noChangeArrowheads="1"/>
            </p:cNvSpPr>
            <p:nvPr/>
          </p:nvSpPr>
          <p:spPr bwMode="auto">
            <a:xfrm>
              <a:off x="946" y="3175"/>
              <a:ext cx="484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8443" name="Rectangle 91"/>
            <p:cNvSpPr>
              <a:spLocks noChangeArrowheads="1"/>
            </p:cNvSpPr>
            <p:nvPr/>
          </p:nvSpPr>
          <p:spPr bwMode="auto">
            <a:xfrm>
              <a:off x="2398" y="2853"/>
              <a:ext cx="483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0</a:t>
              </a:r>
            </a:p>
          </p:txBody>
        </p:sp>
        <p:sp>
          <p:nvSpPr>
            <p:cNvPr id="228444" name="Rectangle 92"/>
            <p:cNvSpPr>
              <a:spLocks noChangeArrowheads="1"/>
            </p:cNvSpPr>
            <p:nvPr/>
          </p:nvSpPr>
          <p:spPr bwMode="auto">
            <a:xfrm>
              <a:off x="1914" y="2853"/>
              <a:ext cx="484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8445" name="Rectangle 93"/>
            <p:cNvSpPr>
              <a:spLocks noChangeArrowheads="1"/>
            </p:cNvSpPr>
            <p:nvPr/>
          </p:nvSpPr>
          <p:spPr bwMode="auto">
            <a:xfrm>
              <a:off x="1430" y="2853"/>
              <a:ext cx="484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8446" name="Rectangle 94"/>
            <p:cNvSpPr>
              <a:spLocks noChangeArrowheads="1"/>
            </p:cNvSpPr>
            <p:nvPr/>
          </p:nvSpPr>
          <p:spPr bwMode="auto">
            <a:xfrm>
              <a:off x="946" y="2853"/>
              <a:ext cx="484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0</a:t>
              </a:r>
            </a:p>
          </p:txBody>
        </p:sp>
        <p:sp>
          <p:nvSpPr>
            <p:cNvPr id="228447" name="Rectangle 95"/>
            <p:cNvSpPr>
              <a:spLocks noChangeArrowheads="1"/>
            </p:cNvSpPr>
            <p:nvPr/>
          </p:nvSpPr>
          <p:spPr bwMode="auto">
            <a:xfrm>
              <a:off x="2398" y="2531"/>
              <a:ext cx="483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0</a:t>
              </a:r>
            </a:p>
          </p:txBody>
        </p:sp>
        <p:sp>
          <p:nvSpPr>
            <p:cNvPr id="228448" name="Rectangle 96"/>
            <p:cNvSpPr>
              <a:spLocks noChangeArrowheads="1"/>
            </p:cNvSpPr>
            <p:nvPr/>
          </p:nvSpPr>
          <p:spPr bwMode="auto">
            <a:xfrm>
              <a:off x="1914" y="2531"/>
              <a:ext cx="484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8449" name="Rectangle 97"/>
            <p:cNvSpPr>
              <a:spLocks noChangeArrowheads="1"/>
            </p:cNvSpPr>
            <p:nvPr/>
          </p:nvSpPr>
          <p:spPr bwMode="auto">
            <a:xfrm>
              <a:off x="1430" y="2531"/>
              <a:ext cx="484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8450" name="Rectangle 98"/>
            <p:cNvSpPr>
              <a:spLocks noChangeArrowheads="1"/>
            </p:cNvSpPr>
            <p:nvPr/>
          </p:nvSpPr>
          <p:spPr bwMode="auto">
            <a:xfrm>
              <a:off x="946" y="2531"/>
              <a:ext cx="484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0</a:t>
              </a:r>
            </a:p>
          </p:txBody>
        </p:sp>
        <p:sp>
          <p:nvSpPr>
            <p:cNvPr id="228451" name="Rectangle 99"/>
            <p:cNvSpPr>
              <a:spLocks noChangeArrowheads="1"/>
            </p:cNvSpPr>
            <p:nvPr/>
          </p:nvSpPr>
          <p:spPr bwMode="auto">
            <a:xfrm>
              <a:off x="2398" y="2208"/>
              <a:ext cx="483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8452" name="Rectangle 100"/>
            <p:cNvSpPr>
              <a:spLocks noChangeArrowheads="1"/>
            </p:cNvSpPr>
            <p:nvPr/>
          </p:nvSpPr>
          <p:spPr bwMode="auto">
            <a:xfrm>
              <a:off x="1914" y="2208"/>
              <a:ext cx="484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0</a:t>
              </a:r>
            </a:p>
          </p:txBody>
        </p:sp>
        <p:sp>
          <p:nvSpPr>
            <p:cNvPr id="228453" name="Rectangle 101"/>
            <p:cNvSpPr>
              <a:spLocks noChangeArrowheads="1"/>
            </p:cNvSpPr>
            <p:nvPr/>
          </p:nvSpPr>
          <p:spPr bwMode="auto">
            <a:xfrm>
              <a:off x="1430" y="2208"/>
              <a:ext cx="484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8454" name="Rectangle 102"/>
            <p:cNvSpPr>
              <a:spLocks noChangeArrowheads="1"/>
            </p:cNvSpPr>
            <p:nvPr/>
          </p:nvSpPr>
          <p:spPr bwMode="auto">
            <a:xfrm>
              <a:off x="946" y="2208"/>
              <a:ext cx="484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8455" name="Line 103"/>
            <p:cNvSpPr>
              <a:spLocks noChangeShapeType="1"/>
            </p:cNvSpPr>
            <p:nvPr/>
          </p:nvSpPr>
          <p:spPr bwMode="auto">
            <a:xfrm>
              <a:off x="946" y="2208"/>
              <a:ext cx="1935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456" name="Line 104"/>
            <p:cNvSpPr>
              <a:spLocks noChangeShapeType="1"/>
            </p:cNvSpPr>
            <p:nvPr/>
          </p:nvSpPr>
          <p:spPr bwMode="auto">
            <a:xfrm>
              <a:off x="946" y="2531"/>
              <a:ext cx="193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457" name="Line 105"/>
            <p:cNvSpPr>
              <a:spLocks noChangeShapeType="1"/>
            </p:cNvSpPr>
            <p:nvPr/>
          </p:nvSpPr>
          <p:spPr bwMode="auto">
            <a:xfrm>
              <a:off x="946" y="2853"/>
              <a:ext cx="193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458" name="Line 106"/>
            <p:cNvSpPr>
              <a:spLocks noChangeShapeType="1"/>
            </p:cNvSpPr>
            <p:nvPr/>
          </p:nvSpPr>
          <p:spPr bwMode="auto">
            <a:xfrm>
              <a:off x="946" y="3175"/>
              <a:ext cx="193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459" name="Line 107"/>
            <p:cNvSpPr>
              <a:spLocks noChangeShapeType="1"/>
            </p:cNvSpPr>
            <p:nvPr/>
          </p:nvSpPr>
          <p:spPr bwMode="auto">
            <a:xfrm>
              <a:off x="946" y="3497"/>
              <a:ext cx="193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460" name="Line 108"/>
            <p:cNvSpPr>
              <a:spLocks noChangeShapeType="1"/>
            </p:cNvSpPr>
            <p:nvPr/>
          </p:nvSpPr>
          <p:spPr bwMode="auto">
            <a:xfrm>
              <a:off x="946" y="3820"/>
              <a:ext cx="1935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461" name="Line 109"/>
            <p:cNvSpPr>
              <a:spLocks noChangeShapeType="1"/>
            </p:cNvSpPr>
            <p:nvPr/>
          </p:nvSpPr>
          <p:spPr bwMode="auto">
            <a:xfrm>
              <a:off x="946" y="2208"/>
              <a:ext cx="0" cy="161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462" name="Line 110"/>
            <p:cNvSpPr>
              <a:spLocks noChangeShapeType="1"/>
            </p:cNvSpPr>
            <p:nvPr/>
          </p:nvSpPr>
          <p:spPr bwMode="auto">
            <a:xfrm>
              <a:off x="1430" y="2208"/>
              <a:ext cx="0" cy="16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463" name="Line 111"/>
            <p:cNvSpPr>
              <a:spLocks noChangeShapeType="1"/>
            </p:cNvSpPr>
            <p:nvPr/>
          </p:nvSpPr>
          <p:spPr bwMode="auto">
            <a:xfrm>
              <a:off x="1914" y="2208"/>
              <a:ext cx="0" cy="16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464" name="Line 112"/>
            <p:cNvSpPr>
              <a:spLocks noChangeShapeType="1"/>
            </p:cNvSpPr>
            <p:nvPr/>
          </p:nvSpPr>
          <p:spPr bwMode="auto">
            <a:xfrm>
              <a:off x="2398" y="2208"/>
              <a:ext cx="0" cy="16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465" name="Line 113"/>
            <p:cNvSpPr>
              <a:spLocks noChangeShapeType="1"/>
            </p:cNvSpPr>
            <p:nvPr/>
          </p:nvSpPr>
          <p:spPr bwMode="auto">
            <a:xfrm>
              <a:off x="2881" y="2208"/>
              <a:ext cx="0" cy="161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466" name="Rectangle 114"/>
            <p:cNvSpPr>
              <a:spLocks noChangeArrowheads="1"/>
            </p:cNvSpPr>
            <p:nvPr/>
          </p:nvSpPr>
          <p:spPr bwMode="auto">
            <a:xfrm>
              <a:off x="382" y="3503"/>
              <a:ext cx="483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2000" baseline="0" dirty="0"/>
                <a:t>P</a:t>
              </a:r>
              <a:r>
                <a:rPr lang="en-US" sz="2000" baseline="-25000" dirty="0"/>
                <a:t>4</a:t>
              </a:r>
            </a:p>
          </p:txBody>
        </p:sp>
        <p:sp>
          <p:nvSpPr>
            <p:cNvPr id="228467" name="Rectangle 115"/>
            <p:cNvSpPr>
              <a:spLocks noChangeArrowheads="1"/>
            </p:cNvSpPr>
            <p:nvPr/>
          </p:nvSpPr>
          <p:spPr bwMode="auto">
            <a:xfrm>
              <a:off x="382" y="3182"/>
              <a:ext cx="483" cy="3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2000" baseline="0" dirty="0"/>
                <a:t>P</a:t>
              </a:r>
              <a:r>
                <a:rPr lang="en-US" sz="2000" baseline="-25000" dirty="0"/>
                <a:t>3</a:t>
              </a:r>
            </a:p>
          </p:txBody>
        </p:sp>
        <p:sp>
          <p:nvSpPr>
            <p:cNvPr id="228468" name="Rectangle 116"/>
            <p:cNvSpPr>
              <a:spLocks noChangeArrowheads="1"/>
            </p:cNvSpPr>
            <p:nvPr/>
          </p:nvSpPr>
          <p:spPr bwMode="auto">
            <a:xfrm>
              <a:off x="382" y="2859"/>
              <a:ext cx="483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2000" baseline="0" dirty="0"/>
                <a:t>P</a:t>
              </a:r>
              <a:r>
                <a:rPr lang="en-US" sz="2000" baseline="-25000" dirty="0"/>
                <a:t>1</a:t>
              </a:r>
            </a:p>
          </p:txBody>
        </p:sp>
        <p:sp>
          <p:nvSpPr>
            <p:cNvPr id="228469" name="Rectangle 117"/>
            <p:cNvSpPr>
              <a:spLocks noChangeArrowheads="1"/>
            </p:cNvSpPr>
            <p:nvPr/>
          </p:nvSpPr>
          <p:spPr bwMode="auto">
            <a:xfrm>
              <a:off x="382" y="2538"/>
              <a:ext cx="483" cy="3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2000" baseline="0" dirty="0"/>
                <a:t>P</a:t>
              </a:r>
              <a:r>
                <a:rPr lang="en-US" sz="2000" baseline="-25000" dirty="0"/>
                <a:t>2</a:t>
              </a:r>
            </a:p>
          </p:txBody>
        </p:sp>
        <p:sp>
          <p:nvSpPr>
            <p:cNvPr id="228470" name="Rectangle 118"/>
            <p:cNvSpPr>
              <a:spLocks noChangeArrowheads="1"/>
            </p:cNvSpPr>
            <p:nvPr/>
          </p:nvSpPr>
          <p:spPr bwMode="auto">
            <a:xfrm>
              <a:off x="382" y="2215"/>
              <a:ext cx="483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2000" baseline="0" dirty="0"/>
                <a:t>P</a:t>
              </a:r>
              <a:r>
                <a:rPr lang="en-US" sz="2000" baseline="-25000" dirty="0"/>
                <a:t>2</a:t>
              </a:r>
            </a:p>
          </p:txBody>
        </p:sp>
        <p:sp>
          <p:nvSpPr>
            <p:cNvPr id="228471" name="Line 119"/>
            <p:cNvSpPr>
              <a:spLocks noChangeShapeType="1"/>
            </p:cNvSpPr>
            <p:nvPr/>
          </p:nvSpPr>
          <p:spPr bwMode="auto">
            <a:xfrm>
              <a:off x="382" y="2215"/>
              <a:ext cx="483" cy="0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472" name="Line 120"/>
            <p:cNvSpPr>
              <a:spLocks noChangeShapeType="1"/>
            </p:cNvSpPr>
            <p:nvPr/>
          </p:nvSpPr>
          <p:spPr bwMode="auto">
            <a:xfrm>
              <a:off x="382" y="3826"/>
              <a:ext cx="483" cy="0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473" name="Line 121"/>
            <p:cNvSpPr>
              <a:spLocks noChangeShapeType="1"/>
            </p:cNvSpPr>
            <p:nvPr/>
          </p:nvSpPr>
          <p:spPr bwMode="auto">
            <a:xfrm>
              <a:off x="382" y="2215"/>
              <a:ext cx="0" cy="323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474" name="Line 122"/>
            <p:cNvSpPr>
              <a:spLocks noChangeShapeType="1"/>
            </p:cNvSpPr>
            <p:nvPr/>
          </p:nvSpPr>
          <p:spPr bwMode="auto">
            <a:xfrm>
              <a:off x="865" y="2215"/>
              <a:ext cx="0" cy="323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475" name="Line 123"/>
            <p:cNvSpPr>
              <a:spLocks noChangeShapeType="1"/>
            </p:cNvSpPr>
            <p:nvPr/>
          </p:nvSpPr>
          <p:spPr bwMode="auto">
            <a:xfrm>
              <a:off x="382" y="2538"/>
              <a:ext cx="0" cy="321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476" name="Line 124"/>
            <p:cNvSpPr>
              <a:spLocks noChangeShapeType="1"/>
            </p:cNvSpPr>
            <p:nvPr/>
          </p:nvSpPr>
          <p:spPr bwMode="auto">
            <a:xfrm>
              <a:off x="865" y="2538"/>
              <a:ext cx="0" cy="321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477" name="Line 125"/>
            <p:cNvSpPr>
              <a:spLocks noChangeShapeType="1"/>
            </p:cNvSpPr>
            <p:nvPr/>
          </p:nvSpPr>
          <p:spPr bwMode="auto">
            <a:xfrm>
              <a:off x="382" y="2859"/>
              <a:ext cx="0" cy="323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478" name="Line 126"/>
            <p:cNvSpPr>
              <a:spLocks noChangeShapeType="1"/>
            </p:cNvSpPr>
            <p:nvPr/>
          </p:nvSpPr>
          <p:spPr bwMode="auto">
            <a:xfrm>
              <a:off x="865" y="2859"/>
              <a:ext cx="0" cy="323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479" name="Line 127"/>
            <p:cNvSpPr>
              <a:spLocks noChangeShapeType="1"/>
            </p:cNvSpPr>
            <p:nvPr/>
          </p:nvSpPr>
          <p:spPr bwMode="auto">
            <a:xfrm>
              <a:off x="382" y="3182"/>
              <a:ext cx="0" cy="321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480" name="Line 128"/>
            <p:cNvSpPr>
              <a:spLocks noChangeShapeType="1"/>
            </p:cNvSpPr>
            <p:nvPr/>
          </p:nvSpPr>
          <p:spPr bwMode="auto">
            <a:xfrm>
              <a:off x="865" y="3182"/>
              <a:ext cx="0" cy="321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481" name="Line 129"/>
            <p:cNvSpPr>
              <a:spLocks noChangeShapeType="1"/>
            </p:cNvSpPr>
            <p:nvPr/>
          </p:nvSpPr>
          <p:spPr bwMode="auto">
            <a:xfrm>
              <a:off x="382" y="3503"/>
              <a:ext cx="0" cy="323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482" name="Line 130"/>
            <p:cNvSpPr>
              <a:spLocks noChangeShapeType="1"/>
            </p:cNvSpPr>
            <p:nvPr/>
          </p:nvSpPr>
          <p:spPr bwMode="auto">
            <a:xfrm>
              <a:off x="865" y="3503"/>
              <a:ext cx="0" cy="323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483" name="Rectangle 131"/>
            <p:cNvSpPr>
              <a:spLocks noChangeArrowheads="1"/>
            </p:cNvSpPr>
            <p:nvPr/>
          </p:nvSpPr>
          <p:spPr bwMode="auto">
            <a:xfrm>
              <a:off x="3025" y="3181"/>
              <a:ext cx="485" cy="322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2000" i="1" baseline="0" dirty="0">
                  <a:solidFill>
                    <a:srgbClr val="6699FF"/>
                  </a:solidFill>
                </a:rPr>
                <a:t>r’</a:t>
              </a:r>
              <a:r>
                <a:rPr lang="en-US" sz="2000" baseline="-25000" dirty="0">
                  <a:solidFill>
                    <a:srgbClr val="6699FF"/>
                  </a:solidFill>
                </a:rPr>
                <a:t>4</a:t>
              </a:r>
            </a:p>
          </p:txBody>
        </p:sp>
        <p:sp>
          <p:nvSpPr>
            <p:cNvPr id="228484" name="Rectangle 132"/>
            <p:cNvSpPr>
              <a:spLocks noChangeArrowheads="1"/>
            </p:cNvSpPr>
            <p:nvPr/>
          </p:nvSpPr>
          <p:spPr bwMode="auto">
            <a:xfrm>
              <a:off x="3025" y="2859"/>
              <a:ext cx="485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2000" i="1" baseline="0" dirty="0">
                  <a:solidFill>
                    <a:srgbClr val="6699FF"/>
                  </a:solidFill>
                </a:rPr>
                <a:t>r’</a:t>
              </a:r>
              <a:r>
                <a:rPr lang="en-US" sz="2000" baseline="-25000" dirty="0">
                  <a:solidFill>
                    <a:srgbClr val="6699FF"/>
                  </a:solidFill>
                </a:rPr>
                <a:t>3</a:t>
              </a:r>
            </a:p>
          </p:txBody>
        </p:sp>
        <p:sp>
          <p:nvSpPr>
            <p:cNvPr id="228485" name="Rectangle 133"/>
            <p:cNvSpPr>
              <a:spLocks noChangeArrowheads="1"/>
            </p:cNvSpPr>
            <p:nvPr/>
          </p:nvSpPr>
          <p:spPr bwMode="auto">
            <a:xfrm>
              <a:off x="3025" y="2537"/>
              <a:ext cx="485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2000" i="1" baseline="0" dirty="0">
                  <a:solidFill>
                    <a:srgbClr val="6699FF"/>
                  </a:solidFill>
                </a:rPr>
                <a:t>r’</a:t>
              </a:r>
              <a:r>
                <a:rPr lang="en-US" sz="2000" baseline="-25000" dirty="0">
                  <a:solidFill>
                    <a:srgbClr val="6699FF"/>
                  </a:solidFill>
                </a:rPr>
                <a:t>2</a:t>
              </a:r>
              <a:endParaRPr lang="en-US" sz="2000" i="1" baseline="-25000" dirty="0">
                <a:solidFill>
                  <a:srgbClr val="6699FF"/>
                </a:solidFill>
              </a:endParaRPr>
            </a:p>
          </p:txBody>
        </p:sp>
        <p:sp>
          <p:nvSpPr>
            <p:cNvPr id="228486" name="Rectangle 134"/>
            <p:cNvSpPr>
              <a:spLocks noChangeArrowheads="1"/>
            </p:cNvSpPr>
            <p:nvPr/>
          </p:nvSpPr>
          <p:spPr bwMode="auto">
            <a:xfrm>
              <a:off x="3025" y="2215"/>
              <a:ext cx="485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2000" i="1" baseline="0">
                  <a:solidFill>
                    <a:srgbClr val="6699FF"/>
                  </a:solidFill>
                </a:rPr>
                <a:t>s’</a:t>
              </a:r>
            </a:p>
          </p:txBody>
        </p:sp>
        <p:sp>
          <p:nvSpPr>
            <p:cNvPr id="228487" name="Line 135"/>
            <p:cNvSpPr>
              <a:spLocks noChangeShapeType="1"/>
            </p:cNvSpPr>
            <p:nvPr/>
          </p:nvSpPr>
          <p:spPr bwMode="auto">
            <a:xfrm>
              <a:off x="3025" y="2215"/>
              <a:ext cx="485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8488" name="Line 136"/>
            <p:cNvSpPr>
              <a:spLocks noChangeShapeType="1"/>
            </p:cNvSpPr>
            <p:nvPr/>
          </p:nvSpPr>
          <p:spPr bwMode="auto">
            <a:xfrm>
              <a:off x="3025" y="2537"/>
              <a:ext cx="48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8489" name="Line 137"/>
            <p:cNvSpPr>
              <a:spLocks noChangeShapeType="1"/>
            </p:cNvSpPr>
            <p:nvPr/>
          </p:nvSpPr>
          <p:spPr bwMode="auto">
            <a:xfrm>
              <a:off x="3025" y="2859"/>
              <a:ext cx="48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8490" name="Line 138"/>
            <p:cNvSpPr>
              <a:spLocks noChangeShapeType="1"/>
            </p:cNvSpPr>
            <p:nvPr/>
          </p:nvSpPr>
          <p:spPr bwMode="auto">
            <a:xfrm>
              <a:off x="3025" y="3181"/>
              <a:ext cx="48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8491" name="Line 139"/>
            <p:cNvSpPr>
              <a:spLocks noChangeShapeType="1"/>
            </p:cNvSpPr>
            <p:nvPr/>
          </p:nvSpPr>
          <p:spPr bwMode="auto">
            <a:xfrm>
              <a:off x="3025" y="3503"/>
              <a:ext cx="485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8492" name="Line 140"/>
            <p:cNvSpPr>
              <a:spLocks noChangeShapeType="1"/>
            </p:cNvSpPr>
            <p:nvPr/>
          </p:nvSpPr>
          <p:spPr bwMode="auto">
            <a:xfrm>
              <a:off x="3025" y="2215"/>
              <a:ext cx="0" cy="128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8493" name="Line 141"/>
            <p:cNvSpPr>
              <a:spLocks noChangeShapeType="1"/>
            </p:cNvSpPr>
            <p:nvPr/>
          </p:nvSpPr>
          <p:spPr bwMode="auto">
            <a:xfrm>
              <a:off x="3510" y="2215"/>
              <a:ext cx="0" cy="128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8494" name="Rectangle 142"/>
            <p:cNvSpPr>
              <a:spLocks noChangeArrowheads="1"/>
            </p:cNvSpPr>
            <p:nvPr/>
          </p:nvSpPr>
          <p:spPr bwMode="auto">
            <a:xfrm>
              <a:off x="3889" y="3502"/>
              <a:ext cx="67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2000" i="1" baseline="0" dirty="0">
                  <a:solidFill>
                    <a:srgbClr val="6699FF"/>
                  </a:solidFill>
                </a:rPr>
                <a:t>y’</a:t>
              </a:r>
              <a:r>
                <a:rPr lang="en-US" sz="2000" baseline="-25000" dirty="0">
                  <a:solidFill>
                    <a:srgbClr val="6699FF"/>
                  </a:solidFill>
                </a:rPr>
                <a:t>5</a:t>
              </a:r>
            </a:p>
          </p:txBody>
        </p:sp>
        <p:sp>
          <p:nvSpPr>
            <p:cNvPr id="228495" name="Rectangle 143"/>
            <p:cNvSpPr>
              <a:spLocks noChangeArrowheads="1"/>
            </p:cNvSpPr>
            <p:nvPr/>
          </p:nvSpPr>
          <p:spPr bwMode="auto">
            <a:xfrm>
              <a:off x="3889" y="3166"/>
              <a:ext cx="670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2000" i="1" baseline="0" dirty="0">
                  <a:solidFill>
                    <a:srgbClr val="6699FF"/>
                  </a:solidFill>
                </a:rPr>
                <a:t>y’</a:t>
              </a:r>
              <a:r>
                <a:rPr lang="en-US" sz="2000" baseline="-25000" dirty="0">
                  <a:solidFill>
                    <a:srgbClr val="6699FF"/>
                  </a:solidFill>
                </a:rPr>
                <a:t>4</a:t>
              </a:r>
            </a:p>
          </p:txBody>
        </p:sp>
        <p:sp>
          <p:nvSpPr>
            <p:cNvPr id="228496" name="Rectangle 144"/>
            <p:cNvSpPr>
              <a:spLocks noChangeArrowheads="1"/>
            </p:cNvSpPr>
            <p:nvPr/>
          </p:nvSpPr>
          <p:spPr bwMode="auto">
            <a:xfrm>
              <a:off x="3889" y="2830"/>
              <a:ext cx="670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2000" i="1" baseline="0" dirty="0">
                  <a:solidFill>
                    <a:srgbClr val="6699FF"/>
                  </a:solidFill>
                </a:rPr>
                <a:t>y’</a:t>
              </a:r>
              <a:r>
                <a:rPr lang="en-US" sz="2000" baseline="-25000" dirty="0">
                  <a:solidFill>
                    <a:srgbClr val="6699FF"/>
                  </a:solidFill>
                </a:rPr>
                <a:t>3</a:t>
              </a:r>
            </a:p>
          </p:txBody>
        </p:sp>
        <p:sp>
          <p:nvSpPr>
            <p:cNvPr id="228497" name="Rectangle 145"/>
            <p:cNvSpPr>
              <a:spLocks noChangeArrowheads="1"/>
            </p:cNvSpPr>
            <p:nvPr/>
          </p:nvSpPr>
          <p:spPr bwMode="auto">
            <a:xfrm>
              <a:off x="3889" y="2542"/>
              <a:ext cx="67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2000" i="1" baseline="0" dirty="0">
                  <a:solidFill>
                    <a:srgbClr val="6699FF"/>
                  </a:solidFill>
                </a:rPr>
                <a:t>y’</a:t>
              </a:r>
              <a:r>
                <a:rPr lang="en-US" sz="2000" baseline="-25000" dirty="0">
                  <a:solidFill>
                    <a:srgbClr val="6699FF"/>
                  </a:solidFill>
                </a:rPr>
                <a:t>2</a:t>
              </a:r>
            </a:p>
          </p:txBody>
        </p:sp>
        <p:sp>
          <p:nvSpPr>
            <p:cNvPr id="228498" name="Rectangle 146"/>
            <p:cNvSpPr>
              <a:spLocks noChangeArrowheads="1"/>
            </p:cNvSpPr>
            <p:nvPr/>
          </p:nvSpPr>
          <p:spPr bwMode="auto">
            <a:xfrm>
              <a:off x="3889" y="2254"/>
              <a:ext cx="67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2000" i="1" baseline="0" dirty="0">
                  <a:solidFill>
                    <a:srgbClr val="6699FF"/>
                  </a:solidFill>
                </a:rPr>
                <a:t>y’</a:t>
              </a:r>
              <a:r>
                <a:rPr lang="en-US" sz="2000" i="1" baseline="-25000" dirty="0">
                  <a:solidFill>
                    <a:srgbClr val="6699FF"/>
                  </a:solidFill>
                </a:rPr>
                <a:t>1</a:t>
              </a:r>
              <a:endParaRPr lang="en-US" sz="2000" baseline="-25000" dirty="0">
                <a:solidFill>
                  <a:srgbClr val="6699FF"/>
                </a:solidFill>
              </a:endParaRPr>
            </a:p>
          </p:txBody>
        </p:sp>
        <p:sp>
          <p:nvSpPr>
            <p:cNvPr id="228499" name="Line 147"/>
            <p:cNvSpPr>
              <a:spLocks noChangeShapeType="1"/>
            </p:cNvSpPr>
            <p:nvPr/>
          </p:nvSpPr>
          <p:spPr bwMode="auto">
            <a:xfrm>
              <a:off x="3889" y="2254"/>
              <a:ext cx="67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8500" name="Line 148"/>
            <p:cNvSpPr>
              <a:spLocks noChangeShapeType="1"/>
            </p:cNvSpPr>
            <p:nvPr/>
          </p:nvSpPr>
          <p:spPr bwMode="auto">
            <a:xfrm>
              <a:off x="3889" y="2542"/>
              <a:ext cx="67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8501" name="Line 149"/>
            <p:cNvSpPr>
              <a:spLocks noChangeShapeType="1"/>
            </p:cNvSpPr>
            <p:nvPr/>
          </p:nvSpPr>
          <p:spPr bwMode="auto">
            <a:xfrm>
              <a:off x="3889" y="2830"/>
              <a:ext cx="67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8502" name="Line 150"/>
            <p:cNvSpPr>
              <a:spLocks noChangeShapeType="1"/>
            </p:cNvSpPr>
            <p:nvPr/>
          </p:nvSpPr>
          <p:spPr bwMode="auto">
            <a:xfrm>
              <a:off x="3889" y="3166"/>
              <a:ext cx="67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8503" name="Line 151"/>
            <p:cNvSpPr>
              <a:spLocks noChangeShapeType="1"/>
            </p:cNvSpPr>
            <p:nvPr/>
          </p:nvSpPr>
          <p:spPr bwMode="auto">
            <a:xfrm>
              <a:off x="3889" y="3502"/>
              <a:ext cx="67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8504" name="Line 152"/>
            <p:cNvSpPr>
              <a:spLocks noChangeShapeType="1"/>
            </p:cNvSpPr>
            <p:nvPr/>
          </p:nvSpPr>
          <p:spPr bwMode="auto">
            <a:xfrm>
              <a:off x="3889" y="3790"/>
              <a:ext cx="67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8505" name="Line 153"/>
            <p:cNvSpPr>
              <a:spLocks noChangeShapeType="1"/>
            </p:cNvSpPr>
            <p:nvPr/>
          </p:nvSpPr>
          <p:spPr bwMode="auto">
            <a:xfrm>
              <a:off x="3889" y="2254"/>
              <a:ext cx="0" cy="1536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8506" name="Line 154"/>
            <p:cNvSpPr>
              <a:spLocks noChangeShapeType="1"/>
            </p:cNvSpPr>
            <p:nvPr/>
          </p:nvSpPr>
          <p:spPr bwMode="auto">
            <a:xfrm>
              <a:off x="4559" y="2254"/>
              <a:ext cx="0" cy="1536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8507" name="Text Box 155"/>
            <p:cNvSpPr txBox="1">
              <a:spLocks noChangeArrowheads="1"/>
            </p:cNvSpPr>
            <p:nvPr/>
          </p:nvSpPr>
          <p:spPr bwMode="auto">
            <a:xfrm>
              <a:off x="3561" y="2694"/>
              <a:ext cx="24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baseline="0"/>
                <a:t>=</a:t>
              </a:r>
            </a:p>
          </p:txBody>
        </p:sp>
      </p:grpSp>
      <p:sp>
        <p:nvSpPr>
          <p:cNvPr id="228511" name="Text Box 159"/>
          <p:cNvSpPr txBox="1">
            <a:spLocks noChangeArrowheads="1"/>
          </p:cNvSpPr>
          <p:nvPr/>
        </p:nvSpPr>
        <p:spPr bwMode="auto">
          <a:xfrm>
            <a:off x="3429000" y="3276600"/>
            <a:ext cx="8509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+</a:t>
            </a:r>
          </a:p>
        </p:txBody>
      </p:sp>
      <p:grpSp>
        <p:nvGrpSpPr>
          <p:cNvPr id="4" name="Group 309"/>
          <p:cNvGrpSpPr>
            <a:grpSpLocks noChangeAspect="1"/>
          </p:cNvGrpSpPr>
          <p:nvPr/>
        </p:nvGrpSpPr>
        <p:grpSpPr bwMode="auto">
          <a:xfrm>
            <a:off x="4724400" y="2209800"/>
            <a:ext cx="4176713" cy="1617663"/>
            <a:chOff x="2208" y="1598"/>
            <a:chExt cx="4177" cy="1619"/>
          </a:xfrm>
        </p:grpSpPr>
        <p:sp>
          <p:nvSpPr>
            <p:cNvPr id="228513" name="Rectangle 161"/>
            <p:cNvSpPr>
              <a:spLocks noChangeAspect="1" noChangeArrowheads="1"/>
            </p:cNvSpPr>
            <p:nvPr/>
          </p:nvSpPr>
          <p:spPr bwMode="auto">
            <a:xfrm>
              <a:off x="4224" y="2887"/>
              <a:ext cx="483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8514" name="Rectangle 162"/>
            <p:cNvSpPr>
              <a:spLocks noChangeAspect="1" noChangeArrowheads="1"/>
            </p:cNvSpPr>
            <p:nvPr/>
          </p:nvSpPr>
          <p:spPr bwMode="auto">
            <a:xfrm>
              <a:off x="3740" y="2887"/>
              <a:ext cx="484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8515" name="Rectangle 163"/>
            <p:cNvSpPr>
              <a:spLocks noChangeAspect="1" noChangeArrowheads="1"/>
            </p:cNvSpPr>
            <p:nvPr/>
          </p:nvSpPr>
          <p:spPr bwMode="auto">
            <a:xfrm>
              <a:off x="3256" y="2887"/>
              <a:ext cx="484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0</a:t>
              </a:r>
            </a:p>
          </p:txBody>
        </p:sp>
        <p:sp>
          <p:nvSpPr>
            <p:cNvPr id="228516" name="Rectangle 164"/>
            <p:cNvSpPr>
              <a:spLocks noChangeAspect="1" noChangeArrowheads="1"/>
            </p:cNvSpPr>
            <p:nvPr/>
          </p:nvSpPr>
          <p:spPr bwMode="auto">
            <a:xfrm>
              <a:off x="2772" y="2887"/>
              <a:ext cx="484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0</a:t>
              </a:r>
            </a:p>
          </p:txBody>
        </p:sp>
        <p:sp>
          <p:nvSpPr>
            <p:cNvPr id="228517" name="Rectangle 165"/>
            <p:cNvSpPr>
              <a:spLocks noChangeAspect="1" noChangeArrowheads="1"/>
            </p:cNvSpPr>
            <p:nvPr/>
          </p:nvSpPr>
          <p:spPr bwMode="auto">
            <a:xfrm>
              <a:off x="4224" y="2565"/>
              <a:ext cx="483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0</a:t>
              </a:r>
            </a:p>
          </p:txBody>
        </p:sp>
        <p:sp>
          <p:nvSpPr>
            <p:cNvPr id="228518" name="Rectangle 166"/>
            <p:cNvSpPr>
              <a:spLocks noChangeAspect="1" noChangeArrowheads="1"/>
            </p:cNvSpPr>
            <p:nvPr/>
          </p:nvSpPr>
          <p:spPr bwMode="auto">
            <a:xfrm>
              <a:off x="3740" y="2565"/>
              <a:ext cx="484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0</a:t>
              </a:r>
            </a:p>
          </p:txBody>
        </p:sp>
        <p:sp>
          <p:nvSpPr>
            <p:cNvPr id="228519" name="Rectangle 167"/>
            <p:cNvSpPr>
              <a:spLocks noChangeAspect="1" noChangeArrowheads="1"/>
            </p:cNvSpPr>
            <p:nvPr/>
          </p:nvSpPr>
          <p:spPr bwMode="auto">
            <a:xfrm>
              <a:off x="3256" y="2565"/>
              <a:ext cx="484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8520" name="Rectangle 168"/>
            <p:cNvSpPr>
              <a:spLocks noChangeAspect="1" noChangeArrowheads="1"/>
            </p:cNvSpPr>
            <p:nvPr/>
          </p:nvSpPr>
          <p:spPr bwMode="auto">
            <a:xfrm>
              <a:off x="2772" y="2565"/>
              <a:ext cx="484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8521" name="Rectangle 169"/>
            <p:cNvSpPr>
              <a:spLocks noChangeAspect="1" noChangeArrowheads="1"/>
            </p:cNvSpPr>
            <p:nvPr/>
          </p:nvSpPr>
          <p:spPr bwMode="auto">
            <a:xfrm>
              <a:off x="4224" y="2243"/>
              <a:ext cx="483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0</a:t>
              </a:r>
            </a:p>
          </p:txBody>
        </p:sp>
        <p:sp>
          <p:nvSpPr>
            <p:cNvPr id="228522" name="Rectangle 170"/>
            <p:cNvSpPr>
              <a:spLocks noChangeAspect="1" noChangeArrowheads="1"/>
            </p:cNvSpPr>
            <p:nvPr/>
          </p:nvSpPr>
          <p:spPr bwMode="auto">
            <a:xfrm>
              <a:off x="3740" y="2243"/>
              <a:ext cx="484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8523" name="Rectangle 171"/>
            <p:cNvSpPr>
              <a:spLocks noChangeAspect="1" noChangeArrowheads="1"/>
            </p:cNvSpPr>
            <p:nvPr/>
          </p:nvSpPr>
          <p:spPr bwMode="auto">
            <a:xfrm>
              <a:off x="3256" y="2243"/>
              <a:ext cx="484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8524" name="Rectangle 172"/>
            <p:cNvSpPr>
              <a:spLocks noChangeAspect="1" noChangeArrowheads="1"/>
            </p:cNvSpPr>
            <p:nvPr/>
          </p:nvSpPr>
          <p:spPr bwMode="auto">
            <a:xfrm>
              <a:off x="2772" y="2243"/>
              <a:ext cx="484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0</a:t>
              </a:r>
            </a:p>
          </p:txBody>
        </p:sp>
        <p:sp>
          <p:nvSpPr>
            <p:cNvPr id="228525" name="Rectangle 173"/>
            <p:cNvSpPr>
              <a:spLocks noChangeAspect="1" noChangeArrowheads="1"/>
            </p:cNvSpPr>
            <p:nvPr/>
          </p:nvSpPr>
          <p:spPr bwMode="auto">
            <a:xfrm>
              <a:off x="4224" y="1921"/>
              <a:ext cx="483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0</a:t>
              </a:r>
            </a:p>
          </p:txBody>
        </p:sp>
        <p:sp>
          <p:nvSpPr>
            <p:cNvPr id="228526" name="Rectangle 174"/>
            <p:cNvSpPr>
              <a:spLocks noChangeAspect="1" noChangeArrowheads="1"/>
            </p:cNvSpPr>
            <p:nvPr/>
          </p:nvSpPr>
          <p:spPr bwMode="auto">
            <a:xfrm>
              <a:off x="3740" y="1921"/>
              <a:ext cx="484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8527" name="Rectangle 175"/>
            <p:cNvSpPr>
              <a:spLocks noChangeAspect="1" noChangeArrowheads="1"/>
            </p:cNvSpPr>
            <p:nvPr/>
          </p:nvSpPr>
          <p:spPr bwMode="auto">
            <a:xfrm>
              <a:off x="3256" y="1921"/>
              <a:ext cx="484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8528" name="Rectangle 176"/>
            <p:cNvSpPr>
              <a:spLocks noChangeAspect="1" noChangeArrowheads="1"/>
            </p:cNvSpPr>
            <p:nvPr/>
          </p:nvSpPr>
          <p:spPr bwMode="auto">
            <a:xfrm>
              <a:off x="2772" y="1921"/>
              <a:ext cx="484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0</a:t>
              </a:r>
            </a:p>
          </p:txBody>
        </p:sp>
        <p:sp>
          <p:nvSpPr>
            <p:cNvPr id="228529" name="Rectangle 177"/>
            <p:cNvSpPr>
              <a:spLocks noChangeAspect="1" noChangeArrowheads="1"/>
            </p:cNvSpPr>
            <p:nvPr/>
          </p:nvSpPr>
          <p:spPr bwMode="auto">
            <a:xfrm>
              <a:off x="4224" y="1598"/>
              <a:ext cx="483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8530" name="Rectangle 178"/>
            <p:cNvSpPr>
              <a:spLocks noChangeAspect="1" noChangeArrowheads="1"/>
            </p:cNvSpPr>
            <p:nvPr/>
          </p:nvSpPr>
          <p:spPr bwMode="auto">
            <a:xfrm>
              <a:off x="3740" y="1598"/>
              <a:ext cx="484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0</a:t>
              </a:r>
            </a:p>
          </p:txBody>
        </p:sp>
        <p:sp>
          <p:nvSpPr>
            <p:cNvPr id="228531" name="Rectangle 179"/>
            <p:cNvSpPr>
              <a:spLocks noChangeAspect="1" noChangeArrowheads="1"/>
            </p:cNvSpPr>
            <p:nvPr/>
          </p:nvSpPr>
          <p:spPr bwMode="auto">
            <a:xfrm>
              <a:off x="3256" y="1598"/>
              <a:ext cx="484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8532" name="Rectangle 180"/>
            <p:cNvSpPr>
              <a:spLocks noChangeAspect="1" noChangeArrowheads="1"/>
            </p:cNvSpPr>
            <p:nvPr/>
          </p:nvSpPr>
          <p:spPr bwMode="auto">
            <a:xfrm>
              <a:off x="2772" y="1598"/>
              <a:ext cx="484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8533" name="Line 181"/>
            <p:cNvSpPr>
              <a:spLocks noChangeAspect="1" noChangeShapeType="1"/>
            </p:cNvSpPr>
            <p:nvPr/>
          </p:nvSpPr>
          <p:spPr bwMode="auto">
            <a:xfrm>
              <a:off x="2772" y="1598"/>
              <a:ext cx="1935" cy="1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534" name="Line 182"/>
            <p:cNvSpPr>
              <a:spLocks noChangeAspect="1" noChangeShapeType="1"/>
            </p:cNvSpPr>
            <p:nvPr/>
          </p:nvSpPr>
          <p:spPr bwMode="auto">
            <a:xfrm>
              <a:off x="2772" y="1921"/>
              <a:ext cx="1935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535" name="Line 183"/>
            <p:cNvSpPr>
              <a:spLocks noChangeAspect="1" noChangeShapeType="1"/>
            </p:cNvSpPr>
            <p:nvPr/>
          </p:nvSpPr>
          <p:spPr bwMode="auto">
            <a:xfrm>
              <a:off x="2772" y="2243"/>
              <a:ext cx="1935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536" name="Line 184"/>
            <p:cNvSpPr>
              <a:spLocks noChangeAspect="1" noChangeShapeType="1"/>
            </p:cNvSpPr>
            <p:nvPr/>
          </p:nvSpPr>
          <p:spPr bwMode="auto">
            <a:xfrm>
              <a:off x="2772" y="2565"/>
              <a:ext cx="1935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537" name="Line 185"/>
            <p:cNvSpPr>
              <a:spLocks noChangeAspect="1" noChangeShapeType="1"/>
            </p:cNvSpPr>
            <p:nvPr/>
          </p:nvSpPr>
          <p:spPr bwMode="auto">
            <a:xfrm>
              <a:off x="2772" y="2887"/>
              <a:ext cx="1935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538" name="Line 186"/>
            <p:cNvSpPr>
              <a:spLocks noChangeAspect="1" noChangeShapeType="1"/>
            </p:cNvSpPr>
            <p:nvPr/>
          </p:nvSpPr>
          <p:spPr bwMode="auto">
            <a:xfrm>
              <a:off x="2772" y="3210"/>
              <a:ext cx="1935" cy="1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539" name="Line 187"/>
            <p:cNvSpPr>
              <a:spLocks noChangeAspect="1" noChangeShapeType="1"/>
            </p:cNvSpPr>
            <p:nvPr/>
          </p:nvSpPr>
          <p:spPr bwMode="auto">
            <a:xfrm>
              <a:off x="2772" y="1598"/>
              <a:ext cx="0" cy="161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540" name="Line 188"/>
            <p:cNvSpPr>
              <a:spLocks noChangeAspect="1" noChangeShapeType="1"/>
            </p:cNvSpPr>
            <p:nvPr/>
          </p:nvSpPr>
          <p:spPr bwMode="auto">
            <a:xfrm>
              <a:off x="3256" y="1598"/>
              <a:ext cx="0" cy="16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541" name="Line 189"/>
            <p:cNvSpPr>
              <a:spLocks noChangeAspect="1" noChangeShapeType="1"/>
            </p:cNvSpPr>
            <p:nvPr/>
          </p:nvSpPr>
          <p:spPr bwMode="auto">
            <a:xfrm>
              <a:off x="3740" y="1598"/>
              <a:ext cx="0" cy="16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542" name="Line 190"/>
            <p:cNvSpPr>
              <a:spLocks noChangeAspect="1" noChangeShapeType="1"/>
            </p:cNvSpPr>
            <p:nvPr/>
          </p:nvSpPr>
          <p:spPr bwMode="auto">
            <a:xfrm>
              <a:off x="4224" y="1598"/>
              <a:ext cx="0" cy="16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543" name="Line 191"/>
            <p:cNvSpPr>
              <a:spLocks noChangeAspect="1" noChangeShapeType="1"/>
            </p:cNvSpPr>
            <p:nvPr/>
          </p:nvSpPr>
          <p:spPr bwMode="auto">
            <a:xfrm>
              <a:off x="4707" y="1598"/>
              <a:ext cx="0" cy="161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549" name="Line 197"/>
            <p:cNvSpPr>
              <a:spLocks noChangeAspect="1" noChangeShapeType="1"/>
            </p:cNvSpPr>
            <p:nvPr/>
          </p:nvSpPr>
          <p:spPr bwMode="auto">
            <a:xfrm>
              <a:off x="2208" y="1605"/>
              <a:ext cx="483" cy="1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550" name="Line 198"/>
            <p:cNvSpPr>
              <a:spLocks noChangeAspect="1" noChangeShapeType="1"/>
            </p:cNvSpPr>
            <p:nvPr/>
          </p:nvSpPr>
          <p:spPr bwMode="auto">
            <a:xfrm>
              <a:off x="2208" y="3216"/>
              <a:ext cx="483" cy="1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551" name="Line 199"/>
            <p:cNvSpPr>
              <a:spLocks noChangeAspect="1" noChangeShapeType="1"/>
            </p:cNvSpPr>
            <p:nvPr/>
          </p:nvSpPr>
          <p:spPr bwMode="auto">
            <a:xfrm>
              <a:off x="2208" y="1605"/>
              <a:ext cx="0" cy="323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552" name="Line 200"/>
            <p:cNvSpPr>
              <a:spLocks noChangeAspect="1" noChangeShapeType="1"/>
            </p:cNvSpPr>
            <p:nvPr/>
          </p:nvSpPr>
          <p:spPr bwMode="auto">
            <a:xfrm>
              <a:off x="2691" y="1605"/>
              <a:ext cx="0" cy="323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553" name="Line 201"/>
            <p:cNvSpPr>
              <a:spLocks noChangeAspect="1" noChangeShapeType="1"/>
            </p:cNvSpPr>
            <p:nvPr/>
          </p:nvSpPr>
          <p:spPr bwMode="auto">
            <a:xfrm>
              <a:off x="2208" y="1928"/>
              <a:ext cx="0" cy="321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554" name="Line 202"/>
            <p:cNvSpPr>
              <a:spLocks noChangeAspect="1" noChangeShapeType="1"/>
            </p:cNvSpPr>
            <p:nvPr/>
          </p:nvSpPr>
          <p:spPr bwMode="auto">
            <a:xfrm>
              <a:off x="2691" y="1928"/>
              <a:ext cx="0" cy="321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555" name="Line 203"/>
            <p:cNvSpPr>
              <a:spLocks noChangeAspect="1" noChangeShapeType="1"/>
            </p:cNvSpPr>
            <p:nvPr/>
          </p:nvSpPr>
          <p:spPr bwMode="auto">
            <a:xfrm>
              <a:off x="2208" y="2249"/>
              <a:ext cx="0" cy="323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556" name="Line 204"/>
            <p:cNvSpPr>
              <a:spLocks noChangeAspect="1" noChangeShapeType="1"/>
            </p:cNvSpPr>
            <p:nvPr/>
          </p:nvSpPr>
          <p:spPr bwMode="auto">
            <a:xfrm>
              <a:off x="2691" y="2249"/>
              <a:ext cx="0" cy="323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557" name="Line 205"/>
            <p:cNvSpPr>
              <a:spLocks noChangeAspect="1" noChangeShapeType="1"/>
            </p:cNvSpPr>
            <p:nvPr/>
          </p:nvSpPr>
          <p:spPr bwMode="auto">
            <a:xfrm>
              <a:off x="2208" y="2572"/>
              <a:ext cx="0" cy="321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558" name="Line 206"/>
            <p:cNvSpPr>
              <a:spLocks noChangeAspect="1" noChangeShapeType="1"/>
            </p:cNvSpPr>
            <p:nvPr/>
          </p:nvSpPr>
          <p:spPr bwMode="auto">
            <a:xfrm>
              <a:off x="2691" y="2572"/>
              <a:ext cx="0" cy="321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559" name="Line 207"/>
            <p:cNvSpPr>
              <a:spLocks noChangeAspect="1" noChangeShapeType="1"/>
            </p:cNvSpPr>
            <p:nvPr/>
          </p:nvSpPr>
          <p:spPr bwMode="auto">
            <a:xfrm>
              <a:off x="2208" y="2893"/>
              <a:ext cx="0" cy="323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560" name="Line 208"/>
            <p:cNvSpPr>
              <a:spLocks noChangeAspect="1" noChangeShapeType="1"/>
            </p:cNvSpPr>
            <p:nvPr/>
          </p:nvSpPr>
          <p:spPr bwMode="auto">
            <a:xfrm>
              <a:off x="2691" y="2893"/>
              <a:ext cx="0" cy="323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8561" name="Rectangle 209"/>
            <p:cNvSpPr>
              <a:spLocks noChangeAspect="1" noChangeArrowheads="1"/>
            </p:cNvSpPr>
            <p:nvPr/>
          </p:nvSpPr>
          <p:spPr bwMode="auto">
            <a:xfrm>
              <a:off x="4851" y="2571"/>
              <a:ext cx="621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spcBef>
                  <a:spcPct val="20000"/>
                </a:spcBef>
              </a:pPr>
              <a:r>
                <a:rPr lang="en-US" sz="1200" i="1" baseline="0" smtClean="0"/>
                <a:t>r</a:t>
              </a:r>
              <a:r>
                <a:rPr lang="en-US" sz="1200" baseline="-25000" smtClean="0"/>
                <a:t>4</a:t>
              </a:r>
              <a:r>
                <a:rPr lang="en-US" sz="1200" baseline="0" smtClean="0"/>
                <a:t>+</a:t>
              </a:r>
              <a:r>
                <a:rPr lang="en-US" sz="1200" i="1" baseline="0" smtClean="0">
                  <a:solidFill>
                    <a:srgbClr val="6699FF"/>
                  </a:solidFill>
                </a:rPr>
                <a:t>r’</a:t>
              </a:r>
              <a:r>
                <a:rPr lang="en-US" sz="1200" baseline="-25000" smtClean="0">
                  <a:solidFill>
                    <a:srgbClr val="6699FF"/>
                  </a:solidFill>
                </a:rPr>
                <a:t>4</a:t>
              </a:r>
              <a:endParaRPr lang="en-US" sz="1200" baseline="-25000" dirty="0">
                <a:solidFill>
                  <a:srgbClr val="6699FF"/>
                </a:solidFill>
              </a:endParaRPr>
            </a:p>
          </p:txBody>
        </p:sp>
        <p:sp>
          <p:nvSpPr>
            <p:cNvPr id="228562" name="Rectangle 210"/>
            <p:cNvSpPr>
              <a:spLocks noChangeAspect="1" noChangeArrowheads="1"/>
            </p:cNvSpPr>
            <p:nvPr/>
          </p:nvSpPr>
          <p:spPr bwMode="auto">
            <a:xfrm>
              <a:off x="4851" y="2249"/>
              <a:ext cx="621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spcBef>
                  <a:spcPct val="20000"/>
                </a:spcBef>
              </a:pPr>
              <a:r>
                <a:rPr lang="en-US" sz="1200" i="1" baseline="0" dirty="0" smtClean="0"/>
                <a:t>r</a:t>
              </a:r>
              <a:r>
                <a:rPr lang="en-US" sz="1200" baseline="-25000" dirty="0" smtClean="0"/>
                <a:t>3</a:t>
              </a:r>
              <a:r>
                <a:rPr lang="en-US" sz="1200" baseline="0" dirty="0" smtClean="0"/>
                <a:t>+</a:t>
              </a:r>
              <a:r>
                <a:rPr lang="en-US" sz="1200" i="1" baseline="0" dirty="0" smtClean="0">
                  <a:solidFill>
                    <a:srgbClr val="6699FF"/>
                  </a:solidFill>
                </a:rPr>
                <a:t>r’</a:t>
              </a:r>
              <a:r>
                <a:rPr lang="en-US" sz="1200" baseline="-25000" dirty="0" smtClean="0">
                  <a:solidFill>
                    <a:srgbClr val="6699FF"/>
                  </a:solidFill>
                </a:rPr>
                <a:t>3</a:t>
              </a:r>
              <a:endParaRPr lang="en-US" sz="1200" baseline="-25000" dirty="0">
                <a:solidFill>
                  <a:srgbClr val="6699FF"/>
                </a:solidFill>
              </a:endParaRPr>
            </a:p>
          </p:txBody>
        </p:sp>
        <p:sp>
          <p:nvSpPr>
            <p:cNvPr id="228563" name="Rectangle 211"/>
            <p:cNvSpPr>
              <a:spLocks noChangeAspect="1" noChangeArrowheads="1"/>
            </p:cNvSpPr>
            <p:nvPr/>
          </p:nvSpPr>
          <p:spPr bwMode="auto">
            <a:xfrm>
              <a:off x="4851" y="1927"/>
              <a:ext cx="621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spcBef>
                  <a:spcPct val="20000"/>
                </a:spcBef>
              </a:pPr>
              <a:r>
                <a:rPr lang="en-US" sz="1200" i="1" baseline="0" dirty="0" smtClean="0"/>
                <a:t>r</a:t>
              </a:r>
              <a:r>
                <a:rPr lang="en-US" sz="1200" baseline="-25000" dirty="0" smtClean="0"/>
                <a:t>2</a:t>
              </a:r>
              <a:r>
                <a:rPr lang="en-US" sz="1200" baseline="0" dirty="0" smtClean="0">
                  <a:solidFill>
                    <a:srgbClr val="6699FF"/>
                  </a:solidFill>
                </a:rPr>
                <a:t>+</a:t>
              </a:r>
              <a:r>
                <a:rPr lang="en-US" sz="1200" i="1" baseline="0" dirty="0" smtClean="0">
                  <a:solidFill>
                    <a:srgbClr val="6699FF"/>
                  </a:solidFill>
                </a:rPr>
                <a:t>r’</a:t>
              </a:r>
              <a:r>
                <a:rPr lang="en-US" sz="1200" baseline="-25000" dirty="0" smtClean="0">
                  <a:solidFill>
                    <a:srgbClr val="6699FF"/>
                  </a:solidFill>
                </a:rPr>
                <a:t>2</a:t>
              </a:r>
              <a:endParaRPr lang="en-US" sz="1200" baseline="-25000" dirty="0">
                <a:solidFill>
                  <a:srgbClr val="6699FF"/>
                </a:solidFill>
              </a:endParaRPr>
            </a:p>
          </p:txBody>
        </p:sp>
        <p:sp>
          <p:nvSpPr>
            <p:cNvPr id="228564" name="Rectangle 212"/>
            <p:cNvSpPr>
              <a:spLocks noChangeAspect="1" noChangeArrowheads="1"/>
            </p:cNvSpPr>
            <p:nvPr/>
          </p:nvSpPr>
          <p:spPr bwMode="auto">
            <a:xfrm>
              <a:off x="4851" y="1605"/>
              <a:ext cx="621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spcBef>
                  <a:spcPct val="20000"/>
                </a:spcBef>
              </a:pPr>
              <a:r>
                <a:rPr lang="en-US" sz="1200" i="1" baseline="0"/>
                <a:t>s+</a:t>
              </a:r>
              <a:r>
                <a:rPr lang="en-US" sz="1200" i="1" baseline="0">
                  <a:solidFill>
                    <a:srgbClr val="6699FF"/>
                  </a:solidFill>
                </a:rPr>
                <a:t>s’</a:t>
              </a:r>
            </a:p>
          </p:txBody>
        </p:sp>
        <p:sp>
          <p:nvSpPr>
            <p:cNvPr id="228565" name="Line 213"/>
            <p:cNvSpPr>
              <a:spLocks noChangeAspect="1" noChangeShapeType="1"/>
            </p:cNvSpPr>
            <p:nvPr/>
          </p:nvSpPr>
          <p:spPr bwMode="auto">
            <a:xfrm>
              <a:off x="4851" y="1605"/>
              <a:ext cx="485" cy="1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8566" name="Line 214"/>
            <p:cNvSpPr>
              <a:spLocks noChangeAspect="1" noChangeShapeType="1"/>
            </p:cNvSpPr>
            <p:nvPr/>
          </p:nvSpPr>
          <p:spPr bwMode="auto">
            <a:xfrm>
              <a:off x="4851" y="1927"/>
              <a:ext cx="485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8567" name="Line 215"/>
            <p:cNvSpPr>
              <a:spLocks noChangeAspect="1" noChangeShapeType="1"/>
            </p:cNvSpPr>
            <p:nvPr/>
          </p:nvSpPr>
          <p:spPr bwMode="auto">
            <a:xfrm>
              <a:off x="4851" y="2249"/>
              <a:ext cx="485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8568" name="Line 216"/>
            <p:cNvSpPr>
              <a:spLocks noChangeAspect="1" noChangeShapeType="1"/>
            </p:cNvSpPr>
            <p:nvPr/>
          </p:nvSpPr>
          <p:spPr bwMode="auto">
            <a:xfrm>
              <a:off x="4851" y="2571"/>
              <a:ext cx="485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8569" name="Line 217"/>
            <p:cNvSpPr>
              <a:spLocks noChangeAspect="1" noChangeShapeType="1"/>
            </p:cNvSpPr>
            <p:nvPr/>
          </p:nvSpPr>
          <p:spPr bwMode="auto">
            <a:xfrm>
              <a:off x="4851" y="2893"/>
              <a:ext cx="485" cy="1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8570" name="Line 218"/>
            <p:cNvSpPr>
              <a:spLocks noChangeAspect="1" noChangeShapeType="1"/>
            </p:cNvSpPr>
            <p:nvPr/>
          </p:nvSpPr>
          <p:spPr bwMode="auto">
            <a:xfrm>
              <a:off x="4851" y="1605"/>
              <a:ext cx="0" cy="128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8571" name="Line 219"/>
            <p:cNvSpPr>
              <a:spLocks noChangeAspect="1" noChangeShapeType="1"/>
            </p:cNvSpPr>
            <p:nvPr/>
          </p:nvSpPr>
          <p:spPr bwMode="auto">
            <a:xfrm>
              <a:off x="5336" y="1605"/>
              <a:ext cx="0" cy="128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8572" name="Rectangle 220"/>
            <p:cNvSpPr>
              <a:spLocks noChangeAspect="1" noChangeArrowheads="1"/>
            </p:cNvSpPr>
            <p:nvPr/>
          </p:nvSpPr>
          <p:spPr bwMode="auto">
            <a:xfrm>
              <a:off x="5715" y="2892"/>
              <a:ext cx="67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1400" i="1" baseline="0" dirty="0"/>
                <a:t>y</a:t>
              </a:r>
              <a:r>
                <a:rPr lang="en-US" sz="1400" baseline="-25000" dirty="0"/>
                <a:t>5</a:t>
              </a:r>
              <a:r>
                <a:rPr lang="en-US" sz="1400" baseline="0" dirty="0"/>
                <a:t>+</a:t>
              </a:r>
              <a:r>
                <a:rPr lang="en-US" sz="1400" i="1" baseline="0" dirty="0">
                  <a:solidFill>
                    <a:srgbClr val="6699FF"/>
                  </a:solidFill>
                </a:rPr>
                <a:t>y</a:t>
              </a:r>
              <a:r>
                <a:rPr lang="en-US" sz="1400" baseline="0" dirty="0">
                  <a:solidFill>
                    <a:srgbClr val="6699FF"/>
                  </a:solidFill>
                </a:rPr>
                <a:t>’</a:t>
              </a:r>
              <a:r>
                <a:rPr lang="en-US" sz="1400" baseline="-25000" dirty="0">
                  <a:solidFill>
                    <a:srgbClr val="6699FF"/>
                  </a:solidFill>
                </a:rPr>
                <a:t>5</a:t>
              </a:r>
            </a:p>
          </p:txBody>
        </p:sp>
        <p:sp>
          <p:nvSpPr>
            <p:cNvPr id="228573" name="Rectangle 221"/>
            <p:cNvSpPr>
              <a:spLocks noChangeAspect="1" noChangeArrowheads="1"/>
            </p:cNvSpPr>
            <p:nvPr/>
          </p:nvSpPr>
          <p:spPr bwMode="auto">
            <a:xfrm>
              <a:off x="5715" y="2556"/>
              <a:ext cx="670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1400" i="1" baseline="0" dirty="0"/>
                <a:t>y</a:t>
              </a:r>
              <a:r>
                <a:rPr lang="en-US" sz="1400" baseline="-25000" dirty="0"/>
                <a:t>4</a:t>
              </a:r>
              <a:r>
                <a:rPr lang="en-US" sz="1400" baseline="0" dirty="0"/>
                <a:t>+</a:t>
              </a:r>
              <a:r>
                <a:rPr lang="en-US" sz="1400" i="1" baseline="0" dirty="0">
                  <a:solidFill>
                    <a:srgbClr val="6699FF"/>
                  </a:solidFill>
                </a:rPr>
                <a:t>y</a:t>
              </a:r>
              <a:r>
                <a:rPr lang="en-US" sz="1400" baseline="0" dirty="0">
                  <a:solidFill>
                    <a:srgbClr val="6699FF"/>
                  </a:solidFill>
                </a:rPr>
                <a:t>’</a:t>
              </a:r>
              <a:r>
                <a:rPr lang="en-US" sz="1400" baseline="-25000" dirty="0">
                  <a:solidFill>
                    <a:srgbClr val="6699FF"/>
                  </a:solidFill>
                </a:rPr>
                <a:t>4</a:t>
              </a:r>
            </a:p>
          </p:txBody>
        </p:sp>
        <p:sp>
          <p:nvSpPr>
            <p:cNvPr id="228574" name="Rectangle 222"/>
            <p:cNvSpPr>
              <a:spLocks noChangeAspect="1" noChangeArrowheads="1"/>
            </p:cNvSpPr>
            <p:nvPr/>
          </p:nvSpPr>
          <p:spPr bwMode="auto">
            <a:xfrm>
              <a:off x="5715" y="2220"/>
              <a:ext cx="670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1400" i="1" baseline="0" dirty="0"/>
                <a:t>y</a:t>
              </a:r>
              <a:r>
                <a:rPr lang="en-US" sz="1400" baseline="-25000" dirty="0"/>
                <a:t>3</a:t>
              </a:r>
              <a:r>
                <a:rPr lang="en-US" sz="1400" baseline="0" dirty="0"/>
                <a:t>+</a:t>
              </a:r>
              <a:r>
                <a:rPr lang="en-US" sz="1400" i="1" baseline="0" dirty="0">
                  <a:solidFill>
                    <a:srgbClr val="6699FF"/>
                  </a:solidFill>
                </a:rPr>
                <a:t>y</a:t>
              </a:r>
              <a:r>
                <a:rPr lang="en-US" sz="1400" baseline="0" dirty="0">
                  <a:solidFill>
                    <a:srgbClr val="6699FF"/>
                  </a:solidFill>
                </a:rPr>
                <a:t>’</a:t>
              </a:r>
              <a:r>
                <a:rPr lang="en-US" sz="1400" baseline="-25000" dirty="0">
                  <a:solidFill>
                    <a:srgbClr val="6699FF"/>
                  </a:solidFill>
                </a:rPr>
                <a:t>3</a:t>
              </a:r>
            </a:p>
          </p:txBody>
        </p:sp>
        <p:sp>
          <p:nvSpPr>
            <p:cNvPr id="228575" name="Rectangle 223"/>
            <p:cNvSpPr>
              <a:spLocks noChangeAspect="1" noChangeArrowheads="1"/>
            </p:cNvSpPr>
            <p:nvPr/>
          </p:nvSpPr>
          <p:spPr bwMode="auto">
            <a:xfrm>
              <a:off x="5715" y="1932"/>
              <a:ext cx="67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1400" i="1" baseline="0" dirty="0"/>
                <a:t>y</a:t>
              </a:r>
              <a:r>
                <a:rPr lang="en-US" sz="1400" baseline="-25000" dirty="0"/>
                <a:t>2</a:t>
              </a:r>
              <a:r>
                <a:rPr lang="en-US" sz="1400" baseline="0" dirty="0"/>
                <a:t>+</a:t>
              </a:r>
              <a:r>
                <a:rPr lang="en-US" sz="1400" i="1" baseline="0" dirty="0">
                  <a:solidFill>
                    <a:srgbClr val="6699FF"/>
                  </a:solidFill>
                </a:rPr>
                <a:t>y</a:t>
              </a:r>
              <a:r>
                <a:rPr lang="en-US" sz="1400" baseline="0" dirty="0">
                  <a:solidFill>
                    <a:srgbClr val="6699FF"/>
                  </a:solidFill>
                </a:rPr>
                <a:t>’</a:t>
              </a:r>
              <a:r>
                <a:rPr lang="en-US" sz="1400" baseline="-25000" dirty="0">
                  <a:solidFill>
                    <a:srgbClr val="6699FF"/>
                  </a:solidFill>
                </a:rPr>
                <a:t>2</a:t>
              </a:r>
            </a:p>
          </p:txBody>
        </p:sp>
        <p:sp>
          <p:nvSpPr>
            <p:cNvPr id="228576" name="Rectangle 224"/>
            <p:cNvSpPr>
              <a:spLocks noChangeAspect="1" noChangeArrowheads="1"/>
            </p:cNvSpPr>
            <p:nvPr/>
          </p:nvSpPr>
          <p:spPr bwMode="auto">
            <a:xfrm>
              <a:off x="5715" y="1644"/>
              <a:ext cx="67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1400" i="1" baseline="0" dirty="0"/>
                <a:t>y</a:t>
              </a:r>
              <a:r>
                <a:rPr lang="en-US" sz="1400" baseline="-25000" dirty="0"/>
                <a:t>1</a:t>
              </a:r>
              <a:r>
                <a:rPr lang="en-US" sz="1400" baseline="0" dirty="0"/>
                <a:t>+</a:t>
              </a:r>
              <a:r>
                <a:rPr lang="en-US" sz="1400" i="1" baseline="0" dirty="0">
                  <a:solidFill>
                    <a:srgbClr val="6699FF"/>
                  </a:solidFill>
                </a:rPr>
                <a:t>y</a:t>
              </a:r>
              <a:r>
                <a:rPr lang="en-US" sz="1400" baseline="0" dirty="0">
                  <a:solidFill>
                    <a:srgbClr val="6699FF"/>
                  </a:solidFill>
                </a:rPr>
                <a:t>’</a:t>
              </a:r>
              <a:r>
                <a:rPr lang="en-US" sz="1400" baseline="-25000" dirty="0">
                  <a:solidFill>
                    <a:srgbClr val="6699FF"/>
                  </a:solidFill>
                </a:rPr>
                <a:t>1</a:t>
              </a:r>
              <a:endParaRPr lang="en-US" sz="1400" baseline="-25000" dirty="0"/>
            </a:p>
          </p:txBody>
        </p:sp>
        <p:sp>
          <p:nvSpPr>
            <p:cNvPr id="228577" name="Line 225"/>
            <p:cNvSpPr>
              <a:spLocks noChangeAspect="1" noChangeShapeType="1"/>
            </p:cNvSpPr>
            <p:nvPr/>
          </p:nvSpPr>
          <p:spPr bwMode="auto">
            <a:xfrm>
              <a:off x="5715" y="1644"/>
              <a:ext cx="670" cy="1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8578" name="Line 226"/>
            <p:cNvSpPr>
              <a:spLocks noChangeAspect="1" noChangeShapeType="1"/>
            </p:cNvSpPr>
            <p:nvPr/>
          </p:nvSpPr>
          <p:spPr bwMode="auto">
            <a:xfrm>
              <a:off x="5715" y="1932"/>
              <a:ext cx="670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8579" name="Line 227"/>
            <p:cNvSpPr>
              <a:spLocks noChangeAspect="1" noChangeShapeType="1"/>
            </p:cNvSpPr>
            <p:nvPr/>
          </p:nvSpPr>
          <p:spPr bwMode="auto">
            <a:xfrm>
              <a:off x="5715" y="2220"/>
              <a:ext cx="670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8580" name="Line 228"/>
            <p:cNvSpPr>
              <a:spLocks noChangeAspect="1" noChangeShapeType="1"/>
            </p:cNvSpPr>
            <p:nvPr/>
          </p:nvSpPr>
          <p:spPr bwMode="auto">
            <a:xfrm>
              <a:off x="5715" y="2556"/>
              <a:ext cx="670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8581" name="Line 229"/>
            <p:cNvSpPr>
              <a:spLocks noChangeAspect="1" noChangeShapeType="1"/>
            </p:cNvSpPr>
            <p:nvPr/>
          </p:nvSpPr>
          <p:spPr bwMode="auto">
            <a:xfrm>
              <a:off x="5715" y="2892"/>
              <a:ext cx="670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8582" name="Line 230"/>
            <p:cNvSpPr>
              <a:spLocks noChangeAspect="1" noChangeShapeType="1"/>
            </p:cNvSpPr>
            <p:nvPr/>
          </p:nvSpPr>
          <p:spPr bwMode="auto">
            <a:xfrm>
              <a:off x="5715" y="3180"/>
              <a:ext cx="670" cy="1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8583" name="Line 231"/>
            <p:cNvSpPr>
              <a:spLocks noChangeAspect="1" noChangeShapeType="1"/>
            </p:cNvSpPr>
            <p:nvPr/>
          </p:nvSpPr>
          <p:spPr bwMode="auto">
            <a:xfrm>
              <a:off x="5715" y="1644"/>
              <a:ext cx="0" cy="1536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8584" name="Line 232"/>
            <p:cNvSpPr>
              <a:spLocks noChangeAspect="1" noChangeShapeType="1"/>
            </p:cNvSpPr>
            <p:nvPr/>
          </p:nvSpPr>
          <p:spPr bwMode="auto">
            <a:xfrm>
              <a:off x="6385" y="1644"/>
              <a:ext cx="0" cy="1536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8585" name="Text Box 233"/>
            <p:cNvSpPr txBox="1">
              <a:spLocks noChangeAspect="1" noChangeArrowheads="1"/>
            </p:cNvSpPr>
            <p:nvPr/>
          </p:nvSpPr>
          <p:spPr bwMode="auto">
            <a:xfrm>
              <a:off x="5386" y="2084"/>
              <a:ext cx="393" cy="5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baseline="0"/>
                <a:t>=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</p:cBhvr>
                                      <p:by x="60000" y="6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4.07407E-6 L -0.11198 -0.08774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" y="-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</p:cBhvr>
                                      <p:by x="60000" y="6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3.7037E-7 L -0.11215 3.7037E-7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511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4E3F7-F578-4BDE-99E8-13AD915C8F3A}" type="slidenum">
              <a:rPr lang="en-US"/>
              <a:pPr/>
              <a:t>29</a:t>
            </a:fld>
            <a:endParaRPr lang="en-US"/>
          </a:p>
        </p:txBody>
      </p:sp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547688"/>
            <a:ext cx="8001000" cy="1143000"/>
          </a:xfrm>
        </p:spPr>
        <p:txBody>
          <a:bodyPr/>
          <a:lstStyle/>
          <a:p>
            <a:r>
              <a:rPr lang="en-US" sz="2800" dirty="0">
                <a:solidFill>
                  <a:srgbClr val="4603CD"/>
                </a:solidFill>
              </a:rPr>
              <a:t>Multiplicative Homomorphism of Linear </a:t>
            </a:r>
            <a:r>
              <a:rPr lang="en-US" sz="2800" dirty="0">
                <a:solidFill>
                  <a:srgbClr val="4603CD"/>
                </a:solidFill>
                <a:sym typeface="Euclid Symbol" pitchFamily="18" charset="2"/>
              </a:rPr>
              <a:t>Secret Sharing 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  <p:grpSp>
        <p:nvGrpSpPr>
          <p:cNvPr id="2" name="Group 3"/>
          <p:cNvGrpSpPr>
            <a:grpSpLocks noChangeAspect="1"/>
          </p:cNvGrpSpPr>
          <p:nvPr/>
        </p:nvGrpSpPr>
        <p:grpSpPr bwMode="auto">
          <a:xfrm>
            <a:off x="604838" y="1698625"/>
            <a:ext cx="3986212" cy="1544638"/>
            <a:chOff x="381" y="1058"/>
            <a:chExt cx="4177" cy="1618"/>
          </a:xfrm>
        </p:grpSpPr>
        <p:sp>
          <p:nvSpPr>
            <p:cNvPr id="229380" name="Rectangle 4"/>
            <p:cNvSpPr>
              <a:spLocks noChangeAspect="1" noChangeArrowheads="1"/>
            </p:cNvSpPr>
            <p:nvPr/>
          </p:nvSpPr>
          <p:spPr bwMode="auto">
            <a:xfrm>
              <a:off x="2397" y="2347"/>
              <a:ext cx="483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9381" name="Rectangle 5"/>
            <p:cNvSpPr>
              <a:spLocks noChangeAspect="1" noChangeArrowheads="1"/>
            </p:cNvSpPr>
            <p:nvPr/>
          </p:nvSpPr>
          <p:spPr bwMode="auto">
            <a:xfrm>
              <a:off x="1913" y="2347"/>
              <a:ext cx="484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9382" name="Rectangle 6"/>
            <p:cNvSpPr>
              <a:spLocks noChangeAspect="1" noChangeArrowheads="1"/>
            </p:cNvSpPr>
            <p:nvPr/>
          </p:nvSpPr>
          <p:spPr bwMode="auto">
            <a:xfrm>
              <a:off x="1429" y="2347"/>
              <a:ext cx="484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0</a:t>
              </a:r>
            </a:p>
          </p:txBody>
        </p:sp>
        <p:sp>
          <p:nvSpPr>
            <p:cNvPr id="229383" name="Rectangle 7"/>
            <p:cNvSpPr>
              <a:spLocks noChangeAspect="1" noChangeArrowheads="1"/>
            </p:cNvSpPr>
            <p:nvPr/>
          </p:nvSpPr>
          <p:spPr bwMode="auto">
            <a:xfrm>
              <a:off x="945" y="2347"/>
              <a:ext cx="484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0</a:t>
              </a:r>
            </a:p>
          </p:txBody>
        </p:sp>
        <p:sp>
          <p:nvSpPr>
            <p:cNvPr id="229384" name="Rectangle 8"/>
            <p:cNvSpPr>
              <a:spLocks noChangeAspect="1" noChangeArrowheads="1"/>
            </p:cNvSpPr>
            <p:nvPr/>
          </p:nvSpPr>
          <p:spPr bwMode="auto">
            <a:xfrm>
              <a:off x="2397" y="2025"/>
              <a:ext cx="483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0</a:t>
              </a:r>
            </a:p>
          </p:txBody>
        </p:sp>
        <p:sp>
          <p:nvSpPr>
            <p:cNvPr id="229385" name="Rectangle 9"/>
            <p:cNvSpPr>
              <a:spLocks noChangeAspect="1" noChangeArrowheads="1"/>
            </p:cNvSpPr>
            <p:nvPr/>
          </p:nvSpPr>
          <p:spPr bwMode="auto">
            <a:xfrm>
              <a:off x="1913" y="2025"/>
              <a:ext cx="484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0</a:t>
              </a:r>
            </a:p>
          </p:txBody>
        </p:sp>
        <p:sp>
          <p:nvSpPr>
            <p:cNvPr id="229386" name="Rectangle 10"/>
            <p:cNvSpPr>
              <a:spLocks noChangeAspect="1" noChangeArrowheads="1"/>
            </p:cNvSpPr>
            <p:nvPr/>
          </p:nvSpPr>
          <p:spPr bwMode="auto">
            <a:xfrm>
              <a:off x="1429" y="2025"/>
              <a:ext cx="484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9387" name="Rectangle 11"/>
            <p:cNvSpPr>
              <a:spLocks noChangeAspect="1" noChangeArrowheads="1"/>
            </p:cNvSpPr>
            <p:nvPr/>
          </p:nvSpPr>
          <p:spPr bwMode="auto">
            <a:xfrm>
              <a:off x="945" y="2025"/>
              <a:ext cx="484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9388" name="Rectangle 12"/>
            <p:cNvSpPr>
              <a:spLocks noChangeAspect="1" noChangeArrowheads="1"/>
            </p:cNvSpPr>
            <p:nvPr/>
          </p:nvSpPr>
          <p:spPr bwMode="auto">
            <a:xfrm>
              <a:off x="2397" y="1703"/>
              <a:ext cx="483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0</a:t>
              </a:r>
            </a:p>
          </p:txBody>
        </p:sp>
        <p:sp>
          <p:nvSpPr>
            <p:cNvPr id="229389" name="Rectangle 13"/>
            <p:cNvSpPr>
              <a:spLocks noChangeAspect="1" noChangeArrowheads="1"/>
            </p:cNvSpPr>
            <p:nvPr/>
          </p:nvSpPr>
          <p:spPr bwMode="auto">
            <a:xfrm>
              <a:off x="1913" y="1703"/>
              <a:ext cx="484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9390" name="Rectangle 14"/>
            <p:cNvSpPr>
              <a:spLocks noChangeAspect="1" noChangeArrowheads="1"/>
            </p:cNvSpPr>
            <p:nvPr/>
          </p:nvSpPr>
          <p:spPr bwMode="auto">
            <a:xfrm>
              <a:off x="1429" y="1703"/>
              <a:ext cx="484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9391" name="Rectangle 15"/>
            <p:cNvSpPr>
              <a:spLocks noChangeAspect="1" noChangeArrowheads="1"/>
            </p:cNvSpPr>
            <p:nvPr/>
          </p:nvSpPr>
          <p:spPr bwMode="auto">
            <a:xfrm>
              <a:off x="945" y="1703"/>
              <a:ext cx="484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0</a:t>
              </a:r>
            </a:p>
          </p:txBody>
        </p:sp>
        <p:sp>
          <p:nvSpPr>
            <p:cNvPr id="229392" name="Rectangle 16"/>
            <p:cNvSpPr>
              <a:spLocks noChangeAspect="1" noChangeArrowheads="1"/>
            </p:cNvSpPr>
            <p:nvPr/>
          </p:nvSpPr>
          <p:spPr bwMode="auto">
            <a:xfrm>
              <a:off x="2397" y="1381"/>
              <a:ext cx="483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0</a:t>
              </a:r>
            </a:p>
          </p:txBody>
        </p:sp>
        <p:sp>
          <p:nvSpPr>
            <p:cNvPr id="229393" name="Rectangle 17"/>
            <p:cNvSpPr>
              <a:spLocks noChangeAspect="1" noChangeArrowheads="1"/>
            </p:cNvSpPr>
            <p:nvPr/>
          </p:nvSpPr>
          <p:spPr bwMode="auto">
            <a:xfrm>
              <a:off x="1913" y="1381"/>
              <a:ext cx="484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9394" name="Rectangle 18"/>
            <p:cNvSpPr>
              <a:spLocks noChangeAspect="1" noChangeArrowheads="1"/>
            </p:cNvSpPr>
            <p:nvPr/>
          </p:nvSpPr>
          <p:spPr bwMode="auto">
            <a:xfrm>
              <a:off x="1429" y="1381"/>
              <a:ext cx="484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9395" name="Rectangle 19"/>
            <p:cNvSpPr>
              <a:spLocks noChangeAspect="1" noChangeArrowheads="1"/>
            </p:cNvSpPr>
            <p:nvPr/>
          </p:nvSpPr>
          <p:spPr bwMode="auto">
            <a:xfrm>
              <a:off x="945" y="1381"/>
              <a:ext cx="484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0</a:t>
              </a:r>
            </a:p>
          </p:txBody>
        </p:sp>
        <p:sp>
          <p:nvSpPr>
            <p:cNvPr id="229396" name="Rectangle 20"/>
            <p:cNvSpPr>
              <a:spLocks noChangeAspect="1" noChangeArrowheads="1"/>
            </p:cNvSpPr>
            <p:nvPr/>
          </p:nvSpPr>
          <p:spPr bwMode="auto">
            <a:xfrm>
              <a:off x="2397" y="1058"/>
              <a:ext cx="483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9397" name="Rectangle 21"/>
            <p:cNvSpPr>
              <a:spLocks noChangeAspect="1" noChangeArrowheads="1"/>
            </p:cNvSpPr>
            <p:nvPr/>
          </p:nvSpPr>
          <p:spPr bwMode="auto">
            <a:xfrm>
              <a:off x="1913" y="1058"/>
              <a:ext cx="484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0</a:t>
              </a:r>
            </a:p>
          </p:txBody>
        </p:sp>
        <p:sp>
          <p:nvSpPr>
            <p:cNvPr id="229398" name="Rectangle 22"/>
            <p:cNvSpPr>
              <a:spLocks noChangeAspect="1" noChangeArrowheads="1"/>
            </p:cNvSpPr>
            <p:nvPr/>
          </p:nvSpPr>
          <p:spPr bwMode="auto">
            <a:xfrm>
              <a:off x="1429" y="1058"/>
              <a:ext cx="484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9399" name="Rectangle 23"/>
            <p:cNvSpPr>
              <a:spLocks noChangeAspect="1" noChangeArrowheads="1"/>
            </p:cNvSpPr>
            <p:nvPr/>
          </p:nvSpPr>
          <p:spPr bwMode="auto">
            <a:xfrm>
              <a:off x="945" y="1058"/>
              <a:ext cx="484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9400" name="Line 24"/>
            <p:cNvSpPr>
              <a:spLocks noChangeAspect="1" noChangeShapeType="1"/>
            </p:cNvSpPr>
            <p:nvPr/>
          </p:nvSpPr>
          <p:spPr bwMode="auto">
            <a:xfrm>
              <a:off x="945" y="1058"/>
              <a:ext cx="1935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9401" name="Line 25"/>
            <p:cNvSpPr>
              <a:spLocks noChangeAspect="1" noChangeShapeType="1"/>
            </p:cNvSpPr>
            <p:nvPr/>
          </p:nvSpPr>
          <p:spPr bwMode="auto">
            <a:xfrm>
              <a:off x="945" y="1381"/>
              <a:ext cx="193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9402" name="Line 26"/>
            <p:cNvSpPr>
              <a:spLocks noChangeAspect="1" noChangeShapeType="1"/>
            </p:cNvSpPr>
            <p:nvPr/>
          </p:nvSpPr>
          <p:spPr bwMode="auto">
            <a:xfrm>
              <a:off x="945" y="1703"/>
              <a:ext cx="193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9403" name="Line 27"/>
            <p:cNvSpPr>
              <a:spLocks noChangeAspect="1" noChangeShapeType="1"/>
            </p:cNvSpPr>
            <p:nvPr/>
          </p:nvSpPr>
          <p:spPr bwMode="auto">
            <a:xfrm>
              <a:off x="945" y="2025"/>
              <a:ext cx="193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9404" name="Line 28"/>
            <p:cNvSpPr>
              <a:spLocks noChangeAspect="1" noChangeShapeType="1"/>
            </p:cNvSpPr>
            <p:nvPr/>
          </p:nvSpPr>
          <p:spPr bwMode="auto">
            <a:xfrm>
              <a:off x="945" y="2347"/>
              <a:ext cx="193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9405" name="Line 29"/>
            <p:cNvSpPr>
              <a:spLocks noChangeAspect="1" noChangeShapeType="1"/>
            </p:cNvSpPr>
            <p:nvPr/>
          </p:nvSpPr>
          <p:spPr bwMode="auto">
            <a:xfrm>
              <a:off x="945" y="2670"/>
              <a:ext cx="1935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9406" name="Line 30"/>
            <p:cNvSpPr>
              <a:spLocks noChangeAspect="1" noChangeShapeType="1"/>
            </p:cNvSpPr>
            <p:nvPr/>
          </p:nvSpPr>
          <p:spPr bwMode="auto">
            <a:xfrm>
              <a:off x="945" y="1058"/>
              <a:ext cx="0" cy="161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9407" name="Line 31"/>
            <p:cNvSpPr>
              <a:spLocks noChangeAspect="1" noChangeShapeType="1"/>
            </p:cNvSpPr>
            <p:nvPr/>
          </p:nvSpPr>
          <p:spPr bwMode="auto">
            <a:xfrm>
              <a:off x="1429" y="1058"/>
              <a:ext cx="0" cy="16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9408" name="Line 32"/>
            <p:cNvSpPr>
              <a:spLocks noChangeAspect="1" noChangeShapeType="1"/>
            </p:cNvSpPr>
            <p:nvPr/>
          </p:nvSpPr>
          <p:spPr bwMode="auto">
            <a:xfrm>
              <a:off x="1913" y="1058"/>
              <a:ext cx="0" cy="16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9409" name="Line 33"/>
            <p:cNvSpPr>
              <a:spLocks noChangeAspect="1" noChangeShapeType="1"/>
            </p:cNvSpPr>
            <p:nvPr/>
          </p:nvSpPr>
          <p:spPr bwMode="auto">
            <a:xfrm>
              <a:off x="2397" y="1058"/>
              <a:ext cx="0" cy="16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9410" name="Line 34"/>
            <p:cNvSpPr>
              <a:spLocks noChangeAspect="1" noChangeShapeType="1"/>
            </p:cNvSpPr>
            <p:nvPr/>
          </p:nvSpPr>
          <p:spPr bwMode="auto">
            <a:xfrm>
              <a:off x="2880" y="1058"/>
              <a:ext cx="0" cy="161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9411" name="Rectangle 35"/>
            <p:cNvSpPr>
              <a:spLocks noChangeAspect="1" noChangeArrowheads="1"/>
            </p:cNvSpPr>
            <p:nvPr/>
          </p:nvSpPr>
          <p:spPr bwMode="auto">
            <a:xfrm>
              <a:off x="381" y="2353"/>
              <a:ext cx="483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2000" baseline="0" dirty="0"/>
                <a:t>P</a:t>
              </a:r>
              <a:r>
                <a:rPr lang="en-US" sz="2000" baseline="-25000" dirty="0"/>
                <a:t>4</a:t>
              </a:r>
            </a:p>
          </p:txBody>
        </p:sp>
        <p:sp>
          <p:nvSpPr>
            <p:cNvPr id="229412" name="Rectangle 36"/>
            <p:cNvSpPr>
              <a:spLocks noChangeAspect="1" noChangeArrowheads="1"/>
            </p:cNvSpPr>
            <p:nvPr/>
          </p:nvSpPr>
          <p:spPr bwMode="auto">
            <a:xfrm>
              <a:off x="381" y="2032"/>
              <a:ext cx="483" cy="3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2000" baseline="0" dirty="0"/>
                <a:t>P</a:t>
              </a:r>
              <a:r>
                <a:rPr lang="en-US" sz="2000" baseline="-25000" dirty="0"/>
                <a:t>3</a:t>
              </a:r>
            </a:p>
          </p:txBody>
        </p:sp>
        <p:sp>
          <p:nvSpPr>
            <p:cNvPr id="229413" name="Rectangle 37"/>
            <p:cNvSpPr>
              <a:spLocks noChangeAspect="1" noChangeArrowheads="1"/>
            </p:cNvSpPr>
            <p:nvPr/>
          </p:nvSpPr>
          <p:spPr bwMode="auto">
            <a:xfrm>
              <a:off x="381" y="1709"/>
              <a:ext cx="483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2000" baseline="0" dirty="0"/>
                <a:t>P</a:t>
              </a:r>
              <a:r>
                <a:rPr lang="en-US" sz="2000" baseline="-25000" dirty="0"/>
                <a:t>1</a:t>
              </a:r>
            </a:p>
          </p:txBody>
        </p:sp>
        <p:sp>
          <p:nvSpPr>
            <p:cNvPr id="229414" name="Rectangle 38"/>
            <p:cNvSpPr>
              <a:spLocks noChangeAspect="1" noChangeArrowheads="1"/>
            </p:cNvSpPr>
            <p:nvPr/>
          </p:nvSpPr>
          <p:spPr bwMode="auto">
            <a:xfrm>
              <a:off x="381" y="1388"/>
              <a:ext cx="483" cy="3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2000" baseline="0" dirty="0"/>
                <a:t>P</a:t>
              </a:r>
              <a:r>
                <a:rPr lang="en-US" sz="2000" baseline="-25000" dirty="0"/>
                <a:t>2</a:t>
              </a:r>
            </a:p>
          </p:txBody>
        </p:sp>
        <p:sp>
          <p:nvSpPr>
            <p:cNvPr id="229415" name="Rectangle 39"/>
            <p:cNvSpPr>
              <a:spLocks noChangeAspect="1" noChangeArrowheads="1"/>
            </p:cNvSpPr>
            <p:nvPr/>
          </p:nvSpPr>
          <p:spPr bwMode="auto">
            <a:xfrm>
              <a:off x="381" y="1065"/>
              <a:ext cx="483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2000" baseline="0" dirty="0"/>
                <a:t>P</a:t>
              </a:r>
              <a:r>
                <a:rPr lang="en-US" sz="2000" baseline="-25000" dirty="0"/>
                <a:t>2</a:t>
              </a:r>
            </a:p>
          </p:txBody>
        </p:sp>
        <p:sp>
          <p:nvSpPr>
            <p:cNvPr id="229416" name="Line 40"/>
            <p:cNvSpPr>
              <a:spLocks noChangeAspect="1" noChangeShapeType="1"/>
            </p:cNvSpPr>
            <p:nvPr/>
          </p:nvSpPr>
          <p:spPr bwMode="auto">
            <a:xfrm>
              <a:off x="381" y="1065"/>
              <a:ext cx="483" cy="0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9417" name="Line 41"/>
            <p:cNvSpPr>
              <a:spLocks noChangeAspect="1" noChangeShapeType="1"/>
            </p:cNvSpPr>
            <p:nvPr/>
          </p:nvSpPr>
          <p:spPr bwMode="auto">
            <a:xfrm>
              <a:off x="381" y="2676"/>
              <a:ext cx="483" cy="0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9418" name="Line 42"/>
            <p:cNvSpPr>
              <a:spLocks noChangeAspect="1" noChangeShapeType="1"/>
            </p:cNvSpPr>
            <p:nvPr/>
          </p:nvSpPr>
          <p:spPr bwMode="auto">
            <a:xfrm>
              <a:off x="381" y="1065"/>
              <a:ext cx="0" cy="323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9419" name="Line 43"/>
            <p:cNvSpPr>
              <a:spLocks noChangeAspect="1" noChangeShapeType="1"/>
            </p:cNvSpPr>
            <p:nvPr/>
          </p:nvSpPr>
          <p:spPr bwMode="auto">
            <a:xfrm>
              <a:off x="864" y="1065"/>
              <a:ext cx="0" cy="323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9420" name="Line 44"/>
            <p:cNvSpPr>
              <a:spLocks noChangeAspect="1" noChangeShapeType="1"/>
            </p:cNvSpPr>
            <p:nvPr/>
          </p:nvSpPr>
          <p:spPr bwMode="auto">
            <a:xfrm>
              <a:off x="381" y="1388"/>
              <a:ext cx="0" cy="321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9421" name="Line 45"/>
            <p:cNvSpPr>
              <a:spLocks noChangeAspect="1" noChangeShapeType="1"/>
            </p:cNvSpPr>
            <p:nvPr/>
          </p:nvSpPr>
          <p:spPr bwMode="auto">
            <a:xfrm>
              <a:off x="864" y="1388"/>
              <a:ext cx="0" cy="321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9422" name="Line 46"/>
            <p:cNvSpPr>
              <a:spLocks noChangeAspect="1" noChangeShapeType="1"/>
            </p:cNvSpPr>
            <p:nvPr/>
          </p:nvSpPr>
          <p:spPr bwMode="auto">
            <a:xfrm>
              <a:off x="381" y="1709"/>
              <a:ext cx="0" cy="323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9423" name="Line 47"/>
            <p:cNvSpPr>
              <a:spLocks noChangeAspect="1" noChangeShapeType="1"/>
            </p:cNvSpPr>
            <p:nvPr/>
          </p:nvSpPr>
          <p:spPr bwMode="auto">
            <a:xfrm>
              <a:off x="864" y="1709"/>
              <a:ext cx="0" cy="323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9424" name="Line 48"/>
            <p:cNvSpPr>
              <a:spLocks noChangeAspect="1" noChangeShapeType="1"/>
            </p:cNvSpPr>
            <p:nvPr/>
          </p:nvSpPr>
          <p:spPr bwMode="auto">
            <a:xfrm>
              <a:off x="381" y="2032"/>
              <a:ext cx="0" cy="321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9425" name="Line 49"/>
            <p:cNvSpPr>
              <a:spLocks noChangeAspect="1" noChangeShapeType="1"/>
            </p:cNvSpPr>
            <p:nvPr/>
          </p:nvSpPr>
          <p:spPr bwMode="auto">
            <a:xfrm>
              <a:off x="864" y="2032"/>
              <a:ext cx="0" cy="321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9426" name="Line 50"/>
            <p:cNvSpPr>
              <a:spLocks noChangeAspect="1" noChangeShapeType="1"/>
            </p:cNvSpPr>
            <p:nvPr/>
          </p:nvSpPr>
          <p:spPr bwMode="auto">
            <a:xfrm>
              <a:off x="381" y="2353"/>
              <a:ext cx="0" cy="323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9427" name="Line 51"/>
            <p:cNvSpPr>
              <a:spLocks noChangeAspect="1" noChangeShapeType="1"/>
            </p:cNvSpPr>
            <p:nvPr/>
          </p:nvSpPr>
          <p:spPr bwMode="auto">
            <a:xfrm>
              <a:off x="864" y="2353"/>
              <a:ext cx="0" cy="323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9428" name="Rectangle 52"/>
            <p:cNvSpPr>
              <a:spLocks noChangeAspect="1" noChangeArrowheads="1"/>
            </p:cNvSpPr>
            <p:nvPr/>
          </p:nvSpPr>
          <p:spPr bwMode="auto">
            <a:xfrm>
              <a:off x="3024" y="2031"/>
              <a:ext cx="485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1400" i="1" baseline="0" dirty="0"/>
                <a:t>r</a:t>
              </a:r>
              <a:r>
                <a:rPr lang="en-US" sz="1400" baseline="-25000" dirty="0"/>
                <a:t>4</a:t>
              </a:r>
            </a:p>
          </p:txBody>
        </p:sp>
        <p:sp>
          <p:nvSpPr>
            <p:cNvPr id="229429" name="Rectangle 53"/>
            <p:cNvSpPr>
              <a:spLocks noChangeAspect="1" noChangeArrowheads="1"/>
            </p:cNvSpPr>
            <p:nvPr/>
          </p:nvSpPr>
          <p:spPr bwMode="auto">
            <a:xfrm>
              <a:off x="3024" y="1709"/>
              <a:ext cx="485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1400" i="1" baseline="0" dirty="0"/>
                <a:t>r</a:t>
              </a:r>
              <a:r>
                <a:rPr lang="en-US" sz="1400" baseline="-25000" dirty="0"/>
                <a:t>3</a:t>
              </a:r>
            </a:p>
          </p:txBody>
        </p:sp>
        <p:sp>
          <p:nvSpPr>
            <p:cNvPr id="229430" name="Rectangle 54"/>
            <p:cNvSpPr>
              <a:spLocks noChangeAspect="1" noChangeArrowheads="1"/>
            </p:cNvSpPr>
            <p:nvPr/>
          </p:nvSpPr>
          <p:spPr bwMode="auto">
            <a:xfrm>
              <a:off x="3024" y="1387"/>
              <a:ext cx="485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1400" i="1" baseline="0" dirty="0"/>
                <a:t>r</a:t>
              </a:r>
              <a:r>
                <a:rPr lang="en-US" sz="1400" baseline="-25000" dirty="0"/>
                <a:t>2</a:t>
              </a:r>
              <a:endParaRPr lang="en-US" sz="1400" i="1" baseline="-25000" dirty="0"/>
            </a:p>
          </p:txBody>
        </p:sp>
        <p:sp>
          <p:nvSpPr>
            <p:cNvPr id="229431" name="Rectangle 55"/>
            <p:cNvSpPr>
              <a:spLocks noChangeAspect="1" noChangeArrowheads="1"/>
            </p:cNvSpPr>
            <p:nvPr/>
          </p:nvSpPr>
          <p:spPr bwMode="auto">
            <a:xfrm>
              <a:off x="3024" y="1065"/>
              <a:ext cx="485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1400" i="1" baseline="0"/>
                <a:t>s</a:t>
              </a:r>
            </a:p>
          </p:txBody>
        </p:sp>
        <p:sp>
          <p:nvSpPr>
            <p:cNvPr id="229432" name="Line 56"/>
            <p:cNvSpPr>
              <a:spLocks noChangeAspect="1" noChangeShapeType="1"/>
            </p:cNvSpPr>
            <p:nvPr/>
          </p:nvSpPr>
          <p:spPr bwMode="auto">
            <a:xfrm>
              <a:off x="3024" y="1065"/>
              <a:ext cx="485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9433" name="Line 57"/>
            <p:cNvSpPr>
              <a:spLocks noChangeAspect="1" noChangeShapeType="1"/>
            </p:cNvSpPr>
            <p:nvPr/>
          </p:nvSpPr>
          <p:spPr bwMode="auto">
            <a:xfrm>
              <a:off x="3024" y="1387"/>
              <a:ext cx="48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9434" name="Line 58"/>
            <p:cNvSpPr>
              <a:spLocks noChangeAspect="1" noChangeShapeType="1"/>
            </p:cNvSpPr>
            <p:nvPr/>
          </p:nvSpPr>
          <p:spPr bwMode="auto">
            <a:xfrm>
              <a:off x="3024" y="1709"/>
              <a:ext cx="48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9435" name="Line 59"/>
            <p:cNvSpPr>
              <a:spLocks noChangeAspect="1" noChangeShapeType="1"/>
            </p:cNvSpPr>
            <p:nvPr/>
          </p:nvSpPr>
          <p:spPr bwMode="auto">
            <a:xfrm>
              <a:off x="3024" y="2031"/>
              <a:ext cx="48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9436" name="Line 60"/>
            <p:cNvSpPr>
              <a:spLocks noChangeAspect="1" noChangeShapeType="1"/>
            </p:cNvSpPr>
            <p:nvPr/>
          </p:nvSpPr>
          <p:spPr bwMode="auto">
            <a:xfrm>
              <a:off x="3024" y="2353"/>
              <a:ext cx="485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9437" name="Line 61"/>
            <p:cNvSpPr>
              <a:spLocks noChangeAspect="1" noChangeShapeType="1"/>
            </p:cNvSpPr>
            <p:nvPr/>
          </p:nvSpPr>
          <p:spPr bwMode="auto">
            <a:xfrm>
              <a:off x="3024" y="1065"/>
              <a:ext cx="0" cy="128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9438" name="Line 62"/>
            <p:cNvSpPr>
              <a:spLocks noChangeAspect="1" noChangeShapeType="1"/>
            </p:cNvSpPr>
            <p:nvPr/>
          </p:nvSpPr>
          <p:spPr bwMode="auto">
            <a:xfrm>
              <a:off x="3509" y="1065"/>
              <a:ext cx="0" cy="128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9439" name="Rectangle 63"/>
            <p:cNvSpPr>
              <a:spLocks noChangeAspect="1" noChangeArrowheads="1"/>
            </p:cNvSpPr>
            <p:nvPr/>
          </p:nvSpPr>
          <p:spPr bwMode="auto">
            <a:xfrm>
              <a:off x="3888" y="2352"/>
              <a:ext cx="67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1400" i="1" baseline="0" dirty="0" smtClean="0"/>
                <a:t>y</a:t>
              </a:r>
              <a:r>
                <a:rPr lang="en-US" sz="1400" i="1" baseline="-25000" dirty="0" smtClean="0"/>
                <a:t>5</a:t>
              </a:r>
              <a:endParaRPr lang="en-US" sz="1400" baseline="-25000" dirty="0"/>
            </a:p>
          </p:txBody>
        </p:sp>
        <p:sp>
          <p:nvSpPr>
            <p:cNvPr id="229440" name="Rectangle 64"/>
            <p:cNvSpPr>
              <a:spLocks noChangeAspect="1" noChangeArrowheads="1"/>
            </p:cNvSpPr>
            <p:nvPr/>
          </p:nvSpPr>
          <p:spPr bwMode="auto">
            <a:xfrm>
              <a:off x="3888" y="2016"/>
              <a:ext cx="670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1400" i="1" baseline="0" dirty="0"/>
                <a:t>y</a:t>
              </a:r>
              <a:r>
                <a:rPr lang="en-US" sz="1400" i="1" baseline="-25000" dirty="0"/>
                <a:t>4</a:t>
              </a:r>
            </a:p>
          </p:txBody>
        </p:sp>
        <p:sp>
          <p:nvSpPr>
            <p:cNvPr id="229441" name="Rectangle 65"/>
            <p:cNvSpPr>
              <a:spLocks noChangeAspect="1" noChangeArrowheads="1"/>
            </p:cNvSpPr>
            <p:nvPr/>
          </p:nvSpPr>
          <p:spPr bwMode="auto">
            <a:xfrm>
              <a:off x="3888" y="1680"/>
              <a:ext cx="670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1400" i="1" baseline="0" dirty="0"/>
                <a:t>y</a:t>
              </a:r>
              <a:r>
                <a:rPr lang="en-US" sz="1400" i="1" baseline="-25000" dirty="0"/>
                <a:t>3</a:t>
              </a:r>
            </a:p>
          </p:txBody>
        </p:sp>
        <p:sp>
          <p:nvSpPr>
            <p:cNvPr id="229442" name="Rectangle 66"/>
            <p:cNvSpPr>
              <a:spLocks noChangeAspect="1" noChangeArrowheads="1"/>
            </p:cNvSpPr>
            <p:nvPr/>
          </p:nvSpPr>
          <p:spPr bwMode="auto">
            <a:xfrm>
              <a:off x="3888" y="1392"/>
              <a:ext cx="67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1400" i="1" baseline="0" dirty="0"/>
                <a:t>y</a:t>
              </a:r>
              <a:r>
                <a:rPr lang="en-US" sz="1400" i="1" baseline="-25000" dirty="0"/>
                <a:t>2</a:t>
              </a:r>
            </a:p>
          </p:txBody>
        </p:sp>
        <p:sp>
          <p:nvSpPr>
            <p:cNvPr id="229443" name="Rectangle 67"/>
            <p:cNvSpPr>
              <a:spLocks noChangeAspect="1" noChangeArrowheads="1"/>
            </p:cNvSpPr>
            <p:nvPr/>
          </p:nvSpPr>
          <p:spPr bwMode="auto">
            <a:xfrm>
              <a:off x="3888" y="1104"/>
              <a:ext cx="67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1400" i="1" baseline="0" dirty="0"/>
                <a:t>y</a:t>
              </a:r>
              <a:r>
                <a:rPr lang="en-US" sz="1400" i="1" baseline="-25000" dirty="0"/>
                <a:t>1</a:t>
              </a:r>
              <a:endParaRPr lang="en-US" sz="1400" baseline="-25000" dirty="0"/>
            </a:p>
          </p:txBody>
        </p:sp>
        <p:sp>
          <p:nvSpPr>
            <p:cNvPr id="229444" name="Line 68"/>
            <p:cNvSpPr>
              <a:spLocks noChangeAspect="1" noChangeShapeType="1"/>
            </p:cNvSpPr>
            <p:nvPr/>
          </p:nvSpPr>
          <p:spPr bwMode="auto">
            <a:xfrm>
              <a:off x="3888" y="1104"/>
              <a:ext cx="67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9445" name="Line 69"/>
            <p:cNvSpPr>
              <a:spLocks noChangeAspect="1" noChangeShapeType="1"/>
            </p:cNvSpPr>
            <p:nvPr/>
          </p:nvSpPr>
          <p:spPr bwMode="auto">
            <a:xfrm>
              <a:off x="3888" y="1392"/>
              <a:ext cx="67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9446" name="Line 70"/>
            <p:cNvSpPr>
              <a:spLocks noChangeAspect="1" noChangeShapeType="1"/>
            </p:cNvSpPr>
            <p:nvPr/>
          </p:nvSpPr>
          <p:spPr bwMode="auto">
            <a:xfrm>
              <a:off x="3888" y="1680"/>
              <a:ext cx="67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9447" name="Line 71"/>
            <p:cNvSpPr>
              <a:spLocks noChangeAspect="1" noChangeShapeType="1"/>
            </p:cNvSpPr>
            <p:nvPr/>
          </p:nvSpPr>
          <p:spPr bwMode="auto">
            <a:xfrm>
              <a:off x="3888" y="2016"/>
              <a:ext cx="67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9448" name="Line 72"/>
            <p:cNvSpPr>
              <a:spLocks noChangeAspect="1" noChangeShapeType="1"/>
            </p:cNvSpPr>
            <p:nvPr/>
          </p:nvSpPr>
          <p:spPr bwMode="auto">
            <a:xfrm>
              <a:off x="3888" y="2352"/>
              <a:ext cx="67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9449" name="Line 73"/>
            <p:cNvSpPr>
              <a:spLocks noChangeAspect="1" noChangeShapeType="1"/>
            </p:cNvSpPr>
            <p:nvPr/>
          </p:nvSpPr>
          <p:spPr bwMode="auto">
            <a:xfrm>
              <a:off x="3888" y="2640"/>
              <a:ext cx="67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9450" name="Line 74"/>
            <p:cNvSpPr>
              <a:spLocks noChangeAspect="1" noChangeShapeType="1"/>
            </p:cNvSpPr>
            <p:nvPr/>
          </p:nvSpPr>
          <p:spPr bwMode="auto">
            <a:xfrm>
              <a:off x="3888" y="1104"/>
              <a:ext cx="0" cy="1536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9451" name="Line 75"/>
            <p:cNvSpPr>
              <a:spLocks noChangeAspect="1" noChangeShapeType="1"/>
            </p:cNvSpPr>
            <p:nvPr/>
          </p:nvSpPr>
          <p:spPr bwMode="auto">
            <a:xfrm>
              <a:off x="4558" y="1104"/>
              <a:ext cx="0" cy="1536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9452" name="Text Box 76"/>
            <p:cNvSpPr txBox="1">
              <a:spLocks noChangeAspect="1" noChangeArrowheads="1"/>
            </p:cNvSpPr>
            <p:nvPr/>
          </p:nvSpPr>
          <p:spPr bwMode="auto">
            <a:xfrm>
              <a:off x="3560" y="1544"/>
              <a:ext cx="411" cy="5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baseline="0"/>
                <a:t>=</a:t>
              </a:r>
            </a:p>
          </p:txBody>
        </p:sp>
      </p:grpSp>
      <p:grpSp>
        <p:nvGrpSpPr>
          <p:cNvPr id="3" name="Group 77"/>
          <p:cNvGrpSpPr>
            <a:grpSpLocks noChangeAspect="1"/>
          </p:cNvGrpSpPr>
          <p:nvPr/>
        </p:nvGrpSpPr>
        <p:grpSpPr bwMode="auto">
          <a:xfrm>
            <a:off x="606425" y="3962400"/>
            <a:ext cx="3986213" cy="1544638"/>
            <a:chOff x="382" y="2208"/>
            <a:chExt cx="4177" cy="1618"/>
          </a:xfrm>
        </p:grpSpPr>
        <p:sp>
          <p:nvSpPr>
            <p:cNvPr id="229454" name="Rectangle 78"/>
            <p:cNvSpPr>
              <a:spLocks noChangeAspect="1" noChangeArrowheads="1"/>
            </p:cNvSpPr>
            <p:nvPr/>
          </p:nvSpPr>
          <p:spPr bwMode="auto">
            <a:xfrm>
              <a:off x="2398" y="3497"/>
              <a:ext cx="483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9455" name="Rectangle 79"/>
            <p:cNvSpPr>
              <a:spLocks noChangeAspect="1" noChangeArrowheads="1"/>
            </p:cNvSpPr>
            <p:nvPr/>
          </p:nvSpPr>
          <p:spPr bwMode="auto">
            <a:xfrm>
              <a:off x="1914" y="3497"/>
              <a:ext cx="484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9456" name="Rectangle 80"/>
            <p:cNvSpPr>
              <a:spLocks noChangeAspect="1" noChangeArrowheads="1"/>
            </p:cNvSpPr>
            <p:nvPr/>
          </p:nvSpPr>
          <p:spPr bwMode="auto">
            <a:xfrm>
              <a:off x="1430" y="3497"/>
              <a:ext cx="484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0</a:t>
              </a:r>
            </a:p>
          </p:txBody>
        </p:sp>
        <p:sp>
          <p:nvSpPr>
            <p:cNvPr id="229457" name="Rectangle 81"/>
            <p:cNvSpPr>
              <a:spLocks noChangeAspect="1" noChangeArrowheads="1"/>
            </p:cNvSpPr>
            <p:nvPr/>
          </p:nvSpPr>
          <p:spPr bwMode="auto">
            <a:xfrm>
              <a:off x="946" y="3497"/>
              <a:ext cx="484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0</a:t>
              </a:r>
            </a:p>
          </p:txBody>
        </p:sp>
        <p:sp>
          <p:nvSpPr>
            <p:cNvPr id="229458" name="Rectangle 82"/>
            <p:cNvSpPr>
              <a:spLocks noChangeAspect="1" noChangeArrowheads="1"/>
            </p:cNvSpPr>
            <p:nvPr/>
          </p:nvSpPr>
          <p:spPr bwMode="auto">
            <a:xfrm>
              <a:off x="2398" y="3175"/>
              <a:ext cx="483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0</a:t>
              </a:r>
            </a:p>
          </p:txBody>
        </p:sp>
        <p:sp>
          <p:nvSpPr>
            <p:cNvPr id="229459" name="Rectangle 83"/>
            <p:cNvSpPr>
              <a:spLocks noChangeAspect="1" noChangeArrowheads="1"/>
            </p:cNvSpPr>
            <p:nvPr/>
          </p:nvSpPr>
          <p:spPr bwMode="auto">
            <a:xfrm>
              <a:off x="1914" y="3175"/>
              <a:ext cx="484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0</a:t>
              </a:r>
            </a:p>
          </p:txBody>
        </p:sp>
        <p:sp>
          <p:nvSpPr>
            <p:cNvPr id="229460" name="Rectangle 84"/>
            <p:cNvSpPr>
              <a:spLocks noChangeAspect="1" noChangeArrowheads="1"/>
            </p:cNvSpPr>
            <p:nvPr/>
          </p:nvSpPr>
          <p:spPr bwMode="auto">
            <a:xfrm>
              <a:off x="1430" y="3175"/>
              <a:ext cx="484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9461" name="Rectangle 85"/>
            <p:cNvSpPr>
              <a:spLocks noChangeAspect="1" noChangeArrowheads="1"/>
            </p:cNvSpPr>
            <p:nvPr/>
          </p:nvSpPr>
          <p:spPr bwMode="auto">
            <a:xfrm>
              <a:off x="946" y="3175"/>
              <a:ext cx="484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9462" name="Rectangle 86"/>
            <p:cNvSpPr>
              <a:spLocks noChangeAspect="1" noChangeArrowheads="1"/>
            </p:cNvSpPr>
            <p:nvPr/>
          </p:nvSpPr>
          <p:spPr bwMode="auto">
            <a:xfrm>
              <a:off x="2398" y="2853"/>
              <a:ext cx="483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0</a:t>
              </a:r>
            </a:p>
          </p:txBody>
        </p:sp>
        <p:sp>
          <p:nvSpPr>
            <p:cNvPr id="229463" name="Rectangle 87"/>
            <p:cNvSpPr>
              <a:spLocks noChangeAspect="1" noChangeArrowheads="1"/>
            </p:cNvSpPr>
            <p:nvPr/>
          </p:nvSpPr>
          <p:spPr bwMode="auto">
            <a:xfrm>
              <a:off x="1914" y="2853"/>
              <a:ext cx="484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9464" name="Rectangle 88"/>
            <p:cNvSpPr>
              <a:spLocks noChangeAspect="1" noChangeArrowheads="1"/>
            </p:cNvSpPr>
            <p:nvPr/>
          </p:nvSpPr>
          <p:spPr bwMode="auto">
            <a:xfrm>
              <a:off x="1430" y="2853"/>
              <a:ext cx="484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9465" name="Rectangle 89"/>
            <p:cNvSpPr>
              <a:spLocks noChangeAspect="1" noChangeArrowheads="1"/>
            </p:cNvSpPr>
            <p:nvPr/>
          </p:nvSpPr>
          <p:spPr bwMode="auto">
            <a:xfrm>
              <a:off x="946" y="2853"/>
              <a:ext cx="484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0</a:t>
              </a:r>
            </a:p>
          </p:txBody>
        </p:sp>
        <p:sp>
          <p:nvSpPr>
            <p:cNvPr id="229466" name="Rectangle 90"/>
            <p:cNvSpPr>
              <a:spLocks noChangeAspect="1" noChangeArrowheads="1"/>
            </p:cNvSpPr>
            <p:nvPr/>
          </p:nvSpPr>
          <p:spPr bwMode="auto">
            <a:xfrm>
              <a:off x="2398" y="2531"/>
              <a:ext cx="483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0</a:t>
              </a:r>
            </a:p>
          </p:txBody>
        </p:sp>
        <p:sp>
          <p:nvSpPr>
            <p:cNvPr id="229467" name="Rectangle 91"/>
            <p:cNvSpPr>
              <a:spLocks noChangeAspect="1" noChangeArrowheads="1"/>
            </p:cNvSpPr>
            <p:nvPr/>
          </p:nvSpPr>
          <p:spPr bwMode="auto">
            <a:xfrm>
              <a:off x="1914" y="2531"/>
              <a:ext cx="484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9468" name="Rectangle 92"/>
            <p:cNvSpPr>
              <a:spLocks noChangeAspect="1" noChangeArrowheads="1"/>
            </p:cNvSpPr>
            <p:nvPr/>
          </p:nvSpPr>
          <p:spPr bwMode="auto">
            <a:xfrm>
              <a:off x="1430" y="2531"/>
              <a:ext cx="484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9469" name="Rectangle 93"/>
            <p:cNvSpPr>
              <a:spLocks noChangeAspect="1" noChangeArrowheads="1"/>
            </p:cNvSpPr>
            <p:nvPr/>
          </p:nvSpPr>
          <p:spPr bwMode="auto">
            <a:xfrm>
              <a:off x="946" y="2531"/>
              <a:ext cx="484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0</a:t>
              </a:r>
            </a:p>
          </p:txBody>
        </p:sp>
        <p:sp>
          <p:nvSpPr>
            <p:cNvPr id="229470" name="Rectangle 94"/>
            <p:cNvSpPr>
              <a:spLocks noChangeAspect="1" noChangeArrowheads="1"/>
            </p:cNvSpPr>
            <p:nvPr/>
          </p:nvSpPr>
          <p:spPr bwMode="auto">
            <a:xfrm>
              <a:off x="2398" y="2208"/>
              <a:ext cx="483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9471" name="Rectangle 95"/>
            <p:cNvSpPr>
              <a:spLocks noChangeAspect="1" noChangeArrowheads="1"/>
            </p:cNvSpPr>
            <p:nvPr/>
          </p:nvSpPr>
          <p:spPr bwMode="auto">
            <a:xfrm>
              <a:off x="1914" y="2208"/>
              <a:ext cx="484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0</a:t>
              </a:r>
            </a:p>
          </p:txBody>
        </p:sp>
        <p:sp>
          <p:nvSpPr>
            <p:cNvPr id="229472" name="Rectangle 96"/>
            <p:cNvSpPr>
              <a:spLocks noChangeAspect="1" noChangeArrowheads="1"/>
            </p:cNvSpPr>
            <p:nvPr/>
          </p:nvSpPr>
          <p:spPr bwMode="auto">
            <a:xfrm>
              <a:off x="1430" y="2208"/>
              <a:ext cx="484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9473" name="Rectangle 97"/>
            <p:cNvSpPr>
              <a:spLocks noChangeAspect="1" noChangeArrowheads="1"/>
            </p:cNvSpPr>
            <p:nvPr/>
          </p:nvSpPr>
          <p:spPr bwMode="auto">
            <a:xfrm>
              <a:off x="946" y="2208"/>
              <a:ext cx="484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000" baseline="0"/>
                <a:t>1</a:t>
              </a:r>
            </a:p>
          </p:txBody>
        </p:sp>
        <p:sp>
          <p:nvSpPr>
            <p:cNvPr id="229474" name="Line 98"/>
            <p:cNvSpPr>
              <a:spLocks noChangeAspect="1" noChangeShapeType="1"/>
            </p:cNvSpPr>
            <p:nvPr/>
          </p:nvSpPr>
          <p:spPr bwMode="auto">
            <a:xfrm>
              <a:off x="946" y="2208"/>
              <a:ext cx="1935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9475" name="Line 99"/>
            <p:cNvSpPr>
              <a:spLocks noChangeAspect="1" noChangeShapeType="1"/>
            </p:cNvSpPr>
            <p:nvPr/>
          </p:nvSpPr>
          <p:spPr bwMode="auto">
            <a:xfrm>
              <a:off x="946" y="2531"/>
              <a:ext cx="193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9476" name="Line 100"/>
            <p:cNvSpPr>
              <a:spLocks noChangeAspect="1" noChangeShapeType="1"/>
            </p:cNvSpPr>
            <p:nvPr/>
          </p:nvSpPr>
          <p:spPr bwMode="auto">
            <a:xfrm>
              <a:off x="946" y="2853"/>
              <a:ext cx="193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9477" name="Line 101"/>
            <p:cNvSpPr>
              <a:spLocks noChangeAspect="1" noChangeShapeType="1"/>
            </p:cNvSpPr>
            <p:nvPr/>
          </p:nvSpPr>
          <p:spPr bwMode="auto">
            <a:xfrm>
              <a:off x="946" y="3175"/>
              <a:ext cx="193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9478" name="Line 102"/>
            <p:cNvSpPr>
              <a:spLocks noChangeAspect="1" noChangeShapeType="1"/>
            </p:cNvSpPr>
            <p:nvPr/>
          </p:nvSpPr>
          <p:spPr bwMode="auto">
            <a:xfrm>
              <a:off x="946" y="3497"/>
              <a:ext cx="193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9479" name="Line 103"/>
            <p:cNvSpPr>
              <a:spLocks noChangeAspect="1" noChangeShapeType="1"/>
            </p:cNvSpPr>
            <p:nvPr/>
          </p:nvSpPr>
          <p:spPr bwMode="auto">
            <a:xfrm>
              <a:off x="946" y="3820"/>
              <a:ext cx="1935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9480" name="Line 104"/>
            <p:cNvSpPr>
              <a:spLocks noChangeAspect="1" noChangeShapeType="1"/>
            </p:cNvSpPr>
            <p:nvPr/>
          </p:nvSpPr>
          <p:spPr bwMode="auto">
            <a:xfrm>
              <a:off x="946" y="2208"/>
              <a:ext cx="0" cy="161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9481" name="Line 105"/>
            <p:cNvSpPr>
              <a:spLocks noChangeAspect="1" noChangeShapeType="1"/>
            </p:cNvSpPr>
            <p:nvPr/>
          </p:nvSpPr>
          <p:spPr bwMode="auto">
            <a:xfrm>
              <a:off x="1430" y="2208"/>
              <a:ext cx="0" cy="16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9482" name="Line 106"/>
            <p:cNvSpPr>
              <a:spLocks noChangeAspect="1" noChangeShapeType="1"/>
            </p:cNvSpPr>
            <p:nvPr/>
          </p:nvSpPr>
          <p:spPr bwMode="auto">
            <a:xfrm>
              <a:off x="1914" y="2208"/>
              <a:ext cx="0" cy="16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9483" name="Line 107"/>
            <p:cNvSpPr>
              <a:spLocks noChangeAspect="1" noChangeShapeType="1"/>
            </p:cNvSpPr>
            <p:nvPr/>
          </p:nvSpPr>
          <p:spPr bwMode="auto">
            <a:xfrm>
              <a:off x="2398" y="2208"/>
              <a:ext cx="0" cy="16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9484" name="Line 108"/>
            <p:cNvSpPr>
              <a:spLocks noChangeAspect="1" noChangeShapeType="1"/>
            </p:cNvSpPr>
            <p:nvPr/>
          </p:nvSpPr>
          <p:spPr bwMode="auto">
            <a:xfrm>
              <a:off x="2881" y="2208"/>
              <a:ext cx="0" cy="161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9485" name="Rectangle 109"/>
            <p:cNvSpPr>
              <a:spLocks noChangeAspect="1" noChangeArrowheads="1"/>
            </p:cNvSpPr>
            <p:nvPr/>
          </p:nvSpPr>
          <p:spPr bwMode="auto">
            <a:xfrm>
              <a:off x="382" y="3503"/>
              <a:ext cx="483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2000" baseline="0" dirty="0"/>
                <a:t>P</a:t>
              </a:r>
              <a:r>
                <a:rPr lang="en-US" sz="2000" baseline="-25000" dirty="0"/>
                <a:t>4</a:t>
              </a:r>
            </a:p>
          </p:txBody>
        </p:sp>
        <p:sp>
          <p:nvSpPr>
            <p:cNvPr id="229486" name="Rectangle 110"/>
            <p:cNvSpPr>
              <a:spLocks noChangeAspect="1" noChangeArrowheads="1"/>
            </p:cNvSpPr>
            <p:nvPr/>
          </p:nvSpPr>
          <p:spPr bwMode="auto">
            <a:xfrm>
              <a:off x="382" y="3182"/>
              <a:ext cx="483" cy="3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2000" baseline="0" dirty="0"/>
                <a:t>P</a:t>
              </a:r>
              <a:r>
                <a:rPr lang="en-US" sz="2000" baseline="-25000" dirty="0"/>
                <a:t>3</a:t>
              </a:r>
            </a:p>
          </p:txBody>
        </p:sp>
        <p:sp>
          <p:nvSpPr>
            <p:cNvPr id="229487" name="Rectangle 111"/>
            <p:cNvSpPr>
              <a:spLocks noChangeAspect="1" noChangeArrowheads="1"/>
            </p:cNvSpPr>
            <p:nvPr/>
          </p:nvSpPr>
          <p:spPr bwMode="auto">
            <a:xfrm>
              <a:off x="382" y="2859"/>
              <a:ext cx="483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2000" baseline="0" dirty="0"/>
                <a:t>P</a:t>
              </a:r>
              <a:r>
                <a:rPr lang="en-US" sz="2000" baseline="-25000" dirty="0"/>
                <a:t>1</a:t>
              </a:r>
            </a:p>
          </p:txBody>
        </p:sp>
        <p:sp>
          <p:nvSpPr>
            <p:cNvPr id="229488" name="Rectangle 112"/>
            <p:cNvSpPr>
              <a:spLocks noChangeAspect="1" noChangeArrowheads="1"/>
            </p:cNvSpPr>
            <p:nvPr/>
          </p:nvSpPr>
          <p:spPr bwMode="auto">
            <a:xfrm>
              <a:off x="382" y="2538"/>
              <a:ext cx="483" cy="3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2000" baseline="0" dirty="0"/>
                <a:t>P</a:t>
              </a:r>
              <a:r>
                <a:rPr lang="en-US" sz="2000" baseline="-25000" dirty="0"/>
                <a:t>2</a:t>
              </a:r>
            </a:p>
          </p:txBody>
        </p:sp>
        <p:sp>
          <p:nvSpPr>
            <p:cNvPr id="229489" name="Rectangle 113"/>
            <p:cNvSpPr>
              <a:spLocks noChangeAspect="1" noChangeArrowheads="1"/>
            </p:cNvSpPr>
            <p:nvPr/>
          </p:nvSpPr>
          <p:spPr bwMode="auto">
            <a:xfrm>
              <a:off x="382" y="2215"/>
              <a:ext cx="483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2000" baseline="0" dirty="0"/>
                <a:t>P</a:t>
              </a:r>
              <a:r>
                <a:rPr lang="en-US" sz="2000" baseline="-25000" dirty="0"/>
                <a:t>2</a:t>
              </a:r>
            </a:p>
          </p:txBody>
        </p:sp>
        <p:sp>
          <p:nvSpPr>
            <p:cNvPr id="229490" name="Line 114"/>
            <p:cNvSpPr>
              <a:spLocks noChangeAspect="1" noChangeShapeType="1"/>
            </p:cNvSpPr>
            <p:nvPr/>
          </p:nvSpPr>
          <p:spPr bwMode="auto">
            <a:xfrm>
              <a:off x="382" y="2215"/>
              <a:ext cx="483" cy="0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9491" name="Line 115"/>
            <p:cNvSpPr>
              <a:spLocks noChangeAspect="1" noChangeShapeType="1"/>
            </p:cNvSpPr>
            <p:nvPr/>
          </p:nvSpPr>
          <p:spPr bwMode="auto">
            <a:xfrm>
              <a:off x="382" y="3826"/>
              <a:ext cx="483" cy="0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9492" name="Line 116"/>
            <p:cNvSpPr>
              <a:spLocks noChangeAspect="1" noChangeShapeType="1"/>
            </p:cNvSpPr>
            <p:nvPr/>
          </p:nvSpPr>
          <p:spPr bwMode="auto">
            <a:xfrm>
              <a:off x="382" y="2215"/>
              <a:ext cx="0" cy="323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9493" name="Line 117"/>
            <p:cNvSpPr>
              <a:spLocks noChangeAspect="1" noChangeShapeType="1"/>
            </p:cNvSpPr>
            <p:nvPr/>
          </p:nvSpPr>
          <p:spPr bwMode="auto">
            <a:xfrm>
              <a:off x="865" y="2215"/>
              <a:ext cx="0" cy="323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9494" name="Line 118"/>
            <p:cNvSpPr>
              <a:spLocks noChangeAspect="1" noChangeShapeType="1"/>
            </p:cNvSpPr>
            <p:nvPr/>
          </p:nvSpPr>
          <p:spPr bwMode="auto">
            <a:xfrm>
              <a:off x="382" y="2538"/>
              <a:ext cx="0" cy="321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9495" name="Line 119"/>
            <p:cNvSpPr>
              <a:spLocks noChangeAspect="1" noChangeShapeType="1"/>
            </p:cNvSpPr>
            <p:nvPr/>
          </p:nvSpPr>
          <p:spPr bwMode="auto">
            <a:xfrm>
              <a:off x="865" y="2538"/>
              <a:ext cx="0" cy="321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9496" name="Line 120"/>
            <p:cNvSpPr>
              <a:spLocks noChangeAspect="1" noChangeShapeType="1"/>
            </p:cNvSpPr>
            <p:nvPr/>
          </p:nvSpPr>
          <p:spPr bwMode="auto">
            <a:xfrm>
              <a:off x="382" y="2859"/>
              <a:ext cx="0" cy="323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9497" name="Line 121"/>
            <p:cNvSpPr>
              <a:spLocks noChangeAspect="1" noChangeShapeType="1"/>
            </p:cNvSpPr>
            <p:nvPr/>
          </p:nvSpPr>
          <p:spPr bwMode="auto">
            <a:xfrm>
              <a:off x="865" y="2859"/>
              <a:ext cx="0" cy="323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9498" name="Line 122"/>
            <p:cNvSpPr>
              <a:spLocks noChangeAspect="1" noChangeShapeType="1"/>
            </p:cNvSpPr>
            <p:nvPr/>
          </p:nvSpPr>
          <p:spPr bwMode="auto">
            <a:xfrm>
              <a:off x="382" y="3182"/>
              <a:ext cx="0" cy="321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9499" name="Line 123"/>
            <p:cNvSpPr>
              <a:spLocks noChangeAspect="1" noChangeShapeType="1"/>
            </p:cNvSpPr>
            <p:nvPr/>
          </p:nvSpPr>
          <p:spPr bwMode="auto">
            <a:xfrm>
              <a:off x="865" y="3182"/>
              <a:ext cx="0" cy="321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9500" name="Line 124"/>
            <p:cNvSpPr>
              <a:spLocks noChangeAspect="1" noChangeShapeType="1"/>
            </p:cNvSpPr>
            <p:nvPr/>
          </p:nvSpPr>
          <p:spPr bwMode="auto">
            <a:xfrm>
              <a:off x="382" y="3503"/>
              <a:ext cx="0" cy="323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9501" name="Line 125"/>
            <p:cNvSpPr>
              <a:spLocks noChangeAspect="1" noChangeShapeType="1"/>
            </p:cNvSpPr>
            <p:nvPr/>
          </p:nvSpPr>
          <p:spPr bwMode="auto">
            <a:xfrm>
              <a:off x="865" y="3503"/>
              <a:ext cx="0" cy="323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9502" name="Rectangle 126"/>
            <p:cNvSpPr>
              <a:spLocks noChangeAspect="1" noChangeArrowheads="1"/>
            </p:cNvSpPr>
            <p:nvPr/>
          </p:nvSpPr>
          <p:spPr bwMode="auto">
            <a:xfrm>
              <a:off x="3025" y="3181"/>
              <a:ext cx="485" cy="322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1400" i="1" baseline="0" dirty="0">
                  <a:solidFill>
                    <a:srgbClr val="6699FF"/>
                  </a:solidFill>
                </a:rPr>
                <a:t>r’</a:t>
              </a:r>
              <a:r>
                <a:rPr lang="en-US" sz="1400" baseline="-25000" dirty="0">
                  <a:solidFill>
                    <a:srgbClr val="6699FF"/>
                  </a:solidFill>
                </a:rPr>
                <a:t>4</a:t>
              </a:r>
            </a:p>
          </p:txBody>
        </p:sp>
        <p:sp>
          <p:nvSpPr>
            <p:cNvPr id="229503" name="Rectangle 127"/>
            <p:cNvSpPr>
              <a:spLocks noChangeAspect="1" noChangeArrowheads="1"/>
            </p:cNvSpPr>
            <p:nvPr/>
          </p:nvSpPr>
          <p:spPr bwMode="auto">
            <a:xfrm>
              <a:off x="3025" y="2859"/>
              <a:ext cx="485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1400" i="1" baseline="0" dirty="0">
                  <a:solidFill>
                    <a:srgbClr val="6699FF"/>
                  </a:solidFill>
                </a:rPr>
                <a:t>r’</a:t>
              </a:r>
              <a:r>
                <a:rPr lang="en-US" sz="1400" baseline="-25000" dirty="0">
                  <a:solidFill>
                    <a:srgbClr val="6699FF"/>
                  </a:solidFill>
                </a:rPr>
                <a:t>3</a:t>
              </a:r>
            </a:p>
          </p:txBody>
        </p:sp>
        <p:sp>
          <p:nvSpPr>
            <p:cNvPr id="229504" name="Rectangle 128"/>
            <p:cNvSpPr>
              <a:spLocks noChangeAspect="1" noChangeArrowheads="1"/>
            </p:cNvSpPr>
            <p:nvPr/>
          </p:nvSpPr>
          <p:spPr bwMode="auto">
            <a:xfrm>
              <a:off x="3025" y="2537"/>
              <a:ext cx="485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1400" i="1" baseline="0" dirty="0">
                  <a:solidFill>
                    <a:srgbClr val="6699FF"/>
                  </a:solidFill>
                </a:rPr>
                <a:t>r’</a:t>
              </a:r>
              <a:r>
                <a:rPr lang="en-US" sz="1400" baseline="-25000" dirty="0">
                  <a:solidFill>
                    <a:srgbClr val="6699FF"/>
                  </a:solidFill>
                </a:rPr>
                <a:t>2</a:t>
              </a:r>
              <a:endParaRPr lang="en-US" sz="1400" i="1" baseline="-25000" dirty="0">
                <a:solidFill>
                  <a:srgbClr val="6699FF"/>
                </a:solidFill>
              </a:endParaRPr>
            </a:p>
          </p:txBody>
        </p:sp>
        <p:sp>
          <p:nvSpPr>
            <p:cNvPr id="229505" name="Rectangle 129"/>
            <p:cNvSpPr>
              <a:spLocks noChangeAspect="1" noChangeArrowheads="1"/>
            </p:cNvSpPr>
            <p:nvPr/>
          </p:nvSpPr>
          <p:spPr bwMode="auto">
            <a:xfrm>
              <a:off x="3025" y="2215"/>
              <a:ext cx="485" cy="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1400" i="1" baseline="0">
                  <a:solidFill>
                    <a:srgbClr val="6699FF"/>
                  </a:solidFill>
                </a:rPr>
                <a:t>s’</a:t>
              </a:r>
            </a:p>
          </p:txBody>
        </p:sp>
        <p:sp>
          <p:nvSpPr>
            <p:cNvPr id="229506" name="Line 130"/>
            <p:cNvSpPr>
              <a:spLocks noChangeAspect="1" noChangeShapeType="1"/>
            </p:cNvSpPr>
            <p:nvPr/>
          </p:nvSpPr>
          <p:spPr bwMode="auto">
            <a:xfrm>
              <a:off x="3025" y="2215"/>
              <a:ext cx="485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9507" name="Line 131"/>
            <p:cNvSpPr>
              <a:spLocks noChangeAspect="1" noChangeShapeType="1"/>
            </p:cNvSpPr>
            <p:nvPr/>
          </p:nvSpPr>
          <p:spPr bwMode="auto">
            <a:xfrm>
              <a:off x="3025" y="2537"/>
              <a:ext cx="48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9508" name="Line 132"/>
            <p:cNvSpPr>
              <a:spLocks noChangeAspect="1" noChangeShapeType="1"/>
            </p:cNvSpPr>
            <p:nvPr/>
          </p:nvSpPr>
          <p:spPr bwMode="auto">
            <a:xfrm>
              <a:off x="3025" y="2859"/>
              <a:ext cx="48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9509" name="Line 133"/>
            <p:cNvSpPr>
              <a:spLocks noChangeAspect="1" noChangeShapeType="1"/>
            </p:cNvSpPr>
            <p:nvPr/>
          </p:nvSpPr>
          <p:spPr bwMode="auto">
            <a:xfrm>
              <a:off x="3025" y="3181"/>
              <a:ext cx="48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9510" name="Line 134"/>
            <p:cNvSpPr>
              <a:spLocks noChangeAspect="1" noChangeShapeType="1"/>
            </p:cNvSpPr>
            <p:nvPr/>
          </p:nvSpPr>
          <p:spPr bwMode="auto">
            <a:xfrm>
              <a:off x="3025" y="3503"/>
              <a:ext cx="485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9511" name="Line 135"/>
            <p:cNvSpPr>
              <a:spLocks noChangeAspect="1" noChangeShapeType="1"/>
            </p:cNvSpPr>
            <p:nvPr/>
          </p:nvSpPr>
          <p:spPr bwMode="auto">
            <a:xfrm>
              <a:off x="3025" y="2215"/>
              <a:ext cx="0" cy="128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9512" name="Line 136"/>
            <p:cNvSpPr>
              <a:spLocks noChangeAspect="1" noChangeShapeType="1"/>
            </p:cNvSpPr>
            <p:nvPr/>
          </p:nvSpPr>
          <p:spPr bwMode="auto">
            <a:xfrm>
              <a:off x="3510" y="2215"/>
              <a:ext cx="0" cy="128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9513" name="Rectangle 137"/>
            <p:cNvSpPr>
              <a:spLocks noChangeAspect="1" noChangeArrowheads="1"/>
            </p:cNvSpPr>
            <p:nvPr/>
          </p:nvSpPr>
          <p:spPr bwMode="auto">
            <a:xfrm>
              <a:off x="3889" y="3502"/>
              <a:ext cx="67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1400" i="1" baseline="0" dirty="0">
                  <a:solidFill>
                    <a:srgbClr val="6699FF"/>
                  </a:solidFill>
                </a:rPr>
                <a:t>y’</a:t>
              </a:r>
              <a:r>
                <a:rPr lang="en-US" sz="1400" baseline="-25000" dirty="0">
                  <a:solidFill>
                    <a:srgbClr val="6699FF"/>
                  </a:solidFill>
                </a:rPr>
                <a:t>5</a:t>
              </a:r>
            </a:p>
          </p:txBody>
        </p:sp>
        <p:sp>
          <p:nvSpPr>
            <p:cNvPr id="229514" name="Rectangle 138"/>
            <p:cNvSpPr>
              <a:spLocks noChangeAspect="1" noChangeArrowheads="1"/>
            </p:cNvSpPr>
            <p:nvPr/>
          </p:nvSpPr>
          <p:spPr bwMode="auto">
            <a:xfrm>
              <a:off x="3889" y="3166"/>
              <a:ext cx="670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1400" i="1" baseline="0" dirty="0">
                  <a:solidFill>
                    <a:srgbClr val="6699FF"/>
                  </a:solidFill>
                </a:rPr>
                <a:t>y’</a:t>
              </a:r>
              <a:r>
                <a:rPr lang="en-US" sz="1400" baseline="-25000" dirty="0">
                  <a:solidFill>
                    <a:srgbClr val="6699FF"/>
                  </a:solidFill>
                </a:rPr>
                <a:t>4</a:t>
              </a:r>
            </a:p>
          </p:txBody>
        </p:sp>
        <p:sp>
          <p:nvSpPr>
            <p:cNvPr id="229515" name="Rectangle 139"/>
            <p:cNvSpPr>
              <a:spLocks noChangeAspect="1" noChangeArrowheads="1"/>
            </p:cNvSpPr>
            <p:nvPr/>
          </p:nvSpPr>
          <p:spPr bwMode="auto">
            <a:xfrm>
              <a:off x="3889" y="2830"/>
              <a:ext cx="670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1400" i="1" baseline="0" dirty="0">
                  <a:solidFill>
                    <a:srgbClr val="6699FF"/>
                  </a:solidFill>
                </a:rPr>
                <a:t>y’</a:t>
              </a:r>
              <a:r>
                <a:rPr lang="en-US" sz="1400" baseline="-25000" dirty="0">
                  <a:solidFill>
                    <a:srgbClr val="6699FF"/>
                  </a:solidFill>
                </a:rPr>
                <a:t>3</a:t>
              </a:r>
            </a:p>
          </p:txBody>
        </p:sp>
        <p:sp>
          <p:nvSpPr>
            <p:cNvPr id="229516" name="Rectangle 140"/>
            <p:cNvSpPr>
              <a:spLocks noChangeAspect="1" noChangeArrowheads="1"/>
            </p:cNvSpPr>
            <p:nvPr/>
          </p:nvSpPr>
          <p:spPr bwMode="auto">
            <a:xfrm>
              <a:off x="3889" y="2542"/>
              <a:ext cx="67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1400" i="1" baseline="0" dirty="0">
                  <a:solidFill>
                    <a:srgbClr val="6699FF"/>
                  </a:solidFill>
                </a:rPr>
                <a:t>y’</a:t>
              </a:r>
              <a:r>
                <a:rPr lang="en-US" sz="1400" baseline="-25000" dirty="0">
                  <a:solidFill>
                    <a:srgbClr val="6699FF"/>
                  </a:solidFill>
                </a:rPr>
                <a:t>2</a:t>
              </a:r>
            </a:p>
          </p:txBody>
        </p:sp>
        <p:sp>
          <p:nvSpPr>
            <p:cNvPr id="229517" name="Rectangle 141"/>
            <p:cNvSpPr>
              <a:spLocks noChangeAspect="1" noChangeArrowheads="1"/>
            </p:cNvSpPr>
            <p:nvPr/>
          </p:nvSpPr>
          <p:spPr bwMode="auto">
            <a:xfrm>
              <a:off x="3889" y="2254"/>
              <a:ext cx="67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1400" i="1" baseline="0" dirty="0">
                  <a:solidFill>
                    <a:srgbClr val="6699FF"/>
                  </a:solidFill>
                </a:rPr>
                <a:t>y’</a:t>
              </a:r>
              <a:r>
                <a:rPr lang="en-US" sz="1400" i="1" baseline="-25000" dirty="0">
                  <a:solidFill>
                    <a:srgbClr val="6699FF"/>
                  </a:solidFill>
                </a:rPr>
                <a:t>1</a:t>
              </a:r>
              <a:endParaRPr lang="en-US" sz="1400" baseline="-25000" dirty="0">
                <a:solidFill>
                  <a:srgbClr val="6699FF"/>
                </a:solidFill>
              </a:endParaRPr>
            </a:p>
          </p:txBody>
        </p:sp>
        <p:sp>
          <p:nvSpPr>
            <p:cNvPr id="229518" name="Line 142"/>
            <p:cNvSpPr>
              <a:spLocks noChangeAspect="1" noChangeShapeType="1"/>
            </p:cNvSpPr>
            <p:nvPr/>
          </p:nvSpPr>
          <p:spPr bwMode="auto">
            <a:xfrm>
              <a:off x="3889" y="2254"/>
              <a:ext cx="67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9519" name="Line 143"/>
            <p:cNvSpPr>
              <a:spLocks noChangeAspect="1" noChangeShapeType="1"/>
            </p:cNvSpPr>
            <p:nvPr/>
          </p:nvSpPr>
          <p:spPr bwMode="auto">
            <a:xfrm>
              <a:off x="3889" y="2542"/>
              <a:ext cx="67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9520" name="Line 144"/>
            <p:cNvSpPr>
              <a:spLocks noChangeAspect="1" noChangeShapeType="1"/>
            </p:cNvSpPr>
            <p:nvPr/>
          </p:nvSpPr>
          <p:spPr bwMode="auto">
            <a:xfrm>
              <a:off x="3889" y="2830"/>
              <a:ext cx="67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9521" name="Line 145"/>
            <p:cNvSpPr>
              <a:spLocks noChangeAspect="1" noChangeShapeType="1"/>
            </p:cNvSpPr>
            <p:nvPr/>
          </p:nvSpPr>
          <p:spPr bwMode="auto">
            <a:xfrm>
              <a:off x="3889" y="3166"/>
              <a:ext cx="67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9522" name="Line 146"/>
            <p:cNvSpPr>
              <a:spLocks noChangeAspect="1" noChangeShapeType="1"/>
            </p:cNvSpPr>
            <p:nvPr/>
          </p:nvSpPr>
          <p:spPr bwMode="auto">
            <a:xfrm>
              <a:off x="3889" y="3502"/>
              <a:ext cx="67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9523" name="Line 147"/>
            <p:cNvSpPr>
              <a:spLocks noChangeAspect="1" noChangeShapeType="1"/>
            </p:cNvSpPr>
            <p:nvPr/>
          </p:nvSpPr>
          <p:spPr bwMode="auto">
            <a:xfrm>
              <a:off x="3889" y="3790"/>
              <a:ext cx="67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9524" name="Line 148"/>
            <p:cNvSpPr>
              <a:spLocks noChangeAspect="1" noChangeShapeType="1"/>
            </p:cNvSpPr>
            <p:nvPr/>
          </p:nvSpPr>
          <p:spPr bwMode="auto">
            <a:xfrm>
              <a:off x="3889" y="2254"/>
              <a:ext cx="0" cy="1536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9525" name="Line 149"/>
            <p:cNvSpPr>
              <a:spLocks noChangeAspect="1" noChangeShapeType="1"/>
            </p:cNvSpPr>
            <p:nvPr/>
          </p:nvSpPr>
          <p:spPr bwMode="auto">
            <a:xfrm>
              <a:off x="4559" y="2254"/>
              <a:ext cx="0" cy="1536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9526" name="Text Box 150"/>
            <p:cNvSpPr txBox="1">
              <a:spLocks noChangeAspect="1" noChangeArrowheads="1"/>
            </p:cNvSpPr>
            <p:nvPr/>
          </p:nvSpPr>
          <p:spPr bwMode="auto">
            <a:xfrm>
              <a:off x="3561" y="2694"/>
              <a:ext cx="411" cy="5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baseline="0"/>
                <a:t>=</a:t>
              </a:r>
            </a:p>
          </p:txBody>
        </p:sp>
      </p:grpSp>
      <p:sp>
        <p:nvSpPr>
          <p:cNvPr id="229527" name="Text Box 151"/>
          <p:cNvSpPr txBox="1">
            <a:spLocks noChangeArrowheads="1"/>
          </p:cNvSpPr>
          <p:nvPr/>
        </p:nvSpPr>
        <p:spPr bwMode="auto">
          <a:xfrm>
            <a:off x="3187700" y="3419475"/>
            <a:ext cx="8509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*</a:t>
            </a:r>
          </a:p>
        </p:txBody>
      </p:sp>
      <p:sp>
        <p:nvSpPr>
          <p:cNvPr id="229597" name="AutoShape 221"/>
          <p:cNvSpPr>
            <a:spLocks noChangeArrowheads="1"/>
          </p:cNvSpPr>
          <p:nvPr/>
        </p:nvSpPr>
        <p:spPr bwMode="auto">
          <a:xfrm rot="16200000">
            <a:off x="5046662" y="2879726"/>
            <a:ext cx="1871663" cy="1446212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r>
              <a:rPr lang="en-US" sz="2000" baseline="0"/>
              <a:t>PROTOCOL</a:t>
            </a:r>
          </a:p>
        </p:txBody>
      </p:sp>
      <p:graphicFrame>
        <p:nvGraphicFramePr>
          <p:cNvPr id="229618" name="Group 242"/>
          <p:cNvGraphicFramePr>
            <a:graphicFrameLocks noGrp="1"/>
          </p:cNvGraphicFramePr>
          <p:nvPr>
            <p:ph idx="1"/>
          </p:nvPr>
        </p:nvGraphicFramePr>
        <p:xfrm>
          <a:off x="7142163" y="2824163"/>
          <a:ext cx="630237" cy="1981200"/>
        </p:xfrm>
        <a:graphic>
          <a:graphicData uri="http://schemas.openxmlformats.org/drawingml/2006/table">
            <a:tbl>
              <a:tblPr/>
              <a:tblGrid>
                <a:gridCol w="630237"/>
              </a:tblGrid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9619" name="Text Box 243"/>
          <p:cNvSpPr txBox="1">
            <a:spLocks noChangeArrowheads="1"/>
          </p:cNvSpPr>
          <p:nvPr/>
        </p:nvSpPr>
        <p:spPr bwMode="auto">
          <a:xfrm>
            <a:off x="6705600" y="5199063"/>
            <a:ext cx="2057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aseline="0"/>
              <a:t>Shares for</a:t>
            </a:r>
            <a:r>
              <a:rPr lang="en-US" baseline="0"/>
              <a:t> </a:t>
            </a:r>
            <a:r>
              <a:rPr lang="en-US" sz="2000" i="1" baseline="0"/>
              <a:t>s</a:t>
            </a:r>
            <a:r>
              <a:rPr lang="en-US" sz="1400" i="1" baseline="0"/>
              <a:t> </a:t>
            </a:r>
            <a:r>
              <a:rPr lang="en-US" sz="1200" i="1" baseline="0"/>
              <a:t>* </a:t>
            </a:r>
            <a:r>
              <a:rPr lang="en-US" sz="2000" baseline="0">
                <a:solidFill>
                  <a:srgbClr val="6699FF"/>
                </a:solidFill>
              </a:rPr>
              <a:t>s’</a:t>
            </a:r>
            <a:endParaRPr lang="en-US" sz="2000" i="1" baseline="0"/>
          </a:p>
        </p:txBody>
      </p:sp>
      <p:sp>
        <p:nvSpPr>
          <p:cNvPr id="229620" name="Text Box 244"/>
          <p:cNvSpPr txBox="1">
            <a:spLocks noChangeArrowheads="1"/>
          </p:cNvSpPr>
          <p:nvPr/>
        </p:nvSpPr>
        <p:spPr bwMode="auto">
          <a:xfrm>
            <a:off x="2989263" y="5791200"/>
            <a:ext cx="37163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aseline="0"/>
              <a:t>Access structure must be Q</a:t>
            </a:r>
            <a:r>
              <a:rPr lang="en-US" sz="2000" baseline="3000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095609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9597" grpId="0" animBg="1"/>
      <p:bldP spid="229619" grpId="0"/>
      <p:bldP spid="2296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41"/>
          <p:cNvSpPr>
            <a:spLocks noChangeArrowheads="1"/>
          </p:cNvSpPr>
          <p:nvPr/>
        </p:nvSpPr>
        <p:spPr bwMode="auto">
          <a:xfrm>
            <a:off x="3124200" y="609600"/>
            <a:ext cx="1676400" cy="762000"/>
          </a:xfrm>
          <a:prstGeom prst="cloudCallout">
            <a:avLst>
              <a:gd name="adj1" fmla="val -8523"/>
              <a:gd name="adj2" fmla="val 128838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endParaRPr lang="en-US" sz="800" b="1" dirty="0">
              <a:latin typeface="Consolas" pitchFamily="49" charset="0"/>
            </a:endParaRPr>
          </a:p>
          <a:p>
            <a:pPr marL="342900" indent="-342900" algn="ctr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r>
              <a:rPr lang="en-US" sz="2000" b="1" dirty="0">
                <a:latin typeface="Consolas" pitchFamily="49" charset="0"/>
              </a:rPr>
              <a:t> </a:t>
            </a:r>
            <a:r>
              <a:rPr lang="he-IL" sz="2000" b="1" dirty="0">
                <a:latin typeface="Consolas" pitchFamily="49" charset="0"/>
              </a:rPr>
              <a:t>3742</a:t>
            </a:r>
            <a:endParaRPr lang="en-US" sz="2000" b="1" dirty="0">
              <a:latin typeface="Consolas" pitchFamily="49" charset="0"/>
            </a:endParaRPr>
          </a:p>
        </p:txBody>
      </p:sp>
      <p:sp>
        <p:nvSpPr>
          <p:cNvPr id="17" name="Rectangle 2"/>
          <p:cNvSpPr txBox="1">
            <a:spLocks noChangeArrowheads="1"/>
          </p:cNvSpPr>
          <p:nvPr/>
        </p:nvSpPr>
        <p:spPr>
          <a:xfrm>
            <a:off x="152400" y="152400"/>
            <a:ext cx="8305800" cy="6858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n-US" sz="2800" kern="0" dirty="0">
                <a:solidFill>
                  <a:srgbClr val="4603CD"/>
                </a:solidFill>
                <a:latin typeface="+mj-lt"/>
                <a:ea typeface="+mj-ea"/>
                <a:cs typeface="+mj-cs"/>
              </a:rPr>
              <a:t>Secret </a:t>
            </a:r>
            <a:r>
              <a:rPr lang="en-US" sz="2800" kern="0" dirty="0" smtClean="0">
                <a:solidFill>
                  <a:srgbClr val="4603CD"/>
                </a:solidFill>
                <a:latin typeface="+mj-lt"/>
                <a:ea typeface="+mj-ea"/>
                <a:cs typeface="+mj-cs"/>
              </a:rPr>
              <a:t>Sharing</a:t>
            </a:r>
            <a:endParaRPr lang="en-US" kern="0" dirty="0">
              <a:solidFill>
                <a:srgbClr val="4603CD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8" name="Slide Number Placeholder 17"/>
          <p:cNvSpPr txBox="1">
            <a:spLocks noGrp="1"/>
          </p:cNvSpPr>
          <p:nvPr/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</p:spPr>
        <p:txBody>
          <a:bodyPr lIns="0" tIns="0" rIns="0" bIns="0" anchor="b"/>
          <a:lstStyle/>
          <a:p>
            <a:pPr algn="r">
              <a:spcBef>
                <a:spcPct val="5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  <a:defRPr/>
            </a:pPr>
            <a:fld id="{22E092A0-6B5F-4B4F-AE23-F8E541C0D92E}" type="slidenum">
              <a:rPr lang="he-IL" sz="1200">
                <a:solidFill>
                  <a:schemeClr val="tx2">
                    <a:shade val="90000"/>
                  </a:schemeClr>
                </a:solidFill>
                <a:latin typeface="Frutiger SAIN Bd v.1" pitchFamily="2" charset="0"/>
                <a:cs typeface="Arial" charset="0"/>
              </a:rPr>
              <a:pPr algn="r">
                <a:spcBef>
                  <a:spcPct val="50000"/>
                </a:spcBef>
                <a:buClr>
                  <a:schemeClr val="folHlink"/>
                </a:buClr>
                <a:buSzPct val="90000"/>
                <a:buFont typeface="Wingdings" pitchFamily="2" charset="2"/>
                <a:buNone/>
                <a:defRPr/>
              </a:pPr>
              <a:t>3</a:t>
            </a:fld>
            <a:endParaRPr lang="en-US" sz="1200" dirty="0">
              <a:solidFill>
                <a:schemeClr val="tx2">
                  <a:shade val="90000"/>
                </a:schemeClr>
              </a:solidFill>
              <a:latin typeface="Frutiger SAIN Bd v.1" pitchFamily="2" charset="0"/>
              <a:cs typeface="Arial" charset="0"/>
            </a:endParaRPr>
          </a:p>
        </p:txBody>
      </p:sp>
      <p:pic>
        <p:nvPicPr>
          <p:cNvPr id="18437" name="Picture 9" descr="250px-MadlHatterByTenniel">
            <a:hlinkClick r:id="rId3" tooltip="הכובען המטורף מדקלם את שיר האיגיון &quot;קרוץ לי קרוץ לי עטלף&quot;. איור מעשה ידי סר ג'ון טניאל.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4572000"/>
            <a:ext cx="1844675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Picture 10" descr="120px-Cheshire_Cat_Tenniel">
            <a:hlinkClick r:id="rId5" tooltip="Cheshire Cat Tenniel.jpg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38400" y="4724400"/>
            <a:ext cx="2057400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9" name="Picture 11" descr="150px-Down_the_Rabbit_Hole">
            <a:hlinkClick r:id="rId7" tooltip="Down the Rabbit Hole.png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946650" y="4343400"/>
            <a:ext cx="1682750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0" name="Picture 13" descr="150px-Alice_par_John_Tenniel_15">
            <a:hlinkClick r:id="rId9" tooltip="Alice par John Tenniel 15.png"/>
          </p:cNvPr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162800" y="4343400"/>
            <a:ext cx="1717675" cy="226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1" name="Picture 14" descr="5376097_std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52400" y="914400"/>
            <a:ext cx="2514600" cy="201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2" name="Picture 15" descr="masterlock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429000" y="20574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1872" name="Picture 16" descr="2399462276_abbf94b00f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914400"/>
            <a:ext cx="27432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AutoShape 41"/>
          <p:cNvSpPr>
            <a:spLocks noChangeArrowheads="1"/>
          </p:cNvSpPr>
          <p:nvPr/>
        </p:nvSpPr>
        <p:spPr bwMode="auto">
          <a:xfrm>
            <a:off x="533400" y="3200400"/>
            <a:ext cx="1676400" cy="762000"/>
          </a:xfrm>
          <a:prstGeom prst="cloudCallout">
            <a:avLst>
              <a:gd name="adj1" fmla="val -8523"/>
              <a:gd name="adj2" fmla="val 128838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endParaRPr lang="en-US" sz="800" b="1" dirty="0">
              <a:latin typeface="Consolas" pitchFamily="49" charset="0"/>
            </a:endParaRPr>
          </a:p>
          <a:p>
            <a:pPr marL="342900" indent="-342900" algn="ctr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r>
              <a:rPr lang="en-US" sz="2000" b="1" dirty="0">
                <a:latin typeface="Consolas" pitchFamily="49" charset="0"/>
              </a:rPr>
              <a:t> </a:t>
            </a:r>
            <a:r>
              <a:rPr lang="he-IL" sz="2000" b="1" dirty="0">
                <a:latin typeface="Consolas" pitchFamily="49" charset="0"/>
              </a:rPr>
              <a:t>6634</a:t>
            </a:r>
            <a:endParaRPr lang="en-US" sz="2000" b="1" dirty="0">
              <a:latin typeface="Consolas" pitchFamily="49" charset="0"/>
            </a:endParaRPr>
          </a:p>
        </p:txBody>
      </p:sp>
      <p:sp>
        <p:nvSpPr>
          <p:cNvPr id="3" name="AutoShape 41"/>
          <p:cNvSpPr>
            <a:spLocks noChangeArrowheads="1"/>
          </p:cNvSpPr>
          <p:nvPr/>
        </p:nvSpPr>
        <p:spPr bwMode="auto">
          <a:xfrm>
            <a:off x="2514600" y="3352800"/>
            <a:ext cx="1676400" cy="762000"/>
          </a:xfrm>
          <a:prstGeom prst="cloudCallout">
            <a:avLst>
              <a:gd name="adj1" fmla="val -8523"/>
              <a:gd name="adj2" fmla="val 128838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342900" indent="-342900" algn="ctr" rtl="1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endParaRPr lang="en-US" sz="800" b="1" dirty="0">
              <a:latin typeface="Consolas" pitchFamily="49" charset="0"/>
            </a:endParaRPr>
          </a:p>
          <a:p>
            <a:pPr marL="342900" indent="-342900" algn="ctr" rtl="1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r>
              <a:rPr lang="en-US" sz="2000" b="1" dirty="0">
                <a:latin typeface="Consolas" pitchFamily="49" charset="0"/>
              </a:rPr>
              <a:t> </a:t>
            </a:r>
            <a:r>
              <a:rPr lang="he-IL" sz="2000" b="1" dirty="0">
                <a:latin typeface="Consolas" pitchFamily="49" charset="0"/>
              </a:rPr>
              <a:t>3441</a:t>
            </a:r>
            <a:endParaRPr lang="en-US" sz="2000" b="1" dirty="0">
              <a:latin typeface="Consolas" pitchFamily="49" charset="0"/>
            </a:endParaRPr>
          </a:p>
        </p:txBody>
      </p:sp>
      <p:sp>
        <p:nvSpPr>
          <p:cNvPr id="4" name="AutoShape 41"/>
          <p:cNvSpPr>
            <a:spLocks noChangeArrowheads="1"/>
          </p:cNvSpPr>
          <p:nvPr/>
        </p:nvSpPr>
        <p:spPr bwMode="auto">
          <a:xfrm>
            <a:off x="4876800" y="3352800"/>
            <a:ext cx="1676400" cy="762000"/>
          </a:xfrm>
          <a:prstGeom prst="cloudCallout">
            <a:avLst>
              <a:gd name="adj1" fmla="val -8523"/>
              <a:gd name="adj2" fmla="val 128838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342900" indent="-342900" algn="ctr" rtl="1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endParaRPr lang="en-US" sz="800" b="1" dirty="0">
              <a:latin typeface="Consolas" pitchFamily="49" charset="0"/>
            </a:endParaRPr>
          </a:p>
          <a:p>
            <a:pPr marL="342900" indent="-342900" algn="ctr" rtl="1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r>
              <a:rPr lang="en-US" sz="2000" b="1" dirty="0">
                <a:latin typeface="Consolas" pitchFamily="49" charset="0"/>
              </a:rPr>
              <a:t> </a:t>
            </a:r>
            <a:r>
              <a:rPr lang="he-IL" sz="2000" b="1" dirty="0">
                <a:latin typeface="Consolas" pitchFamily="49" charset="0"/>
              </a:rPr>
              <a:t>2538</a:t>
            </a:r>
            <a:endParaRPr lang="en-US" sz="2000" b="1" dirty="0">
              <a:latin typeface="Consolas" pitchFamily="49" charset="0"/>
            </a:endParaRPr>
          </a:p>
        </p:txBody>
      </p:sp>
      <p:sp>
        <p:nvSpPr>
          <p:cNvPr id="5" name="AutoShape 41"/>
          <p:cNvSpPr>
            <a:spLocks noChangeArrowheads="1"/>
          </p:cNvSpPr>
          <p:nvPr/>
        </p:nvSpPr>
        <p:spPr bwMode="auto">
          <a:xfrm>
            <a:off x="7086600" y="3352800"/>
            <a:ext cx="1676400" cy="762000"/>
          </a:xfrm>
          <a:prstGeom prst="cloudCallout">
            <a:avLst>
              <a:gd name="adj1" fmla="val -8523"/>
              <a:gd name="adj2" fmla="val 128838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342900" indent="-342900" algn="ctr" rtl="1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endParaRPr lang="en-US" sz="800" b="1" dirty="0">
              <a:latin typeface="Consolas" pitchFamily="49" charset="0"/>
            </a:endParaRPr>
          </a:p>
          <a:p>
            <a:pPr marL="342900" indent="-342900" algn="ctr" rtl="1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r>
              <a:rPr lang="en-US" sz="2000" b="1" dirty="0">
                <a:latin typeface="Consolas" pitchFamily="49" charset="0"/>
              </a:rPr>
              <a:t> </a:t>
            </a:r>
            <a:r>
              <a:rPr lang="he-IL" sz="2000" b="1" dirty="0">
                <a:latin typeface="Consolas" pitchFamily="49" charset="0"/>
              </a:rPr>
              <a:t>1329</a:t>
            </a:r>
            <a:endParaRPr lang="en-US" sz="2000" b="1" dirty="0">
              <a:latin typeface="Consolas" pitchFamily="49" charset="0"/>
            </a:endParaRPr>
          </a:p>
        </p:txBody>
      </p:sp>
      <p:pic>
        <p:nvPicPr>
          <p:cNvPr id="121882" name="Picture 26" descr="light_bulb_w-hands_and_feet">
            <a:hlinkClick r:id="rId14"/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343400" y="1781175"/>
            <a:ext cx="107632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03467F-8737-479B-A39D-8E70A6FD2970}" type="slidenum">
              <a:rPr lang="he-IL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99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99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99"/>
                                      </p:to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99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99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18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18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18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1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18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18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3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r>
              <a:rPr lang="en-US" sz="4800" dirty="0" smtClean="0"/>
              <a:t>Application: Computing a Sum</a:t>
            </a:r>
          </a:p>
        </p:txBody>
      </p:sp>
      <p:graphicFrame>
        <p:nvGraphicFramePr>
          <p:cNvPr id="3074" name="Object 3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071376775"/>
              </p:ext>
            </p:extLst>
          </p:nvPr>
        </p:nvGraphicFramePr>
        <p:xfrm>
          <a:off x="3027600" y="1981200"/>
          <a:ext cx="630000" cy="126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49" name="Photo Editor Photo" r:id="rId3" imgW="1238423" imgH="2476190" progId="MSPhotoEd.3">
                  <p:embed/>
                </p:oleObj>
              </mc:Choice>
              <mc:Fallback>
                <p:oleObj name="Photo Editor Photo" r:id="rId3" imgW="1238423" imgH="2476190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7600" y="1981200"/>
                        <a:ext cx="630000" cy="126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4957763" y="1981200"/>
          <a:ext cx="460375" cy="1249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50" name="Photo Editor Photo" r:id="rId5" imgW="876190" imgH="2381582" progId="MSPhotoEd.3">
                  <p:embed/>
                </p:oleObj>
              </mc:Choice>
              <mc:Fallback>
                <p:oleObj name="Photo Editor Photo" r:id="rId5" imgW="876190" imgH="2381582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7763" y="1981200"/>
                        <a:ext cx="460375" cy="1249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5252" name="Object 3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1033463" y="4229100"/>
          <a:ext cx="40005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51" name="Equation" r:id="rId7" imgW="152280" imgH="228600" progId="Equation.DSMT4">
                  <p:embed/>
                </p:oleObj>
              </mc:Choice>
              <mc:Fallback>
                <p:oleObj name="Equation" r:id="rId7" imgW="1522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3463" y="4229100"/>
                        <a:ext cx="400050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2DF230-FEDF-4870-877C-485B510F1F17}" type="slidenum">
              <a:rPr lang="en-US"/>
              <a:pPr>
                <a:defRPr/>
              </a:pPr>
              <a:t>30</a:t>
            </a:fld>
            <a:endParaRPr lang="en-US"/>
          </a:p>
        </p:txBody>
      </p:sp>
      <p:pic>
        <p:nvPicPr>
          <p:cNvPr id="3117" name="Picture 5" descr="Homer_Simpson_200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5213" y="4143375"/>
            <a:ext cx="890587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076" name="Object 6"/>
          <p:cNvGraphicFramePr>
            <a:graphicFrameLocks noChangeAspect="1"/>
          </p:cNvGraphicFramePr>
          <p:nvPr/>
        </p:nvGraphicFramePr>
        <p:xfrm>
          <a:off x="2843213" y="5343525"/>
          <a:ext cx="430212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52" name="Equation" r:id="rId10" imgW="114120" imgH="139680" progId="Equation.DSMT4">
                  <p:embed/>
                </p:oleObj>
              </mc:Choice>
              <mc:Fallback>
                <p:oleObj name="Equation" r:id="rId10" imgW="11412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5343525"/>
                        <a:ext cx="430212" cy="525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5223" name="Object 7"/>
          <p:cNvGraphicFramePr>
            <a:graphicFrameLocks noChangeAspect="1"/>
          </p:cNvGraphicFramePr>
          <p:nvPr/>
        </p:nvGraphicFramePr>
        <p:xfrm>
          <a:off x="3124200" y="5391150"/>
          <a:ext cx="477838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53" name="Equation" r:id="rId12" imgW="126720" imgH="114120" progId="Equation.DSMT4">
                  <p:embed/>
                </p:oleObj>
              </mc:Choice>
              <mc:Fallback>
                <p:oleObj name="Equation" r:id="rId12" imgW="126720" imgH="114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5391150"/>
                        <a:ext cx="477838" cy="43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5224" name="Object 8"/>
          <p:cNvGraphicFramePr>
            <a:graphicFrameLocks noChangeAspect="1"/>
          </p:cNvGraphicFramePr>
          <p:nvPr/>
        </p:nvGraphicFramePr>
        <p:xfrm>
          <a:off x="3581400" y="5170488"/>
          <a:ext cx="525463" cy="858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54" name="Equation" r:id="rId14" imgW="139680" imgH="228600" progId="Equation.DSMT4">
                  <p:embed/>
                </p:oleObj>
              </mc:Choice>
              <mc:Fallback>
                <p:oleObj name="Equation" r:id="rId14" imgW="1396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5170488"/>
                        <a:ext cx="525463" cy="858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5225" name="Object 9"/>
          <p:cNvGraphicFramePr>
            <a:graphicFrameLocks noChangeAspect="1"/>
          </p:cNvGraphicFramePr>
          <p:nvPr/>
        </p:nvGraphicFramePr>
        <p:xfrm>
          <a:off x="4395788" y="5172075"/>
          <a:ext cx="573087" cy="85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55" name="Equation" r:id="rId16" imgW="152280" imgH="228600" progId="Equation.DSMT4">
                  <p:embed/>
                </p:oleObj>
              </mc:Choice>
              <mc:Fallback>
                <p:oleObj name="Equation" r:id="rId16" imgW="1522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5788" y="5172075"/>
                        <a:ext cx="573087" cy="858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5226" name="Object 10"/>
          <p:cNvGraphicFramePr>
            <a:graphicFrameLocks noChangeAspect="1"/>
          </p:cNvGraphicFramePr>
          <p:nvPr/>
        </p:nvGraphicFramePr>
        <p:xfrm>
          <a:off x="5165725" y="5181600"/>
          <a:ext cx="574675" cy="85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56" name="Equation" r:id="rId18" imgW="152280" imgH="228600" progId="Equation.DSMT4">
                  <p:embed/>
                </p:oleObj>
              </mc:Choice>
              <mc:Fallback>
                <p:oleObj name="Equation" r:id="rId18" imgW="1522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5725" y="5181600"/>
                        <a:ext cx="574675" cy="858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5227" name="Object 11"/>
          <p:cNvGraphicFramePr>
            <a:graphicFrameLocks noChangeAspect="1"/>
          </p:cNvGraphicFramePr>
          <p:nvPr/>
        </p:nvGraphicFramePr>
        <p:xfrm>
          <a:off x="4038600" y="5343525"/>
          <a:ext cx="525463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57" name="Equation" r:id="rId20" imgW="139680" imgH="139680" progId="Equation.DSMT4">
                  <p:embed/>
                </p:oleObj>
              </mc:Choice>
              <mc:Fallback>
                <p:oleObj name="Equation" r:id="rId20" imgW="13968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5343525"/>
                        <a:ext cx="525463" cy="523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5228" name="Object 12"/>
          <p:cNvGraphicFramePr>
            <a:graphicFrameLocks noChangeAspect="1"/>
          </p:cNvGraphicFramePr>
          <p:nvPr/>
        </p:nvGraphicFramePr>
        <p:xfrm>
          <a:off x="4808538" y="5343525"/>
          <a:ext cx="525462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58" name="Equation" r:id="rId22" imgW="139680" imgH="139680" progId="Equation.DSMT4">
                  <p:embed/>
                </p:oleObj>
              </mc:Choice>
              <mc:Fallback>
                <p:oleObj name="Equation" r:id="rId22" imgW="13968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8538" y="5343525"/>
                        <a:ext cx="525462" cy="523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3"/>
          <p:cNvGraphicFramePr>
            <a:graphicFrameLocks noChangeAspect="1"/>
          </p:cNvGraphicFramePr>
          <p:nvPr/>
        </p:nvGraphicFramePr>
        <p:xfrm>
          <a:off x="4724400" y="1385888"/>
          <a:ext cx="477838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59" name="Equation" r:id="rId23" imgW="126720" imgH="177480" progId="Equation.DSMT4">
                  <p:embed/>
                </p:oleObj>
              </mc:Choice>
              <mc:Fallback>
                <p:oleObj name="Equation" r:id="rId23" imgW="1267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1385888"/>
                        <a:ext cx="477838" cy="668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5230" name="Object 14"/>
          <p:cNvGraphicFramePr>
            <a:graphicFrameLocks noChangeAspect="1"/>
          </p:cNvGraphicFramePr>
          <p:nvPr/>
        </p:nvGraphicFramePr>
        <p:xfrm>
          <a:off x="5029200" y="1504950"/>
          <a:ext cx="477838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60" name="Equation" r:id="rId25" imgW="126720" imgH="114120" progId="Equation.DSMT4">
                  <p:embed/>
                </p:oleObj>
              </mc:Choice>
              <mc:Fallback>
                <p:oleObj name="Equation" r:id="rId25" imgW="126720" imgH="114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1504950"/>
                        <a:ext cx="477838" cy="43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5231" name="Object 15"/>
          <p:cNvGraphicFramePr>
            <a:graphicFrameLocks noChangeAspect="1"/>
          </p:cNvGraphicFramePr>
          <p:nvPr/>
        </p:nvGraphicFramePr>
        <p:xfrm>
          <a:off x="5486400" y="1350963"/>
          <a:ext cx="525463" cy="858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61" name="Equation" r:id="rId26" imgW="139680" imgH="228600" progId="Equation.DSMT4">
                  <p:embed/>
                </p:oleObj>
              </mc:Choice>
              <mc:Fallback>
                <p:oleObj name="Equation" r:id="rId26" imgW="1396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1350963"/>
                        <a:ext cx="525463" cy="858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5232" name="Object 16"/>
          <p:cNvGraphicFramePr>
            <a:graphicFrameLocks noChangeAspect="1"/>
          </p:cNvGraphicFramePr>
          <p:nvPr/>
        </p:nvGraphicFramePr>
        <p:xfrm>
          <a:off x="6300788" y="1343025"/>
          <a:ext cx="573087" cy="85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62" name="Equation" r:id="rId28" imgW="152280" imgH="228600" progId="Equation.DSMT4">
                  <p:embed/>
                </p:oleObj>
              </mc:Choice>
              <mc:Fallback>
                <p:oleObj name="Equation" r:id="rId28" imgW="1522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788" y="1343025"/>
                        <a:ext cx="573087" cy="858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5233" name="Object 17"/>
          <p:cNvGraphicFramePr>
            <a:graphicFrameLocks noChangeAspect="1"/>
          </p:cNvGraphicFramePr>
          <p:nvPr/>
        </p:nvGraphicFramePr>
        <p:xfrm>
          <a:off x="7070725" y="1343025"/>
          <a:ext cx="574675" cy="85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63" name="Equation" r:id="rId30" imgW="152280" imgH="228600" progId="Equation.DSMT4">
                  <p:embed/>
                </p:oleObj>
              </mc:Choice>
              <mc:Fallback>
                <p:oleObj name="Equation" r:id="rId30" imgW="1522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0725" y="1343025"/>
                        <a:ext cx="574675" cy="858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5234" name="Object 18"/>
          <p:cNvGraphicFramePr>
            <a:graphicFrameLocks noChangeAspect="1"/>
          </p:cNvGraphicFramePr>
          <p:nvPr/>
        </p:nvGraphicFramePr>
        <p:xfrm>
          <a:off x="5943600" y="1457325"/>
          <a:ext cx="525463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64" name="Equation" r:id="rId32" imgW="139680" imgH="139680" progId="Equation.DSMT4">
                  <p:embed/>
                </p:oleObj>
              </mc:Choice>
              <mc:Fallback>
                <p:oleObj name="Equation" r:id="rId32" imgW="13968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1457325"/>
                        <a:ext cx="525463" cy="523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5235" name="Object 19"/>
          <p:cNvGraphicFramePr>
            <a:graphicFrameLocks noChangeAspect="1"/>
          </p:cNvGraphicFramePr>
          <p:nvPr/>
        </p:nvGraphicFramePr>
        <p:xfrm>
          <a:off x="6713538" y="1457325"/>
          <a:ext cx="525462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65" name="Equation" r:id="rId33" imgW="139680" imgH="139680" progId="Equation.DSMT4">
                  <p:embed/>
                </p:oleObj>
              </mc:Choice>
              <mc:Fallback>
                <p:oleObj name="Equation" r:id="rId33" imgW="13968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3538" y="1457325"/>
                        <a:ext cx="525462" cy="523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0" name="Object 20"/>
          <p:cNvGraphicFramePr>
            <a:graphicFrameLocks noChangeAspect="1"/>
          </p:cNvGraphicFramePr>
          <p:nvPr/>
        </p:nvGraphicFramePr>
        <p:xfrm>
          <a:off x="990600" y="1381125"/>
          <a:ext cx="477838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66" name="Equation" r:id="rId34" imgW="126720" imgH="139680" progId="Equation.DSMT4">
                  <p:embed/>
                </p:oleObj>
              </mc:Choice>
              <mc:Fallback>
                <p:oleObj name="Equation" r:id="rId34" imgW="12672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381125"/>
                        <a:ext cx="477838" cy="525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5237" name="Object 21"/>
          <p:cNvGraphicFramePr>
            <a:graphicFrameLocks noChangeAspect="1"/>
          </p:cNvGraphicFramePr>
          <p:nvPr/>
        </p:nvGraphicFramePr>
        <p:xfrm>
          <a:off x="1295400" y="1428750"/>
          <a:ext cx="477838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67" name="Equation" r:id="rId36" imgW="126720" imgH="114120" progId="Equation.DSMT4">
                  <p:embed/>
                </p:oleObj>
              </mc:Choice>
              <mc:Fallback>
                <p:oleObj name="Equation" r:id="rId36" imgW="126720" imgH="114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428750"/>
                        <a:ext cx="477838" cy="43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5238" name="Object 22"/>
          <p:cNvGraphicFramePr>
            <a:graphicFrameLocks noChangeAspect="1"/>
          </p:cNvGraphicFramePr>
          <p:nvPr/>
        </p:nvGraphicFramePr>
        <p:xfrm>
          <a:off x="1728788" y="1208088"/>
          <a:ext cx="573087" cy="858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68" name="Equation" r:id="rId37" imgW="152280" imgH="228600" progId="Equation.DSMT4">
                  <p:embed/>
                </p:oleObj>
              </mc:Choice>
              <mc:Fallback>
                <p:oleObj name="Equation" r:id="rId37" imgW="1522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8788" y="1208088"/>
                        <a:ext cx="573087" cy="858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5239" name="Object 23"/>
          <p:cNvGraphicFramePr>
            <a:graphicFrameLocks noChangeAspect="1"/>
          </p:cNvGraphicFramePr>
          <p:nvPr/>
        </p:nvGraphicFramePr>
        <p:xfrm>
          <a:off x="2543175" y="1228725"/>
          <a:ext cx="620713" cy="85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69" name="Equation" r:id="rId39" imgW="164880" imgH="228600" progId="Equation.DSMT4">
                  <p:embed/>
                </p:oleObj>
              </mc:Choice>
              <mc:Fallback>
                <p:oleObj name="Equation" r:id="rId39" imgW="1648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3175" y="1228725"/>
                        <a:ext cx="620713" cy="858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5240" name="Object 24"/>
          <p:cNvGraphicFramePr>
            <a:graphicFrameLocks noChangeAspect="1"/>
          </p:cNvGraphicFramePr>
          <p:nvPr/>
        </p:nvGraphicFramePr>
        <p:xfrm>
          <a:off x="3313113" y="1228725"/>
          <a:ext cx="622300" cy="85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70" name="Equation" r:id="rId41" imgW="164880" imgH="228600" progId="Equation.DSMT4">
                  <p:embed/>
                </p:oleObj>
              </mc:Choice>
              <mc:Fallback>
                <p:oleObj name="Equation" r:id="rId41" imgW="1648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3113" y="1228725"/>
                        <a:ext cx="622300" cy="858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5241" name="Object 25"/>
          <p:cNvGraphicFramePr>
            <a:graphicFrameLocks noChangeAspect="1"/>
          </p:cNvGraphicFramePr>
          <p:nvPr/>
        </p:nvGraphicFramePr>
        <p:xfrm>
          <a:off x="2209800" y="1381125"/>
          <a:ext cx="525463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71" name="Equation" r:id="rId43" imgW="139680" imgH="139680" progId="Equation.DSMT4">
                  <p:embed/>
                </p:oleObj>
              </mc:Choice>
              <mc:Fallback>
                <p:oleObj name="Equation" r:id="rId43" imgW="13968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381125"/>
                        <a:ext cx="525463" cy="523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5242" name="Object 26"/>
          <p:cNvGraphicFramePr>
            <a:graphicFrameLocks noChangeAspect="1"/>
          </p:cNvGraphicFramePr>
          <p:nvPr/>
        </p:nvGraphicFramePr>
        <p:xfrm>
          <a:off x="2979738" y="1381125"/>
          <a:ext cx="525462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72" name="Equation" r:id="rId44" imgW="139680" imgH="139680" progId="Equation.DSMT4">
                  <p:embed/>
                </p:oleObj>
              </mc:Choice>
              <mc:Fallback>
                <p:oleObj name="Equation" r:id="rId44" imgW="13968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9738" y="1381125"/>
                        <a:ext cx="525462" cy="523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533400" y="2362200"/>
            <a:ext cx="1781175" cy="458788"/>
            <a:chOff x="336" y="1488"/>
            <a:chExt cx="1122" cy="289"/>
          </a:xfrm>
        </p:grpSpPr>
        <p:graphicFrame>
          <p:nvGraphicFramePr>
            <p:cNvPr id="3110" name="Object 28"/>
            <p:cNvGraphicFramePr>
              <a:graphicFrameLocks noChangeAspect="1"/>
            </p:cNvGraphicFramePr>
            <p:nvPr/>
          </p:nvGraphicFramePr>
          <p:xfrm>
            <a:off x="761" y="1488"/>
            <a:ext cx="289" cy="28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273" name="Equation" r:id="rId45" imgW="139680" imgH="139680" progId="Equation.DSMT4">
                    <p:embed/>
                  </p:oleObj>
                </mc:Choice>
                <mc:Fallback>
                  <p:oleObj name="Equation" r:id="rId45" imgW="139680" imgH="1396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61" y="1488"/>
                          <a:ext cx="289" cy="28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11" name="Object 29"/>
            <p:cNvGraphicFramePr>
              <a:graphicFrameLocks noChangeAspect="1"/>
            </p:cNvGraphicFramePr>
            <p:nvPr/>
          </p:nvGraphicFramePr>
          <p:xfrm>
            <a:off x="336" y="1557"/>
            <a:ext cx="224" cy="2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274" name="Equation" r:id="rId46" imgW="126720" imgH="114120" progId="Equation.DSMT4">
                    <p:embed/>
                  </p:oleObj>
                </mc:Choice>
                <mc:Fallback>
                  <p:oleObj name="Equation" r:id="rId46" imgW="126720" imgH="11412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6" y="1557"/>
                          <a:ext cx="224" cy="20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12" name="Object 30"/>
            <p:cNvGraphicFramePr>
              <a:graphicFrameLocks noChangeAspect="1"/>
            </p:cNvGraphicFramePr>
            <p:nvPr/>
          </p:nvGraphicFramePr>
          <p:xfrm>
            <a:off x="1212" y="1512"/>
            <a:ext cx="246" cy="2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275" name="Equation" r:id="rId48" imgW="139680" imgH="139680" progId="Equation.DSMT4">
                    <p:embed/>
                  </p:oleObj>
                </mc:Choice>
                <mc:Fallback>
                  <p:oleObj name="Equation" r:id="rId48" imgW="139680" imgH="1396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12" y="1512"/>
                          <a:ext cx="246" cy="24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1371600" y="4286250"/>
            <a:ext cx="1914525" cy="458788"/>
            <a:chOff x="864" y="2700"/>
            <a:chExt cx="1206" cy="289"/>
          </a:xfrm>
        </p:grpSpPr>
        <p:graphicFrame>
          <p:nvGraphicFramePr>
            <p:cNvPr id="3107" name="Object 32"/>
            <p:cNvGraphicFramePr>
              <a:graphicFrameLocks noChangeAspect="1"/>
            </p:cNvGraphicFramePr>
            <p:nvPr/>
          </p:nvGraphicFramePr>
          <p:xfrm>
            <a:off x="1271" y="2700"/>
            <a:ext cx="289" cy="28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276" name="Equation" r:id="rId49" imgW="139680" imgH="139680" progId="Equation.DSMT4">
                    <p:embed/>
                  </p:oleObj>
                </mc:Choice>
                <mc:Fallback>
                  <p:oleObj name="Equation" r:id="rId49" imgW="139680" imgH="1396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71" y="2700"/>
                          <a:ext cx="289" cy="28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08" name="Object 33"/>
            <p:cNvGraphicFramePr>
              <a:graphicFrameLocks noChangeAspect="1"/>
            </p:cNvGraphicFramePr>
            <p:nvPr/>
          </p:nvGraphicFramePr>
          <p:xfrm>
            <a:off x="864" y="2769"/>
            <a:ext cx="224" cy="2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277" name="Equation" r:id="rId50" imgW="126720" imgH="114120" progId="Equation.DSMT4">
                    <p:embed/>
                  </p:oleObj>
                </mc:Choice>
                <mc:Fallback>
                  <p:oleObj name="Equation" r:id="rId50" imgW="126720" imgH="11412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64" y="2769"/>
                          <a:ext cx="224" cy="20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09" name="Object 34"/>
            <p:cNvGraphicFramePr>
              <a:graphicFrameLocks noChangeAspect="1"/>
            </p:cNvGraphicFramePr>
            <p:nvPr/>
          </p:nvGraphicFramePr>
          <p:xfrm>
            <a:off x="1824" y="2724"/>
            <a:ext cx="246" cy="2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278" name="Equation" r:id="rId51" imgW="139680" imgH="139680" progId="Equation.DSMT4">
                    <p:embed/>
                  </p:oleObj>
                </mc:Choice>
                <mc:Fallback>
                  <p:oleObj name="Equation" r:id="rId51" imgW="139680" imgH="1396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24" y="2724"/>
                          <a:ext cx="246" cy="24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65251" name="Object 35"/>
          <p:cNvGraphicFramePr>
            <a:graphicFrameLocks noChangeAspect="1"/>
          </p:cNvGraphicFramePr>
          <p:nvPr/>
        </p:nvGraphicFramePr>
        <p:xfrm>
          <a:off x="228600" y="2286000"/>
          <a:ext cx="390525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79" name="Equation" r:id="rId52" imgW="139680" imgH="228600" progId="Equation.DSMT4">
                  <p:embed/>
                </p:oleObj>
              </mc:Choice>
              <mc:Fallback>
                <p:oleObj name="Equation" r:id="rId52" imgW="1396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286000"/>
                        <a:ext cx="390525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5253" name="Object 37"/>
          <p:cNvGraphicFramePr>
            <a:graphicFrameLocks noChangeAspect="1"/>
          </p:cNvGraphicFramePr>
          <p:nvPr/>
        </p:nvGraphicFramePr>
        <p:xfrm>
          <a:off x="5334000" y="2314575"/>
          <a:ext cx="4572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80" name="Equation" r:id="rId54" imgW="152280" imgH="228600" progId="Equation.DSMT4">
                  <p:embed/>
                </p:oleObj>
              </mc:Choice>
              <mc:Fallback>
                <p:oleObj name="Equation" r:id="rId54" imgW="1522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2314575"/>
                        <a:ext cx="4572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5629275" y="2360613"/>
            <a:ext cx="1866900" cy="458787"/>
            <a:chOff x="3546" y="1487"/>
            <a:chExt cx="1176" cy="289"/>
          </a:xfrm>
        </p:grpSpPr>
        <p:graphicFrame>
          <p:nvGraphicFramePr>
            <p:cNvPr id="3104" name="Object 39"/>
            <p:cNvGraphicFramePr>
              <a:graphicFrameLocks noChangeAspect="1"/>
            </p:cNvGraphicFramePr>
            <p:nvPr/>
          </p:nvGraphicFramePr>
          <p:xfrm>
            <a:off x="3935" y="1487"/>
            <a:ext cx="289" cy="28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281" name="Equation" r:id="rId56" imgW="139680" imgH="139680" progId="Equation.DSMT4">
                    <p:embed/>
                  </p:oleObj>
                </mc:Choice>
                <mc:Fallback>
                  <p:oleObj name="Equation" r:id="rId56" imgW="139680" imgH="1396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35" y="1487"/>
                          <a:ext cx="289" cy="28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05" name="Object 40"/>
            <p:cNvGraphicFramePr>
              <a:graphicFrameLocks noChangeAspect="1"/>
            </p:cNvGraphicFramePr>
            <p:nvPr/>
          </p:nvGraphicFramePr>
          <p:xfrm>
            <a:off x="3546" y="1556"/>
            <a:ext cx="224" cy="2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282" name="Equation" r:id="rId57" imgW="126720" imgH="114120" progId="Equation.DSMT4">
                    <p:embed/>
                  </p:oleObj>
                </mc:Choice>
                <mc:Fallback>
                  <p:oleObj name="Equation" r:id="rId57" imgW="126720" imgH="11412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46" y="1556"/>
                          <a:ext cx="224" cy="20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06" name="Object 41"/>
            <p:cNvGraphicFramePr>
              <a:graphicFrameLocks noChangeAspect="1"/>
            </p:cNvGraphicFramePr>
            <p:nvPr/>
          </p:nvGraphicFramePr>
          <p:xfrm>
            <a:off x="4476" y="1511"/>
            <a:ext cx="246" cy="2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283" name="Equation" r:id="rId58" imgW="139680" imgH="139680" progId="Equation.DSMT4">
                    <p:embed/>
                  </p:oleObj>
                </mc:Choice>
                <mc:Fallback>
                  <p:oleObj name="Equation" r:id="rId58" imgW="139680" imgH="1396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76" y="1511"/>
                          <a:ext cx="246" cy="24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Group 42"/>
          <p:cNvGrpSpPr>
            <a:grpSpLocks/>
          </p:cNvGrpSpPr>
          <p:nvPr/>
        </p:nvGrpSpPr>
        <p:grpSpPr bwMode="auto">
          <a:xfrm>
            <a:off x="4953000" y="4284663"/>
            <a:ext cx="1866900" cy="458787"/>
            <a:chOff x="3546" y="1487"/>
            <a:chExt cx="1176" cy="289"/>
          </a:xfrm>
        </p:grpSpPr>
        <p:graphicFrame>
          <p:nvGraphicFramePr>
            <p:cNvPr id="3101" name="Object 43"/>
            <p:cNvGraphicFramePr>
              <a:graphicFrameLocks noChangeAspect="1"/>
            </p:cNvGraphicFramePr>
            <p:nvPr/>
          </p:nvGraphicFramePr>
          <p:xfrm>
            <a:off x="3935" y="1487"/>
            <a:ext cx="289" cy="28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284" name="Equation" r:id="rId59" imgW="139680" imgH="139680" progId="Equation.DSMT4">
                    <p:embed/>
                  </p:oleObj>
                </mc:Choice>
                <mc:Fallback>
                  <p:oleObj name="Equation" r:id="rId59" imgW="139680" imgH="1396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35" y="1487"/>
                          <a:ext cx="289" cy="28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02" name="Object 44"/>
            <p:cNvGraphicFramePr>
              <a:graphicFrameLocks noChangeAspect="1"/>
            </p:cNvGraphicFramePr>
            <p:nvPr/>
          </p:nvGraphicFramePr>
          <p:xfrm>
            <a:off x="3546" y="1556"/>
            <a:ext cx="224" cy="2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285" name="Equation" r:id="rId60" imgW="126720" imgH="114120" progId="Equation.DSMT4">
                    <p:embed/>
                  </p:oleObj>
                </mc:Choice>
                <mc:Fallback>
                  <p:oleObj name="Equation" r:id="rId60" imgW="126720" imgH="11412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46" y="1556"/>
                          <a:ext cx="224" cy="20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03" name="Object 45"/>
            <p:cNvGraphicFramePr>
              <a:graphicFrameLocks noChangeAspect="1"/>
            </p:cNvGraphicFramePr>
            <p:nvPr/>
          </p:nvGraphicFramePr>
          <p:xfrm>
            <a:off x="4476" y="1511"/>
            <a:ext cx="246" cy="2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286" name="Equation" r:id="rId61" imgW="139680" imgH="139680" progId="Equation.DSMT4">
                    <p:embed/>
                  </p:oleObj>
                </mc:Choice>
                <mc:Fallback>
                  <p:oleObj name="Equation" r:id="rId61" imgW="139680" imgH="1396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76" y="1511"/>
                          <a:ext cx="246" cy="24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65262" name="Object 46"/>
          <p:cNvGraphicFramePr>
            <a:graphicFrameLocks noChangeAspect="1"/>
          </p:cNvGraphicFramePr>
          <p:nvPr/>
        </p:nvGraphicFramePr>
        <p:xfrm>
          <a:off x="4648200" y="4343400"/>
          <a:ext cx="3429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87" name="Equation" r:id="rId62" imgW="114120" imgH="139680" progId="Equation.DSMT4">
                  <p:embed/>
                </p:oleObj>
              </mc:Choice>
              <mc:Fallback>
                <p:oleObj name="Equation" r:id="rId62" imgW="11412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343400"/>
                        <a:ext cx="3429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0254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3.33333E-6 L 0.36302 0.13611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2652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142" y="6806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3.33333E-6 L -0.17604 0.41875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2652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802" y="20926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59259E-6 L -0.10364 0.13912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2652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91" y="6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7.40741E-7 L -0.42865 0.11829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2652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41" y="5903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33333E-6 L 0.03802 0.12917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2652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2" y="6458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33333E-6 L -0.50469 0.40834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2652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243" y="20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81481E-6 L -0.15364 -0.43866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2652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91" y="-21944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3.33333E-6 L 0.32969 -0.43681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2652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476" y="-21852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4.44444E-6 L -0.22135 -0.15139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2652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076" y="-75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1.11111E-6 L 0.55 0.28681 " pathEditMode="relative" rAng="0" ptsTypes="AA">
                                      <p:cBhvr>
                                        <p:cTn id="112" dur="2000" fill="hold"/>
                                        <p:tgtEl>
                                          <p:spTgt spid="2652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500" y="14329"/>
                                    </p:animMotion>
                                  </p:childTnLst>
                                </p:cTn>
                              </p:par>
                              <p:par>
                                <p:cTn id="11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33333E-6 L 0.63159 3.33333E-6 " pathEditMode="relative" rAng="0" ptsTypes="AA">
                                      <p:cBhvr>
                                        <p:cTn id="114" dur="2000" fill="hold"/>
                                        <p:tgtEl>
                                          <p:spTgt spid="2652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580" y="0"/>
                                    </p:animMotion>
                                  </p:childTnLst>
                                </p:cTn>
                              </p:par>
                              <p:par>
                                <p:cTn id="115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1.48148E-6 L 0.07326 0.27917 " pathEditMode="relative" rAng="0" ptsTypes="AA">
                                      <p:cBhvr>
                                        <p:cTn id="116" dur="2000" fill="hold"/>
                                        <p:tgtEl>
                                          <p:spTgt spid="2652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63" y="139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6" dur="2000" fill="hold"/>
                                        <p:tgtEl>
                                          <p:spTgt spid="26526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04850"/>
          </a:xfrm>
        </p:spPr>
        <p:txBody>
          <a:bodyPr/>
          <a:lstStyle/>
          <a:p>
            <a:pPr algn="ctr"/>
            <a:r>
              <a:rPr lang="en-US" sz="3600" dirty="0" smtClean="0">
                <a:solidFill>
                  <a:srgbClr val="4603CD"/>
                </a:solidFill>
              </a:rPr>
              <a:t>Lecture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7963"/>
            <a:ext cx="8534400" cy="4389437"/>
          </a:xfrm>
        </p:spPr>
        <p:txBody>
          <a:bodyPr/>
          <a:lstStyle/>
          <a:p>
            <a:pPr>
              <a:lnSpc>
                <a:spcPct val="120000"/>
              </a:lnSpc>
              <a:spcBef>
                <a:spcPct val="50000"/>
              </a:spcBef>
              <a:buClr>
                <a:srgbClr val="FF0000"/>
              </a:buClr>
              <a:buSzPct val="90000"/>
              <a:buFont typeface="Wingdings" pitchFamily="2" charset="2"/>
              <a:buChar char="ü"/>
            </a:pPr>
            <a:endParaRPr lang="en-US" sz="2800" b="1" dirty="0" smtClean="0">
              <a:latin typeface="Consolas" pitchFamily="49" charset="0"/>
              <a:cs typeface="Guttman Aharoni" pitchFamily="2" charset="-79"/>
            </a:endParaRPr>
          </a:p>
          <a:p>
            <a:pPr>
              <a:lnSpc>
                <a:spcPct val="120000"/>
              </a:lnSpc>
              <a:spcBef>
                <a:spcPct val="50000"/>
              </a:spcBef>
              <a:buClr>
                <a:srgbClr val="FF0000"/>
              </a:buClr>
              <a:buSzPct val="90000"/>
              <a:buFont typeface="Wingdings" pitchFamily="2" charset="2"/>
              <a:buChar char="ü"/>
            </a:pPr>
            <a:r>
              <a:rPr lang="en-US" sz="2800" b="1" dirty="0" smtClean="0">
                <a:latin typeface="Consolas" pitchFamily="49" charset="0"/>
                <a:cs typeface="Guttman Aharoni" pitchFamily="2" charset="-79"/>
              </a:rPr>
              <a:t>Introduction and motivation</a:t>
            </a:r>
          </a:p>
          <a:p>
            <a:pPr>
              <a:lnSpc>
                <a:spcPct val="120000"/>
              </a:lnSpc>
              <a:spcBef>
                <a:spcPct val="50000"/>
              </a:spcBef>
              <a:buClr>
                <a:srgbClr val="FF0000"/>
              </a:buClr>
              <a:buSzPct val="90000"/>
              <a:buFont typeface="Wingdings" pitchFamily="2" charset="2"/>
              <a:buChar char="ü"/>
            </a:pPr>
            <a:r>
              <a:rPr lang="en-US" sz="2800" b="1" dirty="0" smtClean="0">
                <a:latin typeface="Consolas" pitchFamily="49" charset="0"/>
                <a:cs typeface="Guttman Aharoni" pitchFamily="2" charset="-79"/>
              </a:rPr>
              <a:t>Constructions</a:t>
            </a:r>
          </a:p>
          <a:p>
            <a:pPr>
              <a:lnSpc>
                <a:spcPct val="120000"/>
              </a:lnSpc>
              <a:spcBef>
                <a:spcPct val="50000"/>
              </a:spcBef>
              <a:buClr>
                <a:srgbClr val="FF0000"/>
              </a:buClr>
              <a:buSzPct val="90000"/>
              <a:buFont typeface="Wingdings" pitchFamily="2" charset="2"/>
              <a:buChar char="ü"/>
            </a:pPr>
            <a:r>
              <a:rPr lang="en-US" sz="2800" b="1" dirty="0">
                <a:latin typeface="Consolas" pitchFamily="49" charset="0"/>
                <a:cs typeface="Guttman Aharoni" pitchFamily="2" charset="-79"/>
              </a:rPr>
              <a:t>Secure protocols from secret </a:t>
            </a:r>
            <a:r>
              <a:rPr lang="en-US" sz="2800" b="1" dirty="0" smtClean="0">
                <a:latin typeface="Consolas" pitchFamily="49" charset="0"/>
                <a:cs typeface="Guttman Aharoni" pitchFamily="2" charset="-79"/>
              </a:rPr>
              <a:t>sharing</a:t>
            </a:r>
          </a:p>
          <a:p>
            <a:pPr>
              <a:lnSpc>
                <a:spcPct val="120000"/>
              </a:lnSpc>
              <a:spcBef>
                <a:spcPct val="50000"/>
              </a:spcBef>
              <a:buClrTx/>
              <a:buSzPct val="90000"/>
              <a:buFont typeface="Arial" pitchFamily="34" charset="0"/>
              <a:buChar char="•"/>
            </a:pPr>
            <a:r>
              <a:rPr lang="en-US" sz="2800" b="1" dirty="0" smtClean="0">
                <a:latin typeface="Consolas" pitchFamily="49" charset="0"/>
                <a:cs typeface="Guttman Aharoni" pitchFamily="2" charset="-79"/>
              </a:rPr>
              <a:t>Lower bounds </a:t>
            </a:r>
          </a:p>
          <a:p>
            <a:pPr>
              <a:lnSpc>
                <a:spcPct val="120000"/>
              </a:lnSpc>
              <a:spcBef>
                <a:spcPct val="50000"/>
              </a:spcBef>
              <a:buClrTx/>
              <a:buSzPct val="90000"/>
              <a:buFont typeface="Arial" pitchFamily="34" charset="0"/>
              <a:buChar char="•"/>
            </a:pPr>
            <a:r>
              <a:rPr lang="en-US" sz="2800" b="1" dirty="0" smtClean="0">
                <a:latin typeface="Consolas" pitchFamily="49" charset="0"/>
                <a:cs typeface="Guttman Aharoni" pitchFamily="2" charset="-79"/>
              </a:rPr>
              <a:t>Conclusions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D8B31-D63B-4E95-8A6D-CE7AC666AB88}" type="slidenum">
              <a:rPr lang="he-IL" smtClean="0"/>
              <a:pPr>
                <a:defRPr/>
              </a:pPr>
              <a:t>31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924800" cy="762000"/>
          </a:xfrm>
        </p:spPr>
        <p:txBody>
          <a:bodyPr/>
          <a:lstStyle/>
          <a:p>
            <a:pPr algn="ctr"/>
            <a:r>
              <a:rPr lang="en-US" sz="3400" dirty="0" smtClean="0">
                <a:solidFill>
                  <a:srgbClr val="4603CD"/>
                </a:solidFill>
              </a:rPr>
              <a:t>Are There Efficient Secret Sharing Schemes?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066800"/>
            <a:ext cx="7848600" cy="4876800"/>
          </a:xfrm>
          <a:noFill/>
        </p:spPr>
        <p:txBody>
          <a:bodyPr/>
          <a:lstStyle/>
          <a:p>
            <a:pPr marL="169863" indent="-169863">
              <a:lnSpc>
                <a:spcPct val="90000"/>
              </a:lnSpc>
              <a:buNone/>
            </a:pPr>
            <a:endParaRPr lang="en-US" sz="2100" b="1" dirty="0" smtClean="0">
              <a:latin typeface="Consolas" pitchFamily="49" charset="0"/>
              <a:cs typeface="Guttman Aharoni" pitchFamily="2" charset="-79"/>
            </a:endParaRPr>
          </a:p>
          <a:p>
            <a:pPr marL="169863" indent="-169863">
              <a:lnSpc>
                <a:spcPct val="90000"/>
              </a:lnSpc>
            </a:pPr>
            <a:r>
              <a:rPr lang="en-US" sz="2800" b="1" dirty="0" smtClean="0">
                <a:latin typeface="Consolas" pitchFamily="49" charset="0"/>
              </a:rPr>
              <a:t>Every monotone access structure can be realized</a:t>
            </a:r>
          </a:p>
          <a:p>
            <a:pPr marL="169863" indent="-169863">
              <a:lnSpc>
                <a:spcPct val="90000"/>
              </a:lnSpc>
            </a:pPr>
            <a:r>
              <a:rPr lang="en-US" sz="2800" b="1" dirty="0" smtClean="0">
                <a:latin typeface="Consolas" pitchFamily="49" charset="0"/>
              </a:rPr>
              <a:t>The known schemes for general access structures have shares of size </a:t>
            </a:r>
            <a:r>
              <a:rPr lang="en-US" sz="2800" b="1" i="1" dirty="0" smtClean="0">
                <a:solidFill>
                  <a:schemeClr val="hlink"/>
                </a:solidFill>
                <a:latin typeface="Consolas" pitchFamily="49" charset="0"/>
              </a:rPr>
              <a:t>ℓ</a:t>
            </a:r>
            <a:r>
              <a:rPr lang="en-US" sz="2800" b="1" i="1" dirty="0" smtClean="0">
                <a:solidFill>
                  <a:schemeClr val="hlink"/>
                </a:solidFill>
                <a:latin typeface="Cambria Math"/>
                <a:ea typeface="Cambria Math"/>
              </a:rPr>
              <a:t>·</a:t>
            </a:r>
            <a:r>
              <a:rPr lang="en-US" sz="2800" b="1" dirty="0" smtClean="0">
                <a:solidFill>
                  <a:schemeClr val="hlink"/>
                </a:solidFill>
                <a:latin typeface="Consolas" pitchFamily="49" charset="0"/>
              </a:rPr>
              <a:t>2</a:t>
            </a:r>
            <a:r>
              <a:rPr lang="en-US" sz="2800" b="1" i="1" baseline="30000" dirty="0" smtClean="0">
                <a:solidFill>
                  <a:schemeClr val="hlink"/>
                </a:solidFill>
                <a:latin typeface="Consolas" pitchFamily="49" charset="0"/>
              </a:rPr>
              <a:t>O</a:t>
            </a:r>
            <a:r>
              <a:rPr lang="en-US" sz="2800" b="1" baseline="30000" dirty="0" smtClean="0">
                <a:solidFill>
                  <a:schemeClr val="hlink"/>
                </a:solidFill>
                <a:latin typeface="Consolas" pitchFamily="49" charset="0"/>
              </a:rPr>
              <a:t>(</a:t>
            </a:r>
            <a:r>
              <a:rPr lang="en-US" sz="2800" b="1" i="1" baseline="30000" dirty="0" smtClean="0">
                <a:solidFill>
                  <a:schemeClr val="hlink"/>
                </a:solidFill>
                <a:latin typeface="Consolas" pitchFamily="49" charset="0"/>
              </a:rPr>
              <a:t>n</a:t>
            </a:r>
            <a:r>
              <a:rPr lang="en-US" sz="2800" b="1" baseline="30000" dirty="0" smtClean="0">
                <a:solidFill>
                  <a:schemeClr val="hlink"/>
                </a:solidFill>
                <a:latin typeface="Consolas" pitchFamily="49" charset="0"/>
              </a:rPr>
              <a:t>)</a:t>
            </a:r>
          </a:p>
          <a:p>
            <a:pPr marL="536576" lvl="1" indent="-169863">
              <a:lnSpc>
                <a:spcPct val="90000"/>
              </a:lnSpc>
            </a:pPr>
            <a:r>
              <a:rPr lang="en-US" sz="2800" b="1" i="1" dirty="0" smtClean="0">
                <a:solidFill>
                  <a:schemeClr val="hlink"/>
                </a:solidFill>
                <a:latin typeface="Consolas" pitchFamily="49" charset="0"/>
              </a:rPr>
              <a:t>n </a:t>
            </a:r>
            <a:r>
              <a:rPr lang="en-US" sz="2800" b="1" dirty="0" smtClean="0">
                <a:latin typeface="Consolas" pitchFamily="49" charset="0"/>
              </a:rPr>
              <a:t>– number of participants</a:t>
            </a:r>
          </a:p>
          <a:p>
            <a:pPr marL="536576" lvl="1" indent="-169863">
              <a:lnSpc>
                <a:spcPct val="90000"/>
              </a:lnSpc>
            </a:pPr>
            <a:r>
              <a:rPr lang="en-US" sz="2800" b="1" i="1" dirty="0" smtClean="0">
                <a:solidFill>
                  <a:schemeClr val="hlink"/>
                </a:solidFill>
                <a:latin typeface="Consolas" pitchFamily="49" charset="0"/>
              </a:rPr>
              <a:t>ℓ </a:t>
            </a:r>
            <a:r>
              <a:rPr lang="en-US" sz="2800" b="1" dirty="0" smtClean="0">
                <a:latin typeface="Consolas" pitchFamily="49" charset="0"/>
              </a:rPr>
              <a:t>– size of secrets in bits</a:t>
            </a:r>
            <a:endParaRPr lang="en-US" sz="2800" b="1" dirty="0" smtClean="0">
              <a:solidFill>
                <a:schemeClr val="hlink"/>
              </a:solidFill>
              <a:latin typeface="Consolas" pitchFamily="49" charset="0"/>
            </a:endParaRPr>
          </a:p>
          <a:p>
            <a:pPr marL="169863" indent="-169863">
              <a:lnSpc>
                <a:spcPct val="90000"/>
              </a:lnSpc>
            </a:pPr>
            <a:r>
              <a:rPr lang="en-US" sz="2800" b="1" dirty="0" smtClean="0">
                <a:latin typeface="Consolas" pitchFamily="49" charset="0"/>
              </a:rPr>
              <a:t>Best lower bound </a:t>
            </a:r>
            <a:r>
              <a:rPr lang="en-US" sz="2400" b="1" dirty="0" smtClean="0">
                <a:latin typeface="Consolas" pitchFamily="49" charset="0"/>
              </a:rPr>
              <a:t>[Csirmaz94]</a:t>
            </a:r>
            <a:r>
              <a:rPr lang="en-US" sz="2800" b="1" dirty="0" smtClean="0">
                <a:latin typeface="Consolas" pitchFamily="49" charset="0"/>
              </a:rPr>
              <a:t>: </a:t>
            </a:r>
            <a:r>
              <a:rPr lang="en-US" sz="2800" b="1" i="1" dirty="0" smtClean="0">
                <a:solidFill>
                  <a:schemeClr val="hlink"/>
                </a:solidFill>
                <a:latin typeface="Consolas" pitchFamily="49" charset="0"/>
              </a:rPr>
              <a:t>ℓ</a:t>
            </a:r>
            <a:r>
              <a:rPr lang="en-US" sz="2800" b="1" i="1" dirty="0" smtClean="0">
                <a:solidFill>
                  <a:schemeClr val="hlink"/>
                </a:solidFill>
                <a:latin typeface="Cambria Math"/>
                <a:ea typeface="Cambria Math"/>
              </a:rPr>
              <a:t>· </a:t>
            </a:r>
            <a:r>
              <a:rPr lang="en-US" sz="2800" b="1" i="1" dirty="0" smtClean="0">
                <a:solidFill>
                  <a:schemeClr val="hlink"/>
                </a:solidFill>
                <a:latin typeface="Consolas" pitchFamily="49" charset="0"/>
                <a:sym typeface="Symbol" pitchFamily="18" charset="2"/>
              </a:rPr>
              <a:t>n</a:t>
            </a:r>
            <a:r>
              <a:rPr lang="en-US" sz="2800" b="1" dirty="0" smtClean="0">
                <a:solidFill>
                  <a:schemeClr val="hlink"/>
                </a:solidFill>
                <a:latin typeface="Consolas" pitchFamily="49" charset="0"/>
                <a:sym typeface="Symbol" pitchFamily="18" charset="2"/>
              </a:rPr>
              <a:t>/log </a:t>
            </a:r>
            <a:r>
              <a:rPr lang="en-US" sz="2800" b="1" i="1" dirty="0" smtClean="0">
                <a:solidFill>
                  <a:schemeClr val="hlink"/>
                </a:solidFill>
                <a:latin typeface="Consolas" pitchFamily="49" charset="0"/>
                <a:sym typeface="Symbol" pitchFamily="18" charset="2"/>
              </a:rPr>
              <a:t>n</a:t>
            </a:r>
            <a:r>
              <a:rPr lang="en-US" sz="2800" b="1" dirty="0" smtClean="0">
                <a:solidFill>
                  <a:schemeClr val="hlink"/>
                </a:solidFill>
                <a:latin typeface="Consolas" pitchFamily="49" charset="0"/>
                <a:sym typeface="Symbol" pitchFamily="18" charset="2"/>
              </a:rPr>
              <a:t> </a:t>
            </a:r>
          </a:p>
          <a:p>
            <a:pPr marL="169863" indent="-169863">
              <a:lnSpc>
                <a:spcPct val="90000"/>
              </a:lnSpc>
            </a:pPr>
            <a:r>
              <a:rPr lang="en-US" sz="2800" b="1" dirty="0" smtClean="0">
                <a:latin typeface="Consolas" pitchFamily="49" charset="0"/>
              </a:rPr>
              <a:t>Large gap!</a:t>
            </a:r>
          </a:p>
          <a:p>
            <a:pPr marL="169863" indent="-169863">
              <a:lnSpc>
                <a:spcPct val="90000"/>
              </a:lnSpc>
            </a:pPr>
            <a:r>
              <a:rPr lang="en-US" sz="2800" b="1" dirty="0" smtClean="0">
                <a:latin typeface="Consolas" pitchFamily="49" charset="0"/>
              </a:rPr>
              <a:t>No significant progress made from 94</a:t>
            </a:r>
          </a:p>
          <a:p>
            <a:pPr marL="169863" indent="-169863">
              <a:lnSpc>
                <a:spcPct val="90000"/>
              </a:lnSpc>
            </a:pPr>
            <a:endParaRPr lang="en-US" sz="2100" b="1" dirty="0" smtClean="0">
              <a:latin typeface="Consolas" pitchFamily="49" charset="0"/>
              <a:cs typeface="Guttman Aharoni" pitchFamily="2" charset="-79"/>
            </a:endParaRPr>
          </a:p>
        </p:txBody>
      </p:sp>
      <p:sp>
        <p:nvSpPr>
          <p:cNvPr id="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90CCFC-E4A4-40EC-B380-971659CD6868}" type="slidenum">
              <a:rPr lang="en-US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7" grpId="0" build="p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772400" cy="1371600"/>
          </a:xfrm>
        </p:spPr>
        <p:txBody>
          <a:bodyPr/>
          <a:lstStyle/>
          <a:p>
            <a:pPr algn="ctr"/>
            <a:r>
              <a:rPr lang="en-US" sz="3400" dirty="0" smtClean="0">
                <a:solidFill>
                  <a:srgbClr val="4603CD"/>
                </a:solidFill>
              </a:rPr>
              <a:t>Are There Efficient Secret Sharing Schemes?</a:t>
            </a:r>
            <a:r>
              <a:rPr lang="en-US" sz="3400" b="1" dirty="0" smtClean="0">
                <a:latin typeface="Consolas" pitchFamily="49" charset="0"/>
                <a:cs typeface="Guttman Aharoni" pitchFamily="2" charset="-79"/>
              </a:rPr>
              <a:t> </a:t>
            </a:r>
            <a:endParaRPr lang="en-US" sz="3400" dirty="0" smtClean="0">
              <a:solidFill>
                <a:srgbClr val="4603CD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9507" name="Rectangle 3"/>
              <p:cNvSpPr>
                <a:spLocks noGrp="1" noChangeArrowheads="1"/>
              </p:cNvSpPr>
              <p:nvPr>
                <p:ph idx="1"/>
              </p:nvPr>
            </p:nvSpPr>
            <p:spPr>
              <a:xfrm>
                <a:off x="838200" y="2057400"/>
                <a:ext cx="7848600" cy="4267200"/>
              </a:xfrm>
              <a:noFill/>
            </p:spPr>
            <p:txBody>
              <a:bodyPr/>
              <a:lstStyle/>
              <a:p>
                <a:pPr marL="169863" indent="-169863">
                  <a:lnSpc>
                    <a:spcPct val="90000"/>
                  </a:lnSpc>
                  <a:buNone/>
                </a:pPr>
                <a:r>
                  <a:rPr lang="en-US" sz="2400" b="1" dirty="0" smtClean="0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onsolas" pitchFamily="49" charset="0"/>
                  </a:rPr>
                  <a:t>Conjecture</a:t>
                </a:r>
                <a:r>
                  <a:rPr lang="en-US" sz="2400" b="1" dirty="0" smtClean="0">
                    <a:solidFill>
                      <a:schemeClr val="tx2"/>
                    </a:solidFill>
                    <a:latin typeface="Consolas" pitchFamily="49" charset="0"/>
                  </a:rPr>
                  <a:t>: </a:t>
                </a:r>
              </a:p>
              <a:p>
                <a:pPr marL="169863" indent="-169863">
                  <a:lnSpc>
                    <a:spcPct val="90000"/>
                  </a:lnSpc>
                  <a:buNone/>
                </a:pPr>
                <a14:m>
                  <m:oMath xmlns:m="http://schemas.openxmlformats.org/officeDocument/2006/math">
                    <m:r>
                      <a:rPr lang="en-US" b="1" i="1" dirty="0">
                        <a:latin typeface="Cambria Math"/>
                        <a:sym typeface="Euclid Symbol"/>
                      </a:rPr>
                      <m:t>∃</m:t>
                    </m:r>
                  </m:oMath>
                </a14:m>
                <a:r>
                  <a:rPr lang="en-US" sz="2400" b="1" dirty="0" smtClean="0">
                    <a:latin typeface="Consolas" pitchFamily="49" charset="0"/>
                    <a:sym typeface="Euclid Symbol"/>
                  </a:rPr>
                  <a:t> </a:t>
                </a:r>
                <a:r>
                  <a:rPr lang="en-US" sz="2400" b="1" dirty="0" smtClean="0">
                    <a:latin typeface="Consolas" pitchFamily="49" charset="0"/>
                  </a:rPr>
                  <a:t>access structure that requires shares of size </a:t>
                </a:r>
                <a:r>
                  <a:rPr lang="en-US" sz="2400" b="1" i="1" dirty="0" smtClean="0">
                    <a:solidFill>
                      <a:schemeClr val="hlink"/>
                    </a:solidFill>
                    <a:latin typeface="Consolas" pitchFamily="49" charset="0"/>
                  </a:rPr>
                  <a:t>ℓ</a:t>
                </a:r>
                <a:r>
                  <a:rPr lang="en-US" sz="2400" b="1" i="1" dirty="0" smtClean="0">
                    <a:solidFill>
                      <a:schemeClr val="hlink"/>
                    </a:solidFill>
                    <a:latin typeface="Cambria Math"/>
                    <a:ea typeface="Cambria Math"/>
                  </a:rPr>
                  <a:t>·</a:t>
                </a:r>
                <a:r>
                  <a:rPr lang="en-US" sz="2400" b="1" dirty="0" smtClean="0">
                    <a:solidFill>
                      <a:schemeClr val="hlink"/>
                    </a:solidFill>
                    <a:latin typeface="Consolas" pitchFamily="49" charset="0"/>
                  </a:rPr>
                  <a:t>2</a:t>
                </a:r>
                <a:r>
                  <a:rPr lang="el-GR" sz="2400" b="1" baseline="30000" dirty="0" smtClean="0">
                    <a:solidFill>
                      <a:schemeClr val="hlink"/>
                    </a:solidFill>
                    <a:latin typeface="Consolas" pitchFamily="49" charset="0"/>
                    <a:cs typeface="Arial" pitchFamily="34" charset="0"/>
                  </a:rPr>
                  <a:t>Ω</a:t>
                </a:r>
                <a:r>
                  <a:rPr lang="en-US" sz="2400" b="1" baseline="30000" dirty="0" smtClean="0">
                    <a:solidFill>
                      <a:schemeClr val="hlink"/>
                    </a:solidFill>
                    <a:latin typeface="Consolas" pitchFamily="49" charset="0"/>
                  </a:rPr>
                  <a:t>(</a:t>
                </a:r>
                <a:r>
                  <a:rPr lang="en-US" sz="2400" b="1" i="1" baseline="30000" dirty="0" smtClean="0">
                    <a:solidFill>
                      <a:schemeClr val="hlink"/>
                    </a:solidFill>
                    <a:latin typeface="Consolas" pitchFamily="49" charset="0"/>
                  </a:rPr>
                  <a:t>n</a:t>
                </a:r>
                <a:r>
                  <a:rPr lang="en-US" sz="2400" b="1" baseline="30000" dirty="0" smtClean="0">
                    <a:solidFill>
                      <a:schemeClr val="hlink"/>
                    </a:solidFill>
                    <a:latin typeface="Consolas" pitchFamily="49" charset="0"/>
                  </a:rPr>
                  <a:t>) </a:t>
                </a:r>
                <a:r>
                  <a:rPr lang="en-US" sz="2400" b="1" dirty="0" smtClean="0">
                    <a:latin typeface="Consolas" pitchFamily="49" charset="0"/>
                  </a:rPr>
                  <a:t>for sharing an </a:t>
                </a:r>
                <a:r>
                  <a:rPr lang="en-US" sz="2400" b="1" i="1" dirty="0" smtClean="0">
                    <a:solidFill>
                      <a:schemeClr val="hlink"/>
                    </a:solidFill>
                    <a:latin typeface="Consolas" pitchFamily="49" charset="0"/>
                  </a:rPr>
                  <a:t>ℓ</a:t>
                </a:r>
                <a:r>
                  <a:rPr lang="en-US" sz="2400" b="1" dirty="0" smtClean="0">
                    <a:latin typeface="Consolas" pitchFamily="49" charset="0"/>
                  </a:rPr>
                  <a:t>-bit secret </a:t>
                </a:r>
                <a:endParaRPr lang="en-US" sz="2400" b="1" baseline="30000" dirty="0" smtClean="0">
                  <a:solidFill>
                    <a:schemeClr val="hlink"/>
                  </a:solidFill>
                  <a:latin typeface="Consolas" pitchFamily="49" charset="0"/>
                </a:endParaRPr>
              </a:p>
              <a:p>
                <a:pPr marL="169863" indent="-169863">
                  <a:lnSpc>
                    <a:spcPct val="90000"/>
                  </a:lnSpc>
                  <a:buNone/>
                </a:pPr>
                <a:endParaRPr lang="en-US" sz="2400" b="1" dirty="0" smtClean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nsolas" pitchFamily="49" charset="0"/>
                </a:endParaRPr>
              </a:p>
              <a:p>
                <a:pPr marL="169863" indent="-169863">
                  <a:lnSpc>
                    <a:spcPct val="90000"/>
                  </a:lnSpc>
                  <a:buNone/>
                </a:pPr>
                <a:r>
                  <a:rPr lang="en-US" sz="2400" b="1" dirty="0" smtClean="0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onsolas" pitchFamily="49" charset="0"/>
                  </a:rPr>
                  <a:t>Conjecture (short secrets)</a:t>
                </a:r>
                <a:r>
                  <a:rPr lang="en-US" sz="2400" b="1" dirty="0" smtClean="0">
                    <a:solidFill>
                      <a:schemeClr val="tx2"/>
                    </a:solidFill>
                    <a:latin typeface="Consolas" pitchFamily="49" charset="0"/>
                  </a:rPr>
                  <a:t>: </a:t>
                </a:r>
              </a:p>
              <a:p>
                <a:pPr marL="169863" indent="-169863">
                  <a:lnSpc>
                    <a:spcPct val="90000"/>
                  </a:lnSpc>
                  <a:buNone/>
                </a:pPr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sym typeface="Euclid Symbol"/>
                      </a:rPr>
                      <m:t>∃</m:t>
                    </m:r>
                  </m:oMath>
                </a14:m>
                <a:r>
                  <a:rPr lang="en-US" sz="2400" b="1" dirty="0" smtClean="0">
                    <a:solidFill>
                      <a:srgbClr val="0000FF"/>
                    </a:solidFill>
                    <a:latin typeface="Consolas" pitchFamily="49" charset="0"/>
                    <a:sym typeface="Euclid Symbol"/>
                  </a:rPr>
                  <a:t> </a:t>
                </a:r>
                <a:r>
                  <a:rPr lang="en-US" sz="2400" b="1" dirty="0" smtClean="0">
                    <a:latin typeface="Consolas" pitchFamily="49" charset="0"/>
                  </a:rPr>
                  <a:t>access structure that requires shares of size </a:t>
                </a:r>
                <a:r>
                  <a:rPr lang="en-US" sz="2400" b="1" dirty="0" smtClean="0">
                    <a:solidFill>
                      <a:schemeClr val="hlink"/>
                    </a:solidFill>
                    <a:latin typeface="Consolas" pitchFamily="49" charset="0"/>
                  </a:rPr>
                  <a:t>2</a:t>
                </a:r>
                <a:r>
                  <a:rPr lang="el-GR" sz="2400" b="1" baseline="30000" dirty="0" smtClean="0">
                    <a:solidFill>
                      <a:schemeClr val="hlink"/>
                    </a:solidFill>
                    <a:latin typeface="Consolas" pitchFamily="49" charset="0"/>
                    <a:cs typeface="Arial" pitchFamily="34" charset="0"/>
                  </a:rPr>
                  <a:t>Ω</a:t>
                </a:r>
                <a:r>
                  <a:rPr lang="en-US" sz="2400" b="1" baseline="30000" dirty="0" smtClean="0">
                    <a:solidFill>
                      <a:schemeClr val="hlink"/>
                    </a:solidFill>
                    <a:latin typeface="Consolas" pitchFamily="49" charset="0"/>
                  </a:rPr>
                  <a:t>(</a:t>
                </a:r>
                <a:r>
                  <a:rPr lang="en-US" sz="2400" b="1" i="1" baseline="30000" dirty="0" smtClean="0">
                    <a:solidFill>
                      <a:schemeClr val="hlink"/>
                    </a:solidFill>
                    <a:latin typeface="Consolas" pitchFamily="49" charset="0"/>
                  </a:rPr>
                  <a:t>n</a:t>
                </a:r>
                <a:r>
                  <a:rPr lang="en-US" sz="2400" b="1" baseline="30000" dirty="0" smtClean="0">
                    <a:solidFill>
                      <a:schemeClr val="hlink"/>
                    </a:solidFill>
                    <a:latin typeface="Consolas" pitchFamily="49" charset="0"/>
                  </a:rPr>
                  <a:t>)</a:t>
                </a:r>
                <a:r>
                  <a:rPr lang="en-US" sz="2400" b="1" dirty="0" smtClean="0">
                    <a:latin typeface="Consolas" pitchFamily="49" charset="0"/>
                  </a:rPr>
                  <a:t> for sharing a 1-bit secret </a:t>
                </a:r>
              </a:p>
              <a:p>
                <a:pPr marL="169863" indent="-169863">
                  <a:lnSpc>
                    <a:spcPct val="90000"/>
                  </a:lnSpc>
                </a:pPr>
                <a:endParaRPr lang="en-US" sz="2400" b="1" dirty="0" smtClean="0">
                  <a:latin typeface="Consolas" pitchFamily="49" charset="0"/>
                </a:endParaRPr>
              </a:p>
              <a:p>
                <a:pPr marL="169863" indent="-169863">
                  <a:lnSpc>
                    <a:spcPct val="90000"/>
                  </a:lnSpc>
                </a:pPr>
                <a:r>
                  <a:rPr lang="en-US" sz="2400" b="1" dirty="0" smtClean="0">
                    <a:latin typeface="Consolas" pitchFamily="49" charset="0"/>
                  </a:rPr>
                  <a:t>Prove conjectures for implicit or explicit access structures </a:t>
                </a:r>
              </a:p>
              <a:p>
                <a:pPr marL="234950" indent="-234950" eaLnBrk="1" hangingPunct="1">
                  <a:lnSpc>
                    <a:spcPct val="110000"/>
                  </a:lnSpc>
                  <a:buFontTx/>
                  <a:buNone/>
                  <a:defRPr/>
                </a:pPr>
                <a:endParaRPr lang="en-US" sz="2100" b="1" dirty="0" smtClean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nsolas" pitchFamily="49" charset="0"/>
                </a:endParaRPr>
              </a:p>
              <a:p>
                <a:pPr marL="234950" indent="-234950" eaLnBrk="1" hangingPunct="1">
                  <a:lnSpc>
                    <a:spcPct val="110000"/>
                  </a:lnSpc>
                  <a:buFontTx/>
                  <a:buNone/>
                  <a:defRPr/>
                </a:pPr>
                <a:endParaRPr lang="en-US" sz="2100" b="1" baseline="30000" dirty="0" smtClean="0">
                  <a:solidFill>
                    <a:schemeClr val="hlink"/>
                  </a:solidFill>
                  <a:latin typeface="Consolas" pitchFamily="49" charset="0"/>
                </a:endParaRPr>
              </a:p>
              <a:p>
                <a:pPr marL="169863" indent="-169863">
                  <a:lnSpc>
                    <a:spcPct val="90000"/>
                  </a:lnSpc>
                </a:pPr>
                <a:endParaRPr lang="en-US" sz="2100" b="1" dirty="0" smtClean="0">
                  <a:latin typeface="Consolas" pitchFamily="49" charset="0"/>
                  <a:cs typeface="Guttman Aharoni" pitchFamily="2" charset="-79"/>
                </a:endParaRPr>
              </a:p>
              <a:p>
                <a:pPr marL="169863" indent="-169863">
                  <a:lnSpc>
                    <a:spcPct val="90000"/>
                  </a:lnSpc>
                </a:pPr>
                <a:endParaRPr lang="en-US" sz="2100" b="1" dirty="0" smtClean="0">
                  <a:latin typeface="Consolas" pitchFamily="49" charset="0"/>
                  <a:cs typeface="Guttman Aharoni" pitchFamily="2" charset="-79"/>
                </a:endParaRPr>
              </a:p>
            </p:txBody>
          </p:sp>
        </mc:Choice>
        <mc:Fallback xmlns="">
          <p:sp>
            <p:nvSpPr>
              <p:cNvPr id="149507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2057400"/>
                <a:ext cx="7848600" cy="4267200"/>
              </a:xfrm>
              <a:blipFill rotWithShape="1">
                <a:blip r:embed="rId2"/>
                <a:stretch>
                  <a:fillRect l="-1321" t="-2143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90CCFC-E4A4-40EC-B380-971659CD6868}" type="slidenum">
              <a:rPr lang="en-US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7" grpId="0" uiExpand="1" build="p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772400" cy="762000"/>
          </a:xfrm>
        </p:spPr>
        <p:txBody>
          <a:bodyPr/>
          <a:lstStyle/>
          <a:p>
            <a:pPr algn="ctr"/>
            <a:r>
              <a:rPr lang="en-US" sz="3600" dirty="0" smtClean="0">
                <a:solidFill>
                  <a:srgbClr val="4603CD"/>
                </a:solidFill>
              </a:rPr>
              <a:t>Techniques for Proving Lower Bounds</a:t>
            </a:r>
            <a:r>
              <a:rPr lang="en-US" sz="3600" b="1" dirty="0" smtClean="0">
                <a:latin typeface="Consolas" pitchFamily="49" charset="0"/>
                <a:cs typeface="Guttman Aharoni" pitchFamily="2" charset="-79"/>
              </a:rPr>
              <a:t> </a:t>
            </a:r>
            <a:endParaRPr lang="en-US" sz="3600" dirty="0" smtClean="0">
              <a:solidFill>
                <a:srgbClr val="4603CD"/>
              </a:solidFill>
            </a:endParaRPr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066800"/>
            <a:ext cx="7848600" cy="4876800"/>
          </a:xfrm>
          <a:noFill/>
        </p:spPr>
        <p:txBody>
          <a:bodyPr/>
          <a:lstStyle/>
          <a:p>
            <a:pPr marL="169863" indent="-169863">
              <a:lnSpc>
                <a:spcPct val="90000"/>
              </a:lnSpc>
            </a:pPr>
            <a:endParaRPr lang="en-US" sz="2400" b="1" dirty="0" smtClean="0">
              <a:latin typeface="Consolas" pitchFamily="49" charset="0"/>
              <a:cs typeface="Guttman Aharoni" pitchFamily="2" charset="-79"/>
            </a:endParaRPr>
          </a:p>
          <a:p>
            <a:pPr marL="169863" indent="-169863">
              <a:lnSpc>
                <a:spcPct val="90000"/>
              </a:lnSpc>
            </a:pPr>
            <a:r>
              <a:rPr lang="en-US" b="1" dirty="0" smtClean="0">
                <a:latin typeface="Consolas" pitchFamily="49" charset="0"/>
                <a:cs typeface="Guttman Aharoni" pitchFamily="2" charset="-79"/>
              </a:rPr>
              <a:t>Counting arguments </a:t>
            </a:r>
          </a:p>
          <a:p>
            <a:pPr marL="536576" lvl="1" indent="-169863">
              <a:lnSpc>
                <a:spcPct val="90000"/>
              </a:lnSpc>
            </a:pPr>
            <a:r>
              <a:rPr lang="en-US" b="1" dirty="0" smtClean="0">
                <a:latin typeface="Consolas" pitchFamily="49" charset="0"/>
                <a:cs typeface="Guttman Aharoni" pitchFamily="2" charset="-79"/>
              </a:rPr>
              <a:t>Connected to counting the number of representable matroids </a:t>
            </a:r>
          </a:p>
          <a:p>
            <a:pPr marL="169863" indent="-169863">
              <a:lnSpc>
                <a:spcPct val="90000"/>
              </a:lnSpc>
            </a:pPr>
            <a:r>
              <a:rPr lang="en-US" b="1" dirty="0" smtClean="0">
                <a:latin typeface="Consolas" pitchFamily="49" charset="0"/>
                <a:cs typeface="Guttman Aharoni" pitchFamily="2" charset="-79"/>
              </a:rPr>
              <a:t>Combinatorial arguments</a:t>
            </a:r>
          </a:p>
          <a:p>
            <a:pPr marL="536576" lvl="1" indent="-169863">
              <a:lnSpc>
                <a:spcPct val="90000"/>
              </a:lnSpc>
            </a:pPr>
            <a:r>
              <a:rPr lang="en-US" b="1" dirty="0" smtClean="0">
                <a:latin typeface="Consolas" pitchFamily="49" charset="0"/>
                <a:cs typeface="Guttman Aharoni" pitchFamily="2" charset="-79"/>
              </a:rPr>
              <a:t> Cannot help – There are efficient weakly-private schemes</a:t>
            </a:r>
          </a:p>
          <a:p>
            <a:pPr marL="169863" indent="-169863">
              <a:lnSpc>
                <a:spcPct val="90000"/>
              </a:lnSpc>
            </a:pPr>
            <a:r>
              <a:rPr lang="en-US" b="1" dirty="0" smtClean="0">
                <a:latin typeface="Consolas" pitchFamily="49" charset="0"/>
              </a:rPr>
              <a:t>Use entropy and information inequalities</a:t>
            </a:r>
          </a:p>
          <a:p>
            <a:pPr marL="536576" lvl="1" indent="-169863">
              <a:lnSpc>
                <a:spcPct val="90000"/>
              </a:lnSpc>
            </a:pPr>
            <a:r>
              <a:rPr lang="en-US" b="1" dirty="0" smtClean="0">
                <a:latin typeface="Consolas" pitchFamily="49" charset="0"/>
              </a:rPr>
              <a:t>Proves </a:t>
            </a:r>
            <a:r>
              <a:rPr lang="en-US" b="1" i="1" dirty="0" smtClean="0">
                <a:solidFill>
                  <a:schemeClr val="hlink"/>
                </a:solidFill>
                <a:latin typeface="Consolas" pitchFamily="49" charset="0"/>
              </a:rPr>
              <a:t>ℓ</a:t>
            </a:r>
            <a:r>
              <a:rPr lang="en-US" b="1" i="1" dirty="0" smtClean="0">
                <a:solidFill>
                  <a:schemeClr val="hlink"/>
                </a:solidFill>
                <a:latin typeface="Cambria Math"/>
                <a:ea typeface="Cambria Math"/>
              </a:rPr>
              <a:t>· </a:t>
            </a:r>
            <a:r>
              <a:rPr lang="en-US" b="1" i="1" dirty="0" smtClean="0">
                <a:solidFill>
                  <a:schemeClr val="hlink"/>
                </a:solidFill>
                <a:latin typeface="Consolas" pitchFamily="49" charset="0"/>
                <a:sym typeface="Symbol" pitchFamily="18" charset="2"/>
              </a:rPr>
              <a:t>n</a:t>
            </a:r>
            <a:r>
              <a:rPr lang="en-US" b="1" dirty="0" smtClean="0">
                <a:solidFill>
                  <a:schemeClr val="hlink"/>
                </a:solidFill>
                <a:latin typeface="Consolas" pitchFamily="49" charset="0"/>
                <a:sym typeface="Symbol" pitchFamily="18" charset="2"/>
              </a:rPr>
              <a:t>/log </a:t>
            </a:r>
            <a:r>
              <a:rPr lang="en-US" b="1" i="1" dirty="0" smtClean="0">
                <a:solidFill>
                  <a:schemeClr val="hlink"/>
                </a:solidFill>
                <a:latin typeface="Consolas" pitchFamily="49" charset="0"/>
                <a:sym typeface="Symbol" pitchFamily="18" charset="2"/>
              </a:rPr>
              <a:t>n</a:t>
            </a:r>
            <a:r>
              <a:rPr lang="en-US" b="1" dirty="0" smtClean="0">
                <a:solidFill>
                  <a:schemeClr val="hlink"/>
                </a:solidFill>
                <a:latin typeface="Consolas" pitchFamily="49" charset="0"/>
                <a:sym typeface="Symbol" pitchFamily="18" charset="2"/>
              </a:rPr>
              <a:t> </a:t>
            </a:r>
            <a:r>
              <a:rPr lang="en-US" sz="2600" b="1" dirty="0" smtClean="0">
                <a:latin typeface="Consolas" pitchFamily="49" charset="0"/>
                <a:sym typeface="Symbol" pitchFamily="18" charset="2"/>
              </a:rPr>
              <a:t>lower bound</a:t>
            </a:r>
            <a:endParaRPr lang="en-US" sz="2600" b="1" dirty="0" smtClean="0">
              <a:latin typeface="Consolas" pitchFamily="49" charset="0"/>
            </a:endParaRPr>
          </a:p>
          <a:p>
            <a:pPr marL="536576" lvl="1" indent="-169863">
              <a:lnSpc>
                <a:spcPct val="90000"/>
              </a:lnSpc>
            </a:pPr>
            <a:r>
              <a:rPr lang="en-US" b="1" dirty="0" smtClean="0">
                <a:latin typeface="Consolas" pitchFamily="49" charset="0"/>
              </a:rPr>
              <a:t>Information Inequalities with up to 5 variables cannot help</a:t>
            </a:r>
          </a:p>
          <a:p>
            <a:pPr marL="169863" indent="-169863">
              <a:lnSpc>
                <a:spcPct val="90000"/>
              </a:lnSpc>
            </a:pPr>
            <a:r>
              <a:rPr lang="en-US" b="1" dirty="0" smtClean="0">
                <a:latin typeface="Consolas" pitchFamily="49" charset="0"/>
              </a:rPr>
              <a:t>Other Techniques?</a:t>
            </a:r>
          </a:p>
          <a:p>
            <a:pPr marL="234950" indent="-234950" eaLnBrk="1" hangingPunct="1">
              <a:lnSpc>
                <a:spcPct val="110000"/>
              </a:lnSpc>
              <a:buFontTx/>
              <a:buNone/>
              <a:defRPr/>
            </a:pPr>
            <a:endParaRPr lang="en-US" sz="21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nsolas" pitchFamily="49" charset="0"/>
            </a:endParaRPr>
          </a:p>
          <a:p>
            <a:pPr marL="234950" indent="-234950" eaLnBrk="1" hangingPunct="1">
              <a:lnSpc>
                <a:spcPct val="110000"/>
              </a:lnSpc>
              <a:buFontTx/>
              <a:buNone/>
              <a:defRPr/>
            </a:pPr>
            <a:endParaRPr lang="en-US" sz="2100" b="1" baseline="30000" dirty="0" smtClean="0">
              <a:solidFill>
                <a:schemeClr val="hlink"/>
              </a:solidFill>
              <a:latin typeface="Consolas" pitchFamily="49" charset="0"/>
            </a:endParaRPr>
          </a:p>
          <a:p>
            <a:pPr marL="169863" indent="-169863">
              <a:lnSpc>
                <a:spcPct val="90000"/>
              </a:lnSpc>
            </a:pPr>
            <a:endParaRPr lang="en-US" sz="2100" b="1" dirty="0" smtClean="0">
              <a:latin typeface="Consolas" pitchFamily="49" charset="0"/>
              <a:cs typeface="Guttman Aharoni" pitchFamily="2" charset="-79"/>
            </a:endParaRPr>
          </a:p>
          <a:p>
            <a:pPr marL="169863" indent="-169863">
              <a:lnSpc>
                <a:spcPct val="90000"/>
              </a:lnSpc>
            </a:pPr>
            <a:endParaRPr lang="en-US" sz="2100" b="1" dirty="0" smtClean="0">
              <a:latin typeface="Consolas" pitchFamily="49" charset="0"/>
              <a:cs typeface="Guttman Aharoni" pitchFamily="2" charset="-79"/>
            </a:endParaRPr>
          </a:p>
        </p:txBody>
      </p:sp>
      <p:sp>
        <p:nvSpPr>
          <p:cNvPr id="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90CCFC-E4A4-40EC-B380-971659CD6868}" type="slidenum">
              <a:rPr lang="en-US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7" grpId="0" build="p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08/30/2007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IBM Crypto Seminar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AFD3E-D5D4-47D6-80CA-840F39439D2B}" type="slidenum">
              <a:rPr lang="en-US"/>
              <a:pPr/>
              <a:t>35</a:t>
            </a:fld>
            <a:endParaRPr lang="en-US"/>
          </a:p>
        </p:txBody>
      </p:sp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458200" cy="781050"/>
          </a:xfrm>
        </p:spPr>
        <p:txBody>
          <a:bodyPr/>
          <a:lstStyle/>
          <a:p>
            <a:pPr algn="ctr"/>
            <a:r>
              <a:rPr lang="en-US" sz="3200" dirty="0" smtClean="0">
                <a:solidFill>
                  <a:srgbClr val="4603CD"/>
                </a:solidFill>
              </a:rPr>
              <a:t>Lower Bounds for Linear Secret Sharing Schemes</a:t>
            </a:r>
            <a:endParaRPr lang="en-US" sz="3200" dirty="0">
              <a:solidFill>
                <a:srgbClr val="4603CD"/>
              </a:solidFill>
            </a:endParaRPr>
          </a:p>
        </p:txBody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5843" y="1828800"/>
            <a:ext cx="8445500" cy="4724400"/>
          </a:xfrm>
        </p:spPr>
        <p:txBody>
          <a:bodyPr/>
          <a:lstStyle/>
          <a:p>
            <a:pPr marL="234950" indent="-234950">
              <a:lnSpc>
                <a:spcPct val="120000"/>
              </a:lnSpc>
            </a:pPr>
            <a:r>
              <a:rPr lang="en-US" b="1" dirty="0">
                <a:latin typeface="Consolas" pitchFamily="49" charset="0"/>
                <a:cs typeface="Guttman Aharoni" pitchFamily="2" charset="-79"/>
              </a:rPr>
              <a:t>E</a:t>
            </a:r>
            <a:r>
              <a:rPr lang="en-US" b="1" dirty="0" smtClean="0">
                <a:latin typeface="Consolas" pitchFamily="49" charset="0"/>
                <a:cs typeface="Guttman Aharoni" pitchFamily="2" charset="-79"/>
              </a:rPr>
              <a:t>xplicit </a:t>
            </a:r>
            <a:r>
              <a:rPr lang="en-US" b="1" dirty="0">
                <a:latin typeface="Consolas" pitchFamily="49" charset="0"/>
                <a:cs typeface="Guttman Aharoni" pitchFamily="2" charset="-79"/>
              </a:rPr>
              <a:t>access structures </a:t>
            </a:r>
            <a:r>
              <a:rPr lang="en-US" b="1" dirty="0" smtClean="0">
                <a:latin typeface="Consolas" pitchFamily="49" charset="0"/>
                <a:cs typeface="Guttman Aharoni" pitchFamily="2" charset="-79"/>
              </a:rPr>
              <a:t>[BabaiGalWigderson96,Gal98,GalPudlak03</a:t>
            </a:r>
            <a:r>
              <a:rPr lang="en-US" b="1" dirty="0">
                <a:latin typeface="Consolas" pitchFamily="49" charset="0"/>
                <a:cs typeface="Guttman Aharoni" pitchFamily="2" charset="-79"/>
              </a:rPr>
              <a:t>]: </a:t>
            </a:r>
          </a:p>
          <a:p>
            <a:pPr marL="234950" indent="-234950" algn="ctr">
              <a:lnSpc>
                <a:spcPct val="120000"/>
              </a:lnSpc>
              <a:buFontTx/>
              <a:buNone/>
            </a:pPr>
            <a:r>
              <a:rPr lang="en-US" sz="2400" b="1" i="1" dirty="0" smtClean="0">
                <a:solidFill>
                  <a:schemeClr val="hlink"/>
                </a:solidFill>
                <a:latin typeface="Consolas" pitchFamily="49" charset="0"/>
              </a:rPr>
              <a:t>ℓ</a:t>
            </a:r>
            <a:r>
              <a:rPr lang="en-US" sz="2400" b="1" i="1" dirty="0" smtClean="0">
                <a:solidFill>
                  <a:schemeClr val="hlink"/>
                </a:solidFill>
                <a:latin typeface="Cambria Math"/>
                <a:ea typeface="Cambria Math"/>
              </a:rPr>
              <a:t>· </a:t>
            </a:r>
            <a:r>
              <a:rPr lang="en-US" sz="2400" b="1" i="1" dirty="0" smtClean="0">
                <a:solidFill>
                  <a:schemeClr val="hlink"/>
                </a:solidFill>
                <a:latin typeface="Consolas" pitchFamily="49" charset="0"/>
                <a:sym typeface="Symbol" pitchFamily="18" charset="2"/>
              </a:rPr>
              <a:t>n</a:t>
            </a:r>
            <a:r>
              <a:rPr lang="en-US" sz="2400" b="1" baseline="30000" dirty="0">
                <a:solidFill>
                  <a:schemeClr val="hlink"/>
                </a:solidFill>
                <a:latin typeface="Consolas" pitchFamily="49" charset="0"/>
                <a:sym typeface="Symbol" pitchFamily="18" charset="2"/>
              </a:rPr>
              <a:t>(log </a:t>
            </a:r>
            <a:r>
              <a:rPr lang="en-US" sz="2400" b="1" i="1" baseline="30000" dirty="0">
                <a:solidFill>
                  <a:schemeClr val="hlink"/>
                </a:solidFill>
                <a:latin typeface="Consolas" pitchFamily="49" charset="0"/>
                <a:sym typeface="Symbol" pitchFamily="18" charset="2"/>
              </a:rPr>
              <a:t>n</a:t>
            </a:r>
            <a:r>
              <a:rPr lang="en-US" sz="2400" b="1" baseline="30000" dirty="0" smtClean="0">
                <a:solidFill>
                  <a:schemeClr val="hlink"/>
                </a:solidFill>
                <a:latin typeface="Consolas" pitchFamily="49" charset="0"/>
                <a:sym typeface="Symbol" pitchFamily="18" charset="2"/>
              </a:rPr>
              <a:t>)</a:t>
            </a:r>
            <a:r>
              <a:rPr lang="en-US" sz="2400" b="1" dirty="0" smtClean="0">
                <a:solidFill>
                  <a:schemeClr val="hlink"/>
                </a:solidFill>
                <a:latin typeface="Consolas" pitchFamily="49" charset="0"/>
                <a:sym typeface="Symbol" pitchFamily="18" charset="2"/>
              </a:rPr>
              <a:t>.</a:t>
            </a:r>
            <a:endParaRPr lang="en-US" sz="2400" b="1" dirty="0">
              <a:solidFill>
                <a:schemeClr val="hlink"/>
              </a:solidFill>
              <a:latin typeface="Consolas" pitchFamily="49" charset="0"/>
              <a:sym typeface="Symbol" pitchFamily="18" charset="2"/>
            </a:endParaRPr>
          </a:p>
          <a:p>
            <a:pPr marL="601663" lvl="1" indent="-234950">
              <a:lnSpc>
                <a:spcPct val="120000"/>
              </a:lnSpc>
            </a:pPr>
            <a:r>
              <a:rPr lang="en-US" b="1" dirty="0" smtClean="0">
                <a:latin typeface="Consolas" pitchFamily="49" charset="0"/>
                <a:cs typeface="Guttman Aharoni" pitchFamily="2" charset="-79"/>
              </a:rPr>
              <a:t>Technique: </a:t>
            </a:r>
          </a:p>
          <a:p>
            <a:pPr marL="876300" lvl="2" indent="-234950">
              <a:lnSpc>
                <a:spcPct val="120000"/>
              </a:lnSpc>
            </a:pPr>
            <a:r>
              <a:rPr lang="en-US" b="1" dirty="0" smtClean="0">
                <a:latin typeface="Consolas" pitchFamily="49" charset="0"/>
                <a:cs typeface="Guttman Aharoni" pitchFamily="2" charset="-79"/>
              </a:rPr>
              <a:t>Access structure </a:t>
            </a:r>
            <a:r>
              <a:rPr lang="en-US" b="1" dirty="0" smtClean="0">
                <a:latin typeface="Cambria Math"/>
                <a:ea typeface="Cambria Math"/>
                <a:cs typeface="Guttman Aharoni" pitchFamily="2" charset="-79"/>
              </a:rPr>
              <a:t>⇒ Matrix </a:t>
            </a:r>
            <a:r>
              <a:rPr lang="en-US" sz="2400" b="1" i="1" dirty="0">
                <a:solidFill>
                  <a:schemeClr val="hlink"/>
                </a:solidFill>
                <a:latin typeface="Consolas" pitchFamily="49" charset="0"/>
              </a:rPr>
              <a:t>M</a:t>
            </a:r>
          </a:p>
          <a:p>
            <a:pPr marL="876300" lvl="2" indent="-234950">
              <a:lnSpc>
                <a:spcPct val="120000"/>
              </a:lnSpc>
            </a:pPr>
            <a:r>
              <a:rPr lang="en-US" sz="2000" b="1" dirty="0">
                <a:solidFill>
                  <a:schemeClr val="hlink"/>
                </a:solidFill>
                <a:latin typeface="Consolas" pitchFamily="49" charset="0"/>
              </a:rPr>
              <a:t>Rank(</a:t>
            </a:r>
            <a:r>
              <a:rPr lang="en-US" sz="2000" b="1" i="1" dirty="0" smtClean="0">
                <a:solidFill>
                  <a:schemeClr val="hlink"/>
                </a:solidFill>
                <a:latin typeface="Consolas" pitchFamily="49" charset="0"/>
              </a:rPr>
              <a:t>M</a:t>
            </a:r>
            <a:r>
              <a:rPr lang="en-US" sz="2000" b="1" dirty="0" smtClean="0">
                <a:solidFill>
                  <a:schemeClr val="hlink"/>
                </a:solidFill>
                <a:latin typeface="Consolas" pitchFamily="49" charset="0"/>
              </a:rPr>
              <a:t>)</a:t>
            </a:r>
            <a:r>
              <a:rPr lang="en-US" b="1" dirty="0" smtClean="0">
                <a:latin typeface="Consolas" pitchFamily="49" charset="0"/>
                <a:cs typeface="Guttman Aharoni" pitchFamily="2" charset="-79"/>
              </a:rPr>
              <a:t> high </a:t>
            </a:r>
            <a:r>
              <a:rPr lang="en-US" b="1" dirty="0" smtClean="0">
                <a:latin typeface="Cambria Math"/>
                <a:ea typeface="Cambria Math"/>
                <a:cs typeface="Guttman Aharoni" pitchFamily="2" charset="-79"/>
              </a:rPr>
              <a:t>⇒ Size of  MSP big</a:t>
            </a:r>
            <a:r>
              <a:rPr lang="en-US" b="1" dirty="0" smtClean="0">
                <a:latin typeface="Consolas" pitchFamily="49" charset="0"/>
                <a:cs typeface="Guttman Aharoni" pitchFamily="2" charset="-79"/>
              </a:rPr>
              <a:t> </a:t>
            </a:r>
          </a:p>
          <a:p>
            <a:pPr marL="234950" indent="-234950">
              <a:lnSpc>
                <a:spcPct val="120000"/>
              </a:lnSpc>
            </a:pPr>
            <a:r>
              <a:rPr lang="en-US" b="1" dirty="0">
                <a:latin typeface="Consolas" pitchFamily="49" charset="0"/>
                <a:cs typeface="Guttman Aharoni" pitchFamily="2" charset="-79"/>
              </a:rPr>
              <a:t>E</a:t>
            </a:r>
            <a:r>
              <a:rPr lang="en-US" b="1" dirty="0" smtClean="0">
                <a:latin typeface="Consolas" pitchFamily="49" charset="0"/>
                <a:cs typeface="Guttman Aharoni" pitchFamily="2" charset="-79"/>
              </a:rPr>
              <a:t>xistential </a:t>
            </a:r>
            <a:r>
              <a:rPr lang="en-US" b="1" dirty="0">
                <a:latin typeface="Consolas" pitchFamily="49" charset="0"/>
                <a:cs typeface="Guttman Aharoni" pitchFamily="2" charset="-79"/>
              </a:rPr>
              <a:t>lower </a:t>
            </a:r>
            <a:r>
              <a:rPr lang="en-US" b="1" dirty="0" smtClean="0">
                <a:latin typeface="Consolas" pitchFamily="49" charset="0"/>
                <a:cs typeface="Guttman Aharoni" pitchFamily="2" charset="-79"/>
              </a:rPr>
              <a:t>bounds: </a:t>
            </a:r>
          </a:p>
          <a:p>
            <a:pPr marL="234950" indent="-234950" algn="ctr">
              <a:lnSpc>
                <a:spcPct val="120000"/>
              </a:lnSpc>
            </a:pPr>
            <a:r>
              <a:rPr lang="en-US" sz="2000" b="1" dirty="0" smtClean="0">
                <a:solidFill>
                  <a:schemeClr val="hlink"/>
                </a:solidFill>
                <a:latin typeface="Consolas" pitchFamily="49" charset="0"/>
                <a:sym typeface="Symbol" pitchFamily="18" charset="2"/>
              </a:rPr>
              <a:t>2</a:t>
            </a:r>
            <a:r>
              <a:rPr lang="en-US" sz="2400" b="1" baseline="30000" dirty="0">
                <a:solidFill>
                  <a:schemeClr val="hlink"/>
                </a:solidFill>
                <a:latin typeface="Consolas" pitchFamily="49" charset="0"/>
                <a:sym typeface="Symbol" pitchFamily="18" charset="2"/>
              </a:rPr>
              <a:t>(</a:t>
            </a:r>
            <a:r>
              <a:rPr lang="en-US" sz="2400" b="1" i="1" baseline="30000" dirty="0">
                <a:solidFill>
                  <a:schemeClr val="hlink"/>
                </a:solidFill>
                <a:latin typeface="Consolas" pitchFamily="49" charset="0"/>
                <a:sym typeface="Symbol" pitchFamily="18" charset="2"/>
              </a:rPr>
              <a:t>n</a:t>
            </a:r>
            <a:r>
              <a:rPr lang="en-US" sz="2400" b="1" baseline="30000" dirty="0" smtClean="0">
                <a:solidFill>
                  <a:schemeClr val="hlink"/>
                </a:solidFill>
                <a:latin typeface="Consolas" pitchFamily="49" charset="0"/>
                <a:sym typeface="Symbol" pitchFamily="18" charset="2"/>
              </a:rPr>
              <a:t>)</a:t>
            </a:r>
            <a:r>
              <a:rPr lang="en-US" sz="2400" b="1" i="1" dirty="0" smtClean="0">
                <a:solidFill>
                  <a:schemeClr val="hlink"/>
                </a:solidFill>
                <a:latin typeface="Consolas" pitchFamily="49" charset="0"/>
                <a:sym typeface="Symbol" pitchFamily="18" charset="2"/>
              </a:rPr>
              <a:t>.</a:t>
            </a:r>
          </a:p>
          <a:p>
            <a:pPr marL="601663" lvl="1" indent="-234950">
              <a:lnSpc>
                <a:spcPct val="120000"/>
              </a:lnSpc>
            </a:pPr>
            <a:r>
              <a:rPr lang="en-US" sz="2000" b="1" dirty="0" smtClean="0">
                <a:latin typeface="Consolas" pitchFamily="49" charset="0"/>
                <a:cs typeface="Guttman Aharoni" pitchFamily="2" charset="-79"/>
              </a:rPr>
              <a:t>Counting arguments</a:t>
            </a:r>
            <a:endParaRPr lang="en-US" sz="2200" b="1" i="1" dirty="0">
              <a:solidFill>
                <a:schemeClr val="hlink"/>
              </a:solidFill>
              <a:latin typeface="Consolas" pitchFamily="49" charset="0"/>
            </a:endParaRPr>
          </a:p>
          <a:p>
            <a:pPr marL="627063" lvl="1" indent="-277813">
              <a:lnSpc>
                <a:spcPct val="120000"/>
              </a:lnSpc>
              <a:buFont typeface="Symbol" pitchFamily="18" charset="2"/>
              <a:buChar char="Þ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482064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635" grpId="0" uiExpand="1" build="p" bldLvl="2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04850"/>
          </a:xfrm>
        </p:spPr>
        <p:txBody>
          <a:bodyPr/>
          <a:lstStyle/>
          <a:p>
            <a:pPr algn="ctr"/>
            <a:r>
              <a:rPr lang="en-US" sz="3600" dirty="0" smtClean="0">
                <a:solidFill>
                  <a:srgbClr val="4603CD"/>
                </a:solidFill>
              </a:rPr>
              <a:t>Lecture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7963"/>
            <a:ext cx="8534400" cy="4389437"/>
          </a:xfrm>
        </p:spPr>
        <p:txBody>
          <a:bodyPr/>
          <a:lstStyle/>
          <a:p>
            <a:pPr>
              <a:lnSpc>
                <a:spcPct val="120000"/>
              </a:lnSpc>
              <a:spcBef>
                <a:spcPct val="50000"/>
              </a:spcBef>
              <a:buClr>
                <a:srgbClr val="FF0000"/>
              </a:buClr>
              <a:buSzPct val="90000"/>
              <a:buFont typeface="Wingdings" pitchFamily="2" charset="2"/>
              <a:buChar char="ü"/>
            </a:pPr>
            <a:endParaRPr lang="en-US" sz="2800" b="1" dirty="0" smtClean="0">
              <a:latin typeface="Consolas" pitchFamily="49" charset="0"/>
              <a:cs typeface="Guttman Aharoni" pitchFamily="2" charset="-79"/>
            </a:endParaRPr>
          </a:p>
          <a:p>
            <a:pPr>
              <a:lnSpc>
                <a:spcPct val="120000"/>
              </a:lnSpc>
              <a:spcBef>
                <a:spcPct val="50000"/>
              </a:spcBef>
              <a:buClr>
                <a:srgbClr val="FF0000"/>
              </a:buClr>
              <a:buSzPct val="90000"/>
              <a:buFont typeface="Wingdings" pitchFamily="2" charset="2"/>
              <a:buChar char="ü"/>
            </a:pPr>
            <a:r>
              <a:rPr lang="en-US" sz="2800" b="1" dirty="0" smtClean="0">
                <a:latin typeface="Consolas" pitchFamily="49" charset="0"/>
                <a:cs typeface="Guttman Aharoni" pitchFamily="2" charset="-79"/>
              </a:rPr>
              <a:t>Introduction and motivation</a:t>
            </a:r>
          </a:p>
          <a:p>
            <a:pPr>
              <a:lnSpc>
                <a:spcPct val="120000"/>
              </a:lnSpc>
              <a:spcBef>
                <a:spcPct val="50000"/>
              </a:spcBef>
              <a:buClr>
                <a:srgbClr val="FF0000"/>
              </a:buClr>
              <a:buSzPct val="90000"/>
              <a:buFont typeface="Wingdings" pitchFamily="2" charset="2"/>
              <a:buChar char="ü"/>
            </a:pPr>
            <a:r>
              <a:rPr lang="en-US" sz="2800" b="1" dirty="0" smtClean="0">
                <a:latin typeface="Consolas" pitchFamily="49" charset="0"/>
                <a:cs typeface="Guttman Aharoni" pitchFamily="2" charset="-79"/>
              </a:rPr>
              <a:t>Constructions</a:t>
            </a:r>
          </a:p>
          <a:p>
            <a:pPr>
              <a:lnSpc>
                <a:spcPct val="120000"/>
              </a:lnSpc>
              <a:spcBef>
                <a:spcPct val="50000"/>
              </a:spcBef>
              <a:buClr>
                <a:srgbClr val="FF0000"/>
              </a:buClr>
              <a:buSzPct val="90000"/>
              <a:buFont typeface="Wingdings" pitchFamily="2" charset="2"/>
              <a:buChar char="ü"/>
            </a:pPr>
            <a:r>
              <a:rPr lang="en-US" sz="2800" b="1" dirty="0">
                <a:latin typeface="Consolas" pitchFamily="49" charset="0"/>
                <a:cs typeface="Guttman Aharoni" pitchFamily="2" charset="-79"/>
              </a:rPr>
              <a:t>Secure protocols from secret </a:t>
            </a:r>
            <a:r>
              <a:rPr lang="en-US" sz="2800" b="1" dirty="0" smtClean="0">
                <a:latin typeface="Consolas" pitchFamily="49" charset="0"/>
                <a:cs typeface="Guttman Aharoni" pitchFamily="2" charset="-79"/>
              </a:rPr>
              <a:t>sharing</a:t>
            </a:r>
          </a:p>
          <a:p>
            <a:pPr>
              <a:lnSpc>
                <a:spcPct val="120000"/>
              </a:lnSpc>
              <a:spcBef>
                <a:spcPct val="50000"/>
              </a:spcBef>
              <a:buClr>
                <a:srgbClr val="FF0000"/>
              </a:buClr>
              <a:buSzPct val="90000"/>
              <a:buFont typeface="Wingdings" pitchFamily="2" charset="2"/>
              <a:buChar char="ü"/>
            </a:pPr>
            <a:r>
              <a:rPr lang="en-US" sz="2800" b="1" dirty="0" smtClean="0">
                <a:latin typeface="Consolas" pitchFamily="49" charset="0"/>
                <a:cs typeface="Guttman Aharoni" pitchFamily="2" charset="-79"/>
              </a:rPr>
              <a:t>Lower Bounds</a:t>
            </a:r>
          </a:p>
          <a:p>
            <a:pPr>
              <a:lnSpc>
                <a:spcPct val="120000"/>
              </a:lnSpc>
              <a:spcBef>
                <a:spcPct val="50000"/>
              </a:spcBef>
              <a:buClr>
                <a:schemeClr val="tx1"/>
              </a:buClr>
              <a:buSzPct val="90000"/>
              <a:buFont typeface="Arial" pitchFamily="34" charset="0"/>
              <a:buChar char="•"/>
            </a:pPr>
            <a:r>
              <a:rPr lang="en-US" sz="2800" b="1" dirty="0" smtClean="0">
                <a:latin typeface="Consolas" pitchFamily="49" charset="0"/>
                <a:cs typeface="Guttman Aharoni" pitchFamily="2" charset="-79"/>
              </a:rPr>
              <a:t>Conclusions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D8B31-D63B-4E95-8A6D-CE7AC666AB88}" type="slidenum">
              <a:rPr lang="he-IL" smtClean="0"/>
              <a:pPr>
                <a:defRPr/>
              </a:pPr>
              <a:t>36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03467F-8737-479B-A39D-8E70A6FD2970}" type="slidenum">
              <a:rPr lang="he-IL" smtClean="0"/>
              <a:pPr>
                <a:defRPr/>
              </a:pPr>
              <a:t>37</a:t>
            </a:fld>
            <a:endParaRPr lang="en-US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-152400"/>
            <a:ext cx="7772400" cy="838200"/>
          </a:xfrm>
        </p:spPr>
        <p:txBody>
          <a:bodyPr/>
          <a:lstStyle/>
          <a:p>
            <a:pPr algn="ctr" eaLnBrk="1" hangingPunct="1"/>
            <a:r>
              <a:rPr lang="en-US" sz="3600" smtClean="0">
                <a:solidFill>
                  <a:srgbClr val="4603CD"/>
                </a:solidFill>
              </a:rPr>
              <a:t>Conclusions</a:t>
            </a:r>
          </a:p>
        </p:txBody>
      </p:sp>
      <p:sp>
        <p:nvSpPr>
          <p:cNvPr id="36454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762000"/>
            <a:ext cx="8915400" cy="5105400"/>
          </a:xfrm>
        </p:spPr>
        <p:txBody>
          <a:bodyPr/>
          <a:lstStyle/>
          <a:p>
            <a:pPr marL="457200" indent="-457200" eaLnBrk="1" hangingPunct="1">
              <a:lnSpc>
                <a:spcPct val="200000"/>
              </a:lnSpc>
              <a:defRPr/>
            </a:pPr>
            <a:r>
              <a:rPr lang="en-US" b="1" dirty="0" smtClean="0">
                <a:latin typeface="Consolas" pitchFamily="49" charset="0"/>
              </a:rPr>
              <a:t>Secret sharing – useful in cryptography</a:t>
            </a:r>
          </a:p>
          <a:p>
            <a:pPr marL="457200" indent="-457200" eaLnBrk="1" hangingPunct="1">
              <a:lnSpc>
                <a:spcPct val="200000"/>
              </a:lnSpc>
              <a:defRPr/>
            </a:pPr>
            <a:r>
              <a:rPr lang="en-US" b="1" dirty="0" smtClean="0">
                <a:latin typeface="Consolas" pitchFamily="49" charset="0"/>
              </a:rPr>
              <a:t>General constructions based on linear algebra</a:t>
            </a:r>
          </a:p>
          <a:p>
            <a:pPr marL="457200" indent="-457200" eaLnBrk="1" hangingPunct="1">
              <a:lnSpc>
                <a:spcPct val="200000"/>
              </a:lnSpc>
              <a:defRPr/>
            </a:pPr>
            <a:r>
              <a:rPr lang="en-US" b="1" dirty="0" smtClean="0">
                <a:latin typeface="Consolas" pitchFamily="49" charset="0"/>
              </a:rPr>
              <a:t>Constructions are not efficient</a:t>
            </a:r>
          </a:p>
          <a:p>
            <a:pPr marL="457200" indent="-457200" eaLnBrk="1" hangingPunct="1">
              <a:lnSpc>
                <a:spcPct val="200000"/>
              </a:lnSpc>
              <a:defRPr/>
            </a:pPr>
            <a:r>
              <a:rPr lang="en-US" sz="2800" b="1" dirty="0" smtClean="0">
                <a:latin typeface="Consolas" pitchFamily="49" charset="0"/>
              </a:rPr>
              <a:t>Large gap between lower &amp; upper bounds</a:t>
            </a:r>
          </a:p>
          <a:p>
            <a:pPr marL="457200" indent="-457200" eaLnBrk="1" hangingPunct="1">
              <a:lnSpc>
                <a:spcPct val="200000"/>
              </a:lnSpc>
              <a:defRPr/>
            </a:pPr>
            <a:r>
              <a:rPr lang="en-US" sz="2400" b="1" dirty="0" smtClean="0">
                <a:latin typeface="Consolas" pitchFamily="49" charset="0"/>
              </a:rPr>
              <a:t>Secret Sharing: A Survey, IWCC 2011</a:t>
            </a:r>
            <a:endParaRPr lang="en-US" sz="2400" b="1" dirty="0">
              <a:latin typeface="Consolas" pitchFamily="49" charset="0"/>
            </a:endParaRPr>
          </a:p>
          <a:p>
            <a:pPr marL="823913" lvl="1" indent="-457200" eaLnBrk="1" hangingPunct="1">
              <a:lnSpc>
                <a:spcPct val="200000"/>
              </a:lnSpc>
              <a:defRPr/>
            </a:pPr>
            <a:r>
              <a:rPr lang="en-US" sz="2200" dirty="0" smtClean="0"/>
              <a:t>www.cs.bgu.ac.il</a:t>
            </a:r>
            <a:r>
              <a:rPr lang="en-US" sz="2200" dirty="0"/>
              <a:t>/~beimel/pub.html</a:t>
            </a:r>
            <a:endParaRPr lang="en-US" sz="2200" b="1" dirty="0" smtClean="0">
              <a:latin typeface="Consolas" pitchFamily="49" charset="0"/>
            </a:endParaRP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</p:spPr>
        <p:txBody>
          <a:bodyPr lIns="0" tIns="0" rIns="0" bIns="0" anchor="b"/>
          <a:lstStyle/>
          <a:p>
            <a:pPr algn="r">
              <a:spcBef>
                <a:spcPct val="5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  <a:defRPr/>
            </a:pPr>
            <a:fld id="{DD7E2CB6-2C1D-4212-840D-C454AAF31C79}" type="slidenum">
              <a:rPr lang="he-IL" sz="1200">
                <a:solidFill>
                  <a:schemeClr val="tx2">
                    <a:shade val="90000"/>
                  </a:schemeClr>
                </a:solidFill>
                <a:latin typeface="Frutiger SAIN Bd v.1" pitchFamily="2" charset="0"/>
                <a:cs typeface="Arial" charset="0"/>
              </a:rPr>
              <a:pPr algn="r">
                <a:spcBef>
                  <a:spcPct val="50000"/>
                </a:spcBef>
                <a:buClr>
                  <a:schemeClr val="folHlink"/>
                </a:buClr>
                <a:buSzPct val="90000"/>
                <a:buFont typeface="Wingdings" pitchFamily="2" charset="2"/>
                <a:buNone/>
                <a:defRPr/>
              </a:pPr>
              <a:t>37</a:t>
            </a:fld>
            <a:endParaRPr lang="en-US" sz="1200">
              <a:solidFill>
                <a:schemeClr val="tx2">
                  <a:shade val="90000"/>
                </a:schemeClr>
              </a:solidFill>
              <a:latin typeface="Frutiger SAIN Bd v.1" pitchFamily="2" charset="0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4547" grpId="0" uiExpand="1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7038EA-5355-49F6-B09F-787B8582B259}" type="slidenum">
              <a:rPr lang="he-IL" smtClean="0"/>
              <a:pPr>
                <a:defRPr/>
              </a:pPr>
              <a:t>38</a:t>
            </a:fld>
            <a:endParaRPr lang="en-US"/>
          </a:p>
        </p:txBody>
      </p:sp>
      <p:pic>
        <p:nvPicPr>
          <p:cNvPr id="4" name="Picture 3" descr="pnthanx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1200" y="533400"/>
            <a:ext cx="7416800" cy="55626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>
          <a:xfrm>
            <a:off x="914400" y="277813"/>
            <a:ext cx="7772400" cy="636587"/>
          </a:xfrm>
        </p:spPr>
        <p:txBody>
          <a:bodyPr/>
          <a:lstStyle/>
          <a:p>
            <a:pPr algn="ctr" eaLnBrk="1" hangingPunct="1"/>
            <a:r>
              <a:rPr lang="en-US" sz="3200" dirty="0" smtClean="0">
                <a:solidFill>
                  <a:srgbClr val="4603CD"/>
                </a:solidFill>
              </a:rPr>
              <a:t>Secret Sharing</a:t>
            </a:r>
            <a:r>
              <a:rPr lang="en-US" sz="3200" kern="0" dirty="0" smtClean="0"/>
              <a:t> </a:t>
            </a:r>
            <a:r>
              <a:rPr lang="en-US" sz="2400" kern="0" dirty="0" smtClean="0"/>
              <a:t>[Shamir79,Blakley79,ItoSaitoNishizeki87]</a:t>
            </a:r>
            <a:r>
              <a:rPr lang="en-US" sz="2400" kern="0" dirty="0" smtClean="0">
                <a:solidFill>
                  <a:srgbClr val="4603CD"/>
                </a:solidFill>
              </a:rPr>
              <a:t> </a:t>
            </a:r>
            <a:endParaRPr lang="en-US" sz="2400" dirty="0" smtClean="0">
              <a:solidFill>
                <a:srgbClr val="4603CD"/>
              </a:solidFill>
            </a:endParaRPr>
          </a:p>
        </p:txBody>
      </p:sp>
      <p:sp>
        <p:nvSpPr>
          <p:cNvPr id="147471" name="Rectangle 15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3733800"/>
            <a:ext cx="8763000" cy="2667000"/>
          </a:xfrm>
        </p:spPr>
        <p:txBody>
          <a:bodyPr/>
          <a:lstStyle/>
          <a:p>
            <a:pPr marL="169863" indent="-169863" eaLnBrk="1" hangingPunct="1">
              <a:buClrTx/>
              <a:defRPr/>
            </a:pPr>
            <a:r>
              <a:rPr lang="en-US" sz="2100" b="1" dirty="0" smtClean="0">
                <a:latin typeface="Consolas" pitchFamily="49" charset="0"/>
                <a:cs typeface="Guttman Aharoni" pitchFamily="2" charset="-79"/>
              </a:rPr>
              <a:t>Participants: </a:t>
            </a:r>
            <a:r>
              <a:rPr lang="en-US" sz="2100" b="1" i="1" dirty="0" smtClean="0">
                <a:solidFill>
                  <a:srgbClr val="0000FF"/>
                </a:solidFill>
                <a:latin typeface="Consolas" pitchFamily="49" charset="0"/>
                <a:cs typeface="Guttman Aharoni" pitchFamily="2" charset="-79"/>
                <a:sym typeface="Euclid Math One" pitchFamily="18" charset="2"/>
              </a:rPr>
              <a:t>P</a:t>
            </a:r>
            <a:r>
              <a:rPr lang="en-US" sz="2100" b="1" dirty="0" smtClean="0">
                <a:solidFill>
                  <a:srgbClr val="0000FF"/>
                </a:solidFill>
                <a:latin typeface="Consolas" pitchFamily="49" charset="0"/>
                <a:cs typeface="Guttman Aharoni" pitchFamily="2" charset="-79"/>
                <a:sym typeface="Euclid Math One" pitchFamily="18" charset="2"/>
              </a:rPr>
              <a:t>={P</a:t>
            </a:r>
            <a:r>
              <a:rPr lang="en-US" sz="2100" b="1" baseline="-25000" dirty="0" smtClean="0">
                <a:solidFill>
                  <a:srgbClr val="0000FF"/>
                </a:solidFill>
                <a:latin typeface="Consolas" pitchFamily="49" charset="0"/>
                <a:cs typeface="Guttman Aharoni" pitchFamily="2" charset="-79"/>
                <a:sym typeface="Euclid Math One" pitchFamily="18" charset="2"/>
              </a:rPr>
              <a:t>1</a:t>
            </a:r>
            <a:r>
              <a:rPr lang="en-US" sz="2100" b="1" dirty="0" smtClean="0">
                <a:solidFill>
                  <a:srgbClr val="0000FF"/>
                </a:solidFill>
                <a:latin typeface="Consolas" pitchFamily="49" charset="0"/>
                <a:cs typeface="Guttman Aharoni" pitchFamily="2" charset="-79"/>
                <a:sym typeface="Euclid Math One" pitchFamily="18" charset="2"/>
              </a:rPr>
              <a:t>,…,</a:t>
            </a:r>
            <a:r>
              <a:rPr lang="en-US" sz="2100" b="1" dirty="0" err="1" smtClean="0">
                <a:solidFill>
                  <a:srgbClr val="0000FF"/>
                </a:solidFill>
                <a:latin typeface="Consolas" pitchFamily="49" charset="0"/>
                <a:cs typeface="Guttman Aharoni" pitchFamily="2" charset="-79"/>
                <a:sym typeface="Euclid Math One" pitchFamily="18" charset="2"/>
              </a:rPr>
              <a:t>P</a:t>
            </a:r>
            <a:r>
              <a:rPr lang="en-US" sz="2100" b="1" i="1" baseline="-25000" dirty="0" err="1" smtClean="0">
                <a:solidFill>
                  <a:srgbClr val="0000FF"/>
                </a:solidFill>
                <a:latin typeface="Consolas" pitchFamily="49" charset="0"/>
                <a:cs typeface="Guttman Aharoni" pitchFamily="2" charset="-79"/>
                <a:sym typeface="Euclid Math One" pitchFamily="18" charset="2"/>
              </a:rPr>
              <a:t>n</a:t>
            </a:r>
            <a:r>
              <a:rPr lang="en-US" sz="2100" b="1" dirty="0" smtClean="0">
                <a:solidFill>
                  <a:srgbClr val="0000FF"/>
                </a:solidFill>
                <a:latin typeface="Consolas" pitchFamily="49" charset="0"/>
                <a:cs typeface="Guttman Aharoni" pitchFamily="2" charset="-79"/>
                <a:sym typeface="Euclid Math One" pitchFamily="18" charset="2"/>
              </a:rPr>
              <a:t>}</a:t>
            </a:r>
          </a:p>
          <a:p>
            <a:pPr marL="169863" indent="-169863" eaLnBrk="1" hangingPunct="1">
              <a:buClrTx/>
              <a:defRPr/>
            </a:pPr>
            <a:r>
              <a:rPr lang="en-US" sz="2100" b="1" dirty="0" smtClean="0">
                <a:latin typeface="Consolas" pitchFamily="49" charset="0"/>
                <a:cs typeface="Guttman Aharoni" pitchFamily="2" charset="-79"/>
              </a:rPr>
              <a:t>Access Structure</a:t>
            </a:r>
            <a:r>
              <a:rPr lang="en-US" sz="2100" b="1" i="1" dirty="0" smtClean="0">
                <a:latin typeface="Consolas" pitchFamily="49" charset="0"/>
                <a:cs typeface="Guttman Aharoni" pitchFamily="2" charset="-79"/>
              </a:rPr>
              <a:t> </a:t>
            </a:r>
            <a:r>
              <a:rPr lang="en-US" sz="2100" b="1" dirty="0" smtClean="0">
                <a:solidFill>
                  <a:schemeClr val="hlink"/>
                </a:solidFill>
                <a:latin typeface="Consolas" pitchFamily="49" charset="0"/>
                <a:cs typeface="Guttman Aharoni" pitchFamily="2" charset="-79"/>
                <a:sym typeface="Euclid Math One" pitchFamily="18" charset="2"/>
              </a:rPr>
              <a:t></a:t>
            </a:r>
            <a:r>
              <a:rPr lang="en-US" sz="2100" b="1" i="1" dirty="0" smtClean="0">
                <a:solidFill>
                  <a:schemeClr val="hlink"/>
                </a:solidFill>
                <a:latin typeface="Consolas" pitchFamily="49" charset="0"/>
                <a:cs typeface="Guttman Aharoni" pitchFamily="2" charset="-79"/>
                <a:sym typeface="Euclid Math One" pitchFamily="18" charset="2"/>
              </a:rPr>
              <a:t> </a:t>
            </a:r>
            <a:r>
              <a:rPr lang="en-US" sz="2100" b="1" dirty="0" smtClean="0">
                <a:solidFill>
                  <a:schemeClr val="hlink"/>
                </a:solidFill>
                <a:latin typeface="Consolas" pitchFamily="49" charset="0"/>
                <a:cs typeface="Guttman Aharoni" pitchFamily="2" charset="-79"/>
                <a:sym typeface="Euclid Symbol" pitchFamily="18" charset="2"/>
              </a:rPr>
              <a:t> </a:t>
            </a:r>
            <a:r>
              <a:rPr lang="en-US" sz="2100" b="1" i="1" dirty="0" smtClean="0">
                <a:solidFill>
                  <a:schemeClr val="hlink"/>
                </a:solidFill>
                <a:latin typeface="Consolas" pitchFamily="49" charset="0"/>
                <a:cs typeface="Guttman Aharoni" pitchFamily="2" charset="-79"/>
                <a:sym typeface="Euclid Symbol" pitchFamily="18" charset="2"/>
              </a:rPr>
              <a:t>2</a:t>
            </a:r>
            <a:r>
              <a:rPr lang="en-US" sz="2100" b="1" i="1" baseline="30000" dirty="0" smtClean="0">
                <a:solidFill>
                  <a:schemeClr val="hlink"/>
                </a:solidFill>
                <a:latin typeface="Consolas" pitchFamily="49" charset="0"/>
                <a:cs typeface="Guttman Aharoni" pitchFamily="2" charset="-79"/>
                <a:sym typeface="Euclid Symbol" pitchFamily="18" charset="2"/>
              </a:rPr>
              <a:t>P</a:t>
            </a:r>
            <a:r>
              <a:rPr lang="en-US" sz="2100" b="1" baseline="30000" dirty="0">
                <a:solidFill>
                  <a:schemeClr val="hlink"/>
                </a:solidFill>
                <a:latin typeface="Consolas" pitchFamily="49" charset="0"/>
                <a:cs typeface="Guttman Aharoni" pitchFamily="2" charset="-79"/>
                <a:sym typeface="Euclid Symbol" pitchFamily="18" charset="2"/>
              </a:rPr>
              <a:t> </a:t>
            </a:r>
            <a:r>
              <a:rPr lang="en-US" sz="2100" b="1" dirty="0" smtClean="0">
                <a:latin typeface="Consolas" pitchFamily="49" charset="0"/>
                <a:cs typeface="Guttman Aharoni" pitchFamily="2" charset="-79"/>
                <a:sym typeface="Symbol" pitchFamily="18" charset="2"/>
              </a:rPr>
              <a:t>(collection of sets of parties)</a:t>
            </a:r>
          </a:p>
          <a:p>
            <a:pPr marL="169863" indent="-169863" eaLnBrk="1" hangingPunct="1">
              <a:buClrTx/>
              <a:defRPr/>
            </a:pPr>
            <a:r>
              <a:rPr lang="en-US" sz="2100" b="1" dirty="0" smtClean="0">
                <a:latin typeface="Consolas" pitchFamily="49" charset="0"/>
                <a:cs typeface="Guttman Aharoni" pitchFamily="2" charset="-79"/>
                <a:sym typeface="Symbol" pitchFamily="18" charset="2"/>
              </a:rPr>
              <a:t>A scheme </a:t>
            </a:r>
            <a:r>
              <a:rPr lang="en-US" sz="2100" b="1" i="1" dirty="0" smtClean="0">
                <a:latin typeface="Consolas" pitchFamily="49" charset="0"/>
                <a:cs typeface="Guttman Aharoni" pitchFamily="2" charset="-79"/>
                <a:sym typeface="Symbol" pitchFamily="18" charset="2"/>
              </a:rPr>
              <a:t>realizes</a:t>
            </a:r>
            <a:r>
              <a:rPr lang="en-US" sz="2100" b="1" dirty="0" smtClean="0">
                <a:latin typeface="Consolas" pitchFamily="49" charset="0"/>
                <a:cs typeface="Guttman Aharoni" pitchFamily="2" charset="-79"/>
                <a:sym typeface="Symbol" pitchFamily="18" charset="2"/>
              </a:rPr>
              <a:t> </a:t>
            </a:r>
            <a:r>
              <a:rPr lang="en-US" sz="2100" b="1" dirty="0" smtClean="0">
                <a:solidFill>
                  <a:schemeClr val="hlink"/>
                </a:solidFill>
                <a:latin typeface="Consolas" pitchFamily="49" charset="0"/>
                <a:cs typeface="Guttman Aharoni" pitchFamily="2" charset="-79"/>
                <a:sym typeface="Euclid Math One" pitchFamily="18" charset="2"/>
              </a:rPr>
              <a:t></a:t>
            </a:r>
            <a:r>
              <a:rPr lang="en-US" sz="2100" b="1" i="1" dirty="0" smtClean="0">
                <a:latin typeface="Consolas" pitchFamily="49" charset="0"/>
                <a:cs typeface="Guttman Aharoni" pitchFamily="2" charset="-79"/>
                <a:sym typeface="Euclid Math One" pitchFamily="18" charset="2"/>
              </a:rPr>
              <a:t> </a:t>
            </a:r>
            <a:r>
              <a:rPr lang="en-US" sz="2100" b="1" dirty="0" smtClean="0">
                <a:latin typeface="Consolas" pitchFamily="49" charset="0"/>
                <a:cs typeface="Guttman Aharoni" pitchFamily="2" charset="-79"/>
                <a:sym typeface="Symbol" pitchFamily="18" charset="2"/>
              </a:rPr>
              <a:t>if:</a:t>
            </a:r>
          </a:p>
          <a:p>
            <a:pPr marL="534988" lvl="1" indent="-169863" eaLnBrk="1" hangingPunct="1">
              <a:buClrTx/>
              <a:defRPr/>
            </a:pPr>
            <a:r>
              <a:rPr lang="en-US" sz="21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nsolas" pitchFamily="49" charset="0"/>
                <a:cs typeface="Guttman Aharoni" pitchFamily="2" charset="-79"/>
                <a:sym typeface="Symbol" pitchFamily="18" charset="2"/>
              </a:rPr>
              <a:t>Correctness</a:t>
            </a:r>
            <a:r>
              <a:rPr lang="en-US" sz="2100" b="1" dirty="0" smtClean="0">
                <a:solidFill>
                  <a:schemeClr val="tx2"/>
                </a:solidFill>
                <a:latin typeface="Consolas" pitchFamily="49" charset="0"/>
                <a:cs typeface="Guttman Aharoni" pitchFamily="2" charset="-79"/>
                <a:sym typeface="Symbol" pitchFamily="18" charset="2"/>
              </a:rPr>
              <a:t>:</a:t>
            </a:r>
            <a:r>
              <a:rPr lang="en-US" sz="2100" b="1" dirty="0" smtClean="0">
                <a:latin typeface="Consolas" pitchFamily="49" charset="0"/>
                <a:cs typeface="Guttman Aharoni" pitchFamily="2" charset="-79"/>
                <a:sym typeface="Symbol" pitchFamily="18" charset="2"/>
              </a:rPr>
              <a:t> every authorized set </a:t>
            </a:r>
            <a:r>
              <a:rPr lang="en-US" sz="2100" b="1" i="1" dirty="0" smtClean="0">
                <a:solidFill>
                  <a:schemeClr val="hlink"/>
                </a:solidFill>
                <a:latin typeface="Consolas" pitchFamily="49" charset="0"/>
                <a:cs typeface="Guttman Aharoni" pitchFamily="2" charset="-79"/>
                <a:sym typeface="Symbol" pitchFamily="18" charset="2"/>
              </a:rPr>
              <a:t>B</a:t>
            </a:r>
            <a:r>
              <a:rPr lang="en-US" sz="2100" b="1" dirty="0" smtClean="0">
                <a:solidFill>
                  <a:schemeClr val="hlink"/>
                </a:solidFill>
                <a:latin typeface="Consolas" pitchFamily="49" charset="0"/>
                <a:cs typeface="Guttman Aharoni" pitchFamily="2" charset="-79"/>
                <a:sym typeface="Euclid Symbol" pitchFamily="18" charset="2"/>
              </a:rPr>
              <a:t></a:t>
            </a:r>
            <a:r>
              <a:rPr lang="en-US" sz="2100" b="1" dirty="0" smtClean="0">
                <a:solidFill>
                  <a:schemeClr val="hlink"/>
                </a:solidFill>
                <a:latin typeface="Consolas" pitchFamily="49" charset="0"/>
                <a:cs typeface="Guttman Aharoni" pitchFamily="2" charset="-79"/>
                <a:sym typeface="Euclid Math One" pitchFamily="18" charset="2"/>
              </a:rPr>
              <a:t></a:t>
            </a:r>
            <a:r>
              <a:rPr lang="en-US" sz="2100" b="1" i="1" dirty="0" smtClean="0">
                <a:latin typeface="Consolas" pitchFamily="49" charset="0"/>
                <a:cs typeface="Guttman Aharoni" pitchFamily="2" charset="-79"/>
                <a:sym typeface="Symbol" pitchFamily="18" charset="2"/>
              </a:rPr>
              <a:t> </a:t>
            </a:r>
            <a:r>
              <a:rPr lang="en-US" sz="2100" b="1" dirty="0" smtClean="0">
                <a:latin typeface="Consolas" pitchFamily="49" charset="0"/>
                <a:cs typeface="Guttman Aharoni" pitchFamily="2" charset="-79"/>
                <a:sym typeface="Symbol" pitchFamily="18" charset="2"/>
              </a:rPr>
              <a:t>can recover </a:t>
            </a:r>
            <a:r>
              <a:rPr lang="en-US" sz="2100" b="1" i="1" dirty="0" smtClean="0">
                <a:solidFill>
                  <a:schemeClr val="hlink"/>
                </a:solidFill>
                <a:latin typeface="Consolas" pitchFamily="49" charset="0"/>
                <a:cs typeface="Guttman Aharoni" pitchFamily="2" charset="-79"/>
                <a:sym typeface="Symbol" pitchFamily="18" charset="2"/>
              </a:rPr>
              <a:t>s</a:t>
            </a:r>
            <a:endParaRPr lang="en-US" sz="2100" b="1" dirty="0" smtClean="0">
              <a:latin typeface="Consolas" pitchFamily="49" charset="0"/>
              <a:cs typeface="Guttman Aharoni" pitchFamily="2" charset="-79"/>
              <a:sym typeface="Symbol" pitchFamily="18" charset="2"/>
            </a:endParaRPr>
          </a:p>
          <a:p>
            <a:pPr marL="534988" lvl="1" indent="-169863" eaLnBrk="1" hangingPunct="1">
              <a:buClrTx/>
              <a:defRPr/>
            </a:pPr>
            <a:r>
              <a:rPr lang="en-US" sz="21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nsolas" pitchFamily="49" charset="0"/>
                <a:cs typeface="Guttman Aharoni" pitchFamily="2" charset="-79"/>
                <a:sym typeface="Symbol" pitchFamily="18" charset="2"/>
              </a:rPr>
              <a:t>Privacy</a:t>
            </a:r>
            <a:r>
              <a:rPr lang="en-US" sz="2100" b="1" dirty="0" smtClean="0">
                <a:solidFill>
                  <a:schemeClr val="tx2"/>
                </a:solidFill>
                <a:latin typeface="Consolas" pitchFamily="49" charset="0"/>
                <a:cs typeface="Guttman Aharoni" pitchFamily="2" charset="-79"/>
                <a:sym typeface="Symbol" pitchFamily="18" charset="2"/>
              </a:rPr>
              <a:t>: </a:t>
            </a:r>
            <a:r>
              <a:rPr lang="en-US" sz="2100" b="1" dirty="0" smtClean="0">
                <a:latin typeface="Consolas" pitchFamily="49" charset="0"/>
                <a:cs typeface="Guttman Aharoni" pitchFamily="2" charset="-79"/>
                <a:sym typeface="Symbol" pitchFamily="18" charset="2"/>
              </a:rPr>
              <a:t>every unauthorized set </a:t>
            </a:r>
            <a:r>
              <a:rPr lang="en-US" sz="2100" b="1" i="1" dirty="0" smtClean="0">
                <a:solidFill>
                  <a:schemeClr val="hlink"/>
                </a:solidFill>
                <a:latin typeface="Consolas" pitchFamily="49" charset="0"/>
                <a:cs typeface="Guttman Aharoni" pitchFamily="2" charset="-79"/>
                <a:sym typeface="Symbol" pitchFamily="18" charset="2"/>
              </a:rPr>
              <a:t>B</a:t>
            </a:r>
            <a:r>
              <a:rPr lang="en-US" sz="2100" b="1" dirty="0" smtClean="0">
                <a:solidFill>
                  <a:schemeClr val="hlink"/>
                </a:solidFill>
                <a:latin typeface="Consolas" pitchFamily="49" charset="0"/>
                <a:cs typeface="Guttman Aharoni" pitchFamily="2" charset="-79"/>
                <a:sym typeface="Euclid Symbol" pitchFamily="18" charset="2"/>
              </a:rPr>
              <a:t></a:t>
            </a:r>
            <a:r>
              <a:rPr lang="en-US" sz="2100" b="1" dirty="0" smtClean="0">
                <a:solidFill>
                  <a:schemeClr val="hlink"/>
                </a:solidFill>
                <a:latin typeface="Consolas" pitchFamily="49" charset="0"/>
                <a:cs typeface="Guttman Aharoni" pitchFamily="2" charset="-79"/>
                <a:sym typeface="Euclid Math One" pitchFamily="18" charset="2"/>
              </a:rPr>
              <a:t></a:t>
            </a:r>
            <a:r>
              <a:rPr lang="en-US" sz="2100" b="1" dirty="0" smtClean="0">
                <a:solidFill>
                  <a:srgbClr val="000066"/>
                </a:solidFill>
                <a:latin typeface="Consolas" pitchFamily="49" charset="0"/>
                <a:cs typeface="Guttman Aharoni" pitchFamily="2" charset="-79"/>
                <a:sym typeface="Symbol" pitchFamily="18" charset="2"/>
              </a:rPr>
              <a:t> </a:t>
            </a:r>
            <a:r>
              <a:rPr lang="en-US" sz="2100" b="1" dirty="0" smtClean="0">
                <a:latin typeface="Consolas" pitchFamily="49" charset="0"/>
                <a:cs typeface="Guttman Aharoni" pitchFamily="2" charset="-79"/>
                <a:sym typeface="Symbol" pitchFamily="18" charset="2"/>
              </a:rPr>
              <a:t>cannot learn anything about</a:t>
            </a:r>
            <a:r>
              <a:rPr lang="en-US" sz="2100" b="1" dirty="0" smtClean="0">
                <a:solidFill>
                  <a:schemeClr val="hlink"/>
                </a:solidFill>
                <a:latin typeface="Consolas" pitchFamily="49" charset="0"/>
                <a:cs typeface="Guttman Aharoni" pitchFamily="2" charset="-79"/>
                <a:sym typeface="Symbol" pitchFamily="18" charset="2"/>
              </a:rPr>
              <a:t> </a:t>
            </a:r>
            <a:r>
              <a:rPr lang="en-US" sz="2100" b="1" i="1" dirty="0" smtClean="0">
                <a:solidFill>
                  <a:schemeClr val="hlink"/>
                </a:solidFill>
                <a:latin typeface="Consolas" pitchFamily="49" charset="0"/>
                <a:cs typeface="Guttman Aharoni" pitchFamily="2" charset="-79"/>
                <a:sym typeface="Symbol" pitchFamily="18" charset="2"/>
              </a:rPr>
              <a:t>s</a:t>
            </a:r>
            <a:endParaRPr lang="en-US" sz="2100" b="1" dirty="0" smtClean="0">
              <a:latin typeface="Consolas" pitchFamily="49" charset="0"/>
              <a:cs typeface="Guttman Aharoni" pitchFamily="2" charset="-79"/>
              <a:sym typeface="Symbol" pitchFamily="18" charset="2"/>
            </a:endParaRPr>
          </a:p>
        </p:txBody>
      </p:sp>
      <p:sp>
        <p:nvSpPr>
          <p:cNvPr id="1029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54D6FE5-0314-4360-955F-E44A45C749A5}" type="slidenum">
              <a:rPr lang="he-IL" smtClean="0">
                <a:solidFill>
                  <a:srgbClr val="1D4577"/>
                </a:solidFill>
                <a:latin typeface="Frutiger SAIN Bd v.1"/>
                <a:cs typeface="Arial" pitchFamily="34" charset="0"/>
              </a:rPr>
              <a:pPr/>
              <a:t>4</a:t>
            </a:fld>
            <a:endParaRPr lang="en-US" smtClean="0">
              <a:solidFill>
                <a:srgbClr val="1D4577"/>
              </a:solidFill>
              <a:latin typeface="Frutiger SAIN Bd v.1"/>
              <a:cs typeface="Arial" pitchFamily="34" charset="0"/>
            </a:endParaRPr>
          </a:p>
        </p:txBody>
      </p:sp>
      <p:sp>
        <p:nvSpPr>
          <p:cNvPr id="1031" name="Oval 2"/>
          <p:cNvSpPr>
            <a:spLocks noChangeArrowheads="1"/>
          </p:cNvSpPr>
          <p:nvPr/>
        </p:nvSpPr>
        <p:spPr bwMode="auto">
          <a:xfrm>
            <a:off x="2462213" y="1638300"/>
            <a:ext cx="609600" cy="328613"/>
          </a:xfrm>
          <a:prstGeom prst="ellipse">
            <a:avLst/>
          </a:prstGeom>
          <a:solidFill>
            <a:srgbClr val="FF9999"/>
          </a:solidFill>
          <a:ln w="2857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5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endParaRPr lang="he-IL" sz="2000">
              <a:latin typeface="Frutiger SAIN Bd v.1"/>
            </a:endParaRP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2590800" y="1130300"/>
            <a:ext cx="3505200" cy="469900"/>
            <a:chOff x="1632" y="712"/>
            <a:chExt cx="2208" cy="296"/>
          </a:xfrm>
        </p:grpSpPr>
        <p:sp>
          <p:nvSpPr>
            <p:cNvPr id="1048" name="Rectangle 4"/>
            <p:cNvSpPr>
              <a:spLocks noChangeArrowheads="1"/>
            </p:cNvSpPr>
            <p:nvPr/>
          </p:nvSpPr>
          <p:spPr bwMode="auto">
            <a:xfrm>
              <a:off x="1632" y="714"/>
              <a:ext cx="271" cy="24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12700" tIns="12700" rIns="12700" bIns="12700"/>
            <a:lstStyle/>
            <a:p>
              <a:pPr>
                <a:spcBef>
                  <a:spcPct val="50000"/>
                </a:spcBef>
                <a:buClr>
                  <a:schemeClr val="folHlink"/>
                </a:buClr>
                <a:buSzPct val="90000"/>
                <a:buFont typeface="Wingdings" pitchFamily="2" charset="2"/>
                <a:buNone/>
              </a:pPr>
              <a:r>
                <a:rPr lang="en-US" sz="2200" dirty="0" smtClean="0">
                  <a:solidFill>
                    <a:srgbClr val="800080"/>
                  </a:solidFill>
                  <a:latin typeface="Times New Roman" pitchFamily="18" charset="0"/>
                  <a:cs typeface="Levenim MT" pitchFamily="2" charset="-79"/>
                </a:rPr>
                <a:t>P</a:t>
              </a:r>
              <a:r>
                <a:rPr lang="en-US" sz="2200" baseline="-25000" dirty="0" smtClean="0">
                  <a:solidFill>
                    <a:srgbClr val="800080"/>
                  </a:solidFill>
                  <a:latin typeface="Times New Roman" pitchFamily="18" charset="0"/>
                  <a:cs typeface="Levenim MT" pitchFamily="2" charset="-79"/>
                </a:rPr>
                <a:t>1</a:t>
              </a:r>
              <a:endParaRPr lang="en-US" sz="1000" baseline="-25000" dirty="0">
                <a:solidFill>
                  <a:srgbClr val="800080"/>
                </a:solidFill>
                <a:latin typeface="Times New Roman" pitchFamily="18" charset="0"/>
                <a:cs typeface="Levenim MT" pitchFamily="2" charset="-79"/>
              </a:endParaRPr>
            </a:p>
          </p:txBody>
        </p:sp>
        <p:sp>
          <p:nvSpPr>
            <p:cNvPr id="1049" name="Rectangle 5"/>
            <p:cNvSpPr>
              <a:spLocks noChangeArrowheads="1"/>
            </p:cNvSpPr>
            <p:nvPr/>
          </p:nvSpPr>
          <p:spPr bwMode="auto">
            <a:xfrm>
              <a:off x="2160" y="717"/>
              <a:ext cx="271" cy="24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12700" tIns="12700" rIns="12700" bIns="12700"/>
            <a:lstStyle/>
            <a:p>
              <a:pPr>
                <a:spcBef>
                  <a:spcPct val="50000"/>
                </a:spcBef>
                <a:buClr>
                  <a:schemeClr val="folHlink"/>
                </a:buClr>
                <a:buSzPct val="90000"/>
                <a:buFont typeface="Wingdings" pitchFamily="2" charset="2"/>
                <a:buNone/>
              </a:pPr>
              <a:r>
                <a:rPr lang="en-US" sz="2200" dirty="0" smtClean="0">
                  <a:solidFill>
                    <a:srgbClr val="800080"/>
                  </a:solidFill>
                  <a:latin typeface="Times New Roman" pitchFamily="18" charset="0"/>
                  <a:cs typeface="Levenim MT" pitchFamily="2" charset="-79"/>
                </a:rPr>
                <a:t>P</a:t>
              </a:r>
              <a:r>
                <a:rPr lang="en-US" sz="2200" baseline="-25000" dirty="0" smtClean="0">
                  <a:solidFill>
                    <a:srgbClr val="800080"/>
                  </a:solidFill>
                  <a:latin typeface="Times New Roman" pitchFamily="18" charset="0"/>
                  <a:cs typeface="Levenim MT" pitchFamily="2" charset="-79"/>
                </a:rPr>
                <a:t>2</a:t>
              </a:r>
              <a:endParaRPr lang="en-US" sz="1000" baseline="-25000" dirty="0">
                <a:solidFill>
                  <a:srgbClr val="800080"/>
                </a:solidFill>
                <a:latin typeface="Times New Roman" pitchFamily="18" charset="0"/>
                <a:cs typeface="Levenim MT" pitchFamily="2" charset="-79"/>
              </a:endParaRPr>
            </a:p>
          </p:txBody>
        </p:sp>
        <p:sp>
          <p:nvSpPr>
            <p:cNvPr id="1050" name="Rectangle 6"/>
            <p:cNvSpPr>
              <a:spLocks noChangeArrowheads="1"/>
            </p:cNvSpPr>
            <p:nvPr/>
          </p:nvSpPr>
          <p:spPr bwMode="auto">
            <a:xfrm>
              <a:off x="3569" y="712"/>
              <a:ext cx="271" cy="29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12700" tIns="12700" rIns="12700" bIns="12700"/>
            <a:lstStyle/>
            <a:p>
              <a:pPr>
                <a:spcBef>
                  <a:spcPct val="50000"/>
                </a:spcBef>
                <a:buClr>
                  <a:schemeClr val="folHlink"/>
                </a:buClr>
                <a:buSzPct val="90000"/>
                <a:buFont typeface="Wingdings" pitchFamily="2" charset="2"/>
                <a:buNone/>
              </a:pPr>
              <a:r>
                <a:rPr lang="en-US" sz="2200" dirty="0" err="1" smtClean="0">
                  <a:solidFill>
                    <a:srgbClr val="800080"/>
                  </a:solidFill>
                  <a:latin typeface="Times New Roman" pitchFamily="18" charset="0"/>
                  <a:cs typeface="Levenim MT" pitchFamily="2" charset="-79"/>
                </a:rPr>
                <a:t>P</a:t>
              </a:r>
              <a:r>
                <a:rPr lang="en-US" sz="2200" i="1" baseline="-25000" dirty="0" err="1" smtClean="0">
                  <a:solidFill>
                    <a:srgbClr val="800080"/>
                  </a:solidFill>
                  <a:latin typeface="Times New Roman" pitchFamily="18" charset="0"/>
                  <a:cs typeface="Levenim MT" pitchFamily="2" charset="-79"/>
                </a:rPr>
                <a:t>n</a:t>
              </a:r>
              <a:endParaRPr lang="en-US" sz="1000" baseline="-25000" dirty="0">
                <a:solidFill>
                  <a:srgbClr val="800080"/>
                </a:solidFill>
                <a:latin typeface="Times New Roman" pitchFamily="18" charset="0"/>
                <a:cs typeface="Levenim MT" pitchFamily="2" charset="-79"/>
              </a:endParaRPr>
            </a:p>
          </p:txBody>
        </p:sp>
      </p:grpSp>
      <p:sp>
        <p:nvSpPr>
          <p:cNvPr id="1032" name="Text Box 7"/>
          <p:cNvSpPr txBox="1">
            <a:spLocks noChangeArrowheads="1"/>
          </p:cNvSpPr>
          <p:nvPr/>
        </p:nvSpPr>
        <p:spPr bwMode="auto">
          <a:xfrm>
            <a:off x="2286000" y="2368550"/>
            <a:ext cx="3962400" cy="524567"/>
          </a:xfrm>
          <a:prstGeom prst="rect">
            <a:avLst/>
          </a:prstGeom>
          <a:solidFill>
            <a:srgbClr val="9999FF">
              <a:alpha val="50195"/>
            </a:srgbClr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30000"/>
              </a:lnSpc>
              <a:spcBef>
                <a:spcPct val="5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r>
              <a:rPr lang="en-US" sz="2400" dirty="0" smtClean="0">
                <a:latin typeface="Times New Roman" pitchFamily="18" charset="0"/>
              </a:rPr>
              <a:t>Dealer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1033" name="Oval 8"/>
          <p:cNvSpPr>
            <a:spLocks noChangeArrowheads="1"/>
          </p:cNvSpPr>
          <p:nvPr/>
        </p:nvSpPr>
        <p:spPr bwMode="auto">
          <a:xfrm>
            <a:off x="2590800" y="3325813"/>
            <a:ext cx="381000" cy="381000"/>
          </a:xfrm>
          <a:prstGeom prst="ellipse">
            <a:avLst/>
          </a:prstGeom>
          <a:solidFill>
            <a:srgbClr val="FF0066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endParaRPr lang="he-IL" sz="2400">
              <a:latin typeface="Times New Roman" pitchFamily="18" charset="0"/>
            </a:endParaRPr>
          </a:p>
        </p:txBody>
      </p:sp>
      <p:sp>
        <p:nvSpPr>
          <p:cNvPr id="1034" name="Text Box 9"/>
          <p:cNvSpPr txBox="1">
            <a:spLocks noChangeArrowheads="1"/>
          </p:cNvSpPr>
          <p:nvPr/>
        </p:nvSpPr>
        <p:spPr bwMode="auto">
          <a:xfrm>
            <a:off x="2614613" y="3249613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r>
              <a:rPr lang="en-US" sz="2400" i="1" dirty="0">
                <a:latin typeface="Times New Roman" pitchFamily="18" charset="0"/>
              </a:rPr>
              <a:t>s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1035" name="Line 10"/>
          <p:cNvSpPr>
            <a:spLocks noChangeShapeType="1"/>
          </p:cNvSpPr>
          <p:nvPr/>
        </p:nvSpPr>
        <p:spPr bwMode="auto">
          <a:xfrm flipV="1">
            <a:off x="2794000" y="2944813"/>
            <a:ext cx="0" cy="338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7" name="Line 11"/>
          <p:cNvSpPr>
            <a:spLocks noChangeShapeType="1"/>
          </p:cNvSpPr>
          <p:nvPr/>
        </p:nvSpPr>
        <p:spPr bwMode="auto">
          <a:xfrm flipV="1">
            <a:off x="5791200" y="2106613"/>
            <a:ext cx="0" cy="2619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8" name="Line 12"/>
          <p:cNvSpPr>
            <a:spLocks noChangeShapeType="1"/>
          </p:cNvSpPr>
          <p:nvPr/>
        </p:nvSpPr>
        <p:spPr bwMode="auto">
          <a:xfrm flipV="1">
            <a:off x="3514725" y="2106613"/>
            <a:ext cx="0" cy="2619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9" name="Line 13"/>
          <p:cNvSpPr>
            <a:spLocks noChangeShapeType="1"/>
          </p:cNvSpPr>
          <p:nvPr/>
        </p:nvSpPr>
        <p:spPr bwMode="auto">
          <a:xfrm flipV="1">
            <a:off x="2743200" y="2106613"/>
            <a:ext cx="0" cy="2619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40" name="Text Box 14"/>
          <p:cNvSpPr txBox="1">
            <a:spLocks noChangeArrowheads="1"/>
          </p:cNvSpPr>
          <p:nvPr/>
        </p:nvSpPr>
        <p:spPr bwMode="auto">
          <a:xfrm>
            <a:off x="2501900" y="15240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r>
              <a:rPr lang="en-US" sz="2400" i="1">
                <a:latin typeface="Times New Roman" pitchFamily="18" charset="0"/>
              </a:rPr>
              <a:t>s</a:t>
            </a:r>
            <a:r>
              <a:rPr lang="en-US" sz="2400" baseline="-25000">
                <a:latin typeface="Times New Roman" pitchFamily="18" charset="0"/>
              </a:rPr>
              <a:t>1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4254500" y="1701800"/>
          <a:ext cx="774700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3" name="Equation" r:id="rId4" imgW="177480" imgH="75960" progId="Equation.3">
                  <p:embed/>
                </p:oleObj>
              </mc:Choice>
              <mc:Fallback>
                <p:oleObj name="Equation" r:id="rId4" imgW="177480" imgH="7596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4500" y="1701800"/>
                        <a:ext cx="774700" cy="328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17"/>
          <p:cNvSpPr>
            <a:spLocks noChangeArrowheads="1"/>
          </p:cNvSpPr>
          <p:nvPr/>
        </p:nvSpPr>
        <p:spPr bwMode="auto">
          <a:xfrm>
            <a:off x="4495800" y="3325813"/>
            <a:ext cx="17399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5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endParaRPr lang="he-IL" sz="2000">
              <a:latin typeface="Frutiger SAIN Bd v.1"/>
            </a:endParaRPr>
          </a:p>
        </p:txBody>
      </p:sp>
      <p:sp>
        <p:nvSpPr>
          <p:cNvPr id="1041" name="Text Box 18"/>
          <p:cNvSpPr txBox="1">
            <a:spLocks noChangeArrowheads="1"/>
          </p:cNvSpPr>
          <p:nvPr/>
        </p:nvSpPr>
        <p:spPr bwMode="auto">
          <a:xfrm>
            <a:off x="5168900" y="3249613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r>
              <a:rPr lang="en-US" sz="2400" i="1">
                <a:latin typeface="Times New Roman" pitchFamily="18" charset="0"/>
              </a:rPr>
              <a:t>r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042" name="Line 19"/>
          <p:cNvSpPr>
            <a:spLocks noChangeShapeType="1"/>
          </p:cNvSpPr>
          <p:nvPr/>
        </p:nvSpPr>
        <p:spPr bwMode="auto">
          <a:xfrm flipV="1">
            <a:off x="5321300" y="2944813"/>
            <a:ext cx="0" cy="338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44" name="Oval 20"/>
          <p:cNvSpPr>
            <a:spLocks noChangeArrowheads="1"/>
          </p:cNvSpPr>
          <p:nvPr/>
        </p:nvSpPr>
        <p:spPr bwMode="auto">
          <a:xfrm>
            <a:off x="3211513" y="1638300"/>
            <a:ext cx="649287" cy="328613"/>
          </a:xfrm>
          <a:prstGeom prst="ellipse">
            <a:avLst/>
          </a:prstGeom>
          <a:solidFill>
            <a:srgbClr val="FF9999"/>
          </a:solidFill>
          <a:ln w="2857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5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endParaRPr lang="he-IL" sz="2000">
              <a:latin typeface="Frutiger SAIN Bd v.1"/>
            </a:endParaRPr>
          </a:p>
        </p:txBody>
      </p:sp>
      <p:sp>
        <p:nvSpPr>
          <p:cNvPr id="1045" name="Text Box 21"/>
          <p:cNvSpPr txBox="1">
            <a:spLocks noChangeArrowheads="1"/>
          </p:cNvSpPr>
          <p:nvPr/>
        </p:nvSpPr>
        <p:spPr bwMode="auto">
          <a:xfrm>
            <a:off x="3276600" y="15240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r>
              <a:rPr lang="en-US" sz="2400" i="1">
                <a:latin typeface="Times New Roman" pitchFamily="18" charset="0"/>
              </a:rPr>
              <a:t>s</a:t>
            </a:r>
            <a:r>
              <a:rPr lang="en-US" sz="2400" baseline="-25000">
                <a:latin typeface="Times New Roman" pitchFamily="18" charset="0"/>
              </a:rPr>
              <a:t>2</a:t>
            </a:r>
          </a:p>
        </p:txBody>
      </p:sp>
      <p:sp>
        <p:nvSpPr>
          <p:cNvPr id="1046" name="Oval 22"/>
          <p:cNvSpPr>
            <a:spLocks noChangeArrowheads="1"/>
          </p:cNvSpPr>
          <p:nvPr/>
        </p:nvSpPr>
        <p:spPr bwMode="auto">
          <a:xfrm>
            <a:off x="5486400" y="1638300"/>
            <a:ext cx="609600" cy="328613"/>
          </a:xfrm>
          <a:prstGeom prst="ellipse">
            <a:avLst/>
          </a:prstGeom>
          <a:solidFill>
            <a:srgbClr val="FF9999"/>
          </a:solidFill>
          <a:ln w="2857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5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endParaRPr lang="he-IL" sz="2000">
              <a:latin typeface="Frutiger SAIN Bd v.1"/>
            </a:endParaRPr>
          </a:p>
        </p:txBody>
      </p:sp>
      <p:sp>
        <p:nvSpPr>
          <p:cNvPr id="1047" name="Text Box 23"/>
          <p:cNvSpPr txBox="1">
            <a:spLocks noChangeArrowheads="1"/>
          </p:cNvSpPr>
          <p:nvPr/>
        </p:nvSpPr>
        <p:spPr bwMode="auto">
          <a:xfrm>
            <a:off x="5526088" y="15240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r>
              <a:rPr lang="en-US" sz="2400" i="1">
                <a:latin typeface="Times New Roman" pitchFamily="18" charset="0"/>
              </a:rPr>
              <a:t>s</a:t>
            </a:r>
            <a:r>
              <a:rPr lang="en-US" sz="2400" i="1" baseline="-25000">
                <a:latin typeface="Times New Roman" pitchFamily="18" charset="0"/>
              </a:rPr>
              <a:t>n</a:t>
            </a:r>
            <a:endParaRPr lang="en-US" sz="2400" baseline="-25000">
              <a:latin typeface="Times New Roman" pitchFamily="18" charset="0"/>
            </a:endParaRPr>
          </a:p>
        </p:txBody>
      </p:sp>
      <p:pic>
        <p:nvPicPr>
          <p:cNvPr id="28" name="Picture 30" descr="alice-2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24200" y="2362200"/>
            <a:ext cx="609600" cy="533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71" grpId="0" uiExpand="1" build="p"/>
      <p:bldP spid="1031" grpId="0" animBg="1"/>
      <p:bldP spid="1032" grpId="0" animBg="1"/>
      <p:bldP spid="1033" grpId="0" animBg="1"/>
      <p:bldP spid="1034" grpId="0"/>
      <p:bldP spid="1035" grpId="0" animBg="1"/>
      <p:bldP spid="1037" grpId="0" animBg="1"/>
      <p:bldP spid="1038" grpId="0" animBg="1"/>
      <p:bldP spid="1039" grpId="0" animBg="1"/>
      <p:bldP spid="1040" grpId="0"/>
      <p:bldP spid="3" grpId="0" animBg="1"/>
      <p:bldP spid="1041" grpId="0"/>
      <p:bldP spid="1042" grpId="0" animBg="1"/>
      <p:bldP spid="1044" grpId="0" animBg="1"/>
      <p:bldP spid="1045" grpId="0"/>
      <p:bldP spid="1046" grpId="0" animBg="1"/>
      <p:bldP spid="104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-7620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sz="3600" smtClean="0">
                <a:solidFill>
                  <a:srgbClr val="4603CD"/>
                </a:solidFill>
              </a:rPr>
              <a:t>Applications</a:t>
            </a:r>
          </a:p>
        </p:txBody>
      </p:sp>
      <p:sp>
        <p:nvSpPr>
          <p:cNvPr id="19459" name="Rectangle 16"/>
          <p:cNvSpPr>
            <a:spLocks noGrp="1" noChangeArrowheads="1"/>
          </p:cNvSpPr>
          <p:nvPr>
            <p:ph idx="1"/>
          </p:nvPr>
        </p:nvSpPr>
        <p:spPr>
          <a:xfrm>
            <a:off x="609600" y="1600200"/>
            <a:ext cx="8534400" cy="2514600"/>
          </a:xfrm>
        </p:spPr>
        <p:txBody>
          <a:bodyPr/>
          <a:lstStyle/>
          <a:p>
            <a:pPr marL="169863" indent="-169863" eaLnBrk="1" hangingPunct="1"/>
            <a:endParaRPr lang="en-US" smtClean="0">
              <a:solidFill>
                <a:schemeClr val="accent2"/>
              </a:solidFill>
            </a:endParaRPr>
          </a:p>
          <a:p>
            <a:pPr marL="169863" indent="-169863" eaLnBrk="1" hangingPunct="1"/>
            <a:endParaRPr lang="en-US" smtClean="0"/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615EC18-5CCD-4A20-A831-7F3DEB6E0E61}" type="slidenum">
              <a:rPr lang="he-IL" smtClean="0">
                <a:solidFill>
                  <a:srgbClr val="1D4577"/>
                </a:solidFill>
                <a:latin typeface="Frutiger SAIN Bd v.1"/>
                <a:cs typeface="Arial" pitchFamily="34" charset="0"/>
              </a:rPr>
              <a:pPr/>
              <a:t>5</a:t>
            </a:fld>
            <a:endParaRPr lang="en-US" smtClean="0">
              <a:solidFill>
                <a:srgbClr val="1D4577"/>
              </a:solidFill>
              <a:latin typeface="Frutiger SAIN Bd v.1"/>
              <a:cs typeface="Arial" pitchFamily="34" charset="0"/>
            </a:endParaRPr>
          </a:p>
        </p:txBody>
      </p:sp>
      <p:sp>
        <p:nvSpPr>
          <p:cNvPr id="19461" name="Text Box 35"/>
          <p:cNvSpPr txBox="1">
            <a:spLocks noChangeArrowheads="1"/>
          </p:cNvSpPr>
          <p:nvPr/>
        </p:nvSpPr>
        <p:spPr bwMode="auto">
          <a:xfrm>
            <a:off x="1050924" y="1143000"/>
            <a:ext cx="6645275" cy="5299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73050" indent="-273050" eaLnBrk="0" hangingPunct="0">
              <a:lnSpc>
                <a:spcPct val="120000"/>
              </a:lnSpc>
              <a:spcBef>
                <a:spcPct val="50000"/>
              </a:spcBef>
              <a:buSzPct val="90000"/>
              <a:buFont typeface="Wingdings 2" pitchFamily="18" charset="2"/>
              <a:buChar char=""/>
              <a:defRPr/>
            </a:pPr>
            <a:r>
              <a:rPr lang="en-US" sz="2600" b="1" dirty="0" smtClean="0">
                <a:latin typeface="Consolas" pitchFamily="49" charset="0"/>
                <a:cs typeface="Guttman Aharoni" pitchFamily="2" charset="-79"/>
              </a:rPr>
              <a:t>Secure storage;</a:t>
            </a:r>
          </a:p>
          <a:p>
            <a:pPr marL="273050" indent="-273050" eaLnBrk="0" hangingPunct="0">
              <a:lnSpc>
                <a:spcPct val="120000"/>
              </a:lnSpc>
              <a:spcBef>
                <a:spcPct val="50000"/>
              </a:spcBef>
              <a:buSzPct val="90000"/>
              <a:buFont typeface="Wingdings 2" pitchFamily="18" charset="2"/>
              <a:buChar char=""/>
              <a:defRPr/>
            </a:pPr>
            <a:r>
              <a:rPr lang="en-US" sz="2600" b="1" dirty="0" smtClean="0">
                <a:latin typeface="Consolas" pitchFamily="49" charset="0"/>
                <a:cs typeface="Guttman Aharoni" pitchFamily="2" charset="-79"/>
              </a:rPr>
              <a:t>Secure multiparty computation;</a:t>
            </a:r>
          </a:p>
          <a:p>
            <a:pPr marL="273050" indent="-273050" eaLnBrk="0" hangingPunct="0">
              <a:lnSpc>
                <a:spcPct val="120000"/>
              </a:lnSpc>
              <a:spcBef>
                <a:spcPct val="50000"/>
              </a:spcBef>
              <a:buSzPct val="90000"/>
              <a:buFont typeface="Wingdings 2" pitchFamily="18" charset="2"/>
              <a:buChar char=""/>
              <a:defRPr/>
            </a:pPr>
            <a:r>
              <a:rPr lang="en-US" sz="2600" b="1" dirty="0" smtClean="0">
                <a:latin typeface="Consolas" pitchFamily="49" charset="0"/>
                <a:cs typeface="Guttman Aharoni" pitchFamily="2" charset="-79"/>
              </a:rPr>
              <a:t>Threshold cryptography;</a:t>
            </a:r>
          </a:p>
          <a:p>
            <a:pPr marL="273050" indent="-273050" eaLnBrk="0" hangingPunct="0">
              <a:lnSpc>
                <a:spcPct val="120000"/>
              </a:lnSpc>
              <a:spcBef>
                <a:spcPct val="50000"/>
              </a:spcBef>
              <a:buSzPct val="90000"/>
              <a:buFont typeface="Wingdings 2" pitchFamily="18" charset="2"/>
              <a:buChar char=""/>
              <a:defRPr/>
            </a:pPr>
            <a:r>
              <a:rPr lang="en-US" sz="2600" b="1" dirty="0" smtClean="0">
                <a:latin typeface="Consolas" pitchFamily="49" charset="0"/>
                <a:cs typeface="Guttman Aharoni" pitchFamily="2" charset="-79"/>
              </a:rPr>
              <a:t>Byzantine agreement;</a:t>
            </a:r>
          </a:p>
          <a:p>
            <a:pPr marL="273050" indent="-273050" eaLnBrk="0" hangingPunct="0">
              <a:lnSpc>
                <a:spcPct val="120000"/>
              </a:lnSpc>
              <a:spcBef>
                <a:spcPct val="50000"/>
              </a:spcBef>
              <a:buSzPct val="90000"/>
              <a:buFont typeface="Wingdings 2" pitchFamily="18" charset="2"/>
              <a:buChar char=""/>
              <a:defRPr/>
            </a:pPr>
            <a:r>
              <a:rPr lang="en-US" sz="2600" b="1" dirty="0" smtClean="0">
                <a:latin typeface="Consolas" pitchFamily="49" charset="0"/>
                <a:cs typeface="Guttman Aharoni" pitchFamily="2" charset="-79"/>
              </a:rPr>
              <a:t>Access control;</a:t>
            </a:r>
          </a:p>
          <a:p>
            <a:pPr marL="273050" indent="-273050" eaLnBrk="0" hangingPunct="0">
              <a:lnSpc>
                <a:spcPct val="120000"/>
              </a:lnSpc>
              <a:spcBef>
                <a:spcPct val="50000"/>
              </a:spcBef>
              <a:buSzPct val="90000"/>
              <a:buFont typeface="Wingdings 2" pitchFamily="18" charset="2"/>
              <a:buChar char=""/>
              <a:defRPr/>
            </a:pPr>
            <a:r>
              <a:rPr lang="en-US" sz="2600" b="1" dirty="0" smtClean="0">
                <a:latin typeface="Consolas" pitchFamily="49" charset="0"/>
                <a:cs typeface="Guttman Aharoni" pitchFamily="2" charset="-79"/>
              </a:rPr>
              <a:t>Private information retrieval;</a:t>
            </a:r>
          </a:p>
          <a:p>
            <a:pPr marL="273050" indent="-273050" eaLnBrk="0" hangingPunct="0">
              <a:lnSpc>
                <a:spcPct val="120000"/>
              </a:lnSpc>
              <a:spcBef>
                <a:spcPct val="50000"/>
              </a:spcBef>
              <a:buSzPct val="90000"/>
              <a:buFont typeface="Wingdings 2" pitchFamily="18" charset="2"/>
              <a:buChar char=""/>
              <a:defRPr/>
            </a:pPr>
            <a:r>
              <a:rPr lang="en-US" sz="2600" b="1" smtClean="0">
                <a:latin typeface="Consolas" pitchFamily="49" charset="0"/>
                <a:cs typeface="Guttman Aharoni" pitchFamily="2" charset="-79"/>
              </a:rPr>
              <a:t>Attribute-based encryption;</a:t>
            </a:r>
            <a:endParaRPr lang="en-US" sz="2600" b="1" dirty="0" smtClean="0">
              <a:latin typeface="Consolas" pitchFamily="49" charset="0"/>
              <a:cs typeface="Guttman Aharoni" pitchFamily="2" charset="-79"/>
            </a:endParaRPr>
          </a:p>
          <a:p>
            <a:pPr marL="273050" indent="-273050" eaLnBrk="0" hangingPunct="0">
              <a:lnSpc>
                <a:spcPct val="120000"/>
              </a:lnSpc>
              <a:spcBef>
                <a:spcPct val="50000"/>
              </a:spcBef>
              <a:buSzPct val="90000"/>
              <a:buFont typeface="Wingdings 2" pitchFamily="18" charset="2"/>
              <a:buChar char=""/>
              <a:defRPr/>
            </a:pPr>
            <a:r>
              <a:rPr lang="en-US" sz="2600" b="1" dirty="0" smtClean="0">
                <a:latin typeface="Consolas" pitchFamily="49" charset="0"/>
                <a:cs typeface="Guttman Aharoni" pitchFamily="2" charset="-79"/>
              </a:rPr>
              <a:t>General oblivious transfer…</a:t>
            </a:r>
          </a:p>
        </p:txBody>
      </p:sp>
    </p:spTree>
  </p:cSld>
  <p:clrMapOvr>
    <a:masterClrMapping/>
  </p:clrMapOvr>
  <p:transition advTm="2728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04850"/>
          </a:xfrm>
        </p:spPr>
        <p:txBody>
          <a:bodyPr/>
          <a:lstStyle/>
          <a:p>
            <a:pPr algn="ctr"/>
            <a:r>
              <a:rPr lang="en-US" sz="3600" dirty="0" smtClean="0">
                <a:solidFill>
                  <a:srgbClr val="4603CD"/>
                </a:solidFill>
              </a:rPr>
              <a:t>Lecture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7963"/>
            <a:ext cx="8534400" cy="4389437"/>
          </a:xfrm>
        </p:spPr>
        <p:txBody>
          <a:bodyPr/>
          <a:lstStyle/>
          <a:p>
            <a:pPr>
              <a:lnSpc>
                <a:spcPct val="120000"/>
              </a:lnSpc>
              <a:spcBef>
                <a:spcPct val="50000"/>
              </a:spcBef>
              <a:buClr>
                <a:srgbClr val="FF0000"/>
              </a:buClr>
              <a:buSzPct val="90000"/>
              <a:buFont typeface="Wingdings" pitchFamily="2" charset="2"/>
              <a:buChar char="ü"/>
            </a:pPr>
            <a:endParaRPr lang="en-US" sz="2800" b="1" dirty="0" smtClean="0">
              <a:latin typeface="Consolas" pitchFamily="49" charset="0"/>
              <a:cs typeface="Guttman Aharoni" pitchFamily="2" charset="-79"/>
            </a:endParaRPr>
          </a:p>
          <a:p>
            <a:pPr>
              <a:lnSpc>
                <a:spcPct val="120000"/>
              </a:lnSpc>
              <a:spcBef>
                <a:spcPct val="50000"/>
              </a:spcBef>
              <a:buClr>
                <a:srgbClr val="FF0000"/>
              </a:buClr>
              <a:buSzPct val="90000"/>
              <a:buFont typeface="Wingdings" pitchFamily="2" charset="2"/>
              <a:buChar char="ü"/>
            </a:pPr>
            <a:r>
              <a:rPr lang="en-US" sz="2800" b="1" dirty="0" smtClean="0">
                <a:latin typeface="Consolas" pitchFamily="49" charset="0"/>
                <a:cs typeface="Guttman Aharoni" pitchFamily="2" charset="-79"/>
              </a:rPr>
              <a:t>Introduction and motivation</a:t>
            </a:r>
          </a:p>
          <a:p>
            <a:pPr>
              <a:lnSpc>
                <a:spcPct val="120000"/>
              </a:lnSpc>
              <a:spcBef>
                <a:spcPct val="50000"/>
              </a:spcBef>
              <a:buClr>
                <a:schemeClr val="tx1"/>
              </a:buClr>
              <a:buSzPct val="90000"/>
              <a:buFont typeface="Arial" pitchFamily="34" charset="0"/>
              <a:buChar char="•"/>
            </a:pPr>
            <a:r>
              <a:rPr lang="en-US" sz="2800" b="1" dirty="0" smtClean="0">
                <a:latin typeface="Consolas" pitchFamily="49" charset="0"/>
                <a:cs typeface="Guttman Aharoni" pitchFamily="2" charset="-79"/>
              </a:rPr>
              <a:t>Constructions</a:t>
            </a:r>
          </a:p>
          <a:p>
            <a:pPr>
              <a:lnSpc>
                <a:spcPct val="120000"/>
              </a:lnSpc>
              <a:spcBef>
                <a:spcPct val="50000"/>
              </a:spcBef>
              <a:buClr>
                <a:schemeClr val="tx1"/>
              </a:buClr>
              <a:buSzPct val="90000"/>
              <a:buFont typeface="Arial" pitchFamily="34" charset="0"/>
              <a:buChar char="•"/>
            </a:pPr>
            <a:r>
              <a:rPr lang="en-US" sz="2800" b="1" dirty="0" smtClean="0">
                <a:latin typeface="Consolas" pitchFamily="49" charset="0"/>
                <a:cs typeface="Guttman Aharoni" pitchFamily="2" charset="-79"/>
              </a:rPr>
              <a:t>Secure protocols from secret sharing</a:t>
            </a:r>
          </a:p>
          <a:p>
            <a:pPr>
              <a:lnSpc>
                <a:spcPct val="120000"/>
              </a:lnSpc>
              <a:spcBef>
                <a:spcPct val="50000"/>
              </a:spcBef>
              <a:buClrTx/>
              <a:buSzPct val="90000"/>
              <a:buFont typeface="Arial" pitchFamily="34" charset="0"/>
              <a:buChar char="•"/>
            </a:pPr>
            <a:r>
              <a:rPr lang="en-US" sz="2800" b="1" dirty="0" smtClean="0">
                <a:latin typeface="Consolas" pitchFamily="49" charset="0"/>
                <a:cs typeface="Guttman Aharoni" pitchFamily="2" charset="-79"/>
              </a:rPr>
              <a:t>Lower bounds</a:t>
            </a:r>
          </a:p>
          <a:p>
            <a:pPr>
              <a:lnSpc>
                <a:spcPct val="120000"/>
              </a:lnSpc>
              <a:spcBef>
                <a:spcPct val="50000"/>
              </a:spcBef>
              <a:buClr>
                <a:schemeClr val="tx1"/>
              </a:buClr>
              <a:buSzPct val="90000"/>
              <a:buFont typeface="Arial" pitchFamily="34" charset="0"/>
              <a:buChar char="•"/>
            </a:pPr>
            <a:r>
              <a:rPr lang="en-US" sz="2800" b="1" dirty="0" smtClean="0">
                <a:latin typeface="Consolas" pitchFamily="49" charset="0"/>
                <a:cs typeface="Guttman Aharoni" pitchFamily="2" charset="-79"/>
              </a:rPr>
              <a:t>Conclusions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D8B31-D63B-4E95-8A6D-CE7AC666AB88}" type="slidenum">
              <a:rPr lang="he-IL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7924800" cy="1066800"/>
          </a:xfrm>
        </p:spPr>
        <p:txBody>
          <a:bodyPr/>
          <a:lstStyle/>
          <a:p>
            <a:r>
              <a:rPr lang="en-US" sz="3600" dirty="0" smtClean="0">
                <a:solidFill>
                  <a:srgbClr val="4603CD"/>
                </a:solidFill>
              </a:rPr>
              <a:t>Shamir’s </a:t>
            </a:r>
            <a:r>
              <a:rPr lang="en-US" sz="3600" i="1" dirty="0" smtClean="0">
                <a:solidFill>
                  <a:srgbClr val="4603CD"/>
                </a:solidFill>
              </a:rPr>
              <a:t>t</a:t>
            </a:r>
            <a:r>
              <a:rPr lang="en-US" sz="3600" dirty="0" smtClean="0">
                <a:solidFill>
                  <a:srgbClr val="4603CD"/>
                </a:solidFill>
              </a:rPr>
              <a:t>-out-of-</a:t>
            </a:r>
            <a:r>
              <a:rPr lang="en-US" sz="3600" i="1" dirty="0" smtClean="0">
                <a:solidFill>
                  <a:srgbClr val="4603CD"/>
                </a:solidFill>
              </a:rPr>
              <a:t>n</a:t>
            </a:r>
            <a:r>
              <a:rPr lang="en-US" sz="3600" dirty="0" smtClean="0">
                <a:solidFill>
                  <a:srgbClr val="4603CD"/>
                </a:solidFill>
              </a:rPr>
              <a:t> Secret Sharing Scheme</a:t>
            </a:r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FE556C-F80C-46E7-82AC-AA0CB07BCD4E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264195" name="Rectangle 3"/>
          <p:cNvSpPr>
            <a:spLocks noChangeArrowheads="1"/>
          </p:cNvSpPr>
          <p:nvPr/>
        </p:nvSpPr>
        <p:spPr bwMode="auto">
          <a:xfrm>
            <a:off x="838200" y="1295400"/>
            <a:ext cx="85344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69863" indent="-169863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b="1" dirty="0" smtClean="0">
                <a:latin typeface="Consolas" pitchFamily="49" charset="0"/>
                <a:cs typeface="Guttman Aharoni" pitchFamily="2" charset="-79"/>
                <a:sym typeface="Euclid Math One" pitchFamily="18" charset="2"/>
              </a:rPr>
              <a:t>Access structure: </a:t>
            </a:r>
            <a:r>
              <a:rPr lang="en-US" sz="2400" b="1" dirty="0" smtClean="0">
                <a:solidFill>
                  <a:schemeClr val="hlink"/>
                </a:solidFill>
                <a:latin typeface="Consolas" pitchFamily="49" charset="0"/>
                <a:cs typeface="Guttman Aharoni" pitchFamily="2" charset="-79"/>
                <a:sym typeface="Euclid Math One" pitchFamily="18" charset="2"/>
              </a:rPr>
              <a:t></a:t>
            </a:r>
            <a:r>
              <a:rPr lang="en-US" sz="2400" b="1" i="1" dirty="0" smtClean="0">
                <a:solidFill>
                  <a:schemeClr val="hlink"/>
                </a:solidFill>
                <a:latin typeface="Consolas" pitchFamily="49" charset="0"/>
                <a:cs typeface="Guttman Aharoni" pitchFamily="2" charset="-79"/>
                <a:sym typeface="Euclid Math One" pitchFamily="18" charset="2"/>
              </a:rPr>
              <a:t> </a:t>
            </a:r>
            <a:r>
              <a:rPr lang="en-US" sz="2400" b="1" dirty="0" smtClean="0">
                <a:solidFill>
                  <a:schemeClr val="hlink"/>
                </a:solidFill>
                <a:latin typeface="Consolas" pitchFamily="49" charset="0"/>
                <a:cs typeface="Guttman Aharoni" pitchFamily="2" charset="-79"/>
                <a:sym typeface="Euclid Symbol" pitchFamily="18" charset="2"/>
              </a:rPr>
              <a:t>= { </a:t>
            </a:r>
            <a:r>
              <a:rPr lang="en-US" sz="2400" b="1" i="1" dirty="0" smtClean="0">
                <a:solidFill>
                  <a:schemeClr val="hlink"/>
                </a:solidFill>
                <a:latin typeface="Consolas" pitchFamily="49" charset="0"/>
                <a:cs typeface="Guttman Aharoni" pitchFamily="2" charset="-79"/>
                <a:sym typeface="Euclid Symbol" pitchFamily="18" charset="2"/>
              </a:rPr>
              <a:t>A</a:t>
            </a:r>
            <a:r>
              <a:rPr lang="en-US" sz="2400" b="1" dirty="0" smtClean="0">
                <a:solidFill>
                  <a:schemeClr val="hlink"/>
                </a:solidFill>
                <a:latin typeface="Consolas" pitchFamily="49" charset="0"/>
                <a:cs typeface="Guttman Aharoni" pitchFamily="2" charset="-79"/>
                <a:sym typeface="Euclid Symbol"/>
              </a:rPr>
              <a:t></a:t>
            </a:r>
            <a:r>
              <a:rPr lang="en-US" sz="2400" b="1" i="1" dirty="0" smtClean="0">
                <a:solidFill>
                  <a:schemeClr val="hlink"/>
                </a:solidFill>
                <a:latin typeface="Consolas" pitchFamily="49" charset="0"/>
                <a:cs typeface="Guttman Aharoni" pitchFamily="2" charset="-79"/>
                <a:sym typeface="Euclid Symbol"/>
              </a:rPr>
              <a:t>P </a:t>
            </a:r>
            <a:r>
              <a:rPr lang="en-US" sz="2400" b="1" dirty="0" smtClean="0">
                <a:solidFill>
                  <a:schemeClr val="hlink"/>
                </a:solidFill>
                <a:latin typeface="Consolas" pitchFamily="49" charset="0"/>
                <a:cs typeface="Guttman Aharoni" pitchFamily="2" charset="-79"/>
                <a:sym typeface="Euclid Symbol"/>
              </a:rPr>
              <a:t>: |</a:t>
            </a:r>
            <a:r>
              <a:rPr lang="en-US" sz="2400" b="1" i="1" dirty="0" smtClean="0">
                <a:solidFill>
                  <a:schemeClr val="hlink"/>
                </a:solidFill>
                <a:latin typeface="Consolas" pitchFamily="49" charset="0"/>
                <a:cs typeface="Guttman Aharoni" pitchFamily="2" charset="-79"/>
                <a:sym typeface="Euclid Symbol"/>
              </a:rPr>
              <a:t>A</a:t>
            </a:r>
            <a:r>
              <a:rPr lang="en-US" sz="2400" b="1" dirty="0" smtClean="0">
                <a:solidFill>
                  <a:schemeClr val="hlink"/>
                </a:solidFill>
                <a:latin typeface="Consolas" pitchFamily="49" charset="0"/>
                <a:cs typeface="Guttman Aharoni" pitchFamily="2" charset="-79"/>
                <a:sym typeface="Euclid Symbol"/>
              </a:rPr>
              <a:t>|≥</a:t>
            </a:r>
            <a:r>
              <a:rPr lang="en-US" sz="2400" b="1" i="1" dirty="0" smtClean="0">
                <a:solidFill>
                  <a:schemeClr val="hlink"/>
                </a:solidFill>
                <a:latin typeface="Consolas" pitchFamily="49" charset="0"/>
                <a:cs typeface="Guttman Aharoni" pitchFamily="2" charset="-79"/>
                <a:sym typeface="Euclid Symbol"/>
              </a:rPr>
              <a:t>t</a:t>
            </a:r>
            <a:r>
              <a:rPr lang="en-US" sz="2400" b="1" dirty="0" smtClean="0">
                <a:solidFill>
                  <a:schemeClr val="hlink"/>
                </a:solidFill>
                <a:latin typeface="Consolas" pitchFamily="49" charset="0"/>
                <a:cs typeface="Guttman Aharoni" pitchFamily="2" charset="-79"/>
                <a:sym typeface="Euclid Symbol"/>
              </a:rPr>
              <a:t> }</a:t>
            </a:r>
          </a:p>
          <a:p>
            <a:pPr marL="169863" indent="-169863">
              <a:spcBef>
                <a:spcPct val="20000"/>
              </a:spcBef>
              <a:buClr>
                <a:schemeClr val="tx1"/>
              </a:buClr>
              <a:buFont typeface="Arial" pitchFamily="34" charset="0"/>
              <a:buChar char="•"/>
            </a:pPr>
            <a:r>
              <a:rPr lang="en-US" sz="2400" b="1" baseline="0" dirty="0" smtClean="0">
                <a:solidFill>
                  <a:schemeClr val="hlink"/>
                </a:solidFill>
                <a:latin typeface="Consolas" pitchFamily="49" charset="0"/>
                <a:cs typeface="Guttman Aharoni" pitchFamily="2" charset="-79"/>
                <a:sym typeface="Euclid Symbol"/>
              </a:rPr>
              <a:t>Scheme:</a:t>
            </a:r>
            <a:endParaRPr lang="en-US" sz="2100" b="1" dirty="0" smtClean="0">
              <a:latin typeface="Consolas" pitchFamily="49" charset="0"/>
              <a:cs typeface="Guttman Aharoni" pitchFamily="2" charset="-79"/>
              <a:sym typeface="Symbol" pitchFamily="18" charset="2"/>
            </a:endParaRPr>
          </a:p>
          <a:p>
            <a:pPr marL="519113" lvl="1" indent="-234950">
              <a:spcBef>
                <a:spcPct val="20000"/>
              </a:spcBef>
              <a:buFontTx/>
              <a:buChar char="–"/>
            </a:pPr>
            <a:r>
              <a:rPr lang="en-US" sz="2600" b="1" dirty="0" smtClean="0">
                <a:latin typeface="Consolas" pitchFamily="49" charset="0"/>
                <a:cs typeface="Guttman Aharoni" pitchFamily="2" charset="-79"/>
                <a:sym typeface="Symbol" pitchFamily="18" charset="2"/>
              </a:rPr>
              <a:t>Input: secret </a:t>
            </a:r>
            <a:r>
              <a:rPr lang="en-US" sz="2600" b="1" i="1" dirty="0" smtClean="0">
                <a:solidFill>
                  <a:srgbClr val="0000FF"/>
                </a:solidFill>
                <a:latin typeface="Consolas" pitchFamily="49" charset="0"/>
                <a:cs typeface="Guttman Aharoni" pitchFamily="2" charset="-79"/>
                <a:sym typeface="Symbol" pitchFamily="18" charset="2"/>
              </a:rPr>
              <a:t>s</a:t>
            </a:r>
          </a:p>
          <a:p>
            <a:pPr marL="519113" lvl="1" indent="-234950">
              <a:spcBef>
                <a:spcPct val="20000"/>
              </a:spcBef>
              <a:buFontTx/>
              <a:buChar char="–"/>
            </a:pPr>
            <a:r>
              <a:rPr lang="en-US" sz="2600" b="1" dirty="0" smtClean="0">
                <a:latin typeface="Consolas" pitchFamily="49" charset="0"/>
                <a:cs typeface="Guttman Aharoni" pitchFamily="2" charset="-79"/>
                <a:sym typeface="Symbol" pitchFamily="18" charset="2"/>
              </a:rPr>
              <a:t>Dealer chooses a random polynomial </a:t>
            </a:r>
          </a:p>
          <a:p>
            <a:pPr marL="519113" lvl="1" indent="-234950" algn="ctr">
              <a:spcBef>
                <a:spcPct val="20000"/>
              </a:spcBef>
            </a:pPr>
            <a:r>
              <a:rPr lang="en-US" sz="2600" b="1" i="1" dirty="0" smtClean="0">
                <a:solidFill>
                  <a:srgbClr val="0000FF"/>
                </a:solidFill>
                <a:latin typeface="Consolas" pitchFamily="49" charset="0"/>
                <a:cs typeface="Guttman Aharoni" pitchFamily="2" charset="-79"/>
                <a:sym typeface="Symbol" pitchFamily="18" charset="2"/>
              </a:rPr>
              <a:t>Q</a:t>
            </a:r>
            <a:r>
              <a:rPr lang="en-US" sz="2600" b="1" dirty="0" smtClean="0">
                <a:solidFill>
                  <a:srgbClr val="0000FF"/>
                </a:solidFill>
                <a:latin typeface="Consolas" pitchFamily="49" charset="0"/>
                <a:cs typeface="Guttman Aharoni" pitchFamily="2" charset="-79"/>
                <a:sym typeface="Symbol" pitchFamily="18" charset="2"/>
              </a:rPr>
              <a:t>(</a:t>
            </a:r>
            <a:r>
              <a:rPr lang="en-US" sz="2600" b="1" i="1" dirty="0" smtClean="0">
                <a:solidFill>
                  <a:srgbClr val="0000FF"/>
                </a:solidFill>
                <a:latin typeface="Consolas" pitchFamily="49" charset="0"/>
                <a:cs typeface="Guttman Aharoni" pitchFamily="2" charset="-79"/>
                <a:sym typeface="Symbol" pitchFamily="18" charset="2"/>
              </a:rPr>
              <a:t>x</a:t>
            </a:r>
            <a:r>
              <a:rPr lang="en-US" sz="2600" b="1" dirty="0" smtClean="0">
                <a:solidFill>
                  <a:srgbClr val="0000FF"/>
                </a:solidFill>
                <a:latin typeface="Consolas" pitchFamily="49" charset="0"/>
                <a:cs typeface="Guttman Aharoni" pitchFamily="2" charset="-79"/>
                <a:sym typeface="Symbol" pitchFamily="18" charset="2"/>
              </a:rPr>
              <a:t>)=</a:t>
            </a:r>
            <a:r>
              <a:rPr lang="en-US" sz="2600" b="1" i="1" dirty="0" smtClean="0">
                <a:solidFill>
                  <a:srgbClr val="0000FF"/>
                </a:solidFill>
                <a:latin typeface="Consolas" pitchFamily="49" charset="0"/>
                <a:cs typeface="Guttman Aharoni" pitchFamily="2" charset="-79"/>
                <a:sym typeface="Symbol" pitchFamily="18" charset="2"/>
              </a:rPr>
              <a:t>s</a:t>
            </a:r>
            <a:r>
              <a:rPr lang="en-US" sz="2600" b="1" dirty="0" smtClean="0">
                <a:solidFill>
                  <a:srgbClr val="0000FF"/>
                </a:solidFill>
                <a:latin typeface="Consolas" pitchFamily="49" charset="0"/>
                <a:cs typeface="Guttman Aharoni" pitchFamily="2" charset="-79"/>
                <a:sym typeface="Symbol" pitchFamily="18" charset="2"/>
              </a:rPr>
              <a:t>+</a:t>
            </a:r>
            <a:r>
              <a:rPr lang="en-US" sz="2600" b="1" i="1" dirty="0" smtClean="0">
                <a:solidFill>
                  <a:srgbClr val="0000FF"/>
                </a:solidFill>
                <a:latin typeface="Consolas" pitchFamily="49" charset="0"/>
                <a:cs typeface="Guttman Aharoni" pitchFamily="2" charset="-79"/>
                <a:sym typeface="Symbol" pitchFamily="18" charset="2"/>
              </a:rPr>
              <a:t>r</a:t>
            </a:r>
            <a:r>
              <a:rPr lang="en-US" sz="2600" b="1" i="1" baseline="-25000" dirty="0" smtClean="0">
                <a:solidFill>
                  <a:srgbClr val="0000FF"/>
                </a:solidFill>
                <a:latin typeface="Consolas" pitchFamily="49" charset="0"/>
                <a:cs typeface="Guttman Aharoni" pitchFamily="2" charset="-79"/>
                <a:sym typeface="Symbol" pitchFamily="18" charset="2"/>
              </a:rPr>
              <a:t>1</a:t>
            </a:r>
            <a:r>
              <a:rPr lang="en-US" sz="2600" b="1" i="1" dirty="0" smtClean="0">
                <a:solidFill>
                  <a:srgbClr val="0000FF"/>
                </a:solidFill>
                <a:latin typeface="Consolas" pitchFamily="49" charset="0"/>
                <a:cs typeface="Guttman Aharoni" pitchFamily="2" charset="-79"/>
                <a:sym typeface="Symbol" pitchFamily="18" charset="2"/>
              </a:rPr>
              <a:t>x+r</a:t>
            </a:r>
            <a:r>
              <a:rPr lang="en-US" sz="2600" b="1" i="1" baseline="-25000" dirty="0" smtClean="0">
                <a:solidFill>
                  <a:srgbClr val="0000FF"/>
                </a:solidFill>
                <a:latin typeface="Consolas" pitchFamily="49" charset="0"/>
                <a:cs typeface="Guttman Aharoni" pitchFamily="2" charset="-79"/>
                <a:sym typeface="Symbol" pitchFamily="18" charset="2"/>
              </a:rPr>
              <a:t>2</a:t>
            </a:r>
            <a:r>
              <a:rPr lang="en-US" sz="2600" b="1" i="1" dirty="0" smtClean="0">
                <a:solidFill>
                  <a:srgbClr val="0000FF"/>
                </a:solidFill>
                <a:latin typeface="Consolas" pitchFamily="49" charset="0"/>
                <a:cs typeface="Guttman Aharoni" pitchFamily="2" charset="-79"/>
                <a:sym typeface="Symbol" pitchFamily="18" charset="2"/>
              </a:rPr>
              <a:t>x</a:t>
            </a:r>
            <a:r>
              <a:rPr lang="en-US" sz="2600" b="1" i="1" baseline="30000" dirty="0" smtClean="0">
                <a:solidFill>
                  <a:srgbClr val="0000FF"/>
                </a:solidFill>
                <a:latin typeface="Consolas" pitchFamily="49" charset="0"/>
                <a:cs typeface="Guttman Aharoni" pitchFamily="2" charset="-79"/>
                <a:sym typeface="Symbol" pitchFamily="18" charset="2"/>
              </a:rPr>
              <a:t>2</a:t>
            </a:r>
            <a:r>
              <a:rPr lang="en-US" sz="2600" b="1" i="1" dirty="0" smtClean="0">
                <a:solidFill>
                  <a:srgbClr val="0000FF"/>
                </a:solidFill>
                <a:latin typeface="Consolas" pitchFamily="49" charset="0"/>
                <a:cs typeface="Guttman Aharoni" pitchFamily="2" charset="-79"/>
                <a:sym typeface="Symbol" pitchFamily="18" charset="2"/>
              </a:rPr>
              <a:t>+…+r</a:t>
            </a:r>
            <a:r>
              <a:rPr lang="en-US" sz="2600" b="1" i="1" baseline="-25000" dirty="0" smtClean="0">
                <a:solidFill>
                  <a:srgbClr val="0000FF"/>
                </a:solidFill>
                <a:latin typeface="Consolas" pitchFamily="49" charset="0"/>
                <a:cs typeface="Guttman Aharoni" pitchFamily="2" charset="-79"/>
                <a:sym typeface="Symbol" pitchFamily="18" charset="2"/>
              </a:rPr>
              <a:t>t-1</a:t>
            </a:r>
            <a:r>
              <a:rPr lang="en-US" sz="2600" b="1" i="1" dirty="0" smtClean="0">
                <a:solidFill>
                  <a:srgbClr val="0000FF"/>
                </a:solidFill>
                <a:latin typeface="Consolas" pitchFamily="49" charset="0"/>
                <a:cs typeface="Guttman Aharoni" pitchFamily="2" charset="-79"/>
                <a:sym typeface="Symbol" pitchFamily="18" charset="2"/>
              </a:rPr>
              <a:t>x</a:t>
            </a:r>
            <a:r>
              <a:rPr lang="en-US" sz="2600" b="1" i="1" baseline="30000" dirty="0" smtClean="0">
                <a:solidFill>
                  <a:srgbClr val="0000FF"/>
                </a:solidFill>
                <a:latin typeface="Consolas" pitchFamily="49" charset="0"/>
                <a:cs typeface="Guttman Aharoni" pitchFamily="2" charset="-79"/>
                <a:sym typeface="Symbol" pitchFamily="18" charset="2"/>
              </a:rPr>
              <a:t>t-1</a:t>
            </a:r>
            <a:r>
              <a:rPr lang="en-US" sz="2600" b="1" i="1" dirty="0" smtClean="0">
                <a:solidFill>
                  <a:srgbClr val="0000FF"/>
                </a:solidFill>
                <a:latin typeface="Consolas" pitchFamily="49" charset="0"/>
                <a:cs typeface="Guttman Aharoni" pitchFamily="2" charset="-79"/>
                <a:sym typeface="Symbol" pitchFamily="18" charset="2"/>
              </a:rPr>
              <a:t> </a:t>
            </a:r>
          </a:p>
          <a:p>
            <a:pPr marL="519113" lvl="1" indent="-234950">
              <a:spcBef>
                <a:spcPct val="20000"/>
              </a:spcBef>
              <a:buFontTx/>
              <a:buChar char="–"/>
            </a:pPr>
            <a:r>
              <a:rPr lang="en-US" sz="2600" b="1" dirty="0" smtClean="0">
                <a:latin typeface="Consolas" pitchFamily="49" charset="0"/>
                <a:cs typeface="Guttman Aharoni" pitchFamily="2" charset="-79"/>
                <a:sym typeface="Symbol" pitchFamily="18" charset="2"/>
              </a:rPr>
              <a:t>Share of </a:t>
            </a:r>
            <a:r>
              <a:rPr lang="en-US" sz="2600" b="1" dirty="0" err="1" smtClean="0">
                <a:latin typeface="Consolas" pitchFamily="49" charset="0"/>
                <a:cs typeface="Guttman Aharoni" pitchFamily="2" charset="-79"/>
                <a:sym typeface="Symbol" pitchFamily="18" charset="2"/>
              </a:rPr>
              <a:t>P</a:t>
            </a:r>
            <a:r>
              <a:rPr lang="en-US" sz="2600" b="1" i="1" baseline="-25000" dirty="0" err="1" smtClean="0">
                <a:latin typeface="Consolas" pitchFamily="49" charset="0"/>
                <a:cs typeface="Guttman Aharoni" pitchFamily="2" charset="-79"/>
                <a:sym typeface="Symbol" pitchFamily="18" charset="2"/>
              </a:rPr>
              <a:t>j</a:t>
            </a:r>
            <a:r>
              <a:rPr lang="en-US" sz="2600" b="1" dirty="0" smtClean="0">
                <a:latin typeface="Consolas" pitchFamily="49" charset="0"/>
                <a:cs typeface="Guttman Aharoni" pitchFamily="2" charset="-79"/>
                <a:sym typeface="Symbol" pitchFamily="18" charset="2"/>
              </a:rPr>
              <a:t>:  </a:t>
            </a:r>
            <a:r>
              <a:rPr lang="en-US" sz="2100" b="1" i="1" dirty="0" err="1" smtClean="0">
                <a:solidFill>
                  <a:srgbClr val="0000FF"/>
                </a:solidFill>
                <a:latin typeface="Consolas" pitchFamily="49" charset="0"/>
                <a:cs typeface="Guttman Aharoni" pitchFamily="2" charset="-79"/>
                <a:sym typeface="Symbol" pitchFamily="18" charset="2"/>
              </a:rPr>
              <a:t>s</a:t>
            </a:r>
            <a:r>
              <a:rPr lang="en-US" sz="2100" b="1" i="1" baseline="-25000" dirty="0" err="1" smtClean="0">
                <a:solidFill>
                  <a:srgbClr val="0000FF"/>
                </a:solidFill>
                <a:latin typeface="Consolas" pitchFamily="49" charset="0"/>
                <a:cs typeface="Guttman Aharoni" pitchFamily="2" charset="-79"/>
                <a:sym typeface="Symbol" pitchFamily="18" charset="2"/>
              </a:rPr>
              <a:t>j</a:t>
            </a:r>
            <a:r>
              <a:rPr lang="en-US" sz="2100" b="1" i="1" dirty="0" smtClean="0">
                <a:solidFill>
                  <a:srgbClr val="0000FF"/>
                </a:solidFill>
                <a:latin typeface="Consolas" pitchFamily="49" charset="0"/>
                <a:cs typeface="Guttman Aharoni" pitchFamily="2" charset="-79"/>
                <a:sym typeface="Symbol" pitchFamily="18" charset="2"/>
              </a:rPr>
              <a:t>= Q</a:t>
            </a:r>
            <a:r>
              <a:rPr lang="en-US" sz="2100" b="1" dirty="0" smtClean="0">
                <a:solidFill>
                  <a:srgbClr val="0000FF"/>
                </a:solidFill>
                <a:latin typeface="Consolas" pitchFamily="49" charset="0"/>
                <a:cs typeface="Guttman Aharoni" pitchFamily="2" charset="-79"/>
                <a:sym typeface="Symbol" pitchFamily="18" charset="2"/>
              </a:rPr>
              <a:t>(</a:t>
            </a:r>
            <a:r>
              <a:rPr lang="en-US" sz="2100" b="1" i="1" dirty="0" smtClean="0">
                <a:solidFill>
                  <a:srgbClr val="0000FF"/>
                </a:solidFill>
                <a:latin typeface="Consolas" pitchFamily="49" charset="0"/>
                <a:cs typeface="Guttman Aharoni" pitchFamily="2" charset="-79"/>
                <a:sym typeface="Symbol" pitchFamily="18" charset="2"/>
              </a:rPr>
              <a:t>j</a:t>
            </a:r>
            <a:r>
              <a:rPr lang="en-US" sz="2100" b="1" dirty="0" smtClean="0">
                <a:solidFill>
                  <a:srgbClr val="0000FF"/>
                </a:solidFill>
                <a:latin typeface="Consolas" pitchFamily="49" charset="0"/>
                <a:cs typeface="Guttman Aharoni" pitchFamily="2" charset="-79"/>
                <a:sym typeface="Symbol" pitchFamily="18" charset="2"/>
              </a:rPr>
              <a:t>)</a:t>
            </a:r>
          </a:p>
          <a:p>
            <a:pPr marL="169863" indent="-169863">
              <a:spcBef>
                <a:spcPct val="20000"/>
              </a:spcBef>
              <a:buFontTx/>
              <a:buChar char="•"/>
            </a:pPr>
            <a:endParaRPr lang="en-US" sz="2400" baseline="0" dirty="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865438" y="4683125"/>
            <a:ext cx="3916362" cy="1528763"/>
            <a:chOff x="1805" y="2950"/>
            <a:chExt cx="2467" cy="963"/>
          </a:xfrm>
        </p:grpSpPr>
        <p:sp>
          <p:nvSpPr>
            <p:cNvPr id="14357" name="Line 5"/>
            <p:cNvSpPr>
              <a:spLocks noChangeShapeType="1"/>
            </p:cNvSpPr>
            <p:nvPr/>
          </p:nvSpPr>
          <p:spPr bwMode="auto">
            <a:xfrm>
              <a:off x="1805" y="2950"/>
              <a:ext cx="2" cy="96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58" name="Line 6"/>
            <p:cNvSpPr>
              <a:spLocks noChangeShapeType="1"/>
            </p:cNvSpPr>
            <p:nvPr/>
          </p:nvSpPr>
          <p:spPr bwMode="auto">
            <a:xfrm>
              <a:off x="1805" y="3911"/>
              <a:ext cx="2467" cy="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4199" name="Oval 7"/>
          <p:cNvSpPr>
            <a:spLocks noChangeArrowheads="1"/>
          </p:cNvSpPr>
          <p:nvPr/>
        </p:nvSpPr>
        <p:spPr bwMode="auto">
          <a:xfrm>
            <a:off x="2743200" y="5505450"/>
            <a:ext cx="244475" cy="234950"/>
          </a:xfrm>
          <a:prstGeom prst="ellipse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4200" name="Oval 8"/>
          <p:cNvSpPr>
            <a:spLocks noChangeArrowheads="1"/>
          </p:cNvSpPr>
          <p:nvPr/>
        </p:nvSpPr>
        <p:spPr bwMode="auto">
          <a:xfrm>
            <a:off x="3844925" y="4918075"/>
            <a:ext cx="244475" cy="234950"/>
          </a:xfrm>
          <a:prstGeom prst="ellipse">
            <a:avLst/>
          </a:prstGeom>
          <a:solidFill>
            <a:schemeClr val="tx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4201" name="Oval 9"/>
          <p:cNvSpPr>
            <a:spLocks noChangeArrowheads="1"/>
          </p:cNvSpPr>
          <p:nvPr/>
        </p:nvSpPr>
        <p:spPr bwMode="auto">
          <a:xfrm>
            <a:off x="4946650" y="5622925"/>
            <a:ext cx="244475" cy="234950"/>
          </a:xfrm>
          <a:prstGeom prst="ellipse">
            <a:avLst/>
          </a:prstGeom>
          <a:solidFill>
            <a:schemeClr val="tx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4202" name="Oval 10"/>
          <p:cNvSpPr>
            <a:spLocks noChangeArrowheads="1"/>
          </p:cNvSpPr>
          <p:nvPr/>
        </p:nvSpPr>
        <p:spPr bwMode="auto">
          <a:xfrm>
            <a:off x="6170613" y="5602288"/>
            <a:ext cx="244475" cy="234950"/>
          </a:xfrm>
          <a:prstGeom prst="ellipse">
            <a:avLst/>
          </a:prstGeom>
          <a:solidFill>
            <a:schemeClr val="tx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4203" name="Freeform 11"/>
          <p:cNvSpPr>
            <a:spLocks/>
          </p:cNvSpPr>
          <p:nvPr/>
        </p:nvSpPr>
        <p:spPr bwMode="auto">
          <a:xfrm>
            <a:off x="2865438" y="4722813"/>
            <a:ext cx="3671887" cy="1392237"/>
          </a:xfrm>
          <a:custGeom>
            <a:avLst/>
            <a:gdLst>
              <a:gd name="T0" fmla="*/ 0 w 2313"/>
              <a:gd name="T1" fmla="*/ 567 h 877"/>
              <a:gd name="T2" fmla="*/ 308 w 2313"/>
              <a:gd name="T3" fmla="*/ 49 h 877"/>
              <a:gd name="T4" fmla="*/ 771 w 2313"/>
              <a:gd name="T5" fmla="*/ 271 h 877"/>
              <a:gd name="T6" fmla="*/ 1135 w 2313"/>
              <a:gd name="T7" fmla="*/ 811 h 877"/>
              <a:gd name="T8" fmla="*/ 1381 w 2313"/>
              <a:gd name="T9" fmla="*/ 667 h 877"/>
              <a:gd name="T10" fmla="*/ 1705 w 2313"/>
              <a:gd name="T11" fmla="*/ 277 h 877"/>
              <a:gd name="T12" fmla="*/ 2313 w 2313"/>
              <a:gd name="T13" fmla="*/ 788 h 87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313"/>
              <a:gd name="T22" fmla="*/ 0 h 877"/>
              <a:gd name="T23" fmla="*/ 2313 w 2313"/>
              <a:gd name="T24" fmla="*/ 877 h 87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313" h="877">
                <a:moveTo>
                  <a:pt x="0" y="567"/>
                </a:moveTo>
                <a:cubicBezTo>
                  <a:pt x="90" y="333"/>
                  <a:pt x="180" y="99"/>
                  <a:pt x="308" y="49"/>
                </a:cubicBezTo>
                <a:cubicBezTo>
                  <a:pt x="437" y="0"/>
                  <a:pt x="633" y="144"/>
                  <a:pt x="771" y="271"/>
                </a:cubicBezTo>
                <a:cubicBezTo>
                  <a:pt x="909" y="398"/>
                  <a:pt x="1033" y="745"/>
                  <a:pt x="1135" y="811"/>
                </a:cubicBezTo>
                <a:cubicBezTo>
                  <a:pt x="1237" y="877"/>
                  <a:pt x="1286" y="756"/>
                  <a:pt x="1381" y="667"/>
                </a:cubicBezTo>
                <a:cubicBezTo>
                  <a:pt x="1476" y="578"/>
                  <a:pt x="1550" y="257"/>
                  <a:pt x="1705" y="277"/>
                </a:cubicBezTo>
                <a:cubicBezTo>
                  <a:pt x="1860" y="297"/>
                  <a:pt x="2186" y="682"/>
                  <a:pt x="2313" y="78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4204" name="Freeform 12"/>
          <p:cNvSpPr>
            <a:spLocks/>
          </p:cNvSpPr>
          <p:nvPr/>
        </p:nvSpPr>
        <p:spPr bwMode="auto">
          <a:xfrm>
            <a:off x="2865438" y="4800600"/>
            <a:ext cx="3671887" cy="1349375"/>
          </a:xfrm>
          <a:custGeom>
            <a:avLst/>
            <a:gdLst>
              <a:gd name="T0" fmla="*/ 0 w 2313"/>
              <a:gd name="T1" fmla="*/ 148 h 850"/>
              <a:gd name="T2" fmla="*/ 308 w 2313"/>
              <a:gd name="T3" fmla="*/ 517 h 850"/>
              <a:gd name="T4" fmla="*/ 694 w 2313"/>
              <a:gd name="T5" fmla="*/ 148 h 850"/>
              <a:gd name="T6" fmla="*/ 1388 w 2313"/>
              <a:gd name="T7" fmla="*/ 665 h 850"/>
              <a:gd name="T8" fmla="*/ 1696 w 2313"/>
              <a:gd name="T9" fmla="*/ 739 h 850"/>
              <a:gd name="T10" fmla="*/ 2313 w 2313"/>
              <a:gd name="T11" fmla="*/ 0 h 85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313"/>
              <a:gd name="T19" fmla="*/ 0 h 850"/>
              <a:gd name="T20" fmla="*/ 2313 w 2313"/>
              <a:gd name="T21" fmla="*/ 850 h 85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313" h="850">
                <a:moveTo>
                  <a:pt x="0" y="148"/>
                </a:moveTo>
                <a:cubicBezTo>
                  <a:pt x="96" y="333"/>
                  <a:pt x="193" y="517"/>
                  <a:pt x="308" y="517"/>
                </a:cubicBezTo>
                <a:cubicBezTo>
                  <a:pt x="424" y="517"/>
                  <a:pt x="514" y="123"/>
                  <a:pt x="694" y="148"/>
                </a:cubicBezTo>
                <a:cubicBezTo>
                  <a:pt x="874" y="172"/>
                  <a:pt x="1221" y="566"/>
                  <a:pt x="1388" y="665"/>
                </a:cubicBezTo>
                <a:cubicBezTo>
                  <a:pt x="1555" y="764"/>
                  <a:pt x="1542" y="850"/>
                  <a:pt x="1696" y="739"/>
                </a:cubicBezTo>
                <a:cubicBezTo>
                  <a:pt x="1850" y="628"/>
                  <a:pt x="2082" y="314"/>
                  <a:pt x="2313" y="0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4205" name="Freeform 13"/>
          <p:cNvSpPr>
            <a:spLocks/>
          </p:cNvSpPr>
          <p:nvPr/>
        </p:nvSpPr>
        <p:spPr bwMode="auto">
          <a:xfrm>
            <a:off x="2865438" y="4546600"/>
            <a:ext cx="3671887" cy="1701800"/>
          </a:xfrm>
          <a:custGeom>
            <a:avLst/>
            <a:gdLst>
              <a:gd name="T0" fmla="*/ 0 w 1440"/>
              <a:gd name="T1" fmla="*/ 584 h 696"/>
              <a:gd name="T2" fmla="*/ 240 w 1440"/>
              <a:gd name="T3" fmla="*/ 632 h 696"/>
              <a:gd name="T4" fmla="*/ 432 w 1440"/>
              <a:gd name="T5" fmla="*/ 200 h 696"/>
              <a:gd name="T6" fmla="*/ 672 w 1440"/>
              <a:gd name="T7" fmla="*/ 56 h 696"/>
              <a:gd name="T8" fmla="*/ 864 w 1440"/>
              <a:gd name="T9" fmla="*/ 536 h 696"/>
              <a:gd name="T10" fmla="*/ 1248 w 1440"/>
              <a:gd name="T11" fmla="*/ 392 h 696"/>
              <a:gd name="T12" fmla="*/ 1440 w 1440"/>
              <a:gd name="T13" fmla="*/ 344 h 69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440"/>
              <a:gd name="T22" fmla="*/ 0 h 696"/>
              <a:gd name="T23" fmla="*/ 1440 w 1440"/>
              <a:gd name="T24" fmla="*/ 696 h 69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440" h="696">
                <a:moveTo>
                  <a:pt x="0" y="584"/>
                </a:moveTo>
                <a:cubicBezTo>
                  <a:pt x="84" y="640"/>
                  <a:pt x="168" y="696"/>
                  <a:pt x="240" y="632"/>
                </a:cubicBezTo>
                <a:cubicBezTo>
                  <a:pt x="312" y="568"/>
                  <a:pt x="360" y="296"/>
                  <a:pt x="432" y="200"/>
                </a:cubicBezTo>
                <a:cubicBezTo>
                  <a:pt x="504" y="104"/>
                  <a:pt x="600" y="0"/>
                  <a:pt x="672" y="56"/>
                </a:cubicBezTo>
                <a:cubicBezTo>
                  <a:pt x="744" y="112"/>
                  <a:pt x="768" y="480"/>
                  <a:pt x="864" y="536"/>
                </a:cubicBezTo>
                <a:cubicBezTo>
                  <a:pt x="960" y="592"/>
                  <a:pt x="1152" y="424"/>
                  <a:pt x="1248" y="392"/>
                </a:cubicBezTo>
                <a:cubicBezTo>
                  <a:pt x="1344" y="360"/>
                  <a:pt x="1392" y="352"/>
                  <a:pt x="1440" y="344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4206" name="Oval 14"/>
          <p:cNvSpPr>
            <a:spLocks noChangeArrowheads="1"/>
          </p:cNvSpPr>
          <p:nvPr/>
        </p:nvSpPr>
        <p:spPr bwMode="auto">
          <a:xfrm>
            <a:off x="2743200" y="5857875"/>
            <a:ext cx="244475" cy="233363"/>
          </a:xfrm>
          <a:prstGeom prst="ellipse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4207" name="Oval 15"/>
          <p:cNvSpPr>
            <a:spLocks noChangeArrowheads="1"/>
          </p:cNvSpPr>
          <p:nvPr/>
        </p:nvSpPr>
        <p:spPr bwMode="auto">
          <a:xfrm>
            <a:off x="2743200" y="4918075"/>
            <a:ext cx="244475" cy="234950"/>
          </a:xfrm>
          <a:prstGeom prst="ellipse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4208" name="Text Box 16"/>
          <p:cNvSpPr txBox="1">
            <a:spLocks noChangeArrowheads="1"/>
          </p:cNvSpPr>
          <p:nvPr/>
        </p:nvSpPr>
        <p:spPr bwMode="auto">
          <a:xfrm>
            <a:off x="2133600" y="5410200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i="1" baseline="0" dirty="0">
                <a:solidFill>
                  <a:srgbClr val="0000FF"/>
                </a:solidFill>
              </a:rPr>
              <a:t>s</a:t>
            </a:r>
          </a:p>
        </p:txBody>
      </p: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4267200" y="5105400"/>
            <a:ext cx="1444625" cy="615950"/>
            <a:chOff x="2688" y="3216"/>
            <a:chExt cx="910" cy="388"/>
          </a:xfrm>
        </p:grpSpPr>
        <p:sp>
          <p:nvSpPr>
            <p:cNvPr id="14355" name="Oval 18"/>
            <p:cNvSpPr>
              <a:spLocks noChangeArrowheads="1"/>
            </p:cNvSpPr>
            <p:nvPr/>
          </p:nvSpPr>
          <p:spPr bwMode="auto">
            <a:xfrm>
              <a:off x="3444" y="3216"/>
              <a:ext cx="154" cy="148"/>
            </a:xfrm>
            <a:prstGeom prst="ellipse">
              <a:avLst/>
            </a:prstGeom>
            <a:solidFill>
              <a:schemeClr val="tx2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6" name="Oval 19"/>
            <p:cNvSpPr>
              <a:spLocks noChangeArrowheads="1"/>
            </p:cNvSpPr>
            <p:nvPr/>
          </p:nvSpPr>
          <p:spPr bwMode="auto">
            <a:xfrm>
              <a:off x="2688" y="3456"/>
              <a:ext cx="154" cy="148"/>
            </a:xfrm>
            <a:prstGeom prst="ellipse">
              <a:avLst/>
            </a:prstGeom>
            <a:solidFill>
              <a:schemeClr val="tx2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2642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4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2641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4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2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4195" grpId="0" uiExpand="1" build="p" autoUpdateAnimBg="0"/>
      <p:bldP spid="264199" grpId="0" animBg="1"/>
      <p:bldP spid="264199" grpId="1" animBg="1"/>
      <p:bldP spid="264199" grpId="2" animBg="1"/>
      <p:bldP spid="264199" grpId="3" animBg="1"/>
      <p:bldP spid="264200" grpId="0" animBg="1"/>
      <p:bldP spid="264201" grpId="0" animBg="1"/>
      <p:bldP spid="264202" grpId="0" animBg="1"/>
      <p:bldP spid="264202" grpId="1" animBg="1"/>
      <p:bldP spid="264203" grpId="0" animBg="1"/>
      <p:bldP spid="264203" grpId="1" animBg="1"/>
      <p:bldP spid="264203" grpId="2" animBg="1"/>
      <p:bldP spid="264203" grpId="3" animBg="1"/>
      <p:bldP spid="264204" grpId="0" animBg="1"/>
      <p:bldP spid="264204" grpId="1" animBg="1"/>
      <p:bldP spid="264205" grpId="0" animBg="1"/>
      <p:bldP spid="264206" grpId="0" animBg="1"/>
      <p:bldP spid="264207" grpId="0" animBg="1"/>
      <p:bldP spid="264207" grpId="1" animBg="1"/>
      <p:bldP spid="264208" grpId="0"/>
      <p:bldP spid="264208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8229600" cy="533400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solidFill>
                  <a:srgbClr val="4603CD"/>
                </a:solidFill>
              </a:rPr>
              <a:t>The Connectivity Access Structure</a:t>
            </a:r>
            <a:endParaRPr lang="en-US" sz="3600" dirty="0">
              <a:solidFill>
                <a:srgbClr val="4603CD"/>
              </a:solidFill>
            </a:endParaRPr>
          </a:p>
        </p:txBody>
      </p:sp>
      <p:sp>
        <p:nvSpPr>
          <p:cNvPr id="25088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19200"/>
            <a:ext cx="8540750" cy="1524000"/>
          </a:xfrm>
        </p:spPr>
        <p:txBody>
          <a:bodyPr>
            <a:normAutofit lnSpcReduction="10000"/>
          </a:bodyPr>
          <a:lstStyle/>
          <a:p>
            <a:pPr lvl="1">
              <a:lnSpc>
                <a:spcPct val="80000"/>
              </a:lnSpc>
            </a:pPr>
            <a:r>
              <a:rPr lang="en-US" sz="2100" dirty="0" smtClean="0">
                <a:latin typeface="Consolas" pitchFamily="49" charset="0"/>
                <a:cs typeface="Guttman Aharoni" pitchFamily="2" charset="-79"/>
              </a:rPr>
              <a:t>Participants – edges </a:t>
            </a:r>
            <a:r>
              <a:rPr lang="en-US" sz="2100" dirty="0">
                <a:latin typeface="Consolas" pitchFamily="49" charset="0"/>
                <a:cs typeface="Guttman Aharoni" pitchFamily="2" charset="-79"/>
              </a:rPr>
              <a:t>in </a:t>
            </a:r>
            <a:r>
              <a:rPr lang="en-US" sz="2100" dirty="0" smtClean="0">
                <a:latin typeface="Consolas" pitchFamily="49" charset="0"/>
                <a:cs typeface="Guttman Aharoni" pitchFamily="2" charset="-79"/>
              </a:rPr>
              <a:t>an undirected </a:t>
            </a:r>
            <a:r>
              <a:rPr lang="en-US" sz="2100" dirty="0">
                <a:latin typeface="Consolas" pitchFamily="49" charset="0"/>
                <a:cs typeface="Guttman Aharoni" pitchFamily="2" charset="-79"/>
              </a:rPr>
              <a:t>graph  </a:t>
            </a:r>
          </a:p>
          <a:p>
            <a:pPr lvl="1">
              <a:lnSpc>
                <a:spcPct val="80000"/>
              </a:lnSpc>
            </a:pPr>
            <a:r>
              <a:rPr lang="en-US" sz="2100" dirty="0" smtClean="0">
                <a:latin typeface="Consolas" pitchFamily="49" charset="0"/>
                <a:cs typeface="Guttman Aharoni" pitchFamily="2" charset="-79"/>
              </a:rPr>
              <a:t>Minimal Authorized </a:t>
            </a:r>
            <a:r>
              <a:rPr lang="en-US" sz="2100" dirty="0">
                <a:latin typeface="Consolas" pitchFamily="49" charset="0"/>
                <a:cs typeface="Guttman Aharoni" pitchFamily="2" charset="-79"/>
              </a:rPr>
              <a:t>sets:  </a:t>
            </a:r>
            <a:endParaRPr lang="en-US" sz="2100" dirty="0" smtClean="0">
              <a:latin typeface="Consolas" pitchFamily="49" charset="0"/>
              <a:cs typeface="Guttman Aharoni" pitchFamily="2" charset="-79"/>
            </a:endParaRPr>
          </a:p>
          <a:p>
            <a:pPr lvl="2">
              <a:lnSpc>
                <a:spcPct val="80000"/>
              </a:lnSpc>
            </a:pPr>
            <a:r>
              <a:rPr lang="en-US" sz="1800" dirty="0" smtClean="0">
                <a:latin typeface="Consolas" pitchFamily="49" charset="0"/>
                <a:cs typeface="Guttman Aharoni" pitchFamily="2" charset="-79"/>
              </a:rPr>
              <a:t>paths </a:t>
            </a:r>
            <a:r>
              <a:rPr lang="en-US" sz="1800" dirty="0">
                <a:latin typeface="Consolas" pitchFamily="49" charset="0"/>
                <a:cs typeface="Guttman Aharoni" pitchFamily="2" charset="-79"/>
              </a:rPr>
              <a:t>from </a:t>
            </a:r>
            <a:r>
              <a:rPr lang="en-US" sz="1800" dirty="0" smtClean="0">
                <a:latin typeface="Consolas" pitchFamily="49" charset="0"/>
                <a:cs typeface="Guttman Aharoni" pitchFamily="2" charset="-79"/>
              </a:rPr>
              <a:t>vertex </a:t>
            </a:r>
            <a:r>
              <a:rPr lang="en-US" sz="2200" i="1" dirty="0" smtClean="0">
                <a:solidFill>
                  <a:schemeClr val="hlink"/>
                </a:solidFill>
                <a:latin typeface="Consolas" pitchFamily="49" charset="0"/>
              </a:rPr>
              <a:t>v</a:t>
            </a:r>
            <a:r>
              <a:rPr lang="en-US" sz="2200" baseline="-25000" dirty="0" smtClean="0">
                <a:solidFill>
                  <a:schemeClr val="hlink"/>
                </a:solidFill>
                <a:latin typeface="Consolas" pitchFamily="49" charset="0"/>
              </a:rPr>
              <a:t>1</a:t>
            </a:r>
            <a:r>
              <a:rPr lang="en-US" sz="1800" dirty="0" smtClean="0">
                <a:latin typeface="Consolas" pitchFamily="49" charset="0"/>
                <a:cs typeface="Guttman Aharoni" pitchFamily="2" charset="-79"/>
              </a:rPr>
              <a:t> </a:t>
            </a:r>
            <a:r>
              <a:rPr lang="en-US" sz="1800" dirty="0">
                <a:latin typeface="Consolas" pitchFamily="49" charset="0"/>
                <a:cs typeface="Guttman Aharoni" pitchFamily="2" charset="-79"/>
              </a:rPr>
              <a:t>to </a:t>
            </a:r>
            <a:r>
              <a:rPr lang="en-US" sz="1800" dirty="0" smtClean="0">
                <a:latin typeface="Consolas" pitchFamily="49" charset="0"/>
                <a:cs typeface="Guttman Aharoni" pitchFamily="2" charset="-79"/>
              </a:rPr>
              <a:t>vertex </a:t>
            </a:r>
            <a:r>
              <a:rPr lang="en-US" sz="2200" i="1" dirty="0" smtClean="0">
                <a:solidFill>
                  <a:schemeClr val="hlink"/>
                </a:solidFill>
                <a:latin typeface="Consolas" pitchFamily="49" charset="0"/>
              </a:rPr>
              <a:t>v</a:t>
            </a:r>
            <a:r>
              <a:rPr lang="en-US" sz="1800" baseline="-25000" dirty="0" smtClean="0">
                <a:solidFill>
                  <a:schemeClr val="hlink"/>
                </a:solidFill>
                <a:latin typeface="Consolas" pitchFamily="49" charset="0"/>
              </a:rPr>
              <a:t>2</a:t>
            </a:r>
            <a:endParaRPr lang="en-US" sz="1800" baseline="-25000" dirty="0" smtClean="0">
              <a:latin typeface="Consolas" pitchFamily="49" charset="0"/>
              <a:cs typeface="Guttman Aharoni" pitchFamily="2" charset="-79"/>
            </a:endParaRPr>
          </a:p>
          <a:p>
            <a:pPr lvl="1">
              <a:lnSpc>
                <a:spcPct val="80000"/>
              </a:lnSpc>
            </a:pPr>
            <a:endParaRPr lang="en-US" sz="2100" dirty="0" smtClean="0">
              <a:latin typeface="Consolas" pitchFamily="49" charset="0"/>
              <a:cs typeface="Guttman Aharoni" pitchFamily="2" charset="-79"/>
            </a:endParaRPr>
          </a:p>
          <a:p>
            <a:pPr lvl="1">
              <a:lnSpc>
                <a:spcPct val="80000"/>
              </a:lnSpc>
            </a:pPr>
            <a:r>
              <a:rPr lang="en-US" sz="2100" dirty="0" smtClean="0">
                <a:latin typeface="Consolas" pitchFamily="49" charset="0"/>
                <a:cs typeface="Guttman Aharoni" pitchFamily="2" charset="-79"/>
              </a:rPr>
              <a:t>Example:</a:t>
            </a:r>
          </a:p>
          <a:p>
            <a:pPr lvl="1">
              <a:lnSpc>
                <a:spcPct val="80000"/>
              </a:lnSpc>
            </a:pPr>
            <a:endParaRPr lang="en-US" dirty="0" smtClean="0">
              <a:cs typeface="Arial" charset="0"/>
            </a:endParaRPr>
          </a:p>
          <a:p>
            <a:pPr lvl="1">
              <a:lnSpc>
                <a:spcPct val="80000"/>
              </a:lnSpc>
            </a:pPr>
            <a:endParaRPr lang="en-US" sz="1800" dirty="0" smtClean="0">
              <a:cs typeface="Arial" charset="0"/>
            </a:endParaRPr>
          </a:p>
          <a:p>
            <a:pPr lvl="1">
              <a:lnSpc>
                <a:spcPct val="80000"/>
              </a:lnSpc>
            </a:pPr>
            <a:endParaRPr lang="en-US" sz="1800" dirty="0" smtClean="0">
              <a:cs typeface="Arial" charset="0"/>
            </a:endParaRPr>
          </a:p>
          <a:p>
            <a:pPr lvl="1">
              <a:lnSpc>
                <a:spcPct val="80000"/>
              </a:lnSpc>
            </a:pPr>
            <a:endParaRPr lang="en-US" sz="1800" dirty="0" smtClean="0">
              <a:cs typeface="Arial" charset="0"/>
            </a:endParaRPr>
          </a:p>
          <a:p>
            <a:pPr lvl="1">
              <a:lnSpc>
                <a:spcPct val="80000"/>
              </a:lnSpc>
            </a:pPr>
            <a:endParaRPr lang="en-US" sz="1800" dirty="0" smtClean="0">
              <a:cs typeface="Arial" charset="0"/>
            </a:endParaRPr>
          </a:p>
          <a:p>
            <a:pPr lvl="1">
              <a:lnSpc>
                <a:spcPct val="80000"/>
              </a:lnSpc>
            </a:pPr>
            <a:endParaRPr lang="en-US" sz="1800" dirty="0" smtClean="0">
              <a:cs typeface="Arial" charset="0"/>
            </a:endParaRPr>
          </a:p>
          <a:p>
            <a:pPr lvl="1">
              <a:lnSpc>
                <a:spcPct val="80000"/>
              </a:lnSpc>
            </a:pPr>
            <a:endParaRPr lang="en-US" sz="1800" dirty="0" smtClean="0">
              <a:cs typeface="Arial" charset="0"/>
            </a:endParaRPr>
          </a:p>
          <a:p>
            <a:pPr>
              <a:lnSpc>
                <a:spcPct val="80000"/>
              </a:lnSpc>
              <a:buNone/>
            </a:pPr>
            <a:endParaRPr lang="en-US" dirty="0"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ED2DF-DBED-418B-888F-D78D1436F4C6}" type="slidenum">
              <a:rPr lang="en-US"/>
              <a:pPr/>
              <a:t>8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295400" y="36576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3429000" y="36576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1752600" y="41148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2667000" y="41148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>
            <a:stCxn id="7" idx="5"/>
            <a:endCxn id="10" idx="1"/>
          </p:cNvCxnSpPr>
          <p:nvPr/>
        </p:nvCxnSpPr>
        <p:spPr>
          <a:xfrm rot="16200000" flipH="1">
            <a:off x="1490522" y="3852722"/>
            <a:ext cx="295556" cy="2955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7"/>
          </p:cNvCxnSpPr>
          <p:nvPr/>
        </p:nvCxnSpPr>
        <p:spPr>
          <a:xfrm rot="5400000" flipH="1" flipV="1">
            <a:off x="1642922" y="3124200"/>
            <a:ext cx="414478" cy="7192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8" idx="5"/>
            <a:endCxn id="11" idx="1"/>
          </p:cNvCxnSpPr>
          <p:nvPr/>
        </p:nvCxnSpPr>
        <p:spPr>
          <a:xfrm rot="16200000" flipH="1">
            <a:off x="2100122" y="3547922"/>
            <a:ext cx="828956" cy="3717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8" idx="6"/>
          </p:cNvCxnSpPr>
          <p:nvPr/>
        </p:nvCxnSpPr>
        <p:spPr>
          <a:xfrm>
            <a:off x="2362200" y="3238500"/>
            <a:ext cx="1100278" cy="4525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10" idx="6"/>
            <a:endCxn id="11" idx="2"/>
          </p:cNvCxnSpPr>
          <p:nvPr/>
        </p:nvCxnSpPr>
        <p:spPr>
          <a:xfrm>
            <a:off x="1981200" y="4229100"/>
            <a:ext cx="6858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1" idx="6"/>
            <a:endCxn id="9" idx="3"/>
          </p:cNvCxnSpPr>
          <p:nvPr/>
        </p:nvCxnSpPr>
        <p:spPr>
          <a:xfrm flipV="1">
            <a:off x="2895600" y="3852722"/>
            <a:ext cx="566878" cy="3763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524000" y="3124200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</a:t>
            </a:r>
            <a:r>
              <a:rPr lang="en-US" sz="2000" baseline="-25000" dirty="0" smtClean="0"/>
              <a:t>1</a:t>
            </a:r>
            <a:endParaRPr lang="en-US" sz="2000" dirty="0"/>
          </a:p>
        </p:txBody>
      </p:sp>
      <p:sp>
        <p:nvSpPr>
          <p:cNvPr id="41" name="TextBox 40"/>
          <p:cNvSpPr txBox="1"/>
          <p:nvPr/>
        </p:nvSpPr>
        <p:spPr>
          <a:xfrm>
            <a:off x="1981200" y="4267200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</a:t>
            </a:r>
            <a:r>
              <a:rPr lang="en-US" sz="2000" baseline="-25000" dirty="0" smtClean="0"/>
              <a:t>4</a:t>
            </a:r>
            <a:endParaRPr lang="en-US" sz="2000" dirty="0"/>
          </a:p>
        </p:txBody>
      </p:sp>
      <p:sp>
        <p:nvSpPr>
          <p:cNvPr id="42" name="TextBox 41"/>
          <p:cNvSpPr txBox="1"/>
          <p:nvPr/>
        </p:nvSpPr>
        <p:spPr>
          <a:xfrm>
            <a:off x="1371600" y="3886200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</a:t>
            </a:r>
            <a:r>
              <a:rPr lang="en-US" sz="2000" baseline="-25000" dirty="0" smtClean="0"/>
              <a:t>3</a:t>
            </a:r>
            <a:endParaRPr lang="en-US" sz="2000" dirty="0"/>
          </a:p>
        </p:txBody>
      </p:sp>
      <p:sp>
        <p:nvSpPr>
          <p:cNvPr id="43" name="TextBox 42"/>
          <p:cNvSpPr txBox="1"/>
          <p:nvPr/>
        </p:nvSpPr>
        <p:spPr>
          <a:xfrm>
            <a:off x="2438400" y="348609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</a:t>
            </a:r>
            <a:r>
              <a:rPr lang="en-US" sz="2000" baseline="-25000" dirty="0" smtClean="0"/>
              <a:t>6</a:t>
            </a:r>
            <a:endParaRPr lang="en-US" sz="2000" baseline="-25000" dirty="0"/>
          </a:p>
        </p:txBody>
      </p:sp>
      <p:sp>
        <p:nvSpPr>
          <p:cNvPr id="44" name="TextBox 43"/>
          <p:cNvSpPr txBox="1"/>
          <p:nvPr/>
        </p:nvSpPr>
        <p:spPr>
          <a:xfrm>
            <a:off x="2743200" y="310509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</a:t>
            </a:r>
            <a:r>
              <a:rPr lang="en-US" sz="2000" baseline="-25000" dirty="0" smtClean="0"/>
              <a:t>2</a:t>
            </a:r>
            <a:endParaRPr lang="en-US" sz="2000" dirty="0"/>
          </a:p>
        </p:txBody>
      </p:sp>
      <p:sp>
        <p:nvSpPr>
          <p:cNvPr id="45" name="TextBox 44"/>
          <p:cNvSpPr txBox="1"/>
          <p:nvPr/>
        </p:nvSpPr>
        <p:spPr>
          <a:xfrm>
            <a:off x="3124200" y="3962400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</a:t>
            </a:r>
            <a:r>
              <a:rPr lang="en-US" sz="2000" baseline="-25000" dirty="0" smtClean="0"/>
              <a:t>5</a:t>
            </a:r>
            <a:endParaRPr lang="en-US" sz="2000" dirty="0"/>
          </a:p>
        </p:txBody>
      </p:sp>
      <p:sp>
        <p:nvSpPr>
          <p:cNvPr id="59" name="TextBox 58"/>
          <p:cNvSpPr txBox="1"/>
          <p:nvPr/>
        </p:nvSpPr>
        <p:spPr>
          <a:xfrm>
            <a:off x="1219200" y="356229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v</a:t>
            </a:r>
            <a:r>
              <a:rPr lang="en-US" sz="2000" baseline="-25000" dirty="0" smtClean="0"/>
              <a:t>1</a:t>
            </a:r>
            <a:endParaRPr lang="en-US" sz="2000" dirty="0"/>
          </a:p>
        </p:txBody>
      </p:sp>
      <p:sp>
        <p:nvSpPr>
          <p:cNvPr id="60" name="TextBox 59"/>
          <p:cNvSpPr txBox="1"/>
          <p:nvPr/>
        </p:nvSpPr>
        <p:spPr>
          <a:xfrm>
            <a:off x="3352800" y="354330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v</a:t>
            </a:r>
            <a:r>
              <a:rPr lang="en-US" sz="2000" baseline="-25000" dirty="0" smtClean="0"/>
              <a:t>2</a:t>
            </a:r>
            <a:endParaRPr lang="en-US" sz="2000" dirty="0"/>
          </a:p>
        </p:txBody>
      </p:sp>
      <p:sp>
        <p:nvSpPr>
          <p:cNvPr id="61" name="TextBox 60"/>
          <p:cNvSpPr txBox="1"/>
          <p:nvPr/>
        </p:nvSpPr>
        <p:spPr>
          <a:xfrm>
            <a:off x="9906000" y="3276600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2133600" y="31242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7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0" dur="5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1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40" grpId="0"/>
      <p:bldP spid="41" grpId="0" build="allAtOnce"/>
      <p:bldP spid="41" grpId="1" build="allAtOnce"/>
      <p:bldP spid="42" grpId="0"/>
      <p:bldP spid="42" grpId="1"/>
      <p:bldP spid="43" grpId="0"/>
      <p:bldP spid="44" grpId="0"/>
      <p:bldP spid="45" grpId="0"/>
      <p:bldP spid="45" grpId="1"/>
      <p:bldP spid="59" grpId="0"/>
      <p:bldP spid="60" grpId="0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8229600" cy="533400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solidFill>
                  <a:srgbClr val="4603CD"/>
                </a:solidFill>
              </a:rPr>
              <a:t>The Connectivity Access Structure</a:t>
            </a:r>
            <a:endParaRPr lang="en-US" sz="3600" dirty="0">
              <a:solidFill>
                <a:srgbClr val="4603CD"/>
              </a:solidFill>
            </a:endParaRPr>
          </a:p>
        </p:txBody>
      </p:sp>
      <p:sp>
        <p:nvSpPr>
          <p:cNvPr id="25088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19200"/>
            <a:ext cx="8540750" cy="1524000"/>
          </a:xfrm>
        </p:spPr>
        <p:txBody>
          <a:bodyPr>
            <a:normAutofit lnSpcReduction="10000"/>
          </a:bodyPr>
          <a:lstStyle/>
          <a:p>
            <a:pPr lvl="1">
              <a:lnSpc>
                <a:spcPct val="80000"/>
              </a:lnSpc>
            </a:pPr>
            <a:r>
              <a:rPr lang="en-US" sz="2100" b="1" dirty="0" smtClean="0">
                <a:latin typeface="Consolas" pitchFamily="49" charset="0"/>
                <a:cs typeface="Guttman Aharoni" pitchFamily="2" charset="-79"/>
              </a:rPr>
              <a:t>Participants – edges </a:t>
            </a:r>
            <a:r>
              <a:rPr lang="en-US" sz="2100" b="1" dirty="0">
                <a:latin typeface="Consolas" pitchFamily="49" charset="0"/>
                <a:cs typeface="Guttman Aharoni" pitchFamily="2" charset="-79"/>
              </a:rPr>
              <a:t>in </a:t>
            </a:r>
            <a:r>
              <a:rPr lang="en-US" sz="2100" b="1" dirty="0" smtClean="0">
                <a:latin typeface="Consolas" pitchFamily="49" charset="0"/>
                <a:cs typeface="Guttman Aharoni" pitchFamily="2" charset="-79"/>
              </a:rPr>
              <a:t>an undirected </a:t>
            </a:r>
            <a:r>
              <a:rPr lang="en-US" sz="2100" b="1" dirty="0">
                <a:latin typeface="Consolas" pitchFamily="49" charset="0"/>
                <a:cs typeface="Guttman Aharoni" pitchFamily="2" charset="-79"/>
              </a:rPr>
              <a:t>graph  </a:t>
            </a:r>
          </a:p>
          <a:p>
            <a:pPr lvl="1">
              <a:lnSpc>
                <a:spcPct val="80000"/>
              </a:lnSpc>
            </a:pPr>
            <a:r>
              <a:rPr lang="en-US" sz="2100" b="1" dirty="0" smtClean="0">
                <a:latin typeface="Consolas" pitchFamily="49" charset="0"/>
                <a:cs typeface="Guttman Aharoni" pitchFamily="2" charset="-79"/>
              </a:rPr>
              <a:t>Minimal Authorized </a:t>
            </a:r>
            <a:r>
              <a:rPr lang="en-US" sz="2100" b="1" dirty="0">
                <a:latin typeface="Consolas" pitchFamily="49" charset="0"/>
                <a:cs typeface="Guttman Aharoni" pitchFamily="2" charset="-79"/>
              </a:rPr>
              <a:t>sets:  </a:t>
            </a:r>
            <a:endParaRPr lang="en-US" sz="2100" b="1" dirty="0" smtClean="0">
              <a:latin typeface="Consolas" pitchFamily="49" charset="0"/>
              <a:cs typeface="Guttman Aharoni" pitchFamily="2" charset="-79"/>
            </a:endParaRPr>
          </a:p>
          <a:p>
            <a:pPr lvl="2">
              <a:lnSpc>
                <a:spcPct val="80000"/>
              </a:lnSpc>
            </a:pPr>
            <a:r>
              <a:rPr lang="en-US" sz="1800" b="1" dirty="0" smtClean="0">
                <a:latin typeface="Consolas" pitchFamily="49" charset="0"/>
                <a:cs typeface="Guttman Aharoni" pitchFamily="2" charset="-79"/>
              </a:rPr>
              <a:t>paths </a:t>
            </a:r>
            <a:r>
              <a:rPr lang="en-US" sz="1800" b="1" dirty="0">
                <a:latin typeface="Consolas" pitchFamily="49" charset="0"/>
                <a:cs typeface="Guttman Aharoni" pitchFamily="2" charset="-79"/>
              </a:rPr>
              <a:t>from </a:t>
            </a:r>
            <a:r>
              <a:rPr lang="en-US" sz="1800" b="1" dirty="0" smtClean="0">
                <a:latin typeface="Consolas" pitchFamily="49" charset="0"/>
                <a:cs typeface="Guttman Aharoni" pitchFamily="2" charset="-79"/>
              </a:rPr>
              <a:t>vertex </a:t>
            </a:r>
            <a:r>
              <a:rPr lang="en-US" sz="2200" b="1" i="1" dirty="0" smtClean="0">
                <a:solidFill>
                  <a:schemeClr val="hlink"/>
                </a:solidFill>
                <a:latin typeface="Consolas" pitchFamily="49" charset="0"/>
              </a:rPr>
              <a:t>v</a:t>
            </a:r>
            <a:r>
              <a:rPr lang="en-US" sz="2200" b="1" baseline="-25000" dirty="0" smtClean="0">
                <a:solidFill>
                  <a:schemeClr val="hlink"/>
                </a:solidFill>
                <a:latin typeface="Consolas" pitchFamily="49" charset="0"/>
              </a:rPr>
              <a:t>1</a:t>
            </a:r>
            <a:r>
              <a:rPr lang="en-US" sz="1800" b="1" dirty="0" smtClean="0">
                <a:latin typeface="Consolas" pitchFamily="49" charset="0"/>
                <a:cs typeface="Guttman Aharoni" pitchFamily="2" charset="-79"/>
              </a:rPr>
              <a:t> </a:t>
            </a:r>
            <a:r>
              <a:rPr lang="en-US" sz="1800" b="1" dirty="0">
                <a:latin typeface="Consolas" pitchFamily="49" charset="0"/>
                <a:cs typeface="Guttman Aharoni" pitchFamily="2" charset="-79"/>
              </a:rPr>
              <a:t>to </a:t>
            </a:r>
            <a:r>
              <a:rPr lang="en-US" sz="1800" b="1" dirty="0" smtClean="0">
                <a:latin typeface="Consolas" pitchFamily="49" charset="0"/>
                <a:cs typeface="Guttman Aharoni" pitchFamily="2" charset="-79"/>
              </a:rPr>
              <a:t>vertex </a:t>
            </a:r>
            <a:r>
              <a:rPr lang="en-US" sz="2200" b="1" i="1" dirty="0" smtClean="0">
                <a:solidFill>
                  <a:schemeClr val="hlink"/>
                </a:solidFill>
                <a:latin typeface="Consolas" pitchFamily="49" charset="0"/>
              </a:rPr>
              <a:t>v</a:t>
            </a:r>
            <a:r>
              <a:rPr lang="en-US" sz="1800" b="1" baseline="-25000" dirty="0" smtClean="0">
                <a:solidFill>
                  <a:schemeClr val="hlink"/>
                </a:solidFill>
                <a:latin typeface="Consolas" pitchFamily="49" charset="0"/>
              </a:rPr>
              <a:t>2</a:t>
            </a:r>
            <a:endParaRPr lang="en-US" sz="1800" b="1" baseline="-25000" dirty="0" smtClean="0">
              <a:latin typeface="Consolas" pitchFamily="49" charset="0"/>
              <a:cs typeface="Guttman Aharoni" pitchFamily="2" charset="-79"/>
            </a:endParaRPr>
          </a:p>
          <a:p>
            <a:pPr lvl="1">
              <a:lnSpc>
                <a:spcPct val="80000"/>
              </a:lnSpc>
            </a:pPr>
            <a:endParaRPr lang="en-US" sz="2100" b="1" dirty="0" smtClean="0">
              <a:latin typeface="Consolas" pitchFamily="49" charset="0"/>
              <a:cs typeface="Guttman Aharoni" pitchFamily="2" charset="-79"/>
            </a:endParaRPr>
          </a:p>
          <a:p>
            <a:pPr lvl="1">
              <a:lnSpc>
                <a:spcPct val="80000"/>
              </a:lnSpc>
            </a:pPr>
            <a:r>
              <a:rPr lang="en-US" sz="2100" b="1" dirty="0" smtClean="0">
                <a:latin typeface="Consolas" pitchFamily="49" charset="0"/>
                <a:cs typeface="Guttman Aharoni" pitchFamily="2" charset="-79"/>
              </a:rPr>
              <a:t>Example:</a:t>
            </a:r>
          </a:p>
          <a:p>
            <a:pPr lvl="1">
              <a:lnSpc>
                <a:spcPct val="80000"/>
              </a:lnSpc>
            </a:pPr>
            <a:endParaRPr lang="en-US" dirty="0" smtClean="0">
              <a:cs typeface="Arial" charset="0"/>
            </a:endParaRPr>
          </a:p>
          <a:p>
            <a:pPr lvl="1">
              <a:lnSpc>
                <a:spcPct val="80000"/>
              </a:lnSpc>
            </a:pPr>
            <a:endParaRPr lang="en-US" sz="1800" dirty="0" smtClean="0">
              <a:cs typeface="Arial" charset="0"/>
            </a:endParaRPr>
          </a:p>
          <a:p>
            <a:pPr lvl="1">
              <a:lnSpc>
                <a:spcPct val="80000"/>
              </a:lnSpc>
            </a:pPr>
            <a:endParaRPr lang="en-US" sz="1800" dirty="0" smtClean="0">
              <a:cs typeface="Arial" charset="0"/>
            </a:endParaRPr>
          </a:p>
          <a:p>
            <a:pPr lvl="1">
              <a:lnSpc>
                <a:spcPct val="80000"/>
              </a:lnSpc>
            </a:pPr>
            <a:endParaRPr lang="en-US" sz="1800" dirty="0" smtClean="0">
              <a:cs typeface="Arial" charset="0"/>
            </a:endParaRPr>
          </a:p>
          <a:p>
            <a:pPr lvl="1">
              <a:lnSpc>
                <a:spcPct val="80000"/>
              </a:lnSpc>
            </a:pPr>
            <a:endParaRPr lang="en-US" sz="1800" dirty="0" smtClean="0">
              <a:cs typeface="Arial" charset="0"/>
            </a:endParaRPr>
          </a:p>
          <a:p>
            <a:pPr lvl="1">
              <a:lnSpc>
                <a:spcPct val="80000"/>
              </a:lnSpc>
            </a:pPr>
            <a:endParaRPr lang="en-US" sz="1800" dirty="0" smtClean="0">
              <a:cs typeface="Arial" charset="0"/>
            </a:endParaRPr>
          </a:p>
          <a:p>
            <a:pPr lvl="1">
              <a:lnSpc>
                <a:spcPct val="80000"/>
              </a:lnSpc>
            </a:pPr>
            <a:endParaRPr lang="en-US" sz="1800" dirty="0" smtClean="0">
              <a:cs typeface="Arial" charset="0"/>
            </a:endParaRPr>
          </a:p>
          <a:p>
            <a:pPr>
              <a:lnSpc>
                <a:spcPct val="80000"/>
              </a:lnSpc>
              <a:buNone/>
            </a:pPr>
            <a:endParaRPr lang="en-US" dirty="0"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ED2DF-DBED-418B-888F-D78D1436F4C6}" type="slidenum">
              <a:rPr lang="en-US"/>
              <a:pPr/>
              <a:t>9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295400" y="36576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3429000" y="36576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1752600" y="41148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2667000" y="41148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>
            <a:stCxn id="7" idx="5"/>
            <a:endCxn id="10" idx="1"/>
          </p:cNvCxnSpPr>
          <p:nvPr/>
        </p:nvCxnSpPr>
        <p:spPr>
          <a:xfrm rot="16200000" flipH="1">
            <a:off x="1490522" y="3852722"/>
            <a:ext cx="295556" cy="2955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7"/>
          </p:cNvCxnSpPr>
          <p:nvPr/>
        </p:nvCxnSpPr>
        <p:spPr>
          <a:xfrm rot="5400000" flipH="1" flipV="1">
            <a:off x="1642922" y="3124200"/>
            <a:ext cx="414478" cy="7192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8" idx="5"/>
            <a:endCxn id="11" idx="1"/>
          </p:cNvCxnSpPr>
          <p:nvPr/>
        </p:nvCxnSpPr>
        <p:spPr>
          <a:xfrm rot="16200000" flipH="1">
            <a:off x="2100122" y="3547922"/>
            <a:ext cx="828956" cy="3717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8" idx="6"/>
          </p:cNvCxnSpPr>
          <p:nvPr/>
        </p:nvCxnSpPr>
        <p:spPr>
          <a:xfrm>
            <a:off x="2362200" y="3238500"/>
            <a:ext cx="1100278" cy="4525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10" idx="6"/>
            <a:endCxn id="11" idx="2"/>
          </p:cNvCxnSpPr>
          <p:nvPr/>
        </p:nvCxnSpPr>
        <p:spPr>
          <a:xfrm>
            <a:off x="1981200" y="4229100"/>
            <a:ext cx="6858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1" idx="6"/>
            <a:endCxn id="9" idx="3"/>
          </p:cNvCxnSpPr>
          <p:nvPr/>
        </p:nvCxnSpPr>
        <p:spPr>
          <a:xfrm flipV="1">
            <a:off x="2895600" y="3852722"/>
            <a:ext cx="566878" cy="3763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524000" y="3124200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</a:t>
            </a:r>
            <a:r>
              <a:rPr lang="en-US" sz="2000" baseline="-25000" dirty="0" smtClean="0"/>
              <a:t>1</a:t>
            </a:r>
            <a:endParaRPr lang="en-US" sz="2000" dirty="0"/>
          </a:p>
        </p:txBody>
      </p:sp>
      <p:sp>
        <p:nvSpPr>
          <p:cNvPr id="43" name="TextBox 42"/>
          <p:cNvSpPr txBox="1"/>
          <p:nvPr/>
        </p:nvSpPr>
        <p:spPr>
          <a:xfrm>
            <a:off x="2438400" y="348609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</a:t>
            </a:r>
            <a:r>
              <a:rPr lang="en-US" sz="2000" baseline="-25000" dirty="0" smtClean="0"/>
              <a:t>6</a:t>
            </a:r>
            <a:endParaRPr lang="en-US" sz="2000" baseline="-25000" dirty="0"/>
          </a:p>
        </p:txBody>
      </p:sp>
      <p:sp>
        <p:nvSpPr>
          <p:cNvPr id="45" name="TextBox 44"/>
          <p:cNvSpPr txBox="1"/>
          <p:nvPr/>
        </p:nvSpPr>
        <p:spPr>
          <a:xfrm>
            <a:off x="3124200" y="3962400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</a:t>
            </a:r>
            <a:r>
              <a:rPr lang="en-US" sz="2000" baseline="-25000" dirty="0" smtClean="0"/>
              <a:t>5</a:t>
            </a:r>
            <a:endParaRPr lang="en-US" sz="2000" dirty="0"/>
          </a:p>
        </p:txBody>
      </p:sp>
      <p:sp>
        <p:nvSpPr>
          <p:cNvPr id="59" name="TextBox 58"/>
          <p:cNvSpPr txBox="1"/>
          <p:nvPr/>
        </p:nvSpPr>
        <p:spPr>
          <a:xfrm>
            <a:off x="1219200" y="356229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v</a:t>
            </a:r>
            <a:r>
              <a:rPr lang="en-US" sz="2000" baseline="-25000" dirty="0" smtClean="0"/>
              <a:t>1</a:t>
            </a:r>
            <a:endParaRPr lang="en-US" sz="2000" dirty="0"/>
          </a:p>
        </p:txBody>
      </p:sp>
      <p:sp>
        <p:nvSpPr>
          <p:cNvPr id="60" name="TextBox 59"/>
          <p:cNvSpPr txBox="1"/>
          <p:nvPr/>
        </p:nvSpPr>
        <p:spPr>
          <a:xfrm>
            <a:off x="3352800" y="354330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v</a:t>
            </a:r>
            <a:r>
              <a:rPr lang="en-US" sz="2000" baseline="-25000" dirty="0" smtClean="0"/>
              <a:t>2</a:t>
            </a:r>
            <a:endParaRPr lang="en-US" sz="2000" dirty="0"/>
          </a:p>
        </p:txBody>
      </p:sp>
      <p:sp>
        <p:nvSpPr>
          <p:cNvPr id="61" name="TextBox 60"/>
          <p:cNvSpPr txBox="1"/>
          <p:nvPr/>
        </p:nvSpPr>
        <p:spPr>
          <a:xfrm>
            <a:off x="9906000" y="3276600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276600" y="2517303"/>
            <a:ext cx="5334000" cy="341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80000"/>
              </a:lnSpc>
            </a:pPr>
            <a:r>
              <a:rPr lang="en-US" sz="2800" b="1" dirty="0" smtClean="0">
                <a:latin typeface="Consolas" pitchFamily="49" charset="0"/>
                <a:cs typeface="Guttman Aharoni" pitchFamily="2" charset="-79"/>
              </a:rPr>
              <a:t>Scheme:</a:t>
            </a:r>
          </a:p>
          <a:p>
            <a:pPr lvl="1">
              <a:lnSpc>
                <a:spcPct val="150000"/>
              </a:lnSpc>
              <a:buClr>
                <a:schemeClr val="tx1"/>
              </a:buClr>
              <a:buFont typeface="Arial" pitchFamily="34" charset="0"/>
              <a:buChar char="•"/>
            </a:pPr>
            <a:r>
              <a:rPr lang="en-US" sz="2200" b="1" i="1" dirty="0" smtClean="0">
                <a:solidFill>
                  <a:schemeClr val="hlink"/>
                </a:solidFill>
                <a:latin typeface="Consolas" pitchFamily="49" charset="0"/>
                <a:cs typeface="+mn-cs"/>
              </a:rPr>
              <a:t> s</a:t>
            </a:r>
            <a:r>
              <a:rPr lang="en-US" sz="2200" b="1" dirty="0" smtClean="0">
                <a:solidFill>
                  <a:schemeClr val="hlink"/>
                </a:solidFill>
                <a:latin typeface="Consolas" pitchFamily="49" charset="0"/>
                <a:cs typeface="+mn-cs"/>
              </a:rPr>
              <a:t> </a:t>
            </a:r>
            <a:r>
              <a:rPr lang="en-US" sz="2200" b="1" dirty="0" smtClean="0">
                <a:solidFill>
                  <a:schemeClr val="hlink"/>
                </a:solidFill>
                <a:latin typeface="Consolas" pitchFamily="49" charset="0"/>
                <a:cs typeface="+mn-cs"/>
                <a:sym typeface="Euclid Symbol"/>
              </a:rPr>
              <a:t> {</a:t>
            </a:r>
            <a:r>
              <a:rPr lang="en-US" sz="2200" b="1" dirty="0" smtClean="0">
                <a:solidFill>
                  <a:schemeClr val="hlink"/>
                </a:solidFill>
                <a:latin typeface="Arial" pitchFamily="34" charset="0"/>
                <a:sym typeface="Euclid Symbol"/>
              </a:rPr>
              <a:t>0</a:t>
            </a:r>
            <a:r>
              <a:rPr lang="en-US" sz="2200" b="1" dirty="0" smtClean="0">
                <a:solidFill>
                  <a:schemeClr val="hlink"/>
                </a:solidFill>
                <a:latin typeface="Consolas" pitchFamily="49" charset="0"/>
                <a:cs typeface="+mn-cs"/>
                <a:sym typeface="Euclid Symbol"/>
              </a:rPr>
              <a:t>,1}</a:t>
            </a:r>
          </a:p>
          <a:p>
            <a:pPr lvl="1">
              <a:lnSpc>
                <a:spcPct val="150000"/>
              </a:lnSpc>
              <a:buClr>
                <a:schemeClr val="tx1"/>
              </a:buClr>
              <a:buFont typeface="Arial" pitchFamily="34" charset="0"/>
              <a:buChar char="•"/>
            </a:pPr>
            <a:r>
              <a:rPr lang="en-US" sz="2200" b="1" i="1" dirty="0" smtClean="0">
                <a:solidFill>
                  <a:schemeClr val="hlink"/>
                </a:solidFill>
                <a:latin typeface="Consolas" pitchFamily="49" charset="0"/>
                <a:cs typeface="+mn-cs"/>
                <a:sym typeface="Euclid Symbol"/>
              </a:rPr>
              <a:t> r</a:t>
            </a:r>
            <a:r>
              <a:rPr lang="en-US" sz="2200" b="1" baseline="-25000" dirty="0" smtClean="0">
                <a:solidFill>
                  <a:schemeClr val="hlink"/>
                </a:solidFill>
                <a:latin typeface="Consolas" pitchFamily="49" charset="0"/>
                <a:cs typeface="+mn-cs"/>
                <a:sym typeface="Euclid Symbol"/>
              </a:rPr>
              <a:t>1</a:t>
            </a:r>
            <a:r>
              <a:rPr lang="en-US" sz="2200" b="1" dirty="0" smtClean="0">
                <a:solidFill>
                  <a:schemeClr val="hlink"/>
                </a:solidFill>
                <a:latin typeface="Consolas" pitchFamily="49" charset="0"/>
                <a:cs typeface="+mn-cs"/>
                <a:sym typeface="Euclid Symbol"/>
              </a:rPr>
              <a:t>=</a:t>
            </a:r>
            <a:r>
              <a:rPr lang="en-US" sz="2200" b="1" i="1" dirty="0" smtClean="0">
                <a:solidFill>
                  <a:schemeClr val="hlink"/>
                </a:solidFill>
                <a:latin typeface="Consolas" pitchFamily="49" charset="0"/>
                <a:cs typeface="+mn-cs"/>
                <a:sym typeface="Euclid Symbol"/>
              </a:rPr>
              <a:t>s</a:t>
            </a:r>
            <a:r>
              <a:rPr lang="en-US" sz="2400" i="1" dirty="0" smtClean="0">
                <a:latin typeface="+mn-lt"/>
                <a:sym typeface="Euclid Symbol"/>
              </a:rPr>
              <a:t> </a:t>
            </a:r>
            <a:r>
              <a:rPr lang="en-US" sz="2100" b="1" dirty="0" smtClean="0">
                <a:latin typeface="Consolas" pitchFamily="49" charset="0"/>
                <a:cs typeface="Guttman Aharoni" pitchFamily="2" charset="-79"/>
                <a:sym typeface="Euclid Symbol"/>
              </a:rPr>
              <a:t>and</a:t>
            </a:r>
            <a:r>
              <a:rPr lang="en-US" sz="2400" i="1" dirty="0" smtClean="0">
                <a:latin typeface="+mn-lt"/>
                <a:sym typeface="Euclid Symbol"/>
              </a:rPr>
              <a:t> </a:t>
            </a:r>
            <a:r>
              <a:rPr lang="en-US" sz="2200" b="1" i="1" dirty="0" smtClean="0">
                <a:solidFill>
                  <a:schemeClr val="hlink"/>
                </a:solidFill>
                <a:latin typeface="Consolas" pitchFamily="49" charset="0"/>
                <a:cs typeface="+mn-cs"/>
                <a:sym typeface="Euclid Symbol"/>
              </a:rPr>
              <a:t>r</a:t>
            </a:r>
            <a:r>
              <a:rPr lang="en-US" sz="2200" b="1" baseline="-25000" dirty="0" smtClean="0">
                <a:solidFill>
                  <a:schemeClr val="hlink"/>
                </a:solidFill>
                <a:latin typeface="Consolas" pitchFamily="49" charset="0"/>
                <a:cs typeface="+mn-cs"/>
                <a:sym typeface="Euclid Symbol"/>
              </a:rPr>
              <a:t>2</a:t>
            </a:r>
            <a:r>
              <a:rPr lang="en-US" sz="2200" b="1" dirty="0" smtClean="0">
                <a:solidFill>
                  <a:schemeClr val="hlink"/>
                </a:solidFill>
                <a:latin typeface="Consolas" pitchFamily="49" charset="0"/>
                <a:cs typeface="+mn-cs"/>
                <a:sym typeface="Euclid Symbol"/>
              </a:rPr>
              <a:t>=</a:t>
            </a:r>
            <a:r>
              <a:rPr lang="en-US" sz="2200" b="1" dirty="0" smtClean="0">
                <a:solidFill>
                  <a:schemeClr val="hlink"/>
                </a:solidFill>
                <a:latin typeface="Arial" pitchFamily="34" charset="0"/>
                <a:sym typeface="Euclid Symbol"/>
              </a:rPr>
              <a:t>0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100" b="1" dirty="0" smtClean="0">
                <a:latin typeface="Consolas" pitchFamily="49" charset="0"/>
                <a:cs typeface="Guttman Aharoni" pitchFamily="2" charset="-79"/>
                <a:sym typeface="Euclid Symbol"/>
              </a:rPr>
              <a:t> choose a random bit </a:t>
            </a:r>
            <a:r>
              <a:rPr lang="en-US" sz="2200" b="1" i="1" dirty="0" err="1" smtClean="0">
                <a:solidFill>
                  <a:schemeClr val="hlink"/>
                </a:solidFill>
                <a:latin typeface="Consolas" pitchFamily="49" charset="0"/>
                <a:cs typeface="+mn-cs"/>
                <a:sym typeface="Euclid Symbol"/>
              </a:rPr>
              <a:t>r</a:t>
            </a:r>
            <a:r>
              <a:rPr lang="en-US" sz="2200" b="1" i="1" baseline="-25000" dirty="0" err="1" smtClean="0">
                <a:solidFill>
                  <a:schemeClr val="hlink"/>
                </a:solidFill>
                <a:latin typeface="Consolas" pitchFamily="49" charset="0"/>
                <a:cs typeface="+mn-cs"/>
                <a:sym typeface="Euclid Symbol"/>
              </a:rPr>
              <a:t>i</a:t>
            </a:r>
            <a:r>
              <a:rPr lang="en-US" sz="2100" b="1" dirty="0" smtClean="0">
                <a:latin typeface="Consolas" pitchFamily="49" charset="0"/>
                <a:cs typeface="Guttman Aharoni" pitchFamily="2" charset="-79"/>
                <a:sym typeface="Euclid Symbol"/>
              </a:rPr>
              <a:t> for     vertex </a:t>
            </a:r>
            <a:r>
              <a:rPr lang="en-US" sz="2200" b="1" i="1" dirty="0" smtClean="0">
                <a:solidFill>
                  <a:schemeClr val="hlink"/>
                </a:solidFill>
                <a:latin typeface="Consolas" pitchFamily="49" charset="0"/>
                <a:cs typeface="+mn-cs"/>
                <a:sym typeface="Euclid Symbol"/>
              </a:rPr>
              <a:t>v</a:t>
            </a:r>
            <a:r>
              <a:rPr lang="en-US" sz="2200" b="1" i="1" baseline="-25000" dirty="0" smtClean="0">
                <a:solidFill>
                  <a:schemeClr val="hlink"/>
                </a:solidFill>
                <a:latin typeface="Consolas" pitchFamily="49" charset="0"/>
                <a:cs typeface="+mn-cs"/>
                <a:sym typeface="Euclid Symbol"/>
              </a:rPr>
              <a:t>i</a:t>
            </a:r>
            <a:r>
              <a:rPr lang="en-US" sz="2400" dirty="0" smtClean="0">
                <a:latin typeface="+mn-lt"/>
                <a:sym typeface="Euclid Symbol"/>
              </a:rPr>
              <a:t> 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100" b="1" dirty="0" smtClean="0">
                <a:latin typeface="Consolas" pitchFamily="49" charset="0"/>
                <a:cs typeface="Guttman Aharoni" pitchFamily="2" charset="-79"/>
                <a:sym typeface="Euclid Symbol"/>
              </a:rPr>
              <a:t> Share of edge </a:t>
            </a:r>
            <a:r>
              <a:rPr lang="en-US" sz="2200" b="1" dirty="0" smtClean="0">
                <a:solidFill>
                  <a:schemeClr val="hlink"/>
                </a:solidFill>
                <a:latin typeface="Consolas" pitchFamily="49" charset="0"/>
                <a:cs typeface="+mn-cs"/>
                <a:sym typeface="Euclid Symbol"/>
              </a:rPr>
              <a:t>(</a:t>
            </a:r>
            <a:r>
              <a:rPr lang="en-US" sz="2200" b="1" i="1" dirty="0" err="1" smtClean="0">
                <a:solidFill>
                  <a:schemeClr val="hlink"/>
                </a:solidFill>
                <a:latin typeface="Consolas" pitchFamily="49" charset="0"/>
                <a:cs typeface="+mn-cs"/>
                <a:sym typeface="Euclid Symbol"/>
              </a:rPr>
              <a:t>v</a:t>
            </a:r>
            <a:r>
              <a:rPr lang="en-US" sz="2200" b="1" i="1" baseline="-25000" dirty="0" err="1" smtClean="0">
                <a:solidFill>
                  <a:schemeClr val="hlink"/>
                </a:solidFill>
                <a:latin typeface="Consolas" pitchFamily="49" charset="0"/>
                <a:cs typeface="+mn-cs"/>
                <a:sym typeface="Euclid Symbol"/>
              </a:rPr>
              <a:t>i</a:t>
            </a:r>
            <a:r>
              <a:rPr lang="en-US" sz="2200" b="1" i="1" dirty="0" err="1" smtClean="0">
                <a:solidFill>
                  <a:schemeClr val="hlink"/>
                </a:solidFill>
                <a:latin typeface="Consolas" pitchFamily="49" charset="0"/>
                <a:cs typeface="+mn-cs"/>
                <a:sym typeface="Euclid Symbol"/>
              </a:rPr>
              <a:t>,v</a:t>
            </a:r>
            <a:r>
              <a:rPr lang="en-US" sz="2200" b="1" i="1" baseline="-25000" dirty="0" err="1" smtClean="0">
                <a:solidFill>
                  <a:schemeClr val="hlink"/>
                </a:solidFill>
                <a:latin typeface="Consolas" pitchFamily="49" charset="0"/>
                <a:cs typeface="+mn-cs"/>
                <a:sym typeface="Euclid Symbol"/>
              </a:rPr>
              <a:t>j</a:t>
            </a:r>
            <a:r>
              <a:rPr lang="en-US" sz="2200" b="1" dirty="0" smtClean="0">
                <a:solidFill>
                  <a:schemeClr val="hlink"/>
                </a:solidFill>
                <a:latin typeface="Consolas" pitchFamily="49" charset="0"/>
                <a:cs typeface="+mn-cs"/>
                <a:sym typeface="Euclid Symbol"/>
              </a:rPr>
              <a:t>)</a:t>
            </a:r>
            <a:r>
              <a:rPr lang="en-US" sz="2200" b="1" i="1" dirty="0" smtClean="0">
                <a:solidFill>
                  <a:schemeClr val="hlink"/>
                </a:solidFill>
                <a:latin typeface="Consolas" pitchFamily="49" charset="0"/>
                <a:cs typeface="+mn-cs"/>
                <a:sym typeface="Euclid Symbol"/>
              </a:rPr>
              <a:t> </a:t>
            </a:r>
            <a:r>
              <a:rPr lang="en-US" sz="2100" b="1" dirty="0" smtClean="0">
                <a:latin typeface="Consolas" pitchFamily="49" charset="0"/>
                <a:cs typeface="Guttman Aharoni" pitchFamily="2" charset="-79"/>
                <a:sym typeface="Euclid Symbol"/>
              </a:rPr>
              <a:t>is</a:t>
            </a:r>
            <a:r>
              <a:rPr lang="en-US" sz="2400" i="1" dirty="0" smtClean="0">
                <a:latin typeface="+mn-lt"/>
                <a:sym typeface="Euclid Symbol"/>
              </a:rPr>
              <a:t> </a:t>
            </a:r>
            <a:r>
              <a:rPr lang="en-US" sz="2200" b="1" i="1" dirty="0" err="1" smtClean="0">
                <a:solidFill>
                  <a:schemeClr val="hlink"/>
                </a:solidFill>
                <a:latin typeface="Consolas" pitchFamily="49" charset="0"/>
                <a:cs typeface="+mn-cs"/>
                <a:sym typeface="Euclid Symbol"/>
              </a:rPr>
              <a:t>r</a:t>
            </a:r>
            <a:r>
              <a:rPr lang="en-US" sz="2200" b="1" i="1" baseline="-25000" dirty="0" err="1" smtClean="0">
                <a:solidFill>
                  <a:schemeClr val="hlink"/>
                </a:solidFill>
                <a:latin typeface="Consolas" pitchFamily="49" charset="0"/>
                <a:cs typeface="+mn-cs"/>
                <a:sym typeface="Euclid Symbol"/>
              </a:rPr>
              <a:t>i</a:t>
            </a:r>
            <a:r>
              <a:rPr lang="en-US" sz="2200" b="1" dirty="0" err="1" smtClean="0">
                <a:solidFill>
                  <a:schemeClr val="hlink"/>
                </a:solidFill>
                <a:latin typeface="Consolas" pitchFamily="49" charset="0"/>
                <a:cs typeface="+mn-cs"/>
                <a:sym typeface="Euclid Symbol"/>
              </a:rPr>
              <a:t></a:t>
            </a:r>
            <a:r>
              <a:rPr lang="en-US" sz="2200" b="1" i="1" dirty="0" err="1" smtClean="0">
                <a:solidFill>
                  <a:schemeClr val="hlink"/>
                </a:solidFill>
                <a:latin typeface="Consolas" pitchFamily="49" charset="0"/>
                <a:cs typeface="+mn-cs"/>
                <a:sym typeface="Euclid Symbol"/>
              </a:rPr>
              <a:t>r</a:t>
            </a:r>
            <a:r>
              <a:rPr lang="en-US" sz="2200" b="1" i="1" baseline="-25000" dirty="0" err="1" smtClean="0">
                <a:solidFill>
                  <a:schemeClr val="hlink"/>
                </a:solidFill>
                <a:latin typeface="Consolas" pitchFamily="49" charset="0"/>
                <a:cs typeface="+mn-cs"/>
                <a:sym typeface="Euclid Symbol"/>
              </a:rPr>
              <a:t>j</a:t>
            </a:r>
            <a:endParaRPr lang="en-US" sz="2200" b="1" i="1" baseline="-25000" dirty="0" smtClean="0">
              <a:solidFill>
                <a:schemeClr val="hlink"/>
              </a:solidFill>
              <a:latin typeface="Consolas" pitchFamily="49" charset="0"/>
              <a:cs typeface="+mn-cs"/>
              <a:sym typeface="Euclid Symbol"/>
            </a:endParaRPr>
          </a:p>
          <a:p>
            <a:pPr lvl="1">
              <a:lnSpc>
                <a:spcPct val="80000"/>
              </a:lnSpc>
              <a:buFont typeface="Arial" pitchFamily="34" charset="0"/>
              <a:buChar char="•"/>
            </a:pPr>
            <a:endParaRPr lang="en-US" sz="2400" i="1" dirty="0" smtClean="0">
              <a:sym typeface="Euclid Symbol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600200" y="33528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C00000"/>
                </a:solidFill>
                <a:sym typeface="Euclid Symbol"/>
              </a:rPr>
              <a:t>s</a:t>
            </a:r>
            <a:r>
              <a:rPr lang="en-US" sz="2400" dirty="0" smtClean="0">
                <a:solidFill>
                  <a:srgbClr val="C00000"/>
                </a:solidFill>
                <a:sym typeface="Euclid Symbol"/>
              </a:rPr>
              <a:t></a:t>
            </a:r>
            <a:r>
              <a:rPr lang="en-US" sz="2400" i="1" dirty="0" smtClean="0">
                <a:solidFill>
                  <a:srgbClr val="C00000"/>
                </a:solidFill>
                <a:sym typeface="Euclid Symbol"/>
              </a:rPr>
              <a:t>r</a:t>
            </a:r>
            <a:r>
              <a:rPr lang="en-US" sz="2400" baseline="-25000" dirty="0" smtClean="0">
                <a:solidFill>
                  <a:srgbClr val="C00000"/>
                </a:solidFill>
                <a:sym typeface="Euclid Symbol"/>
              </a:rPr>
              <a:t>3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895600" y="3653135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C00000"/>
                </a:solidFill>
                <a:sym typeface="Euclid Symbol"/>
              </a:rPr>
              <a:t>r</a:t>
            </a:r>
            <a:r>
              <a:rPr lang="en-US" sz="2400" baseline="-25000" dirty="0" smtClean="0">
                <a:solidFill>
                  <a:srgbClr val="C00000"/>
                </a:solidFill>
                <a:sym typeface="Euclid Symbol"/>
              </a:rPr>
              <a:t>4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981200" y="36576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C00000"/>
                </a:solidFill>
                <a:sym typeface="Euclid Symbol"/>
              </a:rPr>
              <a:t>r</a:t>
            </a:r>
            <a:r>
              <a:rPr lang="en-US" sz="2400" baseline="-25000" dirty="0" smtClean="0">
                <a:solidFill>
                  <a:srgbClr val="C00000"/>
                </a:solidFill>
                <a:sym typeface="Euclid Symbol"/>
              </a:rPr>
              <a:t>3</a:t>
            </a:r>
            <a:r>
              <a:rPr lang="en-US" sz="2400" dirty="0" smtClean="0">
                <a:solidFill>
                  <a:srgbClr val="C00000"/>
                </a:solidFill>
                <a:sym typeface="Euclid Symbol"/>
              </a:rPr>
              <a:t></a:t>
            </a:r>
            <a:r>
              <a:rPr lang="en-US" sz="2400" i="1" dirty="0" smtClean="0">
                <a:solidFill>
                  <a:srgbClr val="C00000"/>
                </a:solidFill>
                <a:sym typeface="Euclid Symbol"/>
              </a:rPr>
              <a:t>r</a:t>
            </a:r>
            <a:r>
              <a:rPr lang="en-US" sz="2400" baseline="-25000" dirty="0" smtClean="0">
                <a:solidFill>
                  <a:srgbClr val="C00000"/>
                </a:solidFill>
                <a:sym typeface="Euclid Symbol"/>
              </a:rPr>
              <a:t>4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2133600" y="31242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2057400" y="302889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v</a:t>
            </a:r>
            <a:r>
              <a:rPr lang="en-US" sz="2000" baseline="-25000" dirty="0" smtClean="0"/>
              <a:t>3</a:t>
            </a:r>
            <a:endParaRPr lang="en-US" sz="2000" dirty="0"/>
          </a:p>
        </p:txBody>
      </p:sp>
      <p:sp>
        <p:nvSpPr>
          <p:cNvPr id="32" name="TextBox 31"/>
          <p:cNvSpPr txBox="1"/>
          <p:nvPr/>
        </p:nvSpPr>
        <p:spPr>
          <a:xfrm>
            <a:off x="2590800" y="401949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v</a:t>
            </a:r>
            <a:r>
              <a:rPr lang="en-US" sz="2000" baseline="-25000" dirty="0" smtClean="0"/>
              <a:t>4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uiExpand="1" build="p"/>
      <p:bldP spid="26" grpId="0"/>
      <p:bldP spid="27" grpId="0"/>
      <p:bldP spid="29" grpId="0"/>
      <p:bldP spid="30" grpId="0"/>
      <p:bldP spid="3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2"/>
  <p:tag name="FIRSTNOAM@YFEKPGTFUVWXY5L9" val="2889"/>
  <p:tag name="DEFAULTFONTSIZE" val="10"/>
  <p:tag name="DEFAULTWIDTH" val="593"/>
  <p:tag name="DEFAULTHEIGHT" val="38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0.2|0.2|0.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86338</TotalTime>
  <Words>1869</Words>
  <Application>Microsoft Office PowerPoint</Application>
  <PresentationFormat>On-screen Show (4:3)</PresentationFormat>
  <Paragraphs>1125</Paragraphs>
  <Slides>38</Slides>
  <Notes>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38</vt:i4>
      </vt:variant>
    </vt:vector>
  </HeadingPairs>
  <TitlesOfParts>
    <vt:vector size="41" baseType="lpstr">
      <vt:lpstr>Flow</vt:lpstr>
      <vt:lpstr>Equation</vt:lpstr>
      <vt:lpstr>Photo Editor Photo</vt:lpstr>
      <vt:lpstr>PowerPoint Presentation</vt:lpstr>
      <vt:lpstr>PowerPoint Presentation</vt:lpstr>
      <vt:lpstr>PowerPoint Presentation</vt:lpstr>
      <vt:lpstr>Secret Sharing [Shamir79,Blakley79,ItoSaitoNishizeki87] </vt:lpstr>
      <vt:lpstr>Applications</vt:lpstr>
      <vt:lpstr>Lecture Plan</vt:lpstr>
      <vt:lpstr>Shamir’s t-out-of-n Secret Sharing Scheme</vt:lpstr>
      <vt:lpstr>The Connectivity Access Structure</vt:lpstr>
      <vt:lpstr>The Connectivity Access Structure</vt:lpstr>
      <vt:lpstr>A General Construction [ItoSaitoNishizeki87]</vt:lpstr>
      <vt:lpstr>General Construction II: Linear Schemes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Construction III: Multi-Linear Schemes [BertilssonIngemarsson93,vanDijk97]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Linear vs. Multi-Linear Secret Sharing</vt:lpstr>
      <vt:lpstr>Lecture Plan</vt:lpstr>
      <vt:lpstr>Homomorphism of Linear Secret Sharing</vt:lpstr>
      <vt:lpstr>Multiplicative Homomorphism of Linear Secret Sharing  </vt:lpstr>
      <vt:lpstr>Application: Computing a Sum</vt:lpstr>
      <vt:lpstr>Lecture Plan</vt:lpstr>
      <vt:lpstr>Are There Efficient Secret Sharing Schemes?</vt:lpstr>
      <vt:lpstr>Are There Efficient Secret Sharing Schemes? </vt:lpstr>
      <vt:lpstr>Techniques for Proving Lower Bounds </vt:lpstr>
      <vt:lpstr>Lower Bounds for Linear Secret Sharing Schemes</vt:lpstr>
      <vt:lpstr>Lecture Plan</vt:lpstr>
      <vt:lpstr>Conclusions</vt:lpstr>
      <vt:lpstr>PowerPoint Presentation</vt:lpstr>
    </vt:vector>
  </TitlesOfParts>
  <Company>pvt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Characterizing Ideal Weighted Threshold Secret Sharing</dc:title>
  <dc:creator>pvt</dc:creator>
  <cp:lastModifiedBy>Amos Beimel</cp:lastModifiedBy>
  <cp:revision>1862</cp:revision>
  <dcterms:created xsi:type="dcterms:W3CDTF">2005-02-03T09:40:25Z</dcterms:created>
  <dcterms:modified xsi:type="dcterms:W3CDTF">2013-04-15T14:51:28Z</dcterms:modified>
</cp:coreProperties>
</file>