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257" r:id="rId2"/>
    <p:sldId id="500" r:id="rId3"/>
    <p:sldId id="501" r:id="rId4"/>
    <p:sldId id="528" r:id="rId5"/>
    <p:sldId id="522" r:id="rId6"/>
    <p:sldId id="502" r:id="rId7"/>
    <p:sldId id="503" r:id="rId8"/>
    <p:sldId id="504" r:id="rId9"/>
    <p:sldId id="505" r:id="rId10"/>
    <p:sldId id="506" r:id="rId11"/>
    <p:sldId id="531" r:id="rId12"/>
    <p:sldId id="532" r:id="rId13"/>
    <p:sldId id="507" r:id="rId14"/>
    <p:sldId id="508" r:id="rId15"/>
    <p:sldId id="509" r:id="rId16"/>
    <p:sldId id="510" r:id="rId17"/>
    <p:sldId id="511" r:id="rId18"/>
    <p:sldId id="512" r:id="rId19"/>
    <p:sldId id="513" r:id="rId20"/>
    <p:sldId id="514" r:id="rId21"/>
    <p:sldId id="515" r:id="rId22"/>
    <p:sldId id="516" r:id="rId23"/>
    <p:sldId id="517" r:id="rId24"/>
    <p:sldId id="518" r:id="rId25"/>
    <p:sldId id="519" r:id="rId26"/>
    <p:sldId id="520" r:id="rId27"/>
    <p:sldId id="521" r:id="rId28"/>
    <p:sldId id="525" r:id="rId29"/>
    <p:sldId id="526" r:id="rId30"/>
    <p:sldId id="524" r:id="rId31"/>
    <p:sldId id="259" r:id="rId32"/>
    <p:sldId id="280" r:id="rId33"/>
    <p:sldId id="435" r:id="rId34"/>
    <p:sldId id="437" r:id="rId35"/>
    <p:sldId id="440" r:id="rId36"/>
    <p:sldId id="441" r:id="rId37"/>
    <p:sldId id="442" r:id="rId38"/>
    <p:sldId id="443" r:id="rId39"/>
    <p:sldId id="445" r:id="rId40"/>
    <p:sldId id="456" r:id="rId41"/>
    <p:sldId id="278" r:id="rId42"/>
    <p:sldId id="263" r:id="rId43"/>
    <p:sldId id="272" r:id="rId44"/>
    <p:sldId id="529" r:id="rId45"/>
    <p:sldId id="274" r:id="rId46"/>
    <p:sldId id="530" r:id="rId47"/>
    <p:sldId id="487" r:id="rId48"/>
    <p:sldId id="447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7" autoAdjust="0"/>
    <p:restoredTop sz="94660"/>
  </p:normalViewPr>
  <p:slideViewPr>
    <p:cSldViewPr>
      <p:cViewPr>
        <p:scale>
          <a:sx n="90" d="100"/>
          <a:sy n="90" d="100"/>
        </p:scale>
        <p:origin x="-656" y="-80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481A4-8045-DC4F-B373-F6950867E338}" type="datetimeFigureOut">
              <a:rPr lang="en-US" smtClean="0"/>
              <a:t>8/26/14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DCF68-8628-1744-BB7B-0721AAA24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365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Alice sends XOR of the message and the Key</a:t>
            </a:r>
            <a:r>
              <a:rPr lang="en-US" baseline="0" dirty="0" smtClean="0"/>
              <a:t>=&gt; Bob is unable to decode the message because does not have the key. </a:t>
            </a:r>
          </a:p>
          <a:p>
            <a:r>
              <a:rPr lang="en-US" b="1" baseline="0" dirty="0" smtClean="0"/>
              <a:t>Highlighted Statement Shannon show you need key as long as message which is an unfulfilling result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8DA7E-0307-444E-8ACC-B09010D035DC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3241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3241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3241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3241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3241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8436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BE931-2B7D-45DD-8F78-2EAC23E9968E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20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8DA7E-0307-444E-8ACC-B09010D035DC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E6D66-C6C6-324F-9C43-81830ADD471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517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933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933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933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324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324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324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5.jpeg"/><Relationship Id="rId5" Type="http://schemas.openxmlformats.org/officeDocument/2006/relationships/image" Target="../media/image3.w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8" name="Picture 1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133600" y="2632075"/>
            <a:ext cx="4267200" cy="4225925"/>
          </a:xfrm>
          <a:prstGeom prst="rect">
            <a:avLst/>
          </a:prstGeom>
          <a:noFill/>
        </p:spPr>
      </p:pic>
      <p:sp>
        <p:nvSpPr>
          <p:cNvPr id="3379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0700" y="3124200"/>
            <a:ext cx="55626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 sz="2800"/>
            </a:lvl1pPr>
          </a:lstStyle>
          <a:p>
            <a:r>
              <a:rPr lang="en-US" altLang="zh-CN" smtClean="0"/>
              <a:t>Click to edit Master subtitle style</a:t>
            </a:r>
            <a:endParaRPr lang="en-US" altLang="zh-CN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43000" y="1447800"/>
            <a:ext cx="6858000" cy="1143000"/>
          </a:xfrm>
        </p:spPr>
        <p:txBody>
          <a:bodyPr/>
          <a:lstStyle>
            <a:lvl1pPr algn="ctr">
              <a:defRPr sz="4700"/>
            </a:lvl1pPr>
          </a:lstStyle>
          <a:p>
            <a:r>
              <a:rPr lang="en-US" altLang="zh-CN" smtClean="0"/>
              <a:t>Click to edit Master title style</a:t>
            </a:r>
            <a:endParaRPr lang="en-US" altLang="zh-CN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1676400" y="830263"/>
            <a:ext cx="1219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>
              <a:ea typeface="宋体" pitchFamily="2" charset="-122"/>
            </a:endParaRPr>
          </a:p>
        </p:txBody>
      </p:sp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</p:spPr>
      </p:pic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013" y="357188"/>
            <a:ext cx="3049587" cy="404812"/>
          </a:xfrm>
          <a:prstGeom prst="rect">
            <a:avLst/>
          </a:prstGeom>
          <a:noFill/>
        </p:spPr>
      </p:pic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152400" y="6172200"/>
            <a:ext cx="34417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zh-CN" sz="1400" dirty="0">
                <a:latin typeface="Verdana" charset="0"/>
                <a:ea typeface="宋体" pitchFamily="2" charset="-122"/>
              </a:rPr>
              <a:t>Electrical and Computer Engineering</a:t>
            </a:r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609600"/>
            <a:ext cx="22098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609600"/>
            <a:ext cx="64770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600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0005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1371600"/>
            <a:ext cx="40005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5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0" y="457200"/>
            <a:ext cx="9144000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neva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altLang="zh-CN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83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  <a:endParaRPr lang="en-US" altLang="zh-CN" dirty="0" smtClean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1073" name="Picture 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</p:spPr>
      </p:pic>
      <p:pic>
        <p:nvPicPr>
          <p:cNvPr id="1074" name="Picture 5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114300"/>
            <a:ext cx="2592388" cy="342900"/>
          </a:xfrm>
          <a:prstGeom prst="rect">
            <a:avLst/>
          </a:prstGeom>
          <a:noFill/>
        </p:spPr>
      </p:pic>
      <p:pic>
        <p:nvPicPr>
          <p:cNvPr id="1075" name="Picture 5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076" name="Text Box 52"/>
          <p:cNvSpPr txBox="1">
            <a:spLocks noChangeArrowheads="1"/>
          </p:cNvSpPr>
          <p:nvPr/>
        </p:nvSpPr>
        <p:spPr bwMode="auto">
          <a:xfrm>
            <a:off x="8382000" y="6172200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F6D6F5F6-C5A5-49C6-8869-A7E38EFF0B3E}" type="slidenum">
              <a:rPr lang="zh-CN" altLang="en-US" sz="1400">
                <a:latin typeface="Verdana" charset="0"/>
                <a:ea typeface="宋体" pitchFamily="2" charset="-122"/>
              </a:rPr>
              <a:pPr>
                <a:spcBef>
                  <a:spcPct val="50000"/>
                </a:spcBef>
              </a:pPr>
              <a:t>‹#›</a:t>
            </a:fld>
            <a:endParaRPr lang="en-US" altLang="zh-CN" b="1" dirty="0">
              <a:solidFill>
                <a:srgbClr val="336699"/>
              </a:solidFill>
              <a:latin typeface="Verdana" charset="0"/>
              <a:ea typeface="宋体" pitchFamily="2" charset="-122"/>
            </a:endParaRPr>
          </a:p>
        </p:txBody>
      </p:sp>
      <p:sp>
        <p:nvSpPr>
          <p:cNvPr id="1077" name="Rectangle 53"/>
          <p:cNvSpPr>
            <a:spLocks noChangeArrowheads="1"/>
          </p:cNvSpPr>
          <p:nvPr/>
        </p:nvSpPr>
        <p:spPr bwMode="auto">
          <a:xfrm>
            <a:off x="152400" y="6172200"/>
            <a:ext cx="34417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zh-CN" sz="1400" dirty="0">
                <a:latin typeface="Verdana" charset="0"/>
                <a:ea typeface="宋体" pitchFamily="2" charset="-122"/>
              </a:rPr>
              <a:t>Electrical and Computer Engineering</a:t>
            </a:r>
            <a:endParaRPr lang="en-US" altLang="zh-CN" sz="1400" dirty="0">
              <a:solidFill>
                <a:srgbClr val="0B3D91"/>
              </a:solidFill>
              <a:latin typeface="Frutiger 66 BoldItalic" charset="0"/>
              <a:ea typeface="宋体" pitchFamily="2" charset="-122"/>
            </a:endParaRPr>
          </a:p>
        </p:txBody>
      </p:sp>
      <p:sp>
        <p:nvSpPr>
          <p:cNvPr id="1078" name="Line 54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" name="Line 54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charset="2"/>
        <a:buChar char="§"/>
        <a:defRPr sz="24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/>
        <a:buChar char="•"/>
        <a:defRPr sz="2000">
          <a:solidFill>
            <a:schemeClr val="tx1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/>
        <a:buChar char="•"/>
        <a:defRPr sz="200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/>
        <a:buChar char="•"/>
        <a:defRPr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/>
        <a:buChar char="•"/>
        <a:defRPr sz="160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/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/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/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eg"/><Relationship Id="rId5" Type="http://schemas.openxmlformats.org/officeDocument/2006/relationships/image" Target="../media/image17.jpeg"/><Relationship Id="rId6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5.jpeg"/><Relationship Id="rId5" Type="http://schemas.openxmlformats.org/officeDocument/2006/relationships/image" Target="../media/image17.jpeg"/><Relationship Id="rId6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5.jpeg"/><Relationship Id="rId5" Type="http://schemas.openxmlformats.org/officeDocument/2006/relationships/image" Target="../media/image17.jpeg"/><Relationship Id="rId6" Type="http://schemas.openxmlformats.org/officeDocument/2006/relationships/image" Target="../media/image19.jpeg"/><Relationship Id="rId7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5.jpeg"/><Relationship Id="rId5" Type="http://schemas.openxmlformats.org/officeDocument/2006/relationships/image" Target="../media/image17.jpeg"/><Relationship Id="rId6" Type="http://schemas.openxmlformats.org/officeDocument/2006/relationships/image" Target="../media/image20.jpeg"/><Relationship Id="rId7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5.jpeg"/><Relationship Id="rId5" Type="http://schemas.openxmlformats.org/officeDocument/2006/relationships/image" Target="../media/image17.jpeg"/><Relationship Id="rId6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wmf"/><Relationship Id="rId3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oleObject" Target="../embeddings/oleObject5.bin"/><Relationship Id="rId5" Type="http://schemas.openxmlformats.org/officeDocument/2006/relationships/image" Target="../media/image29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27.png"/><Relationship Id="rId5" Type="http://schemas.openxmlformats.org/officeDocument/2006/relationships/oleObject" Target="../embeddings/oleObject6.bin"/><Relationship Id="rId6" Type="http://schemas.openxmlformats.org/officeDocument/2006/relationships/image" Target="../media/image3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oleObject" Target="../embeddings/oleObject7.bin"/><Relationship Id="rId5" Type="http://schemas.openxmlformats.org/officeDocument/2006/relationships/image" Target="../media/image35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oleObject" Target="../embeddings/oleObject8.bin"/><Relationship Id="rId6" Type="http://schemas.openxmlformats.org/officeDocument/2006/relationships/image" Target="../media/image38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.bin"/><Relationship Id="rId12" Type="http://schemas.openxmlformats.org/officeDocument/2006/relationships/oleObject" Target="../embeddings/oleObject4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oleObject" Target="../embeddings/oleObject1.bin"/><Relationship Id="rId9" Type="http://schemas.openxmlformats.org/officeDocument/2006/relationships/image" Target="../media/image11.emf"/><Relationship Id="rId10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886200"/>
            <a:ext cx="6705600" cy="1752600"/>
          </a:xfrm>
        </p:spPr>
        <p:txBody>
          <a:bodyPr/>
          <a:lstStyle/>
          <a:p>
            <a:r>
              <a:rPr lang="en-US" sz="2400" dirty="0" smtClean="0">
                <a:solidFill>
                  <a:srgbClr val="800000"/>
                </a:solidFill>
              </a:rPr>
              <a:t>Dennis Goeckel     </a:t>
            </a:r>
          </a:p>
          <a:p>
            <a:r>
              <a:rPr lang="en-US" sz="2000" dirty="0" smtClean="0">
                <a:solidFill>
                  <a:srgbClr val="800000"/>
                </a:solidFill>
              </a:rPr>
              <a:t>University of Massachusetts Amherst</a:t>
            </a:r>
          </a:p>
          <a:p>
            <a:endParaRPr lang="en-US" sz="2000" dirty="0" smtClean="0">
              <a:solidFill>
                <a:srgbClr val="800000"/>
              </a:solidFill>
            </a:endParaRPr>
          </a:p>
          <a:p>
            <a:r>
              <a:rPr lang="en-US" sz="1800" dirty="0" smtClean="0">
                <a:solidFill>
                  <a:srgbClr val="0000FF"/>
                </a:solidFill>
              </a:rPr>
              <a:t>       </a:t>
            </a:r>
            <a:r>
              <a:rPr lang="en-US" sz="1800" dirty="0" smtClean="0">
                <a:solidFill>
                  <a:srgbClr val="000000"/>
                </a:solidFill>
              </a:rPr>
              <a:t>This work is supported by the National Science Foundation      under Grants CNS</a:t>
            </a:r>
            <a:r>
              <a:rPr lang="en-US" sz="1800" dirty="0">
                <a:solidFill>
                  <a:srgbClr val="000000"/>
                </a:solidFill>
              </a:rPr>
              <a:t>-</a:t>
            </a:r>
            <a:r>
              <a:rPr lang="en-US" sz="1800" dirty="0" smtClean="0">
                <a:solidFill>
                  <a:srgbClr val="000000"/>
                </a:solidFill>
              </a:rPr>
              <a:t>1019464, CCF-1249275, and ECCS-1309573.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5365" y="1524000"/>
            <a:ext cx="7375235" cy="1143000"/>
          </a:xfrm>
        </p:spPr>
        <p:txBody>
          <a:bodyPr/>
          <a:lstStyle/>
          <a:p>
            <a:r>
              <a:rPr lang="en-US" sz="3200" dirty="0" smtClean="0"/>
              <a:t>Everlasting </a:t>
            </a:r>
            <a:r>
              <a:rPr lang="en-US" sz="3200" dirty="0"/>
              <a:t>Security in Wireless Communications Networks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2342508" y="2819400"/>
            <a:ext cx="49727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smtClean="0"/>
              <a:t>The Chinese </a:t>
            </a:r>
            <a:r>
              <a:rPr lang="en-US" sz="2000" dirty="0" smtClean="0"/>
              <a:t>University of Hong Kong</a:t>
            </a:r>
          </a:p>
          <a:p>
            <a:pPr algn="ctr"/>
            <a:r>
              <a:rPr lang="en-US" sz="2000" dirty="0" smtClean="0"/>
              <a:t>August 27,2014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62843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0"/>
            <a:ext cx="8839200" cy="533400"/>
          </a:xfrm>
        </p:spPr>
        <p:txBody>
          <a:bodyPr/>
          <a:lstStyle/>
          <a:p>
            <a:r>
              <a:rPr lang="en-US" sz="1800" b="1" dirty="0" smtClean="0">
                <a:solidFill>
                  <a:srgbClr val="000000"/>
                </a:solidFill>
              </a:rPr>
              <a:t>Outline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153400" cy="4495800"/>
          </a:xfrm>
        </p:spPr>
        <p:txBody>
          <a:bodyPr/>
          <a:lstStyle/>
          <a:p>
            <a:pPr marL="457200" indent="-457200">
              <a:buClrTx/>
              <a:buFont typeface="+mj-lt"/>
              <a:buAutoNum type="arabicPeriod"/>
            </a:pPr>
            <a:r>
              <a:rPr lang="en-US" sz="1800" b="1" dirty="0" smtClean="0">
                <a:solidFill>
                  <a:srgbClr val="000000"/>
                </a:solidFill>
              </a:rPr>
              <a:t>Information Theoretic security basics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sz="1800" b="1" dirty="0" smtClean="0">
                <a:solidFill>
                  <a:srgbClr val="000000"/>
                </a:solidFill>
              </a:rPr>
              <a:t>Potential Physical-Layer Solutions</a:t>
            </a:r>
          </a:p>
          <a:p>
            <a:pPr marL="0" indent="0">
              <a:buClrTx/>
              <a:buNone/>
            </a:pPr>
            <a:r>
              <a:rPr lang="en-US" sz="1800" b="1" dirty="0" smtClean="0">
                <a:solidFill>
                  <a:srgbClr val="000000"/>
                </a:solidFill>
              </a:rPr>
              <a:t>       (with </a:t>
            </a:r>
            <a:r>
              <a:rPr lang="en-US" sz="1800" b="1" i="1" dirty="0" err="1" smtClean="0">
                <a:solidFill>
                  <a:srgbClr val="000000"/>
                </a:solidFill>
              </a:rPr>
              <a:t>Azadeh</a:t>
            </a:r>
            <a:r>
              <a:rPr lang="en-US" sz="1800" b="1" i="1" dirty="0" smtClean="0">
                <a:solidFill>
                  <a:srgbClr val="000000"/>
                </a:solidFill>
              </a:rPr>
              <a:t> </a:t>
            </a:r>
            <a:r>
              <a:rPr lang="en-US" sz="1800" b="1" i="1" dirty="0" err="1" smtClean="0">
                <a:solidFill>
                  <a:srgbClr val="000000"/>
                </a:solidFill>
              </a:rPr>
              <a:t>Sheikholeslami</a:t>
            </a:r>
            <a:r>
              <a:rPr lang="en-US" sz="1800" b="1" dirty="0" smtClean="0">
                <a:solidFill>
                  <a:srgbClr val="000000"/>
                </a:solidFill>
              </a:rPr>
              <a:t>, </a:t>
            </a:r>
            <a:r>
              <a:rPr lang="en-US" sz="1800" b="1" dirty="0" err="1" smtClean="0">
                <a:solidFill>
                  <a:srgbClr val="000000"/>
                </a:solidFill>
              </a:rPr>
              <a:t>Hossein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Pishro-Nik</a:t>
            </a:r>
            <a:r>
              <a:rPr lang="en-US" sz="1800" b="1" dirty="0" smtClean="0">
                <a:solidFill>
                  <a:srgbClr val="000000"/>
                </a:solidFill>
              </a:rPr>
              <a:t>)</a:t>
            </a:r>
          </a:p>
          <a:p>
            <a:pPr marL="0" indent="0">
              <a:buClrTx/>
              <a:buNone/>
            </a:pPr>
            <a:r>
              <a:rPr lang="en-US" sz="1800" b="1" dirty="0" smtClean="0">
                <a:solidFill>
                  <a:srgbClr val="000000"/>
                </a:solidFill>
              </a:rPr>
              <a:t>3.    Exploiting the Network</a:t>
            </a:r>
          </a:p>
          <a:p>
            <a:pPr marL="0" indent="0">
              <a:buClrTx/>
              <a:buNone/>
            </a:pPr>
            <a:r>
              <a:rPr lang="en-US" sz="1800" b="1" dirty="0" smtClean="0">
                <a:solidFill>
                  <a:srgbClr val="000000"/>
                </a:solidFill>
              </a:rPr>
              <a:t>       (with </a:t>
            </a:r>
            <a:r>
              <a:rPr lang="en-US" sz="1800" b="1" dirty="0" err="1" smtClean="0">
                <a:solidFill>
                  <a:srgbClr val="000000"/>
                </a:solidFill>
              </a:rPr>
              <a:t>Sudarshan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Vasudevan</a:t>
            </a:r>
            <a:r>
              <a:rPr lang="en-US" sz="1800" b="1" dirty="0" smtClean="0">
                <a:solidFill>
                  <a:srgbClr val="000000"/>
                </a:solidFill>
              </a:rPr>
              <a:t>, </a:t>
            </a:r>
            <a:r>
              <a:rPr lang="en-US" sz="1800" b="1" i="1" dirty="0" err="1" smtClean="0">
                <a:solidFill>
                  <a:srgbClr val="000000"/>
                </a:solidFill>
              </a:rPr>
              <a:t>Cagatay</a:t>
            </a:r>
            <a:r>
              <a:rPr lang="en-US" sz="1800" b="1" i="1" dirty="0" smtClean="0">
                <a:solidFill>
                  <a:srgbClr val="000000"/>
                </a:solidFill>
              </a:rPr>
              <a:t> </a:t>
            </a:r>
            <a:r>
              <a:rPr lang="en-US" sz="1800" b="1" i="1" dirty="0" err="1" smtClean="0">
                <a:solidFill>
                  <a:srgbClr val="000000"/>
                </a:solidFill>
              </a:rPr>
              <a:t>Capar</a:t>
            </a:r>
            <a:r>
              <a:rPr lang="en-US" sz="1800" b="1" dirty="0" smtClean="0">
                <a:solidFill>
                  <a:srgbClr val="000000"/>
                </a:solidFill>
              </a:rPr>
              <a:t>, Don </a:t>
            </a:r>
            <a:r>
              <a:rPr lang="en-US" sz="1800" b="1" dirty="0" err="1" smtClean="0">
                <a:solidFill>
                  <a:srgbClr val="000000"/>
                </a:solidFill>
              </a:rPr>
              <a:t>Towsley</a:t>
            </a:r>
            <a:r>
              <a:rPr lang="en-US" sz="1800" b="1" dirty="0" smtClean="0">
                <a:solidFill>
                  <a:srgbClr val="000000"/>
                </a:solidFill>
              </a:rPr>
              <a:t>)</a:t>
            </a:r>
          </a:p>
          <a:p>
            <a:pPr marL="0" indent="0">
              <a:buClrTx/>
              <a:buNone/>
            </a:pPr>
            <a:r>
              <a:rPr lang="en-US" sz="1800" b="1" dirty="0" smtClean="0">
                <a:solidFill>
                  <a:srgbClr val="000000"/>
                </a:solidFill>
              </a:rPr>
              <a:t>4.    Current and Future Challenges</a:t>
            </a:r>
          </a:p>
          <a:p>
            <a:pPr marL="0" indent="0">
              <a:buClrTx/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404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0"/>
            <a:ext cx="8839200" cy="533400"/>
          </a:xfrm>
        </p:spPr>
        <p:txBody>
          <a:bodyPr/>
          <a:lstStyle/>
          <a:p>
            <a:r>
              <a:rPr lang="en-US" sz="1800" b="1" dirty="0" smtClean="0">
                <a:solidFill>
                  <a:srgbClr val="000000"/>
                </a:solidFill>
              </a:rPr>
              <a:t>Outline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01000" cy="2133600"/>
          </a:xfrm>
        </p:spPr>
        <p:txBody>
          <a:bodyPr/>
          <a:lstStyle/>
          <a:p>
            <a:pPr marL="457200" indent="-457200">
              <a:buClrTx/>
              <a:buFont typeface="+mj-lt"/>
              <a:buAutoNum type="arabicPeriod"/>
            </a:pPr>
            <a:r>
              <a:rPr lang="en-US" sz="1800" dirty="0" smtClean="0">
                <a:solidFill>
                  <a:srgbClr val="000000"/>
                </a:solidFill>
              </a:rPr>
              <a:t>Information Theoretic security basics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sz="1800" b="1" dirty="0" smtClean="0">
                <a:solidFill>
                  <a:srgbClr val="000000"/>
                </a:solidFill>
              </a:rPr>
              <a:t>Potential Physical-Layer Solutions</a:t>
            </a:r>
          </a:p>
          <a:p>
            <a:pPr marL="0" indent="0">
              <a:buClrTx/>
              <a:buNone/>
            </a:pPr>
            <a:r>
              <a:rPr lang="en-US" sz="1800" b="1" dirty="0" smtClean="0">
                <a:solidFill>
                  <a:srgbClr val="000000"/>
                </a:solidFill>
              </a:rPr>
              <a:t>       (with </a:t>
            </a:r>
            <a:r>
              <a:rPr lang="en-US" sz="1800" b="1" i="1" dirty="0" err="1" smtClean="0">
                <a:solidFill>
                  <a:srgbClr val="000000"/>
                </a:solidFill>
              </a:rPr>
              <a:t>Azadeh</a:t>
            </a:r>
            <a:r>
              <a:rPr lang="en-US" sz="1800" b="1" i="1" dirty="0" smtClean="0">
                <a:solidFill>
                  <a:srgbClr val="000000"/>
                </a:solidFill>
              </a:rPr>
              <a:t> </a:t>
            </a:r>
            <a:r>
              <a:rPr lang="en-US" sz="1800" b="1" i="1" dirty="0" err="1" smtClean="0">
                <a:solidFill>
                  <a:srgbClr val="000000"/>
                </a:solidFill>
              </a:rPr>
              <a:t>Sheikholeslami</a:t>
            </a:r>
            <a:r>
              <a:rPr lang="en-US" sz="1800" b="1" dirty="0" smtClean="0">
                <a:solidFill>
                  <a:srgbClr val="000000"/>
                </a:solidFill>
              </a:rPr>
              <a:t>, </a:t>
            </a:r>
            <a:r>
              <a:rPr lang="en-US" sz="1800" b="1" dirty="0" err="1" smtClean="0">
                <a:solidFill>
                  <a:srgbClr val="000000"/>
                </a:solidFill>
              </a:rPr>
              <a:t>Hossein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Pishro-Nik</a:t>
            </a:r>
            <a:r>
              <a:rPr lang="en-US" sz="1800" b="1" dirty="0" smtClean="0">
                <a:solidFill>
                  <a:srgbClr val="000000"/>
                </a:solidFill>
              </a:rPr>
              <a:t>)</a:t>
            </a:r>
          </a:p>
          <a:p>
            <a:pPr marL="0" indent="0">
              <a:buClrTx/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3.    Exploiting the Network</a:t>
            </a:r>
          </a:p>
          <a:p>
            <a:pPr marL="0" indent="0">
              <a:buClrTx/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       (with </a:t>
            </a:r>
            <a:r>
              <a:rPr lang="en-US" sz="1800" dirty="0" err="1" smtClean="0">
                <a:solidFill>
                  <a:srgbClr val="000000"/>
                </a:solidFill>
              </a:rPr>
              <a:t>Sudarshan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Vasudevan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i="1" dirty="0" err="1" smtClean="0">
                <a:solidFill>
                  <a:srgbClr val="000000"/>
                </a:solidFill>
              </a:rPr>
              <a:t>Cagatay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Capar</a:t>
            </a:r>
            <a:r>
              <a:rPr lang="en-US" sz="1800" dirty="0" smtClean="0">
                <a:solidFill>
                  <a:srgbClr val="000000"/>
                </a:solidFill>
              </a:rPr>
              <a:t>, Don </a:t>
            </a:r>
            <a:r>
              <a:rPr lang="en-US" sz="1800" dirty="0" err="1" smtClean="0">
                <a:solidFill>
                  <a:srgbClr val="000000"/>
                </a:solidFill>
              </a:rPr>
              <a:t>Towsley</a:t>
            </a:r>
            <a:r>
              <a:rPr lang="en-US" sz="1800" dirty="0" smtClean="0">
                <a:solidFill>
                  <a:srgbClr val="000000"/>
                </a:solidFill>
              </a:rPr>
              <a:t>)</a:t>
            </a:r>
          </a:p>
          <a:p>
            <a:pPr marL="0" indent="0">
              <a:buClrTx/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4.    Current and Future Challenges</a:t>
            </a:r>
          </a:p>
          <a:p>
            <a:pPr marL="0" indent="0">
              <a:buClrTx/>
              <a:buNone/>
            </a:pP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02967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Recall Goal:  Keep Eve from recording a signal from which she can later extract the information.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669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0"/>
            <a:ext cx="8839200" cy="533400"/>
          </a:xfrm>
        </p:spPr>
        <p:txBody>
          <a:bodyPr/>
          <a:lstStyle/>
          <a:p>
            <a:r>
              <a:rPr lang="en-US" sz="1800" b="1" dirty="0" smtClean="0">
                <a:solidFill>
                  <a:srgbClr val="000000"/>
                </a:solidFill>
              </a:rPr>
              <a:t>Outline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01000" cy="2133600"/>
          </a:xfrm>
        </p:spPr>
        <p:txBody>
          <a:bodyPr/>
          <a:lstStyle/>
          <a:p>
            <a:pPr marL="457200" indent="-457200">
              <a:buClrTx/>
              <a:buFont typeface="+mj-lt"/>
              <a:buAutoNum type="arabicPeriod"/>
            </a:pPr>
            <a:r>
              <a:rPr lang="en-US" sz="1800" dirty="0" smtClean="0">
                <a:solidFill>
                  <a:srgbClr val="000000"/>
                </a:solidFill>
              </a:rPr>
              <a:t>Information Theoretic security basics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sz="1800" b="1" dirty="0" smtClean="0">
                <a:solidFill>
                  <a:srgbClr val="000000"/>
                </a:solidFill>
              </a:rPr>
              <a:t>Potential Physical-Layer Solutions</a:t>
            </a:r>
          </a:p>
          <a:p>
            <a:pPr marL="0" indent="0">
              <a:buClrTx/>
              <a:buNone/>
            </a:pPr>
            <a:r>
              <a:rPr lang="en-US" sz="1800" b="1" dirty="0" smtClean="0">
                <a:solidFill>
                  <a:srgbClr val="000000"/>
                </a:solidFill>
              </a:rPr>
              <a:t>       (with </a:t>
            </a:r>
            <a:r>
              <a:rPr lang="en-US" sz="1800" b="1" i="1" dirty="0" err="1" smtClean="0">
                <a:solidFill>
                  <a:srgbClr val="000000"/>
                </a:solidFill>
              </a:rPr>
              <a:t>Azadeh</a:t>
            </a:r>
            <a:r>
              <a:rPr lang="en-US" sz="1800" b="1" i="1" dirty="0" smtClean="0">
                <a:solidFill>
                  <a:srgbClr val="000000"/>
                </a:solidFill>
              </a:rPr>
              <a:t> </a:t>
            </a:r>
            <a:r>
              <a:rPr lang="en-US" sz="1800" b="1" i="1" dirty="0" err="1" smtClean="0">
                <a:solidFill>
                  <a:srgbClr val="000000"/>
                </a:solidFill>
              </a:rPr>
              <a:t>Sheikholeslami</a:t>
            </a:r>
            <a:r>
              <a:rPr lang="en-US" sz="1800" b="1" dirty="0" smtClean="0">
                <a:solidFill>
                  <a:srgbClr val="000000"/>
                </a:solidFill>
              </a:rPr>
              <a:t>, </a:t>
            </a:r>
            <a:r>
              <a:rPr lang="en-US" sz="1800" b="1" dirty="0" err="1" smtClean="0">
                <a:solidFill>
                  <a:srgbClr val="000000"/>
                </a:solidFill>
              </a:rPr>
              <a:t>Hossein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Pishro-Nik</a:t>
            </a:r>
            <a:r>
              <a:rPr lang="en-US" sz="1800" b="1" dirty="0" smtClean="0">
                <a:solidFill>
                  <a:srgbClr val="000000"/>
                </a:solidFill>
              </a:rPr>
              <a:t>)</a:t>
            </a:r>
          </a:p>
          <a:p>
            <a:pPr marL="0" indent="0">
              <a:buClrTx/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3.    Exploiting the Network</a:t>
            </a:r>
          </a:p>
          <a:p>
            <a:pPr marL="0" indent="0">
              <a:buClrTx/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       (with </a:t>
            </a:r>
            <a:r>
              <a:rPr lang="en-US" sz="1800" dirty="0" err="1" smtClean="0">
                <a:solidFill>
                  <a:srgbClr val="000000"/>
                </a:solidFill>
              </a:rPr>
              <a:t>Sudarshan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Vasudevan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i="1" dirty="0" err="1" smtClean="0">
                <a:solidFill>
                  <a:srgbClr val="000000"/>
                </a:solidFill>
              </a:rPr>
              <a:t>Cagatay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Capar</a:t>
            </a:r>
            <a:r>
              <a:rPr lang="en-US" sz="1800" dirty="0" smtClean="0">
                <a:solidFill>
                  <a:srgbClr val="000000"/>
                </a:solidFill>
              </a:rPr>
              <a:t>, Don </a:t>
            </a:r>
            <a:r>
              <a:rPr lang="en-US" sz="1800" dirty="0" err="1" smtClean="0">
                <a:solidFill>
                  <a:srgbClr val="000000"/>
                </a:solidFill>
              </a:rPr>
              <a:t>Towsley</a:t>
            </a:r>
            <a:r>
              <a:rPr lang="en-US" sz="1800" dirty="0" smtClean="0">
                <a:solidFill>
                  <a:srgbClr val="000000"/>
                </a:solidFill>
              </a:rPr>
              <a:t>)</a:t>
            </a:r>
          </a:p>
          <a:p>
            <a:pPr marL="0" indent="0">
              <a:buClrTx/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4.    Current and Future Challenges</a:t>
            </a:r>
          </a:p>
          <a:p>
            <a:pPr marL="0" indent="0">
              <a:buClrTx/>
              <a:buNone/>
            </a:pP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02967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Recall Goal:  Keep Eve from </a:t>
            </a:r>
            <a:r>
              <a:rPr lang="en-US" b="1" i="1" u="sng" dirty="0" smtClean="0">
                <a:solidFill>
                  <a:srgbClr val="0000FF"/>
                </a:solidFill>
              </a:rPr>
              <a:t>recording</a:t>
            </a:r>
            <a:r>
              <a:rPr lang="en-US" b="1" dirty="0" smtClean="0">
                <a:solidFill>
                  <a:srgbClr val="0000FF"/>
                </a:solidFill>
              </a:rPr>
              <a:t> a signal from which she can later extract the information.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590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9144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err="1" smtClean="0"/>
              <a:t>Cachin</a:t>
            </a:r>
            <a:r>
              <a:rPr lang="en-US" sz="1800" dirty="0" smtClean="0"/>
              <a:t> and Maurer introduced the “bounded memory model” to achieve everlasting secrecy [</a:t>
            </a:r>
            <a:r>
              <a:rPr lang="en-US" sz="1800" dirty="0" err="1" smtClean="0"/>
              <a:t>Cauchin</a:t>
            </a:r>
            <a:r>
              <a:rPr lang="en-US" sz="1800" dirty="0" smtClean="0"/>
              <a:t> and Maurer, 1997].  An eavesdropper with memory &lt; M cannot store enough to eventually break the cipher.</a:t>
            </a:r>
          </a:p>
          <a:p>
            <a:pPr marL="0" indent="0">
              <a:buNone/>
            </a:pPr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8458200" y="647700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4/12</a:t>
            </a:r>
            <a:endParaRPr lang="en-US" sz="16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839200" cy="533400"/>
          </a:xfrm>
        </p:spPr>
        <p:txBody>
          <a:bodyPr/>
          <a:lstStyle/>
          <a:p>
            <a:r>
              <a:rPr lang="en-US" sz="1800" b="1" dirty="0" smtClean="0">
                <a:solidFill>
                  <a:srgbClr val="000000"/>
                </a:solidFill>
              </a:rPr>
              <a:t>Attacking the Hardware I:  Bounded Memory Model</a:t>
            </a:r>
            <a:endParaRPr lang="en-US" sz="1800" b="1" dirty="0">
              <a:solidFill>
                <a:srgbClr val="000000"/>
              </a:solidFill>
            </a:endParaRPr>
          </a:p>
        </p:txBody>
      </p:sp>
      <p:pic>
        <p:nvPicPr>
          <p:cNvPr id="2" name="Picture 1" descr="moore's law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819400"/>
            <a:ext cx="4267200" cy="284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5638800"/>
            <a:ext cx="22192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[From “</a:t>
            </a:r>
            <a:r>
              <a:rPr lang="en-US" sz="1400" dirty="0" err="1" smtClean="0"/>
              <a:t>blog.dshr.org</a:t>
            </a:r>
            <a:r>
              <a:rPr lang="en-US" sz="1400" dirty="0" smtClean="0"/>
              <a:t>”]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3100626"/>
            <a:ext cx="4648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 smtClean="0"/>
              <a:t>1.  The </a:t>
            </a:r>
            <a:r>
              <a:rPr lang="en-US" dirty="0"/>
              <a:t>density of memories </a:t>
            </a:r>
            <a:r>
              <a:rPr lang="en-US" dirty="0" smtClean="0"/>
              <a:t>  grows </a:t>
            </a:r>
            <a:r>
              <a:rPr lang="en-US" dirty="0"/>
              <a:t>quickly (Moore’s Law</a:t>
            </a:r>
            <a:r>
              <a:rPr lang="en-US" dirty="0" smtClean="0"/>
              <a:t>)</a:t>
            </a:r>
            <a:endParaRPr lang="en-US" dirty="0"/>
          </a:p>
          <a:p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2209800"/>
            <a:ext cx="7010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However, it is hard to pick a memory size that Eve cannot use beyond:</a:t>
            </a:r>
          </a:p>
          <a:p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953000" y="3981271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 Memories can be stacked arbitrarily subject only to (very large) space limitations.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9422" y="454223"/>
            <a:ext cx="87914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IT Security Basics              </a:t>
            </a:r>
            <a:r>
              <a:rPr lang="en-US" sz="1400" dirty="0" smtClean="0">
                <a:solidFill>
                  <a:srgbClr val="FF0000"/>
                </a:solidFill>
              </a:rPr>
              <a:t>PHY-layer Solutions               </a:t>
            </a:r>
            <a:r>
              <a:rPr lang="en-US" sz="1400" dirty="0" smtClean="0"/>
              <a:t>Using the Network            Challenges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97464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8839200" cy="533400"/>
          </a:xfrm>
        </p:spPr>
        <p:txBody>
          <a:bodyPr/>
          <a:lstStyle/>
          <a:p>
            <a:r>
              <a:rPr lang="en-US" sz="1800" b="1" dirty="0" smtClean="0">
                <a:solidFill>
                  <a:srgbClr val="000000"/>
                </a:solidFill>
              </a:rPr>
              <a:t>Bounded Conversion Model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161401"/>
            <a:ext cx="8775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1.  </a:t>
            </a:r>
            <a:r>
              <a:rPr lang="en-US" dirty="0" smtClean="0"/>
              <a:t>In the combative sender-eavesdropper game, front-end dynamic range</a:t>
            </a:r>
          </a:p>
          <a:p>
            <a:r>
              <a:rPr lang="en-US" dirty="0"/>
              <a:t> </a:t>
            </a:r>
            <a:r>
              <a:rPr lang="en-US" dirty="0" smtClean="0"/>
              <a:t>    is a critical aspect of the receiver.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1240" y="2819400"/>
            <a:ext cx="5152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2.   </a:t>
            </a:r>
            <a:r>
              <a:rPr lang="en-US" dirty="0" smtClean="0"/>
              <a:t>A/D Technology progresses very slowly.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7945" y="3276600"/>
            <a:ext cx="7412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3.  </a:t>
            </a:r>
            <a:r>
              <a:rPr lang="en-US" dirty="0" smtClean="0"/>
              <a:t>High-end A/D’s are already stacked to the limit of the jitter. 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1219200"/>
            <a:ext cx="39528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Perhaps </a:t>
            </a:r>
            <a:r>
              <a:rPr lang="en-US" dirty="0" err="1" smtClean="0"/>
              <a:t>Cachin</a:t>
            </a:r>
            <a:r>
              <a:rPr lang="en-US" dirty="0" smtClean="0"/>
              <a:t> and Maurer attacked the wrong part of the receiver: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23907" y="4026932"/>
            <a:ext cx="87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Idea:</a:t>
            </a:r>
            <a:endParaRPr lang="en-US" b="1" u="sng" dirty="0"/>
          </a:p>
        </p:txBody>
      </p:sp>
      <p:grpSp>
        <p:nvGrpSpPr>
          <p:cNvPr id="12" name="Group 11"/>
          <p:cNvGrpSpPr/>
          <p:nvPr/>
        </p:nvGrpSpPr>
        <p:grpSpPr>
          <a:xfrm>
            <a:off x="661893" y="4243864"/>
            <a:ext cx="990600" cy="978933"/>
            <a:chOff x="1219200" y="1600200"/>
            <a:chExt cx="990600" cy="978933"/>
          </a:xfrm>
        </p:grpSpPr>
        <p:sp>
          <p:nvSpPr>
            <p:cNvPr id="13" name="TextBox 4"/>
            <p:cNvSpPr txBox="1">
              <a:spLocks noChangeArrowheads="1"/>
            </p:cNvSpPr>
            <p:nvPr/>
          </p:nvSpPr>
          <p:spPr bwMode="auto">
            <a:xfrm>
              <a:off x="1219200" y="2209801"/>
              <a:ext cx="990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90000"/>
                <a:buFont typeface="Monotype Sorts"/>
                <a:buNone/>
              </a:pPr>
              <a:r>
                <a:rPr lang="en-US" b="1" dirty="0" smtClean="0"/>
                <a:t>Alice</a:t>
              </a:r>
              <a:endParaRPr lang="en-US" b="1" dirty="0"/>
            </a:p>
          </p:txBody>
        </p:sp>
        <p:pic>
          <p:nvPicPr>
            <p:cNvPr id="14" name="Picture 6" descr="Alic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95400" y="1600200"/>
              <a:ext cx="556211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Group 14"/>
          <p:cNvGrpSpPr/>
          <p:nvPr/>
        </p:nvGrpSpPr>
        <p:grpSpPr>
          <a:xfrm>
            <a:off x="2895600" y="4495800"/>
            <a:ext cx="633507" cy="978932"/>
            <a:chOff x="5867400" y="1535668"/>
            <a:chExt cx="633507" cy="978932"/>
          </a:xfrm>
        </p:grpSpPr>
        <p:pic>
          <p:nvPicPr>
            <p:cNvPr id="16" name="Picture 7" descr="Bo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79841" y="1535668"/>
              <a:ext cx="597159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5867400" y="2145268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Bob</a:t>
              </a:r>
              <a:endParaRPr lang="en-US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752600" y="5169932"/>
            <a:ext cx="595035" cy="914400"/>
            <a:chOff x="3672165" y="2057400"/>
            <a:chExt cx="595035" cy="914400"/>
          </a:xfrm>
        </p:grpSpPr>
        <p:pic>
          <p:nvPicPr>
            <p:cNvPr id="19" name="Picture 1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13196" y="2057400"/>
              <a:ext cx="492369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3672165" y="2602468"/>
              <a:ext cx="5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Eve</a:t>
              </a:r>
              <a:endParaRPr lang="en-US" b="1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899700" y="3886200"/>
            <a:ext cx="5251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 IT security requires a channe</a:t>
            </a:r>
            <a:r>
              <a:rPr lang="en-US" sz="1600" dirty="0" smtClean="0"/>
              <a:t>l advantage.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3886200" y="4377154"/>
            <a:ext cx="4211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 startAt="2"/>
            </a:pPr>
            <a:r>
              <a:rPr lang="en-US" dirty="0" smtClean="0"/>
              <a:t>Establish cryptographic security</a:t>
            </a:r>
          </a:p>
          <a:p>
            <a:r>
              <a:rPr lang="en-US" dirty="0" smtClean="0"/>
              <a:t>      (e.g. </a:t>
            </a:r>
            <a:r>
              <a:rPr lang="en-US" dirty="0" err="1" smtClean="0"/>
              <a:t>Diffie</a:t>
            </a:r>
            <a:r>
              <a:rPr lang="en-US" dirty="0" smtClean="0"/>
              <a:t>-Hellman)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17909" y="5062954"/>
            <a:ext cx="4768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 startAt="3"/>
            </a:pPr>
            <a:r>
              <a:rPr lang="en-US" dirty="0" smtClean="0"/>
              <a:t>Use a </a:t>
            </a:r>
            <a:r>
              <a:rPr lang="en-US" i="1" dirty="0" smtClean="0"/>
              <a:t>short-term </a:t>
            </a:r>
            <a:r>
              <a:rPr lang="en-US" dirty="0" smtClean="0"/>
              <a:t>cryptographic </a:t>
            </a:r>
          </a:p>
          <a:p>
            <a:r>
              <a:rPr lang="en-US" dirty="0"/>
              <a:t> </a:t>
            </a:r>
            <a:r>
              <a:rPr lang="en-US" dirty="0" smtClean="0"/>
              <a:t>     to establish the channel advantag</a:t>
            </a:r>
            <a:r>
              <a:rPr lang="en-US" sz="1400" dirty="0" smtClean="0"/>
              <a:t>e.</a:t>
            </a:r>
            <a:endParaRPr lang="en-US" sz="1400" dirty="0"/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3886200" y="990600"/>
            <a:ext cx="228600" cy="228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flipH="1">
            <a:off x="4114800" y="990600"/>
            <a:ext cx="228600" cy="228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4114800" y="1219200"/>
            <a:ext cx="0" cy="228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4114800" y="1447800"/>
            <a:ext cx="533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4682924" y="1219200"/>
            <a:ext cx="125244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Analog</a:t>
            </a:r>
          </a:p>
          <a:p>
            <a:r>
              <a:rPr lang="en-US" sz="1400" dirty="0" smtClean="0"/>
              <a:t>“Front-End”</a:t>
            </a:r>
            <a:endParaRPr lang="en-US" sz="1400" dirty="0"/>
          </a:p>
        </p:txBody>
      </p:sp>
      <p:cxnSp>
        <p:nvCxnSpPr>
          <p:cNvPr id="39" name="Straight Connector 38"/>
          <p:cNvCxnSpPr/>
          <p:nvPr/>
        </p:nvCxnSpPr>
        <p:spPr bwMode="auto">
          <a:xfrm>
            <a:off x="5943600" y="1447800"/>
            <a:ext cx="457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6400800" y="1295400"/>
            <a:ext cx="54008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A/D</a:t>
            </a:r>
            <a:endParaRPr lang="en-US" sz="1400" dirty="0"/>
          </a:p>
        </p:txBody>
      </p:sp>
      <p:cxnSp>
        <p:nvCxnSpPr>
          <p:cNvPr id="41" name="Straight Connector 40"/>
          <p:cNvCxnSpPr/>
          <p:nvPr/>
        </p:nvCxnSpPr>
        <p:spPr bwMode="auto">
          <a:xfrm>
            <a:off x="6934200" y="1447800"/>
            <a:ext cx="533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7467600" y="1229380"/>
            <a:ext cx="119192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Digital</a:t>
            </a:r>
          </a:p>
          <a:p>
            <a:r>
              <a:rPr lang="en-US" sz="1400" dirty="0" smtClean="0"/>
              <a:t>“Back-End”</a:t>
            </a:r>
            <a:endParaRPr lang="en-US" sz="1400" dirty="0"/>
          </a:p>
        </p:txBody>
      </p:sp>
      <p:sp>
        <p:nvSpPr>
          <p:cNvPr id="44" name="Rectangle 43"/>
          <p:cNvSpPr/>
          <p:nvPr/>
        </p:nvSpPr>
        <p:spPr bwMode="auto">
          <a:xfrm>
            <a:off x="4495800" y="838200"/>
            <a:ext cx="4419600" cy="1143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neva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456093" y="835223"/>
            <a:ext cx="1479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Eve’s Receiver</a:t>
            </a:r>
            <a:endParaRPr lang="en-US" sz="1400" dirty="0"/>
          </a:p>
        </p:txBody>
      </p:sp>
      <p:sp>
        <p:nvSpPr>
          <p:cNvPr id="46" name="Oval 45"/>
          <p:cNvSpPr/>
          <p:nvPr/>
        </p:nvSpPr>
        <p:spPr bwMode="auto">
          <a:xfrm>
            <a:off x="6248400" y="1066800"/>
            <a:ext cx="914400" cy="76200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neva"/>
            </a:endParaRPr>
          </a:p>
        </p:txBody>
      </p:sp>
      <p:sp>
        <p:nvSpPr>
          <p:cNvPr id="47" name="Up Arrow 46"/>
          <p:cNvSpPr/>
          <p:nvPr/>
        </p:nvSpPr>
        <p:spPr bwMode="auto">
          <a:xfrm>
            <a:off x="6629400" y="1905000"/>
            <a:ext cx="228600" cy="762000"/>
          </a:xfrm>
          <a:prstGeom prst="upArrow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nev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9422" y="454223"/>
            <a:ext cx="87914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IT Security Basics              </a:t>
            </a:r>
            <a:r>
              <a:rPr lang="en-US" sz="1400" dirty="0" smtClean="0">
                <a:solidFill>
                  <a:srgbClr val="FF0000"/>
                </a:solidFill>
              </a:rPr>
              <a:t>PHY-layer Solutions               </a:t>
            </a:r>
            <a:r>
              <a:rPr lang="en-US" sz="1400" dirty="0" smtClean="0"/>
              <a:t>Using the Network            Challenges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44419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815" y="1108710"/>
            <a:ext cx="6282385" cy="23202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58200" y="647700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5/12</a:t>
            </a:r>
            <a:endParaRPr lang="en-US" sz="1600" dirty="0"/>
          </a:p>
        </p:txBody>
      </p:sp>
      <p:sp>
        <p:nvSpPr>
          <p:cNvPr id="4" name="Oval 3"/>
          <p:cNvSpPr/>
          <p:nvPr/>
        </p:nvSpPr>
        <p:spPr bwMode="auto">
          <a:xfrm>
            <a:off x="3124200" y="1524000"/>
            <a:ext cx="838200" cy="762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neva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334000" y="1524000"/>
            <a:ext cx="838200" cy="762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neva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839200" cy="533400"/>
          </a:xfrm>
        </p:spPr>
        <p:txBody>
          <a:bodyPr/>
          <a:lstStyle/>
          <a:p>
            <a:r>
              <a:rPr lang="en-US" sz="1800" b="1" dirty="0" smtClean="0">
                <a:solidFill>
                  <a:srgbClr val="000000"/>
                </a:solidFill>
              </a:rPr>
              <a:t>System model and approach: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3657600"/>
            <a:ext cx="8366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Alice and Bob pre-share an “</a:t>
            </a:r>
            <a:r>
              <a:rPr lang="en-US" dirty="0" err="1" smtClean="0"/>
              <a:t>emphemeral</a:t>
            </a:r>
            <a:r>
              <a:rPr lang="en-US" dirty="0" smtClean="0"/>
              <a:t>” cryptographic key </a:t>
            </a:r>
            <a:r>
              <a:rPr lang="en-US" i="1" u="sng" dirty="0" smtClean="0"/>
              <a:t>k</a:t>
            </a:r>
            <a:r>
              <a:rPr lang="en-US" dirty="0" smtClean="0"/>
              <a:t> to </a:t>
            </a:r>
          </a:p>
          <a:p>
            <a:r>
              <a:rPr lang="en-US" dirty="0" smtClean="0"/>
              <a:t>       choose </a:t>
            </a:r>
            <a:r>
              <a:rPr lang="en-US" i="1" dirty="0" smtClean="0"/>
              <a:t>g</a:t>
            </a:r>
            <a:r>
              <a:rPr lang="en-US" dirty="0" smtClean="0"/>
              <a:t>(.).</a:t>
            </a:r>
            <a:r>
              <a:rPr lang="en-US" i="1" dirty="0"/>
              <a:t> </a:t>
            </a:r>
            <a:r>
              <a:rPr lang="en-US" i="1" dirty="0" smtClean="0"/>
              <a:t> </a:t>
            </a:r>
            <a:r>
              <a:rPr lang="en-US" b="1" dirty="0" smtClean="0"/>
              <a:t>Note:</a:t>
            </a:r>
            <a:r>
              <a:rPr lang="en-US" dirty="0" smtClean="0"/>
              <a:t>  Key will be handed to Eve after transmission.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553200" y="3429000"/>
            <a:ext cx="3442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u="sng" dirty="0" smtClean="0">
                <a:solidFill>
                  <a:srgbClr val="FF0000"/>
                </a:solidFill>
              </a:rPr>
              <a:t>k</a:t>
            </a:r>
            <a:endParaRPr lang="en-US" sz="1400" i="1" u="sng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V="1">
            <a:off x="6705600" y="3200400"/>
            <a:ext cx="0" cy="304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99422" y="454223"/>
            <a:ext cx="87914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IT Security Basics              </a:t>
            </a:r>
            <a:r>
              <a:rPr lang="en-US" sz="1400" dirty="0" smtClean="0">
                <a:solidFill>
                  <a:srgbClr val="FF0000"/>
                </a:solidFill>
              </a:rPr>
              <a:t>PHY-layer Solutions               </a:t>
            </a:r>
            <a:r>
              <a:rPr lang="en-US" sz="1400" dirty="0" smtClean="0"/>
              <a:t>Using the Network            Challenges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45283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815" y="1108710"/>
            <a:ext cx="6282385" cy="23202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58200" y="647700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5/12</a:t>
            </a:r>
            <a:endParaRPr lang="en-US" sz="16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839200" cy="533400"/>
          </a:xfrm>
        </p:spPr>
        <p:txBody>
          <a:bodyPr/>
          <a:lstStyle/>
          <a:p>
            <a:r>
              <a:rPr lang="en-US" sz="1800" b="1" dirty="0" smtClean="0">
                <a:solidFill>
                  <a:srgbClr val="000000"/>
                </a:solidFill>
              </a:rPr>
              <a:t>System model and approach: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257800" y="1447800"/>
            <a:ext cx="1828800" cy="914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neva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257800" y="2481262"/>
            <a:ext cx="1828800" cy="914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nev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3657600"/>
            <a:ext cx="8366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Alice and Bob pre-share an “</a:t>
            </a:r>
            <a:r>
              <a:rPr lang="en-US" dirty="0" err="1" smtClean="0"/>
              <a:t>emphemeral</a:t>
            </a:r>
            <a:r>
              <a:rPr lang="en-US" dirty="0" smtClean="0"/>
              <a:t>” cryptographic key </a:t>
            </a:r>
            <a:r>
              <a:rPr lang="en-US" i="1" u="sng" dirty="0" smtClean="0"/>
              <a:t>k</a:t>
            </a:r>
            <a:r>
              <a:rPr lang="en-US" dirty="0" smtClean="0"/>
              <a:t> to </a:t>
            </a:r>
          </a:p>
          <a:p>
            <a:r>
              <a:rPr lang="en-US" dirty="0" smtClean="0"/>
              <a:t>       choose </a:t>
            </a:r>
            <a:r>
              <a:rPr lang="en-US" i="1" dirty="0" smtClean="0"/>
              <a:t>g</a:t>
            </a:r>
            <a:r>
              <a:rPr lang="en-US" dirty="0" smtClean="0"/>
              <a:t>(.).</a:t>
            </a:r>
            <a:r>
              <a:rPr lang="en-US" i="1" dirty="0"/>
              <a:t> </a:t>
            </a:r>
            <a:r>
              <a:rPr lang="en-US" i="1" dirty="0" smtClean="0"/>
              <a:t> </a:t>
            </a:r>
            <a:r>
              <a:rPr lang="en-US" b="1" dirty="0" smtClean="0"/>
              <a:t>Note:</a:t>
            </a:r>
            <a:r>
              <a:rPr lang="en-US" dirty="0" smtClean="0"/>
              <a:t>  Key will be handed to Eve after transmission.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4306669"/>
            <a:ext cx="8250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 startAt="2"/>
            </a:pPr>
            <a:r>
              <a:rPr lang="en-US" dirty="0" smtClean="0"/>
              <a:t>A/D is a non-linear element.  </a:t>
            </a:r>
            <a:r>
              <a:rPr lang="en-US" b="1" dirty="0" smtClean="0"/>
              <a:t>Non-</a:t>
            </a:r>
            <a:r>
              <a:rPr lang="en-US" b="1" dirty="0" err="1" smtClean="0"/>
              <a:t>commutativity</a:t>
            </a:r>
            <a:r>
              <a:rPr lang="en-US" b="1" dirty="0" smtClean="0"/>
              <a:t> of non-linear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elements:  potential information-theoretic security.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553200" y="3429000"/>
            <a:ext cx="3442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u="sng" dirty="0" smtClean="0">
                <a:solidFill>
                  <a:srgbClr val="FF0000"/>
                </a:solidFill>
              </a:rPr>
              <a:t>k</a:t>
            </a:r>
            <a:endParaRPr lang="en-US" sz="1400" i="1" u="sng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V="1">
            <a:off x="6705600" y="3200400"/>
            <a:ext cx="0" cy="304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99422" y="454223"/>
            <a:ext cx="87914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IT Security Basics              </a:t>
            </a:r>
            <a:r>
              <a:rPr lang="en-US" sz="1400" dirty="0" smtClean="0">
                <a:solidFill>
                  <a:srgbClr val="FF0000"/>
                </a:solidFill>
              </a:rPr>
              <a:t>PHY-layer Solutions               </a:t>
            </a:r>
            <a:r>
              <a:rPr lang="en-US" sz="1400" dirty="0" smtClean="0"/>
              <a:t>Using the Network            Challenges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73851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815" y="1108710"/>
            <a:ext cx="6282385" cy="23202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58200" y="647700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5/12</a:t>
            </a:r>
            <a:endParaRPr lang="en-US" sz="16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839200" cy="533400"/>
          </a:xfrm>
        </p:spPr>
        <p:txBody>
          <a:bodyPr/>
          <a:lstStyle/>
          <a:p>
            <a:r>
              <a:rPr lang="en-US" sz="1800" b="1" dirty="0" smtClean="0">
                <a:solidFill>
                  <a:srgbClr val="000000"/>
                </a:solidFill>
              </a:rPr>
              <a:t>System model and approach: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3657600"/>
            <a:ext cx="8366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Alice and Bob pre-share an “</a:t>
            </a:r>
            <a:r>
              <a:rPr lang="en-US" dirty="0" err="1" smtClean="0"/>
              <a:t>emphemeral</a:t>
            </a:r>
            <a:r>
              <a:rPr lang="en-US" dirty="0" smtClean="0"/>
              <a:t>” cryptographic key </a:t>
            </a:r>
            <a:r>
              <a:rPr lang="en-US" i="1" u="sng" dirty="0" smtClean="0"/>
              <a:t>k</a:t>
            </a:r>
            <a:r>
              <a:rPr lang="en-US" dirty="0" smtClean="0"/>
              <a:t> to </a:t>
            </a:r>
          </a:p>
          <a:p>
            <a:r>
              <a:rPr lang="en-US" dirty="0" smtClean="0"/>
              <a:t>       choose </a:t>
            </a:r>
            <a:r>
              <a:rPr lang="en-US" i="1" dirty="0" smtClean="0"/>
              <a:t>g</a:t>
            </a:r>
            <a:r>
              <a:rPr lang="en-US" dirty="0" smtClean="0"/>
              <a:t>(.).</a:t>
            </a:r>
            <a:r>
              <a:rPr lang="en-US" i="1" dirty="0"/>
              <a:t> </a:t>
            </a:r>
            <a:r>
              <a:rPr lang="en-US" i="1" dirty="0" smtClean="0"/>
              <a:t> </a:t>
            </a:r>
            <a:r>
              <a:rPr lang="en-US" b="1" dirty="0" smtClean="0"/>
              <a:t>Note:</a:t>
            </a:r>
            <a:r>
              <a:rPr lang="en-US" dirty="0" smtClean="0"/>
              <a:t>  Key will be handed to Eve after transmission.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4306669"/>
            <a:ext cx="8981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 startAt="2"/>
            </a:pPr>
            <a:r>
              <a:rPr lang="en-US" dirty="0" smtClean="0"/>
              <a:t>A/D is a non-linear element.  Non-</a:t>
            </a:r>
            <a:r>
              <a:rPr lang="en-US" dirty="0" err="1" smtClean="0"/>
              <a:t>commutativity</a:t>
            </a:r>
            <a:r>
              <a:rPr lang="en-US" dirty="0" smtClean="0"/>
              <a:t> of non-linear elements:  </a:t>
            </a:r>
          </a:p>
          <a:p>
            <a:r>
              <a:rPr lang="en-US" dirty="0" smtClean="0"/>
              <a:t>       potential information-theoretic security.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553200" y="3429000"/>
            <a:ext cx="3442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u="sng" dirty="0" smtClean="0">
                <a:solidFill>
                  <a:srgbClr val="FF0000"/>
                </a:solidFill>
              </a:rPr>
              <a:t>k</a:t>
            </a:r>
            <a:endParaRPr lang="en-US" sz="1400" i="1" u="sng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V="1">
            <a:off x="6705600" y="3200400"/>
            <a:ext cx="0" cy="304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228600" y="4876800"/>
            <a:ext cx="74608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 startAt="3"/>
            </a:pPr>
            <a:r>
              <a:rPr lang="en-US" dirty="0" smtClean="0"/>
              <a:t>Secrecy rate is a shaping gain: 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s</a:t>
            </a:r>
            <a:r>
              <a:rPr lang="en-US" dirty="0" smtClean="0"/>
              <a:t>=</a:t>
            </a:r>
            <a:r>
              <a:rPr lang="en-US" dirty="0" err="1" smtClean="0"/>
              <a:t>E</a:t>
            </a:r>
            <a:r>
              <a:rPr lang="en-US" baseline="-25000" dirty="0" err="1" smtClean="0"/>
              <a:t>g</a:t>
            </a:r>
            <a:r>
              <a:rPr lang="en-US" dirty="0" smtClean="0"/>
              <a:t>[h(X) – h(g(X))]</a:t>
            </a:r>
          </a:p>
          <a:p>
            <a:r>
              <a:rPr lang="en-US" dirty="0"/>
              <a:t> </a:t>
            </a:r>
            <a:r>
              <a:rPr lang="en-US" dirty="0" smtClean="0"/>
              <a:t>            h(X):  differential entropy </a:t>
            </a:r>
          </a:p>
          <a:p>
            <a:endParaRPr lang="en-US" dirty="0"/>
          </a:p>
          <a:p>
            <a:r>
              <a:rPr lang="en-US" dirty="0" smtClean="0"/>
              <a:t>      …but, unlike traditional “shaping gains”, gain can be huge.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9422" y="454223"/>
            <a:ext cx="87914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IT Security Basics              </a:t>
            </a:r>
            <a:r>
              <a:rPr lang="en-US" sz="1400" dirty="0" smtClean="0">
                <a:solidFill>
                  <a:srgbClr val="FF0000"/>
                </a:solidFill>
              </a:rPr>
              <a:t>PHY-layer Solutions               </a:t>
            </a:r>
            <a:r>
              <a:rPr lang="en-US" sz="1400" dirty="0" smtClean="0"/>
              <a:t>Using the Network            Challenges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39771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43000"/>
            <a:ext cx="8763000" cy="3200400"/>
          </a:xfrm>
        </p:spPr>
      </p:pic>
      <p:sp>
        <p:nvSpPr>
          <p:cNvPr id="5" name="TextBox 4"/>
          <p:cNvSpPr txBox="1"/>
          <p:nvPr/>
        </p:nvSpPr>
        <p:spPr>
          <a:xfrm>
            <a:off x="8458200" y="647700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6/12</a:t>
            </a:r>
            <a:endParaRPr lang="en-US" sz="1600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52400" y="685800"/>
            <a:ext cx="883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</a:defRPr>
            </a:lvl9pPr>
          </a:lstStyle>
          <a:p>
            <a:r>
              <a:rPr lang="en-US" sz="1800" b="1" dirty="0" smtClean="0">
                <a:solidFill>
                  <a:srgbClr val="000000"/>
                </a:solidFill>
              </a:rPr>
              <a:t>Example:  Rapid power modulation for secrecy: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" y="3962400"/>
            <a:ext cx="9086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Idea:   </a:t>
            </a:r>
            <a:r>
              <a:rPr lang="en-US" dirty="0" smtClean="0"/>
              <a:t>Key used to rapidly power modulate transmitter.  Bob’s receiver gain</a:t>
            </a:r>
          </a:p>
          <a:p>
            <a:r>
              <a:rPr lang="en-US" b="1" dirty="0"/>
              <a:t> </a:t>
            </a:r>
            <a:r>
              <a:rPr lang="en-US" b="1" dirty="0" smtClean="0"/>
              <a:t>  </a:t>
            </a:r>
            <a:r>
              <a:rPr lang="en-US" dirty="0" smtClean="0"/>
              <a:t>control can follow, while Eve’s struggles.</a:t>
            </a:r>
            <a:r>
              <a:rPr lang="en-US" b="1" dirty="0" smtClean="0"/>
              <a:t>  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9422" y="454223"/>
            <a:ext cx="87914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IT Security Basics              </a:t>
            </a:r>
            <a:r>
              <a:rPr lang="en-US" sz="1400" dirty="0" smtClean="0">
                <a:solidFill>
                  <a:srgbClr val="FF0000"/>
                </a:solidFill>
              </a:rPr>
              <a:t>PHY-layer Solutions               </a:t>
            </a:r>
            <a:r>
              <a:rPr lang="en-US" sz="1400" dirty="0" smtClean="0"/>
              <a:t>Using the Network            Challenges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97712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43000"/>
            <a:ext cx="8763000" cy="3200400"/>
          </a:xfr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143000"/>
            <a:ext cx="685800" cy="1828800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22" y="1520952"/>
            <a:ext cx="685800" cy="10698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58200" y="647700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6/12</a:t>
            </a:r>
            <a:endParaRPr lang="en-US" sz="1600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52400" y="685800"/>
            <a:ext cx="883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</a:defRPr>
            </a:lvl9pPr>
          </a:lstStyle>
          <a:p>
            <a:r>
              <a:rPr lang="en-US" sz="1800" b="1" dirty="0" smtClean="0">
                <a:solidFill>
                  <a:srgbClr val="000000"/>
                </a:solidFill>
              </a:rPr>
              <a:t>Rapid power modulation for secrecy: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422" y="454223"/>
            <a:ext cx="87914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IT Security Basics              </a:t>
            </a:r>
            <a:r>
              <a:rPr lang="en-US" sz="1400" dirty="0" smtClean="0">
                <a:solidFill>
                  <a:srgbClr val="FF0000"/>
                </a:solidFill>
              </a:rPr>
              <a:t>PHY-layer Solutions               </a:t>
            </a:r>
            <a:r>
              <a:rPr lang="en-US" sz="1400" dirty="0" smtClean="0"/>
              <a:t>Using the Network            Challenges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17382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0"/>
            <a:ext cx="8839200" cy="533400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Motivation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4114800" cy="2057400"/>
          </a:xfrm>
        </p:spPr>
        <p:txBody>
          <a:bodyPr/>
          <a:lstStyle/>
          <a:p>
            <a:pPr marL="0" indent="0">
              <a:buNone/>
            </a:pPr>
            <a:r>
              <a:rPr lang="en-US" sz="2000" i="1" dirty="0" smtClean="0"/>
              <a:t>Everlasting</a:t>
            </a:r>
            <a:r>
              <a:rPr lang="en-US" sz="2000" dirty="0" smtClean="0"/>
              <a:t> Secrecy: 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We are interested in keeping something secret forever.   A challenge of cryptography (e.g. the VENONA project) is that recorded messages can be deciphered later:</a:t>
            </a:r>
          </a:p>
          <a:p>
            <a:pPr marL="0" indent="0">
              <a:buNone/>
            </a:pP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If the primitive is shown not to be hard.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If significant computational advances are made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If the cryptographic scheme is broken.</a:t>
            </a:r>
            <a:endParaRPr lang="en-US" sz="2000" dirty="0"/>
          </a:p>
        </p:txBody>
      </p:sp>
      <p:pic>
        <p:nvPicPr>
          <p:cNvPr id="4" name="Picture 3" descr="Ga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129777"/>
            <a:ext cx="3505200" cy="2223023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 bwMode="auto">
          <a:xfrm>
            <a:off x="4038600" y="4343400"/>
            <a:ext cx="838200" cy="457200"/>
          </a:xfrm>
          <a:prstGeom prst="right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nev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4343400"/>
            <a:ext cx="4095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Information-theoretic secrecy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923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43000"/>
            <a:ext cx="8763000" cy="3200400"/>
          </a:xfr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143000"/>
            <a:ext cx="685800" cy="1828800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1143000"/>
            <a:ext cx="685800" cy="1828800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725" y="2642235"/>
            <a:ext cx="685800" cy="1828800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22" y="1520952"/>
            <a:ext cx="685800" cy="10698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458200" y="647700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6/12</a:t>
            </a:r>
            <a:endParaRPr lang="en-US" sz="1600" dirty="0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152400" y="685800"/>
            <a:ext cx="883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</a:defRPr>
            </a:lvl9pPr>
          </a:lstStyle>
          <a:p>
            <a:r>
              <a:rPr lang="en-US" sz="1800" b="1" dirty="0" smtClean="0">
                <a:solidFill>
                  <a:srgbClr val="000000"/>
                </a:solidFill>
              </a:rPr>
              <a:t>Rapid power modulation for secrecy: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422" y="454223"/>
            <a:ext cx="87914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IT Security Basics              </a:t>
            </a:r>
            <a:r>
              <a:rPr lang="en-US" sz="1400" dirty="0" smtClean="0">
                <a:solidFill>
                  <a:srgbClr val="FF0000"/>
                </a:solidFill>
              </a:rPr>
              <a:t>PHY-layer Solutions               </a:t>
            </a:r>
            <a:r>
              <a:rPr lang="en-US" sz="1400" dirty="0" smtClean="0"/>
              <a:t>Using the Network            Challenges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88992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43000"/>
            <a:ext cx="8763000" cy="3200400"/>
          </a:xfr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143000"/>
            <a:ext cx="685800" cy="182880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22" y="1520952"/>
            <a:ext cx="685800" cy="1069848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1143000"/>
            <a:ext cx="685800" cy="1828800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725" y="2642235"/>
            <a:ext cx="685800" cy="1828800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520952"/>
            <a:ext cx="685800" cy="106984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 bwMode="auto">
          <a:xfrm flipH="1">
            <a:off x="6172200" y="1738312"/>
            <a:ext cx="9144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H="1">
            <a:off x="6172200" y="2376487"/>
            <a:ext cx="9144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8458200" y="647700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6/12</a:t>
            </a:r>
            <a:endParaRPr lang="en-US" sz="1600" dirty="0"/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152400" y="685800"/>
            <a:ext cx="883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</a:defRPr>
            </a:lvl9pPr>
          </a:lstStyle>
          <a:p>
            <a:r>
              <a:rPr lang="en-US" sz="1800" b="1" dirty="0" smtClean="0">
                <a:solidFill>
                  <a:srgbClr val="000000"/>
                </a:solidFill>
              </a:rPr>
              <a:t>Rapid power modulation for secrecy: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4495800"/>
            <a:ext cx="7452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Bob’s gain control is correct:  input well-matched to A/D span.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9422" y="454223"/>
            <a:ext cx="87914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IT Security Basics              </a:t>
            </a:r>
            <a:r>
              <a:rPr lang="en-US" sz="1400" dirty="0" smtClean="0">
                <a:solidFill>
                  <a:srgbClr val="FF0000"/>
                </a:solidFill>
              </a:rPr>
              <a:t>PHY-layer Solutions               </a:t>
            </a:r>
            <a:r>
              <a:rPr lang="en-US" sz="1400" dirty="0" smtClean="0"/>
              <a:t>Using the Network            Challenges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56054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43000"/>
            <a:ext cx="8764524" cy="3200400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143000"/>
            <a:ext cx="685800" cy="1828800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1143000"/>
            <a:ext cx="685800" cy="1828800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725" y="2642235"/>
            <a:ext cx="685800" cy="1828800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520952"/>
            <a:ext cx="685800" cy="1069848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 bwMode="auto">
          <a:xfrm flipH="1">
            <a:off x="6172200" y="2376487"/>
            <a:ext cx="9144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6172200" y="1738312"/>
            <a:ext cx="9144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Picture 15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22" y="1520952"/>
            <a:ext cx="685800" cy="106984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458200" y="647700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7/12</a:t>
            </a:r>
            <a:endParaRPr lang="en-US" sz="1600" dirty="0"/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152400" y="685800"/>
            <a:ext cx="883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</a:defRPr>
            </a:lvl9pPr>
          </a:lstStyle>
          <a:p>
            <a:r>
              <a:rPr lang="en-US" sz="1800" b="1" dirty="0" smtClean="0">
                <a:solidFill>
                  <a:srgbClr val="000000"/>
                </a:solidFill>
              </a:rPr>
              <a:t>Rapid power modulation for secrecy: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5449669"/>
            <a:ext cx="7303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  It is easy to show that the optimal strategy (for Eve) is to </a:t>
            </a:r>
          </a:p>
          <a:p>
            <a:r>
              <a:rPr lang="en-US" dirty="0"/>
              <a:t> </a:t>
            </a:r>
            <a:r>
              <a:rPr lang="en-US" dirty="0" smtClean="0"/>
              <a:t>     pick a single gain G.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04800" y="4237672"/>
            <a:ext cx="834074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dirty="0" smtClean="0"/>
              <a:t>Alice sets her parameters to maximize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s</a:t>
            </a:r>
            <a:r>
              <a:rPr lang="en-US" dirty="0"/>
              <a:t>, </a:t>
            </a:r>
            <a:r>
              <a:rPr lang="en-US" dirty="0" smtClean="0"/>
              <a:t>whereas Eve </a:t>
            </a:r>
            <a:r>
              <a:rPr lang="en-US" dirty="0"/>
              <a:t>tries to find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a </a:t>
            </a:r>
            <a:r>
              <a:rPr lang="en-US" dirty="0"/>
              <a:t>gain </a:t>
            </a:r>
            <a:r>
              <a:rPr lang="en-US" dirty="0" smtClean="0"/>
              <a:t>G </a:t>
            </a:r>
            <a:r>
              <a:rPr lang="en-US" dirty="0"/>
              <a:t>that minimizes the secrecy rate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s</a:t>
            </a:r>
            <a:r>
              <a:rPr lang="en-US" dirty="0" smtClean="0"/>
              <a:t> given Alice’s choice:</a:t>
            </a:r>
          </a:p>
          <a:p>
            <a:r>
              <a:rPr lang="en-US" dirty="0"/>
              <a:t> </a:t>
            </a:r>
            <a:r>
              <a:rPr lang="en-US" dirty="0" smtClean="0"/>
              <a:t>    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s</a:t>
            </a:r>
            <a:r>
              <a:rPr lang="en-US" dirty="0" smtClean="0"/>
              <a:t>=</a:t>
            </a:r>
            <a:r>
              <a:rPr lang="en-US" dirty="0" err="1" smtClean="0"/>
              <a:t>max</a:t>
            </a:r>
            <a:r>
              <a:rPr lang="en-US" baseline="-25000" dirty="0" err="1"/>
              <a:t>S</a:t>
            </a:r>
            <a:r>
              <a:rPr lang="en-US" dirty="0" smtClean="0"/>
              <a:t> </a:t>
            </a:r>
            <a:r>
              <a:rPr lang="en-US" dirty="0" err="1" smtClean="0"/>
              <a:t>min</a:t>
            </a:r>
            <a:r>
              <a:rPr lang="en-US" baseline="-25000" dirty="0" err="1" smtClean="0"/>
              <a:t>G</a:t>
            </a:r>
            <a:r>
              <a:rPr lang="en-US" dirty="0" smtClean="0"/>
              <a:t>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s</a:t>
            </a:r>
            <a:r>
              <a:rPr lang="en-US" dirty="0" smtClean="0"/>
              <a:t>(S, G)</a:t>
            </a: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99422" y="454223"/>
            <a:ext cx="87914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IT Security Basics              </a:t>
            </a:r>
            <a:r>
              <a:rPr lang="en-US" sz="1400" dirty="0" smtClean="0">
                <a:solidFill>
                  <a:srgbClr val="FF0000"/>
                </a:solidFill>
              </a:rPr>
              <a:t>PHY-layer Solutions               </a:t>
            </a:r>
            <a:r>
              <a:rPr lang="en-US" sz="1400" dirty="0" smtClean="0"/>
              <a:t>Using the Network            Challenges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55949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43000"/>
            <a:ext cx="8764524" cy="3200400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143000"/>
            <a:ext cx="685800" cy="1828800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1143000"/>
            <a:ext cx="685800" cy="1828800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725" y="2642235"/>
            <a:ext cx="685800" cy="182880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835" y="2362200"/>
            <a:ext cx="685800" cy="23774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62525" y="4139475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Large gain</a:t>
            </a:r>
            <a:endParaRPr lang="en-US" sz="1800" dirty="0"/>
          </a:p>
        </p:txBody>
      </p:sp>
      <p:cxnSp>
        <p:nvCxnSpPr>
          <p:cNvPr id="14" name="Straight Connector 13"/>
          <p:cNvCxnSpPr/>
          <p:nvPr/>
        </p:nvCxnSpPr>
        <p:spPr bwMode="auto">
          <a:xfrm flipH="1">
            <a:off x="6172200" y="3200400"/>
            <a:ext cx="9144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 flipH="1">
            <a:off x="6172200" y="3834581"/>
            <a:ext cx="9144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Content Placeholder 5"/>
          <p:cNvSpPr txBox="1">
            <a:spLocks/>
          </p:cNvSpPr>
          <p:nvPr/>
        </p:nvSpPr>
        <p:spPr bwMode="auto">
          <a:xfrm>
            <a:off x="76200" y="4358640"/>
            <a:ext cx="9067800" cy="143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/>
              <a:buChar char="•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sz="1800" b="1" dirty="0" smtClean="0"/>
              <a:t>Effect of A/D on the signal:</a:t>
            </a:r>
          </a:p>
          <a:p>
            <a:r>
              <a:rPr lang="en-US" sz="1800" dirty="0" smtClean="0"/>
              <a:t>Clipping (due to overflow)</a:t>
            </a:r>
          </a:p>
        </p:txBody>
      </p:sp>
      <p:pic>
        <p:nvPicPr>
          <p:cNvPr id="19" name="Picture 18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520952"/>
            <a:ext cx="685800" cy="1069848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 bwMode="auto">
          <a:xfrm flipH="1">
            <a:off x="6172200" y="2376487"/>
            <a:ext cx="9144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 flipH="1">
            <a:off x="6172200" y="1738312"/>
            <a:ext cx="9144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2" name="Picture 21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22" y="1520952"/>
            <a:ext cx="685800" cy="106984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458200" y="647700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8/12</a:t>
            </a:r>
            <a:endParaRPr lang="en-US" sz="1600" dirty="0"/>
          </a:p>
        </p:txBody>
      </p:sp>
      <p:sp>
        <p:nvSpPr>
          <p:cNvPr id="24" name="Title 1"/>
          <p:cNvSpPr txBox="1">
            <a:spLocks/>
          </p:cNvSpPr>
          <p:nvPr/>
        </p:nvSpPr>
        <p:spPr bwMode="auto">
          <a:xfrm>
            <a:off x="152400" y="685800"/>
            <a:ext cx="883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</a:defRPr>
            </a:lvl9pPr>
          </a:lstStyle>
          <a:p>
            <a:r>
              <a:rPr lang="en-US" sz="1800" b="1" dirty="0" smtClean="0">
                <a:solidFill>
                  <a:srgbClr val="000000"/>
                </a:solidFill>
              </a:rPr>
              <a:t>Rapid power modulation for secrecy: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9422" y="454223"/>
            <a:ext cx="87914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IT Security Basics              </a:t>
            </a:r>
            <a:r>
              <a:rPr lang="en-US" sz="1400" dirty="0" smtClean="0">
                <a:solidFill>
                  <a:srgbClr val="FF0000"/>
                </a:solidFill>
              </a:rPr>
              <a:t>PHY-layer Solutions               </a:t>
            </a:r>
            <a:r>
              <a:rPr lang="en-US" sz="1400" dirty="0" smtClean="0"/>
              <a:t>Using the Network            Challenges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16753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43000"/>
            <a:ext cx="8764524" cy="3200400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143000"/>
            <a:ext cx="685800" cy="1828800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1143000"/>
            <a:ext cx="685800" cy="1828800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725" y="2642235"/>
            <a:ext cx="685800" cy="182880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212" y="3178739"/>
            <a:ext cx="685800" cy="7315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62525" y="4139475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Small gain</a:t>
            </a:r>
            <a:endParaRPr lang="en-US" sz="1800" dirty="0"/>
          </a:p>
        </p:txBody>
      </p:sp>
      <p:cxnSp>
        <p:nvCxnSpPr>
          <p:cNvPr id="14" name="Straight Connector 13"/>
          <p:cNvCxnSpPr/>
          <p:nvPr/>
        </p:nvCxnSpPr>
        <p:spPr bwMode="auto">
          <a:xfrm flipH="1">
            <a:off x="6172200" y="3505200"/>
            <a:ext cx="9144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6172200" y="3581400"/>
            <a:ext cx="9144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Content Placeholder 5"/>
          <p:cNvSpPr txBox="1">
            <a:spLocks/>
          </p:cNvSpPr>
          <p:nvPr/>
        </p:nvSpPr>
        <p:spPr bwMode="auto">
          <a:xfrm>
            <a:off x="152400" y="4343400"/>
            <a:ext cx="9067800" cy="143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/>
              <a:buChar char="•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sz="1800" b="1" dirty="0" smtClean="0"/>
              <a:t>Effect of A/D on the signal:</a:t>
            </a:r>
          </a:p>
          <a:p>
            <a:r>
              <a:rPr lang="en-US" sz="1800" dirty="0" smtClean="0"/>
              <a:t>Clipping (due to overflow)</a:t>
            </a:r>
          </a:p>
          <a:p>
            <a:r>
              <a:rPr lang="en-US" sz="1800" dirty="0" smtClean="0"/>
              <a:t>Quantization noise (uniformly distributed</a:t>
            </a:r>
            <a:r>
              <a:rPr lang="en-US" sz="1400" dirty="0" smtClean="0"/>
              <a:t>)</a:t>
            </a:r>
          </a:p>
          <a:p>
            <a:pPr marL="0" indent="0">
              <a:buFont typeface="Wingdings" charset="2"/>
              <a:buNone/>
            </a:pPr>
            <a:endParaRPr lang="en-US" sz="1400" dirty="0"/>
          </a:p>
        </p:txBody>
      </p:sp>
      <p:pic>
        <p:nvPicPr>
          <p:cNvPr id="16" name="Picture 15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520952"/>
            <a:ext cx="685800" cy="1069848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 bwMode="auto">
          <a:xfrm flipH="1">
            <a:off x="6172200" y="2376487"/>
            <a:ext cx="9144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 flipH="1">
            <a:off x="6172200" y="1738312"/>
            <a:ext cx="9144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2" name="Picture 21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22" y="1520952"/>
            <a:ext cx="685800" cy="106984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458200" y="647700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8/12</a:t>
            </a:r>
            <a:endParaRPr lang="en-US" sz="1600" dirty="0"/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152400" y="685800"/>
            <a:ext cx="883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</a:defRPr>
            </a:lvl9pPr>
          </a:lstStyle>
          <a:p>
            <a:r>
              <a:rPr lang="en-US" sz="1800" b="1" dirty="0" smtClean="0">
                <a:solidFill>
                  <a:srgbClr val="000000"/>
                </a:solidFill>
              </a:rPr>
              <a:t>Rapid power modulation for secrecy: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9422" y="454223"/>
            <a:ext cx="87914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IT Security Basics              </a:t>
            </a:r>
            <a:r>
              <a:rPr lang="en-US" sz="1400" dirty="0" smtClean="0">
                <a:solidFill>
                  <a:srgbClr val="FF0000"/>
                </a:solidFill>
              </a:rPr>
              <a:t>PHY-layer Solutions               </a:t>
            </a:r>
            <a:r>
              <a:rPr lang="en-US" sz="1400" dirty="0" smtClean="0"/>
              <a:t>Using the Network            Challenges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43569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43000"/>
            <a:ext cx="8764524" cy="3200400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143000"/>
            <a:ext cx="685800" cy="1828800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1143000"/>
            <a:ext cx="685800" cy="1828800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725" y="2642235"/>
            <a:ext cx="685800" cy="1828800"/>
          </a:xfrm>
          <a:prstGeom prst="rect">
            <a:avLst/>
          </a:prstGeom>
        </p:spPr>
      </p:pic>
      <p:sp>
        <p:nvSpPr>
          <p:cNvPr id="16" name="Content Placeholder 5"/>
          <p:cNvSpPr txBox="1">
            <a:spLocks/>
          </p:cNvSpPr>
          <p:nvPr/>
        </p:nvSpPr>
        <p:spPr bwMode="auto">
          <a:xfrm>
            <a:off x="76200" y="4191000"/>
            <a:ext cx="9067800" cy="143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/>
              <a:buChar char="•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sz="1800" b="1" dirty="0" smtClean="0"/>
              <a:t>Effect of A/D on the signal:</a:t>
            </a:r>
          </a:p>
          <a:p>
            <a:r>
              <a:rPr lang="en-US" sz="1800" dirty="0" smtClean="0"/>
              <a:t>Clipping (due to overflow)</a:t>
            </a:r>
          </a:p>
          <a:p>
            <a:r>
              <a:rPr lang="en-US" sz="1800" dirty="0" smtClean="0"/>
              <a:t>Quantization noise (uniformly distributed</a:t>
            </a:r>
            <a:r>
              <a:rPr lang="en-US" sz="1400" dirty="0" smtClean="0"/>
              <a:t>)</a:t>
            </a:r>
          </a:p>
          <a:p>
            <a:pPr marL="0" indent="0">
              <a:buNone/>
            </a:pPr>
            <a:r>
              <a:rPr lang="en-US" sz="1800" b="1" dirty="0" smtClean="0"/>
              <a:t>Trade-off between choosing a large gain and a small gain:</a:t>
            </a:r>
          </a:p>
          <a:p>
            <a:r>
              <a:rPr lang="en-US" sz="1800" dirty="0" smtClean="0"/>
              <a:t>Eve needs to compromise between more A/D overflows or less resolution.</a:t>
            </a:r>
          </a:p>
          <a:p>
            <a:pPr marL="0" indent="0">
              <a:buFont typeface="Wingdings" charset="2"/>
              <a:buNone/>
            </a:pPr>
            <a:endParaRPr lang="en-US" sz="1400" dirty="0"/>
          </a:p>
        </p:txBody>
      </p:sp>
      <p:pic>
        <p:nvPicPr>
          <p:cNvPr id="12" name="Picture 11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520952"/>
            <a:ext cx="685800" cy="1069848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 bwMode="auto">
          <a:xfrm flipH="1">
            <a:off x="6172200" y="2376487"/>
            <a:ext cx="9144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6172200" y="1738312"/>
            <a:ext cx="9144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9" name="Picture 18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22" y="1520952"/>
            <a:ext cx="685800" cy="106984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458200" y="647700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8/12</a:t>
            </a:r>
            <a:endParaRPr lang="en-US" sz="1600" dirty="0"/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152400" y="685800"/>
            <a:ext cx="883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881C1C"/>
                </a:solidFill>
                <a:latin typeface="Georgia" charset="0"/>
              </a:defRPr>
            </a:lvl9pPr>
          </a:lstStyle>
          <a:p>
            <a:r>
              <a:rPr lang="en-US" sz="1800" b="1" dirty="0" smtClean="0">
                <a:solidFill>
                  <a:srgbClr val="000000"/>
                </a:solidFill>
              </a:rPr>
              <a:t>Rapid power modulation for secrecy: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422" y="454223"/>
            <a:ext cx="87914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IT Security Basics              </a:t>
            </a:r>
            <a:r>
              <a:rPr lang="en-US" sz="1400" dirty="0" smtClean="0">
                <a:solidFill>
                  <a:srgbClr val="FF0000"/>
                </a:solidFill>
              </a:rPr>
              <a:t>PHY-layer Solutions               </a:t>
            </a:r>
            <a:r>
              <a:rPr lang="en-US" sz="1400" dirty="0" smtClean="0"/>
              <a:t>Using the Network            Challenges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7354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ur_metho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90600"/>
            <a:ext cx="4114800" cy="2828311"/>
          </a:xfrm>
          <a:prstGeom prst="rect">
            <a:avLst/>
          </a:prstGeom>
        </p:spPr>
      </p:pic>
      <p:pic>
        <p:nvPicPr>
          <p:cNvPr id="5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990600"/>
            <a:ext cx="4213098" cy="2895600"/>
          </a:xfrm>
        </p:spPr>
      </p:pic>
      <p:sp>
        <p:nvSpPr>
          <p:cNvPr id="2" name="TextBox 1"/>
          <p:cNvSpPr txBox="1"/>
          <p:nvPr/>
        </p:nvSpPr>
        <p:spPr>
          <a:xfrm>
            <a:off x="1063515" y="3962400"/>
            <a:ext cx="2670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(a)  Public Discussion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78315" y="3886200"/>
            <a:ext cx="2777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(b)  Power modulation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4343400"/>
            <a:ext cx="8496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(Although they are not really competing techniques.  Power modulation </a:t>
            </a:r>
          </a:p>
          <a:p>
            <a:r>
              <a:rPr lang="en-US" dirty="0"/>
              <a:t> </a:t>
            </a:r>
            <a:r>
              <a:rPr lang="en-US" dirty="0" smtClean="0"/>
              <a:t> approach</a:t>
            </a:r>
            <a:r>
              <a:rPr lang="en-US" dirty="0"/>
              <a:t> </a:t>
            </a:r>
            <a:r>
              <a:rPr lang="en-US" dirty="0" smtClean="0"/>
              <a:t>could be used under public discussion.)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27129" y="5574268"/>
            <a:ext cx="5015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What if Eve picks up the transmitter?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9" name="Picture 4" descr="http://image.made-in-china.com/2f0j00VBsEZSvhQJoc/Contactless-Chip-Car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929" y="4736068"/>
            <a:ext cx="1744671" cy="111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9422" y="454223"/>
            <a:ext cx="87914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IT Security Basics              </a:t>
            </a:r>
            <a:r>
              <a:rPr lang="en-US" sz="1400" dirty="0" smtClean="0">
                <a:solidFill>
                  <a:srgbClr val="FF0000"/>
                </a:solidFill>
              </a:rPr>
              <a:t>PHY-layer Solutions               </a:t>
            </a:r>
            <a:r>
              <a:rPr lang="en-US" sz="1400" dirty="0" smtClean="0"/>
              <a:t>Using the Network            Challenges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92921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389" y="3145536"/>
            <a:ext cx="5572811" cy="27980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531" y="849868"/>
            <a:ext cx="7669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  <a:ea typeface="+mj-ea"/>
                <a:cs typeface="+mj-cs"/>
              </a:rPr>
              <a:t>Secrecy rate vs. SNR at Bob, Eve has perfect access to the </a:t>
            </a:r>
            <a:r>
              <a:rPr lang="en-US" b="1" dirty="0" smtClean="0">
                <a:latin typeface="+mj-lt"/>
                <a:ea typeface="+mj-ea"/>
                <a:cs typeface="+mj-cs"/>
              </a:rPr>
              <a:t>signal</a:t>
            </a:r>
            <a:endParaRPr lang="en-US" b="1" dirty="0"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58200" y="6477000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10/12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13716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Noisy channel to Bob, </a:t>
            </a:r>
            <a:r>
              <a:rPr lang="en-US" b="1" dirty="0" smtClean="0"/>
              <a:t>noiseless</a:t>
            </a:r>
            <a:r>
              <a:rPr lang="en-US" dirty="0" smtClean="0"/>
              <a:t> channel to Eve.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733800" y="1371600"/>
            <a:ext cx="990600" cy="978933"/>
            <a:chOff x="1219200" y="1600200"/>
            <a:chExt cx="990600" cy="978933"/>
          </a:xfrm>
        </p:grpSpPr>
        <p:sp>
          <p:nvSpPr>
            <p:cNvPr id="11" name="TextBox 4"/>
            <p:cNvSpPr txBox="1">
              <a:spLocks noChangeArrowheads="1"/>
            </p:cNvSpPr>
            <p:nvPr/>
          </p:nvSpPr>
          <p:spPr bwMode="auto">
            <a:xfrm>
              <a:off x="1219200" y="2209801"/>
              <a:ext cx="990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90000"/>
                <a:buFont typeface="Monotype Sorts"/>
                <a:buNone/>
              </a:pPr>
              <a:r>
                <a:rPr lang="en-US" b="1" dirty="0" smtClean="0"/>
                <a:t>Alice</a:t>
              </a:r>
              <a:endParaRPr lang="en-US" b="1" dirty="0"/>
            </a:p>
          </p:txBody>
        </p:sp>
        <p:pic>
          <p:nvPicPr>
            <p:cNvPr id="12" name="Picture 6" descr="Alic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95400" y="1600200"/>
              <a:ext cx="556211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12"/>
          <p:cNvGrpSpPr/>
          <p:nvPr/>
        </p:nvGrpSpPr>
        <p:grpSpPr>
          <a:xfrm>
            <a:off x="7256124" y="1621536"/>
            <a:ext cx="633507" cy="978932"/>
            <a:chOff x="5867400" y="1535668"/>
            <a:chExt cx="633507" cy="978932"/>
          </a:xfrm>
        </p:grpSpPr>
        <p:pic>
          <p:nvPicPr>
            <p:cNvPr id="14" name="Picture 7" descr="Bob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879841" y="1535668"/>
              <a:ext cx="597159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5867400" y="2145268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Bob</a:t>
              </a:r>
              <a:endParaRPr lang="en-US" b="1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122524" y="2154936"/>
            <a:ext cx="595035" cy="914400"/>
            <a:chOff x="3672165" y="2057400"/>
            <a:chExt cx="595035" cy="914400"/>
          </a:xfrm>
        </p:grpSpPr>
        <p:pic>
          <p:nvPicPr>
            <p:cNvPr id="17" name="Picture 1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713196" y="2057400"/>
              <a:ext cx="492369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3672165" y="2602468"/>
              <a:ext cx="5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Eve</a:t>
              </a:r>
              <a:endParaRPr lang="en-US" b="1" dirty="0"/>
            </a:p>
          </p:txBody>
        </p:sp>
      </p:grpSp>
      <p:cxnSp>
        <p:nvCxnSpPr>
          <p:cNvPr id="20" name="Straight Connector 19"/>
          <p:cNvCxnSpPr/>
          <p:nvPr/>
        </p:nvCxnSpPr>
        <p:spPr bwMode="auto">
          <a:xfrm>
            <a:off x="4267200" y="1828800"/>
            <a:ext cx="879231" cy="4953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99422" y="454223"/>
            <a:ext cx="87914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IT Security Basics              </a:t>
            </a:r>
            <a:r>
              <a:rPr lang="en-US" sz="1400" dirty="0" smtClean="0">
                <a:solidFill>
                  <a:srgbClr val="FF0000"/>
                </a:solidFill>
              </a:rPr>
              <a:t>PHY-layer Solutions               </a:t>
            </a:r>
            <a:r>
              <a:rPr lang="en-US" sz="1400" dirty="0" smtClean="0"/>
              <a:t>Using the Network            Challenges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49941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1534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Other approaches: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Artificial </a:t>
            </a:r>
            <a:r>
              <a:rPr lang="en-US" sz="2000" b="1" dirty="0" err="1" smtClean="0"/>
              <a:t>intersymbol</a:t>
            </a:r>
            <a:r>
              <a:rPr lang="en-US" sz="2000" b="1" dirty="0" smtClean="0"/>
              <a:t> interference (ISI) [ISIT 2013]</a:t>
            </a:r>
            <a:r>
              <a:rPr lang="en-US" sz="2000" dirty="0" smtClean="0"/>
              <a:t>:  Introduce intentional ISI at the transmitter, key gives Bob an advantage in equalization.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Artificial jamming [</a:t>
            </a:r>
            <a:r>
              <a:rPr lang="en-US" sz="2000" b="1" dirty="0" err="1" smtClean="0"/>
              <a:t>Asilomar</a:t>
            </a:r>
            <a:r>
              <a:rPr lang="en-US" sz="2000" b="1" dirty="0" smtClean="0"/>
              <a:t> 2014</a:t>
            </a:r>
            <a:r>
              <a:rPr lang="en-US" sz="2000" dirty="0" smtClean="0"/>
              <a:t>]:  Key is used  to add a jamming signal, which Bob can pre-cancel at the receiver – </a:t>
            </a:r>
            <a:r>
              <a:rPr lang="en-US" sz="2000" i="1" dirty="0" smtClean="0"/>
              <a:t>unlike seemingly similar approaches in literature, cryptographic key is handed to Eve after transmission. </a:t>
            </a:r>
          </a:p>
          <a:p>
            <a:pPr>
              <a:buFont typeface="+mj-lt"/>
              <a:buAutoNum type="arabicPeriod"/>
            </a:pP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99422" y="454223"/>
            <a:ext cx="87914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IT Security Basics              </a:t>
            </a:r>
            <a:r>
              <a:rPr lang="en-US" sz="1400" dirty="0" smtClean="0">
                <a:solidFill>
                  <a:srgbClr val="FF0000"/>
                </a:solidFill>
              </a:rPr>
              <a:t>PHY-layer Solutions               </a:t>
            </a:r>
            <a:r>
              <a:rPr lang="en-US" sz="1400" dirty="0" smtClean="0"/>
              <a:t>Using the Network            Challenges</a:t>
            </a:r>
            <a:endParaRPr lang="en-US" sz="1400" dirty="0"/>
          </a:p>
        </p:txBody>
      </p:sp>
      <p:pic>
        <p:nvPicPr>
          <p:cNvPr id="5" name="Picture 4" descr="rs_key_totalpowe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144" y="3352800"/>
            <a:ext cx="4911505" cy="2667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 bwMode="auto">
          <a:xfrm>
            <a:off x="1692649" y="4495800"/>
            <a:ext cx="1524000" cy="609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-53597" y="4048780"/>
            <a:ext cx="2355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Needs some</a:t>
            </a:r>
            <a:r>
              <a:rPr lang="en-US" sz="1400" b="1" dirty="0"/>
              <a:t> </a:t>
            </a:r>
            <a:r>
              <a:rPr lang="en-US" sz="1400" b="1" dirty="0" smtClean="0"/>
              <a:t>jamming</a:t>
            </a:r>
          </a:p>
          <a:p>
            <a:r>
              <a:rPr lang="en-US" sz="1400" b="1" dirty="0"/>
              <a:t> </a:t>
            </a:r>
            <a:r>
              <a:rPr lang="en-US" sz="1400" b="1" dirty="0" smtClean="0"/>
              <a:t>to confuse Eve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6264649" y="3733800"/>
            <a:ext cx="762000" cy="533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6950449" y="3352800"/>
            <a:ext cx="1964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Need some signal</a:t>
            </a:r>
          </a:p>
          <a:p>
            <a:r>
              <a:rPr lang="en-US" sz="1400" b="1" dirty="0"/>
              <a:t> </a:t>
            </a:r>
            <a:r>
              <a:rPr lang="en-US" sz="1400" b="1" dirty="0" smtClean="0"/>
              <a:t> power for Bob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381557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422" y="454223"/>
            <a:ext cx="87914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IT Security Basics              </a:t>
            </a:r>
            <a:r>
              <a:rPr lang="en-US" sz="1400" dirty="0" smtClean="0">
                <a:solidFill>
                  <a:srgbClr val="FF0000"/>
                </a:solidFill>
              </a:rPr>
              <a:t>PHY-layer Solutions               </a:t>
            </a:r>
            <a:r>
              <a:rPr lang="en-US" sz="1400" dirty="0" smtClean="0"/>
              <a:t>Using the Network            Challenges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044476"/>
            <a:ext cx="886653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Challenges for Everlasting Secrecy (Alice-Bob-Eve)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Cryptography:  Computational assumptions on eavesdropper.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Information-theoretic security:  Scenario assumptions on eavesdropper.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Our approach:  Assumptions on current conversion capabilities of </a:t>
            </a:r>
          </a:p>
          <a:p>
            <a:r>
              <a:rPr lang="en-US" dirty="0" smtClean="0"/>
              <a:t>        eavesdropper.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514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839200" cy="533400"/>
          </a:xfrm>
        </p:spPr>
        <p:txBody>
          <a:bodyPr/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Information-theoretic secrecy [Shannon, 1949]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981200"/>
            <a:ext cx="5867400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Information is encoded in such a way that Eve gets no information about the message…if the scenario is right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4748" y="4010561"/>
            <a:ext cx="78810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Advantages:</a:t>
            </a:r>
            <a:endParaRPr lang="en-US" sz="2000" b="1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</a:rPr>
              <a:t>No computational assumptions on Eve.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i="1" dirty="0" smtClean="0">
                <a:solidFill>
                  <a:srgbClr val="FF0000"/>
                </a:solidFill>
              </a:rPr>
              <a:t>If</a:t>
            </a:r>
            <a:r>
              <a:rPr lang="en-US" sz="2000" dirty="0" smtClean="0">
                <a:solidFill>
                  <a:srgbClr val="000000"/>
                </a:solidFill>
              </a:rPr>
              <a:t> the transmission is securely made, it is secure forever.</a:t>
            </a:r>
            <a:endParaRPr lang="en-US" sz="2000" i="1" dirty="0" smtClean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130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0"/>
            <a:ext cx="8839200" cy="533400"/>
          </a:xfrm>
        </p:spPr>
        <p:txBody>
          <a:bodyPr/>
          <a:lstStyle/>
          <a:p>
            <a:r>
              <a:rPr lang="en-US" sz="1800" b="1" dirty="0" smtClean="0">
                <a:solidFill>
                  <a:srgbClr val="000000"/>
                </a:solidFill>
              </a:rPr>
              <a:t>Outline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153400" cy="4495800"/>
          </a:xfrm>
        </p:spPr>
        <p:txBody>
          <a:bodyPr/>
          <a:lstStyle/>
          <a:p>
            <a:pPr marL="0" indent="0">
              <a:buClrTx/>
              <a:buNone/>
            </a:pPr>
            <a:r>
              <a:rPr lang="en-US" sz="1800" b="1" dirty="0" smtClean="0">
                <a:solidFill>
                  <a:srgbClr val="000000"/>
                </a:solidFill>
              </a:rPr>
              <a:t>1.    </a:t>
            </a:r>
            <a:r>
              <a:rPr lang="en-US" sz="1800" dirty="0" smtClean="0">
                <a:solidFill>
                  <a:srgbClr val="000000"/>
                </a:solidFill>
              </a:rPr>
              <a:t>Information Theoretic security basics</a:t>
            </a:r>
          </a:p>
          <a:p>
            <a:pPr marL="0" indent="0">
              <a:buClrTx/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2.   Potential Physical-Layer Solutions</a:t>
            </a:r>
          </a:p>
          <a:p>
            <a:pPr marL="0" indent="0">
              <a:buClrTx/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3.   </a:t>
            </a:r>
            <a:r>
              <a:rPr lang="en-US" sz="1800" b="1" dirty="0" smtClean="0">
                <a:solidFill>
                  <a:srgbClr val="000000"/>
                </a:solidFill>
              </a:rPr>
              <a:t>Exploiting the Network</a:t>
            </a:r>
          </a:p>
          <a:p>
            <a:pPr marL="0" indent="0">
              <a:buClrTx/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4.   Current and Future Challenges</a:t>
            </a:r>
          </a:p>
          <a:p>
            <a:pPr marL="457200" indent="-457200">
              <a:buClrTx/>
              <a:buFont typeface="+mj-lt"/>
              <a:buAutoNum type="arabicPeriod"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909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152400" y="3124200"/>
            <a:ext cx="5181600" cy="2466322"/>
            <a:chOff x="533400" y="3553478"/>
            <a:chExt cx="5181600" cy="2466322"/>
          </a:xfrm>
        </p:grpSpPr>
        <p:sp>
          <p:nvSpPr>
            <p:cNvPr id="30" name="Parallelogram 29"/>
            <p:cNvSpPr/>
            <p:nvPr/>
          </p:nvSpPr>
          <p:spPr>
            <a:xfrm>
              <a:off x="533400" y="3733800"/>
              <a:ext cx="5181600" cy="2286000"/>
            </a:xfrm>
            <a:prstGeom prst="parallelogram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30" descr="MCj0280553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76400" y="3886200"/>
              <a:ext cx="582251" cy="789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30" descr="MCj0280553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62350" y="3972573"/>
              <a:ext cx="582251" cy="789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130" descr="MCj0280553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47950" y="4544078"/>
              <a:ext cx="582251" cy="789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76200" dir="11580000" sx="115000" sy="115000" algn="ctr" rotWithShape="0">
                <a:srgbClr val="FF0000"/>
              </a:outerShdw>
            </a:effectLst>
          </p:spPr>
        </p:pic>
        <p:pic>
          <p:nvPicPr>
            <p:cNvPr id="23" name="Picture 130" descr="MCj0280553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52600" y="4800600"/>
              <a:ext cx="582251" cy="789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130" descr="MCj0280553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90800" y="3810000"/>
              <a:ext cx="582251" cy="789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130" descr="MCj0280553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47750" y="4467878"/>
              <a:ext cx="582251" cy="789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76200" dir="11580000" sx="115000" sy="115000" algn="ctr" rotWithShape="0">
                <a:srgbClr val="FF0000"/>
              </a:outerShdw>
            </a:effectLst>
          </p:spPr>
        </p:pic>
        <p:pic>
          <p:nvPicPr>
            <p:cNvPr id="26" name="Picture 130" descr="MCj0280553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19600" y="4800600"/>
              <a:ext cx="582251" cy="789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130" descr="MCj0280553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48050" y="4638027"/>
              <a:ext cx="582251" cy="789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130" descr="MCj0280553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67200" y="3886200"/>
              <a:ext cx="582251" cy="789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76200" dir="11580000" sx="115000" sy="115000" algn="ctr" rotWithShape="0">
                <a:srgbClr val="FF0000"/>
              </a:outerShdw>
            </a:effectLst>
          </p:spPr>
        </p:pic>
        <p:pic>
          <p:nvPicPr>
            <p:cNvPr id="29" name="Picture 130" descr="MCj0280553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8000" y="5001278"/>
              <a:ext cx="582251" cy="789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130" descr="MCj0280553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99149" y="3629678"/>
              <a:ext cx="582251" cy="789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130" descr="MCj0280553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6000" y="5001278"/>
              <a:ext cx="582251" cy="789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130" descr="MCj0280553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51549" y="4163078"/>
              <a:ext cx="582251" cy="789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76200" dir="11580000" sx="115000" sy="115000" algn="ctr" rotWithShape="0">
                <a:srgbClr val="FF0000"/>
              </a:outerShdw>
            </a:effectLst>
          </p:spPr>
        </p:pic>
        <p:pic>
          <p:nvPicPr>
            <p:cNvPr id="34" name="Picture 130" descr="MCj0280553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62400" y="5029200"/>
              <a:ext cx="582251" cy="789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130" descr="MCj0280553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00600" y="3962400"/>
              <a:ext cx="582251" cy="789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130" descr="MCj0280553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76400" y="4343400"/>
              <a:ext cx="582251" cy="789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130" descr="MCj0280553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19200" y="3733800"/>
              <a:ext cx="582251" cy="789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130" descr="MCj0280553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32349" y="3553478"/>
              <a:ext cx="582251" cy="789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76200" dir="11580000" sx="115000" sy="115000" algn="ctr" rotWithShape="0">
                <a:srgbClr val="FF0000"/>
              </a:outerShdw>
            </a:effectLst>
          </p:spPr>
        </p:pic>
      </p:grpSp>
      <p:sp>
        <p:nvSpPr>
          <p:cNvPr id="42" name="TextBox 41"/>
          <p:cNvSpPr txBox="1"/>
          <p:nvPr/>
        </p:nvSpPr>
        <p:spPr>
          <a:xfrm>
            <a:off x="5486400" y="2937808"/>
            <a:ext cx="3259520" cy="193899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smtClean="0">
                <a:latin typeface="+mj-lt"/>
              </a:rPr>
              <a:t>How much secret info can be shared by a network of wireless nodes in the presence of eavesdropper nodes?  [Gupta/Kumar et al]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" y="762000"/>
            <a:ext cx="2704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 Network Scale:</a:t>
            </a:r>
            <a:endParaRPr lang="en-US" b="1" dirty="0"/>
          </a:p>
        </p:txBody>
      </p:sp>
      <p:grpSp>
        <p:nvGrpSpPr>
          <p:cNvPr id="44" name="Group 43"/>
          <p:cNvGrpSpPr/>
          <p:nvPr/>
        </p:nvGrpSpPr>
        <p:grpSpPr>
          <a:xfrm>
            <a:off x="1981200" y="1447800"/>
            <a:ext cx="990600" cy="978933"/>
            <a:chOff x="1219200" y="1600200"/>
            <a:chExt cx="990600" cy="978933"/>
          </a:xfrm>
        </p:grpSpPr>
        <p:sp>
          <p:nvSpPr>
            <p:cNvPr id="45" name="TextBox 4"/>
            <p:cNvSpPr txBox="1">
              <a:spLocks noChangeArrowheads="1"/>
            </p:cNvSpPr>
            <p:nvPr/>
          </p:nvSpPr>
          <p:spPr bwMode="auto">
            <a:xfrm>
              <a:off x="1219200" y="2209801"/>
              <a:ext cx="990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90000"/>
                <a:buFont typeface="Monotype Sorts"/>
                <a:buNone/>
              </a:pPr>
              <a:r>
                <a:rPr lang="en-US" b="1" dirty="0" smtClean="0"/>
                <a:t>Alice</a:t>
              </a:r>
              <a:endParaRPr lang="en-US" b="1" dirty="0"/>
            </a:p>
          </p:txBody>
        </p:sp>
        <p:pic>
          <p:nvPicPr>
            <p:cNvPr id="46" name="Picture 6" descr="Alic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95400" y="1600200"/>
              <a:ext cx="556211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7" name="Group 46"/>
          <p:cNvGrpSpPr/>
          <p:nvPr/>
        </p:nvGrpSpPr>
        <p:grpSpPr>
          <a:xfrm>
            <a:off x="5843493" y="1535668"/>
            <a:ext cx="633507" cy="978932"/>
            <a:chOff x="5867400" y="1535668"/>
            <a:chExt cx="633507" cy="978932"/>
          </a:xfrm>
        </p:grpSpPr>
        <p:pic>
          <p:nvPicPr>
            <p:cNvPr id="48" name="Picture 7" descr="Bo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79841" y="1535668"/>
              <a:ext cx="597159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TextBox 48"/>
            <p:cNvSpPr txBox="1"/>
            <p:nvPr/>
          </p:nvSpPr>
          <p:spPr>
            <a:xfrm>
              <a:off x="5867400" y="2145268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Bob</a:t>
              </a:r>
              <a:endParaRPr lang="en-US" b="1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657600" y="1752600"/>
            <a:ext cx="595035" cy="914400"/>
            <a:chOff x="3672165" y="2057400"/>
            <a:chExt cx="595035" cy="914400"/>
          </a:xfrm>
        </p:grpSpPr>
        <p:pic>
          <p:nvPicPr>
            <p:cNvPr id="51" name="Picture 1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13196" y="2057400"/>
              <a:ext cx="492369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TextBox 51"/>
            <p:cNvSpPr txBox="1"/>
            <p:nvPr/>
          </p:nvSpPr>
          <p:spPr>
            <a:xfrm>
              <a:off x="3672165" y="2602468"/>
              <a:ext cx="5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Eve</a:t>
              </a:r>
              <a:endParaRPr lang="en-US" b="1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70905" y="1066800"/>
            <a:ext cx="6838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 far </a:t>
            </a:r>
            <a:r>
              <a:rPr lang="en-US" i="1" dirty="0" smtClean="0"/>
              <a:t>we</a:t>
            </a:r>
            <a:r>
              <a:rPr lang="en-US" dirty="0" smtClean="0"/>
              <a:t> have considered (perhaps not so successfully):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447105" y="2743200"/>
            <a:ext cx="399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 perhaps we should consider: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86400" y="4876800"/>
            <a:ext cx="34902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 startAt="2"/>
            </a:pPr>
            <a:r>
              <a:rPr lang="en-US" dirty="0" smtClean="0"/>
              <a:t>… </a:t>
            </a:r>
            <a:r>
              <a:rPr lang="en-US" dirty="0"/>
              <a:t>and how many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eavesdroppers</a:t>
            </a:r>
          </a:p>
          <a:p>
            <a:r>
              <a:rPr lang="en-US" dirty="0" smtClean="0"/>
              <a:t>    can </a:t>
            </a:r>
            <a:r>
              <a:rPr lang="en-US" dirty="0"/>
              <a:t>the network tolerate?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10200" y="2633246"/>
            <a:ext cx="14181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Questions:</a:t>
            </a:r>
            <a:endParaRPr lang="en-US" sz="16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99422" y="454223"/>
            <a:ext cx="87914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IT Security Basics              PHY-layer Solutions</a:t>
            </a:r>
            <a:r>
              <a:rPr lang="en-US" sz="1400" dirty="0" smtClean="0">
                <a:solidFill>
                  <a:srgbClr val="FF0000"/>
                </a:solidFill>
              </a:rPr>
              <a:t>               Using the Network            </a:t>
            </a:r>
            <a:r>
              <a:rPr lang="en-US" sz="1400" dirty="0" smtClean="0"/>
              <a:t>Challenges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23287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457200" y="1263407"/>
            <a:ext cx="3108960" cy="1479793"/>
            <a:chOff x="533400" y="3553478"/>
            <a:chExt cx="5181600" cy="2466322"/>
          </a:xfrm>
        </p:grpSpPr>
        <p:sp>
          <p:nvSpPr>
            <p:cNvPr id="5" name="Parallelogram 4"/>
            <p:cNvSpPr/>
            <p:nvPr/>
          </p:nvSpPr>
          <p:spPr>
            <a:xfrm>
              <a:off x="533400" y="3733800"/>
              <a:ext cx="5181600" cy="2286000"/>
            </a:xfrm>
            <a:prstGeom prst="parallelogram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130" descr="MCj0280553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76400" y="3886200"/>
              <a:ext cx="582251" cy="789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30" descr="MCj0280553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62350" y="3972573"/>
              <a:ext cx="582251" cy="789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30" descr="MCj0280553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47950" y="4544078"/>
              <a:ext cx="582251" cy="789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76200" dir="11580000" sx="115000" sy="115000" algn="ctr" rotWithShape="0">
                <a:srgbClr val="FF0000"/>
              </a:outerShdw>
            </a:effectLst>
          </p:spPr>
        </p:pic>
        <p:pic>
          <p:nvPicPr>
            <p:cNvPr id="9" name="Picture 130" descr="MCj0280553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52600" y="4800600"/>
              <a:ext cx="582251" cy="789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30" descr="MCj0280553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90800" y="3810000"/>
              <a:ext cx="582251" cy="789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30" descr="MCj0280553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47750" y="4467878"/>
              <a:ext cx="582251" cy="789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76200" dir="11580000" sx="115000" sy="115000" algn="ctr" rotWithShape="0">
                <a:srgbClr val="FF0000"/>
              </a:outerShdw>
            </a:effectLst>
          </p:spPr>
        </p:pic>
        <p:pic>
          <p:nvPicPr>
            <p:cNvPr id="12" name="Picture 130" descr="MCj0280553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19600" y="4800600"/>
              <a:ext cx="582251" cy="789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30" descr="MCj0280553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48050" y="4638027"/>
              <a:ext cx="582251" cy="789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0" descr="MCj0280553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67200" y="3886200"/>
              <a:ext cx="582251" cy="789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76200" dir="11580000" sx="115000" sy="115000" algn="ctr" rotWithShape="0">
                <a:srgbClr val="FF0000"/>
              </a:outerShdw>
            </a:effectLst>
          </p:spPr>
        </p:pic>
        <p:pic>
          <p:nvPicPr>
            <p:cNvPr id="15" name="Picture 130" descr="MCj0280553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8000" y="5001278"/>
              <a:ext cx="582251" cy="789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30" descr="MCj0280553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99149" y="3629678"/>
              <a:ext cx="582251" cy="789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30" descr="MCj0280553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6000" y="5001278"/>
              <a:ext cx="582251" cy="789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30" descr="MCj0280553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51549" y="4163078"/>
              <a:ext cx="582251" cy="789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76200" dir="11580000" sx="115000" sy="115000" algn="ctr" rotWithShape="0">
                <a:srgbClr val="FF0000"/>
              </a:outerShdw>
            </a:effectLst>
          </p:spPr>
        </p:pic>
        <p:pic>
          <p:nvPicPr>
            <p:cNvPr id="19" name="Picture 130" descr="MCj0280553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62400" y="5029200"/>
              <a:ext cx="582251" cy="789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30" descr="MCj0280553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00600" y="3962400"/>
              <a:ext cx="582251" cy="789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30" descr="MCj0280553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76400" y="4343400"/>
              <a:ext cx="582251" cy="789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130" descr="MCj0280553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19200" y="3733800"/>
              <a:ext cx="582251" cy="789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130" descr="MCj0280553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32349" y="3553478"/>
              <a:ext cx="582251" cy="789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76200" dir="11580000" sx="115000" sy="115000" algn="ctr" rotWithShape="0">
                <a:srgbClr val="FF0000"/>
              </a:outerShdw>
            </a:effectLst>
          </p:spPr>
        </p:pic>
      </p:grpSp>
      <p:sp>
        <p:nvSpPr>
          <p:cNvPr id="32" name="TextBox 31"/>
          <p:cNvSpPr txBox="1"/>
          <p:nvPr/>
        </p:nvSpPr>
        <p:spPr>
          <a:xfrm>
            <a:off x="2438400" y="3352800"/>
            <a:ext cx="3733800" cy="230832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Gupta-Kumar: </a:t>
            </a:r>
            <a:r>
              <a:rPr lang="en-US" i="1" dirty="0" smtClean="0"/>
              <a:t>n</a:t>
            </a:r>
            <a:r>
              <a:rPr lang="en-US" dirty="0" smtClean="0"/>
              <a:t> nodes each can share                  bits per second.</a:t>
            </a:r>
          </a:p>
          <a:p>
            <a:endParaRPr lang="en-US" dirty="0" smtClean="0"/>
          </a:p>
          <a:p>
            <a:r>
              <a:rPr lang="en-US" dirty="0" smtClean="0"/>
              <a:t>Want to achieve this throughput </a:t>
            </a:r>
            <a:r>
              <a:rPr lang="en-US" i="1" dirty="0" smtClean="0"/>
              <a:t>securely</a:t>
            </a:r>
            <a:r>
              <a:rPr lang="en-US" dirty="0" smtClean="0"/>
              <a:t>, in the presence of </a:t>
            </a:r>
            <a:r>
              <a:rPr lang="en-US" i="1" dirty="0" smtClean="0"/>
              <a:t>m</a:t>
            </a:r>
            <a:r>
              <a:rPr lang="en-US" dirty="0" smtClean="0"/>
              <a:t> eavesdroppers of </a:t>
            </a:r>
            <a:r>
              <a:rPr lang="en-US" b="1" dirty="0" smtClean="0">
                <a:solidFill>
                  <a:schemeClr val="accent2"/>
                </a:solidFill>
              </a:rPr>
              <a:t>unknown</a:t>
            </a:r>
            <a:r>
              <a:rPr lang="en-US" dirty="0" smtClean="0"/>
              <a:t> location. </a:t>
            </a:r>
            <a:endParaRPr lang="en-US" dirty="0"/>
          </a:p>
        </p:txBody>
      </p:sp>
      <p:pic>
        <p:nvPicPr>
          <p:cNvPr id="33" name="Picture 2" descr="C:\Users\LIBRSCI1010\Downloads\CodeCogsEqn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657600"/>
            <a:ext cx="118110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3962400" y="1298138"/>
            <a:ext cx="36576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Georgia"/>
              </a:rPr>
              <a:t>    </a:t>
            </a:r>
            <a:r>
              <a:rPr lang="en-US" b="1" dirty="0" smtClean="0">
                <a:solidFill>
                  <a:srgbClr val="000000"/>
                </a:solidFill>
                <a:latin typeface="Georgia"/>
              </a:rPr>
              <a:t> </a:t>
            </a:r>
            <a:r>
              <a:rPr lang="en-US" sz="2000" b="1" i="1" dirty="0" smtClean="0">
                <a:solidFill>
                  <a:srgbClr val="000000"/>
                </a:solidFill>
                <a:latin typeface="Georgia"/>
              </a:rPr>
              <a:t>n</a:t>
            </a:r>
            <a:r>
              <a:rPr lang="en-US" sz="2000" b="1" dirty="0" smtClean="0">
                <a:solidFill>
                  <a:srgbClr val="000000"/>
                </a:solidFill>
                <a:latin typeface="Georgia"/>
              </a:rPr>
              <a:t> good guys (matched into pairs)</a:t>
            </a:r>
          </a:p>
          <a:p>
            <a:pPr lvl="0">
              <a:buFont typeface="Arial" pitchFamily="34" charset="0"/>
              <a:buChar char="•"/>
            </a:pPr>
            <a:endParaRPr lang="en-US" sz="2000" b="1" dirty="0" smtClean="0">
              <a:solidFill>
                <a:srgbClr val="000000"/>
              </a:solidFill>
              <a:latin typeface="Georgia"/>
            </a:endParaRPr>
          </a:p>
          <a:p>
            <a:pPr marL="285750" lvl="0" indent="-285750">
              <a:buFont typeface="Arial"/>
              <a:buChar char="•"/>
            </a:pPr>
            <a:r>
              <a:rPr lang="en-US" sz="2000" b="1" i="1" dirty="0" smtClean="0">
                <a:solidFill>
                  <a:srgbClr val="000000"/>
                </a:solidFill>
                <a:latin typeface="Georgia"/>
              </a:rPr>
              <a:t>m</a:t>
            </a:r>
            <a:r>
              <a:rPr lang="en-US" sz="2000" b="1" dirty="0" smtClean="0">
                <a:solidFill>
                  <a:srgbClr val="000000"/>
                </a:solidFill>
                <a:latin typeface="Georgia"/>
              </a:rPr>
              <a:t> bad guys. </a:t>
            </a:r>
          </a:p>
          <a:p>
            <a:pPr lvl="0"/>
            <a:endParaRPr lang="en-US" dirty="0" smtClean="0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2400" y="762001"/>
            <a:ext cx="3657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Problem: Secrecy Sca</a:t>
            </a:r>
            <a:r>
              <a:rPr lang="en-US" sz="1600" b="1" dirty="0" smtClean="0">
                <a:latin typeface="+mj-lt"/>
              </a:rPr>
              <a:t>ling</a:t>
            </a:r>
            <a:endParaRPr lang="en-US" sz="1600" b="1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9422" y="454223"/>
            <a:ext cx="87914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IT Security Basics              PHY-layer Solutions</a:t>
            </a:r>
            <a:r>
              <a:rPr lang="en-US" sz="1400" dirty="0" smtClean="0">
                <a:solidFill>
                  <a:srgbClr val="FF0000"/>
                </a:solidFill>
              </a:rPr>
              <a:t>               Using the Network            </a:t>
            </a:r>
            <a:r>
              <a:rPr lang="en-US" sz="1400" dirty="0" smtClean="0"/>
              <a:t>Challenges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23975"/>
            <a:ext cx="72675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2057400"/>
            <a:ext cx="5029200" cy="396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Network (random extended network):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Nodes are placed in the interval [0, n]. 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Legitimate nodes randomly placed: Poisson with unit density (</a:t>
            </a:r>
            <a:r>
              <a:rPr lang="en-US" i="1" dirty="0" smtClean="0"/>
              <a:t>n</a:t>
            </a:r>
            <a:r>
              <a:rPr lang="en-US" dirty="0" smtClean="0"/>
              <a:t> good guys on average) 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Eavesdroppers Poisson with </a:t>
            </a:r>
            <a:r>
              <a:rPr lang="en-US" dirty="0" smtClean="0">
                <a:latin typeface="Symbol" pitchFamily="18" charset="2"/>
              </a:rPr>
              <a:t>l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/>
              <a:t>m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 = </a:t>
            </a:r>
            <a:r>
              <a:rPr lang="en-US" dirty="0" smtClean="0">
                <a:solidFill>
                  <a:srgbClr val="000000"/>
                </a:solidFill>
                <a:latin typeface="Symbol" pitchFamily="18" charset="2"/>
              </a:rPr>
              <a:t>l</a:t>
            </a:r>
            <a:r>
              <a:rPr lang="en-US" i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/>
              <a:t>n</a:t>
            </a:r>
            <a:r>
              <a:rPr lang="en-US" dirty="0" smtClean="0"/>
              <a:t> bad guys on average.)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n nodes matched into source-destination pairs uniformly at random. 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6165" y="728247"/>
            <a:ext cx="4403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1-D Networks (worst-case topology)</a:t>
            </a:r>
            <a:endParaRPr lang="en-US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5235" y="1248080"/>
            <a:ext cx="455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</a:t>
            </a:r>
            <a:r>
              <a:rPr lang="en-US" sz="1400" baseline="-25000" dirty="0" smtClean="0"/>
              <a:t>1</a:t>
            </a:r>
            <a:endParaRPr lang="en-US" sz="14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4175140" y="1248080"/>
            <a:ext cx="455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</a:t>
            </a:r>
            <a:r>
              <a:rPr lang="en-US" sz="1400" baseline="-25000" dirty="0" smtClean="0"/>
              <a:t>1</a:t>
            </a:r>
            <a:endParaRPr lang="en-US" sz="14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2960820" y="1248080"/>
            <a:ext cx="455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</a:t>
            </a:r>
            <a:r>
              <a:rPr lang="en-US" sz="1400" baseline="-25000" dirty="0" smtClean="0"/>
              <a:t>2</a:t>
            </a:r>
            <a:endParaRPr lang="en-US" sz="14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5389460" y="1298755"/>
            <a:ext cx="455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</a:t>
            </a:r>
            <a:r>
              <a:rPr lang="en-US" sz="1400" baseline="-25000" dirty="0" smtClean="0"/>
              <a:t>2</a:t>
            </a:r>
            <a:endParaRPr lang="en-US" sz="1400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5029200" y="4867870"/>
            <a:ext cx="3810000" cy="9233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+mj-lt"/>
              </a:rPr>
              <a:t>n</a:t>
            </a:r>
            <a:r>
              <a:rPr lang="en-US" dirty="0" smtClean="0">
                <a:latin typeface="+mj-lt"/>
              </a:rPr>
              <a:t> randomly located nodes -&gt; how much secret information in the presence of </a:t>
            </a:r>
            <a:r>
              <a:rPr lang="en-US" i="1" dirty="0" smtClean="0">
                <a:latin typeface="+mj-lt"/>
              </a:rPr>
              <a:t>m</a:t>
            </a:r>
            <a:r>
              <a:rPr lang="en-US" dirty="0" smtClean="0">
                <a:latin typeface="+mj-lt"/>
              </a:rPr>
              <a:t>(</a:t>
            </a:r>
            <a:r>
              <a:rPr lang="en-US" i="1" dirty="0" smtClean="0">
                <a:latin typeface="+mj-lt"/>
              </a:rPr>
              <a:t>n</a:t>
            </a:r>
            <a:r>
              <a:rPr lang="en-US" dirty="0" smtClean="0">
                <a:latin typeface="+mj-lt"/>
              </a:rPr>
              <a:t>) eavesdroppers ?</a:t>
            </a:r>
            <a:endParaRPr lang="en-US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422" y="454223"/>
            <a:ext cx="87914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IT Security Basics              PHY-layer Solutions</a:t>
            </a:r>
            <a:r>
              <a:rPr lang="en-US" sz="1400" dirty="0" smtClean="0">
                <a:solidFill>
                  <a:srgbClr val="FF0000"/>
                </a:solidFill>
              </a:rPr>
              <a:t>               Using the Network            </a:t>
            </a:r>
            <a:r>
              <a:rPr lang="en-US" sz="1400" dirty="0" smtClean="0"/>
              <a:t>Challenges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04482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676400" y="1812965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" name="Oval 6"/>
          <p:cNvSpPr/>
          <p:nvPr/>
        </p:nvSpPr>
        <p:spPr>
          <a:xfrm>
            <a:off x="2650436" y="1812965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" name="Oval 7"/>
          <p:cNvSpPr/>
          <p:nvPr/>
        </p:nvSpPr>
        <p:spPr>
          <a:xfrm>
            <a:off x="7086600" y="1812965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Oval 8"/>
          <p:cNvSpPr/>
          <p:nvPr/>
        </p:nvSpPr>
        <p:spPr>
          <a:xfrm>
            <a:off x="5334000" y="1812965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Oval 9"/>
          <p:cNvSpPr/>
          <p:nvPr/>
        </p:nvSpPr>
        <p:spPr>
          <a:xfrm>
            <a:off x="6019800" y="1812965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" name="Oval 10"/>
          <p:cNvSpPr/>
          <p:nvPr/>
        </p:nvSpPr>
        <p:spPr>
          <a:xfrm>
            <a:off x="990600" y="1812965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" name="Oval 11"/>
          <p:cNvSpPr/>
          <p:nvPr/>
        </p:nvSpPr>
        <p:spPr>
          <a:xfrm>
            <a:off x="7924800" y="1812965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" name="Oval 12"/>
          <p:cNvSpPr/>
          <p:nvPr/>
        </p:nvSpPr>
        <p:spPr>
          <a:xfrm>
            <a:off x="4648200" y="1812965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" name="Oval 13"/>
          <p:cNvSpPr/>
          <p:nvPr/>
        </p:nvSpPr>
        <p:spPr>
          <a:xfrm>
            <a:off x="3200400" y="1812965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533400" y="1914013"/>
            <a:ext cx="79248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170090" y="2214680"/>
            <a:ext cx="8652029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400" dirty="0" smtClean="0"/>
              <a:t>A </a:t>
            </a:r>
            <a:r>
              <a:rPr lang="en-US" sz="1400" b="1" dirty="0" smtClean="0">
                <a:solidFill>
                  <a:srgbClr val="FF0000"/>
                </a:solidFill>
              </a:rPr>
              <a:t>single</a:t>
            </a:r>
            <a:r>
              <a:rPr lang="en-US" sz="1400" dirty="0" smtClean="0"/>
              <a:t> eavesdropper of </a:t>
            </a:r>
            <a:r>
              <a:rPr lang="en-US" sz="1400" b="1" dirty="0" smtClean="0">
                <a:solidFill>
                  <a:srgbClr val="FF0000"/>
                </a:solidFill>
              </a:rPr>
              <a:t>known</a:t>
            </a:r>
            <a:r>
              <a:rPr lang="en-US" sz="1400" dirty="0" smtClean="0"/>
              <a:t> location -&gt; 1-D </a:t>
            </a:r>
            <a:r>
              <a:rPr lang="en-US" sz="1400" b="1" dirty="0" smtClean="0"/>
              <a:t>disconnected (zero secret bits)</a:t>
            </a:r>
            <a:r>
              <a:rPr lang="en-US" sz="1400" dirty="0" smtClean="0"/>
              <a:t>!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4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 smtClean="0"/>
              <a:t>Why? For any node to Eve’s left, Eve is closer (has larger SINR) than the good nodes located to Eve’s right.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4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 smtClean="0"/>
              <a:t>What to do?  Answer: Nodes help each other to achieve secrecy -&gt; </a:t>
            </a:r>
            <a:r>
              <a:rPr lang="en-US" sz="1400" b="1" dirty="0" smtClean="0"/>
              <a:t>Cooperation.</a:t>
            </a:r>
            <a:endParaRPr lang="en-US" sz="1400" b="1" dirty="0"/>
          </a:p>
        </p:txBody>
      </p:sp>
      <p:sp>
        <p:nvSpPr>
          <p:cNvPr id="15" name="Freeform 14"/>
          <p:cNvSpPr/>
          <p:nvPr/>
        </p:nvSpPr>
        <p:spPr bwMode="auto">
          <a:xfrm>
            <a:off x="1066800" y="1399025"/>
            <a:ext cx="762000" cy="394063"/>
          </a:xfrm>
          <a:custGeom>
            <a:avLst/>
            <a:gdLst>
              <a:gd name="connsiteX0" fmla="*/ 0 w 1162594"/>
              <a:gd name="connsiteY0" fmla="*/ 381000 h 394063"/>
              <a:gd name="connsiteX1" fmla="*/ 496388 w 1162594"/>
              <a:gd name="connsiteY1" fmla="*/ 2177 h 394063"/>
              <a:gd name="connsiteX2" fmla="*/ 1162594 w 1162594"/>
              <a:gd name="connsiteY2" fmla="*/ 394063 h 394063"/>
              <a:gd name="connsiteX3" fmla="*/ 1162594 w 1162594"/>
              <a:gd name="connsiteY3" fmla="*/ 394063 h 394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2594" h="394063">
                <a:moveTo>
                  <a:pt x="0" y="381000"/>
                </a:moveTo>
                <a:cubicBezTo>
                  <a:pt x="151311" y="190500"/>
                  <a:pt x="302622" y="0"/>
                  <a:pt x="496388" y="2177"/>
                </a:cubicBezTo>
                <a:cubicBezTo>
                  <a:pt x="690154" y="4354"/>
                  <a:pt x="1162594" y="394063"/>
                  <a:pt x="1162594" y="394063"/>
                </a:cubicBezTo>
                <a:lnTo>
                  <a:pt x="1162594" y="394063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neva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1828800" y="1399025"/>
            <a:ext cx="914400" cy="394063"/>
          </a:xfrm>
          <a:custGeom>
            <a:avLst/>
            <a:gdLst>
              <a:gd name="connsiteX0" fmla="*/ 0 w 1162594"/>
              <a:gd name="connsiteY0" fmla="*/ 381000 h 394063"/>
              <a:gd name="connsiteX1" fmla="*/ 496388 w 1162594"/>
              <a:gd name="connsiteY1" fmla="*/ 2177 h 394063"/>
              <a:gd name="connsiteX2" fmla="*/ 1162594 w 1162594"/>
              <a:gd name="connsiteY2" fmla="*/ 394063 h 394063"/>
              <a:gd name="connsiteX3" fmla="*/ 1162594 w 1162594"/>
              <a:gd name="connsiteY3" fmla="*/ 394063 h 394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2594" h="394063">
                <a:moveTo>
                  <a:pt x="0" y="381000"/>
                </a:moveTo>
                <a:cubicBezTo>
                  <a:pt x="151311" y="190500"/>
                  <a:pt x="302622" y="0"/>
                  <a:pt x="496388" y="2177"/>
                </a:cubicBezTo>
                <a:cubicBezTo>
                  <a:pt x="690154" y="4354"/>
                  <a:pt x="1162594" y="394063"/>
                  <a:pt x="1162594" y="394063"/>
                </a:cubicBezTo>
                <a:lnTo>
                  <a:pt x="1162594" y="394063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neva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2743200" y="1399025"/>
            <a:ext cx="609600" cy="394063"/>
          </a:xfrm>
          <a:custGeom>
            <a:avLst/>
            <a:gdLst>
              <a:gd name="connsiteX0" fmla="*/ 0 w 1162594"/>
              <a:gd name="connsiteY0" fmla="*/ 381000 h 394063"/>
              <a:gd name="connsiteX1" fmla="*/ 496388 w 1162594"/>
              <a:gd name="connsiteY1" fmla="*/ 2177 h 394063"/>
              <a:gd name="connsiteX2" fmla="*/ 1162594 w 1162594"/>
              <a:gd name="connsiteY2" fmla="*/ 394063 h 394063"/>
              <a:gd name="connsiteX3" fmla="*/ 1162594 w 1162594"/>
              <a:gd name="connsiteY3" fmla="*/ 394063 h 394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2594" h="394063">
                <a:moveTo>
                  <a:pt x="0" y="381000"/>
                </a:moveTo>
                <a:cubicBezTo>
                  <a:pt x="151311" y="190500"/>
                  <a:pt x="302622" y="0"/>
                  <a:pt x="496388" y="2177"/>
                </a:cubicBezTo>
                <a:cubicBezTo>
                  <a:pt x="690154" y="4354"/>
                  <a:pt x="1162594" y="394063"/>
                  <a:pt x="1162594" y="394063"/>
                </a:cubicBezTo>
                <a:lnTo>
                  <a:pt x="1162594" y="394063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neva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3429000" y="1399025"/>
            <a:ext cx="1219200" cy="394063"/>
          </a:xfrm>
          <a:custGeom>
            <a:avLst/>
            <a:gdLst>
              <a:gd name="connsiteX0" fmla="*/ 0 w 1162594"/>
              <a:gd name="connsiteY0" fmla="*/ 381000 h 394063"/>
              <a:gd name="connsiteX1" fmla="*/ 496388 w 1162594"/>
              <a:gd name="connsiteY1" fmla="*/ 2177 h 394063"/>
              <a:gd name="connsiteX2" fmla="*/ 1162594 w 1162594"/>
              <a:gd name="connsiteY2" fmla="*/ 394063 h 394063"/>
              <a:gd name="connsiteX3" fmla="*/ 1162594 w 1162594"/>
              <a:gd name="connsiteY3" fmla="*/ 394063 h 394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2594" h="394063">
                <a:moveTo>
                  <a:pt x="0" y="381000"/>
                </a:moveTo>
                <a:cubicBezTo>
                  <a:pt x="151311" y="190500"/>
                  <a:pt x="302622" y="0"/>
                  <a:pt x="496388" y="2177"/>
                </a:cubicBezTo>
                <a:cubicBezTo>
                  <a:pt x="690154" y="4354"/>
                  <a:pt x="1162594" y="394063"/>
                  <a:pt x="1162594" y="394063"/>
                </a:cubicBezTo>
                <a:lnTo>
                  <a:pt x="1162594" y="394063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nev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00600" y="1551425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×</a:t>
            </a:r>
            <a:endParaRPr lang="en-US" sz="3600" dirty="0"/>
          </a:p>
        </p:txBody>
      </p:sp>
      <p:grpSp>
        <p:nvGrpSpPr>
          <p:cNvPr id="21" name="Group 33"/>
          <p:cNvGrpSpPr/>
          <p:nvPr/>
        </p:nvGrpSpPr>
        <p:grpSpPr>
          <a:xfrm>
            <a:off x="2438095" y="3779350"/>
            <a:ext cx="5181600" cy="865578"/>
            <a:chOff x="838200" y="1191822"/>
            <a:chExt cx="5181600" cy="865578"/>
          </a:xfrm>
        </p:grpSpPr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838200" y="1649023"/>
              <a:ext cx="381000" cy="381000"/>
            </a:xfrm>
            <a:prstGeom prst="ellipse">
              <a:avLst/>
            </a:prstGeom>
            <a:solidFill>
              <a:srgbClr val="4F81BD"/>
            </a:solidFill>
            <a:ln w="25560">
              <a:solidFill>
                <a:srgbClr val="385D8A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99000"/>
                </a:lnSpc>
                <a:buClr>
                  <a:srgbClr val="FFFFFF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 smtClean="0">
                  <a:solidFill>
                    <a:srgbClr val="FFFFFF"/>
                  </a:solidFill>
                  <a:latin typeface="Calibri" pitchFamily="34" charset="0"/>
                </a:rPr>
                <a:t>A</a:t>
              </a:r>
              <a:endParaRPr lang="en-GB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2590800" y="1676400"/>
              <a:ext cx="381000" cy="381000"/>
            </a:xfrm>
            <a:prstGeom prst="ellipse">
              <a:avLst/>
            </a:prstGeom>
            <a:solidFill>
              <a:srgbClr val="4F81BD"/>
            </a:solidFill>
            <a:ln w="25560">
              <a:solidFill>
                <a:srgbClr val="385D8A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99000"/>
                </a:lnSpc>
                <a:buClr>
                  <a:srgbClr val="FFFFFF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FFFFFF"/>
                  </a:solidFill>
                  <a:latin typeface="Calibri" pitchFamily="34" charset="0"/>
                </a:rPr>
                <a:t>E</a:t>
              </a:r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3886200" y="1676400"/>
              <a:ext cx="381000" cy="381000"/>
            </a:xfrm>
            <a:prstGeom prst="ellipse">
              <a:avLst/>
            </a:prstGeom>
            <a:solidFill>
              <a:srgbClr val="4F81BD"/>
            </a:solidFill>
            <a:ln w="25560">
              <a:solidFill>
                <a:srgbClr val="385D8A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99000"/>
                </a:lnSpc>
                <a:buClr>
                  <a:srgbClr val="FFFFFF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 smtClean="0">
                  <a:solidFill>
                    <a:srgbClr val="FFFFFF"/>
                  </a:solidFill>
                  <a:latin typeface="Calibri" pitchFamily="34" charset="0"/>
                </a:rPr>
                <a:t>B</a:t>
              </a:r>
              <a:endParaRPr lang="en-GB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6" name="Text Box 13"/>
            <p:cNvSpPr txBox="1">
              <a:spLocks noChangeArrowheads="1"/>
            </p:cNvSpPr>
            <p:nvPr/>
          </p:nvSpPr>
          <p:spPr bwMode="auto">
            <a:xfrm>
              <a:off x="3886200" y="1268068"/>
              <a:ext cx="2133600" cy="275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99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 smtClean="0"/>
                <a:t>B: </a:t>
              </a:r>
              <a:r>
                <a:rPr lang="en-GB" sz="1200" dirty="0"/>
                <a:t>Weaker </a:t>
              </a:r>
              <a:r>
                <a:rPr lang="en-GB" sz="1200" dirty="0" smtClean="0"/>
                <a:t>signal</a:t>
              </a:r>
            </a:p>
          </p:txBody>
        </p:sp>
        <p:grpSp>
          <p:nvGrpSpPr>
            <p:cNvPr id="27" name="Group 51"/>
            <p:cNvGrpSpPr>
              <a:grpSpLocks/>
            </p:cNvGrpSpPr>
            <p:nvPr/>
          </p:nvGrpSpPr>
          <p:grpSpPr bwMode="auto">
            <a:xfrm>
              <a:off x="914400" y="1191822"/>
              <a:ext cx="776288" cy="777908"/>
              <a:chOff x="2819230" y="794843"/>
              <a:chExt cx="775855" cy="778082"/>
            </a:xfrm>
          </p:grpSpPr>
          <p:sp>
            <p:nvSpPr>
              <p:cNvPr id="30" name="Arc 29"/>
              <p:cNvSpPr/>
              <p:nvPr/>
            </p:nvSpPr>
            <p:spPr>
              <a:xfrm rot="391448">
                <a:off x="2819230" y="1115624"/>
                <a:ext cx="456945" cy="457301"/>
              </a:xfrm>
              <a:prstGeom prst="arc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1" name="Arc 8"/>
              <p:cNvSpPr/>
              <p:nvPr/>
            </p:nvSpPr>
            <p:spPr>
              <a:xfrm rot="517635">
                <a:off x="2819230" y="963190"/>
                <a:ext cx="609260" cy="609735"/>
              </a:xfrm>
              <a:prstGeom prst="arc">
                <a:avLst>
                  <a:gd name="adj1" fmla="val 16200000"/>
                  <a:gd name="adj2" fmla="val 366928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2" name="Arc 31"/>
              <p:cNvSpPr/>
              <p:nvPr/>
            </p:nvSpPr>
            <p:spPr>
              <a:xfrm rot="887653">
                <a:off x="2870002" y="794843"/>
                <a:ext cx="725083" cy="701831"/>
              </a:xfrm>
              <a:prstGeom prst="arc">
                <a:avLst>
                  <a:gd name="adj1" fmla="val 16200000"/>
                  <a:gd name="adj2" fmla="val 366928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sp>
          <p:nvSpPr>
            <p:cNvPr id="28" name="Rectangle 27"/>
            <p:cNvSpPr/>
            <p:nvPr/>
          </p:nvSpPr>
          <p:spPr>
            <a:xfrm>
              <a:off x="2057400" y="1268068"/>
              <a:ext cx="1752600" cy="2751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9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 smtClean="0"/>
                <a:t>E: Stronger signal</a:t>
              </a:r>
              <a:endParaRPr lang="en-GB" sz="1200" dirty="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81000" y="4572000"/>
            <a:ext cx="1738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+mj-lt"/>
              </a:rPr>
              <a:t>Cooperative Jamming: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362200" y="5100603"/>
            <a:ext cx="5654449" cy="919197"/>
            <a:chOff x="212951" y="2743200"/>
            <a:chExt cx="5654449" cy="919197"/>
          </a:xfrm>
        </p:grpSpPr>
        <p:grpSp>
          <p:nvGrpSpPr>
            <p:cNvPr id="35" name="Group 16"/>
            <p:cNvGrpSpPr/>
            <p:nvPr/>
          </p:nvGrpSpPr>
          <p:grpSpPr>
            <a:xfrm>
              <a:off x="1981200" y="2743200"/>
              <a:ext cx="3886200" cy="914400"/>
              <a:chOff x="-1905000" y="3276600"/>
              <a:chExt cx="3886200" cy="914400"/>
            </a:xfrm>
          </p:grpSpPr>
          <p:sp>
            <p:nvSpPr>
              <p:cNvPr id="45" name="Oval 44"/>
              <p:cNvSpPr>
                <a:spLocks noChangeArrowheads="1"/>
              </p:cNvSpPr>
              <p:nvPr/>
            </p:nvSpPr>
            <p:spPr bwMode="auto">
              <a:xfrm>
                <a:off x="-1828800" y="3810000"/>
                <a:ext cx="381000" cy="381000"/>
              </a:xfrm>
              <a:prstGeom prst="ellipse">
                <a:avLst/>
              </a:prstGeom>
              <a:solidFill>
                <a:srgbClr val="4F81BD"/>
              </a:solidFill>
              <a:ln w="25560">
                <a:solidFill>
                  <a:srgbClr val="385D8A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lnSpc>
                    <a:spcPct val="99000"/>
                  </a:lnSpc>
                  <a:buClr>
                    <a:srgbClr val="FFFFFF"/>
                  </a:buCl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dirty="0">
                    <a:solidFill>
                      <a:srgbClr val="FFFFFF"/>
                    </a:solidFill>
                    <a:latin typeface="Calibri" pitchFamily="34" charset="0"/>
                  </a:rPr>
                  <a:t>E</a:t>
                </a:r>
              </a:p>
            </p:txBody>
          </p:sp>
          <p:sp>
            <p:nvSpPr>
              <p:cNvPr id="46" name="Oval 6"/>
              <p:cNvSpPr>
                <a:spLocks noChangeArrowheads="1"/>
              </p:cNvSpPr>
              <p:nvPr/>
            </p:nvSpPr>
            <p:spPr bwMode="auto">
              <a:xfrm>
                <a:off x="-533400" y="3810000"/>
                <a:ext cx="381000" cy="381000"/>
              </a:xfrm>
              <a:prstGeom prst="ellipse">
                <a:avLst/>
              </a:prstGeom>
              <a:solidFill>
                <a:srgbClr val="4F81BD"/>
              </a:solidFill>
              <a:ln w="25560">
                <a:solidFill>
                  <a:srgbClr val="385D8A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lnSpc>
                    <a:spcPct val="99000"/>
                  </a:lnSpc>
                  <a:buClr>
                    <a:srgbClr val="FFFFFF"/>
                  </a:buCl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dirty="0" smtClean="0">
                    <a:solidFill>
                      <a:srgbClr val="FFFFFF"/>
                    </a:solidFill>
                    <a:latin typeface="Calibri" pitchFamily="34" charset="0"/>
                  </a:rPr>
                  <a:t>B</a:t>
                </a:r>
                <a:endParaRPr lang="en-GB" dirty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47" name="Text Box 13"/>
              <p:cNvSpPr txBox="1">
                <a:spLocks noChangeArrowheads="1"/>
              </p:cNvSpPr>
              <p:nvPr/>
            </p:nvSpPr>
            <p:spPr bwMode="auto">
              <a:xfrm>
                <a:off x="-152400" y="3276600"/>
                <a:ext cx="2133600" cy="4579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99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dirty="0" smtClean="0"/>
                  <a:t>B: </a:t>
                </a:r>
                <a:r>
                  <a:rPr lang="en-GB" sz="1200" dirty="0"/>
                  <a:t>Weaker signal, weaker noise</a:t>
                </a: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-1905000" y="3276600"/>
                <a:ext cx="1752600" cy="4579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99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dirty="0" smtClean="0"/>
                  <a:t>E: Stronger signal, stronger noise</a:t>
                </a:r>
                <a:endParaRPr lang="en-GB" sz="1200" dirty="0"/>
              </a:p>
            </p:txBody>
          </p:sp>
        </p:grpSp>
        <p:sp>
          <p:nvSpPr>
            <p:cNvPr id="36" name="Oval 2"/>
            <p:cNvSpPr>
              <a:spLocks noChangeArrowheads="1"/>
            </p:cNvSpPr>
            <p:nvPr/>
          </p:nvSpPr>
          <p:spPr bwMode="auto">
            <a:xfrm>
              <a:off x="1295400" y="3276600"/>
              <a:ext cx="381000" cy="381000"/>
            </a:xfrm>
            <a:prstGeom prst="ellipse">
              <a:avLst/>
            </a:prstGeom>
            <a:solidFill>
              <a:srgbClr val="4F81BD"/>
            </a:solidFill>
            <a:ln w="25560">
              <a:solidFill>
                <a:srgbClr val="385D8A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99000"/>
                </a:lnSpc>
                <a:buClr>
                  <a:srgbClr val="FFFFFF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 smtClean="0">
                  <a:solidFill>
                    <a:srgbClr val="FFFFFF"/>
                  </a:solidFill>
                  <a:latin typeface="Calibri" pitchFamily="34" charset="0"/>
                </a:rPr>
                <a:t>J</a:t>
              </a:r>
              <a:endParaRPr lang="en-GB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grpSp>
          <p:nvGrpSpPr>
            <p:cNvPr id="37" name="Group 38"/>
            <p:cNvGrpSpPr/>
            <p:nvPr/>
          </p:nvGrpSpPr>
          <p:grpSpPr>
            <a:xfrm rot="19941880">
              <a:off x="1149772" y="2839718"/>
              <a:ext cx="776288" cy="757238"/>
              <a:chOff x="1447629" y="2895600"/>
              <a:chExt cx="776288" cy="757238"/>
            </a:xfrm>
          </p:grpSpPr>
          <p:sp>
            <p:nvSpPr>
              <p:cNvPr id="42" name="Arc 41"/>
              <p:cNvSpPr/>
              <p:nvPr/>
            </p:nvSpPr>
            <p:spPr bwMode="auto">
              <a:xfrm rot="391448">
                <a:off x="1447629" y="3195638"/>
                <a:ext cx="457200" cy="457200"/>
              </a:xfrm>
              <a:prstGeom prst="arc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43" name="Arc 42"/>
              <p:cNvSpPr/>
              <p:nvPr/>
            </p:nvSpPr>
            <p:spPr bwMode="auto">
              <a:xfrm rot="517635">
                <a:off x="1447629" y="3043238"/>
                <a:ext cx="609600" cy="609600"/>
              </a:xfrm>
              <a:prstGeom prst="arc">
                <a:avLst>
                  <a:gd name="adj1" fmla="val 16200000"/>
                  <a:gd name="adj2" fmla="val 366928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44" name="Arc 43"/>
              <p:cNvSpPr/>
              <p:nvPr/>
            </p:nvSpPr>
            <p:spPr bwMode="auto">
              <a:xfrm rot="887653">
                <a:off x="1498429" y="2895600"/>
                <a:ext cx="725488" cy="701675"/>
              </a:xfrm>
              <a:prstGeom prst="arc">
                <a:avLst>
                  <a:gd name="adj1" fmla="val 16200000"/>
                  <a:gd name="adj2" fmla="val 366928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212951" y="3281397"/>
              <a:ext cx="381000" cy="381000"/>
            </a:xfrm>
            <a:prstGeom prst="ellipse">
              <a:avLst/>
            </a:prstGeom>
            <a:solidFill>
              <a:srgbClr val="4F81BD"/>
            </a:solidFill>
            <a:ln w="25560">
              <a:solidFill>
                <a:srgbClr val="385D8A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99000"/>
                </a:lnSpc>
                <a:buClr>
                  <a:srgbClr val="FFFFFF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 smtClean="0">
                  <a:solidFill>
                    <a:srgbClr val="FFFFFF"/>
                  </a:solidFill>
                  <a:latin typeface="Calibri" pitchFamily="34" charset="0"/>
                </a:rPr>
                <a:t>A</a:t>
              </a:r>
              <a:endParaRPr lang="en-GB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9" name="Arc 38"/>
            <p:cNvSpPr/>
            <p:nvPr/>
          </p:nvSpPr>
          <p:spPr bwMode="auto">
            <a:xfrm rot="391448">
              <a:off x="289151" y="3144905"/>
              <a:ext cx="457200" cy="457199"/>
            </a:xfrm>
            <a:prstGeom prst="arc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0" name="Arc 8"/>
            <p:cNvSpPr/>
            <p:nvPr/>
          </p:nvSpPr>
          <p:spPr bwMode="auto">
            <a:xfrm rot="517635">
              <a:off x="289151" y="2992505"/>
              <a:ext cx="609600" cy="609599"/>
            </a:xfrm>
            <a:prstGeom prst="arc">
              <a:avLst>
                <a:gd name="adj1" fmla="val 16200000"/>
                <a:gd name="adj2" fmla="val 366928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1" name="Arc 40"/>
            <p:cNvSpPr/>
            <p:nvPr/>
          </p:nvSpPr>
          <p:spPr bwMode="auto">
            <a:xfrm rot="887653">
              <a:off x="339951" y="2824196"/>
              <a:ext cx="725488" cy="701674"/>
            </a:xfrm>
            <a:prstGeom prst="arc">
              <a:avLst>
                <a:gd name="adj1" fmla="val 16200000"/>
                <a:gd name="adj2" fmla="val 366928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170090" y="848570"/>
            <a:ext cx="5388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1-D Networks (worst-case topology)</a:t>
            </a:r>
            <a:endParaRPr lang="en-US" b="1" dirty="0">
              <a:latin typeface="+mj-l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77250" y="1451533"/>
            <a:ext cx="303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</a:t>
            </a:r>
            <a:endParaRPr lang="en-US" sz="1400" dirty="0"/>
          </a:p>
        </p:txBody>
      </p:sp>
      <p:sp>
        <p:nvSpPr>
          <p:cNvPr id="71" name="TextBox 70"/>
          <p:cNvSpPr txBox="1"/>
          <p:nvPr/>
        </p:nvSpPr>
        <p:spPr>
          <a:xfrm>
            <a:off x="7987275" y="1451533"/>
            <a:ext cx="303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</a:t>
            </a:r>
            <a:endParaRPr lang="en-US" sz="1400" dirty="0"/>
          </a:p>
        </p:txBody>
      </p:sp>
      <p:sp>
        <p:nvSpPr>
          <p:cNvPr id="68" name="Freeform 67"/>
          <p:cNvSpPr/>
          <p:nvPr/>
        </p:nvSpPr>
        <p:spPr bwMode="auto">
          <a:xfrm rot="19460659">
            <a:off x="4605255" y="1414033"/>
            <a:ext cx="511584" cy="163462"/>
          </a:xfrm>
          <a:custGeom>
            <a:avLst/>
            <a:gdLst>
              <a:gd name="connsiteX0" fmla="*/ 0 w 1162594"/>
              <a:gd name="connsiteY0" fmla="*/ 381000 h 394063"/>
              <a:gd name="connsiteX1" fmla="*/ 496388 w 1162594"/>
              <a:gd name="connsiteY1" fmla="*/ 2177 h 394063"/>
              <a:gd name="connsiteX2" fmla="*/ 1162594 w 1162594"/>
              <a:gd name="connsiteY2" fmla="*/ 394063 h 394063"/>
              <a:gd name="connsiteX3" fmla="*/ 1162594 w 1162594"/>
              <a:gd name="connsiteY3" fmla="*/ 394063 h 394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2594" h="394063">
                <a:moveTo>
                  <a:pt x="0" y="381000"/>
                </a:moveTo>
                <a:cubicBezTo>
                  <a:pt x="151311" y="190500"/>
                  <a:pt x="302622" y="0"/>
                  <a:pt x="496388" y="2177"/>
                </a:cubicBezTo>
                <a:cubicBezTo>
                  <a:pt x="690154" y="4354"/>
                  <a:pt x="1162594" y="394063"/>
                  <a:pt x="1162594" y="394063"/>
                </a:cubicBezTo>
                <a:lnTo>
                  <a:pt x="1162594" y="394063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neva"/>
            </a:endParaRPr>
          </a:p>
        </p:txBody>
      </p:sp>
      <p:sp>
        <p:nvSpPr>
          <p:cNvPr id="69" name="Down Arrow 68"/>
          <p:cNvSpPr/>
          <p:nvPr/>
        </p:nvSpPr>
        <p:spPr bwMode="auto">
          <a:xfrm>
            <a:off x="4601374" y="4747632"/>
            <a:ext cx="227685" cy="303580"/>
          </a:xfrm>
          <a:prstGeom prst="down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neva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799685" y="1518925"/>
            <a:ext cx="607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Eve</a:t>
            </a:r>
            <a:endParaRPr lang="en-US" sz="1400" dirty="0"/>
          </a:p>
        </p:txBody>
      </p:sp>
      <p:sp>
        <p:nvSpPr>
          <p:cNvPr id="51" name="TextBox 50"/>
          <p:cNvSpPr txBox="1"/>
          <p:nvPr/>
        </p:nvSpPr>
        <p:spPr>
          <a:xfrm>
            <a:off x="99422" y="454223"/>
            <a:ext cx="87914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IT Security Basics              PHY-layer Solutions</a:t>
            </a:r>
            <a:r>
              <a:rPr lang="en-US" sz="1400" dirty="0" smtClean="0">
                <a:solidFill>
                  <a:srgbClr val="FF0000"/>
                </a:solidFill>
              </a:rPr>
              <a:t>               Using the Network            </a:t>
            </a:r>
            <a:r>
              <a:rPr lang="en-US" sz="1400" dirty="0" smtClean="0"/>
              <a:t>Challenges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8994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68" grpId="0" animBg="1"/>
      <p:bldP spid="6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228600" y="2590800"/>
            <a:ext cx="5867400" cy="12311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So, the idea to connect each S-D pair through a sequence of many single-cell hops + one multi-hop </a:t>
            </a:r>
            <a:r>
              <a:rPr lang="en-US" b="1" dirty="0" smtClean="0"/>
              <a:t>jump </a:t>
            </a:r>
            <a:r>
              <a:rPr lang="en-US" dirty="0" smtClean="0"/>
              <a:t>until reaching D.</a:t>
            </a:r>
          </a:p>
          <a:p>
            <a:pPr marL="171450" indent="-171450"/>
            <a:endParaRPr lang="en-US" sz="2000" dirty="0"/>
          </a:p>
        </p:txBody>
      </p:sp>
      <p:sp>
        <p:nvSpPr>
          <p:cNvPr id="56" name="TextBox 55"/>
          <p:cNvSpPr txBox="1"/>
          <p:nvPr/>
        </p:nvSpPr>
        <p:spPr>
          <a:xfrm>
            <a:off x="125208" y="838200"/>
            <a:ext cx="3075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Routing Algorithm: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152400" y="1371600"/>
            <a:ext cx="8915400" cy="1062530"/>
            <a:chOff x="152400" y="1683415"/>
            <a:chExt cx="8915400" cy="1062530"/>
          </a:xfrm>
        </p:grpSpPr>
        <p:grpSp>
          <p:nvGrpSpPr>
            <p:cNvPr id="5" name="Group 4"/>
            <p:cNvGrpSpPr/>
            <p:nvPr/>
          </p:nvGrpSpPr>
          <p:grpSpPr>
            <a:xfrm>
              <a:off x="152400" y="1683415"/>
              <a:ext cx="8915400" cy="867209"/>
              <a:chOff x="228600" y="1878874"/>
              <a:chExt cx="8915400" cy="867209"/>
            </a:xfrm>
          </p:grpSpPr>
          <p:cxnSp>
            <p:nvCxnSpPr>
              <p:cNvPr id="6" name="Straight Connector 5"/>
              <p:cNvCxnSpPr/>
              <p:nvPr/>
            </p:nvCxnSpPr>
            <p:spPr bwMode="auto">
              <a:xfrm rot="5400000">
                <a:off x="377824" y="2513806"/>
                <a:ext cx="3048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" name="Straight Connector 6"/>
              <p:cNvCxnSpPr/>
              <p:nvPr/>
            </p:nvCxnSpPr>
            <p:spPr bwMode="auto">
              <a:xfrm rot="5400000">
                <a:off x="687617" y="2513806"/>
                <a:ext cx="3048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" name="Straight Connector 7"/>
              <p:cNvCxnSpPr/>
              <p:nvPr/>
            </p:nvCxnSpPr>
            <p:spPr bwMode="auto">
              <a:xfrm rot="5400000">
                <a:off x="997410" y="2513806"/>
                <a:ext cx="3048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" name="Straight Connector 8"/>
              <p:cNvCxnSpPr/>
              <p:nvPr/>
            </p:nvCxnSpPr>
            <p:spPr bwMode="auto">
              <a:xfrm rot="5400000">
                <a:off x="1307203" y="2513806"/>
                <a:ext cx="3048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" name="Straight Connector 9"/>
              <p:cNvCxnSpPr/>
              <p:nvPr/>
            </p:nvCxnSpPr>
            <p:spPr bwMode="auto">
              <a:xfrm rot="5400000">
                <a:off x="1616996" y="2513806"/>
                <a:ext cx="3048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Straight Connector 10"/>
              <p:cNvCxnSpPr/>
              <p:nvPr/>
            </p:nvCxnSpPr>
            <p:spPr bwMode="auto">
              <a:xfrm rot="5400000">
                <a:off x="1926789" y="2513806"/>
                <a:ext cx="3048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Straight Connector 11"/>
              <p:cNvCxnSpPr/>
              <p:nvPr/>
            </p:nvCxnSpPr>
            <p:spPr bwMode="auto">
              <a:xfrm rot="5400000">
                <a:off x="2236582" y="2513806"/>
                <a:ext cx="3048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Straight Connector 12"/>
              <p:cNvCxnSpPr/>
              <p:nvPr/>
            </p:nvCxnSpPr>
            <p:spPr bwMode="auto">
              <a:xfrm rot="5400000">
                <a:off x="2546375" y="2513806"/>
                <a:ext cx="3048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" name="Straight Connector 13"/>
              <p:cNvCxnSpPr/>
              <p:nvPr/>
            </p:nvCxnSpPr>
            <p:spPr bwMode="auto">
              <a:xfrm rot="5400000">
                <a:off x="2856168" y="2513806"/>
                <a:ext cx="3048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" name="Straight Connector 14"/>
              <p:cNvCxnSpPr/>
              <p:nvPr/>
            </p:nvCxnSpPr>
            <p:spPr bwMode="auto">
              <a:xfrm rot="5400000">
                <a:off x="3165961" y="2513806"/>
                <a:ext cx="3048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" name="Straight Connector 15"/>
              <p:cNvCxnSpPr/>
              <p:nvPr/>
            </p:nvCxnSpPr>
            <p:spPr bwMode="auto">
              <a:xfrm rot="5400000">
                <a:off x="3475754" y="2513806"/>
                <a:ext cx="3048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Straight Connector 16"/>
              <p:cNvCxnSpPr/>
              <p:nvPr/>
            </p:nvCxnSpPr>
            <p:spPr bwMode="auto">
              <a:xfrm rot="5400000">
                <a:off x="3785547" y="2513806"/>
                <a:ext cx="3048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 bwMode="auto">
              <a:xfrm rot="5400000">
                <a:off x="4095340" y="2513806"/>
                <a:ext cx="3048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" name="Straight Connector 18"/>
              <p:cNvCxnSpPr/>
              <p:nvPr/>
            </p:nvCxnSpPr>
            <p:spPr bwMode="auto">
              <a:xfrm rot="5400000">
                <a:off x="4405133" y="2513806"/>
                <a:ext cx="3048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" name="Straight Connector 19"/>
              <p:cNvCxnSpPr/>
              <p:nvPr/>
            </p:nvCxnSpPr>
            <p:spPr bwMode="auto">
              <a:xfrm rot="5400000">
                <a:off x="4714926" y="2513806"/>
                <a:ext cx="3048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" name="Straight Connector 20"/>
              <p:cNvCxnSpPr/>
              <p:nvPr/>
            </p:nvCxnSpPr>
            <p:spPr bwMode="auto">
              <a:xfrm rot="5400000">
                <a:off x="5024719" y="2513806"/>
                <a:ext cx="3048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" name="Straight Connector 21"/>
              <p:cNvCxnSpPr/>
              <p:nvPr/>
            </p:nvCxnSpPr>
            <p:spPr bwMode="auto">
              <a:xfrm rot="5400000">
                <a:off x="5334512" y="2513806"/>
                <a:ext cx="3048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" name="Straight Connector 22"/>
              <p:cNvCxnSpPr/>
              <p:nvPr/>
            </p:nvCxnSpPr>
            <p:spPr bwMode="auto">
              <a:xfrm rot="5400000">
                <a:off x="5644305" y="2513806"/>
                <a:ext cx="3048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" name="Straight Connector 23"/>
              <p:cNvCxnSpPr/>
              <p:nvPr/>
            </p:nvCxnSpPr>
            <p:spPr bwMode="auto">
              <a:xfrm rot="5400000">
                <a:off x="5954098" y="2513806"/>
                <a:ext cx="3048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" name="Straight Connector 24"/>
              <p:cNvCxnSpPr/>
              <p:nvPr/>
            </p:nvCxnSpPr>
            <p:spPr bwMode="auto">
              <a:xfrm rot="5400000">
                <a:off x="6263891" y="2513806"/>
                <a:ext cx="3048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Straight Connector 25"/>
              <p:cNvCxnSpPr/>
              <p:nvPr/>
            </p:nvCxnSpPr>
            <p:spPr bwMode="auto">
              <a:xfrm rot="5400000">
                <a:off x="6573684" y="2513806"/>
                <a:ext cx="3048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Straight Connector 26"/>
              <p:cNvCxnSpPr/>
              <p:nvPr/>
            </p:nvCxnSpPr>
            <p:spPr bwMode="auto">
              <a:xfrm rot="5400000">
                <a:off x="6883477" y="2513806"/>
                <a:ext cx="3048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" name="Straight Connector 27"/>
              <p:cNvCxnSpPr/>
              <p:nvPr/>
            </p:nvCxnSpPr>
            <p:spPr bwMode="auto">
              <a:xfrm rot="5400000">
                <a:off x="7193270" y="2513806"/>
                <a:ext cx="3048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Straight Connector 28"/>
              <p:cNvCxnSpPr/>
              <p:nvPr/>
            </p:nvCxnSpPr>
            <p:spPr bwMode="auto">
              <a:xfrm rot="5400000">
                <a:off x="7503063" y="2513806"/>
                <a:ext cx="3048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Straight Connector 29"/>
              <p:cNvCxnSpPr/>
              <p:nvPr/>
            </p:nvCxnSpPr>
            <p:spPr bwMode="auto">
              <a:xfrm rot="5400000">
                <a:off x="7812856" y="2513806"/>
                <a:ext cx="3048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Straight Connector 30"/>
              <p:cNvCxnSpPr/>
              <p:nvPr/>
            </p:nvCxnSpPr>
            <p:spPr bwMode="auto">
              <a:xfrm rot="5400000">
                <a:off x="8122649" y="2513806"/>
                <a:ext cx="3048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Straight Connector 31"/>
              <p:cNvCxnSpPr/>
              <p:nvPr/>
            </p:nvCxnSpPr>
            <p:spPr bwMode="auto">
              <a:xfrm rot="5400000">
                <a:off x="8432442" y="2513806"/>
                <a:ext cx="3048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Straight Connector 32"/>
              <p:cNvCxnSpPr/>
              <p:nvPr/>
            </p:nvCxnSpPr>
            <p:spPr bwMode="auto">
              <a:xfrm rot="5400000">
                <a:off x="8742235" y="2513806"/>
                <a:ext cx="3048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" name="Straight Connector 33"/>
              <p:cNvCxnSpPr/>
              <p:nvPr/>
            </p:nvCxnSpPr>
            <p:spPr bwMode="auto">
              <a:xfrm>
                <a:off x="228600" y="2514600"/>
                <a:ext cx="89154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5" name="Freeform 34"/>
              <p:cNvSpPr/>
              <p:nvPr/>
            </p:nvSpPr>
            <p:spPr bwMode="auto">
              <a:xfrm>
                <a:off x="609600" y="2057400"/>
                <a:ext cx="261257" cy="269966"/>
              </a:xfrm>
              <a:custGeom>
                <a:avLst/>
                <a:gdLst>
                  <a:gd name="connsiteX0" fmla="*/ 0 w 261257"/>
                  <a:gd name="connsiteY0" fmla="*/ 269966 h 269966"/>
                  <a:gd name="connsiteX1" fmla="*/ 130629 w 261257"/>
                  <a:gd name="connsiteY1" fmla="*/ 8709 h 269966"/>
                  <a:gd name="connsiteX2" fmla="*/ 261257 w 261257"/>
                  <a:gd name="connsiteY2" fmla="*/ 217714 h 269966"/>
                  <a:gd name="connsiteX3" fmla="*/ 261257 w 261257"/>
                  <a:gd name="connsiteY3" fmla="*/ 217714 h 26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257" h="269966">
                    <a:moveTo>
                      <a:pt x="0" y="269966"/>
                    </a:moveTo>
                    <a:cubicBezTo>
                      <a:pt x="43543" y="143692"/>
                      <a:pt x="87086" y="17418"/>
                      <a:pt x="130629" y="8709"/>
                    </a:cubicBezTo>
                    <a:cubicBezTo>
                      <a:pt x="174172" y="0"/>
                      <a:pt x="261257" y="217714"/>
                      <a:pt x="261257" y="217714"/>
                    </a:cubicBezTo>
                    <a:lnTo>
                      <a:pt x="261257" y="217714"/>
                    </a:ln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neva"/>
                </a:endParaRPr>
              </a:p>
            </p:txBody>
          </p:sp>
          <p:sp>
            <p:nvSpPr>
              <p:cNvPr id="36" name="Freeform 35"/>
              <p:cNvSpPr/>
              <p:nvPr/>
            </p:nvSpPr>
            <p:spPr bwMode="auto">
              <a:xfrm>
                <a:off x="990600" y="2057400"/>
                <a:ext cx="261257" cy="269966"/>
              </a:xfrm>
              <a:custGeom>
                <a:avLst/>
                <a:gdLst>
                  <a:gd name="connsiteX0" fmla="*/ 0 w 261257"/>
                  <a:gd name="connsiteY0" fmla="*/ 269966 h 269966"/>
                  <a:gd name="connsiteX1" fmla="*/ 130629 w 261257"/>
                  <a:gd name="connsiteY1" fmla="*/ 8709 h 269966"/>
                  <a:gd name="connsiteX2" fmla="*/ 261257 w 261257"/>
                  <a:gd name="connsiteY2" fmla="*/ 217714 h 269966"/>
                  <a:gd name="connsiteX3" fmla="*/ 261257 w 261257"/>
                  <a:gd name="connsiteY3" fmla="*/ 217714 h 26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257" h="269966">
                    <a:moveTo>
                      <a:pt x="0" y="269966"/>
                    </a:moveTo>
                    <a:cubicBezTo>
                      <a:pt x="43543" y="143692"/>
                      <a:pt x="87086" y="17418"/>
                      <a:pt x="130629" y="8709"/>
                    </a:cubicBezTo>
                    <a:cubicBezTo>
                      <a:pt x="174172" y="0"/>
                      <a:pt x="261257" y="217714"/>
                      <a:pt x="261257" y="217714"/>
                    </a:cubicBezTo>
                    <a:lnTo>
                      <a:pt x="261257" y="217714"/>
                    </a:ln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neva"/>
                </a:endParaRPr>
              </a:p>
            </p:txBody>
          </p:sp>
          <p:sp>
            <p:nvSpPr>
              <p:cNvPr id="37" name="Freeform 36"/>
              <p:cNvSpPr/>
              <p:nvPr/>
            </p:nvSpPr>
            <p:spPr bwMode="auto">
              <a:xfrm>
                <a:off x="1338943" y="2057400"/>
                <a:ext cx="261257" cy="269966"/>
              </a:xfrm>
              <a:custGeom>
                <a:avLst/>
                <a:gdLst>
                  <a:gd name="connsiteX0" fmla="*/ 0 w 261257"/>
                  <a:gd name="connsiteY0" fmla="*/ 269966 h 269966"/>
                  <a:gd name="connsiteX1" fmla="*/ 130629 w 261257"/>
                  <a:gd name="connsiteY1" fmla="*/ 8709 h 269966"/>
                  <a:gd name="connsiteX2" fmla="*/ 261257 w 261257"/>
                  <a:gd name="connsiteY2" fmla="*/ 217714 h 269966"/>
                  <a:gd name="connsiteX3" fmla="*/ 261257 w 261257"/>
                  <a:gd name="connsiteY3" fmla="*/ 217714 h 26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257" h="269966">
                    <a:moveTo>
                      <a:pt x="0" y="269966"/>
                    </a:moveTo>
                    <a:cubicBezTo>
                      <a:pt x="43543" y="143692"/>
                      <a:pt x="87086" y="17418"/>
                      <a:pt x="130629" y="8709"/>
                    </a:cubicBezTo>
                    <a:cubicBezTo>
                      <a:pt x="174172" y="0"/>
                      <a:pt x="261257" y="217714"/>
                      <a:pt x="261257" y="217714"/>
                    </a:cubicBezTo>
                    <a:lnTo>
                      <a:pt x="261257" y="217714"/>
                    </a:ln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neva"/>
                </a:endParaRPr>
              </a:p>
            </p:txBody>
          </p:sp>
          <p:sp>
            <p:nvSpPr>
              <p:cNvPr id="38" name="Freeform 37"/>
              <p:cNvSpPr/>
              <p:nvPr/>
            </p:nvSpPr>
            <p:spPr bwMode="auto">
              <a:xfrm>
                <a:off x="2819400" y="2092234"/>
                <a:ext cx="261257" cy="269966"/>
              </a:xfrm>
              <a:custGeom>
                <a:avLst/>
                <a:gdLst>
                  <a:gd name="connsiteX0" fmla="*/ 0 w 261257"/>
                  <a:gd name="connsiteY0" fmla="*/ 269966 h 269966"/>
                  <a:gd name="connsiteX1" fmla="*/ 130629 w 261257"/>
                  <a:gd name="connsiteY1" fmla="*/ 8709 h 269966"/>
                  <a:gd name="connsiteX2" fmla="*/ 261257 w 261257"/>
                  <a:gd name="connsiteY2" fmla="*/ 217714 h 269966"/>
                  <a:gd name="connsiteX3" fmla="*/ 261257 w 261257"/>
                  <a:gd name="connsiteY3" fmla="*/ 217714 h 26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257" h="269966">
                    <a:moveTo>
                      <a:pt x="0" y="269966"/>
                    </a:moveTo>
                    <a:cubicBezTo>
                      <a:pt x="43543" y="143692"/>
                      <a:pt x="87086" y="17418"/>
                      <a:pt x="130629" y="8709"/>
                    </a:cubicBezTo>
                    <a:cubicBezTo>
                      <a:pt x="174172" y="0"/>
                      <a:pt x="261257" y="217714"/>
                      <a:pt x="261257" y="217714"/>
                    </a:cubicBezTo>
                    <a:lnTo>
                      <a:pt x="261257" y="217714"/>
                    </a:ln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neva"/>
                </a:endParaRPr>
              </a:p>
            </p:txBody>
          </p:sp>
          <p:sp>
            <p:nvSpPr>
              <p:cNvPr id="39" name="Freeform 38"/>
              <p:cNvSpPr/>
              <p:nvPr/>
            </p:nvSpPr>
            <p:spPr bwMode="auto">
              <a:xfrm>
                <a:off x="3200400" y="2092234"/>
                <a:ext cx="261257" cy="269966"/>
              </a:xfrm>
              <a:custGeom>
                <a:avLst/>
                <a:gdLst>
                  <a:gd name="connsiteX0" fmla="*/ 0 w 261257"/>
                  <a:gd name="connsiteY0" fmla="*/ 269966 h 269966"/>
                  <a:gd name="connsiteX1" fmla="*/ 130629 w 261257"/>
                  <a:gd name="connsiteY1" fmla="*/ 8709 h 269966"/>
                  <a:gd name="connsiteX2" fmla="*/ 261257 w 261257"/>
                  <a:gd name="connsiteY2" fmla="*/ 217714 h 269966"/>
                  <a:gd name="connsiteX3" fmla="*/ 261257 w 261257"/>
                  <a:gd name="connsiteY3" fmla="*/ 217714 h 26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257" h="269966">
                    <a:moveTo>
                      <a:pt x="0" y="269966"/>
                    </a:moveTo>
                    <a:cubicBezTo>
                      <a:pt x="43543" y="143692"/>
                      <a:pt x="87086" y="17418"/>
                      <a:pt x="130629" y="8709"/>
                    </a:cubicBezTo>
                    <a:cubicBezTo>
                      <a:pt x="174172" y="0"/>
                      <a:pt x="261257" y="217714"/>
                      <a:pt x="261257" y="217714"/>
                    </a:cubicBezTo>
                    <a:lnTo>
                      <a:pt x="261257" y="217714"/>
                    </a:ln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neva"/>
                </a:endParaRPr>
              </a:p>
            </p:txBody>
          </p:sp>
          <p:sp>
            <p:nvSpPr>
              <p:cNvPr id="40" name="Freeform 39"/>
              <p:cNvSpPr/>
              <p:nvPr/>
            </p:nvSpPr>
            <p:spPr bwMode="auto">
              <a:xfrm>
                <a:off x="3548743" y="2092234"/>
                <a:ext cx="261257" cy="269966"/>
              </a:xfrm>
              <a:custGeom>
                <a:avLst/>
                <a:gdLst>
                  <a:gd name="connsiteX0" fmla="*/ 0 w 261257"/>
                  <a:gd name="connsiteY0" fmla="*/ 269966 h 269966"/>
                  <a:gd name="connsiteX1" fmla="*/ 130629 w 261257"/>
                  <a:gd name="connsiteY1" fmla="*/ 8709 h 269966"/>
                  <a:gd name="connsiteX2" fmla="*/ 261257 w 261257"/>
                  <a:gd name="connsiteY2" fmla="*/ 217714 h 269966"/>
                  <a:gd name="connsiteX3" fmla="*/ 261257 w 261257"/>
                  <a:gd name="connsiteY3" fmla="*/ 217714 h 26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257" h="269966">
                    <a:moveTo>
                      <a:pt x="0" y="269966"/>
                    </a:moveTo>
                    <a:cubicBezTo>
                      <a:pt x="43543" y="143692"/>
                      <a:pt x="87086" y="17418"/>
                      <a:pt x="130629" y="8709"/>
                    </a:cubicBezTo>
                    <a:cubicBezTo>
                      <a:pt x="174172" y="0"/>
                      <a:pt x="261257" y="217714"/>
                      <a:pt x="261257" y="217714"/>
                    </a:cubicBezTo>
                    <a:lnTo>
                      <a:pt x="261257" y="217714"/>
                    </a:ln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neva"/>
                </a:endParaRPr>
              </a:p>
            </p:txBody>
          </p:sp>
          <p:sp>
            <p:nvSpPr>
              <p:cNvPr id="41" name="Freeform 40"/>
              <p:cNvSpPr/>
              <p:nvPr/>
            </p:nvSpPr>
            <p:spPr bwMode="auto">
              <a:xfrm>
                <a:off x="1658983" y="1878874"/>
                <a:ext cx="1162594" cy="394063"/>
              </a:xfrm>
              <a:custGeom>
                <a:avLst/>
                <a:gdLst>
                  <a:gd name="connsiteX0" fmla="*/ 0 w 1162594"/>
                  <a:gd name="connsiteY0" fmla="*/ 381000 h 394063"/>
                  <a:gd name="connsiteX1" fmla="*/ 496388 w 1162594"/>
                  <a:gd name="connsiteY1" fmla="*/ 2177 h 394063"/>
                  <a:gd name="connsiteX2" fmla="*/ 1162594 w 1162594"/>
                  <a:gd name="connsiteY2" fmla="*/ 394063 h 394063"/>
                  <a:gd name="connsiteX3" fmla="*/ 1162594 w 1162594"/>
                  <a:gd name="connsiteY3" fmla="*/ 394063 h 394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2594" h="394063">
                    <a:moveTo>
                      <a:pt x="0" y="381000"/>
                    </a:moveTo>
                    <a:cubicBezTo>
                      <a:pt x="151311" y="190500"/>
                      <a:pt x="302622" y="0"/>
                      <a:pt x="496388" y="2177"/>
                    </a:cubicBezTo>
                    <a:cubicBezTo>
                      <a:pt x="690154" y="4354"/>
                      <a:pt x="1162594" y="394063"/>
                      <a:pt x="1162594" y="394063"/>
                    </a:cubicBezTo>
                    <a:lnTo>
                      <a:pt x="1162594" y="394063"/>
                    </a:ln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neva"/>
                </a:endParaRPr>
              </a:p>
            </p:txBody>
          </p:sp>
          <p:sp>
            <p:nvSpPr>
              <p:cNvPr id="42" name="Freeform 41"/>
              <p:cNvSpPr/>
              <p:nvPr/>
            </p:nvSpPr>
            <p:spPr bwMode="auto">
              <a:xfrm>
                <a:off x="3886200" y="2092234"/>
                <a:ext cx="261257" cy="269966"/>
              </a:xfrm>
              <a:custGeom>
                <a:avLst/>
                <a:gdLst>
                  <a:gd name="connsiteX0" fmla="*/ 0 w 261257"/>
                  <a:gd name="connsiteY0" fmla="*/ 269966 h 269966"/>
                  <a:gd name="connsiteX1" fmla="*/ 130629 w 261257"/>
                  <a:gd name="connsiteY1" fmla="*/ 8709 h 269966"/>
                  <a:gd name="connsiteX2" fmla="*/ 261257 w 261257"/>
                  <a:gd name="connsiteY2" fmla="*/ 217714 h 269966"/>
                  <a:gd name="connsiteX3" fmla="*/ 261257 w 261257"/>
                  <a:gd name="connsiteY3" fmla="*/ 217714 h 26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257" h="269966">
                    <a:moveTo>
                      <a:pt x="0" y="269966"/>
                    </a:moveTo>
                    <a:cubicBezTo>
                      <a:pt x="43543" y="143692"/>
                      <a:pt x="87086" y="17418"/>
                      <a:pt x="130629" y="8709"/>
                    </a:cubicBezTo>
                    <a:cubicBezTo>
                      <a:pt x="174172" y="0"/>
                      <a:pt x="261257" y="217714"/>
                      <a:pt x="261257" y="217714"/>
                    </a:cubicBezTo>
                    <a:lnTo>
                      <a:pt x="261257" y="217714"/>
                    </a:ln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neva"/>
                </a:endParaRPr>
              </a:p>
            </p:txBody>
          </p:sp>
          <p:sp>
            <p:nvSpPr>
              <p:cNvPr id="43" name="Freeform 42"/>
              <p:cNvSpPr/>
              <p:nvPr/>
            </p:nvSpPr>
            <p:spPr bwMode="auto">
              <a:xfrm>
                <a:off x="4191000" y="2092234"/>
                <a:ext cx="261257" cy="269966"/>
              </a:xfrm>
              <a:custGeom>
                <a:avLst/>
                <a:gdLst>
                  <a:gd name="connsiteX0" fmla="*/ 0 w 261257"/>
                  <a:gd name="connsiteY0" fmla="*/ 269966 h 269966"/>
                  <a:gd name="connsiteX1" fmla="*/ 130629 w 261257"/>
                  <a:gd name="connsiteY1" fmla="*/ 8709 h 269966"/>
                  <a:gd name="connsiteX2" fmla="*/ 261257 w 261257"/>
                  <a:gd name="connsiteY2" fmla="*/ 217714 h 269966"/>
                  <a:gd name="connsiteX3" fmla="*/ 261257 w 261257"/>
                  <a:gd name="connsiteY3" fmla="*/ 217714 h 26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257" h="269966">
                    <a:moveTo>
                      <a:pt x="0" y="269966"/>
                    </a:moveTo>
                    <a:cubicBezTo>
                      <a:pt x="43543" y="143692"/>
                      <a:pt x="87086" y="17418"/>
                      <a:pt x="130629" y="8709"/>
                    </a:cubicBezTo>
                    <a:cubicBezTo>
                      <a:pt x="174172" y="0"/>
                      <a:pt x="261257" y="217714"/>
                      <a:pt x="261257" y="217714"/>
                    </a:cubicBezTo>
                    <a:lnTo>
                      <a:pt x="261257" y="217714"/>
                    </a:ln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neva"/>
                </a:endParaRPr>
              </a:p>
            </p:txBody>
          </p:sp>
          <p:sp>
            <p:nvSpPr>
              <p:cNvPr id="44" name="Freeform 43"/>
              <p:cNvSpPr/>
              <p:nvPr/>
            </p:nvSpPr>
            <p:spPr bwMode="auto">
              <a:xfrm>
                <a:off x="4476206" y="1905000"/>
                <a:ext cx="1162594" cy="394063"/>
              </a:xfrm>
              <a:custGeom>
                <a:avLst/>
                <a:gdLst>
                  <a:gd name="connsiteX0" fmla="*/ 0 w 1162594"/>
                  <a:gd name="connsiteY0" fmla="*/ 381000 h 394063"/>
                  <a:gd name="connsiteX1" fmla="*/ 496388 w 1162594"/>
                  <a:gd name="connsiteY1" fmla="*/ 2177 h 394063"/>
                  <a:gd name="connsiteX2" fmla="*/ 1162594 w 1162594"/>
                  <a:gd name="connsiteY2" fmla="*/ 394063 h 394063"/>
                  <a:gd name="connsiteX3" fmla="*/ 1162594 w 1162594"/>
                  <a:gd name="connsiteY3" fmla="*/ 394063 h 394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2594" h="394063">
                    <a:moveTo>
                      <a:pt x="0" y="381000"/>
                    </a:moveTo>
                    <a:cubicBezTo>
                      <a:pt x="151311" y="190500"/>
                      <a:pt x="302622" y="0"/>
                      <a:pt x="496388" y="2177"/>
                    </a:cubicBezTo>
                    <a:cubicBezTo>
                      <a:pt x="690154" y="4354"/>
                      <a:pt x="1162594" y="394063"/>
                      <a:pt x="1162594" y="394063"/>
                    </a:cubicBezTo>
                    <a:lnTo>
                      <a:pt x="1162594" y="394063"/>
                    </a:ln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neva"/>
                </a:endParaRPr>
              </a:p>
            </p:txBody>
          </p:sp>
          <p:sp>
            <p:nvSpPr>
              <p:cNvPr id="45" name="Freeform 44"/>
              <p:cNvSpPr/>
              <p:nvPr/>
            </p:nvSpPr>
            <p:spPr bwMode="auto">
              <a:xfrm>
                <a:off x="5638800" y="2092234"/>
                <a:ext cx="261257" cy="269966"/>
              </a:xfrm>
              <a:custGeom>
                <a:avLst/>
                <a:gdLst>
                  <a:gd name="connsiteX0" fmla="*/ 0 w 261257"/>
                  <a:gd name="connsiteY0" fmla="*/ 269966 h 269966"/>
                  <a:gd name="connsiteX1" fmla="*/ 130629 w 261257"/>
                  <a:gd name="connsiteY1" fmla="*/ 8709 h 269966"/>
                  <a:gd name="connsiteX2" fmla="*/ 261257 w 261257"/>
                  <a:gd name="connsiteY2" fmla="*/ 217714 h 269966"/>
                  <a:gd name="connsiteX3" fmla="*/ 261257 w 261257"/>
                  <a:gd name="connsiteY3" fmla="*/ 217714 h 26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257" h="269966">
                    <a:moveTo>
                      <a:pt x="0" y="269966"/>
                    </a:moveTo>
                    <a:cubicBezTo>
                      <a:pt x="43543" y="143692"/>
                      <a:pt x="87086" y="17418"/>
                      <a:pt x="130629" y="8709"/>
                    </a:cubicBezTo>
                    <a:cubicBezTo>
                      <a:pt x="174172" y="0"/>
                      <a:pt x="261257" y="217714"/>
                      <a:pt x="261257" y="217714"/>
                    </a:cubicBezTo>
                    <a:lnTo>
                      <a:pt x="261257" y="217714"/>
                    </a:ln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neva"/>
                </a:endParaRPr>
              </a:p>
            </p:txBody>
          </p:sp>
          <p:sp>
            <p:nvSpPr>
              <p:cNvPr id="46" name="Freeform 45"/>
              <p:cNvSpPr/>
              <p:nvPr/>
            </p:nvSpPr>
            <p:spPr bwMode="auto">
              <a:xfrm>
                <a:off x="6019800" y="2092234"/>
                <a:ext cx="261257" cy="269966"/>
              </a:xfrm>
              <a:custGeom>
                <a:avLst/>
                <a:gdLst>
                  <a:gd name="connsiteX0" fmla="*/ 0 w 261257"/>
                  <a:gd name="connsiteY0" fmla="*/ 269966 h 269966"/>
                  <a:gd name="connsiteX1" fmla="*/ 130629 w 261257"/>
                  <a:gd name="connsiteY1" fmla="*/ 8709 h 269966"/>
                  <a:gd name="connsiteX2" fmla="*/ 261257 w 261257"/>
                  <a:gd name="connsiteY2" fmla="*/ 217714 h 269966"/>
                  <a:gd name="connsiteX3" fmla="*/ 261257 w 261257"/>
                  <a:gd name="connsiteY3" fmla="*/ 217714 h 26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257" h="269966">
                    <a:moveTo>
                      <a:pt x="0" y="269966"/>
                    </a:moveTo>
                    <a:cubicBezTo>
                      <a:pt x="43543" y="143692"/>
                      <a:pt x="87086" y="17418"/>
                      <a:pt x="130629" y="8709"/>
                    </a:cubicBezTo>
                    <a:cubicBezTo>
                      <a:pt x="174172" y="0"/>
                      <a:pt x="261257" y="217714"/>
                      <a:pt x="261257" y="217714"/>
                    </a:cubicBezTo>
                    <a:lnTo>
                      <a:pt x="261257" y="217714"/>
                    </a:ln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neva"/>
                </a:endParaRPr>
              </a:p>
            </p:txBody>
          </p:sp>
          <p:sp>
            <p:nvSpPr>
              <p:cNvPr id="47" name="Freeform 46"/>
              <p:cNvSpPr/>
              <p:nvPr/>
            </p:nvSpPr>
            <p:spPr bwMode="auto">
              <a:xfrm>
                <a:off x="6368143" y="2092234"/>
                <a:ext cx="261257" cy="269966"/>
              </a:xfrm>
              <a:custGeom>
                <a:avLst/>
                <a:gdLst>
                  <a:gd name="connsiteX0" fmla="*/ 0 w 261257"/>
                  <a:gd name="connsiteY0" fmla="*/ 269966 h 269966"/>
                  <a:gd name="connsiteX1" fmla="*/ 130629 w 261257"/>
                  <a:gd name="connsiteY1" fmla="*/ 8709 h 269966"/>
                  <a:gd name="connsiteX2" fmla="*/ 261257 w 261257"/>
                  <a:gd name="connsiteY2" fmla="*/ 217714 h 269966"/>
                  <a:gd name="connsiteX3" fmla="*/ 261257 w 261257"/>
                  <a:gd name="connsiteY3" fmla="*/ 217714 h 26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257" h="269966">
                    <a:moveTo>
                      <a:pt x="0" y="269966"/>
                    </a:moveTo>
                    <a:cubicBezTo>
                      <a:pt x="43543" y="143692"/>
                      <a:pt x="87086" y="17418"/>
                      <a:pt x="130629" y="8709"/>
                    </a:cubicBezTo>
                    <a:cubicBezTo>
                      <a:pt x="174172" y="0"/>
                      <a:pt x="261257" y="217714"/>
                      <a:pt x="261257" y="217714"/>
                    </a:cubicBezTo>
                    <a:lnTo>
                      <a:pt x="261257" y="217714"/>
                    </a:ln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neva"/>
                </a:endParaRPr>
              </a:p>
            </p:txBody>
          </p:sp>
          <p:sp>
            <p:nvSpPr>
              <p:cNvPr id="48" name="Freeform 47"/>
              <p:cNvSpPr/>
              <p:nvPr/>
            </p:nvSpPr>
            <p:spPr bwMode="auto">
              <a:xfrm>
                <a:off x="6705600" y="2092234"/>
                <a:ext cx="261257" cy="269966"/>
              </a:xfrm>
              <a:custGeom>
                <a:avLst/>
                <a:gdLst>
                  <a:gd name="connsiteX0" fmla="*/ 0 w 261257"/>
                  <a:gd name="connsiteY0" fmla="*/ 269966 h 269966"/>
                  <a:gd name="connsiteX1" fmla="*/ 130629 w 261257"/>
                  <a:gd name="connsiteY1" fmla="*/ 8709 h 269966"/>
                  <a:gd name="connsiteX2" fmla="*/ 261257 w 261257"/>
                  <a:gd name="connsiteY2" fmla="*/ 217714 h 269966"/>
                  <a:gd name="connsiteX3" fmla="*/ 261257 w 261257"/>
                  <a:gd name="connsiteY3" fmla="*/ 217714 h 26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257" h="269966">
                    <a:moveTo>
                      <a:pt x="0" y="269966"/>
                    </a:moveTo>
                    <a:cubicBezTo>
                      <a:pt x="43543" y="143692"/>
                      <a:pt x="87086" y="17418"/>
                      <a:pt x="130629" y="8709"/>
                    </a:cubicBezTo>
                    <a:cubicBezTo>
                      <a:pt x="174172" y="0"/>
                      <a:pt x="261257" y="217714"/>
                      <a:pt x="261257" y="217714"/>
                    </a:cubicBezTo>
                    <a:lnTo>
                      <a:pt x="261257" y="217714"/>
                    </a:ln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neva"/>
                </a:endParaRPr>
              </a:p>
            </p:txBody>
          </p:sp>
          <p:sp>
            <p:nvSpPr>
              <p:cNvPr id="49" name="Freeform 48"/>
              <p:cNvSpPr/>
              <p:nvPr/>
            </p:nvSpPr>
            <p:spPr bwMode="auto">
              <a:xfrm>
                <a:off x="7010400" y="2092234"/>
                <a:ext cx="261257" cy="269966"/>
              </a:xfrm>
              <a:custGeom>
                <a:avLst/>
                <a:gdLst>
                  <a:gd name="connsiteX0" fmla="*/ 0 w 261257"/>
                  <a:gd name="connsiteY0" fmla="*/ 269966 h 269966"/>
                  <a:gd name="connsiteX1" fmla="*/ 130629 w 261257"/>
                  <a:gd name="connsiteY1" fmla="*/ 8709 h 269966"/>
                  <a:gd name="connsiteX2" fmla="*/ 261257 w 261257"/>
                  <a:gd name="connsiteY2" fmla="*/ 217714 h 269966"/>
                  <a:gd name="connsiteX3" fmla="*/ 261257 w 261257"/>
                  <a:gd name="connsiteY3" fmla="*/ 217714 h 26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257" h="269966">
                    <a:moveTo>
                      <a:pt x="0" y="269966"/>
                    </a:moveTo>
                    <a:cubicBezTo>
                      <a:pt x="43543" y="143692"/>
                      <a:pt x="87086" y="17418"/>
                      <a:pt x="130629" y="8709"/>
                    </a:cubicBezTo>
                    <a:cubicBezTo>
                      <a:pt x="174172" y="0"/>
                      <a:pt x="261257" y="217714"/>
                      <a:pt x="261257" y="217714"/>
                    </a:cubicBezTo>
                    <a:lnTo>
                      <a:pt x="261257" y="217714"/>
                    </a:ln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neva"/>
                </a:endParaRPr>
              </a:p>
            </p:txBody>
          </p:sp>
          <p:sp>
            <p:nvSpPr>
              <p:cNvPr id="50" name="Freeform 49"/>
              <p:cNvSpPr/>
              <p:nvPr/>
            </p:nvSpPr>
            <p:spPr bwMode="auto">
              <a:xfrm>
                <a:off x="7239000" y="1905000"/>
                <a:ext cx="1162594" cy="394063"/>
              </a:xfrm>
              <a:custGeom>
                <a:avLst/>
                <a:gdLst>
                  <a:gd name="connsiteX0" fmla="*/ 0 w 1162594"/>
                  <a:gd name="connsiteY0" fmla="*/ 381000 h 394063"/>
                  <a:gd name="connsiteX1" fmla="*/ 496388 w 1162594"/>
                  <a:gd name="connsiteY1" fmla="*/ 2177 h 394063"/>
                  <a:gd name="connsiteX2" fmla="*/ 1162594 w 1162594"/>
                  <a:gd name="connsiteY2" fmla="*/ 394063 h 394063"/>
                  <a:gd name="connsiteX3" fmla="*/ 1162594 w 1162594"/>
                  <a:gd name="connsiteY3" fmla="*/ 394063 h 394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2594" h="394063">
                    <a:moveTo>
                      <a:pt x="0" y="381000"/>
                    </a:moveTo>
                    <a:cubicBezTo>
                      <a:pt x="151311" y="190500"/>
                      <a:pt x="302622" y="0"/>
                      <a:pt x="496388" y="2177"/>
                    </a:cubicBezTo>
                    <a:cubicBezTo>
                      <a:pt x="690154" y="4354"/>
                      <a:pt x="1162594" y="394063"/>
                      <a:pt x="1162594" y="394063"/>
                    </a:cubicBezTo>
                    <a:lnTo>
                      <a:pt x="1162594" y="394063"/>
                    </a:ln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neva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1981200" y="2222863"/>
                <a:ext cx="381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×</a:t>
                </a:r>
                <a:endParaRPr lang="en-US" sz="2800" dirty="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4800600" y="2222863"/>
                <a:ext cx="381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×</a:t>
                </a:r>
                <a:endParaRPr lang="en-US" sz="2800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7620000" y="2222863"/>
                <a:ext cx="381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×</a:t>
                </a:r>
                <a:endParaRPr lang="en-US" sz="2800" dirty="0"/>
              </a:p>
            </p:txBody>
          </p:sp>
        </p:grpSp>
        <p:sp>
          <p:nvSpPr>
            <p:cNvPr id="58" name="Right Brace 57"/>
            <p:cNvSpPr/>
            <p:nvPr/>
          </p:nvSpPr>
          <p:spPr bwMode="auto">
            <a:xfrm rot="5400000">
              <a:off x="2070576" y="1873153"/>
              <a:ext cx="227685" cy="1517900"/>
            </a:xfrm>
            <a:prstGeom prst="rightBrace">
              <a:avLst>
                <a:gd name="adj1" fmla="val 57372"/>
                <a:gd name="adj2" fmla="val 48852"/>
              </a:avLst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neva"/>
              </a:endParaRPr>
            </a:p>
          </p:txBody>
        </p:sp>
        <p:sp>
          <p:nvSpPr>
            <p:cNvPr id="59" name="Right Brace 58"/>
            <p:cNvSpPr/>
            <p:nvPr/>
          </p:nvSpPr>
          <p:spPr bwMode="auto">
            <a:xfrm rot="5400000">
              <a:off x="4837633" y="1873153"/>
              <a:ext cx="227685" cy="1517900"/>
            </a:xfrm>
            <a:prstGeom prst="rightBrace">
              <a:avLst>
                <a:gd name="adj1" fmla="val 57372"/>
                <a:gd name="adj2" fmla="val 48852"/>
              </a:avLst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neva"/>
              </a:endParaRPr>
            </a:p>
          </p:txBody>
        </p:sp>
        <p:sp>
          <p:nvSpPr>
            <p:cNvPr id="60" name="Right Brace 59"/>
            <p:cNvSpPr/>
            <p:nvPr/>
          </p:nvSpPr>
          <p:spPr bwMode="auto">
            <a:xfrm rot="5400000">
              <a:off x="7645747" y="1873153"/>
              <a:ext cx="227685" cy="1517900"/>
            </a:xfrm>
            <a:prstGeom prst="rightBrace">
              <a:avLst>
                <a:gd name="adj1" fmla="val 57372"/>
                <a:gd name="adj2" fmla="val 48852"/>
              </a:avLst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neva"/>
              </a:endParaRPr>
            </a:p>
          </p:txBody>
        </p:sp>
      </p:grpSp>
      <p:sp>
        <p:nvSpPr>
          <p:cNvPr id="61" name="Rectangle 60"/>
          <p:cNvSpPr/>
          <p:nvPr/>
        </p:nvSpPr>
        <p:spPr>
          <a:xfrm>
            <a:off x="1235975" y="4800600"/>
            <a:ext cx="7146025" cy="369332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solidFill>
                  <a:srgbClr val="000000"/>
                </a:solidFill>
                <a:latin typeface="+mj-lt"/>
              </a:rPr>
              <a:t>But what if you 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don’t know 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where the eavesdroppers are?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3657600"/>
            <a:ext cx="7237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Jamming works if you know where the eavesdroppers are.</a:t>
            </a:r>
            <a:r>
              <a:rPr lang="en-US" sz="1400" dirty="0" smtClean="0"/>
              <a:t>  </a:t>
            </a:r>
            <a:endParaRPr lang="en-US" sz="1400" dirty="0"/>
          </a:p>
        </p:txBody>
      </p:sp>
      <p:sp>
        <p:nvSpPr>
          <p:cNvPr id="63" name="TextBox 62"/>
          <p:cNvSpPr txBox="1"/>
          <p:nvPr/>
        </p:nvSpPr>
        <p:spPr>
          <a:xfrm>
            <a:off x="99422" y="454223"/>
            <a:ext cx="87914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IT Security Basics              PHY-layer Solutions</a:t>
            </a:r>
            <a:r>
              <a:rPr lang="en-US" sz="1400" dirty="0" smtClean="0">
                <a:solidFill>
                  <a:srgbClr val="FF0000"/>
                </a:solidFill>
              </a:rPr>
              <a:t>               Using the Network            </a:t>
            </a:r>
            <a:r>
              <a:rPr lang="en-US" sz="1400" dirty="0" smtClean="0"/>
              <a:t>Challenges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50236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" name="Group 316"/>
          <p:cNvGrpSpPr/>
          <p:nvPr/>
        </p:nvGrpSpPr>
        <p:grpSpPr>
          <a:xfrm>
            <a:off x="134405" y="4686851"/>
            <a:ext cx="8915400" cy="867209"/>
            <a:chOff x="152400" y="3200400"/>
            <a:chExt cx="8915400" cy="867209"/>
          </a:xfrm>
        </p:grpSpPr>
        <p:sp>
          <p:nvSpPr>
            <p:cNvPr id="119" name="Rectangle 118"/>
            <p:cNvSpPr/>
            <p:nvPr/>
          </p:nvSpPr>
          <p:spPr bwMode="auto">
            <a:xfrm>
              <a:off x="7898674" y="3670663"/>
              <a:ext cx="304800" cy="3048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neva"/>
              </a:endParaRPr>
            </a:p>
          </p:txBody>
        </p:sp>
        <p:sp>
          <p:nvSpPr>
            <p:cNvPr id="118" name="Rectangle 117"/>
            <p:cNvSpPr/>
            <p:nvPr/>
          </p:nvSpPr>
          <p:spPr bwMode="auto">
            <a:xfrm>
              <a:off x="5105400" y="3670663"/>
              <a:ext cx="304800" cy="3048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neva"/>
              </a:endParaRPr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2323011" y="3694611"/>
              <a:ext cx="304800" cy="3048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neva"/>
              </a:endParaRPr>
            </a:p>
          </p:txBody>
        </p:sp>
        <p:cxnSp>
          <p:nvCxnSpPr>
            <p:cNvPr id="63" name="Straight Connector 62"/>
            <p:cNvCxnSpPr/>
            <p:nvPr/>
          </p:nvCxnSpPr>
          <p:spPr bwMode="auto">
            <a:xfrm rot="5400000">
              <a:off x="301624" y="3835332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 rot="5400000">
              <a:off x="611417" y="3835332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 rot="5400000">
              <a:off x="921210" y="3835332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 rot="5400000">
              <a:off x="1231003" y="3835332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 rot="5400000">
              <a:off x="1540796" y="3835332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 rot="5400000">
              <a:off x="1850589" y="3835332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 rot="5400000">
              <a:off x="2160382" y="3835332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 rot="5400000">
              <a:off x="2470175" y="3835332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 rot="5400000">
              <a:off x="2779968" y="3835332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 bwMode="auto">
            <a:xfrm rot="5400000">
              <a:off x="3089761" y="3835332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 rot="5400000">
              <a:off x="3399554" y="3835332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 bwMode="auto">
            <a:xfrm rot="5400000">
              <a:off x="3709347" y="3835332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 bwMode="auto">
            <a:xfrm rot="5400000">
              <a:off x="4019140" y="3835332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 bwMode="auto">
            <a:xfrm rot="5400000">
              <a:off x="4328933" y="3835332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 rot="5400000">
              <a:off x="4638726" y="3835332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 rot="5400000">
              <a:off x="4948519" y="3835332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 rot="5400000">
              <a:off x="5258312" y="3835332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 rot="5400000">
              <a:off x="5568105" y="3835332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 bwMode="auto">
            <a:xfrm rot="5400000">
              <a:off x="5877898" y="3835332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 rot="5400000">
              <a:off x="6187691" y="3835332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 rot="5400000">
              <a:off x="6497484" y="3835332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 rot="5400000">
              <a:off x="6807277" y="3835332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 rot="5400000">
              <a:off x="7117070" y="3835332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 rot="5400000">
              <a:off x="7426863" y="3835332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Connector 86"/>
            <p:cNvCxnSpPr/>
            <p:nvPr/>
          </p:nvCxnSpPr>
          <p:spPr bwMode="auto">
            <a:xfrm rot="5400000">
              <a:off x="7736656" y="3835332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 bwMode="auto">
            <a:xfrm rot="5400000">
              <a:off x="8046449" y="3835332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Straight Connector 88"/>
            <p:cNvCxnSpPr/>
            <p:nvPr/>
          </p:nvCxnSpPr>
          <p:spPr bwMode="auto">
            <a:xfrm rot="5400000">
              <a:off x="8356242" y="3835332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Straight Connector 89"/>
            <p:cNvCxnSpPr/>
            <p:nvPr/>
          </p:nvCxnSpPr>
          <p:spPr bwMode="auto">
            <a:xfrm rot="5400000">
              <a:off x="8666035" y="3835332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/>
            <p:nvPr/>
          </p:nvCxnSpPr>
          <p:spPr bwMode="auto">
            <a:xfrm>
              <a:off x="152400" y="3836126"/>
              <a:ext cx="89154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8" name="TextBox 107"/>
            <p:cNvSpPr txBox="1"/>
            <p:nvPr/>
          </p:nvSpPr>
          <p:spPr>
            <a:xfrm>
              <a:off x="2209800" y="3544389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×</a:t>
              </a:r>
              <a:endParaRPr lang="en-US" sz="2800" dirty="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029200" y="3544389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×</a:t>
              </a:r>
              <a:endParaRPr lang="en-US" sz="2800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7772400" y="3544389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×</a:t>
              </a:r>
              <a:endParaRPr lang="en-US" sz="2800" dirty="0"/>
            </a:p>
          </p:txBody>
        </p:sp>
        <p:grpSp>
          <p:nvGrpSpPr>
            <p:cNvPr id="223" name="Group 222"/>
            <p:cNvGrpSpPr/>
            <p:nvPr/>
          </p:nvGrpSpPr>
          <p:grpSpPr>
            <a:xfrm>
              <a:off x="576943" y="3200400"/>
              <a:ext cx="8109857" cy="483326"/>
              <a:chOff x="576943" y="3200400"/>
              <a:chExt cx="8109857" cy="483326"/>
            </a:xfrm>
          </p:grpSpPr>
          <p:sp>
            <p:nvSpPr>
              <p:cNvPr id="92" name="Freeform 91"/>
              <p:cNvSpPr/>
              <p:nvPr/>
            </p:nvSpPr>
            <p:spPr bwMode="auto">
              <a:xfrm>
                <a:off x="894806" y="3378926"/>
                <a:ext cx="261257" cy="269966"/>
              </a:xfrm>
              <a:custGeom>
                <a:avLst/>
                <a:gdLst>
                  <a:gd name="connsiteX0" fmla="*/ 0 w 261257"/>
                  <a:gd name="connsiteY0" fmla="*/ 269966 h 269966"/>
                  <a:gd name="connsiteX1" fmla="*/ 130629 w 261257"/>
                  <a:gd name="connsiteY1" fmla="*/ 8709 h 269966"/>
                  <a:gd name="connsiteX2" fmla="*/ 261257 w 261257"/>
                  <a:gd name="connsiteY2" fmla="*/ 217714 h 269966"/>
                  <a:gd name="connsiteX3" fmla="*/ 261257 w 261257"/>
                  <a:gd name="connsiteY3" fmla="*/ 217714 h 26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257" h="269966">
                    <a:moveTo>
                      <a:pt x="0" y="269966"/>
                    </a:moveTo>
                    <a:cubicBezTo>
                      <a:pt x="43543" y="143692"/>
                      <a:pt x="87086" y="17418"/>
                      <a:pt x="130629" y="8709"/>
                    </a:cubicBezTo>
                    <a:cubicBezTo>
                      <a:pt x="174172" y="0"/>
                      <a:pt x="261257" y="217714"/>
                      <a:pt x="261257" y="217714"/>
                    </a:cubicBezTo>
                    <a:lnTo>
                      <a:pt x="261257" y="217714"/>
                    </a:ln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neva"/>
                </a:endParaRPr>
              </a:p>
            </p:txBody>
          </p:sp>
          <p:sp>
            <p:nvSpPr>
              <p:cNvPr id="93" name="Freeform 92"/>
              <p:cNvSpPr/>
              <p:nvPr/>
            </p:nvSpPr>
            <p:spPr bwMode="auto">
              <a:xfrm>
                <a:off x="1275806" y="3378926"/>
                <a:ext cx="261257" cy="269966"/>
              </a:xfrm>
              <a:custGeom>
                <a:avLst/>
                <a:gdLst>
                  <a:gd name="connsiteX0" fmla="*/ 0 w 261257"/>
                  <a:gd name="connsiteY0" fmla="*/ 269966 h 269966"/>
                  <a:gd name="connsiteX1" fmla="*/ 130629 w 261257"/>
                  <a:gd name="connsiteY1" fmla="*/ 8709 h 269966"/>
                  <a:gd name="connsiteX2" fmla="*/ 261257 w 261257"/>
                  <a:gd name="connsiteY2" fmla="*/ 217714 h 269966"/>
                  <a:gd name="connsiteX3" fmla="*/ 261257 w 261257"/>
                  <a:gd name="connsiteY3" fmla="*/ 217714 h 26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257" h="269966">
                    <a:moveTo>
                      <a:pt x="0" y="269966"/>
                    </a:moveTo>
                    <a:cubicBezTo>
                      <a:pt x="43543" y="143692"/>
                      <a:pt x="87086" y="17418"/>
                      <a:pt x="130629" y="8709"/>
                    </a:cubicBezTo>
                    <a:cubicBezTo>
                      <a:pt x="174172" y="0"/>
                      <a:pt x="261257" y="217714"/>
                      <a:pt x="261257" y="217714"/>
                    </a:cubicBezTo>
                    <a:lnTo>
                      <a:pt x="261257" y="217714"/>
                    </a:ln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neva"/>
                </a:endParaRPr>
              </a:p>
            </p:txBody>
          </p:sp>
          <p:sp>
            <p:nvSpPr>
              <p:cNvPr id="94" name="Freeform 93"/>
              <p:cNvSpPr/>
              <p:nvPr/>
            </p:nvSpPr>
            <p:spPr bwMode="auto">
              <a:xfrm>
                <a:off x="1624149" y="3378926"/>
                <a:ext cx="261257" cy="269966"/>
              </a:xfrm>
              <a:custGeom>
                <a:avLst/>
                <a:gdLst>
                  <a:gd name="connsiteX0" fmla="*/ 0 w 261257"/>
                  <a:gd name="connsiteY0" fmla="*/ 269966 h 269966"/>
                  <a:gd name="connsiteX1" fmla="*/ 130629 w 261257"/>
                  <a:gd name="connsiteY1" fmla="*/ 8709 h 269966"/>
                  <a:gd name="connsiteX2" fmla="*/ 261257 w 261257"/>
                  <a:gd name="connsiteY2" fmla="*/ 217714 h 269966"/>
                  <a:gd name="connsiteX3" fmla="*/ 261257 w 261257"/>
                  <a:gd name="connsiteY3" fmla="*/ 217714 h 26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257" h="269966">
                    <a:moveTo>
                      <a:pt x="0" y="269966"/>
                    </a:moveTo>
                    <a:cubicBezTo>
                      <a:pt x="43543" y="143692"/>
                      <a:pt x="87086" y="17418"/>
                      <a:pt x="130629" y="8709"/>
                    </a:cubicBezTo>
                    <a:cubicBezTo>
                      <a:pt x="174172" y="0"/>
                      <a:pt x="261257" y="217714"/>
                      <a:pt x="261257" y="217714"/>
                    </a:cubicBezTo>
                    <a:lnTo>
                      <a:pt x="261257" y="217714"/>
                    </a:ln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neva"/>
                </a:endParaRPr>
              </a:p>
            </p:txBody>
          </p:sp>
          <p:sp>
            <p:nvSpPr>
              <p:cNvPr id="95" name="Freeform 94"/>
              <p:cNvSpPr/>
              <p:nvPr/>
            </p:nvSpPr>
            <p:spPr bwMode="auto">
              <a:xfrm>
                <a:off x="3104606" y="3413760"/>
                <a:ext cx="261257" cy="269966"/>
              </a:xfrm>
              <a:custGeom>
                <a:avLst/>
                <a:gdLst>
                  <a:gd name="connsiteX0" fmla="*/ 0 w 261257"/>
                  <a:gd name="connsiteY0" fmla="*/ 269966 h 269966"/>
                  <a:gd name="connsiteX1" fmla="*/ 130629 w 261257"/>
                  <a:gd name="connsiteY1" fmla="*/ 8709 h 269966"/>
                  <a:gd name="connsiteX2" fmla="*/ 261257 w 261257"/>
                  <a:gd name="connsiteY2" fmla="*/ 217714 h 269966"/>
                  <a:gd name="connsiteX3" fmla="*/ 261257 w 261257"/>
                  <a:gd name="connsiteY3" fmla="*/ 217714 h 26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257" h="269966">
                    <a:moveTo>
                      <a:pt x="0" y="269966"/>
                    </a:moveTo>
                    <a:cubicBezTo>
                      <a:pt x="43543" y="143692"/>
                      <a:pt x="87086" y="17418"/>
                      <a:pt x="130629" y="8709"/>
                    </a:cubicBezTo>
                    <a:cubicBezTo>
                      <a:pt x="174172" y="0"/>
                      <a:pt x="261257" y="217714"/>
                      <a:pt x="261257" y="217714"/>
                    </a:cubicBezTo>
                    <a:lnTo>
                      <a:pt x="261257" y="217714"/>
                    </a:ln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neva"/>
                </a:endParaRPr>
              </a:p>
            </p:txBody>
          </p:sp>
          <p:sp>
            <p:nvSpPr>
              <p:cNvPr id="96" name="Freeform 95"/>
              <p:cNvSpPr/>
              <p:nvPr/>
            </p:nvSpPr>
            <p:spPr bwMode="auto">
              <a:xfrm>
                <a:off x="3485606" y="3413760"/>
                <a:ext cx="261257" cy="269966"/>
              </a:xfrm>
              <a:custGeom>
                <a:avLst/>
                <a:gdLst>
                  <a:gd name="connsiteX0" fmla="*/ 0 w 261257"/>
                  <a:gd name="connsiteY0" fmla="*/ 269966 h 269966"/>
                  <a:gd name="connsiteX1" fmla="*/ 130629 w 261257"/>
                  <a:gd name="connsiteY1" fmla="*/ 8709 h 269966"/>
                  <a:gd name="connsiteX2" fmla="*/ 261257 w 261257"/>
                  <a:gd name="connsiteY2" fmla="*/ 217714 h 269966"/>
                  <a:gd name="connsiteX3" fmla="*/ 261257 w 261257"/>
                  <a:gd name="connsiteY3" fmla="*/ 217714 h 26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257" h="269966">
                    <a:moveTo>
                      <a:pt x="0" y="269966"/>
                    </a:moveTo>
                    <a:cubicBezTo>
                      <a:pt x="43543" y="143692"/>
                      <a:pt x="87086" y="17418"/>
                      <a:pt x="130629" y="8709"/>
                    </a:cubicBezTo>
                    <a:cubicBezTo>
                      <a:pt x="174172" y="0"/>
                      <a:pt x="261257" y="217714"/>
                      <a:pt x="261257" y="217714"/>
                    </a:cubicBezTo>
                    <a:lnTo>
                      <a:pt x="261257" y="217714"/>
                    </a:ln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neva"/>
                </a:endParaRPr>
              </a:p>
            </p:txBody>
          </p:sp>
          <p:sp>
            <p:nvSpPr>
              <p:cNvPr id="97" name="Freeform 96"/>
              <p:cNvSpPr/>
              <p:nvPr/>
            </p:nvSpPr>
            <p:spPr bwMode="auto">
              <a:xfrm>
                <a:off x="3833949" y="3413760"/>
                <a:ext cx="261257" cy="269966"/>
              </a:xfrm>
              <a:custGeom>
                <a:avLst/>
                <a:gdLst>
                  <a:gd name="connsiteX0" fmla="*/ 0 w 261257"/>
                  <a:gd name="connsiteY0" fmla="*/ 269966 h 269966"/>
                  <a:gd name="connsiteX1" fmla="*/ 130629 w 261257"/>
                  <a:gd name="connsiteY1" fmla="*/ 8709 h 269966"/>
                  <a:gd name="connsiteX2" fmla="*/ 261257 w 261257"/>
                  <a:gd name="connsiteY2" fmla="*/ 217714 h 269966"/>
                  <a:gd name="connsiteX3" fmla="*/ 261257 w 261257"/>
                  <a:gd name="connsiteY3" fmla="*/ 217714 h 26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257" h="269966">
                    <a:moveTo>
                      <a:pt x="0" y="269966"/>
                    </a:moveTo>
                    <a:cubicBezTo>
                      <a:pt x="43543" y="143692"/>
                      <a:pt x="87086" y="17418"/>
                      <a:pt x="130629" y="8709"/>
                    </a:cubicBezTo>
                    <a:cubicBezTo>
                      <a:pt x="174172" y="0"/>
                      <a:pt x="261257" y="217714"/>
                      <a:pt x="261257" y="217714"/>
                    </a:cubicBezTo>
                    <a:lnTo>
                      <a:pt x="261257" y="217714"/>
                    </a:ln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neva"/>
                </a:endParaRPr>
              </a:p>
            </p:txBody>
          </p:sp>
          <p:sp>
            <p:nvSpPr>
              <p:cNvPr id="98" name="Freeform 97"/>
              <p:cNvSpPr/>
              <p:nvPr/>
            </p:nvSpPr>
            <p:spPr bwMode="auto">
              <a:xfrm>
                <a:off x="1944189" y="3200400"/>
                <a:ext cx="1162594" cy="394063"/>
              </a:xfrm>
              <a:custGeom>
                <a:avLst/>
                <a:gdLst>
                  <a:gd name="connsiteX0" fmla="*/ 0 w 1162594"/>
                  <a:gd name="connsiteY0" fmla="*/ 381000 h 394063"/>
                  <a:gd name="connsiteX1" fmla="*/ 496388 w 1162594"/>
                  <a:gd name="connsiteY1" fmla="*/ 2177 h 394063"/>
                  <a:gd name="connsiteX2" fmla="*/ 1162594 w 1162594"/>
                  <a:gd name="connsiteY2" fmla="*/ 394063 h 394063"/>
                  <a:gd name="connsiteX3" fmla="*/ 1162594 w 1162594"/>
                  <a:gd name="connsiteY3" fmla="*/ 394063 h 394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2594" h="394063">
                    <a:moveTo>
                      <a:pt x="0" y="381000"/>
                    </a:moveTo>
                    <a:cubicBezTo>
                      <a:pt x="151311" y="190500"/>
                      <a:pt x="302622" y="0"/>
                      <a:pt x="496388" y="2177"/>
                    </a:cubicBezTo>
                    <a:cubicBezTo>
                      <a:pt x="690154" y="4354"/>
                      <a:pt x="1162594" y="394063"/>
                      <a:pt x="1162594" y="394063"/>
                    </a:cubicBezTo>
                    <a:lnTo>
                      <a:pt x="1162594" y="394063"/>
                    </a:ln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neva"/>
                </a:endParaRPr>
              </a:p>
            </p:txBody>
          </p:sp>
          <p:sp>
            <p:nvSpPr>
              <p:cNvPr id="99" name="Freeform 98"/>
              <p:cNvSpPr/>
              <p:nvPr/>
            </p:nvSpPr>
            <p:spPr bwMode="auto">
              <a:xfrm>
                <a:off x="4171406" y="3413760"/>
                <a:ext cx="261257" cy="269966"/>
              </a:xfrm>
              <a:custGeom>
                <a:avLst/>
                <a:gdLst>
                  <a:gd name="connsiteX0" fmla="*/ 0 w 261257"/>
                  <a:gd name="connsiteY0" fmla="*/ 269966 h 269966"/>
                  <a:gd name="connsiteX1" fmla="*/ 130629 w 261257"/>
                  <a:gd name="connsiteY1" fmla="*/ 8709 h 269966"/>
                  <a:gd name="connsiteX2" fmla="*/ 261257 w 261257"/>
                  <a:gd name="connsiteY2" fmla="*/ 217714 h 269966"/>
                  <a:gd name="connsiteX3" fmla="*/ 261257 w 261257"/>
                  <a:gd name="connsiteY3" fmla="*/ 217714 h 26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257" h="269966">
                    <a:moveTo>
                      <a:pt x="0" y="269966"/>
                    </a:moveTo>
                    <a:cubicBezTo>
                      <a:pt x="43543" y="143692"/>
                      <a:pt x="87086" y="17418"/>
                      <a:pt x="130629" y="8709"/>
                    </a:cubicBezTo>
                    <a:cubicBezTo>
                      <a:pt x="174172" y="0"/>
                      <a:pt x="261257" y="217714"/>
                      <a:pt x="261257" y="217714"/>
                    </a:cubicBezTo>
                    <a:lnTo>
                      <a:pt x="261257" y="217714"/>
                    </a:ln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neva"/>
                </a:endParaRPr>
              </a:p>
            </p:txBody>
          </p:sp>
          <p:sp>
            <p:nvSpPr>
              <p:cNvPr id="100" name="Freeform 99"/>
              <p:cNvSpPr/>
              <p:nvPr/>
            </p:nvSpPr>
            <p:spPr bwMode="auto">
              <a:xfrm>
                <a:off x="4476206" y="3413760"/>
                <a:ext cx="261257" cy="269966"/>
              </a:xfrm>
              <a:custGeom>
                <a:avLst/>
                <a:gdLst>
                  <a:gd name="connsiteX0" fmla="*/ 0 w 261257"/>
                  <a:gd name="connsiteY0" fmla="*/ 269966 h 269966"/>
                  <a:gd name="connsiteX1" fmla="*/ 130629 w 261257"/>
                  <a:gd name="connsiteY1" fmla="*/ 8709 h 269966"/>
                  <a:gd name="connsiteX2" fmla="*/ 261257 w 261257"/>
                  <a:gd name="connsiteY2" fmla="*/ 217714 h 269966"/>
                  <a:gd name="connsiteX3" fmla="*/ 261257 w 261257"/>
                  <a:gd name="connsiteY3" fmla="*/ 217714 h 26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257" h="269966">
                    <a:moveTo>
                      <a:pt x="0" y="269966"/>
                    </a:moveTo>
                    <a:cubicBezTo>
                      <a:pt x="43543" y="143692"/>
                      <a:pt x="87086" y="17418"/>
                      <a:pt x="130629" y="8709"/>
                    </a:cubicBezTo>
                    <a:cubicBezTo>
                      <a:pt x="174172" y="0"/>
                      <a:pt x="261257" y="217714"/>
                      <a:pt x="261257" y="217714"/>
                    </a:cubicBezTo>
                    <a:lnTo>
                      <a:pt x="261257" y="217714"/>
                    </a:ln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neva"/>
                </a:endParaRPr>
              </a:p>
            </p:txBody>
          </p:sp>
          <p:sp>
            <p:nvSpPr>
              <p:cNvPr id="101" name="Freeform 100"/>
              <p:cNvSpPr/>
              <p:nvPr/>
            </p:nvSpPr>
            <p:spPr bwMode="auto">
              <a:xfrm>
                <a:off x="4761412" y="3226526"/>
                <a:ext cx="1162594" cy="394063"/>
              </a:xfrm>
              <a:custGeom>
                <a:avLst/>
                <a:gdLst>
                  <a:gd name="connsiteX0" fmla="*/ 0 w 1162594"/>
                  <a:gd name="connsiteY0" fmla="*/ 381000 h 394063"/>
                  <a:gd name="connsiteX1" fmla="*/ 496388 w 1162594"/>
                  <a:gd name="connsiteY1" fmla="*/ 2177 h 394063"/>
                  <a:gd name="connsiteX2" fmla="*/ 1162594 w 1162594"/>
                  <a:gd name="connsiteY2" fmla="*/ 394063 h 394063"/>
                  <a:gd name="connsiteX3" fmla="*/ 1162594 w 1162594"/>
                  <a:gd name="connsiteY3" fmla="*/ 394063 h 394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2594" h="394063">
                    <a:moveTo>
                      <a:pt x="0" y="381000"/>
                    </a:moveTo>
                    <a:cubicBezTo>
                      <a:pt x="151311" y="190500"/>
                      <a:pt x="302622" y="0"/>
                      <a:pt x="496388" y="2177"/>
                    </a:cubicBezTo>
                    <a:cubicBezTo>
                      <a:pt x="690154" y="4354"/>
                      <a:pt x="1162594" y="394063"/>
                      <a:pt x="1162594" y="394063"/>
                    </a:cubicBezTo>
                    <a:lnTo>
                      <a:pt x="1162594" y="394063"/>
                    </a:ln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neva"/>
                </a:endParaRPr>
              </a:p>
            </p:txBody>
          </p:sp>
          <p:sp>
            <p:nvSpPr>
              <p:cNvPr id="102" name="Freeform 101"/>
              <p:cNvSpPr/>
              <p:nvPr/>
            </p:nvSpPr>
            <p:spPr bwMode="auto">
              <a:xfrm>
                <a:off x="5924006" y="3413760"/>
                <a:ext cx="261257" cy="269966"/>
              </a:xfrm>
              <a:custGeom>
                <a:avLst/>
                <a:gdLst>
                  <a:gd name="connsiteX0" fmla="*/ 0 w 261257"/>
                  <a:gd name="connsiteY0" fmla="*/ 269966 h 269966"/>
                  <a:gd name="connsiteX1" fmla="*/ 130629 w 261257"/>
                  <a:gd name="connsiteY1" fmla="*/ 8709 h 269966"/>
                  <a:gd name="connsiteX2" fmla="*/ 261257 w 261257"/>
                  <a:gd name="connsiteY2" fmla="*/ 217714 h 269966"/>
                  <a:gd name="connsiteX3" fmla="*/ 261257 w 261257"/>
                  <a:gd name="connsiteY3" fmla="*/ 217714 h 26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257" h="269966">
                    <a:moveTo>
                      <a:pt x="0" y="269966"/>
                    </a:moveTo>
                    <a:cubicBezTo>
                      <a:pt x="43543" y="143692"/>
                      <a:pt x="87086" y="17418"/>
                      <a:pt x="130629" y="8709"/>
                    </a:cubicBezTo>
                    <a:cubicBezTo>
                      <a:pt x="174172" y="0"/>
                      <a:pt x="261257" y="217714"/>
                      <a:pt x="261257" y="217714"/>
                    </a:cubicBezTo>
                    <a:lnTo>
                      <a:pt x="261257" y="217714"/>
                    </a:ln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neva"/>
                </a:endParaRPr>
              </a:p>
            </p:txBody>
          </p:sp>
          <p:sp>
            <p:nvSpPr>
              <p:cNvPr id="103" name="Freeform 102"/>
              <p:cNvSpPr/>
              <p:nvPr/>
            </p:nvSpPr>
            <p:spPr bwMode="auto">
              <a:xfrm>
                <a:off x="6305006" y="3413760"/>
                <a:ext cx="261257" cy="269966"/>
              </a:xfrm>
              <a:custGeom>
                <a:avLst/>
                <a:gdLst>
                  <a:gd name="connsiteX0" fmla="*/ 0 w 261257"/>
                  <a:gd name="connsiteY0" fmla="*/ 269966 h 269966"/>
                  <a:gd name="connsiteX1" fmla="*/ 130629 w 261257"/>
                  <a:gd name="connsiteY1" fmla="*/ 8709 h 269966"/>
                  <a:gd name="connsiteX2" fmla="*/ 261257 w 261257"/>
                  <a:gd name="connsiteY2" fmla="*/ 217714 h 269966"/>
                  <a:gd name="connsiteX3" fmla="*/ 261257 w 261257"/>
                  <a:gd name="connsiteY3" fmla="*/ 217714 h 26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257" h="269966">
                    <a:moveTo>
                      <a:pt x="0" y="269966"/>
                    </a:moveTo>
                    <a:cubicBezTo>
                      <a:pt x="43543" y="143692"/>
                      <a:pt x="87086" y="17418"/>
                      <a:pt x="130629" y="8709"/>
                    </a:cubicBezTo>
                    <a:cubicBezTo>
                      <a:pt x="174172" y="0"/>
                      <a:pt x="261257" y="217714"/>
                      <a:pt x="261257" y="217714"/>
                    </a:cubicBezTo>
                    <a:lnTo>
                      <a:pt x="261257" y="217714"/>
                    </a:ln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neva"/>
                </a:endParaRPr>
              </a:p>
            </p:txBody>
          </p:sp>
          <p:sp>
            <p:nvSpPr>
              <p:cNvPr id="104" name="Freeform 103"/>
              <p:cNvSpPr/>
              <p:nvPr/>
            </p:nvSpPr>
            <p:spPr bwMode="auto">
              <a:xfrm>
                <a:off x="6653349" y="3413760"/>
                <a:ext cx="261257" cy="269966"/>
              </a:xfrm>
              <a:custGeom>
                <a:avLst/>
                <a:gdLst>
                  <a:gd name="connsiteX0" fmla="*/ 0 w 261257"/>
                  <a:gd name="connsiteY0" fmla="*/ 269966 h 269966"/>
                  <a:gd name="connsiteX1" fmla="*/ 130629 w 261257"/>
                  <a:gd name="connsiteY1" fmla="*/ 8709 h 269966"/>
                  <a:gd name="connsiteX2" fmla="*/ 261257 w 261257"/>
                  <a:gd name="connsiteY2" fmla="*/ 217714 h 269966"/>
                  <a:gd name="connsiteX3" fmla="*/ 261257 w 261257"/>
                  <a:gd name="connsiteY3" fmla="*/ 217714 h 26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257" h="269966">
                    <a:moveTo>
                      <a:pt x="0" y="269966"/>
                    </a:moveTo>
                    <a:cubicBezTo>
                      <a:pt x="43543" y="143692"/>
                      <a:pt x="87086" y="17418"/>
                      <a:pt x="130629" y="8709"/>
                    </a:cubicBezTo>
                    <a:cubicBezTo>
                      <a:pt x="174172" y="0"/>
                      <a:pt x="261257" y="217714"/>
                      <a:pt x="261257" y="217714"/>
                    </a:cubicBezTo>
                    <a:lnTo>
                      <a:pt x="261257" y="217714"/>
                    </a:ln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neva"/>
                </a:endParaRPr>
              </a:p>
            </p:txBody>
          </p:sp>
          <p:sp>
            <p:nvSpPr>
              <p:cNvPr id="105" name="Freeform 104"/>
              <p:cNvSpPr/>
              <p:nvPr/>
            </p:nvSpPr>
            <p:spPr bwMode="auto">
              <a:xfrm>
                <a:off x="6990806" y="3413760"/>
                <a:ext cx="261257" cy="269966"/>
              </a:xfrm>
              <a:custGeom>
                <a:avLst/>
                <a:gdLst>
                  <a:gd name="connsiteX0" fmla="*/ 0 w 261257"/>
                  <a:gd name="connsiteY0" fmla="*/ 269966 h 269966"/>
                  <a:gd name="connsiteX1" fmla="*/ 130629 w 261257"/>
                  <a:gd name="connsiteY1" fmla="*/ 8709 h 269966"/>
                  <a:gd name="connsiteX2" fmla="*/ 261257 w 261257"/>
                  <a:gd name="connsiteY2" fmla="*/ 217714 h 269966"/>
                  <a:gd name="connsiteX3" fmla="*/ 261257 w 261257"/>
                  <a:gd name="connsiteY3" fmla="*/ 217714 h 26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257" h="269966">
                    <a:moveTo>
                      <a:pt x="0" y="269966"/>
                    </a:moveTo>
                    <a:cubicBezTo>
                      <a:pt x="43543" y="143692"/>
                      <a:pt x="87086" y="17418"/>
                      <a:pt x="130629" y="8709"/>
                    </a:cubicBezTo>
                    <a:cubicBezTo>
                      <a:pt x="174172" y="0"/>
                      <a:pt x="261257" y="217714"/>
                      <a:pt x="261257" y="217714"/>
                    </a:cubicBezTo>
                    <a:lnTo>
                      <a:pt x="261257" y="217714"/>
                    </a:ln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neva"/>
                </a:endParaRPr>
              </a:p>
            </p:txBody>
          </p:sp>
          <p:sp>
            <p:nvSpPr>
              <p:cNvPr id="106" name="Freeform 105"/>
              <p:cNvSpPr/>
              <p:nvPr/>
            </p:nvSpPr>
            <p:spPr bwMode="auto">
              <a:xfrm>
                <a:off x="7295606" y="3413760"/>
                <a:ext cx="261257" cy="269966"/>
              </a:xfrm>
              <a:custGeom>
                <a:avLst/>
                <a:gdLst>
                  <a:gd name="connsiteX0" fmla="*/ 0 w 261257"/>
                  <a:gd name="connsiteY0" fmla="*/ 269966 h 269966"/>
                  <a:gd name="connsiteX1" fmla="*/ 130629 w 261257"/>
                  <a:gd name="connsiteY1" fmla="*/ 8709 h 269966"/>
                  <a:gd name="connsiteX2" fmla="*/ 261257 w 261257"/>
                  <a:gd name="connsiteY2" fmla="*/ 217714 h 269966"/>
                  <a:gd name="connsiteX3" fmla="*/ 261257 w 261257"/>
                  <a:gd name="connsiteY3" fmla="*/ 217714 h 26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257" h="269966">
                    <a:moveTo>
                      <a:pt x="0" y="269966"/>
                    </a:moveTo>
                    <a:cubicBezTo>
                      <a:pt x="43543" y="143692"/>
                      <a:pt x="87086" y="17418"/>
                      <a:pt x="130629" y="8709"/>
                    </a:cubicBezTo>
                    <a:cubicBezTo>
                      <a:pt x="174172" y="0"/>
                      <a:pt x="261257" y="217714"/>
                      <a:pt x="261257" y="217714"/>
                    </a:cubicBezTo>
                    <a:lnTo>
                      <a:pt x="261257" y="217714"/>
                    </a:ln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neva"/>
                </a:endParaRPr>
              </a:p>
            </p:txBody>
          </p:sp>
          <p:sp>
            <p:nvSpPr>
              <p:cNvPr id="107" name="Freeform 106"/>
              <p:cNvSpPr/>
              <p:nvPr/>
            </p:nvSpPr>
            <p:spPr bwMode="auto">
              <a:xfrm>
                <a:off x="7524206" y="3226526"/>
                <a:ext cx="1162594" cy="394063"/>
              </a:xfrm>
              <a:custGeom>
                <a:avLst/>
                <a:gdLst>
                  <a:gd name="connsiteX0" fmla="*/ 0 w 1162594"/>
                  <a:gd name="connsiteY0" fmla="*/ 381000 h 394063"/>
                  <a:gd name="connsiteX1" fmla="*/ 496388 w 1162594"/>
                  <a:gd name="connsiteY1" fmla="*/ 2177 h 394063"/>
                  <a:gd name="connsiteX2" fmla="*/ 1162594 w 1162594"/>
                  <a:gd name="connsiteY2" fmla="*/ 394063 h 394063"/>
                  <a:gd name="connsiteX3" fmla="*/ 1162594 w 1162594"/>
                  <a:gd name="connsiteY3" fmla="*/ 394063 h 394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2594" h="394063">
                    <a:moveTo>
                      <a:pt x="0" y="381000"/>
                    </a:moveTo>
                    <a:cubicBezTo>
                      <a:pt x="151311" y="190500"/>
                      <a:pt x="302622" y="0"/>
                      <a:pt x="496388" y="2177"/>
                    </a:cubicBezTo>
                    <a:cubicBezTo>
                      <a:pt x="690154" y="4354"/>
                      <a:pt x="1162594" y="394063"/>
                      <a:pt x="1162594" y="394063"/>
                    </a:cubicBezTo>
                    <a:lnTo>
                      <a:pt x="1162594" y="394063"/>
                    </a:ln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neva"/>
                </a:endParaRPr>
              </a:p>
            </p:txBody>
          </p:sp>
          <p:sp>
            <p:nvSpPr>
              <p:cNvPr id="112" name="Freeform 111"/>
              <p:cNvSpPr/>
              <p:nvPr/>
            </p:nvSpPr>
            <p:spPr bwMode="auto">
              <a:xfrm>
                <a:off x="576943" y="3352800"/>
                <a:ext cx="261257" cy="269966"/>
              </a:xfrm>
              <a:custGeom>
                <a:avLst/>
                <a:gdLst>
                  <a:gd name="connsiteX0" fmla="*/ 0 w 261257"/>
                  <a:gd name="connsiteY0" fmla="*/ 269966 h 269966"/>
                  <a:gd name="connsiteX1" fmla="*/ 130629 w 261257"/>
                  <a:gd name="connsiteY1" fmla="*/ 8709 h 269966"/>
                  <a:gd name="connsiteX2" fmla="*/ 261257 w 261257"/>
                  <a:gd name="connsiteY2" fmla="*/ 217714 h 269966"/>
                  <a:gd name="connsiteX3" fmla="*/ 261257 w 261257"/>
                  <a:gd name="connsiteY3" fmla="*/ 217714 h 26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257" h="269966">
                    <a:moveTo>
                      <a:pt x="0" y="269966"/>
                    </a:moveTo>
                    <a:cubicBezTo>
                      <a:pt x="43543" y="143692"/>
                      <a:pt x="87086" y="17418"/>
                      <a:pt x="130629" y="8709"/>
                    </a:cubicBezTo>
                    <a:cubicBezTo>
                      <a:pt x="174172" y="0"/>
                      <a:pt x="261257" y="217714"/>
                      <a:pt x="261257" y="217714"/>
                    </a:cubicBezTo>
                    <a:lnTo>
                      <a:pt x="261257" y="217714"/>
                    </a:ln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neva"/>
                </a:endParaRPr>
              </a:p>
            </p:txBody>
          </p:sp>
        </p:grpSp>
      </p:grpSp>
      <p:sp>
        <p:nvSpPr>
          <p:cNvPr id="257" name="TextBox 256"/>
          <p:cNvSpPr txBox="1"/>
          <p:nvPr/>
        </p:nvSpPr>
        <p:spPr>
          <a:xfrm>
            <a:off x="85981" y="762000"/>
            <a:ext cx="4638419" cy="375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Unknown Eavesdropper Locations:</a:t>
            </a:r>
            <a:endParaRPr lang="en-US" b="1" dirty="0">
              <a:latin typeface="+mj-lt"/>
            </a:endParaRPr>
          </a:p>
        </p:txBody>
      </p:sp>
      <p:sp>
        <p:nvSpPr>
          <p:cNvPr id="259" name="TextBox 258"/>
          <p:cNvSpPr txBox="1"/>
          <p:nvPr/>
        </p:nvSpPr>
        <p:spPr>
          <a:xfrm>
            <a:off x="304800" y="2209800"/>
            <a:ext cx="74676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I know how to protect the message if eavesdroppers are spaced far apart.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But this time eavesdroppers can be anywhere.</a:t>
            </a:r>
            <a:endParaRPr lang="en-US" b="1" dirty="0"/>
          </a:p>
        </p:txBody>
      </p:sp>
      <p:grpSp>
        <p:nvGrpSpPr>
          <p:cNvPr id="111" name="Group 110"/>
          <p:cNvGrpSpPr/>
          <p:nvPr/>
        </p:nvGrpSpPr>
        <p:grpSpPr>
          <a:xfrm>
            <a:off x="94195" y="1147270"/>
            <a:ext cx="8915400" cy="1062530"/>
            <a:chOff x="152400" y="1683415"/>
            <a:chExt cx="8915400" cy="1062530"/>
          </a:xfrm>
        </p:grpSpPr>
        <p:grpSp>
          <p:nvGrpSpPr>
            <p:cNvPr id="113" name="Group 4"/>
            <p:cNvGrpSpPr/>
            <p:nvPr/>
          </p:nvGrpSpPr>
          <p:grpSpPr>
            <a:xfrm>
              <a:off x="152400" y="1683415"/>
              <a:ext cx="8915400" cy="867209"/>
              <a:chOff x="228600" y="1878874"/>
              <a:chExt cx="8915400" cy="867209"/>
            </a:xfrm>
          </p:grpSpPr>
          <p:cxnSp>
            <p:nvCxnSpPr>
              <p:cNvPr id="123" name="Straight Connector 122"/>
              <p:cNvCxnSpPr/>
              <p:nvPr/>
            </p:nvCxnSpPr>
            <p:spPr bwMode="auto">
              <a:xfrm rot="5400000">
                <a:off x="377824" y="2513806"/>
                <a:ext cx="3048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4" name="Straight Connector 123"/>
              <p:cNvCxnSpPr/>
              <p:nvPr/>
            </p:nvCxnSpPr>
            <p:spPr bwMode="auto">
              <a:xfrm rot="5400000">
                <a:off x="687617" y="2513806"/>
                <a:ext cx="3048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5" name="Straight Connector 124"/>
              <p:cNvCxnSpPr/>
              <p:nvPr/>
            </p:nvCxnSpPr>
            <p:spPr bwMode="auto">
              <a:xfrm rot="5400000">
                <a:off x="997410" y="2513806"/>
                <a:ext cx="3048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6" name="Straight Connector 125"/>
              <p:cNvCxnSpPr/>
              <p:nvPr/>
            </p:nvCxnSpPr>
            <p:spPr bwMode="auto">
              <a:xfrm rot="5400000">
                <a:off x="1307203" y="2513806"/>
                <a:ext cx="3048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7" name="Straight Connector 126"/>
              <p:cNvCxnSpPr/>
              <p:nvPr/>
            </p:nvCxnSpPr>
            <p:spPr bwMode="auto">
              <a:xfrm rot="5400000">
                <a:off x="1616996" y="2513806"/>
                <a:ext cx="3048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8" name="Straight Connector 127"/>
              <p:cNvCxnSpPr/>
              <p:nvPr/>
            </p:nvCxnSpPr>
            <p:spPr bwMode="auto">
              <a:xfrm rot="5400000">
                <a:off x="1926789" y="2513806"/>
                <a:ext cx="3048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9" name="Straight Connector 128"/>
              <p:cNvCxnSpPr/>
              <p:nvPr/>
            </p:nvCxnSpPr>
            <p:spPr bwMode="auto">
              <a:xfrm rot="5400000">
                <a:off x="2236582" y="2513806"/>
                <a:ext cx="3048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0" name="Straight Connector 129"/>
              <p:cNvCxnSpPr/>
              <p:nvPr/>
            </p:nvCxnSpPr>
            <p:spPr bwMode="auto">
              <a:xfrm rot="5400000">
                <a:off x="2546375" y="2513806"/>
                <a:ext cx="3048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1" name="Straight Connector 130"/>
              <p:cNvCxnSpPr/>
              <p:nvPr/>
            </p:nvCxnSpPr>
            <p:spPr bwMode="auto">
              <a:xfrm rot="5400000">
                <a:off x="2856168" y="2513806"/>
                <a:ext cx="3048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2" name="Straight Connector 131"/>
              <p:cNvCxnSpPr/>
              <p:nvPr/>
            </p:nvCxnSpPr>
            <p:spPr bwMode="auto">
              <a:xfrm rot="5400000">
                <a:off x="3165961" y="2513806"/>
                <a:ext cx="3048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3" name="Straight Connector 132"/>
              <p:cNvCxnSpPr/>
              <p:nvPr/>
            </p:nvCxnSpPr>
            <p:spPr bwMode="auto">
              <a:xfrm rot="5400000">
                <a:off x="3475754" y="2513806"/>
                <a:ext cx="3048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4" name="Straight Connector 133"/>
              <p:cNvCxnSpPr/>
              <p:nvPr/>
            </p:nvCxnSpPr>
            <p:spPr bwMode="auto">
              <a:xfrm rot="5400000">
                <a:off x="3785547" y="2513806"/>
                <a:ext cx="3048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5" name="Straight Connector 134"/>
              <p:cNvCxnSpPr/>
              <p:nvPr/>
            </p:nvCxnSpPr>
            <p:spPr bwMode="auto">
              <a:xfrm rot="5400000">
                <a:off x="4095340" y="2513806"/>
                <a:ext cx="3048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6" name="Straight Connector 135"/>
              <p:cNvCxnSpPr/>
              <p:nvPr/>
            </p:nvCxnSpPr>
            <p:spPr bwMode="auto">
              <a:xfrm rot="5400000">
                <a:off x="4405133" y="2513806"/>
                <a:ext cx="3048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7" name="Straight Connector 136"/>
              <p:cNvCxnSpPr/>
              <p:nvPr/>
            </p:nvCxnSpPr>
            <p:spPr bwMode="auto">
              <a:xfrm rot="5400000">
                <a:off x="4714926" y="2513806"/>
                <a:ext cx="3048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8" name="Straight Connector 137"/>
              <p:cNvCxnSpPr/>
              <p:nvPr/>
            </p:nvCxnSpPr>
            <p:spPr bwMode="auto">
              <a:xfrm rot="5400000">
                <a:off x="5024719" y="2513806"/>
                <a:ext cx="3048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9" name="Straight Connector 138"/>
              <p:cNvCxnSpPr/>
              <p:nvPr/>
            </p:nvCxnSpPr>
            <p:spPr bwMode="auto">
              <a:xfrm rot="5400000">
                <a:off x="5334512" y="2513806"/>
                <a:ext cx="3048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0" name="Straight Connector 139"/>
              <p:cNvCxnSpPr/>
              <p:nvPr/>
            </p:nvCxnSpPr>
            <p:spPr bwMode="auto">
              <a:xfrm rot="5400000">
                <a:off x="5644305" y="2513806"/>
                <a:ext cx="3048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1" name="Straight Connector 140"/>
              <p:cNvCxnSpPr/>
              <p:nvPr/>
            </p:nvCxnSpPr>
            <p:spPr bwMode="auto">
              <a:xfrm rot="5400000">
                <a:off x="5954098" y="2513806"/>
                <a:ext cx="3048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2" name="Straight Connector 141"/>
              <p:cNvCxnSpPr/>
              <p:nvPr/>
            </p:nvCxnSpPr>
            <p:spPr bwMode="auto">
              <a:xfrm rot="5400000">
                <a:off x="6263891" y="2513806"/>
                <a:ext cx="3048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3" name="Straight Connector 142"/>
              <p:cNvCxnSpPr/>
              <p:nvPr/>
            </p:nvCxnSpPr>
            <p:spPr bwMode="auto">
              <a:xfrm rot="5400000">
                <a:off x="6573684" y="2513806"/>
                <a:ext cx="3048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4" name="Straight Connector 143"/>
              <p:cNvCxnSpPr/>
              <p:nvPr/>
            </p:nvCxnSpPr>
            <p:spPr bwMode="auto">
              <a:xfrm rot="5400000">
                <a:off x="6883477" y="2513806"/>
                <a:ext cx="3048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5" name="Straight Connector 144"/>
              <p:cNvCxnSpPr/>
              <p:nvPr/>
            </p:nvCxnSpPr>
            <p:spPr bwMode="auto">
              <a:xfrm rot="5400000">
                <a:off x="7193270" y="2513806"/>
                <a:ext cx="3048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6" name="Straight Connector 145"/>
              <p:cNvCxnSpPr/>
              <p:nvPr/>
            </p:nvCxnSpPr>
            <p:spPr bwMode="auto">
              <a:xfrm rot="5400000">
                <a:off x="7503063" y="2513806"/>
                <a:ext cx="3048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7" name="Straight Connector 146"/>
              <p:cNvCxnSpPr/>
              <p:nvPr/>
            </p:nvCxnSpPr>
            <p:spPr bwMode="auto">
              <a:xfrm rot="5400000">
                <a:off x="7812856" y="2513806"/>
                <a:ext cx="3048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8" name="Straight Connector 147"/>
              <p:cNvCxnSpPr/>
              <p:nvPr/>
            </p:nvCxnSpPr>
            <p:spPr bwMode="auto">
              <a:xfrm rot="5400000">
                <a:off x="8122649" y="2513806"/>
                <a:ext cx="3048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9" name="Straight Connector 148"/>
              <p:cNvCxnSpPr/>
              <p:nvPr/>
            </p:nvCxnSpPr>
            <p:spPr bwMode="auto">
              <a:xfrm rot="5400000">
                <a:off x="8432442" y="2513806"/>
                <a:ext cx="3048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0" name="Straight Connector 149"/>
              <p:cNvCxnSpPr/>
              <p:nvPr/>
            </p:nvCxnSpPr>
            <p:spPr bwMode="auto">
              <a:xfrm rot="5400000">
                <a:off x="8742235" y="2513806"/>
                <a:ext cx="3048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1" name="Straight Connector 150"/>
              <p:cNvCxnSpPr/>
              <p:nvPr/>
            </p:nvCxnSpPr>
            <p:spPr bwMode="auto">
              <a:xfrm>
                <a:off x="228600" y="2514600"/>
                <a:ext cx="89154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52" name="Freeform 151"/>
              <p:cNvSpPr/>
              <p:nvPr/>
            </p:nvSpPr>
            <p:spPr bwMode="auto">
              <a:xfrm>
                <a:off x="609600" y="2057400"/>
                <a:ext cx="261257" cy="269966"/>
              </a:xfrm>
              <a:custGeom>
                <a:avLst/>
                <a:gdLst>
                  <a:gd name="connsiteX0" fmla="*/ 0 w 261257"/>
                  <a:gd name="connsiteY0" fmla="*/ 269966 h 269966"/>
                  <a:gd name="connsiteX1" fmla="*/ 130629 w 261257"/>
                  <a:gd name="connsiteY1" fmla="*/ 8709 h 269966"/>
                  <a:gd name="connsiteX2" fmla="*/ 261257 w 261257"/>
                  <a:gd name="connsiteY2" fmla="*/ 217714 h 269966"/>
                  <a:gd name="connsiteX3" fmla="*/ 261257 w 261257"/>
                  <a:gd name="connsiteY3" fmla="*/ 217714 h 26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257" h="269966">
                    <a:moveTo>
                      <a:pt x="0" y="269966"/>
                    </a:moveTo>
                    <a:cubicBezTo>
                      <a:pt x="43543" y="143692"/>
                      <a:pt x="87086" y="17418"/>
                      <a:pt x="130629" y="8709"/>
                    </a:cubicBezTo>
                    <a:cubicBezTo>
                      <a:pt x="174172" y="0"/>
                      <a:pt x="261257" y="217714"/>
                      <a:pt x="261257" y="217714"/>
                    </a:cubicBezTo>
                    <a:lnTo>
                      <a:pt x="261257" y="217714"/>
                    </a:ln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neva"/>
                </a:endParaRPr>
              </a:p>
            </p:txBody>
          </p:sp>
          <p:sp>
            <p:nvSpPr>
              <p:cNvPr id="153" name="Freeform 152"/>
              <p:cNvSpPr/>
              <p:nvPr/>
            </p:nvSpPr>
            <p:spPr bwMode="auto">
              <a:xfrm>
                <a:off x="990600" y="2057400"/>
                <a:ext cx="261257" cy="269966"/>
              </a:xfrm>
              <a:custGeom>
                <a:avLst/>
                <a:gdLst>
                  <a:gd name="connsiteX0" fmla="*/ 0 w 261257"/>
                  <a:gd name="connsiteY0" fmla="*/ 269966 h 269966"/>
                  <a:gd name="connsiteX1" fmla="*/ 130629 w 261257"/>
                  <a:gd name="connsiteY1" fmla="*/ 8709 h 269966"/>
                  <a:gd name="connsiteX2" fmla="*/ 261257 w 261257"/>
                  <a:gd name="connsiteY2" fmla="*/ 217714 h 269966"/>
                  <a:gd name="connsiteX3" fmla="*/ 261257 w 261257"/>
                  <a:gd name="connsiteY3" fmla="*/ 217714 h 26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257" h="269966">
                    <a:moveTo>
                      <a:pt x="0" y="269966"/>
                    </a:moveTo>
                    <a:cubicBezTo>
                      <a:pt x="43543" y="143692"/>
                      <a:pt x="87086" y="17418"/>
                      <a:pt x="130629" y="8709"/>
                    </a:cubicBezTo>
                    <a:cubicBezTo>
                      <a:pt x="174172" y="0"/>
                      <a:pt x="261257" y="217714"/>
                      <a:pt x="261257" y="217714"/>
                    </a:cubicBezTo>
                    <a:lnTo>
                      <a:pt x="261257" y="217714"/>
                    </a:ln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neva"/>
                </a:endParaRPr>
              </a:p>
            </p:txBody>
          </p:sp>
          <p:sp>
            <p:nvSpPr>
              <p:cNvPr id="154" name="Freeform 153"/>
              <p:cNvSpPr/>
              <p:nvPr/>
            </p:nvSpPr>
            <p:spPr bwMode="auto">
              <a:xfrm>
                <a:off x="1338943" y="2057400"/>
                <a:ext cx="261257" cy="269966"/>
              </a:xfrm>
              <a:custGeom>
                <a:avLst/>
                <a:gdLst>
                  <a:gd name="connsiteX0" fmla="*/ 0 w 261257"/>
                  <a:gd name="connsiteY0" fmla="*/ 269966 h 269966"/>
                  <a:gd name="connsiteX1" fmla="*/ 130629 w 261257"/>
                  <a:gd name="connsiteY1" fmla="*/ 8709 h 269966"/>
                  <a:gd name="connsiteX2" fmla="*/ 261257 w 261257"/>
                  <a:gd name="connsiteY2" fmla="*/ 217714 h 269966"/>
                  <a:gd name="connsiteX3" fmla="*/ 261257 w 261257"/>
                  <a:gd name="connsiteY3" fmla="*/ 217714 h 26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257" h="269966">
                    <a:moveTo>
                      <a:pt x="0" y="269966"/>
                    </a:moveTo>
                    <a:cubicBezTo>
                      <a:pt x="43543" y="143692"/>
                      <a:pt x="87086" y="17418"/>
                      <a:pt x="130629" y="8709"/>
                    </a:cubicBezTo>
                    <a:cubicBezTo>
                      <a:pt x="174172" y="0"/>
                      <a:pt x="261257" y="217714"/>
                      <a:pt x="261257" y="217714"/>
                    </a:cubicBezTo>
                    <a:lnTo>
                      <a:pt x="261257" y="217714"/>
                    </a:ln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neva"/>
                </a:endParaRPr>
              </a:p>
            </p:txBody>
          </p:sp>
          <p:sp>
            <p:nvSpPr>
              <p:cNvPr id="155" name="Freeform 154"/>
              <p:cNvSpPr/>
              <p:nvPr/>
            </p:nvSpPr>
            <p:spPr bwMode="auto">
              <a:xfrm>
                <a:off x="2819400" y="2092234"/>
                <a:ext cx="261257" cy="269966"/>
              </a:xfrm>
              <a:custGeom>
                <a:avLst/>
                <a:gdLst>
                  <a:gd name="connsiteX0" fmla="*/ 0 w 261257"/>
                  <a:gd name="connsiteY0" fmla="*/ 269966 h 269966"/>
                  <a:gd name="connsiteX1" fmla="*/ 130629 w 261257"/>
                  <a:gd name="connsiteY1" fmla="*/ 8709 h 269966"/>
                  <a:gd name="connsiteX2" fmla="*/ 261257 w 261257"/>
                  <a:gd name="connsiteY2" fmla="*/ 217714 h 269966"/>
                  <a:gd name="connsiteX3" fmla="*/ 261257 w 261257"/>
                  <a:gd name="connsiteY3" fmla="*/ 217714 h 26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257" h="269966">
                    <a:moveTo>
                      <a:pt x="0" y="269966"/>
                    </a:moveTo>
                    <a:cubicBezTo>
                      <a:pt x="43543" y="143692"/>
                      <a:pt x="87086" y="17418"/>
                      <a:pt x="130629" y="8709"/>
                    </a:cubicBezTo>
                    <a:cubicBezTo>
                      <a:pt x="174172" y="0"/>
                      <a:pt x="261257" y="217714"/>
                      <a:pt x="261257" y="217714"/>
                    </a:cubicBezTo>
                    <a:lnTo>
                      <a:pt x="261257" y="217714"/>
                    </a:ln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neva"/>
                </a:endParaRPr>
              </a:p>
            </p:txBody>
          </p:sp>
          <p:sp>
            <p:nvSpPr>
              <p:cNvPr id="156" name="Freeform 155"/>
              <p:cNvSpPr/>
              <p:nvPr/>
            </p:nvSpPr>
            <p:spPr bwMode="auto">
              <a:xfrm>
                <a:off x="3200400" y="2092234"/>
                <a:ext cx="261257" cy="269966"/>
              </a:xfrm>
              <a:custGeom>
                <a:avLst/>
                <a:gdLst>
                  <a:gd name="connsiteX0" fmla="*/ 0 w 261257"/>
                  <a:gd name="connsiteY0" fmla="*/ 269966 h 269966"/>
                  <a:gd name="connsiteX1" fmla="*/ 130629 w 261257"/>
                  <a:gd name="connsiteY1" fmla="*/ 8709 h 269966"/>
                  <a:gd name="connsiteX2" fmla="*/ 261257 w 261257"/>
                  <a:gd name="connsiteY2" fmla="*/ 217714 h 269966"/>
                  <a:gd name="connsiteX3" fmla="*/ 261257 w 261257"/>
                  <a:gd name="connsiteY3" fmla="*/ 217714 h 26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257" h="269966">
                    <a:moveTo>
                      <a:pt x="0" y="269966"/>
                    </a:moveTo>
                    <a:cubicBezTo>
                      <a:pt x="43543" y="143692"/>
                      <a:pt x="87086" y="17418"/>
                      <a:pt x="130629" y="8709"/>
                    </a:cubicBezTo>
                    <a:cubicBezTo>
                      <a:pt x="174172" y="0"/>
                      <a:pt x="261257" y="217714"/>
                      <a:pt x="261257" y="217714"/>
                    </a:cubicBezTo>
                    <a:lnTo>
                      <a:pt x="261257" y="217714"/>
                    </a:ln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neva"/>
                </a:endParaRPr>
              </a:p>
            </p:txBody>
          </p:sp>
          <p:sp>
            <p:nvSpPr>
              <p:cNvPr id="157" name="Freeform 156"/>
              <p:cNvSpPr/>
              <p:nvPr/>
            </p:nvSpPr>
            <p:spPr bwMode="auto">
              <a:xfrm>
                <a:off x="3548743" y="2092234"/>
                <a:ext cx="261257" cy="269966"/>
              </a:xfrm>
              <a:custGeom>
                <a:avLst/>
                <a:gdLst>
                  <a:gd name="connsiteX0" fmla="*/ 0 w 261257"/>
                  <a:gd name="connsiteY0" fmla="*/ 269966 h 269966"/>
                  <a:gd name="connsiteX1" fmla="*/ 130629 w 261257"/>
                  <a:gd name="connsiteY1" fmla="*/ 8709 h 269966"/>
                  <a:gd name="connsiteX2" fmla="*/ 261257 w 261257"/>
                  <a:gd name="connsiteY2" fmla="*/ 217714 h 269966"/>
                  <a:gd name="connsiteX3" fmla="*/ 261257 w 261257"/>
                  <a:gd name="connsiteY3" fmla="*/ 217714 h 26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257" h="269966">
                    <a:moveTo>
                      <a:pt x="0" y="269966"/>
                    </a:moveTo>
                    <a:cubicBezTo>
                      <a:pt x="43543" y="143692"/>
                      <a:pt x="87086" y="17418"/>
                      <a:pt x="130629" y="8709"/>
                    </a:cubicBezTo>
                    <a:cubicBezTo>
                      <a:pt x="174172" y="0"/>
                      <a:pt x="261257" y="217714"/>
                      <a:pt x="261257" y="217714"/>
                    </a:cubicBezTo>
                    <a:lnTo>
                      <a:pt x="261257" y="217714"/>
                    </a:ln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neva"/>
                </a:endParaRPr>
              </a:p>
            </p:txBody>
          </p:sp>
          <p:sp>
            <p:nvSpPr>
              <p:cNvPr id="158" name="Freeform 157"/>
              <p:cNvSpPr/>
              <p:nvPr/>
            </p:nvSpPr>
            <p:spPr bwMode="auto">
              <a:xfrm>
                <a:off x="1658983" y="1878874"/>
                <a:ext cx="1162594" cy="394063"/>
              </a:xfrm>
              <a:custGeom>
                <a:avLst/>
                <a:gdLst>
                  <a:gd name="connsiteX0" fmla="*/ 0 w 1162594"/>
                  <a:gd name="connsiteY0" fmla="*/ 381000 h 394063"/>
                  <a:gd name="connsiteX1" fmla="*/ 496388 w 1162594"/>
                  <a:gd name="connsiteY1" fmla="*/ 2177 h 394063"/>
                  <a:gd name="connsiteX2" fmla="*/ 1162594 w 1162594"/>
                  <a:gd name="connsiteY2" fmla="*/ 394063 h 394063"/>
                  <a:gd name="connsiteX3" fmla="*/ 1162594 w 1162594"/>
                  <a:gd name="connsiteY3" fmla="*/ 394063 h 394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2594" h="394063">
                    <a:moveTo>
                      <a:pt x="0" y="381000"/>
                    </a:moveTo>
                    <a:cubicBezTo>
                      <a:pt x="151311" y="190500"/>
                      <a:pt x="302622" y="0"/>
                      <a:pt x="496388" y="2177"/>
                    </a:cubicBezTo>
                    <a:cubicBezTo>
                      <a:pt x="690154" y="4354"/>
                      <a:pt x="1162594" y="394063"/>
                      <a:pt x="1162594" y="394063"/>
                    </a:cubicBezTo>
                    <a:lnTo>
                      <a:pt x="1162594" y="394063"/>
                    </a:ln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neva"/>
                </a:endParaRPr>
              </a:p>
            </p:txBody>
          </p:sp>
          <p:sp>
            <p:nvSpPr>
              <p:cNvPr id="159" name="Freeform 158"/>
              <p:cNvSpPr/>
              <p:nvPr/>
            </p:nvSpPr>
            <p:spPr bwMode="auto">
              <a:xfrm>
                <a:off x="3886200" y="2092234"/>
                <a:ext cx="261257" cy="269966"/>
              </a:xfrm>
              <a:custGeom>
                <a:avLst/>
                <a:gdLst>
                  <a:gd name="connsiteX0" fmla="*/ 0 w 261257"/>
                  <a:gd name="connsiteY0" fmla="*/ 269966 h 269966"/>
                  <a:gd name="connsiteX1" fmla="*/ 130629 w 261257"/>
                  <a:gd name="connsiteY1" fmla="*/ 8709 h 269966"/>
                  <a:gd name="connsiteX2" fmla="*/ 261257 w 261257"/>
                  <a:gd name="connsiteY2" fmla="*/ 217714 h 269966"/>
                  <a:gd name="connsiteX3" fmla="*/ 261257 w 261257"/>
                  <a:gd name="connsiteY3" fmla="*/ 217714 h 26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257" h="269966">
                    <a:moveTo>
                      <a:pt x="0" y="269966"/>
                    </a:moveTo>
                    <a:cubicBezTo>
                      <a:pt x="43543" y="143692"/>
                      <a:pt x="87086" y="17418"/>
                      <a:pt x="130629" y="8709"/>
                    </a:cubicBezTo>
                    <a:cubicBezTo>
                      <a:pt x="174172" y="0"/>
                      <a:pt x="261257" y="217714"/>
                      <a:pt x="261257" y="217714"/>
                    </a:cubicBezTo>
                    <a:lnTo>
                      <a:pt x="261257" y="217714"/>
                    </a:ln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neva"/>
                </a:endParaRPr>
              </a:p>
            </p:txBody>
          </p:sp>
          <p:sp>
            <p:nvSpPr>
              <p:cNvPr id="160" name="Freeform 159"/>
              <p:cNvSpPr/>
              <p:nvPr/>
            </p:nvSpPr>
            <p:spPr bwMode="auto">
              <a:xfrm>
                <a:off x="4191000" y="2092234"/>
                <a:ext cx="261257" cy="269966"/>
              </a:xfrm>
              <a:custGeom>
                <a:avLst/>
                <a:gdLst>
                  <a:gd name="connsiteX0" fmla="*/ 0 w 261257"/>
                  <a:gd name="connsiteY0" fmla="*/ 269966 h 269966"/>
                  <a:gd name="connsiteX1" fmla="*/ 130629 w 261257"/>
                  <a:gd name="connsiteY1" fmla="*/ 8709 h 269966"/>
                  <a:gd name="connsiteX2" fmla="*/ 261257 w 261257"/>
                  <a:gd name="connsiteY2" fmla="*/ 217714 h 269966"/>
                  <a:gd name="connsiteX3" fmla="*/ 261257 w 261257"/>
                  <a:gd name="connsiteY3" fmla="*/ 217714 h 26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257" h="269966">
                    <a:moveTo>
                      <a:pt x="0" y="269966"/>
                    </a:moveTo>
                    <a:cubicBezTo>
                      <a:pt x="43543" y="143692"/>
                      <a:pt x="87086" y="17418"/>
                      <a:pt x="130629" y="8709"/>
                    </a:cubicBezTo>
                    <a:cubicBezTo>
                      <a:pt x="174172" y="0"/>
                      <a:pt x="261257" y="217714"/>
                      <a:pt x="261257" y="217714"/>
                    </a:cubicBezTo>
                    <a:lnTo>
                      <a:pt x="261257" y="217714"/>
                    </a:ln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neva"/>
                </a:endParaRPr>
              </a:p>
            </p:txBody>
          </p:sp>
          <p:sp>
            <p:nvSpPr>
              <p:cNvPr id="161" name="Freeform 160"/>
              <p:cNvSpPr/>
              <p:nvPr/>
            </p:nvSpPr>
            <p:spPr bwMode="auto">
              <a:xfrm>
                <a:off x="4476206" y="1905000"/>
                <a:ext cx="1162594" cy="394063"/>
              </a:xfrm>
              <a:custGeom>
                <a:avLst/>
                <a:gdLst>
                  <a:gd name="connsiteX0" fmla="*/ 0 w 1162594"/>
                  <a:gd name="connsiteY0" fmla="*/ 381000 h 394063"/>
                  <a:gd name="connsiteX1" fmla="*/ 496388 w 1162594"/>
                  <a:gd name="connsiteY1" fmla="*/ 2177 h 394063"/>
                  <a:gd name="connsiteX2" fmla="*/ 1162594 w 1162594"/>
                  <a:gd name="connsiteY2" fmla="*/ 394063 h 394063"/>
                  <a:gd name="connsiteX3" fmla="*/ 1162594 w 1162594"/>
                  <a:gd name="connsiteY3" fmla="*/ 394063 h 394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2594" h="394063">
                    <a:moveTo>
                      <a:pt x="0" y="381000"/>
                    </a:moveTo>
                    <a:cubicBezTo>
                      <a:pt x="151311" y="190500"/>
                      <a:pt x="302622" y="0"/>
                      <a:pt x="496388" y="2177"/>
                    </a:cubicBezTo>
                    <a:cubicBezTo>
                      <a:pt x="690154" y="4354"/>
                      <a:pt x="1162594" y="394063"/>
                      <a:pt x="1162594" y="394063"/>
                    </a:cubicBezTo>
                    <a:lnTo>
                      <a:pt x="1162594" y="394063"/>
                    </a:ln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neva"/>
                </a:endParaRPr>
              </a:p>
            </p:txBody>
          </p:sp>
          <p:sp>
            <p:nvSpPr>
              <p:cNvPr id="162" name="Freeform 161"/>
              <p:cNvSpPr/>
              <p:nvPr/>
            </p:nvSpPr>
            <p:spPr bwMode="auto">
              <a:xfrm>
                <a:off x="5638800" y="2092234"/>
                <a:ext cx="261257" cy="269966"/>
              </a:xfrm>
              <a:custGeom>
                <a:avLst/>
                <a:gdLst>
                  <a:gd name="connsiteX0" fmla="*/ 0 w 261257"/>
                  <a:gd name="connsiteY0" fmla="*/ 269966 h 269966"/>
                  <a:gd name="connsiteX1" fmla="*/ 130629 w 261257"/>
                  <a:gd name="connsiteY1" fmla="*/ 8709 h 269966"/>
                  <a:gd name="connsiteX2" fmla="*/ 261257 w 261257"/>
                  <a:gd name="connsiteY2" fmla="*/ 217714 h 269966"/>
                  <a:gd name="connsiteX3" fmla="*/ 261257 w 261257"/>
                  <a:gd name="connsiteY3" fmla="*/ 217714 h 26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257" h="269966">
                    <a:moveTo>
                      <a:pt x="0" y="269966"/>
                    </a:moveTo>
                    <a:cubicBezTo>
                      <a:pt x="43543" y="143692"/>
                      <a:pt x="87086" y="17418"/>
                      <a:pt x="130629" y="8709"/>
                    </a:cubicBezTo>
                    <a:cubicBezTo>
                      <a:pt x="174172" y="0"/>
                      <a:pt x="261257" y="217714"/>
                      <a:pt x="261257" y="217714"/>
                    </a:cubicBezTo>
                    <a:lnTo>
                      <a:pt x="261257" y="217714"/>
                    </a:ln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neva"/>
                </a:endParaRPr>
              </a:p>
            </p:txBody>
          </p:sp>
          <p:sp>
            <p:nvSpPr>
              <p:cNvPr id="163" name="Freeform 162"/>
              <p:cNvSpPr/>
              <p:nvPr/>
            </p:nvSpPr>
            <p:spPr bwMode="auto">
              <a:xfrm>
                <a:off x="6019800" y="2092234"/>
                <a:ext cx="261257" cy="269966"/>
              </a:xfrm>
              <a:custGeom>
                <a:avLst/>
                <a:gdLst>
                  <a:gd name="connsiteX0" fmla="*/ 0 w 261257"/>
                  <a:gd name="connsiteY0" fmla="*/ 269966 h 269966"/>
                  <a:gd name="connsiteX1" fmla="*/ 130629 w 261257"/>
                  <a:gd name="connsiteY1" fmla="*/ 8709 h 269966"/>
                  <a:gd name="connsiteX2" fmla="*/ 261257 w 261257"/>
                  <a:gd name="connsiteY2" fmla="*/ 217714 h 269966"/>
                  <a:gd name="connsiteX3" fmla="*/ 261257 w 261257"/>
                  <a:gd name="connsiteY3" fmla="*/ 217714 h 26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257" h="269966">
                    <a:moveTo>
                      <a:pt x="0" y="269966"/>
                    </a:moveTo>
                    <a:cubicBezTo>
                      <a:pt x="43543" y="143692"/>
                      <a:pt x="87086" y="17418"/>
                      <a:pt x="130629" y="8709"/>
                    </a:cubicBezTo>
                    <a:cubicBezTo>
                      <a:pt x="174172" y="0"/>
                      <a:pt x="261257" y="217714"/>
                      <a:pt x="261257" y="217714"/>
                    </a:cubicBezTo>
                    <a:lnTo>
                      <a:pt x="261257" y="217714"/>
                    </a:ln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neva"/>
                </a:endParaRPr>
              </a:p>
            </p:txBody>
          </p:sp>
          <p:sp>
            <p:nvSpPr>
              <p:cNvPr id="164" name="Freeform 163"/>
              <p:cNvSpPr/>
              <p:nvPr/>
            </p:nvSpPr>
            <p:spPr bwMode="auto">
              <a:xfrm>
                <a:off x="6368143" y="2092234"/>
                <a:ext cx="261257" cy="269966"/>
              </a:xfrm>
              <a:custGeom>
                <a:avLst/>
                <a:gdLst>
                  <a:gd name="connsiteX0" fmla="*/ 0 w 261257"/>
                  <a:gd name="connsiteY0" fmla="*/ 269966 h 269966"/>
                  <a:gd name="connsiteX1" fmla="*/ 130629 w 261257"/>
                  <a:gd name="connsiteY1" fmla="*/ 8709 h 269966"/>
                  <a:gd name="connsiteX2" fmla="*/ 261257 w 261257"/>
                  <a:gd name="connsiteY2" fmla="*/ 217714 h 269966"/>
                  <a:gd name="connsiteX3" fmla="*/ 261257 w 261257"/>
                  <a:gd name="connsiteY3" fmla="*/ 217714 h 26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257" h="269966">
                    <a:moveTo>
                      <a:pt x="0" y="269966"/>
                    </a:moveTo>
                    <a:cubicBezTo>
                      <a:pt x="43543" y="143692"/>
                      <a:pt x="87086" y="17418"/>
                      <a:pt x="130629" y="8709"/>
                    </a:cubicBezTo>
                    <a:cubicBezTo>
                      <a:pt x="174172" y="0"/>
                      <a:pt x="261257" y="217714"/>
                      <a:pt x="261257" y="217714"/>
                    </a:cubicBezTo>
                    <a:lnTo>
                      <a:pt x="261257" y="217714"/>
                    </a:ln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neva"/>
                </a:endParaRPr>
              </a:p>
            </p:txBody>
          </p:sp>
          <p:sp>
            <p:nvSpPr>
              <p:cNvPr id="165" name="Freeform 164"/>
              <p:cNvSpPr/>
              <p:nvPr/>
            </p:nvSpPr>
            <p:spPr bwMode="auto">
              <a:xfrm>
                <a:off x="6705600" y="2092234"/>
                <a:ext cx="261257" cy="269966"/>
              </a:xfrm>
              <a:custGeom>
                <a:avLst/>
                <a:gdLst>
                  <a:gd name="connsiteX0" fmla="*/ 0 w 261257"/>
                  <a:gd name="connsiteY0" fmla="*/ 269966 h 269966"/>
                  <a:gd name="connsiteX1" fmla="*/ 130629 w 261257"/>
                  <a:gd name="connsiteY1" fmla="*/ 8709 h 269966"/>
                  <a:gd name="connsiteX2" fmla="*/ 261257 w 261257"/>
                  <a:gd name="connsiteY2" fmla="*/ 217714 h 269966"/>
                  <a:gd name="connsiteX3" fmla="*/ 261257 w 261257"/>
                  <a:gd name="connsiteY3" fmla="*/ 217714 h 26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257" h="269966">
                    <a:moveTo>
                      <a:pt x="0" y="269966"/>
                    </a:moveTo>
                    <a:cubicBezTo>
                      <a:pt x="43543" y="143692"/>
                      <a:pt x="87086" y="17418"/>
                      <a:pt x="130629" y="8709"/>
                    </a:cubicBezTo>
                    <a:cubicBezTo>
                      <a:pt x="174172" y="0"/>
                      <a:pt x="261257" y="217714"/>
                      <a:pt x="261257" y="217714"/>
                    </a:cubicBezTo>
                    <a:lnTo>
                      <a:pt x="261257" y="217714"/>
                    </a:ln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neva"/>
                </a:endParaRPr>
              </a:p>
            </p:txBody>
          </p:sp>
          <p:sp>
            <p:nvSpPr>
              <p:cNvPr id="166" name="Freeform 165"/>
              <p:cNvSpPr/>
              <p:nvPr/>
            </p:nvSpPr>
            <p:spPr bwMode="auto">
              <a:xfrm>
                <a:off x="7010400" y="2092234"/>
                <a:ext cx="261257" cy="269966"/>
              </a:xfrm>
              <a:custGeom>
                <a:avLst/>
                <a:gdLst>
                  <a:gd name="connsiteX0" fmla="*/ 0 w 261257"/>
                  <a:gd name="connsiteY0" fmla="*/ 269966 h 269966"/>
                  <a:gd name="connsiteX1" fmla="*/ 130629 w 261257"/>
                  <a:gd name="connsiteY1" fmla="*/ 8709 h 269966"/>
                  <a:gd name="connsiteX2" fmla="*/ 261257 w 261257"/>
                  <a:gd name="connsiteY2" fmla="*/ 217714 h 269966"/>
                  <a:gd name="connsiteX3" fmla="*/ 261257 w 261257"/>
                  <a:gd name="connsiteY3" fmla="*/ 217714 h 26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257" h="269966">
                    <a:moveTo>
                      <a:pt x="0" y="269966"/>
                    </a:moveTo>
                    <a:cubicBezTo>
                      <a:pt x="43543" y="143692"/>
                      <a:pt x="87086" y="17418"/>
                      <a:pt x="130629" y="8709"/>
                    </a:cubicBezTo>
                    <a:cubicBezTo>
                      <a:pt x="174172" y="0"/>
                      <a:pt x="261257" y="217714"/>
                      <a:pt x="261257" y="217714"/>
                    </a:cubicBezTo>
                    <a:lnTo>
                      <a:pt x="261257" y="217714"/>
                    </a:ln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neva"/>
                </a:endParaRPr>
              </a:p>
            </p:txBody>
          </p:sp>
          <p:sp>
            <p:nvSpPr>
              <p:cNvPr id="167" name="Freeform 166"/>
              <p:cNvSpPr/>
              <p:nvPr/>
            </p:nvSpPr>
            <p:spPr bwMode="auto">
              <a:xfrm>
                <a:off x="7239000" y="1905000"/>
                <a:ext cx="1162594" cy="394063"/>
              </a:xfrm>
              <a:custGeom>
                <a:avLst/>
                <a:gdLst>
                  <a:gd name="connsiteX0" fmla="*/ 0 w 1162594"/>
                  <a:gd name="connsiteY0" fmla="*/ 381000 h 394063"/>
                  <a:gd name="connsiteX1" fmla="*/ 496388 w 1162594"/>
                  <a:gd name="connsiteY1" fmla="*/ 2177 h 394063"/>
                  <a:gd name="connsiteX2" fmla="*/ 1162594 w 1162594"/>
                  <a:gd name="connsiteY2" fmla="*/ 394063 h 394063"/>
                  <a:gd name="connsiteX3" fmla="*/ 1162594 w 1162594"/>
                  <a:gd name="connsiteY3" fmla="*/ 394063 h 394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2594" h="394063">
                    <a:moveTo>
                      <a:pt x="0" y="381000"/>
                    </a:moveTo>
                    <a:cubicBezTo>
                      <a:pt x="151311" y="190500"/>
                      <a:pt x="302622" y="0"/>
                      <a:pt x="496388" y="2177"/>
                    </a:cubicBezTo>
                    <a:cubicBezTo>
                      <a:pt x="690154" y="4354"/>
                      <a:pt x="1162594" y="394063"/>
                      <a:pt x="1162594" y="394063"/>
                    </a:cubicBezTo>
                    <a:lnTo>
                      <a:pt x="1162594" y="394063"/>
                    </a:ln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neva"/>
                </a:endParaRPr>
              </a:p>
            </p:txBody>
          </p:sp>
          <p:sp>
            <p:nvSpPr>
              <p:cNvPr id="168" name="TextBox 167"/>
              <p:cNvSpPr txBox="1"/>
              <p:nvPr/>
            </p:nvSpPr>
            <p:spPr>
              <a:xfrm>
                <a:off x="1981200" y="2222863"/>
                <a:ext cx="381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×</a:t>
                </a:r>
                <a:endParaRPr lang="en-US" sz="2800" dirty="0"/>
              </a:p>
            </p:txBody>
          </p:sp>
          <p:sp>
            <p:nvSpPr>
              <p:cNvPr id="169" name="TextBox 168"/>
              <p:cNvSpPr txBox="1"/>
              <p:nvPr/>
            </p:nvSpPr>
            <p:spPr>
              <a:xfrm>
                <a:off x="4800600" y="2222863"/>
                <a:ext cx="381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×</a:t>
                </a:r>
                <a:endParaRPr lang="en-US" sz="2800" dirty="0"/>
              </a:p>
            </p:txBody>
          </p:sp>
          <p:sp>
            <p:nvSpPr>
              <p:cNvPr id="170" name="TextBox 169"/>
              <p:cNvSpPr txBox="1"/>
              <p:nvPr/>
            </p:nvSpPr>
            <p:spPr>
              <a:xfrm>
                <a:off x="7620000" y="2222863"/>
                <a:ext cx="381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×</a:t>
                </a:r>
                <a:endParaRPr lang="en-US" sz="2800" dirty="0"/>
              </a:p>
            </p:txBody>
          </p:sp>
        </p:grpSp>
        <p:sp>
          <p:nvSpPr>
            <p:cNvPr id="120" name="Right Brace 119"/>
            <p:cNvSpPr/>
            <p:nvPr/>
          </p:nvSpPr>
          <p:spPr bwMode="auto">
            <a:xfrm rot="5400000">
              <a:off x="2070576" y="1873153"/>
              <a:ext cx="227685" cy="1517900"/>
            </a:xfrm>
            <a:prstGeom prst="rightBrace">
              <a:avLst>
                <a:gd name="adj1" fmla="val 57372"/>
                <a:gd name="adj2" fmla="val 48852"/>
              </a:avLst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neva"/>
              </a:endParaRPr>
            </a:p>
          </p:txBody>
        </p:sp>
        <p:sp>
          <p:nvSpPr>
            <p:cNvPr id="121" name="Right Brace 120"/>
            <p:cNvSpPr/>
            <p:nvPr/>
          </p:nvSpPr>
          <p:spPr bwMode="auto">
            <a:xfrm rot="5400000">
              <a:off x="4837633" y="1873153"/>
              <a:ext cx="227685" cy="1517900"/>
            </a:xfrm>
            <a:prstGeom prst="rightBrace">
              <a:avLst>
                <a:gd name="adj1" fmla="val 57372"/>
                <a:gd name="adj2" fmla="val 48852"/>
              </a:avLst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neva"/>
              </a:endParaRPr>
            </a:p>
          </p:txBody>
        </p:sp>
        <p:sp>
          <p:nvSpPr>
            <p:cNvPr id="122" name="Right Brace 121"/>
            <p:cNvSpPr/>
            <p:nvPr/>
          </p:nvSpPr>
          <p:spPr bwMode="auto">
            <a:xfrm rot="5400000">
              <a:off x="7645747" y="1873153"/>
              <a:ext cx="227685" cy="1517900"/>
            </a:xfrm>
            <a:prstGeom prst="rightBrace">
              <a:avLst>
                <a:gd name="adj1" fmla="val 57372"/>
                <a:gd name="adj2" fmla="val 48852"/>
              </a:avLst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neva"/>
              </a:endParaRP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134982" y="3429000"/>
            <a:ext cx="8915400" cy="1066727"/>
            <a:chOff x="134982" y="3656685"/>
            <a:chExt cx="8915400" cy="1066727"/>
          </a:xfrm>
        </p:grpSpPr>
        <p:grpSp>
          <p:nvGrpSpPr>
            <p:cNvPr id="316" name="Group 315"/>
            <p:cNvGrpSpPr/>
            <p:nvPr/>
          </p:nvGrpSpPr>
          <p:grpSpPr>
            <a:xfrm>
              <a:off x="134982" y="3656685"/>
              <a:ext cx="8915400" cy="867209"/>
              <a:chOff x="152400" y="1878874"/>
              <a:chExt cx="8915400" cy="867209"/>
            </a:xfrm>
          </p:grpSpPr>
          <p:sp>
            <p:nvSpPr>
              <p:cNvPr id="116" name="Rectangle 115"/>
              <p:cNvSpPr/>
              <p:nvPr/>
            </p:nvSpPr>
            <p:spPr bwMode="auto">
              <a:xfrm>
                <a:off x="7593874" y="2362200"/>
                <a:ext cx="304800" cy="304800"/>
              </a:xfrm>
              <a:prstGeom prst="rect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neva"/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 bwMode="auto">
              <a:xfrm>
                <a:off x="4800600" y="2362200"/>
                <a:ext cx="304800" cy="304800"/>
              </a:xfrm>
              <a:prstGeom prst="rect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neva"/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 bwMode="auto">
              <a:xfrm>
                <a:off x="2005148" y="2362200"/>
                <a:ext cx="304800" cy="304800"/>
              </a:xfrm>
              <a:prstGeom prst="rect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neva"/>
                </a:endParaRPr>
              </a:p>
            </p:txBody>
          </p:sp>
          <p:cxnSp>
            <p:nvCxnSpPr>
              <p:cNvPr id="5" name="Straight Connector 4"/>
              <p:cNvCxnSpPr/>
              <p:nvPr/>
            </p:nvCxnSpPr>
            <p:spPr bwMode="auto">
              <a:xfrm rot="5400000">
                <a:off x="301624" y="2513806"/>
                <a:ext cx="3048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" name="Straight Connector 5"/>
              <p:cNvCxnSpPr/>
              <p:nvPr/>
            </p:nvCxnSpPr>
            <p:spPr bwMode="auto">
              <a:xfrm rot="5400000">
                <a:off x="611417" y="2513806"/>
                <a:ext cx="3048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" name="Straight Connector 6"/>
              <p:cNvCxnSpPr/>
              <p:nvPr/>
            </p:nvCxnSpPr>
            <p:spPr bwMode="auto">
              <a:xfrm rot="5400000">
                <a:off x="921210" y="2513806"/>
                <a:ext cx="3048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" name="Straight Connector 7"/>
              <p:cNvCxnSpPr/>
              <p:nvPr/>
            </p:nvCxnSpPr>
            <p:spPr bwMode="auto">
              <a:xfrm rot="5400000">
                <a:off x="1231003" y="2513806"/>
                <a:ext cx="3048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" name="Straight Connector 8"/>
              <p:cNvCxnSpPr/>
              <p:nvPr/>
            </p:nvCxnSpPr>
            <p:spPr bwMode="auto">
              <a:xfrm rot="5400000">
                <a:off x="1540796" y="2513806"/>
                <a:ext cx="3048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" name="Straight Connector 9"/>
              <p:cNvCxnSpPr/>
              <p:nvPr/>
            </p:nvCxnSpPr>
            <p:spPr bwMode="auto">
              <a:xfrm rot="5400000">
                <a:off x="1850589" y="2513806"/>
                <a:ext cx="3048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Straight Connector 10"/>
              <p:cNvCxnSpPr/>
              <p:nvPr/>
            </p:nvCxnSpPr>
            <p:spPr bwMode="auto">
              <a:xfrm rot="5400000">
                <a:off x="2160382" y="2513806"/>
                <a:ext cx="3048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Straight Connector 11"/>
              <p:cNvCxnSpPr/>
              <p:nvPr/>
            </p:nvCxnSpPr>
            <p:spPr bwMode="auto">
              <a:xfrm rot="5400000">
                <a:off x="2470175" y="2513806"/>
                <a:ext cx="3048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Straight Connector 12"/>
              <p:cNvCxnSpPr/>
              <p:nvPr/>
            </p:nvCxnSpPr>
            <p:spPr bwMode="auto">
              <a:xfrm rot="5400000">
                <a:off x="2779968" y="2513806"/>
                <a:ext cx="3048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" name="Straight Connector 13"/>
              <p:cNvCxnSpPr/>
              <p:nvPr/>
            </p:nvCxnSpPr>
            <p:spPr bwMode="auto">
              <a:xfrm rot="5400000">
                <a:off x="3089761" y="2513806"/>
                <a:ext cx="3048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" name="Straight Connector 14"/>
              <p:cNvCxnSpPr/>
              <p:nvPr/>
            </p:nvCxnSpPr>
            <p:spPr bwMode="auto">
              <a:xfrm rot="5400000">
                <a:off x="3399554" y="2513806"/>
                <a:ext cx="3048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" name="Straight Connector 15"/>
              <p:cNvCxnSpPr/>
              <p:nvPr/>
            </p:nvCxnSpPr>
            <p:spPr bwMode="auto">
              <a:xfrm rot="5400000">
                <a:off x="3709347" y="2513806"/>
                <a:ext cx="3048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Straight Connector 16"/>
              <p:cNvCxnSpPr/>
              <p:nvPr/>
            </p:nvCxnSpPr>
            <p:spPr bwMode="auto">
              <a:xfrm rot="5400000">
                <a:off x="4019140" y="2513806"/>
                <a:ext cx="3048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 bwMode="auto">
              <a:xfrm rot="5400000">
                <a:off x="4328933" y="2513806"/>
                <a:ext cx="3048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" name="Straight Connector 18"/>
              <p:cNvCxnSpPr/>
              <p:nvPr/>
            </p:nvCxnSpPr>
            <p:spPr bwMode="auto">
              <a:xfrm rot="5400000">
                <a:off x="4638726" y="2513806"/>
                <a:ext cx="3048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" name="Straight Connector 19"/>
              <p:cNvCxnSpPr/>
              <p:nvPr/>
            </p:nvCxnSpPr>
            <p:spPr bwMode="auto">
              <a:xfrm rot="5400000">
                <a:off x="4948519" y="2513806"/>
                <a:ext cx="3048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" name="Straight Connector 20"/>
              <p:cNvCxnSpPr/>
              <p:nvPr/>
            </p:nvCxnSpPr>
            <p:spPr bwMode="auto">
              <a:xfrm rot="5400000">
                <a:off x="5258312" y="2513806"/>
                <a:ext cx="3048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" name="Straight Connector 21"/>
              <p:cNvCxnSpPr/>
              <p:nvPr/>
            </p:nvCxnSpPr>
            <p:spPr bwMode="auto">
              <a:xfrm rot="5400000">
                <a:off x="5568105" y="2513806"/>
                <a:ext cx="3048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" name="Straight Connector 22"/>
              <p:cNvCxnSpPr/>
              <p:nvPr/>
            </p:nvCxnSpPr>
            <p:spPr bwMode="auto">
              <a:xfrm rot="5400000">
                <a:off x="5877898" y="2513806"/>
                <a:ext cx="3048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" name="Straight Connector 23"/>
              <p:cNvCxnSpPr/>
              <p:nvPr/>
            </p:nvCxnSpPr>
            <p:spPr bwMode="auto">
              <a:xfrm rot="5400000">
                <a:off x="6187691" y="2513806"/>
                <a:ext cx="3048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" name="Straight Connector 24"/>
              <p:cNvCxnSpPr/>
              <p:nvPr/>
            </p:nvCxnSpPr>
            <p:spPr bwMode="auto">
              <a:xfrm rot="5400000">
                <a:off x="6497484" y="2513806"/>
                <a:ext cx="3048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Straight Connector 25"/>
              <p:cNvCxnSpPr/>
              <p:nvPr/>
            </p:nvCxnSpPr>
            <p:spPr bwMode="auto">
              <a:xfrm rot="5400000">
                <a:off x="6807277" y="2513806"/>
                <a:ext cx="3048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Straight Connector 26"/>
              <p:cNvCxnSpPr/>
              <p:nvPr/>
            </p:nvCxnSpPr>
            <p:spPr bwMode="auto">
              <a:xfrm rot="5400000">
                <a:off x="7117070" y="2513806"/>
                <a:ext cx="3048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" name="Straight Connector 27"/>
              <p:cNvCxnSpPr/>
              <p:nvPr/>
            </p:nvCxnSpPr>
            <p:spPr bwMode="auto">
              <a:xfrm rot="5400000">
                <a:off x="7426863" y="2513806"/>
                <a:ext cx="3048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Straight Connector 28"/>
              <p:cNvCxnSpPr/>
              <p:nvPr/>
            </p:nvCxnSpPr>
            <p:spPr bwMode="auto">
              <a:xfrm rot="5400000">
                <a:off x="7736656" y="2513806"/>
                <a:ext cx="3048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Straight Connector 29"/>
              <p:cNvCxnSpPr/>
              <p:nvPr/>
            </p:nvCxnSpPr>
            <p:spPr bwMode="auto">
              <a:xfrm rot="5400000">
                <a:off x="8046449" y="2513806"/>
                <a:ext cx="3048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Straight Connector 30"/>
              <p:cNvCxnSpPr/>
              <p:nvPr/>
            </p:nvCxnSpPr>
            <p:spPr bwMode="auto">
              <a:xfrm rot="5400000">
                <a:off x="8356242" y="2513806"/>
                <a:ext cx="3048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Straight Connector 31"/>
              <p:cNvCxnSpPr/>
              <p:nvPr/>
            </p:nvCxnSpPr>
            <p:spPr bwMode="auto">
              <a:xfrm rot="5400000">
                <a:off x="8666035" y="2513806"/>
                <a:ext cx="3048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Straight Connector 38"/>
              <p:cNvCxnSpPr/>
              <p:nvPr/>
            </p:nvCxnSpPr>
            <p:spPr bwMode="auto">
              <a:xfrm>
                <a:off x="152400" y="2514600"/>
                <a:ext cx="89154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315" name="Group 314"/>
              <p:cNvGrpSpPr/>
              <p:nvPr/>
            </p:nvGrpSpPr>
            <p:grpSpPr>
              <a:xfrm>
                <a:off x="533400" y="1878874"/>
                <a:ext cx="7791994" cy="483326"/>
                <a:chOff x="533400" y="1878874"/>
                <a:chExt cx="7791994" cy="483326"/>
              </a:xfrm>
              <a:noFill/>
            </p:grpSpPr>
            <p:sp>
              <p:nvSpPr>
                <p:cNvPr id="43" name="Freeform 42"/>
                <p:cNvSpPr/>
                <p:nvPr/>
              </p:nvSpPr>
              <p:spPr bwMode="auto">
                <a:xfrm>
                  <a:off x="533400" y="2057400"/>
                  <a:ext cx="261257" cy="269966"/>
                </a:xfrm>
                <a:custGeom>
                  <a:avLst/>
                  <a:gdLst>
                    <a:gd name="connsiteX0" fmla="*/ 0 w 261257"/>
                    <a:gd name="connsiteY0" fmla="*/ 269966 h 269966"/>
                    <a:gd name="connsiteX1" fmla="*/ 130629 w 261257"/>
                    <a:gd name="connsiteY1" fmla="*/ 8709 h 269966"/>
                    <a:gd name="connsiteX2" fmla="*/ 261257 w 261257"/>
                    <a:gd name="connsiteY2" fmla="*/ 217714 h 269966"/>
                    <a:gd name="connsiteX3" fmla="*/ 261257 w 261257"/>
                    <a:gd name="connsiteY3" fmla="*/ 217714 h 269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1257" h="269966">
                      <a:moveTo>
                        <a:pt x="0" y="269966"/>
                      </a:moveTo>
                      <a:cubicBezTo>
                        <a:pt x="43543" y="143692"/>
                        <a:pt x="87086" y="17418"/>
                        <a:pt x="130629" y="8709"/>
                      </a:cubicBezTo>
                      <a:cubicBezTo>
                        <a:pt x="174172" y="0"/>
                        <a:pt x="261257" y="217714"/>
                        <a:pt x="261257" y="217714"/>
                      </a:cubicBezTo>
                      <a:lnTo>
                        <a:pt x="261257" y="217714"/>
                      </a:lnTo>
                    </a:path>
                  </a:pathLst>
                </a:cu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eneva"/>
                  </a:endParaRPr>
                </a:p>
              </p:txBody>
            </p:sp>
            <p:sp>
              <p:nvSpPr>
                <p:cNvPr id="44" name="Freeform 43"/>
                <p:cNvSpPr/>
                <p:nvPr/>
              </p:nvSpPr>
              <p:spPr bwMode="auto">
                <a:xfrm>
                  <a:off x="914400" y="2057400"/>
                  <a:ext cx="261257" cy="269966"/>
                </a:xfrm>
                <a:custGeom>
                  <a:avLst/>
                  <a:gdLst>
                    <a:gd name="connsiteX0" fmla="*/ 0 w 261257"/>
                    <a:gd name="connsiteY0" fmla="*/ 269966 h 269966"/>
                    <a:gd name="connsiteX1" fmla="*/ 130629 w 261257"/>
                    <a:gd name="connsiteY1" fmla="*/ 8709 h 269966"/>
                    <a:gd name="connsiteX2" fmla="*/ 261257 w 261257"/>
                    <a:gd name="connsiteY2" fmla="*/ 217714 h 269966"/>
                    <a:gd name="connsiteX3" fmla="*/ 261257 w 261257"/>
                    <a:gd name="connsiteY3" fmla="*/ 217714 h 269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1257" h="269966">
                      <a:moveTo>
                        <a:pt x="0" y="269966"/>
                      </a:moveTo>
                      <a:cubicBezTo>
                        <a:pt x="43543" y="143692"/>
                        <a:pt x="87086" y="17418"/>
                        <a:pt x="130629" y="8709"/>
                      </a:cubicBezTo>
                      <a:cubicBezTo>
                        <a:pt x="174172" y="0"/>
                        <a:pt x="261257" y="217714"/>
                        <a:pt x="261257" y="217714"/>
                      </a:cubicBezTo>
                      <a:lnTo>
                        <a:pt x="261257" y="217714"/>
                      </a:lnTo>
                    </a:path>
                  </a:pathLst>
                </a:cu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eneva"/>
                  </a:endParaRPr>
                </a:p>
              </p:txBody>
            </p:sp>
            <p:sp>
              <p:nvSpPr>
                <p:cNvPr id="45" name="Freeform 44"/>
                <p:cNvSpPr/>
                <p:nvPr/>
              </p:nvSpPr>
              <p:spPr bwMode="auto">
                <a:xfrm>
                  <a:off x="1262743" y="2057400"/>
                  <a:ext cx="261257" cy="269966"/>
                </a:xfrm>
                <a:custGeom>
                  <a:avLst/>
                  <a:gdLst>
                    <a:gd name="connsiteX0" fmla="*/ 0 w 261257"/>
                    <a:gd name="connsiteY0" fmla="*/ 269966 h 269966"/>
                    <a:gd name="connsiteX1" fmla="*/ 130629 w 261257"/>
                    <a:gd name="connsiteY1" fmla="*/ 8709 h 269966"/>
                    <a:gd name="connsiteX2" fmla="*/ 261257 w 261257"/>
                    <a:gd name="connsiteY2" fmla="*/ 217714 h 269966"/>
                    <a:gd name="connsiteX3" fmla="*/ 261257 w 261257"/>
                    <a:gd name="connsiteY3" fmla="*/ 217714 h 269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1257" h="269966">
                      <a:moveTo>
                        <a:pt x="0" y="269966"/>
                      </a:moveTo>
                      <a:cubicBezTo>
                        <a:pt x="43543" y="143692"/>
                        <a:pt x="87086" y="17418"/>
                        <a:pt x="130629" y="8709"/>
                      </a:cubicBezTo>
                      <a:cubicBezTo>
                        <a:pt x="174172" y="0"/>
                        <a:pt x="261257" y="217714"/>
                        <a:pt x="261257" y="217714"/>
                      </a:cubicBezTo>
                      <a:lnTo>
                        <a:pt x="261257" y="217714"/>
                      </a:lnTo>
                    </a:path>
                  </a:pathLst>
                </a:cu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eneva"/>
                  </a:endParaRPr>
                </a:p>
              </p:txBody>
            </p:sp>
            <p:sp>
              <p:nvSpPr>
                <p:cNvPr id="46" name="Freeform 45"/>
                <p:cNvSpPr/>
                <p:nvPr/>
              </p:nvSpPr>
              <p:spPr bwMode="auto">
                <a:xfrm>
                  <a:off x="2743200" y="2092234"/>
                  <a:ext cx="261257" cy="269966"/>
                </a:xfrm>
                <a:custGeom>
                  <a:avLst/>
                  <a:gdLst>
                    <a:gd name="connsiteX0" fmla="*/ 0 w 261257"/>
                    <a:gd name="connsiteY0" fmla="*/ 269966 h 269966"/>
                    <a:gd name="connsiteX1" fmla="*/ 130629 w 261257"/>
                    <a:gd name="connsiteY1" fmla="*/ 8709 h 269966"/>
                    <a:gd name="connsiteX2" fmla="*/ 261257 w 261257"/>
                    <a:gd name="connsiteY2" fmla="*/ 217714 h 269966"/>
                    <a:gd name="connsiteX3" fmla="*/ 261257 w 261257"/>
                    <a:gd name="connsiteY3" fmla="*/ 217714 h 269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1257" h="269966">
                      <a:moveTo>
                        <a:pt x="0" y="269966"/>
                      </a:moveTo>
                      <a:cubicBezTo>
                        <a:pt x="43543" y="143692"/>
                        <a:pt x="87086" y="17418"/>
                        <a:pt x="130629" y="8709"/>
                      </a:cubicBezTo>
                      <a:cubicBezTo>
                        <a:pt x="174172" y="0"/>
                        <a:pt x="261257" y="217714"/>
                        <a:pt x="261257" y="217714"/>
                      </a:cubicBezTo>
                      <a:lnTo>
                        <a:pt x="261257" y="217714"/>
                      </a:lnTo>
                    </a:path>
                  </a:pathLst>
                </a:cu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eneva"/>
                  </a:endParaRPr>
                </a:p>
              </p:txBody>
            </p:sp>
            <p:sp>
              <p:nvSpPr>
                <p:cNvPr id="47" name="Freeform 46"/>
                <p:cNvSpPr/>
                <p:nvPr/>
              </p:nvSpPr>
              <p:spPr bwMode="auto">
                <a:xfrm>
                  <a:off x="3124200" y="2092234"/>
                  <a:ext cx="261257" cy="269966"/>
                </a:xfrm>
                <a:custGeom>
                  <a:avLst/>
                  <a:gdLst>
                    <a:gd name="connsiteX0" fmla="*/ 0 w 261257"/>
                    <a:gd name="connsiteY0" fmla="*/ 269966 h 269966"/>
                    <a:gd name="connsiteX1" fmla="*/ 130629 w 261257"/>
                    <a:gd name="connsiteY1" fmla="*/ 8709 h 269966"/>
                    <a:gd name="connsiteX2" fmla="*/ 261257 w 261257"/>
                    <a:gd name="connsiteY2" fmla="*/ 217714 h 269966"/>
                    <a:gd name="connsiteX3" fmla="*/ 261257 w 261257"/>
                    <a:gd name="connsiteY3" fmla="*/ 217714 h 269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1257" h="269966">
                      <a:moveTo>
                        <a:pt x="0" y="269966"/>
                      </a:moveTo>
                      <a:cubicBezTo>
                        <a:pt x="43543" y="143692"/>
                        <a:pt x="87086" y="17418"/>
                        <a:pt x="130629" y="8709"/>
                      </a:cubicBezTo>
                      <a:cubicBezTo>
                        <a:pt x="174172" y="0"/>
                        <a:pt x="261257" y="217714"/>
                        <a:pt x="261257" y="217714"/>
                      </a:cubicBezTo>
                      <a:lnTo>
                        <a:pt x="261257" y="217714"/>
                      </a:lnTo>
                    </a:path>
                  </a:pathLst>
                </a:cu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eneva"/>
                  </a:endParaRPr>
                </a:p>
              </p:txBody>
            </p:sp>
            <p:sp>
              <p:nvSpPr>
                <p:cNvPr id="48" name="Freeform 47"/>
                <p:cNvSpPr/>
                <p:nvPr/>
              </p:nvSpPr>
              <p:spPr bwMode="auto">
                <a:xfrm>
                  <a:off x="3472543" y="2092234"/>
                  <a:ext cx="261257" cy="269966"/>
                </a:xfrm>
                <a:custGeom>
                  <a:avLst/>
                  <a:gdLst>
                    <a:gd name="connsiteX0" fmla="*/ 0 w 261257"/>
                    <a:gd name="connsiteY0" fmla="*/ 269966 h 269966"/>
                    <a:gd name="connsiteX1" fmla="*/ 130629 w 261257"/>
                    <a:gd name="connsiteY1" fmla="*/ 8709 h 269966"/>
                    <a:gd name="connsiteX2" fmla="*/ 261257 w 261257"/>
                    <a:gd name="connsiteY2" fmla="*/ 217714 h 269966"/>
                    <a:gd name="connsiteX3" fmla="*/ 261257 w 261257"/>
                    <a:gd name="connsiteY3" fmla="*/ 217714 h 269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1257" h="269966">
                      <a:moveTo>
                        <a:pt x="0" y="269966"/>
                      </a:moveTo>
                      <a:cubicBezTo>
                        <a:pt x="43543" y="143692"/>
                        <a:pt x="87086" y="17418"/>
                        <a:pt x="130629" y="8709"/>
                      </a:cubicBezTo>
                      <a:cubicBezTo>
                        <a:pt x="174172" y="0"/>
                        <a:pt x="261257" y="217714"/>
                        <a:pt x="261257" y="217714"/>
                      </a:cubicBezTo>
                      <a:lnTo>
                        <a:pt x="261257" y="217714"/>
                      </a:lnTo>
                    </a:path>
                  </a:pathLst>
                </a:cu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eneva"/>
                  </a:endParaRPr>
                </a:p>
              </p:txBody>
            </p:sp>
            <p:sp>
              <p:nvSpPr>
                <p:cNvPr id="49" name="Freeform 48"/>
                <p:cNvSpPr/>
                <p:nvPr/>
              </p:nvSpPr>
              <p:spPr bwMode="auto">
                <a:xfrm>
                  <a:off x="1582783" y="1878874"/>
                  <a:ext cx="1162594" cy="394063"/>
                </a:xfrm>
                <a:custGeom>
                  <a:avLst/>
                  <a:gdLst>
                    <a:gd name="connsiteX0" fmla="*/ 0 w 1162594"/>
                    <a:gd name="connsiteY0" fmla="*/ 381000 h 394063"/>
                    <a:gd name="connsiteX1" fmla="*/ 496388 w 1162594"/>
                    <a:gd name="connsiteY1" fmla="*/ 2177 h 394063"/>
                    <a:gd name="connsiteX2" fmla="*/ 1162594 w 1162594"/>
                    <a:gd name="connsiteY2" fmla="*/ 394063 h 394063"/>
                    <a:gd name="connsiteX3" fmla="*/ 1162594 w 1162594"/>
                    <a:gd name="connsiteY3" fmla="*/ 394063 h 394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62594" h="394063">
                      <a:moveTo>
                        <a:pt x="0" y="381000"/>
                      </a:moveTo>
                      <a:cubicBezTo>
                        <a:pt x="151311" y="190500"/>
                        <a:pt x="302622" y="0"/>
                        <a:pt x="496388" y="2177"/>
                      </a:cubicBezTo>
                      <a:cubicBezTo>
                        <a:pt x="690154" y="4354"/>
                        <a:pt x="1162594" y="394063"/>
                        <a:pt x="1162594" y="394063"/>
                      </a:cubicBezTo>
                      <a:lnTo>
                        <a:pt x="1162594" y="394063"/>
                      </a:lnTo>
                    </a:path>
                  </a:pathLst>
                </a:cu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eneva"/>
                  </a:endParaRPr>
                </a:p>
              </p:txBody>
            </p:sp>
            <p:sp>
              <p:nvSpPr>
                <p:cNvPr id="50" name="Freeform 49"/>
                <p:cNvSpPr/>
                <p:nvPr/>
              </p:nvSpPr>
              <p:spPr bwMode="auto">
                <a:xfrm>
                  <a:off x="3810000" y="2092234"/>
                  <a:ext cx="261257" cy="269966"/>
                </a:xfrm>
                <a:custGeom>
                  <a:avLst/>
                  <a:gdLst>
                    <a:gd name="connsiteX0" fmla="*/ 0 w 261257"/>
                    <a:gd name="connsiteY0" fmla="*/ 269966 h 269966"/>
                    <a:gd name="connsiteX1" fmla="*/ 130629 w 261257"/>
                    <a:gd name="connsiteY1" fmla="*/ 8709 h 269966"/>
                    <a:gd name="connsiteX2" fmla="*/ 261257 w 261257"/>
                    <a:gd name="connsiteY2" fmla="*/ 217714 h 269966"/>
                    <a:gd name="connsiteX3" fmla="*/ 261257 w 261257"/>
                    <a:gd name="connsiteY3" fmla="*/ 217714 h 269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1257" h="269966">
                      <a:moveTo>
                        <a:pt x="0" y="269966"/>
                      </a:moveTo>
                      <a:cubicBezTo>
                        <a:pt x="43543" y="143692"/>
                        <a:pt x="87086" y="17418"/>
                        <a:pt x="130629" y="8709"/>
                      </a:cubicBezTo>
                      <a:cubicBezTo>
                        <a:pt x="174172" y="0"/>
                        <a:pt x="261257" y="217714"/>
                        <a:pt x="261257" y="217714"/>
                      </a:cubicBezTo>
                      <a:lnTo>
                        <a:pt x="261257" y="217714"/>
                      </a:lnTo>
                    </a:path>
                  </a:pathLst>
                </a:cu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eneva"/>
                  </a:endParaRPr>
                </a:p>
              </p:txBody>
            </p:sp>
            <p:sp>
              <p:nvSpPr>
                <p:cNvPr id="51" name="Freeform 50"/>
                <p:cNvSpPr/>
                <p:nvPr/>
              </p:nvSpPr>
              <p:spPr bwMode="auto">
                <a:xfrm>
                  <a:off x="4114800" y="2092234"/>
                  <a:ext cx="261257" cy="269966"/>
                </a:xfrm>
                <a:custGeom>
                  <a:avLst/>
                  <a:gdLst>
                    <a:gd name="connsiteX0" fmla="*/ 0 w 261257"/>
                    <a:gd name="connsiteY0" fmla="*/ 269966 h 269966"/>
                    <a:gd name="connsiteX1" fmla="*/ 130629 w 261257"/>
                    <a:gd name="connsiteY1" fmla="*/ 8709 h 269966"/>
                    <a:gd name="connsiteX2" fmla="*/ 261257 w 261257"/>
                    <a:gd name="connsiteY2" fmla="*/ 217714 h 269966"/>
                    <a:gd name="connsiteX3" fmla="*/ 261257 w 261257"/>
                    <a:gd name="connsiteY3" fmla="*/ 217714 h 269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1257" h="269966">
                      <a:moveTo>
                        <a:pt x="0" y="269966"/>
                      </a:moveTo>
                      <a:cubicBezTo>
                        <a:pt x="43543" y="143692"/>
                        <a:pt x="87086" y="17418"/>
                        <a:pt x="130629" y="8709"/>
                      </a:cubicBezTo>
                      <a:cubicBezTo>
                        <a:pt x="174172" y="0"/>
                        <a:pt x="261257" y="217714"/>
                        <a:pt x="261257" y="217714"/>
                      </a:cubicBezTo>
                      <a:lnTo>
                        <a:pt x="261257" y="217714"/>
                      </a:lnTo>
                    </a:path>
                  </a:pathLst>
                </a:cu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eneva"/>
                  </a:endParaRPr>
                </a:p>
              </p:txBody>
            </p:sp>
            <p:sp>
              <p:nvSpPr>
                <p:cNvPr id="53" name="Freeform 52"/>
                <p:cNvSpPr/>
                <p:nvPr/>
              </p:nvSpPr>
              <p:spPr bwMode="auto">
                <a:xfrm>
                  <a:off x="4400006" y="1905000"/>
                  <a:ext cx="1162594" cy="394063"/>
                </a:xfrm>
                <a:custGeom>
                  <a:avLst/>
                  <a:gdLst>
                    <a:gd name="connsiteX0" fmla="*/ 0 w 1162594"/>
                    <a:gd name="connsiteY0" fmla="*/ 381000 h 394063"/>
                    <a:gd name="connsiteX1" fmla="*/ 496388 w 1162594"/>
                    <a:gd name="connsiteY1" fmla="*/ 2177 h 394063"/>
                    <a:gd name="connsiteX2" fmla="*/ 1162594 w 1162594"/>
                    <a:gd name="connsiteY2" fmla="*/ 394063 h 394063"/>
                    <a:gd name="connsiteX3" fmla="*/ 1162594 w 1162594"/>
                    <a:gd name="connsiteY3" fmla="*/ 394063 h 394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62594" h="394063">
                      <a:moveTo>
                        <a:pt x="0" y="381000"/>
                      </a:moveTo>
                      <a:cubicBezTo>
                        <a:pt x="151311" y="190500"/>
                        <a:pt x="302622" y="0"/>
                        <a:pt x="496388" y="2177"/>
                      </a:cubicBezTo>
                      <a:cubicBezTo>
                        <a:pt x="690154" y="4354"/>
                        <a:pt x="1162594" y="394063"/>
                        <a:pt x="1162594" y="394063"/>
                      </a:cubicBezTo>
                      <a:lnTo>
                        <a:pt x="1162594" y="394063"/>
                      </a:lnTo>
                    </a:path>
                  </a:pathLst>
                </a:cu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eneva"/>
                  </a:endParaRPr>
                </a:p>
              </p:txBody>
            </p:sp>
            <p:sp>
              <p:nvSpPr>
                <p:cNvPr id="54" name="Freeform 53"/>
                <p:cNvSpPr/>
                <p:nvPr/>
              </p:nvSpPr>
              <p:spPr bwMode="auto">
                <a:xfrm>
                  <a:off x="5562600" y="2092234"/>
                  <a:ext cx="261257" cy="269966"/>
                </a:xfrm>
                <a:custGeom>
                  <a:avLst/>
                  <a:gdLst>
                    <a:gd name="connsiteX0" fmla="*/ 0 w 261257"/>
                    <a:gd name="connsiteY0" fmla="*/ 269966 h 269966"/>
                    <a:gd name="connsiteX1" fmla="*/ 130629 w 261257"/>
                    <a:gd name="connsiteY1" fmla="*/ 8709 h 269966"/>
                    <a:gd name="connsiteX2" fmla="*/ 261257 w 261257"/>
                    <a:gd name="connsiteY2" fmla="*/ 217714 h 269966"/>
                    <a:gd name="connsiteX3" fmla="*/ 261257 w 261257"/>
                    <a:gd name="connsiteY3" fmla="*/ 217714 h 269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1257" h="269966">
                      <a:moveTo>
                        <a:pt x="0" y="269966"/>
                      </a:moveTo>
                      <a:cubicBezTo>
                        <a:pt x="43543" y="143692"/>
                        <a:pt x="87086" y="17418"/>
                        <a:pt x="130629" y="8709"/>
                      </a:cubicBezTo>
                      <a:cubicBezTo>
                        <a:pt x="174172" y="0"/>
                        <a:pt x="261257" y="217714"/>
                        <a:pt x="261257" y="217714"/>
                      </a:cubicBezTo>
                      <a:lnTo>
                        <a:pt x="261257" y="217714"/>
                      </a:lnTo>
                    </a:path>
                  </a:pathLst>
                </a:cu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eneva"/>
                  </a:endParaRPr>
                </a:p>
              </p:txBody>
            </p:sp>
            <p:sp>
              <p:nvSpPr>
                <p:cNvPr id="55" name="Freeform 54"/>
                <p:cNvSpPr/>
                <p:nvPr/>
              </p:nvSpPr>
              <p:spPr bwMode="auto">
                <a:xfrm>
                  <a:off x="5943600" y="2092234"/>
                  <a:ext cx="261257" cy="269966"/>
                </a:xfrm>
                <a:custGeom>
                  <a:avLst/>
                  <a:gdLst>
                    <a:gd name="connsiteX0" fmla="*/ 0 w 261257"/>
                    <a:gd name="connsiteY0" fmla="*/ 269966 h 269966"/>
                    <a:gd name="connsiteX1" fmla="*/ 130629 w 261257"/>
                    <a:gd name="connsiteY1" fmla="*/ 8709 h 269966"/>
                    <a:gd name="connsiteX2" fmla="*/ 261257 w 261257"/>
                    <a:gd name="connsiteY2" fmla="*/ 217714 h 269966"/>
                    <a:gd name="connsiteX3" fmla="*/ 261257 w 261257"/>
                    <a:gd name="connsiteY3" fmla="*/ 217714 h 269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1257" h="269966">
                      <a:moveTo>
                        <a:pt x="0" y="269966"/>
                      </a:moveTo>
                      <a:cubicBezTo>
                        <a:pt x="43543" y="143692"/>
                        <a:pt x="87086" y="17418"/>
                        <a:pt x="130629" y="8709"/>
                      </a:cubicBezTo>
                      <a:cubicBezTo>
                        <a:pt x="174172" y="0"/>
                        <a:pt x="261257" y="217714"/>
                        <a:pt x="261257" y="217714"/>
                      </a:cubicBezTo>
                      <a:lnTo>
                        <a:pt x="261257" y="217714"/>
                      </a:lnTo>
                    </a:path>
                  </a:pathLst>
                </a:cu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eneva"/>
                  </a:endParaRPr>
                </a:p>
              </p:txBody>
            </p:sp>
            <p:sp>
              <p:nvSpPr>
                <p:cNvPr id="56" name="Freeform 55"/>
                <p:cNvSpPr/>
                <p:nvPr/>
              </p:nvSpPr>
              <p:spPr bwMode="auto">
                <a:xfrm>
                  <a:off x="6291943" y="2092234"/>
                  <a:ext cx="261257" cy="269966"/>
                </a:xfrm>
                <a:custGeom>
                  <a:avLst/>
                  <a:gdLst>
                    <a:gd name="connsiteX0" fmla="*/ 0 w 261257"/>
                    <a:gd name="connsiteY0" fmla="*/ 269966 h 269966"/>
                    <a:gd name="connsiteX1" fmla="*/ 130629 w 261257"/>
                    <a:gd name="connsiteY1" fmla="*/ 8709 h 269966"/>
                    <a:gd name="connsiteX2" fmla="*/ 261257 w 261257"/>
                    <a:gd name="connsiteY2" fmla="*/ 217714 h 269966"/>
                    <a:gd name="connsiteX3" fmla="*/ 261257 w 261257"/>
                    <a:gd name="connsiteY3" fmla="*/ 217714 h 269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1257" h="269966">
                      <a:moveTo>
                        <a:pt x="0" y="269966"/>
                      </a:moveTo>
                      <a:cubicBezTo>
                        <a:pt x="43543" y="143692"/>
                        <a:pt x="87086" y="17418"/>
                        <a:pt x="130629" y="8709"/>
                      </a:cubicBezTo>
                      <a:cubicBezTo>
                        <a:pt x="174172" y="0"/>
                        <a:pt x="261257" y="217714"/>
                        <a:pt x="261257" y="217714"/>
                      </a:cubicBezTo>
                      <a:lnTo>
                        <a:pt x="261257" y="217714"/>
                      </a:lnTo>
                    </a:path>
                  </a:pathLst>
                </a:cu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eneva"/>
                  </a:endParaRPr>
                </a:p>
              </p:txBody>
            </p:sp>
            <p:sp>
              <p:nvSpPr>
                <p:cNvPr id="57" name="Freeform 56"/>
                <p:cNvSpPr/>
                <p:nvPr/>
              </p:nvSpPr>
              <p:spPr bwMode="auto">
                <a:xfrm>
                  <a:off x="6629400" y="2092234"/>
                  <a:ext cx="261257" cy="269966"/>
                </a:xfrm>
                <a:custGeom>
                  <a:avLst/>
                  <a:gdLst>
                    <a:gd name="connsiteX0" fmla="*/ 0 w 261257"/>
                    <a:gd name="connsiteY0" fmla="*/ 269966 h 269966"/>
                    <a:gd name="connsiteX1" fmla="*/ 130629 w 261257"/>
                    <a:gd name="connsiteY1" fmla="*/ 8709 h 269966"/>
                    <a:gd name="connsiteX2" fmla="*/ 261257 w 261257"/>
                    <a:gd name="connsiteY2" fmla="*/ 217714 h 269966"/>
                    <a:gd name="connsiteX3" fmla="*/ 261257 w 261257"/>
                    <a:gd name="connsiteY3" fmla="*/ 217714 h 269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1257" h="269966">
                      <a:moveTo>
                        <a:pt x="0" y="269966"/>
                      </a:moveTo>
                      <a:cubicBezTo>
                        <a:pt x="43543" y="143692"/>
                        <a:pt x="87086" y="17418"/>
                        <a:pt x="130629" y="8709"/>
                      </a:cubicBezTo>
                      <a:cubicBezTo>
                        <a:pt x="174172" y="0"/>
                        <a:pt x="261257" y="217714"/>
                        <a:pt x="261257" y="217714"/>
                      </a:cubicBezTo>
                      <a:lnTo>
                        <a:pt x="261257" y="217714"/>
                      </a:lnTo>
                    </a:path>
                  </a:pathLst>
                </a:cu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eneva"/>
                  </a:endParaRPr>
                </a:p>
              </p:txBody>
            </p:sp>
            <p:sp>
              <p:nvSpPr>
                <p:cNvPr id="58" name="Freeform 57"/>
                <p:cNvSpPr/>
                <p:nvPr/>
              </p:nvSpPr>
              <p:spPr bwMode="auto">
                <a:xfrm>
                  <a:off x="6934200" y="2092234"/>
                  <a:ext cx="261257" cy="269966"/>
                </a:xfrm>
                <a:custGeom>
                  <a:avLst/>
                  <a:gdLst>
                    <a:gd name="connsiteX0" fmla="*/ 0 w 261257"/>
                    <a:gd name="connsiteY0" fmla="*/ 269966 h 269966"/>
                    <a:gd name="connsiteX1" fmla="*/ 130629 w 261257"/>
                    <a:gd name="connsiteY1" fmla="*/ 8709 h 269966"/>
                    <a:gd name="connsiteX2" fmla="*/ 261257 w 261257"/>
                    <a:gd name="connsiteY2" fmla="*/ 217714 h 269966"/>
                    <a:gd name="connsiteX3" fmla="*/ 261257 w 261257"/>
                    <a:gd name="connsiteY3" fmla="*/ 217714 h 269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1257" h="269966">
                      <a:moveTo>
                        <a:pt x="0" y="269966"/>
                      </a:moveTo>
                      <a:cubicBezTo>
                        <a:pt x="43543" y="143692"/>
                        <a:pt x="87086" y="17418"/>
                        <a:pt x="130629" y="8709"/>
                      </a:cubicBezTo>
                      <a:cubicBezTo>
                        <a:pt x="174172" y="0"/>
                        <a:pt x="261257" y="217714"/>
                        <a:pt x="261257" y="217714"/>
                      </a:cubicBezTo>
                      <a:lnTo>
                        <a:pt x="261257" y="217714"/>
                      </a:lnTo>
                    </a:path>
                  </a:pathLst>
                </a:cu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eneva"/>
                  </a:endParaRPr>
                </a:p>
              </p:txBody>
            </p:sp>
            <p:sp>
              <p:nvSpPr>
                <p:cNvPr id="59" name="Freeform 58"/>
                <p:cNvSpPr/>
                <p:nvPr/>
              </p:nvSpPr>
              <p:spPr bwMode="auto">
                <a:xfrm>
                  <a:off x="7162800" y="1905000"/>
                  <a:ext cx="1162594" cy="394063"/>
                </a:xfrm>
                <a:custGeom>
                  <a:avLst/>
                  <a:gdLst>
                    <a:gd name="connsiteX0" fmla="*/ 0 w 1162594"/>
                    <a:gd name="connsiteY0" fmla="*/ 381000 h 394063"/>
                    <a:gd name="connsiteX1" fmla="*/ 496388 w 1162594"/>
                    <a:gd name="connsiteY1" fmla="*/ 2177 h 394063"/>
                    <a:gd name="connsiteX2" fmla="*/ 1162594 w 1162594"/>
                    <a:gd name="connsiteY2" fmla="*/ 394063 h 394063"/>
                    <a:gd name="connsiteX3" fmla="*/ 1162594 w 1162594"/>
                    <a:gd name="connsiteY3" fmla="*/ 394063 h 394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62594" h="394063">
                      <a:moveTo>
                        <a:pt x="0" y="381000"/>
                      </a:moveTo>
                      <a:cubicBezTo>
                        <a:pt x="151311" y="190500"/>
                        <a:pt x="302622" y="0"/>
                        <a:pt x="496388" y="2177"/>
                      </a:cubicBezTo>
                      <a:cubicBezTo>
                        <a:pt x="690154" y="4354"/>
                        <a:pt x="1162594" y="394063"/>
                        <a:pt x="1162594" y="394063"/>
                      </a:cubicBezTo>
                      <a:lnTo>
                        <a:pt x="1162594" y="394063"/>
                      </a:lnTo>
                    </a:path>
                  </a:pathLst>
                </a:cu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eneva"/>
                  </a:endParaRPr>
                </a:p>
              </p:txBody>
            </p:sp>
          </p:grpSp>
          <p:sp>
            <p:nvSpPr>
              <p:cNvPr id="60" name="TextBox 59"/>
              <p:cNvSpPr txBox="1"/>
              <p:nvPr/>
            </p:nvSpPr>
            <p:spPr>
              <a:xfrm>
                <a:off x="1905000" y="2222863"/>
                <a:ext cx="381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×</a:t>
                </a:r>
                <a:endParaRPr lang="en-US" sz="2800" dirty="0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4724400" y="2222863"/>
                <a:ext cx="381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×</a:t>
                </a:r>
                <a:endParaRPr lang="en-US" sz="2800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7543800" y="2222863"/>
                <a:ext cx="381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×</a:t>
                </a:r>
                <a:endParaRPr lang="en-US" sz="2800" dirty="0"/>
              </a:p>
            </p:txBody>
          </p:sp>
        </p:grpSp>
        <p:sp>
          <p:nvSpPr>
            <p:cNvPr id="172" name="TextBox 171"/>
            <p:cNvSpPr txBox="1"/>
            <p:nvPr/>
          </p:nvSpPr>
          <p:spPr>
            <a:xfrm>
              <a:off x="1744836" y="4406415"/>
              <a:ext cx="8348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err="1" smtClean="0"/>
                <a:t>k</a:t>
              </a:r>
              <a:r>
                <a:rPr lang="en-US" sz="1400" dirty="0" err="1" smtClean="0"/>
                <a:t>th</a:t>
              </a:r>
              <a:r>
                <a:rPr lang="en-US" sz="1400" dirty="0" smtClean="0"/>
                <a:t> cell</a:t>
              </a:r>
              <a:endParaRPr lang="en-US" sz="1400" dirty="0"/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4420211" y="4415635"/>
              <a:ext cx="14420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(</a:t>
              </a:r>
              <a:r>
                <a:rPr lang="en-US" sz="1400" i="1" dirty="0" smtClean="0"/>
                <a:t>k+</a:t>
              </a:r>
              <a:r>
                <a:rPr lang="en-US" sz="1400" dirty="0" smtClean="0"/>
                <a:t>10)</a:t>
              </a:r>
              <a:r>
                <a:rPr lang="en-US" sz="1400" dirty="0" err="1" smtClean="0"/>
                <a:t>th</a:t>
              </a:r>
              <a:r>
                <a:rPr lang="en-US" sz="1400" dirty="0" smtClean="0"/>
                <a:t> cell</a:t>
              </a:r>
              <a:endParaRPr lang="en-US" sz="1400" dirty="0"/>
            </a:p>
          </p:txBody>
        </p:sp>
      </p:grpSp>
      <p:sp>
        <p:nvSpPr>
          <p:cNvPr id="171" name="TextBox 170"/>
          <p:cNvSpPr txBox="1"/>
          <p:nvPr/>
        </p:nvSpPr>
        <p:spPr>
          <a:xfrm>
            <a:off x="99422" y="454223"/>
            <a:ext cx="87914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IT Security Basics              PHY-layer Solutions</a:t>
            </a:r>
            <a:r>
              <a:rPr lang="en-US" sz="1400" dirty="0" smtClean="0">
                <a:solidFill>
                  <a:srgbClr val="FF0000"/>
                </a:solidFill>
              </a:rPr>
              <a:t>               Using the Network            </a:t>
            </a:r>
            <a:r>
              <a:rPr lang="en-US" sz="1400" dirty="0" smtClean="0"/>
              <a:t>Challenges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03805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929040" y="1143000"/>
            <a:ext cx="7267575" cy="914937"/>
            <a:chOff x="625460" y="2893538"/>
            <a:chExt cx="7267575" cy="914937"/>
          </a:xfrm>
        </p:grpSpPr>
        <p:pic>
          <p:nvPicPr>
            <p:cNvPr id="24" name="Picture 2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5460" y="2998850"/>
              <a:ext cx="7267575" cy="809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Freeform 24"/>
            <p:cNvSpPr/>
            <p:nvPr/>
          </p:nvSpPr>
          <p:spPr bwMode="auto">
            <a:xfrm>
              <a:off x="1384410" y="2998849"/>
              <a:ext cx="609600" cy="197032"/>
            </a:xfrm>
            <a:custGeom>
              <a:avLst/>
              <a:gdLst>
                <a:gd name="connsiteX0" fmla="*/ 0 w 1162594"/>
                <a:gd name="connsiteY0" fmla="*/ 381000 h 394063"/>
                <a:gd name="connsiteX1" fmla="*/ 496388 w 1162594"/>
                <a:gd name="connsiteY1" fmla="*/ 2177 h 394063"/>
                <a:gd name="connsiteX2" fmla="*/ 1162594 w 1162594"/>
                <a:gd name="connsiteY2" fmla="*/ 394063 h 394063"/>
                <a:gd name="connsiteX3" fmla="*/ 1162594 w 1162594"/>
                <a:gd name="connsiteY3" fmla="*/ 394063 h 39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2594" h="394063">
                  <a:moveTo>
                    <a:pt x="0" y="381000"/>
                  </a:moveTo>
                  <a:cubicBezTo>
                    <a:pt x="151311" y="190500"/>
                    <a:pt x="302622" y="0"/>
                    <a:pt x="496388" y="2177"/>
                  </a:cubicBezTo>
                  <a:cubicBezTo>
                    <a:pt x="690154" y="4354"/>
                    <a:pt x="1162594" y="394063"/>
                    <a:pt x="1162594" y="394063"/>
                  </a:cubicBezTo>
                  <a:lnTo>
                    <a:pt x="1162594" y="394063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neva"/>
              </a:endParaRPr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1991570" y="2973630"/>
              <a:ext cx="609600" cy="197032"/>
            </a:xfrm>
            <a:custGeom>
              <a:avLst/>
              <a:gdLst>
                <a:gd name="connsiteX0" fmla="*/ 0 w 1162594"/>
                <a:gd name="connsiteY0" fmla="*/ 381000 h 394063"/>
                <a:gd name="connsiteX1" fmla="*/ 496388 w 1162594"/>
                <a:gd name="connsiteY1" fmla="*/ 2177 h 394063"/>
                <a:gd name="connsiteX2" fmla="*/ 1162594 w 1162594"/>
                <a:gd name="connsiteY2" fmla="*/ 394063 h 394063"/>
                <a:gd name="connsiteX3" fmla="*/ 1162594 w 1162594"/>
                <a:gd name="connsiteY3" fmla="*/ 394063 h 39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2594" h="394063">
                  <a:moveTo>
                    <a:pt x="0" y="381000"/>
                  </a:moveTo>
                  <a:cubicBezTo>
                    <a:pt x="151311" y="190500"/>
                    <a:pt x="302622" y="0"/>
                    <a:pt x="496388" y="2177"/>
                  </a:cubicBezTo>
                  <a:cubicBezTo>
                    <a:pt x="690154" y="4354"/>
                    <a:pt x="1162594" y="394063"/>
                    <a:pt x="1162594" y="394063"/>
                  </a:cubicBezTo>
                  <a:lnTo>
                    <a:pt x="1162594" y="394063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neva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156725" y="2969433"/>
              <a:ext cx="3035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S</a:t>
              </a:r>
              <a:endParaRPr lang="en-US" sz="14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28325" y="2893538"/>
              <a:ext cx="3035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D</a:t>
              </a:r>
              <a:endParaRPr lang="en-US" sz="1400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6200" y="2046982"/>
            <a:ext cx="47053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600" i="1" dirty="0" smtClean="0"/>
              <a:t>x</a:t>
            </a:r>
            <a:r>
              <a:rPr lang="en-US" sz="1600" dirty="0" smtClean="0"/>
              <a:t>: the </a:t>
            </a:r>
            <a:r>
              <a:rPr lang="en-US" sz="1600" i="1" dirty="0" smtClean="0"/>
              <a:t>b</a:t>
            </a:r>
            <a:r>
              <a:rPr lang="en-US" sz="1600" dirty="0" smtClean="0"/>
              <a:t>-bit secret message. 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6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1600" i="1" dirty="0" smtClean="0"/>
              <a:t>S</a:t>
            </a:r>
            <a:r>
              <a:rPr lang="en-US" sz="1600" dirty="0" smtClean="0"/>
              <a:t> generates </a:t>
            </a:r>
            <a:r>
              <a:rPr lang="en-US" sz="1600" i="1" dirty="0" smtClean="0"/>
              <a:t>t</a:t>
            </a:r>
            <a:r>
              <a:rPr lang="en-US" sz="1600" dirty="0" smtClean="0"/>
              <a:t>-1 </a:t>
            </a:r>
            <a:r>
              <a:rPr lang="en-US" sz="1600" i="1" dirty="0" smtClean="0"/>
              <a:t>b</a:t>
            </a:r>
            <a:r>
              <a:rPr lang="en-US" sz="1600" dirty="0" smtClean="0"/>
              <a:t>-bit </a:t>
            </a:r>
            <a:r>
              <a:rPr lang="en-US" sz="1600" b="1" dirty="0" smtClean="0"/>
              <a:t>packet</a:t>
            </a:r>
            <a:r>
              <a:rPr lang="en-US" sz="1600" dirty="0" smtClean="0"/>
              <a:t>s </a:t>
            </a:r>
            <a:r>
              <a:rPr lang="en-US" sz="1600" i="1" dirty="0" smtClean="0"/>
              <a:t>w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, </a:t>
            </a:r>
            <a:r>
              <a:rPr lang="en-US" sz="1600" i="1" dirty="0" smtClean="0"/>
              <a:t>w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, …, </a:t>
            </a:r>
            <a:r>
              <a:rPr lang="en-US" sz="1600" i="1" dirty="0" smtClean="0"/>
              <a:t>w</a:t>
            </a:r>
            <a:r>
              <a:rPr lang="en-US" sz="1600" i="1" baseline="-25000" dirty="0" smtClean="0"/>
              <a:t>t</a:t>
            </a:r>
            <a:r>
              <a:rPr lang="en-US" sz="1600" baseline="-25000" dirty="0" smtClean="0"/>
              <a:t>-1</a:t>
            </a:r>
            <a:r>
              <a:rPr lang="en-US" sz="1600" i="1" dirty="0" smtClean="0"/>
              <a:t> </a:t>
            </a:r>
            <a:r>
              <a:rPr lang="en-US" sz="1600" dirty="0" smtClean="0"/>
              <a:t>randomly, s</a:t>
            </a:r>
            <a:r>
              <a:rPr lang="en-US" sz="1600" i="1" dirty="0" smtClean="0"/>
              <a:t>ets w</a:t>
            </a:r>
            <a:r>
              <a:rPr lang="en-US" sz="1600" i="1" baseline="-25000" dirty="0" smtClean="0"/>
              <a:t>t</a:t>
            </a:r>
            <a:r>
              <a:rPr lang="en-US" sz="1600" i="1" dirty="0" smtClean="0"/>
              <a:t> to be such that </a:t>
            </a:r>
          </a:p>
        </p:txBody>
      </p:sp>
      <p:grpSp>
        <p:nvGrpSpPr>
          <p:cNvPr id="3" name="Group 6"/>
          <p:cNvGrpSpPr/>
          <p:nvPr/>
        </p:nvGrpSpPr>
        <p:grpSpPr>
          <a:xfrm>
            <a:off x="1126076" y="3903523"/>
            <a:ext cx="2302924" cy="1802327"/>
            <a:chOff x="5558635" y="1378005"/>
            <a:chExt cx="2302924" cy="1802327"/>
          </a:xfrm>
        </p:grpSpPr>
        <p:sp>
          <p:nvSpPr>
            <p:cNvPr id="8" name="TextBox 7"/>
            <p:cNvSpPr txBox="1"/>
            <p:nvPr/>
          </p:nvSpPr>
          <p:spPr>
            <a:xfrm>
              <a:off x="5674413" y="1426006"/>
              <a:ext cx="218714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 smtClean="0"/>
                <a:t>x 	</a:t>
              </a:r>
              <a:r>
                <a:rPr lang="en-US" sz="1200" b="1" dirty="0" smtClean="0"/>
                <a:t>= 1 0 0 1 1</a:t>
              </a:r>
            </a:p>
            <a:p>
              <a:endParaRPr lang="en-US" sz="1200" b="1" dirty="0" smtClean="0"/>
            </a:p>
            <a:p>
              <a:r>
                <a:rPr lang="en-US" sz="1200" b="1" i="1" dirty="0" smtClean="0"/>
                <a:t>w</a:t>
              </a:r>
              <a:r>
                <a:rPr lang="en-US" sz="1200" b="1" i="1" baseline="-25000" dirty="0" smtClean="0"/>
                <a:t>1</a:t>
              </a:r>
              <a:r>
                <a:rPr lang="en-US" sz="1200" b="1" i="1" dirty="0" smtClean="0"/>
                <a:t> 	= </a:t>
              </a:r>
              <a:r>
                <a:rPr lang="en-US" sz="1200" b="1" dirty="0" smtClean="0"/>
                <a:t>0 1 0 1 1</a:t>
              </a:r>
            </a:p>
            <a:p>
              <a:endParaRPr lang="en-US" sz="1200" b="1" dirty="0" smtClean="0"/>
            </a:p>
            <a:p>
              <a:r>
                <a:rPr lang="en-US" sz="1200" b="1" i="1" dirty="0" smtClean="0"/>
                <a:t>w</a:t>
              </a:r>
              <a:r>
                <a:rPr lang="en-US" sz="1200" b="1" i="1" baseline="-25000" dirty="0" smtClean="0"/>
                <a:t>2 </a:t>
              </a:r>
              <a:r>
                <a:rPr lang="en-US" sz="1200" b="1" dirty="0" smtClean="0"/>
                <a:t>	= 1 0 1 1 1</a:t>
              </a:r>
            </a:p>
            <a:p>
              <a:endParaRPr lang="en-US" sz="1200" b="1" dirty="0" smtClean="0"/>
            </a:p>
            <a:p>
              <a:r>
                <a:rPr lang="en-US" sz="1200" b="1" i="1" dirty="0" smtClean="0"/>
                <a:t>w</a:t>
              </a:r>
              <a:r>
                <a:rPr lang="en-US" sz="1200" b="1" i="1" baseline="-25000" dirty="0" smtClean="0"/>
                <a:t>3 </a:t>
              </a:r>
              <a:r>
                <a:rPr lang="en-US" sz="1200" b="1" dirty="0" smtClean="0"/>
                <a:t>	= 0 0 0 1 0</a:t>
              </a:r>
            </a:p>
            <a:p>
              <a:endParaRPr lang="en-US" sz="1200" b="1" dirty="0" smtClean="0"/>
            </a:p>
            <a:p>
              <a:r>
                <a:rPr lang="en-US" sz="1200" b="1" i="1" dirty="0" smtClean="0"/>
                <a:t>w</a:t>
              </a:r>
              <a:r>
                <a:rPr lang="en-US" sz="1200" b="1" i="1" baseline="-25000" dirty="0" smtClean="0"/>
                <a:t>4 </a:t>
              </a:r>
              <a:r>
                <a:rPr lang="en-US" sz="1200" b="1" dirty="0" smtClean="0"/>
                <a:t>	= 0 1 1 0 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5558635" y="1378005"/>
              <a:ext cx="2209800" cy="30663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neva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5558635" y="2903835"/>
              <a:ext cx="2209800" cy="228600"/>
            </a:xfrm>
            <a:prstGeom prst="rect">
              <a:avLst/>
            </a:prstGeom>
            <a:noFill/>
            <a:ln w="2857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neva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6200" y="838201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Solution comes with 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secret sharing </a:t>
            </a:r>
            <a:r>
              <a:rPr lang="en-US" b="1" dirty="0" smtClean="0">
                <a:latin typeface="+mj-lt"/>
              </a:rPr>
              <a:t>at the source</a:t>
            </a:r>
            <a:endParaRPr lang="en-US" sz="1400" b="1" dirty="0">
              <a:latin typeface="+mj-lt"/>
            </a:endParaRPr>
          </a:p>
        </p:txBody>
      </p:sp>
      <p:grpSp>
        <p:nvGrpSpPr>
          <p:cNvPr id="7" name="Group 20"/>
          <p:cNvGrpSpPr/>
          <p:nvPr/>
        </p:nvGrpSpPr>
        <p:grpSpPr>
          <a:xfrm>
            <a:off x="914400" y="3276600"/>
            <a:ext cx="2743200" cy="457200"/>
            <a:chOff x="685800" y="2256504"/>
            <a:chExt cx="2743200" cy="457200"/>
          </a:xfrm>
        </p:grpSpPr>
        <p:sp>
          <p:nvSpPr>
            <p:cNvPr id="13" name="Rectangle 12"/>
            <p:cNvSpPr/>
            <p:nvPr/>
          </p:nvSpPr>
          <p:spPr bwMode="auto">
            <a:xfrm>
              <a:off x="685800" y="2256504"/>
              <a:ext cx="2743200" cy="4572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neva"/>
              </a:endParaRPr>
            </a:p>
          </p:txBody>
        </p:sp>
        <p:graphicFrame>
          <p:nvGraphicFramePr>
            <p:cNvPr id="18434" name="Object 2"/>
            <p:cNvGraphicFramePr>
              <a:graphicFrameLocks noChangeAspect="1"/>
            </p:cNvGraphicFramePr>
            <p:nvPr/>
          </p:nvGraphicFramePr>
          <p:xfrm>
            <a:off x="701675" y="2291054"/>
            <a:ext cx="2716213" cy="376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434" name="Equation" r:id="rId4" imgW="1650960" imgH="228600" progId="Equation.3">
                    <p:embed/>
                  </p:oleObj>
                </mc:Choice>
                <mc:Fallback>
                  <p:oleObj name="Equation" r:id="rId4" imgW="16509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1675" y="2291054"/>
                          <a:ext cx="2716213" cy="376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extBox 1"/>
          <p:cNvSpPr txBox="1"/>
          <p:nvPr/>
        </p:nvSpPr>
        <p:spPr>
          <a:xfrm>
            <a:off x="371475" y="4681389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random</a:t>
            </a:r>
            <a:endParaRPr lang="en-US" sz="12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381000" y="5076291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random</a:t>
            </a:r>
            <a:endParaRPr lang="en-US" sz="1200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381000" y="4314291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random</a:t>
            </a:r>
            <a:endParaRPr lang="en-US" sz="1200" i="1" dirty="0"/>
          </a:p>
        </p:txBody>
      </p:sp>
      <p:grpSp>
        <p:nvGrpSpPr>
          <p:cNvPr id="29" name="Group 28"/>
          <p:cNvGrpSpPr/>
          <p:nvPr/>
        </p:nvGrpSpPr>
        <p:grpSpPr>
          <a:xfrm>
            <a:off x="4495800" y="1905000"/>
            <a:ext cx="4343400" cy="1828800"/>
            <a:chOff x="4782605" y="2438203"/>
            <a:chExt cx="4343400" cy="1828800"/>
          </a:xfrm>
        </p:grpSpPr>
        <p:sp>
          <p:nvSpPr>
            <p:cNvPr id="6" name="TextBox 5"/>
            <p:cNvSpPr txBox="1"/>
            <p:nvPr/>
          </p:nvSpPr>
          <p:spPr>
            <a:xfrm>
              <a:off x="4840505" y="2438203"/>
              <a:ext cx="4114800" cy="1754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itchFamily="34" charset="0"/>
                <a:buChar char="•"/>
              </a:pPr>
              <a:r>
                <a:rPr lang="en-US" dirty="0" smtClean="0"/>
                <a:t>Anyone who has all </a:t>
              </a:r>
              <a:r>
                <a:rPr lang="en-US" i="1" dirty="0" smtClean="0"/>
                <a:t>t</a:t>
              </a:r>
              <a:r>
                <a:rPr lang="en-US" dirty="0" smtClean="0"/>
                <a:t> packets has the message.</a:t>
              </a:r>
            </a:p>
            <a:p>
              <a:pPr marL="171450" indent="-171450">
                <a:buFont typeface="Arial" pitchFamily="34" charset="0"/>
                <a:buChar char="•"/>
              </a:pPr>
              <a:endParaRPr lang="en-US" dirty="0" smtClean="0"/>
            </a:p>
            <a:p>
              <a:pPr marL="171450" indent="-171450">
                <a:buFont typeface="Arial" pitchFamily="34" charset="0"/>
                <a:buChar char="•"/>
              </a:pPr>
              <a:r>
                <a:rPr lang="en-US" dirty="0" smtClean="0"/>
                <a:t>Anyone who misses </a:t>
              </a:r>
              <a:r>
                <a:rPr lang="en-US" b="1" dirty="0" smtClean="0"/>
                <a:t>at least one packet </a:t>
              </a:r>
              <a:r>
                <a:rPr lang="en-US" dirty="0" smtClean="0"/>
                <a:t>has no information about the message.</a:t>
              </a:r>
              <a:endParaRPr lang="en-US" sz="1400" dirty="0"/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4782605" y="2438203"/>
              <a:ext cx="4343400" cy="18288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neva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038600" y="3810000"/>
            <a:ext cx="510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For one </a:t>
            </a:r>
            <a:r>
              <a:rPr lang="en-US" dirty="0" smtClean="0"/>
              <a:t>message, </a:t>
            </a:r>
            <a:r>
              <a:rPr lang="en-US" i="1" dirty="0"/>
              <a:t>S</a:t>
            </a:r>
            <a:r>
              <a:rPr lang="en-US" dirty="0"/>
              <a:t> </a:t>
            </a:r>
            <a:r>
              <a:rPr lang="en-US" dirty="0" smtClean="0"/>
              <a:t>sends </a:t>
            </a:r>
            <a:r>
              <a:rPr lang="en-US" i="1" dirty="0" smtClean="0"/>
              <a:t>t</a:t>
            </a:r>
            <a:r>
              <a:rPr lang="en-US" dirty="0" smtClean="0"/>
              <a:t> packets.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packets are sent in </a:t>
            </a:r>
            <a:r>
              <a:rPr lang="en-US" b="1" dirty="0" smtClean="0"/>
              <a:t>separate</a:t>
            </a:r>
            <a:r>
              <a:rPr lang="en-US" dirty="0" smtClean="0"/>
              <a:t> transmissions.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Idea</a:t>
            </a:r>
            <a:r>
              <a:rPr lang="en-US" dirty="0" smtClean="0"/>
              <a:t>: Ensure an eavesdropper anywhere in the network </a:t>
            </a:r>
            <a:r>
              <a:rPr lang="en-US" b="1" dirty="0" smtClean="0"/>
              <a:t>misses</a:t>
            </a:r>
            <a:r>
              <a:rPr lang="en-US" dirty="0" smtClean="0"/>
              <a:t> at least one packet.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9422" y="454223"/>
            <a:ext cx="87914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IT Security Basics              PHY-layer Solutions</a:t>
            </a:r>
            <a:r>
              <a:rPr lang="en-US" sz="1400" dirty="0" smtClean="0">
                <a:solidFill>
                  <a:srgbClr val="FF0000"/>
                </a:solidFill>
              </a:rPr>
              <a:t>               Using the Network            </a:t>
            </a:r>
            <a:r>
              <a:rPr lang="en-US" sz="1400" dirty="0" smtClean="0"/>
              <a:t>Challenges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466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4195" y="3962400"/>
            <a:ext cx="8934450" cy="307683"/>
            <a:chOff x="133350" y="4187950"/>
            <a:chExt cx="8934450" cy="307683"/>
          </a:xfrm>
        </p:grpSpPr>
        <p:grpSp>
          <p:nvGrpSpPr>
            <p:cNvPr id="3" name="Group 267"/>
            <p:cNvGrpSpPr/>
            <p:nvPr/>
          </p:nvGrpSpPr>
          <p:grpSpPr>
            <a:xfrm>
              <a:off x="133350" y="4190833"/>
              <a:ext cx="1866900" cy="304800"/>
              <a:chOff x="2943225" y="5486400"/>
              <a:chExt cx="1866900" cy="304800"/>
            </a:xfrm>
          </p:grpSpPr>
          <p:grpSp>
            <p:nvGrpSpPr>
              <p:cNvPr id="4" name="Group 157"/>
              <p:cNvGrpSpPr/>
              <p:nvPr/>
            </p:nvGrpSpPr>
            <p:grpSpPr>
              <a:xfrm>
                <a:off x="2943225" y="5486400"/>
                <a:ext cx="933450" cy="304800"/>
                <a:chOff x="2981325" y="5105400"/>
                <a:chExt cx="933450" cy="304800"/>
              </a:xfrm>
            </p:grpSpPr>
            <p:sp>
              <p:nvSpPr>
                <p:cNvPr id="275" name="Rectangle 274"/>
                <p:cNvSpPr/>
                <p:nvPr/>
              </p:nvSpPr>
              <p:spPr bwMode="auto">
                <a:xfrm>
                  <a:off x="2981325" y="5105400"/>
                  <a:ext cx="304800" cy="304800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eneva"/>
                  </a:endParaRPr>
                </a:p>
              </p:txBody>
            </p:sp>
            <p:sp>
              <p:nvSpPr>
                <p:cNvPr id="276" name="Rectangle 275"/>
                <p:cNvSpPr/>
                <p:nvPr/>
              </p:nvSpPr>
              <p:spPr bwMode="auto">
                <a:xfrm>
                  <a:off x="3286125" y="5105400"/>
                  <a:ext cx="304800" cy="304800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eneva"/>
                  </a:endParaRPr>
                </a:p>
              </p:txBody>
            </p:sp>
            <p:sp>
              <p:nvSpPr>
                <p:cNvPr id="277" name="Rectangle 276"/>
                <p:cNvSpPr/>
                <p:nvPr/>
              </p:nvSpPr>
              <p:spPr bwMode="auto">
                <a:xfrm>
                  <a:off x="3609975" y="5105400"/>
                  <a:ext cx="304800" cy="30480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eneva"/>
                  </a:endParaRPr>
                </a:p>
              </p:txBody>
            </p:sp>
          </p:grpSp>
          <p:sp>
            <p:nvSpPr>
              <p:cNvPr id="270" name="Rectangle 269"/>
              <p:cNvSpPr/>
              <p:nvPr/>
            </p:nvSpPr>
            <p:spPr bwMode="auto">
              <a:xfrm>
                <a:off x="3895725" y="5486400"/>
                <a:ext cx="304800" cy="304800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neva"/>
                </a:endParaRPr>
              </a:p>
            </p:txBody>
          </p:sp>
          <p:sp>
            <p:nvSpPr>
              <p:cNvPr id="271" name="Rectangle 270"/>
              <p:cNvSpPr/>
              <p:nvPr/>
            </p:nvSpPr>
            <p:spPr bwMode="auto">
              <a:xfrm>
                <a:off x="4191000" y="5486400"/>
                <a:ext cx="304800" cy="304800"/>
              </a:xfrm>
              <a:prstGeom prst="rect">
                <a:avLst/>
              </a:prstGeom>
              <a:solidFill>
                <a:srgbClr val="7030A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neva"/>
                </a:endParaRPr>
              </a:p>
            </p:txBody>
          </p:sp>
          <p:sp>
            <p:nvSpPr>
              <p:cNvPr id="272" name="Rectangle 271"/>
              <p:cNvSpPr/>
              <p:nvPr/>
            </p:nvSpPr>
            <p:spPr bwMode="auto">
              <a:xfrm>
                <a:off x="4505325" y="5486400"/>
                <a:ext cx="304800" cy="304800"/>
              </a:xfrm>
              <a:prstGeom prst="rect">
                <a:avLst/>
              </a:prstGeom>
              <a:solidFill>
                <a:srgbClr val="FF00FF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neva"/>
                </a:endParaRPr>
              </a:p>
            </p:txBody>
          </p:sp>
        </p:grpSp>
        <p:grpSp>
          <p:nvGrpSpPr>
            <p:cNvPr id="33" name="Group 157"/>
            <p:cNvGrpSpPr/>
            <p:nvPr/>
          </p:nvGrpSpPr>
          <p:grpSpPr>
            <a:xfrm>
              <a:off x="7591425" y="4190833"/>
              <a:ext cx="1228725" cy="304800"/>
              <a:chOff x="2057400" y="5105400"/>
              <a:chExt cx="1228725" cy="304800"/>
            </a:xfrm>
          </p:grpSpPr>
          <p:sp>
            <p:nvSpPr>
              <p:cNvPr id="262" name="Rectangle 261"/>
              <p:cNvSpPr/>
              <p:nvPr/>
            </p:nvSpPr>
            <p:spPr bwMode="auto">
              <a:xfrm>
                <a:off x="2362200" y="5105400"/>
                <a:ext cx="304800" cy="3048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neva"/>
                </a:endParaRPr>
              </a:p>
            </p:txBody>
          </p:sp>
          <p:sp>
            <p:nvSpPr>
              <p:cNvPr id="263" name="Rectangle 262"/>
              <p:cNvSpPr/>
              <p:nvPr/>
            </p:nvSpPr>
            <p:spPr bwMode="auto">
              <a:xfrm>
                <a:off x="2676525" y="5105400"/>
                <a:ext cx="304800" cy="304800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neva"/>
                </a:endParaRPr>
              </a:p>
            </p:txBody>
          </p:sp>
          <p:sp>
            <p:nvSpPr>
              <p:cNvPr id="264" name="Rectangle 263"/>
              <p:cNvSpPr/>
              <p:nvPr/>
            </p:nvSpPr>
            <p:spPr bwMode="auto">
              <a:xfrm>
                <a:off x="2981325" y="5105400"/>
                <a:ext cx="304800" cy="304800"/>
              </a:xfrm>
              <a:prstGeom prst="rect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neva"/>
                </a:endParaRPr>
              </a:p>
            </p:txBody>
          </p:sp>
          <p:sp>
            <p:nvSpPr>
              <p:cNvPr id="267" name="Rectangle 266"/>
              <p:cNvSpPr/>
              <p:nvPr/>
            </p:nvSpPr>
            <p:spPr bwMode="auto">
              <a:xfrm>
                <a:off x="2057400" y="5105400"/>
                <a:ext cx="304800" cy="304800"/>
              </a:xfrm>
              <a:prstGeom prst="rect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neva"/>
                </a:endParaRPr>
              </a:p>
            </p:txBody>
          </p:sp>
        </p:grpSp>
        <p:grpSp>
          <p:nvGrpSpPr>
            <p:cNvPr id="34" name="Group 245"/>
            <p:cNvGrpSpPr/>
            <p:nvPr/>
          </p:nvGrpSpPr>
          <p:grpSpPr>
            <a:xfrm>
              <a:off x="4800600" y="4190833"/>
              <a:ext cx="2790825" cy="304800"/>
              <a:chOff x="2019300" y="5486400"/>
              <a:chExt cx="2790825" cy="304800"/>
            </a:xfrm>
          </p:grpSpPr>
          <p:grpSp>
            <p:nvGrpSpPr>
              <p:cNvPr id="35" name="Group 157"/>
              <p:cNvGrpSpPr/>
              <p:nvPr/>
            </p:nvGrpSpPr>
            <p:grpSpPr>
              <a:xfrm>
                <a:off x="2019300" y="5486400"/>
                <a:ext cx="1847850" cy="304800"/>
                <a:chOff x="2057400" y="5105400"/>
                <a:chExt cx="1847850" cy="304800"/>
              </a:xfrm>
            </p:grpSpPr>
            <p:sp>
              <p:nvSpPr>
                <p:cNvPr id="251" name="Rectangle 250"/>
                <p:cNvSpPr/>
                <p:nvPr/>
              </p:nvSpPr>
              <p:spPr bwMode="auto">
                <a:xfrm>
                  <a:off x="2362200" y="5105400"/>
                  <a:ext cx="304800" cy="30480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eneva"/>
                  </a:endParaRPr>
                </a:p>
              </p:txBody>
            </p:sp>
            <p:sp>
              <p:nvSpPr>
                <p:cNvPr id="252" name="Rectangle 251"/>
                <p:cNvSpPr/>
                <p:nvPr/>
              </p:nvSpPr>
              <p:spPr bwMode="auto">
                <a:xfrm>
                  <a:off x="2676525" y="5105400"/>
                  <a:ext cx="304800" cy="304800"/>
                </a:xfrm>
                <a:prstGeom prst="rect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eneva"/>
                  </a:endParaRPr>
                </a:p>
              </p:txBody>
            </p:sp>
            <p:sp>
              <p:nvSpPr>
                <p:cNvPr id="253" name="Rectangle 252"/>
                <p:cNvSpPr/>
                <p:nvPr/>
              </p:nvSpPr>
              <p:spPr bwMode="auto">
                <a:xfrm>
                  <a:off x="2981325" y="5105400"/>
                  <a:ext cx="304800" cy="304800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eneva"/>
                  </a:endParaRPr>
                </a:p>
              </p:txBody>
            </p:sp>
            <p:sp>
              <p:nvSpPr>
                <p:cNvPr id="254" name="Rectangle 253"/>
                <p:cNvSpPr/>
                <p:nvPr/>
              </p:nvSpPr>
              <p:spPr bwMode="auto">
                <a:xfrm>
                  <a:off x="3286125" y="5105400"/>
                  <a:ext cx="304800" cy="304800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eneva"/>
                  </a:endParaRPr>
                </a:p>
              </p:txBody>
            </p:sp>
            <p:sp>
              <p:nvSpPr>
                <p:cNvPr id="255" name="Rectangle 254"/>
                <p:cNvSpPr/>
                <p:nvPr/>
              </p:nvSpPr>
              <p:spPr bwMode="auto">
                <a:xfrm>
                  <a:off x="3600450" y="5105400"/>
                  <a:ext cx="304800" cy="30480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eneva"/>
                  </a:endParaRPr>
                </a:p>
              </p:txBody>
            </p:sp>
            <p:sp>
              <p:nvSpPr>
                <p:cNvPr id="256" name="Rectangle 255"/>
                <p:cNvSpPr/>
                <p:nvPr/>
              </p:nvSpPr>
              <p:spPr bwMode="auto">
                <a:xfrm>
                  <a:off x="2057400" y="5105400"/>
                  <a:ext cx="304800" cy="304800"/>
                </a:xfrm>
                <a:prstGeom prst="rect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eneva"/>
                  </a:endParaRPr>
                </a:p>
              </p:txBody>
            </p:sp>
          </p:grpSp>
          <p:sp>
            <p:nvSpPr>
              <p:cNvPr id="248" name="Rectangle 247"/>
              <p:cNvSpPr/>
              <p:nvPr/>
            </p:nvSpPr>
            <p:spPr bwMode="auto">
              <a:xfrm>
                <a:off x="3867150" y="5486400"/>
                <a:ext cx="304800" cy="304800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neva"/>
                </a:endParaRPr>
              </a:p>
            </p:txBody>
          </p:sp>
          <p:sp>
            <p:nvSpPr>
              <p:cNvPr id="249" name="Rectangle 248"/>
              <p:cNvSpPr/>
              <p:nvPr/>
            </p:nvSpPr>
            <p:spPr bwMode="auto">
              <a:xfrm>
                <a:off x="4191000" y="5486400"/>
                <a:ext cx="304800" cy="304800"/>
              </a:xfrm>
              <a:prstGeom prst="rect">
                <a:avLst/>
              </a:prstGeom>
              <a:solidFill>
                <a:srgbClr val="7030A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neva"/>
                </a:endParaRPr>
              </a:p>
            </p:txBody>
          </p:sp>
          <p:sp>
            <p:nvSpPr>
              <p:cNvPr id="250" name="Rectangle 249"/>
              <p:cNvSpPr/>
              <p:nvPr/>
            </p:nvSpPr>
            <p:spPr bwMode="auto">
              <a:xfrm>
                <a:off x="4505325" y="5486400"/>
                <a:ext cx="304800" cy="304800"/>
              </a:xfrm>
              <a:prstGeom prst="rect">
                <a:avLst/>
              </a:prstGeom>
              <a:solidFill>
                <a:srgbClr val="FF00FF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neva"/>
                </a:endParaRPr>
              </a:p>
            </p:txBody>
          </p:sp>
        </p:grpSp>
        <p:grpSp>
          <p:nvGrpSpPr>
            <p:cNvPr id="36" name="Group 244"/>
            <p:cNvGrpSpPr/>
            <p:nvPr/>
          </p:nvGrpSpPr>
          <p:grpSpPr>
            <a:xfrm>
              <a:off x="2009775" y="4190833"/>
              <a:ext cx="2790825" cy="304800"/>
              <a:chOff x="2019300" y="5486400"/>
              <a:chExt cx="2790825" cy="304800"/>
            </a:xfrm>
          </p:grpSpPr>
          <p:grpSp>
            <p:nvGrpSpPr>
              <p:cNvPr id="37" name="Group 157"/>
              <p:cNvGrpSpPr/>
              <p:nvPr/>
            </p:nvGrpSpPr>
            <p:grpSpPr>
              <a:xfrm>
                <a:off x="2019300" y="5486400"/>
                <a:ext cx="1847850" cy="304800"/>
                <a:chOff x="2057400" y="5105400"/>
                <a:chExt cx="1847850" cy="304800"/>
              </a:xfrm>
            </p:grpSpPr>
            <p:sp>
              <p:nvSpPr>
                <p:cNvPr id="122" name="Rectangle 121"/>
                <p:cNvSpPr/>
                <p:nvPr/>
              </p:nvSpPr>
              <p:spPr bwMode="auto">
                <a:xfrm>
                  <a:off x="2362200" y="5105400"/>
                  <a:ext cx="304800" cy="30480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eneva"/>
                  </a:endParaRPr>
                </a:p>
              </p:txBody>
            </p:sp>
            <p:sp>
              <p:nvSpPr>
                <p:cNvPr id="152" name="Rectangle 151"/>
                <p:cNvSpPr/>
                <p:nvPr/>
              </p:nvSpPr>
              <p:spPr bwMode="auto">
                <a:xfrm>
                  <a:off x="2676525" y="5105400"/>
                  <a:ext cx="304800" cy="304800"/>
                </a:xfrm>
                <a:prstGeom prst="rect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eneva"/>
                  </a:endParaRPr>
                </a:p>
              </p:txBody>
            </p:sp>
            <p:sp>
              <p:nvSpPr>
                <p:cNvPr id="153" name="Rectangle 152"/>
                <p:cNvSpPr/>
                <p:nvPr/>
              </p:nvSpPr>
              <p:spPr bwMode="auto">
                <a:xfrm>
                  <a:off x="2981325" y="5105400"/>
                  <a:ext cx="304800" cy="304800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eneva"/>
                  </a:endParaRPr>
                </a:p>
              </p:txBody>
            </p:sp>
            <p:sp>
              <p:nvSpPr>
                <p:cNvPr id="154" name="Rectangle 153"/>
                <p:cNvSpPr/>
                <p:nvPr/>
              </p:nvSpPr>
              <p:spPr bwMode="auto">
                <a:xfrm>
                  <a:off x="3286125" y="5105400"/>
                  <a:ext cx="304800" cy="304800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eneva"/>
                  </a:endParaRPr>
                </a:p>
              </p:txBody>
            </p:sp>
            <p:sp>
              <p:nvSpPr>
                <p:cNvPr id="155" name="Rectangle 154"/>
                <p:cNvSpPr/>
                <p:nvPr/>
              </p:nvSpPr>
              <p:spPr bwMode="auto">
                <a:xfrm>
                  <a:off x="3600450" y="5105400"/>
                  <a:ext cx="304800" cy="30480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eneva"/>
                  </a:endParaRPr>
                </a:p>
              </p:txBody>
            </p:sp>
            <p:sp>
              <p:nvSpPr>
                <p:cNvPr id="157" name="Rectangle 156"/>
                <p:cNvSpPr/>
                <p:nvPr/>
              </p:nvSpPr>
              <p:spPr bwMode="auto">
                <a:xfrm>
                  <a:off x="2057400" y="5105400"/>
                  <a:ext cx="304800" cy="304800"/>
                </a:xfrm>
                <a:prstGeom prst="rect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eneva"/>
                  </a:endParaRPr>
                </a:p>
              </p:txBody>
            </p:sp>
          </p:grpSp>
          <p:sp>
            <p:nvSpPr>
              <p:cNvPr id="242" name="Rectangle 241"/>
              <p:cNvSpPr/>
              <p:nvPr/>
            </p:nvSpPr>
            <p:spPr bwMode="auto">
              <a:xfrm>
                <a:off x="3867150" y="5486400"/>
                <a:ext cx="304800" cy="304800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neva"/>
                </a:endParaRPr>
              </a:p>
            </p:txBody>
          </p:sp>
          <p:sp>
            <p:nvSpPr>
              <p:cNvPr id="243" name="Rectangle 242"/>
              <p:cNvSpPr/>
              <p:nvPr/>
            </p:nvSpPr>
            <p:spPr bwMode="auto">
              <a:xfrm>
                <a:off x="4191000" y="5486400"/>
                <a:ext cx="304800" cy="304800"/>
              </a:xfrm>
              <a:prstGeom prst="rect">
                <a:avLst/>
              </a:prstGeom>
              <a:solidFill>
                <a:srgbClr val="7030A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neva"/>
                </a:endParaRPr>
              </a:p>
            </p:txBody>
          </p:sp>
          <p:sp>
            <p:nvSpPr>
              <p:cNvPr id="244" name="Rectangle 243"/>
              <p:cNvSpPr/>
              <p:nvPr/>
            </p:nvSpPr>
            <p:spPr bwMode="auto">
              <a:xfrm>
                <a:off x="4505325" y="5486400"/>
                <a:ext cx="304800" cy="304800"/>
              </a:xfrm>
              <a:prstGeom prst="rect">
                <a:avLst/>
              </a:prstGeom>
              <a:solidFill>
                <a:srgbClr val="FF00FF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neva"/>
                </a:endParaRPr>
              </a:p>
            </p:txBody>
          </p:sp>
        </p:grpSp>
        <p:cxnSp>
          <p:nvCxnSpPr>
            <p:cNvPr id="162" name="Straight Connector 161"/>
            <p:cNvCxnSpPr/>
            <p:nvPr/>
          </p:nvCxnSpPr>
          <p:spPr bwMode="auto">
            <a:xfrm rot="5400000">
              <a:off x="301624" y="4339556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" name="Straight Connector 162"/>
            <p:cNvCxnSpPr/>
            <p:nvPr/>
          </p:nvCxnSpPr>
          <p:spPr bwMode="auto">
            <a:xfrm rot="5400000">
              <a:off x="611417" y="4339556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" name="Straight Connector 163"/>
            <p:cNvCxnSpPr/>
            <p:nvPr/>
          </p:nvCxnSpPr>
          <p:spPr bwMode="auto">
            <a:xfrm rot="5400000">
              <a:off x="921210" y="4339556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" name="Straight Connector 164"/>
            <p:cNvCxnSpPr/>
            <p:nvPr/>
          </p:nvCxnSpPr>
          <p:spPr bwMode="auto">
            <a:xfrm rot="5400000">
              <a:off x="1231003" y="4339556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" name="Straight Connector 165"/>
            <p:cNvCxnSpPr/>
            <p:nvPr/>
          </p:nvCxnSpPr>
          <p:spPr bwMode="auto">
            <a:xfrm rot="5400000">
              <a:off x="1540796" y="4339556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" name="Straight Connector 166"/>
            <p:cNvCxnSpPr/>
            <p:nvPr/>
          </p:nvCxnSpPr>
          <p:spPr bwMode="auto">
            <a:xfrm rot="5400000">
              <a:off x="1850589" y="4339556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" name="Straight Connector 167"/>
            <p:cNvCxnSpPr/>
            <p:nvPr/>
          </p:nvCxnSpPr>
          <p:spPr bwMode="auto">
            <a:xfrm rot="5400000">
              <a:off x="2160382" y="4339556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" name="Straight Connector 168"/>
            <p:cNvCxnSpPr/>
            <p:nvPr/>
          </p:nvCxnSpPr>
          <p:spPr bwMode="auto">
            <a:xfrm rot="5400000">
              <a:off x="2470175" y="4339556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" name="Straight Connector 169"/>
            <p:cNvCxnSpPr/>
            <p:nvPr/>
          </p:nvCxnSpPr>
          <p:spPr bwMode="auto">
            <a:xfrm rot="5400000">
              <a:off x="2779968" y="4339556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" name="Straight Connector 170"/>
            <p:cNvCxnSpPr/>
            <p:nvPr/>
          </p:nvCxnSpPr>
          <p:spPr bwMode="auto">
            <a:xfrm rot="5400000">
              <a:off x="3089761" y="4339556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" name="Straight Connector 171"/>
            <p:cNvCxnSpPr/>
            <p:nvPr/>
          </p:nvCxnSpPr>
          <p:spPr bwMode="auto">
            <a:xfrm rot="5400000">
              <a:off x="3399554" y="4339556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" name="Straight Connector 172"/>
            <p:cNvCxnSpPr/>
            <p:nvPr/>
          </p:nvCxnSpPr>
          <p:spPr bwMode="auto">
            <a:xfrm rot="5400000">
              <a:off x="3709347" y="4339556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" name="Straight Connector 173"/>
            <p:cNvCxnSpPr/>
            <p:nvPr/>
          </p:nvCxnSpPr>
          <p:spPr bwMode="auto">
            <a:xfrm rot="5400000">
              <a:off x="4019140" y="4339556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" name="Straight Connector 174"/>
            <p:cNvCxnSpPr/>
            <p:nvPr/>
          </p:nvCxnSpPr>
          <p:spPr bwMode="auto">
            <a:xfrm rot="5400000">
              <a:off x="4328933" y="4339556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6" name="Straight Connector 175"/>
            <p:cNvCxnSpPr/>
            <p:nvPr/>
          </p:nvCxnSpPr>
          <p:spPr bwMode="auto">
            <a:xfrm rot="5400000">
              <a:off x="4638726" y="4339556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7" name="Straight Connector 176"/>
            <p:cNvCxnSpPr/>
            <p:nvPr/>
          </p:nvCxnSpPr>
          <p:spPr bwMode="auto">
            <a:xfrm rot="5400000">
              <a:off x="4948519" y="4339556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8" name="Straight Connector 177"/>
            <p:cNvCxnSpPr/>
            <p:nvPr/>
          </p:nvCxnSpPr>
          <p:spPr bwMode="auto">
            <a:xfrm rot="5400000">
              <a:off x="5258312" y="4339556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9" name="Straight Connector 178"/>
            <p:cNvCxnSpPr/>
            <p:nvPr/>
          </p:nvCxnSpPr>
          <p:spPr bwMode="auto">
            <a:xfrm rot="5400000">
              <a:off x="5568105" y="4339556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0" name="Straight Connector 179"/>
            <p:cNvCxnSpPr/>
            <p:nvPr/>
          </p:nvCxnSpPr>
          <p:spPr bwMode="auto">
            <a:xfrm rot="5400000">
              <a:off x="5877898" y="4339556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1" name="Straight Connector 180"/>
            <p:cNvCxnSpPr/>
            <p:nvPr/>
          </p:nvCxnSpPr>
          <p:spPr bwMode="auto">
            <a:xfrm rot="5400000">
              <a:off x="6187691" y="4339556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2" name="Straight Connector 181"/>
            <p:cNvCxnSpPr/>
            <p:nvPr/>
          </p:nvCxnSpPr>
          <p:spPr bwMode="auto">
            <a:xfrm rot="5400000">
              <a:off x="6497484" y="4339556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3" name="Straight Connector 182"/>
            <p:cNvCxnSpPr/>
            <p:nvPr/>
          </p:nvCxnSpPr>
          <p:spPr bwMode="auto">
            <a:xfrm rot="5400000">
              <a:off x="6807277" y="4339556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4" name="Straight Connector 183"/>
            <p:cNvCxnSpPr/>
            <p:nvPr/>
          </p:nvCxnSpPr>
          <p:spPr bwMode="auto">
            <a:xfrm rot="5400000">
              <a:off x="7117070" y="4339556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5" name="Straight Connector 184"/>
            <p:cNvCxnSpPr/>
            <p:nvPr/>
          </p:nvCxnSpPr>
          <p:spPr bwMode="auto">
            <a:xfrm rot="5400000">
              <a:off x="7426863" y="4339556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6" name="Straight Connector 185"/>
            <p:cNvCxnSpPr/>
            <p:nvPr/>
          </p:nvCxnSpPr>
          <p:spPr bwMode="auto">
            <a:xfrm rot="5400000">
              <a:off x="7736656" y="4339556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7" name="Straight Connector 186"/>
            <p:cNvCxnSpPr/>
            <p:nvPr/>
          </p:nvCxnSpPr>
          <p:spPr bwMode="auto">
            <a:xfrm rot="5400000">
              <a:off x="8046449" y="4339556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8" name="Straight Connector 187"/>
            <p:cNvCxnSpPr/>
            <p:nvPr/>
          </p:nvCxnSpPr>
          <p:spPr bwMode="auto">
            <a:xfrm rot="5400000">
              <a:off x="8356242" y="4339556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9" name="Straight Connector 188"/>
            <p:cNvCxnSpPr/>
            <p:nvPr/>
          </p:nvCxnSpPr>
          <p:spPr bwMode="auto">
            <a:xfrm rot="5400000">
              <a:off x="8666035" y="4339556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0" name="Straight Connector 189"/>
            <p:cNvCxnSpPr/>
            <p:nvPr/>
          </p:nvCxnSpPr>
          <p:spPr bwMode="auto">
            <a:xfrm>
              <a:off x="152400" y="4340350"/>
              <a:ext cx="89154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66" name="Group 265"/>
          <p:cNvGrpSpPr/>
          <p:nvPr/>
        </p:nvGrpSpPr>
        <p:grpSpPr>
          <a:xfrm>
            <a:off x="108857" y="1336848"/>
            <a:ext cx="8915400" cy="867209"/>
            <a:chOff x="152400" y="1878874"/>
            <a:chExt cx="8915400" cy="867209"/>
          </a:xfrm>
        </p:grpSpPr>
        <p:sp>
          <p:nvSpPr>
            <p:cNvPr id="268" name="Rectangle 267"/>
            <p:cNvSpPr/>
            <p:nvPr/>
          </p:nvSpPr>
          <p:spPr bwMode="auto">
            <a:xfrm>
              <a:off x="7593874" y="2362200"/>
              <a:ext cx="304800" cy="304800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neva"/>
              </a:endParaRPr>
            </a:p>
          </p:txBody>
        </p:sp>
        <p:sp>
          <p:nvSpPr>
            <p:cNvPr id="269" name="Rectangle 268"/>
            <p:cNvSpPr/>
            <p:nvPr/>
          </p:nvSpPr>
          <p:spPr bwMode="auto">
            <a:xfrm>
              <a:off x="4800600" y="2362200"/>
              <a:ext cx="304800" cy="304800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neva"/>
              </a:endParaRPr>
            </a:p>
          </p:txBody>
        </p:sp>
        <p:sp>
          <p:nvSpPr>
            <p:cNvPr id="273" name="Rectangle 272"/>
            <p:cNvSpPr/>
            <p:nvPr/>
          </p:nvSpPr>
          <p:spPr bwMode="auto">
            <a:xfrm>
              <a:off x="2005148" y="2362200"/>
              <a:ext cx="304800" cy="304800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neva"/>
              </a:endParaRPr>
            </a:p>
          </p:txBody>
        </p:sp>
        <p:cxnSp>
          <p:nvCxnSpPr>
            <p:cNvPr id="274" name="Straight Connector 273"/>
            <p:cNvCxnSpPr/>
            <p:nvPr/>
          </p:nvCxnSpPr>
          <p:spPr bwMode="auto">
            <a:xfrm rot="5400000">
              <a:off x="301624" y="2513806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8" name="Straight Connector 277"/>
            <p:cNvCxnSpPr/>
            <p:nvPr/>
          </p:nvCxnSpPr>
          <p:spPr bwMode="auto">
            <a:xfrm rot="5400000">
              <a:off x="611417" y="2513806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9" name="Straight Connector 278"/>
            <p:cNvCxnSpPr/>
            <p:nvPr/>
          </p:nvCxnSpPr>
          <p:spPr bwMode="auto">
            <a:xfrm rot="5400000">
              <a:off x="921210" y="2513806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7" name="Straight Connector 296"/>
            <p:cNvCxnSpPr/>
            <p:nvPr/>
          </p:nvCxnSpPr>
          <p:spPr bwMode="auto">
            <a:xfrm rot="5400000">
              <a:off x="1231003" y="2513806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5" name="Straight Connector 314"/>
            <p:cNvCxnSpPr/>
            <p:nvPr/>
          </p:nvCxnSpPr>
          <p:spPr bwMode="auto">
            <a:xfrm rot="5400000">
              <a:off x="1540796" y="2513806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6" name="Straight Connector 315"/>
            <p:cNvCxnSpPr/>
            <p:nvPr/>
          </p:nvCxnSpPr>
          <p:spPr bwMode="auto">
            <a:xfrm rot="5400000">
              <a:off x="1850589" y="2513806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7" name="Straight Connector 316"/>
            <p:cNvCxnSpPr/>
            <p:nvPr/>
          </p:nvCxnSpPr>
          <p:spPr bwMode="auto">
            <a:xfrm rot="5400000">
              <a:off x="2160382" y="2513806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8" name="Straight Connector 317"/>
            <p:cNvCxnSpPr/>
            <p:nvPr/>
          </p:nvCxnSpPr>
          <p:spPr bwMode="auto">
            <a:xfrm rot="5400000">
              <a:off x="2470175" y="2513806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9" name="Straight Connector 318"/>
            <p:cNvCxnSpPr/>
            <p:nvPr/>
          </p:nvCxnSpPr>
          <p:spPr bwMode="auto">
            <a:xfrm rot="5400000">
              <a:off x="2779968" y="2513806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0" name="Straight Connector 319"/>
            <p:cNvCxnSpPr/>
            <p:nvPr/>
          </p:nvCxnSpPr>
          <p:spPr bwMode="auto">
            <a:xfrm rot="5400000">
              <a:off x="3089761" y="2513806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1" name="Straight Connector 320"/>
            <p:cNvCxnSpPr/>
            <p:nvPr/>
          </p:nvCxnSpPr>
          <p:spPr bwMode="auto">
            <a:xfrm rot="5400000">
              <a:off x="3399554" y="2513806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2" name="Straight Connector 321"/>
            <p:cNvCxnSpPr/>
            <p:nvPr/>
          </p:nvCxnSpPr>
          <p:spPr bwMode="auto">
            <a:xfrm rot="5400000">
              <a:off x="3709347" y="2513806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3" name="Straight Connector 322"/>
            <p:cNvCxnSpPr/>
            <p:nvPr/>
          </p:nvCxnSpPr>
          <p:spPr bwMode="auto">
            <a:xfrm rot="5400000">
              <a:off x="4019140" y="2513806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4" name="Straight Connector 323"/>
            <p:cNvCxnSpPr/>
            <p:nvPr/>
          </p:nvCxnSpPr>
          <p:spPr bwMode="auto">
            <a:xfrm rot="5400000">
              <a:off x="4328933" y="2513806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5" name="Straight Connector 324"/>
            <p:cNvCxnSpPr/>
            <p:nvPr/>
          </p:nvCxnSpPr>
          <p:spPr bwMode="auto">
            <a:xfrm rot="5400000">
              <a:off x="4638726" y="2513806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6" name="Straight Connector 325"/>
            <p:cNvCxnSpPr/>
            <p:nvPr/>
          </p:nvCxnSpPr>
          <p:spPr bwMode="auto">
            <a:xfrm rot="5400000">
              <a:off x="4948519" y="2513806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7" name="Straight Connector 326"/>
            <p:cNvCxnSpPr/>
            <p:nvPr/>
          </p:nvCxnSpPr>
          <p:spPr bwMode="auto">
            <a:xfrm rot="5400000">
              <a:off x="5258312" y="2513806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8" name="Straight Connector 327"/>
            <p:cNvCxnSpPr/>
            <p:nvPr/>
          </p:nvCxnSpPr>
          <p:spPr bwMode="auto">
            <a:xfrm rot="5400000">
              <a:off x="5568105" y="2513806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9" name="Straight Connector 328"/>
            <p:cNvCxnSpPr/>
            <p:nvPr/>
          </p:nvCxnSpPr>
          <p:spPr bwMode="auto">
            <a:xfrm rot="5400000">
              <a:off x="5877898" y="2513806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0" name="Straight Connector 329"/>
            <p:cNvCxnSpPr/>
            <p:nvPr/>
          </p:nvCxnSpPr>
          <p:spPr bwMode="auto">
            <a:xfrm rot="5400000">
              <a:off x="6187691" y="2513806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1" name="Straight Connector 330"/>
            <p:cNvCxnSpPr/>
            <p:nvPr/>
          </p:nvCxnSpPr>
          <p:spPr bwMode="auto">
            <a:xfrm rot="5400000">
              <a:off x="6497484" y="2513806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2" name="Straight Connector 331"/>
            <p:cNvCxnSpPr/>
            <p:nvPr/>
          </p:nvCxnSpPr>
          <p:spPr bwMode="auto">
            <a:xfrm rot="5400000">
              <a:off x="6807277" y="2513806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3" name="Straight Connector 332"/>
            <p:cNvCxnSpPr/>
            <p:nvPr/>
          </p:nvCxnSpPr>
          <p:spPr bwMode="auto">
            <a:xfrm rot="5400000">
              <a:off x="7117070" y="2513806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4" name="Straight Connector 333"/>
            <p:cNvCxnSpPr/>
            <p:nvPr/>
          </p:nvCxnSpPr>
          <p:spPr bwMode="auto">
            <a:xfrm rot="5400000">
              <a:off x="7426863" y="2513806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5" name="Straight Connector 334"/>
            <p:cNvCxnSpPr/>
            <p:nvPr/>
          </p:nvCxnSpPr>
          <p:spPr bwMode="auto">
            <a:xfrm rot="5400000">
              <a:off x="7736656" y="2513806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6" name="Straight Connector 335"/>
            <p:cNvCxnSpPr/>
            <p:nvPr/>
          </p:nvCxnSpPr>
          <p:spPr bwMode="auto">
            <a:xfrm rot="5400000">
              <a:off x="8046449" y="2513806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7" name="Straight Connector 336"/>
            <p:cNvCxnSpPr/>
            <p:nvPr/>
          </p:nvCxnSpPr>
          <p:spPr bwMode="auto">
            <a:xfrm rot="5400000">
              <a:off x="8356242" y="2513806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8" name="Straight Connector 337"/>
            <p:cNvCxnSpPr/>
            <p:nvPr/>
          </p:nvCxnSpPr>
          <p:spPr bwMode="auto">
            <a:xfrm rot="5400000">
              <a:off x="8666035" y="2513806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9" name="Straight Connector 338"/>
            <p:cNvCxnSpPr/>
            <p:nvPr/>
          </p:nvCxnSpPr>
          <p:spPr bwMode="auto">
            <a:xfrm>
              <a:off x="152400" y="2514600"/>
              <a:ext cx="89154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40" name="Group 339"/>
            <p:cNvGrpSpPr/>
            <p:nvPr/>
          </p:nvGrpSpPr>
          <p:grpSpPr>
            <a:xfrm>
              <a:off x="533400" y="1878874"/>
              <a:ext cx="7791994" cy="483326"/>
              <a:chOff x="533400" y="1878874"/>
              <a:chExt cx="7791994" cy="483326"/>
            </a:xfrm>
            <a:noFill/>
          </p:grpSpPr>
          <p:sp>
            <p:nvSpPr>
              <p:cNvPr id="344" name="Freeform 343"/>
              <p:cNvSpPr/>
              <p:nvPr/>
            </p:nvSpPr>
            <p:spPr bwMode="auto">
              <a:xfrm>
                <a:off x="533400" y="2057400"/>
                <a:ext cx="261257" cy="269966"/>
              </a:xfrm>
              <a:custGeom>
                <a:avLst/>
                <a:gdLst>
                  <a:gd name="connsiteX0" fmla="*/ 0 w 261257"/>
                  <a:gd name="connsiteY0" fmla="*/ 269966 h 269966"/>
                  <a:gd name="connsiteX1" fmla="*/ 130629 w 261257"/>
                  <a:gd name="connsiteY1" fmla="*/ 8709 h 269966"/>
                  <a:gd name="connsiteX2" fmla="*/ 261257 w 261257"/>
                  <a:gd name="connsiteY2" fmla="*/ 217714 h 269966"/>
                  <a:gd name="connsiteX3" fmla="*/ 261257 w 261257"/>
                  <a:gd name="connsiteY3" fmla="*/ 217714 h 26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257" h="269966">
                    <a:moveTo>
                      <a:pt x="0" y="269966"/>
                    </a:moveTo>
                    <a:cubicBezTo>
                      <a:pt x="43543" y="143692"/>
                      <a:pt x="87086" y="17418"/>
                      <a:pt x="130629" y="8709"/>
                    </a:cubicBezTo>
                    <a:cubicBezTo>
                      <a:pt x="174172" y="0"/>
                      <a:pt x="261257" y="217714"/>
                      <a:pt x="261257" y="217714"/>
                    </a:cubicBezTo>
                    <a:lnTo>
                      <a:pt x="261257" y="217714"/>
                    </a:lnTo>
                  </a:path>
                </a:pathLst>
              </a:cu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neva"/>
                </a:endParaRPr>
              </a:p>
            </p:txBody>
          </p:sp>
          <p:sp>
            <p:nvSpPr>
              <p:cNvPr id="345" name="Freeform 344"/>
              <p:cNvSpPr/>
              <p:nvPr/>
            </p:nvSpPr>
            <p:spPr bwMode="auto">
              <a:xfrm>
                <a:off x="914400" y="2057400"/>
                <a:ext cx="261257" cy="269966"/>
              </a:xfrm>
              <a:custGeom>
                <a:avLst/>
                <a:gdLst>
                  <a:gd name="connsiteX0" fmla="*/ 0 w 261257"/>
                  <a:gd name="connsiteY0" fmla="*/ 269966 h 269966"/>
                  <a:gd name="connsiteX1" fmla="*/ 130629 w 261257"/>
                  <a:gd name="connsiteY1" fmla="*/ 8709 h 269966"/>
                  <a:gd name="connsiteX2" fmla="*/ 261257 w 261257"/>
                  <a:gd name="connsiteY2" fmla="*/ 217714 h 269966"/>
                  <a:gd name="connsiteX3" fmla="*/ 261257 w 261257"/>
                  <a:gd name="connsiteY3" fmla="*/ 217714 h 26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257" h="269966">
                    <a:moveTo>
                      <a:pt x="0" y="269966"/>
                    </a:moveTo>
                    <a:cubicBezTo>
                      <a:pt x="43543" y="143692"/>
                      <a:pt x="87086" y="17418"/>
                      <a:pt x="130629" y="8709"/>
                    </a:cubicBezTo>
                    <a:cubicBezTo>
                      <a:pt x="174172" y="0"/>
                      <a:pt x="261257" y="217714"/>
                      <a:pt x="261257" y="217714"/>
                    </a:cubicBezTo>
                    <a:lnTo>
                      <a:pt x="261257" y="217714"/>
                    </a:lnTo>
                  </a:path>
                </a:pathLst>
              </a:cu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neva"/>
                </a:endParaRPr>
              </a:p>
            </p:txBody>
          </p:sp>
          <p:sp>
            <p:nvSpPr>
              <p:cNvPr id="346" name="Freeform 345"/>
              <p:cNvSpPr/>
              <p:nvPr/>
            </p:nvSpPr>
            <p:spPr bwMode="auto">
              <a:xfrm>
                <a:off x="1262743" y="2057400"/>
                <a:ext cx="261257" cy="269966"/>
              </a:xfrm>
              <a:custGeom>
                <a:avLst/>
                <a:gdLst>
                  <a:gd name="connsiteX0" fmla="*/ 0 w 261257"/>
                  <a:gd name="connsiteY0" fmla="*/ 269966 h 269966"/>
                  <a:gd name="connsiteX1" fmla="*/ 130629 w 261257"/>
                  <a:gd name="connsiteY1" fmla="*/ 8709 h 269966"/>
                  <a:gd name="connsiteX2" fmla="*/ 261257 w 261257"/>
                  <a:gd name="connsiteY2" fmla="*/ 217714 h 269966"/>
                  <a:gd name="connsiteX3" fmla="*/ 261257 w 261257"/>
                  <a:gd name="connsiteY3" fmla="*/ 217714 h 26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257" h="269966">
                    <a:moveTo>
                      <a:pt x="0" y="269966"/>
                    </a:moveTo>
                    <a:cubicBezTo>
                      <a:pt x="43543" y="143692"/>
                      <a:pt x="87086" y="17418"/>
                      <a:pt x="130629" y="8709"/>
                    </a:cubicBezTo>
                    <a:cubicBezTo>
                      <a:pt x="174172" y="0"/>
                      <a:pt x="261257" y="217714"/>
                      <a:pt x="261257" y="217714"/>
                    </a:cubicBezTo>
                    <a:lnTo>
                      <a:pt x="261257" y="217714"/>
                    </a:lnTo>
                  </a:path>
                </a:pathLst>
              </a:cu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neva"/>
                </a:endParaRPr>
              </a:p>
            </p:txBody>
          </p:sp>
          <p:sp>
            <p:nvSpPr>
              <p:cNvPr id="347" name="Freeform 346"/>
              <p:cNvSpPr/>
              <p:nvPr/>
            </p:nvSpPr>
            <p:spPr bwMode="auto">
              <a:xfrm>
                <a:off x="2743200" y="2092234"/>
                <a:ext cx="261257" cy="269966"/>
              </a:xfrm>
              <a:custGeom>
                <a:avLst/>
                <a:gdLst>
                  <a:gd name="connsiteX0" fmla="*/ 0 w 261257"/>
                  <a:gd name="connsiteY0" fmla="*/ 269966 h 269966"/>
                  <a:gd name="connsiteX1" fmla="*/ 130629 w 261257"/>
                  <a:gd name="connsiteY1" fmla="*/ 8709 h 269966"/>
                  <a:gd name="connsiteX2" fmla="*/ 261257 w 261257"/>
                  <a:gd name="connsiteY2" fmla="*/ 217714 h 269966"/>
                  <a:gd name="connsiteX3" fmla="*/ 261257 w 261257"/>
                  <a:gd name="connsiteY3" fmla="*/ 217714 h 26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257" h="269966">
                    <a:moveTo>
                      <a:pt x="0" y="269966"/>
                    </a:moveTo>
                    <a:cubicBezTo>
                      <a:pt x="43543" y="143692"/>
                      <a:pt x="87086" y="17418"/>
                      <a:pt x="130629" y="8709"/>
                    </a:cubicBezTo>
                    <a:cubicBezTo>
                      <a:pt x="174172" y="0"/>
                      <a:pt x="261257" y="217714"/>
                      <a:pt x="261257" y="217714"/>
                    </a:cubicBezTo>
                    <a:lnTo>
                      <a:pt x="261257" y="217714"/>
                    </a:lnTo>
                  </a:path>
                </a:pathLst>
              </a:cu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neva"/>
                </a:endParaRPr>
              </a:p>
            </p:txBody>
          </p:sp>
          <p:sp>
            <p:nvSpPr>
              <p:cNvPr id="348" name="Freeform 347"/>
              <p:cNvSpPr/>
              <p:nvPr/>
            </p:nvSpPr>
            <p:spPr bwMode="auto">
              <a:xfrm>
                <a:off x="3124200" y="2092234"/>
                <a:ext cx="261257" cy="269966"/>
              </a:xfrm>
              <a:custGeom>
                <a:avLst/>
                <a:gdLst>
                  <a:gd name="connsiteX0" fmla="*/ 0 w 261257"/>
                  <a:gd name="connsiteY0" fmla="*/ 269966 h 269966"/>
                  <a:gd name="connsiteX1" fmla="*/ 130629 w 261257"/>
                  <a:gd name="connsiteY1" fmla="*/ 8709 h 269966"/>
                  <a:gd name="connsiteX2" fmla="*/ 261257 w 261257"/>
                  <a:gd name="connsiteY2" fmla="*/ 217714 h 269966"/>
                  <a:gd name="connsiteX3" fmla="*/ 261257 w 261257"/>
                  <a:gd name="connsiteY3" fmla="*/ 217714 h 26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257" h="269966">
                    <a:moveTo>
                      <a:pt x="0" y="269966"/>
                    </a:moveTo>
                    <a:cubicBezTo>
                      <a:pt x="43543" y="143692"/>
                      <a:pt x="87086" y="17418"/>
                      <a:pt x="130629" y="8709"/>
                    </a:cubicBezTo>
                    <a:cubicBezTo>
                      <a:pt x="174172" y="0"/>
                      <a:pt x="261257" y="217714"/>
                      <a:pt x="261257" y="217714"/>
                    </a:cubicBezTo>
                    <a:lnTo>
                      <a:pt x="261257" y="217714"/>
                    </a:lnTo>
                  </a:path>
                </a:pathLst>
              </a:cu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neva"/>
                </a:endParaRPr>
              </a:p>
            </p:txBody>
          </p:sp>
          <p:sp>
            <p:nvSpPr>
              <p:cNvPr id="349" name="Freeform 348"/>
              <p:cNvSpPr/>
              <p:nvPr/>
            </p:nvSpPr>
            <p:spPr bwMode="auto">
              <a:xfrm>
                <a:off x="3472543" y="2092234"/>
                <a:ext cx="261257" cy="269966"/>
              </a:xfrm>
              <a:custGeom>
                <a:avLst/>
                <a:gdLst>
                  <a:gd name="connsiteX0" fmla="*/ 0 w 261257"/>
                  <a:gd name="connsiteY0" fmla="*/ 269966 h 269966"/>
                  <a:gd name="connsiteX1" fmla="*/ 130629 w 261257"/>
                  <a:gd name="connsiteY1" fmla="*/ 8709 h 269966"/>
                  <a:gd name="connsiteX2" fmla="*/ 261257 w 261257"/>
                  <a:gd name="connsiteY2" fmla="*/ 217714 h 269966"/>
                  <a:gd name="connsiteX3" fmla="*/ 261257 w 261257"/>
                  <a:gd name="connsiteY3" fmla="*/ 217714 h 26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257" h="269966">
                    <a:moveTo>
                      <a:pt x="0" y="269966"/>
                    </a:moveTo>
                    <a:cubicBezTo>
                      <a:pt x="43543" y="143692"/>
                      <a:pt x="87086" y="17418"/>
                      <a:pt x="130629" y="8709"/>
                    </a:cubicBezTo>
                    <a:cubicBezTo>
                      <a:pt x="174172" y="0"/>
                      <a:pt x="261257" y="217714"/>
                      <a:pt x="261257" y="217714"/>
                    </a:cubicBezTo>
                    <a:lnTo>
                      <a:pt x="261257" y="217714"/>
                    </a:lnTo>
                  </a:path>
                </a:pathLst>
              </a:cu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neva"/>
                </a:endParaRPr>
              </a:p>
            </p:txBody>
          </p:sp>
          <p:sp>
            <p:nvSpPr>
              <p:cNvPr id="350" name="Freeform 349"/>
              <p:cNvSpPr/>
              <p:nvPr/>
            </p:nvSpPr>
            <p:spPr bwMode="auto">
              <a:xfrm>
                <a:off x="1582783" y="1878874"/>
                <a:ext cx="1162594" cy="394063"/>
              </a:xfrm>
              <a:custGeom>
                <a:avLst/>
                <a:gdLst>
                  <a:gd name="connsiteX0" fmla="*/ 0 w 1162594"/>
                  <a:gd name="connsiteY0" fmla="*/ 381000 h 394063"/>
                  <a:gd name="connsiteX1" fmla="*/ 496388 w 1162594"/>
                  <a:gd name="connsiteY1" fmla="*/ 2177 h 394063"/>
                  <a:gd name="connsiteX2" fmla="*/ 1162594 w 1162594"/>
                  <a:gd name="connsiteY2" fmla="*/ 394063 h 394063"/>
                  <a:gd name="connsiteX3" fmla="*/ 1162594 w 1162594"/>
                  <a:gd name="connsiteY3" fmla="*/ 394063 h 394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2594" h="394063">
                    <a:moveTo>
                      <a:pt x="0" y="381000"/>
                    </a:moveTo>
                    <a:cubicBezTo>
                      <a:pt x="151311" y="190500"/>
                      <a:pt x="302622" y="0"/>
                      <a:pt x="496388" y="2177"/>
                    </a:cubicBezTo>
                    <a:cubicBezTo>
                      <a:pt x="690154" y="4354"/>
                      <a:pt x="1162594" y="394063"/>
                      <a:pt x="1162594" y="394063"/>
                    </a:cubicBezTo>
                    <a:lnTo>
                      <a:pt x="1162594" y="394063"/>
                    </a:lnTo>
                  </a:path>
                </a:pathLst>
              </a:cu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neva"/>
                </a:endParaRPr>
              </a:p>
            </p:txBody>
          </p:sp>
          <p:sp>
            <p:nvSpPr>
              <p:cNvPr id="351" name="Freeform 350"/>
              <p:cNvSpPr/>
              <p:nvPr/>
            </p:nvSpPr>
            <p:spPr bwMode="auto">
              <a:xfrm>
                <a:off x="3810000" y="2092234"/>
                <a:ext cx="261257" cy="269966"/>
              </a:xfrm>
              <a:custGeom>
                <a:avLst/>
                <a:gdLst>
                  <a:gd name="connsiteX0" fmla="*/ 0 w 261257"/>
                  <a:gd name="connsiteY0" fmla="*/ 269966 h 269966"/>
                  <a:gd name="connsiteX1" fmla="*/ 130629 w 261257"/>
                  <a:gd name="connsiteY1" fmla="*/ 8709 h 269966"/>
                  <a:gd name="connsiteX2" fmla="*/ 261257 w 261257"/>
                  <a:gd name="connsiteY2" fmla="*/ 217714 h 269966"/>
                  <a:gd name="connsiteX3" fmla="*/ 261257 w 261257"/>
                  <a:gd name="connsiteY3" fmla="*/ 217714 h 26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257" h="269966">
                    <a:moveTo>
                      <a:pt x="0" y="269966"/>
                    </a:moveTo>
                    <a:cubicBezTo>
                      <a:pt x="43543" y="143692"/>
                      <a:pt x="87086" y="17418"/>
                      <a:pt x="130629" y="8709"/>
                    </a:cubicBezTo>
                    <a:cubicBezTo>
                      <a:pt x="174172" y="0"/>
                      <a:pt x="261257" y="217714"/>
                      <a:pt x="261257" y="217714"/>
                    </a:cubicBezTo>
                    <a:lnTo>
                      <a:pt x="261257" y="217714"/>
                    </a:lnTo>
                  </a:path>
                </a:pathLst>
              </a:cu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neva"/>
                </a:endParaRPr>
              </a:p>
            </p:txBody>
          </p:sp>
          <p:sp>
            <p:nvSpPr>
              <p:cNvPr id="352" name="Freeform 351"/>
              <p:cNvSpPr/>
              <p:nvPr/>
            </p:nvSpPr>
            <p:spPr bwMode="auto">
              <a:xfrm>
                <a:off x="4114800" y="2092234"/>
                <a:ext cx="261257" cy="269966"/>
              </a:xfrm>
              <a:custGeom>
                <a:avLst/>
                <a:gdLst>
                  <a:gd name="connsiteX0" fmla="*/ 0 w 261257"/>
                  <a:gd name="connsiteY0" fmla="*/ 269966 h 269966"/>
                  <a:gd name="connsiteX1" fmla="*/ 130629 w 261257"/>
                  <a:gd name="connsiteY1" fmla="*/ 8709 h 269966"/>
                  <a:gd name="connsiteX2" fmla="*/ 261257 w 261257"/>
                  <a:gd name="connsiteY2" fmla="*/ 217714 h 269966"/>
                  <a:gd name="connsiteX3" fmla="*/ 261257 w 261257"/>
                  <a:gd name="connsiteY3" fmla="*/ 217714 h 26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257" h="269966">
                    <a:moveTo>
                      <a:pt x="0" y="269966"/>
                    </a:moveTo>
                    <a:cubicBezTo>
                      <a:pt x="43543" y="143692"/>
                      <a:pt x="87086" y="17418"/>
                      <a:pt x="130629" y="8709"/>
                    </a:cubicBezTo>
                    <a:cubicBezTo>
                      <a:pt x="174172" y="0"/>
                      <a:pt x="261257" y="217714"/>
                      <a:pt x="261257" y="217714"/>
                    </a:cubicBezTo>
                    <a:lnTo>
                      <a:pt x="261257" y="217714"/>
                    </a:lnTo>
                  </a:path>
                </a:pathLst>
              </a:cu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neva"/>
                </a:endParaRPr>
              </a:p>
            </p:txBody>
          </p:sp>
          <p:sp>
            <p:nvSpPr>
              <p:cNvPr id="353" name="Freeform 352"/>
              <p:cNvSpPr/>
              <p:nvPr/>
            </p:nvSpPr>
            <p:spPr bwMode="auto">
              <a:xfrm>
                <a:off x="4400006" y="1905000"/>
                <a:ext cx="1162594" cy="394063"/>
              </a:xfrm>
              <a:custGeom>
                <a:avLst/>
                <a:gdLst>
                  <a:gd name="connsiteX0" fmla="*/ 0 w 1162594"/>
                  <a:gd name="connsiteY0" fmla="*/ 381000 h 394063"/>
                  <a:gd name="connsiteX1" fmla="*/ 496388 w 1162594"/>
                  <a:gd name="connsiteY1" fmla="*/ 2177 h 394063"/>
                  <a:gd name="connsiteX2" fmla="*/ 1162594 w 1162594"/>
                  <a:gd name="connsiteY2" fmla="*/ 394063 h 394063"/>
                  <a:gd name="connsiteX3" fmla="*/ 1162594 w 1162594"/>
                  <a:gd name="connsiteY3" fmla="*/ 394063 h 394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2594" h="394063">
                    <a:moveTo>
                      <a:pt x="0" y="381000"/>
                    </a:moveTo>
                    <a:cubicBezTo>
                      <a:pt x="151311" y="190500"/>
                      <a:pt x="302622" y="0"/>
                      <a:pt x="496388" y="2177"/>
                    </a:cubicBezTo>
                    <a:cubicBezTo>
                      <a:pt x="690154" y="4354"/>
                      <a:pt x="1162594" y="394063"/>
                      <a:pt x="1162594" y="394063"/>
                    </a:cubicBezTo>
                    <a:lnTo>
                      <a:pt x="1162594" y="394063"/>
                    </a:lnTo>
                  </a:path>
                </a:pathLst>
              </a:cu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neva"/>
                </a:endParaRPr>
              </a:p>
            </p:txBody>
          </p:sp>
          <p:sp>
            <p:nvSpPr>
              <p:cNvPr id="354" name="Freeform 353"/>
              <p:cNvSpPr/>
              <p:nvPr/>
            </p:nvSpPr>
            <p:spPr bwMode="auto">
              <a:xfrm>
                <a:off x="5562600" y="2092234"/>
                <a:ext cx="261257" cy="269966"/>
              </a:xfrm>
              <a:custGeom>
                <a:avLst/>
                <a:gdLst>
                  <a:gd name="connsiteX0" fmla="*/ 0 w 261257"/>
                  <a:gd name="connsiteY0" fmla="*/ 269966 h 269966"/>
                  <a:gd name="connsiteX1" fmla="*/ 130629 w 261257"/>
                  <a:gd name="connsiteY1" fmla="*/ 8709 h 269966"/>
                  <a:gd name="connsiteX2" fmla="*/ 261257 w 261257"/>
                  <a:gd name="connsiteY2" fmla="*/ 217714 h 269966"/>
                  <a:gd name="connsiteX3" fmla="*/ 261257 w 261257"/>
                  <a:gd name="connsiteY3" fmla="*/ 217714 h 26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257" h="269966">
                    <a:moveTo>
                      <a:pt x="0" y="269966"/>
                    </a:moveTo>
                    <a:cubicBezTo>
                      <a:pt x="43543" y="143692"/>
                      <a:pt x="87086" y="17418"/>
                      <a:pt x="130629" y="8709"/>
                    </a:cubicBezTo>
                    <a:cubicBezTo>
                      <a:pt x="174172" y="0"/>
                      <a:pt x="261257" y="217714"/>
                      <a:pt x="261257" y="217714"/>
                    </a:cubicBezTo>
                    <a:lnTo>
                      <a:pt x="261257" y="217714"/>
                    </a:lnTo>
                  </a:path>
                </a:pathLst>
              </a:cu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neva"/>
                </a:endParaRPr>
              </a:p>
            </p:txBody>
          </p:sp>
          <p:sp>
            <p:nvSpPr>
              <p:cNvPr id="355" name="Freeform 354"/>
              <p:cNvSpPr/>
              <p:nvPr/>
            </p:nvSpPr>
            <p:spPr bwMode="auto">
              <a:xfrm>
                <a:off x="5943600" y="2092234"/>
                <a:ext cx="261257" cy="269966"/>
              </a:xfrm>
              <a:custGeom>
                <a:avLst/>
                <a:gdLst>
                  <a:gd name="connsiteX0" fmla="*/ 0 w 261257"/>
                  <a:gd name="connsiteY0" fmla="*/ 269966 h 269966"/>
                  <a:gd name="connsiteX1" fmla="*/ 130629 w 261257"/>
                  <a:gd name="connsiteY1" fmla="*/ 8709 h 269966"/>
                  <a:gd name="connsiteX2" fmla="*/ 261257 w 261257"/>
                  <a:gd name="connsiteY2" fmla="*/ 217714 h 269966"/>
                  <a:gd name="connsiteX3" fmla="*/ 261257 w 261257"/>
                  <a:gd name="connsiteY3" fmla="*/ 217714 h 26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257" h="269966">
                    <a:moveTo>
                      <a:pt x="0" y="269966"/>
                    </a:moveTo>
                    <a:cubicBezTo>
                      <a:pt x="43543" y="143692"/>
                      <a:pt x="87086" y="17418"/>
                      <a:pt x="130629" y="8709"/>
                    </a:cubicBezTo>
                    <a:cubicBezTo>
                      <a:pt x="174172" y="0"/>
                      <a:pt x="261257" y="217714"/>
                      <a:pt x="261257" y="217714"/>
                    </a:cubicBezTo>
                    <a:lnTo>
                      <a:pt x="261257" y="217714"/>
                    </a:lnTo>
                  </a:path>
                </a:pathLst>
              </a:cu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neva"/>
                </a:endParaRPr>
              </a:p>
            </p:txBody>
          </p:sp>
          <p:sp>
            <p:nvSpPr>
              <p:cNvPr id="356" name="Freeform 355"/>
              <p:cNvSpPr/>
              <p:nvPr/>
            </p:nvSpPr>
            <p:spPr bwMode="auto">
              <a:xfrm>
                <a:off x="6291943" y="2092234"/>
                <a:ext cx="261257" cy="269966"/>
              </a:xfrm>
              <a:custGeom>
                <a:avLst/>
                <a:gdLst>
                  <a:gd name="connsiteX0" fmla="*/ 0 w 261257"/>
                  <a:gd name="connsiteY0" fmla="*/ 269966 h 269966"/>
                  <a:gd name="connsiteX1" fmla="*/ 130629 w 261257"/>
                  <a:gd name="connsiteY1" fmla="*/ 8709 h 269966"/>
                  <a:gd name="connsiteX2" fmla="*/ 261257 w 261257"/>
                  <a:gd name="connsiteY2" fmla="*/ 217714 h 269966"/>
                  <a:gd name="connsiteX3" fmla="*/ 261257 w 261257"/>
                  <a:gd name="connsiteY3" fmla="*/ 217714 h 26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257" h="269966">
                    <a:moveTo>
                      <a:pt x="0" y="269966"/>
                    </a:moveTo>
                    <a:cubicBezTo>
                      <a:pt x="43543" y="143692"/>
                      <a:pt x="87086" y="17418"/>
                      <a:pt x="130629" y="8709"/>
                    </a:cubicBezTo>
                    <a:cubicBezTo>
                      <a:pt x="174172" y="0"/>
                      <a:pt x="261257" y="217714"/>
                      <a:pt x="261257" y="217714"/>
                    </a:cubicBezTo>
                    <a:lnTo>
                      <a:pt x="261257" y="217714"/>
                    </a:lnTo>
                  </a:path>
                </a:pathLst>
              </a:cu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neva"/>
                </a:endParaRPr>
              </a:p>
            </p:txBody>
          </p:sp>
          <p:sp>
            <p:nvSpPr>
              <p:cNvPr id="357" name="Freeform 356"/>
              <p:cNvSpPr/>
              <p:nvPr/>
            </p:nvSpPr>
            <p:spPr bwMode="auto">
              <a:xfrm>
                <a:off x="6629400" y="2092234"/>
                <a:ext cx="261257" cy="269966"/>
              </a:xfrm>
              <a:custGeom>
                <a:avLst/>
                <a:gdLst>
                  <a:gd name="connsiteX0" fmla="*/ 0 w 261257"/>
                  <a:gd name="connsiteY0" fmla="*/ 269966 h 269966"/>
                  <a:gd name="connsiteX1" fmla="*/ 130629 w 261257"/>
                  <a:gd name="connsiteY1" fmla="*/ 8709 h 269966"/>
                  <a:gd name="connsiteX2" fmla="*/ 261257 w 261257"/>
                  <a:gd name="connsiteY2" fmla="*/ 217714 h 269966"/>
                  <a:gd name="connsiteX3" fmla="*/ 261257 w 261257"/>
                  <a:gd name="connsiteY3" fmla="*/ 217714 h 26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257" h="269966">
                    <a:moveTo>
                      <a:pt x="0" y="269966"/>
                    </a:moveTo>
                    <a:cubicBezTo>
                      <a:pt x="43543" y="143692"/>
                      <a:pt x="87086" y="17418"/>
                      <a:pt x="130629" y="8709"/>
                    </a:cubicBezTo>
                    <a:cubicBezTo>
                      <a:pt x="174172" y="0"/>
                      <a:pt x="261257" y="217714"/>
                      <a:pt x="261257" y="217714"/>
                    </a:cubicBezTo>
                    <a:lnTo>
                      <a:pt x="261257" y="217714"/>
                    </a:lnTo>
                  </a:path>
                </a:pathLst>
              </a:cu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neva"/>
                </a:endParaRPr>
              </a:p>
            </p:txBody>
          </p:sp>
          <p:sp>
            <p:nvSpPr>
              <p:cNvPr id="358" name="Freeform 357"/>
              <p:cNvSpPr/>
              <p:nvPr/>
            </p:nvSpPr>
            <p:spPr bwMode="auto">
              <a:xfrm>
                <a:off x="6934200" y="2092234"/>
                <a:ext cx="261257" cy="269966"/>
              </a:xfrm>
              <a:custGeom>
                <a:avLst/>
                <a:gdLst>
                  <a:gd name="connsiteX0" fmla="*/ 0 w 261257"/>
                  <a:gd name="connsiteY0" fmla="*/ 269966 h 269966"/>
                  <a:gd name="connsiteX1" fmla="*/ 130629 w 261257"/>
                  <a:gd name="connsiteY1" fmla="*/ 8709 h 269966"/>
                  <a:gd name="connsiteX2" fmla="*/ 261257 w 261257"/>
                  <a:gd name="connsiteY2" fmla="*/ 217714 h 269966"/>
                  <a:gd name="connsiteX3" fmla="*/ 261257 w 261257"/>
                  <a:gd name="connsiteY3" fmla="*/ 217714 h 26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257" h="269966">
                    <a:moveTo>
                      <a:pt x="0" y="269966"/>
                    </a:moveTo>
                    <a:cubicBezTo>
                      <a:pt x="43543" y="143692"/>
                      <a:pt x="87086" y="17418"/>
                      <a:pt x="130629" y="8709"/>
                    </a:cubicBezTo>
                    <a:cubicBezTo>
                      <a:pt x="174172" y="0"/>
                      <a:pt x="261257" y="217714"/>
                      <a:pt x="261257" y="217714"/>
                    </a:cubicBezTo>
                    <a:lnTo>
                      <a:pt x="261257" y="217714"/>
                    </a:lnTo>
                  </a:path>
                </a:pathLst>
              </a:cu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neva"/>
                </a:endParaRPr>
              </a:p>
            </p:txBody>
          </p:sp>
          <p:sp>
            <p:nvSpPr>
              <p:cNvPr id="359" name="Freeform 358"/>
              <p:cNvSpPr/>
              <p:nvPr/>
            </p:nvSpPr>
            <p:spPr bwMode="auto">
              <a:xfrm>
                <a:off x="7162800" y="1905000"/>
                <a:ext cx="1162594" cy="394063"/>
              </a:xfrm>
              <a:custGeom>
                <a:avLst/>
                <a:gdLst>
                  <a:gd name="connsiteX0" fmla="*/ 0 w 1162594"/>
                  <a:gd name="connsiteY0" fmla="*/ 381000 h 394063"/>
                  <a:gd name="connsiteX1" fmla="*/ 496388 w 1162594"/>
                  <a:gd name="connsiteY1" fmla="*/ 2177 h 394063"/>
                  <a:gd name="connsiteX2" fmla="*/ 1162594 w 1162594"/>
                  <a:gd name="connsiteY2" fmla="*/ 394063 h 394063"/>
                  <a:gd name="connsiteX3" fmla="*/ 1162594 w 1162594"/>
                  <a:gd name="connsiteY3" fmla="*/ 394063 h 394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2594" h="394063">
                    <a:moveTo>
                      <a:pt x="0" y="381000"/>
                    </a:moveTo>
                    <a:cubicBezTo>
                      <a:pt x="151311" y="190500"/>
                      <a:pt x="302622" y="0"/>
                      <a:pt x="496388" y="2177"/>
                    </a:cubicBezTo>
                    <a:cubicBezTo>
                      <a:pt x="690154" y="4354"/>
                      <a:pt x="1162594" y="394063"/>
                      <a:pt x="1162594" y="394063"/>
                    </a:cubicBezTo>
                    <a:lnTo>
                      <a:pt x="1162594" y="394063"/>
                    </a:lnTo>
                  </a:path>
                </a:pathLst>
              </a:cu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neva"/>
                </a:endParaRPr>
              </a:p>
            </p:txBody>
          </p:sp>
        </p:grpSp>
        <p:sp>
          <p:nvSpPr>
            <p:cNvPr id="341" name="TextBox 340"/>
            <p:cNvSpPr txBox="1"/>
            <p:nvPr/>
          </p:nvSpPr>
          <p:spPr>
            <a:xfrm>
              <a:off x="1905000" y="2222863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×</a:t>
              </a:r>
              <a:endParaRPr lang="en-US" sz="2800" dirty="0"/>
            </a:p>
          </p:txBody>
        </p:sp>
        <p:sp>
          <p:nvSpPr>
            <p:cNvPr id="342" name="TextBox 341"/>
            <p:cNvSpPr txBox="1"/>
            <p:nvPr/>
          </p:nvSpPr>
          <p:spPr>
            <a:xfrm>
              <a:off x="4724400" y="2222863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×</a:t>
              </a:r>
              <a:endParaRPr lang="en-US" sz="2800" dirty="0"/>
            </a:p>
          </p:txBody>
        </p:sp>
        <p:sp>
          <p:nvSpPr>
            <p:cNvPr id="343" name="TextBox 342"/>
            <p:cNvSpPr txBox="1"/>
            <p:nvPr/>
          </p:nvSpPr>
          <p:spPr>
            <a:xfrm>
              <a:off x="7543800" y="2222863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×</a:t>
              </a:r>
              <a:endParaRPr lang="en-US" sz="2800" dirty="0"/>
            </a:p>
          </p:txBody>
        </p:sp>
      </p:grpSp>
      <p:grpSp>
        <p:nvGrpSpPr>
          <p:cNvPr id="360" name="Group 359"/>
          <p:cNvGrpSpPr/>
          <p:nvPr/>
        </p:nvGrpSpPr>
        <p:grpSpPr>
          <a:xfrm>
            <a:off x="108280" y="2334106"/>
            <a:ext cx="8915400" cy="867209"/>
            <a:chOff x="152400" y="3200400"/>
            <a:chExt cx="8915400" cy="867209"/>
          </a:xfrm>
        </p:grpSpPr>
        <p:sp>
          <p:nvSpPr>
            <p:cNvPr id="361" name="Rectangle 360"/>
            <p:cNvSpPr/>
            <p:nvPr/>
          </p:nvSpPr>
          <p:spPr bwMode="auto">
            <a:xfrm>
              <a:off x="7898674" y="3670663"/>
              <a:ext cx="304800" cy="3048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neva"/>
              </a:endParaRPr>
            </a:p>
          </p:txBody>
        </p:sp>
        <p:sp>
          <p:nvSpPr>
            <p:cNvPr id="362" name="Rectangle 361"/>
            <p:cNvSpPr/>
            <p:nvPr/>
          </p:nvSpPr>
          <p:spPr bwMode="auto">
            <a:xfrm>
              <a:off x="5105400" y="3670663"/>
              <a:ext cx="304800" cy="3048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neva"/>
              </a:endParaRPr>
            </a:p>
          </p:txBody>
        </p:sp>
        <p:sp>
          <p:nvSpPr>
            <p:cNvPr id="363" name="Rectangle 362"/>
            <p:cNvSpPr/>
            <p:nvPr/>
          </p:nvSpPr>
          <p:spPr bwMode="auto">
            <a:xfrm>
              <a:off x="2323011" y="3694611"/>
              <a:ext cx="304800" cy="3048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neva"/>
              </a:endParaRPr>
            </a:p>
          </p:txBody>
        </p:sp>
        <p:cxnSp>
          <p:nvCxnSpPr>
            <p:cNvPr id="364" name="Straight Connector 363"/>
            <p:cNvCxnSpPr/>
            <p:nvPr/>
          </p:nvCxnSpPr>
          <p:spPr bwMode="auto">
            <a:xfrm rot="5400000">
              <a:off x="301624" y="3835332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5" name="Straight Connector 364"/>
            <p:cNvCxnSpPr/>
            <p:nvPr/>
          </p:nvCxnSpPr>
          <p:spPr bwMode="auto">
            <a:xfrm rot="5400000">
              <a:off x="611417" y="3835332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6" name="Straight Connector 365"/>
            <p:cNvCxnSpPr/>
            <p:nvPr/>
          </p:nvCxnSpPr>
          <p:spPr bwMode="auto">
            <a:xfrm rot="5400000">
              <a:off x="921210" y="3835332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7" name="Straight Connector 366"/>
            <p:cNvCxnSpPr/>
            <p:nvPr/>
          </p:nvCxnSpPr>
          <p:spPr bwMode="auto">
            <a:xfrm rot="5400000">
              <a:off x="1231003" y="3835332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8" name="Straight Connector 367"/>
            <p:cNvCxnSpPr/>
            <p:nvPr/>
          </p:nvCxnSpPr>
          <p:spPr bwMode="auto">
            <a:xfrm rot="5400000">
              <a:off x="1540796" y="3835332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9" name="Straight Connector 368"/>
            <p:cNvCxnSpPr/>
            <p:nvPr/>
          </p:nvCxnSpPr>
          <p:spPr bwMode="auto">
            <a:xfrm rot="5400000">
              <a:off x="1850589" y="3835332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0" name="Straight Connector 369"/>
            <p:cNvCxnSpPr/>
            <p:nvPr/>
          </p:nvCxnSpPr>
          <p:spPr bwMode="auto">
            <a:xfrm rot="5400000">
              <a:off x="2160382" y="3835332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1" name="Straight Connector 370"/>
            <p:cNvCxnSpPr/>
            <p:nvPr/>
          </p:nvCxnSpPr>
          <p:spPr bwMode="auto">
            <a:xfrm rot="5400000">
              <a:off x="2470175" y="3835332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2" name="Straight Connector 371"/>
            <p:cNvCxnSpPr/>
            <p:nvPr/>
          </p:nvCxnSpPr>
          <p:spPr bwMode="auto">
            <a:xfrm rot="5400000">
              <a:off x="2779968" y="3835332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3" name="Straight Connector 372"/>
            <p:cNvCxnSpPr/>
            <p:nvPr/>
          </p:nvCxnSpPr>
          <p:spPr bwMode="auto">
            <a:xfrm rot="5400000">
              <a:off x="3089761" y="3835332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4" name="Straight Connector 373"/>
            <p:cNvCxnSpPr/>
            <p:nvPr/>
          </p:nvCxnSpPr>
          <p:spPr bwMode="auto">
            <a:xfrm rot="5400000">
              <a:off x="3399554" y="3835332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5" name="Straight Connector 374"/>
            <p:cNvCxnSpPr/>
            <p:nvPr/>
          </p:nvCxnSpPr>
          <p:spPr bwMode="auto">
            <a:xfrm rot="5400000">
              <a:off x="3709347" y="3835332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6" name="Straight Connector 375"/>
            <p:cNvCxnSpPr/>
            <p:nvPr/>
          </p:nvCxnSpPr>
          <p:spPr bwMode="auto">
            <a:xfrm rot="5400000">
              <a:off x="4019140" y="3835332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7" name="Straight Connector 376"/>
            <p:cNvCxnSpPr/>
            <p:nvPr/>
          </p:nvCxnSpPr>
          <p:spPr bwMode="auto">
            <a:xfrm rot="5400000">
              <a:off x="4328933" y="3835332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8" name="Straight Connector 377"/>
            <p:cNvCxnSpPr/>
            <p:nvPr/>
          </p:nvCxnSpPr>
          <p:spPr bwMode="auto">
            <a:xfrm rot="5400000">
              <a:off x="4638726" y="3835332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9" name="Straight Connector 378"/>
            <p:cNvCxnSpPr/>
            <p:nvPr/>
          </p:nvCxnSpPr>
          <p:spPr bwMode="auto">
            <a:xfrm rot="5400000">
              <a:off x="4948519" y="3835332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0" name="Straight Connector 379"/>
            <p:cNvCxnSpPr/>
            <p:nvPr/>
          </p:nvCxnSpPr>
          <p:spPr bwMode="auto">
            <a:xfrm rot="5400000">
              <a:off x="5258312" y="3835332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1" name="Straight Connector 380"/>
            <p:cNvCxnSpPr/>
            <p:nvPr/>
          </p:nvCxnSpPr>
          <p:spPr bwMode="auto">
            <a:xfrm rot="5400000">
              <a:off x="5568105" y="3835332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2" name="Straight Connector 381"/>
            <p:cNvCxnSpPr/>
            <p:nvPr/>
          </p:nvCxnSpPr>
          <p:spPr bwMode="auto">
            <a:xfrm rot="5400000">
              <a:off x="5877898" y="3835332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3" name="Straight Connector 382"/>
            <p:cNvCxnSpPr/>
            <p:nvPr/>
          </p:nvCxnSpPr>
          <p:spPr bwMode="auto">
            <a:xfrm rot="5400000">
              <a:off x="6187691" y="3835332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4" name="Straight Connector 383"/>
            <p:cNvCxnSpPr/>
            <p:nvPr/>
          </p:nvCxnSpPr>
          <p:spPr bwMode="auto">
            <a:xfrm rot="5400000">
              <a:off x="6497484" y="3835332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5" name="Straight Connector 384"/>
            <p:cNvCxnSpPr/>
            <p:nvPr/>
          </p:nvCxnSpPr>
          <p:spPr bwMode="auto">
            <a:xfrm rot="5400000">
              <a:off x="6807277" y="3835332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6" name="Straight Connector 385"/>
            <p:cNvCxnSpPr/>
            <p:nvPr/>
          </p:nvCxnSpPr>
          <p:spPr bwMode="auto">
            <a:xfrm rot="5400000">
              <a:off x="7117070" y="3835332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7" name="Straight Connector 386"/>
            <p:cNvCxnSpPr/>
            <p:nvPr/>
          </p:nvCxnSpPr>
          <p:spPr bwMode="auto">
            <a:xfrm rot="5400000">
              <a:off x="7426863" y="3835332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8" name="Straight Connector 387"/>
            <p:cNvCxnSpPr/>
            <p:nvPr/>
          </p:nvCxnSpPr>
          <p:spPr bwMode="auto">
            <a:xfrm rot="5400000">
              <a:off x="7736656" y="3835332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9" name="Straight Connector 388"/>
            <p:cNvCxnSpPr/>
            <p:nvPr/>
          </p:nvCxnSpPr>
          <p:spPr bwMode="auto">
            <a:xfrm rot="5400000">
              <a:off x="8046449" y="3835332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0" name="Straight Connector 389"/>
            <p:cNvCxnSpPr/>
            <p:nvPr/>
          </p:nvCxnSpPr>
          <p:spPr bwMode="auto">
            <a:xfrm rot="5400000">
              <a:off x="8356242" y="3835332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1" name="Straight Connector 390"/>
            <p:cNvCxnSpPr/>
            <p:nvPr/>
          </p:nvCxnSpPr>
          <p:spPr bwMode="auto">
            <a:xfrm rot="5400000">
              <a:off x="8666035" y="3835332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2" name="Straight Connector 391"/>
            <p:cNvCxnSpPr/>
            <p:nvPr/>
          </p:nvCxnSpPr>
          <p:spPr bwMode="auto">
            <a:xfrm>
              <a:off x="152400" y="3836126"/>
              <a:ext cx="89154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3" name="TextBox 392"/>
            <p:cNvSpPr txBox="1"/>
            <p:nvPr/>
          </p:nvSpPr>
          <p:spPr>
            <a:xfrm>
              <a:off x="2209800" y="3544389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×</a:t>
              </a:r>
              <a:endParaRPr lang="en-US" sz="2800" dirty="0"/>
            </a:p>
          </p:txBody>
        </p:sp>
        <p:sp>
          <p:nvSpPr>
            <p:cNvPr id="394" name="TextBox 393"/>
            <p:cNvSpPr txBox="1"/>
            <p:nvPr/>
          </p:nvSpPr>
          <p:spPr>
            <a:xfrm>
              <a:off x="5029200" y="3544389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×</a:t>
              </a:r>
              <a:endParaRPr lang="en-US" sz="2800" dirty="0"/>
            </a:p>
          </p:txBody>
        </p:sp>
        <p:sp>
          <p:nvSpPr>
            <p:cNvPr id="395" name="TextBox 394"/>
            <p:cNvSpPr txBox="1"/>
            <p:nvPr/>
          </p:nvSpPr>
          <p:spPr>
            <a:xfrm>
              <a:off x="7772400" y="3544389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×</a:t>
              </a:r>
              <a:endParaRPr lang="en-US" sz="2800" dirty="0"/>
            </a:p>
          </p:txBody>
        </p:sp>
        <p:grpSp>
          <p:nvGrpSpPr>
            <p:cNvPr id="396" name="Group 395"/>
            <p:cNvGrpSpPr/>
            <p:nvPr/>
          </p:nvGrpSpPr>
          <p:grpSpPr>
            <a:xfrm>
              <a:off x="576943" y="3200400"/>
              <a:ext cx="8109857" cy="483326"/>
              <a:chOff x="576943" y="3200400"/>
              <a:chExt cx="8109857" cy="483326"/>
            </a:xfrm>
          </p:grpSpPr>
          <p:sp>
            <p:nvSpPr>
              <p:cNvPr id="397" name="Freeform 396"/>
              <p:cNvSpPr/>
              <p:nvPr/>
            </p:nvSpPr>
            <p:spPr bwMode="auto">
              <a:xfrm>
                <a:off x="894806" y="3378926"/>
                <a:ext cx="261257" cy="269966"/>
              </a:xfrm>
              <a:custGeom>
                <a:avLst/>
                <a:gdLst>
                  <a:gd name="connsiteX0" fmla="*/ 0 w 261257"/>
                  <a:gd name="connsiteY0" fmla="*/ 269966 h 269966"/>
                  <a:gd name="connsiteX1" fmla="*/ 130629 w 261257"/>
                  <a:gd name="connsiteY1" fmla="*/ 8709 h 269966"/>
                  <a:gd name="connsiteX2" fmla="*/ 261257 w 261257"/>
                  <a:gd name="connsiteY2" fmla="*/ 217714 h 269966"/>
                  <a:gd name="connsiteX3" fmla="*/ 261257 w 261257"/>
                  <a:gd name="connsiteY3" fmla="*/ 217714 h 26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257" h="269966">
                    <a:moveTo>
                      <a:pt x="0" y="269966"/>
                    </a:moveTo>
                    <a:cubicBezTo>
                      <a:pt x="43543" y="143692"/>
                      <a:pt x="87086" y="17418"/>
                      <a:pt x="130629" y="8709"/>
                    </a:cubicBezTo>
                    <a:cubicBezTo>
                      <a:pt x="174172" y="0"/>
                      <a:pt x="261257" y="217714"/>
                      <a:pt x="261257" y="217714"/>
                    </a:cubicBezTo>
                    <a:lnTo>
                      <a:pt x="261257" y="217714"/>
                    </a:ln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neva"/>
                </a:endParaRPr>
              </a:p>
            </p:txBody>
          </p:sp>
          <p:sp>
            <p:nvSpPr>
              <p:cNvPr id="398" name="Freeform 397"/>
              <p:cNvSpPr/>
              <p:nvPr/>
            </p:nvSpPr>
            <p:spPr bwMode="auto">
              <a:xfrm>
                <a:off x="1275806" y="3378926"/>
                <a:ext cx="261257" cy="269966"/>
              </a:xfrm>
              <a:custGeom>
                <a:avLst/>
                <a:gdLst>
                  <a:gd name="connsiteX0" fmla="*/ 0 w 261257"/>
                  <a:gd name="connsiteY0" fmla="*/ 269966 h 269966"/>
                  <a:gd name="connsiteX1" fmla="*/ 130629 w 261257"/>
                  <a:gd name="connsiteY1" fmla="*/ 8709 h 269966"/>
                  <a:gd name="connsiteX2" fmla="*/ 261257 w 261257"/>
                  <a:gd name="connsiteY2" fmla="*/ 217714 h 269966"/>
                  <a:gd name="connsiteX3" fmla="*/ 261257 w 261257"/>
                  <a:gd name="connsiteY3" fmla="*/ 217714 h 26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257" h="269966">
                    <a:moveTo>
                      <a:pt x="0" y="269966"/>
                    </a:moveTo>
                    <a:cubicBezTo>
                      <a:pt x="43543" y="143692"/>
                      <a:pt x="87086" y="17418"/>
                      <a:pt x="130629" y="8709"/>
                    </a:cubicBezTo>
                    <a:cubicBezTo>
                      <a:pt x="174172" y="0"/>
                      <a:pt x="261257" y="217714"/>
                      <a:pt x="261257" y="217714"/>
                    </a:cubicBezTo>
                    <a:lnTo>
                      <a:pt x="261257" y="217714"/>
                    </a:ln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neva"/>
                </a:endParaRPr>
              </a:p>
            </p:txBody>
          </p:sp>
          <p:sp>
            <p:nvSpPr>
              <p:cNvPr id="399" name="Freeform 398"/>
              <p:cNvSpPr/>
              <p:nvPr/>
            </p:nvSpPr>
            <p:spPr bwMode="auto">
              <a:xfrm>
                <a:off x="1624149" y="3378926"/>
                <a:ext cx="261257" cy="269966"/>
              </a:xfrm>
              <a:custGeom>
                <a:avLst/>
                <a:gdLst>
                  <a:gd name="connsiteX0" fmla="*/ 0 w 261257"/>
                  <a:gd name="connsiteY0" fmla="*/ 269966 h 269966"/>
                  <a:gd name="connsiteX1" fmla="*/ 130629 w 261257"/>
                  <a:gd name="connsiteY1" fmla="*/ 8709 h 269966"/>
                  <a:gd name="connsiteX2" fmla="*/ 261257 w 261257"/>
                  <a:gd name="connsiteY2" fmla="*/ 217714 h 269966"/>
                  <a:gd name="connsiteX3" fmla="*/ 261257 w 261257"/>
                  <a:gd name="connsiteY3" fmla="*/ 217714 h 26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257" h="269966">
                    <a:moveTo>
                      <a:pt x="0" y="269966"/>
                    </a:moveTo>
                    <a:cubicBezTo>
                      <a:pt x="43543" y="143692"/>
                      <a:pt x="87086" y="17418"/>
                      <a:pt x="130629" y="8709"/>
                    </a:cubicBezTo>
                    <a:cubicBezTo>
                      <a:pt x="174172" y="0"/>
                      <a:pt x="261257" y="217714"/>
                      <a:pt x="261257" y="217714"/>
                    </a:cubicBezTo>
                    <a:lnTo>
                      <a:pt x="261257" y="217714"/>
                    </a:ln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neva"/>
                </a:endParaRPr>
              </a:p>
            </p:txBody>
          </p:sp>
          <p:sp>
            <p:nvSpPr>
              <p:cNvPr id="400" name="Freeform 399"/>
              <p:cNvSpPr/>
              <p:nvPr/>
            </p:nvSpPr>
            <p:spPr bwMode="auto">
              <a:xfrm>
                <a:off x="3104606" y="3413760"/>
                <a:ext cx="261257" cy="269966"/>
              </a:xfrm>
              <a:custGeom>
                <a:avLst/>
                <a:gdLst>
                  <a:gd name="connsiteX0" fmla="*/ 0 w 261257"/>
                  <a:gd name="connsiteY0" fmla="*/ 269966 h 269966"/>
                  <a:gd name="connsiteX1" fmla="*/ 130629 w 261257"/>
                  <a:gd name="connsiteY1" fmla="*/ 8709 h 269966"/>
                  <a:gd name="connsiteX2" fmla="*/ 261257 w 261257"/>
                  <a:gd name="connsiteY2" fmla="*/ 217714 h 269966"/>
                  <a:gd name="connsiteX3" fmla="*/ 261257 w 261257"/>
                  <a:gd name="connsiteY3" fmla="*/ 217714 h 26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257" h="269966">
                    <a:moveTo>
                      <a:pt x="0" y="269966"/>
                    </a:moveTo>
                    <a:cubicBezTo>
                      <a:pt x="43543" y="143692"/>
                      <a:pt x="87086" y="17418"/>
                      <a:pt x="130629" y="8709"/>
                    </a:cubicBezTo>
                    <a:cubicBezTo>
                      <a:pt x="174172" y="0"/>
                      <a:pt x="261257" y="217714"/>
                      <a:pt x="261257" y="217714"/>
                    </a:cubicBezTo>
                    <a:lnTo>
                      <a:pt x="261257" y="217714"/>
                    </a:ln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neva"/>
                </a:endParaRPr>
              </a:p>
            </p:txBody>
          </p:sp>
          <p:sp>
            <p:nvSpPr>
              <p:cNvPr id="401" name="Freeform 400"/>
              <p:cNvSpPr/>
              <p:nvPr/>
            </p:nvSpPr>
            <p:spPr bwMode="auto">
              <a:xfrm>
                <a:off x="3485606" y="3413760"/>
                <a:ext cx="261257" cy="269966"/>
              </a:xfrm>
              <a:custGeom>
                <a:avLst/>
                <a:gdLst>
                  <a:gd name="connsiteX0" fmla="*/ 0 w 261257"/>
                  <a:gd name="connsiteY0" fmla="*/ 269966 h 269966"/>
                  <a:gd name="connsiteX1" fmla="*/ 130629 w 261257"/>
                  <a:gd name="connsiteY1" fmla="*/ 8709 h 269966"/>
                  <a:gd name="connsiteX2" fmla="*/ 261257 w 261257"/>
                  <a:gd name="connsiteY2" fmla="*/ 217714 h 269966"/>
                  <a:gd name="connsiteX3" fmla="*/ 261257 w 261257"/>
                  <a:gd name="connsiteY3" fmla="*/ 217714 h 26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257" h="269966">
                    <a:moveTo>
                      <a:pt x="0" y="269966"/>
                    </a:moveTo>
                    <a:cubicBezTo>
                      <a:pt x="43543" y="143692"/>
                      <a:pt x="87086" y="17418"/>
                      <a:pt x="130629" y="8709"/>
                    </a:cubicBezTo>
                    <a:cubicBezTo>
                      <a:pt x="174172" y="0"/>
                      <a:pt x="261257" y="217714"/>
                      <a:pt x="261257" y="217714"/>
                    </a:cubicBezTo>
                    <a:lnTo>
                      <a:pt x="261257" y="217714"/>
                    </a:ln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neva"/>
                </a:endParaRPr>
              </a:p>
            </p:txBody>
          </p:sp>
          <p:sp>
            <p:nvSpPr>
              <p:cNvPr id="402" name="Freeform 401"/>
              <p:cNvSpPr/>
              <p:nvPr/>
            </p:nvSpPr>
            <p:spPr bwMode="auto">
              <a:xfrm>
                <a:off x="3833949" y="3413760"/>
                <a:ext cx="261257" cy="269966"/>
              </a:xfrm>
              <a:custGeom>
                <a:avLst/>
                <a:gdLst>
                  <a:gd name="connsiteX0" fmla="*/ 0 w 261257"/>
                  <a:gd name="connsiteY0" fmla="*/ 269966 h 269966"/>
                  <a:gd name="connsiteX1" fmla="*/ 130629 w 261257"/>
                  <a:gd name="connsiteY1" fmla="*/ 8709 h 269966"/>
                  <a:gd name="connsiteX2" fmla="*/ 261257 w 261257"/>
                  <a:gd name="connsiteY2" fmla="*/ 217714 h 269966"/>
                  <a:gd name="connsiteX3" fmla="*/ 261257 w 261257"/>
                  <a:gd name="connsiteY3" fmla="*/ 217714 h 26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257" h="269966">
                    <a:moveTo>
                      <a:pt x="0" y="269966"/>
                    </a:moveTo>
                    <a:cubicBezTo>
                      <a:pt x="43543" y="143692"/>
                      <a:pt x="87086" y="17418"/>
                      <a:pt x="130629" y="8709"/>
                    </a:cubicBezTo>
                    <a:cubicBezTo>
                      <a:pt x="174172" y="0"/>
                      <a:pt x="261257" y="217714"/>
                      <a:pt x="261257" y="217714"/>
                    </a:cubicBezTo>
                    <a:lnTo>
                      <a:pt x="261257" y="217714"/>
                    </a:ln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neva"/>
                </a:endParaRPr>
              </a:p>
            </p:txBody>
          </p:sp>
          <p:sp>
            <p:nvSpPr>
              <p:cNvPr id="403" name="Freeform 402"/>
              <p:cNvSpPr/>
              <p:nvPr/>
            </p:nvSpPr>
            <p:spPr bwMode="auto">
              <a:xfrm>
                <a:off x="1944189" y="3200400"/>
                <a:ext cx="1162594" cy="394063"/>
              </a:xfrm>
              <a:custGeom>
                <a:avLst/>
                <a:gdLst>
                  <a:gd name="connsiteX0" fmla="*/ 0 w 1162594"/>
                  <a:gd name="connsiteY0" fmla="*/ 381000 h 394063"/>
                  <a:gd name="connsiteX1" fmla="*/ 496388 w 1162594"/>
                  <a:gd name="connsiteY1" fmla="*/ 2177 h 394063"/>
                  <a:gd name="connsiteX2" fmla="*/ 1162594 w 1162594"/>
                  <a:gd name="connsiteY2" fmla="*/ 394063 h 394063"/>
                  <a:gd name="connsiteX3" fmla="*/ 1162594 w 1162594"/>
                  <a:gd name="connsiteY3" fmla="*/ 394063 h 394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2594" h="394063">
                    <a:moveTo>
                      <a:pt x="0" y="381000"/>
                    </a:moveTo>
                    <a:cubicBezTo>
                      <a:pt x="151311" y="190500"/>
                      <a:pt x="302622" y="0"/>
                      <a:pt x="496388" y="2177"/>
                    </a:cubicBezTo>
                    <a:cubicBezTo>
                      <a:pt x="690154" y="4354"/>
                      <a:pt x="1162594" y="394063"/>
                      <a:pt x="1162594" y="394063"/>
                    </a:cubicBezTo>
                    <a:lnTo>
                      <a:pt x="1162594" y="394063"/>
                    </a:ln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neva"/>
                </a:endParaRPr>
              </a:p>
            </p:txBody>
          </p:sp>
          <p:sp>
            <p:nvSpPr>
              <p:cNvPr id="404" name="Freeform 403"/>
              <p:cNvSpPr/>
              <p:nvPr/>
            </p:nvSpPr>
            <p:spPr bwMode="auto">
              <a:xfrm>
                <a:off x="4171406" y="3413760"/>
                <a:ext cx="261257" cy="269966"/>
              </a:xfrm>
              <a:custGeom>
                <a:avLst/>
                <a:gdLst>
                  <a:gd name="connsiteX0" fmla="*/ 0 w 261257"/>
                  <a:gd name="connsiteY0" fmla="*/ 269966 h 269966"/>
                  <a:gd name="connsiteX1" fmla="*/ 130629 w 261257"/>
                  <a:gd name="connsiteY1" fmla="*/ 8709 h 269966"/>
                  <a:gd name="connsiteX2" fmla="*/ 261257 w 261257"/>
                  <a:gd name="connsiteY2" fmla="*/ 217714 h 269966"/>
                  <a:gd name="connsiteX3" fmla="*/ 261257 w 261257"/>
                  <a:gd name="connsiteY3" fmla="*/ 217714 h 26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257" h="269966">
                    <a:moveTo>
                      <a:pt x="0" y="269966"/>
                    </a:moveTo>
                    <a:cubicBezTo>
                      <a:pt x="43543" y="143692"/>
                      <a:pt x="87086" y="17418"/>
                      <a:pt x="130629" y="8709"/>
                    </a:cubicBezTo>
                    <a:cubicBezTo>
                      <a:pt x="174172" y="0"/>
                      <a:pt x="261257" y="217714"/>
                      <a:pt x="261257" y="217714"/>
                    </a:cubicBezTo>
                    <a:lnTo>
                      <a:pt x="261257" y="217714"/>
                    </a:ln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neva"/>
                </a:endParaRPr>
              </a:p>
            </p:txBody>
          </p:sp>
          <p:sp>
            <p:nvSpPr>
              <p:cNvPr id="405" name="Freeform 404"/>
              <p:cNvSpPr/>
              <p:nvPr/>
            </p:nvSpPr>
            <p:spPr bwMode="auto">
              <a:xfrm>
                <a:off x="4476206" y="3413760"/>
                <a:ext cx="261257" cy="269966"/>
              </a:xfrm>
              <a:custGeom>
                <a:avLst/>
                <a:gdLst>
                  <a:gd name="connsiteX0" fmla="*/ 0 w 261257"/>
                  <a:gd name="connsiteY0" fmla="*/ 269966 h 269966"/>
                  <a:gd name="connsiteX1" fmla="*/ 130629 w 261257"/>
                  <a:gd name="connsiteY1" fmla="*/ 8709 h 269966"/>
                  <a:gd name="connsiteX2" fmla="*/ 261257 w 261257"/>
                  <a:gd name="connsiteY2" fmla="*/ 217714 h 269966"/>
                  <a:gd name="connsiteX3" fmla="*/ 261257 w 261257"/>
                  <a:gd name="connsiteY3" fmla="*/ 217714 h 26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257" h="269966">
                    <a:moveTo>
                      <a:pt x="0" y="269966"/>
                    </a:moveTo>
                    <a:cubicBezTo>
                      <a:pt x="43543" y="143692"/>
                      <a:pt x="87086" y="17418"/>
                      <a:pt x="130629" y="8709"/>
                    </a:cubicBezTo>
                    <a:cubicBezTo>
                      <a:pt x="174172" y="0"/>
                      <a:pt x="261257" y="217714"/>
                      <a:pt x="261257" y="217714"/>
                    </a:cubicBezTo>
                    <a:lnTo>
                      <a:pt x="261257" y="217714"/>
                    </a:ln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neva"/>
                </a:endParaRPr>
              </a:p>
            </p:txBody>
          </p:sp>
          <p:sp>
            <p:nvSpPr>
              <p:cNvPr id="406" name="Freeform 405"/>
              <p:cNvSpPr/>
              <p:nvPr/>
            </p:nvSpPr>
            <p:spPr bwMode="auto">
              <a:xfrm>
                <a:off x="4761412" y="3226526"/>
                <a:ext cx="1162594" cy="394063"/>
              </a:xfrm>
              <a:custGeom>
                <a:avLst/>
                <a:gdLst>
                  <a:gd name="connsiteX0" fmla="*/ 0 w 1162594"/>
                  <a:gd name="connsiteY0" fmla="*/ 381000 h 394063"/>
                  <a:gd name="connsiteX1" fmla="*/ 496388 w 1162594"/>
                  <a:gd name="connsiteY1" fmla="*/ 2177 h 394063"/>
                  <a:gd name="connsiteX2" fmla="*/ 1162594 w 1162594"/>
                  <a:gd name="connsiteY2" fmla="*/ 394063 h 394063"/>
                  <a:gd name="connsiteX3" fmla="*/ 1162594 w 1162594"/>
                  <a:gd name="connsiteY3" fmla="*/ 394063 h 394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2594" h="394063">
                    <a:moveTo>
                      <a:pt x="0" y="381000"/>
                    </a:moveTo>
                    <a:cubicBezTo>
                      <a:pt x="151311" y="190500"/>
                      <a:pt x="302622" y="0"/>
                      <a:pt x="496388" y="2177"/>
                    </a:cubicBezTo>
                    <a:cubicBezTo>
                      <a:pt x="690154" y="4354"/>
                      <a:pt x="1162594" y="394063"/>
                      <a:pt x="1162594" y="394063"/>
                    </a:cubicBezTo>
                    <a:lnTo>
                      <a:pt x="1162594" y="394063"/>
                    </a:ln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neva"/>
                </a:endParaRPr>
              </a:p>
            </p:txBody>
          </p:sp>
          <p:sp>
            <p:nvSpPr>
              <p:cNvPr id="407" name="Freeform 406"/>
              <p:cNvSpPr/>
              <p:nvPr/>
            </p:nvSpPr>
            <p:spPr bwMode="auto">
              <a:xfrm>
                <a:off x="5924006" y="3413760"/>
                <a:ext cx="261257" cy="269966"/>
              </a:xfrm>
              <a:custGeom>
                <a:avLst/>
                <a:gdLst>
                  <a:gd name="connsiteX0" fmla="*/ 0 w 261257"/>
                  <a:gd name="connsiteY0" fmla="*/ 269966 h 269966"/>
                  <a:gd name="connsiteX1" fmla="*/ 130629 w 261257"/>
                  <a:gd name="connsiteY1" fmla="*/ 8709 h 269966"/>
                  <a:gd name="connsiteX2" fmla="*/ 261257 w 261257"/>
                  <a:gd name="connsiteY2" fmla="*/ 217714 h 269966"/>
                  <a:gd name="connsiteX3" fmla="*/ 261257 w 261257"/>
                  <a:gd name="connsiteY3" fmla="*/ 217714 h 26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257" h="269966">
                    <a:moveTo>
                      <a:pt x="0" y="269966"/>
                    </a:moveTo>
                    <a:cubicBezTo>
                      <a:pt x="43543" y="143692"/>
                      <a:pt x="87086" y="17418"/>
                      <a:pt x="130629" y="8709"/>
                    </a:cubicBezTo>
                    <a:cubicBezTo>
                      <a:pt x="174172" y="0"/>
                      <a:pt x="261257" y="217714"/>
                      <a:pt x="261257" y="217714"/>
                    </a:cubicBezTo>
                    <a:lnTo>
                      <a:pt x="261257" y="217714"/>
                    </a:ln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neva"/>
                </a:endParaRPr>
              </a:p>
            </p:txBody>
          </p:sp>
          <p:sp>
            <p:nvSpPr>
              <p:cNvPr id="408" name="Freeform 407"/>
              <p:cNvSpPr/>
              <p:nvPr/>
            </p:nvSpPr>
            <p:spPr bwMode="auto">
              <a:xfrm>
                <a:off x="6305006" y="3413760"/>
                <a:ext cx="261257" cy="269966"/>
              </a:xfrm>
              <a:custGeom>
                <a:avLst/>
                <a:gdLst>
                  <a:gd name="connsiteX0" fmla="*/ 0 w 261257"/>
                  <a:gd name="connsiteY0" fmla="*/ 269966 h 269966"/>
                  <a:gd name="connsiteX1" fmla="*/ 130629 w 261257"/>
                  <a:gd name="connsiteY1" fmla="*/ 8709 h 269966"/>
                  <a:gd name="connsiteX2" fmla="*/ 261257 w 261257"/>
                  <a:gd name="connsiteY2" fmla="*/ 217714 h 269966"/>
                  <a:gd name="connsiteX3" fmla="*/ 261257 w 261257"/>
                  <a:gd name="connsiteY3" fmla="*/ 217714 h 26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257" h="269966">
                    <a:moveTo>
                      <a:pt x="0" y="269966"/>
                    </a:moveTo>
                    <a:cubicBezTo>
                      <a:pt x="43543" y="143692"/>
                      <a:pt x="87086" y="17418"/>
                      <a:pt x="130629" y="8709"/>
                    </a:cubicBezTo>
                    <a:cubicBezTo>
                      <a:pt x="174172" y="0"/>
                      <a:pt x="261257" y="217714"/>
                      <a:pt x="261257" y="217714"/>
                    </a:cubicBezTo>
                    <a:lnTo>
                      <a:pt x="261257" y="217714"/>
                    </a:ln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neva"/>
                </a:endParaRPr>
              </a:p>
            </p:txBody>
          </p:sp>
          <p:sp>
            <p:nvSpPr>
              <p:cNvPr id="409" name="Freeform 408"/>
              <p:cNvSpPr/>
              <p:nvPr/>
            </p:nvSpPr>
            <p:spPr bwMode="auto">
              <a:xfrm>
                <a:off x="6653349" y="3413760"/>
                <a:ext cx="261257" cy="269966"/>
              </a:xfrm>
              <a:custGeom>
                <a:avLst/>
                <a:gdLst>
                  <a:gd name="connsiteX0" fmla="*/ 0 w 261257"/>
                  <a:gd name="connsiteY0" fmla="*/ 269966 h 269966"/>
                  <a:gd name="connsiteX1" fmla="*/ 130629 w 261257"/>
                  <a:gd name="connsiteY1" fmla="*/ 8709 h 269966"/>
                  <a:gd name="connsiteX2" fmla="*/ 261257 w 261257"/>
                  <a:gd name="connsiteY2" fmla="*/ 217714 h 269966"/>
                  <a:gd name="connsiteX3" fmla="*/ 261257 w 261257"/>
                  <a:gd name="connsiteY3" fmla="*/ 217714 h 26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257" h="269966">
                    <a:moveTo>
                      <a:pt x="0" y="269966"/>
                    </a:moveTo>
                    <a:cubicBezTo>
                      <a:pt x="43543" y="143692"/>
                      <a:pt x="87086" y="17418"/>
                      <a:pt x="130629" y="8709"/>
                    </a:cubicBezTo>
                    <a:cubicBezTo>
                      <a:pt x="174172" y="0"/>
                      <a:pt x="261257" y="217714"/>
                      <a:pt x="261257" y="217714"/>
                    </a:cubicBezTo>
                    <a:lnTo>
                      <a:pt x="261257" y="217714"/>
                    </a:ln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neva"/>
                </a:endParaRPr>
              </a:p>
            </p:txBody>
          </p:sp>
          <p:sp>
            <p:nvSpPr>
              <p:cNvPr id="410" name="Freeform 409"/>
              <p:cNvSpPr/>
              <p:nvPr/>
            </p:nvSpPr>
            <p:spPr bwMode="auto">
              <a:xfrm>
                <a:off x="6990806" y="3413760"/>
                <a:ext cx="261257" cy="269966"/>
              </a:xfrm>
              <a:custGeom>
                <a:avLst/>
                <a:gdLst>
                  <a:gd name="connsiteX0" fmla="*/ 0 w 261257"/>
                  <a:gd name="connsiteY0" fmla="*/ 269966 h 269966"/>
                  <a:gd name="connsiteX1" fmla="*/ 130629 w 261257"/>
                  <a:gd name="connsiteY1" fmla="*/ 8709 h 269966"/>
                  <a:gd name="connsiteX2" fmla="*/ 261257 w 261257"/>
                  <a:gd name="connsiteY2" fmla="*/ 217714 h 269966"/>
                  <a:gd name="connsiteX3" fmla="*/ 261257 w 261257"/>
                  <a:gd name="connsiteY3" fmla="*/ 217714 h 26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257" h="269966">
                    <a:moveTo>
                      <a:pt x="0" y="269966"/>
                    </a:moveTo>
                    <a:cubicBezTo>
                      <a:pt x="43543" y="143692"/>
                      <a:pt x="87086" y="17418"/>
                      <a:pt x="130629" y="8709"/>
                    </a:cubicBezTo>
                    <a:cubicBezTo>
                      <a:pt x="174172" y="0"/>
                      <a:pt x="261257" y="217714"/>
                      <a:pt x="261257" y="217714"/>
                    </a:cubicBezTo>
                    <a:lnTo>
                      <a:pt x="261257" y="217714"/>
                    </a:ln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neva"/>
                </a:endParaRPr>
              </a:p>
            </p:txBody>
          </p:sp>
          <p:sp>
            <p:nvSpPr>
              <p:cNvPr id="411" name="Freeform 410"/>
              <p:cNvSpPr/>
              <p:nvPr/>
            </p:nvSpPr>
            <p:spPr bwMode="auto">
              <a:xfrm>
                <a:off x="7295606" y="3413760"/>
                <a:ext cx="261257" cy="269966"/>
              </a:xfrm>
              <a:custGeom>
                <a:avLst/>
                <a:gdLst>
                  <a:gd name="connsiteX0" fmla="*/ 0 w 261257"/>
                  <a:gd name="connsiteY0" fmla="*/ 269966 h 269966"/>
                  <a:gd name="connsiteX1" fmla="*/ 130629 w 261257"/>
                  <a:gd name="connsiteY1" fmla="*/ 8709 h 269966"/>
                  <a:gd name="connsiteX2" fmla="*/ 261257 w 261257"/>
                  <a:gd name="connsiteY2" fmla="*/ 217714 h 269966"/>
                  <a:gd name="connsiteX3" fmla="*/ 261257 w 261257"/>
                  <a:gd name="connsiteY3" fmla="*/ 217714 h 26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257" h="269966">
                    <a:moveTo>
                      <a:pt x="0" y="269966"/>
                    </a:moveTo>
                    <a:cubicBezTo>
                      <a:pt x="43543" y="143692"/>
                      <a:pt x="87086" y="17418"/>
                      <a:pt x="130629" y="8709"/>
                    </a:cubicBezTo>
                    <a:cubicBezTo>
                      <a:pt x="174172" y="0"/>
                      <a:pt x="261257" y="217714"/>
                      <a:pt x="261257" y="217714"/>
                    </a:cubicBezTo>
                    <a:lnTo>
                      <a:pt x="261257" y="217714"/>
                    </a:ln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neva"/>
                </a:endParaRPr>
              </a:p>
            </p:txBody>
          </p:sp>
          <p:sp>
            <p:nvSpPr>
              <p:cNvPr id="412" name="Freeform 411"/>
              <p:cNvSpPr/>
              <p:nvPr/>
            </p:nvSpPr>
            <p:spPr bwMode="auto">
              <a:xfrm>
                <a:off x="7524206" y="3226526"/>
                <a:ext cx="1162594" cy="394063"/>
              </a:xfrm>
              <a:custGeom>
                <a:avLst/>
                <a:gdLst>
                  <a:gd name="connsiteX0" fmla="*/ 0 w 1162594"/>
                  <a:gd name="connsiteY0" fmla="*/ 381000 h 394063"/>
                  <a:gd name="connsiteX1" fmla="*/ 496388 w 1162594"/>
                  <a:gd name="connsiteY1" fmla="*/ 2177 h 394063"/>
                  <a:gd name="connsiteX2" fmla="*/ 1162594 w 1162594"/>
                  <a:gd name="connsiteY2" fmla="*/ 394063 h 394063"/>
                  <a:gd name="connsiteX3" fmla="*/ 1162594 w 1162594"/>
                  <a:gd name="connsiteY3" fmla="*/ 394063 h 394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2594" h="394063">
                    <a:moveTo>
                      <a:pt x="0" y="381000"/>
                    </a:moveTo>
                    <a:cubicBezTo>
                      <a:pt x="151311" y="190500"/>
                      <a:pt x="302622" y="0"/>
                      <a:pt x="496388" y="2177"/>
                    </a:cubicBezTo>
                    <a:cubicBezTo>
                      <a:pt x="690154" y="4354"/>
                      <a:pt x="1162594" y="394063"/>
                      <a:pt x="1162594" y="394063"/>
                    </a:cubicBezTo>
                    <a:lnTo>
                      <a:pt x="1162594" y="394063"/>
                    </a:ln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neva"/>
                </a:endParaRPr>
              </a:p>
            </p:txBody>
          </p:sp>
          <p:sp>
            <p:nvSpPr>
              <p:cNvPr id="413" name="Freeform 412"/>
              <p:cNvSpPr/>
              <p:nvPr/>
            </p:nvSpPr>
            <p:spPr bwMode="auto">
              <a:xfrm>
                <a:off x="576943" y="3352800"/>
                <a:ext cx="261257" cy="269966"/>
              </a:xfrm>
              <a:custGeom>
                <a:avLst/>
                <a:gdLst>
                  <a:gd name="connsiteX0" fmla="*/ 0 w 261257"/>
                  <a:gd name="connsiteY0" fmla="*/ 269966 h 269966"/>
                  <a:gd name="connsiteX1" fmla="*/ 130629 w 261257"/>
                  <a:gd name="connsiteY1" fmla="*/ 8709 h 269966"/>
                  <a:gd name="connsiteX2" fmla="*/ 261257 w 261257"/>
                  <a:gd name="connsiteY2" fmla="*/ 217714 h 269966"/>
                  <a:gd name="connsiteX3" fmla="*/ 261257 w 261257"/>
                  <a:gd name="connsiteY3" fmla="*/ 217714 h 26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257" h="269966">
                    <a:moveTo>
                      <a:pt x="0" y="269966"/>
                    </a:moveTo>
                    <a:cubicBezTo>
                      <a:pt x="43543" y="143692"/>
                      <a:pt x="87086" y="17418"/>
                      <a:pt x="130629" y="8709"/>
                    </a:cubicBezTo>
                    <a:cubicBezTo>
                      <a:pt x="174172" y="0"/>
                      <a:pt x="261257" y="217714"/>
                      <a:pt x="261257" y="217714"/>
                    </a:cubicBezTo>
                    <a:lnTo>
                      <a:pt x="261257" y="217714"/>
                    </a:ln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neva"/>
                </a:endParaRPr>
              </a:p>
            </p:txBody>
          </p:sp>
        </p:grpSp>
      </p:grpSp>
      <p:sp>
        <p:nvSpPr>
          <p:cNvPr id="478" name="TextBox 477"/>
          <p:cNvSpPr txBox="1"/>
          <p:nvPr/>
        </p:nvSpPr>
        <p:spPr>
          <a:xfrm>
            <a:off x="195930" y="3429000"/>
            <a:ext cx="5976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Divide the network into regions: Coloring the network!</a:t>
            </a:r>
            <a:endParaRPr lang="en-US" dirty="0">
              <a:latin typeface="+mj-lt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238381" y="762000"/>
            <a:ext cx="5324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Unknown Eavesdropper Location</a:t>
            </a:r>
            <a:r>
              <a:rPr lang="en-US" sz="1400" b="1" i="1" dirty="0" smtClean="0">
                <a:latin typeface="+mj-lt"/>
              </a:rPr>
              <a:t>s:</a:t>
            </a:r>
            <a:endParaRPr lang="en-US" sz="1200" b="1" i="1" dirty="0">
              <a:latin typeface="+mj-lt"/>
            </a:endParaRPr>
          </a:p>
        </p:txBody>
      </p:sp>
      <p:pic>
        <p:nvPicPr>
          <p:cNvPr id="196" name="Picture 195" descr="CodeCogsEqn (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5700712"/>
            <a:ext cx="695325" cy="242888"/>
          </a:xfrm>
          <a:prstGeom prst="rect">
            <a:avLst/>
          </a:prstGeom>
        </p:spPr>
      </p:pic>
      <p:sp>
        <p:nvSpPr>
          <p:cNvPr id="192" name="TextBox 191"/>
          <p:cNvSpPr txBox="1"/>
          <p:nvPr/>
        </p:nvSpPr>
        <p:spPr>
          <a:xfrm>
            <a:off x="99422" y="454223"/>
            <a:ext cx="87914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IT Security Basics              PHY-layer Solutions</a:t>
            </a:r>
            <a:r>
              <a:rPr lang="en-US" sz="1400" dirty="0" smtClean="0">
                <a:solidFill>
                  <a:srgbClr val="FF0000"/>
                </a:solidFill>
              </a:rPr>
              <a:t>               Using the Network            </a:t>
            </a:r>
            <a:r>
              <a:rPr lang="en-US" sz="1400" dirty="0" smtClean="0"/>
              <a:t>Challenges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56642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0090" y="848571"/>
            <a:ext cx="2877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Secrecy Analysis</a:t>
            </a:r>
            <a:r>
              <a:rPr lang="en-US" b="1" i="1" dirty="0" smtClean="0">
                <a:latin typeface="+mj-lt"/>
              </a:rPr>
              <a:t>:</a:t>
            </a:r>
            <a:endParaRPr lang="en-US" b="1" i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345" y="2581870"/>
            <a:ext cx="37188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only potentially </a:t>
            </a:r>
            <a:r>
              <a:rPr lang="en-US" b="1" dirty="0" smtClean="0"/>
              <a:t>unsecure</a:t>
            </a:r>
            <a:r>
              <a:rPr lang="en-US" dirty="0" smtClean="0"/>
              <a:t> places: </a:t>
            </a:r>
            <a:r>
              <a:rPr lang="en-US" i="1" dirty="0" smtClean="0"/>
              <a:t>start</a:t>
            </a:r>
            <a:r>
              <a:rPr lang="en-US" dirty="0" smtClean="0"/>
              <a:t> or the </a:t>
            </a:r>
            <a:r>
              <a:rPr lang="en-US" i="1" dirty="0" smtClean="0"/>
              <a:t>end</a:t>
            </a:r>
            <a:r>
              <a:rPr lang="en-US" dirty="0" smtClean="0"/>
              <a:t> of a route.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24000" y="3821668"/>
            <a:ext cx="6616894" cy="369332"/>
            <a:chOff x="1080830" y="3515038"/>
            <a:chExt cx="6065486" cy="369332"/>
          </a:xfrm>
        </p:grpSpPr>
        <p:sp>
          <p:nvSpPr>
            <p:cNvPr id="10" name="Rectangle 9"/>
            <p:cNvSpPr/>
            <p:nvPr/>
          </p:nvSpPr>
          <p:spPr>
            <a:xfrm>
              <a:off x="1080830" y="3515038"/>
              <a:ext cx="280811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/>
              <a:r>
                <a:rPr lang="en-US" b="1" dirty="0" smtClean="0">
                  <a:solidFill>
                    <a:srgbClr val="0070C0"/>
                  </a:solidFill>
                </a:rPr>
                <a:t>Near-eavesdropper</a:t>
              </a:r>
              <a:r>
                <a:rPr lang="en-US" dirty="0" smtClean="0">
                  <a:latin typeface="Times" pitchFamily="18" charset="0"/>
                  <a:cs typeface="Times" pitchFamily="18" charset="0"/>
                </a:rPr>
                <a:t> </a:t>
              </a:r>
              <a:endParaRPr lang="en-US" b="1" dirty="0" smtClean="0">
                <a:solidFill>
                  <a:srgbClr val="0070C0"/>
                </a:solidFill>
              </a:endParaRPr>
            </a:p>
          </p:txBody>
        </p:sp>
        <p:sp>
          <p:nvSpPr>
            <p:cNvPr id="11" name="Right Arrow 10"/>
            <p:cNvSpPr/>
            <p:nvPr/>
          </p:nvSpPr>
          <p:spPr bwMode="auto">
            <a:xfrm>
              <a:off x="3786923" y="3584710"/>
              <a:ext cx="758950" cy="227685"/>
            </a:xfrm>
            <a:prstGeom prst="rightArrow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neva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47894" y="3515038"/>
              <a:ext cx="24984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70C0"/>
                  </a:solidFill>
                </a:rPr>
                <a:t>n/</a:t>
              </a:r>
              <a:r>
                <a:rPr lang="en-US" sz="1600" b="1" dirty="0" err="1" smtClean="0">
                  <a:solidFill>
                    <a:srgbClr val="0070C0"/>
                  </a:solidFill>
                </a:rPr>
                <a:t>logn</a:t>
              </a:r>
              <a:r>
                <a:rPr lang="en-US" sz="1600" dirty="0" smtClean="0"/>
                <a:t> eavesdroppers</a:t>
              </a:r>
              <a:endParaRPr lang="en-US" sz="1600" dirty="0"/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" y="4640580"/>
            <a:ext cx="6989445" cy="617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914400" y="5096470"/>
            <a:ext cx="6526970" cy="923330"/>
            <a:chOff x="231345" y="5096470"/>
            <a:chExt cx="6526970" cy="923330"/>
          </a:xfrm>
        </p:grpSpPr>
        <p:sp>
          <p:nvSpPr>
            <p:cNvPr id="17" name="TextBox 16"/>
            <p:cNvSpPr txBox="1"/>
            <p:nvPr/>
          </p:nvSpPr>
          <p:spPr>
            <a:xfrm>
              <a:off x="231345" y="5096470"/>
              <a:ext cx="652697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Standard Scheduling applied: cells take turns in transmissions:           throughput per node pair (standard).  </a:t>
              </a:r>
            </a:p>
          </p:txBody>
        </p:sp>
        <p:pic>
          <p:nvPicPr>
            <p:cNvPr id="18" name="Picture 17" descr="CodeCogsEqn (2)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60145" y="5472112"/>
              <a:ext cx="695325" cy="242888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/>
        </p:nvSpPr>
        <p:spPr>
          <a:xfrm>
            <a:off x="322490" y="4202668"/>
            <a:ext cx="3411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Throughput Analysis:</a:t>
            </a:r>
            <a:endParaRPr lang="en-US" b="1" dirty="0">
              <a:latin typeface="+mj-lt"/>
            </a:endParaRPr>
          </a:p>
        </p:txBody>
      </p:sp>
      <p:grpSp>
        <p:nvGrpSpPr>
          <p:cNvPr id="21" name="Group 4"/>
          <p:cNvGrpSpPr/>
          <p:nvPr/>
        </p:nvGrpSpPr>
        <p:grpSpPr>
          <a:xfrm>
            <a:off x="210300" y="1266391"/>
            <a:ext cx="8915400" cy="867209"/>
            <a:chOff x="228600" y="1878874"/>
            <a:chExt cx="8915400" cy="867209"/>
          </a:xfrm>
        </p:grpSpPr>
        <p:cxnSp>
          <p:nvCxnSpPr>
            <p:cNvPr id="27" name="Straight Connector 26"/>
            <p:cNvCxnSpPr/>
            <p:nvPr/>
          </p:nvCxnSpPr>
          <p:spPr bwMode="auto">
            <a:xfrm rot="5400000">
              <a:off x="377824" y="2513806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rot="5400000">
              <a:off x="687617" y="2513806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 rot="5400000">
              <a:off x="997410" y="2513806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rot="5400000">
              <a:off x="1307203" y="2513806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 rot="5400000">
              <a:off x="1616996" y="2513806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>
              <a:off x="1926789" y="2513806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rot="5400000">
              <a:off x="2236582" y="2513806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rot="5400000">
              <a:off x="2546375" y="2513806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 rot="5400000">
              <a:off x="2856168" y="2513806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 rot="5400000">
              <a:off x="3165961" y="2513806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 rot="5400000">
              <a:off x="3475754" y="2513806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 rot="5400000">
              <a:off x="3785547" y="2513806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 rot="5400000">
              <a:off x="4095340" y="2513806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 rot="5400000">
              <a:off x="4405133" y="2513806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 rot="5400000">
              <a:off x="4714926" y="2513806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 rot="5400000">
              <a:off x="5024719" y="2513806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 rot="5400000">
              <a:off x="5334512" y="2513806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 rot="5400000">
              <a:off x="5644305" y="2513806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 rot="5400000">
              <a:off x="5954098" y="2513806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 rot="5400000">
              <a:off x="6263891" y="2513806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 rot="5400000">
              <a:off x="6573684" y="2513806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 rot="5400000">
              <a:off x="6883477" y="2513806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 rot="5400000">
              <a:off x="7193270" y="2513806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 rot="5400000">
              <a:off x="7503063" y="2513806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 rot="5400000">
              <a:off x="7812856" y="2513806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 rot="5400000">
              <a:off x="8122649" y="2513806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 rot="5400000">
              <a:off x="8432442" y="2513806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 bwMode="auto">
            <a:xfrm rot="5400000">
              <a:off x="8742235" y="2513806"/>
              <a:ext cx="3048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>
              <a:off x="228600" y="2514600"/>
              <a:ext cx="89154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6" name="Freeform 55"/>
            <p:cNvSpPr/>
            <p:nvPr/>
          </p:nvSpPr>
          <p:spPr bwMode="auto">
            <a:xfrm>
              <a:off x="609600" y="2057400"/>
              <a:ext cx="261257" cy="269966"/>
            </a:xfrm>
            <a:custGeom>
              <a:avLst/>
              <a:gdLst>
                <a:gd name="connsiteX0" fmla="*/ 0 w 261257"/>
                <a:gd name="connsiteY0" fmla="*/ 269966 h 269966"/>
                <a:gd name="connsiteX1" fmla="*/ 130629 w 261257"/>
                <a:gd name="connsiteY1" fmla="*/ 8709 h 269966"/>
                <a:gd name="connsiteX2" fmla="*/ 261257 w 261257"/>
                <a:gd name="connsiteY2" fmla="*/ 217714 h 269966"/>
                <a:gd name="connsiteX3" fmla="*/ 261257 w 261257"/>
                <a:gd name="connsiteY3" fmla="*/ 217714 h 269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257" h="269966">
                  <a:moveTo>
                    <a:pt x="0" y="269966"/>
                  </a:moveTo>
                  <a:cubicBezTo>
                    <a:pt x="43543" y="143692"/>
                    <a:pt x="87086" y="17418"/>
                    <a:pt x="130629" y="8709"/>
                  </a:cubicBezTo>
                  <a:cubicBezTo>
                    <a:pt x="174172" y="0"/>
                    <a:pt x="261257" y="217714"/>
                    <a:pt x="261257" y="217714"/>
                  </a:cubicBezTo>
                  <a:lnTo>
                    <a:pt x="261257" y="217714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neva"/>
              </a:endParaRPr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990600" y="2057400"/>
              <a:ext cx="261257" cy="269966"/>
            </a:xfrm>
            <a:custGeom>
              <a:avLst/>
              <a:gdLst>
                <a:gd name="connsiteX0" fmla="*/ 0 w 261257"/>
                <a:gd name="connsiteY0" fmla="*/ 269966 h 269966"/>
                <a:gd name="connsiteX1" fmla="*/ 130629 w 261257"/>
                <a:gd name="connsiteY1" fmla="*/ 8709 h 269966"/>
                <a:gd name="connsiteX2" fmla="*/ 261257 w 261257"/>
                <a:gd name="connsiteY2" fmla="*/ 217714 h 269966"/>
                <a:gd name="connsiteX3" fmla="*/ 261257 w 261257"/>
                <a:gd name="connsiteY3" fmla="*/ 217714 h 269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257" h="269966">
                  <a:moveTo>
                    <a:pt x="0" y="269966"/>
                  </a:moveTo>
                  <a:cubicBezTo>
                    <a:pt x="43543" y="143692"/>
                    <a:pt x="87086" y="17418"/>
                    <a:pt x="130629" y="8709"/>
                  </a:cubicBezTo>
                  <a:cubicBezTo>
                    <a:pt x="174172" y="0"/>
                    <a:pt x="261257" y="217714"/>
                    <a:pt x="261257" y="217714"/>
                  </a:cubicBezTo>
                  <a:lnTo>
                    <a:pt x="261257" y="217714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neva"/>
              </a:endParaRPr>
            </a:p>
          </p:txBody>
        </p:sp>
        <p:sp>
          <p:nvSpPr>
            <p:cNvPr id="58" name="Freeform 57"/>
            <p:cNvSpPr/>
            <p:nvPr/>
          </p:nvSpPr>
          <p:spPr bwMode="auto">
            <a:xfrm>
              <a:off x="1338943" y="2057400"/>
              <a:ext cx="261257" cy="269966"/>
            </a:xfrm>
            <a:custGeom>
              <a:avLst/>
              <a:gdLst>
                <a:gd name="connsiteX0" fmla="*/ 0 w 261257"/>
                <a:gd name="connsiteY0" fmla="*/ 269966 h 269966"/>
                <a:gd name="connsiteX1" fmla="*/ 130629 w 261257"/>
                <a:gd name="connsiteY1" fmla="*/ 8709 h 269966"/>
                <a:gd name="connsiteX2" fmla="*/ 261257 w 261257"/>
                <a:gd name="connsiteY2" fmla="*/ 217714 h 269966"/>
                <a:gd name="connsiteX3" fmla="*/ 261257 w 261257"/>
                <a:gd name="connsiteY3" fmla="*/ 217714 h 269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257" h="269966">
                  <a:moveTo>
                    <a:pt x="0" y="269966"/>
                  </a:moveTo>
                  <a:cubicBezTo>
                    <a:pt x="43543" y="143692"/>
                    <a:pt x="87086" y="17418"/>
                    <a:pt x="130629" y="8709"/>
                  </a:cubicBezTo>
                  <a:cubicBezTo>
                    <a:pt x="174172" y="0"/>
                    <a:pt x="261257" y="217714"/>
                    <a:pt x="261257" y="217714"/>
                  </a:cubicBezTo>
                  <a:lnTo>
                    <a:pt x="261257" y="217714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neva"/>
              </a:endParaRPr>
            </a:p>
          </p:txBody>
        </p:sp>
        <p:sp>
          <p:nvSpPr>
            <p:cNvPr id="59" name="Freeform 58"/>
            <p:cNvSpPr/>
            <p:nvPr/>
          </p:nvSpPr>
          <p:spPr bwMode="auto">
            <a:xfrm>
              <a:off x="2819400" y="2092234"/>
              <a:ext cx="261257" cy="269966"/>
            </a:xfrm>
            <a:custGeom>
              <a:avLst/>
              <a:gdLst>
                <a:gd name="connsiteX0" fmla="*/ 0 w 261257"/>
                <a:gd name="connsiteY0" fmla="*/ 269966 h 269966"/>
                <a:gd name="connsiteX1" fmla="*/ 130629 w 261257"/>
                <a:gd name="connsiteY1" fmla="*/ 8709 h 269966"/>
                <a:gd name="connsiteX2" fmla="*/ 261257 w 261257"/>
                <a:gd name="connsiteY2" fmla="*/ 217714 h 269966"/>
                <a:gd name="connsiteX3" fmla="*/ 261257 w 261257"/>
                <a:gd name="connsiteY3" fmla="*/ 217714 h 269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257" h="269966">
                  <a:moveTo>
                    <a:pt x="0" y="269966"/>
                  </a:moveTo>
                  <a:cubicBezTo>
                    <a:pt x="43543" y="143692"/>
                    <a:pt x="87086" y="17418"/>
                    <a:pt x="130629" y="8709"/>
                  </a:cubicBezTo>
                  <a:cubicBezTo>
                    <a:pt x="174172" y="0"/>
                    <a:pt x="261257" y="217714"/>
                    <a:pt x="261257" y="217714"/>
                  </a:cubicBezTo>
                  <a:lnTo>
                    <a:pt x="261257" y="217714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neva"/>
              </a:endParaRPr>
            </a:p>
          </p:txBody>
        </p:sp>
        <p:sp>
          <p:nvSpPr>
            <p:cNvPr id="60" name="Freeform 59"/>
            <p:cNvSpPr/>
            <p:nvPr/>
          </p:nvSpPr>
          <p:spPr bwMode="auto">
            <a:xfrm>
              <a:off x="3200400" y="2092234"/>
              <a:ext cx="261257" cy="269966"/>
            </a:xfrm>
            <a:custGeom>
              <a:avLst/>
              <a:gdLst>
                <a:gd name="connsiteX0" fmla="*/ 0 w 261257"/>
                <a:gd name="connsiteY0" fmla="*/ 269966 h 269966"/>
                <a:gd name="connsiteX1" fmla="*/ 130629 w 261257"/>
                <a:gd name="connsiteY1" fmla="*/ 8709 h 269966"/>
                <a:gd name="connsiteX2" fmla="*/ 261257 w 261257"/>
                <a:gd name="connsiteY2" fmla="*/ 217714 h 269966"/>
                <a:gd name="connsiteX3" fmla="*/ 261257 w 261257"/>
                <a:gd name="connsiteY3" fmla="*/ 217714 h 269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257" h="269966">
                  <a:moveTo>
                    <a:pt x="0" y="269966"/>
                  </a:moveTo>
                  <a:cubicBezTo>
                    <a:pt x="43543" y="143692"/>
                    <a:pt x="87086" y="17418"/>
                    <a:pt x="130629" y="8709"/>
                  </a:cubicBezTo>
                  <a:cubicBezTo>
                    <a:pt x="174172" y="0"/>
                    <a:pt x="261257" y="217714"/>
                    <a:pt x="261257" y="217714"/>
                  </a:cubicBezTo>
                  <a:lnTo>
                    <a:pt x="261257" y="217714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neva"/>
              </a:endParaRPr>
            </a:p>
          </p:txBody>
        </p:sp>
        <p:sp>
          <p:nvSpPr>
            <p:cNvPr id="61" name="Freeform 60"/>
            <p:cNvSpPr/>
            <p:nvPr/>
          </p:nvSpPr>
          <p:spPr bwMode="auto">
            <a:xfrm>
              <a:off x="3548743" y="2092234"/>
              <a:ext cx="261257" cy="269966"/>
            </a:xfrm>
            <a:custGeom>
              <a:avLst/>
              <a:gdLst>
                <a:gd name="connsiteX0" fmla="*/ 0 w 261257"/>
                <a:gd name="connsiteY0" fmla="*/ 269966 h 269966"/>
                <a:gd name="connsiteX1" fmla="*/ 130629 w 261257"/>
                <a:gd name="connsiteY1" fmla="*/ 8709 h 269966"/>
                <a:gd name="connsiteX2" fmla="*/ 261257 w 261257"/>
                <a:gd name="connsiteY2" fmla="*/ 217714 h 269966"/>
                <a:gd name="connsiteX3" fmla="*/ 261257 w 261257"/>
                <a:gd name="connsiteY3" fmla="*/ 217714 h 269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257" h="269966">
                  <a:moveTo>
                    <a:pt x="0" y="269966"/>
                  </a:moveTo>
                  <a:cubicBezTo>
                    <a:pt x="43543" y="143692"/>
                    <a:pt x="87086" y="17418"/>
                    <a:pt x="130629" y="8709"/>
                  </a:cubicBezTo>
                  <a:cubicBezTo>
                    <a:pt x="174172" y="0"/>
                    <a:pt x="261257" y="217714"/>
                    <a:pt x="261257" y="217714"/>
                  </a:cubicBezTo>
                  <a:lnTo>
                    <a:pt x="261257" y="217714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neva"/>
              </a:endParaRPr>
            </a:p>
          </p:txBody>
        </p:sp>
        <p:sp>
          <p:nvSpPr>
            <p:cNvPr id="62" name="Freeform 61"/>
            <p:cNvSpPr/>
            <p:nvPr/>
          </p:nvSpPr>
          <p:spPr bwMode="auto">
            <a:xfrm>
              <a:off x="1658983" y="1878874"/>
              <a:ext cx="1162594" cy="394063"/>
            </a:xfrm>
            <a:custGeom>
              <a:avLst/>
              <a:gdLst>
                <a:gd name="connsiteX0" fmla="*/ 0 w 1162594"/>
                <a:gd name="connsiteY0" fmla="*/ 381000 h 394063"/>
                <a:gd name="connsiteX1" fmla="*/ 496388 w 1162594"/>
                <a:gd name="connsiteY1" fmla="*/ 2177 h 394063"/>
                <a:gd name="connsiteX2" fmla="*/ 1162594 w 1162594"/>
                <a:gd name="connsiteY2" fmla="*/ 394063 h 394063"/>
                <a:gd name="connsiteX3" fmla="*/ 1162594 w 1162594"/>
                <a:gd name="connsiteY3" fmla="*/ 394063 h 39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2594" h="394063">
                  <a:moveTo>
                    <a:pt x="0" y="381000"/>
                  </a:moveTo>
                  <a:cubicBezTo>
                    <a:pt x="151311" y="190500"/>
                    <a:pt x="302622" y="0"/>
                    <a:pt x="496388" y="2177"/>
                  </a:cubicBezTo>
                  <a:cubicBezTo>
                    <a:pt x="690154" y="4354"/>
                    <a:pt x="1162594" y="394063"/>
                    <a:pt x="1162594" y="394063"/>
                  </a:cubicBezTo>
                  <a:lnTo>
                    <a:pt x="1162594" y="394063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neva"/>
              </a:endParaRPr>
            </a:p>
          </p:txBody>
        </p:sp>
        <p:sp>
          <p:nvSpPr>
            <p:cNvPr id="63" name="Freeform 62"/>
            <p:cNvSpPr/>
            <p:nvPr/>
          </p:nvSpPr>
          <p:spPr bwMode="auto">
            <a:xfrm>
              <a:off x="3886200" y="2092234"/>
              <a:ext cx="261257" cy="269966"/>
            </a:xfrm>
            <a:custGeom>
              <a:avLst/>
              <a:gdLst>
                <a:gd name="connsiteX0" fmla="*/ 0 w 261257"/>
                <a:gd name="connsiteY0" fmla="*/ 269966 h 269966"/>
                <a:gd name="connsiteX1" fmla="*/ 130629 w 261257"/>
                <a:gd name="connsiteY1" fmla="*/ 8709 h 269966"/>
                <a:gd name="connsiteX2" fmla="*/ 261257 w 261257"/>
                <a:gd name="connsiteY2" fmla="*/ 217714 h 269966"/>
                <a:gd name="connsiteX3" fmla="*/ 261257 w 261257"/>
                <a:gd name="connsiteY3" fmla="*/ 217714 h 269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257" h="269966">
                  <a:moveTo>
                    <a:pt x="0" y="269966"/>
                  </a:moveTo>
                  <a:cubicBezTo>
                    <a:pt x="43543" y="143692"/>
                    <a:pt x="87086" y="17418"/>
                    <a:pt x="130629" y="8709"/>
                  </a:cubicBezTo>
                  <a:cubicBezTo>
                    <a:pt x="174172" y="0"/>
                    <a:pt x="261257" y="217714"/>
                    <a:pt x="261257" y="217714"/>
                  </a:cubicBezTo>
                  <a:lnTo>
                    <a:pt x="261257" y="217714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neva"/>
              </a:endParaRPr>
            </a:p>
          </p:txBody>
        </p:sp>
        <p:sp>
          <p:nvSpPr>
            <p:cNvPr id="64" name="Freeform 63"/>
            <p:cNvSpPr/>
            <p:nvPr/>
          </p:nvSpPr>
          <p:spPr bwMode="auto">
            <a:xfrm>
              <a:off x="4191000" y="2092234"/>
              <a:ext cx="261257" cy="269966"/>
            </a:xfrm>
            <a:custGeom>
              <a:avLst/>
              <a:gdLst>
                <a:gd name="connsiteX0" fmla="*/ 0 w 261257"/>
                <a:gd name="connsiteY0" fmla="*/ 269966 h 269966"/>
                <a:gd name="connsiteX1" fmla="*/ 130629 w 261257"/>
                <a:gd name="connsiteY1" fmla="*/ 8709 h 269966"/>
                <a:gd name="connsiteX2" fmla="*/ 261257 w 261257"/>
                <a:gd name="connsiteY2" fmla="*/ 217714 h 269966"/>
                <a:gd name="connsiteX3" fmla="*/ 261257 w 261257"/>
                <a:gd name="connsiteY3" fmla="*/ 217714 h 269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257" h="269966">
                  <a:moveTo>
                    <a:pt x="0" y="269966"/>
                  </a:moveTo>
                  <a:cubicBezTo>
                    <a:pt x="43543" y="143692"/>
                    <a:pt x="87086" y="17418"/>
                    <a:pt x="130629" y="8709"/>
                  </a:cubicBezTo>
                  <a:cubicBezTo>
                    <a:pt x="174172" y="0"/>
                    <a:pt x="261257" y="217714"/>
                    <a:pt x="261257" y="217714"/>
                  </a:cubicBezTo>
                  <a:lnTo>
                    <a:pt x="261257" y="217714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neva"/>
              </a:endParaRPr>
            </a:p>
          </p:txBody>
        </p:sp>
        <p:sp>
          <p:nvSpPr>
            <p:cNvPr id="65" name="Freeform 64"/>
            <p:cNvSpPr/>
            <p:nvPr/>
          </p:nvSpPr>
          <p:spPr bwMode="auto">
            <a:xfrm>
              <a:off x="4476206" y="1905000"/>
              <a:ext cx="1162594" cy="394063"/>
            </a:xfrm>
            <a:custGeom>
              <a:avLst/>
              <a:gdLst>
                <a:gd name="connsiteX0" fmla="*/ 0 w 1162594"/>
                <a:gd name="connsiteY0" fmla="*/ 381000 h 394063"/>
                <a:gd name="connsiteX1" fmla="*/ 496388 w 1162594"/>
                <a:gd name="connsiteY1" fmla="*/ 2177 h 394063"/>
                <a:gd name="connsiteX2" fmla="*/ 1162594 w 1162594"/>
                <a:gd name="connsiteY2" fmla="*/ 394063 h 394063"/>
                <a:gd name="connsiteX3" fmla="*/ 1162594 w 1162594"/>
                <a:gd name="connsiteY3" fmla="*/ 394063 h 39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2594" h="394063">
                  <a:moveTo>
                    <a:pt x="0" y="381000"/>
                  </a:moveTo>
                  <a:cubicBezTo>
                    <a:pt x="151311" y="190500"/>
                    <a:pt x="302622" y="0"/>
                    <a:pt x="496388" y="2177"/>
                  </a:cubicBezTo>
                  <a:cubicBezTo>
                    <a:pt x="690154" y="4354"/>
                    <a:pt x="1162594" y="394063"/>
                    <a:pt x="1162594" y="394063"/>
                  </a:cubicBezTo>
                  <a:lnTo>
                    <a:pt x="1162594" y="394063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neva"/>
              </a:endParaRPr>
            </a:p>
          </p:txBody>
        </p:sp>
        <p:sp>
          <p:nvSpPr>
            <p:cNvPr id="66" name="Freeform 65"/>
            <p:cNvSpPr/>
            <p:nvPr/>
          </p:nvSpPr>
          <p:spPr bwMode="auto">
            <a:xfrm>
              <a:off x="5638800" y="2092234"/>
              <a:ext cx="261257" cy="269966"/>
            </a:xfrm>
            <a:custGeom>
              <a:avLst/>
              <a:gdLst>
                <a:gd name="connsiteX0" fmla="*/ 0 w 261257"/>
                <a:gd name="connsiteY0" fmla="*/ 269966 h 269966"/>
                <a:gd name="connsiteX1" fmla="*/ 130629 w 261257"/>
                <a:gd name="connsiteY1" fmla="*/ 8709 h 269966"/>
                <a:gd name="connsiteX2" fmla="*/ 261257 w 261257"/>
                <a:gd name="connsiteY2" fmla="*/ 217714 h 269966"/>
                <a:gd name="connsiteX3" fmla="*/ 261257 w 261257"/>
                <a:gd name="connsiteY3" fmla="*/ 217714 h 269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257" h="269966">
                  <a:moveTo>
                    <a:pt x="0" y="269966"/>
                  </a:moveTo>
                  <a:cubicBezTo>
                    <a:pt x="43543" y="143692"/>
                    <a:pt x="87086" y="17418"/>
                    <a:pt x="130629" y="8709"/>
                  </a:cubicBezTo>
                  <a:cubicBezTo>
                    <a:pt x="174172" y="0"/>
                    <a:pt x="261257" y="217714"/>
                    <a:pt x="261257" y="217714"/>
                  </a:cubicBezTo>
                  <a:lnTo>
                    <a:pt x="261257" y="217714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neva"/>
              </a:endParaRPr>
            </a:p>
          </p:txBody>
        </p:sp>
        <p:sp>
          <p:nvSpPr>
            <p:cNvPr id="67" name="Freeform 66"/>
            <p:cNvSpPr/>
            <p:nvPr/>
          </p:nvSpPr>
          <p:spPr bwMode="auto">
            <a:xfrm>
              <a:off x="6019800" y="2092234"/>
              <a:ext cx="261257" cy="269966"/>
            </a:xfrm>
            <a:custGeom>
              <a:avLst/>
              <a:gdLst>
                <a:gd name="connsiteX0" fmla="*/ 0 w 261257"/>
                <a:gd name="connsiteY0" fmla="*/ 269966 h 269966"/>
                <a:gd name="connsiteX1" fmla="*/ 130629 w 261257"/>
                <a:gd name="connsiteY1" fmla="*/ 8709 h 269966"/>
                <a:gd name="connsiteX2" fmla="*/ 261257 w 261257"/>
                <a:gd name="connsiteY2" fmla="*/ 217714 h 269966"/>
                <a:gd name="connsiteX3" fmla="*/ 261257 w 261257"/>
                <a:gd name="connsiteY3" fmla="*/ 217714 h 269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257" h="269966">
                  <a:moveTo>
                    <a:pt x="0" y="269966"/>
                  </a:moveTo>
                  <a:cubicBezTo>
                    <a:pt x="43543" y="143692"/>
                    <a:pt x="87086" y="17418"/>
                    <a:pt x="130629" y="8709"/>
                  </a:cubicBezTo>
                  <a:cubicBezTo>
                    <a:pt x="174172" y="0"/>
                    <a:pt x="261257" y="217714"/>
                    <a:pt x="261257" y="217714"/>
                  </a:cubicBezTo>
                  <a:lnTo>
                    <a:pt x="261257" y="217714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neva"/>
              </a:endParaRPr>
            </a:p>
          </p:txBody>
        </p:sp>
        <p:sp>
          <p:nvSpPr>
            <p:cNvPr id="68" name="Freeform 67"/>
            <p:cNvSpPr/>
            <p:nvPr/>
          </p:nvSpPr>
          <p:spPr bwMode="auto">
            <a:xfrm>
              <a:off x="6368143" y="2092234"/>
              <a:ext cx="261257" cy="269966"/>
            </a:xfrm>
            <a:custGeom>
              <a:avLst/>
              <a:gdLst>
                <a:gd name="connsiteX0" fmla="*/ 0 w 261257"/>
                <a:gd name="connsiteY0" fmla="*/ 269966 h 269966"/>
                <a:gd name="connsiteX1" fmla="*/ 130629 w 261257"/>
                <a:gd name="connsiteY1" fmla="*/ 8709 h 269966"/>
                <a:gd name="connsiteX2" fmla="*/ 261257 w 261257"/>
                <a:gd name="connsiteY2" fmla="*/ 217714 h 269966"/>
                <a:gd name="connsiteX3" fmla="*/ 261257 w 261257"/>
                <a:gd name="connsiteY3" fmla="*/ 217714 h 269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257" h="269966">
                  <a:moveTo>
                    <a:pt x="0" y="269966"/>
                  </a:moveTo>
                  <a:cubicBezTo>
                    <a:pt x="43543" y="143692"/>
                    <a:pt x="87086" y="17418"/>
                    <a:pt x="130629" y="8709"/>
                  </a:cubicBezTo>
                  <a:cubicBezTo>
                    <a:pt x="174172" y="0"/>
                    <a:pt x="261257" y="217714"/>
                    <a:pt x="261257" y="217714"/>
                  </a:cubicBezTo>
                  <a:lnTo>
                    <a:pt x="261257" y="217714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neva"/>
              </a:endParaRPr>
            </a:p>
          </p:txBody>
        </p:sp>
        <p:sp>
          <p:nvSpPr>
            <p:cNvPr id="69" name="Freeform 68"/>
            <p:cNvSpPr/>
            <p:nvPr/>
          </p:nvSpPr>
          <p:spPr bwMode="auto">
            <a:xfrm>
              <a:off x="6705600" y="2092234"/>
              <a:ext cx="261257" cy="269966"/>
            </a:xfrm>
            <a:custGeom>
              <a:avLst/>
              <a:gdLst>
                <a:gd name="connsiteX0" fmla="*/ 0 w 261257"/>
                <a:gd name="connsiteY0" fmla="*/ 269966 h 269966"/>
                <a:gd name="connsiteX1" fmla="*/ 130629 w 261257"/>
                <a:gd name="connsiteY1" fmla="*/ 8709 h 269966"/>
                <a:gd name="connsiteX2" fmla="*/ 261257 w 261257"/>
                <a:gd name="connsiteY2" fmla="*/ 217714 h 269966"/>
                <a:gd name="connsiteX3" fmla="*/ 261257 w 261257"/>
                <a:gd name="connsiteY3" fmla="*/ 217714 h 269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257" h="269966">
                  <a:moveTo>
                    <a:pt x="0" y="269966"/>
                  </a:moveTo>
                  <a:cubicBezTo>
                    <a:pt x="43543" y="143692"/>
                    <a:pt x="87086" y="17418"/>
                    <a:pt x="130629" y="8709"/>
                  </a:cubicBezTo>
                  <a:cubicBezTo>
                    <a:pt x="174172" y="0"/>
                    <a:pt x="261257" y="217714"/>
                    <a:pt x="261257" y="217714"/>
                  </a:cubicBezTo>
                  <a:lnTo>
                    <a:pt x="261257" y="217714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neva"/>
              </a:endParaRPr>
            </a:p>
          </p:txBody>
        </p:sp>
        <p:sp>
          <p:nvSpPr>
            <p:cNvPr id="70" name="Freeform 69"/>
            <p:cNvSpPr/>
            <p:nvPr/>
          </p:nvSpPr>
          <p:spPr bwMode="auto">
            <a:xfrm>
              <a:off x="7010400" y="2092234"/>
              <a:ext cx="261257" cy="269966"/>
            </a:xfrm>
            <a:custGeom>
              <a:avLst/>
              <a:gdLst>
                <a:gd name="connsiteX0" fmla="*/ 0 w 261257"/>
                <a:gd name="connsiteY0" fmla="*/ 269966 h 269966"/>
                <a:gd name="connsiteX1" fmla="*/ 130629 w 261257"/>
                <a:gd name="connsiteY1" fmla="*/ 8709 h 269966"/>
                <a:gd name="connsiteX2" fmla="*/ 261257 w 261257"/>
                <a:gd name="connsiteY2" fmla="*/ 217714 h 269966"/>
                <a:gd name="connsiteX3" fmla="*/ 261257 w 261257"/>
                <a:gd name="connsiteY3" fmla="*/ 217714 h 269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257" h="269966">
                  <a:moveTo>
                    <a:pt x="0" y="269966"/>
                  </a:moveTo>
                  <a:cubicBezTo>
                    <a:pt x="43543" y="143692"/>
                    <a:pt x="87086" y="17418"/>
                    <a:pt x="130629" y="8709"/>
                  </a:cubicBezTo>
                  <a:cubicBezTo>
                    <a:pt x="174172" y="0"/>
                    <a:pt x="261257" y="217714"/>
                    <a:pt x="261257" y="217714"/>
                  </a:cubicBezTo>
                  <a:lnTo>
                    <a:pt x="261257" y="217714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neva"/>
              </a:endParaRPr>
            </a:p>
          </p:txBody>
        </p:sp>
        <p:sp>
          <p:nvSpPr>
            <p:cNvPr id="71" name="Freeform 70"/>
            <p:cNvSpPr/>
            <p:nvPr/>
          </p:nvSpPr>
          <p:spPr bwMode="auto">
            <a:xfrm>
              <a:off x="7239000" y="1905000"/>
              <a:ext cx="1162594" cy="394063"/>
            </a:xfrm>
            <a:custGeom>
              <a:avLst/>
              <a:gdLst>
                <a:gd name="connsiteX0" fmla="*/ 0 w 1162594"/>
                <a:gd name="connsiteY0" fmla="*/ 381000 h 394063"/>
                <a:gd name="connsiteX1" fmla="*/ 496388 w 1162594"/>
                <a:gd name="connsiteY1" fmla="*/ 2177 h 394063"/>
                <a:gd name="connsiteX2" fmla="*/ 1162594 w 1162594"/>
                <a:gd name="connsiteY2" fmla="*/ 394063 h 394063"/>
                <a:gd name="connsiteX3" fmla="*/ 1162594 w 1162594"/>
                <a:gd name="connsiteY3" fmla="*/ 394063 h 39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2594" h="394063">
                  <a:moveTo>
                    <a:pt x="0" y="381000"/>
                  </a:moveTo>
                  <a:cubicBezTo>
                    <a:pt x="151311" y="190500"/>
                    <a:pt x="302622" y="0"/>
                    <a:pt x="496388" y="2177"/>
                  </a:cubicBezTo>
                  <a:cubicBezTo>
                    <a:pt x="690154" y="4354"/>
                    <a:pt x="1162594" y="394063"/>
                    <a:pt x="1162594" y="394063"/>
                  </a:cubicBezTo>
                  <a:lnTo>
                    <a:pt x="1162594" y="394063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neva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981200" y="2222863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×</a:t>
              </a:r>
              <a:endParaRPr lang="en-US" sz="28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800600" y="2222863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×</a:t>
              </a:r>
              <a:endParaRPr lang="en-US" sz="28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620000" y="2222863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×</a:t>
              </a:r>
              <a:endParaRPr lang="en-US" sz="2800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3816405" y="2667000"/>
            <a:ext cx="1593795" cy="741526"/>
            <a:chOff x="7228325" y="2262469"/>
            <a:chExt cx="1593795" cy="741526"/>
          </a:xfrm>
        </p:grpSpPr>
        <p:grpSp>
          <p:nvGrpSpPr>
            <p:cNvPr id="83" name="Group 82"/>
            <p:cNvGrpSpPr/>
            <p:nvPr/>
          </p:nvGrpSpPr>
          <p:grpSpPr>
            <a:xfrm>
              <a:off x="7228325" y="2262469"/>
              <a:ext cx="1593795" cy="711161"/>
              <a:chOff x="5558635" y="1926495"/>
              <a:chExt cx="1593795" cy="711161"/>
            </a:xfrm>
          </p:grpSpPr>
          <p:cxnSp>
            <p:nvCxnSpPr>
              <p:cNvPr id="75" name="Straight Connector 74"/>
              <p:cNvCxnSpPr/>
              <p:nvPr/>
            </p:nvCxnSpPr>
            <p:spPr bwMode="auto">
              <a:xfrm rot="5400000">
                <a:off x="5710609" y="2484462"/>
                <a:ext cx="3048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8" name="Straight Connector 77"/>
              <p:cNvCxnSpPr/>
              <p:nvPr/>
            </p:nvCxnSpPr>
            <p:spPr bwMode="auto">
              <a:xfrm rot="5400000">
                <a:off x="6639988" y="2484462"/>
                <a:ext cx="3048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9" name="Freeform 78"/>
              <p:cNvSpPr/>
              <p:nvPr/>
            </p:nvSpPr>
            <p:spPr bwMode="auto">
              <a:xfrm>
                <a:off x="6124654" y="2062890"/>
                <a:ext cx="875986" cy="303580"/>
              </a:xfrm>
              <a:custGeom>
                <a:avLst/>
                <a:gdLst>
                  <a:gd name="connsiteX0" fmla="*/ 0 w 261257"/>
                  <a:gd name="connsiteY0" fmla="*/ 269966 h 269966"/>
                  <a:gd name="connsiteX1" fmla="*/ 130629 w 261257"/>
                  <a:gd name="connsiteY1" fmla="*/ 8709 h 269966"/>
                  <a:gd name="connsiteX2" fmla="*/ 261257 w 261257"/>
                  <a:gd name="connsiteY2" fmla="*/ 217714 h 269966"/>
                  <a:gd name="connsiteX3" fmla="*/ 261257 w 261257"/>
                  <a:gd name="connsiteY3" fmla="*/ 217714 h 26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257" h="269966">
                    <a:moveTo>
                      <a:pt x="0" y="269966"/>
                    </a:moveTo>
                    <a:cubicBezTo>
                      <a:pt x="43543" y="143692"/>
                      <a:pt x="87086" y="17418"/>
                      <a:pt x="130629" y="8709"/>
                    </a:cubicBezTo>
                    <a:cubicBezTo>
                      <a:pt x="174172" y="0"/>
                      <a:pt x="261257" y="217714"/>
                      <a:pt x="261257" y="217714"/>
                    </a:cubicBezTo>
                    <a:lnTo>
                      <a:pt x="261257" y="217714"/>
                    </a:ln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neva"/>
                </a:endParaRPr>
              </a:p>
            </p:txBody>
          </p:sp>
          <p:cxnSp>
            <p:nvCxnSpPr>
              <p:cNvPr id="81" name="Straight Connector 80"/>
              <p:cNvCxnSpPr/>
              <p:nvPr/>
            </p:nvCxnSpPr>
            <p:spPr bwMode="auto">
              <a:xfrm>
                <a:off x="5558635" y="2518260"/>
                <a:ext cx="1593795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82" name="Freeform 81"/>
              <p:cNvSpPr/>
              <p:nvPr/>
            </p:nvSpPr>
            <p:spPr bwMode="auto">
              <a:xfrm rot="20848696">
                <a:off x="6090699" y="1926495"/>
                <a:ext cx="734861" cy="295466"/>
              </a:xfrm>
              <a:custGeom>
                <a:avLst/>
                <a:gdLst>
                  <a:gd name="connsiteX0" fmla="*/ 0 w 261257"/>
                  <a:gd name="connsiteY0" fmla="*/ 269966 h 269966"/>
                  <a:gd name="connsiteX1" fmla="*/ 130629 w 261257"/>
                  <a:gd name="connsiteY1" fmla="*/ 8709 h 269966"/>
                  <a:gd name="connsiteX2" fmla="*/ 261257 w 261257"/>
                  <a:gd name="connsiteY2" fmla="*/ 217714 h 269966"/>
                  <a:gd name="connsiteX3" fmla="*/ 261257 w 261257"/>
                  <a:gd name="connsiteY3" fmla="*/ 217714 h 26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257" h="269966">
                    <a:moveTo>
                      <a:pt x="0" y="269966"/>
                    </a:moveTo>
                    <a:cubicBezTo>
                      <a:pt x="43543" y="143692"/>
                      <a:pt x="87086" y="17418"/>
                      <a:pt x="130629" y="8709"/>
                    </a:cubicBezTo>
                    <a:cubicBezTo>
                      <a:pt x="174172" y="0"/>
                      <a:pt x="261257" y="217714"/>
                      <a:pt x="261257" y="217714"/>
                    </a:cubicBezTo>
                    <a:lnTo>
                      <a:pt x="261257" y="217714"/>
                    </a:ln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neva"/>
                </a:endParaRPr>
              </a:p>
            </p:txBody>
          </p:sp>
        </p:grpSp>
        <p:sp>
          <p:nvSpPr>
            <p:cNvPr id="84" name="Oval 83"/>
            <p:cNvSpPr/>
            <p:nvPr/>
          </p:nvSpPr>
          <p:spPr bwMode="auto">
            <a:xfrm>
              <a:off x="7607800" y="2771345"/>
              <a:ext cx="151790" cy="15179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neva"/>
              </a:endParaRPr>
            </a:p>
          </p:txBody>
        </p:sp>
        <p:pic>
          <p:nvPicPr>
            <p:cNvPr id="85" name="Picture 84" descr="evil_smiley_fac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28863" y="2606855"/>
              <a:ext cx="324197" cy="39714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</p:pic>
        <p:sp>
          <p:nvSpPr>
            <p:cNvPr id="86" name="TextBox 85"/>
            <p:cNvSpPr txBox="1"/>
            <p:nvPr/>
          </p:nvSpPr>
          <p:spPr>
            <a:xfrm>
              <a:off x="7531905" y="2442365"/>
              <a:ext cx="3794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</a:t>
              </a:r>
              <a:endParaRPr lang="en-US" dirty="0"/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381000" y="2362200"/>
            <a:ext cx="5334000" cy="12954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neva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99422" y="454223"/>
            <a:ext cx="87914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IT Security Basics              PHY-layer Solutions</a:t>
            </a:r>
            <a:r>
              <a:rPr lang="en-US" sz="1400" dirty="0" smtClean="0">
                <a:solidFill>
                  <a:srgbClr val="FF0000"/>
                </a:solidFill>
              </a:rPr>
              <a:t>               Using the Network            </a:t>
            </a:r>
            <a:r>
              <a:rPr lang="en-US" sz="1400" dirty="0" smtClean="0"/>
              <a:t>Challenges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22131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85800"/>
            <a:ext cx="8839200" cy="5334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Shannon and the one-time pad [C. Shannon, 1949]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153400" cy="4495800"/>
          </a:xfrm>
        </p:spPr>
        <p:txBody>
          <a:bodyPr/>
          <a:lstStyle/>
          <a:p>
            <a:r>
              <a:rPr lang="en-US" sz="1800" dirty="0" smtClean="0"/>
              <a:t>Consider</a:t>
            </a:r>
            <a:r>
              <a:rPr lang="en-US" sz="1800" i="1" dirty="0" smtClean="0"/>
              <a:t> perfect </a:t>
            </a:r>
            <a:r>
              <a:rPr lang="en-US" sz="1800" dirty="0" smtClean="0"/>
              <a:t>secrecy over a </a:t>
            </a:r>
            <a:r>
              <a:rPr lang="en-US" sz="1800" b="1" i="1" dirty="0" smtClean="0"/>
              <a:t>noiseless</a:t>
            </a:r>
            <a:r>
              <a:rPr lang="en-US" sz="1800" dirty="0" smtClean="0"/>
              <a:t> </a:t>
            </a:r>
            <a:r>
              <a:rPr lang="en-US" sz="1800" dirty="0" err="1" smtClean="0"/>
              <a:t>wireline</a:t>
            </a:r>
            <a:r>
              <a:rPr lang="en-US" sz="1800" dirty="0" smtClean="0"/>
              <a:t> channel:             				</a:t>
            </a:r>
          </a:p>
          <a:p>
            <a:pPr marL="0" indent="0">
              <a:buNone/>
            </a:pPr>
            <a:r>
              <a:rPr lang="en-US" sz="1800" b="1" dirty="0"/>
              <a:t> </a:t>
            </a:r>
            <a:r>
              <a:rPr lang="en-US" sz="1800" b="1" dirty="0" smtClean="0"/>
              <a:t>                                </a:t>
            </a:r>
            <a:r>
              <a:rPr lang="en-US" sz="1800" dirty="0" smtClean="0"/>
              <a:t>Desire</a:t>
            </a:r>
            <a:r>
              <a:rPr lang="en-US" sz="1800" b="1" dirty="0" smtClean="0"/>
              <a:t> I(</a:t>
            </a:r>
            <a:r>
              <a:rPr lang="en-US" sz="1800" b="1" dirty="0" err="1"/>
              <a:t>M</a:t>
            </a:r>
            <a:r>
              <a:rPr lang="en-US" sz="1800" b="1" dirty="0" err="1" smtClean="0"/>
              <a:t>,g</a:t>
            </a:r>
            <a:r>
              <a:rPr lang="en-US" sz="1800" b="1" baseline="-25000" dirty="0" err="1" smtClean="0"/>
              <a:t>K</a:t>
            </a:r>
            <a:r>
              <a:rPr lang="en-US" sz="1800" b="1" dirty="0" smtClean="0"/>
              <a:t>(M))=</a:t>
            </a:r>
            <a:r>
              <a:rPr lang="en-US" b="1" dirty="0" smtClean="0"/>
              <a:t>0</a:t>
            </a:r>
          </a:p>
        </p:txBody>
      </p:sp>
      <p:cxnSp>
        <p:nvCxnSpPr>
          <p:cNvPr id="23" name="AutoShape 5"/>
          <p:cNvCxnSpPr>
            <a:cxnSpLocks noChangeShapeType="1"/>
          </p:cNvCxnSpPr>
          <p:nvPr/>
        </p:nvCxnSpPr>
        <p:spPr bwMode="auto">
          <a:xfrm>
            <a:off x="3947684" y="3077190"/>
            <a:ext cx="2205644" cy="504210"/>
          </a:xfrm>
          <a:prstGeom prst="straightConnector1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AutoShape 5"/>
          <p:cNvCxnSpPr>
            <a:cxnSpLocks noChangeShapeType="1"/>
          </p:cNvCxnSpPr>
          <p:nvPr/>
        </p:nvCxnSpPr>
        <p:spPr bwMode="auto">
          <a:xfrm flipV="1">
            <a:off x="3938493" y="2213434"/>
            <a:ext cx="2296352" cy="910766"/>
          </a:xfrm>
          <a:prstGeom prst="straightConnector1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5"/>
          <p:cNvCxnSpPr>
            <a:cxnSpLocks noChangeShapeType="1"/>
          </p:cNvCxnSpPr>
          <p:nvPr/>
        </p:nvCxnSpPr>
        <p:spPr bwMode="auto">
          <a:xfrm flipV="1">
            <a:off x="2625655" y="3104958"/>
            <a:ext cx="1312838" cy="19242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olid"/>
            <a:round/>
            <a:headEnd type="none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020" y="4114800"/>
            <a:ext cx="663435" cy="6526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" y="51054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Questions: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How long must </a:t>
            </a:r>
            <a:r>
              <a:rPr lang="en-US" b="1" dirty="0" smtClean="0"/>
              <a:t>K</a:t>
            </a:r>
            <a:r>
              <a:rPr lang="en-US" dirty="0" smtClean="0"/>
              <a:t> be for an N-bit message </a:t>
            </a:r>
            <a:r>
              <a:rPr lang="en-US" b="1" dirty="0" smtClean="0"/>
              <a:t>M</a:t>
            </a:r>
            <a:r>
              <a:rPr lang="en-US" dirty="0" smtClean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How do you choose </a:t>
            </a:r>
            <a:r>
              <a:rPr lang="en-US" dirty="0" err="1" smtClean="0"/>
              <a:t>g</a:t>
            </a:r>
            <a:r>
              <a:rPr lang="en-US" baseline="-25000" dirty="0" err="1" smtClean="0"/>
              <a:t>K</a:t>
            </a:r>
            <a:r>
              <a:rPr lang="en-US" dirty="0" smtClean="0"/>
              <a:t>(</a:t>
            </a:r>
            <a:r>
              <a:rPr lang="en-US" b="1" dirty="0" smtClean="0"/>
              <a:t>M</a:t>
            </a:r>
            <a:r>
              <a:rPr lang="en-US" dirty="0" smtClean="0"/>
              <a:t>)?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1848777" y="2667000"/>
            <a:ext cx="990600" cy="978933"/>
            <a:chOff x="1219200" y="1600200"/>
            <a:chExt cx="990600" cy="978933"/>
          </a:xfrm>
        </p:grpSpPr>
        <p:sp>
          <p:nvSpPr>
            <p:cNvPr id="29" name="TextBox 4"/>
            <p:cNvSpPr txBox="1">
              <a:spLocks noChangeArrowheads="1"/>
            </p:cNvSpPr>
            <p:nvPr/>
          </p:nvSpPr>
          <p:spPr bwMode="auto">
            <a:xfrm>
              <a:off x="1219200" y="2209801"/>
              <a:ext cx="990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90000"/>
                <a:buFont typeface="Monotype Sorts"/>
                <a:buNone/>
              </a:pPr>
              <a:r>
                <a:rPr lang="en-US" b="1" dirty="0" smtClean="0"/>
                <a:t>Alice</a:t>
              </a:r>
              <a:endParaRPr lang="en-US" b="1" dirty="0"/>
            </a:p>
          </p:txBody>
        </p:sp>
        <p:pic>
          <p:nvPicPr>
            <p:cNvPr id="30" name="Picture 6" descr="Alic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95400" y="1600200"/>
              <a:ext cx="556211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" name="Group 30"/>
          <p:cNvGrpSpPr/>
          <p:nvPr/>
        </p:nvGrpSpPr>
        <p:grpSpPr>
          <a:xfrm>
            <a:off x="6300693" y="3352800"/>
            <a:ext cx="633507" cy="978932"/>
            <a:chOff x="5867400" y="1535668"/>
            <a:chExt cx="633507" cy="978932"/>
          </a:xfrm>
        </p:grpSpPr>
        <p:pic>
          <p:nvPicPr>
            <p:cNvPr id="32" name="Picture 7" descr="Bob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879841" y="1535668"/>
              <a:ext cx="597159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TextBox 32"/>
            <p:cNvSpPr txBox="1"/>
            <p:nvPr/>
          </p:nvSpPr>
          <p:spPr>
            <a:xfrm>
              <a:off x="5867400" y="2145268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Bob</a:t>
              </a:r>
              <a:endParaRPr lang="en-US" b="1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300693" y="1676400"/>
            <a:ext cx="595035" cy="914400"/>
            <a:chOff x="3672165" y="2057400"/>
            <a:chExt cx="595035" cy="914400"/>
          </a:xfrm>
        </p:grpSpPr>
        <p:pic>
          <p:nvPicPr>
            <p:cNvPr id="36" name="Picture 1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713196" y="2057400"/>
              <a:ext cx="492369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TextBox 36"/>
            <p:cNvSpPr txBox="1"/>
            <p:nvPr/>
          </p:nvSpPr>
          <p:spPr>
            <a:xfrm>
              <a:off x="3672165" y="2602468"/>
              <a:ext cx="5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Eve</a:t>
              </a:r>
              <a:endParaRPr lang="en-US" b="1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391577" y="2819400"/>
            <a:ext cx="427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0371" y="2743200"/>
            <a:ext cx="934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g</a:t>
            </a:r>
            <a:r>
              <a:rPr lang="en-US" b="1" baseline="-25000" dirty="0" err="1" smtClean="0"/>
              <a:t>K</a:t>
            </a:r>
            <a:r>
              <a:rPr lang="en-US" b="1" dirty="0" smtClean="0"/>
              <a:t>(M)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930455" y="4572000"/>
            <a:ext cx="19745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Pre-shared key </a:t>
            </a:r>
            <a:r>
              <a:rPr lang="en-US" sz="1600" b="1" dirty="0" smtClean="0"/>
              <a:t>K</a:t>
            </a:r>
            <a:endParaRPr lang="en-US" sz="1600" b="1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4572000" y="3962400"/>
            <a:ext cx="1711255" cy="457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stCxn id="38" idx="1"/>
          </p:cNvCxnSpPr>
          <p:nvPr/>
        </p:nvCxnSpPr>
        <p:spPr bwMode="auto">
          <a:xfrm flipH="1" flipV="1">
            <a:off x="2549455" y="3733800"/>
            <a:ext cx="1241565" cy="70730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7010400" y="1981200"/>
            <a:ext cx="8382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7924800" y="1752600"/>
            <a:ext cx="32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cxnSp>
        <p:nvCxnSpPr>
          <p:cNvPr id="43" name="Straight Arrow Connector 42"/>
          <p:cNvCxnSpPr/>
          <p:nvPr/>
        </p:nvCxnSpPr>
        <p:spPr bwMode="auto">
          <a:xfrm>
            <a:off x="6934200" y="3745468"/>
            <a:ext cx="8382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7848600" y="3516868"/>
            <a:ext cx="40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416538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972"/>
    </mc:Choice>
    <mc:Fallback xmlns="">
      <p:transition xmlns:p14="http://schemas.microsoft.com/office/powerpoint/2010/main" spd="slow" advTm="9597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811530"/>
            <a:ext cx="3914775" cy="3989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7" name="Group 46"/>
          <p:cNvGrpSpPr/>
          <p:nvPr/>
        </p:nvGrpSpPr>
        <p:grpSpPr>
          <a:xfrm>
            <a:off x="154535" y="1219200"/>
            <a:ext cx="4798465" cy="2862323"/>
            <a:chOff x="152400" y="1676400"/>
            <a:chExt cx="4798465" cy="2862323"/>
          </a:xfrm>
        </p:grpSpPr>
        <p:sp>
          <p:nvSpPr>
            <p:cNvPr id="6" name="TextBox 5"/>
            <p:cNvSpPr txBox="1"/>
            <p:nvPr/>
          </p:nvSpPr>
          <p:spPr>
            <a:xfrm>
              <a:off x="152400" y="1676400"/>
              <a:ext cx="4798465" cy="2862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(Insecure) Throughput:  </a:t>
              </a:r>
            </a:p>
            <a:p>
              <a:r>
                <a:rPr lang="en-US" dirty="0" smtClean="0"/>
                <a:t>   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                    bits per second (per-node throughput)</a:t>
              </a:r>
              <a:r>
                <a:rPr lang="en-US" dirty="0"/>
                <a:t> </a:t>
              </a:r>
              <a:r>
                <a:rPr lang="en-US" dirty="0" smtClean="0"/>
                <a:t>[Gupta-Kumar, 2001]                      </a:t>
              </a:r>
            </a:p>
            <a:p>
              <a:pPr>
                <a:buFont typeface="Arial" pitchFamily="34" charset="0"/>
                <a:buChar char="•"/>
              </a:pPr>
              <a:endParaRPr lang="en-US" dirty="0"/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               bits per second (per-node throughput [</a:t>
              </a:r>
              <a:r>
                <a:rPr lang="en-US" dirty="0" err="1" smtClean="0"/>
                <a:t>Franceschetti</a:t>
              </a:r>
              <a:r>
                <a:rPr lang="en-US" dirty="0" smtClean="0"/>
                <a:t> et al, 2007] </a:t>
              </a:r>
            </a:p>
            <a:p>
              <a:pPr>
                <a:buFont typeface="Arial" pitchFamily="34" charset="0"/>
                <a:buChar char="•"/>
              </a:pPr>
              <a:endParaRPr lang="en-US" dirty="0"/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Multi-hop route connecting source-destination pairs.</a:t>
              </a:r>
              <a:endParaRPr lang="en-US" dirty="0"/>
            </a:p>
          </p:txBody>
        </p:sp>
        <p:pic>
          <p:nvPicPr>
            <p:cNvPr id="9" name="Picture 2" descr="C:\Users\LIBRSCI1010\Downloads\CodeCogsEqn(2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065" y="2281237"/>
              <a:ext cx="1476375" cy="309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7365762" y="2173980"/>
            <a:ext cx="1168638" cy="1262628"/>
            <a:chOff x="7365762" y="2514600"/>
            <a:chExt cx="1168638" cy="1262628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V="1">
              <a:off x="7365762" y="3429000"/>
              <a:ext cx="152400" cy="34822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" name="Straight Arrow Connector 10"/>
            <p:cNvCxnSpPr/>
            <p:nvPr/>
          </p:nvCxnSpPr>
          <p:spPr bwMode="auto">
            <a:xfrm>
              <a:off x="7518162" y="3429000"/>
              <a:ext cx="178038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 flipV="1">
              <a:off x="7696200" y="3276600"/>
              <a:ext cx="76200" cy="1524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 flipV="1">
              <a:off x="7772400" y="2895600"/>
              <a:ext cx="304800" cy="3810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 flipV="1">
              <a:off x="8077200" y="2743200"/>
              <a:ext cx="304800" cy="1524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 flipV="1">
              <a:off x="8382000" y="2514600"/>
              <a:ext cx="152400" cy="2286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0" name="Group 29"/>
          <p:cNvGrpSpPr/>
          <p:nvPr/>
        </p:nvGrpSpPr>
        <p:grpSpPr>
          <a:xfrm>
            <a:off x="5655892" y="1335780"/>
            <a:ext cx="3352800" cy="3319330"/>
            <a:chOff x="5655892" y="1676400"/>
            <a:chExt cx="3352800" cy="3319330"/>
          </a:xfrm>
        </p:grpSpPr>
        <p:sp>
          <p:nvSpPr>
            <p:cNvPr id="21" name="Oval 20"/>
            <p:cNvSpPr/>
            <p:nvPr/>
          </p:nvSpPr>
          <p:spPr bwMode="auto">
            <a:xfrm>
              <a:off x="5655892" y="1778238"/>
              <a:ext cx="378865" cy="369332"/>
            </a:xfrm>
            <a:prstGeom prst="ellips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neva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6555335" y="1676400"/>
              <a:ext cx="378865" cy="369332"/>
            </a:xfrm>
            <a:prstGeom prst="ellips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neva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6538243" y="2286000"/>
              <a:ext cx="378865" cy="369332"/>
            </a:xfrm>
            <a:prstGeom prst="ellips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neva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6578838" y="2974922"/>
              <a:ext cx="378865" cy="369332"/>
            </a:xfrm>
            <a:prstGeom prst="ellips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neva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5715000" y="3516868"/>
              <a:ext cx="378865" cy="369332"/>
            </a:xfrm>
            <a:prstGeom prst="ellips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neva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6834497" y="3796744"/>
              <a:ext cx="378865" cy="369332"/>
            </a:xfrm>
            <a:prstGeom prst="ellips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neva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8477427" y="4626398"/>
              <a:ext cx="378865" cy="369332"/>
            </a:xfrm>
            <a:prstGeom prst="ellips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neva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8629827" y="3801454"/>
              <a:ext cx="378865" cy="369332"/>
            </a:xfrm>
            <a:prstGeom prst="ellips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neva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7696200" y="2971800"/>
              <a:ext cx="378865" cy="369332"/>
            </a:xfrm>
            <a:prstGeom prst="ellips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neva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365762" y="2173980"/>
            <a:ext cx="1111665" cy="1262628"/>
            <a:chOff x="7365762" y="2514600"/>
            <a:chExt cx="1111665" cy="1262628"/>
          </a:xfrm>
        </p:grpSpPr>
        <p:cxnSp>
          <p:nvCxnSpPr>
            <p:cNvPr id="36" name="Straight Arrow Connector 35"/>
            <p:cNvCxnSpPr/>
            <p:nvPr/>
          </p:nvCxnSpPr>
          <p:spPr bwMode="auto">
            <a:xfrm flipV="1">
              <a:off x="7518162" y="2892478"/>
              <a:ext cx="254238" cy="15552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45" name="Group 44"/>
            <p:cNvGrpSpPr/>
            <p:nvPr/>
          </p:nvGrpSpPr>
          <p:grpSpPr>
            <a:xfrm>
              <a:off x="7365762" y="2514600"/>
              <a:ext cx="1111665" cy="1262628"/>
              <a:chOff x="7365762" y="2514600"/>
              <a:chExt cx="1111665" cy="1262628"/>
            </a:xfrm>
          </p:grpSpPr>
          <p:cxnSp>
            <p:nvCxnSpPr>
              <p:cNvPr id="32" name="Straight Arrow Connector 31"/>
              <p:cNvCxnSpPr/>
              <p:nvPr/>
            </p:nvCxnSpPr>
            <p:spPr bwMode="auto">
              <a:xfrm flipV="1">
                <a:off x="7365762" y="3428494"/>
                <a:ext cx="152400" cy="348734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4" name="Straight Arrow Connector 33"/>
              <p:cNvCxnSpPr/>
              <p:nvPr/>
            </p:nvCxnSpPr>
            <p:spPr bwMode="auto">
              <a:xfrm flipV="1">
                <a:off x="7518162" y="3086100"/>
                <a:ext cx="0" cy="342394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8" name="Straight Arrow Connector 37"/>
              <p:cNvCxnSpPr/>
              <p:nvPr/>
            </p:nvCxnSpPr>
            <p:spPr bwMode="auto">
              <a:xfrm flipV="1">
                <a:off x="7772400" y="2819400"/>
                <a:ext cx="302665" cy="73078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40" name="Straight Arrow Connector 39"/>
              <p:cNvCxnSpPr/>
              <p:nvPr/>
            </p:nvCxnSpPr>
            <p:spPr bwMode="auto">
              <a:xfrm flipV="1">
                <a:off x="8077200" y="2743200"/>
                <a:ext cx="304800" cy="7620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42" name="Straight Arrow Connector 41"/>
              <p:cNvCxnSpPr/>
              <p:nvPr/>
            </p:nvCxnSpPr>
            <p:spPr bwMode="auto">
              <a:xfrm flipV="1">
                <a:off x="8382000" y="2514600"/>
                <a:ext cx="95427" cy="22860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sp>
        <p:nvSpPr>
          <p:cNvPr id="35" name="TextBox 34"/>
          <p:cNvSpPr txBox="1"/>
          <p:nvPr/>
        </p:nvSpPr>
        <p:spPr>
          <a:xfrm>
            <a:off x="76201" y="773668"/>
            <a:ext cx="4724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Two-Dimensional Networks (Review)</a:t>
            </a:r>
            <a:endParaRPr lang="en-US" b="1" dirty="0">
              <a:latin typeface="+mj-lt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52400" y="4253805"/>
            <a:ext cx="5105400" cy="18158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1400" b="1" dirty="0" smtClean="0">
                <a:solidFill>
                  <a:srgbClr val="000000"/>
                </a:solidFill>
              </a:rPr>
              <a:t>If eavesdropper locations are known:</a:t>
            </a:r>
          </a:p>
          <a:p>
            <a:pPr lvl="0"/>
            <a:endParaRPr lang="en-US" sz="1400" b="1" dirty="0" smtClean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 Can route around the “holes” as long as </a:t>
            </a:r>
            <a:r>
              <a:rPr lang="en-US" sz="1400" b="1" i="1" dirty="0" smtClean="0">
                <a:solidFill>
                  <a:srgbClr val="000000"/>
                </a:solidFill>
              </a:rPr>
              <a:t>m</a:t>
            </a:r>
            <a:r>
              <a:rPr lang="en-US" sz="1400" b="1" dirty="0" smtClean="0">
                <a:solidFill>
                  <a:srgbClr val="000000"/>
                </a:solidFill>
              </a:rPr>
              <a:t> = </a:t>
            </a:r>
            <a:r>
              <a:rPr lang="en-US" sz="1400" b="1" i="1" dirty="0" smtClean="0">
                <a:solidFill>
                  <a:srgbClr val="000000"/>
                </a:solidFill>
              </a:rPr>
              <a:t>o</a:t>
            </a:r>
            <a:r>
              <a:rPr lang="en-US" sz="1400" b="1" dirty="0" smtClean="0">
                <a:solidFill>
                  <a:srgbClr val="000000"/>
                </a:solidFill>
              </a:rPr>
              <a:t>(</a:t>
            </a:r>
            <a:r>
              <a:rPr lang="en-US" sz="1400" b="1" i="1" dirty="0" smtClean="0">
                <a:solidFill>
                  <a:srgbClr val="000000"/>
                </a:solidFill>
              </a:rPr>
              <a:t>n</a:t>
            </a:r>
            <a:r>
              <a:rPr lang="en-US" sz="1400" b="1" dirty="0" smtClean="0">
                <a:solidFill>
                  <a:srgbClr val="000000"/>
                </a:solidFill>
              </a:rPr>
              <a:t>/</a:t>
            </a:r>
            <a:r>
              <a:rPr lang="en-US" sz="1400" b="1" dirty="0" err="1" smtClean="0">
                <a:solidFill>
                  <a:srgbClr val="000000"/>
                </a:solidFill>
              </a:rPr>
              <a:t>log</a:t>
            </a:r>
            <a:r>
              <a:rPr lang="en-US" sz="1400" b="1" i="1" dirty="0" err="1" smtClean="0">
                <a:solidFill>
                  <a:srgbClr val="000000"/>
                </a:solidFill>
              </a:rPr>
              <a:t>n</a:t>
            </a:r>
            <a:r>
              <a:rPr lang="en-US" sz="1400" b="1" i="1" dirty="0" smtClean="0">
                <a:solidFill>
                  <a:srgbClr val="000000"/>
                </a:solidFill>
              </a:rPr>
              <a:t>)</a:t>
            </a:r>
            <a:r>
              <a:rPr lang="en-US" sz="1400" i="1" dirty="0" smtClean="0">
                <a:solidFill>
                  <a:srgbClr val="000000"/>
                </a:solidFill>
              </a:rPr>
              <a:t>  </a:t>
            </a:r>
            <a:r>
              <a:rPr lang="en-US" sz="1400" dirty="0" smtClean="0">
                <a:solidFill>
                  <a:srgbClr val="000000"/>
                </a:solidFill>
              </a:rPr>
              <a:t>[</a:t>
            </a:r>
            <a:r>
              <a:rPr lang="en-US" sz="1400" dirty="0" err="1" smtClean="0">
                <a:solidFill>
                  <a:srgbClr val="000000"/>
                </a:solidFill>
              </a:rPr>
              <a:t>Koyluoglu</a:t>
            </a:r>
            <a:r>
              <a:rPr lang="en-US" sz="1400" dirty="0" smtClean="0">
                <a:solidFill>
                  <a:srgbClr val="000000"/>
                </a:solidFill>
              </a:rPr>
              <a:t> et al, 2011]</a:t>
            </a:r>
          </a:p>
          <a:p>
            <a:endParaRPr lang="en-US" sz="1400" dirty="0">
              <a:solidFill>
                <a:srgbClr val="000000"/>
              </a:solidFill>
            </a:endParaRPr>
          </a:p>
          <a:p>
            <a:pPr marL="171450" indent="-171450"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Also:  Securing each hop individually is sufficient to secure the end-to-end route [</a:t>
            </a:r>
            <a:r>
              <a:rPr lang="en-US" sz="1400" dirty="0" err="1" smtClean="0">
                <a:solidFill>
                  <a:srgbClr val="000000"/>
                </a:solidFill>
              </a:rPr>
              <a:t>Koyluoglu</a:t>
            </a:r>
            <a:r>
              <a:rPr lang="en-US" sz="1400" dirty="0" smtClean="0">
                <a:solidFill>
                  <a:srgbClr val="000000"/>
                </a:solidFill>
              </a:rPr>
              <a:t> et al, 2011]</a:t>
            </a:r>
          </a:p>
          <a:p>
            <a:endParaRPr lang="en-US" sz="1400" dirty="0">
              <a:solidFill>
                <a:srgbClr val="00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0856328"/>
              </p:ext>
            </p:extLst>
          </p:nvPr>
        </p:nvGraphicFramePr>
        <p:xfrm>
          <a:off x="457200" y="2514600"/>
          <a:ext cx="1066800" cy="431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73" name="Equation" r:id="rId5" imgW="596900" imgH="241300" progId="Equation.3">
                  <p:embed/>
                </p:oleObj>
              </mc:Choice>
              <mc:Fallback>
                <p:oleObj name="Equation" r:id="rId5" imgW="5969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" y="2514600"/>
                        <a:ext cx="1066800" cy="4312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99422" y="454223"/>
            <a:ext cx="87914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IT Security Basics              PHY-layer Solutions</a:t>
            </a:r>
            <a:r>
              <a:rPr lang="en-US" sz="1400" dirty="0" smtClean="0">
                <a:solidFill>
                  <a:srgbClr val="FF0000"/>
                </a:solidFill>
              </a:rPr>
              <a:t>               Using the Network            </a:t>
            </a:r>
            <a:r>
              <a:rPr lang="en-US" sz="1400" dirty="0" smtClean="0"/>
              <a:t>Challenges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28157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193899"/>
            <a:ext cx="49530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i="1" dirty="0">
                <a:solidFill>
                  <a:srgbClr val="000000"/>
                </a:solidFill>
                <a:latin typeface="+mj-lt"/>
              </a:rPr>
              <a:t>Unknown eavesdropper location</a:t>
            </a:r>
            <a:r>
              <a:rPr lang="en-US" dirty="0">
                <a:solidFill>
                  <a:srgbClr val="000000"/>
                </a:solidFill>
              </a:rPr>
              <a:t>. What to do?</a:t>
            </a:r>
          </a:p>
          <a:p>
            <a:pPr lvl="0"/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</a:rPr>
              <a:t>First answer: </a:t>
            </a:r>
            <a:r>
              <a:rPr lang="en-US" dirty="0" smtClean="0">
                <a:solidFill>
                  <a:srgbClr val="000000"/>
                </a:solidFill>
              </a:rPr>
              <a:t>Try </a:t>
            </a:r>
            <a:r>
              <a:rPr lang="en-US" b="1" dirty="0" smtClean="0">
                <a:solidFill>
                  <a:schemeClr val="accent2"/>
                </a:solidFill>
              </a:rPr>
              <a:t>Cooperative Jamming</a:t>
            </a:r>
            <a:r>
              <a:rPr lang="en-US" dirty="0">
                <a:solidFill>
                  <a:srgbClr val="000000"/>
                </a:solidFill>
              </a:rPr>
              <a:t>.  </a:t>
            </a:r>
          </a:p>
          <a:p>
            <a:pPr lvl="0"/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i="1" dirty="0" smtClean="0">
                <a:solidFill>
                  <a:srgbClr val="000000"/>
                </a:solidFill>
              </a:rPr>
              <a:t>At each hop, some nodes transmit artificial noise to protect the message from eavesdroppers around.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265" y="838200"/>
            <a:ext cx="3914775" cy="3989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7365762" y="2200650"/>
            <a:ext cx="1168638" cy="1262628"/>
            <a:chOff x="7365762" y="2514600"/>
            <a:chExt cx="1168638" cy="1262628"/>
          </a:xfrm>
        </p:grpSpPr>
        <p:cxnSp>
          <p:nvCxnSpPr>
            <p:cNvPr id="9" name="Straight Arrow Connector 8"/>
            <p:cNvCxnSpPr/>
            <p:nvPr/>
          </p:nvCxnSpPr>
          <p:spPr bwMode="auto">
            <a:xfrm flipV="1">
              <a:off x="7365762" y="3429000"/>
              <a:ext cx="152400" cy="34822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 bwMode="auto">
            <a:xfrm>
              <a:off x="7518162" y="3429000"/>
              <a:ext cx="178038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" name="Straight Arrow Connector 10"/>
            <p:cNvCxnSpPr/>
            <p:nvPr/>
          </p:nvCxnSpPr>
          <p:spPr bwMode="auto">
            <a:xfrm flipV="1">
              <a:off x="7696200" y="3276600"/>
              <a:ext cx="76200" cy="1524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 flipV="1">
              <a:off x="7772400" y="2895600"/>
              <a:ext cx="304800" cy="3810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 flipV="1">
              <a:off x="8077200" y="2743200"/>
              <a:ext cx="304800" cy="1524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 flipV="1">
              <a:off x="8382000" y="2514600"/>
              <a:ext cx="152400" cy="2286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4" name="Group 43"/>
          <p:cNvGrpSpPr/>
          <p:nvPr/>
        </p:nvGrpSpPr>
        <p:grpSpPr>
          <a:xfrm>
            <a:off x="517751" y="3809999"/>
            <a:ext cx="3520849" cy="838201"/>
            <a:chOff x="212951" y="2824196"/>
            <a:chExt cx="3520849" cy="838201"/>
          </a:xfrm>
        </p:grpSpPr>
        <p:sp>
          <p:nvSpPr>
            <p:cNvPr id="56" name="Oval 6"/>
            <p:cNvSpPr>
              <a:spLocks noChangeArrowheads="1"/>
            </p:cNvSpPr>
            <p:nvPr/>
          </p:nvSpPr>
          <p:spPr bwMode="auto">
            <a:xfrm>
              <a:off x="3352800" y="3276600"/>
              <a:ext cx="381000" cy="381000"/>
            </a:xfrm>
            <a:prstGeom prst="ellipse">
              <a:avLst/>
            </a:prstGeom>
            <a:solidFill>
              <a:srgbClr val="4F81BD"/>
            </a:solidFill>
            <a:ln w="25560">
              <a:solidFill>
                <a:srgbClr val="385D8A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99000"/>
                </a:lnSpc>
                <a:buClr>
                  <a:srgbClr val="FFFFFF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 smtClean="0">
                  <a:solidFill>
                    <a:srgbClr val="FFFFFF"/>
                  </a:solidFill>
                  <a:latin typeface="Calibri" pitchFamily="34" charset="0"/>
                </a:rPr>
                <a:t>B</a:t>
              </a:r>
              <a:endParaRPr lang="en-GB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6" name="Oval 2"/>
            <p:cNvSpPr>
              <a:spLocks noChangeArrowheads="1"/>
            </p:cNvSpPr>
            <p:nvPr/>
          </p:nvSpPr>
          <p:spPr bwMode="auto">
            <a:xfrm>
              <a:off x="1295400" y="3276600"/>
              <a:ext cx="381000" cy="381000"/>
            </a:xfrm>
            <a:prstGeom prst="ellipse">
              <a:avLst/>
            </a:prstGeom>
            <a:solidFill>
              <a:srgbClr val="4F81BD"/>
            </a:solidFill>
            <a:ln w="25560">
              <a:solidFill>
                <a:srgbClr val="385D8A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99000"/>
                </a:lnSpc>
                <a:buClr>
                  <a:srgbClr val="FFFFFF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 smtClean="0">
                  <a:solidFill>
                    <a:srgbClr val="FFFFFF"/>
                  </a:solidFill>
                  <a:latin typeface="Calibri" pitchFamily="34" charset="0"/>
                </a:rPr>
                <a:t>J</a:t>
              </a:r>
              <a:endParaRPr lang="en-GB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grpSp>
          <p:nvGrpSpPr>
            <p:cNvPr id="47" name="Group 38"/>
            <p:cNvGrpSpPr/>
            <p:nvPr/>
          </p:nvGrpSpPr>
          <p:grpSpPr>
            <a:xfrm rot="19941880">
              <a:off x="1149772" y="2839718"/>
              <a:ext cx="776288" cy="757238"/>
              <a:chOff x="1447629" y="2895600"/>
              <a:chExt cx="776288" cy="757238"/>
            </a:xfrm>
          </p:grpSpPr>
          <p:sp>
            <p:nvSpPr>
              <p:cNvPr id="52" name="Arc 51"/>
              <p:cNvSpPr/>
              <p:nvPr/>
            </p:nvSpPr>
            <p:spPr bwMode="auto">
              <a:xfrm rot="391448">
                <a:off x="1447629" y="3195638"/>
                <a:ext cx="457200" cy="457200"/>
              </a:xfrm>
              <a:prstGeom prst="arc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53" name="Arc 52"/>
              <p:cNvSpPr/>
              <p:nvPr/>
            </p:nvSpPr>
            <p:spPr bwMode="auto">
              <a:xfrm rot="517635">
                <a:off x="1447629" y="3043238"/>
                <a:ext cx="609600" cy="609600"/>
              </a:xfrm>
              <a:prstGeom prst="arc">
                <a:avLst>
                  <a:gd name="adj1" fmla="val 16200000"/>
                  <a:gd name="adj2" fmla="val 366928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54" name="Arc 53"/>
              <p:cNvSpPr/>
              <p:nvPr/>
            </p:nvSpPr>
            <p:spPr bwMode="auto">
              <a:xfrm rot="887653">
                <a:off x="1498429" y="2895600"/>
                <a:ext cx="725488" cy="701675"/>
              </a:xfrm>
              <a:prstGeom prst="arc">
                <a:avLst>
                  <a:gd name="adj1" fmla="val 16200000"/>
                  <a:gd name="adj2" fmla="val 366928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212951" y="3281397"/>
              <a:ext cx="381000" cy="381000"/>
            </a:xfrm>
            <a:prstGeom prst="ellipse">
              <a:avLst/>
            </a:prstGeom>
            <a:solidFill>
              <a:srgbClr val="4F81BD"/>
            </a:solidFill>
            <a:ln w="25560">
              <a:solidFill>
                <a:srgbClr val="385D8A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99000"/>
                </a:lnSpc>
                <a:buClr>
                  <a:srgbClr val="FFFFFF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 smtClean="0">
                  <a:solidFill>
                    <a:srgbClr val="FFFFFF"/>
                  </a:solidFill>
                  <a:latin typeface="Calibri" pitchFamily="34" charset="0"/>
                </a:rPr>
                <a:t>A</a:t>
              </a:r>
              <a:endParaRPr lang="en-GB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9" name="Arc 48"/>
            <p:cNvSpPr/>
            <p:nvPr/>
          </p:nvSpPr>
          <p:spPr bwMode="auto">
            <a:xfrm rot="391448">
              <a:off x="289151" y="3144905"/>
              <a:ext cx="457200" cy="457199"/>
            </a:xfrm>
            <a:prstGeom prst="arc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0" name="Arc 8"/>
            <p:cNvSpPr/>
            <p:nvPr/>
          </p:nvSpPr>
          <p:spPr bwMode="auto">
            <a:xfrm rot="517635">
              <a:off x="289151" y="2992505"/>
              <a:ext cx="609600" cy="609599"/>
            </a:xfrm>
            <a:prstGeom prst="arc">
              <a:avLst>
                <a:gd name="adj1" fmla="val 16200000"/>
                <a:gd name="adj2" fmla="val 366928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1" name="Arc 50"/>
            <p:cNvSpPr/>
            <p:nvPr/>
          </p:nvSpPr>
          <p:spPr bwMode="auto">
            <a:xfrm rot="887653">
              <a:off x="339951" y="2824196"/>
              <a:ext cx="725488" cy="701674"/>
            </a:xfrm>
            <a:prstGeom prst="arc">
              <a:avLst>
                <a:gd name="adj1" fmla="val 16200000"/>
                <a:gd name="adj2" fmla="val 366928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cxnSp>
        <p:nvCxnSpPr>
          <p:cNvPr id="66" name="Curved Connector 65"/>
          <p:cNvCxnSpPr>
            <a:stCxn id="48" idx="0"/>
            <a:endCxn id="56" idx="1"/>
          </p:cNvCxnSpPr>
          <p:nvPr/>
        </p:nvCxnSpPr>
        <p:spPr bwMode="auto">
          <a:xfrm rot="16200000" flipH="1">
            <a:off x="2185323" y="2790127"/>
            <a:ext cx="50999" cy="3005145"/>
          </a:xfrm>
          <a:prstGeom prst="curvedConnector3">
            <a:avLst>
              <a:gd name="adj1" fmla="val -80467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9" name="Rectangle 68"/>
          <p:cNvSpPr/>
          <p:nvPr/>
        </p:nvSpPr>
        <p:spPr>
          <a:xfrm>
            <a:off x="161978" y="4876800"/>
            <a:ext cx="5172022" cy="1107996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Can </a:t>
            </a:r>
            <a:r>
              <a:rPr lang="en-US" dirty="0">
                <a:solidFill>
                  <a:srgbClr val="000000"/>
                </a:solidFill>
              </a:rPr>
              <a:t>tolerate </a:t>
            </a:r>
            <a:r>
              <a:rPr lang="en-US" b="1" i="1" dirty="0" smtClean="0">
                <a:solidFill>
                  <a:srgbClr val="000000"/>
                </a:solidFill>
              </a:rPr>
              <a:t>m</a:t>
            </a:r>
            <a:r>
              <a:rPr lang="en-US" b="1" dirty="0" smtClean="0">
                <a:solidFill>
                  <a:srgbClr val="000000"/>
                </a:solidFill>
              </a:rPr>
              <a:t>(</a:t>
            </a:r>
            <a:r>
              <a:rPr lang="en-US" b="1" i="1" dirty="0" smtClean="0">
                <a:solidFill>
                  <a:srgbClr val="000000"/>
                </a:solidFill>
              </a:rPr>
              <a:t>n</a:t>
            </a:r>
            <a:r>
              <a:rPr lang="en-US" b="1" dirty="0" smtClean="0">
                <a:solidFill>
                  <a:srgbClr val="000000"/>
                </a:solidFill>
              </a:rPr>
              <a:t>) = log </a:t>
            </a:r>
            <a:r>
              <a:rPr lang="en-US" b="1" i="1" dirty="0" smtClean="0">
                <a:solidFill>
                  <a:srgbClr val="000000"/>
                </a:solidFill>
              </a:rPr>
              <a:t>n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eavesdroppers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(only).  Is this the cost of unknown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eavesdropper positions? </a:t>
            </a:r>
          </a:p>
          <a:p>
            <a:pPr lvl="0"/>
            <a:endParaRPr lang="en-US" sz="1200" dirty="0">
              <a:solidFill>
                <a:srgbClr val="000000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7114330" y="3352800"/>
            <a:ext cx="429470" cy="301165"/>
            <a:chOff x="5773695" y="5351505"/>
            <a:chExt cx="429470" cy="301165"/>
          </a:xfrm>
        </p:grpSpPr>
        <p:grpSp>
          <p:nvGrpSpPr>
            <p:cNvPr id="28" name="Group 27"/>
            <p:cNvGrpSpPr>
              <a:grpSpLocks noChangeAspect="1"/>
            </p:cNvGrpSpPr>
            <p:nvPr/>
          </p:nvGrpSpPr>
          <p:grpSpPr>
            <a:xfrm rot="4951242">
              <a:off x="5924484" y="5373989"/>
              <a:ext cx="261176" cy="296186"/>
              <a:chOff x="5301611" y="5206266"/>
              <a:chExt cx="725488" cy="822739"/>
            </a:xfrm>
          </p:grpSpPr>
          <p:sp>
            <p:nvSpPr>
              <p:cNvPr id="25" name="Arc 24"/>
              <p:cNvSpPr/>
              <p:nvPr/>
            </p:nvSpPr>
            <p:spPr bwMode="auto">
              <a:xfrm rot="20333328">
                <a:off x="5354381" y="5571805"/>
                <a:ext cx="457200" cy="457200"/>
              </a:xfrm>
              <a:prstGeom prst="arc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6" name="Arc 25"/>
              <p:cNvSpPr/>
              <p:nvPr/>
            </p:nvSpPr>
            <p:spPr bwMode="auto">
              <a:xfrm rot="20459515">
                <a:off x="5310343" y="5392753"/>
                <a:ext cx="609600" cy="609600"/>
              </a:xfrm>
              <a:prstGeom prst="arc">
                <a:avLst>
                  <a:gd name="adj1" fmla="val 16200000"/>
                  <a:gd name="adj2" fmla="val 366928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7" name="Arc 26"/>
              <p:cNvSpPr/>
              <p:nvPr/>
            </p:nvSpPr>
            <p:spPr bwMode="auto">
              <a:xfrm rot="20829533">
                <a:off x="5301611" y="5206266"/>
                <a:ext cx="725488" cy="701675"/>
              </a:xfrm>
              <a:prstGeom prst="arc">
                <a:avLst>
                  <a:gd name="adj1" fmla="val 16200000"/>
                  <a:gd name="adj2" fmla="val 366928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35" name="Group 34"/>
            <p:cNvGrpSpPr>
              <a:grpSpLocks noChangeAspect="1"/>
            </p:cNvGrpSpPr>
            <p:nvPr/>
          </p:nvGrpSpPr>
          <p:grpSpPr>
            <a:xfrm rot="15598259">
              <a:off x="5791200" y="5334000"/>
              <a:ext cx="261176" cy="296186"/>
              <a:chOff x="5301611" y="5206266"/>
              <a:chExt cx="725488" cy="822739"/>
            </a:xfrm>
          </p:grpSpPr>
          <p:sp>
            <p:nvSpPr>
              <p:cNvPr id="36" name="Arc 35"/>
              <p:cNvSpPr/>
              <p:nvPr/>
            </p:nvSpPr>
            <p:spPr bwMode="auto">
              <a:xfrm rot="20333328">
                <a:off x="5354381" y="5571805"/>
                <a:ext cx="457200" cy="457200"/>
              </a:xfrm>
              <a:prstGeom prst="arc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7" name="Arc 36"/>
              <p:cNvSpPr/>
              <p:nvPr/>
            </p:nvSpPr>
            <p:spPr bwMode="auto">
              <a:xfrm rot="20459515">
                <a:off x="5310343" y="5392753"/>
                <a:ext cx="609600" cy="609600"/>
              </a:xfrm>
              <a:prstGeom prst="arc">
                <a:avLst>
                  <a:gd name="adj1" fmla="val 16200000"/>
                  <a:gd name="adj2" fmla="val 366928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8" name="Arc 37"/>
              <p:cNvSpPr/>
              <p:nvPr/>
            </p:nvSpPr>
            <p:spPr bwMode="auto">
              <a:xfrm rot="20829533">
                <a:off x="5301611" y="5206266"/>
                <a:ext cx="725488" cy="701675"/>
              </a:xfrm>
              <a:prstGeom prst="arc">
                <a:avLst>
                  <a:gd name="adj1" fmla="val 16200000"/>
                  <a:gd name="adj2" fmla="val 366928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7293770" y="2991464"/>
            <a:ext cx="429470" cy="301165"/>
            <a:chOff x="5773695" y="5351505"/>
            <a:chExt cx="429470" cy="301165"/>
          </a:xfrm>
        </p:grpSpPr>
        <p:grpSp>
          <p:nvGrpSpPr>
            <p:cNvPr id="41" name="Group 27"/>
            <p:cNvGrpSpPr>
              <a:grpSpLocks noChangeAspect="1"/>
            </p:cNvGrpSpPr>
            <p:nvPr/>
          </p:nvGrpSpPr>
          <p:grpSpPr>
            <a:xfrm rot="4951242">
              <a:off x="5924484" y="5373989"/>
              <a:ext cx="261176" cy="296186"/>
              <a:chOff x="5301611" y="5206266"/>
              <a:chExt cx="725488" cy="822739"/>
            </a:xfrm>
          </p:grpSpPr>
          <p:sp>
            <p:nvSpPr>
              <p:cNvPr id="57" name="Arc 56"/>
              <p:cNvSpPr/>
              <p:nvPr/>
            </p:nvSpPr>
            <p:spPr bwMode="auto">
              <a:xfrm rot="20333328">
                <a:off x="5354381" y="5571805"/>
                <a:ext cx="457200" cy="457200"/>
              </a:xfrm>
              <a:prstGeom prst="arc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58" name="Arc 57"/>
              <p:cNvSpPr/>
              <p:nvPr/>
            </p:nvSpPr>
            <p:spPr bwMode="auto">
              <a:xfrm rot="20459515">
                <a:off x="5310343" y="5392753"/>
                <a:ext cx="609600" cy="609600"/>
              </a:xfrm>
              <a:prstGeom prst="arc">
                <a:avLst>
                  <a:gd name="adj1" fmla="val 16200000"/>
                  <a:gd name="adj2" fmla="val 366928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59" name="Arc 58"/>
              <p:cNvSpPr/>
              <p:nvPr/>
            </p:nvSpPr>
            <p:spPr bwMode="auto">
              <a:xfrm rot="20829533">
                <a:off x="5301611" y="5206266"/>
                <a:ext cx="725488" cy="701675"/>
              </a:xfrm>
              <a:prstGeom prst="arc">
                <a:avLst>
                  <a:gd name="adj1" fmla="val 16200000"/>
                  <a:gd name="adj2" fmla="val 366928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42" name="Group 34"/>
            <p:cNvGrpSpPr>
              <a:grpSpLocks noChangeAspect="1"/>
            </p:cNvGrpSpPr>
            <p:nvPr/>
          </p:nvGrpSpPr>
          <p:grpSpPr>
            <a:xfrm rot="15598259">
              <a:off x="5791200" y="5334000"/>
              <a:ext cx="261176" cy="296186"/>
              <a:chOff x="5301611" y="5206266"/>
              <a:chExt cx="725488" cy="822739"/>
            </a:xfrm>
          </p:grpSpPr>
          <p:sp>
            <p:nvSpPr>
              <p:cNvPr id="43" name="Arc 42"/>
              <p:cNvSpPr/>
              <p:nvPr/>
            </p:nvSpPr>
            <p:spPr bwMode="auto">
              <a:xfrm rot="20333328">
                <a:off x="5354381" y="5571805"/>
                <a:ext cx="457200" cy="457200"/>
              </a:xfrm>
              <a:prstGeom prst="arc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45" name="Arc 44"/>
              <p:cNvSpPr/>
              <p:nvPr/>
            </p:nvSpPr>
            <p:spPr bwMode="auto">
              <a:xfrm rot="20459515">
                <a:off x="5310343" y="5392753"/>
                <a:ext cx="609600" cy="609600"/>
              </a:xfrm>
              <a:prstGeom prst="arc">
                <a:avLst>
                  <a:gd name="adj1" fmla="val 16200000"/>
                  <a:gd name="adj2" fmla="val 366928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55" name="Arc 54"/>
              <p:cNvSpPr/>
              <p:nvPr/>
            </p:nvSpPr>
            <p:spPr bwMode="auto">
              <a:xfrm rot="20829533">
                <a:off x="5301611" y="5206266"/>
                <a:ext cx="725488" cy="701675"/>
              </a:xfrm>
              <a:prstGeom prst="arc">
                <a:avLst>
                  <a:gd name="adj1" fmla="val 16200000"/>
                  <a:gd name="adj2" fmla="val 366928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</p:grpSp>
      <p:grpSp>
        <p:nvGrpSpPr>
          <p:cNvPr id="60" name="Group 59"/>
          <p:cNvGrpSpPr/>
          <p:nvPr/>
        </p:nvGrpSpPr>
        <p:grpSpPr>
          <a:xfrm>
            <a:off x="7543800" y="2975435"/>
            <a:ext cx="429470" cy="301165"/>
            <a:chOff x="5773695" y="5351505"/>
            <a:chExt cx="429470" cy="301165"/>
          </a:xfrm>
        </p:grpSpPr>
        <p:grpSp>
          <p:nvGrpSpPr>
            <p:cNvPr id="61" name="Group 27"/>
            <p:cNvGrpSpPr>
              <a:grpSpLocks noChangeAspect="1"/>
            </p:cNvGrpSpPr>
            <p:nvPr/>
          </p:nvGrpSpPr>
          <p:grpSpPr>
            <a:xfrm rot="4951242">
              <a:off x="5924484" y="5373989"/>
              <a:ext cx="261176" cy="296186"/>
              <a:chOff x="5301611" y="5206266"/>
              <a:chExt cx="725488" cy="822739"/>
            </a:xfrm>
          </p:grpSpPr>
          <p:sp>
            <p:nvSpPr>
              <p:cNvPr id="67" name="Arc 66"/>
              <p:cNvSpPr/>
              <p:nvPr/>
            </p:nvSpPr>
            <p:spPr bwMode="auto">
              <a:xfrm rot="20333328">
                <a:off x="5354381" y="5571805"/>
                <a:ext cx="457200" cy="457200"/>
              </a:xfrm>
              <a:prstGeom prst="arc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68" name="Arc 67"/>
              <p:cNvSpPr/>
              <p:nvPr/>
            </p:nvSpPr>
            <p:spPr bwMode="auto">
              <a:xfrm rot="20459515">
                <a:off x="5310343" y="5392753"/>
                <a:ext cx="609600" cy="609600"/>
              </a:xfrm>
              <a:prstGeom prst="arc">
                <a:avLst>
                  <a:gd name="adj1" fmla="val 16200000"/>
                  <a:gd name="adj2" fmla="val 366928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70" name="Arc 69"/>
              <p:cNvSpPr/>
              <p:nvPr/>
            </p:nvSpPr>
            <p:spPr bwMode="auto">
              <a:xfrm rot="20829533">
                <a:off x="5301611" y="5206266"/>
                <a:ext cx="725488" cy="701675"/>
              </a:xfrm>
              <a:prstGeom prst="arc">
                <a:avLst>
                  <a:gd name="adj1" fmla="val 16200000"/>
                  <a:gd name="adj2" fmla="val 366928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62" name="Group 34"/>
            <p:cNvGrpSpPr>
              <a:grpSpLocks noChangeAspect="1"/>
            </p:cNvGrpSpPr>
            <p:nvPr/>
          </p:nvGrpSpPr>
          <p:grpSpPr>
            <a:xfrm rot="15598259">
              <a:off x="5791200" y="5334000"/>
              <a:ext cx="261176" cy="296186"/>
              <a:chOff x="5301611" y="5206266"/>
              <a:chExt cx="725488" cy="822739"/>
            </a:xfrm>
          </p:grpSpPr>
          <p:sp>
            <p:nvSpPr>
              <p:cNvPr id="63" name="Arc 62"/>
              <p:cNvSpPr/>
              <p:nvPr/>
            </p:nvSpPr>
            <p:spPr bwMode="auto">
              <a:xfrm rot="20333328">
                <a:off x="5354381" y="5571805"/>
                <a:ext cx="457200" cy="457200"/>
              </a:xfrm>
              <a:prstGeom prst="arc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64" name="Arc 63"/>
              <p:cNvSpPr/>
              <p:nvPr/>
            </p:nvSpPr>
            <p:spPr bwMode="auto">
              <a:xfrm rot="20459515">
                <a:off x="5310343" y="5392753"/>
                <a:ext cx="609600" cy="609600"/>
              </a:xfrm>
              <a:prstGeom prst="arc">
                <a:avLst>
                  <a:gd name="adj1" fmla="val 16200000"/>
                  <a:gd name="adj2" fmla="val 366928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65" name="Arc 64"/>
              <p:cNvSpPr/>
              <p:nvPr/>
            </p:nvSpPr>
            <p:spPr bwMode="auto">
              <a:xfrm rot="20829533">
                <a:off x="5301611" y="5206266"/>
                <a:ext cx="725488" cy="701675"/>
              </a:xfrm>
              <a:prstGeom prst="arc">
                <a:avLst>
                  <a:gd name="adj1" fmla="val 16200000"/>
                  <a:gd name="adj2" fmla="val 366928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</p:grpSp>
      <p:grpSp>
        <p:nvGrpSpPr>
          <p:cNvPr id="71" name="Group 70"/>
          <p:cNvGrpSpPr/>
          <p:nvPr/>
        </p:nvGrpSpPr>
        <p:grpSpPr>
          <a:xfrm>
            <a:off x="7887928" y="2381864"/>
            <a:ext cx="429470" cy="301165"/>
            <a:chOff x="5773695" y="5351505"/>
            <a:chExt cx="429470" cy="301165"/>
          </a:xfrm>
        </p:grpSpPr>
        <p:grpSp>
          <p:nvGrpSpPr>
            <p:cNvPr id="72" name="Group 27"/>
            <p:cNvGrpSpPr>
              <a:grpSpLocks noChangeAspect="1"/>
            </p:cNvGrpSpPr>
            <p:nvPr/>
          </p:nvGrpSpPr>
          <p:grpSpPr>
            <a:xfrm rot="4951242">
              <a:off x="5924484" y="5373989"/>
              <a:ext cx="261176" cy="296186"/>
              <a:chOff x="5301611" y="5206266"/>
              <a:chExt cx="725488" cy="822739"/>
            </a:xfrm>
          </p:grpSpPr>
          <p:sp>
            <p:nvSpPr>
              <p:cNvPr id="77" name="Arc 76"/>
              <p:cNvSpPr/>
              <p:nvPr/>
            </p:nvSpPr>
            <p:spPr bwMode="auto">
              <a:xfrm rot="20333328">
                <a:off x="5354381" y="5571805"/>
                <a:ext cx="457200" cy="457200"/>
              </a:xfrm>
              <a:prstGeom prst="arc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78" name="Arc 77"/>
              <p:cNvSpPr/>
              <p:nvPr/>
            </p:nvSpPr>
            <p:spPr bwMode="auto">
              <a:xfrm rot="20459515">
                <a:off x="5310343" y="5392753"/>
                <a:ext cx="609600" cy="609600"/>
              </a:xfrm>
              <a:prstGeom prst="arc">
                <a:avLst>
                  <a:gd name="adj1" fmla="val 16200000"/>
                  <a:gd name="adj2" fmla="val 366928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79" name="Arc 78"/>
              <p:cNvSpPr/>
              <p:nvPr/>
            </p:nvSpPr>
            <p:spPr bwMode="auto">
              <a:xfrm rot="20829533">
                <a:off x="5301611" y="5206266"/>
                <a:ext cx="725488" cy="701675"/>
              </a:xfrm>
              <a:prstGeom prst="arc">
                <a:avLst>
                  <a:gd name="adj1" fmla="val 16200000"/>
                  <a:gd name="adj2" fmla="val 366928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73" name="Group 34"/>
            <p:cNvGrpSpPr>
              <a:grpSpLocks noChangeAspect="1"/>
            </p:cNvGrpSpPr>
            <p:nvPr/>
          </p:nvGrpSpPr>
          <p:grpSpPr>
            <a:xfrm rot="15598259">
              <a:off x="5791200" y="5334000"/>
              <a:ext cx="261176" cy="296186"/>
              <a:chOff x="5301611" y="5206266"/>
              <a:chExt cx="725488" cy="822739"/>
            </a:xfrm>
          </p:grpSpPr>
          <p:sp>
            <p:nvSpPr>
              <p:cNvPr id="74" name="Arc 73"/>
              <p:cNvSpPr/>
              <p:nvPr/>
            </p:nvSpPr>
            <p:spPr bwMode="auto">
              <a:xfrm rot="20333328">
                <a:off x="5354381" y="5571805"/>
                <a:ext cx="457200" cy="457200"/>
              </a:xfrm>
              <a:prstGeom prst="arc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75" name="Arc 74"/>
              <p:cNvSpPr/>
              <p:nvPr/>
            </p:nvSpPr>
            <p:spPr bwMode="auto">
              <a:xfrm rot="20459515">
                <a:off x="5310343" y="5392753"/>
                <a:ext cx="609600" cy="609600"/>
              </a:xfrm>
              <a:prstGeom prst="arc">
                <a:avLst>
                  <a:gd name="adj1" fmla="val 16200000"/>
                  <a:gd name="adj2" fmla="val 366928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76" name="Arc 75"/>
              <p:cNvSpPr/>
              <p:nvPr/>
            </p:nvSpPr>
            <p:spPr bwMode="auto">
              <a:xfrm rot="20829533">
                <a:off x="5301611" y="5206266"/>
                <a:ext cx="725488" cy="701675"/>
              </a:xfrm>
              <a:prstGeom prst="arc">
                <a:avLst>
                  <a:gd name="adj1" fmla="val 16200000"/>
                  <a:gd name="adj2" fmla="val 366928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</p:grpSp>
      <p:grpSp>
        <p:nvGrpSpPr>
          <p:cNvPr id="80" name="Group 79"/>
          <p:cNvGrpSpPr/>
          <p:nvPr/>
        </p:nvGrpSpPr>
        <p:grpSpPr>
          <a:xfrm>
            <a:off x="8173064" y="2239296"/>
            <a:ext cx="429470" cy="301165"/>
            <a:chOff x="5773695" y="5351505"/>
            <a:chExt cx="429470" cy="301165"/>
          </a:xfrm>
        </p:grpSpPr>
        <p:grpSp>
          <p:nvGrpSpPr>
            <p:cNvPr id="81" name="Group 27"/>
            <p:cNvGrpSpPr>
              <a:grpSpLocks noChangeAspect="1"/>
            </p:cNvGrpSpPr>
            <p:nvPr/>
          </p:nvGrpSpPr>
          <p:grpSpPr>
            <a:xfrm rot="4951242">
              <a:off x="5924484" y="5373989"/>
              <a:ext cx="261176" cy="296186"/>
              <a:chOff x="5301611" y="5206266"/>
              <a:chExt cx="725488" cy="822739"/>
            </a:xfrm>
          </p:grpSpPr>
          <p:sp>
            <p:nvSpPr>
              <p:cNvPr id="86" name="Arc 85"/>
              <p:cNvSpPr/>
              <p:nvPr/>
            </p:nvSpPr>
            <p:spPr bwMode="auto">
              <a:xfrm rot="20333328">
                <a:off x="5354381" y="5571805"/>
                <a:ext cx="457200" cy="457200"/>
              </a:xfrm>
              <a:prstGeom prst="arc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87" name="Arc 86"/>
              <p:cNvSpPr/>
              <p:nvPr/>
            </p:nvSpPr>
            <p:spPr bwMode="auto">
              <a:xfrm rot="20459515">
                <a:off x="5310343" y="5392753"/>
                <a:ext cx="609600" cy="609600"/>
              </a:xfrm>
              <a:prstGeom prst="arc">
                <a:avLst>
                  <a:gd name="adj1" fmla="val 16200000"/>
                  <a:gd name="adj2" fmla="val 366928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88" name="Arc 87"/>
              <p:cNvSpPr/>
              <p:nvPr/>
            </p:nvSpPr>
            <p:spPr bwMode="auto">
              <a:xfrm rot="20829533">
                <a:off x="5301611" y="5206266"/>
                <a:ext cx="725488" cy="701675"/>
              </a:xfrm>
              <a:prstGeom prst="arc">
                <a:avLst>
                  <a:gd name="adj1" fmla="val 16200000"/>
                  <a:gd name="adj2" fmla="val 366928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82" name="Group 34"/>
            <p:cNvGrpSpPr>
              <a:grpSpLocks noChangeAspect="1"/>
            </p:cNvGrpSpPr>
            <p:nvPr/>
          </p:nvGrpSpPr>
          <p:grpSpPr>
            <a:xfrm rot="15598259">
              <a:off x="5791200" y="5334000"/>
              <a:ext cx="261176" cy="296186"/>
              <a:chOff x="5301611" y="5206266"/>
              <a:chExt cx="725488" cy="822739"/>
            </a:xfrm>
          </p:grpSpPr>
          <p:sp>
            <p:nvSpPr>
              <p:cNvPr id="83" name="Arc 82"/>
              <p:cNvSpPr/>
              <p:nvPr/>
            </p:nvSpPr>
            <p:spPr bwMode="auto">
              <a:xfrm rot="20333328">
                <a:off x="5354381" y="5571805"/>
                <a:ext cx="457200" cy="457200"/>
              </a:xfrm>
              <a:prstGeom prst="arc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84" name="Arc 83"/>
              <p:cNvSpPr/>
              <p:nvPr/>
            </p:nvSpPr>
            <p:spPr bwMode="auto">
              <a:xfrm rot="20459515">
                <a:off x="5310343" y="5392753"/>
                <a:ext cx="609600" cy="609600"/>
              </a:xfrm>
              <a:prstGeom prst="arc">
                <a:avLst>
                  <a:gd name="adj1" fmla="val 16200000"/>
                  <a:gd name="adj2" fmla="val 366928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85" name="Arc 84"/>
              <p:cNvSpPr/>
              <p:nvPr/>
            </p:nvSpPr>
            <p:spPr bwMode="auto">
              <a:xfrm rot="20829533">
                <a:off x="5301611" y="5206266"/>
                <a:ext cx="725488" cy="701675"/>
              </a:xfrm>
              <a:prstGeom prst="arc">
                <a:avLst>
                  <a:gd name="adj1" fmla="val 16200000"/>
                  <a:gd name="adj2" fmla="val 366928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0" y="773668"/>
            <a:ext cx="3765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Two-Dimensional Networks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638800" y="5269468"/>
            <a:ext cx="2988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Vasudevan</a:t>
            </a:r>
            <a:r>
              <a:rPr lang="en-US" dirty="0" smtClean="0"/>
              <a:t> et al, 2011]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99422" y="454223"/>
            <a:ext cx="87914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IT Security Basics              PHY-layer Solutions</a:t>
            </a:r>
            <a:r>
              <a:rPr lang="en-US" sz="1400" dirty="0" smtClean="0">
                <a:solidFill>
                  <a:srgbClr val="FF0000"/>
                </a:solidFill>
              </a:rPr>
              <a:t>               Using the Network            </a:t>
            </a:r>
            <a:r>
              <a:rPr lang="en-US" sz="1400" dirty="0" smtClean="0"/>
              <a:t>Challenges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08653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823436"/>
            <a:ext cx="4210050" cy="4129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126076" y="2083873"/>
            <a:ext cx="2302924" cy="1802327"/>
            <a:chOff x="5558635" y="1378005"/>
            <a:chExt cx="2302924" cy="1802327"/>
          </a:xfrm>
        </p:grpSpPr>
        <p:sp>
          <p:nvSpPr>
            <p:cNvPr id="8" name="TextBox 7"/>
            <p:cNvSpPr txBox="1"/>
            <p:nvPr/>
          </p:nvSpPr>
          <p:spPr>
            <a:xfrm>
              <a:off x="5674413" y="1426006"/>
              <a:ext cx="218714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 smtClean="0"/>
                <a:t>x 	</a:t>
              </a:r>
              <a:r>
                <a:rPr lang="en-US" sz="1200" b="1" dirty="0" smtClean="0"/>
                <a:t>= 1 0 0 1 1</a:t>
              </a:r>
            </a:p>
            <a:p>
              <a:endParaRPr lang="en-US" sz="1200" b="1" dirty="0" smtClean="0"/>
            </a:p>
            <a:p>
              <a:r>
                <a:rPr lang="en-US" sz="1200" b="1" i="1" dirty="0" smtClean="0"/>
                <a:t>w</a:t>
              </a:r>
              <a:r>
                <a:rPr lang="en-US" sz="1200" b="1" i="1" baseline="-25000" dirty="0" smtClean="0"/>
                <a:t>1</a:t>
              </a:r>
              <a:r>
                <a:rPr lang="en-US" sz="1200" b="1" i="1" dirty="0" smtClean="0"/>
                <a:t> 	= </a:t>
              </a:r>
              <a:r>
                <a:rPr lang="en-US" sz="1200" b="1" dirty="0" smtClean="0"/>
                <a:t>0 1 0 1 1</a:t>
              </a:r>
            </a:p>
            <a:p>
              <a:endParaRPr lang="en-US" sz="1200" b="1" dirty="0" smtClean="0"/>
            </a:p>
            <a:p>
              <a:r>
                <a:rPr lang="en-US" sz="1200" b="1" i="1" dirty="0" smtClean="0"/>
                <a:t>w</a:t>
              </a:r>
              <a:r>
                <a:rPr lang="en-US" sz="1200" b="1" i="1" baseline="-25000" dirty="0" smtClean="0"/>
                <a:t>2 </a:t>
              </a:r>
              <a:r>
                <a:rPr lang="en-US" sz="1200" b="1" dirty="0" smtClean="0"/>
                <a:t>	= 1 0 1 1 1</a:t>
              </a:r>
            </a:p>
            <a:p>
              <a:endParaRPr lang="en-US" sz="1200" b="1" dirty="0" smtClean="0"/>
            </a:p>
            <a:p>
              <a:r>
                <a:rPr lang="en-US" sz="1200" b="1" i="1" dirty="0" smtClean="0"/>
                <a:t>w</a:t>
              </a:r>
              <a:r>
                <a:rPr lang="en-US" sz="1200" b="1" i="1" baseline="-25000" dirty="0" smtClean="0"/>
                <a:t>3 </a:t>
              </a:r>
              <a:r>
                <a:rPr lang="en-US" sz="1200" b="1" dirty="0" smtClean="0"/>
                <a:t>	= 0 0 0 1 0</a:t>
              </a:r>
            </a:p>
            <a:p>
              <a:endParaRPr lang="en-US" sz="1200" b="1" dirty="0" smtClean="0"/>
            </a:p>
            <a:p>
              <a:r>
                <a:rPr lang="en-US" sz="1200" b="1" i="1" dirty="0" smtClean="0"/>
                <a:t>w</a:t>
              </a:r>
              <a:r>
                <a:rPr lang="en-US" sz="1200" b="1" i="1" baseline="-25000" dirty="0" smtClean="0"/>
                <a:t>4 </a:t>
              </a:r>
              <a:r>
                <a:rPr lang="en-US" sz="1200" b="1" dirty="0" smtClean="0"/>
                <a:t>	= 0 1 1 0 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5558635" y="1378005"/>
              <a:ext cx="2209800" cy="30663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neva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5558635" y="2903835"/>
              <a:ext cx="2209800" cy="228600"/>
            </a:xfrm>
            <a:prstGeom prst="rect">
              <a:avLst/>
            </a:prstGeom>
            <a:noFill/>
            <a:ln w="2857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neva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1288" y="838200"/>
            <a:ext cx="5856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Two-Dimensional Networks (Secret Sharing)</a:t>
            </a:r>
            <a:endParaRPr lang="en-US" b="1" dirty="0">
              <a:latin typeface="+mj-lt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914400" y="1295400"/>
            <a:ext cx="2743200" cy="457200"/>
            <a:chOff x="685800" y="2256504"/>
            <a:chExt cx="2743200" cy="457200"/>
          </a:xfrm>
        </p:grpSpPr>
        <p:sp>
          <p:nvSpPr>
            <p:cNvPr id="13" name="Rectangle 12"/>
            <p:cNvSpPr/>
            <p:nvPr/>
          </p:nvSpPr>
          <p:spPr bwMode="auto">
            <a:xfrm>
              <a:off x="685800" y="2256504"/>
              <a:ext cx="2743200" cy="4572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neva"/>
              </a:endParaRPr>
            </a:p>
          </p:txBody>
        </p:sp>
        <p:graphicFrame>
          <p:nvGraphicFramePr>
            <p:cNvPr id="18434" name="Object 2"/>
            <p:cNvGraphicFramePr>
              <a:graphicFrameLocks noChangeAspect="1"/>
            </p:cNvGraphicFramePr>
            <p:nvPr/>
          </p:nvGraphicFramePr>
          <p:xfrm>
            <a:off x="699768" y="2290692"/>
            <a:ext cx="2717800" cy="3763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822" name="Equation" r:id="rId4" imgW="1651000" imgH="228600" progId="Equation.DSMT4">
                    <p:embed/>
                  </p:oleObj>
                </mc:Choice>
                <mc:Fallback>
                  <p:oleObj name="Equation" r:id="rId4" imgW="1651000" imgH="228600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9768" y="2290692"/>
                          <a:ext cx="2717800" cy="3763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extBox 1"/>
          <p:cNvSpPr txBox="1"/>
          <p:nvPr/>
        </p:nvSpPr>
        <p:spPr>
          <a:xfrm>
            <a:off x="371475" y="2861739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random</a:t>
            </a:r>
            <a:endParaRPr lang="en-US" sz="12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381000" y="3256641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random</a:t>
            </a:r>
            <a:endParaRPr lang="en-US" sz="1200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381000" y="2494641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random</a:t>
            </a:r>
            <a:endParaRPr lang="en-US" sz="12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228600" y="4086761"/>
            <a:ext cx="3829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600" dirty="0" smtClean="0"/>
              <a:t>An eavesdropper cannot be close to many paths at once… 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6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 smtClean="0"/>
              <a:t>Except when close to the source or the destination.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5562600"/>
            <a:ext cx="4510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 tolerate  </a:t>
            </a:r>
            <a:r>
              <a:rPr lang="en-US" b="1" i="1" dirty="0"/>
              <a:t>n</a:t>
            </a:r>
            <a:r>
              <a:rPr lang="en-US" b="1" dirty="0"/>
              <a:t>/</a:t>
            </a:r>
            <a:r>
              <a:rPr lang="en-US" b="1" dirty="0" err="1"/>
              <a:t>log</a:t>
            </a:r>
            <a:r>
              <a:rPr lang="en-US" b="1" i="1" dirty="0" err="1"/>
              <a:t>n</a:t>
            </a:r>
            <a:r>
              <a:rPr lang="en-US" b="1" dirty="0"/>
              <a:t> </a:t>
            </a:r>
            <a:r>
              <a:rPr lang="en-US" dirty="0" smtClean="0"/>
              <a:t>eavesdroppers.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9422" y="454223"/>
            <a:ext cx="87914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IT Security Basics              PHY-layer Solutions</a:t>
            </a:r>
            <a:r>
              <a:rPr lang="en-US" sz="1400" dirty="0" smtClean="0">
                <a:solidFill>
                  <a:srgbClr val="FF0000"/>
                </a:solidFill>
              </a:rPr>
              <a:t>               Using the Network            </a:t>
            </a:r>
            <a:r>
              <a:rPr lang="en-US" sz="1400" dirty="0" smtClean="0"/>
              <a:t>Challenges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03993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14401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What about those near </a:t>
            </a:r>
            <a:r>
              <a:rPr lang="en-US" b="1" dirty="0" err="1" smtClean="0">
                <a:latin typeface="+mj-lt"/>
              </a:rPr>
              <a:t>eavedroppers</a:t>
            </a:r>
            <a:r>
              <a:rPr lang="en-US" b="1" dirty="0" smtClean="0">
                <a:latin typeface="+mj-lt"/>
              </a:rPr>
              <a:t>?</a:t>
            </a:r>
            <a:endParaRPr lang="en-US" b="1" dirty="0"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230" y="2133600"/>
            <a:ext cx="1817370" cy="2027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80636"/>
            <a:ext cx="4210050" cy="4129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evil_smiley_fa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3124200"/>
            <a:ext cx="324197" cy="3971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4572000" y="7322403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 Problem: </a:t>
            </a:r>
            <a:r>
              <a:rPr lang="en-US" sz="1200" b="1" dirty="0" smtClean="0">
                <a:solidFill>
                  <a:srgbClr val="000000"/>
                </a:solidFill>
              </a:rPr>
              <a:t>near eavesdropper </a:t>
            </a:r>
            <a:r>
              <a:rPr lang="en-US" sz="1200" dirty="0" smtClean="0">
                <a:solidFill>
                  <a:srgbClr val="000000"/>
                </a:solidFill>
              </a:rPr>
              <a:t>(SNR gap).</a:t>
            </a:r>
          </a:p>
          <a:p>
            <a:pPr lvl="0">
              <a:buFont typeface="Arial" pitchFamily="34" charset="0"/>
              <a:buChar char="•"/>
            </a:pPr>
            <a:endParaRPr lang="en-US" sz="1200" dirty="0" smtClean="0">
              <a:solidFill>
                <a:srgbClr val="000000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 We know how to address that: Two-way scheme </a:t>
            </a:r>
          </a:p>
          <a:p>
            <a:pPr lvl="0"/>
            <a:r>
              <a:rPr lang="en-US" sz="1200" dirty="0" smtClean="0">
                <a:solidFill>
                  <a:srgbClr val="000000"/>
                </a:solidFill>
              </a:rPr>
              <a:t>(</a:t>
            </a:r>
            <a:r>
              <a:rPr lang="en-US" sz="1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evens out the SNR gap</a:t>
            </a:r>
            <a:r>
              <a:rPr lang="en-US" sz="1200" dirty="0" smtClean="0">
                <a:solidFill>
                  <a:srgbClr val="000000"/>
                </a:solidFill>
              </a:rPr>
              <a:t>)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0" y="434340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Remember, the problem here was:</a:t>
            </a:r>
          </a:p>
          <a:p>
            <a:r>
              <a:rPr lang="en-US" sz="1600" b="1" dirty="0" smtClean="0">
                <a:solidFill>
                  <a:schemeClr val="accent2"/>
                </a:solidFill>
              </a:rPr>
              <a:t>Near eavesdropper of unknown location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99422" y="454223"/>
            <a:ext cx="87914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IT Security Basics              PHY-layer Solutions</a:t>
            </a:r>
            <a:r>
              <a:rPr lang="en-US" sz="1400" dirty="0" smtClean="0">
                <a:solidFill>
                  <a:srgbClr val="FF0000"/>
                </a:solidFill>
              </a:rPr>
              <a:t>               Using the Network            </a:t>
            </a:r>
            <a:r>
              <a:rPr lang="en-US" sz="1400" dirty="0" smtClean="0"/>
              <a:t>Challenges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44849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620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The Trick:  A Toy Example</a:t>
            </a:r>
            <a:endParaRPr lang="en-US" b="1" dirty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97305"/>
            <a:ext cx="2817495" cy="304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260" y="990600"/>
            <a:ext cx="3177540" cy="1148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00600" y="3962400"/>
            <a:ext cx="4038600" cy="2062103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600" dirty="0" smtClean="0"/>
              <a:t>An incoming connection can be very useful.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6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 smtClean="0"/>
              <a:t>This simple trick has an important implication for wireless secrecy.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6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 smtClean="0"/>
              <a:t>Two-way helps address the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near eavesdropper</a:t>
            </a:r>
            <a:r>
              <a:rPr lang="en-US" sz="1600" dirty="0" smtClean="0"/>
              <a:t> problem</a:t>
            </a:r>
            <a:endParaRPr lang="en-US" sz="1600" dirty="0"/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4572000" y="1219200"/>
            <a:ext cx="0" cy="3200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3" name="Group 22"/>
          <p:cNvGrpSpPr/>
          <p:nvPr/>
        </p:nvGrpSpPr>
        <p:grpSpPr>
          <a:xfrm>
            <a:off x="5257800" y="2208074"/>
            <a:ext cx="2667000" cy="1754326"/>
            <a:chOff x="5715000" y="3505200"/>
            <a:chExt cx="2667000" cy="1754326"/>
          </a:xfrm>
        </p:grpSpPr>
        <p:sp>
          <p:nvSpPr>
            <p:cNvPr id="13" name="TextBox 12"/>
            <p:cNvSpPr txBox="1"/>
            <p:nvPr/>
          </p:nvSpPr>
          <p:spPr>
            <a:xfrm>
              <a:off x="5715000" y="3505200"/>
              <a:ext cx="2667000" cy="17543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1) </a:t>
              </a:r>
              <a:r>
                <a:rPr lang="en-US" sz="1200" i="1" dirty="0" smtClean="0"/>
                <a:t>d</a:t>
              </a:r>
              <a:r>
                <a:rPr lang="en-US" sz="1200" dirty="0" smtClean="0"/>
                <a:t> generates a random message </a:t>
              </a:r>
              <a:r>
                <a:rPr lang="en-US" sz="1200" i="1" dirty="0" smtClean="0"/>
                <a:t>k</a:t>
              </a:r>
              <a:r>
                <a:rPr lang="en-US" sz="1200" dirty="0" smtClean="0"/>
                <a:t> and sends it to </a:t>
              </a:r>
              <a:r>
                <a:rPr lang="en-US" sz="1200" i="1" dirty="0" smtClean="0"/>
                <a:t>s</a:t>
              </a:r>
              <a:r>
                <a:rPr lang="en-US" sz="1200" dirty="0" smtClean="0"/>
                <a:t>.</a:t>
              </a:r>
            </a:p>
            <a:p>
              <a:endParaRPr lang="en-US" sz="1200" i="1" dirty="0" smtClean="0"/>
            </a:p>
            <a:p>
              <a:r>
                <a:rPr lang="en-US" sz="1200" dirty="0" smtClean="0"/>
                <a:t>2) </a:t>
              </a:r>
              <a:r>
                <a:rPr lang="en-US" sz="1200" i="1" dirty="0" smtClean="0"/>
                <a:t>s</a:t>
              </a:r>
              <a:r>
                <a:rPr lang="en-US" sz="1200" dirty="0" smtClean="0"/>
                <a:t> replies with </a:t>
              </a:r>
            </a:p>
            <a:p>
              <a:r>
                <a:rPr lang="en-US" sz="1200" i="1" dirty="0" smtClean="0"/>
                <a:t> (k</a:t>
              </a:r>
              <a:r>
                <a:rPr lang="en-US" sz="1200" dirty="0" smtClean="0"/>
                <a:t> is used as a one-time pad.)</a:t>
              </a:r>
            </a:p>
            <a:p>
              <a:endParaRPr lang="en-US" sz="1200" dirty="0" smtClean="0"/>
            </a:p>
            <a:p>
              <a:r>
                <a:rPr lang="en-US" sz="1200" dirty="0" smtClean="0"/>
                <a:t>3) </a:t>
              </a:r>
              <a:r>
                <a:rPr lang="en-US" sz="1200" i="1" dirty="0" smtClean="0"/>
                <a:t>d</a:t>
              </a:r>
              <a:r>
                <a:rPr lang="en-US" sz="1200" dirty="0" smtClean="0"/>
                <a:t> extracts </a:t>
              </a:r>
              <a:r>
                <a:rPr lang="en-US" sz="1200" i="1" dirty="0" smtClean="0"/>
                <a:t>x</a:t>
              </a:r>
              <a:r>
                <a:rPr lang="en-US" sz="1200" dirty="0" smtClean="0"/>
                <a:t> from </a:t>
              </a:r>
              <a:r>
                <a:rPr lang="en-US" sz="1200" i="1" dirty="0" smtClean="0"/>
                <a:t>c</a:t>
              </a:r>
              <a:r>
                <a:rPr lang="en-US" sz="1200" dirty="0" smtClean="0"/>
                <a:t>, </a:t>
              </a:r>
              <a:r>
                <a:rPr lang="en-US" sz="1200" i="1" dirty="0" smtClean="0"/>
                <a:t>k</a:t>
              </a:r>
              <a:r>
                <a:rPr lang="en-US" sz="1200" dirty="0" smtClean="0"/>
                <a:t>.</a:t>
              </a:r>
            </a:p>
            <a:p>
              <a:endParaRPr lang="en-US" sz="1200" dirty="0" smtClean="0"/>
            </a:p>
            <a:p>
              <a:r>
                <a:rPr lang="en-US" sz="1200" dirty="0" smtClean="0"/>
                <a:t>   e misses k, cannot decode x.</a:t>
              </a:r>
            </a:p>
          </p:txBody>
        </p:sp>
        <p:graphicFrame>
          <p:nvGraphicFramePr>
            <p:cNvPr id="19458" name="Object 2"/>
            <p:cNvGraphicFramePr>
              <a:graphicFrameLocks noChangeAspect="1"/>
            </p:cNvGraphicFramePr>
            <p:nvPr/>
          </p:nvGraphicFramePr>
          <p:xfrm>
            <a:off x="7063740" y="4038600"/>
            <a:ext cx="937986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1" name="Equation" r:id="rId5" imgW="596641" imgH="177723" progId="Equation.3">
                    <p:embed/>
                  </p:oleObj>
                </mc:Choice>
                <mc:Fallback>
                  <p:oleObj name="Equation" r:id="rId5" imgW="596641" imgH="17772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63740" y="4038600"/>
                          <a:ext cx="937986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TextBox 2"/>
          <p:cNvSpPr txBox="1"/>
          <p:nvPr/>
        </p:nvSpPr>
        <p:spPr>
          <a:xfrm>
            <a:off x="76199" y="4419600"/>
            <a:ext cx="4724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600" dirty="0" smtClean="0"/>
              <a:t>Two nodes + one eavesdropper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6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600" i="1" dirty="0" smtClean="0"/>
              <a:t>e</a:t>
            </a:r>
            <a:r>
              <a:rPr lang="en-US" sz="1600" dirty="0" smtClean="0"/>
              <a:t> catches whatever </a:t>
            </a:r>
            <a:r>
              <a:rPr lang="en-US" sz="1600" i="1" dirty="0" smtClean="0"/>
              <a:t>s</a:t>
            </a:r>
            <a:r>
              <a:rPr lang="en-US" sz="1600" dirty="0" smtClean="0"/>
              <a:t> says.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600" i="1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600" i="1" dirty="0" smtClean="0"/>
              <a:t>An incoming secure edge is sufficient for secrecy.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422" y="454223"/>
            <a:ext cx="87914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IT Security Basics              PHY-layer Solutions</a:t>
            </a:r>
            <a:r>
              <a:rPr lang="en-US" sz="1400" dirty="0" smtClean="0">
                <a:solidFill>
                  <a:srgbClr val="FF0000"/>
                </a:solidFill>
              </a:rPr>
              <a:t>               Using the Network            </a:t>
            </a:r>
            <a:r>
              <a:rPr lang="en-US" sz="1400" dirty="0" smtClean="0"/>
              <a:t>Challenges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80838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340995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7620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Two-Dimensional Networks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648200" y="914400"/>
            <a:ext cx="3733800" cy="3771900"/>
            <a:chOff x="4648200" y="1326379"/>
            <a:chExt cx="3733800" cy="377190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1440679"/>
              <a:ext cx="3409950" cy="3543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" name="Straight Connector 5"/>
            <p:cNvCxnSpPr/>
            <p:nvPr/>
          </p:nvCxnSpPr>
          <p:spPr bwMode="auto">
            <a:xfrm>
              <a:off x="4648200" y="3212329"/>
              <a:ext cx="18288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6553200" y="3212329"/>
              <a:ext cx="0" cy="18859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6553200" y="1326379"/>
              <a:ext cx="0" cy="18859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6553200" y="3192923"/>
              <a:ext cx="18288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" name="TextBox 8"/>
          <p:cNvSpPr txBox="1"/>
          <p:nvPr/>
        </p:nvSpPr>
        <p:spPr>
          <a:xfrm>
            <a:off x="152400" y="4450140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600" dirty="0" smtClean="0"/>
              <a:t>S again generates four packets </a:t>
            </a:r>
            <a:r>
              <a:rPr lang="en-US" sz="1600" i="1" dirty="0" smtClean="0"/>
              <a:t>w</a:t>
            </a:r>
            <a:r>
              <a:rPr lang="en-US" sz="1600" dirty="0" smtClean="0"/>
              <a:t>1, </a:t>
            </a:r>
            <a:r>
              <a:rPr lang="en-US" sz="1600" i="1" dirty="0" smtClean="0"/>
              <a:t>w</a:t>
            </a:r>
            <a:r>
              <a:rPr lang="en-US" sz="1600" dirty="0" smtClean="0"/>
              <a:t>2, </a:t>
            </a:r>
            <a:r>
              <a:rPr lang="en-US" sz="1600" i="1" dirty="0" smtClean="0"/>
              <a:t>w</a:t>
            </a:r>
            <a:r>
              <a:rPr lang="en-US" sz="1600" dirty="0" smtClean="0"/>
              <a:t>3, </a:t>
            </a:r>
            <a:r>
              <a:rPr lang="en-US" sz="1600" i="1" dirty="0" smtClean="0"/>
              <a:t>w</a:t>
            </a:r>
            <a:r>
              <a:rPr lang="en-US" sz="1600" dirty="0" smtClean="0"/>
              <a:t>4. 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6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 smtClean="0"/>
              <a:t>But this time, does the two-way scheme with four relays to deliver these packets.</a:t>
            </a:r>
            <a:endParaRPr lang="en-US" sz="16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6579078" y="2805673"/>
            <a:ext cx="1828800" cy="1963948"/>
            <a:chOff x="6579078" y="3217652"/>
            <a:chExt cx="1828800" cy="1963948"/>
          </a:xfrm>
        </p:grpSpPr>
        <p:sp>
          <p:nvSpPr>
            <p:cNvPr id="13" name="Rectangle 12"/>
            <p:cNvSpPr/>
            <p:nvPr/>
          </p:nvSpPr>
          <p:spPr bwMode="auto">
            <a:xfrm>
              <a:off x="6579078" y="3217652"/>
              <a:ext cx="1828800" cy="196394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neva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58000" y="3886200"/>
              <a:ext cx="15240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Any Eve here misses </a:t>
              </a:r>
              <a:r>
                <a:rPr lang="en-US" sz="1400" i="1" dirty="0" smtClean="0"/>
                <a:t>k</a:t>
              </a:r>
              <a:r>
                <a:rPr lang="en-US" sz="1400" dirty="0" smtClean="0"/>
                <a:t>2 -&gt; misses </a:t>
              </a:r>
              <a:r>
                <a:rPr lang="en-US" sz="1400" i="1" dirty="0" smtClean="0"/>
                <a:t>w</a:t>
              </a:r>
              <a:r>
                <a:rPr lang="en-US" sz="1400" dirty="0" smtClean="0"/>
                <a:t>2</a:t>
              </a:r>
              <a:endParaRPr lang="en-US" sz="1400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76200" y="1066800"/>
            <a:ext cx="43236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i="1" dirty="0" smtClean="0">
                <a:solidFill>
                  <a:srgbClr val="000000"/>
                </a:solidFill>
              </a:rPr>
              <a:t>Draining Phase: How we initiate at the source</a:t>
            </a:r>
            <a:endParaRPr lang="en-US" sz="1400" i="1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91000" y="759023"/>
            <a:ext cx="44534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i="1" dirty="0" smtClean="0">
                <a:solidFill>
                  <a:srgbClr val="000000"/>
                </a:solidFill>
              </a:rPr>
              <a:t>Routing Algorithm: Draining, routing, delivery</a:t>
            </a:r>
            <a:endParaRPr lang="en-US" sz="1400" i="1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0" y="4648200"/>
            <a:ext cx="403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No </a:t>
            </a:r>
            <a:r>
              <a:rPr lang="en-US" dirty="0">
                <a:solidFill>
                  <a:srgbClr val="000000"/>
                </a:solidFill>
              </a:rPr>
              <a:t>Eve can be in between for all four </a:t>
            </a:r>
            <a:r>
              <a:rPr lang="en-US" i="1" dirty="0">
                <a:solidFill>
                  <a:srgbClr val="000000"/>
                </a:solidFill>
              </a:rPr>
              <a:t>r</a:t>
            </a:r>
            <a:r>
              <a:rPr lang="en-US" dirty="0">
                <a:solidFill>
                  <a:srgbClr val="000000"/>
                </a:solidFill>
              </a:rPr>
              <a:t>-</a:t>
            </a:r>
            <a:r>
              <a:rPr lang="en-US" i="1" dirty="0">
                <a:solidFill>
                  <a:srgbClr val="000000"/>
                </a:solidFill>
              </a:rPr>
              <a:t>s</a:t>
            </a:r>
            <a:r>
              <a:rPr lang="en-US" dirty="0">
                <a:solidFill>
                  <a:srgbClr val="000000"/>
                </a:solidFill>
              </a:rPr>
              <a:t> pairs.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9422" y="454223"/>
            <a:ext cx="87914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IT Security Basics              PHY-layer Solutions</a:t>
            </a:r>
            <a:r>
              <a:rPr lang="en-US" sz="1400" dirty="0" smtClean="0">
                <a:solidFill>
                  <a:srgbClr val="FF0000"/>
                </a:solidFill>
              </a:rPr>
              <a:t>               Using the Network            </a:t>
            </a:r>
            <a:r>
              <a:rPr lang="en-US" sz="1400" dirty="0" smtClean="0"/>
              <a:t>Challenges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45958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143000"/>
            <a:ext cx="3600450" cy="47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86000"/>
            <a:ext cx="2771775" cy="2748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9144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Routing Phase: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5943600" y="17526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Delivery Phase: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5715000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Carry packets on distant paths.</a:t>
            </a:r>
            <a:endParaRPr lang="en-US" sz="12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5334000" y="51816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Come from four directions -&gt; no near eavesdropper can be in between.</a:t>
            </a:r>
            <a:endParaRPr lang="en-US" sz="12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99422" y="454223"/>
            <a:ext cx="87914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IT Security Basics              PHY-layer Solutions</a:t>
            </a:r>
            <a:r>
              <a:rPr lang="en-US" sz="1400" dirty="0" smtClean="0">
                <a:solidFill>
                  <a:srgbClr val="FF0000"/>
                </a:solidFill>
              </a:rPr>
              <a:t>               Using the Network            </a:t>
            </a:r>
            <a:r>
              <a:rPr lang="en-US" sz="1400" dirty="0" smtClean="0"/>
              <a:t>Challenges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22295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7620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Two-Dimensional Networks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648200" y="914400"/>
            <a:ext cx="3733800" cy="3771900"/>
            <a:chOff x="4648200" y="1326379"/>
            <a:chExt cx="3733800" cy="377190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1440679"/>
              <a:ext cx="3409950" cy="3543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" name="Straight Connector 5"/>
            <p:cNvCxnSpPr/>
            <p:nvPr/>
          </p:nvCxnSpPr>
          <p:spPr bwMode="auto">
            <a:xfrm>
              <a:off x="4648200" y="3212329"/>
              <a:ext cx="18288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6553200" y="3212329"/>
              <a:ext cx="0" cy="18859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6553200" y="1326379"/>
              <a:ext cx="0" cy="18859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6553200" y="3192923"/>
              <a:ext cx="18288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8" name="Group 17"/>
          <p:cNvGrpSpPr/>
          <p:nvPr/>
        </p:nvGrpSpPr>
        <p:grpSpPr>
          <a:xfrm>
            <a:off x="6579078" y="2805673"/>
            <a:ext cx="1828800" cy="1963948"/>
            <a:chOff x="6579078" y="3217652"/>
            <a:chExt cx="1828800" cy="1963948"/>
          </a:xfrm>
        </p:grpSpPr>
        <p:sp>
          <p:nvSpPr>
            <p:cNvPr id="13" name="Rectangle 12"/>
            <p:cNvSpPr/>
            <p:nvPr/>
          </p:nvSpPr>
          <p:spPr bwMode="auto">
            <a:xfrm>
              <a:off x="6579078" y="3217652"/>
              <a:ext cx="1828800" cy="196394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neva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58000" y="3886200"/>
              <a:ext cx="15240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Any Eve here misses </a:t>
              </a:r>
              <a:r>
                <a:rPr lang="en-US" sz="1400" i="1" dirty="0" smtClean="0"/>
                <a:t>k</a:t>
              </a:r>
              <a:r>
                <a:rPr lang="en-US" sz="1400" dirty="0" smtClean="0"/>
                <a:t>2 -&gt; misses </a:t>
              </a:r>
              <a:r>
                <a:rPr lang="en-US" sz="1400" i="1" dirty="0" smtClean="0"/>
                <a:t>w</a:t>
              </a:r>
              <a:r>
                <a:rPr lang="en-US" sz="1400" dirty="0" smtClean="0"/>
                <a:t>2</a:t>
              </a:r>
              <a:endParaRPr lang="en-US" sz="1400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4800600" y="4845821"/>
            <a:ext cx="403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Come from four directions.</a:t>
            </a:r>
          </a:p>
          <a:p>
            <a:pPr lvl="0">
              <a:buFont typeface="Arial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 No Eve can be in between for all four </a:t>
            </a:r>
            <a:r>
              <a:rPr lang="en-US" i="1" dirty="0">
                <a:solidFill>
                  <a:srgbClr val="000000"/>
                </a:solidFill>
              </a:rPr>
              <a:t>r</a:t>
            </a:r>
            <a:r>
              <a:rPr lang="en-US" dirty="0">
                <a:solidFill>
                  <a:srgbClr val="000000"/>
                </a:solidFill>
              </a:rPr>
              <a:t>-</a:t>
            </a:r>
            <a:r>
              <a:rPr lang="en-US" i="1" dirty="0">
                <a:solidFill>
                  <a:srgbClr val="000000"/>
                </a:solidFill>
              </a:rPr>
              <a:t>s</a:t>
            </a:r>
            <a:r>
              <a:rPr lang="en-US" dirty="0">
                <a:solidFill>
                  <a:srgbClr val="000000"/>
                </a:solidFill>
              </a:rPr>
              <a:t> pairs.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1600200"/>
            <a:ext cx="47500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Result:</a:t>
            </a:r>
            <a:r>
              <a:rPr lang="en-US" dirty="0" smtClean="0"/>
              <a:t>  Network can tolerate </a:t>
            </a:r>
            <a:r>
              <a:rPr lang="en-US" i="1" dirty="0" smtClean="0"/>
              <a:t>any</a:t>
            </a:r>
          </a:p>
          <a:p>
            <a:r>
              <a:rPr lang="en-US" b="1" dirty="0"/>
              <a:t>  </a:t>
            </a:r>
            <a:r>
              <a:rPr lang="en-US" dirty="0" smtClean="0"/>
              <a:t>number of eavesdroppers of </a:t>
            </a:r>
          </a:p>
          <a:p>
            <a:r>
              <a:rPr lang="en-US" b="1" dirty="0"/>
              <a:t> </a:t>
            </a:r>
            <a:r>
              <a:rPr lang="en-US" b="1" dirty="0" smtClean="0"/>
              <a:t> </a:t>
            </a:r>
            <a:r>
              <a:rPr lang="en-US" i="1" dirty="0" smtClean="0"/>
              <a:t>arbitrary location</a:t>
            </a:r>
            <a:r>
              <a:rPr lang="en-US" dirty="0" smtClean="0"/>
              <a:t> at the Gupta-Kumar</a:t>
            </a:r>
          </a:p>
          <a:p>
            <a:r>
              <a:rPr lang="en-US" i="1" dirty="0"/>
              <a:t> </a:t>
            </a:r>
            <a:r>
              <a:rPr lang="en-US" i="1" dirty="0" smtClean="0"/>
              <a:t> </a:t>
            </a:r>
            <a:r>
              <a:rPr lang="en-US" dirty="0" smtClean="0"/>
              <a:t>per-pair throughput</a:t>
            </a:r>
            <a:r>
              <a:rPr lang="en-US" i="1" dirty="0" smtClean="0"/>
              <a:t>.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3053477"/>
            <a:ext cx="396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Note:</a:t>
            </a:r>
            <a:r>
              <a:rPr lang="en-US" dirty="0" smtClean="0">
                <a:solidFill>
                  <a:srgbClr val="FF0000"/>
                </a:solidFill>
              </a:rPr>
              <a:t>  Importantly, the same technique  can be used in practical networks that are: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sufficiently dense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add infrastructure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422" y="454223"/>
            <a:ext cx="87914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IT Security Basics              PHY-layer Solutions</a:t>
            </a:r>
            <a:r>
              <a:rPr lang="en-US" sz="1400" dirty="0" smtClean="0">
                <a:solidFill>
                  <a:srgbClr val="FF0000"/>
                </a:solidFill>
              </a:rPr>
              <a:t>               Using the Network            </a:t>
            </a:r>
            <a:r>
              <a:rPr lang="en-US" sz="1400" dirty="0" smtClean="0"/>
              <a:t>Challenges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10546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077200" cy="2514600"/>
          </a:xfrm>
        </p:spPr>
        <p:txBody>
          <a:bodyPr/>
          <a:lstStyle/>
          <a:p>
            <a:pPr marL="0" indent="0">
              <a:buNone/>
            </a:pPr>
            <a:r>
              <a:rPr lang="en-US" sz="1800" b="1" u="sng" dirty="0" smtClean="0"/>
              <a:t>Summary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Information-theoretic security can provide everlasting security – </a:t>
            </a:r>
            <a:r>
              <a:rPr lang="en-US" sz="1800" i="1" dirty="0" smtClean="0"/>
              <a:t>if </a:t>
            </a:r>
            <a:r>
              <a:rPr lang="en-US" sz="1800" dirty="0" smtClean="0"/>
              <a:t>it can be secured during </a:t>
            </a:r>
            <a:r>
              <a:rPr lang="en-US" sz="1800" dirty="0" err="1" smtClean="0"/>
              <a:t>tranmission</a:t>
            </a:r>
            <a:r>
              <a:rPr lang="en-US" sz="1800" dirty="0" smtClean="0"/>
              <a:t>.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Exploit the non-</a:t>
            </a:r>
            <a:r>
              <a:rPr lang="en-US" sz="1800" dirty="0" err="1" smtClean="0"/>
              <a:t>commutativity</a:t>
            </a:r>
            <a:r>
              <a:rPr lang="en-US" sz="1800" dirty="0" smtClean="0"/>
              <a:t> of nonlinear operators to provide a physical-layer approach for disadvantaged environments, </a:t>
            </a:r>
            <a:r>
              <a:rPr lang="en-US" sz="1800" i="1" dirty="0" smtClean="0"/>
              <a:t>but</a:t>
            </a:r>
            <a:r>
              <a:rPr lang="en-US" sz="1800" dirty="0" smtClean="0"/>
              <a:t> no scheme is completely satisfying.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Perhaps the key is to exploit the network, and two-way communications.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3055" y="4715470"/>
            <a:ext cx="76665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Biggest questio</a:t>
            </a:r>
            <a:r>
              <a:rPr lang="en-US" b="1" dirty="0">
                <a:solidFill>
                  <a:srgbClr val="FF0000"/>
                </a:solidFill>
              </a:rPr>
              <a:t>n:  </a:t>
            </a:r>
            <a:r>
              <a:rPr lang="en-US" dirty="0">
                <a:solidFill>
                  <a:srgbClr val="FF0000"/>
                </a:solidFill>
              </a:rPr>
              <a:t>Is information-theoretic security in </a:t>
            </a:r>
            <a:r>
              <a:rPr lang="en-US" dirty="0" smtClean="0">
                <a:solidFill>
                  <a:srgbClr val="FF0000"/>
                </a:solidFill>
              </a:rPr>
              <a:t>wireless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just a waste of (mostly academic) resources?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422" y="454223"/>
            <a:ext cx="87914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IT Security Basics              PHY-layer Solutions</a:t>
            </a:r>
            <a:r>
              <a:rPr lang="en-US" sz="1400" dirty="0" smtClean="0">
                <a:solidFill>
                  <a:srgbClr val="FF0000"/>
                </a:solidFill>
              </a:rPr>
              <a:t>               </a:t>
            </a:r>
            <a:r>
              <a:rPr lang="en-US" sz="1400" dirty="0" smtClean="0">
                <a:solidFill>
                  <a:srgbClr val="000000"/>
                </a:solidFill>
              </a:rPr>
              <a:t>Using the Network            </a:t>
            </a:r>
            <a:r>
              <a:rPr lang="en-US" sz="1400" dirty="0" smtClean="0">
                <a:solidFill>
                  <a:srgbClr val="FF0000"/>
                </a:solidFill>
              </a:rPr>
              <a:t>Challenges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340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85800"/>
            <a:ext cx="8839200" cy="5334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Shannon and the one-time pad [C. Shannon, 1948]</a:t>
            </a:r>
            <a:endParaRPr lang="en-US" sz="2000" b="1" dirty="0">
              <a:solidFill>
                <a:srgbClr val="000000"/>
              </a:solidFill>
            </a:endParaRPr>
          </a:p>
        </p:txBody>
      </p:sp>
      <p:cxnSp>
        <p:nvCxnSpPr>
          <p:cNvPr id="23" name="AutoShape 5"/>
          <p:cNvCxnSpPr>
            <a:cxnSpLocks noChangeShapeType="1"/>
          </p:cNvCxnSpPr>
          <p:nvPr/>
        </p:nvCxnSpPr>
        <p:spPr bwMode="auto">
          <a:xfrm>
            <a:off x="2937107" y="3043436"/>
            <a:ext cx="2205644" cy="504210"/>
          </a:xfrm>
          <a:prstGeom prst="straightConnector1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AutoShape 5"/>
          <p:cNvCxnSpPr>
            <a:cxnSpLocks noChangeShapeType="1"/>
          </p:cNvCxnSpPr>
          <p:nvPr/>
        </p:nvCxnSpPr>
        <p:spPr bwMode="auto">
          <a:xfrm flipV="1">
            <a:off x="2927916" y="2179680"/>
            <a:ext cx="2296352" cy="910766"/>
          </a:xfrm>
          <a:prstGeom prst="straightConnector1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5"/>
          <p:cNvCxnSpPr>
            <a:cxnSpLocks noChangeShapeType="1"/>
          </p:cNvCxnSpPr>
          <p:nvPr/>
        </p:nvCxnSpPr>
        <p:spPr bwMode="auto">
          <a:xfrm flipV="1">
            <a:off x="1615078" y="3071204"/>
            <a:ext cx="1312838" cy="19242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olid"/>
            <a:round/>
            <a:headEnd type="none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0443" y="4081046"/>
            <a:ext cx="663435" cy="6526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" y="51054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Answers: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You need an N-bit key </a:t>
            </a:r>
            <a:r>
              <a:rPr lang="en-US" b="1" dirty="0" smtClean="0"/>
              <a:t>K</a:t>
            </a:r>
            <a:r>
              <a:rPr lang="en-US" dirty="0" smtClean="0"/>
              <a:t> for an N-bit message </a:t>
            </a:r>
            <a:r>
              <a:rPr lang="en-US" b="1" dirty="0"/>
              <a:t>M</a:t>
            </a:r>
            <a:r>
              <a:rPr lang="en-US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g</a:t>
            </a:r>
            <a:r>
              <a:rPr lang="en-US" baseline="-25000" dirty="0" err="1" smtClean="0"/>
              <a:t>K</a:t>
            </a:r>
            <a:r>
              <a:rPr lang="en-US" dirty="0" smtClean="0"/>
              <a:t>(</a:t>
            </a:r>
            <a:r>
              <a:rPr lang="en-US" b="1" dirty="0" smtClean="0"/>
              <a:t>M) = M     K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838200" y="2633246"/>
            <a:ext cx="990600" cy="978933"/>
            <a:chOff x="1219200" y="1600200"/>
            <a:chExt cx="990600" cy="978933"/>
          </a:xfrm>
        </p:grpSpPr>
        <p:sp>
          <p:nvSpPr>
            <p:cNvPr id="29" name="TextBox 4"/>
            <p:cNvSpPr txBox="1">
              <a:spLocks noChangeArrowheads="1"/>
            </p:cNvSpPr>
            <p:nvPr/>
          </p:nvSpPr>
          <p:spPr bwMode="auto">
            <a:xfrm>
              <a:off x="1219200" y="2209801"/>
              <a:ext cx="990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90000"/>
                <a:buFont typeface="Monotype Sorts"/>
                <a:buNone/>
              </a:pPr>
              <a:r>
                <a:rPr lang="en-US" b="1" dirty="0" smtClean="0"/>
                <a:t>Alice</a:t>
              </a:r>
              <a:endParaRPr lang="en-US" b="1" dirty="0"/>
            </a:p>
          </p:txBody>
        </p:sp>
        <p:pic>
          <p:nvPicPr>
            <p:cNvPr id="30" name="Picture 6" descr="Alic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95400" y="1600200"/>
              <a:ext cx="556211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" name="Group 30"/>
          <p:cNvGrpSpPr/>
          <p:nvPr/>
        </p:nvGrpSpPr>
        <p:grpSpPr>
          <a:xfrm>
            <a:off x="5290116" y="3319046"/>
            <a:ext cx="633507" cy="978932"/>
            <a:chOff x="5867400" y="1535668"/>
            <a:chExt cx="633507" cy="978932"/>
          </a:xfrm>
        </p:grpSpPr>
        <p:pic>
          <p:nvPicPr>
            <p:cNvPr id="32" name="Picture 7" descr="Bob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879841" y="1535668"/>
              <a:ext cx="597159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TextBox 32"/>
            <p:cNvSpPr txBox="1"/>
            <p:nvPr/>
          </p:nvSpPr>
          <p:spPr>
            <a:xfrm>
              <a:off x="5867400" y="2145268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Bob</a:t>
              </a:r>
              <a:endParaRPr lang="en-US" b="1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290116" y="1642646"/>
            <a:ext cx="595035" cy="914400"/>
            <a:chOff x="3672165" y="2057400"/>
            <a:chExt cx="595035" cy="914400"/>
          </a:xfrm>
        </p:grpSpPr>
        <p:pic>
          <p:nvPicPr>
            <p:cNvPr id="36" name="Picture 1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713196" y="2057400"/>
              <a:ext cx="492369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TextBox 36"/>
            <p:cNvSpPr txBox="1"/>
            <p:nvPr/>
          </p:nvSpPr>
          <p:spPr>
            <a:xfrm>
              <a:off x="3672165" y="2602468"/>
              <a:ext cx="5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Eve</a:t>
              </a:r>
              <a:endParaRPr lang="en-US" b="1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81000" y="2785646"/>
            <a:ext cx="427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6400" y="2709446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</a:t>
            </a:r>
            <a:r>
              <a:rPr lang="en-US" b="1" dirty="0"/>
              <a:t> </a:t>
            </a:r>
            <a:r>
              <a:rPr lang="en-US" b="1" dirty="0" smtClean="0"/>
              <a:t>   K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19878" y="4538246"/>
            <a:ext cx="19745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Pre-shared key </a:t>
            </a:r>
            <a:r>
              <a:rPr lang="en-US" sz="1600" b="1" dirty="0" smtClean="0"/>
              <a:t>K</a:t>
            </a:r>
            <a:endParaRPr lang="en-US" sz="1600" b="1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3561423" y="3928646"/>
            <a:ext cx="1711255" cy="457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stCxn id="38" idx="1"/>
          </p:cNvCxnSpPr>
          <p:nvPr/>
        </p:nvCxnSpPr>
        <p:spPr bwMode="auto">
          <a:xfrm flipH="1" flipV="1">
            <a:off x="1538878" y="3700046"/>
            <a:ext cx="1241565" cy="70730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5943600" y="1905000"/>
            <a:ext cx="8382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6858000" y="1676400"/>
            <a:ext cx="32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5791200" y="3516868"/>
            <a:ext cx="2375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(M </a:t>
            </a:r>
            <a:r>
              <a:rPr lang="en-US" b="1" dirty="0"/>
              <a:t> </a:t>
            </a:r>
            <a:r>
              <a:rPr lang="en-US" b="1" dirty="0" smtClean="0"/>
              <a:t>   K) </a:t>
            </a:r>
            <a:r>
              <a:rPr lang="en-US" b="1" dirty="0"/>
              <a:t> </a:t>
            </a:r>
            <a:r>
              <a:rPr lang="en-US" b="1" dirty="0" smtClean="0"/>
              <a:t>   K</a:t>
            </a:r>
            <a:r>
              <a:rPr lang="en-US" b="1" dirty="0"/>
              <a:t> </a:t>
            </a:r>
            <a:r>
              <a:rPr lang="en-US" b="1" dirty="0" smtClean="0"/>
              <a:t>= M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172200" y="4572000"/>
            <a:ext cx="1677067" cy="762000"/>
            <a:chOff x="6172200" y="4572000"/>
            <a:chExt cx="1677067" cy="762000"/>
          </a:xfrm>
        </p:grpSpPr>
        <p:cxnSp>
          <p:nvCxnSpPr>
            <p:cNvPr id="11" name="Straight Arrow Connector 10"/>
            <p:cNvCxnSpPr/>
            <p:nvPr/>
          </p:nvCxnSpPr>
          <p:spPr bwMode="auto">
            <a:xfrm flipH="1">
              <a:off x="6172200" y="4876800"/>
              <a:ext cx="762000" cy="4572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6930966" y="4572000"/>
              <a:ext cx="9183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Blah.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271042"/>
              </p:ext>
            </p:extLst>
          </p:nvPr>
        </p:nvGraphicFramePr>
        <p:xfrm>
          <a:off x="6934200" y="3575050"/>
          <a:ext cx="31115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560" name="Equation" r:id="rId8" imgW="165100" imgH="165100" progId="Equation.3">
                  <p:embed/>
                </p:oleObj>
              </mc:Choice>
              <mc:Fallback>
                <p:oleObj name="Equation" r:id="rId8" imgW="1651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934200" y="3575050"/>
                        <a:ext cx="311150" cy="311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028287"/>
              </p:ext>
            </p:extLst>
          </p:nvPr>
        </p:nvGraphicFramePr>
        <p:xfrm>
          <a:off x="2051050" y="5708650"/>
          <a:ext cx="31115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561" name="Equation" r:id="rId10" imgW="165100" imgH="165100" progId="Equation.3">
                  <p:embed/>
                </p:oleObj>
              </mc:Choice>
              <mc:Fallback>
                <p:oleObj name="Equation" r:id="rId10" imgW="1651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51050" y="5708650"/>
                        <a:ext cx="311150" cy="311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878602"/>
              </p:ext>
            </p:extLst>
          </p:nvPr>
        </p:nvGraphicFramePr>
        <p:xfrm>
          <a:off x="6248400" y="3581400"/>
          <a:ext cx="31115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562" name="Equation" r:id="rId11" imgW="165100" imgH="165100" progId="Equation.3">
                  <p:embed/>
                </p:oleObj>
              </mc:Choice>
              <mc:Fallback>
                <p:oleObj name="Equation" r:id="rId11" imgW="1651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248400" y="3581400"/>
                        <a:ext cx="311150" cy="311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261731"/>
              </p:ext>
            </p:extLst>
          </p:nvPr>
        </p:nvGraphicFramePr>
        <p:xfrm>
          <a:off x="1981200" y="2743200"/>
          <a:ext cx="31115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563" name="Equation" r:id="rId12" imgW="165100" imgH="165100" progId="Equation.3">
                  <p:embed/>
                </p:oleObj>
              </mc:Choice>
              <mc:Fallback>
                <p:oleObj name="Equation" r:id="rId12" imgW="1651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981200" y="2743200"/>
                        <a:ext cx="311150" cy="311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331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972"/>
    </mc:Choice>
    <mc:Fallback xmlns="">
      <p:transition xmlns:p14="http://schemas.microsoft.com/office/powerpoint/2010/main" spd="slow" advTm="9597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839200" cy="533400"/>
          </a:xfrm>
        </p:spPr>
        <p:txBody>
          <a:bodyPr/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The Alice-Bob-Eve Scenario in Wireless</a:t>
            </a:r>
            <a:endParaRPr lang="en-US" sz="2000" b="1" dirty="0">
              <a:solidFill>
                <a:srgbClr val="00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24165" y="2508646"/>
            <a:ext cx="990600" cy="978933"/>
            <a:chOff x="1219200" y="1600200"/>
            <a:chExt cx="990600" cy="978933"/>
          </a:xfrm>
        </p:grpSpPr>
        <p:sp>
          <p:nvSpPr>
            <p:cNvPr id="4" name="TextBox 4"/>
            <p:cNvSpPr txBox="1">
              <a:spLocks noChangeArrowheads="1"/>
            </p:cNvSpPr>
            <p:nvPr/>
          </p:nvSpPr>
          <p:spPr bwMode="auto">
            <a:xfrm>
              <a:off x="1219200" y="2209801"/>
              <a:ext cx="990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90000"/>
                <a:buFont typeface="Monotype Sorts"/>
                <a:buNone/>
              </a:pPr>
              <a:r>
                <a:rPr lang="en-US" b="1" dirty="0" smtClean="0"/>
                <a:t>Alice</a:t>
              </a:r>
              <a:endParaRPr lang="en-US" b="1" dirty="0"/>
            </a:p>
          </p:txBody>
        </p:sp>
        <p:pic>
          <p:nvPicPr>
            <p:cNvPr id="6" name="Picture 6" descr="Alic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95400" y="1600200"/>
              <a:ext cx="556211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up 10"/>
          <p:cNvGrpSpPr/>
          <p:nvPr/>
        </p:nvGrpSpPr>
        <p:grpSpPr>
          <a:xfrm>
            <a:off x="4586565" y="2511623"/>
            <a:ext cx="633507" cy="978932"/>
            <a:chOff x="5867400" y="1535668"/>
            <a:chExt cx="633507" cy="978932"/>
          </a:xfrm>
        </p:grpSpPr>
        <p:pic>
          <p:nvPicPr>
            <p:cNvPr id="7" name="Picture 7" descr="Bo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79841" y="1535668"/>
              <a:ext cx="597159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5867400" y="2145268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Bob</a:t>
              </a:r>
              <a:endParaRPr lang="en-US" b="1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177365" y="2664023"/>
            <a:ext cx="595035" cy="914400"/>
            <a:chOff x="3672165" y="2057400"/>
            <a:chExt cx="595035" cy="914400"/>
          </a:xfrm>
        </p:grpSpPr>
        <p:pic>
          <p:nvPicPr>
            <p:cNvPr id="5" name="Picture 1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13196" y="2057400"/>
              <a:ext cx="492369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3672165" y="2602468"/>
              <a:ext cx="5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Eve</a:t>
              </a:r>
              <a:endParaRPr lang="en-US" b="1" dirty="0"/>
            </a:p>
          </p:txBody>
        </p:sp>
      </p:grpSp>
      <p:sp>
        <p:nvSpPr>
          <p:cNvPr id="14" name="Rectangle 13"/>
          <p:cNvSpPr/>
          <p:nvPr/>
        </p:nvSpPr>
        <p:spPr bwMode="auto">
          <a:xfrm>
            <a:off x="395565" y="2130623"/>
            <a:ext cx="5181600" cy="213657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nev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62765" y="3959423"/>
            <a:ext cx="906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Building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338106" y="1371600"/>
            <a:ext cx="7943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 the channels might be noisy…it might be Eve in the parking lot </a:t>
            </a:r>
          </a:p>
          <a:p>
            <a:r>
              <a:rPr lang="en-US" dirty="0" smtClean="0"/>
              <a:t>listening…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04800" y="4812268"/>
            <a:ext cx="8135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…in which case Eve’s channel is worse than Bob’s.  Can this help get</a:t>
            </a:r>
          </a:p>
          <a:p>
            <a:r>
              <a:rPr lang="en-US" dirty="0"/>
              <a:t> </a:t>
            </a:r>
            <a:r>
              <a:rPr lang="en-US" dirty="0" smtClean="0"/>
              <a:t> information-theoretic secrecy?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361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8839200" cy="533400"/>
          </a:xfrm>
        </p:spPr>
        <p:txBody>
          <a:bodyPr/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The Wiretap Channel [</a:t>
            </a:r>
            <a:r>
              <a:rPr lang="en-US" sz="2000" b="1" dirty="0" err="1" smtClean="0">
                <a:solidFill>
                  <a:srgbClr val="000000"/>
                </a:solidFill>
              </a:rPr>
              <a:t>Wyner</a:t>
            </a:r>
            <a:r>
              <a:rPr lang="en-US" sz="2000" b="1" dirty="0" smtClean="0">
                <a:solidFill>
                  <a:srgbClr val="000000"/>
                </a:solidFill>
              </a:rPr>
              <a:t>, 1975; Cheong and Hellman, 1978]	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524000"/>
            <a:ext cx="5181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baseline="-25000" dirty="0" smtClean="0"/>
              <a:t>AB</a:t>
            </a:r>
            <a:r>
              <a:rPr lang="en-US" dirty="0" smtClean="0"/>
              <a:t>:  Capacity of channel from Alice to Bob</a:t>
            </a:r>
          </a:p>
          <a:p>
            <a:r>
              <a:rPr lang="en-US" dirty="0"/>
              <a:t>R</a:t>
            </a:r>
            <a:r>
              <a:rPr lang="en-US" baseline="-25000" dirty="0" smtClean="0"/>
              <a:t>AE</a:t>
            </a:r>
            <a:r>
              <a:rPr lang="en-US" dirty="0" smtClean="0"/>
              <a:t>:  Capacity of channel from Alice to Eve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19800" y="1676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US" baseline="-25000" dirty="0" smtClean="0"/>
              <a:t>AB</a:t>
            </a:r>
            <a:r>
              <a:rPr lang="en-US" dirty="0" smtClean="0"/>
              <a:t> &gt; R</a:t>
            </a:r>
            <a:r>
              <a:rPr lang="en-US" baseline="-25000" dirty="0" smtClean="0"/>
              <a:t>AE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624165" y="2898578"/>
            <a:ext cx="990600" cy="978933"/>
            <a:chOff x="1219200" y="1600200"/>
            <a:chExt cx="990600" cy="978933"/>
          </a:xfrm>
        </p:grpSpPr>
        <p:sp>
          <p:nvSpPr>
            <p:cNvPr id="22" name="TextBox 4"/>
            <p:cNvSpPr txBox="1">
              <a:spLocks noChangeArrowheads="1"/>
            </p:cNvSpPr>
            <p:nvPr/>
          </p:nvSpPr>
          <p:spPr bwMode="auto">
            <a:xfrm>
              <a:off x="1219200" y="2209801"/>
              <a:ext cx="990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90000"/>
                <a:buFont typeface="Monotype Sorts"/>
                <a:buNone/>
              </a:pPr>
              <a:r>
                <a:rPr lang="en-US" b="1" dirty="0" smtClean="0"/>
                <a:t>Alice</a:t>
              </a:r>
              <a:endParaRPr lang="en-US" b="1" dirty="0"/>
            </a:p>
          </p:txBody>
        </p:sp>
        <p:pic>
          <p:nvPicPr>
            <p:cNvPr id="23" name="Picture 6" descr="Alic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95400" y="1600200"/>
              <a:ext cx="556211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" name="Group 23"/>
          <p:cNvGrpSpPr/>
          <p:nvPr/>
        </p:nvGrpSpPr>
        <p:grpSpPr>
          <a:xfrm>
            <a:off x="4586565" y="2901555"/>
            <a:ext cx="633507" cy="978932"/>
            <a:chOff x="5867400" y="1535668"/>
            <a:chExt cx="633507" cy="978932"/>
          </a:xfrm>
        </p:grpSpPr>
        <p:pic>
          <p:nvPicPr>
            <p:cNvPr id="25" name="Picture 7" descr="Bo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79841" y="1535668"/>
              <a:ext cx="597159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TextBox 25"/>
            <p:cNvSpPr txBox="1"/>
            <p:nvPr/>
          </p:nvSpPr>
          <p:spPr>
            <a:xfrm>
              <a:off x="5867400" y="2145268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Bob</a:t>
              </a:r>
              <a:endParaRPr lang="en-US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177365" y="3053955"/>
            <a:ext cx="595035" cy="914400"/>
            <a:chOff x="3672165" y="2057400"/>
            <a:chExt cx="595035" cy="914400"/>
          </a:xfrm>
        </p:grpSpPr>
        <p:pic>
          <p:nvPicPr>
            <p:cNvPr id="28" name="Picture 1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13196" y="2057400"/>
              <a:ext cx="492369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TextBox 32"/>
            <p:cNvSpPr txBox="1"/>
            <p:nvPr/>
          </p:nvSpPr>
          <p:spPr>
            <a:xfrm>
              <a:off x="3672165" y="2602468"/>
              <a:ext cx="5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Eve</a:t>
              </a:r>
              <a:endParaRPr lang="en-US" b="1" dirty="0"/>
            </a:p>
          </p:txBody>
        </p:sp>
      </p:grpSp>
      <p:sp>
        <p:nvSpPr>
          <p:cNvPr id="35" name="Rectangle 34"/>
          <p:cNvSpPr/>
          <p:nvPr/>
        </p:nvSpPr>
        <p:spPr bwMode="auto">
          <a:xfrm>
            <a:off x="395565" y="2362200"/>
            <a:ext cx="5181600" cy="213657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neva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2400" y="4191000"/>
            <a:ext cx="7467600" cy="1055132"/>
            <a:chOff x="152400" y="4191000"/>
            <a:chExt cx="7467600" cy="1055132"/>
          </a:xfrm>
        </p:grpSpPr>
        <p:sp>
          <p:nvSpPr>
            <p:cNvPr id="36" name="TextBox 35"/>
            <p:cNvSpPr txBox="1"/>
            <p:nvPr/>
          </p:nvSpPr>
          <p:spPr>
            <a:xfrm>
              <a:off x="4495800" y="4191000"/>
              <a:ext cx="9064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Building</a:t>
              </a:r>
              <a:endParaRPr lang="en-US" sz="1400" dirty="0"/>
            </a:p>
          </p:txBody>
        </p:sp>
        <p:sp>
          <p:nvSpPr>
            <p:cNvPr id="37" name="TextBox 34"/>
            <p:cNvSpPr txBox="1">
              <a:spLocks noChangeArrowheads="1"/>
            </p:cNvSpPr>
            <p:nvPr/>
          </p:nvSpPr>
          <p:spPr bwMode="auto">
            <a:xfrm>
              <a:off x="2928610" y="4876800"/>
              <a:ext cx="4691390" cy="369332"/>
            </a:xfrm>
            <a:prstGeom prst="rect">
              <a:avLst/>
            </a:prstGeom>
            <a:noFill/>
            <a:ln w="254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/>
                <a:t>R = log</a:t>
              </a:r>
              <a:r>
                <a:rPr lang="en-US" baseline="-25000" dirty="0"/>
                <a:t>2</a:t>
              </a:r>
              <a:r>
                <a:rPr lang="en-US" dirty="0"/>
                <a:t>(1 + SNR</a:t>
              </a:r>
              <a:r>
                <a:rPr lang="en-US" baseline="-25000" dirty="0"/>
                <a:t>AB</a:t>
              </a:r>
              <a:r>
                <a:rPr lang="en-US" dirty="0"/>
                <a:t>) – log</a:t>
              </a:r>
              <a:r>
                <a:rPr lang="en-US" baseline="-25000" dirty="0"/>
                <a:t>2</a:t>
              </a:r>
              <a:r>
                <a:rPr lang="en-US" dirty="0"/>
                <a:t>(1 + SNR</a:t>
              </a:r>
              <a:r>
                <a:rPr lang="en-US" baseline="-25000" dirty="0"/>
                <a:t>AE</a:t>
              </a:r>
              <a:r>
                <a:rPr lang="en-US" dirty="0"/>
                <a:t>)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52400" y="4876800"/>
              <a:ext cx="26861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Gaussian channels:</a:t>
              </a:r>
              <a:endParaRPr lang="en-US" b="1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72963" y="5486400"/>
            <a:ext cx="8590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Positive rate “if Bob’s channel is better”, and Eve gets </a:t>
            </a:r>
            <a:r>
              <a:rPr lang="en-US" b="1" u="sng" dirty="0" smtClean="0">
                <a:solidFill>
                  <a:srgbClr val="FF0000"/>
                </a:solidFill>
              </a:rPr>
              <a:t>nothing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99422" y="454223"/>
            <a:ext cx="87914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IT Security Basics</a:t>
            </a:r>
            <a:r>
              <a:rPr lang="en-US" sz="1400" dirty="0" smtClean="0"/>
              <a:t>              PHY-layer Solutions               Using the Network            Challenges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4970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501"/>
    </mc:Choice>
    <mc:Fallback xmlns="">
      <p:transition xmlns:p14="http://schemas.microsoft.com/office/powerpoint/2010/main" spd="slow" advTm="4850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839200" cy="533400"/>
          </a:xfrm>
        </p:spPr>
        <p:txBody>
          <a:bodyPr/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The Alice-Bob-Eve Scenario in Wireless</a:t>
            </a:r>
            <a:endParaRPr lang="en-US" sz="2000" b="1" dirty="0">
              <a:solidFill>
                <a:srgbClr val="00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24165" y="2508646"/>
            <a:ext cx="990600" cy="978933"/>
            <a:chOff x="1219200" y="1600200"/>
            <a:chExt cx="990600" cy="978933"/>
          </a:xfrm>
        </p:grpSpPr>
        <p:sp>
          <p:nvSpPr>
            <p:cNvPr id="4" name="TextBox 4"/>
            <p:cNvSpPr txBox="1">
              <a:spLocks noChangeArrowheads="1"/>
            </p:cNvSpPr>
            <p:nvPr/>
          </p:nvSpPr>
          <p:spPr bwMode="auto">
            <a:xfrm>
              <a:off x="1219200" y="2209801"/>
              <a:ext cx="990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90000"/>
                <a:buFont typeface="Monotype Sorts"/>
                <a:buNone/>
              </a:pPr>
              <a:r>
                <a:rPr lang="en-US" b="1" dirty="0" smtClean="0"/>
                <a:t>Alice</a:t>
              </a:r>
              <a:endParaRPr lang="en-US" b="1" dirty="0"/>
            </a:p>
          </p:txBody>
        </p:sp>
        <p:pic>
          <p:nvPicPr>
            <p:cNvPr id="6" name="Picture 6" descr="Alic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95400" y="1600200"/>
              <a:ext cx="556211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up 10"/>
          <p:cNvGrpSpPr/>
          <p:nvPr/>
        </p:nvGrpSpPr>
        <p:grpSpPr>
          <a:xfrm>
            <a:off x="4586565" y="2511623"/>
            <a:ext cx="633507" cy="978932"/>
            <a:chOff x="5867400" y="1535668"/>
            <a:chExt cx="633507" cy="978932"/>
          </a:xfrm>
        </p:grpSpPr>
        <p:pic>
          <p:nvPicPr>
            <p:cNvPr id="7" name="Picture 7" descr="Bo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79841" y="1535668"/>
              <a:ext cx="597159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5867400" y="2145268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Bob</a:t>
              </a:r>
              <a:endParaRPr lang="en-US" b="1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467600" y="2819400"/>
            <a:ext cx="595035" cy="914400"/>
            <a:chOff x="3672165" y="2057400"/>
            <a:chExt cx="595035" cy="914400"/>
          </a:xfrm>
        </p:grpSpPr>
        <p:pic>
          <p:nvPicPr>
            <p:cNvPr id="5" name="Picture 1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13196" y="2057400"/>
              <a:ext cx="492369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3672165" y="2602468"/>
              <a:ext cx="5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Eve</a:t>
              </a:r>
              <a:endParaRPr lang="en-US" b="1" dirty="0"/>
            </a:p>
          </p:txBody>
        </p:sp>
      </p:grpSp>
      <p:sp>
        <p:nvSpPr>
          <p:cNvPr id="14" name="Rectangle 13"/>
          <p:cNvSpPr/>
          <p:nvPr/>
        </p:nvSpPr>
        <p:spPr bwMode="auto">
          <a:xfrm>
            <a:off x="395565" y="1975245"/>
            <a:ext cx="5181600" cy="213657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nev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62765" y="3807023"/>
            <a:ext cx="906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Building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338106" y="1371600"/>
            <a:ext cx="7105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 it might not be Eve in the parking lot listening, rather…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447800" y="4572000"/>
            <a:ext cx="3971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…it might be Eve in the building!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04800" y="5029200"/>
            <a:ext cx="6049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Important Challenge</a:t>
            </a:r>
            <a:r>
              <a:rPr lang="en-US" dirty="0" smtClean="0"/>
              <a:t>:  the “near Eve” problem…</a:t>
            </a:r>
          </a:p>
        </p:txBody>
      </p:sp>
    </p:spTree>
    <p:extLst>
      <p:ext uri="{BB962C8B-B14F-4D97-AF65-F5344CB8AC3E}">
        <p14:creationId xmlns:p14="http://schemas.microsoft.com/office/powerpoint/2010/main" val="148531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2222 L -0.14514 0.04722 C -0.17552 0.06319 -0.221 0.07199 -0.2684 0.07199 C -0.32239 0.07199 -0.36562 0.06319 -0.396 0.04722 L -0.54097 -0.02222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49" y="469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839200" cy="533400"/>
          </a:xfrm>
        </p:spPr>
        <p:txBody>
          <a:bodyPr/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The Alice-Bob-Eve Scenario in Wireless</a:t>
            </a:r>
            <a:endParaRPr lang="en-US" sz="2000" b="1" dirty="0">
              <a:solidFill>
                <a:srgbClr val="00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24165" y="2508646"/>
            <a:ext cx="990600" cy="978933"/>
            <a:chOff x="1219200" y="1600200"/>
            <a:chExt cx="990600" cy="978933"/>
          </a:xfrm>
        </p:grpSpPr>
        <p:sp>
          <p:nvSpPr>
            <p:cNvPr id="4" name="TextBox 4"/>
            <p:cNvSpPr txBox="1">
              <a:spLocks noChangeArrowheads="1"/>
            </p:cNvSpPr>
            <p:nvPr/>
          </p:nvSpPr>
          <p:spPr bwMode="auto">
            <a:xfrm>
              <a:off x="1219200" y="2209801"/>
              <a:ext cx="990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90000"/>
                <a:buFont typeface="Monotype Sorts"/>
                <a:buNone/>
              </a:pPr>
              <a:r>
                <a:rPr lang="en-US" b="1" dirty="0" smtClean="0"/>
                <a:t>Alice</a:t>
              </a:r>
              <a:endParaRPr lang="en-US" b="1" dirty="0"/>
            </a:p>
          </p:txBody>
        </p:sp>
        <p:pic>
          <p:nvPicPr>
            <p:cNvPr id="6" name="Picture 6" descr="Alic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95400" y="1600200"/>
              <a:ext cx="556211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up 10"/>
          <p:cNvGrpSpPr/>
          <p:nvPr/>
        </p:nvGrpSpPr>
        <p:grpSpPr>
          <a:xfrm>
            <a:off x="4586565" y="2511623"/>
            <a:ext cx="633507" cy="978932"/>
            <a:chOff x="5867400" y="1535668"/>
            <a:chExt cx="633507" cy="978932"/>
          </a:xfrm>
        </p:grpSpPr>
        <p:pic>
          <p:nvPicPr>
            <p:cNvPr id="7" name="Picture 7" descr="Bo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79841" y="1535668"/>
              <a:ext cx="597159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5867400" y="2145268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Bob</a:t>
              </a:r>
              <a:endParaRPr lang="en-US" b="1" dirty="0"/>
            </a:p>
          </p:txBody>
        </p:sp>
      </p:grpSp>
      <p:sp>
        <p:nvSpPr>
          <p:cNvPr id="14" name="Rectangle 13"/>
          <p:cNvSpPr/>
          <p:nvPr/>
        </p:nvSpPr>
        <p:spPr bwMode="auto">
          <a:xfrm>
            <a:off x="395565" y="1975245"/>
            <a:ext cx="5181600" cy="213657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nev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62765" y="3807023"/>
            <a:ext cx="906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Building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685800" y="1383268"/>
            <a:ext cx="580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…and you very likely will not know where she is.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38200" y="4419600"/>
            <a:ext cx="739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Many would argue that we have traded a long-term computational risk (cryptography) for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a short-term scenario (information-theoretic secrecy) risk…</a:t>
            </a:r>
            <a:r>
              <a:rPr lang="en-US" sz="2000" b="1" dirty="0" smtClean="0">
                <a:solidFill>
                  <a:srgbClr val="FF0000"/>
                </a:solidFill>
              </a:rPr>
              <a:t>no thank you</a:t>
            </a:r>
            <a:r>
              <a:rPr lang="en-US" sz="2000" dirty="0" smtClean="0">
                <a:solidFill>
                  <a:srgbClr val="FF0000"/>
                </a:solidFill>
              </a:rPr>
              <a:t>!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514600" y="2743200"/>
            <a:ext cx="595035" cy="914400"/>
            <a:chOff x="3672165" y="2057400"/>
            <a:chExt cx="595035" cy="914400"/>
          </a:xfrm>
        </p:grpSpPr>
        <p:pic>
          <p:nvPicPr>
            <p:cNvPr id="16" name="Picture 1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13196" y="2057400"/>
              <a:ext cx="492369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3672165" y="2602468"/>
              <a:ext cx="5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Eve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942207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Blank Presentation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nev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neva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400" dirty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CommSP_mtg_capar_infocom</Template>
  <TotalTime>7094</TotalTime>
  <Words>3281</Words>
  <Application>Microsoft Macintosh PowerPoint</Application>
  <PresentationFormat>On-screen Show (4:3)</PresentationFormat>
  <Paragraphs>493</Paragraphs>
  <Slides>48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Blank Presentation</vt:lpstr>
      <vt:lpstr>Equation</vt:lpstr>
      <vt:lpstr>Everlasting Security in Wireless Communications Networks</vt:lpstr>
      <vt:lpstr>Motivation</vt:lpstr>
      <vt:lpstr>Information-theoretic secrecy [Shannon, 1949]</vt:lpstr>
      <vt:lpstr>Shannon and the one-time pad [C. Shannon, 1949]</vt:lpstr>
      <vt:lpstr>Shannon and the one-time pad [C. Shannon, 1948]</vt:lpstr>
      <vt:lpstr>The Alice-Bob-Eve Scenario in Wireless</vt:lpstr>
      <vt:lpstr>The Wiretap Channel [Wyner, 1975; Cheong and Hellman, 1978] </vt:lpstr>
      <vt:lpstr>The Alice-Bob-Eve Scenario in Wireless</vt:lpstr>
      <vt:lpstr>The Alice-Bob-Eve Scenario in Wireless</vt:lpstr>
      <vt:lpstr>Outline</vt:lpstr>
      <vt:lpstr>Outline</vt:lpstr>
      <vt:lpstr>Outline</vt:lpstr>
      <vt:lpstr>Attacking the Hardware I:  Bounded Memory Model</vt:lpstr>
      <vt:lpstr>Bounded Conversion Model</vt:lpstr>
      <vt:lpstr>System model and approach:</vt:lpstr>
      <vt:lpstr>System model and approach:</vt:lpstr>
      <vt:lpstr>System model and approach: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Kimsjdfhisufg</dc:creator>
  <cp:lastModifiedBy>Dennis Goeckel</cp:lastModifiedBy>
  <cp:revision>444</cp:revision>
  <dcterms:created xsi:type="dcterms:W3CDTF">2012-03-16T02:24:45Z</dcterms:created>
  <dcterms:modified xsi:type="dcterms:W3CDTF">2014-08-27T02:04:04Z</dcterms:modified>
</cp:coreProperties>
</file>