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56" r:id="rId3"/>
    <p:sldId id="257" r:id="rId4"/>
    <p:sldId id="258" r:id="rId5"/>
    <p:sldId id="259" r:id="rId6"/>
    <p:sldId id="260" r:id="rId7"/>
    <p:sldId id="269" r:id="rId8"/>
    <p:sldId id="262" r:id="rId9"/>
    <p:sldId id="265" r:id="rId10"/>
    <p:sldId id="264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3" r:id="rId25"/>
    <p:sldId id="268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47" autoAdjust="0"/>
  </p:normalViewPr>
  <p:slideViewPr>
    <p:cSldViewPr snapToGrid="0">
      <p:cViewPr varScale="1">
        <p:scale>
          <a:sx n="85" d="100"/>
          <a:sy n="85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A35E-C0DE-40A4-9734-E9A971D8176F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BDAF-7A6E-4552-852E-FDFE8874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Competitive bleu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BDAF-7A6E-4552-852E-FDFE8874A9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3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BDAF-7A6E-4552-852E-FDFE8874A9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Bleu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BDAF-7A6E-4552-852E-FDFE8874A9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r>
              <a:rPr lang="en-US" baseline="0" dirty="0" smtClean="0"/>
              <a:t> and ablation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BDAF-7A6E-4552-852E-FDFE8874A9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8FA-1A88-4343-9F32-AAD722D9916F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1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E2E-54B3-45E7-8FFF-D5BA8A5383FF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6433-E9B6-4ACA-83BA-4252DBC7F807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9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9DC6-E4A7-4107-9C20-7E7D64D9D65E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A304-334C-46CE-BA1C-1B8762675DED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C3EB-875F-43BB-9BAC-D520ED935098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7089-5A31-4D71-89D3-E3A701F36932}" type="datetime1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5B26-CB45-4CBB-8AFB-6DDDF71B300F}" type="datetime1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B0C7-AC46-422E-B409-5FB78C1BB58F}" type="datetime1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0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2AA5-544F-4A24-8E0A-54A488F5A1E4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7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4DCE-45D5-4EB7-A9A1-C20A427885C2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A46C-FF66-4301-9D1E-B392897DC52B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6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hyperlink" Target="https://github.com/facebookresearch/fairseq" TargetMode="External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plexity" TargetMode="External"/><Relationship Id="rId2" Type="http://schemas.openxmlformats.org/officeDocument/2006/relationships/hyperlink" Target="http://blog.csdn.net/qq_21190081/article/details/5311558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hyperlink" Target="http://colah.github.io/posts/2015-08-Understanding-LSTM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1576" y="754487"/>
                <a:ext cx="7376160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NimbusRomNo9L-Regu"/>
                  </a:rPr>
                  <a:t>In this paper we show that an architecture based on </a:t>
                </a:r>
                <a:r>
                  <a:rPr lang="en-US" dirty="0">
                    <a:latin typeface="NimbusRomNo9L-Regu"/>
                  </a:rPr>
                  <a:t>convolutional layers is very </a:t>
                </a:r>
                <a:r>
                  <a:rPr lang="en-US" dirty="0">
                    <a:solidFill>
                      <a:srgbClr val="FF0000"/>
                    </a:solidFill>
                    <a:latin typeface="NimbusRomNo9L-Regu"/>
                  </a:rPr>
                  <a:t>competitive</a:t>
                </a:r>
                <a:r>
                  <a:rPr lang="en-US" dirty="0">
                    <a:latin typeface="NimbusRomNo9L-Regu"/>
                  </a:rPr>
                  <a:t> to </a:t>
                </a:r>
                <a:r>
                  <a:rPr lang="en-US" dirty="0" smtClean="0">
                    <a:latin typeface="NimbusRomNo9L-Regu"/>
                  </a:rPr>
                  <a:t>recurrent encoders.</a:t>
                </a:r>
              </a:p>
              <a:p>
                <a:endParaRPr lang="en-US" dirty="0" smtClean="0">
                  <a:latin typeface="NimbusRomNo9L-Regu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</a:t>
                </a:r>
                <a:r>
                  <a:rPr lang="en-US" dirty="0">
                    <a:solidFill>
                      <a:srgbClr val="FF0000"/>
                    </a:solidFill>
                  </a:rPr>
                  <a:t>investigate</a:t>
                </a:r>
                <a:r>
                  <a:rPr lang="en-US" dirty="0"/>
                  <a:t> simple average </a:t>
                </a:r>
                <a:r>
                  <a:rPr lang="en-US" dirty="0" smtClean="0"/>
                  <a:t>pooling as </a:t>
                </a:r>
                <a:r>
                  <a:rPr lang="en-US" dirty="0"/>
                  <a:t>well </a:t>
                </a:r>
                <a:r>
                  <a:rPr lang="en-US" dirty="0" smtClean="0"/>
                  <a:t>as parameterized convolutions…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 whose </a:t>
                </a:r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comprises</a:t>
                </a:r>
                <a:r>
                  <a:rPr lang="en-US" dirty="0"/>
                  <a:t> of a cell </a:t>
                </a:r>
                <a:r>
                  <a:rPr lang="en-US" dirty="0" smtClean="0"/>
                  <a:t>vector and </a:t>
                </a:r>
                <a:r>
                  <a:rPr lang="en-US" dirty="0"/>
                  <a:t>a hidden vector hi which is output by the </a:t>
                </a:r>
                <a:r>
                  <a:rPr lang="en-US" dirty="0" smtClean="0"/>
                  <a:t>LSTM at </a:t>
                </a:r>
                <a:r>
                  <a:rPr lang="en-US" dirty="0"/>
                  <a:t>each time step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which simply averages the </a:t>
                </a:r>
                <a:r>
                  <a:rPr lang="en-US" dirty="0" err="1"/>
                  <a:t>embeddings</a:t>
                </a:r>
                <a:r>
                  <a:rPr lang="en-US" dirty="0"/>
                  <a:t> of k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consecutive</a:t>
                </a:r>
                <a:r>
                  <a:rPr lang="en-US" dirty="0" smtClean="0"/>
                  <a:t> words. 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refer to </a:t>
                </a:r>
                <a:r>
                  <a:rPr lang="en-US" dirty="0"/>
                  <a:t>blocks and layers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interchangeably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Each attention </a:t>
                </a:r>
                <a:r>
                  <a:rPr lang="en-US" dirty="0"/>
                  <a:t>layer only adds a </a:t>
                </a:r>
                <a:r>
                  <a:rPr lang="en-US" dirty="0">
                    <a:solidFill>
                      <a:srgbClr val="FF0000"/>
                    </a:solidFill>
                  </a:rPr>
                  <a:t>negligible</a:t>
                </a:r>
                <a:r>
                  <a:rPr lang="en-US" dirty="0"/>
                  <a:t> amount of </a:t>
                </a:r>
                <a:r>
                  <a:rPr lang="en-US" dirty="0">
                    <a:solidFill>
                      <a:srgbClr val="FF0000"/>
                    </a:solidFill>
                  </a:rPr>
                  <a:t>overhead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dominant approach </a:t>
                </a:r>
                <a:r>
                  <a:rPr lang="en-US" dirty="0">
                    <a:solidFill>
                      <a:srgbClr val="FF0000"/>
                    </a:solidFill>
                  </a:rPr>
                  <a:t>to date </a:t>
                </a:r>
                <a:r>
                  <a:rPr lang="en-US" dirty="0"/>
                  <a:t>encodes the input sequence with a </a:t>
                </a:r>
                <a:r>
                  <a:rPr lang="en-US" dirty="0" smtClean="0"/>
                  <a:t>series of </a:t>
                </a:r>
                <a:r>
                  <a:rPr lang="en-US" dirty="0"/>
                  <a:t>bi-directional recurrent neural networks (RNN</a:t>
                </a:r>
                <a:r>
                  <a:rPr lang="en-US" dirty="0" smtClean="0"/>
                  <a:t>)…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architecture has been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demonstrated</a:t>
                </a:r>
                <a:r>
                  <a:rPr lang="en-US" dirty="0" smtClean="0"/>
                  <a:t> to </a:t>
                </a:r>
                <a:r>
                  <a:rPr lang="en-US" dirty="0"/>
                  <a:t>outperform </a:t>
                </a:r>
                <a:r>
                  <a:rPr lang="en-US" dirty="0" smtClean="0"/>
                  <a:t>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Sequence to sequence modeling has been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synonymous</a:t>
                </a:r>
                <a:r>
                  <a:rPr lang="en-US" dirty="0" smtClean="0"/>
                  <a:t> with </a:t>
                </a:r>
                <a:r>
                  <a:rPr lang="en-US" dirty="0"/>
                  <a:t>recurrent neural network based encoder-decoder </a:t>
                </a:r>
                <a:r>
                  <a:rPr lang="en-US" dirty="0" smtClean="0"/>
                  <a:t>architectures.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76" y="754487"/>
                <a:ext cx="7376160" cy="6186309"/>
              </a:xfrm>
              <a:prstGeom prst="rect">
                <a:avLst/>
              </a:prstGeom>
              <a:blipFill>
                <a:blip r:embed="rId2"/>
                <a:stretch>
                  <a:fillRect l="-579" t="-591" r="-1157" b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463296" y="191390"/>
            <a:ext cx="10515600" cy="73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Ten Words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9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Attractive properties of CNN in 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paralyzing, easy to train, shorter path to capture words relationship.</a:t>
            </a:r>
          </a:p>
          <a:p>
            <a:r>
              <a:rPr lang="en-US" dirty="0" smtClean="0"/>
              <a:t>Multi-layer CNNs can create </a:t>
            </a:r>
            <a:r>
              <a:rPr lang="en-US" dirty="0" smtClean="0">
                <a:solidFill>
                  <a:srgbClr val="FF0000"/>
                </a:solidFill>
              </a:rPr>
              <a:t>hierarchical</a:t>
            </a:r>
            <a:r>
              <a:rPr lang="en-US" dirty="0" smtClean="0"/>
              <a:t> representations.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10</a:t>
            </a:fld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676655" y="3713719"/>
            <a:ext cx="6637783" cy="1896895"/>
            <a:chOff x="2221991" y="4042903"/>
            <a:chExt cx="6637783" cy="1896895"/>
          </a:xfrm>
        </p:grpSpPr>
        <p:sp>
          <p:nvSpPr>
            <p:cNvPr id="7" name="Rounded Rectangle 6"/>
            <p:cNvSpPr/>
            <p:nvPr/>
          </p:nvSpPr>
          <p:spPr>
            <a:xfrm>
              <a:off x="2258568" y="5286081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2724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9592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1136" y="5632021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7248" y="5621047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&lt;s&gt;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95928" y="5632020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6460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73328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0196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470648" y="5286081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7176" y="5632021"/>
              <a:ext cx="512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love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8696" y="5632021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machine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3660" y="5621047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learning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7496" y="5632020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&lt;/s&gt;</a:t>
              </a:r>
              <a:endParaRPr lang="en-US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127248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7" idx="0"/>
              <a:endCxn id="25" idx="2"/>
            </p:cNvCxnSpPr>
            <p:nvPr/>
          </p:nvCxnSpPr>
          <p:spPr>
            <a:xfrm flipV="1">
              <a:off x="250088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3995928" y="4660375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64608" y="4660375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33288" y="4660375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01968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70648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25" idx="2"/>
              <a:endCxn id="8" idx="0"/>
            </p:cNvCxnSpPr>
            <p:nvPr/>
          </p:nvCxnSpPr>
          <p:spPr>
            <a:xfrm>
              <a:off x="336956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  <a:endCxn id="8" idx="0"/>
            </p:cNvCxnSpPr>
            <p:nvPr/>
          </p:nvCxnSpPr>
          <p:spPr>
            <a:xfrm flipH="1">
              <a:off x="336956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2"/>
              <a:endCxn id="9" idx="0"/>
            </p:cNvCxnSpPr>
            <p:nvPr/>
          </p:nvCxnSpPr>
          <p:spPr>
            <a:xfrm>
              <a:off x="423824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2"/>
              <a:endCxn id="9" idx="0"/>
            </p:cNvCxnSpPr>
            <p:nvPr/>
          </p:nvCxnSpPr>
          <p:spPr>
            <a:xfrm flipH="1">
              <a:off x="423824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2"/>
              <a:endCxn id="15" idx="0"/>
            </p:cNvCxnSpPr>
            <p:nvPr/>
          </p:nvCxnSpPr>
          <p:spPr>
            <a:xfrm>
              <a:off x="510692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2"/>
              <a:endCxn id="15" idx="0"/>
            </p:cNvCxnSpPr>
            <p:nvPr/>
          </p:nvCxnSpPr>
          <p:spPr>
            <a:xfrm flipH="1">
              <a:off x="510692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2" idx="2"/>
              <a:endCxn id="16" idx="0"/>
            </p:cNvCxnSpPr>
            <p:nvPr/>
          </p:nvCxnSpPr>
          <p:spPr>
            <a:xfrm>
              <a:off x="597560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3" idx="2"/>
              <a:endCxn id="16" idx="0"/>
            </p:cNvCxnSpPr>
            <p:nvPr/>
          </p:nvCxnSpPr>
          <p:spPr>
            <a:xfrm flipH="1">
              <a:off x="597560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3" idx="2"/>
              <a:endCxn id="17" idx="0"/>
            </p:cNvCxnSpPr>
            <p:nvPr/>
          </p:nvCxnSpPr>
          <p:spPr>
            <a:xfrm>
              <a:off x="684428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4" idx="2"/>
              <a:endCxn id="17" idx="0"/>
            </p:cNvCxnSpPr>
            <p:nvPr/>
          </p:nvCxnSpPr>
          <p:spPr>
            <a:xfrm flipH="1">
              <a:off x="684428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4" idx="2"/>
              <a:endCxn id="18" idx="0"/>
            </p:cNvCxnSpPr>
            <p:nvPr/>
          </p:nvCxnSpPr>
          <p:spPr>
            <a:xfrm>
              <a:off x="771296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2228850" y="4660458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21991" y="4896724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cxnSp>
          <p:nvCxnSpPr>
            <p:cNvPr id="99" name="Straight Connector 98"/>
            <p:cNvCxnSpPr>
              <a:stCxn id="25" idx="2"/>
              <a:endCxn id="9" idx="0"/>
            </p:cNvCxnSpPr>
            <p:nvPr/>
          </p:nvCxnSpPr>
          <p:spPr>
            <a:xfrm>
              <a:off x="336956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0" idx="2"/>
              <a:endCxn id="15" idx="0"/>
            </p:cNvCxnSpPr>
            <p:nvPr/>
          </p:nvCxnSpPr>
          <p:spPr>
            <a:xfrm>
              <a:off x="423824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2"/>
              <a:endCxn id="16" idx="0"/>
            </p:cNvCxnSpPr>
            <p:nvPr/>
          </p:nvCxnSpPr>
          <p:spPr>
            <a:xfrm>
              <a:off x="510692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2" idx="2"/>
              <a:endCxn id="17" idx="0"/>
            </p:cNvCxnSpPr>
            <p:nvPr/>
          </p:nvCxnSpPr>
          <p:spPr>
            <a:xfrm>
              <a:off x="597560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33" idx="2"/>
              <a:endCxn id="18" idx="0"/>
            </p:cNvCxnSpPr>
            <p:nvPr/>
          </p:nvCxnSpPr>
          <p:spPr>
            <a:xfrm>
              <a:off x="684428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/>
            <p:cNvSpPr/>
            <p:nvPr/>
          </p:nvSpPr>
          <p:spPr>
            <a:xfrm>
              <a:off x="8368284" y="5286081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340852" y="5632021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cxnSp>
          <p:nvCxnSpPr>
            <p:cNvPr id="111" name="Straight Connector 110"/>
            <p:cNvCxnSpPr>
              <a:stCxn id="34" idx="2"/>
              <a:endCxn id="108" idx="0"/>
            </p:cNvCxnSpPr>
            <p:nvPr/>
          </p:nvCxnSpPr>
          <p:spPr>
            <a:xfrm>
              <a:off x="7712964" y="4925551"/>
              <a:ext cx="897636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8368284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375142" y="4922625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12724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endCxn id="114" idx="2"/>
            </p:cNvCxnSpPr>
            <p:nvPr/>
          </p:nvCxnSpPr>
          <p:spPr>
            <a:xfrm flipV="1">
              <a:off x="250088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399592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864608" y="4042903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73328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60196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747064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>
              <a:stCxn id="114" idx="2"/>
            </p:cNvCxnSpPr>
            <p:nvPr/>
          </p:nvCxnSpPr>
          <p:spPr>
            <a:xfrm>
              <a:off x="336956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6" idx="2"/>
            </p:cNvCxnSpPr>
            <p:nvPr/>
          </p:nvCxnSpPr>
          <p:spPr>
            <a:xfrm flipH="1">
              <a:off x="336956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6" idx="2"/>
            </p:cNvCxnSpPr>
            <p:nvPr/>
          </p:nvCxnSpPr>
          <p:spPr>
            <a:xfrm>
              <a:off x="423824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17" idx="2"/>
            </p:cNvCxnSpPr>
            <p:nvPr/>
          </p:nvCxnSpPr>
          <p:spPr>
            <a:xfrm flipH="1">
              <a:off x="423824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17" idx="2"/>
            </p:cNvCxnSpPr>
            <p:nvPr/>
          </p:nvCxnSpPr>
          <p:spPr>
            <a:xfrm>
              <a:off x="510692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8" idx="2"/>
            </p:cNvCxnSpPr>
            <p:nvPr/>
          </p:nvCxnSpPr>
          <p:spPr>
            <a:xfrm flipH="1">
              <a:off x="510692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8" idx="2"/>
            </p:cNvCxnSpPr>
            <p:nvPr/>
          </p:nvCxnSpPr>
          <p:spPr>
            <a:xfrm>
              <a:off x="597560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9" idx="2"/>
            </p:cNvCxnSpPr>
            <p:nvPr/>
          </p:nvCxnSpPr>
          <p:spPr>
            <a:xfrm flipH="1">
              <a:off x="597560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19" idx="2"/>
            </p:cNvCxnSpPr>
            <p:nvPr/>
          </p:nvCxnSpPr>
          <p:spPr>
            <a:xfrm>
              <a:off x="684428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0" idx="2"/>
            </p:cNvCxnSpPr>
            <p:nvPr/>
          </p:nvCxnSpPr>
          <p:spPr>
            <a:xfrm flipH="1">
              <a:off x="684428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0" idx="2"/>
            </p:cNvCxnSpPr>
            <p:nvPr/>
          </p:nvCxnSpPr>
          <p:spPr>
            <a:xfrm>
              <a:off x="771296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14" idx="2"/>
            </p:cNvCxnSpPr>
            <p:nvPr/>
          </p:nvCxnSpPr>
          <p:spPr>
            <a:xfrm>
              <a:off x="336956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2"/>
            </p:cNvCxnSpPr>
            <p:nvPr/>
          </p:nvCxnSpPr>
          <p:spPr>
            <a:xfrm>
              <a:off x="423824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17" idx="2"/>
            </p:cNvCxnSpPr>
            <p:nvPr/>
          </p:nvCxnSpPr>
          <p:spPr>
            <a:xfrm>
              <a:off x="510692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18" idx="2"/>
            </p:cNvCxnSpPr>
            <p:nvPr/>
          </p:nvCxnSpPr>
          <p:spPr>
            <a:xfrm>
              <a:off x="597560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19" idx="2"/>
            </p:cNvCxnSpPr>
            <p:nvPr/>
          </p:nvCxnSpPr>
          <p:spPr>
            <a:xfrm>
              <a:off x="684428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0" idx="2"/>
            </p:cNvCxnSpPr>
            <p:nvPr/>
          </p:nvCxnSpPr>
          <p:spPr>
            <a:xfrm>
              <a:off x="7712964" y="4308079"/>
              <a:ext cx="897636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95961"/>
              </p:ext>
            </p:extLst>
          </p:nvPr>
        </p:nvGraphicFramePr>
        <p:xfrm>
          <a:off x="8248904" y="3608908"/>
          <a:ext cx="19212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51">
                  <a:extLst>
                    <a:ext uri="{9D8B030D-6E8A-4147-A177-3AD203B41FA5}">
                      <a16:colId xmlns:a16="http://schemas.microsoft.com/office/drawing/2014/main" val="1144681100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1741899185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1827378024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2150706631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387015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6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5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2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1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83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67989"/>
                  </a:ext>
                </a:extLst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7432548" y="3608908"/>
            <a:ext cx="81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&lt;s&gt;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32548" y="4375575"/>
            <a:ext cx="85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love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32548" y="4026340"/>
            <a:ext cx="81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</a:t>
            </a:r>
            <a:endParaRPr lang="en-US" sz="1400" dirty="0" smtClean="0"/>
          </a:p>
        </p:txBody>
      </p:sp>
      <p:sp>
        <p:nvSpPr>
          <p:cNvPr id="147" name="TextBox 146"/>
          <p:cNvSpPr txBox="1"/>
          <p:nvPr/>
        </p:nvSpPr>
        <p:spPr>
          <a:xfrm>
            <a:off x="7378700" y="4757136"/>
            <a:ext cx="921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machine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362444" y="5131212"/>
            <a:ext cx="95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learning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33564" y="5519069"/>
            <a:ext cx="86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&lt;/s&gt;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818876" y="3613980"/>
            <a:ext cx="484632" cy="265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ight Brace 151"/>
          <p:cNvSpPr/>
          <p:nvPr/>
        </p:nvSpPr>
        <p:spPr>
          <a:xfrm>
            <a:off x="10170159" y="4106911"/>
            <a:ext cx="228093" cy="815744"/>
          </a:xfrm>
          <a:prstGeom prst="rightBrace">
            <a:avLst>
              <a:gd name="adj1" fmla="val 8333"/>
              <a:gd name="adj2" fmla="val 488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10818876" y="4035611"/>
            <a:ext cx="484632" cy="265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152" idx="1"/>
            <a:endCxn id="87" idx="1"/>
          </p:cNvCxnSpPr>
          <p:nvPr/>
        </p:nvCxnSpPr>
        <p:spPr>
          <a:xfrm flipV="1">
            <a:off x="10398252" y="4168199"/>
            <a:ext cx="420624" cy="337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Attractive properties of CNN in 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paralyzing, easy to train, shorter path to capture words relationship.</a:t>
            </a:r>
          </a:p>
          <a:p>
            <a:r>
              <a:rPr lang="en-US" dirty="0" smtClean="0"/>
              <a:t>Multi-layer CNNs can create </a:t>
            </a:r>
            <a:r>
              <a:rPr lang="en-US" dirty="0" smtClean="0">
                <a:solidFill>
                  <a:srgbClr val="FF0000"/>
                </a:solidFill>
              </a:rPr>
              <a:t>hierarchical</a:t>
            </a:r>
            <a:r>
              <a:rPr lang="en-US" dirty="0" smtClean="0"/>
              <a:t> representations.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11</a:t>
            </a:fld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676655" y="3713719"/>
            <a:ext cx="6637783" cy="1896895"/>
            <a:chOff x="2221991" y="4042903"/>
            <a:chExt cx="6637783" cy="1896895"/>
          </a:xfrm>
        </p:grpSpPr>
        <p:sp>
          <p:nvSpPr>
            <p:cNvPr id="7" name="Rounded Rectangle 6"/>
            <p:cNvSpPr/>
            <p:nvPr/>
          </p:nvSpPr>
          <p:spPr>
            <a:xfrm>
              <a:off x="2258568" y="5286081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2724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9592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1136" y="5632021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7248" y="5621047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&lt;s&gt;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95928" y="5632020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6460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73328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0196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470648" y="5286081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7176" y="5632021"/>
              <a:ext cx="512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love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8696" y="5632021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machine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3660" y="5621047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learning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7496" y="5632020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&lt;/s&gt;</a:t>
              </a:r>
              <a:endParaRPr lang="en-US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127248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7" idx="0"/>
              <a:endCxn id="25" idx="2"/>
            </p:cNvCxnSpPr>
            <p:nvPr/>
          </p:nvCxnSpPr>
          <p:spPr>
            <a:xfrm flipV="1">
              <a:off x="250088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3995928" y="4660375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64608" y="4660375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33288" y="4660375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01968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70648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25" idx="2"/>
              <a:endCxn id="8" idx="0"/>
            </p:cNvCxnSpPr>
            <p:nvPr/>
          </p:nvCxnSpPr>
          <p:spPr>
            <a:xfrm>
              <a:off x="336956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  <a:endCxn id="8" idx="0"/>
            </p:cNvCxnSpPr>
            <p:nvPr/>
          </p:nvCxnSpPr>
          <p:spPr>
            <a:xfrm flipH="1">
              <a:off x="336956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2"/>
              <a:endCxn id="9" idx="0"/>
            </p:cNvCxnSpPr>
            <p:nvPr/>
          </p:nvCxnSpPr>
          <p:spPr>
            <a:xfrm>
              <a:off x="423824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2"/>
              <a:endCxn id="9" idx="0"/>
            </p:cNvCxnSpPr>
            <p:nvPr/>
          </p:nvCxnSpPr>
          <p:spPr>
            <a:xfrm flipH="1">
              <a:off x="423824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2"/>
              <a:endCxn id="15" idx="0"/>
            </p:cNvCxnSpPr>
            <p:nvPr/>
          </p:nvCxnSpPr>
          <p:spPr>
            <a:xfrm>
              <a:off x="510692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2"/>
              <a:endCxn id="15" idx="0"/>
            </p:cNvCxnSpPr>
            <p:nvPr/>
          </p:nvCxnSpPr>
          <p:spPr>
            <a:xfrm flipH="1">
              <a:off x="510692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2" idx="2"/>
              <a:endCxn id="16" idx="0"/>
            </p:cNvCxnSpPr>
            <p:nvPr/>
          </p:nvCxnSpPr>
          <p:spPr>
            <a:xfrm>
              <a:off x="597560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3" idx="2"/>
              <a:endCxn id="16" idx="0"/>
            </p:cNvCxnSpPr>
            <p:nvPr/>
          </p:nvCxnSpPr>
          <p:spPr>
            <a:xfrm flipH="1">
              <a:off x="597560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3" idx="2"/>
              <a:endCxn id="17" idx="0"/>
            </p:cNvCxnSpPr>
            <p:nvPr/>
          </p:nvCxnSpPr>
          <p:spPr>
            <a:xfrm>
              <a:off x="684428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4" idx="2"/>
              <a:endCxn id="17" idx="0"/>
            </p:cNvCxnSpPr>
            <p:nvPr/>
          </p:nvCxnSpPr>
          <p:spPr>
            <a:xfrm flipH="1">
              <a:off x="684428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4" idx="2"/>
              <a:endCxn id="18" idx="0"/>
            </p:cNvCxnSpPr>
            <p:nvPr/>
          </p:nvCxnSpPr>
          <p:spPr>
            <a:xfrm>
              <a:off x="771296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2228850" y="4660458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21991" y="4896724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cxnSp>
          <p:nvCxnSpPr>
            <p:cNvPr id="99" name="Straight Connector 98"/>
            <p:cNvCxnSpPr>
              <a:stCxn id="25" idx="2"/>
              <a:endCxn id="9" idx="0"/>
            </p:cNvCxnSpPr>
            <p:nvPr/>
          </p:nvCxnSpPr>
          <p:spPr>
            <a:xfrm>
              <a:off x="336956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0" idx="2"/>
              <a:endCxn id="15" idx="0"/>
            </p:cNvCxnSpPr>
            <p:nvPr/>
          </p:nvCxnSpPr>
          <p:spPr>
            <a:xfrm>
              <a:off x="423824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2"/>
              <a:endCxn id="16" idx="0"/>
            </p:cNvCxnSpPr>
            <p:nvPr/>
          </p:nvCxnSpPr>
          <p:spPr>
            <a:xfrm>
              <a:off x="510692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2" idx="2"/>
              <a:endCxn id="17" idx="0"/>
            </p:cNvCxnSpPr>
            <p:nvPr/>
          </p:nvCxnSpPr>
          <p:spPr>
            <a:xfrm>
              <a:off x="597560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33" idx="2"/>
              <a:endCxn id="18" idx="0"/>
            </p:cNvCxnSpPr>
            <p:nvPr/>
          </p:nvCxnSpPr>
          <p:spPr>
            <a:xfrm>
              <a:off x="684428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/>
            <p:cNvSpPr/>
            <p:nvPr/>
          </p:nvSpPr>
          <p:spPr>
            <a:xfrm>
              <a:off x="8368284" y="5286081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340852" y="5632021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cxnSp>
          <p:nvCxnSpPr>
            <p:cNvPr id="111" name="Straight Connector 110"/>
            <p:cNvCxnSpPr>
              <a:stCxn id="34" idx="2"/>
              <a:endCxn id="108" idx="0"/>
            </p:cNvCxnSpPr>
            <p:nvPr/>
          </p:nvCxnSpPr>
          <p:spPr>
            <a:xfrm>
              <a:off x="7712964" y="4925551"/>
              <a:ext cx="897636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8368284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375142" y="4922625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12724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endCxn id="114" idx="2"/>
            </p:cNvCxnSpPr>
            <p:nvPr/>
          </p:nvCxnSpPr>
          <p:spPr>
            <a:xfrm flipV="1">
              <a:off x="250088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399592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864608" y="4042903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73328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60196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747064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>
              <a:stCxn id="114" idx="2"/>
            </p:cNvCxnSpPr>
            <p:nvPr/>
          </p:nvCxnSpPr>
          <p:spPr>
            <a:xfrm>
              <a:off x="336956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6" idx="2"/>
            </p:cNvCxnSpPr>
            <p:nvPr/>
          </p:nvCxnSpPr>
          <p:spPr>
            <a:xfrm flipH="1">
              <a:off x="336956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6" idx="2"/>
            </p:cNvCxnSpPr>
            <p:nvPr/>
          </p:nvCxnSpPr>
          <p:spPr>
            <a:xfrm>
              <a:off x="423824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17" idx="2"/>
            </p:cNvCxnSpPr>
            <p:nvPr/>
          </p:nvCxnSpPr>
          <p:spPr>
            <a:xfrm flipH="1">
              <a:off x="423824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17" idx="2"/>
            </p:cNvCxnSpPr>
            <p:nvPr/>
          </p:nvCxnSpPr>
          <p:spPr>
            <a:xfrm>
              <a:off x="510692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8" idx="2"/>
            </p:cNvCxnSpPr>
            <p:nvPr/>
          </p:nvCxnSpPr>
          <p:spPr>
            <a:xfrm flipH="1">
              <a:off x="510692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8" idx="2"/>
            </p:cNvCxnSpPr>
            <p:nvPr/>
          </p:nvCxnSpPr>
          <p:spPr>
            <a:xfrm>
              <a:off x="597560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9" idx="2"/>
            </p:cNvCxnSpPr>
            <p:nvPr/>
          </p:nvCxnSpPr>
          <p:spPr>
            <a:xfrm flipH="1">
              <a:off x="597560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19" idx="2"/>
            </p:cNvCxnSpPr>
            <p:nvPr/>
          </p:nvCxnSpPr>
          <p:spPr>
            <a:xfrm>
              <a:off x="684428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0" idx="2"/>
            </p:cNvCxnSpPr>
            <p:nvPr/>
          </p:nvCxnSpPr>
          <p:spPr>
            <a:xfrm flipH="1">
              <a:off x="684428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0" idx="2"/>
            </p:cNvCxnSpPr>
            <p:nvPr/>
          </p:nvCxnSpPr>
          <p:spPr>
            <a:xfrm>
              <a:off x="771296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14" idx="2"/>
            </p:cNvCxnSpPr>
            <p:nvPr/>
          </p:nvCxnSpPr>
          <p:spPr>
            <a:xfrm>
              <a:off x="336956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2"/>
            </p:cNvCxnSpPr>
            <p:nvPr/>
          </p:nvCxnSpPr>
          <p:spPr>
            <a:xfrm>
              <a:off x="423824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17" idx="2"/>
            </p:cNvCxnSpPr>
            <p:nvPr/>
          </p:nvCxnSpPr>
          <p:spPr>
            <a:xfrm>
              <a:off x="510692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18" idx="2"/>
            </p:cNvCxnSpPr>
            <p:nvPr/>
          </p:nvCxnSpPr>
          <p:spPr>
            <a:xfrm>
              <a:off x="597560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19" idx="2"/>
            </p:cNvCxnSpPr>
            <p:nvPr/>
          </p:nvCxnSpPr>
          <p:spPr>
            <a:xfrm>
              <a:off x="684428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0" idx="2"/>
            </p:cNvCxnSpPr>
            <p:nvPr/>
          </p:nvCxnSpPr>
          <p:spPr>
            <a:xfrm>
              <a:off x="7712964" y="4308079"/>
              <a:ext cx="897636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10434"/>
              </p:ext>
            </p:extLst>
          </p:nvPr>
        </p:nvGraphicFramePr>
        <p:xfrm>
          <a:off x="8248904" y="3608908"/>
          <a:ext cx="19212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51">
                  <a:extLst>
                    <a:ext uri="{9D8B030D-6E8A-4147-A177-3AD203B41FA5}">
                      <a16:colId xmlns:a16="http://schemas.microsoft.com/office/drawing/2014/main" val="1144681100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1741899185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1827378024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2150706631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387015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6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5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2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1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83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67989"/>
                  </a:ext>
                </a:extLst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7432548" y="3608908"/>
            <a:ext cx="81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&lt;s&gt;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32548" y="4375575"/>
            <a:ext cx="85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love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32548" y="4026340"/>
            <a:ext cx="81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</a:t>
            </a:r>
            <a:endParaRPr lang="en-US" sz="1400" dirty="0" smtClean="0"/>
          </a:p>
        </p:txBody>
      </p:sp>
      <p:sp>
        <p:nvSpPr>
          <p:cNvPr id="147" name="TextBox 146"/>
          <p:cNvSpPr txBox="1"/>
          <p:nvPr/>
        </p:nvSpPr>
        <p:spPr>
          <a:xfrm>
            <a:off x="7378700" y="4757136"/>
            <a:ext cx="921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machine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362444" y="5131212"/>
            <a:ext cx="95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learning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33564" y="5519069"/>
            <a:ext cx="86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&lt;/s&gt;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818876" y="3613980"/>
            <a:ext cx="484632" cy="265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ight Brace 151"/>
          <p:cNvSpPr/>
          <p:nvPr/>
        </p:nvSpPr>
        <p:spPr>
          <a:xfrm>
            <a:off x="10170159" y="4463527"/>
            <a:ext cx="228093" cy="815744"/>
          </a:xfrm>
          <a:prstGeom prst="rightBrace">
            <a:avLst>
              <a:gd name="adj1" fmla="val 8333"/>
              <a:gd name="adj2" fmla="val 488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10818876" y="4035611"/>
            <a:ext cx="484632" cy="265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10814303" y="4505639"/>
            <a:ext cx="484632" cy="265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52" idx="1"/>
            <a:endCxn id="85" idx="1"/>
          </p:cNvCxnSpPr>
          <p:nvPr/>
        </p:nvCxnSpPr>
        <p:spPr>
          <a:xfrm flipV="1">
            <a:off x="10398252" y="4638227"/>
            <a:ext cx="416051" cy="224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4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Convolutional Encoder in 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789367"/>
            <a:ext cx="7392044" cy="3615223"/>
            <a:chOff x="1073776" y="1798511"/>
            <a:chExt cx="7392044" cy="3615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776" y="1936624"/>
              <a:ext cx="7344800" cy="34771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07208" y="1798512"/>
              <a:ext cx="3035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CNN-a: for </a:t>
              </a:r>
              <a:r>
                <a:rPr lang="en-US" sz="1400" dirty="0" smtClean="0">
                  <a:solidFill>
                    <a:srgbClr val="FF0000"/>
                  </a:solidFill>
                </a:rPr>
                <a:t>weight</a:t>
              </a:r>
              <a:r>
                <a:rPr lang="en-US" sz="1400" dirty="0" smtClean="0"/>
                <a:t> calculation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5772" y="1798511"/>
              <a:ext cx="2670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CNN-c: for weighted-sum </a:t>
              </a:r>
              <a:r>
                <a:rPr lang="en-US" sz="1400" dirty="0" smtClean="0">
                  <a:solidFill>
                    <a:srgbClr val="FF0000"/>
                  </a:solidFill>
                </a:rPr>
                <a:t>context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6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Convolutional Encoder in 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789367"/>
            <a:ext cx="7392044" cy="3615223"/>
            <a:chOff x="1073776" y="1798511"/>
            <a:chExt cx="7392044" cy="3615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776" y="1936624"/>
              <a:ext cx="7344800" cy="34771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07208" y="1798512"/>
              <a:ext cx="3035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CNN-a: for </a:t>
              </a:r>
              <a:r>
                <a:rPr lang="en-US" sz="1400" dirty="0" smtClean="0">
                  <a:solidFill>
                    <a:srgbClr val="FF0000"/>
                  </a:solidFill>
                </a:rPr>
                <a:t>weight</a:t>
              </a:r>
              <a:r>
                <a:rPr lang="en-US" sz="1400" dirty="0" smtClean="0"/>
                <a:t> calculation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5772" y="1798511"/>
              <a:ext cx="2670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CNN-c: for weighted-sum </a:t>
              </a:r>
              <a:r>
                <a:rPr lang="en-US" sz="1400" dirty="0" smtClean="0">
                  <a:solidFill>
                    <a:srgbClr val="FF0000"/>
                  </a:solidFill>
                </a:rPr>
                <a:t>context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08376" y="2097144"/>
            <a:ext cx="49651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7973568" y="2281810"/>
            <a:ext cx="637032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33104" y="2350008"/>
                <a:ext cx="2404872" cy="6686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each word: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104" y="2350008"/>
                <a:ext cx="2404872" cy="668645"/>
              </a:xfrm>
              <a:prstGeom prst="rect">
                <a:avLst/>
              </a:prstGeom>
              <a:blipFill>
                <a:blip r:embed="rId3"/>
                <a:stretch>
                  <a:fillRect l="-1763" t="-4505" b="-360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52727"/>
              </p:ext>
            </p:extLst>
          </p:nvPr>
        </p:nvGraphicFramePr>
        <p:xfrm>
          <a:off x="8601456" y="3329549"/>
          <a:ext cx="1354936" cy="148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34">
                  <a:extLst>
                    <a:ext uri="{9D8B030D-6E8A-4147-A177-3AD203B41FA5}">
                      <a16:colId xmlns:a16="http://schemas.microsoft.com/office/drawing/2014/main" val="1144681100"/>
                    </a:ext>
                  </a:extLst>
                </a:gridCol>
                <a:gridCol w="338734">
                  <a:extLst>
                    <a:ext uri="{9D8B030D-6E8A-4147-A177-3AD203B41FA5}">
                      <a16:colId xmlns:a16="http://schemas.microsoft.com/office/drawing/2014/main" val="1741899185"/>
                    </a:ext>
                  </a:extLst>
                </a:gridCol>
                <a:gridCol w="338734">
                  <a:extLst>
                    <a:ext uri="{9D8B030D-6E8A-4147-A177-3AD203B41FA5}">
                      <a16:colId xmlns:a16="http://schemas.microsoft.com/office/drawing/2014/main" val="1827378024"/>
                    </a:ext>
                  </a:extLst>
                </a:gridCol>
                <a:gridCol w="338734">
                  <a:extLst>
                    <a:ext uri="{9D8B030D-6E8A-4147-A177-3AD203B41FA5}">
                      <a16:colId xmlns:a16="http://schemas.microsoft.com/office/drawing/2014/main" val="2150706631"/>
                    </a:ext>
                  </a:extLst>
                </a:gridCol>
              </a:tblGrid>
              <a:tr h="37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67871"/>
                  </a:ext>
                </a:extLst>
              </a:tr>
              <a:tr h="37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50254"/>
                  </a:ext>
                </a:extLst>
              </a:tr>
              <a:tr h="37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25172"/>
                  </a:ext>
                </a:extLst>
              </a:tr>
              <a:tr h="37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1577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691967"/>
              </p:ext>
            </p:extLst>
          </p:nvPr>
        </p:nvGraphicFramePr>
        <p:xfrm>
          <a:off x="8601456" y="4998397"/>
          <a:ext cx="1354936" cy="148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34">
                  <a:extLst>
                    <a:ext uri="{9D8B030D-6E8A-4147-A177-3AD203B41FA5}">
                      <a16:colId xmlns:a16="http://schemas.microsoft.com/office/drawing/2014/main" val="1144681100"/>
                    </a:ext>
                  </a:extLst>
                </a:gridCol>
                <a:gridCol w="338734">
                  <a:extLst>
                    <a:ext uri="{9D8B030D-6E8A-4147-A177-3AD203B41FA5}">
                      <a16:colId xmlns:a16="http://schemas.microsoft.com/office/drawing/2014/main" val="1741899185"/>
                    </a:ext>
                  </a:extLst>
                </a:gridCol>
                <a:gridCol w="338734">
                  <a:extLst>
                    <a:ext uri="{9D8B030D-6E8A-4147-A177-3AD203B41FA5}">
                      <a16:colId xmlns:a16="http://schemas.microsoft.com/office/drawing/2014/main" val="1827378024"/>
                    </a:ext>
                  </a:extLst>
                </a:gridCol>
                <a:gridCol w="338734">
                  <a:extLst>
                    <a:ext uri="{9D8B030D-6E8A-4147-A177-3AD203B41FA5}">
                      <a16:colId xmlns:a16="http://schemas.microsoft.com/office/drawing/2014/main" val="2150706631"/>
                    </a:ext>
                  </a:extLst>
                </a:gridCol>
              </a:tblGrid>
              <a:tr h="37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67871"/>
                  </a:ext>
                </a:extLst>
              </a:tr>
              <a:tr h="37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50254"/>
                  </a:ext>
                </a:extLst>
              </a:tr>
              <a:tr h="37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25172"/>
                  </a:ext>
                </a:extLst>
              </a:tr>
              <a:tr h="37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1577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061960" y="4105337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183000" y="4998397"/>
            <a:ext cx="3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183000" y="5383798"/>
            <a:ext cx="3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89096" y="5781120"/>
            <a:ext cx="3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89096" y="6164160"/>
            <a:ext cx="3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61960" y="3311866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ein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9956392" y="2935224"/>
            <a:ext cx="458624" cy="1324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956392" y="2926080"/>
            <a:ext cx="906680" cy="2611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59178" y="3068613"/>
            <a:ext cx="1296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</a:t>
            </a:r>
            <a:r>
              <a:rPr lang="en-US" sz="1200" dirty="0" smtClean="0"/>
              <a:t>ord embedding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0109826" y="4197875"/>
            <a:ext cx="150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position embedding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8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Convolutional Encoder in 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789367"/>
            <a:ext cx="7392044" cy="3615223"/>
            <a:chOff x="1073776" y="1798511"/>
            <a:chExt cx="7392044" cy="3615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776" y="1936624"/>
              <a:ext cx="7344800" cy="34771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07208" y="1798512"/>
              <a:ext cx="3035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CNN-a: for </a:t>
              </a:r>
              <a:r>
                <a:rPr lang="en-US" sz="1400" dirty="0" smtClean="0">
                  <a:solidFill>
                    <a:srgbClr val="FF0000"/>
                  </a:solidFill>
                </a:rPr>
                <a:t>weight</a:t>
              </a:r>
              <a:r>
                <a:rPr lang="en-US" sz="1400" dirty="0" smtClean="0"/>
                <a:t> calculation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5772" y="1798511"/>
              <a:ext cx="2670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CNN-c: for weighted-sum </a:t>
              </a:r>
              <a:r>
                <a:rPr lang="en-US" sz="1400" dirty="0" smtClean="0">
                  <a:solidFill>
                    <a:srgbClr val="FF0000"/>
                  </a:solidFill>
                </a:rPr>
                <a:t>context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45536" y="3072384"/>
            <a:ext cx="1929384" cy="384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92780" y="2732568"/>
                <a:ext cx="210312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780" y="2732568"/>
                <a:ext cx="210312" cy="325089"/>
              </a:xfrm>
              <a:prstGeom prst="rect">
                <a:avLst/>
              </a:prstGeom>
              <a:blipFill>
                <a:blip r:embed="rId3"/>
                <a:stretch>
                  <a:fillRect r="-29412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44240" y="4276622"/>
                <a:ext cx="210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4276622"/>
                <a:ext cx="210312" cy="307777"/>
              </a:xfrm>
              <a:prstGeom prst="rect">
                <a:avLst/>
              </a:prstGeom>
              <a:blipFill>
                <a:blip r:embed="rId4"/>
                <a:stretch>
                  <a:fillRect r="-3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01" y="2781722"/>
            <a:ext cx="2200582" cy="352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01" y="3227832"/>
            <a:ext cx="1714739" cy="552527"/>
          </a:xfrm>
          <a:prstGeom prst="rect">
            <a:avLst/>
          </a:prstGeom>
        </p:spPr>
      </p:pic>
      <p:sp>
        <p:nvSpPr>
          <p:cNvPr id="16" name="Left Brace 15"/>
          <p:cNvSpPr/>
          <p:nvPr/>
        </p:nvSpPr>
        <p:spPr>
          <a:xfrm>
            <a:off x="8610600" y="2957959"/>
            <a:ext cx="163701" cy="14111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59608" y="3828288"/>
                <a:ext cx="210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608" y="3828288"/>
                <a:ext cx="210312" cy="307777"/>
              </a:xfrm>
              <a:prstGeom prst="rect">
                <a:avLst/>
              </a:prstGeom>
              <a:blipFill>
                <a:blip r:embed="rId7"/>
                <a:stretch>
                  <a:fillRect r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01" y="3759980"/>
            <a:ext cx="2353003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Convolutional Encoder in 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789367"/>
            <a:ext cx="7392044" cy="3615223"/>
            <a:chOff x="1073776" y="1798511"/>
            <a:chExt cx="7392044" cy="3615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776" y="1936624"/>
              <a:ext cx="7344800" cy="34771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07208" y="1798512"/>
              <a:ext cx="3035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CNN-a: for </a:t>
              </a:r>
              <a:r>
                <a:rPr lang="en-US" sz="1400" dirty="0" smtClean="0">
                  <a:solidFill>
                    <a:srgbClr val="FF0000"/>
                  </a:solidFill>
                </a:rPr>
                <a:t>weight</a:t>
              </a:r>
              <a:r>
                <a:rPr lang="en-US" sz="1400" dirty="0" smtClean="0"/>
                <a:t> calculation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5772" y="1798511"/>
              <a:ext cx="2670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CNN-c: for weighted-sum </a:t>
              </a:r>
              <a:r>
                <a:rPr lang="en-US" sz="1400" dirty="0" smtClean="0">
                  <a:solidFill>
                    <a:srgbClr val="FF0000"/>
                  </a:solidFill>
                </a:rPr>
                <a:t>context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13361" y="3445747"/>
            <a:ext cx="131369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92780" y="2732568"/>
                <a:ext cx="210312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780" y="2732568"/>
                <a:ext cx="210312" cy="325089"/>
              </a:xfrm>
              <a:prstGeom prst="rect">
                <a:avLst/>
              </a:prstGeom>
              <a:blipFill>
                <a:blip r:embed="rId3"/>
                <a:stretch>
                  <a:fillRect r="-29412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44240" y="4276622"/>
                <a:ext cx="210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4276622"/>
                <a:ext cx="210312" cy="307777"/>
              </a:xfrm>
              <a:prstGeom prst="rect">
                <a:avLst/>
              </a:prstGeom>
              <a:blipFill>
                <a:blip r:embed="rId4"/>
                <a:stretch>
                  <a:fillRect r="-3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59608" y="3828288"/>
                <a:ext cx="210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608" y="3828288"/>
                <a:ext cx="210312" cy="307777"/>
              </a:xfrm>
              <a:prstGeom prst="rect">
                <a:avLst/>
              </a:prstGeom>
              <a:blipFill>
                <a:blip r:embed="rId5"/>
                <a:stretch>
                  <a:fillRect r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41" y="2808912"/>
            <a:ext cx="2343477" cy="809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05444" y="4122733"/>
                <a:ext cx="210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44" y="4122733"/>
                <a:ext cx="210312" cy="307777"/>
              </a:xfrm>
              <a:prstGeom prst="rect">
                <a:avLst/>
              </a:prstGeom>
              <a:blipFill>
                <a:blip r:embed="rId7"/>
                <a:stretch>
                  <a:fillRect r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65054" y="4502581"/>
                <a:ext cx="210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054" y="4502581"/>
                <a:ext cx="210312" cy="307777"/>
              </a:xfrm>
              <a:prstGeom prst="rect">
                <a:avLst/>
              </a:prstGeom>
              <a:blipFill>
                <a:blip r:embed="rId8"/>
                <a:stretch>
                  <a:fillRect r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6"/>
              <p:cNvSpPr txBox="1"/>
              <p:nvPr/>
            </p:nvSpPr>
            <p:spPr>
              <a:xfrm>
                <a:off x="4165054" y="4828646"/>
                <a:ext cx="210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054" y="4828646"/>
                <a:ext cx="210312" cy="307777"/>
              </a:xfrm>
              <a:prstGeom prst="rect">
                <a:avLst/>
              </a:prstGeom>
              <a:blipFill>
                <a:blip r:embed="rId9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15518" y="4493437"/>
                <a:ext cx="210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18" y="4493437"/>
                <a:ext cx="210312" cy="307777"/>
              </a:xfrm>
              <a:prstGeom prst="rect">
                <a:avLst/>
              </a:prstGeom>
              <a:blipFill>
                <a:blip r:embed="rId10"/>
                <a:stretch>
                  <a:fillRect r="-1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6"/>
              <p:cNvSpPr txBox="1"/>
              <p:nvPr/>
            </p:nvSpPr>
            <p:spPr>
              <a:xfrm>
                <a:off x="7133806" y="4828646"/>
                <a:ext cx="210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806" y="4828646"/>
                <a:ext cx="210312" cy="307777"/>
              </a:xfrm>
              <a:prstGeom prst="rect">
                <a:avLst/>
              </a:prstGeom>
              <a:blipFill>
                <a:blip r:embed="rId11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99" y="5309307"/>
            <a:ext cx="4515480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Encoder----Experiments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6" y="1243146"/>
            <a:ext cx="7744968" cy="5478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7157" y="1457776"/>
            <a:ext cx="56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2.8M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22800" y="2535869"/>
            <a:ext cx="56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3.9M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29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Encoder----Experiments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2" y="2242972"/>
            <a:ext cx="10058400" cy="23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Encoder----Experiments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33" y="1623481"/>
            <a:ext cx="5668166" cy="3982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" y="1690688"/>
            <a:ext cx="5792008" cy="4029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6987" y="5798145"/>
            <a:ext cx="328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some CNN encoder models, the attention maxima were </a:t>
            </a:r>
            <a:r>
              <a:rPr lang="en-US" dirty="0" smtClean="0">
                <a:solidFill>
                  <a:srgbClr val="FF0000"/>
                </a:solidFill>
              </a:rPr>
              <a:t>consistently shifted by one word</a:t>
            </a:r>
            <a:r>
              <a:rPr lang="en-US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83151" y="5798145"/>
            <a:ext cx="3023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We determine this per-model offset on the development sets and </a:t>
            </a:r>
            <a:r>
              <a:rPr lang="en-US" altLang="zh-CN" dirty="0" smtClean="0">
                <a:solidFill>
                  <a:srgbClr val="FF0000"/>
                </a:solidFill>
              </a:rPr>
              <a:t>correct for it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Sequence to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1248673"/>
            <a:ext cx="4414813" cy="5609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068" y="1819656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068" y="5062728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42616" y="2004322"/>
            <a:ext cx="1261872" cy="1196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8736" y="1690688"/>
                <a:ext cx="3456432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Gated linear units (</a:t>
                </a:r>
                <a:r>
                  <a:rPr lang="en-US" b="1" dirty="0" smtClean="0"/>
                  <a:t>GLU</a:t>
                </a:r>
                <a:r>
                  <a:rPr lang="en-US" dirty="0" smtClean="0"/>
                  <a:t>):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736" y="1690688"/>
                <a:ext cx="3456432" cy="1200329"/>
              </a:xfrm>
              <a:prstGeom prst="rect">
                <a:avLst/>
              </a:prstGeom>
              <a:blipFill>
                <a:blip r:embed="rId3"/>
                <a:stretch>
                  <a:fillRect l="-1230" t="-2010" b="-70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82" y="2081273"/>
            <a:ext cx="2486372" cy="41915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34056" y="4882896"/>
            <a:ext cx="29260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08" y="326834"/>
            <a:ext cx="10908792" cy="439146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Convolutional Encoder Model for Neural Machine Translation </a:t>
            </a:r>
            <a:r>
              <a:rPr lang="en-US" altLang="zh-CN" sz="2200" dirty="0" smtClean="0"/>
              <a:t>(ACL 2017)</a:t>
            </a:r>
            <a:br>
              <a:rPr lang="en-US" altLang="zh-CN" sz="2200" dirty="0" smtClean="0"/>
            </a:br>
            <a:r>
              <a:rPr lang="en-US" altLang="zh-CN" dirty="0" smtClean="0"/>
              <a:t>&amp;</a:t>
            </a:r>
            <a:br>
              <a:rPr lang="en-US" altLang="zh-CN" dirty="0" smtClean="0"/>
            </a:br>
            <a:r>
              <a:rPr lang="en-US" altLang="zh-CN" dirty="0" smtClean="0"/>
              <a:t>Convolutional Sequence to Sequence Learning </a:t>
            </a:r>
            <a:r>
              <a:rPr lang="en-US" altLang="zh-CN" sz="2200" dirty="0" smtClean="0"/>
              <a:t>(ICML 2017)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05544" y="5367528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CHEN, Wang</a:t>
            </a:r>
          </a:p>
          <a:p>
            <a:r>
              <a:rPr lang="en-US" dirty="0" smtClean="0"/>
              <a:t>09/25/2017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1944" y="4905863"/>
            <a:ext cx="507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Jonas </a:t>
            </a:r>
            <a:r>
              <a:rPr lang="en-US" sz="1200" dirty="0" err="1" smtClean="0"/>
              <a:t>Gehring</a:t>
            </a:r>
            <a:r>
              <a:rPr lang="en-US" sz="1200" dirty="0" smtClean="0"/>
              <a:t>;  </a:t>
            </a:r>
            <a:r>
              <a:rPr lang="en-US" sz="1200" dirty="0" err="1" smtClean="0"/>
              <a:t>Micharl</a:t>
            </a:r>
            <a:r>
              <a:rPr lang="en-US" sz="1200" dirty="0" smtClean="0"/>
              <a:t> </a:t>
            </a:r>
            <a:r>
              <a:rPr lang="en-US" sz="1200" dirty="0" err="1" smtClean="0"/>
              <a:t>Auli</a:t>
            </a:r>
            <a:r>
              <a:rPr lang="en-US" sz="1200" dirty="0" smtClean="0"/>
              <a:t>;  David </a:t>
            </a:r>
            <a:r>
              <a:rPr lang="en-US" sz="1200" dirty="0" err="1" smtClean="0"/>
              <a:t>Grangier</a:t>
            </a:r>
            <a:r>
              <a:rPr lang="en-US" sz="1200" dirty="0" smtClean="0"/>
              <a:t>;  Denis </a:t>
            </a:r>
            <a:r>
              <a:rPr lang="en-US" sz="1200" dirty="0" err="1" smtClean="0"/>
              <a:t>Yarats</a:t>
            </a:r>
            <a:r>
              <a:rPr lang="en-US" sz="1200" dirty="0" smtClean="0"/>
              <a:t>;  Yann N. Dauphin</a:t>
            </a:r>
          </a:p>
          <a:p>
            <a:pPr algn="ctr"/>
            <a:r>
              <a:rPr lang="en-US" sz="1200" dirty="0" smtClean="0"/>
              <a:t>Facebook AI Research</a:t>
            </a:r>
          </a:p>
        </p:txBody>
      </p:sp>
    </p:spTree>
    <p:extLst>
      <p:ext uri="{BB962C8B-B14F-4D97-AF65-F5344CB8AC3E}">
        <p14:creationId xmlns:p14="http://schemas.microsoft.com/office/powerpoint/2010/main" val="30089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Sequence to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1248673"/>
            <a:ext cx="4414813" cy="5609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068" y="1819656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068" y="5062728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56687" y="2370824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86798" y="1942928"/>
            <a:ext cx="212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 = 1,2,…,L: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46" y="2312260"/>
            <a:ext cx="4810796" cy="504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3908" y="2817155"/>
                <a:ext cx="834780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908" y="2817155"/>
                <a:ext cx="834780" cy="332463"/>
              </a:xfrm>
              <a:prstGeom prst="rect">
                <a:avLst/>
              </a:prstGeom>
              <a:blipFill>
                <a:blip r:embed="rId4"/>
                <a:stretch>
                  <a:fillRect l="-3650" r="-2920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>
            <a:off x="6486798" y="2127594"/>
            <a:ext cx="45719" cy="8557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82523" y="2915177"/>
                <a:ext cx="297837" cy="309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523" y="2915177"/>
                <a:ext cx="297837" cy="309315"/>
              </a:xfrm>
              <a:prstGeom prst="rect">
                <a:avLst/>
              </a:prstGeom>
              <a:blipFill>
                <a:blip r:embed="rId5"/>
                <a:stretch>
                  <a:fillRect l="-12245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0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Sequence to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1248673"/>
            <a:ext cx="4414813" cy="5609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068" y="1819656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068" y="5062728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Decoder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734056" y="4882896"/>
            <a:ext cx="29260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56687" y="1341385"/>
            <a:ext cx="6282255" cy="1152252"/>
            <a:chOff x="5456687" y="1505977"/>
            <a:chExt cx="6282255" cy="1152252"/>
          </a:xfrm>
        </p:grpSpPr>
        <p:sp>
          <p:nvSpPr>
            <p:cNvPr id="20" name="TextBox 19"/>
            <p:cNvSpPr txBox="1"/>
            <p:nvPr/>
          </p:nvSpPr>
          <p:spPr>
            <a:xfrm>
              <a:off x="5456687" y="1933873"/>
              <a:ext cx="96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86798" y="1505977"/>
              <a:ext cx="2123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l = 1,2,…,n: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146" y="1875309"/>
              <a:ext cx="4810796" cy="5048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83908" y="2380204"/>
                  <a:ext cx="841191" cy="2780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bSup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908" y="2380204"/>
                  <a:ext cx="841191" cy="278025"/>
                </a:xfrm>
                <a:prstGeom prst="rect">
                  <a:avLst/>
                </a:prstGeom>
                <a:blipFill>
                  <a:blip r:embed="rId5"/>
                  <a:stretch>
                    <a:fillRect l="-3623" r="-1449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/>
            <p:cNvSpPr/>
            <p:nvPr/>
          </p:nvSpPr>
          <p:spPr>
            <a:xfrm>
              <a:off x="6486798" y="1690643"/>
              <a:ext cx="45719" cy="85579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82523" y="2915177"/>
                <a:ext cx="297837" cy="309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523" y="2915177"/>
                <a:ext cx="297837" cy="309315"/>
              </a:xfrm>
              <a:prstGeom prst="rect">
                <a:avLst/>
              </a:prstGeom>
              <a:blipFill>
                <a:blip r:embed="rId6"/>
                <a:stretch>
                  <a:fillRect l="-12245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81" y="4133166"/>
            <a:ext cx="2924583" cy="924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61" y="5015448"/>
            <a:ext cx="2457793" cy="828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90" y="3673285"/>
            <a:ext cx="2534004" cy="504895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>
            <a:off x="6417633" y="2859661"/>
            <a:ext cx="147445" cy="37605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38399" y="4751889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52552" y="2693430"/>
            <a:ext cx="212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 = 1,2,…,L: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81" y="3059781"/>
            <a:ext cx="4810796" cy="504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08" y="6273738"/>
            <a:ext cx="5449060" cy="447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05065" y="2890410"/>
                <a:ext cx="23333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65" y="2890410"/>
                <a:ext cx="233334" cy="299313"/>
              </a:xfrm>
              <a:prstGeom prst="rect">
                <a:avLst/>
              </a:prstGeom>
              <a:blipFill>
                <a:blip r:embed="rId11"/>
                <a:stretch>
                  <a:fillRect l="-15789" r="-18421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72884" y="5909364"/>
                <a:ext cx="1301190" cy="332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sz="2000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lang="en-US" sz="2000" b="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84" y="5909364"/>
                <a:ext cx="1301190" cy="332527"/>
              </a:xfrm>
              <a:prstGeom prst="rect">
                <a:avLst/>
              </a:prstGeom>
              <a:blipFill>
                <a:blip r:embed="rId12"/>
                <a:stretch>
                  <a:fillRect l="-7009" r="-233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4943321" y="4473273"/>
            <a:ext cx="29260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949417" y="4881705"/>
            <a:ext cx="29260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65905" y="6347949"/>
                <a:ext cx="260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905" y="6347949"/>
                <a:ext cx="260712" cy="276999"/>
              </a:xfrm>
              <a:prstGeom prst="rect">
                <a:avLst/>
              </a:prstGeom>
              <a:blipFill>
                <a:blip r:embed="rId13"/>
                <a:stretch>
                  <a:fillRect l="-23256" r="-6977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06155" y="4936555"/>
                <a:ext cx="25975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55" y="4936555"/>
                <a:ext cx="259750" cy="299249"/>
              </a:xfrm>
              <a:prstGeom prst="rect">
                <a:avLst/>
              </a:prstGeom>
              <a:blipFill>
                <a:blip r:embed="rId14"/>
                <a:stretch>
                  <a:fillRect l="-23256" r="-6977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80360" y="4476048"/>
                <a:ext cx="26789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60" y="4476048"/>
                <a:ext cx="267894" cy="299249"/>
              </a:xfrm>
              <a:prstGeom prst="rect">
                <a:avLst/>
              </a:prstGeom>
              <a:blipFill>
                <a:blip r:embed="rId15"/>
                <a:stretch>
                  <a:fillRect l="-23256" r="-6977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7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Seq2seq----Experiments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1264717"/>
            <a:ext cx="4421017" cy="54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Seq2seq----Experiments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3" y="1508936"/>
            <a:ext cx="4873919" cy="4535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77" y="1328570"/>
            <a:ext cx="4487942" cy="2036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89" y="3436279"/>
            <a:ext cx="4081915" cy="31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610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1815"/>
          </a:xfrm>
        </p:spPr>
        <p:txBody>
          <a:bodyPr/>
          <a:lstStyle/>
          <a:p>
            <a:r>
              <a:rPr lang="en-US" dirty="0" smtClean="0"/>
              <a:t>Recurrent Neural Network (RNN) </a:t>
            </a:r>
            <a:r>
              <a:rPr lang="en-US" dirty="0" smtClean="0">
                <a:solidFill>
                  <a:srgbClr val="FF0000"/>
                </a:solidFill>
              </a:rPr>
              <a:t>Encoder and Decoder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25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077402" y="2656372"/>
            <a:ext cx="5888165" cy="2937772"/>
            <a:chOff x="2077402" y="2656372"/>
            <a:chExt cx="5888165" cy="2937772"/>
          </a:xfrm>
        </p:grpSpPr>
        <p:grpSp>
          <p:nvGrpSpPr>
            <p:cNvPr id="49" name="Group 48"/>
            <p:cNvGrpSpPr/>
            <p:nvPr/>
          </p:nvGrpSpPr>
          <p:grpSpPr>
            <a:xfrm>
              <a:off x="2688336" y="3025844"/>
              <a:ext cx="5277231" cy="1926434"/>
              <a:chOff x="1545336" y="2758866"/>
              <a:chExt cx="5277231" cy="192643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545336" y="3575304"/>
                <a:ext cx="2915412" cy="1109996"/>
                <a:chOff x="2468880" y="3264408"/>
                <a:chExt cx="2915412" cy="1109996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246888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" name="Straight Arrow Connector 7"/>
                <p:cNvCxnSpPr>
                  <a:stCxn id="6" idx="0"/>
                  <a:endCxn id="5" idx="2"/>
                </p:cNvCxnSpPr>
                <p:nvPr/>
              </p:nvCxnSpPr>
              <p:spPr>
                <a:xfrm flipV="1">
                  <a:off x="2710052" y="3529584"/>
                  <a:ext cx="1144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ounded Rectangle 8"/>
                <p:cNvSpPr/>
                <p:nvPr/>
              </p:nvSpPr>
              <p:spPr>
                <a:xfrm>
                  <a:off x="3278886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Arrow Connector 10"/>
                <p:cNvCxnSpPr>
                  <a:endCxn id="9" idx="2"/>
                </p:cNvCxnSpPr>
                <p:nvPr/>
              </p:nvCxnSpPr>
              <p:spPr>
                <a:xfrm flipV="1">
                  <a:off x="3516630" y="3529584"/>
                  <a:ext cx="4572" cy="46634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ounded Rectangle 11"/>
                <p:cNvSpPr/>
                <p:nvPr/>
              </p:nvSpPr>
              <p:spPr>
                <a:xfrm>
                  <a:off x="4091559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Arrow Connector 13"/>
                <p:cNvCxnSpPr>
                  <a:endCxn id="12" idx="2"/>
                </p:cNvCxnSpPr>
                <p:nvPr/>
              </p:nvCxnSpPr>
              <p:spPr>
                <a:xfrm flipV="1">
                  <a:off x="4329303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ounded Rectangle 14"/>
                <p:cNvSpPr/>
                <p:nvPr/>
              </p:nvSpPr>
              <p:spPr>
                <a:xfrm>
                  <a:off x="489966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Arrow Connector 16"/>
                <p:cNvCxnSpPr>
                  <a:endCxn id="15" idx="2"/>
                </p:cNvCxnSpPr>
                <p:nvPr/>
              </p:nvCxnSpPr>
              <p:spPr>
                <a:xfrm flipV="1">
                  <a:off x="5137404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5" idx="3"/>
                  <a:endCxn id="9" idx="1"/>
                </p:cNvCxnSpPr>
                <p:nvPr/>
              </p:nvCxnSpPr>
              <p:spPr>
                <a:xfrm>
                  <a:off x="2953512" y="3396996"/>
                  <a:ext cx="32537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stCxn id="9" idx="3"/>
                  <a:endCxn id="12" idx="1"/>
                </p:cNvCxnSpPr>
                <p:nvPr/>
              </p:nvCxnSpPr>
              <p:spPr>
                <a:xfrm>
                  <a:off x="3763518" y="3396996"/>
                  <a:ext cx="32804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12" idx="3"/>
                  <a:endCxn id="15" idx="1"/>
                </p:cNvCxnSpPr>
                <p:nvPr/>
              </p:nvCxnSpPr>
              <p:spPr>
                <a:xfrm>
                  <a:off x="4576191" y="3396996"/>
                  <a:ext cx="32346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ounded Rectangle 26"/>
              <p:cNvSpPr/>
              <p:nvPr/>
            </p:nvSpPr>
            <p:spPr>
              <a:xfrm>
                <a:off x="4715256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525262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37935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7" idx="3"/>
                <a:endCxn id="28" idx="1"/>
              </p:cNvCxnSpPr>
              <p:nvPr/>
            </p:nvCxnSpPr>
            <p:spPr>
              <a:xfrm>
                <a:off x="5199888" y="3234690"/>
                <a:ext cx="32537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8" idx="3"/>
                <a:endCxn id="29" idx="1"/>
              </p:cNvCxnSpPr>
              <p:nvPr/>
            </p:nvCxnSpPr>
            <p:spPr>
              <a:xfrm>
                <a:off x="6009894" y="3234690"/>
                <a:ext cx="3280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urved Connector 34"/>
              <p:cNvCxnSpPr>
                <a:stCxn id="15" idx="3"/>
                <a:endCxn id="27" idx="1"/>
              </p:cNvCxnSpPr>
              <p:nvPr/>
            </p:nvCxnSpPr>
            <p:spPr>
              <a:xfrm flipV="1">
                <a:off x="4460748" y="3234690"/>
                <a:ext cx="254508" cy="47320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27" idx="0"/>
                <a:endCxn id="64" idx="2"/>
              </p:cNvCxnSpPr>
              <p:nvPr/>
            </p:nvCxnSpPr>
            <p:spPr>
              <a:xfrm flipH="1" flipV="1">
                <a:off x="4956810" y="2758866"/>
                <a:ext cx="762" cy="3432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8" idx="0"/>
              </p:cNvCxnSpPr>
              <p:nvPr/>
            </p:nvCxnSpPr>
            <p:spPr>
              <a:xfrm flipV="1">
                <a:off x="5767578" y="2784682"/>
                <a:ext cx="0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29" idx="0"/>
              </p:cNvCxnSpPr>
              <p:nvPr/>
            </p:nvCxnSpPr>
            <p:spPr>
              <a:xfrm flipH="1" flipV="1">
                <a:off x="6577584" y="2784682"/>
                <a:ext cx="2667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3659314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22898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Decoder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268" r="-1463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8571" r="-16667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268" r="-1707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9268" r="-1707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2"/>
                <p:cNvSpPr txBox="1"/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7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8571" r="-1666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>
              <a:stCxn id="56" idx="3"/>
              <a:endCxn id="5" idx="1"/>
            </p:cNvCxnSpPr>
            <p:nvPr/>
          </p:nvCxnSpPr>
          <p:spPr>
            <a:xfrm flipV="1">
              <a:off x="2330005" y="3974870"/>
              <a:ext cx="358331" cy="45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urved Connector 9"/>
          <p:cNvCxnSpPr>
            <a:stCxn id="64" idx="2"/>
            <a:endCxn id="28" idx="2"/>
          </p:cNvCxnSpPr>
          <p:nvPr/>
        </p:nvCxnSpPr>
        <p:spPr>
          <a:xfrm rot="16200000" flipH="1">
            <a:off x="6200988" y="2924666"/>
            <a:ext cx="608412" cy="810768"/>
          </a:xfrm>
          <a:prstGeom prst="curvedConnector3">
            <a:avLst>
              <a:gd name="adj1" fmla="val 1375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67" idx="2"/>
            <a:endCxn id="29" idx="2"/>
          </p:cNvCxnSpPr>
          <p:nvPr/>
        </p:nvCxnSpPr>
        <p:spPr>
          <a:xfrm rot="16200000" flipH="1">
            <a:off x="7012638" y="2923643"/>
            <a:ext cx="608552" cy="812673"/>
          </a:xfrm>
          <a:prstGeom prst="curvedConnector3">
            <a:avLst>
              <a:gd name="adj1" fmla="val 1375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metrics of machine translation:</a:t>
            </a:r>
          </a:p>
          <a:p>
            <a:pPr lvl="1"/>
            <a:r>
              <a:rPr lang="en-US" dirty="0" smtClean="0">
                <a:hlinkClick r:id="rId2"/>
              </a:rPr>
              <a:t>BLEU (bilingual evaluation understudy)</a:t>
            </a:r>
            <a:r>
              <a:rPr lang="en-US" dirty="0" smtClean="0"/>
              <a:t>, higher is better.</a:t>
            </a:r>
          </a:p>
          <a:p>
            <a:pPr lvl="1"/>
            <a:r>
              <a:rPr lang="en-US" dirty="0" smtClean="0">
                <a:hlinkClick r:id="rId3"/>
              </a:rPr>
              <a:t>PPL (perplexity), </a:t>
            </a:r>
            <a:r>
              <a:rPr lang="en-US" dirty="0" smtClean="0"/>
              <a:t>lower is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026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Sequence to Sequence Learning: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) -&gt;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Examples:</a:t>
                </a:r>
              </a:p>
              <a:p>
                <a:pPr lvl="1"/>
                <a:r>
                  <a:rPr lang="en-US" dirty="0" smtClean="0"/>
                  <a:t>Machine translation: I </a:t>
                </a:r>
                <a:r>
                  <a:rPr lang="en-US" altLang="zh-CN" dirty="0" smtClean="0"/>
                  <a:t>like</a:t>
                </a:r>
                <a:r>
                  <a:rPr lang="en-US" dirty="0" smtClean="0"/>
                  <a:t> machine learning  -&gt; </a:t>
                </a:r>
                <a:r>
                  <a:rPr lang="zh-CN" altLang="en-US" dirty="0" smtClean="0"/>
                  <a:t>我</a:t>
                </a:r>
                <a:r>
                  <a:rPr lang="zh-CN" altLang="en-US" dirty="0"/>
                  <a:t>喜欢</a:t>
                </a:r>
                <a:r>
                  <a:rPr lang="zh-CN" altLang="en-US" dirty="0" smtClean="0"/>
                  <a:t>机器学习</a:t>
                </a:r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Summarization: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...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02608"/>
              </a:xfrm>
              <a:blipFill>
                <a:blip r:embed="rId2"/>
                <a:stretch>
                  <a:fillRect l="-1043" t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3865498"/>
            <a:ext cx="3712464" cy="1747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25612" y="1532381"/>
                <a:ext cx="19155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612" y="1532381"/>
                <a:ext cx="1915524" cy="276999"/>
              </a:xfrm>
              <a:prstGeom prst="rect">
                <a:avLst/>
              </a:prstGeom>
              <a:blipFill>
                <a:blip r:embed="rId4"/>
                <a:stretch>
                  <a:fillRect l="-2548" t="-2174" r="-414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6" idx="2"/>
          </p:cNvCxnSpPr>
          <p:nvPr/>
        </p:nvCxnSpPr>
        <p:spPr>
          <a:xfrm flipV="1">
            <a:off x="8138160" y="1809380"/>
            <a:ext cx="1145214" cy="650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1815"/>
          </a:xfrm>
        </p:spPr>
        <p:txBody>
          <a:bodyPr/>
          <a:lstStyle/>
          <a:p>
            <a:r>
              <a:rPr lang="en-US" dirty="0" smtClean="0"/>
              <a:t>Recurrent Neural Network (RNN) </a:t>
            </a:r>
            <a:r>
              <a:rPr lang="en-US" dirty="0" smtClean="0">
                <a:solidFill>
                  <a:srgbClr val="FF0000"/>
                </a:solidFill>
              </a:rPr>
              <a:t>Encoder and Decoder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4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077402" y="2656372"/>
            <a:ext cx="5888165" cy="2937772"/>
            <a:chOff x="2077402" y="2656372"/>
            <a:chExt cx="5888165" cy="2937772"/>
          </a:xfrm>
        </p:grpSpPr>
        <p:grpSp>
          <p:nvGrpSpPr>
            <p:cNvPr id="49" name="Group 48"/>
            <p:cNvGrpSpPr/>
            <p:nvPr/>
          </p:nvGrpSpPr>
          <p:grpSpPr>
            <a:xfrm>
              <a:off x="2688336" y="3025844"/>
              <a:ext cx="5277231" cy="1926434"/>
              <a:chOff x="1545336" y="2758866"/>
              <a:chExt cx="5277231" cy="192643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545336" y="3575304"/>
                <a:ext cx="2915412" cy="1109996"/>
                <a:chOff x="2468880" y="3264408"/>
                <a:chExt cx="2915412" cy="1109996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246888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" name="Straight Arrow Connector 7"/>
                <p:cNvCxnSpPr>
                  <a:stCxn id="6" idx="0"/>
                  <a:endCxn id="5" idx="2"/>
                </p:cNvCxnSpPr>
                <p:nvPr/>
              </p:nvCxnSpPr>
              <p:spPr>
                <a:xfrm flipV="1">
                  <a:off x="2710052" y="3529584"/>
                  <a:ext cx="1144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ounded Rectangle 8"/>
                <p:cNvSpPr/>
                <p:nvPr/>
              </p:nvSpPr>
              <p:spPr>
                <a:xfrm>
                  <a:off x="3278886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Arrow Connector 10"/>
                <p:cNvCxnSpPr>
                  <a:endCxn id="9" idx="2"/>
                </p:cNvCxnSpPr>
                <p:nvPr/>
              </p:nvCxnSpPr>
              <p:spPr>
                <a:xfrm flipV="1">
                  <a:off x="3516630" y="3529584"/>
                  <a:ext cx="4572" cy="46634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ounded Rectangle 11"/>
                <p:cNvSpPr/>
                <p:nvPr/>
              </p:nvSpPr>
              <p:spPr>
                <a:xfrm>
                  <a:off x="4091559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Arrow Connector 13"/>
                <p:cNvCxnSpPr>
                  <a:endCxn id="12" idx="2"/>
                </p:cNvCxnSpPr>
                <p:nvPr/>
              </p:nvCxnSpPr>
              <p:spPr>
                <a:xfrm flipV="1">
                  <a:off x="4329303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ounded Rectangle 14"/>
                <p:cNvSpPr/>
                <p:nvPr/>
              </p:nvSpPr>
              <p:spPr>
                <a:xfrm>
                  <a:off x="489966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Arrow Connector 16"/>
                <p:cNvCxnSpPr>
                  <a:endCxn id="15" idx="2"/>
                </p:cNvCxnSpPr>
                <p:nvPr/>
              </p:nvCxnSpPr>
              <p:spPr>
                <a:xfrm flipV="1">
                  <a:off x="5137404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5" idx="3"/>
                  <a:endCxn id="9" idx="1"/>
                </p:cNvCxnSpPr>
                <p:nvPr/>
              </p:nvCxnSpPr>
              <p:spPr>
                <a:xfrm>
                  <a:off x="2953512" y="3396996"/>
                  <a:ext cx="32537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stCxn id="9" idx="3"/>
                  <a:endCxn id="12" idx="1"/>
                </p:cNvCxnSpPr>
                <p:nvPr/>
              </p:nvCxnSpPr>
              <p:spPr>
                <a:xfrm>
                  <a:off x="3763518" y="3396996"/>
                  <a:ext cx="32804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12" idx="3"/>
                  <a:endCxn id="15" idx="1"/>
                </p:cNvCxnSpPr>
                <p:nvPr/>
              </p:nvCxnSpPr>
              <p:spPr>
                <a:xfrm>
                  <a:off x="4576191" y="3396996"/>
                  <a:ext cx="32346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ounded Rectangle 26"/>
              <p:cNvSpPr/>
              <p:nvPr/>
            </p:nvSpPr>
            <p:spPr>
              <a:xfrm>
                <a:off x="4715256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525262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37935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7" idx="3"/>
                <a:endCxn id="28" idx="1"/>
              </p:cNvCxnSpPr>
              <p:nvPr/>
            </p:nvCxnSpPr>
            <p:spPr>
              <a:xfrm>
                <a:off x="5199888" y="3234690"/>
                <a:ext cx="32537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8" idx="3"/>
                <a:endCxn id="29" idx="1"/>
              </p:cNvCxnSpPr>
              <p:nvPr/>
            </p:nvCxnSpPr>
            <p:spPr>
              <a:xfrm>
                <a:off x="6009894" y="3234690"/>
                <a:ext cx="3280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urved Connector 34"/>
              <p:cNvCxnSpPr>
                <a:stCxn id="15" idx="3"/>
                <a:endCxn id="27" idx="1"/>
              </p:cNvCxnSpPr>
              <p:nvPr/>
            </p:nvCxnSpPr>
            <p:spPr>
              <a:xfrm flipV="1">
                <a:off x="4460748" y="3234690"/>
                <a:ext cx="254508" cy="47320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27" idx="0"/>
                <a:endCxn id="64" idx="2"/>
              </p:cNvCxnSpPr>
              <p:nvPr/>
            </p:nvCxnSpPr>
            <p:spPr>
              <a:xfrm flipH="1" flipV="1">
                <a:off x="4956810" y="2758866"/>
                <a:ext cx="762" cy="3432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8" idx="0"/>
              </p:cNvCxnSpPr>
              <p:nvPr/>
            </p:nvCxnSpPr>
            <p:spPr>
              <a:xfrm flipV="1">
                <a:off x="5767578" y="2784682"/>
                <a:ext cx="0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29" idx="0"/>
              </p:cNvCxnSpPr>
              <p:nvPr/>
            </p:nvCxnSpPr>
            <p:spPr>
              <a:xfrm flipH="1" flipV="1">
                <a:off x="6577584" y="2784682"/>
                <a:ext cx="2667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3659314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22898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Decoder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268" r="-1463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8571" r="-16667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268" r="-1707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9268" r="-1707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2"/>
                <p:cNvSpPr txBox="1"/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7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8571" r="-1666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>
              <a:stCxn id="56" idx="3"/>
              <a:endCxn id="5" idx="1"/>
            </p:cNvCxnSpPr>
            <p:nvPr/>
          </p:nvCxnSpPr>
          <p:spPr>
            <a:xfrm flipV="1">
              <a:off x="2330005" y="3974870"/>
              <a:ext cx="358331" cy="45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TextBox 69"/>
          <p:cNvSpPr txBox="1"/>
          <p:nvPr/>
        </p:nvSpPr>
        <p:spPr>
          <a:xfrm>
            <a:off x="1472184" y="2743200"/>
            <a:ext cx="145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4"/>
              </a:rPr>
              <a:t>LSTM or GRU</a:t>
            </a:r>
            <a:endParaRPr lang="en-US" dirty="0"/>
          </a:p>
        </p:txBody>
      </p:sp>
      <p:cxnSp>
        <p:nvCxnSpPr>
          <p:cNvPr id="72" name="Straight Arrow Connector 71"/>
          <p:cNvCxnSpPr>
            <a:stCxn id="5" idx="0"/>
            <a:endCxn id="70" idx="2"/>
          </p:cNvCxnSpPr>
          <p:nvPr/>
        </p:nvCxnSpPr>
        <p:spPr>
          <a:xfrm flipH="1" flipV="1">
            <a:off x="2200846" y="3112532"/>
            <a:ext cx="729806" cy="729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026944" y="3087259"/>
                <a:ext cx="6265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944" y="3087259"/>
                <a:ext cx="626555" cy="246221"/>
              </a:xfrm>
              <a:prstGeom prst="rect">
                <a:avLst/>
              </a:prstGeom>
              <a:blipFill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836949" y="3096903"/>
                <a:ext cx="6265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949" y="3096903"/>
                <a:ext cx="626555" cy="246221"/>
              </a:xfrm>
              <a:prstGeom prst="rect">
                <a:avLst/>
              </a:prstGeom>
              <a:blipFill>
                <a:blip r:embed="rId16"/>
                <a:stretch>
                  <a:fillRect r="-215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652289" y="3087258"/>
                <a:ext cx="6265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289" y="3087258"/>
                <a:ext cx="626555" cy="246221"/>
              </a:xfrm>
              <a:prstGeom prst="rect">
                <a:avLst/>
              </a:prstGeom>
              <a:blipFill>
                <a:blip r:embed="rId17"/>
                <a:stretch>
                  <a:fillRect r="-4854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5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1815"/>
          </a:xfrm>
        </p:spPr>
        <p:txBody>
          <a:bodyPr/>
          <a:lstStyle/>
          <a:p>
            <a:r>
              <a:rPr lang="en-US" dirty="0" smtClean="0"/>
              <a:t>Recurrent Neural Network (RNN) </a:t>
            </a:r>
            <a:r>
              <a:rPr lang="en-US" dirty="0" smtClean="0">
                <a:solidFill>
                  <a:srgbClr val="FF0000"/>
                </a:solidFill>
              </a:rPr>
              <a:t>Encoder and Decoder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5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077402" y="2656372"/>
            <a:ext cx="5888165" cy="2937772"/>
            <a:chOff x="2077402" y="2656372"/>
            <a:chExt cx="5888165" cy="2937772"/>
          </a:xfrm>
        </p:grpSpPr>
        <p:grpSp>
          <p:nvGrpSpPr>
            <p:cNvPr id="53" name="Group 52"/>
            <p:cNvGrpSpPr/>
            <p:nvPr/>
          </p:nvGrpSpPr>
          <p:grpSpPr>
            <a:xfrm>
              <a:off x="2688336" y="3025844"/>
              <a:ext cx="5277231" cy="1926434"/>
              <a:chOff x="1545336" y="2758866"/>
              <a:chExt cx="5277231" cy="192643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545336" y="3575304"/>
                <a:ext cx="2915412" cy="1109996"/>
                <a:chOff x="2468880" y="3264408"/>
                <a:chExt cx="2915412" cy="1109996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>
                  <a:off x="246888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 xmlns="">
                <p:sp>
                  <p:nvSpPr>
                    <p:cNvPr id="79" name="TextBox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0" name="Straight Arrow Connector 79"/>
                <p:cNvCxnSpPr>
                  <a:stCxn id="79" idx="0"/>
                  <a:endCxn id="78" idx="2"/>
                </p:cNvCxnSpPr>
                <p:nvPr/>
              </p:nvCxnSpPr>
              <p:spPr>
                <a:xfrm flipV="1">
                  <a:off x="2710052" y="3529584"/>
                  <a:ext cx="1144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Rounded Rectangle 80"/>
                <p:cNvSpPr/>
                <p:nvPr/>
              </p:nvSpPr>
              <p:spPr>
                <a:xfrm>
                  <a:off x="3278886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" name="Straight Arrow Connector 81"/>
                <p:cNvCxnSpPr>
                  <a:endCxn id="81" idx="2"/>
                </p:cNvCxnSpPr>
                <p:nvPr/>
              </p:nvCxnSpPr>
              <p:spPr>
                <a:xfrm flipV="1">
                  <a:off x="3516630" y="3529584"/>
                  <a:ext cx="4572" cy="46634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Rounded Rectangle 82"/>
                <p:cNvSpPr/>
                <p:nvPr/>
              </p:nvSpPr>
              <p:spPr>
                <a:xfrm>
                  <a:off x="4091559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" name="Straight Arrow Connector 83"/>
                <p:cNvCxnSpPr>
                  <a:endCxn id="83" idx="2"/>
                </p:cNvCxnSpPr>
                <p:nvPr/>
              </p:nvCxnSpPr>
              <p:spPr>
                <a:xfrm flipV="1">
                  <a:off x="4329303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ounded Rectangle 84"/>
                <p:cNvSpPr/>
                <p:nvPr/>
              </p:nvSpPr>
              <p:spPr>
                <a:xfrm>
                  <a:off x="489966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" name="Straight Arrow Connector 85"/>
                <p:cNvCxnSpPr>
                  <a:endCxn id="85" idx="2"/>
                </p:cNvCxnSpPr>
                <p:nvPr/>
              </p:nvCxnSpPr>
              <p:spPr>
                <a:xfrm flipV="1">
                  <a:off x="5137404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>
                  <a:stCxn id="78" idx="3"/>
                  <a:endCxn id="81" idx="1"/>
                </p:cNvCxnSpPr>
                <p:nvPr/>
              </p:nvCxnSpPr>
              <p:spPr>
                <a:xfrm>
                  <a:off x="2953512" y="3396996"/>
                  <a:ext cx="32537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1" idx="3"/>
                  <a:endCxn id="83" idx="1"/>
                </p:cNvCxnSpPr>
                <p:nvPr/>
              </p:nvCxnSpPr>
              <p:spPr>
                <a:xfrm>
                  <a:off x="3763518" y="3396996"/>
                  <a:ext cx="32804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>
                  <a:stCxn id="83" idx="3"/>
                  <a:endCxn id="85" idx="1"/>
                </p:cNvCxnSpPr>
                <p:nvPr/>
              </p:nvCxnSpPr>
              <p:spPr>
                <a:xfrm>
                  <a:off x="4576191" y="3396996"/>
                  <a:ext cx="32346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Rounded Rectangle 68"/>
              <p:cNvSpPr/>
              <p:nvPr/>
            </p:nvSpPr>
            <p:spPr>
              <a:xfrm>
                <a:off x="4715256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5525262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6337935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69" idx="3"/>
                <a:endCxn id="70" idx="1"/>
              </p:cNvCxnSpPr>
              <p:nvPr/>
            </p:nvCxnSpPr>
            <p:spPr>
              <a:xfrm>
                <a:off x="5199888" y="3234690"/>
                <a:ext cx="32537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70" idx="3"/>
                <a:endCxn id="71" idx="1"/>
              </p:cNvCxnSpPr>
              <p:nvPr/>
            </p:nvCxnSpPr>
            <p:spPr>
              <a:xfrm>
                <a:off x="6009894" y="3234690"/>
                <a:ext cx="3280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urved Connector 73"/>
              <p:cNvCxnSpPr>
                <a:stCxn id="85" idx="3"/>
                <a:endCxn id="69" idx="1"/>
              </p:cNvCxnSpPr>
              <p:nvPr/>
            </p:nvCxnSpPr>
            <p:spPr>
              <a:xfrm flipV="1">
                <a:off x="4460748" y="3234690"/>
                <a:ext cx="254508" cy="47320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69" idx="0"/>
                <a:endCxn id="65" idx="2"/>
              </p:cNvCxnSpPr>
              <p:nvPr/>
            </p:nvCxnSpPr>
            <p:spPr>
              <a:xfrm flipH="1" flipV="1">
                <a:off x="4956810" y="2758866"/>
                <a:ext cx="762" cy="3432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70" idx="0"/>
              </p:cNvCxnSpPr>
              <p:nvPr/>
            </p:nvCxnSpPr>
            <p:spPr>
              <a:xfrm flipV="1">
                <a:off x="5767578" y="2784682"/>
                <a:ext cx="0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71" idx="0"/>
              </p:cNvCxnSpPr>
              <p:nvPr/>
            </p:nvCxnSpPr>
            <p:spPr>
              <a:xfrm flipH="1" flipV="1">
                <a:off x="6577584" y="2784682"/>
                <a:ext cx="2667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3659314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22898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Decoder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268" r="-1463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8571" r="-16667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268" r="-1707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9268" r="-1707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2"/>
                <p:cNvSpPr txBox="1"/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0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8571" r="-1666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>
              <a:stCxn id="59" idx="3"/>
              <a:endCxn id="78" idx="1"/>
            </p:cNvCxnSpPr>
            <p:nvPr/>
          </p:nvCxnSpPr>
          <p:spPr>
            <a:xfrm flipV="1">
              <a:off x="2330005" y="3974870"/>
              <a:ext cx="358331" cy="45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Curved Connector 32"/>
          <p:cNvCxnSpPr>
            <a:stCxn id="85" idx="3"/>
            <a:endCxn id="70" idx="2"/>
          </p:cNvCxnSpPr>
          <p:nvPr/>
        </p:nvCxnSpPr>
        <p:spPr>
          <a:xfrm flipV="1">
            <a:off x="5603748" y="3634256"/>
            <a:ext cx="1306830" cy="3406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endCxn id="71" idx="2"/>
          </p:cNvCxnSpPr>
          <p:nvPr/>
        </p:nvCxnSpPr>
        <p:spPr>
          <a:xfrm flipV="1">
            <a:off x="5603748" y="3634256"/>
            <a:ext cx="2119503" cy="3406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1815"/>
          </a:xfrm>
        </p:spPr>
        <p:txBody>
          <a:bodyPr/>
          <a:lstStyle/>
          <a:p>
            <a:r>
              <a:rPr lang="en-US" dirty="0" smtClean="0"/>
              <a:t>RNN Encoder and Decoder with </a:t>
            </a:r>
            <a:r>
              <a:rPr lang="en-US" dirty="0" smtClean="0">
                <a:solidFill>
                  <a:srgbClr val="FF0000"/>
                </a:solidFill>
              </a:rPr>
              <a:t>Attention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6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254442" y="2628940"/>
            <a:ext cx="5888165" cy="2937772"/>
            <a:chOff x="2077402" y="2656372"/>
            <a:chExt cx="5888165" cy="2937772"/>
          </a:xfrm>
        </p:grpSpPr>
        <p:grpSp>
          <p:nvGrpSpPr>
            <p:cNvPr id="45" name="Group 44"/>
            <p:cNvGrpSpPr/>
            <p:nvPr/>
          </p:nvGrpSpPr>
          <p:grpSpPr>
            <a:xfrm>
              <a:off x="2688336" y="3025844"/>
              <a:ext cx="5277231" cy="1926434"/>
              <a:chOff x="1545336" y="2758866"/>
              <a:chExt cx="5277231" cy="19264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545336" y="3575304"/>
                <a:ext cx="2915412" cy="1109996"/>
                <a:chOff x="2468880" y="3264408"/>
                <a:chExt cx="2915412" cy="1109996"/>
              </a:xfrm>
            </p:grpSpPr>
            <p:sp>
              <p:nvSpPr>
                <p:cNvPr id="87" name="Rounded Rectangle 86"/>
                <p:cNvSpPr/>
                <p:nvPr/>
              </p:nvSpPr>
              <p:spPr>
                <a:xfrm>
                  <a:off x="246888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9" name="Straight Arrow Connector 88"/>
                <p:cNvCxnSpPr>
                  <a:stCxn id="88" idx="0"/>
                  <a:endCxn id="87" idx="2"/>
                </p:cNvCxnSpPr>
                <p:nvPr/>
              </p:nvCxnSpPr>
              <p:spPr>
                <a:xfrm flipV="1">
                  <a:off x="2710052" y="3529584"/>
                  <a:ext cx="1144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Rounded Rectangle 89"/>
                <p:cNvSpPr/>
                <p:nvPr/>
              </p:nvSpPr>
              <p:spPr>
                <a:xfrm>
                  <a:off x="3278886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1" name="Straight Arrow Connector 90"/>
                <p:cNvCxnSpPr>
                  <a:endCxn id="90" idx="2"/>
                </p:cNvCxnSpPr>
                <p:nvPr/>
              </p:nvCxnSpPr>
              <p:spPr>
                <a:xfrm flipV="1">
                  <a:off x="3516630" y="3529584"/>
                  <a:ext cx="4572" cy="46634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ounded Rectangle 91"/>
                <p:cNvSpPr/>
                <p:nvPr/>
              </p:nvSpPr>
              <p:spPr>
                <a:xfrm>
                  <a:off x="4091559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Arrow Connector 92"/>
                <p:cNvCxnSpPr>
                  <a:endCxn id="92" idx="2"/>
                </p:cNvCxnSpPr>
                <p:nvPr/>
              </p:nvCxnSpPr>
              <p:spPr>
                <a:xfrm flipV="1">
                  <a:off x="4329303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Rounded Rectangle 93"/>
                <p:cNvSpPr/>
                <p:nvPr/>
              </p:nvSpPr>
              <p:spPr>
                <a:xfrm>
                  <a:off x="489966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5" name="Straight Arrow Connector 94"/>
                <p:cNvCxnSpPr>
                  <a:endCxn id="94" idx="2"/>
                </p:cNvCxnSpPr>
                <p:nvPr/>
              </p:nvCxnSpPr>
              <p:spPr>
                <a:xfrm flipV="1">
                  <a:off x="5137404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7" idx="3"/>
                  <a:endCxn id="90" idx="1"/>
                </p:cNvCxnSpPr>
                <p:nvPr/>
              </p:nvCxnSpPr>
              <p:spPr>
                <a:xfrm>
                  <a:off x="2953512" y="3396996"/>
                  <a:ext cx="32537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>
                  <a:stCxn id="90" idx="3"/>
                  <a:endCxn id="92" idx="1"/>
                </p:cNvCxnSpPr>
                <p:nvPr/>
              </p:nvCxnSpPr>
              <p:spPr>
                <a:xfrm>
                  <a:off x="3763518" y="3396996"/>
                  <a:ext cx="32804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>
                  <a:stCxn id="92" idx="3"/>
                  <a:endCxn id="94" idx="1"/>
                </p:cNvCxnSpPr>
                <p:nvPr/>
              </p:nvCxnSpPr>
              <p:spPr>
                <a:xfrm>
                  <a:off x="4576191" y="3396996"/>
                  <a:ext cx="32346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Rounded Rectangle 77"/>
              <p:cNvSpPr/>
              <p:nvPr/>
            </p:nvSpPr>
            <p:spPr>
              <a:xfrm>
                <a:off x="4715256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5525262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6337935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Arrow Connector 80"/>
              <p:cNvCxnSpPr>
                <a:stCxn id="78" idx="3"/>
                <a:endCxn id="79" idx="1"/>
              </p:cNvCxnSpPr>
              <p:nvPr/>
            </p:nvCxnSpPr>
            <p:spPr>
              <a:xfrm>
                <a:off x="5199888" y="3234690"/>
                <a:ext cx="32537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9" idx="3"/>
                <a:endCxn id="80" idx="1"/>
              </p:cNvCxnSpPr>
              <p:nvPr/>
            </p:nvCxnSpPr>
            <p:spPr>
              <a:xfrm>
                <a:off x="6009894" y="3234690"/>
                <a:ext cx="3280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urved Connector 82"/>
              <p:cNvCxnSpPr>
                <a:stCxn id="94" idx="3"/>
                <a:endCxn id="78" idx="1"/>
              </p:cNvCxnSpPr>
              <p:nvPr/>
            </p:nvCxnSpPr>
            <p:spPr>
              <a:xfrm flipV="1">
                <a:off x="4460748" y="3234690"/>
                <a:ext cx="254508" cy="47320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78" idx="0"/>
                <a:endCxn id="74" idx="2"/>
              </p:cNvCxnSpPr>
              <p:nvPr/>
            </p:nvCxnSpPr>
            <p:spPr>
              <a:xfrm flipH="1" flipV="1">
                <a:off x="4956810" y="2758866"/>
                <a:ext cx="762" cy="3432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79" idx="0"/>
              </p:cNvCxnSpPr>
              <p:nvPr/>
            </p:nvCxnSpPr>
            <p:spPr>
              <a:xfrm flipV="1">
                <a:off x="5767578" y="2784682"/>
                <a:ext cx="0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0" idx="0"/>
              </p:cNvCxnSpPr>
              <p:nvPr/>
            </p:nvCxnSpPr>
            <p:spPr>
              <a:xfrm flipH="1" flipV="1">
                <a:off x="6577584" y="2784682"/>
                <a:ext cx="2667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3659314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22898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Decoder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268" r="-1463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8571" r="-16667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268" r="-1707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9268" r="-1707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52"/>
                <p:cNvSpPr txBox="1"/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6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8571" r="-16667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>
              <a:stCxn id="65" idx="3"/>
              <a:endCxn id="87" idx="1"/>
            </p:cNvCxnSpPr>
            <p:nvPr/>
          </p:nvCxnSpPr>
          <p:spPr>
            <a:xfrm flipV="1">
              <a:off x="2330005" y="3974870"/>
              <a:ext cx="358331" cy="45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28" y="1642532"/>
            <a:ext cx="3568922" cy="4322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583603" y="3133916"/>
                <a:ext cx="2526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603" y="3133916"/>
                <a:ext cx="252603" cy="276999"/>
              </a:xfrm>
              <a:prstGeom prst="rect">
                <a:avLst/>
              </a:prstGeom>
              <a:blipFill>
                <a:blip r:embed="rId15"/>
                <a:stretch>
                  <a:fillRect l="-14634" r="-975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375418" y="3138004"/>
                <a:ext cx="2526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18" y="3138004"/>
                <a:ext cx="252603" cy="276999"/>
              </a:xfrm>
              <a:prstGeom prst="rect">
                <a:avLst/>
              </a:prstGeom>
              <a:blipFill>
                <a:blip r:embed="rId16"/>
                <a:stretch>
                  <a:fillRect l="-14634" r="-1219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urved Connector 12"/>
          <p:cNvCxnSpPr>
            <a:stCxn id="94" idx="3"/>
            <a:endCxn id="79" idx="2"/>
          </p:cNvCxnSpPr>
          <p:nvPr/>
        </p:nvCxnSpPr>
        <p:spPr>
          <a:xfrm flipV="1">
            <a:off x="4780788" y="3606824"/>
            <a:ext cx="1306830" cy="3406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94" idx="3"/>
            <a:endCxn id="80" idx="2"/>
          </p:cNvCxnSpPr>
          <p:nvPr/>
        </p:nvCxnSpPr>
        <p:spPr>
          <a:xfrm flipV="1">
            <a:off x="4780788" y="3606824"/>
            <a:ext cx="2119503" cy="3406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281160" y="2598763"/>
                <a:ext cx="429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60" y="2598763"/>
                <a:ext cx="4297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1815"/>
          </a:xfrm>
        </p:spPr>
        <p:txBody>
          <a:bodyPr/>
          <a:lstStyle/>
          <a:p>
            <a:r>
              <a:rPr lang="en-US" dirty="0" smtClean="0"/>
              <a:t>RNN Encoder and Decoder with Attention: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38728" y="1907708"/>
            <a:ext cx="3568922" cy="4322076"/>
            <a:chOff x="7338728" y="1907708"/>
            <a:chExt cx="3568922" cy="43220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28" y="1907708"/>
              <a:ext cx="3568922" cy="43220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796528" y="2896862"/>
                  <a:ext cx="4297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528" y="2896862"/>
                  <a:ext cx="42976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61" y="2598763"/>
            <a:ext cx="2027238" cy="565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8" y="3386024"/>
            <a:ext cx="2124371" cy="1000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79" y="4609600"/>
            <a:ext cx="3010320" cy="990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43" y="5789765"/>
            <a:ext cx="2276793" cy="371527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>
            <a:off x="2752344" y="3785616"/>
            <a:ext cx="192023" cy="2286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8983" y="6477542"/>
            <a:ext cx="5393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Bahdanau</a:t>
            </a:r>
            <a:r>
              <a:rPr lang="en-US" sz="1100" dirty="0"/>
              <a:t>, </a:t>
            </a:r>
            <a:r>
              <a:rPr lang="en-US" sz="1100" dirty="0" err="1"/>
              <a:t>Dzmitry</a:t>
            </a:r>
            <a:r>
              <a:rPr lang="en-US" sz="1100" dirty="0"/>
              <a:t>, </a:t>
            </a:r>
            <a:r>
              <a:rPr lang="en-US" sz="1100" dirty="0" err="1"/>
              <a:t>Kyunghyun</a:t>
            </a:r>
            <a:r>
              <a:rPr lang="en-US" sz="1100" dirty="0"/>
              <a:t> Cho, and </a:t>
            </a:r>
            <a:r>
              <a:rPr lang="en-US" sz="1100" dirty="0" err="1"/>
              <a:t>Yoshua</a:t>
            </a:r>
            <a:r>
              <a:rPr lang="en-US" sz="1100" dirty="0"/>
              <a:t> </a:t>
            </a:r>
            <a:r>
              <a:rPr lang="en-US" sz="1100" dirty="0" err="1"/>
              <a:t>Bengio</a:t>
            </a:r>
            <a:r>
              <a:rPr lang="en-US" sz="1100" dirty="0"/>
              <a:t>. "Neural machine translation by jointly learning to align and translate." </a:t>
            </a:r>
            <a:r>
              <a:rPr lang="en-US" sz="1100" i="1" dirty="0" smtClean="0"/>
              <a:t>ICLR</a:t>
            </a:r>
            <a:r>
              <a:rPr lang="en-US" sz="1100" dirty="0"/>
              <a:t> (</a:t>
            </a:r>
            <a:r>
              <a:rPr lang="en-US" sz="1100" dirty="0" smtClean="0"/>
              <a:t>2015).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30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RNN in machine </a:t>
            </a:r>
            <a:r>
              <a:rPr lang="en-US" dirty="0" err="1" smtClean="0"/>
              <a:t>translaiton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Difficulties in </a:t>
            </a:r>
            <a:r>
              <a:rPr lang="en-US" dirty="0" smtClean="0">
                <a:solidFill>
                  <a:srgbClr val="FF0000"/>
                </a:solidFill>
              </a:rPr>
              <a:t>parallelization</a:t>
            </a:r>
            <a:r>
              <a:rPr lang="en-US" dirty="0" smtClean="0"/>
              <a:t>, because of temporal dependency.</a:t>
            </a:r>
          </a:p>
          <a:p>
            <a:r>
              <a:rPr lang="en-US" dirty="0" smtClean="0"/>
              <a:t>Hard to </a:t>
            </a:r>
            <a:r>
              <a:rPr lang="en-US" dirty="0" smtClean="0">
                <a:solidFill>
                  <a:srgbClr val="FF0000"/>
                </a:solidFill>
              </a:rPr>
              <a:t>train</a:t>
            </a:r>
            <a:r>
              <a:rPr lang="en-US" dirty="0" smtClean="0"/>
              <a:t>, because of backpropagation through time (BPTT).</a:t>
            </a:r>
          </a:p>
          <a:p>
            <a:r>
              <a:rPr lang="en-US" dirty="0" smtClean="0"/>
              <a:t>Need a </a:t>
            </a:r>
            <a:r>
              <a:rPr lang="en-US" dirty="0" smtClean="0">
                <a:solidFill>
                  <a:srgbClr val="FF0000"/>
                </a:solidFill>
              </a:rPr>
              <a:t>long path </a:t>
            </a:r>
            <a:r>
              <a:rPr lang="en-US" dirty="0" smtClean="0"/>
              <a:t>to capture the relations of words with long distance.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96858" y="3418578"/>
            <a:ext cx="5888165" cy="2937772"/>
            <a:chOff x="2077402" y="2656372"/>
            <a:chExt cx="5888165" cy="2937772"/>
          </a:xfrm>
        </p:grpSpPr>
        <p:grpSp>
          <p:nvGrpSpPr>
            <p:cNvPr id="6" name="Group 5"/>
            <p:cNvGrpSpPr/>
            <p:nvPr/>
          </p:nvGrpSpPr>
          <p:grpSpPr>
            <a:xfrm>
              <a:off x="2688336" y="3025844"/>
              <a:ext cx="5277231" cy="1926434"/>
              <a:chOff x="1545336" y="2758866"/>
              <a:chExt cx="5277231" cy="192643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545336" y="3575304"/>
                <a:ext cx="2915412" cy="1109996"/>
                <a:chOff x="2468880" y="3264408"/>
                <a:chExt cx="2915412" cy="1109996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246888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8023" y="4005072"/>
                      <a:ext cx="464057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Arrow Connector 32"/>
                <p:cNvCxnSpPr>
                  <a:stCxn id="32" idx="0"/>
                  <a:endCxn id="31" idx="2"/>
                </p:cNvCxnSpPr>
                <p:nvPr/>
              </p:nvCxnSpPr>
              <p:spPr>
                <a:xfrm flipV="1">
                  <a:off x="2710052" y="3529584"/>
                  <a:ext cx="1144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ounded Rectangle 33"/>
                <p:cNvSpPr/>
                <p:nvPr/>
              </p:nvSpPr>
              <p:spPr>
                <a:xfrm>
                  <a:off x="3278886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Arrow Connector 34"/>
                <p:cNvCxnSpPr>
                  <a:endCxn id="34" idx="2"/>
                </p:cNvCxnSpPr>
                <p:nvPr/>
              </p:nvCxnSpPr>
              <p:spPr>
                <a:xfrm flipV="1">
                  <a:off x="3516630" y="3529584"/>
                  <a:ext cx="4572" cy="46634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ounded Rectangle 35"/>
                <p:cNvSpPr/>
                <p:nvPr/>
              </p:nvSpPr>
              <p:spPr>
                <a:xfrm>
                  <a:off x="4091559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Arrow Connector 36"/>
                <p:cNvCxnSpPr>
                  <a:endCxn id="36" idx="2"/>
                </p:cNvCxnSpPr>
                <p:nvPr/>
              </p:nvCxnSpPr>
              <p:spPr>
                <a:xfrm flipV="1">
                  <a:off x="4329303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ounded Rectangle 37"/>
                <p:cNvSpPr/>
                <p:nvPr/>
              </p:nvSpPr>
              <p:spPr>
                <a:xfrm>
                  <a:off x="4899660" y="3264408"/>
                  <a:ext cx="484632" cy="26517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Arrow Connector 38"/>
                <p:cNvCxnSpPr>
                  <a:endCxn id="38" idx="2"/>
                </p:cNvCxnSpPr>
                <p:nvPr/>
              </p:nvCxnSpPr>
              <p:spPr>
                <a:xfrm flipV="1">
                  <a:off x="5137404" y="3529584"/>
                  <a:ext cx="4572" cy="4754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>
                  <a:stCxn id="31" idx="3"/>
                  <a:endCxn id="34" idx="1"/>
                </p:cNvCxnSpPr>
                <p:nvPr/>
              </p:nvCxnSpPr>
              <p:spPr>
                <a:xfrm>
                  <a:off x="2953512" y="3396996"/>
                  <a:ext cx="32537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34" idx="3"/>
                  <a:endCxn id="36" idx="1"/>
                </p:cNvCxnSpPr>
                <p:nvPr/>
              </p:nvCxnSpPr>
              <p:spPr>
                <a:xfrm>
                  <a:off x="3763518" y="3396996"/>
                  <a:ext cx="32804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stCxn id="36" idx="3"/>
                  <a:endCxn id="38" idx="1"/>
                </p:cNvCxnSpPr>
                <p:nvPr/>
              </p:nvCxnSpPr>
              <p:spPr>
                <a:xfrm>
                  <a:off x="4576191" y="3396996"/>
                  <a:ext cx="32346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ounded Rectangle 21"/>
              <p:cNvSpPr/>
              <p:nvPr/>
            </p:nvSpPr>
            <p:spPr>
              <a:xfrm>
                <a:off x="4715256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525262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337935" y="3102102"/>
                <a:ext cx="484632" cy="265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>
                <a:stCxn id="22" idx="3"/>
                <a:endCxn id="23" idx="1"/>
              </p:cNvCxnSpPr>
              <p:nvPr/>
            </p:nvCxnSpPr>
            <p:spPr>
              <a:xfrm>
                <a:off x="5199888" y="3234690"/>
                <a:ext cx="32537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3" idx="3"/>
                <a:endCxn id="24" idx="1"/>
              </p:cNvCxnSpPr>
              <p:nvPr/>
            </p:nvCxnSpPr>
            <p:spPr>
              <a:xfrm>
                <a:off x="6009894" y="3234690"/>
                <a:ext cx="3280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>
                <a:stCxn id="38" idx="3"/>
                <a:endCxn id="22" idx="1"/>
              </p:cNvCxnSpPr>
              <p:nvPr/>
            </p:nvCxnSpPr>
            <p:spPr>
              <a:xfrm flipV="1">
                <a:off x="4460748" y="3234690"/>
                <a:ext cx="254508" cy="47320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2" idx="0"/>
                <a:endCxn id="18" idx="2"/>
              </p:cNvCxnSpPr>
              <p:nvPr/>
            </p:nvCxnSpPr>
            <p:spPr>
              <a:xfrm flipH="1" flipV="1">
                <a:off x="4956810" y="2758866"/>
                <a:ext cx="762" cy="3432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3" idx="0"/>
              </p:cNvCxnSpPr>
              <p:nvPr/>
            </p:nvCxnSpPr>
            <p:spPr>
              <a:xfrm flipV="1">
                <a:off x="5767578" y="2784682"/>
                <a:ext cx="0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4" idx="0"/>
              </p:cNvCxnSpPr>
              <p:nvPr/>
            </p:nvCxnSpPr>
            <p:spPr>
              <a:xfrm flipH="1" flipV="1">
                <a:off x="6577584" y="2784682"/>
                <a:ext cx="2667" cy="317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659314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2898" y="522481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Decoder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4689" y="3657600"/>
                  <a:ext cx="25260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268" r="-14634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741" y="3657600"/>
                  <a:ext cx="25260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8571" r="-16667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842" y="3657600"/>
                  <a:ext cx="25260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268" r="-17073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402" y="3840942"/>
                  <a:ext cx="25260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9268" r="-1707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52"/>
                <p:cNvSpPr txBox="1"/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0042" y="3951396"/>
                  <a:ext cx="25260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8571" r="-1666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12" idx="3"/>
              <a:endCxn id="31" idx="1"/>
            </p:cNvCxnSpPr>
            <p:nvPr/>
          </p:nvCxnSpPr>
          <p:spPr>
            <a:xfrm flipV="1">
              <a:off x="2330005" y="3974870"/>
              <a:ext cx="358331" cy="45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629" y="4582946"/>
                  <a:ext cx="4640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779" y="4573802"/>
                  <a:ext cx="4640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116" y="4573802"/>
                  <a:ext cx="4640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781" y="2656512"/>
                  <a:ext cx="46405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8549" y="2656372"/>
                  <a:ext cx="46405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317" y="2664080"/>
                  <a:ext cx="46405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62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Attractive properties of CNN in 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para</a:t>
            </a:r>
            <a:r>
              <a:rPr lang="en-US" altLang="zh-CN" dirty="0" smtClean="0"/>
              <a:t>llel</a:t>
            </a:r>
            <a:r>
              <a:rPr lang="en-US" dirty="0" smtClean="0"/>
              <a:t>, easy to train, shorter path to capture words relationship.</a:t>
            </a:r>
          </a:p>
          <a:p>
            <a:r>
              <a:rPr lang="en-US" dirty="0" smtClean="0"/>
              <a:t>Multi-layer CNNs can create </a:t>
            </a:r>
            <a:r>
              <a:rPr lang="en-US" dirty="0" smtClean="0">
                <a:solidFill>
                  <a:srgbClr val="FF0000"/>
                </a:solidFill>
              </a:rPr>
              <a:t>hierarchical</a:t>
            </a:r>
            <a:r>
              <a:rPr lang="en-US" dirty="0" smtClean="0"/>
              <a:t> representations.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9</a:t>
            </a:fld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676655" y="3713719"/>
            <a:ext cx="6637783" cy="1896895"/>
            <a:chOff x="2221991" y="4042903"/>
            <a:chExt cx="6637783" cy="1896895"/>
          </a:xfrm>
        </p:grpSpPr>
        <p:sp>
          <p:nvSpPr>
            <p:cNvPr id="7" name="Rounded Rectangle 6"/>
            <p:cNvSpPr/>
            <p:nvPr/>
          </p:nvSpPr>
          <p:spPr>
            <a:xfrm>
              <a:off x="2258568" y="5286081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2724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9592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1136" y="5632021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7248" y="5621047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&lt;s&gt;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95928" y="5632020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6460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73328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01968" y="5286081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470648" y="5286081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7176" y="5632021"/>
              <a:ext cx="512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love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8696" y="5632021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machine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3660" y="5621047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learning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7496" y="5632020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&lt;/s&gt;</a:t>
              </a:r>
              <a:endParaRPr lang="en-US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127248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7" idx="0"/>
              <a:endCxn id="25" idx="2"/>
            </p:cNvCxnSpPr>
            <p:nvPr/>
          </p:nvCxnSpPr>
          <p:spPr>
            <a:xfrm flipV="1">
              <a:off x="250088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3995928" y="4660375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64608" y="4660375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33288" y="4660375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01968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70648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25" idx="2"/>
              <a:endCxn id="8" idx="0"/>
            </p:cNvCxnSpPr>
            <p:nvPr/>
          </p:nvCxnSpPr>
          <p:spPr>
            <a:xfrm>
              <a:off x="336956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  <a:endCxn id="8" idx="0"/>
            </p:cNvCxnSpPr>
            <p:nvPr/>
          </p:nvCxnSpPr>
          <p:spPr>
            <a:xfrm flipH="1">
              <a:off x="336956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2"/>
              <a:endCxn id="9" idx="0"/>
            </p:cNvCxnSpPr>
            <p:nvPr/>
          </p:nvCxnSpPr>
          <p:spPr>
            <a:xfrm>
              <a:off x="423824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2"/>
              <a:endCxn id="9" idx="0"/>
            </p:cNvCxnSpPr>
            <p:nvPr/>
          </p:nvCxnSpPr>
          <p:spPr>
            <a:xfrm flipH="1">
              <a:off x="423824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2"/>
              <a:endCxn id="15" idx="0"/>
            </p:cNvCxnSpPr>
            <p:nvPr/>
          </p:nvCxnSpPr>
          <p:spPr>
            <a:xfrm>
              <a:off x="510692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2"/>
              <a:endCxn id="15" idx="0"/>
            </p:cNvCxnSpPr>
            <p:nvPr/>
          </p:nvCxnSpPr>
          <p:spPr>
            <a:xfrm flipH="1">
              <a:off x="510692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2" idx="2"/>
              <a:endCxn id="16" idx="0"/>
            </p:cNvCxnSpPr>
            <p:nvPr/>
          </p:nvCxnSpPr>
          <p:spPr>
            <a:xfrm>
              <a:off x="597560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3" idx="2"/>
              <a:endCxn id="16" idx="0"/>
            </p:cNvCxnSpPr>
            <p:nvPr/>
          </p:nvCxnSpPr>
          <p:spPr>
            <a:xfrm flipH="1">
              <a:off x="597560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3" idx="2"/>
              <a:endCxn id="17" idx="0"/>
            </p:cNvCxnSpPr>
            <p:nvPr/>
          </p:nvCxnSpPr>
          <p:spPr>
            <a:xfrm>
              <a:off x="684428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4" idx="2"/>
              <a:endCxn id="17" idx="0"/>
            </p:cNvCxnSpPr>
            <p:nvPr/>
          </p:nvCxnSpPr>
          <p:spPr>
            <a:xfrm flipH="1">
              <a:off x="684428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4" idx="2"/>
              <a:endCxn id="18" idx="0"/>
            </p:cNvCxnSpPr>
            <p:nvPr/>
          </p:nvCxnSpPr>
          <p:spPr>
            <a:xfrm>
              <a:off x="7712964" y="4925551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2228850" y="4660458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21991" y="4896724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cxnSp>
          <p:nvCxnSpPr>
            <p:cNvPr id="99" name="Straight Connector 98"/>
            <p:cNvCxnSpPr>
              <a:stCxn id="25" idx="2"/>
              <a:endCxn id="9" idx="0"/>
            </p:cNvCxnSpPr>
            <p:nvPr/>
          </p:nvCxnSpPr>
          <p:spPr>
            <a:xfrm>
              <a:off x="336956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0" idx="2"/>
              <a:endCxn id="15" idx="0"/>
            </p:cNvCxnSpPr>
            <p:nvPr/>
          </p:nvCxnSpPr>
          <p:spPr>
            <a:xfrm>
              <a:off x="423824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2"/>
              <a:endCxn id="16" idx="0"/>
            </p:cNvCxnSpPr>
            <p:nvPr/>
          </p:nvCxnSpPr>
          <p:spPr>
            <a:xfrm>
              <a:off x="510692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2" idx="2"/>
              <a:endCxn id="17" idx="0"/>
            </p:cNvCxnSpPr>
            <p:nvPr/>
          </p:nvCxnSpPr>
          <p:spPr>
            <a:xfrm>
              <a:off x="597560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33" idx="2"/>
              <a:endCxn id="18" idx="0"/>
            </p:cNvCxnSpPr>
            <p:nvPr/>
          </p:nvCxnSpPr>
          <p:spPr>
            <a:xfrm>
              <a:off x="6844284" y="4925551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/>
            <p:cNvSpPr/>
            <p:nvPr/>
          </p:nvSpPr>
          <p:spPr>
            <a:xfrm>
              <a:off x="8368284" y="5286081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340852" y="5632021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cxnSp>
          <p:nvCxnSpPr>
            <p:cNvPr id="111" name="Straight Connector 110"/>
            <p:cNvCxnSpPr>
              <a:stCxn id="34" idx="2"/>
              <a:endCxn id="108" idx="0"/>
            </p:cNvCxnSpPr>
            <p:nvPr/>
          </p:nvCxnSpPr>
          <p:spPr>
            <a:xfrm>
              <a:off x="7712964" y="4925551"/>
              <a:ext cx="897636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8368284" y="4660375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375142" y="4922625"/>
              <a:ext cx="484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&lt;p&gt;</a:t>
              </a:r>
              <a:endParaRPr lang="en-US" sz="1400" dirty="0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12724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endCxn id="114" idx="2"/>
            </p:cNvCxnSpPr>
            <p:nvPr/>
          </p:nvCxnSpPr>
          <p:spPr>
            <a:xfrm flipV="1">
              <a:off x="250088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399592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864608" y="4042903"/>
              <a:ext cx="484632" cy="2651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73328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60196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7470648" y="4042903"/>
              <a:ext cx="484632" cy="265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>
              <a:stCxn id="114" idx="2"/>
            </p:cNvCxnSpPr>
            <p:nvPr/>
          </p:nvCxnSpPr>
          <p:spPr>
            <a:xfrm>
              <a:off x="336956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6" idx="2"/>
            </p:cNvCxnSpPr>
            <p:nvPr/>
          </p:nvCxnSpPr>
          <p:spPr>
            <a:xfrm flipH="1">
              <a:off x="336956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6" idx="2"/>
            </p:cNvCxnSpPr>
            <p:nvPr/>
          </p:nvCxnSpPr>
          <p:spPr>
            <a:xfrm>
              <a:off x="423824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17" idx="2"/>
            </p:cNvCxnSpPr>
            <p:nvPr/>
          </p:nvCxnSpPr>
          <p:spPr>
            <a:xfrm flipH="1">
              <a:off x="423824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17" idx="2"/>
            </p:cNvCxnSpPr>
            <p:nvPr/>
          </p:nvCxnSpPr>
          <p:spPr>
            <a:xfrm>
              <a:off x="510692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8" idx="2"/>
            </p:cNvCxnSpPr>
            <p:nvPr/>
          </p:nvCxnSpPr>
          <p:spPr>
            <a:xfrm flipH="1">
              <a:off x="510692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8" idx="2"/>
            </p:cNvCxnSpPr>
            <p:nvPr/>
          </p:nvCxnSpPr>
          <p:spPr>
            <a:xfrm>
              <a:off x="597560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9" idx="2"/>
            </p:cNvCxnSpPr>
            <p:nvPr/>
          </p:nvCxnSpPr>
          <p:spPr>
            <a:xfrm flipH="1">
              <a:off x="597560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19" idx="2"/>
            </p:cNvCxnSpPr>
            <p:nvPr/>
          </p:nvCxnSpPr>
          <p:spPr>
            <a:xfrm>
              <a:off x="684428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0" idx="2"/>
            </p:cNvCxnSpPr>
            <p:nvPr/>
          </p:nvCxnSpPr>
          <p:spPr>
            <a:xfrm flipH="1">
              <a:off x="684428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0" idx="2"/>
            </p:cNvCxnSpPr>
            <p:nvPr/>
          </p:nvCxnSpPr>
          <p:spPr>
            <a:xfrm>
              <a:off x="7712964" y="4308079"/>
              <a:ext cx="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14" idx="2"/>
            </p:cNvCxnSpPr>
            <p:nvPr/>
          </p:nvCxnSpPr>
          <p:spPr>
            <a:xfrm>
              <a:off x="336956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2"/>
            </p:cNvCxnSpPr>
            <p:nvPr/>
          </p:nvCxnSpPr>
          <p:spPr>
            <a:xfrm>
              <a:off x="423824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17" idx="2"/>
            </p:cNvCxnSpPr>
            <p:nvPr/>
          </p:nvCxnSpPr>
          <p:spPr>
            <a:xfrm>
              <a:off x="510692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18" idx="2"/>
            </p:cNvCxnSpPr>
            <p:nvPr/>
          </p:nvCxnSpPr>
          <p:spPr>
            <a:xfrm>
              <a:off x="597560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19" idx="2"/>
            </p:cNvCxnSpPr>
            <p:nvPr/>
          </p:nvCxnSpPr>
          <p:spPr>
            <a:xfrm>
              <a:off x="6844284" y="4308079"/>
              <a:ext cx="868680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0" idx="2"/>
            </p:cNvCxnSpPr>
            <p:nvPr/>
          </p:nvCxnSpPr>
          <p:spPr>
            <a:xfrm>
              <a:off x="7712964" y="4308079"/>
              <a:ext cx="897636" cy="360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10105"/>
              </p:ext>
            </p:extLst>
          </p:nvPr>
        </p:nvGraphicFramePr>
        <p:xfrm>
          <a:off x="8248904" y="3608908"/>
          <a:ext cx="19212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51">
                  <a:extLst>
                    <a:ext uri="{9D8B030D-6E8A-4147-A177-3AD203B41FA5}">
                      <a16:colId xmlns:a16="http://schemas.microsoft.com/office/drawing/2014/main" val="1144681100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1741899185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1827378024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2150706631"/>
                    </a:ext>
                  </a:extLst>
                </a:gridCol>
                <a:gridCol w="384251">
                  <a:extLst>
                    <a:ext uri="{9D8B030D-6E8A-4147-A177-3AD203B41FA5}">
                      <a16:colId xmlns:a16="http://schemas.microsoft.com/office/drawing/2014/main" val="387015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6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5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2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1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83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67989"/>
                  </a:ext>
                </a:extLst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7432548" y="3608908"/>
            <a:ext cx="81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&lt;s&gt;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32548" y="4375575"/>
            <a:ext cx="85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love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32548" y="4026340"/>
            <a:ext cx="81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</a:t>
            </a:r>
            <a:endParaRPr lang="en-US" sz="1400" dirty="0" smtClean="0"/>
          </a:p>
        </p:txBody>
      </p:sp>
      <p:sp>
        <p:nvSpPr>
          <p:cNvPr id="147" name="TextBox 146"/>
          <p:cNvSpPr txBox="1"/>
          <p:nvPr/>
        </p:nvSpPr>
        <p:spPr>
          <a:xfrm>
            <a:off x="7378700" y="4757136"/>
            <a:ext cx="921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machine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362444" y="5131212"/>
            <a:ext cx="95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learning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33564" y="5519069"/>
            <a:ext cx="86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&lt;/s&gt;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818876" y="3613980"/>
            <a:ext cx="484632" cy="265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ight Brace 151"/>
          <p:cNvSpPr/>
          <p:nvPr/>
        </p:nvSpPr>
        <p:spPr>
          <a:xfrm>
            <a:off x="10170159" y="3750295"/>
            <a:ext cx="228093" cy="815744"/>
          </a:xfrm>
          <a:prstGeom prst="rightBrace">
            <a:avLst>
              <a:gd name="adj1" fmla="val 8333"/>
              <a:gd name="adj2" fmla="val 488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52" idx="1"/>
            <a:endCxn id="151" idx="1"/>
          </p:cNvCxnSpPr>
          <p:nvPr/>
        </p:nvCxnSpPr>
        <p:spPr>
          <a:xfrm flipV="1">
            <a:off x="10398252" y="3746568"/>
            <a:ext cx="420624" cy="40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4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650</Words>
  <Application>Microsoft Office PowerPoint</Application>
  <PresentationFormat>Widescreen</PresentationFormat>
  <Paragraphs>296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等线</vt:lpstr>
      <vt:lpstr>等线 Light</vt:lpstr>
      <vt:lpstr>NimbusRomNo9L-Regu</vt:lpstr>
      <vt:lpstr>Arial</vt:lpstr>
      <vt:lpstr>Calibri</vt:lpstr>
      <vt:lpstr>Calibri Light</vt:lpstr>
      <vt:lpstr>Cambria Math</vt:lpstr>
      <vt:lpstr>Office Theme</vt:lpstr>
      <vt:lpstr>PowerPoint Presentation</vt:lpstr>
      <vt:lpstr>A Convolutional Encoder Model for Neural Machine Translation (ACL 2017) &amp; Convolutional Sequence to Sequence Learning (ICML 2017)</vt:lpstr>
      <vt:lpstr>Background</vt:lpstr>
      <vt:lpstr>Background</vt:lpstr>
      <vt:lpstr>Background</vt:lpstr>
      <vt:lpstr>Background</vt:lpstr>
      <vt:lpstr>Background</vt:lpstr>
      <vt:lpstr>Limitations of RNN in machine translaiton</vt:lpstr>
      <vt:lpstr>Attractive properties of CNN in MT</vt:lpstr>
      <vt:lpstr>Attractive properties of CNN in MT</vt:lpstr>
      <vt:lpstr>Attractive properties of CNN in MT</vt:lpstr>
      <vt:lpstr>Using Convolutional Encoder in MT</vt:lpstr>
      <vt:lpstr>Using Convolutional Encoder in MT</vt:lpstr>
      <vt:lpstr>Using Convolutional Encoder in MT</vt:lpstr>
      <vt:lpstr>Using Convolutional Encoder in MT</vt:lpstr>
      <vt:lpstr>Convolutional Encoder----Experiments</vt:lpstr>
      <vt:lpstr>Convolutional Encoder----Experiments</vt:lpstr>
      <vt:lpstr>Convolutional Encoder----Experiments</vt:lpstr>
      <vt:lpstr>Convolutional Sequence to Sequence</vt:lpstr>
      <vt:lpstr>Convolutional Sequence to Sequence</vt:lpstr>
      <vt:lpstr>Convolutional Sequence to Sequence</vt:lpstr>
      <vt:lpstr>Convolutional Seq2seq----Experiments</vt:lpstr>
      <vt:lpstr>Convolutional Seq2seq----Experiments</vt:lpstr>
      <vt:lpstr>Thank You.</vt:lpstr>
      <vt:lpstr>Background</vt:lpstr>
      <vt:lpstr>Background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Convolutional Encoder Model for Neural Machine Translation (ACL 2017) &amp; Convolutional Sequence to Sequence Learning (ICML 2017)</dc:title>
  <dc:creator>CSE</dc:creator>
  <cp:lastModifiedBy>CSE</cp:lastModifiedBy>
  <cp:revision>159</cp:revision>
  <dcterms:created xsi:type="dcterms:W3CDTF">2017-09-24T08:42:00Z</dcterms:created>
  <dcterms:modified xsi:type="dcterms:W3CDTF">2017-09-25T02:25:14Z</dcterms:modified>
</cp:coreProperties>
</file>