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12.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6" r:id="rId1"/>
  </p:sldMasterIdLst>
  <p:notesMasterIdLst>
    <p:notesMasterId r:id="rId108"/>
  </p:notesMasterIdLst>
  <p:handoutMasterIdLst>
    <p:handoutMasterId r:id="rId109"/>
  </p:handoutMasterIdLst>
  <p:sldIdLst>
    <p:sldId id="256" r:id="rId2"/>
    <p:sldId id="1196" r:id="rId3"/>
    <p:sldId id="1197" r:id="rId4"/>
    <p:sldId id="1198" r:id="rId5"/>
    <p:sldId id="1137" r:id="rId6"/>
    <p:sldId id="1361" r:id="rId7"/>
    <p:sldId id="1362" r:id="rId8"/>
    <p:sldId id="1363" r:id="rId9"/>
    <p:sldId id="1364" r:id="rId10"/>
    <p:sldId id="1365" r:id="rId11"/>
    <p:sldId id="1366" r:id="rId12"/>
    <p:sldId id="1179" r:id="rId13"/>
    <p:sldId id="1180" r:id="rId14"/>
    <p:sldId id="1181" r:id="rId15"/>
    <p:sldId id="1182" r:id="rId16"/>
    <p:sldId id="1183" r:id="rId17"/>
    <p:sldId id="1359" r:id="rId18"/>
    <p:sldId id="1344" r:id="rId19"/>
    <p:sldId id="1345" r:id="rId20"/>
    <p:sldId id="1347" r:id="rId21"/>
    <p:sldId id="1367" r:id="rId22"/>
    <p:sldId id="1368" r:id="rId23"/>
    <p:sldId id="1360" r:id="rId24"/>
    <p:sldId id="1348" r:id="rId25"/>
    <p:sldId id="1349" r:id="rId26"/>
    <p:sldId id="1350" r:id="rId27"/>
    <p:sldId id="1351" r:id="rId28"/>
    <p:sldId id="1352" r:id="rId29"/>
    <p:sldId id="1353" r:id="rId30"/>
    <p:sldId id="1354" r:id="rId31"/>
    <p:sldId id="1355" r:id="rId32"/>
    <p:sldId id="1356" r:id="rId33"/>
    <p:sldId id="1357" r:id="rId34"/>
    <p:sldId id="1358" r:id="rId35"/>
    <p:sldId id="1185" r:id="rId36"/>
    <p:sldId id="1216" r:id="rId37"/>
    <p:sldId id="1138" r:id="rId38"/>
    <p:sldId id="1217" r:id="rId39"/>
    <p:sldId id="1228" r:id="rId40"/>
    <p:sldId id="1218" r:id="rId41"/>
    <p:sldId id="1219" r:id="rId42"/>
    <p:sldId id="1220" r:id="rId43"/>
    <p:sldId id="1221" r:id="rId44"/>
    <p:sldId id="1222" r:id="rId45"/>
    <p:sldId id="1223" r:id="rId46"/>
    <p:sldId id="1224" r:id="rId47"/>
    <p:sldId id="1225" r:id="rId48"/>
    <p:sldId id="1226" r:id="rId49"/>
    <p:sldId id="1229" r:id="rId50"/>
    <p:sldId id="1262" r:id="rId51"/>
    <p:sldId id="1230" r:id="rId52"/>
    <p:sldId id="1263" r:id="rId53"/>
    <p:sldId id="1232" r:id="rId54"/>
    <p:sldId id="1190" r:id="rId55"/>
    <p:sldId id="1191" r:id="rId56"/>
    <p:sldId id="1265" r:id="rId57"/>
    <p:sldId id="1318" r:id="rId58"/>
    <p:sldId id="1319" r:id="rId59"/>
    <p:sldId id="1320" r:id="rId60"/>
    <p:sldId id="1321" r:id="rId61"/>
    <p:sldId id="1322" r:id="rId62"/>
    <p:sldId id="1323" r:id="rId63"/>
    <p:sldId id="1324" r:id="rId64"/>
    <p:sldId id="1325" r:id="rId65"/>
    <p:sldId id="1326" r:id="rId66"/>
    <p:sldId id="1327" r:id="rId67"/>
    <p:sldId id="1328" r:id="rId68"/>
    <p:sldId id="1329" r:id="rId69"/>
    <p:sldId id="1278" r:id="rId70"/>
    <p:sldId id="1380" r:id="rId71"/>
    <p:sldId id="1286" r:id="rId72"/>
    <p:sldId id="1287" r:id="rId73"/>
    <p:sldId id="1288" r:id="rId74"/>
    <p:sldId id="1289" r:id="rId75"/>
    <p:sldId id="1290" r:id="rId76"/>
    <p:sldId id="1291" r:id="rId77"/>
    <p:sldId id="1292" r:id="rId78"/>
    <p:sldId id="1293" r:id="rId79"/>
    <p:sldId id="1309" r:id="rId80"/>
    <p:sldId id="1313" r:id="rId81"/>
    <p:sldId id="1310" r:id="rId82"/>
    <p:sldId id="1294" r:id="rId83"/>
    <p:sldId id="1295" r:id="rId84"/>
    <p:sldId id="1298" r:id="rId85"/>
    <p:sldId id="1381" r:id="rId86"/>
    <p:sldId id="1382" r:id="rId87"/>
    <p:sldId id="1383" r:id="rId88"/>
    <p:sldId id="1384" r:id="rId89"/>
    <p:sldId id="1385" r:id="rId90"/>
    <p:sldId id="1370" r:id="rId91"/>
    <p:sldId id="1371" r:id="rId92"/>
    <p:sldId id="1373" r:id="rId93"/>
    <p:sldId id="1374" r:id="rId94"/>
    <p:sldId id="1375" r:id="rId95"/>
    <p:sldId id="1296" r:id="rId96"/>
    <p:sldId id="1300" r:id="rId97"/>
    <p:sldId id="1301" r:id="rId98"/>
    <p:sldId id="1302" r:id="rId99"/>
    <p:sldId id="1303" r:id="rId100"/>
    <p:sldId id="1304" r:id="rId101"/>
    <p:sldId id="1305" r:id="rId102"/>
    <p:sldId id="1306" r:id="rId103"/>
    <p:sldId id="1307" r:id="rId104"/>
    <p:sldId id="1276" r:id="rId105"/>
    <p:sldId id="1279" r:id="rId106"/>
    <p:sldId id="1280" r:id="rId107"/>
  </p:sldIdLst>
  <p:sldSz cx="9144000" cy="6858000" type="screen4x3"/>
  <p:notesSz cx="7315200" cy="9601200"/>
  <p:defaultTextStyle>
    <a:defPPr>
      <a:defRPr lang="en-GB"/>
    </a:defPPr>
    <a:lvl1pPr algn="l" defTabSz="449263" rtl="0" fontAlgn="base">
      <a:spcBef>
        <a:spcPct val="0"/>
      </a:spcBef>
      <a:spcAft>
        <a:spcPct val="0"/>
      </a:spcAft>
      <a:defRPr sz="2400" kern="1200">
        <a:solidFill>
          <a:schemeClr val="bg1"/>
        </a:solidFill>
        <a:latin typeface="Lucida Sans" charset="0"/>
        <a:ea typeface="ＭＳ Ｐゴシック" charset="-128"/>
        <a:cs typeface="+mn-cs"/>
      </a:defRPr>
    </a:lvl1pPr>
    <a:lvl2pPr marL="742950" indent="-285750" algn="l" defTabSz="449263" rtl="0" fontAlgn="base">
      <a:spcBef>
        <a:spcPct val="0"/>
      </a:spcBef>
      <a:spcAft>
        <a:spcPct val="0"/>
      </a:spcAft>
      <a:defRPr sz="2400" kern="1200">
        <a:solidFill>
          <a:schemeClr val="bg1"/>
        </a:solidFill>
        <a:latin typeface="Lucida Sans" charset="0"/>
        <a:ea typeface="ＭＳ Ｐゴシック" charset="-128"/>
        <a:cs typeface="+mn-cs"/>
      </a:defRPr>
    </a:lvl2pPr>
    <a:lvl3pPr marL="1143000" indent="-228600" algn="l" defTabSz="449263" rtl="0" fontAlgn="base">
      <a:spcBef>
        <a:spcPct val="0"/>
      </a:spcBef>
      <a:spcAft>
        <a:spcPct val="0"/>
      </a:spcAft>
      <a:defRPr sz="2400" kern="1200">
        <a:solidFill>
          <a:schemeClr val="bg1"/>
        </a:solidFill>
        <a:latin typeface="Lucida Sans" charset="0"/>
        <a:ea typeface="ＭＳ Ｐゴシック" charset="-128"/>
        <a:cs typeface="+mn-cs"/>
      </a:defRPr>
    </a:lvl3pPr>
    <a:lvl4pPr marL="1600200" indent="-228600" algn="l" defTabSz="449263" rtl="0" fontAlgn="base">
      <a:spcBef>
        <a:spcPct val="0"/>
      </a:spcBef>
      <a:spcAft>
        <a:spcPct val="0"/>
      </a:spcAft>
      <a:defRPr sz="2400" kern="1200">
        <a:solidFill>
          <a:schemeClr val="bg1"/>
        </a:solidFill>
        <a:latin typeface="Lucida Sans" charset="0"/>
        <a:ea typeface="ＭＳ Ｐゴシック" charset="-128"/>
        <a:cs typeface="+mn-cs"/>
      </a:defRPr>
    </a:lvl4pPr>
    <a:lvl5pPr marL="2057400" indent="-228600" algn="l" defTabSz="449263" rtl="0" fontAlgn="base">
      <a:spcBef>
        <a:spcPct val="0"/>
      </a:spcBef>
      <a:spcAft>
        <a:spcPct val="0"/>
      </a:spcAft>
      <a:defRPr sz="2400" kern="1200">
        <a:solidFill>
          <a:schemeClr val="bg1"/>
        </a:solidFill>
        <a:latin typeface="Lucida Sans" charset="0"/>
        <a:ea typeface="ＭＳ Ｐゴシック" charset="-128"/>
        <a:cs typeface="+mn-cs"/>
      </a:defRPr>
    </a:lvl5pPr>
    <a:lvl6pPr marL="2286000" algn="l" defTabSz="914400" rtl="0" eaLnBrk="1" latinLnBrk="0" hangingPunct="1">
      <a:defRPr sz="2400" kern="1200">
        <a:solidFill>
          <a:schemeClr val="bg1"/>
        </a:solidFill>
        <a:latin typeface="Lucida Sans" charset="0"/>
        <a:ea typeface="ＭＳ Ｐゴシック" charset="-128"/>
        <a:cs typeface="+mn-cs"/>
      </a:defRPr>
    </a:lvl6pPr>
    <a:lvl7pPr marL="2743200" algn="l" defTabSz="914400" rtl="0" eaLnBrk="1" latinLnBrk="0" hangingPunct="1">
      <a:defRPr sz="2400" kern="1200">
        <a:solidFill>
          <a:schemeClr val="bg1"/>
        </a:solidFill>
        <a:latin typeface="Lucida Sans" charset="0"/>
        <a:ea typeface="ＭＳ Ｐゴシック" charset="-128"/>
        <a:cs typeface="+mn-cs"/>
      </a:defRPr>
    </a:lvl7pPr>
    <a:lvl8pPr marL="3200400" algn="l" defTabSz="914400" rtl="0" eaLnBrk="1" latinLnBrk="0" hangingPunct="1">
      <a:defRPr sz="2400" kern="1200">
        <a:solidFill>
          <a:schemeClr val="bg1"/>
        </a:solidFill>
        <a:latin typeface="Lucida Sans" charset="0"/>
        <a:ea typeface="ＭＳ Ｐゴシック" charset="-128"/>
        <a:cs typeface="+mn-cs"/>
      </a:defRPr>
    </a:lvl8pPr>
    <a:lvl9pPr marL="3657600" algn="l" defTabSz="914400" rtl="0" eaLnBrk="1" latinLnBrk="0" hangingPunct="1">
      <a:defRPr sz="2400" kern="1200">
        <a:solidFill>
          <a:schemeClr val="bg1"/>
        </a:solidFill>
        <a:latin typeface="Lucida Sans"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FF00"/>
    <a:srgbClr val="00FF00"/>
    <a:srgbClr val="BDD3E9"/>
    <a:srgbClr val="336699"/>
    <a:srgbClr val="2A7041"/>
    <a:srgbClr val="E6F2ED"/>
    <a:srgbClr val="DBEDE6"/>
    <a:srgbClr val="D7F1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49" autoAdjust="0"/>
    <p:restoredTop sz="80345" autoAdjust="0"/>
  </p:normalViewPr>
  <p:slideViewPr>
    <p:cSldViewPr>
      <p:cViewPr>
        <p:scale>
          <a:sx n="100" d="100"/>
          <a:sy n="100" d="100"/>
        </p:scale>
        <p:origin x="-1434" y="-126"/>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66" d="100"/>
        <a:sy n="66" d="100"/>
      </p:scale>
      <p:origin x="0" y="474"/>
    </p:cViewPr>
  </p:sorterViewPr>
  <p:notesViewPr>
    <p:cSldViewPr>
      <p:cViewPr varScale="1">
        <p:scale>
          <a:sx n="35" d="100"/>
          <a:sy n="35" d="100"/>
        </p:scale>
        <p:origin x="-157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buClr>
                <a:srgbClr val="000000"/>
              </a:buClr>
              <a:buSzPct val="100000"/>
              <a:buFont typeface="Times New Roman" pitchFamily="16" charset="0"/>
              <a:buNone/>
              <a:defRPr sz="1200">
                <a:cs typeface="+mn-cs"/>
              </a:defRPr>
            </a:lvl1pPr>
          </a:lstStyle>
          <a:p>
            <a:pPr>
              <a:defRPr/>
            </a:pPr>
            <a:endParaRPr lang="de-DE"/>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buClr>
                <a:srgbClr val="000000"/>
              </a:buClr>
              <a:buSzPct val="100000"/>
              <a:buFont typeface="Times New Roman" pitchFamily="16" charset="0"/>
              <a:buNone/>
              <a:defRPr sz="1200">
                <a:cs typeface="+mn-cs"/>
              </a:defRPr>
            </a:lvl1pPr>
          </a:lstStyle>
          <a:p>
            <a:pPr>
              <a:defRPr/>
            </a:pPr>
            <a:fld id="{FAC8717C-415A-44F2-932B-9470F257B40D}" type="datetimeFigureOut">
              <a:rPr lang="de-DE"/>
              <a:pPr>
                <a:defRPr/>
              </a:pPr>
              <a:t>02.09.2013</a:t>
            </a:fld>
            <a:endParaRPr lang="de-DE"/>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buClr>
                <a:srgbClr val="000000"/>
              </a:buClr>
              <a:buSzPct val="100000"/>
              <a:buFont typeface="Times New Roman" pitchFamily="16" charset="0"/>
              <a:buNone/>
              <a:defRPr sz="1200">
                <a:cs typeface="+mn-cs"/>
              </a:defRPr>
            </a:lvl1pPr>
          </a:lstStyle>
          <a:p>
            <a:pPr>
              <a:defRPr/>
            </a:pPr>
            <a:endParaRPr lang="de-DE"/>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buClr>
                <a:srgbClr val="000000"/>
              </a:buClr>
              <a:buSzPct val="100000"/>
              <a:buFont typeface="Times New Roman" pitchFamily="16" charset="0"/>
              <a:buNone/>
              <a:defRPr sz="1200">
                <a:cs typeface="+mn-cs"/>
              </a:defRPr>
            </a:lvl1pPr>
          </a:lstStyle>
          <a:p>
            <a:pPr>
              <a:defRPr/>
            </a:pPr>
            <a:fld id="{436286E6-33A4-43B5-AF89-26A9B7F2651B}" type="slidenum">
              <a:rPr lang="de-DE"/>
              <a:pPr>
                <a:defRPr/>
              </a:pPr>
              <a:t>‹#›</a:t>
            </a:fld>
            <a:endParaRPr lang="de-DE"/>
          </a:p>
        </p:txBody>
      </p:sp>
    </p:spTree>
    <p:extLst>
      <p:ext uri="{BB962C8B-B14F-4D97-AF65-F5344CB8AC3E}">
        <p14:creationId xmlns:p14="http://schemas.microsoft.com/office/powerpoint/2010/main" val="3151070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AutoShape 1"/>
          <p:cNvSpPr>
            <a:spLocks noChangeArrowheads="1"/>
          </p:cNvSpPr>
          <p:nvPr/>
        </p:nvSpPr>
        <p:spPr bwMode="auto">
          <a:xfrm>
            <a:off x="0" y="0"/>
            <a:ext cx="7315200" cy="9601200"/>
          </a:xfrm>
          <a:prstGeom prst="roundRect">
            <a:avLst>
              <a:gd name="adj" fmla="val 19"/>
            </a:avLst>
          </a:prstGeom>
          <a:solidFill>
            <a:srgbClr val="FFFFFF"/>
          </a:solidFill>
          <a:ln w="9360">
            <a:noFill/>
            <a:miter lim="800000"/>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9218" name="AutoShape 2"/>
          <p:cNvSpPr>
            <a:spLocks noChangeArrowheads="1"/>
          </p:cNvSpPr>
          <p:nvPr/>
        </p:nvSpPr>
        <p:spPr bwMode="auto">
          <a:xfrm>
            <a:off x="0" y="0"/>
            <a:ext cx="7315200" cy="9601200"/>
          </a:xfrm>
          <a:prstGeom prst="roundRect">
            <a:avLst>
              <a:gd name="adj" fmla="val 19"/>
            </a:avLst>
          </a:prstGeom>
          <a:solidFill>
            <a:srgbClr val="FFFFFF"/>
          </a:solid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9219" name="AutoShape 3"/>
          <p:cNvSpPr>
            <a:spLocks noChangeArrowheads="1"/>
          </p:cNvSpPr>
          <p:nvPr/>
        </p:nvSpPr>
        <p:spPr bwMode="auto">
          <a:xfrm>
            <a:off x="0" y="0"/>
            <a:ext cx="7315200" cy="9601200"/>
          </a:xfrm>
          <a:prstGeom prst="roundRect">
            <a:avLst>
              <a:gd name="adj" fmla="val 19"/>
            </a:avLst>
          </a:prstGeom>
          <a:solidFill>
            <a:srgbClr val="FFFFFF"/>
          </a:solid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9220" name="AutoShape 4"/>
          <p:cNvSpPr>
            <a:spLocks noChangeArrowheads="1"/>
          </p:cNvSpPr>
          <p:nvPr/>
        </p:nvSpPr>
        <p:spPr bwMode="auto">
          <a:xfrm>
            <a:off x="0" y="0"/>
            <a:ext cx="7315200" cy="9601200"/>
          </a:xfrm>
          <a:prstGeom prst="roundRect">
            <a:avLst>
              <a:gd name="adj" fmla="val 19"/>
            </a:avLst>
          </a:prstGeom>
          <a:solidFill>
            <a:srgbClr val="FFFFFF"/>
          </a:solid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9221" name="Text Box 5"/>
          <p:cNvSpPr txBox="1">
            <a:spLocks noChangeArrowheads="1"/>
          </p:cNvSpPr>
          <p:nvPr/>
        </p:nvSpPr>
        <p:spPr bwMode="auto">
          <a:xfrm>
            <a:off x="0" y="0"/>
            <a:ext cx="3170238" cy="479425"/>
          </a:xfrm>
          <a:prstGeom prst="rect">
            <a:avLst/>
          </a:prstGeom>
          <a:no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9222" name="Text Box 6"/>
          <p:cNvSpPr txBox="1">
            <a:spLocks noChangeArrowheads="1"/>
          </p:cNvSpPr>
          <p:nvPr/>
        </p:nvSpPr>
        <p:spPr bwMode="auto">
          <a:xfrm>
            <a:off x="4144963" y="0"/>
            <a:ext cx="3170237" cy="479425"/>
          </a:xfrm>
          <a:prstGeom prst="rect">
            <a:avLst/>
          </a:prstGeom>
          <a:no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288776" name="Rectangle 7"/>
          <p:cNvSpPr>
            <a:spLocks noGrp="1" noRot="1" noChangeAspect="1" noChangeArrowheads="1"/>
          </p:cNvSpPr>
          <p:nvPr>
            <p:ph type="sldImg"/>
          </p:nvPr>
        </p:nvSpPr>
        <p:spPr bwMode="auto">
          <a:xfrm>
            <a:off x="1257300" y="720725"/>
            <a:ext cx="4794250" cy="3594100"/>
          </a:xfrm>
          <a:prstGeom prst="rect">
            <a:avLst/>
          </a:prstGeom>
          <a:noFill/>
          <a:ln w="9360">
            <a:solidFill>
              <a:srgbClr val="000000"/>
            </a:solidFill>
            <a:miter lim="800000"/>
            <a:headEnd/>
            <a:tailEnd/>
          </a:ln>
        </p:spPr>
      </p:sp>
      <p:sp>
        <p:nvSpPr>
          <p:cNvPr id="9224" name="Rectangle 8"/>
          <p:cNvSpPr>
            <a:spLocks noGrp="1" noChangeArrowheads="1"/>
          </p:cNvSpPr>
          <p:nvPr>
            <p:ph type="body"/>
          </p:nvPr>
        </p:nvSpPr>
        <p:spPr bwMode="auto">
          <a:xfrm>
            <a:off x="974725" y="4560888"/>
            <a:ext cx="5359400" cy="4313237"/>
          </a:xfrm>
          <a:prstGeom prst="rect">
            <a:avLst/>
          </a:prstGeom>
          <a:noFill/>
          <a:ln w="9525">
            <a:noFill/>
            <a:round/>
            <a:headEnd/>
            <a:tailEnd/>
          </a:ln>
          <a:effectLst/>
        </p:spPr>
        <p:txBody>
          <a:bodyPr vert="horz" wrap="square" lIns="95400" tIns="47520" rIns="95400" bIns="47520" numCol="1" anchor="t" anchorCtr="0" compatLnSpc="1">
            <a:prstTxWarp prst="textNoShape">
              <a:avLst/>
            </a:prstTxWarp>
          </a:bodyPr>
          <a:lstStyle/>
          <a:p>
            <a:pPr lvl="0"/>
            <a:endParaRPr lang="de-DE" noProof="0" smtClean="0"/>
          </a:p>
        </p:txBody>
      </p:sp>
      <p:sp>
        <p:nvSpPr>
          <p:cNvPr id="9225" name="Text Box 9"/>
          <p:cNvSpPr txBox="1">
            <a:spLocks noChangeArrowheads="1"/>
          </p:cNvSpPr>
          <p:nvPr/>
        </p:nvSpPr>
        <p:spPr bwMode="auto">
          <a:xfrm>
            <a:off x="0" y="9121775"/>
            <a:ext cx="3170238" cy="479425"/>
          </a:xfrm>
          <a:prstGeom prst="rect">
            <a:avLst/>
          </a:prstGeom>
          <a:no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9226" name="Rectangle 10"/>
          <p:cNvSpPr>
            <a:spLocks noGrp="1" noChangeArrowheads="1"/>
          </p:cNvSpPr>
          <p:nvPr>
            <p:ph type="sldNum"/>
          </p:nvPr>
        </p:nvSpPr>
        <p:spPr bwMode="auto">
          <a:xfrm>
            <a:off x="4144963" y="9120188"/>
            <a:ext cx="3163887" cy="473075"/>
          </a:xfrm>
          <a:prstGeom prst="rect">
            <a:avLst/>
          </a:prstGeom>
          <a:noFill/>
          <a:ln w="9525">
            <a:noFill/>
            <a:round/>
            <a:headEnd/>
            <a:tailEnd/>
          </a:ln>
          <a:effectLst/>
        </p:spPr>
        <p:txBody>
          <a:bodyPr vert="horz" wrap="square" lIns="95400" tIns="47520" rIns="95400" bIns="47520" numCol="1" anchor="b" anchorCtr="0" compatLnSpc="1">
            <a:prstTxWarp prst="textNoShape">
              <a:avLst/>
            </a:prstTxWarp>
          </a:bodyPr>
          <a:lstStyle>
            <a:lvl1pPr algn="r">
              <a:buClrTx/>
              <a:buSzPct val="100000"/>
              <a:buFontTx/>
              <a:buNone/>
              <a:tabLst>
                <a:tab pos="723900" algn="l"/>
                <a:tab pos="1447800" algn="l"/>
                <a:tab pos="2171700" algn="l"/>
                <a:tab pos="2895600" algn="l"/>
              </a:tabLst>
              <a:defRPr sz="1200">
                <a:solidFill>
                  <a:srgbClr val="000000"/>
                </a:solidFill>
                <a:latin typeface="Times New Roman" pitchFamily="16" charset="0"/>
                <a:ea typeface="+mn-ea"/>
                <a:cs typeface="Arial Unicode MS" charset="0"/>
              </a:defRPr>
            </a:lvl1pPr>
          </a:lstStyle>
          <a:p>
            <a:pPr>
              <a:defRPr/>
            </a:pPr>
            <a:fld id="{655445CD-BE69-4A95-B1A9-CC7D8B1B044C}" type="slidenum">
              <a:rPr lang="en-US"/>
              <a:pPr>
                <a:defRPr/>
              </a:pPr>
              <a:t>‹#›</a:t>
            </a:fld>
            <a:endParaRPr lang="en-US"/>
          </a:p>
        </p:txBody>
      </p:sp>
    </p:spTree>
    <p:extLst>
      <p:ext uri="{BB962C8B-B14F-4D97-AF65-F5344CB8AC3E}">
        <p14:creationId xmlns:p14="http://schemas.microsoft.com/office/powerpoint/2010/main" val="167666210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9794" name="Rectangle 10"/>
          <p:cNvSpPr>
            <a:spLocks noGrp="1" noChangeArrowheads="1"/>
          </p:cNvSpPr>
          <p:nvPr>
            <p:ph type="sldNum" sz="quarter"/>
          </p:nvPr>
        </p:nvSpPr>
        <p:spPr>
          <a:noFill/>
        </p:spPr>
        <p:txBody>
          <a:bodyPr/>
          <a:lstStyle/>
          <a:p>
            <a:fld id="{9F1E893B-7686-47E7-8BAA-792CEA63E874}" type="slidenum">
              <a:rPr lang="en-US" smtClean="0">
                <a:ea typeface="ＭＳ Ｐゴシック" charset="-128"/>
              </a:rPr>
              <a:pPr/>
              <a:t>1</a:t>
            </a:fld>
            <a:endParaRPr lang="en-US" smtClean="0">
              <a:ea typeface="ＭＳ Ｐゴシック" charset="-128"/>
            </a:endParaRPr>
          </a:p>
        </p:txBody>
      </p:sp>
      <p:sp>
        <p:nvSpPr>
          <p:cNvPr id="289795"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89796"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1075" cy="3594100"/>
          </a:xfrm>
        </p:spPr>
      </p:sp>
      <p:sp>
        <p:nvSpPr>
          <p:cNvPr id="3" name="Notes Placeholder 2"/>
          <p:cNvSpPr>
            <a:spLocks noGrp="1"/>
          </p:cNvSpPr>
          <p:nvPr>
            <p:ph type="body" idx="1"/>
          </p:nvPr>
        </p:nvSpPr>
        <p:spPr/>
        <p:txBody>
          <a:bodyPr/>
          <a:lstStyle/>
          <a:p>
            <a:pPr marL="0" lvl="1" indent="0" defTabSz="966612" eaLnBrk="1" fontAlgn="auto" hangingPunct="1">
              <a:spcBef>
                <a:spcPts val="0"/>
              </a:spcBef>
              <a:spcAft>
                <a:spcPts val="0"/>
              </a:spcAft>
              <a:buClrTx/>
              <a:buSzTx/>
              <a:defRPr/>
            </a:pPr>
            <a:r>
              <a:rPr lang="en-US" altLang="zh-CN" dirty="0" smtClean="0"/>
              <a:t>The project laid the foundation for more ambitious projects that gathered more specialized data for specific analysis,</a:t>
            </a:r>
            <a:r>
              <a:rPr lang="en-US" altLang="zh-CN" baseline="0" dirty="0" smtClean="0"/>
              <a:t> such as the International Biological Program and later the Long Term Ecological Research Network.  Both increased the mountains of data gathered, incorporated newer analysis technologies, and push IT technology further into the spotlight.</a:t>
            </a:r>
          </a:p>
          <a:p>
            <a:pPr marL="0" lvl="1" indent="0" defTabSz="966612" eaLnBrk="1" fontAlgn="auto" hangingPunct="1">
              <a:spcBef>
                <a:spcPts val="0"/>
              </a:spcBef>
              <a:spcAft>
                <a:spcPts val="0"/>
              </a:spcAft>
              <a:buClrTx/>
              <a:buSzTx/>
              <a:defRPr/>
            </a:pPr>
            <a:endParaRPr lang="en-US" altLang="zh-CN" dirty="0" smtClean="0"/>
          </a:p>
          <a:p>
            <a:pPr marL="0" lvl="1" indent="0" defTabSz="966612" eaLnBrk="1" fontAlgn="auto" hangingPunct="1">
              <a:spcBef>
                <a:spcPts val="0"/>
              </a:spcBef>
              <a:spcAft>
                <a:spcPts val="0"/>
              </a:spcAft>
              <a:buClrTx/>
              <a:buSzTx/>
              <a:defRPr/>
            </a:pPr>
            <a:r>
              <a:rPr lang="en-US" altLang="zh-CN" dirty="0" smtClean="0"/>
              <a:t>The IBP encountered</a:t>
            </a:r>
            <a:r>
              <a:rPr lang="en-US" altLang="zh-CN" baseline="0" dirty="0" smtClean="0"/>
              <a:t> difficulties when the institutional structures, research methodologies, and data management implied by the Big Science mode of research collided with the epistemic (</a:t>
            </a:r>
            <a:r>
              <a:rPr lang="zh-CN" altLang="en-US" baseline="0" dirty="0" smtClean="0"/>
              <a:t>认识的</a:t>
            </a:r>
            <a:r>
              <a:rPr lang="en-US" altLang="zh-CN" baseline="0" dirty="0" smtClean="0"/>
              <a:t>) goals, practices, and assumptions of many of the scientists involved. </a:t>
            </a:r>
            <a:endParaRPr lang="en-US" altLang="zh-CN" dirty="0" smtClean="0"/>
          </a:p>
          <a:p>
            <a:pPr marL="0" lvl="1" indent="0" defTabSz="966612" eaLnBrk="1" fontAlgn="auto" hangingPunct="1">
              <a:spcBef>
                <a:spcPts val="0"/>
              </a:spcBef>
              <a:spcAft>
                <a:spcPts val="0"/>
              </a:spcAft>
              <a:buClrTx/>
              <a:buSzTx/>
              <a:defRPr/>
            </a:pPr>
            <a:r>
              <a:rPr lang="en-US" altLang="zh-CN" dirty="0" smtClean="0"/>
              <a:t>Way</a:t>
            </a:r>
            <a:r>
              <a:rPr lang="en-US" altLang="zh-CN" baseline="0" dirty="0" smtClean="0"/>
              <a:t> of processing data: </a:t>
            </a:r>
            <a:r>
              <a:rPr lang="en-US" altLang="zh-CN" dirty="0" smtClean="0"/>
              <a:t>collect, share, analyze, and redefine how IT can be used for data analysis</a:t>
            </a:r>
          </a:p>
          <a:p>
            <a:pPr marL="0" lvl="1" indent="0" defTabSz="966612" eaLnBrk="1" fontAlgn="auto" hangingPunct="1">
              <a:spcBef>
                <a:spcPts val="0"/>
              </a:spcBef>
              <a:spcAft>
                <a:spcPts val="0"/>
              </a:spcAft>
              <a:buClrTx/>
              <a:buSzTx/>
              <a:defRPr/>
            </a:pPr>
            <a:r>
              <a:rPr lang="en-US" altLang="zh-CN" dirty="0" smtClean="0"/>
              <a:t>Incentives: emphasis</a:t>
            </a:r>
            <a:r>
              <a:rPr lang="en-US" altLang="zh-CN" baseline="0" dirty="0" smtClean="0"/>
              <a:t> on Big Data, implementation of the organizational structure of Big Science</a:t>
            </a:r>
            <a:endParaRPr lang="zh-CN" altLang="en-US" dirty="0" smtClean="0"/>
          </a:p>
          <a:p>
            <a:r>
              <a:rPr lang="en-US" altLang="zh-CN" dirty="0" smtClean="0"/>
              <a:t>Synoptic: </a:t>
            </a:r>
            <a:r>
              <a:rPr lang="zh-CN" altLang="en-US" dirty="0" smtClean="0"/>
              <a:t>提纲的，概要的</a:t>
            </a:r>
            <a:endParaRPr lang="zh-CN" altLang="en-US" dirty="0"/>
          </a:p>
        </p:txBody>
      </p:sp>
      <p:sp>
        <p:nvSpPr>
          <p:cNvPr id="4" name="Slide Number Placeholder 3"/>
          <p:cNvSpPr>
            <a:spLocks noGrp="1"/>
          </p:cNvSpPr>
          <p:nvPr>
            <p:ph type="sldNum" sz="quarter" idx="10"/>
          </p:nvPr>
        </p:nvSpPr>
        <p:spPr/>
        <p:txBody>
          <a:bodyPr/>
          <a:lstStyle/>
          <a:p>
            <a:fld id="{E3ED52CB-7B5E-4422-A1BB-16CE22132FDD}" type="slidenum">
              <a:rPr lang="zh-CN" altLang="en-US" smtClean="0"/>
              <a:t>46</a:t>
            </a:fld>
            <a:endParaRPr lang="zh-CN" altLang="en-US"/>
          </a:p>
        </p:txBody>
      </p:sp>
    </p:spTree>
    <p:extLst>
      <p:ext uri="{BB962C8B-B14F-4D97-AF65-F5344CB8AC3E}">
        <p14:creationId xmlns:p14="http://schemas.microsoft.com/office/powerpoint/2010/main" val="1698351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1075" cy="35941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E3ED52CB-7B5E-4422-A1BB-16CE22132FDD}" type="slidenum">
              <a:rPr lang="zh-CN" altLang="en-US" smtClean="0"/>
              <a:t>47</a:t>
            </a:fld>
            <a:endParaRPr lang="zh-CN" altLang="en-US"/>
          </a:p>
        </p:txBody>
      </p:sp>
    </p:spTree>
    <p:extLst>
      <p:ext uri="{BB962C8B-B14F-4D97-AF65-F5344CB8AC3E}">
        <p14:creationId xmlns:p14="http://schemas.microsoft.com/office/powerpoint/2010/main" val="1384632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1075" cy="3594100"/>
          </a:xfrm>
        </p:spPr>
      </p:sp>
      <p:sp>
        <p:nvSpPr>
          <p:cNvPr id="3" name="Notes Placeholder 2"/>
          <p:cNvSpPr>
            <a:spLocks noGrp="1"/>
          </p:cNvSpPr>
          <p:nvPr>
            <p:ph type="body" idx="1"/>
          </p:nvPr>
        </p:nvSpPr>
        <p:spPr/>
        <p:txBody>
          <a:bodyPr/>
          <a:lstStyle/>
          <a:p>
            <a:pPr marL="0" lvl="1" indent="0" defTabSz="966612" eaLnBrk="1" fontAlgn="auto" hangingPunct="1">
              <a:spcBef>
                <a:spcPts val="0"/>
              </a:spcBef>
              <a:spcAft>
                <a:spcPts val="0"/>
              </a:spcAft>
              <a:buClrTx/>
              <a:buSzTx/>
              <a:defRPr/>
            </a:pPr>
            <a:r>
              <a:rPr lang="en-US" altLang="zh-CN" dirty="0" smtClean="0"/>
              <a:t>from sources that are transactional in nature and have little control over the original of the data</a:t>
            </a:r>
          </a:p>
          <a:p>
            <a:endParaRPr lang="en-US" altLang="zh-CN" dirty="0" smtClean="0"/>
          </a:p>
          <a:p>
            <a:r>
              <a:rPr lang="en-US" altLang="zh-CN" dirty="0" smtClean="0"/>
              <a:t>Use Big Data to </a:t>
            </a:r>
          </a:p>
          <a:p>
            <a:endParaRPr lang="en-US" altLang="zh-CN" dirty="0" smtClean="0"/>
          </a:p>
          <a:p>
            <a:pPr marL="0" lvl="1" indent="0" defTabSz="966612" eaLnBrk="1" fontAlgn="auto" hangingPunct="1">
              <a:spcBef>
                <a:spcPts val="0"/>
              </a:spcBef>
              <a:spcAft>
                <a:spcPts val="0"/>
              </a:spcAft>
              <a:buClrTx/>
              <a:buSzTx/>
              <a:defRPr/>
            </a:pPr>
            <a:r>
              <a:rPr lang="en-US" altLang="zh-CN" dirty="0" smtClean="0"/>
              <a:t>uncover relationships among what was thought to be unrelated data sets</a:t>
            </a:r>
          </a:p>
          <a:p>
            <a:endParaRPr lang="zh-CN" altLang="en-US" dirty="0"/>
          </a:p>
        </p:txBody>
      </p:sp>
      <p:sp>
        <p:nvSpPr>
          <p:cNvPr id="4" name="Slide Number Placeholder 3"/>
          <p:cNvSpPr>
            <a:spLocks noGrp="1"/>
          </p:cNvSpPr>
          <p:nvPr>
            <p:ph type="sldNum" sz="quarter" idx="10"/>
          </p:nvPr>
        </p:nvSpPr>
        <p:spPr/>
        <p:txBody>
          <a:bodyPr/>
          <a:lstStyle/>
          <a:p>
            <a:fld id="{E3ED52CB-7B5E-4422-A1BB-16CE22132FDD}" type="slidenum">
              <a:rPr lang="zh-CN" altLang="en-US" smtClean="0"/>
              <a:t>49</a:t>
            </a:fld>
            <a:endParaRPr lang="zh-CN" altLang="en-US"/>
          </a:p>
        </p:txBody>
      </p:sp>
    </p:spTree>
    <p:extLst>
      <p:ext uri="{BB962C8B-B14F-4D97-AF65-F5344CB8AC3E}">
        <p14:creationId xmlns:p14="http://schemas.microsoft.com/office/powerpoint/2010/main" val="3598696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1075" cy="3594100"/>
          </a:xfrm>
        </p:spPr>
      </p:sp>
      <p:sp>
        <p:nvSpPr>
          <p:cNvPr id="3" name="Notes Placeholder 2"/>
          <p:cNvSpPr>
            <a:spLocks noGrp="1"/>
          </p:cNvSpPr>
          <p:nvPr>
            <p:ph type="body" idx="1"/>
          </p:nvPr>
        </p:nvSpPr>
        <p:spPr/>
        <p:txBody>
          <a:bodyPr/>
          <a:lstStyle/>
          <a:p>
            <a:r>
              <a:rPr lang="en-US" altLang="zh-CN" dirty="0" smtClean="0"/>
              <a:t>Internation</a:t>
            </a:r>
            <a:r>
              <a:rPr lang="en-US" altLang="zh-CN" baseline="0" dirty="0" smtClean="0"/>
              <a:t>al Data Corporation</a:t>
            </a:r>
            <a:endParaRPr lang="zh-CN" altLang="en-US" dirty="0"/>
          </a:p>
        </p:txBody>
      </p:sp>
      <p:sp>
        <p:nvSpPr>
          <p:cNvPr id="4" name="Slide Number Placeholder 3"/>
          <p:cNvSpPr>
            <a:spLocks noGrp="1"/>
          </p:cNvSpPr>
          <p:nvPr>
            <p:ph type="sldNum" sz="quarter" idx="10"/>
          </p:nvPr>
        </p:nvSpPr>
        <p:spPr/>
        <p:txBody>
          <a:bodyPr/>
          <a:lstStyle/>
          <a:p>
            <a:fld id="{E3ED52CB-7B5E-4422-A1BB-16CE22132FDD}" type="slidenum">
              <a:rPr lang="zh-CN" altLang="en-US" smtClean="0"/>
              <a:t>51</a:t>
            </a:fld>
            <a:endParaRPr lang="zh-CN" altLang="en-US"/>
          </a:p>
        </p:txBody>
      </p:sp>
    </p:spTree>
    <p:extLst>
      <p:ext uri="{BB962C8B-B14F-4D97-AF65-F5344CB8AC3E}">
        <p14:creationId xmlns:p14="http://schemas.microsoft.com/office/powerpoint/2010/main" val="3104238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1075" cy="3594100"/>
          </a:xfrm>
        </p:spPr>
      </p:sp>
      <p:sp>
        <p:nvSpPr>
          <p:cNvPr id="3" name="Notes Placeholder 2"/>
          <p:cNvSpPr>
            <a:spLocks noGrp="1"/>
          </p:cNvSpPr>
          <p:nvPr>
            <p:ph type="body" idx="1"/>
          </p:nvPr>
        </p:nvSpPr>
        <p:spPr/>
        <p:txBody>
          <a:bodyPr/>
          <a:lstStyle/>
          <a:p>
            <a:r>
              <a:rPr lang="en-US" sz="1200" b="0" i="0" kern="1200" dirty="0" smtClean="0">
                <a:solidFill>
                  <a:srgbClr val="000000"/>
                </a:solidFill>
                <a:effectLst/>
                <a:latin typeface="Times New Roman" pitchFamily="16" charset="0"/>
                <a:ea typeface="+mn-ea"/>
                <a:cs typeface="+mn-cs"/>
              </a:rPr>
              <a:t>CERN – Acronym for the French "</a:t>
            </a:r>
            <a:r>
              <a:rPr lang="en-US" sz="1200" b="0" i="0" kern="1200" dirty="0" err="1" smtClean="0">
                <a:solidFill>
                  <a:srgbClr val="000000"/>
                </a:solidFill>
                <a:effectLst/>
                <a:latin typeface="Times New Roman" pitchFamily="16" charset="0"/>
                <a:ea typeface="+mn-ea"/>
                <a:cs typeface="+mn-cs"/>
              </a:rPr>
              <a:t>Conseil</a:t>
            </a:r>
            <a:r>
              <a:rPr lang="en-US" sz="1200" b="0" i="0" kern="1200" dirty="0" smtClean="0">
                <a:solidFill>
                  <a:srgbClr val="000000"/>
                </a:solidFill>
                <a:effectLst/>
                <a:latin typeface="Times New Roman" pitchFamily="16" charset="0"/>
                <a:ea typeface="+mn-ea"/>
                <a:cs typeface="+mn-cs"/>
              </a:rPr>
              <a:t> </a:t>
            </a:r>
            <a:r>
              <a:rPr lang="en-US" sz="1200" b="0" i="0" kern="1200" dirty="0" err="1" smtClean="0">
                <a:solidFill>
                  <a:srgbClr val="000000"/>
                </a:solidFill>
                <a:effectLst/>
                <a:latin typeface="Times New Roman" pitchFamily="16" charset="0"/>
                <a:ea typeface="+mn-ea"/>
                <a:cs typeface="+mn-cs"/>
              </a:rPr>
              <a:t>Européen</a:t>
            </a:r>
            <a:r>
              <a:rPr lang="en-US" sz="1200" b="0" i="0" kern="1200" dirty="0" smtClean="0">
                <a:solidFill>
                  <a:srgbClr val="000000"/>
                </a:solidFill>
                <a:effectLst/>
                <a:latin typeface="Times New Roman" pitchFamily="16" charset="0"/>
                <a:ea typeface="+mn-ea"/>
                <a:cs typeface="+mn-cs"/>
              </a:rPr>
              <a:t> pour la </a:t>
            </a:r>
            <a:r>
              <a:rPr lang="en-US" sz="1200" b="0" i="0" kern="1200" dirty="0" err="1" smtClean="0">
                <a:solidFill>
                  <a:srgbClr val="000000"/>
                </a:solidFill>
                <a:effectLst/>
                <a:latin typeface="Times New Roman" pitchFamily="16" charset="0"/>
                <a:ea typeface="+mn-ea"/>
                <a:cs typeface="+mn-cs"/>
              </a:rPr>
              <a:t>Recherche</a:t>
            </a:r>
            <a:r>
              <a:rPr lang="en-US" sz="1200" b="0" i="0" kern="1200" dirty="0" smtClean="0">
                <a:solidFill>
                  <a:srgbClr val="000000"/>
                </a:solidFill>
                <a:effectLst/>
                <a:latin typeface="Times New Roman" pitchFamily="16" charset="0"/>
                <a:ea typeface="+mn-ea"/>
                <a:cs typeface="+mn-cs"/>
              </a:rPr>
              <a:t> </a:t>
            </a:r>
            <a:r>
              <a:rPr lang="en-US" sz="1200" b="0" i="0" kern="1200" dirty="0" err="1" smtClean="0">
                <a:solidFill>
                  <a:srgbClr val="000000"/>
                </a:solidFill>
                <a:effectLst/>
                <a:latin typeface="Times New Roman" pitchFamily="16" charset="0"/>
                <a:ea typeface="+mn-ea"/>
                <a:cs typeface="+mn-cs"/>
              </a:rPr>
              <a:t>Nucléaire</a:t>
            </a:r>
            <a:r>
              <a:rPr lang="en-US" sz="1200" b="0" i="0" kern="1200" dirty="0" smtClean="0">
                <a:solidFill>
                  <a:srgbClr val="000000"/>
                </a:solidFill>
                <a:effectLst/>
                <a:latin typeface="Times New Roman" pitchFamily="16" charset="0"/>
                <a:ea typeface="+mn-ea"/>
                <a:cs typeface="+mn-cs"/>
              </a:rPr>
              <a:t>", or European Council for Nuclear</a:t>
            </a:r>
            <a:r>
              <a:rPr lang="en-US" sz="1200" b="0" i="0" kern="1200" baseline="0" dirty="0" smtClean="0">
                <a:solidFill>
                  <a:srgbClr val="000000"/>
                </a:solidFill>
                <a:effectLst/>
                <a:latin typeface="Times New Roman" pitchFamily="16" charset="0"/>
                <a:ea typeface="+mn-ea"/>
                <a:cs typeface="+mn-cs"/>
              </a:rPr>
              <a:t> Research.</a:t>
            </a:r>
          </a:p>
          <a:p>
            <a:r>
              <a:rPr lang="en-US" dirty="0" smtClean="0"/>
              <a:t>Pan-STARRS –</a:t>
            </a:r>
            <a:r>
              <a:rPr lang="en-US" baseline="0" dirty="0" smtClean="0"/>
              <a:t> </a:t>
            </a:r>
            <a:r>
              <a:rPr lang="en-US" dirty="0" smtClean="0"/>
              <a:t>the Panoramic Survey Telescope &amp; Rapid Response System,</a:t>
            </a:r>
            <a:r>
              <a:rPr lang="en-US" baseline="0" dirty="0" smtClean="0"/>
              <a:t> </a:t>
            </a:r>
            <a:r>
              <a:rPr lang="en-US" dirty="0" smtClean="0"/>
              <a:t>an innovative design for a wide-field imaging facility developed at the University of Hawaii's Institute for Astronomy.</a:t>
            </a:r>
            <a:endParaRPr lang="en-US" dirty="0"/>
          </a:p>
        </p:txBody>
      </p:sp>
      <p:sp>
        <p:nvSpPr>
          <p:cNvPr id="4" name="Slide Number Placeholder 3"/>
          <p:cNvSpPr>
            <a:spLocks noGrp="1"/>
          </p:cNvSpPr>
          <p:nvPr>
            <p:ph type="sldNum" idx="10"/>
          </p:nvPr>
        </p:nvSpPr>
        <p:spPr/>
        <p:txBody>
          <a:bodyPr/>
          <a:lstStyle/>
          <a:p>
            <a:pPr>
              <a:defRPr/>
            </a:pPr>
            <a:fld id="{655445CD-BE69-4A95-B1A9-CC7D8B1B044C}" type="slidenum">
              <a:rPr lang="en-US" smtClean="0"/>
              <a:pPr>
                <a:defRPr/>
              </a:pPr>
              <a:t>52</a:t>
            </a:fld>
            <a:endParaRPr lang="en-US"/>
          </a:p>
        </p:txBody>
      </p:sp>
    </p:spTree>
    <p:extLst>
      <p:ext uri="{BB962C8B-B14F-4D97-AF65-F5344CB8AC3E}">
        <p14:creationId xmlns:p14="http://schemas.microsoft.com/office/powerpoint/2010/main" val="737558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85372" indent="-302066" eaLnBrk="0" hangingPunct="0">
              <a:defRPr sz="2500">
                <a:solidFill>
                  <a:schemeClr val="tx1"/>
                </a:solidFill>
                <a:latin typeface="Arial" pitchFamily="34" charset="0"/>
                <a:ea typeface="ＭＳ Ｐゴシック" pitchFamily="34" charset="-128"/>
              </a:defRPr>
            </a:lvl2pPr>
            <a:lvl3pPr marL="1208265" indent="-241653" eaLnBrk="0" hangingPunct="0">
              <a:defRPr sz="2500">
                <a:solidFill>
                  <a:schemeClr val="tx1"/>
                </a:solidFill>
                <a:latin typeface="Arial" pitchFamily="34" charset="0"/>
                <a:ea typeface="ＭＳ Ｐゴシック" pitchFamily="34" charset="-128"/>
              </a:defRPr>
            </a:lvl3pPr>
            <a:lvl4pPr marL="1691571" indent="-241653" eaLnBrk="0" hangingPunct="0">
              <a:defRPr sz="2500">
                <a:solidFill>
                  <a:schemeClr val="tx1"/>
                </a:solidFill>
                <a:latin typeface="Arial" pitchFamily="34" charset="0"/>
                <a:ea typeface="ＭＳ Ｐゴシック" pitchFamily="34" charset="-128"/>
              </a:defRPr>
            </a:lvl4pPr>
            <a:lvl5pPr marL="2174878" indent="-241653" eaLnBrk="0" hangingPunct="0">
              <a:defRPr sz="2500">
                <a:solidFill>
                  <a:schemeClr val="tx1"/>
                </a:solidFill>
                <a:latin typeface="Arial" pitchFamily="34" charset="0"/>
                <a:ea typeface="ＭＳ Ｐゴシック" pitchFamily="34" charset="-128"/>
              </a:defRPr>
            </a:lvl5pPr>
            <a:lvl6pPr marL="2658184" indent="-241653" algn="ctr"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algn="ctr"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algn="ctr"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algn="ctr"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fld id="{F79ECA21-92F3-4F2F-8293-B5AE117687D3}" type="slidenum">
              <a:rPr lang="en-US" sz="1300"/>
              <a:pPr eaLnBrk="1" hangingPunct="1"/>
              <a:t>90</a:t>
            </a:fld>
            <a:endParaRPr lang="en-US" sz="1300"/>
          </a:p>
        </p:txBody>
      </p:sp>
      <p:sp>
        <p:nvSpPr>
          <p:cNvPr id="20482" name="Rectangle 2"/>
          <p:cNvSpPr>
            <a:spLocks noGrp="1" noRot="1" noChangeAspect="1" noChangeArrowheads="1" noTextEdit="1"/>
          </p:cNvSpPr>
          <p:nvPr>
            <p:ph type="sldImg"/>
          </p:nvPr>
        </p:nvSpPr>
        <p:spPr>
          <a:xfrm>
            <a:off x="1258888" y="720725"/>
            <a:ext cx="4791075" cy="3594100"/>
          </a:xfrm>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ea typeface="ＭＳ Ｐゴシック" pitchFamily="34" charset="-128"/>
              </a:rPr>
              <a:t>so these are statistics that characterize a dataset, and you can use them to infer all sorts of things about distributions.  </a:t>
            </a:r>
          </a:p>
          <a:p>
            <a:pPr eaLnBrk="1" hangingPunct="1"/>
            <a:r>
              <a:rPr lang="en-US" smtClean="0">
                <a:latin typeface="Arial" pitchFamily="34" charset="0"/>
                <a:ea typeface="ＭＳ Ｐゴシック" pitchFamily="34" charset="-128"/>
              </a:rPr>
              <a:t>the 2-point, which appears under many names in many fields, is just the n=2 term of the n-point correlation function hierarchy, which forms the foundation for spatial statistics, and is used heavily in many sciences.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85372" indent="-302066" eaLnBrk="0" hangingPunct="0">
              <a:defRPr sz="2500">
                <a:solidFill>
                  <a:schemeClr val="tx1"/>
                </a:solidFill>
                <a:latin typeface="Arial" pitchFamily="34" charset="0"/>
                <a:ea typeface="ＭＳ Ｐゴシック" pitchFamily="34" charset="-128"/>
              </a:defRPr>
            </a:lvl2pPr>
            <a:lvl3pPr marL="1208265" indent="-241653" eaLnBrk="0" hangingPunct="0">
              <a:defRPr sz="2500">
                <a:solidFill>
                  <a:schemeClr val="tx1"/>
                </a:solidFill>
                <a:latin typeface="Arial" pitchFamily="34" charset="0"/>
                <a:ea typeface="ＭＳ Ｐゴシック" pitchFamily="34" charset="-128"/>
              </a:defRPr>
            </a:lvl3pPr>
            <a:lvl4pPr marL="1691571" indent="-241653" eaLnBrk="0" hangingPunct="0">
              <a:defRPr sz="2500">
                <a:solidFill>
                  <a:schemeClr val="tx1"/>
                </a:solidFill>
                <a:latin typeface="Arial" pitchFamily="34" charset="0"/>
                <a:ea typeface="ＭＳ Ｐゴシック" pitchFamily="34" charset="-128"/>
              </a:defRPr>
            </a:lvl4pPr>
            <a:lvl5pPr marL="2174878" indent="-241653" eaLnBrk="0" hangingPunct="0">
              <a:defRPr sz="2500">
                <a:solidFill>
                  <a:schemeClr val="tx1"/>
                </a:solidFill>
                <a:latin typeface="Arial" pitchFamily="34" charset="0"/>
                <a:ea typeface="ＭＳ Ｐゴシック" pitchFamily="34" charset="-128"/>
              </a:defRPr>
            </a:lvl5pPr>
            <a:lvl6pPr marL="2658184" indent="-241653" algn="ctr"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algn="ctr"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algn="ctr"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algn="ctr"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fld id="{C274FB72-4612-4D96-AAFD-C957829F48EF}" type="slidenum">
              <a:rPr lang="en-US" sz="1300"/>
              <a:pPr eaLnBrk="1" hangingPunct="1"/>
              <a:t>91</a:t>
            </a:fld>
            <a:endParaRPr lang="en-US" sz="1300"/>
          </a:p>
        </p:txBody>
      </p:sp>
      <p:sp>
        <p:nvSpPr>
          <p:cNvPr id="22530" name="Rectangle 2"/>
          <p:cNvSpPr>
            <a:spLocks noGrp="1" noRot="1" noChangeAspect="1" noChangeArrowheads="1" noTextEdit="1"/>
          </p:cNvSpPr>
          <p:nvPr>
            <p:ph type="sldImg"/>
          </p:nvPr>
        </p:nvSpPr>
        <p:spPr>
          <a:xfrm>
            <a:off x="1258888" y="720725"/>
            <a:ext cx="4791075" cy="3594100"/>
          </a:xfrm>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85372" indent="-302066" eaLnBrk="0" hangingPunct="0">
              <a:defRPr sz="2500">
                <a:solidFill>
                  <a:schemeClr val="tx1"/>
                </a:solidFill>
                <a:latin typeface="Arial" pitchFamily="34" charset="0"/>
                <a:ea typeface="ＭＳ Ｐゴシック" pitchFamily="34" charset="-128"/>
              </a:defRPr>
            </a:lvl2pPr>
            <a:lvl3pPr marL="1208265" indent="-241653" eaLnBrk="0" hangingPunct="0">
              <a:defRPr sz="2500">
                <a:solidFill>
                  <a:schemeClr val="tx1"/>
                </a:solidFill>
                <a:latin typeface="Arial" pitchFamily="34" charset="0"/>
                <a:ea typeface="ＭＳ Ｐゴシック" pitchFamily="34" charset="-128"/>
              </a:defRPr>
            </a:lvl3pPr>
            <a:lvl4pPr marL="1691571" indent="-241653" eaLnBrk="0" hangingPunct="0">
              <a:defRPr sz="2500">
                <a:solidFill>
                  <a:schemeClr val="tx1"/>
                </a:solidFill>
                <a:latin typeface="Arial" pitchFamily="34" charset="0"/>
                <a:ea typeface="ＭＳ Ｐゴシック" pitchFamily="34" charset="-128"/>
              </a:defRPr>
            </a:lvl4pPr>
            <a:lvl5pPr marL="2174878" indent="-241653" eaLnBrk="0" hangingPunct="0">
              <a:defRPr sz="2500">
                <a:solidFill>
                  <a:schemeClr val="tx1"/>
                </a:solidFill>
                <a:latin typeface="Arial" pitchFamily="34" charset="0"/>
                <a:ea typeface="ＭＳ Ｐゴシック" pitchFamily="34" charset="-128"/>
              </a:defRPr>
            </a:lvl5pPr>
            <a:lvl6pPr marL="2658184" indent="-241653" algn="ctr"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algn="ctr"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algn="ctr"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algn="ctr"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fld id="{2F4A604C-2F86-4BC1-A78D-675080D66AB8}" type="slidenum">
              <a:rPr lang="en-US" sz="1300"/>
              <a:pPr eaLnBrk="1" hangingPunct="1"/>
              <a:t>92</a:t>
            </a:fld>
            <a:endParaRPr lang="en-US" sz="1300"/>
          </a:p>
        </p:txBody>
      </p:sp>
      <p:sp>
        <p:nvSpPr>
          <p:cNvPr id="26626" name="Rectangle 2"/>
          <p:cNvSpPr>
            <a:spLocks noGrp="1" noRot="1" noChangeAspect="1" noChangeArrowheads="1" noTextEdit="1"/>
          </p:cNvSpPr>
          <p:nvPr>
            <p:ph type="sldImg"/>
          </p:nvPr>
        </p:nvSpPr>
        <p:spPr>
          <a:xfrm>
            <a:off x="1258888" y="720725"/>
            <a:ext cx="4791075" cy="3594100"/>
          </a:xfrm>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ea typeface="宋体" charset="-122"/>
              </a:rPr>
              <a:t>7 tasks of machine learning/data </a:t>
            </a:r>
            <a:r>
              <a:rPr lang="en-US" altLang="zh-CN" dirty="0" err="1" smtClean="0">
                <a:ea typeface="宋体" charset="-122"/>
              </a:rPr>
              <a:t>minging</a:t>
            </a:r>
            <a:endParaRPr lang="en-US" altLang="zh-CN" dirty="0" smtClean="0">
              <a:ea typeface="宋体" charset="-122"/>
            </a:endParaRPr>
          </a:p>
          <a:p>
            <a:r>
              <a:rPr lang="en-US" altLang="zh-CN" dirty="0" smtClean="0">
                <a:ea typeface="宋体" charset="-122"/>
              </a:rPr>
              <a:t>1.  Querying: spherical range-search O(N), orthogonal range-search O(N), nearest-neighbor O(N), all-nearest-neighbors O(N^2)</a:t>
            </a:r>
          </a:p>
          <a:p>
            <a:r>
              <a:rPr lang="en-US" altLang="zh-CN" dirty="0" smtClean="0">
                <a:ea typeface="宋体" charset="-122"/>
              </a:rPr>
              <a:t>2.  Density estimation: mixture of Gaussians, kernel density estimation O(N^2), kernel conditional density estimation O(N^3), </a:t>
            </a:r>
            <a:r>
              <a:rPr lang="en-US" altLang="zh-CN" dirty="0" err="1" smtClean="0">
                <a:ea typeface="宋体" charset="-122"/>
              </a:rPr>
              <a:t>submanifold</a:t>
            </a:r>
            <a:r>
              <a:rPr lang="en-US" altLang="zh-CN" dirty="0" smtClean="0">
                <a:ea typeface="宋体" charset="-122"/>
              </a:rPr>
              <a:t> density estimation[Grey, nips2010, O(N^3)], convex adaptive kernel estimation[Grey, AISTATS 2011, O(N^4)]</a:t>
            </a:r>
          </a:p>
          <a:p>
            <a:r>
              <a:rPr lang="en-US" altLang="zh-CN" dirty="0" smtClean="0">
                <a:ea typeface="宋体" charset="-122"/>
              </a:rPr>
              <a:t>3.  </a:t>
            </a:r>
            <a:r>
              <a:rPr lang="en-US" altLang="zh-CN" dirty="0" err="1" smtClean="0">
                <a:ea typeface="宋体" charset="-122"/>
              </a:rPr>
              <a:t>Classification:decision</a:t>
            </a:r>
            <a:r>
              <a:rPr lang="en-US" altLang="zh-CN" dirty="0" smtClean="0">
                <a:ea typeface="宋体" charset="-122"/>
              </a:rPr>
              <a:t> tree, nearest-neighbor classifier O(N^2), kernel discriminant analysis O(N^2), support vector machine O(N^3), </a:t>
            </a:r>
            <a:r>
              <a:rPr lang="en-US" altLang="zh-CN" dirty="0" err="1" smtClean="0">
                <a:ea typeface="宋体" charset="-122"/>
              </a:rPr>
              <a:t>LpSVM</a:t>
            </a:r>
            <a:r>
              <a:rPr lang="en-US" altLang="zh-CN" dirty="0" smtClean="0">
                <a:ea typeface="宋体" charset="-122"/>
              </a:rPr>
              <a:t>, non-negative SVM [Guan et al. ICDM 2011]</a:t>
            </a:r>
          </a:p>
          <a:p>
            <a:r>
              <a:rPr lang="en-US" altLang="zh-CN" dirty="0" smtClean="0">
                <a:ea typeface="宋体" charset="-122"/>
              </a:rPr>
              <a:t>4.  Regression: linear regression, LASSO, kernel </a:t>
            </a:r>
            <a:r>
              <a:rPr lang="en-US" altLang="zh-CN" dirty="0" err="1" smtClean="0">
                <a:ea typeface="宋体" charset="-122"/>
              </a:rPr>
              <a:t>regresssion</a:t>
            </a:r>
            <a:r>
              <a:rPr lang="en-US" altLang="zh-CN" dirty="0" smtClean="0">
                <a:ea typeface="宋体" charset="-122"/>
              </a:rPr>
              <a:t> O(N^2), Gaussian process regression O(N^3)</a:t>
            </a:r>
          </a:p>
          <a:p>
            <a:r>
              <a:rPr lang="en-US" altLang="zh-CN" dirty="0" smtClean="0">
                <a:ea typeface="宋体" charset="-122"/>
              </a:rPr>
              <a:t>5.  Dimension reduction: PCA, non-negative matrix </a:t>
            </a:r>
            <a:r>
              <a:rPr lang="en-US" altLang="zh-CN" dirty="0" err="1" smtClean="0">
                <a:ea typeface="宋体" charset="-122"/>
              </a:rPr>
              <a:t>factorizatino</a:t>
            </a:r>
            <a:r>
              <a:rPr lang="en-US" altLang="zh-CN" dirty="0" smtClean="0">
                <a:ea typeface="宋体" charset="-122"/>
              </a:rPr>
              <a:t>, kernel PCA O(N^3), maximum variance unfolding O(N^3); Gaussian graphical models, discrete graphical models, rank-preserving maps[</a:t>
            </a:r>
            <a:r>
              <a:rPr lang="en-US" altLang="zh-CN" dirty="0" err="1" smtClean="0">
                <a:ea typeface="宋体" charset="-122"/>
              </a:rPr>
              <a:t>Ouyang</a:t>
            </a:r>
            <a:r>
              <a:rPr lang="en-US" altLang="zh-CN" dirty="0" smtClean="0">
                <a:ea typeface="宋体" charset="-122"/>
              </a:rPr>
              <a:t> and Gray, ICML 2008] o(N^2); isometric separation maps [Gray, MLSP 2009] O(N^3), isometric NMF[Gray, MLSP 2009] O(N^3), functional ICA [Mehta and Gray, 2009], density preserving maps [Gray in prep] O(N^3)</a:t>
            </a:r>
          </a:p>
          <a:p>
            <a:r>
              <a:rPr lang="en-US" altLang="zh-CN" dirty="0" smtClean="0">
                <a:ea typeface="宋体" charset="-122"/>
              </a:rPr>
              <a:t>6.  Clustering: K-means, mean-shirt O(N^2), hierarchical (</a:t>
            </a:r>
            <a:r>
              <a:rPr lang="en-US" altLang="zh-CN" dirty="0" err="1" smtClean="0">
                <a:ea typeface="宋体" charset="-122"/>
              </a:rPr>
              <a:t>FoF</a:t>
            </a:r>
            <a:r>
              <a:rPr lang="en-US" altLang="zh-CN" dirty="0" smtClean="0">
                <a:ea typeface="宋体" charset="-122"/>
              </a:rPr>
              <a:t>) clustering O(N^3)</a:t>
            </a:r>
          </a:p>
          <a:p>
            <a:r>
              <a:rPr lang="en-US" altLang="zh-CN" dirty="0" smtClean="0">
                <a:ea typeface="宋体" charset="-122"/>
              </a:rPr>
              <a:t>7.  Testing and matching: MST O(N^3), bipartite cross-matching O(N^3), n-point correlation 2-sample testing O(</a:t>
            </a:r>
            <a:r>
              <a:rPr lang="en-US" altLang="zh-CN" dirty="0" err="1" smtClean="0">
                <a:ea typeface="宋体" charset="-122"/>
              </a:rPr>
              <a:t>N^n</a:t>
            </a:r>
            <a:r>
              <a:rPr lang="en-US" altLang="zh-CN" dirty="0" smtClean="0">
                <a:ea typeface="宋体" charset="-122"/>
              </a:rPr>
              <a:t>), kernel embedding </a:t>
            </a:r>
          </a:p>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1075" cy="3594100"/>
          </a:xfrm>
        </p:spPr>
      </p:sp>
      <p:sp>
        <p:nvSpPr>
          <p:cNvPr id="3" name="Notes Placeholder 2"/>
          <p:cNvSpPr>
            <a:spLocks noGrp="1"/>
          </p:cNvSpPr>
          <p:nvPr>
            <p:ph type="body" idx="1"/>
          </p:nvPr>
        </p:nvSpPr>
        <p:spPr/>
        <p:txBody>
          <a:bodyPr/>
          <a:lstStyle/>
          <a:p>
            <a:r>
              <a:rPr lang="en-US" altLang="zh-CN" sz="1200" b="0" i="0" kern="1200" dirty="0" smtClean="0">
                <a:solidFill>
                  <a:srgbClr val="000000"/>
                </a:solidFill>
                <a:effectLst/>
                <a:latin typeface="Times New Roman" pitchFamily="16" charset="0"/>
                <a:ea typeface="+mn-ea"/>
                <a:cs typeface="+mn-cs"/>
              </a:rPr>
              <a:t>scaling by a constant c simply multiplies the original power-law relation by the constant </a:t>
            </a:r>
            <a:r>
              <a:rPr lang="en-US" altLang="zh-CN" sz="1200" b="0" i="0" kern="1200" dirty="0" err="1" smtClean="0">
                <a:solidFill>
                  <a:srgbClr val="000000"/>
                </a:solidFill>
                <a:effectLst/>
                <a:latin typeface="Times New Roman" pitchFamily="16" charset="0"/>
                <a:ea typeface="+mn-ea"/>
                <a:cs typeface="+mn-cs"/>
              </a:rPr>
              <a:t>c^k</a:t>
            </a:r>
            <a:endParaRPr lang="zh-CN" altLang="en-US" dirty="0"/>
          </a:p>
        </p:txBody>
      </p:sp>
      <p:sp>
        <p:nvSpPr>
          <p:cNvPr id="4" name="Slide Number Placeholder 3"/>
          <p:cNvSpPr>
            <a:spLocks noGrp="1"/>
          </p:cNvSpPr>
          <p:nvPr>
            <p:ph type="sldNum" idx="10"/>
          </p:nvPr>
        </p:nvSpPr>
        <p:spPr/>
        <p:txBody>
          <a:bodyPr/>
          <a:lstStyle/>
          <a:p>
            <a:pPr>
              <a:defRPr/>
            </a:pPr>
            <a:fld id="{655445CD-BE69-4A95-B1A9-CC7D8B1B044C}" type="slidenum">
              <a:rPr lang="en-US" smtClean="0"/>
              <a:pPr>
                <a:defRPr/>
              </a:pPr>
              <a:t>106</a:t>
            </a:fld>
            <a:endParaRPr lang="en-US"/>
          </a:p>
        </p:txBody>
      </p:sp>
    </p:spTree>
    <p:extLst>
      <p:ext uri="{BB962C8B-B14F-4D97-AF65-F5344CB8AC3E}">
        <p14:creationId xmlns:p14="http://schemas.microsoft.com/office/powerpoint/2010/main" val="2765651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1075" cy="3594100"/>
          </a:xfrm>
        </p:spPr>
      </p:sp>
      <p:sp>
        <p:nvSpPr>
          <p:cNvPr id="3" name="Notes Placeholder 2"/>
          <p:cNvSpPr>
            <a:spLocks noGrp="1"/>
          </p:cNvSpPr>
          <p:nvPr>
            <p:ph type="body" idx="1"/>
          </p:nvPr>
        </p:nvSpPr>
        <p:spPr/>
        <p:txBody>
          <a:bodyPr/>
          <a:lstStyle/>
          <a:p>
            <a:r>
              <a:rPr lang="en-US" altLang="zh-CN" dirty="0" smtClean="0"/>
              <a:t>To understand the structure of the data</a:t>
            </a:r>
            <a:endParaRPr lang="zh-CN" altLang="en-US" dirty="0"/>
          </a:p>
        </p:txBody>
      </p:sp>
      <p:sp>
        <p:nvSpPr>
          <p:cNvPr id="4" name="Slide Number Placeholder 3"/>
          <p:cNvSpPr>
            <a:spLocks noGrp="1"/>
          </p:cNvSpPr>
          <p:nvPr>
            <p:ph type="sldNum" idx="10"/>
          </p:nvPr>
        </p:nvSpPr>
        <p:spPr/>
        <p:txBody>
          <a:bodyPr/>
          <a:lstStyle/>
          <a:p>
            <a:pPr>
              <a:defRPr/>
            </a:pPr>
            <a:fld id="{655445CD-BE69-4A95-B1A9-CC7D8B1B044C}" type="slidenum">
              <a:rPr lang="en-US" smtClean="0"/>
              <a:pPr>
                <a:defRPr/>
              </a:pPr>
              <a:t>27</a:t>
            </a:fld>
            <a:endParaRPr lang="en-US"/>
          </a:p>
        </p:txBody>
      </p:sp>
    </p:spTree>
    <p:extLst>
      <p:ext uri="{BB962C8B-B14F-4D97-AF65-F5344CB8AC3E}">
        <p14:creationId xmlns:p14="http://schemas.microsoft.com/office/powerpoint/2010/main" val="2015463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1075" cy="3594100"/>
          </a:xfrm>
        </p:spPr>
      </p:sp>
      <p:sp>
        <p:nvSpPr>
          <p:cNvPr id="3" name="Notes Placeholder 2"/>
          <p:cNvSpPr>
            <a:spLocks noGrp="1"/>
          </p:cNvSpPr>
          <p:nvPr>
            <p:ph type="body" idx="1"/>
          </p:nvPr>
        </p:nvSpPr>
        <p:spPr/>
        <p:txBody>
          <a:bodyPr/>
          <a:lstStyle/>
          <a:p>
            <a:r>
              <a:rPr lang="en-US" altLang="zh-CN" dirty="0" smtClean="0"/>
              <a:t>New</a:t>
            </a:r>
            <a:r>
              <a:rPr lang="en-US" altLang="zh-CN" baseline="0" dirty="0" smtClean="0"/>
              <a:t>s change every second, volume is large</a:t>
            </a:r>
            <a:endParaRPr lang="zh-CN" altLang="en-US" dirty="0"/>
          </a:p>
        </p:txBody>
      </p:sp>
      <p:sp>
        <p:nvSpPr>
          <p:cNvPr id="4" name="Slide Number Placeholder 3"/>
          <p:cNvSpPr>
            <a:spLocks noGrp="1"/>
          </p:cNvSpPr>
          <p:nvPr>
            <p:ph type="sldNum" idx="10"/>
          </p:nvPr>
        </p:nvSpPr>
        <p:spPr/>
        <p:txBody>
          <a:bodyPr/>
          <a:lstStyle/>
          <a:p>
            <a:pPr>
              <a:defRPr/>
            </a:pPr>
            <a:fld id="{655445CD-BE69-4A95-B1A9-CC7D8B1B044C}" type="slidenum">
              <a:rPr lang="en-US" smtClean="0"/>
              <a:pPr>
                <a:defRPr/>
              </a:pPr>
              <a:t>32</a:t>
            </a:fld>
            <a:endParaRPr lang="en-US"/>
          </a:p>
        </p:txBody>
      </p:sp>
    </p:spTree>
    <p:extLst>
      <p:ext uri="{BB962C8B-B14F-4D97-AF65-F5344CB8AC3E}">
        <p14:creationId xmlns:p14="http://schemas.microsoft.com/office/powerpoint/2010/main" val="3938531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1075" cy="35941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idx="10"/>
          </p:nvPr>
        </p:nvSpPr>
        <p:spPr/>
        <p:txBody>
          <a:bodyPr/>
          <a:lstStyle/>
          <a:p>
            <a:pPr>
              <a:defRPr/>
            </a:pPr>
            <a:fld id="{655445CD-BE69-4A95-B1A9-CC7D8B1B044C}" type="slidenum">
              <a:rPr lang="en-US" smtClean="0"/>
              <a:pPr>
                <a:defRPr/>
              </a:pPr>
              <a:t>37</a:t>
            </a:fld>
            <a:endParaRPr lang="en-US"/>
          </a:p>
        </p:txBody>
      </p:sp>
    </p:spTree>
    <p:extLst>
      <p:ext uri="{BB962C8B-B14F-4D97-AF65-F5344CB8AC3E}">
        <p14:creationId xmlns:p14="http://schemas.microsoft.com/office/powerpoint/2010/main" val="2443305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1075" cy="3594100"/>
          </a:xfrm>
        </p:spPr>
      </p:sp>
      <p:sp>
        <p:nvSpPr>
          <p:cNvPr id="3" name="Notes Placeholder 2"/>
          <p:cNvSpPr>
            <a:spLocks noGrp="1"/>
          </p:cNvSpPr>
          <p:nvPr>
            <p:ph type="body" idx="1"/>
          </p:nvPr>
        </p:nvSpPr>
        <p:spPr/>
        <p:txBody>
          <a:bodyPr/>
          <a:lstStyle/>
          <a:p>
            <a:r>
              <a:rPr lang="en-US" altLang="zh-CN" dirty="0" smtClean="0"/>
              <a:t>Took over seven</a:t>
            </a:r>
            <a:r>
              <a:rPr lang="en-US" altLang="zh-CN" baseline="0" dirty="0" smtClean="0"/>
              <a:t> years to manually tabulate and report on the data</a:t>
            </a:r>
            <a:endParaRPr lang="zh-CN" altLang="en-US" dirty="0"/>
          </a:p>
        </p:txBody>
      </p:sp>
      <p:sp>
        <p:nvSpPr>
          <p:cNvPr id="4" name="Slide Number Placeholder 3"/>
          <p:cNvSpPr>
            <a:spLocks noGrp="1"/>
          </p:cNvSpPr>
          <p:nvPr>
            <p:ph type="sldNum" sz="quarter" idx="10"/>
          </p:nvPr>
        </p:nvSpPr>
        <p:spPr/>
        <p:txBody>
          <a:bodyPr/>
          <a:lstStyle/>
          <a:p>
            <a:fld id="{E3ED52CB-7B5E-4422-A1BB-16CE22132FDD}" type="slidenum">
              <a:rPr lang="zh-CN" altLang="en-US" smtClean="0"/>
              <a:t>40</a:t>
            </a:fld>
            <a:endParaRPr lang="zh-CN" altLang="en-US"/>
          </a:p>
        </p:txBody>
      </p:sp>
    </p:spTree>
    <p:extLst>
      <p:ext uri="{BB962C8B-B14F-4D97-AF65-F5344CB8AC3E}">
        <p14:creationId xmlns:p14="http://schemas.microsoft.com/office/powerpoint/2010/main" val="529560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1075" cy="3594100"/>
          </a:xfrm>
        </p:spPr>
      </p:sp>
      <p:sp>
        <p:nvSpPr>
          <p:cNvPr id="3" name="Notes Placeholder 2"/>
          <p:cNvSpPr>
            <a:spLocks noGrp="1"/>
          </p:cNvSpPr>
          <p:nvPr>
            <p:ph type="body" idx="1"/>
          </p:nvPr>
        </p:nvSpPr>
        <p:spPr/>
        <p:txBody>
          <a:bodyPr/>
          <a:lstStyle/>
          <a:p>
            <a:r>
              <a:rPr lang="en-US" altLang="zh-CN" dirty="0" smtClean="0"/>
              <a:t>A mechanical device</a:t>
            </a:r>
            <a:r>
              <a:rPr lang="en-US" altLang="zh-CN" baseline="0" dirty="0" smtClean="0"/>
              <a:t> called the Hollerith Tabulating system, which worked with punch cards that could hold about 80 variables. </a:t>
            </a:r>
          </a:p>
          <a:p>
            <a:r>
              <a:rPr lang="en-US" altLang="zh-CN" baseline="0" dirty="0" smtClean="0"/>
              <a:t>The HT system revolutionized the value of census data, making it actionable and increasing its value an untold amount.  Analysis took six weeks instead of seven years.  It allowed the government to act on information in a reasonable amount of time.</a:t>
            </a:r>
          </a:p>
          <a:p>
            <a:endParaRPr lang="en-US" altLang="zh-CN" baseline="0" dirty="0" smtClean="0"/>
          </a:p>
          <a:p>
            <a:r>
              <a:rPr lang="en-US" altLang="zh-CN" baseline="0" dirty="0" smtClean="0"/>
              <a:t>The ability to analyze the 1890 census led to an improved understanding of the populace, which the government could use to shape economic and social policies ranging from taxation to education to military conscription.</a:t>
            </a:r>
            <a:endParaRPr lang="zh-CN" altLang="en-US" dirty="0"/>
          </a:p>
        </p:txBody>
      </p:sp>
      <p:sp>
        <p:nvSpPr>
          <p:cNvPr id="4" name="Slide Number Placeholder 3"/>
          <p:cNvSpPr>
            <a:spLocks noGrp="1"/>
          </p:cNvSpPr>
          <p:nvPr>
            <p:ph type="sldNum" sz="quarter" idx="10"/>
          </p:nvPr>
        </p:nvSpPr>
        <p:spPr/>
        <p:txBody>
          <a:bodyPr/>
          <a:lstStyle/>
          <a:p>
            <a:fld id="{E3ED52CB-7B5E-4422-A1BB-16CE22132FDD}" type="slidenum">
              <a:rPr lang="zh-CN" altLang="en-US" smtClean="0"/>
              <a:t>41</a:t>
            </a:fld>
            <a:endParaRPr lang="zh-CN" altLang="en-US"/>
          </a:p>
        </p:txBody>
      </p:sp>
    </p:spTree>
    <p:extLst>
      <p:ext uri="{BB962C8B-B14F-4D97-AF65-F5344CB8AC3E}">
        <p14:creationId xmlns:p14="http://schemas.microsoft.com/office/powerpoint/2010/main" val="1932022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1075" cy="3594100"/>
          </a:xfrm>
        </p:spPr>
      </p:sp>
      <p:sp>
        <p:nvSpPr>
          <p:cNvPr id="3" name="Notes Placeholder 2"/>
          <p:cNvSpPr>
            <a:spLocks noGrp="1"/>
          </p:cNvSpPr>
          <p:nvPr>
            <p:ph type="body" idx="1"/>
          </p:nvPr>
        </p:nvSpPr>
        <p:spPr/>
        <p:txBody>
          <a:bodyPr/>
          <a:lstStyle/>
          <a:p>
            <a:r>
              <a:rPr lang="en-US" altLang="zh-CN" dirty="0" smtClean="0"/>
              <a:t>The next giant leap for Big Data Analytics came with the</a:t>
            </a:r>
            <a:r>
              <a:rPr lang="en-US" altLang="zh-CN" baseline="0" dirty="0" smtClean="0"/>
              <a:t> Manhattan project, the US development of the atomic bomb during World War II.  </a:t>
            </a:r>
          </a:p>
          <a:p>
            <a:endParaRPr lang="en-US" altLang="zh-CN" baseline="0" dirty="0" smtClean="0"/>
          </a:p>
          <a:p>
            <a:r>
              <a:rPr lang="en-US" altLang="zh-CN" baseline="0" dirty="0" smtClean="0"/>
              <a:t>The Manhattan project not only introduced the concept of Big Data analysis with computers, it was also the catalyst for Big Science</a:t>
            </a:r>
            <a:endParaRPr lang="zh-CN" altLang="en-US" dirty="0"/>
          </a:p>
        </p:txBody>
      </p:sp>
      <p:sp>
        <p:nvSpPr>
          <p:cNvPr id="4" name="Slide Number Placeholder 3"/>
          <p:cNvSpPr>
            <a:spLocks noGrp="1"/>
          </p:cNvSpPr>
          <p:nvPr>
            <p:ph type="sldNum" sz="quarter" idx="10"/>
          </p:nvPr>
        </p:nvSpPr>
        <p:spPr/>
        <p:txBody>
          <a:bodyPr/>
          <a:lstStyle/>
          <a:p>
            <a:fld id="{E3ED52CB-7B5E-4422-A1BB-16CE22132FDD}" type="slidenum">
              <a:rPr lang="zh-CN" altLang="en-US" smtClean="0"/>
              <a:t>42</a:t>
            </a:fld>
            <a:endParaRPr lang="zh-CN" altLang="en-US"/>
          </a:p>
        </p:txBody>
      </p:sp>
    </p:spTree>
    <p:extLst>
      <p:ext uri="{BB962C8B-B14F-4D97-AF65-F5344CB8AC3E}">
        <p14:creationId xmlns:p14="http://schemas.microsoft.com/office/powerpoint/2010/main" val="1184693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1075" cy="3594100"/>
          </a:xfrm>
        </p:spPr>
      </p:sp>
      <p:sp>
        <p:nvSpPr>
          <p:cNvPr id="3" name="Notes Placeholder 2"/>
          <p:cNvSpPr>
            <a:spLocks noGrp="1"/>
          </p:cNvSpPr>
          <p:nvPr>
            <p:ph type="body" idx="1"/>
          </p:nvPr>
        </p:nvSpPr>
        <p:spPr/>
        <p:txBody>
          <a:bodyPr/>
          <a:lstStyle/>
          <a:p>
            <a:r>
              <a:rPr lang="en-US" altLang="zh-CN" dirty="0" smtClean="0"/>
              <a:t>It</a:t>
            </a:r>
            <a:r>
              <a:rPr lang="en-US" altLang="zh-CN" baseline="0" dirty="0" smtClean="0"/>
              <a:t> was driven by a Space Race between the </a:t>
            </a:r>
            <a:r>
              <a:rPr lang="en-US" altLang="zh-CN" baseline="0" dirty="0" err="1" smtClean="0"/>
              <a:t>Sovient</a:t>
            </a:r>
            <a:r>
              <a:rPr lang="en-US" altLang="zh-CN" baseline="0" dirty="0" smtClean="0"/>
              <a:t> Union and the United States, the launch of the first man-made objective to orbit the Earth, the USSR’s Sputnik 1, on 4 October 1957, the first Moon landing by the American Apollo 11 craft on 20 July 1969.</a:t>
            </a:r>
            <a:endParaRPr lang="zh-CN" altLang="en-US" dirty="0"/>
          </a:p>
        </p:txBody>
      </p:sp>
      <p:sp>
        <p:nvSpPr>
          <p:cNvPr id="4" name="Slide Number Placeholder 3"/>
          <p:cNvSpPr>
            <a:spLocks noGrp="1"/>
          </p:cNvSpPr>
          <p:nvPr>
            <p:ph type="sldNum" sz="quarter" idx="10"/>
          </p:nvPr>
        </p:nvSpPr>
        <p:spPr/>
        <p:txBody>
          <a:bodyPr/>
          <a:lstStyle/>
          <a:p>
            <a:fld id="{E3ED52CB-7B5E-4422-A1BB-16CE22132FDD}" type="slidenum">
              <a:rPr lang="zh-CN" altLang="en-US" smtClean="0"/>
              <a:t>43</a:t>
            </a:fld>
            <a:endParaRPr lang="zh-CN" altLang="en-US"/>
          </a:p>
        </p:txBody>
      </p:sp>
    </p:spTree>
    <p:extLst>
      <p:ext uri="{BB962C8B-B14F-4D97-AF65-F5344CB8AC3E}">
        <p14:creationId xmlns:p14="http://schemas.microsoft.com/office/powerpoint/2010/main" val="4140291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1075" cy="3594100"/>
          </a:xfrm>
        </p:spPr>
      </p:sp>
      <p:sp>
        <p:nvSpPr>
          <p:cNvPr id="3" name="Notes Placeholder 2"/>
          <p:cNvSpPr>
            <a:spLocks noGrp="1"/>
          </p:cNvSpPr>
          <p:nvPr>
            <p:ph type="body" idx="1"/>
          </p:nvPr>
        </p:nvSpPr>
        <p:spPr/>
        <p:txBody>
          <a:bodyPr/>
          <a:lstStyle/>
          <a:p>
            <a:r>
              <a:rPr lang="en-US" altLang="zh-CN" dirty="0" smtClean="0"/>
              <a:t>Large Hadron</a:t>
            </a:r>
            <a:r>
              <a:rPr lang="en-US" altLang="zh-CN" baseline="0" dirty="0" smtClean="0"/>
              <a:t> Collider, costing $5 and $10 billion</a:t>
            </a:r>
            <a:endParaRPr lang="zh-CN" altLang="en-US" dirty="0"/>
          </a:p>
        </p:txBody>
      </p:sp>
      <p:sp>
        <p:nvSpPr>
          <p:cNvPr id="4" name="Slide Number Placeholder 3"/>
          <p:cNvSpPr>
            <a:spLocks noGrp="1"/>
          </p:cNvSpPr>
          <p:nvPr>
            <p:ph type="sldNum" sz="quarter" idx="10"/>
          </p:nvPr>
        </p:nvSpPr>
        <p:spPr/>
        <p:txBody>
          <a:bodyPr/>
          <a:lstStyle/>
          <a:p>
            <a:fld id="{E3ED52CB-7B5E-4422-A1BB-16CE22132FDD}" type="slidenum">
              <a:rPr lang="zh-CN" altLang="en-US" smtClean="0"/>
              <a:t>45</a:t>
            </a:fld>
            <a:endParaRPr lang="zh-CN" altLang="en-US"/>
          </a:p>
        </p:txBody>
      </p:sp>
    </p:spTree>
    <p:extLst>
      <p:ext uri="{BB962C8B-B14F-4D97-AF65-F5344CB8AC3E}">
        <p14:creationId xmlns:p14="http://schemas.microsoft.com/office/powerpoint/2010/main" val="2268696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F3FFAE72-9F8B-4BCD-8246-CD24C11717AD}" type="datetime1">
              <a:rPr lang="en-US" smtClean="0"/>
              <a:t>9/2/2013</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pPr>
              <a:defRPr/>
            </a:pPr>
            <a:fld id="{DB3EC566-48E6-4552-87D6-CB322A8F1925}" type="slidenum">
              <a:rPr lang="en-US" smtClean="0"/>
              <a:pPr>
                <a:defRPr/>
              </a:pPr>
              <a:t>‹#›</a:t>
            </a:fld>
            <a:endParaRPr lang="en-US"/>
          </a:p>
        </p:txBody>
      </p:sp>
    </p:spTree>
    <p:extLst>
      <p:ext uri="{BB962C8B-B14F-4D97-AF65-F5344CB8AC3E}">
        <p14:creationId xmlns:p14="http://schemas.microsoft.com/office/powerpoint/2010/main" val="3291022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7B55E8B4-2DDC-478E-A6C2-8B519D5D5DB7}" type="datetime1">
              <a:rPr lang="en-US" smtClean="0"/>
              <a:t>9/2/2013</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pPr>
              <a:defRPr/>
            </a:pPr>
            <a:fld id="{DB3EC566-48E6-4552-87D6-CB322A8F1925}" type="slidenum">
              <a:rPr lang="en-US" smtClean="0"/>
              <a:pPr>
                <a:defRPr/>
              </a:pPr>
              <a:t>‹#›</a:t>
            </a:fld>
            <a:endParaRPr lang="en-US"/>
          </a:p>
        </p:txBody>
      </p:sp>
    </p:spTree>
    <p:extLst>
      <p:ext uri="{BB962C8B-B14F-4D97-AF65-F5344CB8AC3E}">
        <p14:creationId xmlns:p14="http://schemas.microsoft.com/office/powerpoint/2010/main" val="2125038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A76C7CE6-568E-4668-BF04-67BDEABB3C8C}" type="datetime1">
              <a:rPr lang="en-US" smtClean="0"/>
              <a:t>9/2/2013</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pPr>
              <a:defRPr/>
            </a:pPr>
            <a:fld id="{DB3EC566-48E6-4552-87D6-CB322A8F1925}" type="slidenum">
              <a:rPr lang="en-US" smtClean="0"/>
              <a:pPr>
                <a:defRPr/>
              </a:pPr>
              <a:t>‹#›</a:t>
            </a:fld>
            <a:endParaRPr lang="en-US"/>
          </a:p>
        </p:txBody>
      </p:sp>
    </p:spTree>
    <p:extLst>
      <p:ext uri="{BB962C8B-B14F-4D97-AF65-F5344CB8AC3E}">
        <p14:creationId xmlns:p14="http://schemas.microsoft.com/office/powerpoint/2010/main" val="1556020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45DE8471-D852-47FA-93D1-3DACE3B27236}" type="datetime1">
              <a:rPr lang="en-US" smtClean="0"/>
              <a:t>9/2/2013</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pPr>
              <a:defRPr/>
            </a:pPr>
            <a:fld id="{DB3EC566-48E6-4552-87D6-CB322A8F1925}" type="slidenum">
              <a:rPr lang="en-US" smtClean="0"/>
              <a:pPr>
                <a:defRPr/>
              </a:pPr>
              <a:t>‹#›</a:t>
            </a:fld>
            <a:endParaRPr lang="en-US"/>
          </a:p>
        </p:txBody>
      </p:sp>
    </p:spTree>
    <p:extLst>
      <p:ext uri="{BB962C8B-B14F-4D97-AF65-F5344CB8AC3E}">
        <p14:creationId xmlns:p14="http://schemas.microsoft.com/office/powerpoint/2010/main" val="3136032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4C6D37A-8BE2-4AE4-B6F0-170ADE070AC7}" type="datetime1">
              <a:rPr lang="en-US" smtClean="0"/>
              <a:t>9/2/2013</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pPr>
              <a:defRPr/>
            </a:pPr>
            <a:fld id="{DB3EC566-48E6-4552-87D6-CB322A8F1925}" type="slidenum">
              <a:rPr lang="en-US" smtClean="0"/>
              <a:pPr>
                <a:defRPr/>
              </a:pPr>
              <a:t>‹#›</a:t>
            </a:fld>
            <a:endParaRPr lang="en-US"/>
          </a:p>
        </p:txBody>
      </p:sp>
    </p:spTree>
    <p:extLst>
      <p:ext uri="{BB962C8B-B14F-4D97-AF65-F5344CB8AC3E}">
        <p14:creationId xmlns:p14="http://schemas.microsoft.com/office/powerpoint/2010/main" val="397327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42AA3F09-1ECA-461D-91DB-B97A1A2499AE}" type="datetime1">
              <a:rPr lang="en-US" smtClean="0"/>
              <a:t>9/2/2013</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pPr>
              <a:defRPr/>
            </a:pPr>
            <a:fld id="{DB3EC566-48E6-4552-87D6-CB322A8F1925}" type="slidenum">
              <a:rPr lang="en-US" smtClean="0"/>
              <a:pPr>
                <a:defRPr/>
              </a:pPr>
              <a:t>‹#›</a:t>
            </a:fld>
            <a:endParaRPr lang="en-US"/>
          </a:p>
        </p:txBody>
      </p:sp>
    </p:spTree>
    <p:extLst>
      <p:ext uri="{BB962C8B-B14F-4D97-AF65-F5344CB8AC3E}">
        <p14:creationId xmlns:p14="http://schemas.microsoft.com/office/powerpoint/2010/main" val="1235447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C66C1221-897B-4D52-AAA2-8B1FCC8767EB}" type="datetime1">
              <a:rPr lang="en-US" smtClean="0"/>
              <a:t>9/2/2013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pPr>
              <a:defRPr/>
            </a:pPr>
            <a:fld id="{DB3EC566-48E6-4552-87D6-CB322A8F1925}" type="slidenum">
              <a:rPr lang="en-US" smtClean="0"/>
              <a:pPr>
                <a:defRPr/>
              </a:pPr>
              <a:t>‹#›</a:t>
            </a:fld>
            <a:endParaRPr lang="en-US"/>
          </a:p>
        </p:txBody>
      </p:sp>
    </p:spTree>
    <p:extLst>
      <p:ext uri="{BB962C8B-B14F-4D97-AF65-F5344CB8AC3E}">
        <p14:creationId xmlns:p14="http://schemas.microsoft.com/office/powerpoint/2010/main" val="686383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C672B939-35F9-45C4-ACFB-EAA3E01E1CDA}" type="datetime1">
              <a:rPr lang="en-US" smtClean="0"/>
              <a:t>9/2/2013</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pPr>
              <a:defRPr/>
            </a:pPr>
            <a:fld id="{DB3EC566-48E6-4552-87D6-CB322A8F1925}" type="slidenum">
              <a:rPr lang="en-US" smtClean="0"/>
              <a:pPr>
                <a:defRPr/>
              </a:pPr>
              <a:t>‹#›</a:t>
            </a:fld>
            <a:endParaRPr lang="en-US"/>
          </a:p>
        </p:txBody>
      </p:sp>
    </p:spTree>
    <p:extLst>
      <p:ext uri="{BB962C8B-B14F-4D97-AF65-F5344CB8AC3E}">
        <p14:creationId xmlns:p14="http://schemas.microsoft.com/office/powerpoint/2010/main" val="2941906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5277F0F-1760-4126-A45C-DD52BBEBC584}" type="datetime1">
              <a:rPr lang="en-US" smtClean="0"/>
              <a:t>9/2/2013</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pPr>
              <a:defRPr/>
            </a:pPr>
            <a:fld id="{DB3EC566-48E6-4552-87D6-CB322A8F1925}" type="slidenum">
              <a:rPr lang="en-US" smtClean="0"/>
              <a:pPr>
                <a:defRPr/>
              </a:pPr>
              <a:t>‹#›</a:t>
            </a:fld>
            <a:endParaRPr lang="en-US"/>
          </a:p>
        </p:txBody>
      </p:sp>
    </p:spTree>
    <p:extLst>
      <p:ext uri="{BB962C8B-B14F-4D97-AF65-F5344CB8AC3E}">
        <p14:creationId xmlns:p14="http://schemas.microsoft.com/office/powerpoint/2010/main" val="3798498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56B97D8-EF27-4269-AFD0-AE12B4CE467D}" type="datetime1">
              <a:rPr lang="en-US" smtClean="0"/>
              <a:t>9/2/2013</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pPr>
              <a:defRPr/>
            </a:pPr>
            <a:fld id="{DB3EC566-48E6-4552-87D6-CB322A8F1925}" type="slidenum">
              <a:rPr lang="en-US" smtClean="0"/>
              <a:pPr>
                <a:defRPr/>
              </a:pPr>
              <a:t>‹#›</a:t>
            </a:fld>
            <a:endParaRPr lang="en-US"/>
          </a:p>
        </p:txBody>
      </p:sp>
    </p:spTree>
    <p:extLst>
      <p:ext uri="{BB962C8B-B14F-4D97-AF65-F5344CB8AC3E}">
        <p14:creationId xmlns:p14="http://schemas.microsoft.com/office/powerpoint/2010/main" val="73766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3AFDE8D-136F-4318-8CDD-5126C55DF331}" type="datetime1">
              <a:rPr lang="en-US" smtClean="0"/>
              <a:t>9/2/2013</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pPr>
              <a:defRPr/>
            </a:pPr>
            <a:fld id="{DB3EC566-48E6-4552-87D6-CB322A8F1925}" type="slidenum">
              <a:rPr lang="en-US" smtClean="0"/>
              <a:pPr>
                <a:defRPr/>
              </a:pPr>
              <a:t>‹#›</a:t>
            </a:fld>
            <a:endParaRPr lang="en-US"/>
          </a:p>
        </p:txBody>
      </p:sp>
    </p:spTree>
    <p:extLst>
      <p:ext uri="{BB962C8B-B14F-4D97-AF65-F5344CB8AC3E}">
        <p14:creationId xmlns:p14="http://schemas.microsoft.com/office/powerpoint/2010/main" val="570485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08B986-A24D-477B-B88E-4122D9EB9E46}" type="datetime1">
              <a:rPr lang="en-US" smtClean="0"/>
              <a:t>9/2/2013</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1FB7D08-67DA-430D-B31F-1498AA061A61}" type="slidenum">
              <a:rPr lang="en-US" smtClean="0"/>
              <a:pPr>
                <a:defRPr/>
              </a:pPr>
              <a:t>‹#›</a:t>
            </a:fld>
            <a:endParaRPr lang="en-US"/>
          </a:p>
        </p:txBody>
      </p:sp>
    </p:spTree>
    <p:extLst>
      <p:ext uri="{BB962C8B-B14F-4D97-AF65-F5344CB8AC3E}">
        <p14:creationId xmlns:p14="http://schemas.microsoft.com/office/powerpoint/2010/main" val="240233562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slide" Target="slide69.xml"/><Relationship Id="rId4" Type="http://schemas.openxmlformats.org/officeDocument/2006/relationships/image" Target="../media/image7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infolab.stanford.edu/~ullman/mmds.html" TargetMode="External"/><Relationship Id="rId2" Type="http://schemas.openxmlformats.org/officeDocument/2006/relationships/hyperlink" Target="http://www.amazon.com/Mining-Massive-Datasets-Anand-Rajaraman/dp/1107015359"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king@cse.cuhk.edu.hk" TargetMode="External"/><Relationship Id="rId7" Type="http://schemas.openxmlformats.org/officeDocument/2006/relationships/image" Target="../media/image10.jpeg"/><Relationship Id="rId2" Type="http://schemas.openxmlformats.org/officeDocument/2006/relationships/hyperlink" Target="http://www.cse.cuhk.edu.hk/~king"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mailto:lyu@cse.cuhk.edu.hk" TargetMode="External"/><Relationship Id="rId4" Type="http://schemas.openxmlformats.org/officeDocument/2006/relationships/hyperlink" Target="http://www.cse.cuhk.edu.hk/~lyu"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mailto:czhou@cse.cuhk.edu.h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en.wikipedia.org/wiki/Big_dat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1.jpg"/></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wmf"/><Relationship Id="rId1" Type="http://schemas.openxmlformats.org/officeDocument/2006/relationships/slideLayout" Target="../slideLayouts/slideLayout4.xml"/><Relationship Id="rId4" Type="http://schemas.openxmlformats.org/officeDocument/2006/relationships/image" Target="../media/image38.w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41.jpeg"/><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5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slide" Target="slide10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8" Type="http://schemas.openxmlformats.org/officeDocument/2006/relationships/hyperlink" Target="http://siam.omnibooksonline.com/2012datamining/data/papers/038.pdf" TargetMode="External"/><Relationship Id="rId3" Type="http://schemas.openxmlformats.org/officeDocument/2006/relationships/hyperlink" Target="http://citeseerx.ist.psu.edu/viewdoc/download?doi=10.1.1.117.8527&amp;rep=rep1&amp;type=pdf" TargetMode="External"/><Relationship Id="rId7" Type="http://schemas.openxmlformats.org/officeDocument/2006/relationships/hyperlink" Target="http://www.scopus.com/record/display.url?eid=2-s2.0-84866036468&amp;origin=resultslist&amp;sort=plf-f&amp;src=s&amp;nlo=&amp;nlr=&amp;nls=&amp;sid=7DFF379FD1EE761E38ECF2CC76DC2291.kqQeWtawXauCyC8ghhRGJg:80&amp;sot=aut&amp;sdt=a&amp;sl=39&amp;s=AU-ID(%22Gray,+Alexander+G.%22+35479437600)&amp;relp" TargetMode="External"/><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hyperlink" Target="http://www.scopus.com/record/display.url?eid=2-s2.0-84863368604&amp;origin=resultslist&amp;sort=plf-f&amp;src=s&amp;nlo=&amp;nlr=&amp;nls=&amp;sid=7DFF379FD1EE761E38ECF2CC76DC2291.kqQeWtawXauCyC8ghhRGJg:80&amp;sot=aut&amp;sdt=a&amp;sl=39&amp;s=AU-ID(%22Gray,+Alexander+G.%22+35479437600)&amp;relp" TargetMode="External"/><Relationship Id="rId5" Type="http://schemas.openxmlformats.org/officeDocument/2006/relationships/hyperlink" Target="http://www.scopus.com/record/display.url?eid=2-s2.0-84858783218&amp;origin=resultslist&amp;sort=plf-f&amp;src=s&amp;nlo=&amp;nlr=&amp;nls=&amp;sid=7DFF379FD1EE761E38ECF2CC76DC2291.kqQeWtawXauCyC8ghhRGJg:80&amp;sot=aut&amp;sdt=a&amp;sl=39&amp;s=AU-ID(%22Gray,+Alexander+G.%22+35479437600)&amp;relp" TargetMode="External"/><Relationship Id="rId4" Type="http://schemas.openxmlformats.org/officeDocument/2006/relationships/hyperlink" Target="http://research.microsoft.com/en-us/um/people/skakade/papers/ml/cover_tree.pdf" TargetMode="External"/></Relationships>
</file>

<file path=ppt/slides/_rels/slide96.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r>
              <a:rPr lang="en-US" dirty="0"/>
              <a:t>Lecture 1: Introduction and Motivation</a:t>
            </a:r>
          </a:p>
        </p:txBody>
      </p:sp>
      <p:sp>
        <p:nvSpPr>
          <p:cNvPr id="5" name="副标题 4"/>
          <p:cNvSpPr>
            <a:spLocks noGrp="1"/>
          </p:cNvSpPr>
          <p:nvPr>
            <p:ph type="subTitle" idx="1"/>
          </p:nvPr>
        </p:nvSpPr>
        <p:spPr>
          <a:xfrm>
            <a:off x="1371600" y="4268688"/>
            <a:ext cx="6400800" cy="1752600"/>
          </a:xfrm>
        </p:spPr>
        <p:txBody>
          <a:bodyPr>
            <a:normAutofit fontScale="92500"/>
          </a:bodyPr>
          <a:lstStyle/>
          <a:p>
            <a:r>
              <a:rPr lang="en-US" dirty="0" smtClean="0"/>
              <a:t>Prof</a:t>
            </a:r>
            <a:r>
              <a:rPr lang="en-US" dirty="0"/>
              <a:t>. Irwin King and Prof. Michael R. </a:t>
            </a:r>
            <a:r>
              <a:rPr lang="en-US" dirty="0" err="1" smtClean="0"/>
              <a:t>Lyu</a:t>
            </a:r>
            <a:endParaRPr lang="en-US" dirty="0" smtClean="0"/>
          </a:p>
          <a:p>
            <a:r>
              <a:rPr lang="en-US" dirty="0" smtClean="0"/>
              <a:t>Computer Science &amp; Engineering Dept.</a:t>
            </a:r>
          </a:p>
          <a:p>
            <a:r>
              <a:rPr lang="en-US" dirty="0" smtClean="0"/>
              <a:t>The Chinese University of Hong Kong</a:t>
            </a:r>
            <a:endParaRPr lang="en-US" dirty="0"/>
          </a:p>
          <a:p>
            <a:endParaRPr lang="en-US" dirty="0" smtClean="0"/>
          </a:p>
        </p:txBody>
      </p:sp>
      <p:sp>
        <p:nvSpPr>
          <p:cNvPr id="3" name="Slide Number Placeholder 2"/>
          <p:cNvSpPr>
            <a:spLocks noGrp="1"/>
          </p:cNvSpPr>
          <p:nvPr>
            <p:ph type="sldNum" sz="quarter" idx="12"/>
          </p:nvPr>
        </p:nvSpPr>
        <p:spPr/>
        <p:txBody>
          <a:bodyPr/>
          <a:lstStyle/>
          <a:p>
            <a:pPr>
              <a:defRPr/>
            </a:pPr>
            <a:fld id="{B4197FBB-C416-4B51-9ADA-F9A87D712B86}" type="slidenum">
              <a:rPr lang="en-US" smtClean="0"/>
              <a:pPr>
                <a:defRPr/>
              </a:pPr>
              <a:t>1</a:t>
            </a:fld>
            <a:endParaRPr lang="en-US"/>
          </a:p>
        </p:txBody>
      </p:sp>
      <p:sp>
        <p:nvSpPr>
          <p:cNvPr id="6" name="副标题 4"/>
          <p:cNvSpPr txBox="1">
            <a:spLocks/>
          </p:cNvSpPr>
          <p:nvPr/>
        </p:nvSpPr>
        <p:spPr>
          <a:xfrm>
            <a:off x="1529730" y="836712"/>
            <a:ext cx="6400800" cy="72008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CSCI 5510 Big Data Analytics</a:t>
            </a:r>
          </a:p>
          <a:p>
            <a:endParaRPr lang="en-US"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ea typeface="新細明體" pitchFamily="18" charset="-120"/>
              </a:rPr>
              <a:t>Course Objective</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To </a:t>
            </a:r>
            <a:r>
              <a:rPr lang="en-US" dirty="0"/>
              <a:t>understand the current key issues on </a:t>
            </a:r>
            <a:r>
              <a:rPr lang="en-US" dirty="0">
                <a:solidFill>
                  <a:srgbClr val="FF0000"/>
                </a:solidFill>
              </a:rPr>
              <a:t>big data</a:t>
            </a:r>
            <a:r>
              <a:rPr lang="en-US" dirty="0"/>
              <a:t> and the associated </a:t>
            </a:r>
            <a:r>
              <a:rPr lang="en-US" dirty="0">
                <a:solidFill>
                  <a:srgbClr val="0000FF"/>
                </a:solidFill>
              </a:rPr>
              <a:t>business/scientific data </a:t>
            </a:r>
            <a:r>
              <a:rPr lang="en-US" dirty="0" smtClean="0">
                <a:solidFill>
                  <a:srgbClr val="0000FF"/>
                </a:solidFill>
              </a:rPr>
              <a:t>applications</a:t>
            </a:r>
            <a:r>
              <a:rPr lang="en-US" dirty="0" smtClean="0"/>
              <a:t>;</a:t>
            </a:r>
          </a:p>
          <a:p>
            <a:pPr marL="514350" indent="-514350">
              <a:buFont typeface="+mj-lt"/>
              <a:buAutoNum type="arabicPeriod"/>
            </a:pPr>
            <a:r>
              <a:rPr lang="en-US" dirty="0" smtClean="0"/>
              <a:t>To </a:t>
            </a:r>
            <a:r>
              <a:rPr lang="en-US" dirty="0"/>
              <a:t>teach the fundamental techniques and principles in achieving </a:t>
            </a:r>
            <a:r>
              <a:rPr lang="en-US" dirty="0">
                <a:solidFill>
                  <a:srgbClr val="FF0000"/>
                </a:solidFill>
              </a:rPr>
              <a:t>big data analytics</a:t>
            </a:r>
            <a:r>
              <a:rPr lang="en-US" dirty="0"/>
              <a:t> with </a:t>
            </a:r>
            <a:r>
              <a:rPr lang="en-US" dirty="0">
                <a:solidFill>
                  <a:srgbClr val="0000FF"/>
                </a:solidFill>
              </a:rPr>
              <a:t>scalability</a:t>
            </a:r>
            <a:r>
              <a:rPr lang="en-US" dirty="0"/>
              <a:t> and </a:t>
            </a:r>
            <a:r>
              <a:rPr lang="en-US" dirty="0">
                <a:solidFill>
                  <a:srgbClr val="0000FF"/>
                </a:solidFill>
              </a:rPr>
              <a:t>streaming</a:t>
            </a:r>
            <a:r>
              <a:rPr lang="en-US" dirty="0"/>
              <a:t> </a:t>
            </a:r>
            <a:r>
              <a:rPr lang="en-US" dirty="0" smtClean="0"/>
              <a:t>capability</a:t>
            </a:r>
          </a:p>
          <a:p>
            <a:pPr marL="514350" indent="-514350">
              <a:buFont typeface="+mj-lt"/>
              <a:buAutoNum type="arabicPeriod"/>
            </a:pPr>
            <a:r>
              <a:rPr lang="en-US" dirty="0" smtClean="0"/>
              <a:t>To </a:t>
            </a:r>
            <a:r>
              <a:rPr lang="en-US" dirty="0"/>
              <a:t>interpret </a:t>
            </a:r>
            <a:r>
              <a:rPr lang="en-US" dirty="0">
                <a:solidFill>
                  <a:srgbClr val="FF0000"/>
                </a:solidFill>
              </a:rPr>
              <a:t>business models</a:t>
            </a:r>
            <a:r>
              <a:rPr lang="en-US" dirty="0"/>
              <a:t> and </a:t>
            </a:r>
            <a:r>
              <a:rPr lang="en-US" dirty="0">
                <a:solidFill>
                  <a:srgbClr val="FF0000"/>
                </a:solidFill>
              </a:rPr>
              <a:t>scientific computing</a:t>
            </a:r>
            <a:r>
              <a:rPr lang="en-US" dirty="0"/>
              <a:t> </a:t>
            </a:r>
            <a:r>
              <a:rPr lang="en-US" dirty="0" smtClean="0"/>
              <a:t>results</a:t>
            </a:r>
          </a:p>
          <a:p>
            <a:pPr marL="514350" indent="-514350">
              <a:buFont typeface="+mj-lt"/>
              <a:buAutoNum type="arabicPeriod"/>
            </a:pPr>
            <a:r>
              <a:rPr lang="en-US" dirty="0" smtClean="0"/>
              <a:t>Able </a:t>
            </a:r>
            <a:r>
              <a:rPr lang="en-US" dirty="0"/>
              <a:t>to apply </a:t>
            </a:r>
            <a:r>
              <a:rPr lang="en-US" dirty="0">
                <a:solidFill>
                  <a:srgbClr val="FF0000"/>
                </a:solidFill>
              </a:rPr>
              <a:t>software tools</a:t>
            </a:r>
            <a:r>
              <a:rPr lang="en-US" dirty="0"/>
              <a:t> for </a:t>
            </a:r>
            <a:r>
              <a:rPr lang="en-US" dirty="0">
                <a:solidFill>
                  <a:srgbClr val="FF0000"/>
                </a:solidFill>
              </a:rPr>
              <a:t>big data analytics</a:t>
            </a:r>
          </a:p>
          <a:p>
            <a:endParaRPr lang="en-US" dirty="0"/>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10</a:t>
            </a:fld>
            <a:endParaRPr lang="en-US"/>
          </a:p>
        </p:txBody>
      </p:sp>
    </p:spTree>
    <p:extLst>
      <p:ext uri="{BB962C8B-B14F-4D97-AF65-F5344CB8AC3E}">
        <p14:creationId xmlns:p14="http://schemas.microsoft.com/office/powerpoint/2010/main" val="394758038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5. </a:t>
            </a:r>
            <a:r>
              <a:rPr lang="en-US" altLang="zh-CN" dirty="0" smtClean="0"/>
              <a:t>Streaming/Online</a:t>
            </a:r>
            <a:endParaRPr lang="en-US" dirty="0"/>
          </a:p>
        </p:txBody>
      </p:sp>
      <p:sp>
        <p:nvSpPr>
          <p:cNvPr id="3" name="Content Placeholder 2"/>
          <p:cNvSpPr>
            <a:spLocks noGrp="1"/>
          </p:cNvSpPr>
          <p:nvPr>
            <p:ph idx="1"/>
          </p:nvPr>
        </p:nvSpPr>
        <p:spPr>
          <a:xfrm>
            <a:off x="457200" y="1600201"/>
            <a:ext cx="8229600" cy="3845024"/>
          </a:xfrm>
        </p:spPr>
        <p:txBody>
          <a:bodyPr>
            <a:normAutofit fontScale="70000" lnSpcReduction="20000"/>
          </a:bodyPr>
          <a:lstStyle/>
          <a:p>
            <a:pPr marL="431800" indent="-254000">
              <a:tabLst>
                <a:tab pos="444500" algn="l"/>
              </a:tabLst>
              <a:defRPr/>
            </a:pPr>
            <a:r>
              <a:rPr lang="en-US" altLang="zh-CN" b="1" dirty="0"/>
              <a:t>Fastest</a:t>
            </a:r>
            <a:r>
              <a:rPr lang="en-US" altLang="zh-CN" dirty="0"/>
              <a:t> approach for (approximate, or streaming):</a:t>
            </a:r>
          </a:p>
          <a:p>
            <a:pPr marL="719138" indent="-261938">
              <a:buFont typeface="Calibri" pitchFamily="34" charset="0"/>
              <a:buChar char="−"/>
              <a:defRPr/>
            </a:pPr>
            <a:r>
              <a:rPr lang="en-US" altLang="zh-CN" i="1" dirty="0"/>
              <a:t>Online learning/stochastic optimization</a:t>
            </a:r>
            <a:r>
              <a:rPr lang="en-US" altLang="zh-CN" dirty="0"/>
              <a:t>: just use the current  sample </a:t>
            </a:r>
            <a:r>
              <a:rPr lang="en-US" altLang="zh-CN" dirty="0" smtClean="0"/>
              <a:t>to </a:t>
            </a:r>
            <a:r>
              <a:rPr lang="en-US" altLang="zh-CN" dirty="0"/>
              <a:t>update the gradient</a:t>
            </a:r>
          </a:p>
          <a:p>
            <a:pPr marL="1262063" indent="-369888">
              <a:defRPr/>
            </a:pPr>
            <a:r>
              <a:rPr lang="en-US" altLang="zh-CN" b="1" dirty="0"/>
              <a:t>SVM</a:t>
            </a:r>
            <a:r>
              <a:rPr lang="en-US" altLang="zh-CN" dirty="0"/>
              <a:t> (squared hinge loss): stochastic Frank-Wolfe</a:t>
            </a:r>
            <a:r>
              <a:rPr lang="en-US" altLang="zh-CN" dirty="0">
                <a:solidFill>
                  <a:srgbClr val="0070C0"/>
                </a:solidFill>
              </a:rPr>
              <a:t>[</a:t>
            </a:r>
            <a:r>
              <a:rPr lang="en-US" altLang="zh-CN" dirty="0" err="1">
                <a:solidFill>
                  <a:srgbClr val="0070C0"/>
                </a:solidFill>
              </a:rPr>
              <a:t>Ouyang</a:t>
            </a:r>
            <a:r>
              <a:rPr lang="en-US" altLang="zh-CN" dirty="0">
                <a:solidFill>
                  <a:srgbClr val="0070C0"/>
                </a:solidFill>
              </a:rPr>
              <a:t> and Gray, SDM 2010]</a:t>
            </a:r>
          </a:p>
          <a:p>
            <a:pPr marL="1262063" indent="-369888">
              <a:defRPr/>
            </a:pPr>
            <a:r>
              <a:rPr lang="en-US" altLang="zh-CN" b="1" dirty="0"/>
              <a:t>SVM, LASSO, et al.: </a:t>
            </a:r>
            <a:r>
              <a:rPr lang="en-US" altLang="zh-CN" dirty="0"/>
              <a:t>noise-adaptive stochastic approximation (NASA)</a:t>
            </a:r>
            <a:r>
              <a:rPr lang="en-US" altLang="zh-CN" dirty="0">
                <a:solidFill>
                  <a:srgbClr val="0070C0"/>
                </a:solidFill>
              </a:rPr>
              <a:t>[</a:t>
            </a:r>
            <a:r>
              <a:rPr lang="en-US" altLang="zh-CN" dirty="0" err="1">
                <a:solidFill>
                  <a:srgbClr val="0070C0"/>
                </a:solidFill>
              </a:rPr>
              <a:t>Ouyang</a:t>
            </a:r>
            <a:r>
              <a:rPr lang="en-US" altLang="zh-CN" dirty="0">
                <a:solidFill>
                  <a:srgbClr val="0070C0"/>
                </a:solidFill>
              </a:rPr>
              <a:t> and Gray, KDD 2010]</a:t>
            </a:r>
            <a:r>
              <a:rPr lang="en-US" altLang="zh-CN" dirty="0"/>
              <a:t>, accelerated non-smooth SGD (ANSGD) </a:t>
            </a:r>
            <a:r>
              <a:rPr lang="en-US" altLang="zh-CN" dirty="0">
                <a:solidFill>
                  <a:srgbClr val="0070C0"/>
                </a:solidFill>
              </a:rPr>
              <a:t>[</a:t>
            </a:r>
            <a:r>
              <a:rPr lang="en-US" altLang="zh-CN" dirty="0" err="1">
                <a:solidFill>
                  <a:srgbClr val="0070C0"/>
                </a:solidFill>
              </a:rPr>
              <a:t>Ouyang</a:t>
            </a:r>
            <a:r>
              <a:rPr lang="en-US" altLang="zh-CN" dirty="0">
                <a:solidFill>
                  <a:srgbClr val="0070C0"/>
                </a:solidFill>
              </a:rPr>
              <a:t> and Gray, ICML 2012]</a:t>
            </a:r>
          </a:p>
          <a:p>
            <a:pPr marL="1781175">
              <a:buFont typeface="Calibri" pitchFamily="34" charset="0"/>
              <a:buChar char="−"/>
              <a:defRPr/>
            </a:pPr>
            <a:r>
              <a:rPr lang="en-US" altLang="zh-CN" sz="2800" dirty="0" smtClean="0"/>
              <a:t>faster </a:t>
            </a:r>
            <a:r>
              <a:rPr lang="en-US" altLang="zh-CN" sz="2800" dirty="0"/>
              <a:t>than SGD</a:t>
            </a:r>
          </a:p>
          <a:p>
            <a:pPr marL="1781175">
              <a:buFont typeface="Calibri" pitchFamily="34" charset="0"/>
              <a:buChar char="−"/>
              <a:defRPr/>
            </a:pPr>
            <a:r>
              <a:rPr lang="en-US" altLang="zh-CN" sz="2800" dirty="0"/>
              <a:t>solves step size problem</a:t>
            </a:r>
          </a:p>
          <a:p>
            <a:pPr marL="1781175">
              <a:buFont typeface="Calibri" pitchFamily="34" charset="0"/>
              <a:buChar char="−"/>
              <a:defRPr/>
            </a:pPr>
            <a:r>
              <a:rPr lang="en-US" altLang="zh-CN" sz="2800" dirty="0" smtClean="0"/>
              <a:t>beats </a:t>
            </a:r>
            <a:r>
              <a:rPr lang="en-US" altLang="zh-CN" sz="2800" dirty="0"/>
              <a:t>all existing convergence rates</a:t>
            </a:r>
            <a:endParaRPr lang="zh-CN" altLang="en-US" sz="2800" dirty="0"/>
          </a:p>
          <a:p>
            <a:endParaRPr lang="en-US" dirty="0"/>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100</a:t>
            </a:fld>
            <a:endParaRPr lang="en-US"/>
          </a:p>
        </p:txBody>
      </p:sp>
      <p:sp>
        <p:nvSpPr>
          <p:cNvPr id="5" name="Rounded Rectangle 4"/>
          <p:cNvSpPr/>
          <p:nvPr/>
        </p:nvSpPr>
        <p:spPr>
          <a:xfrm>
            <a:off x="6455750" y="5238725"/>
            <a:ext cx="492514" cy="723393"/>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5724128" y="6021288"/>
            <a:ext cx="974993" cy="0"/>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12160" y="6156012"/>
            <a:ext cx="1758815" cy="338554"/>
          </a:xfrm>
          <a:prstGeom prst="rect">
            <a:avLst/>
          </a:prstGeom>
          <a:noFill/>
        </p:spPr>
        <p:txBody>
          <a:bodyPr wrap="none" rtlCol="0">
            <a:spAutoFit/>
          </a:bodyPr>
          <a:lstStyle/>
          <a:p>
            <a:r>
              <a:rPr lang="en-US" sz="1600" dirty="0" smtClean="0">
                <a:solidFill>
                  <a:schemeClr val="tx1"/>
                </a:solidFill>
              </a:rPr>
              <a:t>Update a model</a:t>
            </a:r>
          </a:p>
        </p:txBody>
      </p:sp>
      <p:cxnSp>
        <p:nvCxnSpPr>
          <p:cNvPr id="8" name="Straight Arrow Connector 7"/>
          <p:cNvCxnSpPr/>
          <p:nvPr/>
        </p:nvCxnSpPr>
        <p:spPr>
          <a:xfrm>
            <a:off x="7024816" y="5439453"/>
            <a:ext cx="830977" cy="0"/>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015291" y="5733256"/>
            <a:ext cx="830977" cy="0"/>
          </a:xfrm>
          <a:prstGeom prst="straightConnector1">
            <a:avLst/>
          </a:prstGeom>
          <a:ln w="15875">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5301208"/>
            <a:ext cx="609600" cy="609600"/>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6616" y="5301208"/>
            <a:ext cx="609600" cy="609600"/>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1622" y="5301208"/>
            <a:ext cx="609600" cy="609600"/>
          </a:xfrm>
          <a:prstGeom prst="rect">
            <a:avLst/>
          </a:prstGeom>
        </p:spPr>
      </p:pic>
      <p:sp>
        <p:nvSpPr>
          <p:cNvPr id="13" name="Rectangle 12"/>
          <p:cNvSpPr/>
          <p:nvPr/>
        </p:nvSpPr>
        <p:spPr>
          <a:xfrm>
            <a:off x="6865697" y="5898758"/>
            <a:ext cx="1606530" cy="338554"/>
          </a:xfrm>
          <a:prstGeom prst="rect">
            <a:avLst/>
          </a:prstGeom>
        </p:spPr>
        <p:txBody>
          <a:bodyPr wrap="none">
            <a:spAutoFit/>
          </a:bodyPr>
          <a:lstStyle/>
          <a:p>
            <a:r>
              <a:rPr lang="en-US" sz="1600" dirty="0" smtClean="0">
                <a:solidFill>
                  <a:schemeClr val="tx1"/>
                </a:solidFill>
              </a:rPr>
              <a:t>True response</a:t>
            </a:r>
            <a:endParaRPr lang="en-US" dirty="0">
              <a:solidFill>
                <a:schemeClr val="tx1"/>
              </a:solidFill>
            </a:endParaRPr>
          </a:p>
        </p:txBody>
      </p:sp>
      <p:sp>
        <p:nvSpPr>
          <p:cNvPr id="14" name="Rounded Rectangle 13"/>
          <p:cNvSpPr/>
          <p:nvPr/>
        </p:nvSpPr>
        <p:spPr>
          <a:xfrm>
            <a:off x="7895910" y="5225887"/>
            <a:ext cx="492514" cy="723393"/>
          </a:xfrm>
          <a:prstGeom prst="round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user</a:t>
            </a:r>
            <a:endParaRPr lang="en-US" sz="1100" b="1" dirty="0"/>
          </a:p>
        </p:txBody>
      </p:sp>
      <p:sp>
        <p:nvSpPr>
          <p:cNvPr id="15" name="Rectangle 14"/>
          <p:cNvSpPr/>
          <p:nvPr/>
        </p:nvSpPr>
        <p:spPr>
          <a:xfrm>
            <a:off x="6810078" y="4941168"/>
            <a:ext cx="1786066" cy="338554"/>
          </a:xfrm>
          <a:prstGeom prst="rect">
            <a:avLst/>
          </a:prstGeom>
        </p:spPr>
        <p:txBody>
          <a:bodyPr wrap="none">
            <a:spAutoFit/>
          </a:bodyPr>
          <a:lstStyle/>
          <a:p>
            <a:r>
              <a:rPr lang="en-US" sz="1600" dirty="0" smtClean="0">
                <a:solidFill>
                  <a:schemeClr val="tx1"/>
                </a:solidFill>
              </a:rPr>
              <a:t>Make prediction</a:t>
            </a:r>
            <a:endParaRPr lang="en-US" dirty="0">
              <a:solidFill>
                <a:schemeClr val="tx1"/>
              </a:solidFill>
            </a:endParaRPr>
          </a:p>
        </p:txBody>
      </p:sp>
    </p:spTree>
    <p:extLst>
      <p:ext uri="{BB962C8B-B14F-4D97-AF65-F5344CB8AC3E}">
        <p14:creationId xmlns:p14="http://schemas.microsoft.com/office/powerpoint/2010/main" val="190054914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836911"/>
          </a:xfrm>
        </p:spPr>
        <p:txBody>
          <a:bodyPr>
            <a:normAutofit fontScale="55000" lnSpcReduction="20000"/>
          </a:bodyPr>
          <a:lstStyle/>
          <a:p>
            <a:pPr>
              <a:defRPr/>
            </a:pPr>
            <a:r>
              <a:rPr lang="en-US" altLang="zh-CN" sz="3600" b="1" dirty="0"/>
              <a:t>Fastest</a:t>
            </a:r>
            <a:r>
              <a:rPr lang="en-US" altLang="zh-CN" sz="3600" dirty="0"/>
              <a:t> approach for (using many machines):</a:t>
            </a:r>
          </a:p>
          <a:p>
            <a:pPr marL="623888" indent="-260350">
              <a:buFont typeface="Calibri" pitchFamily="34" charset="0"/>
              <a:buChar char="−"/>
              <a:defRPr/>
            </a:pPr>
            <a:r>
              <a:rPr lang="en-US" altLang="zh-CN" b="1" dirty="0"/>
              <a:t>KDE, GP, n-point: </a:t>
            </a:r>
            <a:r>
              <a:rPr lang="en-US" altLang="zh-CN" i="1" dirty="0"/>
              <a:t>distributed trees </a:t>
            </a:r>
            <a:r>
              <a:rPr lang="en-US" altLang="zh-CN" dirty="0">
                <a:solidFill>
                  <a:srgbClr val="0070C0"/>
                </a:solidFill>
              </a:rPr>
              <a:t>[Lee and Gray , SDM 2012 Best Paper]</a:t>
            </a:r>
            <a:r>
              <a:rPr lang="en-US" altLang="zh-CN" dirty="0"/>
              <a:t>, 6000+ cores; </a:t>
            </a:r>
            <a:r>
              <a:rPr lang="en-US" altLang="zh-CN" dirty="0">
                <a:solidFill>
                  <a:srgbClr val="0070C0"/>
                </a:solidFill>
              </a:rPr>
              <a:t>[March et al, Supercomputing 2012]</a:t>
            </a:r>
            <a:r>
              <a:rPr lang="en-US" altLang="zh-CN" dirty="0"/>
              <a:t>, 100K cores</a:t>
            </a:r>
          </a:p>
          <a:p>
            <a:pPr marL="987425" indent="-174625">
              <a:defRPr/>
            </a:pPr>
            <a:r>
              <a:rPr lang="en-US" altLang="zh-CN" dirty="0"/>
              <a:t>Each process owns the global tree and its local tree</a:t>
            </a:r>
          </a:p>
          <a:p>
            <a:pPr marL="987425" indent="-174625">
              <a:defRPr/>
            </a:pPr>
            <a:r>
              <a:rPr lang="en-US" altLang="zh-CN" dirty="0"/>
              <a:t>First log  p levels  built in parallel; each process determines  where to send data</a:t>
            </a:r>
          </a:p>
          <a:p>
            <a:pPr>
              <a:defRPr/>
            </a:pPr>
            <a:r>
              <a:rPr lang="en-US" altLang="zh-CN" dirty="0"/>
              <a:t>Asynchronous averaging; provable convergence</a:t>
            </a:r>
          </a:p>
          <a:p>
            <a:pPr marL="711200" indent="-347663">
              <a:buFont typeface="Calibri" pitchFamily="34" charset="0"/>
              <a:buChar char="−"/>
              <a:tabLst>
                <a:tab pos="623888" algn="l"/>
              </a:tabLst>
              <a:defRPr/>
            </a:pPr>
            <a:r>
              <a:rPr lang="en-US" altLang="zh-CN" b="1" dirty="0"/>
              <a:t>SVM, LASSO, et al.: </a:t>
            </a:r>
            <a:r>
              <a:rPr lang="en-US" altLang="zh-CN" i="1" dirty="0"/>
              <a:t>distributed online optimization</a:t>
            </a:r>
            <a:r>
              <a:rPr lang="en-US" altLang="zh-CN" i="1" dirty="0">
                <a:solidFill>
                  <a:srgbClr val="0070C0"/>
                </a:solidFill>
              </a:rPr>
              <a:t> </a:t>
            </a:r>
            <a:r>
              <a:rPr lang="en-US" altLang="zh-CN" dirty="0">
                <a:solidFill>
                  <a:srgbClr val="0070C0"/>
                </a:solidFill>
              </a:rPr>
              <a:t>[</a:t>
            </a:r>
            <a:r>
              <a:rPr lang="en-US" altLang="zh-CN" dirty="0" err="1">
                <a:solidFill>
                  <a:srgbClr val="0070C0"/>
                </a:solidFill>
              </a:rPr>
              <a:t>Quyang</a:t>
            </a:r>
            <a:r>
              <a:rPr lang="en-US" altLang="zh-CN" dirty="0">
                <a:solidFill>
                  <a:srgbClr val="0070C0"/>
                </a:solidFill>
              </a:rPr>
              <a:t> and Gray, in </a:t>
            </a:r>
            <a:r>
              <a:rPr lang="en-US" altLang="zh-CN" dirty="0" smtClean="0">
                <a:solidFill>
                  <a:srgbClr val="0070C0"/>
                </a:solidFill>
              </a:rPr>
              <a:t>prep]</a:t>
            </a:r>
            <a:endParaRPr lang="en-US" altLang="zh-CN" dirty="0">
              <a:solidFill>
                <a:srgbClr val="0070C0"/>
              </a:solidFill>
            </a:endParaRPr>
          </a:p>
          <a:p>
            <a:pPr marL="981075" indent="-168275">
              <a:tabLst>
                <a:tab pos="987425" algn="l"/>
              </a:tabLst>
              <a:defRPr/>
            </a:pPr>
            <a:r>
              <a:rPr lang="en-US" altLang="zh-CN" dirty="0"/>
              <a:t>Provable theoretical speed  up for the first time</a:t>
            </a:r>
          </a:p>
          <a:p>
            <a:endParaRPr lang="en-US" dirty="0"/>
          </a:p>
        </p:txBody>
      </p:sp>
      <p:sp>
        <p:nvSpPr>
          <p:cNvPr id="7" name="爆炸形 1 5"/>
          <p:cNvSpPr/>
          <p:nvPr/>
        </p:nvSpPr>
        <p:spPr>
          <a:xfrm>
            <a:off x="2123728" y="2450554"/>
            <a:ext cx="4786312" cy="3714750"/>
          </a:xfrm>
          <a:prstGeom prst="irregularSeal1">
            <a:avLst/>
          </a:prstGeom>
          <a:solidFill>
            <a:schemeClr val="accent5">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400" dirty="0">
                <a:solidFill>
                  <a:schemeClr val="tx1"/>
                </a:solidFill>
              </a:rPr>
              <a:t>6. Parallelized fast </a:t>
            </a:r>
            <a:r>
              <a:rPr lang="en-US" altLang="zh-CN" sz="2400" dirty="0" smtClean="0">
                <a:solidFill>
                  <a:schemeClr val="tx1"/>
                </a:solidFill>
              </a:rPr>
              <a:t>alg. </a:t>
            </a:r>
            <a:r>
              <a:rPr lang="en-US" altLang="zh-CN" sz="2400" dirty="0">
                <a:solidFill>
                  <a:schemeClr val="tx1"/>
                </a:solidFill>
              </a:rPr>
              <a:t>&gt; parallelized brute force</a:t>
            </a:r>
            <a:endParaRPr lang="zh-CN" altLang="en-US" sz="2400" dirty="0">
              <a:solidFill>
                <a:schemeClr val="tx1"/>
              </a:solidFill>
            </a:endParaRPr>
          </a:p>
        </p:txBody>
      </p:sp>
      <p:sp>
        <p:nvSpPr>
          <p:cNvPr id="2" name="Title 1"/>
          <p:cNvSpPr>
            <a:spLocks noGrp="1"/>
          </p:cNvSpPr>
          <p:nvPr>
            <p:ph type="title"/>
          </p:nvPr>
        </p:nvSpPr>
        <p:spPr/>
        <p:txBody>
          <a:bodyPr>
            <a:normAutofit/>
          </a:bodyPr>
          <a:lstStyle/>
          <a:p>
            <a:r>
              <a:rPr lang="en-US" altLang="zh-CN" dirty="0"/>
              <a:t>6. </a:t>
            </a:r>
            <a:r>
              <a:rPr lang="en-US" altLang="zh-CN" dirty="0" smtClean="0"/>
              <a:t>Parallelism</a:t>
            </a:r>
            <a:endParaRPr lang="en-US" dirty="0"/>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101</a:t>
            </a:fld>
            <a:endParaRPr lang="en-US"/>
          </a:p>
        </p:txBody>
      </p:sp>
      <p:pic>
        <p:nvPicPr>
          <p:cNvPr id="5" name="Picture 2" descr="global_and_local_tre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0100" y="2339975"/>
            <a:ext cx="3827463"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distributed_tree.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4076700"/>
            <a:ext cx="3671888"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205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a:t>7</a:t>
            </a:r>
            <a:r>
              <a:rPr lang="en-US" altLang="zh-CN" dirty="0" smtClean="0"/>
              <a:t>. Transformations </a:t>
            </a:r>
            <a:r>
              <a:rPr lang="en-US" altLang="zh-CN" dirty="0"/>
              <a:t>between </a:t>
            </a:r>
            <a:r>
              <a:rPr lang="en-US" altLang="zh-CN" dirty="0" smtClean="0"/>
              <a:t>Problems</a:t>
            </a:r>
            <a:endParaRPr lang="en-US" dirty="0"/>
          </a:p>
        </p:txBody>
      </p:sp>
      <p:sp>
        <p:nvSpPr>
          <p:cNvPr id="3" name="Content Placeholder 2"/>
          <p:cNvSpPr>
            <a:spLocks noGrp="1"/>
          </p:cNvSpPr>
          <p:nvPr>
            <p:ph idx="1"/>
          </p:nvPr>
        </p:nvSpPr>
        <p:spPr/>
        <p:txBody>
          <a:bodyPr>
            <a:normAutofit fontScale="70000" lnSpcReduction="20000"/>
          </a:bodyPr>
          <a:lstStyle/>
          <a:p>
            <a:pPr>
              <a:defRPr/>
            </a:pPr>
            <a:r>
              <a:rPr lang="en-US" altLang="zh-CN" sz="3600" dirty="0"/>
              <a:t>Change the </a:t>
            </a:r>
            <a:r>
              <a:rPr lang="en-US" altLang="zh-CN" sz="3600" dirty="0">
                <a:solidFill>
                  <a:srgbClr val="0000FF"/>
                </a:solidFill>
              </a:rPr>
              <a:t>problem type</a:t>
            </a:r>
            <a:r>
              <a:rPr lang="en-US" altLang="zh-CN" sz="3600" dirty="0"/>
              <a:t>:</a:t>
            </a:r>
          </a:p>
          <a:p>
            <a:pPr marL="619125" indent="-257175">
              <a:buFont typeface="Calibri" pitchFamily="34" charset="0"/>
              <a:buChar char="−"/>
              <a:defRPr/>
            </a:pPr>
            <a:r>
              <a:rPr lang="en-US" altLang="zh-CN" dirty="0"/>
              <a:t>Linear algebra on </a:t>
            </a:r>
            <a:r>
              <a:rPr lang="en-US" altLang="zh-CN" dirty="0">
                <a:solidFill>
                  <a:srgbClr val="0000FF"/>
                </a:solidFill>
              </a:rPr>
              <a:t>kernel  matrices</a:t>
            </a:r>
            <a:r>
              <a:rPr lang="en-US" altLang="zh-CN" b="1" dirty="0"/>
              <a:t>  </a:t>
            </a:r>
            <a:r>
              <a:rPr lang="en-US" altLang="zh-CN" dirty="0">
                <a:sym typeface="Wingdings" pitchFamily="2" charset="2"/>
              </a:rPr>
              <a:t> </a:t>
            </a:r>
            <a:r>
              <a:rPr lang="en-US" altLang="zh-CN" dirty="0">
                <a:solidFill>
                  <a:srgbClr val="0000FF"/>
                </a:solidFill>
                <a:sym typeface="Wingdings" pitchFamily="2" charset="2"/>
              </a:rPr>
              <a:t>N-body</a:t>
            </a:r>
            <a:r>
              <a:rPr lang="en-US" altLang="zh-CN" b="1" dirty="0">
                <a:sym typeface="Wingdings" pitchFamily="2" charset="2"/>
              </a:rPr>
              <a:t> </a:t>
            </a:r>
            <a:r>
              <a:rPr lang="en-US" altLang="zh-CN" dirty="0">
                <a:sym typeface="Wingdings" pitchFamily="2" charset="2"/>
              </a:rPr>
              <a:t>inside conjugate gradient </a:t>
            </a:r>
            <a:r>
              <a:rPr lang="en-US" altLang="zh-CN" dirty="0">
                <a:solidFill>
                  <a:srgbClr val="0070C0"/>
                </a:solidFill>
                <a:sym typeface="Wingdings" pitchFamily="2" charset="2"/>
              </a:rPr>
              <a:t>[Gray, TR 2004]</a:t>
            </a:r>
          </a:p>
          <a:p>
            <a:pPr marL="619125" indent="-257175">
              <a:buFont typeface="Calibri" pitchFamily="34" charset="0"/>
              <a:buChar char="−"/>
              <a:defRPr/>
            </a:pPr>
            <a:r>
              <a:rPr lang="en-US" altLang="zh-CN" dirty="0">
                <a:sym typeface="Wingdings" pitchFamily="2" charset="2"/>
              </a:rPr>
              <a:t>Euclidean </a:t>
            </a:r>
            <a:r>
              <a:rPr lang="en-US" altLang="zh-CN" dirty="0">
                <a:solidFill>
                  <a:srgbClr val="0000FF"/>
                </a:solidFill>
                <a:sym typeface="Wingdings" pitchFamily="2" charset="2"/>
              </a:rPr>
              <a:t>graphs </a:t>
            </a:r>
            <a:r>
              <a:rPr lang="en-US" altLang="zh-CN" dirty="0">
                <a:sym typeface="Wingdings" pitchFamily="2" charset="2"/>
              </a:rPr>
              <a:t></a:t>
            </a:r>
            <a:r>
              <a:rPr lang="en-US" altLang="zh-CN" dirty="0">
                <a:solidFill>
                  <a:srgbClr val="0000FF"/>
                </a:solidFill>
                <a:sym typeface="Wingdings" pitchFamily="2" charset="2"/>
              </a:rPr>
              <a:t> N-body</a:t>
            </a:r>
            <a:r>
              <a:rPr lang="en-US" altLang="zh-CN" dirty="0">
                <a:sym typeface="Wingdings" pitchFamily="2" charset="2"/>
              </a:rPr>
              <a:t> problems </a:t>
            </a:r>
            <a:r>
              <a:rPr lang="en-US" altLang="zh-CN" dirty="0">
                <a:solidFill>
                  <a:srgbClr val="0070C0"/>
                </a:solidFill>
                <a:sym typeface="Wingdings" pitchFamily="2" charset="2"/>
              </a:rPr>
              <a:t>[March &amp; Gray, KDD 2010]</a:t>
            </a:r>
          </a:p>
          <a:p>
            <a:pPr marL="619125" indent="-257175">
              <a:buFont typeface="Calibri" pitchFamily="34" charset="0"/>
              <a:buChar char="−"/>
              <a:defRPr/>
            </a:pPr>
            <a:r>
              <a:rPr lang="en-US" altLang="zh-CN" dirty="0"/>
              <a:t>HMM as </a:t>
            </a:r>
            <a:r>
              <a:rPr lang="en-US" altLang="zh-CN" dirty="0">
                <a:solidFill>
                  <a:srgbClr val="0000FF"/>
                </a:solidFill>
              </a:rPr>
              <a:t>graph</a:t>
            </a:r>
            <a:r>
              <a:rPr lang="en-US" altLang="zh-CN" b="1" dirty="0">
                <a:solidFill>
                  <a:srgbClr val="0000FF"/>
                </a:solidFill>
              </a:rPr>
              <a:t> </a:t>
            </a:r>
            <a:r>
              <a:rPr lang="en-US" altLang="zh-CN" dirty="0">
                <a:sym typeface="Wingdings" pitchFamily="2" charset="2"/>
              </a:rPr>
              <a:t></a:t>
            </a:r>
            <a:r>
              <a:rPr lang="en-US" altLang="zh-CN" dirty="0">
                <a:solidFill>
                  <a:srgbClr val="0000FF"/>
                </a:solidFill>
                <a:sym typeface="Wingdings" pitchFamily="2" charset="2"/>
              </a:rPr>
              <a:t> matrix</a:t>
            </a:r>
            <a:r>
              <a:rPr lang="en-US" altLang="zh-CN" b="1" dirty="0">
                <a:sym typeface="Wingdings" pitchFamily="2" charset="2"/>
              </a:rPr>
              <a:t> </a:t>
            </a:r>
            <a:r>
              <a:rPr lang="en-US" altLang="zh-CN" dirty="0">
                <a:sym typeface="Wingdings" pitchFamily="2" charset="2"/>
              </a:rPr>
              <a:t>factorization </a:t>
            </a:r>
            <a:r>
              <a:rPr lang="en-US" altLang="zh-CN" dirty="0">
                <a:solidFill>
                  <a:srgbClr val="0070C0"/>
                </a:solidFill>
                <a:sym typeface="Wingdings" pitchFamily="2" charset="2"/>
              </a:rPr>
              <a:t>[Tran &amp; Gray, in prep]</a:t>
            </a:r>
            <a:endParaRPr lang="en-US" altLang="zh-CN" dirty="0">
              <a:solidFill>
                <a:srgbClr val="0070C0"/>
              </a:solidFill>
            </a:endParaRPr>
          </a:p>
          <a:p>
            <a:pPr>
              <a:defRPr/>
            </a:pPr>
            <a:r>
              <a:rPr lang="en-US" altLang="zh-CN" sz="3600" dirty="0">
                <a:solidFill>
                  <a:srgbClr val="0000FF"/>
                </a:solidFill>
              </a:rPr>
              <a:t>Optimizations</a:t>
            </a:r>
            <a:r>
              <a:rPr lang="en-US" altLang="zh-CN" sz="3600" dirty="0"/>
              <a:t>:</a:t>
            </a:r>
            <a:r>
              <a:rPr lang="en-US" altLang="zh-CN" sz="3600" b="1" dirty="0"/>
              <a:t> </a:t>
            </a:r>
            <a:r>
              <a:rPr lang="en-US" altLang="zh-CN" sz="3600" dirty="0"/>
              <a:t>reformulate the</a:t>
            </a:r>
            <a:r>
              <a:rPr lang="en-US" altLang="zh-CN" sz="3600" b="1" dirty="0"/>
              <a:t> </a:t>
            </a:r>
            <a:r>
              <a:rPr lang="en-US" altLang="zh-CN" sz="3600" dirty="0">
                <a:solidFill>
                  <a:srgbClr val="0000FF"/>
                </a:solidFill>
              </a:rPr>
              <a:t>objective and constraints</a:t>
            </a:r>
            <a:r>
              <a:rPr lang="en-US" altLang="zh-CN" sz="3600" dirty="0"/>
              <a:t>:</a:t>
            </a:r>
          </a:p>
          <a:p>
            <a:pPr marL="628650" indent="-266700">
              <a:buFont typeface="Calibri" pitchFamily="34" charset="0"/>
              <a:buChar char="−"/>
              <a:defRPr/>
            </a:pPr>
            <a:r>
              <a:rPr lang="en-US" altLang="zh-CN" dirty="0">
                <a:solidFill>
                  <a:srgbClr val="0000FF"/>
                </a:solidFill>
              </a:rPr>
              <a:t>Maximum variance unfolding</a:t>
            </a:r>
            <a:r>
              <a:rPr lang="en-US" altLang="zh-CN" dirty="0"/>
              <a:t>:</a:t>
            </a:r>
            <a:r>
              <a:rPr lang="en-US" altLang="zh-CN" b="1" dirty="0"/>
              <a:t> </a:t>
            </a:r>
            <a:r>
              <a:rPr lang="en-US" altLang="zh-CN" i="1" dirty="0"/>
              <a:t>SDP via </a:t>
            </a:r>
            <a:r>
              <a:rPr lang="en-US" altLang="zh-CN" i="1" dirty="0" err="1"/>
              <a:t>Burer-Monteiro</a:t>
            </a:r>
            <a:r>
              <a:rPr lang="en-US" altLang="zh-CN" i="1" dirty="0"/>
              <a:t> convex relaxation</a:t>
            </a:r>
            <a:r>
              <a:rPr lang="en-US" altLang="zh-CN" dirty="0"/>
              <a:t> </a:t>
            </a:r>
            <a:r>
              <a:rPr lang="en-US" altLang="zh-CN" dirty="0">
                <a:solidFill>
                  <a:srgbClr val="0070C0"/>
                </a:solidFill>
              </a:rPr>
              <a:t>[</a:t>
            </a:r>
            <a:r>
              <a:rPr lang="en-US" altLang="zh-CN" dirty="0" err="1">
                <a:solidFill>
                  <a:srgbClr val="0070C0"/>
                </a:solidFill>
              </a:rPr>
              <a:t>Vasiloglou</a:t>
            </a:r>
            <a:r>
              <a:rPr lang="en-US" altLang="zh-CN" dirty="0">
                <a:solidFill>
                  <a:srgbClr val="0070C0"/>
                </a:solidFill>
              </a:rPr>
              <a:t>, Gray, Anderson MLSP 2009]</a:t>
            </a:r>
          </a:p>
          <a:p>
            <a:pPr marL="628650" indent="-266700">
              <a:buFont typeface="Calibri" pitchFamily="34" charset="0"/>
              <a:buChar char="−"/>
              <a:defRPr/>
            </a:pPr>
            <a:r>
              <a:rPr lang="en-US" altLang="zh-CN" dirty="0" err="1">
                <a:solidFill>
                  <a:srgbClr val="0000FF"/>
                </a:solidFill>
              </a:rPr>
              <a:t>L</a:t>
            </a:r>
            <a:r>
              <a:rPr lang="en-US" altLang="zh-CN" sz="1800" dirty="0" err="1">
                <a:solidFill>
                  <a:srgbClr val="0000FF"/>
                </a:solidFill>
              </a:rPr>
              <a:t>q</a:t>
            </a:r>
            <a:r>
              <a:rPr lang="en-US" altLang="zh-CN" dirty="0">
                <a:solidFill>
                  <a:srgbClr val="0000FF"/>
                </a:solidFill>
              </a:rPr>
              <a:t> SVM, 0&lt;q&lt;1</a:t>
            </a:r>
            <a:r>
              <a:rPr lang="en-US" altLang="zh-CN" dirty="0"/>
              <a:t>: </a:t>
            </a:r>
            <a:r>
              <a:rPr lang="en-US" altLang="zh-CN" i="1" dirty="0"/>
              <a:t>DC programming </a:t>
            </a:r>
            <a:r>
              <a:rPr lang="en-US" altLang="zh-CN" dirty="0">
                <a:solidFill>
                  <a:srgbClr val="0070C0"/>
                </a:solidFill>
              </a:rPr>
              <a:t>[Guan &amp; Gray, CSDA 2-11]</a:t>
            </a:r>
          </a:p>
          <a:p>
            <a:pPr marL="628650" indent="-266700">
              <a:buFont typeface="Calibri" pitchFamily="34" charset="0"/>
              <a:buChar char="−"/>
              <a:defRPr/>
            </a:pPr>
            <a:r>
              <a:rPr lang="en-US" altLang="zh-CN" dirty="0">
                <a:solidFill>
                  <a:srgbClr val="0000FF"/>
                </a:solidFill>
              </a:rPr>
              <a:t>L</a:t>
            </a:r>
            <a:r>
              <a:rPr lang="en-US" altLang="zh-CN" sz="1600" dirty="0">
                <a:solidFill>
                  <a:srgbClr val="0000FF"/>
                </a:solidFill>
              </a:rPr>
              <a:t>0</a:t>
            </a:r>
            <a:r>
              <a:rPr lang="en-US" altLang="zh-CN" dirty="0">
                <a:solidFill>
                  <a:srgbClr val="0000FF"/>
                </a:solidFill>
              </a:rPr>
              <a:t> SVM</a:t>
            </a:r>
            <a:r>
              <a:rPr lang="en-US" altLang="zh-CN" dirty="0"/>
              <a:t>: mixed integer nonlinear program via perspective cuts </a:t>
            </a:r>
            <a:r>
              <a:rPr lang="en-US" altLang="zh-CN" dirty="0">
                <a:solidFill>
                  <a:srgbClr val="0070C0"/>
                </a:solidFill>
              </a:rPr>
              <a:t>[Guan &amp; Gray, under review]</a:t>
            </a:r>
          </a:p>
          <a:p>
            <a:pPr marL="628650" indent="-266700">
              <a:buFont typeface="Calibri" pitchFamily="34" charset="0"/>
              <a:buChar char="−"/>
              <a:defRPr/>
            </a:pPr>
            <a:r>
              <a:rPr lang="en-US" altLang="zh-CN" dirty="0"/>
              <a:t>Do reformulations automatically </a:t>
            </a:r>
            <a:r>
              <a:rPr lang="en-US" altLang="zh-CN" dirty="0">
                <a:solidFill>
                  <a:srgbClr val="0070C0"/>
                </a:solidFill>
              </a:rPr>
              <a:t>[</a:t>
            </a:r>
            <a:r>
              <a:rPr lang="en-US" altLang="zh-CN" dirty="0" err="1">
                <a:solidFill>
                  <a:srgbClr val="0070C0"/>
                </a:solidFill>
              </a:rPr>
              <a:t>Agarwal</a:t>
            </a:r>
            <a:r>
              <a:rPr lang="en-US" altLang="zh-CN" dirty="0">
                <a:solidFill>
                  <a:srgbClr val="0070C0"/>
                </a:solidFill>
              </a:rPr>
              <a:t> et al, PADL 2010],[</a:t>
            </a:r>
            <a:r>
              <a:rPr lang="en-US" altLang="zh-CN" dirty="0" err="1">
                <a:solidFill>
                  <a:srgbClr val="0070C0"/>
                </a:solidFill>
              </a:rPr>
              <a:t>Bhat</a:t>
            </a:r>
            <a:r>
              <a:rPr lang="en-US" altLang="zh-CN" dirty="0">
                <a:solidFill>
                  <a:srgbClr val="0070C0"/>
                </a:solidFill>
              </a:rPr>
              <a:t> et al, POPL 2012</a:t>
            </a:r>
            <a:r>
              <a:rPr lang="en-US" altLang="zh-CN" dirty="0" smtClean="0">
                <a:solidFill>
                  <a:srgbClr val="0070C0"/>
                </a:solidFill>
              </a:rPr>
              <a:t>]</a:t>
            </a:r>
            <a:endParaRPr lang="en-US" dirty="0"/>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102</a:t>
            </a:fld>
            <a:endParaRPr lang="en-US"/>
          </a:p>
        </p:txBody>
      </p:sp>
    </p:spTree>
    <p:extLst>
      <p:ext uri="{BB962C8B-B14F-4D97-AF65-F5344CB8AC3E}">
        <p14:creationId xmlns:p14="http://schemas.microsoft.com/office/powerpoint/2010/main" val="208845591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a:t>7. Transformations between </a:t>
            </a:r>
            <a:r>
              <a:rPr lang="en-US" altLang="zh-CN" dirty="0" smtClean="0"/>
              <a:t>Problems</a:t>
            </a:r>
            <a:endParaRPr lang="en-US" dirty="0"/>
          </a:p>
        </p:txBody>
      </p:sp>
      <p:sp>
        <p:nvSpPr>
          <p:cNvPr id="3" name="Content Placeholder 2"/>
          <p:cNvSpPr>
            <a:spLocks noGrp="1"/>
          </p:cNvSpPr>
          <p:nvPr>
            <p:ph idx="1"/>
          </p:nvPr>
        </p:nvSpPr>
        <p:spPr/>
        <p:txBody>
          <a:bodyPr>
            <a:normAutofit fontScale="92500" lnSpcReduction="20000"/>
          </a:bodyPr>
          <a:lstStyle/>
          <a:p>
            <a:pPr>
              <a:defRPr/>
            </a:pPr>
            <a:r>
              <a:rPr lang="en-US" altLang="zh-CN" sz="3600" dirty="0"/>
              <a:t>Create </a:t>
            </a:r>
            <a:r>
              <a:rPr lang="en-US" altLang="zh-CN" sz="3600" dirty="0">
                <a:solidFill>
                  <a:srgbClr val="0000FF"/>
                </a:solidFill>
              </a:rPr>
              <a:t>new ML methods</a:t>
            </a:r>
            <a:r>
              <a:rPr lang="en-US" altLang="zh-CN" sz="3600" dirty="0">
                <a:solidFill>
                  <a:srgbClr val="FF0000"/>
                </a:solidFill>
              </a:rPr>
              <a:t> </a:t>
            </a:r>
            <a:r>
              <a:rPr lang="en-US" altLang="zh-CN" sz="3600" dirty="0"/>
              <a:t>with desired computational properties:</a:t>
            </a:r>
            <a:endParaRPr lang="zh-CN" altLang="en-US" sz="3600" dirty="0"/>
          </a:p>
          <a:p>
            <a:pPr marL="623888" indent="-260350">
              <a:buFont typeface="Calibri" pitchFamily="34" charset="0"/>
              <a:buChar char="−"/>
              <a:defRPr/>
            </a:pPr>
            <a:r>
              <a:rPr lang="en-US" altLang="zh-CN" dirty="0">
                <a:solidFill>
                  <a:srgbClr val="0000FF"/>
                </a:solidFill>
              </a:rPr>
              <a:t>Density estimation trees</a:t>
            </a:r>
            <a:r>
              <a:rPr lang="en-US" altLang="zh-CN" b="1" dirty="0"/>
              <a:t>:</a:t>
            </a:r>
            <a:r>
              <a:rPr lang="en-US" altLang="zh-CN" dirty="0"/>
              <a:t> nonparametric density estimation, </a:t>
            </a:r>
            <a:r>
              <a:rPr lang="en-US" altLang="zh-CN" sz="3600" dirty="0">
                <a:solidFill>
                  <a:srgbClr val="0000FF"/>
                </a:solidFill>
              </a:rPr>
              <a:t>O</a:t>
            </a:r>
            <a:r>
              <a:rPr lang="en-US" altLang="zh-CN" dirty="0">
                <a:solidFill>
                  <a:srgbClr val="0000FF"/>
                </a:solidFill>
              </a:rPr>
              <a:t>(</a:t>
            </a:r>
            <a:r>
              <a:rPr lang="en-US" altLang="zh-CN" dirty="0" err="1">
                <a:solidFill>
                  <a:srgbClr val="0000FF"/>
                </a:solidFill>
              </a:rPr>
              <a:t>NlogN</a:t>
            </a:r>
            <a:r>
              <a:rPr lang="en-US" altLang="zh-CN" dirty="0">
                <a:solidFill>
                  <a:srgbClr val="0000FF"/>
                </a:solidFill>
              </a:rPr>
              <a:t>)</a:t>
            </a:r>
            <a:r>
              <a:rPr lang="en-US" altLang="zh-CN" b="1" dirty="0">
                <a:solidFill>
                  <a:srgbClr val="FF0000"/>
                </a:solidFill>
              </a:rPr>
              <a:t> </a:t>
            </a:r>
            <a:r>
              <a:rPr lang="en-US" altLang="zh-CN" dirty="0"/>
              <a:t>[Ram &amp; Gray, KDD 2011]</a:t>
            </a:r>
          </a:p>
          <a:p>
            <a:pPr marL="623888" indent="-260350">
              <a:buFont typeface="Calibri" pitchFamily="34" charset="0"/>
              <a:buChar char="−"/>
              <a:defRPr/>
            </a:pPr>
            <a:r>
              <a:rPr lang="en-US" altLang="zh-CN" dirty="0">
                <a:solidFill>
                  <a:srgbClr val="0000FF"/>
                </a:solidFill>
              </a:rPr>
              <a:t>Local linear SVMs:</a:t>
            </a:r>
            <a:r>
              <a:rPr lang="en-US" altLang="zh-CN" b="1" dirty="0"/>
              <a:t> </a:t>
            </a:r>
            <a:r>
              <a:rPr lang="en-US" altLang="zh-CN" dirty="0"/>
              <a:t>nonlinear classification, </a:t>
            </a:r>
            <a:r>
              <a:rPr lang="en-US" altLang="zh-CN" sz="3600" dirty="0">
                <a:solidFill>
                  <a:srgbClr val="0000FF"/>
                </a:solidFill>
              </a:rPr>
              <a:t>O</a:t>
            </a:r>
            <a:r>
              <a:rPr lang="en-US" altLang="zh-CN" dirty="0">
                <a:solidFill>
                  <a:srgbClr val="0000FF"/>
                </a:solidFill>
              </a:rPr>
              <a:t>(</a:t>
            </a:r>
            <a:r>
              <a:rPr lang="en-US" altLang="zh-CN" dirty="0" err="1">
                <a:solidFill>
                  <a:srgbClr val="0000FF"/>
                </a:solidFill>
              </a:rPr>
              <a:t>NlogN</a:t>
            </a:r>
            <a:r>
              <a:rPr lang="en-US" altLang="zh-CN" dirty="0">
                <a:solidFill>
                  <a:srgbClr val="0000FF"/>
                </a:solidFill>
              </a:rPr>
              <a:t>)</a:t>
            </a:r>
            <a:r>
              <a:rPr lang="en-US" altLang="zh-CN" b="1" dirty="0"/>
              <a:t> </a:t>
            </a:r>
            <a:r>
              <a:rPr lang="en-US" altLang="zh-CN" dirty="0"/>
              <a:t>[</a:t>
            </a:r>
            <a:r>
              <a:rPr lang="en-US" altLang="zh-CN" dirty="0" err="1"/>
              <a:t>Sastry</a:t>
            </a:r>
            <a:r>
              <a:rPr lang="en-US" altLang="zh-CN" dirty="0"/>
              <a:t> &amp; Gray, under review]</a:t>
            </a:r>
          </a:p>
          <a:p>
            <a:pPr marL="623888" indent="-260350">
              <a:buFont typeface="Calibri" pitchFamily="34" charset="0"/>
              <a:buChar char="−"/>
              <a:defRPr/>
            </a:pPr>
            <a:r>
              <a:rPr lang="en-US" altLang="zh-CN" dirty="0">
                <a:solidFill>
                  <a:srgbClr val="0000FF"/>
                </a:solidFill>
              </a:rPr>
              <a:t>Discriminative local coding:</a:t>
            </a:r>
            <a:r>
              <a:rPr lang="en-US" altLang="zh-CN" b="1" dirty="0"/>
              <a:t> </a:t>
            </a:r>
            <a:r>
              <a:rPr lang="en-US" altLang="zh-CN" dirty="0"/>
              <a:t>nonlinear classification </a:t>
            </a:r>
            <a:r>
              <a:rPr lang="en-US" altLang="zh-CN" sz="3600" dirty="0">
                <a:solidFill>
                  <a:srgbClr val="0000FF"/>
                </a:solidFill>
              </a:rPr>
              <a:t>O</a:t>
            </a:r>
            <a:r>
              <a:rPr lang="en-US" altLang="zh-CN" dirty="0">
                <a:solidFill>
                  <a:srgbClr val="0000FF"/>
                </a:solidFill>
              </a:rPr>
              <a:t>(</a:t>
            </a:r>
            <a:r>
              <a:rPr lang="en-US" altLang="zh-CN" dirty="0" err="1">
                <a:solidFill>
                  <a:srgbClr val="0000FF"/>
                </a:solidFill>
              </a:rPr>
              <a:t>NlogN</a:t>
            </a:r>
            <a:r>
              <a:rPr lang="en-US" altLang="zh-CN" dirty="0">
                <a:solidFill>
                  <a:srgbClr val="0000FF"/>
                </a:solidFill>
              </a:rPr>
              <a:t>)</a:t>
            </a:r>
            <a:r>
              <a:rPr lang="en-US" altLang="zh-CN" dirty="0"/>
              <a:t> [Mehta &amp; Gray, under review]</a:t>
            </a:r>
            <a:endParaRPr lang="zh-CN" altLang="en-US" dirty="0"/>
          </a:p>
          <a:p>
            <a:endParaRPr lang="en-US" dirty="0"/>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103</a:t>
            </a:fld>
            <a:endParaRPr lang="en-US"/>
          </a:p>
        </p:txBody>
      </p:sp>
      <p:sp>
        <p:nvSpPr>
          <p:cNvPr id="5" name="爆炸形 1 3"/>
          <p:cNvSpPr/>
          <p:nvPr/>
        </p:nvSpPr>
        <p:spPr>
          <a:xfrm>
            <a:off x="4140200" y="2852738"/>
            <a:ext cx="4786313" cy="3714750"/>
          </a:xfrm>
          <a:prstGeom prst="irregularSeal1">
            <a:avLst/>
          </a:prstGeom>
          <a:solidFill>
            <a:schemeClr val="accent5">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400" dirty="0">
                <a:solidFill>
                  <a:schemeClr val="tx1"/>
                </a:solidFill>
              </a:rPr>
              <a:t>When all else fails, change the problem</a:t>
            </a:r>
            <a:endParaRPr lang="zh-CN" altLang="en-US" sz="2400" dirty="0">
              <a:solidFill>
                <a:schemeClr val="tx1"/>
              </a:solidFill>
            </a:endParaRPr>
          </a:p>
        </p:txBody>
      </p:sp>
    </p:spTree>
    <p:extLst>
      <p:ext uri="{BB962C8B-B14F-4D97-AF65-F5344CB8AC3E}">
        <p14:creationId xmlns:p14="http://schemas.microsoft.com/office/powerpoint/2010/main" val="309327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One-slide Takeaway</a:t>
            </a:r>
            <a:endParaRPr lang="zh-CN" altLang="en-US" dirty="0"/>
          </a:p>
        </p:txBody>
      </p:sp>
      <p:sp>
        <p:nvSpPr>
          <p:cNvPr id="3" name="Content Placeholder 2"/>
          <p:cNvSpPr>
            <a:spLocks noGrp="1"/>
          </p:cNvSpPr>
          <p:nvPr>
            <p:ph idx="1"/>
          </p:nvPr>
        </p:nvSpPr>
        <p:spPr/>
        <p:txBody>
          <a:bodyPr/>
          <a:lstStyle/>
          <a:p>
            <a:r>
              <a:rPr lang="en-US" altLang="zh-CN" dirty="0"/>
              <a:t>What is the structure of this course?</a:t>
            </a:r>
            <a:endParaRPr lang="zh-CN" altLang="en-US" dirty="0"/>
          </a:p>
          <a:p>
            <a:r>
              <a:rPr lang="en-US" altLang="zh-CN" dirty="0" smtClean="0"/>
              <a:t>What is big data?</a:t>
            </a:r>
          </a:p>
          <a:p>
            <a:r>
              <a:rPr lang="en-US" altLang="zh-CN" dirty="0" smtClean="0"/>
              <a:t>What are the characteristics of big data?</a:t>
            </a:r>
          </a:p>
          <a:p>
            <a:r>
              <a:rPr lang="en-US" altLang="zh-CN" dirty="0" smtClean="0"/>
              <a:t>What is the history of big data?</a:t>
            </a:r>
          </a:p>
          <a:p>
            <a:r>
              <a:rPr lang="en-US" altLang="zh-CN" dirty="0" smtClean="0"/>
              <a:t>What is big data analytics?</a:t>
            </a:r>
          </a:p>
          <a:p>
            <a:r>
              <a:rPr lang="en-US" altLang="zh-CN" dirty="0" smtClean="0"/>
              <a:t>Is there any framework in big data analytics?</a:t>
            </a:r>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104</a:t>
            </a:fld>
            <a:endParaRPr lang="en-US"/>
          </a:p>
        </p:txBody>
      </p:sp>
    </p:spTree>
    <p:extLst>
      <p:ext uri="{BB962C8B-B14F-4D97-AF65-F5344CB8AC3E}">
        <p14:creationId xmlns:p14="http://schemas.microsoft.com/office/powerpoint/2010/main" val="45517524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In-class </a:t>
            </a:r>
            <a:r>
              <a:rPr lang="en-US" dirty="0" smtClean="0"/>
              <a:t>Practice</a:t>
            </a:r>
            <a:endParaRPr lang="zh-CN" altLang="en-US" dirty="0"/>
          </a:p>
        </p:txBody>
      </p:sp>
      <p:sp>
        <p:nvSpPr>
          <p:cNvPr id="3" name="Content Placeholder 2"/>
          <p:cNvSpPr>
            <a:spLocks noGrp="1"/>
          </p:cNvSpPr>
          <p:nvPr>
            <p:ph idx="1"/>
          </p:nvPr>
        </p:nvSpPr>
        <p:spPr/>
        <p:txBody>
          <a:bodyPr/>
          <a:lstStyle/>
          <a:p>
            <a:r>
              <a:rPr lang="en-US" altLang="zh-CN" dirty="0" smtClean="0"/>
              <a:t>Let us examine </a:t>
            </a:r>
            <a:r>
              <a:rPr lang="en-US" altLang="zh-CN" dirty="0">
                <a:ea typeface="ＭＳ Ｐゴシック" pitchFamily="34" charset="-128"/>
              </a:rPr>
              <a:t>fragrance </a:t>
            </a:r>
            <a:r>
              <a:rPr lang="en-US" altLang="zh-CN" dirty="0" smtClean="0"/>
              <a:t>sales at </a:t>
            </a:r>
            <a:r>
              <a:rPr lang="en-US" altLang="zh-CN" dirty="0" err="1" smtClean="0"/>
              <a:t>ebay</a:t>
            </a:r>
            <a:r>
              <a:rPr lang="en-US" altLang="zh-CN" dirty="0" smtClean="0"/>
              <a:t> in a year.   Suppose </a:t>
            </a:r>
          </a:p>
          <a:p>
            <a:pPr lvl="1"/>
            <a:r>
              <a:rPr lang="en-US" altLang="zh-CN" dirty="0" smtClean="0"/>
              <a:t>the best selling product sold 100,000 pieces, </a:t>
            </a:r>
          </a:p>
          <a:p>
            <a:pPr lvl="1"/>
            <a:r>
              <a:rPr lang="en-US" altLang="zh-CN" dirty="0" smtClean="0"/>
              <a:t>the 10</a:t>
            </a:r>
            <a:r>
              <a:rPr lang="en-US" altLang="zh-CN" baseline="30000" dirty="0" smtClean="0"/>
              <a:t>th</a:t>
            </a:r>
            <a:r>
              <a:rPr lang="en-US" altLang="zh-CN" dirty="0" smtClean="0"/>
              <a:t> best-selling product sold 1,000 </a:t>
            </a:r>
            <a:r>
              <a:rPr lang="en-US" altLang="zh-CN" dirty="0"/>
              <a:t>pieces</a:t>
            </a:r>
            <a:r>
              <a:rPr lang="en-US" altLang="zh-CN" dirty="0" smtClean="0"/>
              <a:t>, </a:t>
            </a:r>
          </a:p>
          <a:p>
            <a:pPr lvl="1"/>
            <a:r>
              <a:rPr lang="en-US" altLang="zh-CN" dirty="0" smtClean="0"/>
              <a:t>the 100</a:t>
            </a:r>
            <a:r>
              <a:rPr lang="en-US" altLang="zh-CN" baseline="30000" dirty="0" smtClean="0"/>
              <a:t>th</a:t>
            </a:r>
            <a:r>
              <a:rPr lang="en-US" altLang="zh-CN" dirty="0" smtClean="0"/>
              <a:t> best selling product sold 10 </a:t>
            </a:r>
            <a:r>
              <a:rPr lang="en-US" altLang="zh-CN" dirty="0"/>
              <a:t>pieces</a:t>
            </a:r>
            <a:r>
              <a:rPr lang="en-US" altLang="zh-CN" dirty="0" smtClean="0"/>
              <a:t>.  </a:t>
            </a:r>
          </a:p>
          <a:p>
            <a:r>
              <a:rPr lang="en-US" altLang="zh-CN" dirty="0" smtClean="0">
                <a:solidFill>
                  <a:srgbClr val="0000FF"/>
                </a:solidFill>
              </a:rPr>
              <a:t>How to derive the relationship between the number of fragrance sold and the order?</a:t>
            </a:r>
          </a:p>
          <a:p>
            <a:endParaRPr lang="zh-CN" altLang="en-US" dirty="0"/>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105</a:t>
            </a:fld>
            <a:endParaRPr lang="en-US"/>
          </a:p>
        </p:txBody>
      </p:sp>
    </p:spTree>
    <p:extLst>
      <p:ext uri="{BB962C8B-B14F-4D97-AF65-F5344CB8AC3E}">
        <p14:creationId xmlns:p14="http://schemas.microsoft.com/office/powerpoint/2010/main" val="335531070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2485051"/>
            <a:ext cx="3846857" cy="3464229"/>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3" y="2485051"/>
            <a:ext cx="3846857" cy="3464229"/>
          </a:xfrm>
          <a:prstGeom prst="rect">
            <a:avLst/>
          </a:prstGeom>
        </p:spPr>
      </p:pic>
      <p:sp>
        <p:nvSpPr>
          <p:cNvPr id="2" name="Title 1"/>
          <p:cNvSpPr>
            <a:spLocks noGrp="1"/>
          </p:cNvSpPr>
          <p:nvPr>
            <p:ph type="title"/>
          </p:nvPr>
        </p:nvSpPr>
        <p:spPr/>
        <p:txBody>
          <a:bodyPr/>
          <a:lstStyle/>
          <a:p>
            <a:r>
              <a:rPr lang="en-US" dirty="0"/>
              <a:t>In-class </a:t>
            </a:r>
            <a:r>
              <a:rPr lang="en-US" dirty="0" smtClean="0"/>
              <a:t>Practice</a:t>
            </a:r>
            <a:endParaRPr lang="zh-CN" altLang="en-US" dirty="0"/>
          </a:p>
        </p:txBody>
      </p:sp>
      <p:sp>
        <p:nvSpPr>
          <p:cNvPr id="3" name="Content Placeholder 2"/>
          <p:cNvSpPr>
            <a:spLocks noGrp="1"/>
          </p:cNvSpPr>
          <p:nvPr>
            <p:ph idx="1"/>
          </p:nvPr>
        </p:nvSpPr>
        <p:spPr/>
        <p:txBody>
          <a:bodyPr/>
          <a:lstStyle/>
          <a:p>
            <a:r>
              <a:rPr lang="en-US" altLang="zh-CN" dirty="0" smtClean="0"/>
              <a:t>Let </a:t>
            </a:r>
            <a:r>
              <a:rPr lang="en-US" altLang="zh-CN" i="1" dirty="0" smtClean="0">
                <a:latin typeface="Times New Roman" pitchFamily="18" charset="0"/>
                <a:cs typeface="Times New Roman" pitchFamily="18" charset="0"/>
              </a:rPr>
              <a:t>y</a:t>
            </a:r>
            <a:r>
              <a:rPr lang="en-US" altLang="zh-CN" dirty="0" smtClean="0"/>
              <a:t> be the number of sales of the </a:t>
            </a:r>
            <a:r>
              <a:rPr lang="en-US" altLang="zh-CN" i="1" dirty="0" smtClean="0">
                <a:latin typeface="Times New Roman" pitchFamily="18" charset="0"/>
                <a:cs typeface="Times New Roman" pitchFamily="18" charset="0"/>
              </a:rPr>
              <a:t>x-</a:t>
            </a:r>
            <a:r>
              <a:rPr lang="en-US" altLang="zh-CN" dirty="0" err="1" smtClean="0"/>
              <a:t>th</a:t>
            </a:r>
            <a:r>
              <a:rPr lang="en-US" altLang="zh-CN" dirty="0" smtClean="0"/>
              <a:t> best-selling fragrance products in a year at </a:t>
            </a:r>
            <a:r>
              <a:rPr lang="en-US" altLang="zh-CN" dirty="0" err="1" smtClean="0"/>
              <a:t>ebay</a:t>
            </a:r>
            <a:r>
              <a:rPr lang="en-US" altLang="zh-CN" dirty="0" smtClean="0"/>
              <a:t>.</a:t>
            </a:r>
            <a:endParaRPr lang="zh-CN" altLang="en-US" dirty="0"/>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106</a:t>
            </a:fld>
            <a:endParaRPr lang="en-US"/>
          </a:p>
        </p:txBody>
      </p:sp>
      <p:sp>
        <p:nvSpPr>
          <p:cNvPr id="6" name="Oval 5"/>
          <p:cNvSpPr/>
          <p:nvPr/>
        </p:nvSpPr>
        <p:spPr>
          <a:xfrm>
            <a:off x="352103" y="2636912"/>
            <a:ext cx="28800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Oval 6"/>
          <p:cNvSpPr/>
          <p:nvPr/>
        </p:nvSpPr>
        <p:spPr>
          <a:xfrm>
            <a:off x="1845221" y="4005064"/>
            <a:ext cx="28800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Oval 7"/>
          <p:cNvSpPr/>
          <p:nvPr/>
        </p:nvSpPr>
        <p:spPr>
          <a:xfrm>
            <a:off x="3347864" y="5373216"/>
            <a:ext cx="28800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5076056" y="2852936"/>
            <a:ext cx="1728192" cy="461665"/>
          </a:xfrm>
          <a:prstGeom prst="rect">
            <a:avLst/>
          </a:prstGeom>
          <a:noFill/>
        </p:spPr>
        <p:txBody>
          <a:bodyPr wrap="square" rtlCol="0">
            <a:spAutoFit/>
          </a:bodyPr>
          <a:lstStyle/>
          <a:p>
            <a:r>
              <a:rPr lang="en-US" altLang="zh-CN" i="1" dirty="0" smtClean="0">
                <a:solidFill>
                  <a:schemeClr val="tx1"/>
                </a:solidFill>
                <a:latin typeface="Times New Roman" pitchFamily="18" charset="0"/>
                <a:cs typeface="Times New Roman" pitchFamily="18" charset="0"/>
              </a:rPr>
              <a:t>y</a:t>
            </a:r>
            <a:r>
              <a:rPr lang="en-US" altLang="zh-CN" dirty="0" smtClean="0">
                <a:solidFill>
                  <a:schemeClr val="tx1"/>
                </a:solidFill>
                <a:latin typeface="Times New Roman" pitchFamily="18" charset="0"/>
                <a:cs typeface="Times New Roman" pitchFamily="18" charset="0"/>
              </a:rPr>
              <a:t>=10</a:t>
            </a:r>
            <a:r>
              <a:rPr lang="en-US" altLang="zh-CN" baseline="30000" dirty="0" smtClean="0">
                <a:solidFill>
                  <a:schemeClr val="tx1"/>
                </a:solidFill>
                <a:latin typeface="Times New Roman" pitchFamily="18" charset="0"/>
                <a:cs typeface="Times New Roman" pitchFamily="18" charset="0"/>
              </a:rPr>
              <a:t>5</a:t>
            </a:r>
            <a:r>
              <a:rPr lang="en-US" altLang="zh-CN" dirty="0" smtClean="0">
                <a:solidFill>
                  <a:schemeClr val="tx1"/>
                </a:solidFill>
                <a:latin typeface="Times New Roman" pitchFamily="18" charset="0"/>
                <a:cs typeface="Times New Roman" pitchFamily="18" charset="0"/>
              </a:rPr>
              <a:t>*</a:t>
            </a:r>
            <a:r>
              <a:rPr lang="en-US" altLang="zh-CN" i="1" dirty="0" smtClean="0">
                <a:solidFill>
                  <a:schemeClr val="tx1"/>
                </a:solidFill>
                <a:latin typeface="Times New Roman" pitchFamily="18" charset="0"/>
                <a:cs typeface="Times New Roman" pitchFamily="18" charset="0"/>
              </a:rPr>
              <a:t>x</a:t>
            </a:r>
            <a:r>
              <a:rPr lang="en-US" altLang="zh-CN" baseline="30000" dirty="0" smtClean="0">
                <a:solidFill>
                  <a:schemeClr val="tx1"/>
                </a:solidFill>
                <a:latin typeface="Times New Roman" pitchFamily="18" charset="0"/>
                <a:cs typeface="Times New Roman" pitchFamily="18" charset="0"/>
              </a:rPr>
              <a:t>-2</a:t>
            </a:r>
            <a:endParaRPr lang="zh-CN" altLang="en-US" baseline="30000" dirty="0">
              <a:solidFill>
                <a:schemeClr val="tx1"/>
              </a:solidFill>
            </a:endParaRPr>
          </a:p>
        </p:txBody>
      </p:sp>
      <p:sp>
        <p:nvSpPr>
          <p:cNvPr id="14" name="TextBox 13"/>
          <p:cNvSpPr txBox="1"/>
          <p:nvPr/>
        </p:nvSpPr>
        <p:spPr>
          <a:xfrm>
            <a:off x="5868144" y="3458617"/>
            <a:ext cx="3024336" cy="830997"/>
          </a:xfrm>
          <a:prstGeom prst="rect">
            <a:avLst/>
          </a:prstGeom>
          <a:noFill/>
        </p:spPr>
        <p:txBody>
          <a:bodyPr wrap="square" rtlCol="0">
            <a:spAutoFit/>
          </a:bodyPr>
          <a:lstStyle/>
          <a:p>
            <a:r>
              <a:rPr lang="en-US" altLang="zh-CN" b="1" dirty="0" smtClean="0">
                <a:solidFill>
                  <a:schemeClr val="tx1"/>
                </a:solidFill>
                <a:latin typeface="Times New Roman" pitchFamily="18" charset="0"/>
                <a:cs typeface="Times New Roman" pitchFamily="18" charset="0"/>
              </a:rPr>
              <a:t>Power law</a:t>
            </a:r>
            <a:r>
              <a:rPr lang="en-US" altLang="zh-CN" dirty="0" smtClean="0">
                <a:solidFill>
                  <a:schemeClr val="tx1"/>
                </a:solidFill>
                <a:latin typeface="Times New Roman" pitchFamily="18" charset="0"/>
                <a:cs typeface="Times New Roman" pitchFamily="18" charset="0"/>
              </a:rPr>
              <a:t>: also referred to </a:t>
            </a:r>
            <a:r>
              <a:rPr lang="en-US" altLang="zh-CN" dirty="0" err="1" smtClean="0">
                <a:solidFill>
                  <a:schemeClr val="tx1"/>
                </a:solidFill>
                <a:latin typeface="Times New Roman" pitchFamily="18" charset="0"/>
                <a:cs typeface="Times New Roman" pitchFamily="18" charset="0"/>
              </a:rPr>
              <a:t>Zipf’s</a:t>
            </a:r>
            <a:r>
              <a:rPr lang="en-US" altLang="zh-CN" dirty="0" smtClean="0">
                <a:solidFill>
                  <a:schemeClr val="tx1"/>
                </a:solidFill>
                <a:latin typeface="Times New Roman" pitchFamily="18" charset="0"/>
                <a:cs typeface="Times New Roman" pitchFamily="18" charset="0"/>
              </a:rPr>
              <a:t> law</a:t>
            </a:r>
          </a:p>
        </p:txBody>
      </p:sp>
      <p:sp>
        <p:nvSpPr>
          <p:cNvPr id="15" name="Rectangle 14"/>
          <p:cNvSpPr/>
          <p:nvPr/>
        </p:nvSpPr>
        <p:spPr>
          <a:xfrm>
            <a:off x="4572000" y="4437112"/>
            <a:ext cx="4615366" cy="461665"/>
          </a:xfrm>
          <a:prstGeom prst="rect">
            <a:avLst/>
          </a:prstGeom>
        </p:spPr>
        <p:txBody>
          <a:bodyPr wrap="none">
            <a:spAutoFit/>
          </a:bodyPr>
          <a:lstStyle/>
          <a:p>
            <a:r>
              <a:rPr lang="en-US" altLang="zh-CN" dirty="0" smtClean="0">
                <a:solidFill>
                  <a:srgbClr val="0000FF"/>
                </a:solidFill>
                <a:latin typeface="Times New Roman" pitchFamily="18" charset="0"/>
                <a:cs typeface="Times New Roman" pitchFamily="18" charset="0"/>
              </a:rPr>
              <a:t>Has the property of scale </a:t>
            </a:r>
            <a:r>
              <a:rPr lang="en-US" altLang="zh-CN" dirty="0">
                <a:solidFill>
                  <a:srgbClr val="0000FF"/>
                </a:solidFill>
                <a:latin typeface="Times New Roman" pitchFamily="18" charset="0"/>
                <a:cs typeface="Times New Roman" pitchFamily="18" charset="0"/>
              </a:rPr>
              <a:t>invariance</a:t>
            </a:r>
            <a:endParaRPr lang="zh-CN" altLang="en-US" baseline="30000" dirty="0">
              <a:solidFill>
                <a:srgbClr val="0000FF"/>
              </a:solidFill>
            </a:endParaRPr>
          </a:p>
        </p:txBody>
      </p:sp>
      <p:sp>
        <p:nvSpPr>
          <p:cNvPr id="5" name="TextBox 4"/>
          <p:cNvSpPr txBox="1"/>
          <p:nvPr/>
        </p:nvSpPr>
        <p:spPr>
          <a:xfrm>
            <a:off x="7452320" y="5847655"/>
            <a:ext cx="1296144" cy="461665"/>
          </a:xfrm>
          <a:prstGeom prst="rect">
            <a:avLst/>
          </a:prstGeom>
          <a:noFill/>
        </p:spPr>
        <p:txBody>
          <a:bodyPr wrap="square" rtlCol="0">
            <a:spAutoFit/>
          </a:bodyPr>
          <a:lstStyle/>
          <a:p>
            <a:r>
              <a:rPr lang="en-US" dirty="0" smtClean="0">
                <a:solidFill>
                  <a:schemeClr val="tx1"/>
                </a:solidFill>
                <a:latin typeface="+mn-lt"/>
                <a:hlinkClick r:id="rId5" action="ppaction://hlinksldjump"/>
              </a:rPr>
              <a:t>Go back</a:t>
            </a:r>
            <a:endParaRPr lang="en-US" dirty="0">
              <a:solidFill>
                <a:schemeClr val="tx1"/>
              </a:solidFill>
              <a:latin typeface="+mn-lt"/>
            </a:endParaRPr>
          </a:p>
        </p:txBody>
      </p:sp>
    </p:spTree>
    <p:extLst>
      <p:ext uri="{BB962C8B-B14F-4D97-AF65-F5344CB8AC3E}">
        <p14:creationId xmlns:p14="http://schemas.microsoft.com/office/powerpoint/2010/main" val="236951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p:bldP spid="14" grpId="0"/>
      <p:bldP spid="15"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Description</a:t>
            </a:r>
            <a:endParaRPr lang="en-US" dirty="0"/>
          </a:p>
        </p:txBody>
      </p:sp>
      <p:sp>
        <p:nvSpPr>
          <p:cNvPr id="3" name="Content Placeholder 2"/>
          <p:cNvSpPr>
            <a:spLocks noGrp="1"/>
          </p:cNvSpPr>
          <p:nvPr>
            <p:ph idx="1"/>
          </p:nvPr>
        </p:nvSpPr>
        <p:spPr/>
        <p:txBody>
          <a:bodyPr>
            <a:normAutofit fontScale="62500" lnSpcReduction="20000"/>
          </a:bodyPr>
          <a:lstStyle/>
          <a:p>
            <a:r>
              <a:rPr lang="en-US" dirty="0"/>
              <a:t>This course aims at teaching students the state-of-the-art </a:t>
            </a:r>
            <a:r>
              <a:rPr lang="en-US" dirty="0">
                <a:solidFill>
                  <a:srgbClr val="FF0000"/>
                </a:solidFill>
              </a:rPr>
              <a:t>big data analytics</a:t>
            </a:r>
            <a:r>
              <a:rPr lang="en-US" dirty="0"/>
              <a:t>, including </a:t>
            </a:r>
            <a:r>
              <a:rPr lang="en-US" dirty="0">
                <a:solidFill>
                  <a:srgbClr val="0000FF"/>
                </a:solidFill>
              </a:rPr>
              <a:t>techniques</a:t>
            </a:r>
            <a:r>
              <a:rPr lang="en-US" dirty="0"/>
              <a:t>, </a:t>
            </a:r>
            <a:r>
              <a:rPr lang="en-US" dirty="0">
                <a:solidFill>
                  <a:srgbClr val="0000FF"/>
                </a:solidFill>
              </a:rPr>
              <a:t>software</a:t>
            </a:r>
            <a:r>
              <a:rPr lang="en-US" dirty="0"/>
              <a:t>, </a:t>
            </a:r>
            <a:r>
              <a:rPr lang="en-US" dirty="0">
                <a:solidFill>
                  <a:srgbClr val="0000FF"/>
                </a:solidFill>
              </a:rPr>
              <a:t>applications</a:t>
            </a:r>
            <a:r>
              <a:rPr lang="en-US" dirty="0"/>
              <a:t>, and </a:t>
            </a:r>
            <a:r>
              <a:rPr lang="en-US" dirty="0">
                <a:solidFill>
                  <a:srgbClr val="0000FF"/>
                </a:solidFill>
              </a:rPr>
              <a:t>perspectives</a:t>
            </a:r>
            <a:r>
              <a:rPr lang="en-US" dirty="0"/>
              <a:t> with massive data. </a:t>
            </a:r>
            <a:endParaRPr lang="en-US" dirty="0" smtClean="0"/>
          </a:p>
          <a:p>
            <a:r>
              <a:rPr lang="en-US" dirty="0" smtClean="0"/>
              <a:t>The </a:t>
            </a:r>
            <a:r>
              <a:rPr lang="en-US" dirty="0"/>
              <a:t>class will cover, but not be limited to, the following topics: </a:t>
            </a:r>
            <a:endParaRPr lang="en-US" dirty="0" smtClean="0"/>
          </a:p>
          <a:p>
            <a:pPr lvl="1"/>
            <a:r>
              <a:rPr lang="en-US" dirty="0" smtClean="0">
                <a:solidFill>
                  <a:srgbClr val="0000FF"/>
                </a:solidFill>
              </a:rPr>
              <a:t>distributed </a:t>
            </a:r>
            <a:r>
              <a:rPr lang="en-US" dirty="0">
                <a:solidFill>
                  <a:srgbClr val="0000FF"/>
                </a:solidFill>
              </a:rPr>
              <a:t>file systems</a:t>
            </a:r>
            <a:r>
              <a:rPr lang="en-US" dirty="0"/>
              <a:t> such as Google File System, </a:t>
            </a:r>
            <a:r>
              <a:rPr lang="en-US" dirty="0" err="1"/>
              <a:t>Hadoop</a:t>
            </a:r>
            <a:r>
              <a:rPr lang="en-US" dirty="0"/>
              <a:t> Distributed File System, </a:t>
            </a:r>
            <a:r>
              <a:rPr lang="en-US" dirty="0" err="1"/>
              <a:t>CloudStore</a:t>
            </a:r>
            <a:r>
              <a:rPr lang="en-US" dirty="0"/>
              <a:t>, and map-reduce technology; </a:t>
            </a:r>
            <a:endParaRPr lang="en-US" dirty="0" smtClean="0"/>
          </a:p>
          <a:p>
            <a:pPr lvl="1"/>
            <a:r>
              <a:rPr lang="en-US" dirty="0" smtClean="0">
                <a:solidFill>
                  <a:srgbClr val="0000FF"/>
                </a:solidFill>
              </a:rPr>
              <a:t>similarity </a:t>
            </a:r>
            <a:r>
              <a:rPr lang="en-US" dirty="0">
                <a:solidFill>
                  <a:srgbClr val="0000FF"/>
                </a:solidFill>
              </a:rPr>
              <a:t>search techniques </a:t>
            </a:r>
            <a:r>
              <a:rPr lang="en-US" dirty="0"/>
              <a:t>for big data such as </a:t>
            </a:r>
            <a:r>
              <a:rPr lang="en-US" dirty="0" err="1"/>
              <a:t>minhash</a:t>
            </a:r>
            <a:r>
              <a:rPr lang="en-US" dirty="0"/>
              <a:t>, locality-sensitive hashing; </a:t>
            </a:r>
            <a:endParaRPr lang="en-US" dirty="0" smtClean="0"/>
          </a:p>
          <a:p>
            <a:pPr lvl="1"/>
            <a:r>
              <a:rPr lang="en-US" dirty="0" smtClean="0"/>
              <a:t>specialized </a:t>
            </a:r>
            <a:r>
              <a:rPr lang="en-US" dirty="0"/>
              <a:t>processing and algorithms for </a:t>
            </a:r>
            <a:r>
              <a:rPr lang="en-US" dirty="0">
                <a:solidFill>
                  <a:srgbClr val="0000FF"/>
                </a:solidFill>
              </a:rPr>
              <a:t>data streams</a:t>
            </a:r>
            <a:r>
              <a:rPr lang="en-US" dirty="0"/>
              <a:t>; </a:t>
            </a:r>
            <a:endParaRPr lang="en-US" dirty="0" smtClean="0"/>
          </a:p>
          <a:p>
            <a:pPr lvl="1"/>
            <a:r>
              <a:rPr lang="en-US" dirty="0" smtClean="0"/>
              <a:t>big </a:t>
            </a:r>
            <a:r>
              <a:rPr lang="en-US" dirty="0"/>
              <a:t>data </a:t>
            </a:r>
            <a:r>
              <a:rPr lang="en-US" dirty="0">
                <a:solidFill>
                  <a:srgbClr val="0000FF"/>
                </a:solidFill>
              </a:rPr>
              <a:t>search</a:t>
            </a:r>
            <a:r>
              <a:rPr lang="en-US" dirty="0"/>
              <a:t> and </a:t>
            </a:r>
            <a:r>
              <a:rPr lang="en-US" dirty="0">
                <a:solidFill>
                  <a:srgbClr val="0000FF"/>
                </a:solidFill>
              </a:rPr>
              <a:t>query</a:t>
            </a:r>
            <a:r>
              <a:rPr lang="en-US" dirty="0"/>
              <a:t> technology; </a:t>
            </a:r>
            <a:endParaRPr lang="en-US" dirty="0" smtClean="0"/>
          </a:p>
          <a:p>
            <a:pPr lvl="1"/>
            <a:r>
              <a:rPr lang="en-US" dirty="0" smtClean="0">
                <a:solidFill>
                  <a:srgbClr val="0000FF"/>
                </a:solidFill>
              </a:rPr>
              <a:t>big </a:t>
            </a:r>
            <a:r>
              <a:rPr lang="en-US" dirty="0">
                <a:solidFill>
                  <a:srgbClr val="0000FF"/>
                </a:solidFill>
              </a:rPr>
              <a:t>graph analysis</a:t>
            </a:r>
            <a:r>
              <a:rPr lang="en-US" dirty="0"/>
              <a:t>; </a:t>
            </a:r>
            <a:endParaRPr lang="en-US" dirty="0" smtClean="0"/>
          </a:p>
          <a:p>
            <a:pPr lvl="1"/>
            <a:r>
              <a:rPr lang="en-US" dirty="0" smtClean="0">
                <a:solidFill>
                  <a:srgbClr val="0000FF"/>
                </a:solidFill>
              </a:rPr>
              <a:t>recommendation </a:t>
            </a:r>
            <a:r>
              <a:rPr lang="en-US" dirty="0">
                <a:solidFill>
                  <a:srgbClr val="0000FF"/>
                </a:solidFill>
              </a:rPr>
              <a:t>systems </a:t>
            </a:r>
            <a:r>
              <a:rPr lang="en-US" dirty="0"/>
              <a:t>for Web applications. </a:t>
            </a:r>
            <a:endParaRPr lang="en-US" dirty="0" smtClean="0"/>
          </a:p>
          <a:p>
            <a:r>
              <a:rPr lang="en-US" dirty="0" smtClean="0"/>
              <a:t>The </a:t>
            </a:r>
            <a:r>
              <a:rPr lang="en-US" dirty="0"/>
              <a:t>applications may involve business applications such as </a:t>
            </a:r>
            <a:endParaRPr lang="en-US" dirty="0" smtClean="0"/>
          </a:p>
          <a:p>
            <a:pPr lvl="1"/>
            <a:r>
              <a:rPr lang="en-US" dirty="0" smtClean="0"/>
              <a:t>online </a:t>
            </a:r>
            <a:r>
              <a:rPr lang="en-US" dirty="0"/>
              <a:t>marketing, computational advertising, location-based services, social networks, recommender systems, healthcare services, also covered are scientific and astrophysics applications such as environmental sensor applications, nebula search and query, etc.</a:t>
            </a:r>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11</a:t>
            </a:fld>
            <a:endParaRPr lang="en-US"/>
          </a:p>
        </p:txBody>
      </p:sp>
    </p:spTree>
    <p:extLst>
      <p:ext uri="{BB962C8B-B14F-4D97-AF65-F5344CB8AC3E}">
        <p14:creationId xmlns:p14="http://schemas.microsoft.com/office/powerpoint/2010/main" val="1372633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Textbook</a:t>
            </a: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55576" y="1676103"/>
            <a:ext cx="2639654" cy="3769121"/>
          </a:xfrm>
        </p:spPr>
      </p:pic>
      <p:sp>
        <p:nvSpPr>
          <p:cNvPr id="8" name="Content Placeholder 7"/>
          <p:cNvSpPr>
            <a:spLocks noGrp="1"/>
          </p:cNvSpPr>
          <p:nvPr>
            <p:ph sz="half" idx="2"/>
          </p:nvPr>
        </p:nvSpPr>
        <p:spPr>
          <a:xfrm>
            <a:off x="3707904" y="1600200"/>
            <a:ext cx="4978896" cy="4525963"/>
          </a:xfrm>
        </p:spPr>
        <p:txBody>
          <a:bodyPr>
            <a:normAutofit fontScale="85000" lnSpcReduction="20000"/>
          </a:bodyPr>
          <a:lstStyle/>
          <a:p>
            <a:r>
              <a:rPr lang="en-US" altLang="zh-CN" sz="3200" dirty="0"/>
              <a:t>Mining of Massive Datasets</a:t>
            </a:r>
          </a:p>
          <a:p>
            <a:r>
              <a:rPr lang="en-US" altLang="zh-CN" dirty="0" err="1">
                <a:solidFill>
                  <a:srgbClr val="0000FF"/>
                </a:solidFill>
              </a:rPr>
              <a:t>Anand</a:t>
            </a:r>
            <a:r>
              <a:rPr lang="en-US" altLang="zh-CN" dirty="0">
                <a:solidFill>
                  <a:srgbClr val="0000FF"/>
                </a:solidFill>
              </a:rPr>
              <a:t> </a:t>
            </a:r>
            <a:r>
              <a:rPr lang="en-US" altLang="zh-CN" dirty="0" err="1" smtClean="0">
                <a:solidFill>
                  <a:srgbClr val="0000FF"/>
                </a:solidFill>
              </a:rPr>
              <a:t>Rajaraman</a:t>
            </a:r>
            <a:r>
              <a:rPr lang="en-US" altLang="zh-CN" dirty="0" smtClean="0">
                <a:solidFill>
                  <a:srgbClr val="0000FF"/>
                </a:solidFill>
              </a:rPr>
              <a:t> </a:t>
            </a:r>
          </a:p>
          <a:p>
            <a:pPr lvl="1"/>
            <a:r>
              <a:rPr lang="en-US" altLang="zh-CN" dirty="0" smtClean="0"/>
              <a:t>web </a:t>
            </a:r>
            <a:r>
              <a:rPr lang="en-US" altLang="zh-CN" dirty="0"/>
              <a:t>and technology </a:t>
            </a:r>
            <a:r>
              <a:rPr lang="en-US" altLang="zh-CN" dirty="0" smtClean="0"/>
              <a:t>entrepreneur</a:t>
            </a:r>
          </a:p>
          <a:p>
            <a:pPr lvl="1"/>
            <a:r>
              <a:rPr lang="en-US" altLang="zh-CN" dirty="0" smtClean="0"/>
              <a:t>co-founder </a:t>
            </a:r>
            <a:r>
              <a:rPr lang="en-US" altLang="zh-CN" dirty="0"/>
              <a:t>of Cambrian Ventures and </a:t>
            </a:r>
            <a:r>
              <a:rPr lang="en-US" altLang="zh-CN" dirty="0" err="1" smtClean="0"/>
              <a:t>Kosmix</a:t>
            </a:r>
            <a:endParaRPr lang="en-US" altLang="zh-CN" dirty="0" smtClean="0"/>
          </a:p>
          <a:p>
            <a:pPr lvl="1"/>
            <a:r>
              <a:rPr lang="en-US" altLang="zh-CN" dirty="0" smtClean="0"/>
              <a:t>co-founder </a:t>
            </a:r>
            <a:r>
              <a:rPr lang="en-US" altLang="zh-CN" dirty="0"/>
              <a:t>of </a:t>
            </a:r>
            <a:r>
              <a:rPr lang="en-US" altLang="zh-CN" dirty="0" err="1"/>
              <a:t>Junglee</a:t>
            </a:r>
            <a:r>
              <a:rPr lang="en-US" altLang="zh-CN" dirty="0"/>
              <a:t> Corp (acquired by Amazon for </a:t>
            </a:r>
            <a:r>
              <a:rPr lang="en-US" altLang="zh-CN" dirty="0" smtClean="0"/>
              <a:t>a </a:t>
            </a:r>
            <a:r>
              <a:rPr lang="en-US" altLang="zh-CN" dirty="0"/>
              <a:t>retail platform) </a:t>
            </a:r>
          </a:p>
          <a:p>
            <a:r>
              <a:rPr lang="en-US" altLang="zh-CN" sz="3200" dirty="0">
                <a:solidFill>
                  <a:srgbClr val="0000FF"/>
                </a:solidFill>
              </a:rPr>
              <a:t>Jeff </a:t>
            </a:r>
            <a:r>
              <a:rPr lang="en-US" altLang="zh-CN" sz="3200" dirty="0" smtClean="0">
                <a:solidFill>
                  <a:srgbClr val="0000FF"/>
                </a:solidFill>
              </a:rPr>
              <a:t>Ullman</a:t>
            </a:r>
          </a:p>
          <a:p>
            <a:pPr lvl="1"/>
            <a:r>
              <a:rPr lang="en-US" altLang="zh-CN" dirty="0" smtClean="0"/>
              <a:t>The </a:t>
            </a:r>
            <a:r>
              <a:rPr lang="en-US" altLang="zh-CN" dirty="0"/>
              <a:t>Stanford W. </a:t>
            </a:r>
            <a:r>
              <a:rPr lang="en-US" altLang="zh-CN" dirty="0" err="1"/>
              <a:t>Ascherman</a:t>
            </a:r>
            <a:r>
              <a:rPr lang="en-US" altLang="zh-CN" dirty="0"/>
              <a:t> Professor of Computer Science (Emeritus</a:t>
            </a:r>
            <a:r>
              <a:rPr lang="en-US" altLang="zh-CN" dirty="0" smtClean="0"/>
              <a:t>)</a:t>
            </a:r>
          </a:p>
          <a:p>
            <a:pPr lvl="1"/>
            <a:r>
              <a:rPr lang="en-US" altLang="zh-CN" dirty="0" smtClean="0"/>
              <a:t>Interests in database </a:t>
            </a:r>
            <a:r>
              <a:rPr lang="en-US" altLang="zh-CN" dirty="0"/>
              <a:t>theory, database integration, data mining, and education using the information infrastructure.</a:t>
            </a:r>
            <a:endParaRPr lang="zh-CN" altLang="en-US" dirty="0"/>
          </a:p>
        </p:txBody>
      </p:sp>
      <p:sp>
        <p:nvSpPr>
          <p:cNvPr id="4" name="灯片编号占位符 3"/>
          <p:cNvSpPr>
            <a:spLocks noGrp="1"/>
          </p:cNvSpPr>
          <p:nvPr>
            <p:ph type="sldNum" sz="quarter" idx="12"/>
          </p:nvPr>
        </p:nvSpPr>
        <p:spPr/>
        <p:txBody>
          <a:bodyPr/>
          <a:lstStyle/>
          <a:p>
            <a:pPr>
              <a:defRPr/>
            </a:pPr>
            <a:fld id="{DB3EC566-48E6-4552-87D6-CB322A8F1925}" type="slidenum">
              <a:rPr lang="en-US" smtClean="0"/>
              <a:pPr>
                <a:defRPr/>
              </a:pPr>
              <a:t>12</a:t>
            </a:fld>
            <a:endParaRPr lang="en-US"/>
          </a:p>
        </p:txBody>
      </p:sp>
      <p:sp>
        <p:nvSpPr>
          <p:cNvPr id="6" name="TextBox 5"/>
          <p:cNvSpPr txBox="1"/>
          <p:nvPr/>
        </p:nvSpPr>
        <p:spPr>
          <a:xfrm>
            <a:off x="3707904" y="1606148"/>
            <a:ext cx="5220072" cy="461665"/>
          </a:xfrm>
          <a:prstGeom prst="rect">
            <a:avLst/>
          </a:prstGeom>
          <a:noFill/>
        </p:spPr>
        <p:txBody>
          <a:bodyPr wrap="square" rtlCol="0">
            <a:spAutoFit/>
          </a:bodyPr>
          <a:lstStyle/>
          <a:p>
            <a:pPr marL="342900" indent="-342900">
              <a:buFont typeface="Arial" pitchFamily="34" charset="0"/>
              <a:buChar char="•"/>
            </a:pPr>
            <a:endParaRPr lang="en-US" dirty="0">
              <a:solidFill>
                <a:schemeClr val="tx1"/>
              </a:solidFill>
              <a:latin typeface="+mj-lt"/>
            </a:endParaRPr>
          </a:p>
        </p:txBody>
      </p:sp>
    </p:spTree>
    <p:extLst>
      <p:ext uri="{BB962C8B-B14F-4D97-AF65-F5344CB8AC3E}">
        <p14:creationId xmlns:p14="http://schemas.microsoft.com/office/powerpoint/2010/main" val="1856996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Textbook</a:t>
            </a:r>
            <a:endParaRPr lang="en-US" dirty="0"/>
          </a:p>
        </p:txBody>
      </p:sp>
      <p:sp>
        <p:nvSpPr>
          <p:cNvPr id="3" name="内容占位符 2"/>
          <p:cNvSpPr>
            <a:spLocks noGrp="1"/>
          </p:cNvSpPr>
          <p:nvPr>
            <p:ph idx="1"/>
          </p:nvPr>
        </p:nvSpPr>
        <p:spPr/>
        <p:txBody>
          <a:bodyPr/>
          <a:lstStyle/>
          <a:p>
            <a:r>
              <a:rPr lang="en-US" dirty="0" smtClean="0"/>
              <a:t>Amazon</a:t>
            </a:r>
          </a:p>
          <a:p>
            <a:pPr lvl="1"/>
            <a:r>
              <a:rPr lang="en-US" dirty="0" smtClean="0">
                <a:hlinkClick r:id="rId2"/>
              </a:rPr>
              <a:t>http</a:t>
            </a:r>
            <a:r>
              <a:rPr lang="en-US" dirty="0">
                <a:hlinkClick r:id="rId2"/>
              </a:rPr>
              <a:t>://www.amazon.com/Mining-Massive-Datasets-Anand-Rajaraman/dp/1107015359</a:t>
            </a:r>
            <a:endParaRPr lang="en-US" dirty="0" smtClean="0"/>
          </a:p>
          <a:p>
            <a:r>
              <a:rPr lang="en-US" dirty="0" smtClean="0"/>
              <a:t>PDF of the book for online viewing</a:t>
            </a:r>
          </a:p>
          <a:p>
            <a:pPr lvl="1"/>
            <a:r>
              <a:rPr lang="en-US" altLang="zh-CN" dirty="0">
                <a:hlinkClick r:id="rId3"/>
              </a:rPr>
              <a:t>http://infolab.stanford.edu/~ullman/mmds.html</a:t>
            </a:r>
            <a:endParaRPr lang="en-US" dirty="0"/>
          </a:p>
        </p:txBody>
      </p:sp>
      <p:sp>
        <p:nvSpPr>
          <p:cNvPr id="4" name="灯片编号占位符 3"/>
          <p:cNvSpPr>
            <a:spLocks noGrp="1"/>
          </p:cNvSpPr>
          <p:nvPr>
            <p:ph type="sldNum" sz="quarter" idx="12"/>
          </p:nvPr>
        </p:nvSpPr>
        <p:spPr/>
        <p:txBody>
          <a:bodyPr/>
          <a:lstStyle/>
          <a:p>
            <a:pPr>
              <a:defRPr/>
            </a:pPr>
            <a:fld id="{DB3EC566-48E6-4552-87D6-CB322A8F1925}" type="slidenum">
              <a:rPr lang="en-US" smtClean="0"/>
              <a:pPr>
                <a:defRPr/>
              </a:pPr>
              <a:t>13</a:t>
            </a:fld>
            <a:endParaRPr lang="en-US"/>
          </a:p>
        </p:txBody>
      </p:sp>
    </p:spTree>
    <p:extLst>
      <p:ext uri="{BB962C8B-B14F-4D97-AF65-F5344CB8AC3E}">
        <p14:creationId xmlns:p14="http://schemas.microsoft.com/office/powerpoint/2010/main" val="2113279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Instructors</a:t>
            </a:r>
            <a:endParaRPr lang="en-US" dirty="0"/>
          </a:p>
        </p:txBody>
      </p:sp>
      <p:sp>
        <p:nvSpPr>
          <p:cNvPr id="3" name="内容占位符 2"/>
          <p:cNvSpPr>
            <a:spLocks noGrp="1"/>
          </p:cNvSpPr>
          <p:nvPr>
            <p:ph idx="1"/>
          </p:nvPr>
        </p:nvSpPr>
        <p:spPr/>
        <p:txBody>
          <a:bodyPr>
            <a:normAutofit/>
          </a:bodyPr>
          <a:lstStyle/>
          <a:p>
            <a:r>
              <a:rPr lang="en-US" dirty="0" smtClean="0"/>
              <a:t>Prof. Irwin King</a:t>
            </a:r>
          </a:p>
          <a:p>
            <a:pPr lvl="1"/>
            <a:r>
              <a:rPr lang="en-US" dirty="0" smtClean="0">
                <a:hlinkClick r:id="rId2"/>
              </a:rPr>
              <a:t>www.cse.cuhk.edu.hk/~king</a:t>
            </a:r>
            <a:endParaRPr lang="en-US" dirty="0" smtClean="0"/>
          </a:p>
          <a:p>
            <a:pPr lvl="1"/>
            <a:r>
              <a:rPr lang="en-US" dirty="0" smtClean="0">
                <a:hlinkClick r:id="rId3"/>
              </a:rPr>
              <a:t>king@cse.cuhk.edu.hk</a:t>
            </a:r>
            <a:endParaRPr lang="en-US" dirty="0" smtClean="0"/>
          </a:p>
          <a:p>
            <a:pPr lvl="1"/>
            <a:r>
              <a:rPr lang="en-US" dirty="0" smtClean="0"/>
              <a:t>Office hours: TBD</a:t>
            </a:r>
          </a:p>
          <a:p>
            <a:r>
              <a:rPr lang="en-US" dirty="0" smtClean="0"/>
              <a:t>Prof. Michael R. Lyu</a:t>
            </a:r>
          </a:p>
          <a:p>
            <a:pPr lvl="1"/>
            <a:r>
              <a:rPr lang="en-US" dirty="0" smtClean="0">
                <a:hlinkClick r:id="rId4"/>
              </a:rPr>
              <a:t>www.cse.cuhk.edu.hk/~lyu</a:t>
            </a:r>
            <a:endParaRPr lang="en-US" dirty="0" smtClean="0"/>
          </a:p>
          <a:p>
            <a:pPr lvl="1"/>
            <a:r>
              <a:rPr lang="en-US" dirty="0" smtClean="0">
                <a:hlinkClick r:id="rId5"/>
              </a:rPr>
              <a:t>lyu@cse.cuhk.edu.hk</a:t>
            </a:r>
            <a:endParaRPr lang="en-US" dirty="0" smtClean="0"/>
          </a:p>
          <a:p>
            <a:pPr lvl="1"/>
            <a:r>
              <a:rPr lang="en-US" dirty="0" smtClean="0"/>
              <a:t>Office hours: 10:00-12:00, Tuesday</a:t>
            </a:r>
          </a:p>
        </p:txBody>
      </p:sp>
      <p:sp>
        <p:nvSpPr>
          <p:cNvPr id="4" name="灯片编号占位符 3"/>
          <p:cNvSpPr>
            <a:spLocks noGrp="1"/>
          </p:cNvSpPr>
          <p:nvPr>
            <p:ph type="sldNum" sz="quarter" idx="12"/>
          </p:nvPr>
        </p:nvSpPr>
        <p:spPr/>
        <p:txBody>
          <a:bodyPr/>
          <a:lstStyle/>
          <a:p>
            <a:pPr>
              <a:defRPr/>
            </a:pPr>
            <a:fld id="{DB3EC566-48E6-4552-87D6-CB322A8F1925}" type="slidenum">
              <a:rPr lang="en-US" smtClean="0"/>
              <a:pPr>
                <a:defRPr/>
              </a:pPr>
              <a:t>14</a:t>
            </a:fld>
            <a:endParaRPr lang="en-US"/>
          </a:p>
        </p:txBody>
      </p:sp>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0231" y="626029"/>
            <a:ext cx="1920207" cy="2442931"/>
          </a:xfrm>
          <a:prstGeom prst="rect">
            <a:avLst/>
          </a:prstGeom>
        </p:spPr>
      </p:pic>
      <p:pic>
        <p:nvPicPr>
          <p:cNvPr id="5122" name="Picture 2" descr="Z:\photo\michael\fose_colo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2232" y="3645024"/>
            <a:ext cx="1680188" cy="2160240"/>
          </a:xfrm>
          <a:prstGeom prst="rect">
            <a:avLst/>
          </a:prstGeom>
          <a:noFill/>
          <a:effectLst>
            <a:outerShdw blurRad="88900" dist="50800" dir="2100000" sx="101000" sy="101000" algn="tl" rotWithShape="0">
              <a:schemeClr val="tx1">
                <a:alpha val="41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983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Tutor</a:t>
            </a:r>
            <a:endParaRPr lang="en-US" dirty="0"/>
          </a:p>
        </p:txBody>
      </p:sp>
      <p:sp>
        <p:nvSpPr>
          <p:cNvPr id="3" name="内容占位符 2"/>
          <p:cNvSpPr>
            <a:spLocks noGrp="1"/>
          </p:cNvSpPr>
          <p:nvPr>
            <p:ph idx="1"/>
          </p:nvPr>
        </p:nvSpPr>
        <p:spPr/>
        <p:txBody>
          <a:bodyPr/>
          <a:lstStyle/>
          <a:p>
            <a:r>
              <a:rPr lang="en-US" dirty="0" smtClean="0"/>
              <a:t>Mr. CHENG Chen “Robbie”</a:t>
            </a:r>
          </a:p>
          <a:p>
            <a:r>
              <a:rPr lang="en-US" dirty="0" smtClean="0"/>
              <a:t>Mr. </a:t>
            </a:r>
            <a:r>
              <a:rPr lang="en-US" dirty="0"/>
              <a:t>LING </a:t>
            </a:r>
            <a:r>
              <a:rPr lang="en-US" dirty="0" err="1"/>
              <a:t>Guang</a:t>
            </a:r>
            <a:r>
              <a:rPr lang="en-US" dirty="0"/>
              <a:t> “Zachary”</a:t>
            </a:r>
          </a:p>
          <a:p>
            <a:endParaRPr lang="en-US" dirty="0" smtClean="0"/>
          </a:p>
          <a:p>
            <a:pPr lvl="1"/>
            <a:r>
              <a:rPr lang="en-US" dirty="0" smtClean="0">
                <a:hlinkClick r:id="rId2"/>
              </a:rPr>
              <a:t>www.cse.cuhk.edu.hk/~{cchen, </a:t>
            </a:r>
            <a:r>
              <a:rPr lang="en-US" dirty="0" err="1" smtClean="0">
                <a:hlinkClick r:id="rId2"/>
              </a:rPr>
              <a:t>gling</a:t>
            </a:r>
            <a:r>
              <a:rPr lang="en-US" dirty="0" smtClean="0">
                <a:hlinkClick r:id="rId2"/>
              </a:rPr>
              <a:t>}</a:t>
            </a:r>
          </a:p>
          <a:p>
            <a:pPr lvl="1"/>
            <a:r>
              <a:rPr lang="en-US" dirty="0" smtClean="0">
                <a:hlinkClick r:id="rId2"/>
              </a:rPr>
              <a:t>{</a:t>
            </a:r>
            <a:r>
              <a:rPr lang="en-US" dirty="0" err="1" smtClean="0">
                <a:hlinkClick r:id="rId2"/>
              </a:rPr>
              <a:t>cchen</a:t>
            </a:r>
            <a:r>
              <a:rPr lang="en-US" dirty="0" smtClean="0">
                <a:hlinkClick r:id="rId2"/>
              </a:rPr>
              <a:t>, </a:t>
            </a:r>
            <a:r>
              <a:rPr lang="en-US" dirty="0" err="1" smtClean="0">
                <a:hlinkClick r:id="rId2"/>
              </a:rPr>
              <a:t>gling</a:t>
            </a:r>
            <a:r>
              <a:rPr lang="en-US" dirty="0" smtClean="0">
                <a:hlinkClick r:id="rId2"/>
              </a:rPr>
              <a:t>}@cse.cuhk.edu.hk</a:t>
            </a:r>
            <a:endParaRPr lang="en-US" dirty="0" smtClean="0"/>
          </a:p>
          <a:p>
            <a:pPr lvl="1"/>
            <a:r>
              <a:rPr lang="en-US" dirty="0" smtClean="0"/>
              <a:t>Office venue: 1024, Ho Sin-Hang Engineering Building</a:t>
            </a:r>
          </a:p>
          <a:p>
            <a:pPr lvl="1"/>
            <a:r>
              <a:rPr lang="en-US" dirty="0" smtClean="0"/>
              <a:t>Office hour: TBD</a:t>
            </a:r>
            <a:endParaRPr lang="en-US" dirty="0"/>
          </a:p>
        </p:txBody>
      </p:sp>
      <p:sp>
        <p:nvSpPr>
          <p:cNvPr id="4" name="灯片编号占位符 3"/>
          <p:cNvSpPr>
            <a:spLocks noGrp="1"/>
          </p:cNvSpPr>
          <p:nvPr>
            <p:ph type="sldNum" sz="quarter" idx="12"/>
          </p:nvPr>
        </p:nvSpPr>
        <p:spPr/>
        <p:txBody>
          <a:bodyPr/>
          <a:lstStyle/>
          <a:p>
            <a:pPr>
              <a:defRPr/>
            </a:pPr>
            <a:fld id="{DB3EC566-48E6-4552-87D6-CB322A8F1925}" type="slidenum">
              <a:rPr lang="en-US" smtClean="0"/>
              <a:pPr>
                <a:defRPr/>
              </a:pPr>
              <a:t>15</a:t>
            </a:fld>
            <a:endParaRPr lang="en-US"/>
          </a:p>
        </p:txBody>
      </p:sp>
    </p:spTree>
    <p:extLst>
      <p:ext uri="{BB962C8B-B14F-4D97-AF65-F5344CB8AC3E}">
        <p14:creationId xmlns:p14="http://schemas.microsoft.com/office/powerpoint/2010/main" val="12112033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Time and Venue</a:t>
            </a:r>
            <a:endParaRPr lang="en-US" dirty="0"/>
          </a:p>
        </p:txBody>
      </p:sp>
      <p:sp>
        <p:nvSpPr>
          <p:cNvPr id="3" name="内容占位符 2"/>
          <p:cNvSpPr>
            <a:spLocks noGrp="1"/>
          </p:cNvSpPr>
          <p:nvPr>
            <p:ph idx="1"/>
          </p:nvPr>
        </p:nvSpPr>
        <p:spPr/>
        <p:txBody>
          <a:bodyPr/>
          <a:lstStyle/>
          <a:p>
            <a:r>
              <a:rPr lang="en-US" dirty="0" smtClean="0"/>
              <a:t>Lecture</a:t>
            </a:r>
          </a:p>
          <a:p>
            <a:pPr lvl="1"/>
            <a:r>
              <a:rPr lang="en-US" dirty="0" smtClean="0"/>
              <a:t>Monday from 9:30 am to 12:15 pm</a:t>
            </a:r>
          </a:p>
          <a:p>
            <a:pPr lvl="1"/>
            <a:r>
              <a:rPr lang="en-US" dirty="0" smtClean="0"/>
              <a:t>KKB 101</a:t>
            </a:r>
          </a:p>
          <a:p>
            <a:r>
              <a:rPr lang="en-US" dirty="0" smtClean="0"/>
              <a:t>Tutorial</a:t>
            </a:r>
          </a:p>
          <a:p>
            <a:pPr lvl="1"/>
            <a:r>
              <a:rPr lang="en-US" dirty="0" smtClean="0"/>
              <a:t>TBD</a:t>
            </a:r>
          </a:p>
          <a:p>
            <a:r>
              <a:rPr lang="en-US" dirty="0" smtClean="0"/>
              <a:t>Course URL</a:t>
            </a:r>
          </a:p>
          <a:p>
            <a:pPr lvl="1"/>
            <a:r>
              <a:rPr lang="en-US" dirty="0" smtClean="0"/>
              <a:t>http://www.cse.cuhk.edu.hk/~csci5510</a:t>
            </a:r>
            <a:endParaRPr lang="en-US" dirty="0"/>
          </a:p>
        </p:txBody>
      </p:sp>
      <p:sp>
        <p:nvSpPr>
          <p:cNvPr id="4" name="灯片编号占位符 3"/>
          <p:cNvSpPr>
            <a:spLocks noGrp="1"/>
          </p:cNvSpPr>
          <p:nvPr>
            <p:ph type="sldNum" sz="quarter" idx="12"/>
          </p:nvPr>
        </p:nvSpPr>
        <p:spPr/>
        <p:txBody>
          <a:bodyPr/>
          <a:lstStyle/>
          <a:p>
            <a:pPr>
              <a:defRPr/>
            </a:pPr>
            <a:fld id="{DB3EC566-48E6-4552-87D6-CB322A8F1925}" type="slidenum">
              <a:rPr lang="en-US" smtClean="0"/>
              <a:pPr>
                <a:defRPr/>
              </a:pPr>
              <a:t>16</a:t>
            </a:fld>
            <a:endParaRPr lang="en-US"/>
          </a:p>
        </p:txBody>
      </p:sp>
    </p:spTree>
    <p:extLst>
      <p:ext uri="{BB962C8B-B14F-4D97-AF65-F5344CB8AC3E}">
        <p14:creationId xmlns:p14="http://schemas.microsoft.com/office/powerpoint/2010/main" val="357510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Prerequisites</a:t>
            </a:r>
            <a:endParaRPr lang="en-US" dirty="0"/>
          </a:p>
        </p:txBody>
      </p:sp>
      <p:sp>
        <p:nvSpPr>
          <p:cNvPr id="3" name="Content Placeholder 2"/>
          <p:cNvSpPr>
            <a:spLocks noGrp="1"/>
          </p:cNvSpPr>
          <p:nvPr>
            <p:ph idx="1"/>
          </p:nvPr>
        </p:nvSpPr>
        <p:spPr/>
        <p:txBody>
          <a:bodyPr>
            <a:normAutofit/>
          </a:bodyPr>
          <a:lstStyle/>
          <a:p>
            <a:r>
              <a:rPr lang="en-US" dirty="0" smtClean="0">
                <a:solidFill>
                  <a:srgbClr val="0000FF"/>
                </a:solidFill>
              </a:rPr>
              <a:t>Algorithms</a:t>
            </a:r>
          </a:p>
          <a:p>
            <a:pPr lvl="1"/>
            <a:r>
              <a:rPr lang="en-US" dirty="0" smtClean="0"/>
              <a:t>Basic data structures</a:t>
            </a:r>
            <a:endParaRPr lang="en-US" dirty="0"/>
          </a:p>
          <a:p>
            <a:r>
              <a:rPr lang="en-US" dirty="0" smtClean="0">
                <a:solidFill>
                  <a:srgbClr val="0000FF"/>
                </a:solidFill>
              </a:rPr>
              <a:t>Basic probability</a:t>
            </a:r>
          </a:p>
          <a:p>
            <a:pPr lvl="1"/>
            <a:r>
              <a:rPr lang="en-US" dirty="0" smtClean="0"/>
              <a:t>Moments, typical distributions, …</a:t>
            </a:r>
          </a:p>
          <a:p>
            <a:r>
              <a:rPr lang="en-US" dirty="0" smtClean="0">
                <a:solidFill>
                  <a:srgbClr val="0000FF"/>
                </a:solidFill>
              </a:rPr>
              <a:t>Programming</a:t>
            </a:r>
          </a:p>
          <a:p>
            <a:pPr lvl="1"/>
            <a:r>
              <a:rPr lang="en-US" dirty="0" smtClean="0"/>
              <a:t>Your choice</a:t>
            </a:r>
          </a:p>
          <a:p>
            <a:r>
              <a:rPr lang="en-US" b="1" dirty="0" smtClean="0"/>
              <a:t>We </a:t>
            </a:r>
            <a:r>
              <a:rPr lang="en-US" b="1" dirty="0"/>
              <a:t>provide some background, but the class will be fast paced </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17</a:t>
            </a:fld>
            <a:endParaRPr lang="en-US"/>
          </a:p>
        </p:txBody>
      </p:sp>
    </p:spTree>
    <p:extLst>
      <p:ext uri="{BB962C8B-B14F-4D97-AF65-F5344CB8AC3E}">
        <p14:creationId xmlns:p14="http://schemas.microsoft.com/office/powerpoint/2010/main" val="147469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We Learn?</a:t>
            </a:r>
            <a:endParaRPr lang="en-US" dirty="0"/>
          </a:p>
        </p:txBody>
      </p:sp>
      <p:sp>
        <p:nvSpPr>
          <p:cNvPr id="3" name="Content Placeholder 2"/>
          <p:cNvSpPr>
            <a:spLocks noGrp="1"/>
          </p:cNvSpPr>
          <p:nvPr>
            <p:ph idx="1"/>
          </p:nvPr>
        </p:nvSpPr>
        <p:spPr/>
        <p:txBody>
          <a:bodyPr>
            <a:normAutofit fontScale="92500" lnSpcReduction="10000"/>
          </a:bodyPr>
          <a:lstStyle/>
          <a:p>
            <a:r>
              <a:rPr lang="en-US" dirty="0"/>
              <a:t>We will learn to </a:t>
            </a:r>
            <a:r>
              <a:rPr lang="en-US" dirty="0" smtClean="0"/>
              <a:t>analyze </a:t>
            </a:r>
            <a:r>
              <a:rPr lang="en-US" dirty="0">
                <a:solidFill>
                  <a:srgbClr val="0000FF"/>
                </a:solidFill>
              </a:rPr>
              <a:t>different types of data</a:t>
            </a:r>
            <a:r>
              <a:rPr lang="en-US" dirty="0" smtClean="0"/>
              <a:t>:</a:t>
            </a:r>
            <a:endParaRPr lang="en-US" dirty="0"/>
          </a:p>
          <a:p>
            <a:pPr lvl="1"/>
            <a:r>
              <a:rPr lang="en-US" dirty="0"/>
              <a:t>Data is high </a:t>
            </a:r>
            <a:r>
              <a:rPr lang="en-US" dirty="0" smtClean="0"/>
              <a:t>dimensional</a:t>
            </a:r>
          </a:p>
          <a:p>
            <a:pPr lvl="1"/>
            <a:r>
              <a:rPr lang="en-US" dirty="0" smtClean="0"/>
              <a:t>Data </a:t>
            </a:r>
            <a:r>
              <a:rPr lang="en-US" dirty="0"/>
              <a:t>is a </a:t>
            </a:r>
            <a:r>
              <a:rPr lang="en-US" dirty="0" smtClean="0"/>
              <a:t>graph</a:t>
            </a:r>
          </a:p>
          <a:p>
            <a:pPr lvl="1"/>
            <a:r>
              <a:rPr lang="en-US" dirty="0" smtClean="0"/>
              <a:t>Data </a:t>
            </a:r>
            <a:r>
              <a:rPr lang="en-US" dirty="0"/>
              <a:t>is </a:t>
            </a:r>
            <a:r>
              <a:rPr lang="en-US" dirty="0" smtClean="0"/>
              <a:t>infinite/never-ending</a:t>
            </a:r>
          </a:p>
          <a:p>
            <a:pPr lvl="1"/>
            <a:r>
              <a:rPr lang="en-US" dirty="0" smtClean="0"/>
              <a:t>Data </a:t>
            </a:r>
            <a:r>
              <a:rPr lang="en-US" dirty="0"/>
              <a:t>is </a:t>
            </a:r>
            <a:r>
              <a:rPr lang="en-US" dirty="0" smtClean="0"/>
              <a:t>labeled</a:t>
            </a:r>
            <a:endParaRPr lang="en-US" dirty="0"/>
          </a:p>
          <a:p>
            <a:r>
              <a:rPr lang="en-US" dirty="0"/>
              <a:t>We will learn to use </a:t>
            </a:r>
            <a:r>
              <a:rPr lang="en-US" dirty="0">
                <a:solidFill>
                  <a:srgbClr val="0000FF"/>
                </a:solidFill>
              </a:rPr>
              <a:t>different models of </a:t>
            </a:r>
            <a:r>
              <a:rPr lang="en-US" dirty="0" smtClean="0">
                <a:solidFill>
                  <a:srgbClr val="0000FF"/>
                </a:solidFill>
              </a:rPr>
              <a:t>computation</a:t>
            </a:r>
            <a:r>
              <a:rPr lang="en-US" dirty="0" smtClean="0"/>
              <a:t>:</a:t>
            </a:r>
          </a:p>
          <a:p>
            <a:pPr lvl="1"/>
            <a:r>
              <a:rPr lang="en-US" dirty="0" err="1" smtClean="0"/>
              <a:t>MapReduce</a:t>
            </a:r>
            <a:endParaRPr lang="en-US" dirty="0" smtClean="0"/>
          </a:p>
          <a:p>
            <a:pPr lvl="1"/>
            <a:r>
              <a:rPr lang="en-US" dirty="0" smtClean="0"/>
              <a:t>Streams </a:t>
            </a:r>
            <a:r>
              <a:rPr lang="en-US" dirty="0"/>
              <a:t>and online </a:t>
            </a:r>
            <a:r>
              <a:rPr lang="en-US" dirty="0" smtClean="0"/>
              <a:t>algorithms</a:t>
            </a:r>
          </a:p>
          <a:p>
            <a:pPr lvl="1"/>
            <a:r>
              <a:rPr lang="en-US" dirty="0" smtClean="0"/>
              <a:t>Single </a:t>
            </a:r>
            <a:r>
              <a:rPr lang="en-US" dirty="0"/>
              <a:t>machine in-memory</a:t>
            </a:r>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18</a:t>
            </a:fld>
            <a:endParaRPr lang="en-US"/>
          </a:p>
        </p:txBody>
      </p:sp>
    </p:spTree>
    <p:extLst>
      <p:ext uri="{BB962C8B-B14F-4D97-AF65-F5344CB8AC3E}">
        <p14:creationId xmlns:p14="http://schemas.microsoft.com/office/powerpoint/2010/main" val="30757497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We Learn?</a:t>
            </a:r>
          </a:p>
        </p:txBody>
      </p:sp>
      <p:sp>
        <p:nvSpPr>
          <p:cNvPr id="3" name="Content Placeholder 2"/>
          <p:cNvSpPr>
            <a:spLocks noGrp="1"/>
          </p:cNvSpPr>
          <p:nvPr>
            <p:ph idx="1"/>
          </p:nvPr>
        </p:nvSpPr>
        <p:spPr/>
        <p:txBody>
          <a:bodyPr>
            <a:normAutofit fontScale="92500" lnSpcReduction="10000"/>
          </a:bodyPr>
          <a:lstStyle/>
          <a:p>
            <a:r>
              <a:rPr lang="en-US" dirty="0" smtClean="0"/>
              <a:t>We </a:t>
            </a:r>
            <a:r>
              <a:rPr lang="en-US" dirty="0"/>
              <a:t>will learn to </a:t>
            </a:r>
            <a:r>
              <a:rPr lang="en-US" dirty="0">
                <a:solidFill>
                  <a:srgbClr val="0000FF"/>
                </a:solidFill>
              </a:rPr>
              <a:t>solve real-world </a:t>
            </a:r>
            <a:r>
              <a:rPr lang="en-US" dirty="0" smtClean="0">
                <a:solidFill>
                  <a:srgbClr val="0000FF"/>
                </a:solidFill>
              </a:rPr>
              <a:t>problems</a:t>
            </a:r>
            <a:r>
              <a:rPr lang="en-US" dirty="0" smtClean="0"/>
              <a:t>:</a:t>
            </a:r>
          </a:p>
          <a:p>
            <a:pPr lvl="1"/>
            <a:r>
              <a:rPr lang="en-US" dirty="0"/>
              <a:t>R</a:t>
            </a:r>
            <a:r>
              <a:rPr lang="en-US" dirty="0" smtClean="0"/>
              <a:t>ecommender </a:t>
            </a:r>
            <a:r>
              <a:rPr lang="en-US" dirty="0"/>
              <a:t>systems </a:t>
            </a:r>
            <a:endParaRPr lang="en-US" dirty="0" smtClean="0"/>
          </a:p>
          <a:p>
            <a:pPr lvl="1"/>
            <a:r>
              <a:rPr lang="en-US" dirty="0" smtClean="0"/>
              <a:t>Link </a:t>
            </a:r>
            <a:r>
              <a:rPr lang="en-US" dirty="0"/>
              <a:t>analysis </a:t>
            </a:r>
            <a:endParaRPr lang="en-US" dirty="0" smtClean="0"/>
          </a:p>
          <a:p>
            <a:pPr lvl="1"/>
            <a:r>
              <a:rPr lang="en-US" dirty="0" smtClean="0"/>
              <a:t>Digit handwritten recognition</a:t>
            </a:r>
          </a:p>
          <a:p>
            <a:pPr lvl="1"/>
            <a:r>
              <a:rPr lang="en-US" dirty="0" smtClean="0"/>
              <a:t>Community detection</a:t>
            </a:r>
            <a:endParaRPr lang="en-US" dirty="0"/>
          </a:p>
          <a:p>
            <a:r>
              <a:rPr lang="en-US" dirty="0" smtClean="0"/>
              <a:t>We </a:t>
            </a:r>
            <a:r>
              <a:rPr lang="en-US" dirty="0"/>
              <a:t>will learn </a:t>
            </a:r>
            <a:r>
              <a:rPr lang="en-US" dirty="0">
                <a:solidFill>
                  <a:srgbClr val="0000FF"/>
                </a:solidFill>
              </a:rPr>
              <a:t>various “tools”</a:t>
            </a:r>
            <a:r>
              <a:rPr lang="en-US" dirty="0"/>
              <a:t>:</a:t>
            </a:r>
            <a:r>
              <a:rPr lang="en-US" b="1" dirty="0"/>
              <a:t> </a:t>
            </a:r>
            <a:endParaRPr lang="en-US" b="1" dirty="0" smtClean="0"/>
          </a:p>
          <a:p>
            <a:pPr lvl="1"/>
            <a:r>
              <a:rPr lang="en-US" dirty="0" smtClean="0"/>
              <a:t>Linear </a:t>
            </a:r>
            <a:r>
              <a:rPr lang="en-US" dirty="0"/>
              <a:t>algebra (SVD, Rec. Sys., </a:t>
            </a:r>
            <a:r>
              <a:rPr lang="en-US" dirty="0" smtClean="0"/>
              <a:t>Communities)</a:t>
            </a:r>
          </a:p>
          <a:p>
            <a:pPr lvl="1"/>
            <a:r>
              <a:rPr lang="en-US" dirty="0" smtClean="0"/>
              <a:t>Optimization </a:t>
            </a:r>
            <a:r>
              <a:rPr lang="en-US" dirty="0"/>
              <a:t>(stochastic gradient </a:t>
            </a:r>
            <a:r>
              <a:rPr lang="en-US" dirty="0" smtClean="0"/>
              <a:t>descent)</a:t>
            </a:r>
          </a:p>
          <a:p>
            <a:pPr lvl="1"/>
            <a:r>
              <a:rPr lang="en-US" dirty="0" smtClean="0"/>
              <a:t>Dynamic </a:t>
            </a:r>
            <a:r>
              <a:rPr lang="en-US" dirty="0"/>
              <a:t>programming (frequent </a:t>
            </a:r>
            <a:r>
              <a:rPr lang="en-US" dirty="0" err="1" smtClean="0"/>
              <a:t>itemsets</a:t>
            </a:r>
            <a:r>
              <a:rPr lang="en-US" dirty="0" smtClean="0"/>
              <a:t>)</a:t>
            </a:r>
          </a:p>
          <a:p>
            <a:pPr lvl="1"/>
            <a:r>
              <a:rPr lang="en-US" dirty="0" smtClean="0"/>
              <a:t>Hashing </a:t>
            </a:r>
            <a:r>
              <a:rPr lang="en-US" dirty="0"/>
              <a:t>(LSH, Bloom filters) </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19</a:t>
            </a:fld>
            <a:endParaRPr lang="en-US"/>
          </a:p>
        </p:txBody>
      </p:sp>
    </p:spTree>
    <p:extLst>
      <p:ext uri="{BB962C8B-B14F-4D97-AF65-F5344CB8AC3E}">
        <p14:creationId xmlns:p14="http://schemas.microsoft.com/office/powerpoint/2010/main" val="863239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Motivation</a:t>
            </a:r>
            <a:endParaRPr lang="en-US" dirty="0"/>
          </a:p>
        </p:txBody>
      </p:sp>
      <p:sp>
        <p:nvSpPr>
          <p:cNvPr id="3" name="内容占位符 2"/>
          <p:cNvSpPr>
            <a:spLocks noGrp="1"/>
          </p:cNvSpPr>
          <p:nvPr>
            <p:ph idx="1"/>
          </p:nvPr>
        </p:nvSpPr>
        <p:spPr/>
        <p:txBody>
          <a:bodyPr/>
          <a:lstStyle/>
          <a:p>
            <a:r>
              <a:rPr lang="en-US" dirty="0" smtClean="0"/>
              <a:t>Do you want to work in these companies?</a:t>
            </a:r>
            <a:endParaRPr lang="en-US" dirty="0"/>
          </a:p>
        </p:txBody>
      </p:sp>
      <p:sp>
        <p:nvSpPr>
          <p:cNvPr id="4" name="灯片编号占位符 3"/>
          <p:cNvSpPr>
            <a:spLocks noGrp="1"/>
          </p:cNvSpPr>
          <p:nvPr>
            <p:ph type="sldNum" sz="quarter" idx="12"/>
          </p:nvPr>
        </p:nvSpPr>
        <p:spPr/>
        <p:txBody>
          <a:bodyPr/>
          <a:lstStyle/>
          <a:p>
            <a:pPr>
              <a:defRPr/>
            </a:pPr>
            <a:fld id="{DB3EC566-48E6-4552-87D6-CB322A8F1925}" type="slidenum">
              <a:rPr lang="en-US" smtClean="0"/>
              <a:pPr>
                <a:defRPr/>
              </a:pPr>
              <a:t>2</a:t>
            </a:fld>
            <a:endParaRPr lang="en-US"/>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807" y="2636992"/>
            <a:ext cx="1728001" cy="720000"/>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5391" y="2515099"/>
            <a:ext cx="1738536" cy="1159024"/>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608" y="4005064"/>
            <a:ext cx="1612738" cy="1262988"/>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4208" y="3969200"/>
            <a:ext cx="2016000" cy="1260000"/>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9872" y="2323366"/>
            <a:ext cx="2060083" cy="1249522"/>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31840" y="4005064"/>
            <a:ext cx="2995774" cy="1157802"/>
          </a:xfrm>
          <a:prstGeom prst="rect">
            <a:avLst/>
          </a:prstGeom>
        </p:spPr>
      </p:pic>
      <p:pic>
        <p:nvPicPr>
          <p:cNvPr id="16"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890" y="2636992"/>
            <a:ext cx="1728001" cy="720000"/>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9955" y="2323366"/>
            <a:ext cx="2060083" cy="1249522"/>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6533" y="5239952"/>
            <a:ext cx="1566926" cy="1152000"/>
          </a:xfrm>
          <a:prstGeom prst="rect">
            <a:avLst/>
          </a:prstGeom>
        </p:spPr>
      </p:pic>
    </p:spTree>
    <p:extLst>
      <p:ext uri="{BB962C8B-B14F-4D97-AF65-F5344CB8AC3E}">
        <p14:creationId xmlns:p14="http://schemas.microsoft.com/office/powerpoint/2010/main" val="7347396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Syllabus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57064388"/>
              </p:ext>
            </p:extLst>
          </p:nvPr>
        </p:nvGraphicFramePr>
        <p:xfrm>
          <a:off x="467544" y="1412776"/>
          <a:ext cx="7830229" cy="4820920"/>
        </p:xfrm>
        <a:graphic>
          <a:graphicData uri="http://schemas.openxmlformats.org/drawingml/2006/table">
            <a:tbl>
              <a:tblPr firstRow="1" bandRow="1">
                <a:tableStyleId>{5C22544A-7EE6-4342-B048-85BDC9FD1C3A}</a:tableStyleId>
              </a:tblPr>
              <a:tblGrid>
                <a:gridCol w="1018456"/>
                <a:gridCol w="4329240"/>
                <a:gridCol w="2482533"/>
              </a:tblGrid>
              <a:tr h="370840">
                <a:tc>
                  <a:txBody>
                    <a:bodyPr/>
                    <a:lstStyle/>
                    <a:p>
                      <a:r>
                        <a:rPr lang="en-US" dirty="0" smtClean="0"/>
                        <a:t>Week</a:t>
                      </a:r>
                      <a:endParaRPr lang="en-US" dirty="0"/>
                    </a:p>
                  </a:txBody>
                  <a:tcPr/>
                </a:tc>
                <a:tc>
                  <a:txBody>
                    <a:bodyPr/>
                    <a:lstStyle/>
                    <a:p>
                      <a:r>
                        <a:rPr lang="en-US" dirty="0" smtClean="0"/>
                        <a:t>Content</a:t>
                      </a:r>
                      <a:endParaRPr lang="en-US" dirty="0"/>
                    </a:p>
                  </a:txBody>
                  <a:tcPr/>
                </a:tc>
                <a:tc>
                  <a:txBody>
                    <a:bodyPr/>
                    <a:lstStyle/>
                    <a:p>
                      <a:r>
                        <a:rPr lang="en-US" dirty="0" smtClean="0"/>
                        <a:t>Reading Materials</a:t>
                      </a:r>
                      <a:endParaRPr lang="en-US" dirty="0"/>
                    </a:p>
                  </a:txBody>
                  <a:tcPr/>
                </a:tc>
              </a:tr>
              <a:tr h="370840">
                <a:tc>
                  <a:txBody>
                    <a:bodyPr/>
                    <a:lstStyle/>
                    <a:p>
                      <a:r>
                        <a:rPr lang="en-US" dirty="0" smtClean="0"/>
                        <a:t>1</a:t>
                      </a:r>
                      <a:endParaRPr lang="en-US" dirty="0"/>
                    </a:p>
                  </a:txBody>
                  <a:tcPr/>
                </a:tc>
                <a:tc>
                  <a:txBody>
                    <a:bodyPr/>
                    <a:lstStyle/>
                    <a:p>
                      <a:r>
                        <a:rPr lang="en-US" dirty="0" smtClean="0"/>
                        <a:t>Introduction</a:t>
                      </a:r>
                      <a:endParaRPr lang="en-US" dirty="0"/>
                    </a:p>
                  </a:txBody>
                  <a:tcPr/>
                </a:tc>
                <a:tc>
                  <a:txBody>
                    <a:bodyPr/>
                    <a:lstStyle/>
                    <a:p>
                      <a:r>
                        <a:rPr lang="en-US" dirty="0" smtClean="0"/>
                        <a:t>Ch.1. of MMDS</a:t>
                      </a:r>
                      <a:endParaRPr lang="en-US" dirty="0"/>
                    </a:p>
                  </a:txBody>
                  <a:tcPr/>
                </a:tc>
              </a:tr>
              <a:tr h="370840">
                <a:tc>
                  <a:txBody>
                    <a:bodyPr/>
                    <a:lstStyle/>
                    <a:p>
                      <a:r>
                        <a:rPr lang="en-US" dirty="0" smtClean="0"/>
                        <a:t>2</a:t>
                      </a:r>
                      <a:endParaRPr lang="en-US" dirty="0"/>
                    </a:p>
                  </a:txBody>
                  <a:tcPr/>
                </a:tc>
                <a:tc>
                  <a:txBody>
                    <a:bodyPr/>
                    <a:lstStyle/>
                    <a:p>
                      <a:r>
                        <a:rPr lang="en-US" dirty="0" err="1" smtClean="0"/>
                        <a:t>MapReduce</a:t>
                      </a:r>
                      <a:endParaRPr lang="en-US" dirty="0"/>
                    </a:p>
                  </a:txBody>
                  <a:tcPr/>
                </a:tc>
                <a:tc>
                  <a:txBody>
                    <a:bodyPr/>
                    <a:lstStyle/>
                    <a:p>
                      <a:r>
                        <a:rPr lang="en-US" dirty="0" smtClean="0"/>
                        <a:t>Ch.2/6. of MMDS</a:t>
                      </a:r>
                      <a:endParaRPr lang="en-US" dirty="0"/>
                    </a:p>
                  </a:txBody>
                  <a:tcPr/>
                </a:tc>
              </a:tr>
              <a:tr h="370840">
                <a:tc>
                  <a:txBody>
                    <a:bodyPr/>
                    <a:lstStyle/>
                    <a:p>
                      <a:r>
                        <a:rPr lang="en-US" dirty="0" smtClean="0"/>
                        <a:t>3</a:t>
                      </a:r>
                      <a:endParaRPr lang="en-US" dirty="0"/>
                    </a:p>
                  </a:txBody>
                  <a:tcPr/>
                </a:tc>
                <a:tc>
                  <a:txBody>
                    <a:bodyPr/>
                    <a:lstStyle/>
                    <a:p>
                      <a:r>
                        <a:rPr lang="en-US" dirty="0" smtClean="0"/>
                        <a:t>Locality Sensitive Hashing</a:t>
                      </a:r>
                      <a:endParaRPr lang="en-US" dirty="0"/>
                    </a:p>
                  </a:txBody>
                  <a:tcPr/>
                </a:tc>
                <a:tc>
                  <a:txBody>
                    <a:bodyPr/>
                    <a:lstStyle/>
                    <a:p>
                      <a:r>
                        <a:rPr lang="en-US" dirty="0" smtClean="0"/>
                        <a:t>Ch.3. of MMDS</a:t>
                      </a:r>
                      <a:endParaRPr lang="en-US" dirty="0"/>
                    </a:p>
                  </a:txBody>
                  <a:tcPr/>
                </a:tc>
              </a:tr>
              <a:tr h="370840">
                <a:tc>
                  <a:txBody>
                    <a:bodyPr/>
                    <a:lstStyle/>
                    <a:p>
                      <a:r>
                        <a:rPr lang="en-US" dirty="0" smtClean="0"/>
                        <a:t>4</a:t>
                      </a:r>
                      <a:endParaRPr lang="en-US" dirty="0"/>
                    </a:p>
                  </a:txBody>
                  <a:tcPr/>
                </a:tc>
                <a:tc>
                  <a:txBody>
                    <a:bodyPr/>
                    <a:lstStyle/>
                    <a:p>
                      <a:r>
                        <a:rPr lang="en-US" dirty="0" smtClean="0"/>
                        <a:t>Mining Data Streams</a:t>
                      </a:r>
                      <a:endParaRPr lang="en-US" dirty="0"/>
                    </a:p>
                  </a:txBody>
                  <a:tcPr/>
                </a:tc>
                <a:tc>
                  <a:txBody>
                    <a:bodyPr/>
                    <a:lstStyle/>
                    <a:p>
                      <a:r>
                        <a:rPr lang="en-US" dirty="0" smtClean="0"/>
                        <a:t>Ch.4. of MMDS</a:t>
                      </a:r>
                      <a:endParaRPr lang="en-US" dirty="0"/>
                    </a:p>
                  </a:txBody>
                  <a:tcPr/>
                </a:tc>
              </a:tr>
              <a:tr h="370840">
                <a:tc>
                  <a:txBody>
                    <a:bodyPr/>
                    <a:lstStyle/>
                    <a:p>
                      <a:r>
                        <a:rPr lang="en-US" dirty="0" smtClean="0"/>
                        <a:t>5</a:t>
                      </a:r>
                      <a:endParaRPr lang="en-US" dirty="0"/>
                    </a:p>
                  </a:txBody>
                  <a:tcPr/>
                </a:tc>
                <a:tc>
                  <a:txBody>
                    <a:bodyPr/>
                    <a:lstStyle/>
                    <a:p>
                      <a:r>
                        <a:rPr lang="en-US" dirty="0" smtClean="0"/>
                        <a:t>Scalable Clustering</a:t>
                      </a:r>
                      <a:endParaRPr lang="en-US" dirty="0"/>
                    </a:p>
                  </a:txBody>
                  <a:tcPr/>
                </a:tc>
                <a:tc>
                  <a:txBody>
                    <a:bodyPr/>
                    <a:lstStyle/>
                    <a:p>
                      <a:r>
                        <a:rPr lang="en-US" dirty="0" smtClean="0"/>
                        <a:t>Ch.7. of MMDS</a:t>
                      </a:r>
                      <a:endParaRPr lang="en-US" dirty="0"/>
                    </a:p>
                  </a:txBody>
                  <a:tcPr/>
                </a:tc>
              </a:tr>
              <a:tr h="370840">
                <a:tc>
                  <a:txBody>
                    <a:bodyPr/>
                    <a:lstStyle/>
                    <a:p>
                      <a:r>
                        <a:rPr lang="en-US" dirty="0" smtClean="0"/>
                        <a:t>6</a:t>
                      </a:r>
                      <a:endParaRPr lang="en-US" dirty="0"/>
                    </a:p>
                  </a:txBody>
                  <a:tcPr/>
                </a:tc>
                <a:tc>
                  <a:txBody>
                    <a:bodyPr/>
                    <a:lstStyle/>
                    <a:p>
                      <a:r>
                        <a:rPr lang="en-US" dirty="0" smtClean="0"/>
                        <a:t>Dimensionality Reduction</a:t>
                      </a:r>
                      <a:endParaRPr lang="en-US" dirty="0"/>
                    </a:p>
                  </a:txBody>
                  <a:tcPr/>
                </a:tc>
                <a:tc>
                  <a:txBody>
                    <a:bodyPr/>
                    <a:lstStyle/>
                    <a:p>
                      <a:r>
                        <a:rPr lang="en-US" dirty="0" smtClean="0"/>
                        <a:t>Ch.11. of MMDS</a:t>
                      </a:r>
                      <a:endParaRPr lang="en-US" dirty="0"/>
                    </a:p>
                  </a:txBody>
                  <a:tcPr/>
                </a:tc>
              </a:tr>
              <a:tr h="370840">
                <a:tc>
                  <a:txBody>
                    <a:bodyPr/>
                    <a:lstStyle/>
                    <a:p>
                      <a:r>
                        <a:rPr lang="en-US" dirty="0" smtClean="0"/>
                        <a:t>7</a:t>
                      </a:r>
                      <a:endParaRPr lang="en-US" dirty="0"/>
                    </a:p>
                  </a:txBody>
                  <a:tcPr/>
                </a:tc>
                <a:tc>
                  <a:txBody>
                    <a:bodyPr/>
                    <a:lstStyle/>
                    <a:p>
                      <a:r>
                        <a:rPr lang="en-US" dirty="0" smtClean="0"/>
                        <a:t>Recommender systems/Matrix Factorization</a:t>
                      </a:r>
                      <a:endParaRPr lang="en-US" dirty="0"/>
                    </a:p>
                  </a:txBody>
                  <a:tcPr/>
                </a:tc>
                <a:tc>
                  <a:txBody>
                    <a:bodyPr/>
                    <a:lstStyle/>
                    <a:p>
                      <a:r>
                        <a:rPr lang="en-US" dirty="0" smtClean="0"/>
                        <a:t>Ch.9. of MMDS</a:t>
                      </a:r>
                      <a:endParaRPr lang="en-US" dirty="0"/>
                    </a:p>
                  </a:txBody>
                  <a:tcPr/>
                </a:tc>
              </a:tr>
              <a:tr h="370840">
                <a:tc>
                  <a:txBody>
                    <a:bodyPr/>
                    <a:lstStyle/>
                    <a:p>
                      <a:r>
                        <a:rPr lang="en-US" dirty="0" smtClean="0"/>
                        <a:t>8</a:t>
                      </a:r>
                      <a:endParaRPr lang="en-US" dirty="0"/>
                    </a:p>
                  </a:txBody>
                  <a:tcPr/>
                </a:tc>
                <a:tc>
                  <a:txBody>
                    <a:bodyPr/>
                    <a:lstStyle/>
                    <a:p>
                      <a:r>
                        <a:rPr lang="en-US" dirty="0" smtClean="0"/>
                        <a:t>Massive Link Analysis</a:t>
                      </a:r>
                      <a:endParaRPr lang="en-US" dirty="0"/>
                    </a:p>
                  </a:txBody>
                  <a:tcPr/>
                </a:tc>
                <a:tc>
                  <a:txBody>
                    <a:bodyPr/>
                    <a:lstStyle/>
                    <a:p>
                      <a:r>
                        <a:rPr lang="en-US" dirty="0" smtClean="0"/>
                        <a:t>Ch.5. of MMDS</a:t>
                      </a:r>
                      <a:endParaRPr lang="en-US" dirty="0"/>
                    </a:p>
                  </a:txBody>
                  <a:tcPr/>
                </a:tc>
              </a:tr>
              <a:tr h="370840">
                <a:tc>
                  <a:txBody>
                    <a:bodyPr/>
                    <a:lstStyle/>
                    <a:p>
                      <a:r>
                        <a:rPr lang="en-US" dirty="0" smtClean="0"/>
                        <a:t>9</a:t>
                      </a:r>
                      <a:endParaRPr lang="en-US" dirty="0"/>
                    </a:p>
                  </a:txBody>
                  <a:tcPr/>
                </a:tc>
                <a:tc>
                  <a:txBody>
                    <a:bodyPr/>
                    <a:lstStyle/>
                    <a:p>
                      <a:r>
                        <a:rPr lang="en-US" dirty="0" smtClean="0"/>
                        <a:t>Analysis of Massive Graph</a:t>
                      </a:r>
                      <a:endParaRPr lang="en-US" dirty="0"/>
                    </a:p>
                  </a:txBody>
                  <a:tcPr/>
                </a:tc>
                <a:tc>
                  <a:txBody>
                    <a:bodyPr/>
                    <a:lstStyle/>
                    <a:p>
                      <a:r>
                        <a:rPr lang="en-US" dirty="0" smtClean="0"/>
                        <a:t>Ch.10. of MMDS</a:t>
                      </a:r>
                      <a:endParaRPr lang="en-US" dirty="0"/>
                    </a:p>
                  </a:txBody>
                  <a:tcPr/>
                </a:tc>
              </a:tr>
              <a:tr h="370840">
                <a:tc>
                  <a:txBody>
                    <a:bodyPr/>
                    <a:lstStyle/>
                    <a:p>
                      <a:r>
                        <a:rPr lang="en-US" dirty="0" smtClean="0"/>
                        <a:t>10</a:t>
                      </a:r>
                      <a:endParaRPr lang="en-US" dirty="0"/>
                    </a:p>
                  </a:txBody>
                  <a:tcPr/>
                </a:tc>
                <a:tc>
                  <a:txBody>
                    <a:bodyPr/>
                    <a:lstStyle/>
                    <a:p>
                      <a:r>
                        <a:rPr lang="en-US" dirty="0" smtClean="0"/>
                        <a:t>Large Scale SVM</a:t>
                      </a:r>
                      <a:endParaRPr lang="en-US" dirty="0"/>
                    </a:p>
                  </a:txBody>
                  <a:tcPr/>
                </a:tc>
                <a:tc>
                  <a:txBody>
                    <a:bodyPr/>
                    <a:lstStyle/>
                    <a:p>
                      <a:r>
                        <a:rPr lang="en-US" dirty="0" smtClean="0"/>
                        <a:t>SVM tutorials</a:t>
                      </a:r>
                      <a:endParaRPr lang="en-US" dirty="0"/>
                    </a:p>
                  </a:txBody>
                  <a:tcPr/>
                </a:tc>
              </a:tr>
              <a:tr h="370840">
                <a:tc>
                  <a:txBody>
                    <a:bodyPr/>
                    <a:lstStyle/>
                    <a:p>
                      <a:r>
                        <a:rPr lang="en-US" dirty="0" smtClean="0"/>
                        <a:t>11</a:t>
                      </a:r>
                      <a:endParaRPr lang="en-US" dirty="0"/>
                    </a:p>
                  </a:txBody>
                  <a:tcPr/>
                </a:tc>
                <a:tc>
                  <a:txBody>
                    <a:bodyPr/>
                    <a:lstStyle/>
                    <a:p>
                      <a:r>
                        <a:rPr lang="en-US" dirty="0" smtClean="0"/>
                        <a:t>Online Learning</a:t>
                      </a:r>
                      <a:endParaRPr lang="en-US" dirty="0"/>
                    </a:p>
                  </a:txBody>
                  <a:tcPr/>
                </a:tc>
                <a:tc>
                  <a:txBody>
                    <a:bodyPr/>
                    <a:lstStyle/>
                    <a:p>
                      <a:r>
                        <a:rPr lang="en-US" dirty="0" smtClean="0"/>
                        <a:t>Online learning tutorials</a:t>
                      </a:r>
                      <a:endParaRPr lang="en-US" dirty="0"/>
                    </a:p>
                  </a:txBody>
                  <a:tcPr/>
                </a:tc>
              </a:tr>
              <a:tr h="370840">
                <a:tc>
                  <a:txBody>
                    <a:bodyPr/>
                    <a:lstStyle/>
                    <a:p>
                      <a:r>
                        <a:rPr lang="en-US" dirty="0" smtClean="0"/>
                        <a:t>12</a:t>
                      </a:r>
                      <a:endParaRPr lang="en-US" dirty="0"/>
                    </a:p>
                  </a:txBody>
                  <a:tcPr/>
                </a:tc>
                <a:tc>
                  <a:txBody>
                    <a:bodyPr/>
                    <a:lstStyle/>
                    <a:p>
                      <a:r>
                        <a:rPr lang="en-US" dirty="0" smtClean="0"/>
                        <a:t>Active Learning</a:t>
                      </a:r>
                      <a:endParaRPr lang="en-US" dirty="0"/>
                    </a:p>
                  </a:txBody>
                  <a:tcPr/>
                </a:tc>
                <a:tc>
                  <a:txBody>
                    <a:bodyPr/>
                    <a:lstStyle/>
                    <a:p>
                      <a:r>
                        <a:rPr lang="en-US" dirty="0" smtClean="0"/>
                        <a:t>Active</a:t>
                      </a:r>
                      <a:r>
                        <a:rPr lang="en-US" baseline="0" dirty="0" smtClean="0"/>
                        <a:t> learning tutorials</a:t>
                      </a:r>
                      <a:endParaRPr lang="en-US" dirty="0"/>
                    </a:p>
                  </a:txBody>
                  <a:tcPr/>
                </a:tc>
              </a:tr>
            </a:tbl>
          </a:graphicData>
        </a:graphic>
      </p:graphicFrame>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20</a:t>
            </a:fld>
            <a:endParaRPr lang="en-US"/>
          </a:p>
        </p:txBody>
      </p:sp>
    </p:spTree>
    <p:extLst>
      <p:ext uri="{BB962C8B-B14F-4D97-AF65-F5344CB8AC3E}">
        <p14:creationId xmlns:p14="http://schemas.microsoft.com/office/powerpoint/2010/main" val="19728771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Grade Assessment Scheme and Deadlines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a:t>Assignments </a:t>
            </a:r>
            <a:r>
              <a:rPr lang="en-US" dirty="0" smtClean="0"/>
              <a:t>(20</a:t>
            </a:r>
            <a:r>
              <a:rPr lang="en-US" dirty="0"/>
              <a:t>%) </a:t>
            </a:r>
          </a:p>
          <a:p>
            <a:pPr lvl="1"/>
            <a:r>
              <a:rPr lang="en-US" dirty="0"/>
              <a:t>Written assignments</a:t>
            </a:r>
          </a:p>
          <a:p>
            <a:pPr lvl="1"/>
            <a:r>
              <a:rPr lang="en-US" dirty="0" smtClean="0"/>
              <a:t>Coding</a:t>
            </a:r>
            <a:endParaRPr lang="en-US" dirty="0"/>
          </a:p>
          <a:p>
            <a:r>
              <a:rPr lang="en-US" dirty="0" smtClean="0"/>
              <a:t>Midterm </a:t>
            </a:r>
            <a:r>
              <a:rPr lang="en-US" dirty="0"/>
              <a:t>Examination </a:t>
            </a:r>
            <a:r>
              <a:rPr lang="en-US" dirty="0" smtClean="0"/>
              <a:t>(30</a:t>
            </a:r>
            <a:r>
              <a:rPr lang="en-US" dirty="0"/>
              <a:t>%</a:t>
            </a:r>
            <a:r>
              <a:rPr lang="en-US" dirty="0" smtClean="0"/>
              <a:t>)</a:t>
            </a:r>
          </a:p>
          <a:p>
            <a:pPr lvl="1"/>
            <a:r>
              <a:rPr lang="en-US" dirty="0" smtClean="0">
                <a:solidFill>
                  <a:srgbClr val="0000FF"/>
                </a:solidFill>
              </a:rPr>
              <a:t>Nov. 4, 9:30am </a:t>
            </a:r>
            <a:r>
              <a:rPr lang="en-US" dirty="0">
                <a:solidFill>
                  <a:srgbClr val="0000FF"/>
                </a:solidFill>
              </a:rPr>
              <a:t>-- 12:00 noon</a:t>
            </a:r>
            <a:endParaRPr lang="en-US" dirty="0" smtClean="0">
              <a:solidFill>
                <a:srgbClr val="0000FF"/>
              </a:solidFill>
            </a:endParaRPr>
          </a:p>
          <a:p>
            <a:pPr lvl="1"/>
            <a:r>
              <a:rPr lang="en-US" dirty="0" smtClean="0">
                <a:solidFill>
                  <a:srgbClr val="0000FF"/>
                </a:solidFill>
              </a:rPr>
              <a:t>Open 1 A4-page </a:t>
            </a:r>
            <a:r>
              <a:rPr lang="en-US" dirty="0">
                <a:solidFill>
                  <a:srgbClr val="0000FF"/>
                </a:solidFill>
              </a:rPr>
              <a:t>note</a:t>
            </a:r>
          </a:p>
          <a:p>
            <a:r>
              <a:rPr lang="en-US" dirty="0"/>
              <a:t>Project </a:t>
            </a:r>
            <a:r>
              <a:rPr lang="en-US" dirty="0" smtClean="0"/>
              <a:t>(50</a:t>
            </a:r>
            <a:r>
              <a:rPr lang="en-US" dirty="0"/>
              <a:t>%)</a:t>
            </a:r>
          </a:p>
          <a:p>
            <a:pPr lvl="1"/>
            <a:r>
              <a:rPr lang="en-US" dirty="0" smtClean="0"/>
              <a:t>Proposal</a:t>
            </a:r>
          </a:p>
          <a:p>
            <a:pPr lvl="1"/>
            <a:r>
              <a:rPr lang="en-US" dirty="0"/>
              <a:t>Presentations</a:t>
            </a:r>
          </a:p>
          <a:p>
            <a:pPr lvl="1"/>
            <a:r>
              <a:rPr lang="en-US" dirty="0" smtClean="0"/>
              <a:t>Report</a:t>
            </a:r>
          </a:p>
        </p:txBody>
      </p:sp>
      <p:sp>
        <p:nvSpPr>
          <p:cNvPr id="5" name="Content Placeholder 4"/>
          <p:cNvSpPr>
            <a:spLocks noGrp="1"/>
          </p:cNvSpPr>
          <p:nvPr>
            <p:ph sz="half" idx="2"/>
          </p:nvPr>
        </p:nvSpPr>
        <p:spPr>
          <a:xfrm>
            <a:off x="4648200" y="1600200"/>
            <a:ext cx="4172272" cy="4525963"/>
          </a:xfrm>
        </p:spPr>
        <p:txBody>
          <a:bodyPr>
            <a:normAutofit fontScale="92500" lnSpcReduction="20000"/>
          </a:bodyPr>
          <a:lstStyle/>
          <a:p>
            <a:r>
              <a:rPr lang="en-US" dirty="0" smtClean="0"/>
              <a:t>Deadlines (tentative)</a:t>
            </a:r>
          </a:p>
          <a:p>
            <a:pPr lvl="1"/>
            <a:r>
              <a:rPr lang="en-US" dirty="0" smtClean="0">
                <a:solidFill>
                  <a:srgbClr val="0000FF"/>
                </a:solidFill>
              </a:rPr>
              <a:t>Oct. 13, 2013: </a:t>
            </a:r>
            <a:r>
              <a:rPr lang="en-US" dirty="0"/>
              <a:t>Assignment </a:t>
            </a:r>
            <a:r>
              <a:rPr lang="en-US" dirty="0" smtClean="0"/>
              <a:t>1 </a:t>
            </a:r>
            <a:endParaRPr lang="en-US" dirty="0" smtClean="0">
              <a:solidFill>
                <a:srgbClr val="0000FF"/>
              </a:solidFill>
            </a:endParaRPr>
          </a:p>
          <a:p>
            <a:pPr lvl="1"/>
            <a:r>
              <a:rPr lang="en-US" dirty="0" smtClean="0">
                <a:solidFill>
                  <a:srgbClr val="0000FF"/>
                </a:solidFill>
              </a:rPr>
              <a:t>Oct. 25, 2013: </a:t>
            </a:r>
            <a:r>
              <a:rPr lang="en-US" dirty="0" smtClean="0"/>
              <a:t>Project proposal </a:t>
            </a:r>
            <a:endParaRPr lang="en-US" dirty="0" smtClean="0">
              <a:solidFill>
                <a:srgbClr val="0000FF"/>
              </a:solidFill>
            </a:endParaRPr>
          </a:p>
          <a:p>
            <a:pPr lvl="1"/>
            <a:r>
              <a:rPr lang="en-US" dirty="0" smtClean="0">
                <a:solidFill>
                  <a:srgbClr val="0000FF"/>
                </a:solidFill>
              </a:rPr>
              <a:t>Nov. 1, 2013: </a:t>
            </a:r>
            <a:r>
              <a:rPr lang="en-US" dirty="0"/>
              <a:t>Peer review</a:t>
            </a:r>
            <a:endParaRPr lang="en-US" dirty="0" smtClean="0">
              <a:solidFill>
                <a:srgbClr val="0000FF"/>
              </a:solidFill>
            </a:endParaRPr>
          </a:p>
          <a:p>
            <a:pPr lvl="1"/>
            <a:r>
              <a:rPr lang="en-US" dirty="0" smtClean="0">
                <a:solidFill>
                  <a:srgbClr val="0000FF"/>
                </a:solidFill>
              </a:rPr>
              <a:t>Nov. 28, 2013: </a:t>
            </a:r>
            <a:r>
              <a:rPr lang="en-US" dirty="0"/>
              <a:t>Project presentation</a:t>
            </a:r>
            <a:endParaRPr lang="en-US" dirty="0" smtClean="0">
              <a:solidFill>
                <a:srgbClr val="0000FF"/>
              </a:solidFill>
            </a:endParaRPr>
          </a:p>
          <a:p>
            <a:pPr lvl="1"/>
            <a:r>
              <a:rPr lang="en-US" dirty="0" smtClean="0">
                <a:solidFill>
                  <a:srgbClr val="0000FF"/>
                </a:solidFill>
              </a:rPr>
              <a:t>Dec. </a:t>
            </a:r>
            <a:r>
              <a:rPr lang="en-US" dirty="0" smtClean="0">
                <a:solidFill>
                  <a:srgbClr val="0000FF"/>
                </a:solidFill>
              </a:rPr>
              <a:t>1</a:t>
            </a:r>
            <a:r>
              <a:rPr lang="en-US" dirty="0" smtClean="0">
                <a:solidFill>
                  <a:srgbClr val="0000FF"/>
                </a:solidFill>
              </a:rPr>
              <a:t>, 2013: </a:t>
            </a:r>
            <a:r>
              <a:rPr lang="en-US" dirty="0"/>
              <a:t>Assignment 2</a:t>
            </a:r>
            <a:endParaRPr lang="en-US" dirty="0" smtClean="0">
              <a:solidFill>
                <a:srgbClr val="0000FF"/>
              </a:solidFill>
            </a:endParaRPr>
          </a:p>
          <a:p>
            <a:pPr lvl="1"/>
            <a:r>
              <a:rPr lang="en-US" dirty="0" smtClean="0">
                <a:solidFill>
                  <a:srgbClr val="0000FF"/>
                </a:solidFill>
              </a:rPr>
              <a:t>Dec. 16, 2013:</a:t>
            </a:r>
            <a:r>
              <a:rPr lang="en-US" dirty="0"/>
              <a:t> Project report</a:t>
            </a:r>
            <a:endParaRPr lang="en-US" dirty="0">
              <a:solidFill>
                <a:srgbClr val="0000FF"/>
              </a:solidFill>
            </a:endParaRPr>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21</a:t>
            </a:fld>
            <a:endParaRPr lang="en-US" dirty="0"/>
          </a:p>
        </p:txBody>
      </p:sp>
    </p:spTree>
    <p:extLst>
      <p:ext uri="{BB962C8B-B14F-4D97-AF65-F5344CB8AC3E}">
        <p14:creationId xmlns:p14="http://schemas.microsoft.com/office/powerpoint/2010/main" val="5883674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Project</a:t>
            </a:r>
            <a:endParaRPr lang="en-US" dirty="0"/>
          </a:p>
        </p:txBody>
      </p:sp>
      <p:sp>
        <p:nvSpPr>
          <p:cNvPr id="3" name="Content Placeholder 2"/>
          <p:cNvSpPr>
            <a:spLocks noGrp="1"/>
          </p:cNvSpPr>
          <p:nvPr>
            <p:ph idx="1"/>
          </p:nvPr>
        </p:nvSpPr>
        <p:spPr/>
        <p:txBody>
          <a:bodyPr>
            <a:normAutofit/>
          </a:bodyPr>
          <a:lstStyle/>
          <a:p>
            <a:r>
              <a:rPr lang="en-US" dirty="0"/>
              <a:t>Project is for everyone</a:t>
            </a:r>
          </a:p>
          <a:p>
            <a:r>
              <a:rPr lang="en-US" dirty="0"/>
              <a:t>Up to </a:t>
            </a:r>
            <a:r>
              <a:rPr lang="en-US" dirty="0" smtClean="0"/>
              <a:t>three </a:t>
            </a:r>
            <a:r>
              <a:rPr lang="en-US" dirty="0"/>
              <a:t>persons per project group</a:t>
            </a:r>
          </a:p>
          <a:p>
            <a:r>
              <a:rPr lang="en-US" dirty="0" smtClean="0"/>
              <a:t>Each group is to design and implement a big data-related project of choice</a:t>
            </a:r>
          </a:p>
          <a:p>
            <a:r>
              <a:rPr lang="en-US" dirty="0" smtClean="0"/>
              <a:t>Detailed schedule will be announced later</a:t>
            </a:r>
            <a:endParaRPr lang="en-US" dirty="0"/>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22</a:t>
            </a:fld>
            <a:endParaRPr lang="en-US"/>
          </a:p>
        </p:txBody>
      </p:sp>
    </p:spTree>
    <p:extLst>
      <p:ext uri="{BB962C8B-B14F-4D97-AF65-F5344CB8AC3E}">
        <p14:creationId xmlns:p14="http://schemas.microsoft.com/office/powerpoint/2010/main" val="30010633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Structure</a:t>
            </a:r>
            <a:endParaRPr lang="zh-CN" altLang="en-US" dirty="0"/>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23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588568297"/>
              </p:ext>
            </p:extLst>
          </p:nvPr>
        </p:nvGraphicFramePr>
        <p:xfrm>
          <a:off x="392113" y="1124744"/>
          <a:ext cx="8407400" cy="5544616"/>
        </p:xfrm>
        <a:graphic>
          <a:graphicData uri="http://schemas.openxmlformats.org/presentationml/2006/ole">
            <mc:AlternateContent xmlns:mc="http://schemas.openxmlformats.org/markup-compatibility/2006">
              <mc:Choice xmlns:v="urn:schemas-microsoft-com:vml" Requires="v">
                <p:oleObj spid="_x0000_s3113" name="Visio" r:id="rId3" imgW="11305383" imgH="7267107" progId="Visio.Drawing.11">
                  <p:embed/>
                </p:oleObj>
              </mc:Choice>
              <mc:Fallback>
                <p:oleObj name="Visio" r:id="rId3" imgW="11305383" imgH="7267107" progId="Visio.Drawing.11">
                  <p:embed/>
                  <p:pic>
                    <p:nvPicPr>
                      <p:cNvPr id="0" name=""/>
                      <p:cNvPicPr>
                        <a:picLocks noChangeAspect="1" noChangeArrowheads="1"/>
                      </p:cNvPicPr>
                      <p:nvPr/>
                    </p:nvPicPr>
                    <p:blipFill>
                      <a:blip r:embed="rId4"/>
                      <a:srcRect/>
                      <a:stretch>
                        <a:fillRect/>
                      </a:stretch>
                    </p:blipFill>
                    <p:spPr bwMode="auto">
                      <a:xfrm>
                        <a:off x="392113" y="1124744"/>
                        <a:ext cx="8407400" cy="554461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75711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smtClean="0"/>
              <a:t>MapReduce</a:t>
            </a:r>
            <a:r>
              <a:rPr lang="en-US" altLang="zh-CN" dirty="0" smtClean="0"/>
              <a:t> (Ch. 2)</a:t>
            </a:r>
            <a:endParaRPr lang="zh-CN" altLang="en-US" dirty="0"/>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24</a:t>
            </a:fld>
            <a:endParaRPr lang="en-US"/>
          </a:p>
        </p:txBody>
      </p:sp>
      <p:sp>
        <p:nvSpPr>
          <p:cNvPr id="5" name="Rectangle 3"/>
          <p:cNvSpPr txBox="1">
            <a:spLocks noChangeArrowheads="1"/>
          </p:cNvSpPr>
          <p:nvPr/>
        </p:nvSpPr>
        <p:spPr>
          <a:xfrm>
            <a:off x="455613" y="1751013"/>
            <a:ext cx="4037012" cy="449738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endParaRPr lang="zh-CN" altLang="en-US" dirty="0" smtClean="0">
              <a:ea typeface="宋体" pitchFamily="2" charset="-122"/>
            </a:endParaRPr>
          </a:p>
          <a:p>
            <a:pPr>
              <a:lnSpc>
                <a:spcPct val="90000"/>
              </a:lnSpc>
            </a:pPr>
            <a:endParaRPr lang="zh-CN" altLang="en-US" dirty="0" smtClean="0">
              <a:ea typeface="宋体" pitchFamily="2" charset="-122"/>
            </a:endParaRPr>
          </a:p>
          <a:p>
            <a:pPr>
              <a:lnSpc>
                <a:spcPct val="90000"/>
              </a:lnSpc>
            </a:pPr>
            <a:endParaRPr lang="zh-CN" altLang="en-US" dirty="0" smtClean="0">
              <a:ea typeface="宋体" pitchFamily="2" charset="-122"/>
            </a:endParaRPr>
          </a:p>
          <a:p>
            <a:pPr>
              <a:lnSpc>
                <a:spcPct val="90000"/>
              </a:lnSpc>
            </a:pPr>
            <a:endParaRPr lang="zh-CN" altLang="en-US" dirty="0" smtClean="0">
              <a:ea typeface="宋体" pitchFamily="2" charset="-122"/>
            </a:endParaRPr>
          </a:p>
          <a:p>
            <a:pPr>
              <a:lnSpc>
                <a:spcPct val="90000"/>
              </a:lnSpc>
              <a:buFont typeface="Wingdings" pitchFamily="2" charset="2"/>
              <a:buNone/>
            </a:pPr>
            <a:endParaRPr lang="zh-CN" altLang="en-US" dirty="0" smtClean="0">
              <a:ea typeface="宋体" pitchFamily="2" charset="-122"/>
            </a:endParaRPr>
          </a:p>
          <a:p>
            <a:pPr>
              <a:lnSpc>
                <a:spcPct val="90000"/>
              </a:lnSpc>
            </a:pPr>
            <a:r>
              <a:rPr lang="en-US" altLang="zh-CN" dirty="0" smtClean="0">
                <a:ea typeface="宋体" pitchFamily="2" charset="-122"/>
              </a:rPr>
              <a:t>Map:</a:t>
            </a:r>
          </a:p>
          <a:p>
            <a:pPr lvl="1">
              <a:lnSpc>
                <a:spcPct val="90000"/>
              </a:lnSpc>
            </a:pPr>
            <a:r>
              <a:rPr lang="en-US" altLang="zh-CN" dirty="0" smtClean="0">
                <a:ea typeface="宋体" pitchFamily="2" charset="-122"/>
              </a:rPr>
              <a:t>Accepts </a:t>
            </a:r>
            <a:r>
              <a:rPr lang="en-US" altLang="zh-CN" i="1" dirty="0" smtClean="0">
                <a:ea typeface="宋体" pitchFamily="2" charset="-122"/>
              </a:rPr>
              <a:t>input</a:t>
            </a:r>
            <a:r>
              <a:rPr lang="en-US" altLang="zh-CN" dirty="0" smtClean="0">
                <a:ea typeface="宋体" pitchFamily="2" charset="-122"/>
              </a:rPr>
              <a:t> key/value pair</a:t>
            </a:r>
          </a:p>
          <a:p>
            <a:pPr lvl="1">
              <a:lnSpc>
                <a:spcPct val="90000"/>
              </a:lnSpc>
            </a:pPr>
            <a:r>
              <a:rPr lang="en-US" altLang="zh-CN" dirty="0" smtClean="0">
                <a:ea typeface="宋体" pitchFamily="2" charset="-122"/>
              </a:rPr>
              <a:t>Emits </a:t>
            </a:r>
            <a:r>
              <a:rPr lang="en-US" altLang="zh-CN" i="1" dirty="0" smtClean="0">
                <a:ea typeface="宋体" pitchFamily="2" charset="-122"/>
              </a:rPr>
              <a:t>intermediate</a:t>
            </a:r>
            <a:r>
              <a:rPr lang="en-US" altLang="zh-CN" dirty="0" smtClean="0">
                <a:ea typeface="宋体" pitchFamily="2" charset="-122"/>
              </a:rPr>
              <a:t> key/value pair</a:t>
            </a:r>
          </a:p>
          <a:p>
            <a:pPr>
              <a:lnSpc>
                <a:spcPct val="90000"/>
              </a:lnSpc>
              <a:buFont typeface="Wingdings" pitchFamily="2" charset="2"/>
              <a:buNone/>
            </a:pPr>
            <a:endParaRPr lang="zh-CN" altLang="en-US" dirty="0">
              <a:ea typeface="宋体" pitchFamily="2" charset="-122"/>
            </a:endParaRPr>
          </a:p>
        </p:txBody>
      </p:sp>
      <p:sp>
        <p:nvSpPr>
          <p:cNvPr id="7" name="Rectangle 5"/>
          <p:cNvSpPr>
            <a:spLocks noChangeArrowheads="1"/>
          </p:cNvSpPr>
          <p:nvPr/>
        </p:nvSpPr>
        <p:spPr bwMode="auto">
          <a:xfrm>
            <a:off x="381000" y="1752600"/>
            <a:ext cx="1143000" cy="1905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Rectangle 6"/>
          <p:cNvSpPr>
            <a:spLocks noChangeArrowheads="1"/>
          </p:cNvSpPr>
          <p:nvPr/>
        </p:nvSpPr>
        <p:spPr bwMode="auto">
          <a:xfrm>
            <a:off x="2209800" y="1752600"/>
            <a:ext cx="1143000" cy="3048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 name="Rectangle 7"/>
          <p:cNvSpPr>
            <a:spLocks noChangeArrowheads="1"/>
          </p:cNvSpPr>
          <p:nvPr/>
        </p:nvSpPr>
        <p:spPr bwMode="auto">
          <a:xfrm>
            <a:off x="2209800" y="2133600"/>
            <a:ext cx="1143000" cy="3048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 name="Rectangle 8"/>
          <p:cNvSpPr>
            <a:spLocks noChangeArrowheads="1"/>
          </p:cNvSpPr>
          <p:nvPr/>
        </p:nvSpPr>
        <p:spPr bwMode="auto">
          <a:xfrm>
            <a:off x="2209800" y="2514600"/>
            <a:ext cx="1143000" cy="3048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 name="Rectangle 9"/>
          <p:cNvSpPr>
            <a:spLocks noChangeArrowheads="1"/>
          </p:cNvSpPr>
          <p:nvPr/>
        </p:nvSpPr>
        <p:spPr bwMode="auto">
          <a:xfrm>
            <a:off x="2209800" y="3352800"/>
            <a:ext cx="1143000" cy="3048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 name="Line 10"/>
          <p:cNvSpPr>
            <a:spLocks noChangeShapeType="1"/>
          </p:cNvSpPr>
          <p:nvPr/>
        </p:nvSpPr>
        <p:spPr bwMode="auto">
          <a:xfrm>
            <a:off x="2776538" y="2971800"/>
            <a:ext cx="1587" cy="228600"/>
          </a:xfrm>
          <a:prstGeom prst="line">
            <a:avLst/>
          </a:prstGeom>
          <a:noFill/>
          <a:ln w="762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 name="Rectangle 11"/>
          <p:cNvSpPr>
            <a:spLocks noChangeArrowheads="1"/>
          </p:cNvSpPr>
          <p:nvPr/>
        </p:nvSpPr>
        <p:spPr bwMode="auto">
          <a:xfrm>
            <a:off x="5105400" y="1752600"/>
            <a:ext cx="1143000" cy="3048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 name="Rectangle 12"/>
          <p:cNvSpPr>
            <a:spLocks noChangeArrowheads="1"/>
          </p:cNvSpPr>
          <p:nvPr/>
        </p:nvSpPr>
        <p:spPr bwMode="auto">
          <a:xfrm>
            <a:off x="5105400" y="2133600"/>
            <a:ext cx="1143000" cy="3048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 name="Rectangle 13"/>
          <p:cNvSpPr>
            <a:spLocks noChangeArrowheads="1"/>
          </p:cNvSpPr>
          <p:nvPr/>
        </p:nvSpPr>
        <p:spPr bwMode="auto">
          <a:xfrm>
            <a:off x="5105400" y="2514600"/>
            <a:ext cx="1143000" cy="3048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 name="Rectangle 14"/>
          <p:cNvSpPr>
            <a:spLocks noChangeArrowheads="1"/>
          </p:cNvSpPr>
          <p:nvPr/>
        </p:nvSpPr>
        <p:spPr bwMode="auto">
          <a:xfrm>
            <a:off x="5105400" y="3352800"/>
            <a:ext cx="1143000" cy="3048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 name="Line 15"/>
          <p:cNvSpPr>
            <a:spLocks noChangeShapeType="1"/>
          </p:cNvSpPr>
          <p:nvPr/>
        </p:nvSpPr>
        <p:spPr bwMode="auto">
          <a:xfrm>
            <a:off x="5672138" y="2971800"/>
            <a:ext cx="1587" cy="228600"/>
          </a:xfrm>
          <a:prstGeom prst="line">
            <a:avLst/>
          </a:prstGeom>
          <a:noFill/>
          <a:ln w="762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 name="Line 16"/>
          <p:cNvSpPr>
            <a:spLocks noChangeShapeType="1"/>
          </p:cNvSpPr>
          <p:nvPr/>
        </p:nvSpPr>
        <p:spPr bwMode="auto">
          <a:xfrm>
            <a:off x="1647825" y="2590800"/>
            <a:ext cx="457200" cy="15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 name="Line 17"/>
          <p:cNvSpPr>
            <a:spLocks noChangeShapeType="1"/>
          </p:cNvSpPr>
          <p:nvPr/>
        </p:nvSpPr>
        <p:spPr bwMode="auto">
          <a:xfrm>
            <a:off x="3429000" y="1905000"/>
            <a:ext cx="457200" cy="15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 name="Line 18"/>
          <p:cNvSpPr>
            <a:spLocks noChangeShapeType="1"/>
          </p:cNvSpPr>
          <p:nvPr/>
        </p:nvSpPr>
        <p:spPr bwMode="auto">
          <a:xfrm>
            <a:off x="3429000" y="2286000"/>
            <a:ext cx="457200" cy="15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 name="Line 19"/>
          <p:cNvSpPr>
            <a:spLocks noChangeShapeType="1"/>
          </p:cNvSpPr>
          <p:nvPr/>
        </p:nvSpPr>
        <p:spPr bwMode="auto">
          <a:xfrm>
            <a:off x="3429000" y="2667000"/>
            <a:ext cx="457200" cy="15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 name="Line 20"/>
          <p:cNvSpPr>
            <a:spLocks noChangeShapeType="1"/>
          </p:cNvSpPr>
          <p:nvPr/>
        </p:nvSpPr>
        <p:spPr bwMode="auto">
          <a:xfrm>
            <a:off x="3429000" y="3505200"/>
            <a:ext cx="457200" cy="15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21"/>
          <p:cNvSpPr>
            <a:spLocks noChangeShapeType="1"/>
          </p:cNvSpPr>
          <p:nvPr/>
        </p:nvSpPr>
        <p:spPr bwMode="auto">
          <a:xfrm>
            <a:off x="4572000" y="1900238"/>
            <a:ext cx="457200" cy="158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 name="Line 22"/>
          <p:cNvSpPr>
            <a:spLocks noChangeShapeType="1"/>
          </p:cNvSpPr>
          <p:nvPr/>
        </p:nvSpPr>
        <p:spPr bwMode="auto">
          <a:xfrm>
            <a:off x="4572000" y="2281238"/>
            <a:ext cx="457200" cy="158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5" name="Line 23"/>
          <p:cNvSpPr>
            <a:spLocks noChangeShapeType="1"/>
          </p:cNvSpPr>
          <p:nvPr/>
        </p:nvSpPr>
        <p:spPr bwMode="auto">
          <a:xfrm>
            <a:off x="4572000" y="2662238"/>
            <a:ext cx="457200" cy="158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 name="Line 24"/>
          <p:cNvSpPr>
            <a:spLocks noChangeShapeType="1"/>
          </p:cNvSpPr>
          <p:nvPr/>
        </p:nvSpPr>
        <p:spPr bwMode="auto">
          <a:xfrm>
            <a:off x="4572000" y="3500438"/>
            <a:ext cx="457200" cy="158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 name="Line 25"/>
          <p:cNvSpPr>
            <a:spLocks noChangeShapeType="1"/>
          </p:cNvSpPr>
          <p:nvPr/>
        </p:nvSpPr>
        <p:spPr bwMode="auto">
          <a:xfrm>
            <a:off x="6324600" y="2619375"/>
            <a:ext cx="304800" cy="15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 name="Line 26"/>
          <p:cNvSpPr>
            <a:spLocks noChangeShapeType="1"/>
          </p:cNvSpPr>
          <p:nvPr/>
        </p:nvSpPr>
        <p:spPr bwMode="auto">
          <a:xfrm>
            <a:off x="7267575" y="2619375"/>
            <a:ext cx="304800" cy="15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 name="Rectangle 27"/>
          <p:cNvSpPr>
            <a:spLocks noChangeArrowheads="1"/>
          </p:cNvSpPr>
          <p:nvPr/>
        </p:nvSpPr>
        <p:spPr bwMode="auto">
          <a:xfrm>
            <a:off x="7620000" y="1752600"/>
            <a:ext cx="1143000" cy="1905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 name="Rectangle 28"/>
          <p:cNvSpPr>
            <a:spLocks noChangeArrowheads="1"/>
          </p:cNvSpPr>
          <p:nvPr/>
        </p:nvSpPr>
        <p:spPr bwMode="auto">
          <a:xfrm>
            <a:off x="1981200" y="1524000"/>
            <a:ext cx="5410200" cy="2438400"/>
          </a:xfrm>
          <a:prstGeom prst="rect">
            <a:avLst/>
          </a:prstGeom>
          <a:solidFill>
            <a:schemeClr val="accent1">
              <a:alpha val="67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 name="Rectangle 29"/>
          <p:cNvSpPr>
            <a:spLocks noChangeArrowheads="1"/>
          </p:cNvSpPr>
          <p:nvPr/>
        </p:nvSpPr>
        <p:spPr bwMode="auto">
          <a:xfrm>
            <a:off x="3914775" y="1752600"/>
            <a:ext cx="609600" cy="1905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 name="Rectangle 30"/>
          <p:cNvSpPr>
            <a:spLocks noChangeArrowheads="1"/>
          </p:cNvSpPr>
          <p:nvPr/>
        </p:nvSpPr>
        <p:spPr bwMode="auto">
          <a:xfrm>
            <a:off x="6629400" y="1752600"/>
            <a:ext cx="609600" cy="1905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 name="Text Box 31"/>
          <p:cNvSpPr txBox="1">
            <a:spLocks noChangeArrowheads="1"/>
          </p:cNvSpPr>
          <p:nvPr/>
        </p:nvSpPr>
        <p:spPr bwMode="auto">
          <a:xfrm>
            <a:off x="560388" y="2181225"/>
            <a:ext cx="77628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a:solidFill>
                  <a:srgbClr val="000000"/>
                </a:solidFill>
                <a:ea typeface="宋体" pitchFamily="2" charset="-122"/>
              </a:rPr>
              <a:t>Very </a:t>
            </a:r>
          </a:p>
          <a:p>
            <a:pPr algn="ctr"/>
            <a:r>
              <a:rPr lang="en-US" altLang="zh-CN" sz="2000">
                <a:solidFill>
                  <a:srgbClr val="000000"/>
                </a:solidFill>
                <a:ea typeface="宋体" pitchFamily="2" charset="-122"/>
              </a:rPr>
              <a:t>big</a:t>
            </a:r>
          </a:p>
          <a:p>
            <a:pPr algn="ctr"/>
            <a:r>
              <a:rPr lang="en-US" altLang="zh-CN" sz="2000">
                <a:solidFill>
                  <a:srgbClr val="000000"/>
                </a:solidFill>
                <a:ea typeface="宋体" pitchFamily="2" charset="-122"/>
              </a:rPr>
              <a:t>data</a:t>
            </a:r>
          </a:p>
        </p:txBody>
      </p:sp>
      <p:sp>
        <p:nvSpPr>
          <p:cNvPr id="34" name="Text Box 32"/>
          <p:cNvSpPr txBox="1">
            <a:spLocks noChangeArrowheads="1"/>
          </p:cNvSpPr>
          <p:nvPr/>
        </p:nvSpPr>
        <p:spPr bwMode="auto">
          <a:xfrm>
            <a:off x="7708900" y="2422525"/>
            <a:ext cx="904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a:solidFill>
                  <a:srgbClr val="000000"/>
                </a:solidFill>
                <a:ea typeface="宋体" pitchFamily="2" charset="-122"/>
              </a:rPr>
              <a:t>Result</a:t>
            </a:r>
          </a:p>
        </p:txBody>
      </p:sp>
      <p:sp>
        <p:nvSpPr>
          <p:cNvPr id="35" name="Text Box 33"/>
          <p:cNvSpPr txBox="1">
            <a:spLocks noChangeArrowheads="1"/>
          </p:cNvSpPr>
          <p:nvPr/>
        </p:nvSpPr>
        <p:spPr bwMode="auto">
          <a:xfrm>
            <a:off x="4000500" y="2133600"/>
            <a:ext cx="3952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a:solidFill>
                  <a:srgbClr val="000000"/>
                </a:solidFill>
                <a:ea typeface="宋体" pitchFamily="2" charset="-122"/>
              </a:rPr>
              <a:t>M</a:t>
            </a:r>
          </a:p>
          <a:p>
            <a:pPr algn="ctr"/>
            <a:r>
              <a:rPr lang="en-US" altLang="zh-CN" sz="2000">
                <a:solidFill>
                  <a:srgbClr val="000000"/>
                </a:solidFill>
                <a:ea typeface="宋体" pitchFamily="2" charset="-122"/>
              </a:rPr>
              <a:t>A</a:t>
            </a:r>
          </a:p>
          <a:p>
            <a:pPr algn="ctr"/>
            <a:r>
              <a:rPr lang="en-US" altLang="zh-CN" sz="2000">
                <a:solidFill>
                  <a:srgbClr val="000000"/>
                </a:solidFill>
                <a:ea typeface="宋体" pitchFamily="2" charset="-122"/>
              </a:rPr>
              <a:t>P</a:t>
            </a:r>
          </a:p>
        </p:txBody>
      </p:sp>
      <p:sp>
        <p:nvSpPr>
          <p:cNvPr id="36" name="Text Box 34"/>
          <p:cNvSpPr txBox="1">
            <a:spLocks noChangeArrowheads="1"/>
          </p:cNvSpPr>
          <p:nvPr/>
        </p:nvSpPr>
        <p:spPr bwMode="auto">
          <a:xfrm>
            <a:off x="6742113" y="1736725"/>
            <a:ext cx="3683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dirty="0">
                <a:solidFill>
                  <a:srgbClr val="000000"/>
                </a:solidFill>
                <a:ea typeface="宋体" pitchFamily="2" charset="-122"/>
              </a:rPr>
              <a:t>R</a:t>
            </a:r>
          </a:p>
          <a:p>
            <a:pPr algn="ctr"/>
            <a:r>
              <a:rPr lang="en-US" altLang="zh-CN" sz="2000" dirty="0">
                <a:solidFill>
                  <a:srgbClr val="000000"/>
                </a:solidFill>
                <a:ea typeface="宋体" pitchFamily="2" charset="-122"/>
              </a:rPr>
              <a:t>E</a:t>
            </a:r>
          </a:p>
          <a:p>
            <a:pPr algn="ctr"/>
            <a:r>
              <a:rPr lang="en-US" altLang="zh-CN" sz="2000" dirty="0">
                <a:solidFill>
                  <a:srgbClr val="000000"/>
                </a:solidFill>
                <a:ea typeface="宋体" pitchFamily="2" charset="-122"/>
              </a:rPr>
              <a:t>D</a:t>
            </a:r>
          </a:p>
          <a:p>
            <a:pPr algn="ctr"/>
            <a:r>
              <a:rPr lang="en-US" altLang="zh-CN" sz="2000" dirty="0">
                <a:solidFill>
                  <a:srgbClr val="000000"/>
                </a:solidFill>
                <a:ea typeface="宋体" pitchFamily="2" charset="-122"/>
              </a:rPr>
              <a:t>U</a:t>
            </a:r>
          </a:p>
          <a:p>
            <a:pPr algn="ctr"/>
            <a:r>
              <a:rPr lang="en-US" altLang="zh-CN" sz="2000" dirty="0">
                <a:solidFill>
                  <a:srgbClr val="000000"/>
                </a:solidFill>
                <a:ea typeface="宋体" pitchFamily="2" charset="-122"/>
              </a:rPr>
              <a:t>C</a:t>
            </a:r>
          </a:p>
          <a:p>
            <a:pPr algn="ctr"/>
            <a:r>
              <a:rPr lang="en-US" altLang="zh-CN" sz="2000" dirty="0">
                <a:solidFill>
                  <a:srgbClr val="000000"/>
                </a:solidFill>
                <a:ea typeface="宋体" pitchFamily="2" charset="-122"/>
              </a:rPr>
              <a:t>E</a:t>
            </a:r>
          </a:p>
        </p:txBody>
      </p:sp>
      <p:grpSp>
        <p:nvGrpSpPr>
          <p:cNvPr id="37" name="Group 35"/>
          <p:cNvGrpSpPr>
            <a:grpSpLocks/>
          </p:cNvGrpSpPr>
          <p:nvPr/>
        </p:nvGrpSpPr>
        <p:grpSpPr bwMode="auto">
          <a:xfrm>
            <a:off x="4876800" y="1981200"/>
            <a:ext cx="1524000" cy="1447800"/>
            <a:chOff x="3072" y="1248"/>
            <a:chExt cx="960" cy="912"/>
          </a:xfrm>
        </p:grpSpPr>
        <p:sp>
          <p:nvSpPr>
            <p:cNvPr id="38" name="Rectangle 36"/>
            <p:cNvSpPr>
              <a:spLocks noChangeArrowheads="1"/>
            </p:cNvSpPr>
            <p:nvPr/>
          </p:nvSpPr>
          <p:spPr bwMode="auto">
            <a:xfrm>
              <a:off x="3072" y="1248"/>
              <a:ext cx="960" cy="91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 name="Text Box 37"/>
            <p:cNvSpPr txBox="1">
              <a:spLocks noChangeArrowheads="1"/>
            </p:cNvSpPr>
            <p:nvPr/>
          </p:nvSpPr>
          <p:spPr bwMode="auto">
            <a:xfrm>
              <a:off x="3115" y="1440"/>
              <a:ext cx="91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a:solidFill>
                    <a:srgbClr val="000000"/>
                  </a:solidFill>
                  <a:ea typeface="宋体" pitchFamily="2" charset="-122"/>
                </a:rPr>
                <a:t>Partitioning</a:t>
              </a:r>
            </a:p>
            <a:p>
              <a:pPr algn="ctr"/>
              <a:r>
                <a:rPr lang="en-US" altLang="zh-CN" sz="2000">
                  <a:solidFill>
                    <a:srgbClr val="000000"/>
                  </a:solidFill>
                  <a:ea typeface="宋体" pitchFamily="2" charset="-122"/>
                </a:rPr>
                <a:t>Function</a:t>
              </a:r>
            </a:p>
          </p:txBody>
        </p:sp>
      </p:grpSp>
      <p:sp>
        <p:nvSpPr>
          <p:cNvPr id="40" name="Rectangle 3"/>
          <p:cNvSpPr txBox="1">
            <a:spLocks noChangeArrowheads="1"/>
          </p:cNvSpPr>
          <p:nvPr/>
        </p:nvSpPr>
        <p:spPr>
          <a:xfrm>
            <a:off x="4572000" y="1749450"/>
            <a:ext cx="4037012" cy="449738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endParaRPr lang="zh-CN" altLang="en-US" dirty="0" smtClean="0">
              <a:ea typeface="宋体" pitchFamily="2" charset="-122"/>
            </a:endParaRPr>
          </a:p>
          <a:p>
            <a:pPr>
              <a:lnSpc>
                <a:spcPct val="90000"/>
              </a:lnSpc>
            </a:pPr>
            <a:endParaRPr lang="zh-CN" altLang="en-US" dirty="0" smtClean="0">
              <a:ea typeface="宋体" pitchFamily="2" charset="-122"/>
            </a:endParaRPr>
          </a:p>
          <a:p>
            <a:pPr>
              <a:lnSpc>
                <a:spcPct val="90000"/>
              </a:lnSpc>
            </a:pPr>
            <a:endParaRPr lang="zh-CN" altLang="en-US" dirty="0" smtClean="0">
              <a:ea typeface="宋体" pitchFamily="2" charset="-122"/>
            </a:endParaRPr>
          </a:p>
          <a:p>
            <a:pPr>
              <a:lnSpc>
                <a:spcPct val="90000"/>
              </a:lnSpc>
            </a:pPr>
            <a:endParaRPr lang="zh-CN" altLang="en-US" dirty="0" smtClean="0">
              <a:ea typeface="宋体" pitchFamily="2" charset="-122"/>
            </a:endParaRPr>
          </a:p>
          <a:p>
            <a:pPr>
              <a:lnSpc>
                <a:spcPct val="90000"/>
              </a:lnSpc>
              <a:buFont typeface="Wingdings" pitchFamily="2" charset="2"/>
              <a:buNone/>
            </a:pPr>
            <a:endParaRPr lang="zh-CN" altLang="en-US" dirty="0" smtClean="0">
              <a:ea typeface="宋体" pitchFamily="2" charset="-122"/>
            </a:endParaRPr>
          </a:p>
          <a:p>
            <a:pPr>
              <a:lnSpc>
                <a:spcPct val="90000"/>
              </a:lnSpc>
            </a:pPr>
            <a:r>
              <a:rPr lang="en-US" altLang="zh-CN" dirty="0" smtClean="0">
                <a:ea typeface="宋体" pitchFamily="2" charset="-122"/>
              </a:rPr>
              <a:t>Reduce:</a:t>
            </a:r>
          </a:p>
          <a:p>
            <a:pPr lvl="1">
              <a:lnSpc>
                <a:spcPct val="90000"/>
              </a:lnSpc>
            </a:pPr>
            <a:r>
              <a:rPr lang="en-US" altLang="zh-CN" dirty="0" smtClean="0">
                <a:ea typeface="宋体" pitchFamily="2" charset="-122"/>
              </a:rPr>
              <a:t>Accepts</a:t>
            </a:r>
            <a:r>
              <a:rPr lang="en-US" altLang="zh-CN" dirty="0">
                <a:ea typeface="宋体" pitchFamily="2" charset="-122"/>
              </a:rPr>
              <a:t> </a:t>
            </a:r>
            <a:r>
              <a:rPr lang="en-US" altLang="zh-CN" i="1" dirty="0">
                <a:ea typeface="宋体" pitchFamily="2" charset="-122"/>
              </a:rPr>
              <a:t>intermediate</a:t>
            </a:r>
            <a:r>
              <a:rPr lang="en-US" altLang="zh-CN" dirty="0">
                <a:ea typeface="宋体" pitchFamily="2" charset="-122"/>
              </a:rPr>
              <a:t> key/value* pair</a:t>
            </a:r>
            <a:endParaRPr lang="en-US" altLang="zh-CN" dirty="0" smtClean="0">
              <a:ea typeface="宋体" pitchFamily="2" charset="-122"/>
            </a:endParaRPr>
          </a:p>
          <a:p>
            <a:pPr lvl="1">
              <a:lnSpc>
                <a:spcPct val="90000"/>
              </a:lnSpc>
            </a:pPr>
            <a:r>
              <a:rPr lang="en-US" altLang="zh-CN" dirty="0" smtClean="0">
                <a:ea typeface="宋体" pitchFamily="2" charset="-122"/>
              </a:rPr>
              <a:t>Emits </a:t>
            </a:r>
            <a:r>
              <a:rPr lang="en-US" altLang="zh-CN" i="1" dirty="0" smtClean="0">
                <a:ea typeface="宋体" pitchFamily="2" charset="-122"/>
              </a:rPr>
              <a:t>output</a:t>
            </a:r>
            <a:r>
              <a:rPr lang="en-US" altLang="zh-CN" dirty="0" smtClean="0">
                <a:ea typeface="宋体" pitchFamily="2" charset="-122"/>
              </a:rPr>
              <a:t> key/value pair</a:t>
            </a:r>
          </a:p>
          <a:p>
            <a:pPr>
              <a:lnSpc>
                <a:spcPct val="90000"/>
              </a:lnSpc>
              <a:buFont typeface="Wingdings" pitchFamily="2" charset="2"/>
              <a:buNone/>
            </a:pPr>
            <a:endParaRPr lang="zh-CN" altLang="en-US" dirty="0">
              <a:ea typeface="宋体" pitchFamily="2" charset="-122"/>
            </a:endParaRPr>
          </a:p>
        </p:txBody>
      </p:sp>
    </p:spTree>
    <p:extLst>
      <p:ext uri="{BB962C8B-B14F-4D97-AF65-F5344CB8AC3E}">
        <p14:creationId xmlns:p14="http://schemas.microsoft.com/office/powerpoint/2010/main" val="17138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Finding Similar Items: Locality Sensitive Hashing (Ch. 3)</a:t>
            </a:r>
            <a:endParaRPr lang="zh-CN" altLang="en-US" dirty="0"/>
          </a:p>
        </p:txBody>
      </p:sp>
      <p:sp>
        <p:nvSpPr>
          <p:cNvPr id="3" name="Content Placeholder 2"/>
          <p:cNvSpPr>
            <a:spLocks noGrp="1"/>
          </p:cNvSpPr>
          <p:nvPr>
            <p:ph idx="1"/>
          </p:nvPr>
        </p:nvSpPr>
        <p:spPr/>
        <p:txBody>
          <a:bodyPr>
            <a:normAutofit fontScale="92500" lnSpcReduction="10000"/>
          </a:bodyPr>
          <a:lstStyle/>
          <a:p>
            <a:r>
              <a:rPr lang="en-US" altLang="zh-CN" dirty="0" smtClean="0"/>
              <a:t>Many </a:t>
            </a:r>
            <a:r>
              <a:rPr lang="en-US" altLang="zh-CN" dirty="0"/>
              <a:t>problems can be expressed as finding “similar” sets: </a:t>
            </a:r>
            <a:endParaRPr lang="en-US" altLang="zh-CN" dirty="0" smtClean="0"/>
          </a:p>
          <a:p>
            <a:pPr lvl="1"/>
            <a:r>
              <a:rPr lang="en-US" altLang="zh-CN" dirty="0" smtClean="0">
                <a:solidFill>
                  <a:srgbClr val="0000FF"/>
                </a:solidFill>
              </a:rPr>
              <a:t>Find </a:t>
            </a:r>
            <a:r>
              <a:rPr lang="en-US" altLang="zh-CN" dirty="0">
                <a:solidFill>
                  <a:srgbClr val="0000FF"/>
                </a:solidFill>
              </a:rPr>
              <a:t>near-neighbors in </a:t>
            </a:r>
            <a:r>
              <a:rPr lang="en-US" altLang="zh-CN" u="sng" dirty="0">
                <a:solidFill>
                  <a:srgbClr val="0000FF"/>
                </a:solidFill>
              </a:rPr>
              <a:t>high-dimensional</a:t>
            </a:r>
            <a:r>
              <a:rPr lang="en-US" altLang="zh-CN" dirty="0">
                <a:solidFill>
                  <a:srgbClr val="0000FF"/>
                </a:solidFill>
              </a:rPr>
              <a:t> space</a:t>
            </a:r>
            <a:r>
              <a:rPr lang="en-US" altLang="zh-CN" dirty="0"/>
              <a:t> </a:t>
            </a:r>
          </a:p>
          <a:p>
            <a:r>
              <a:rPr lang="en-US" altLang="zh-CN" sz="4000" dirty="0" smtClean="0">
                <a:solidFill>
                  <a:srgbClr val="FF0000"/>
                </a:solidFill>
              </a:rPr>
              <a:t>Examples</a:t>
            </a:r>
            <a:r>
              <a:rPr lang="en-US" altLang="zh-CN" sz="4000" dirty="0">
                <a:solidFill>
                  <a:srgbClr val="FF0000"/>
                </a:solidFill>
              </a:rPr>
              <a:t>:</a:t>
            </a:r>
            <a:r>
              <a:rPr lang="en-US" altLang="zh-CN" sz="4000" dirty="0">
                <a:solidFill>
                  <a:srgbClr val="C00000"/>
                </a:solidFill>
              </a:rPr>
              <a:t> </a:t>
            </a:r>
            <a:endParaRPr lang="en-US" altLang="zh-CN" sz="4000" dirty="0" smtClean="0">
              <a:solidFill>
                <a:srgbClr val="C00000"/>
              </a:solidFill>
            </a:endParaRPr>
          </a:p>
          <a:p>
            <a:pPr lvl="1"/>
            <a:r>
              <a:rPr lang="en-US" altLang="zh-CN" dirty="0" smtClean="0">
                <a:solidFill>
                  <a:srgbClr val="0000FF"/>
                </a:solidFill>
              </a:rPr>
              <a:t>Pages </a:t>
            </a:r>
            <a:r>
              <a:rPr lang="en-US" altLang="zh-CN" dirty="0">
                <a:solidFill>
                  <a:srgbClr val="0000FF"/>
                </a:solidFill>
              </a:rPr>
              <a:t>with similar words</a:t>
            </a:r>
            <a:r>
              <a:rPr lang="en-US" altLang="zh-CN" dirty="0"/>
              <a:t> </a:t>
            </a:r>
            <a:endParaRPr lang="en-US" altLang="zh-CN" dirty="0" smtClean="0"/>
          </a:p>
          <a:p>
            <a:pPr lvl="2"/>
            <a:r>
              <a:rPr lang="en-US" altLang="zh-CN" dirty="0" smtClean="0"/>
              <a:t>For </a:t>
            </a:r>
            <a:r>
              <a:rPr lang="en-US" altLang="zh-CN" dirty="0"/>
              <a:t>duplicate detection, classification by topic </a:t>
            </a:r>
          </a:p>
          <a:p>
            <a:pPr lvl="1"/>
            <a:r>
              <a:rPr lang="en-US" altLang="zh-CN" dirty="0" smtClean="0">
                <a:solidFill>
                  <a:srgbClr val="0000FF"/>
                </a:solidFill>
              </a:rPr>
              <a:t>Customers </a:t>
            </a:r>
            <a:r>
              <a:rPr lang="en-US" altLang="zh-CN" dirty="0">
                <a:solidFill>
                  <a:srgbClr val="0000FF"/>
                </a:solidFill>
              </a:rPr>
              <a:t>who purchased similar products </a:t>
            </a:r>
            <a:endParaRPr lang="en-US" altLang="zh-CN" dirty="0" smtClean="0">
              <a:solidFill>
                <a:srgbClr val="0000FF"/>
              </a:solidFill>
            </a:endParaRPr>
          </a:p>
          <a:p>
            <a:pPr lvl="2"/>
            <a:r>
              <a:rPr lang="en-US" altLang="zh-CN" sz="2000" dirty="0" smtClean="0"/>
              <a:t>Products </a:t>
            </a:r>
            <a:r>
              <a:rPr lang="en-US" altLang="zh-CN" sz="2000" dirty="0"/>
              <a:t>with similar customer sets </a:t>
            </a:r>
          </a:p>
          <a:p>
            <a:pPr lvl="1"/>
            <a:r>
              <a:rPr lang="en-US" altLang="zh-CN" dirty="0" smtClean="0">
                <a:solidFill>
                  <a:srgbClr val="0000FF"/>
                </a:solidFill>
              </a:rPr>
              <a:t>Images </a:t>
            </a:r>
            <a:r>
              <a:rPr lang="en-US" altLang="zh-CN" dirty="0">
                <a:solidFill>
                  <a:srgbClr val="0000FF"/>
                </a:solidFill>
              </a:rPr>
              <a:t>with similar features </a:t>
            </a:r>
          </a:p>
          <a:p>
            <a:pPr lvl="1"/>
            <a:r>
              <a:rPr lang="en-US" altLang="zh-CN" dirty="0"/>
              <a:t>Users who visited the similar websites </a:t>
            </a:r>
            <a:endParaRPr lang="zh-CN" altLang="en-US" dirty="0"/>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25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3281" y="4797152"/>
            <a:ext cx="2075723" cy="1556792"/>
          </a:xfrm>
          <a:prstGeom prst="rect">
            <a:avLst/>
          </a:prstGeom>
        </p:spPr>
      </p:pic>
    </p:spTree>
    <p:extLst>
      <p:ext uri="{BB962C8B-B14F-4D97-AF65-F5344CB8AC3E}">
        <p14:creationId xmlns:p14="http://schemas.microsoft.com/office/powerpoint/2010/main" val="41271862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266" y="4509120"/>
            <a:ext cx="4447968" cy="2044800"/>
          </a:xfrm>
          <a:prstGeom prst="rect">
            <a:avLst/>
          </a:prstGeom>
        </p:spPr>
      </p:pic>
      <p:sp>
        <p:nvSpPr>
          <p:cNvPr id="2" name="Title 1"/>
          <p:cNvSpPr>
            <a:spLocks noGrp="1"/>
          </p:cNvSpPr>
          <p:nvPr>
            <p:ph type="title"/>
          </p:nvPr>
        </p:nvSpPr>
        <p:spPr/>
        <p:txBody>
          <a:bodyPr/>
          <a:lstStyle/>
          <a:p>
            <a:r>
              <a:rPr lang="en-US" altLang="zh-CN" dirty="0" smtClean="0"/>
              <a:t>Mining Data Stream (Ch. 4)</a:t>
            </a:r>
            <a:endParaRPr lang="zh-CN" altLang="en-US" dirty="0"/>
          </a:p>
        </p:txBody>
      </p:sp>
      <p:sp>
        <p:nvSpPr>
          <p:cNvPr id="3" name="Content Placeholder 2"/>
          <p:cNvSpPr>
            <a:spLocks noGrp="1"/>
          </p:cNvSpPr>
          <p:nvPr>
            <p:ph idx="1"/>
          </p:nvPr>
        </p:nvSpPr>
        <p:spPr/>
        <p:txBody>
          <a:bodyPr>
            <a:normAutofit/>
          </a:bodyPr>
          <a:lstStyle/>
          <a:p>
            <a:r>
              <a:rPr lang="en-US" altLang="zh-CN" dirty="0" smtClean="0">
                <a:solidFill>
                  <a:srgbClr val="0000FF"/>
                </a:solidFill>
              </a:rPr>
              <a:t>Stream </a:t>
            </a:r>
            <a:r>
              <a:rPr lang="en-US" altLang="zh-CN" dirty="0">
                <a:solidFill>
                  <a:srgbClr val="0000FF"/>
                </a:solidFill>
              </a:rPr>
              <a:t>Management</a:t>
            </a:r>
            <a:r>
              <a:rPr lang="en-US" altLang="zh-CN" b="1" dirty="0">
                <a:solidFill>
                  <a:srgbClr val="C00000"/>
                </a:solidFill>
              </a:rPr>
              <a:t> </a:t>
            </a:r>
            <a:r>
              <a:rPr lang="en-US" altLang="zh-CN" dirty="0"/>
              <a:t>is important when the input rate is controlled </a:t>
            </a:r>
            <a:r>
              <a:rPr lang="en-US" altLang="zh-CN" dirty="0">
                <a:solidFill>
                  <a:srgbClr val="0000FF"/>
                </a:solidFill>
              </a:rPr>
              <a:t>externally: </a:t>
            </a:r>
          </a:p>
          <a:p>
            <a:pPr lvl="1"/>
            <a:r>
              <a:rPr lang="en-US" altLang="zh-CN" dirty="0" smtClean="0"/>
              <a:t>Google </a:t>
            </a:r>
            <a:r>
              <a:rPr lang="en-US" altLang="zh-CN" dirty="0"/>
              <a:t>queries </a:t>
            </a:r>
          </a:p>
          <a:p>
            <a:pPr lvl="1"/>
            <a:r>
              <a:rPr lang="en-US" altLang="zh-CN" dirty="0" smtClean="0"/>
              <a:t>Twitter </a:t>
            </a:r>
            <a:r>
              <a:rPr lang="en-US" altLang="zh-CN" dirty="0"/>
              <a:t>or Facebook status updates </a:t>
            </a:r>
          </a:p>
          <a:p>
            <a:r>
              <a:rPr lang="en-US" altLang="zh-CN" dirty="0" smtClean="0"/>
              <a:t>We </a:t>
            </a:r>
            <a:r>
              <a:rPr lang="en-US" altLang="zh-CN" dirty="0"/>
              <a:t>can think of the </a:t>
            </a:r>
            <a:r>
              <a:rPr lang="en-US" altLang="zh-CN" dirty="0">
                <a:solidFill>
                  <a:srgbClr val="0000FF"/>
                </a:solidFill>
              </a:rPr>
              <a:t>data</a:t>
            </a:r>
            <a:r>
              <a:rPr lang="en-US" altLang="zh-CN" b="1" dirty="0">
                <a:solidFill>
                  <a:srgbClr val="0000FF"/>
                </a:solidFill>
              </a:rPr>
              <a:t> </a:t>
            </a:r>
            <a:r>
              <a:rPr lang="en-US" altLang="zh-CN" dirty="0"/>
              <a:t>as </a:t>
            </a:r>
            <a:r>
              <a:rPr lang="en-US" altLang="zh-CN" dirty="0">
                <a:solidFill>
                  <a:srgbClr val="0000FF"/>
                </a:solidFill>
              </a:rPr>
              <a:t>infinite</a:t>
            </a:r>
            <a:r>
              <a:rPr lang="en-US" altLang="zh-CN" b="1" dirty="0">
                <a:solidFill>
                  <a:srgbClr val="0000FF"/>
                </a:solidFill>
              </a:rPr>
              <a:t> </a:t>
            </a:r>
            <a:r>
              <a:rPr lang="en-US" altLang="zh-CN" dirty="0"/>
              <a:t>and </a:t>
            </a:r>
            <a:r>
              <a:rPr lang="en-US" altLang="zh-CN" dirty="0">
                <a:solidFill>
                  <a:srgbClr val="0000FF"/>
                </a:solidFill>
              </a:rPr>
              <a:t>non-stationary</a:t>
            </a:r>
            <a:r>
              <a:rPr lang="en-US" altLang="zh-CN" b="1" dirty="0"/>
              <a:t> </a:t>
            </a:r>
            <a:r>
              <a:rPr lang="en-US" altLang="zh-CN" dirty="0"/>
              <a:t>(the distribution changes over time) </a:t>
            </a:r>
          </a:p>
          <a:p>
            <a:endParaRPr lang="zh-CN" altLang="en-US" dirty="0"/>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26</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8810" y="4725144"/>
            <a:ext cx="2959614" cy="1804420"/>
          </a:xfrm>
          <a:prstGeom prst="rect">
            <a:avLst/>
          </a:prstGeom>
        </p:spPr>
      </p:pic>
    </p:spTree>
    <p:extLst>
      <p:ext uri="{BB962C8B-B14F-4D97-AF65-F5344CB8AC3E}">
        <p14:creationId xmlns:p14="http://schemas.microsoft.com/office/powerpoint/2010/main" val="21711857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Clustering (Ch. 7)</a:t>
            </a:r>
            <a:endParaRPr lang="zh-CN" altLang="en-US" dirty="0"/>
          </a:p>
        </p:txBody>
      </p:sp>
      <p:sp>
        <p:nvSpPr>
          <p:cNvPr id="3" name="Content Placeholder 2"/>
          <p:cNvSpPr>
            <a:spLocks noGrp="1"/>
          </p:cNvSpPr>
          <p:nvPr>
            <p:ph idx="1"/>
          </p:nvPr>
        </p:nvSpPr>
        <p:spPr/>
        <p:txBody>
          <a:bodyPr/>
          <a:lstStyle/>
          <a:p>
            <a:r>
              <a:rPr lang="en-US" altLang="zh-CN" sz="2800" dirty="0" smtClean="0"/>
              <a:t>Given </a:t>
            </a:r>
            <a:r>
              <a:rPr lang="en-US" altLang="zh-CN" sz="2800" dirty="0">
                <a:solidFill>
                  <a:srgbClr val="0000FF"/>
                </a:solidFill>
              </a:rPr>
              <a:t>a set of points</a:t>
            </a:r>
            <a:r>
              <a:rPr lang="en-US" altLang="zh-CN" sz="2800" dirty="0"/>
              <a:t>, with a notion of </a:t>
            </a:r>
            <a:r>
              <a:rPr lang="en-US" altLang="zh-CN" sz="2800" dirty="0">
                <a:solidFill>
                  <a:srgbClr val="0000FF"/>
                </a:solidFill>
              </a:rPr>
              <a:t>distance</a:t>
            </a:r>
            <a:r>
              <a:rPr lang="en-US" altLang="zh-CN" sz="2800" b="1" dirty="0"/>
              <a:t> </a:t>
            </a:r>
            <a:r>
              <a:rPr lang="en-US" altLang="zh-CN" sz="2800" dirty="0"/>
              <a:t>between points, </a:t>
            </a:r>
            <a:r>
              <a:rPr lang="en-US" altLang="zh-CN" sz="2800" dirty="0">
                <a:solidFill>
                  <a:srgbClr val="0000FF"/>
                </a:solidFill>
              </a:rPr>
              <a:t>group the points</a:t>
            </a:r>
            <a:r>
              <a:rPr lang="en-US" altLang="zh-CN" sz="2800" b="1" dirty="0"/>
              <a:t> </a:t>
            </a:r>
            <a:r>
              <a:rPr lang="en-US" altLang="zh-CN" sz="2800" dirty="0"/>
              <a:t>into some number of </a:t>
            </a:r>
            <a:r>
              <a:rPr lang="en-US" altLang="zh-CN" sz="2800" dirty="0">
                <a:solidFill>
                  <a:srgbClr val="FF0000"/>
                </a:solidFill>
              </a:rPr>
              <a:t>clusters</a:t>
            </a:r>
            <a:r>
              <a:rPr lang="en-US" altLang="zh-CN" sz="2800" dirty="0"/>
              <a:t>, so that </a:t>
            </a:r>
            <a:endParaRPr lang="en-US" altLang="zh-CN" sz="2800" dirty="0" smtClean="0"/>
          </a:p>
          <a:p>
            <a:pPr lvl="1"/>
            <a:r>
              <a:rPr lang="en-US" altLang="zh-CN" sz="2400" dirty="0" smtClean="0"/>
              <a:t>Members </a:t>
            </a:r>
            <a:r>
              <a:rPr lang="en-US" altLang="zh-CN" sz="2400" dirty="0"/>
              <a:t>of a cluster are close/similar to each other </a:t>
            </a:r>
            <a:endParaRPr lang="en-US" altLang="zh-CN" sz="2400" dirty="0" smtClean="0"/>
          </a:p>
          <a:p>
            <a:pPr lvl="1"/>
            <a:r>
              <a:rPr lang="en-US" altLang="zh-CN" sz="2400" dirty="0" smtClean="0"/>
              <a:t>Members </a:t>
            </a:r>
            <a:r>
              <a:rPr lang="en-US" altLang="zh-CN" sz="2400" dirty="0"/>
              <a:t>of different clusters are dissimilar </a:t>
            </a:r>
          </a:p>
          <a:p>
            <a:endParaRPr lang="zh-CN" altLang="en-US" dirty="0"/>
          </a:p>
          <a:p>
            <a:endParaRPr lang="zh-CN" altLang="en-US" dirty="0"/>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27</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3861048"/>
            <a:ext cx="2232248" cy="240026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7824" y="3789040"/>
            <a:ext cx="3002559" cy="24012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192" y="3789040"/>
            <a:ext cx="2401200" cy="2401200"/>
          </a:xfrm>
          <a:prstGeom prst="rect">
            <a:avLst/>
          </a:prstGeom>
        </p:spPr>
      </p:pic>
    </p:spTree>
    <p:extLst>
      <p:ext uri="{BB962C8B-B14F-4D97-AF65-F5344CB8AC3E}">
        <p14:creationId xmlns:p14="http://schemas.microsoft.com/office/powerpoint/2010/main" val="31946193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6489" y="4725144"/>
            <a:ext cx="2743903" cy="2140244"/>
          </a:xfrm>
          <a:prstGeom prst="rect">
            <a:avLst/>
          </a:prstGeom>
        </p:spPr>
      </p:pic>
      <p:sp>
        <p:nvSpPr>
          <p:cNvPr id="2" name="Title 1"/>
          <p:cNvSpPr>
            <a:spLocks noGrp="1"/>
          </p:cNvSpPr>
          <p:nvPr>
            <p:ph type="title"/>
          </p:nvPr>
        </p:nvSpPr>
        <p:spPr/>
        <p:txBody>
          <a:bodyPr/>
          <a:lstStyle/>
          <a:p>
            <a:r>
              <a:rPr lang="en-US" altLang="zh-CN" dirty="0"/>
              <a:t>Dimensionality Reduction </a:t>
            </a:r>
            <a:r>
              <a:rPr lang="en-US" altLang="zh-CN" dirty="0" smtClean="0"/>
              <a:t>(Ch. 11)</a:t>
            </a:r>
            <a:endParaRPr lang="zh-CN" altLang="en-US" dirty="0"/>
          </a:p>
        </p:txBody>
      </p:sp>
      <p:sp>
        <p:nvSpPr>
          <p:cNvPr id="3" name="Content Placeholder 2"/>
          <p:cNvSpPr>
            <a:spLocks noGrp="1"/>
          </p:cNvSpPr>
          <p:nvPr>
            <p:ph idx="1"/>
          </p:nvPr>
        </p:nvSpPr>
        <p:spPr>
          <a:xfrm>
            <a:off x="457200" y="1495325"/>
            <a:ext cx="8229600" cy="4525963"/>
          </a:xfrm>
        </p:spPr>
        <p:txBody>
          <a:bodyPr>
            <a:normAutofit/>
          </a:bodyPr>
          <a:lstStyle/>
          <a:p>
            <a:r>
              <a:rPr lang="en-US" altLang="zh-CN" dirty="0" smtClean="0">
                <a:solidFill>
                  <a:srgbClr val="0000FF"/>
                </a:solidFill>
              </a:rPr>
              <a:t>Discover </a:t>
            </a:r>
            <a:r>
              <a:rPr lang="en-US" altLang="zh-CN" dirty="0">
                <a:solidFill>
                  <a:srgbClr val="0000FF"/>
                </a:solidFill>
              </a:rPr>
              <a:t>hidden correlations/topics</a:t>
            </a:r>
            <a:r>
              <a:rPr lang="en-US" altLang="zh-CN" dirty="0"/>
              <a:t> </a:t>
            </a:r>
            <a:endParaRPr lang="en-US" altLang="zh-CN" dirty="0" smtClean="0"/>
          </a:p>
          <a:p>
            <a:pPr lvl="1"/>
            <a:r>
              <a:rPr lang="en-US" altLang="zh-CN" dirty="0" smtClean="0"/>
              <a:t>Words </a:t>
            </a:r>
            <a:r>
              <a:rPr lang="en-US" altLang="zh-CN" dirty="0"/>
              <a:t>that occur commonly together </a:t>
            </a:r>
          </a:p>
          <a:p>
            <a:r>
              <a:rPr lang="en-US" altLang="zh-CN" dirty="0" smtClean="0">
                <a:solidFill>
                  <a:srgbClr val="0000FF"/>
                </a:solidFill>
              </a:rPr>
              <a:t>Remove </a:t>
            </a:r>
            <a:r>
              <a:rPr lang="en-US" altLang="zh-CN" dirty="0">
                <a:solidFill>
                  <a:srgbClr val="0000FF"/>
                </a:solidFill>
              </a:rPr>
              <a:t>redundant and noisy features</a:t>
            </a:r>
            <a:r>
              <a:rPr lang="en-US" altLang="zh-CN" dirty="0"/>
              <a:t> </a:t>
            </a:r>
            <a:endParaRPr lang="en-US" altLang="zh-CN" dirty="0" smtClean="0"/>
          </a:p>
          <a:p>
            <a:pPr lvl="1"/>
            <a:r>
              <a:rPr lang="en-US" altLang="zh-CN" dirty="0" smtClean="0"/>
              <a:t>Not </a:t>
            </a:r>
            <a:r>
              <a:rPr lang="en-US" altLang="zh-CN" dirty="0"/>
              <a:t>all words are useful </a:t>
            </a:r>
          </a:p>
          <a:p>
            <a:r>
              <a:rPr lang="en-US" altLang="zh-CN" dirty="0" smtClean="0">
                <a:solidFill>
                  <a:srgbClr val="0000FF"/>
                </a:solidFill>
              </a:rPr>
              <a:t>Interpretation </a:t>
            </a:r>
            <a:r>
              <a:rPr lang="en-US" altLang="zh-CN" dirty="0">
                <a:solidFill>
                  <a:srgbClr val="0000FF"/>
                </a:solidFill>
              </a:rPr>
              <a:t>and visualization</a:t>
            </a:r>
            <a:r>
              <a:rPr lang="en-US" altLang="zh-CN" dirty="0"/>
              <a:t> </a:t>
            </a:r>
          </a:p>
          <a:p>
            <a:r>
              <a:rPr lang="en-US" altLang="zh-CN" dirty="0" smtClean="0">
                <a:solidFill>
                  <a:srgbClr val="0000FF"/>
                </a:solidFill>
              </a:rPr>
              <a:t>Easier </a:t>
            </a:r>
            <a:r>
              <a:rPr lang="en-US" altLang="zh-CN" dirty="0">
                <a:solidFill>
                  <a:srgbClr val="0000FF"/>
                </a:solidFill>
              </a:rPr>
              <a:t>storage and processing of the data</a:t>
            </a:r>
            <a:r>
              <a:rPr lang="en-US" altLang="zh-CN" dirty="0"/>
              <a:t> </a:t>
            </a:r>
          </a:p>
          <a:p>
            <a:endParaRPr lang="zh-CN" altLang="en-US" dirty="0"/>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28</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804" y="4896106"/>
            <a:ext cx="4046220" cy="1798320"/>
          </a:xfrm>
          <a:prstGeom prst="rect">
            <a:avLst/>
          </a:prstGeom>
        </p:spPr>
      </p:pic>
    </p:spTree>
    <p:extLst>
      <p:ext uri="{BB962C8B-B14F-4D97-AF65-F5344CB8AC3E}">
        <p14:creationId xmlns:p14="http://schemas.microsoft.com/office/powerpoint/2010/main" val="37547571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Recommender System (Ch. 9)</a:t>
            </a:r>
            <a:endParaRPr lang="zh-CN" altLang="en-US" dirty="0"/>
          </a:p>
        </p:txBody>
      </p:sp>
      <p:sp>
        <p:nvSpPr>
          <p:cNvPr id="3" name="Content Placeholder 2"/>
          <p:cNvSpPr>
            <a:spLocks noGrp="1"/>
          </p:cNvSpPr>
          <p:nvPr>
            <p:ph idx="1"/>
          </p:nvPr>
        </p:nvSpPr>
        <p:spPr/>
        <p:txBody>
          <a:bodyPr>
            <a:normAutofit/>
          </a:bodyPr>
          <a:lstStyle/>
          <a:p>
            <a:r>
              <a:rPr lang="en-US" altLang="zh-CN" dirty="0" smtClean="0">
                <a:solidFill>
                  <a:srgbClr val="0000FF"/>
                </a:solidFill>
              </a:rPr>
              <a:t>Main </a:t>
            </a:r>
            <a:r>
              <a:rPr lang="en-US" altLang="zh-CN" dirty="0">
                <a:solidFill>
                  <a:srgbClr val="0000FF"/>
                </a:solidFill>
              </a:rPr>
              <a:t>idea:</a:t>
            </a:r>
            <a:r>
              <a:rPr lang="en-US" altLang="zh-CN" b="1" dirty="0"/>
              <a:t> </a:t>
            </a:r>
            <a:r>
              <a:rPr lang="en-US" altLang="zh-CN" dirty="0"/>
              <a:t>Recommend items to customer </a:t>
            </a:r>
            <a:r>
              <a:rPr lang="en-US" altLang="zh-CN" b="1" i="1" dirty="0"/>
              <a:t>x </a:t>
            </a:r>
            <a:r>
              <a:rPr lang="en-US" altLang="zh-CN" dirty="0"/>
              <a:t>similar to previous items rated highly by </a:t>
            </a:r>
            <a:r>
              <a:rPr lang="en-US" altLang="zh-CN" b="1" i="1" dirty="0"/>
              <a:t>x </a:t>
            </a:r>
            <a:endParaRPr lang="en-US" altLang="zh-CN" dirty="0"/>
          </a:p>
          <a:p>
            <a:r>
              <a:rPr lang="en-US" altLang="zh-CN" dirty="0"/>
              <a:t>Example:</a:t>
            </a:r>
            <a:r>
              <a:rPr lang="en-US" altLang="zh-CN" b="1" i="1" dirty="0"/>
              <a:t> </a:t>
            </a:r>
            <a:endParaRPr lang="en-US" altLang="zh-CN" dirty="0"/>
          </a:p>
          <a:p>
            <a:pPr lvl="1"/>
            <a:r>
              <a:rPr lang="en-US" altLang="zh-CN" dirty="0" smtClean="0">
                <a:solidFill>
                  <a:srgbClr val="0000FF"/>
                </a:solidFill>
              </a:rPr>
              <a:t>Movie </a:t>
            </a:r>
            <a:r>
              <a:rPr lang="en-US" altLang="zh-CN" dirty="0">
                <a:solidFill>
                  <a:srgbClr val="0000FF"/>
                </a:solidFill>
              </a:rPr>
              <a:t>recommendations</a:t>
            </a:r>
            <a:r>
              <a:rPr lang="en-US" altLang="zh-CN" dirty="0"/>
              <a:t> </a:t>
            </a:r>
          </a:p>
          <a:p>
            <a:pPr lvl="2"/>
            <a:r>
              <a:rPr lang="en-US" altLang="zh-CN" dirty="0" smtClean="0"/>
              <a:t>Recommend </a:t>
            </a:r>
            <a:r>
              <a:rPr lang="en-US" altLang="zh-CN" dirty="0"/>
              <a:t>movies with same actor(s), </a:t>
            </a:r>
            <a:endParaRPr lang="en-US" altLang="zh-CN" dirty="0" smtClean="0"/>
          </a:p>
          <a:p>
            <a:pPr marL="914400" lvl="2" indent="0">
              <a:buNone/>
            </a:pPr>
            <a:r>
              <a:rPr lang="en-US" altLang="zh-CN" dirty="0" smtClean="0"/>
              <a:t>   director</a:t>
            </a:r>
            <a:r>
              <a:rPr lang="en-US" altLang="zh-CN" dirty="0"/>
              <a:t>, genre, … </a:t>
            </a:r>
          </a:p>
          <a:p>
            <a:pPr lvl="1"/>
            <a:r>
              <a:rPr lang="en-US" altLang="zh-CN" dirty="0" smtClean="0">
                <a:solidFill>
                  <a:srgbClr val="0000FF"/>
                </a:solidFill>
              </a:rPr>
              <a:t>Websites</a:t>
            </a:r>
            <a:r>
              <a:rPr lang="en-US" altLang="zh-CN" dirty="0">
                <a:solidFill>
                  <a:srgbClr val="0000FF"/>
                </a:solidFill>
              </a:rPr>
              <a:t>, blogs, news </a:t>
            </a:r>
          </a:p>
          <a:p>
            <a:pPr lvl="2"/>
            <a:r>
              <a:rPr lang="en-US" altLang="zh-CN" dirty="0" smtClean="0"/>
              <a:t>Recommend </a:t>
            </a:r>
            <a:r>
              <a:rPr lang="en-US" altLang="zh-CN" dirty="0"/>
              <a:t>other sites with “similar” </a:t>
            </a:r>
            <a:endParaRPr lang="en-US" altLang="zh-CN" dirty="0" smtClean="0"/>
          </a:p>
          <a:p>
            <a:pPr marL="914400" lvl="2" indent="0">
              <a:buNone/>
            </a:pPr>
            <a:r>
              <a:rPr lang="en-US" altLang="zh-CN" dirty="0"/>
              <a:t> </a:t>
            </a:r>
            <a:r>
              <a:rPr lang="en-US" altLang="zh-CN" dirty="0" smtClean="0"/>
              <a:t>  content </a:t>
            </a:r>
            <a:endParaRPr lang="en-US" altLang="zh-CN" dirty="0"/>
          </a:p>
          <a:p>
            <a:endParaRPr lang="zh-CN" altLang="en-US" dirty="0"/>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29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272" y="2709120"/>
            <a:ext cx="1747572" cy="1800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2464" y="4671132"/>
            <a:ext cx="1746000" cy="1566180"/>
          </a:xfrm>
          <a:prstGeom prst="rect">
            <a:avLst/>
          </a:prstGeom>
        </p:spPr>
      </p:pic>
    </p:spTree>
    <p:extLst>
      <p:ext uri="{BB962C8B-B14F-4D97-AF65-F5344CB8AC3E}">
        <p14:creationId xmlns:p14="http://schemas.microsoft.com/office/powerpoint/2010/main" val="1666850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Motivation of the Course</a:t>
            </a:r>
            <a:endParaRPr lang="en-US" dirty="0"/>
          </a:p>
        </p:txBody>
      </p:sp>
      <p:sp>
        <p:nvSpPr>
          <p:cNvPr id="3" name="内容占位符 2"/>
          <p:cNvSpPr>
            <a:spLocks noGrp="1"/>
          </p:cNvSpPr>
          <p:nvPr>
            <p:ph idx="1"/>
          </p:nvPr>
        </p:nvSpPr>
        <p:spPr/>
        <p:txBody>
          <a:bodyPr/>
          <a:lstStyle/>
          <a:p>
            <a:r>
              <a:rPr lang="en-US" dirty="0" smtClean="0"/>
              <a:t>Do you want to understand what is </a:t>
            </a:r>
            <a:r>
              <a:rPr lang="en-US" dirty="0" smtClean="0">
                <a:solidFill>
                  <a:srgbClr val="FF0000"/>
                </a:solidFill>
              </a:rPr>
              <a:t>big data</a:t>
            </a:r>
            <a:r>
              <a:rPr lang="en-US" dirty="0" smtClean="0"/>
              <a:t>? What are the main characteristics of </a:t>
            </a:r>
            <a:r>
              <a:rPr lang="en-US" altLang="zh-CN" dirty="0" smtClean="0">
                <a:solidFill>
                  <a:srgbClr val="FF0000"/>
                </a:solidFill>
              </a:rPr>
              <a:t>big data</a:t>
            </a:r>
            <a:r>
              <a:rPr lang="en-US" altLang="zh-CN" dirty="0"/>
              <a:t>? </a:t>
            </a:r>
            <a:endParaRPr lang="en-US" dirty="0" smtClean="0"/>
          </a:p>
          <a:p>
            <a:r>
              <a:rPr lang="en-US" dirty="0" smtClean="0"/>
              <a:t>Do you want to understand the infrastructure and techniques of </a:t>
            </a:r>
            <a:r>
              <a:rPr lang="en-US" dirty="0" smtClean="0">
                <a:solidFill>
                  <a:srgbClr val="FF0000"/>
                </a:solidFill>
              </a:rPr>
              <a:t>big data analytics</a:t>
            </a:r>
            <a:r>
              <a:rPr lang="en-US" dirty="0" smtClean="0"/>
              <a:t>?</a:t>
            </a:r>
          </a:p>
          <a:p>
            <a:r>
              <a:rPr lang="en-US" dirty="0" smtClean="0"/>
              <a:t>Do you want to know the research challenges in the area of </a:t>
            </a:r>
            <a:r>
              <a:rPr lang="en-US" dirty="0" smtClean="0">
                <a:solidFill>
                  <a:srgbClr val="FF0000"/>
                </a:solidFill>
              </a:rPr>
              <a:t>big data learning and mining</a:t>
            </a:r>
            <a:r>
              <a:rPr lang="en-US" dirty="0" smtClean="0"/>
              <a:t>?</a:t>
            </a:r>
            <a:endParaRPr lang="en-US" dirty="0"/>
          </a:p>
        </p:txBody>
      </p:sp>
      <p:sp>
        <p:nvSpPr>
          <p:cNvPr id="4" name="灯片编号占位符 3"/>
          <p:cNvSpPr>
            <a:spLocks noGrp="1"/>
          </p:cNvSpPr>
          <p:nvPr>
            <p:ph type="sldNum" sz="quarter" idx="12"/>
          </p:nvPr>
        </p:nvSpPr>
        <p:spPr/>
        <p:txBody>
          <a:bodyPr/>
          <a:lstStyle/>
          <a:p>
            <a:pPr>
              <a:defRPr/>
            </a:pPr>
            <a:fld id="{DB3EC566-48E6-4552-87D6-CB322A8F1925}" type="slidenum">
              <a:rPr lang="en-US" smtClean="0"/>
              <a:pPr>
                <a:defRPr/>
              </a:pPr>
              <a:t>3</a:t>
            </a:fld>
            <a:endParaRPr lang="en-US"/>
          </a:p>
        </p:txBody>
      </p:sp>
    </p:spTree>
    <p:extLst>
      <p:ext uri="{BB962C8B-B14F-4D97-AF65-F5344CB8AC3E}">
        <p14:creationId xmlns:p14="http://schemas.microsoft.com/office/powerpoint/2010/main" val="12961625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Link Analysis (Ch. 5)</a:t>
            </a:r>
            <a:endParaRPr lang="zh-CN" altLang="en-US" dirty="0"/>
          </a:p>
        </p:txBody>
      </p:sp>
      <p:sp>
        <p:nvSpPr>
          <p:cNvPr id="3" name="Content Placeholder 2"/>
          <p:cNvSpPr>
            <a:spLocks noGrp="1"/>
          </p:cNvSpPr>
          <p:nvPr>
            <p:ph idx="1"/>
          </p:nvPr>
        </p:nvSpPr>
        <p:spPr/>
        <p:txBody>
          <a:bodyPr/>
          <a:lstStyle/>
          <a:p>
            <a:r>
              <a:rPr lang="en-US" altLang="zh-CN" dirty="0" smtClean="0"/>
              <a:t>Computing </a:t>
            </a:r>
            <a:r>
              <a:rPr lang="en-US" altLang="zh-CN" dirty="0" smtClean="0">
                <a:solidFill>
                  <a:srgbClr val="0000FF"/>
                </a:solidFill>
              </a:rPr>
              <a:t>importance of nodes in a graph</a:t>
            </a:r>
            <a:endParaRPr lang="zh-CN" altLang="en-US" dirty="0">
              <a:solidFill>
                <a:srgbClr val="0000FF"/>
              </a:solidFill>
            </a:endParaRPr>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30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486937"/>
            <a:ext cx="3768080" cy="303330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2483928"/>
            <a:ext cx="5004502" cy="3034800"/>
          </a:xfrm>
          <a:prstGeom prst="rect">
            <a:avLst/>
          </a:prstGeom>
        </p:spPr>
      </p:pic>
    </p:spTree>
    <p:extLst>
      <p:ext uri="{BB962C8B-B14F-4D97-AF65-F5344CB8AC3E}">
        <p14:creationId xmlns:p14="http://schemas.microsoft.com/office/powerpoint/2010/main" val="29817977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3645024"/>
            <a:ext cx="4697306" cy="2800800"/>
          </a:xfrm>
          <a:prstGeom prst="rect">
            <a:avLst/>
          </a:prstGeom>
        </p:spPr>
      </p:pic>
      <p:sp>
        <p:nvSpPr>
          <p:cNvPr id="2" name="Title 1"/>
          <p:cNvSpPr>
            <a:spLocks noGrp="1"/>
          </p:cNvSpPr>
          <p:nvPr>
            <p:ph type="title"/>
          </p:nvPr>
        </p:nvSpPr>
        <p:spPr/>
        <p:txBody>
          <a:bodyPr/>
          <a:lstStyle/>
          <a:p>
            <a:r>
              <a:rPr lang="en-US" altLang="zh-CN" dirty="0" smtClean="0"/>
              <a:t>Graph Algorithms (Ch. 10)</a:t>
            </a:r>
            <a:endParaRPr lang="zh-CN" altLang="en-US" dirty="0"/>
          </a:p>
        </p:txBody>
      </p:sp>
      <p:sp>
        <p:nvSpPr>
          <p:cNvPr id="3" name="Content Placeholder 2"/>
          <p:cNvSpPr>
            <a:spLocks noGrp="1"/>
          </p:cNvSpPr>
          <p:nvPr>
            <p:ph idx="1"/>
          </p:nvPr>
        </p:nvSpPr>
        <p:spPr/>
        <p:txBody>
          <a:bodyPr/>
          <a:lstStyle/>
          <a:p>
            <a:r>
              <a:rPr lang="en-US" altLang="zh-CN" dirty="0" smtClean="0"/>
              <a:t>To know </a:t>
            </a:r>
            <a:r>
              <a:rPr lang="en-US" altLang="zh-CN" dirty="0" smtClean="0">
                <a:solidFill>
                  <a:srgbClr val="0000FF"/>
                </a:solidFill>
              </a:rPr>
              <a:t>properties</a:t>
            </a:r>
            <a:r>
              <a:rPr lang="en-US" altLang="zh-CN" dirty="0" smtClean="0"/>
              <a:t> of large-scale networks</a:t>
            </a:r>
          </a:p>
          <a:p>
            <a:pPr lvl="1"/>
            <a:r>
              <a:rPr lang="en-US" altLang="zh-CN" dirty="0" smtClean="0"/>
              <a:t>Scale-free distribution</a:t>
            </a:r>
          </a:p>
          <a:p>
            <a:pPr lvl="1"/>
            <a:r>
              <a:rPr lang="en-US" altLang="zh-CN" dirty="0" smtClean="0"/>
              <a:t>Small world effect</a:t>
            </a:r>
          </a:p>
          <a:p>
            <a:r>
              <a:rPr lang="en-US" altLang="zh-CN" dirty="0" smtClean="0"/>
              <a:t>To understand </a:t>
            </a:r>
            <a:r>
              <a:rPr lang="en-US" altLang="zh-CN" dirty="0" smtClean="0">
                <a:solidFill>
                  <a:srgbClr val="0000FF"/>
                </a:solidFill>
              </a:rPr>
              <a:t>social graph structure</a:t>
            </a:r>
            <a:endParaRPr lang="zh-CN" altLang="en-US" dirty="0">
              <a:solidFill>
                <a:srgbClr val="0000FF"/>
              </a:solidFill>
            </a:endParaRPr>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31</a:t>
            </a:fld>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3789040"/>
            <a:ext cx="3789035" cy="2801008"/>
          </a:xfrm>
          <a:prstGeom prst="rect">
            <a:avLst/>
          </a:prstGeom>
        </p:spPr>
      </p:pic>
    </p:spTree>
    <p:extLst>
      <p:ext uri="{BB962C8B-B14F-4D97-AF65-F5344CB8AC3E}">
        <p14:creationId xmlns:p14="http://schemas.microsoft.com/office/powerpoint/2010/main" val="8578565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Large Scale Classification</a:t>
            </a:r>
            <a:endParaRPr lang="zh-CN" altLang="en-US" dirty="0"/>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32</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268760"/>
            <a:ext cx="6229697" cy="471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27584" y="6032139"/>
            <a:ext cx="7272808" cy="830997"/>
          </a:xfrm>
          <a:prstGeom prst="rect">
            <a:avLst/>
          </a:prstGeom>
          <a:noFill/>
        </p:spPr>
        <p:txBody>
          <a:bodyPr wrap="square" rtlCol="0">
            <a:spAutoFit/>
          </a:bodyPr>
          <a:lstStyle/>
          <a:p>
            <a:r>
              <a:rPr lang="en-US" dirty="0" smtClean="0">
                <a:solidFill>
                  <a:schemeClr val="tx1"/>
                </a:solidFill>
                <a:latin typeface="+mn-lt"/>
              </a:rPr>
              <a:t>How does a computer know whether a news is technology and health? </a:t>
            </a:r>
            <a:r>
              <a:rPr lang="en-US" dirty="0" smtClean="0">
                <a:solidFill>
                  <a:srgbClr val="FF0000"/>
                </a:solidFill>
                <a:latin typeface="+mn-lt"/>
              </a:rPr>
              <a:t>Classification</a:t>
            </a:r>
            <a:endParaRPr lang="en-US" dirty="0">
              <a:solidFill>
                <a:srgbClr val="FF0000"/>
              </a:solidFill>
              <a:latin typeface="+mn-lt"/>
            </a:endParaRPr>
          </a:p>
        </p:txBody>
      </p:sp>
    </p:spTree>
    <p:extLst>
      <p:ext uri="{BB962C8B-B14F-4D97-AF65-F5344CB8AC3E}">
        <p14:creationId xmlns:p14="http://schemas.microsoft.com/office/powerpoint/2010/main" val="31882345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Learning Algorithms</a:t>
            </a:r>
            <a:endParaRPr lang="en-US" dirty="0"/>
          </a:p>
        </p:txBody>
      </p:sp>
      <p:sp>
        <p:nvSpPr>
          <p:cNvPr id="3" name="Content Placeholder 2"/>
          <p:cNvSpPr>
            <a:spLocks noGrp="1"/>
          </p:cNvSpPr>
          <p:nvPr>
            <p:ph idx="1"/>
          </p:nvPr>
        </p:nvSpPr>
        <p:spPr>
          <a:xfrm>
            <a:off x="457200" y="5949280"/>
            <a:ext cx="8229600" cy="720080"/>
          </a:xfrm>
        </p:spPr>
        <p:txBody>
          <a:bodyPr>
            <a:normAutofit fontScale="77500" lnSpcReduction="20000"/>
          </a:bodyPr>
          <a:lstStyle/>
          <a:p>
            <a:pPr marL="0" indent="0">
              <a:buNone/>
            </a:pPr>
            <a:r>
              <a:rPr lang="en-US" dirty="0" smtClean="0"/>
              <a:t>How to </a:t>
            </a:r>
            <a:r>
              <a:rPr lang="en-US" dirty="0" smtClean="0">
                <a:solidFill>
                  <a:srgbClr val="0000FF"/>
                </a:solidFill>
              </a:rPr>
              <a:t>update</a:t>
            </a:r>
            <a:r>
              <a:rPr lang="en-US" dirty="0" smtClean="0"/>
              <a:t> the decision function and make decision as a new sample comes? </a:t>
            </a:r>
            <a:endParaRPr lang="en-US" dirty="0"/>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33</a:t>
            </a:fld>
            <a:endParaRPr lang="en-US"/>
          </a:p>
        </p:txBody>
      </p:sp>
      <p:pic>
        <p:nvPicPr>
          <p:cNvPr id="5" name="Picture 6" descr="http://www.rickconner.net/spamweb/blackbox.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84784"/>
            <a:ext cx="7093452" cy="4256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5224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Active Learning</a:t>
            </a:r>
            <a:endParaRPr lang="zh-CN" altLang="en-US" dirty="0"/>
          </a:p>
        </p:txBody>
      </p:sp>
      <p:sp>
        <p:nvSpPr>
          <p:cNvPr id="3" name="Content Placeholder 2"/>
          <p:cNvSpPr>
            <a:spLocks noGrp="1"/>
          </p:cNvSpPr>
          <p:nvPr>
            <p:ph idx="1"/>
          </p:nvPr>
        </p:nvSpPr>
        <p:spPr>
          <a:xfrm>
            <a:off x="457200" y="1484784"/>
            <a:ext cx="8229600" cy="4525963"/>
          </a:xfrm>
        </p:spPr>
        <p:txBody>
          <a:bodyPr/>
          <a:lstStyle/>
          <a:p>
            <a:r>
              <a:rPr lang="en-US" altLang="zh-CN" dirty="0"/>
              <a:t>What is Active Learning?</a:t>
            </a:r>
          </a:p>
          <a:p>
            <a:pPr lvl="1"/>
            <a:r>
              <a:rPr lang="en-US" altLang="zh-CN" dirty="0" smtClean="0"/>
              <a:t>A </a:t>
            </a:r>
            <a:r>
              <a:rPr lang="en-US" altLang="zh-CN" dirty="0"/>
              <a:t>learning algorithm is able to interactively query the user (or some other information source) to obtain the desired outputs at new data points</a:t>
            </a:r>
          </a:p>
          <a:p>
            <a:endParaRPr lang="zh-CN" altLang="en-US" dirty="0"/>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34</a:t>
            </a:fld>
            <a:endParaRPr lang="en-US"/>
          </a:p>
        </p:txBody>
      </p:sp>
      <p:pic>
        <p:nvPicPr>
          <p:cNvPr id="5" name="Picture 2"/>
          <p:cNvPicPr>
            <a:picLocks noChangeAspect="1" noChangeArrowheads="1"/>
          </p:cNvPicPr>
          <p:nvPr/>
        </p:nvPicPr>
        <p:blipFill>
          <a:blip r:embed="rId2"/>
          <a:srcRect/>
          <a:stretch>
            <a:fillRect/>
          </a:stretch>
        </p:blipFill>
        <p:spPr bwMode="auto">
          <a:xfrm>
            <a:off x="1574178" y="3356992"/>
            <a:ext cx="5374086" cy="3204000"/>
          </a:xfrm>
          <a:prstGeom prst="rect">
            <a:avLst/>
          </a:prstGeom>
          <a:noFill/>
          <a:ln w="9525">
            <a:noFill/>
            <a:miter lim="800000"/>
            <a:headEnd/>
            <a:tailEnd/>
          </a:ln>
          <a:effectLst/>
        </p:spPr>
      </p:pic>
    </p:spTree>
    <p:extLst>
      <p:ext uri="{BB962C8B-B14F-4D97-AF65-F5344CB8AC3E}">
        <p14:creationId xmlns:p14="http://schemas.microsoft.com/office/powerpoint/2010/main" val="25438318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lstStyle/>
          <a:p>
            <a:r>
              <a:rPr lang="en-US" dirty="0" smtClean="0">
                <a:solidFill>
                  <a:schemeClr val="bg1">
                    <a:lumMod val="85000"/>
                  </a:schemeClr>
                </a:solidFill>
              </a:rPr>
              <a:t>Administrative</a:t>
            </a:r>
            <a:endParaRPr lang="en-US" dirty="0">
              <a:solidFill>
                <a:schemeClr val="bg1">
                  <a:lumMod val="85000"/>
                </a:schemeClr>
              </a:solidFill>
            </a:endParaRPr>
          </a:p>
          <a:p>
            <a:r>
              <a:rPr lang="en-US" dirty="0" smtClean="0"/>
              <a:t>Introduction</a:t>
            </a:r>
          </a:p>
          <a:p>
            <a:endParaRPr lang="en-US" dirty="0" smtClean="0"/>
          </a:p>
          <a:p>
            <a:endParaRPr lang="en-US" dirty="0" smtClean="0"/>
          </a:p>
        </p:txBody>
      </p:sp>
      <p:sp>
        <p:nvSpPr>
          <p:cNvPr id="4" name="灯片编号占位符 3"/>
          <p:cNvSpPr>
            <a:spLocks noGrp="1"/>
          </p:cNvSpPr>
          <p:nvPr>
            <p:ph type="sldNum" sz="quarter" idx="12"/>
          </p:nvPr>
        </p:nvSpPr>
        <p:spPr/>
        <p:txBody>
          <a:bodyPr/>
          <a:lstStyle/>
          <a:p>
            <a:pPr>
              <a:defRPr/>
            </a:pPr>
            <a:fld id="{DB3EC566-48E6-4552-87D6-CB322A8F1925}" type="slidenum">
              <a:rPr lang="en-US" smtClean="0"/>
              <a:pPr>
                <a:defRPr/>
              </a:pPr>
              <a:t>35</a:t>
            </a:fld>
            <a:endParaRPr lang="en-US"/>
          </a:p>
        </p:txBody>
      </p:sp>
    </p:spTree>
    <p:extLst>
      <p:ext uri="{BB962C8B-B14F-4D97-AF65-F5344CB8AC3E}">
        <p14:creationId xmlns:p14="http://schemas.microsoft.com/office/powerpoint/2010/main" val="1331435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Introduction to Big Data</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36</a:t>
            </a:fld>
            <a:endParaRPr lang="en-US"/>
          </a:p>
        </p:txBody>
      </p:sp>
    </p:spTree>
    <p:extLst>
      <p:ext uri="{BB962C8B-B14F-4D97-AF65-F5344CB8AC3E}">
        <p14:creationId xmlns:p14="http://schemas.microsoft.com/office/powerpoint/2010/main" val="25256987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de-DE" dirty="0" smtClean="0">
                <a:solidFill>
                  <a:schemeClr val="tx1"/>
                </a:solidFill>
              </a:rPr>
              <a:t>Definition of </a:t>
            </a:r>
            <a:r>
              <a:rPr lang="de-DE" dirty="0" smtClean="0"/>
              <a:t>Big Data</a:t>
            </a:r>
            <a:endParaRPr lang="en-US" dirty="0"/>
          </a:p>
        </p:txBody>
      </p:sp>
      <p:sp>
        <p:nvSpPr>
          <p:cNvPr id="3" name="内容占位符 2"/>
          <p:cNvSpPr>
            <a:spLocks noGrp="1"/>
          </p:cNvSpPr>
          <p:nvPr>
            <p:ph idx="1"/>
          </p:nvPr>
        </p:nvSpPr>
        <p:spPr>
          <a:xfrm>
            <a:off x="457200" y="1600201"/>
            <a:ext cx="8229600" cy="3773016"/>
          </a:xfrm>
        </p:spPr>
        <p:txBody>
          <a:bodyPr>
            <a:normAutofit/>
          </a:bodyPr>
          <a:lstStyle/>
          <a:p>
            <a:pPr>
              <a:spcBef>
                <a:spcPts val="700"/>
              </a:spcBef>
            </a:pPr>
            <a:r>
              <a:rPr lang="en-US" dirty="0" smtClean="0"/>
              <a:t>Big data </a:t>
            </a:r>
            <a:r>
              <a:rPr lang="en-US" dirty="0"/>
              <a:t>is </a:t>
            </a:r>
            <a:r>
              <a:rPr lang="en-US" dirty="0" smtClean="0"/>
              <a:t>a </a:t>
            </a:r>
            <a:r>
              <a:rPr lang="en-US" dirty="0"/>
              <a:t>collection of </a:t>
            </a:r>
            <a:r>
              <a:rPr lang="en-US" dirty="0">
                <a:solidFill>
                  <a:srgbClr val="0000FF"/>
                </a:solidFill>
              </a:rPr>
              <a:t>data sets</a:t>
            </a:r>
            <a:r>
              <a:rPr lang="en-US" dirty="0"/>
              <a:t> so </a:t>
            </a:r>
            <a:r>
              <a:rPr lang="en-US" dirty="0">
                <a:solidFill>
                  <a:srgbClr val="0000FF"/>
                </a:solidFill>
              </a:rPr>
              <a:t>large </a:t>
            </a:r>
            <a:r>
              <a:rPr lang="en-US" dirty="0"/>
              <a:t>and </a:t>
            </a:r>
            <a:r>
              <a:rPr lang="en-US" dirty="0">
                <a:solidFill>
                  <a:srgbClr val="0000FF"/>
                </a:solidFill>
              </a:rPr>
              <a:t>complex </a:t>
            </a:r>
            <a:r>
              <a:rPr lang="en-US" dirty="0"/>
              <a:t>that it becomes </a:t>
            </a:r>
            <a:r>
              <a:rPr lang="en-US" dirty="0">
                <a:solidFill>
                  <a:srgbClr val="0000FF"/>
                </a:solidFill>
              </a:rPr>
              <a:t>difficult </a:t>
            </a:r>
            <a:r>
              <a:rPr lang="en-US" altLang="zh-CN" dirty="0">
                <a:solidFill>
                  <a:srgbClr val="0000FF"/>
                </a:solidFill>
              </a:rPr>
              <a:t>to process</a:t>
            </a:r>
            <a:r>
              <a:rPr lang="en-US" altLang="zh-CN" dirty="0"/>
              <a:t> </a:t>
            </a:r>
            <a:r>
              <a:rPr lang="en-US" dirty="0" smtClean="0"/>
              <a:t>using </a:t>
            </a:r>
            <a:r>
              <a:rPr lang="en-US" dirty="0"/>
              <a:t>on-hand database management tools or traditional data processing applications</a:t>
            </a:r>
            <a:r>
              <a:rPr lang="en-US" dirty="0" smtClean="0"/>
              <a:t>.</a:t>
            </a:r>
            <a:endParaRPr lang="en-US" dirty="0">
              <a:solidFill>
                <a:srgbClr val="FF0000"/>
              </a:solidFill>
            </a:endParaRPr>
          </a:p>
          <a:p>
            <a:endParaRPr lang="en-US" dirty="0"/>
          </a:p>
        </p:txBody>
      </p:sp>
      <p:sp>
        <p:nvSpPr>
          <p:cNvPr id="4" name="灯片编号占位符 3"/>
          <p:cNvSpPr>
            <a:spLocks noGrp="1"/>
          </p:cNvSpPr>
          <p:nvPr>
            <p:ph type="sldNum" sz="quarter" idx="12"/>
          </p:nvPr>
        </p:nvSpPr>
        <p:spPr>
          <a:xfrm>
            <a:off x="6553200" y="6376243"/>
            <a:ext cx="2133600" cy="365125"/>
          </a:xfrm>
        </p:spPr>
        <p:txBody>
          <a:bodyPr/>
          <a:lstStyle/>
          <a:p>
            <a:pPr>
              <a:defRPr/>
            </a:pPr>
            <a:fld id="{DB3EC566-48E6-4552-87D6-CB322A8F1925}" type="slidenum">
              <a:rPr lang="en-US" smtClean="0"/>
              <a:pPr>
                <a:defRPr/>
              </a:pPr>
              <a:t>37</a:t>
            </a:fld>
            <a:endParaRPr lang="en-US"/>
          </a:p>
        </p:txBody>
      </p:sp>
      <p:sp>
        <p:nvSpPr>
          <p:cNvPr id="5" name="TextBox 4"/>
          <p:cNvSpPr txBox="1"/>
          <p:nvPr/>
        </p:nvSpPr>
        <p:spPr>
          <a:xfrm>
            <a:off x="4139952" y="4509120"/>
            <a:ext cx="4320480" cy="461665"/>
          </a:xfrm>
          <a:prstGeom prst="rect">
            <a:avLst/>
          </a:prstGeom>
          <a:noFill/>
        </p:spPr>
        <p:txBody>
          <a:bodyPr wrap="square" rtlCol="0">
            <a:spAutoFit/>
          </a:bodyPr>
          <a:lstStyle/>
          <a:p>
            <a:pPr algn="r"/>
            <a:r>
              <a:rPr lang="en-US" altLang="zh-CN" dirty="0" smtClean="0">
                <a:solidFill>
                  <a:schemeClr val="tx1"/>
                </a:solidFill>
                <a:latin typeface="+mj-lt"/>
              </a:rPr>
              <a:t>From </a:t>
            </a:r>
            <a:r>
              <a:rPr lang="en-US" altLang="zh-CN" dirty="0" smtClean="0">
                <a:solidFill>
                  <a:schemeClr val="tx1"/>
                </a:solidFill>
                <a:latin typeface="+mj-lt"/>
                <a:hlinkClick r:id="rId3"/>
              </a:rPr>
              <a:t>wiki</a:t>
            </a:r>
            <a:endParaRPr lang="zh-CN" altLang="en-US" dirty="0">
              <a:solidFill>
                <a:schemeClr val="tx1"/>
              </a:solidFill>
              <a:latin typeface="+mj-lt"/>
            </a:endParaRPr>
          </a:p>
        </p:txBody>
      </p:sp>
    </p:spTree>
    <p:extLst>
      <p:ext uri="{BB962C8B-B14F-4D97-AF65-F5344CB8AC3E}">
        <p14:creationId xmlns:p14="http://schemas.microsoft.com/office/powerpoint/2010/main" val="27538495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Evolution of Big Data</a:t>
            </a:r>
            <a:endParaRPr lang="zh-CN" altLang="en-US" dirty="0"/>
          </a:p>
        </p:txBody>
      </p:sp>
      <p:sp>
        <p:nvSpPr>
          <p:cNvPr id="3" name="Content Placeholder 2"/>
          <p:cNvSpPr>
            <a:spLocks noGrp="1"/>
          </p:cNvSpPr>
          <p:nvPr>
            <p:ph idx="1"/>
          </p:nvPr>
        </p:nvSpPr>
        <p:spPr/>
        <p:txBody>
          <a:bodyPr/>
          <a:lstStyle/>
          <a:p>
            <a:r>
              <a:rPr lang="en-US" altLang="zh-CN" dirty="0" smtClean="0"/>
              <a:t>Birth: 1880 US census</a:t>
            </a:r>
          </a:p>
          <a:p>
            <a:r>
              <a:rPr lang="en-US" altLang="zh-CN" dirty="0" smtClean="0"/>
              <a:t>Adolescence: Big Science</a:t>
            </a:r>
          </a:p>
          <a:p>
            <a:r>
              <a:rPr lang="en-US" altLang="zh-CN" dirty="0"/>
              <a:t>Modern </a:t>
            </a:r>
            <a:r>
              <a:rPr lang="en-US" altLang="zh-CN" dirty="0" smtClean="0"/>
              <a:t>Era: Big Business</a:t>
            </a:r>
          </a:p>
        </p:txBody>
      </p:sp>
      <p:sp>
        <p:nvSpPr>
          <p:cNvPr id="4" name="Slide Number Placeholder 3"/>
          <p:cNvSpPr>
            <a:spLocks noGrp="1"/>
          </p:cNvSpPr>
          <p:nvPr>
            <p:ph type="sldNum" sz="quarter" idx="12"/>
          </p:nvPr>
        </p:nvSpPr>
        <p:spPr/>
        <p:txBody>
          <a:bodyPr/>
          <a:lstStyle/>
          <a:p>
            <a:fld id="{B7E8E561-0EBC-4EDE-97A5-C8D1B3FB9BA9}" type="slidenum">
              <a:rPr lang="zh-CN" altLang="en-US" smtClean="0"/>
              <a:t>38</a:t>
            </a:fld>
            <a:endParaRPr lang="zh-CN" altLang="en-US"/>
          </a:p>
        </p:txBody>
      </p:sp>
    </p:spTree>
    <p:extLst>
      <p:ext uri="{BB962C8B-B14F-4D97-AF65-F5344CB8AC3E}">
        <p14:creationId xmlns:p14="http://schemas.microsoft.com/office/powerpoint/2010/main" val="1878323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altLang="zh-CN" dirty="0"/>
              <a:t>Birth: 1880 US census</a:t>
            </a:r>
            <a:endParaRPr lang="zh-CN" altLang="en-US" dirty="0"/>
          </a:p>
        </p:txBody>
      </p:sp>
      <p:sp>
        <p:nvSpPr>
          <p:cNvPr id="8" name="Subtitle 7"/>
          <p:cNvSpPr>
            <a:spLocks noGrp="1"/>
          </p:cNvSpPr>
          <p:nvPr>
            <p:ph type="subTitle" idx="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7E8E561-0EBC-4EDE-97A5-C8D1B3FB9BA9}" type="slidenum">
              <a:rPr lang="zh-CN" altLang="en-US" smtClean="0"/>
              <a:t>39</a:t>
            </a:fld>
            <a:endParaRPr lang="zh-CN" altLang="en-US"/>
          </a:p>
        </p:txBody>
      </p:sp>
    </p:spTree>
    <p:extLst>
      <p:ext uri="{BB962C8B-B14F-4D97-AF65-F5344CB8AC3E}">
        <p14:creationId xmlns:p14="http://schemas.microsoft.com/office/powerpoint/2010/main" val="2336844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Motivation of this Lecture</a:t>
            </a:r>
            <a:endParaRPr lang="en-US" dirty="0"/>
          </a:p>
        </p:txBody>
      </p:sp>
      <p:sp>
        <p:nvSpPr>
          <p:cNvPr id="3" name="内容占位符 2"/>
          <p:cNvSpPr>
            <a:spLocks noGrp="1"/>
          </p:cNvSpPr>
          <p:nvPr>
            <p:ph idx="1"/>
          </p:nvPr>
        </p:nvSpPr>
        <p:spPr/>
        <p:txBody>
          <a:bodyPr/>
          <a:lstStyle/>
          <a:p>
            <a:r>
              <a:rPr lang="en-US" dirty="0">
                <a:solidFill>
                  <a:srgbClr val="000000"/>
                </a:solidFill>
              </a:rPr>
              <a:t>Introduce the </a:t>
            </a:r>
            <a:r>
              <a:rPr lang="en-US" dirty="0">
                <a:solidFill>
                  <a:srgbClr val="FF0000"/>
                </a:solidFill>
              </a:rPr>
              <a:t>overall structure</a:t>
            </a:r>
            <a:r>
              <a:rPr lang="en-US" dirty="0">
                <a:solidFill>
                  <a:srgbClr val="000000"/>
                </a:solidFill>
              </a:rPr>
              <a:t> of this course</a:t>
            </a:r>
          </a:p>
          <a:p>
            <a:r>
              <a:rPr lang="en-US" dirty="0" smtClean="0"/>
              <a:t>Introduce the evolution of </a:t>
            </a:r>
            <a:r>
              <a:rPr lang="en-US" altLang="zh-CN" dirty="0" smtClean="0">
                <a:solidFill>
                  <a:srgbClr val="FF0000"/>
                </a:solidFill>
              </a:rPr>
              <a:t>big data</a:t>
            </a:r>
            <a:endParaRPr lang="en-US" dirty="0" smtClean="0"/>
          </a:p>
          <a:p>
            <a:r>
              <a:rPr lang="en-US" dirty="0" smtClean="0"/>
              <a:t>Introduce the characteristics of </a:t>
            </a:r>
            <a:r>
              <a:rPr lang="en-US" altLang="zh-CN" dirty="0" smtClean="0">
                <a:solidFill>
                  <a:srgbClr val="FF0000"/>
                </a:solidFill>
              </a:rPr>
              <a:t>big data</a:t>
            </a:r>
          </a:p>
          <a:p>
            <a:r>
              <a:rPr lang="en-US" dirty="0"/>
              <a:t>Introduce the </a:t>
            </a:r>
            <a:r>
              <a:rPr lang="en-US" dirty="0" smtClean="0"/>
              <a:t>seven typical problems, strategies, and lessens of analyzing </a:t>
            </a:r>
            <a:r>
              <a:rPr lang="en-US" altLang="zh-CN" dirty="0">
                <a:solidFill>
                  <a:srgbClr val="FF0000"/>
                </a:solidFill>
              </a:rPr>
              <a:t>big data</a:t>
            </a:r>
          </a:p>
          <a:p>
            <a:endParaRPr lang="en-US" dirty="0" smtClean="0">
              <a:solidFill>
                <a:srgbClr val="FF0000"/>
              </a:solidFill>
            </a:endParaRPr>
          </a:p>
          <a:p>
            <a:endParaRPr lang="en-US" dirty="0" smtClean="0">
              <a:solidFill>
                <a:srgbClr val="000000"/>
              </a:solidFill>
            </a:endParaRPr>
          </a:p>
        </p:txBody>
      </p:sp>
      <p:sp>
        <p:nvSpPr>
          <p:cNvPr id="4" name="灯片编号占位符 3"/>
          <p:cNvSpPr>
            <a:spLocks noGrp="1"/>
          </p:cNvSpPr>
          <p:nvPr>
            <p:ph type="sldNum" sz="quarter" idx="12"/>
          </p:nvPr>
        </p:nvSpPr>
        <p:spPr/>
        <p:txBody>
          <a:bodyPr/>
          <a:lstStyle/>
          <a:p>
            <a:pPr>
              <a:defRPr/>
            </a:pPr>
            <a:fld id="{DB3EC566-48E6-4552-87D6-CB322A8F1925}" type="slidenum">
              <a:rPr lang="en-US" smtClean="0"/>
              <a:pPr>
                <a:defRPr/>
              </a:pPr>
              <a:t>4</a:t>
            </a:fld>
            <a:endParaRPr lang="en-US"/>
          </a:p>
        </p:txBody>
      </p:sp>
    </p:spTree>
    <p:extLst>
      <p:ext uri="{BB962C8B-B14F-4D97-AF65-F5344CB8AC3E}">
        <p14:creationId xmlns:p14="http://schemas.microsoft.com/office/powerpoint/2010/main" val="18444838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The First Big Data Challenge</a:t>
            </a:r>
            <a:endParaRPr lang="zh-CN" altLang="en-US" dirty="0"/>
          </a:p>
        </p:txBody>
      </p:sp>
      <p:sp>
        <p:nvSpPr>
          <p:cNvPr id="3" name="Content Placeholder 2"/>
          <p:cNvSpPr>
            <a:spLocks noGrp="1"/>
          </p:cNvSpPr>
          <p:nvPr>
            <p:ph sz="half" idx="1"/>
          </p:nvPr>
        </p:nvSpPr>
        <p:spPr/>
        <p:txBody>
          <a:bodyPr/>
          <a:lstStyle/>
          <a:p>
            <a:r>
              <a:rPr lang="en-US" altLang="zh-CN" dirty="0" smtClean="0"/>
              <a:t>1880 census</a:t>
            </a:r>
          </a:p>
          <a:p>
            <a:r>
              <a:rPr lang="en-US" altLang="zh-CN" dirty="0" smtClean="0"/>
              <a:t>50 million people</a:t>
            </a:r>
            <a:endParaRPr lang="en-US" altLang="zh-CN" dirty="0"/>
          </a:p>
          <a:p>
            <a:r>
              <a:rPr lang="en-US" altLang="zh-CN" dirty="0" smtClean="0"/>
              <a:t>Age, gender (sex), occupation, education level, no. of insane people in household</a:t>
            </a:r>
            <a:endParaRPr lang="zh-CN" alt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99992" y="1628800"/>
            <a:ext cx="3907532" cy="4689038"/>
          </a:xfrm>
        </p:spPr>
      </p:pic>
      <p:sp>
        <p:nvSpPr>
          <p:cNvPr id="4" name="Slide Number Placeholder 3"/>
          <p:cNvSpPr>
            <a:spLocks noGrp="1"/>
          </p:cNvSpPr>
          <p:nvPr>
            <p:ph type="sldNum" sz="quarter" idx="12"/>
          </p:nvPr>
        </p:nvSpPr>
        <p:spPr/>
        <p:txBody>
          <a:bodyPr/>
          <a:lstStyle/>
          <a:p>
            <a:fld id="{B7E8E561-0EBC-4EDE-97A5-C8D1B3FB9BA9}" type="slidenum">
              <a:rPr lang="zh-CN" altLang="en-US" smtClean="0"/>
              <a:t>40</a:t>
            </a:fld>
            <a:endParaRPr lang="zh-CN" altLang="en-US"/>
          </a:p>
        </p:txBody>
      </p:sp>
    </p:spTree>
    <p:extLst>
      <p:ext uri="{BB962C8B-B14F-4D97-AF65-F5344CB8AC3E}">
        <p14:creationId xmlns:p14="http://schemas.microsoft.com/office/powerpoint/2010/main" val="28580223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The First Big Data Solution</a:t>
            </a:r>
            <a:endParaRPr lang="zh-CN" altLang="en-US" dirty="0"/>
          </a:p>
        </p:txBody>
      </p:sp>
      <p:sp>
        <p:nvSpPr>
          <p:cNvPr id="3" name="Content Placeholder 2"/>
          <p:cNvSpPr>
            <a:spLocks noGrp="1"/>
          </p:cNvSpPr>
          <p:nvPr>
            <p:ph sz="half" idx="1"/>
          </p:nvPr>
        </p:nvSpPr>
        <p:spPr/>
        <p:txBody>
          <a:bodyPr/>
          <a:lstStyle/>
          <a:p>
            <a:r>
              <a:rPr lang="en-US" altLang="zh-CN" dirty="0" smtClean="0"/>
              <a:t>Hollerith Tabulating System</a:t>
            </a:r>
          </a:p>
          <a:p>
            <a:r>
              <a:rPr lang="en-US" altLang="zh-CN" dirty="0" smtClean="0"/>
              <a:t>Punched cards – 80 variables</a:t>
            </a:r>
          </a:p>
          <a:p>
            <a:r>
              <a:rPr lang="en-US" altLang="zh-CN" dirty="0" smtClean="0"/>
              <a:t>Used for 1890 census</a:t>
            </a:r>
          </a:p>
          <a:p>
            <a:r>
              <a:rPr lang="en-US" altLang="zh-CN" dirty="0" smtClean="0"/>
              <a:t>6 weeks instead of 7+ years</a:t>
            </a:r>
          </a:p>
          <a:p>
            <a:endParaRPr lang="zh-CN" alt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32040" y="1772816"/>
            <a:ext cx="3600400" cy="2045682"/>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4149080"/>
            <a:ext cx="3456384" cy="2309493"/>
          </a:xfrm>
          <a:prstGeom prst="rect">
            <a:avLst/>
          </a:prstGeom>
        </p:spPr>
      </p:pic>
      <p:sp>
        <p:nvSpPr>
          <p:cNvPr id="4" name="Slide Number Placeholder 3"/>
          <p:cNvSpPr>
            <a:spLocks noGrp="1"/>
          </p:cNvSpPr>
          <p:nvPr>
            <p:ph type="sldNum" sz="quarter" idx="12"/>
          </p:nvPr>
        </p:nvSpPr>
        <p:spPr/>
        <p:txBody>
          <a:bodyPr/>
          <a:lstStyle/>
          <a:p>
            <a:fld id="{B7E8E561-0EBC-4EDE-97A5-C8D1B3FB9BA9}" type="slidenum">
              <a:rPr lang="zh-CN" altLang="en-US" smtClean="0"/>
              <a:t>41</a:t>
            </a:fld>
            <a:endParaRPr lang="zh-CN" altLang="en-US"/>
          </a:p>
        </p:txBody>
      </p:sp>
    </p:spTree>
    <p:extLst>
      <p:ext uri="{BB962C8B-B14F-4D97-AF65-F5344CB8AC3E}">
        <p14:creationId xmlns:p14="http://schemas.microsoft.com/office/powerpoint/2010/main" val="36740007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Manhattan Project (1946 - 1949)</a:t>
            </a:r>
            <a:endParaRPr lang="zh-CN" altLang="en-US" dirty="0"/>
          </a:p>
        </p:txBody>
      </p:sp>
      <p:sp>
        <p:nvSpPr>
          <p:cNvPr id="3" name="Content Placeholder 2"/>
          <p:cNvSpPr>
            <a:spLocks noGrp="1"/>
          </p:cNvSpPr>
          <p:nvPr>
            <p:ph sz="half" idx="1"/>
          </p:nvPr>
        </p:nvSpPr>
        <p:spPr/>
        <p:txBody>
          <a:bodyPr/>
          <a:lstStyle/>
          <a:p>
            <a:r>
              <a:rPr lang="en-US" altLang="zh-CN" dirty="0" smtClean="0">
                <a:ea typeface="宋体" charset="-122"/>
              </a:rPr>
              <a:t>$2 billion (approx. 26 billion in 2013)</a:t>
            </a:r>
          </a:p>
          <a:p>
            <a:pPr marL="457200" lvl="1" indent="0">
              <a:buNone/>
            </a:pPr>
            <a:r>
              <a:rPr lang="en-US" altLang="zh-CN" dirty="0" smtClean="0">
                <a:ea typeface="宋体" charset="-122"/>
              </a:rPr>
              <a:t> </a:t>
            </a:r>
          </a:p>
          <a:p>
            <a:r>
              <a:rPr lang="en-US" altLang="zh-CN" dirty="0" smtClean="0">
                <a:ea typeface="宋体" charset="-122"/>
              </a:rPr>
              <a:t>Catalyst for “Big Science” </a:t>
            </a:r>
            <a:endParaRPr lang="zh-CN" alt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04048" y="1628800"/>
            <a:ext cx="3456384" cy="3974842"/>
          </a:xfrm>
        </p:spPr>
      </p:pic>
      <p:sp>
        <p:nvSpPr>
          <p:cNvPr id="4" name="Slide Number Placeholder 3"/>
          <p:cNvSpPr>
            <a:spLocks noGrp="1"/>
          </p:cNvSpPr>
          <p:nvPr>
            <p:ph type="sldNum" sz="quarter" idx="12"/>
          </p:nvPr>
        </p:nvSpPr>
        <p:spPr/>
        <p:txBody>
          <a:bodyPr/>
          <a:lstStyle/>
          <a:p>
            <a:fld id="{B7E8E561-0EBC-4EDE-97A5-C8D1B3FB9BA9}" type="slidenum">
              <a:rPr lang="zh-CN" altLang="en-US" smtClean="0"/>
              <a:t>42</a:t>
            </a:fld>
            <a:endParaRPr lang="zh-CN" altLang="en-US"/>
          </a:p>
        </p:txBody>
      </p:sp>
    </p:spTree>
    <p:extLst>
      <p:ext uri="{BB962C8B-B14F-4D97-AF65-F5344CB8AC3E}">
        <p14:creationId xmlns:p14="http://schemas.microsoft.com/office/powerpoint/2010/main" val="32585722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Space Program (1960s)</a:t>
            </a:r>
            <a:endParaRPr lang="zh-CN" altLang="en-US" dirty="0"/>
          </a:p>
        </p:txBody>
      </p:sp>
      <p:sp>
        <p:nvSpPr>
          <p:cNvPr id="4" name="Content Placeholder 3"/>
          <p:cNvSpPr>
            <a:spLocks noGrp="1"/>
          </p:cNvSpPr>
          <p:nvPr>
            <p:ph sz="half" idx="1"/>
          </p:nvPr>
        </p:nvSpPr>
        <p:spPr/>
        <p:txBody>
          <a:bodyPr/>
          <a:lstStyle/>
          <a:p>
            <a:r>
              <a:rPr lang="en-US" altLang="zh-CN" dirty="0" smtClean="0"/>
              <a:t>Began in late 1950s</a:t>
            </a:r>
          </a:p>
          <a:p>
            <a:endParaRPr lang="en-US" altLang="zh-CN" dirty="0"/>
          </a:p>
          <a:p>
            <a:r>
              <a:rPr lang="en-US" altLang="zh-CN" dirty="0" smtClean="0"/>
              <a:t>An active area of big data nowadays</a:t>
            </a:r>
            <a:endParaRPr lang="zh-CN" alt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70500" y="1844824"/>
            <a:ext cx="2988536" cy="3790007"/>
          </a:xfrm>
        </p:spPr>
      </p:pic>
      <p:sp>
        <p:nvSpPr>
          <p:cNvPr id="3" name="Slide Number Placeholder 2"/>
          <p:cNvSpPr>
            <a:spLocks noGrp="1"/>
          </p:cNvSpPr>
          <p:nvPr>
            <p:ph type="sldNum" sz="quarter" idx="12"/>
          </p:nvPr>
        </p:nvSpPr>
        <p:spPr/>
        <p:txBody>
          <a:bodyPr/>
          <a:lstStyle/>
          <a:p>
            <a:fld id="{B7E8E561-0EBC-4EDE-97A5-C8D1B3FB9BA9}" type="slidenum">
              <a:rPr lang="zh-CN" altLang="en-US" smtClean="0"/>
              <a:t>43</a:t>
            </a:fld>
            <a:endParaRPr lang="zh-CN" altLang="en-US"/>
          </a:p>
        </p:txBody>
      </p:sp>
    </p:spTree>
    <p:extLst>
      <p:ext uri="{BB962C8B-B14F-4D97-AF65-F5344CB8AC3E}">
        <p14:creationId xmlns:p14="http://schemas.microsoft.com/office/powerpoint/2010/main" val="17694756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altLang="zh-CN" dirty="0"/>
              <a:t>Adolescence: Big </a:t>
            </a:r>
            <a:r>
              <a:rPr lang="en-US" altLang="zh-CN" dirty="0" smtClean="0"/>
              <a:t>Science</a:t>
            </a:r>
            <a:endParaRPr lang="zh-CN" altLang="en-US" dirty="0"/>
          </a:p>
        </p:txBody>
      </p:sp>
      <p:sp>
        <p:nvSpPr>
          <p:cNvPr id="8" name="Subtitle 7"/>
          <p:cNvSpPr>
            <a:spLocks noGrp="1"/>
          </p:cNvSpPr>
          <p:nvPr>
            <p:ph type="subTitle" idx="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7E8E561-0EBC-4EDE-97A5-C8D1B3FB9BA9}" type="slidenum">
              <a:rPr lang="zh-CN" altLang="en-US" smtClean="0"/>
              <a:t>44</a:t>
            </a:fld>
            <a:endParaRPr lang="zh-CN" altLang="en-US"/>
          </a:p>
        </p:txBody>
      </p:sp>
    </p:spTree>
    <p:extLst>
      <p:ext uri="{BB962C8B-B14F-4D97-AF65-F5344CB8AC3E}">
        <p14:creationId xmlns:p14="http://schemas.microsoft.com/office/powerpoint/2010/main" val="28580996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Big Science</a:t>
            </a:r>
            <a:endParaRPr lang="zh-CN" altLang="en-US" dirty="0"/>
          </a:p>
        </p:txBody>
      </p:sp>
      <p:sp>
        <p:nvSpPr>
          <p:cNvPr id="3" name="Content Placeholder 2"/>
          <p:cNvSpPr>
            <a:spLocks noGrp="1"/>
          </p:cNvSpPr>
          <p:nvPr>
            <p:ph sz="half" idx="1"/>
          </p:nvPr>
        </p:nvSpPr>
        <p:spPr>
          <a:xfrm>
            <a:off x="457200" y="1600200"/>
            <a:ext cx="4474840" cy="4525963"/>
          </a:xfrm>
        </p:spPr>
        <p:txBody>
          <a:bodyPr>
            <a:normAutofit fontScale="92500" lnSpcReduction="10000"/>
          </a:bodyPr>
          <a:lstStyle/>
          <a:p>
            <a:r>
              <a:rPr lang="en-US" altLang="zh-CN" dirty="0" smtClean="0"/>
              <a:t>The International Geophysical Year</a:t>
            </a:r>
          </a:p>
          <a:p>
            <a:pPr lvl="1"/>
            <a:r>
              <a:rPr lang="en-US" altLang="zh-CN" dirty="0" smtClean="0"/>
              <a:t>An international scientific project</a:t>
            </a:r>
          </a:p>
          <a:p>
            <a:pPr lvl="1"/>
            <a:r>
              <a:rPr lang="en-US" altLang="zh-CN" dirty="0" smtClean="0"/>
              <a:t>Last from Jul. 1, 1957 to Dec.  31, 1958</a:t>
            </a:r>
          </a:p>
          <a:p>
            <a:r>
              <a:rPr lang="en-US" altLang="zh-CN" dirty="0" smtClean="0"/>
              <a:t>A synoptic collection of observational data on a global scale </a:t>
            </a:r>
          </a:p>
          <a:p>
            <a:r>
              <a:rPr lang="en-US" altLang="zh-CN" dirty="0" smtClean="0"/>
              <a:t>Implications</a:t>
            </a:r>
          </a:p>
          <a:p>
            <a:pPr lvl="1"/>
            <a:r>
              <a:rPr lang="en-US" altLang="zh-CN" dirty="0" smtClean="0"/>
              <a:t>Big budgets, Big staffs, Big machines, Big laboratories</a:t>
            </a:r>
            <a:endParaRPr lang="zh-CN" alt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808915" y="4149080"/>
            <a:ext cx="2448000" cy="159120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136" y="1412776"/>
            <a:ext cx="2448272" cy="2448272"/>
          </a:xfrm>
          <a:prstGeom prst="rect">
            <a:avLst/>
          </a:prstGeom>
        </p:spPr>
      </p:pic>
      <p:sp>
        <p:nvSpPr>
          <p:cNvPr id="4" name="Slide Number Placeholder 3"/>
          <p:cNvSpPr>
            <a:spLocks noGrp="1"/>
          </p:cNvSpPr>
          <p:nvPr>
            <p:ph type="sldNum" sz="quarter" idx="12"/>
          </p:nvPr>
        </p:nvSpPr>
        <p:spPr/>
        <p:txBody>
          <a:bodyPr/>
          <a:lstStyle/>
          <a:p>
            <a:fld id="{B7E8E561-0EBC-4EDE-97A5-C8D1B3FB9BA9}" type="slidenum">
              <a:rPr lang="zh-CN" altLang="en-US" smtClean="0"/>
              <a:t>45</a:t>
            </a:fld>
            <a:endParaRPr lang="zh-CN" altLang="en-US"/>
          </a:p>
        </p:txBody>
      </p:sp>
    </p:spTree>
    <p:extLst>
      <p:ext uri="{BB962C8B-B14F-4D97-AF65-F5344CB8AC3E}">
        <p14:creationId xmlns:p14="http://schemas.microsoft.com/office/powerpoint/2010/main" val="41681496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Summary of Big Science</a:t>
            </a:r>
            <a:endParaRPr lang="zh-CN" altLang="en-US" dirty="0"/>
          </a:p>
        </p:txBody>
      </p:sp>
      <p:sp>
        <p:nvSpPr>
          <p:cNvPr id="5" name="Content Placeholder 4"/>
          <p:cNvSpPr>
            <a:spLocks noGrp="1"/>
          </p:cNvSpPr>
          <p:nvPr>
            <p:ph idx="1"/>
          </p:nvPr>
        </p:nvSpPr>
        <p:spPr>
          <a:xfrm>
            <a:off x="457200" y="1600200"/>
            <a:ext cx="8229600" cy="4709120"/>
          </a:xfrm>
        </p:spPr>
        <p:txBody>
          <a:bodyPr>
            <a:normAutofit fontScale="92500" lnSpcReduction="10000"/>
          </a:bodyPr>
          <a:lstStyle/>
          <a:p>
            <a:r>
              <a:rPr lang="en-US" altLang="zh-CN" dirty="0" smtClean="0"/>
              <a:t>Laid foundation for ambitious projects</a:t>
            </a:r>
          </a:p>
          <a:p>
            <a:pPr lvl="1"/>
            <a:r>
              <a:rPr lang="en-US" altLang="zh-CN" dirty="0" smtClean="0"/>
              <a:t>International Biological Program</a:t>
            </a:r>
          </a:p>
          <a:p>
            <a:pPr lvl="1"/>
            <a:r>
              <a:rPr lang="en-US" altLang="zh-CN" dirty="0" smtClean="0"/>
              <a:t>Long Term Ecological Research Network</a:t>
            </a:r>
          </a:p>
          <a:p>
            <a:r>
              <a:rPr lang="en-US" altLang="zh-CN" dirty="0" smtClean="0"/>
              <a:t>Ended in 1974</a:t>
            </a:r>
          </a:p>
          <a:p>
            <a:r>
              <a:rPr lang="en-US" altLang="zh-CN" dirty="0" smtClean="0"/>
              <a:t>Many participants viewed it as a </a:t>
            </a:r>
            <a:r>
              <a:rPr lang="en-US" altLang="zh-CN" dirty="0" smtClean="0">
                <a:solidFill>
                  <a:srgbClr val="0000FF"/>
                </a:solidFill>
              </a:rPr>
              <a:t>failure</a:t>
            </a:r>
          </a:p>
          <a:p>
            <a:r>
              <a:rPr lang="en-US" altLang="zh-CN" dirty="0" smtClean="0"/>
              <a:t>Nevertheless, it was a </a:t>
            </a:r>
            <a:r>
              <a:rPr lang="en-US" altLang="zh-CN" dirty="0" smtClean="0">
                <a:solidFill>
                  <a:srgbClr val="0000FF"/>
                </a:solidFill>
              </a:rPr>
              <a:t>success</a:t>
            </a:r>
          </a:p>
          <a:p>
            <a:pPr lvl="1"/>
            <a:r>
              <a:rPr lang="en-US" altLang="zh-CN" dirty="0" smtClean="0"/>
              <a:t>Transform the way of processing data</a:t>
            </a:r>
          </a:p>
          <a:p>
            <a:pPr lvl="1"/>
            <a:r>
              <a:rPr lang="en-US" altLang="zh-CN" dirty="0" smtClean="0"/>
              <a:t>Realize original incentives</a:t>
            </a:r>
          </a:p>
          <a:p>
            <a:pPr lvl="1"/>
            <a:r>
              <a:rPr lang="en-US" altLang="zh-CN" dirty="0" smtClean="0"/>
              <a:t>Provide a renewed legitimacy for synoptic data collection</a:t>
            </a:r>
            <a:endParaRPr lang="zh-CN" altLang="en-US" dirty="0"/>
          </a:p>
        </p:txBody>
      </p:sp>
      <p:sp>
        <p:nvSpPr>
          <p:cNvPr id="6" name="Slide Number Placeholder 5"/>
          <p:cNvSpPr>
            <a:spLocks noGrp="1"/>
          </p:cNvSpPr>
          <p:nvPr>
            <p:ph type="sldNum" sz="quarter" idx="12"/>
          </p:nvPr>
        </p:nvSpPr>
        <p:spPr/>
        <p:txBody>
          <a:bodyPr/>
          <a:lstStyle/>
          <a:p>
            <a:fld id="{B7E8E561-0EBC-4EDE-97A5-C8D1B3FB9BA9}" type="slidenum">
              <a:rPr lang="zh-CN" altLang="en-US" smtClean="0"/>
              <a:t>46</a:t>
            </a:fld>
            <a:endParaRPr lang="zh-CN" altLang="en-US"/>
          </a:p>
        </p:txBody>
      </p:sp>
    </p:spTree>
    <p:extLst>
      <p:ext uri="{BB962C8B-B14F-4D97-AF65-F5344CB8AC3E}">
        <p14:creationId xmlns:p14="http://schemas.microsoft.com/office/powerpoint/2010/main" val="41546993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Lessons from Big Science</a:t>
            </a:r>
            <a:endParaRPr lang="zh-CN" altLang="en-US" dirty="0"/>
          </a:p>
        </p:txBody>
      </p:sp>
      <p:sp>
        <p:nvSpPr>
          <p:cNvPr id="3" name="Content Placeholder 2"/>
          <p:cNvSpPr>
            <a:spLocks noGrp="1"/>
          </p:cNvSpPr>
          <p:nvPr>
            <p:ph idx="1"/>
          </p:nvPr>
        </p:nvSpPr>
        <p:spPr/>
        <p:txBody>
          <a:bodyPr/>
          <a:lstStyle/>
          <a:p>
            <a:r>
              <a:rPr lang="en-US" altLang="zh-CN" dirty="0" smtClean="0"/>
              <a:t>Spawn new big data projects</a:t>
            </a:r>
          </a:p>
          <a:p>
            <a:pPr lvl="1"/>
            <a:r>
              <a:rPr lang="en-US" altLang="zh-CN" dirty="0" smtClean="0"/>
              <a:t>Weather prediction </a:t>
            </a:r>
          </a:p>
          <a:p>
            <a:pPr lvl="1"/>
            <a:r>
              <a:rPr lang="en-US" altLang="zh-CN" dirty="0" smtClean="0"/>
              <a:t>Physics research (supercollider data analytics)</a:t>
            </a:r>
          </a:p>
          <a:p>
            <a:pPr lvl="1"/>
            <a:r>
              <a:rPr lang="en-US" altLang="zh-CN" dirty="0" smtClean="0"/>
              <a:t>Astronomy images (planet detection)</a:t>
            </a:r>
          </a:p>
          <a:p>
            <a:pPr lvl="1"/>
            <a:r>
              <a:rPr lang="en-US" altLang="zh-CN" dirty="0" smtClean="0"/>
              <a:t>Medical research (drug interaction)</a:t>
            </a:r>
          </a:p>
          <a:p>
            <a:pPr lvl="1"/>
            <a:r>
              <a:rPr lang="en-US" altLang="zh-CN" dirty="0" smtClean="0"/>
              <a:t>…</a:t>
            </a:r>
            <a:endParaRPr lang="en-US" altLang="zh-CN" dirty="0"/>
          </a:p>
          <a:p>
            <a:r>
              <a:rPr lang="en-US" altLang="zh-CN" dirty="0" smtClean="0"/>
              <a:t>Businesses latched onto its techniques, methodologies, and objectives</a:t>
            </a:r>
            <a:endParaRPr lang="zh-CN" altLang="en-US" dirty="0"/>
          </a:p>
        </p:txBody>
      </p:sp>
      <p:sp>
        <p:nvSpPr>
          <p:cNvPr id="4" name="Slide Number Placeholder 3"/>
          <p:cNvSpPr>
            <a:spLocks noGrp="1"/>
          </p:cNvSpPr>
          <p:nvPr>
            <p:ph type="sldNum" sz="quarter" idx="12"/>
          </p:nvPr>
        </p:nvSpPr>
        <p:spPr/>
        <p:txBody>
          <a:bodyPr/>
          <a:lstStyle/>
          <a:p>
            <a:fld id="{B7E8E561-0EBC-4EDE-97A5-C8D1B3FB9BA9}" type="slidenum">
              <a:rPr lang="zh-CN" altLang="en-US" smtClean="0"/>
              <a:t>47</a:t>
            </a:fld>
            <a:endParaRPr lang="zh-CN" altLang="en-US"/>
          </a:p>
        </p:txBody>
      </p:sp>
    </p:spTree>
    <p:extLst>
      <p:ext uri="{BB962C8B-B14F-4D97-AF65-F5344CB8AC3E}">
        <p14:creationId xmlns:p14="http://schemas.microsoft.com/office/powerpoint/2010/main" val="14000030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ltLang="zh-CN" dirty="0"/>
              <a:t>Modern Era: Big Business</a:t>
            </a:r>
            <a:endParaRPr lang="zh-CN" altLang="en-US" dirty="0"/>
          </a:p>
        </p:txBody>
      </p:sp>
      <p:sp>
        <p:nvSpPr>
          <p:cNvPr id="5" name="Subtitle 4"/>
          <p:cNvSpPr>
            <a:spLocks noGrp="1"/>
          </p:cNvSpPr>
          <p:nvPr>
            <p:ph type="subTitle" idx="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7E8E561-0EBC-4EDE-97A5-C8D1B3FB9BA9}" type="slidenum">
              <a:rPr lang="zh-CN" altLang="en-US" smtClean="0"/>
              <a:t>48</a:t>
            </a:fld>
            <a:endParaRPr lang="zh-CN" altLang="en-US"/>
          </a:p>
        </p:txBody>
      </p:sp>
    </p:spTree>
    <p:extLst>
      <p:ext uri="{BB962C8B-B14F-4D97-AF65-F5344CB8AC3E}">
        <p14:creationId xmlns:p14="http://schemas.microsoft.com/office/powerpoint/2010/main" val="29379744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Big Science </a:t>
            </a:r>
            <a:r>
              <a:rPr lang="en-US" altLang="zh-CN" dirty="0" smtClean="0"/>
              <a:t>vs. </a:t>
            </a:r>
            <a:r>
              <a:rPr lang="en-US" altLang="zh-CN" dirty="0"/>
              <a:t>Big Business</a:t>
            </a:r>
            <a:endParaRPr lang="zh-CN" altLang="en-US" dirty="0"/>
          </a:p>
        </p:txBody>
      </p:sp>
      <p:sp>
        <p:nvSpPr>
          <p:cNvPr id="3" name="Content Placeholder 2"/>
          <p:cNvSpPr>
            <a:spLocks noGrp="1"/>
          </p:cNvSpPr>
          <p:nvPr>
            <p:ph idx="1"/>
          </p:nvPr>
        </p:nvSpPr>
        <p:spPr/>
        <p:txBody>
          <a:bodyPr>
            <a:normAutofit fontScale="92500" lnSpcReduction="20000"/>
          </a:bodyPr>
          <a:lstStyle/>
          <a:p>
            <a:r>
              <a:rPr lang="en-US" altLang="zh-CN" dirty="0" smtClean="0"/>
              <a:t>Common</a:t>
            </a:r>
          </a:p>
          <a:p>
            <a:pPr lvl="1"/>
            <a:r>
              <a:rPr lang="en-US" altLang="zh-CN" dirty="0" smtClean="0"/>
              <a:t>Need technologies to work with data</a:t>
            </a:r>
          </a:p>
          <a:p>
            <a:pPr lvl="1"/>
            <a:r>
              <a:rPr lang="en-US" altLang="zh-CN" dirty="0" smtClean="0"/>
              <a:t>Use algorithms to mine data</a:t>
            </a:r>
          </a:p>
          <a:p>
            <a:r>
              <a:rPr lang="en-US" altLang="zh-CN" dirty="0" smtClean="0"/>
              <a:t>Big Science</a:t>
            </a:r>
          </a:p>
          <a:p>
            <a:pPr lvl="1"/>
            <a:r>
              <a:rPr lang="en-US" altLang="zh-CN" dirty="0" smtClean="0"/>
              <a:t>Source: experiments and research conducted in controlled environments</a:t>
            </a:r>
          </a:p>
          <a:p>
            <a:pPr lvl="1"/>
            <a:r>
              <a:rPr lang="en-US" altLang="zh-CN" dirty="0" smtClean="0"/>
              <a:t>Goals: to answer questions, or prove theories</a:t>
            </a:r>
            <a:endParaRPr lang="en-US" altLang="zh-CN" dirty="0"/>
          </a:p>
          <a:p>
            <a:r>
              <a:rPr lang="en-US" altLang="zh-CN" dirty="0"/>
              <a:t>Big </a:t>
            </a:r>
            <a:r>
              <a:rPr lang="en-US" altLang="zh-CN" dirty="0" smtClean="0"/>
              <a:t>Business</a:t>
            </a:r>
          </a:p>
          <a:p>
            <a:pPr lvl="1"/>
            <a:r>
              <a:rPr lang="en-US" altLang="zh-CN" dirty="0" smtClean="0"/>
              <a:t>Source: transactions in nature and little control</a:t>
            </a:r>
          </a:p>
          <a:p>
            <a:pPr lvl="1"/>
            <a:r>
              <a:rPr lang="en-US" altLang="zh-CN" dirty="0" smtClean="0"/>
              <a:t>Goals: to discover new opportunities, measure efficiencies, uncover relationships</a:t>
            </a:r>
          </a:p>
          <a:p>
            <a:pPr lvl="1"/>
            <a:endParaRPr lang="zh-CN" altLang="en-US" dirty="0"/>
          </a:p>
        </p:txBody>
      </p:sp>
      <p:sp>
        <p:nvSpPr>
          <p:cNvPr id="4" name="Slide Number Placeholder 3"/>
          <p:cNvSpPr>
            <a:spLocks noGrp="1"/>
          </p:cNvSpPr>
          <p:nvPr>
            <p:ph type="sldNum" sz="quarter" idx="12"/>
          </p:nvPr>
        </p:nvSpPr>
        <p:spPr/>
        <p:txBody>
          <a:bodyPr/>
          <a:lstStyle/>
          <a:p>
            <a:fld id="{B7E8E561-0EBC-4EDE-97A5-C8D1B3FB9BA9}" type="slidenum">
              <a:rPr lang="zh-CN" altLang="en-US" smtClean="0"/>
              <a:t>49</a:t>
            </a:fld>
            <a:endParaRPr lang="zh-CN" altLang="en-US"/>
          </a:p>
        </p:txBody>
      </p:sp>
    </p:spTree>
    <p:extLst>
      <p:ext uri="{BB962C8B-B14F-4D97-AF65-F5344CB8AC3E}">
        <p14:creationId xmlns:p14="http://schemas.microsoft.com/office/powerpoint/2010/main" val="318564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lstStyle/>
          <a:p>
            <a:r>
              <a:rPr lang="en-US" dirty="0" smtClean="0"/>
              <a:t>Administrative</a:t>
            </a:r>
          </a:p>
          <a:p>
            <a:r>
              <a:rPr lang="en-US" dirty="0" smtClean="0"/>
              <a:t>Introduction</a:t>
            </a:r>
          </a:p>
        </p:txBody>
      </p:sp>
      <p:sp>
        <p:nvSpPr>
          <p:cNvPr id="4" name="灯片编号占位符 3"/>
          <p:cNvSpPr>
            <a:spLocks noGrp="1"/>
          </p:cNvSpPr>
          <p:nvPr>
            <p:ph type="sldNum" sz="quarter" idx="12"/>
          </p:nvPr>
        </p:nvSpPr>
        <p:spPr/>
        <p:txBody>
          <a:bodyPr/>
          <a:lstStyle/>
          <a:p>
            <a:pPr>
              <a:defRPr/>
            </a:pPr>
            <a:fld id="{DB3EC566-48E6-4552-87D6-CB322A8F1925}" type="slidenum">
              <a:rPr lang="en-US" smtClean="0"/>
              <a:pPr>
                <a:defRPr/>
              </a:pPr>
              <a:t>5</a:t>
            </a:fld>
            <a:endParaRPr lang="en-US"/>
          </a:p>
        </p:txBody>
      </p:sp>
    </p:spTree>
    <p:extLst>
      <p:ext uri="{BB962C8B-B14F-4D97-AF65-F5344CB8AC3E}">
        <p14:creationId xmlns:p14="http://schemas.microsoft.com/office/powerpoint/2010/main" val="1565497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1" end="1"/>
                                            </p:txEl>
                                          </p:spTgt>
                                        </p:tgtEl>
                                      </p:cBhvr>
                                    </p:animEffect>
                                    <p:set>
                                      <p:cBhvr>
                                        <p:cTn id="7"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Big Data is Everywhere!</a:t>
            </a:r>
            <a:endParaRPr lang="zh-CN" altLang="en-US" dirty="0"/>
          </a:p>
        </p:txBody>
      </p:sp>
      <p:sp>
        <p:nvSpPr>
          <p:cNvPr id="5" name="Content Placeholder 4"/>
          <p:cNvSpPr>
            <a:spLocks noGrp="1"/>
          </p:cNvSpPr>
          <p:nvPr>
            <p:ph sz="half" idx="1"/>
          </p:nvPr>
        </p:nvSpPr>
        <p:spPr>
          <a:xfrm>
            <a:off x="457200" y="1600200"/>
            <a:ext cx="4618856" cy="4525963"/>
          </a:xfrm>
        </p:spPr>
        <p:txBody>
          <a:bodyPr/>
          <a:lstStyle/>
          <a:p>
            <a:r>
              <a:rPr lang="en-US" altLang="zh-CN" dirty="0"/>
              <a:t>Lots of data is being </a:t>
            </a:r>
            <a:r>
              <a:rPr lang="en-US" altLang="zh-CN" dirty="0" smtClean="0"/>
              <a:t>collected and </a:t>
            </a:r>
            <a:r>
              <a:rPr lang="en-US" altLang="zh-CN" dirty="0"/>
              <a:t>warehoused </a:t>
            </a:r>
          </a:p>
          <a:p>
            <a:pPr lvl="1"/>
            <a:r>
              <a:rPr lang="en-US" altLang="zh-CN" dirty="0"/>
              <a:t>Web data, e-commerce</a:t>
            </a:r>
          </a:p>
          <a:p>
            <a:pPr lvl="1"/>
            <a:r>
              <a:rPr lang="en-US" altLang="zh-CN" dirty="0" smtClean="0"/>
              <a:t>Purchases </a:t>
            </a:r>
            <a:r>
              <a:rPr lang="en-US" altLang="zh-CN" dirty="0"/>
              <a:t>at department/</a:t>
            </a:r>
            <a:br>
              <a:rPr lang="en-US" altLang="zh-CN" dirty="0"/>
            </a:br>
            <a:r>
              <a:rPr lang="en-US" altLang="zh-CN" dirty="0"/>
              <a:t>grocery stores</a:t>
            </a:r>
          </a:p>
          <a:p>
            <a:pPr lvl="1"/>
            <a:r>
              <a:rPr lang="en-US" altLang="zh-CN" dirty="0"/>
              <a:t>Bank/Credit Card </a:t>
            </a:r>
            <a:br>
              <a:rPr lang="en-US" altLang="zh-CN" dirty="0"/>
            </a:br>
            <a:r>
              <a:rPr lang="en-US" altLang="zh-CN" dirty="0"/>
              <a:t>transactions</a:t>
            </a:r>
          </a:p>
          <a:p>
            <a:pPr lvl="1"/>
            <a:r>
              <a:rPr lang="en-US" altLang="zh-CN" dirty="0"/>
              <a:t>Social </a:t>
            </a:r>
            <a:r>
              <a:rPr lang="en-US" altLang="zh-CN" dirty="0" smtClean="0"/>
              <a:t>Networks</a:t>
            </a:r>
            <a:endParaRPr lang="en-US" altLang="zh-CN" dirty="0"/>
          </a:p>
          <a:p>
            <a:endParaRPr lang="zh-CN" altLang="en-US" dirty="0"/>
          </a:p>
        </p:txBody>
      </p:sp>
      <p:sp>
        <p:nvSpPr>
          <p:cNvPr id="6" name="Content Placeholder 5"/>
          <p:cNvSpPr>
            <a:spLocks noGrp="1"/>
          </p:cNvSpPr>
          <p:nvPr>
            <p:ph sz="half" idx="2"/>
          </p:nvPr>
        </p:nvSpPr>
        <p:spPr/>
        <p:txBody>
          <a:bodyPr/>
          <a:lstStyle/>
          <a:p>
            <a:endParaRPr lang="zh-CN" altLang="en-US"/>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50</a:t>
            </a:fld>
            <a:endParaRPr lang="en-US"/>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6140" y="2678832"/>
            <a:ext cx="2146300" cy="234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story-3dimensiona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6615" y="1700808"/>
            <a:ext cx="1965325" cy="141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2140" y="3364632"/>
            <a:ext cx="148590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1791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How Much Data?</a:t>
            </a:r>
            <a:endParaRPr lang="zh-CN" altLang="en-US" dirty="0"/>
          </a:p>
        </p:txBody>
      </p:sp>
      <p:sp>
        <p:nvSpPr>
          <p:cNvPr id="3" name="Content Placeholder 2"/>
          <p:cNvSpPr>
            <a:spLocks noGrp="1"/>
          </p:cNvSpPr>
          <p:nvPr>
            <p:ph sz="half" idx="1"/>
          </p:nvPr>
        </p:nvSpPr>
        <p:spPr/>
        <p:txBody>
          <a:bodyPr>
            <a:normAutofit fontScale="92500" lnSpcReduction="20000"/>
          </a:bodyPr>
          <a:lstStyle/>
          <a:p>
            <a:r>
              <a:rPr lang="en-US" altLang="zh-CN" dirty="0" smtClean="0"/>
              <a:t>IDC reports</a:t>
            </a:r>
          </a:p>
          <a:p>
            <a:pPr lvl="1"/>
            <a:r>
              <a:rPr lang="en-US" altLang="zh-CN" dirty="0" smtClean="0"/>
              <a:t>2.7 billion terabytes in 2012, up 48 percent from 2011 </a:t>
            </a:r>
          </a:p>
          <a:p>
            <a:pPr lvl="1"/>
            <a:r>
              <a:rPr lang="en-US" altLang="zh-CN" dirty="0" smtClean="0"/>
              <a:t>8 billion terabytes in 2015</a:t>
            </a:r>
          </a:p>
          <a:p>
            <a:r>
              <a:rPr lang="en-US" altLang="zh-CN" dirty="0" smtClean="0"/>
              <a:t>Sources</a:t>
            </a:r>
          </a:p>
          <a:p>
            <a:pPr lvl="1"/>
            <a:r>
              <a:rPr lang="en-US" altLang="zh-CN" dirty="0" smtClean="0"/>
              <a:t>Structured corporate databases</a:t>
            </a:r>
          </a:p>
          <a:p>
            <a:pPr lvl="1"/>
            <a:r>
              <a:rPr lang="en-US" altLang="zh-CN" dirty="0" smtClean="0"/>
              <a:t>Unstructured data from webpages, blogs, social networking messages, …</a:t>
            </a:r>
          </a:p>
          <a:p>
            <a:pPr lvl="1"/>
            <a:r>
              <a:rPr lang="en-US" altLang="zh-CN" dirty="0" smtClean="0"/>
              <a:t>Countless digital sensors  </a:t>
            </a:r>
          </a:p>
          <a:p>
            <a:endParaRPr lang="zh-CN" altLang="en-US" dirty="0"/>
          </a:p>
        </p:txBody>
      </p:sp>
      <p:sp>
        <p:nvSpPr>
          <p:cNvPr id="5" name="Content Placeholder 4"/>
          <p:cNvSpPr>
            <a:spLocks noGrp="1"/>
          </p:cNvSpPr>
          <p:nvPr>
            <p:ph sz="half" idx="2"/>
          </p:nvPr>
        </p:nvSpPr>
        <p:spPr/>
        <p:txBody>
          <a:bodyPr>
            <a:normAutofit fontScale="92500" lnSpcReduction="20000"/>
          </a:bodyPr>
          <a:lstStyle/>
          <a:p>
            <a:r>
              <a:rPr lang="en-US" altLang="zh-CN" dirty="0"/>
              <a:t>Volume</a:t>
            </a:r>
          </a:p>
          <a:p>
            <a:pPr lvl="1"/>
            <a:r>
              <a:rPr lang="en-US" altLang="zh-CN" dirty="0"/>
              <a:t>Google processes 20 PB (10</a:t>
            </a:r>
            <a:r>
              <a:rPr lang="en-US" altLang="zh-CN" baseline="30000" dirty="0"/>
              <a:t>15</a:t>
            </a:r>
            <a:r>
              <a:rPr lang="en-US" altLang="zh-CN" dirty="0"/>
              <a:t>) a day of user-generated data</a:t>
            </a:r>
          </a:p>
          <a:p>
            <a:pPr lvl="1"/>
            <a:r>
              <a:rPr lang="en-US" altLang="zh-CN" dirty="0"/>
              <a:t>Facebook</a:t>
            </a:r>
          </a:p>
          <a:p>
            <a:pPr lvl="2"/>
            <a:r>
              <a:rPr lang="en-US" altLang="zh-CN" dirty="0"/>
              <a:t>2.5B - content items shared </a:t>
            </a:r>
          </a:p>
          <a:p>
            <a:pPr lvl="2"/>
            <a:r>
              <a:rPr lang="en-US" altLang="zh-CN" dirty="0"/>
              <a:t>2.7B - ‘Likes’</a:t>
            </a:r>
          </a:p>
          <a:p>
            <a:pPr lvl="2"/>
            <a:r>
              <a:rPr lang="en-US" altLang="zh-CN" dirty="0"/>
              <a:t>300M - photos uploaded</a:t>
            </a:r>
          </a:p>
          <a:p>
            <a:pPr lvl="2"/>
            <a:r>
              <a:rPr lang="en-US" altLang="zh-CN" dirty="0"/>
              <a:t>100+PB - disk space in a single HDFS cluster</a:t>
            </a:r>
          </a:p>
          <a:p>
            <a:pPr lvl="2"/>
            <a:r>
              <a:rPr lang="en-US" altLang="zh-CN" dirty="0"/>
              <a:t>105TB - data scanned via Hive (30min)</a:t>
            </a:r>
          </a:p>
          <a:p>
            <a:pPr lvl="2"/>
            <a:r>
              <a:rPr lang="en-US" altLang="zh-CN" dirty="0"/>
              <a:t>70,000 - queries executed</a:t>
            </a:r>
          </a:p>
          <a:p>
            <a:pPr lvl="2"/>
            <a:r>
              <a:rPr lang="en-US" altLang="zh-CN" dirty="0"/>
              <a:t>500+ TB (10</a:t>
            </a:r>
            <a:r>
              <a:rPr lang="en-US" altLang="zh-CN" baseline="30000" dirty="0"/>
              <a:t>12</a:t>
            </a:r>
            <a:r>
              <a:rPr lang="en-US" altLang="zh-CN" dirty="0"/>
              <a:t>)  - new data ingested</a:t>
            </a:r>
          </a:p>
          <a:p>
            <a:endParaRPr lang="en-US" dirty="0"/>
          </a:p>
        </p:txBody>
      </p:sp>
      <p:sp>
        <p:nvSpPr>
          <p:cNvPr id="4" name="Slide Number Placeholder 3"/>
          <p:cNvSpPr>
            <a:spLocks noGrp="1"/>
          </p:cNvSpPr>
          <p:nvPr>
            <p:ph type="sldNum" sz="quarter" idx="12"/>
          </p:nvPr>
        </p:nvSpPr>
        <p:spPr/>
        <p:txBody>
          <a:bodyPr/>
          <a:lstStyle/>
          <a:p>
            <a:fld id="{B7E8E561-0EBC-4EDE-97A5-C8D1B3FB9BA9}" type="slidenum">
              <a:rPr lang="zh-CN" altLang="en-US" smtClean="0"/>
              <a:t>51</a:t>
            </a:fld>
            <a:endParaRPr lang="zh-CN" altLang="en-US" dirty="0"/>
          </a:p>
        </p:txBody>
      </p:sp>
    </p:spTree>
    <p:extLst>
      <p:ext uri="{BB962C8B-B14F-4D97-AF65-F5344CB8AC3E}">
        <p14:creationId xmlns:p14="http://schemas.microsoft.com/office/powerpoint/2010/main" val="12483758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Big Science</a:t>
            </a:r>
            <a:endParaRPr lang="zh-CN" altLang="en-US" dirty="0"/>
          </a:p>
        </p:txBody>
      </p:sp>
      <p:sp>
        <p:nvSpPr>
          <p:cNvPr id="5" name="Content Placeholder 4"/>
          <p:cNvSpPr>
            <a:spLocks noGrp="1"/>
          </p:cNvSpPr>
          <p:nvPr>
            <p:ph sz="half" idx="1"/>
          </p:nvPr>
        </p:nvSpPr>
        <p:spPr>
          <a:xfrm>
            <a:off x="457200" y="1600200"/>
            <a:ext cx="4834880" cy="4525963"/>
          </a:xfrm>
        </p:spPr>
        <p:txBody>
          <a:bodyPr>
            <a:normAutofit fontScale="92500" lnSpcReduction="20000"/>
          </a:bodyPr>
          <a:lstStyle/>
          <a:p>
            <a:r>
              <a:rPr lang="en-US" altLang="zh-CN" dirty="0"/>
              <a:t>CERN - </a:t>
            </a:r>
            <a:r>
              <a:rPr lang="en-US" altLang="zh-CN" dirty="0">
                <a:ea typeface="宋体" charset="-122"/>
              </a:rPr>
              <a:t>Large Hadron Collider</a:t>
            </a:r>
            <a:endParaRPr lang="en-US" altLang="zh-CN" dirty="0" smtClean="0">
              <a:ea typeface="宋体" charset="-122"/>
            </a:endParaRPr>
          </a:p>
          <a:p>
            <a:pPr lvl="1"/>
            <a:r>
              <a:rPr lang="en-US" altLang="zh-CN" dirty="0" smtClean="0">
                <a:ea typeface="宋体" charset="-122"/>
              </a:rPr>
              <a:t>~</a:t>
            </a:r>
            <a:r>
              <a:rPr lang="en-US" altLang="zh-CN" dirty="0">
                <a:ea typeface="宋体" charset="-122"/>
              </a:rPr>
              <a:t>10 PB/year at start</a:t>
            </a:r>
          </a:p>
          <a:p>
            <a:pPr lvl="1"/>
            <a:r>
              <a:rPr lang="en-US" altLang="zh-CN" dirty="0">
                <a:ea typeface="宋体" charset="-122"/>
              </a:rPr>
              <a:t>~1000 PB in ~10 years</a:t>
            </a:r>
          </a:p>
          <a:p>
            <a:pPr lvl="1"/>
            <a:r>
              <a:rPr lang="en-US" altLang="zh-CN" dirty="0" smtClean="0">
                <a:ea typeface="宋体" charset="-122"/>
              </a:rPr>
              <a:t>2500 </a:t>
            </a:r>
            <a:r>
              <a:rPr lang="en-US" altLang="zh-CN" dirty="0">
                <a:ea typeface="宋体" charset="-122"/>
              </a:rPr>
              <a:t>physicists </a:t>
            </a:r>
            <a:r>
              <a:rPr lang="en-US" altLang="zh-CN" dirty="0" smtClean="0">
                <a:ea typeface="宋体" charset="-122"/>
              </a:rPr>
              <a:t>collaborating</a:t>
            </a:r>
          </a:p>
          <a:p>
            <a:r>
              <a:rPr lang="en-US" altLang="zh-CN" dirty="0">
                <a:ea typeface="宋体" charset="-122"/>
              </a:rPr>
              <a:t>Large Synoptic Survey Telescope </a:t>
            </a:r>
            <a:r>
              <a:rPr lang="en-US" altLang="zh-CN" dirty="0" smtClean="0">
                <a:ea typeface="宋体" charset="-122"/>
              </a:rPr>
              <a:t>(NSF, DOE, and private donors)</a:t>
            </a:r>
          </a:p>
          <a:p>
            <a:pPr lvl="1"/>
            <a:r>
              <a:rPr lang="en-US" altLang="zh-CN" dirty="0" smtClean="0">
                <a:ea typeface="宋体" charset="-122"/>
              </a:rPr>
              <a:t>~</a:t>
            </a:r>
            <a:r>
              <a:rPr lang="en-US" altLang="zh-CN" dirty="0">
                <a:ea typeface="宋体" charset="-122"/>
              </a:rPr>
              <a:t>5-10 PB/year at start in 2012</a:t>
            </a:r>
          </a:p>
          <a:p>
            <a:pPr lvl="1"/>
            <a:r>
              <a:rPr lang="en-US" altLang="zh-CN" dirty="0">
                <a:ea typeface="宋体" charset="-122"/>
              </a:rPr>
              <a:t>~100 PB by </a:t>
            </a:r>
            <a:r>
              <a:rPr lang="en-US" altLang="zh-CN" dirty="0" smtClean="0">
                <a:ea typeface="宋体" charset="-122"/>
              </a:rPr>
              <a:t>2025</a:t>
            </a:r>
          </a:p>
          <a:p>
            <a:r>
              <a:rPr lang="en-US" altLang="zh-CN" dirty="0">
                <a:ea typeface="宋体" charset="-122"/>
              </a:rPr>
              <a:t>Pan-STARRS (Haleakala, Hawaii</a:t>
            </a:r>
            <a:r>
              <a:rPr lang="en-US" altLang="zh-CN" dirty="0" smtClean="0">
                <a:ea typeface="宋体" charset="-122"/>
              </a:rPr>
              <a:t>) US </a:t>
            </a:r>
            <a:r>
              <a:rPr lang="en-US" altLang="zh-CN" dirty="0">
                <a:ea typeface="宋体" charset="-122"/>
              </a:rPr>
              <a:t>Air Force</a:t>
            </a:r>
          </a:p>
          <a:p>
            <a:pPr lvl="1"/>
            <a:r>
              <a:rPr lang="en-US" altLang="zh-CN" dirty="0">
                <a:ea typeface="宋体" charset="-122"/>
              </a:rPr>
              <a:t>now:  </a:t>
            </a:r>
            <a:r>
              <a:rPr lang="en-US" altLang="zh-CN" dirty="0" smtClean="0">
                <a:ea typeface="宋体" charset="-122"/>
              </a:rPr>
              <a:t>800 </a:t>
            </a:r>
            <a:r>
              <a:rPr lang="en-US" altLang="zh-CN" dirty="0">
                <a:ea typeface="宋体" charset="-122"/>
              </a:rPr>
              <a:t>TB/year   </a:t>
            </a:r>
          </a:p>
          <a:p>
            <a:pPr lvl="1"/>
            <a:r>
              <a:rPr lang="en-US" altLang="zh-CN" dirty="0">
                <a:ea typeface="宋体" charset="-122"/>
              </a:rPr>
              <a:t>soon: </a:t>
            </a:r>
            <a:r>
              <a:rPr lang="en-US" altLang="zh-CN" dirty="0" smtClean="0">
                <a:ea typeface="宋体" charset="-122"/>
              </a:rPr>
              <a:t>4 </a:t>
            </a:r>
            <a:r>
              <a:rPr lang="en-US" altLang="zh-CN" dirty="0">
                <a:ea typeface="宋体" charset="-122"/>
              </a:rPr>
              <a:t>PB/year</a:t>
            </a:r>
          </a:p>
          <a:p>
            <a:endParaRPr lang="en-US" altLang="zh-CN" dirty="0" smtClean="0">
              <a:ea typeface="宋体" charset="-122"/>
            </a:endParaRPr>
          </a:p>
          <a:p>
            <a:endParaRPr lang="en-US" altLang="zh-CN" dirty="0">
              <a:ea typeface="宋体" charset="-122"/>
            </a:endParaRPr>
          </a:p>
          <a:p>
            <a:endParaRPr lang="en-US" altLang="zh-CN" dirty="0">
              <a:ea typeface="宋体" charset="-122"/>
            </a:endParaRPr>
          </a:p>
          <a:p>
            <a:endParaRPr lang="zh-CN" altLang="en-US" dirty="0"/>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52</a:t>
            </a:fld>
            <a:endParaRPr lang="en-US"/>
          </a:p>
        </p:txBody>
      </p:sp>
      <p:pic>
        <p:nvPicPr>
          <p:cNvPr id="7" name="Picture 4" descr="atlas_cer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6116" y="1268760"/>
            <a:ext cx="3024336" cy="20162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panstar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4123219"/>
            <a:ext cx="1512168" cy="23537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Telescope_Side_2-4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0652" y="3356992"/>
            <a:ext cx="2479700" cy="1862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21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 name="Rounded Rectangle 592"/>
          <p:cNvSpPr/>
          <p:nvPr/>
        </p:nvSpPr>
        <p:spPr bwMode="auto">
          <a:xfrm>
            <a:off x="2467965" y="1947568"/>
            <a:ext cx="2044898" cy="4494048"/>
          </a:xfrm>
          <a:prstGeom prst="roundRect">
            <a:avLst>
              <a:gd name="adj" fmla="val 0"/>
            </a:avLst>
          </a:prstGeom>
          <a:solidFill>
            <a:schemeClr val="bg1"/>
          </a:solidFill>
          <a:ln w="9525"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i="0" u="none" strike="noStrike" cap="none" normalizeH="0" baseline="0" dirty="0" smtClean="0">
                <a:ln>
                  <a:noFill/>
                </a:ln>
                <a:solidFill>
                  <a:schemeClr val="bg1"/>
                </a:solidFill>
                <a:effectLst/>
                <a:latin typeface="微软雅黑" pitchFamily="34" charset="-122"/>
                <a:ea typeface="微软雅黑" pitchFamily="34" charset="-122"/>
              </a:rPr>
              <a:t>Volume</a:t>
            </a:r>
            <a:endParaRPr kumimoji="0" lang="zh-CN" altLang="en-US" i="0" u="none" strike="noStrike" cap="none" normalizeH="0" baseline="0" dirty="0" smtClean="0">
              <a:ln>
                <a:noFill/>
              </a:ln>
              <a:solidFill>
                <a:schemeClr val="bg1"/>
              </a:solidFill>
              <a:effectLst/>
              <a:latin typeface="微软雅黑" pitchFamily="34" charset="-122"/>
              <a:ea typeface="微软雅黑" pitchFamily="34" charset="-122"/>
            </a:endParaRPr>
          </a:p>
        </p:txBody>
      </p:sp>
      <p:sp>
        <p:nvSpPr>
          <p:cNvPr id="511" name="Rounded Rectangle 510"/>
          <p:cNvSpPr/>
          <p:nvPr/>
        </p:nvSpPr>
        <p:spPr bwMode="auto">
          <a:xfrm>
            <a:off x="4587920" y="1947568"/>
            <a:ext cx="2044898" cy="4492800"/>
          </a:xfrm>
          <a:prstGeom prst="roundRect">
            <a:avLst>
              <a:gd name="adj" fmla="val 0"/>
            </a:avLst>
          </a:prstGeom>
          <a:solidFill>
            <a:schemeClr val="bg1"/>
          </a:solidFill>
          <a:ln w="9525" cap="flat" cmpd="sng" algn="ctr">
            <a:solidFill>
              <a:srgbClr val="7030A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i="0" u="none" strike="noStrike" cap="none" normalizeH="0" baseline="0" dirty="0" smtClean="0">
                <a:ln>
                  <a:noFill/>
                </a:ln>
                <a:solidFill>
                  <a:schemeClr val="bg1"/>
                </a:solidFill>
                <a:effectLst/>
                <a:latin typeface="微软雅黑" pitchFamily="34" charset="-122"/>
                <a:ea typeface="微软雅黑" pitchFamily="34" charset="-122"/>
              </a:rPr>
              <a:t>Volume</a:t>
            </a:r>
            <a:endParaRPr kumimoji="0" lang="zh-CN" altLang="en-US" i="0" u="none" strike="noStrike" cap="none" normalizeH="0" baseline="0" dirty="0" smtClean="0">
              <a:ln>
                <a:noFill/>
              </a:ln>
              <a:solidFill>
                <a:schemeClr val="bg1"/>
              </a:solidFill>
              <a:effectLst/>
              <a:latin typeface="微软雅黑" pitchFamily="34" charset="-122"/>
              <a:ea typeface="微软雅黑" pitchFamily="34" charset="-122"/>
            </a:endParaRPr>
          </a:p>
        </p:txBody>
      </p:sp>
      <p:sp>
        <p:nvSpPr>
          <p:cNvPr id="688" name="Rounded Rectangle 687"/>
          <p:cNvSpPr/>
          <p:nvPr/>
        </p:nvSpPr>
        <p:spPr bwMode="auto">
          <a:xfrm>
            <a:off x="366208" y="1947568"/>
            <a:ext cx="2044898" cy="4494048"/>
          </a:xfrm>
          <a:prstGeom prst="roundRect">
            <a:avLst>
              <a:gd name="adj" fmla="val 0"/>
            </a:avLst>
          </a:prstGeom>
          <a:solidFill>
            <a:schemeClr val="bg1"/>
          </a:solidFill>
          <a:ln w="9525" cap="flat" cmpd="sng" algn="ctr">
            <a:solidFill>
              <a:schemeClr val="accent2">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i="0" u="none" strike="noStrike" cap="none" normalizeH="0" baseline="0" dirty="0" smtClean="0">
                <a:ln>
                  <a:noFill/>
                </a:ln>
                <a:solidFill>
                  <a:schemeClr val="bg1"/>
                </a:solidFill>
                <a:effectLst/>
                <a:latin typeface="微软雅黑" pitchFamily="34" charset="-122"/>
                <a:ea typeface="微软雅黑" pitchFamily="34" charset="-122"/>
              </a:rPr>
              <a:t>Volume</a:t>
            </a:r>
            <a:endParaRPr kumimoji="0" lang="zh-CN" altLang="en-US" i="0" u="none" strike="noStrike" cap="none" normalizeH="0" baseline="0" dirty="0" smtClean="0">
              <a:ln>
                <a:noFill/>
              </a:ln>
              <a:solidFill>
                <a:schemeClr val="bg1"/>
              </a:solidFill>
              <a:effectLst/>
              <a:latin typeface="微软雅黑" pitchFamily="34" charset="-122"/>
              <a:ea typeface="微软雅黑" pitchFamily="34" charset="-122"/>
            </a:endParaRPr>
          </a:p>
        </p:txBody>
      </p:sp>
      <p:sp>
        <p:nvSpPr>
          <p:cNvPr id="2" name="Title 1"/>
          <p:cNvSpPr>
            <a:spLocks noGrp="1"/>
          </p:cNvSpPr>
          <p:nvPr>
            <p:ph type="title"/>
          </p:nvPr>
        </p:nvSpPr>
        <p:spPr/>
        <p:txBody>
          <a:bodyPr/>
          <a:lstStyle/>
          <a:p>
            <a:r>
              <a:rPr lang="en-US" altLang="zh-CN" dirty="0" smtClean="0"/>
              <a:t>Characteristics of Big Data: 4V </a:t>
            </a:r>
            <a:endParaRPr lang="zh-CN" altLang="en-US" dirty="0"/>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53</a:t>
            </a:fld>
            <a:endParaRPr lang="en-US"/>
          </a:p>
        </p:txBody>
      </p:sp>
      <p:sp>
        <p:nvSpPr>
          <p:cNvPr id="510" name="Rounded Rectangle 509"/>
          <p:cNvSpPr/>
          <p:nvPr/>
        </p:nvSpPr>
        <p:spPr bwMode="auto">
          <a:xfrm>
            <a:off x="4587920" y="1340767"/>
            <a:ext cx="2044898" cy="594000"/>
          </a:xfrm>
          <a:prstGeom prst="roundRect">
            <a:avLst/>
          </a:prstGeom>
          <a:solidFill>
            <a:srgbClr val="7030A0">
              <a:alpha val="80000"/>
            </a:srgbClr>
          </a:solidFill>
          <a:ln w="9525" cap="flat" cmpd="sng" algn="ctr">
            <a:solidFill>
              <a:srgbClr val="7030A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altLang="zh-CN" u="sng" dirty="0" smtClean="0">
                <a:solidFill>
                  <a:srgbClr val="FFFF00"/>
                </a:solidFill>
                <a:ea typeface="微软雅黑" pitchFamily="34" charset="-122"/>
              </a:rPr>
              <a:t>V</a:t>
            </a:r>
            <a:r>
              <a:rPr kumimoji="0" lang="en-US" altLang="zh-CN" i="0" u="none" strike="noStrike" cap="none" normalizeH="0" baseline="0" dirty="0" smtClean="0">
                <a:ln>
                  <a:noFill/>
                </a:ln>
                <a:solidFill>
                  <a:schemeClr val="bg1"/>
                </a:solidFill>
                <a:effectLst/>
                <a:latin typeface="+mn-lt"/>
                <a:ea typeface="微软雅黑" pitchFamily="34" charset="-122"/>
              </a:rPr>
              <a:t>ariety</a:t>
            </a:r>
            <a:endParaRPr kumimoji="0" lang="zh-CN" altLang="en-US" i="0" u="none" strike="noStrike" cap="none" normalizeH="0" baseline="0" dirty="0" smtClean="0">
              <a:ln>
                <a:noFill/>
              </a:ln>
              <a:solidFill>
                <a:schemeClr val="bg1"/>
              </a:solidFill>
              <a:effectLst/>
              <a:latin typeface="+mn-lt"/>
              <a:ea typeface="微软雅黑" pitchFamily="34" charset="-122"/>
            </a:endParaRPr>
          </a:p>
        </p:txBody>
      </p:sp>
      <p:sp>
        <p:nvSpPr>
          <p:cNvPr id="514" name="Rectangle 513"/>
          <p:cNvSpPr/>
          <p:nvPr/>
        </p:nvSpPr>
        <p:spPr bwMode="auto">
          <a:xfrm>
            <a:off x="4654050" y="3421491"/>
            <a:ext cx="1914373" cy="950632"/>
          </a:xfrm>
          <a:prstGeom prst="rect">
            <a:avLst/>
          </a:prstGeom>
          <a:noFill/>
          <a:ln w="9525" cap="flat" cmpd="sng" algn="ctr">
            <a:noFill/>
            <a:prstDash val="solid"/>
            <a:round/>
            <a:headEnd type="none" w="med" len="med"/>
            <a:tailEnd type="none" w="med" len="med"/>
          </a:ln>
          <a:effectLst/>
        </p:spPr>
        <p:txBody>
          <a:bodyPr vert="horz" wrap="square" lIns="36000" tIns="0" rIns="36000" bIns="0" numCol="1" rtlCol="0" anchor="ctr" anchorCtr="0" compatLnSpc="1">
            <a:prstTxWarp prst="textNoShape">
              <a:avLst/>
            </a:prstTxWarp>
          </a:bodyPr>
          <a:lstStyle/>
          <a:p>
            <a:r>
              <a:rPr lang="en-US" altLang="zh-CN" sz="1400" dirty="0" smtClean="0">
                <a:solidFill>
                  <a:schemeClr val="tx1"/>
                </a:solidFill>
                <a:latin typeface="+mn-lt"/>
                <a:ea typeface="黑体" pitchFamily="49" charset="-122"/>
              </a:rPr>
              <a:t>Structured, semi-structured, unstructured, text, pictures, multimedia </a:t>
            </a:r>
            <a:endParaRPr lang="zh-CN" altLang="en-US" sz="1400" dirty="0" smtClean="0">
              <a:solidFill>
                <a:schemeClr val="tx1"/>
              </a:solidFill>
              <a:latin typeface="+mn-lt"/>
              <a:ea typeface="黑体" pitchFamily="49" charset="-122"/>
            </a:endParaRPr>
          </a:p>
        </p:txBody>
      </p:sp>
      <p:sp>
        <p:nvSpPr>
          <p:cNvPr id="559" name="Rounded Rectangle 558"/>
          <p:cNvSpPr/>
          <p:nvPr/>
        </p:nvSpPr>
        <p:spPr bwMode="auto">
          <a:xfrm>
            <a:off x="6689673" y="1340767"/>
            <a:ext cx="2044898" cy="594000"/>
          </a:xfrm>
          <a:prstGeom prst="roundRect">
            <a:avLst/>
          </a:prstGeom>
          <a:solidFill>
            <a:srgbClr val="00B0F0">
              <a:alpha val="80000"/>
            </a:srgbClr>
          </a:solidFill>
          <a:ln w="9525"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altLang="zh-CN" u="sng" dirty="0" smtClean="0">
                <a:solidFill>
                  <a:srgbClr val="FFFF00"/>
                </a:solidFill>
                <a:ea typeface="微软雅黑" pitchFamily="34" charset="-122"/>
              </a:rPr>
              <a:t>V</a:t>
            </a:r>
            <a:r>
              <a:rPr kumimoji="0" lang="en-US" altLang="zh-CN" i="0" u="none" strike="noStrike" cap="none" normalizeH="0" baseline="0" dirty="0" smtClean="0">
                <a:ln>
                  <a:noFill/>
                </a:ln>
                <a:solidFill>
                  <a:schemeClr val="bg1"/>
                </a:solidFill>
                <a:effectLst/>
                <a:latin typeface="+mn-lt"/>
                <a:ea typeface="微软雅黑" pitchFamily="34" charset="-122"/>
              </a:rPr>
              <a:t>eracity</a:t>
            </a:r>
            <a:endParaRPr kumimoji="0" lang="zh-CN" altLang="en-US" i="0" u="none" strike="noStrike" cap="none" normalizeH="0" baseline="0" dirty="0" smtClean="0">
              <a:ln>
                <a:noFill/>
              </a:ln>
              <a:solidFill>
                <a:schemeClr val="bg1"/>
              </a:solidFill>
              <a:effectLst/>
              <a:latin typeface="+mn-lt"/>
              <a:ea typeface="微软雅黑" pitchFamily="34" charset="-122"/>
            </a:endParaRPr>
          </a:p>
        </p:txBody>
      </p:sp>
      <p:sp>
        <p:nvSpPr>
          <p:cNvPr id="560" name="Rounded Rectangle 559"/>
          <p:cNvSpPr/>
          <p:nvPr/>
        </p:nvSpPr>
        <p:spPr bwMode="auto">
          <a:xfrm>
            <a:off x="6689675" y="1947568"/>
            <a:ext cx="2044898" cy="4494048"/>
          </a:xfrm>
          <a:prstGeom prst="roundRect">
            <a:avLst>
              <a:gd name="adj" fmla="val 0"/>
            </a:avLst>
          </a:prstGeom>
          <a:solidFill>
            <a:schemeClr val="bg1"/>
          </a:solidFill>
          <a:ln w="9525"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i="0" u="none" strike="noStrike" cap="none" normalizeH="0" baseline="0" dirty="0" smtClean="0">
                <a:ln>
                  <a:noFill/>
                </a:ln>
                <a:solidFill>
                  <a:schemeClr val="bg1"/>
                </a:solidFill>
                <a:effectLst/>
                <a:latin typeface="微软雅黑" pitchFamily="34" charset="-122"/>
                <a:ea typeface="微软雅黑" pitchFamily="34" charset="-122"/>
              </a:rPr>
              <a:t>Volume</a:t>
            </a:r>
            <a:endParaRPr kumimoji="0" lang="zh-CN" altLang="en-US" i="0" u="none" strike="noStrike" cap="none" normalizeH="0" baseline="0" dirty="0" smtClean="0">
              <a:ln>
                <a:noFill/>
              </a:ln>
              <a:solidFill>
                <a:schemeClr val="bg1"/>
              </a:solidFill>
              <a:effectLst/>
              <a:latin typeface="微软雅黑" pitchFamily="34" charset="-122"/>
              <a:ea typeface="微软雅黑" pitchFamily="34" charset="-122"/>
            </a:endParaRPr>
          </a:p>
        </p:txBody>
      </p:sp>
      <p:grpSp>
        <p:nvGrpSpPr>
          <p:cNvPr id="561" name="Group 560"/>
          <p:cNvGrpSpPr/>
          <p:nvPr/>
        </p:nvGrpSpPr>
        <p:grpSpPr>
          <a:xfrm>
            <a:off x="6799909" y="2011891"/>
            <a:ext cx="1818000" cy="1368000"/>
            <a:chOff x="303938" y="1767016"/>
            <a:chExt cx="1504769" cy="1447724"/>
          </a:xfrm>
        </p:grpSpPr>
        <p:grpSp>
          <p:nvGrpSpPr>
            <p:cNvPr id="564" name="Group 34"/>
            <p:cNvGrpSpPr/>
            <p:nvPr/>
          </p:nvGrpSpPr>
          <p:grpSpPr>
            <a:xfrm>
              <a:off x="490390" y="1804872"/>
              <a:ext cx="1206717" cy="145072"/>
              <a:chOff x="7632483" y="1817977"/>
              <a:chExt cx="1206717" cy="145072"/>
            </a:xfrm>
          </p:grpSpPr>
          <p:sp>
            <p:nvSpPr>
              <p:cNvPr id="588" name="Flowchart: Connector 587"/>
              <p:cNvSpPr/>
              <p:nvPr/>
            </p:nvSpPr>
            <p:spPr bwMode="auto">
              <a:xfrm>
                <a:off x="7632483" y="1817977"/>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589" name="Flowchart: Connector 588"/>
              <p:cNvSpPr/>
              <p:nvPr/>
            </p:nvSpPr>
            <p:spPr bwMode="auto">
              <a:xfrm>
                <a:off x="8727600" y="1817977"/>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a:softEdge rad="31750"/>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590" name="Flowchart: Connector 589"/>
              <p:cNvSpPr/>
              <p:nvPr/>
            </p:nvSpPr>
            <p:spPr bwMode="auto">
              <a:xfrm>
                <a:off x="8451375"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grpSp>
        <p:grpSp>
          <p:nvGrpSpPr>
            <p:cNvPr id="565" name="Group 35"/>
            <p:cNvGrpSpPr/>
            <p:nvPr/>
          </p:nvGrpSpPr>
          <p:grpSpPr>
            <a:xfrm>
              <a:off x="415540" y="2209800"/>
              <a:ext cx="1262517" cy="220961"/>
              <a:chOff x="7557633" y="1850905"/>
              <a:chExt cx="1262517" cy="220961"/>
            </a:xfrm>
          </p:grpSpPr>
          <p:sp>
            <p:nvSpPr>
              <p:cNvPr id="586" name="Flowchart: Connector 585"/>
              <p:cNvSpPr/>
              <p:nvPr/>
            </p:nvSpPr>
            <p:spPr bwMode="auto">
              <a:xfrm>
                <a:off x="7557633" y="1959722"/>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587" name="Flowchart: Connector 586"/>
              <p:cNvSpPr/>
              <p:nvPr/>
            </p:nvSpPr>
            <p:spPr bwMode="auto">
              <a:xfrm>
                <a:off x="8708550"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grpSp>
        <p:grpSp>
          <p:nvGrpSpPr>
            <p:cNvPr id="566" name="Group 42"/>
            <p:cNvGrpSpPr/>
            <p:nvPr/>
          </p:nvGrpSpPr>
          <p:grpSpPr>
            <a:xfrm>
              <a:off x="303938" y="2569801"/>
              <a:ext cx="1172744" cy="389177"/>
              <a:chOff x="7446031" y="1850905"/>
              <a:chExt cx="1172744" cy="389177"/>
            </a:xfrm>
          </p:grpSpPr>
          <p:sp>
            <p:nvSpPr>
              <p:cNvPr id="584" name="Flowchart: Connector 583"/>
              <p:cNvSpPr>
                <a:spLocks noChangeAspect="1"/>
              </p:cNvSpPr>
              <p:nvPr/>
            </p:nvSpPr>
            <p:spPr bwMode="auto">
              <a:xfrm>
                <a:off x="7446031" y="1850905"/>
                <a:ext cx="250776" cy="252000"/>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a:softEdge rad="31750"/>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585" name="Flowchart: Connector 584"/>
              <p:cNvSpPr/>
              <p:nvPr/>
            </p:nvSpPr>
            <p:spPr bwMode="auto">
              <a:xfrm>
                <a:off x="8507175" y="2127938"/>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a:softEdge rad="12700"/>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grpSp>
        <p:sp>
          <p:nvSpPr>
            <p:cNvPr id="567" name="Flowchart: Connector 566"/>
            <p:cNvSpPr/>
            <p:nvPr/>
          </p:nvSpPr>
          <p:spPr bwMode="auto">
            <a:xfrm>
              <a:off x="303940" y="2941801"/>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grpSp>
          <p:nvGrpSpPr>
            <p:cNvPr id="568" name="Group 56"/>
            <p:cNvGrpSpPr/>
            <p:nvPr/>
          </p:nvGrpSpPr>
          <p:grpSpPr>
            <a:xfrm>
              <a:off x="303940" y="1767016"/>
              <a:ext cx="1504767" cy="687445"/>
              <a:chOff x="7315383" y="1619326"/>
              <a:chExt cx="1504767" cy="687445"/>
            </a:xfrm>
          </p:grpSpPr>
          <p:sp>
            <p:nvSpPr>
              <p:cNvPr id="581" name="Flowchart: Connector 580"/>
              <p:cNvSpPr/>
              <p:nvPr/>
            </p:nvSpPr>
            <p:spPr bwMode="auto">
              <a:xfrm>
                <a:off x="7315383" y="1911071"/>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a:softEdge rad="12700"/>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582" name="Flowchart: Connector 581"/>
              <p:cNvSpPr>
                <a:spLocks noChangeAspect="1"/>
              </p:cNvSpPr>
              <p:nvPr/>
            </p:nvSpPr>
            <p:spPr bwMode="auto">
              <a:xfrm>
                <a:off x="7538583" y="1619326"/>
                <a:ext cx="684105" cy="687445"/>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a:softEdge rad="127000"/>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583" name="Flowchart: Connector 582"/>
              <p:cNvSpPr/>
              <p:nvPr/>
            </p:nvSpPr>
            <p:spPr bwMode="auto">
              <a:xfrm>
                <a:off x="8708550"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a:softEdge rad="12700"/>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grpSp>
        <p:grpSp>
          <p:nvGrpSpPr>
            <p:cNvPr id="569" name="Group 63"/>
            <p:cNvGrpSpPr/>
            <p:nvPr/>
          </p:nvGrpSpPr>
          <p:grpSpPr>
            <a:xfrm>
              <a:off x="580165" y="1997944"/>
              <a:ext cx="1165417" cy="1082856"/>
              <a:chOff x="7591608" y="1478254"/>
              <a:chExt cx="1165417" cy="1082856"/>
            </a:xfrm>
          </p:grpSpPr>
          <p:sp>
            <p:nvSpPr>
              <p:cNvPr id="576" name="Flowchart: Connector 575"/>
              <p:cNvSpPr/>
              <p:nvPr/>
            </p:nvSpPr>
            <p:spPr bwMode="auto">
              <a:xfrm>
                <a:off x="7591608" y="1994039"/>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a:softEdge rad="12700"/>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577" name="Flowchart: Connector 576"/>
              <p:cNvSpPr>
                <a:spLocks noChangeAspect="1"/>
              </p:cNvSpPr>
              <p:nvPr/>
            </p:nvSpPr>
            <p:spPr bwMode="auto">
              <a:xfrm>
                <a:off x="7703206" y="2023215"/>
                <a:ext cx="432000" cy="434110"/>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a:softEdge rad="63500"/>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578" name="Flowchart: Connector 577"/>
              <p:cNvSpPr>
                <a:spLocks noChangeAspect="1"/>
              </p:cNvSpPr>
              <p:nvPr/>
            </p:nvSpPr>
            <p:spPr bwMode="auto">
              <a:xfrm>
                <a:off x="8398774" y="1855000"/>
                <a:ext cx="358251" cy="360000"/>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a:softEdge rad="63500"/>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glow rad="139700">
                      <a:schemeClr val="accent1">
                        <a:satMod val="175000"/>
                        <a:alpha val="40000"/>
                      </a:schemeClr>
                    </a:glow>
                  </a:effectLst>
                  <a:latin typeface="Arial" charset="0"/>
                  <a:ea typeface="宋体" pitchFamily="2" charset="-122"/>
                </a:endParaRPr>
              </a:p>
            </p:txBody>
          </p:sp>
          <p:sp>
            <p:nvSpPr>
              <p:cNvPr id="579" name="Flowchart: Connector 578"/>
              <p:cNvSpPr>
                <a:spLocks noChangeAspect="1"/>
              </p:cNvSpPr>
              <p:nvPr/>
            </p:nvSpPr>
            <p:spPr bwMode="auto">
              <a:xfrm>
                <a:off x="8159511" y="1478254"/>
                <a:ext cx="322427" cy="324000"/>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a:softEdge rad="63500"/>
              </a:effectLst>
            </p:spPr>
            <p:txBody>
              <a:bodyPr vert="horz" wrap="none" lIns="91440" tIns="45720" rIns="91440" bIns="45720" numCol="1" rtlCol="0" anchor="ctr" anchorCtr="0" compatLnSpc="1">
                <a:prstTxWarp prst="textNoShape">
                  <a:avLst/>
                </a:prstTxWarp>
              </a:bodyPr>
              <a:lstStyle/>
              <a:p>
                <a:pPr algn="ctr"/>
                <a:endParaRPr lang="zh-CN" altLang="en-US" sz="1600" b="0" smtClean="0">
                  <a:solidFill>
                    <a:schemeClr val="tx1"/>
                  </a:solidFill>
                  <a:ea typeface="宋体" pitchFamily="2" charset="-122"/>
                </a:endParaRPr>
              </a:p>
            </p:txBody>
          </p:sp>
          <p:sp>
            <p:nvSpPr>
              <p:cNvPr id="580" name="Flowchart: Connector 579"/>
              <p:cNvSpPr/>
              <p:nvPr/>
            </p:nvSpPr>
            <p:spPr bwMode="auto">
              <a:xfrm>
                <a:off x="8522100" y="2448966"/>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grpSp>
        <p:grpSp>
          <p:nvGrpSpPr>
            <p:cNvPr id="570" name="Group 70"/>
            <p:cNvGrpSpPr/>
            <p:nvPr/>
          </p:nvGrpSpPr>
          <p:grpSpPr>
            <a:xfrm>
              <a:off x="1055283" y="2730596"/>
              <a:ext cx="753424" cy="462348"/>
              <a:chOff x="8066726" y="1850905"/>
              <a:chExt cx="753424" cy="462348"/>
            </a:xfrm>
          </p:grpSpPr>
          <p:sp>
            <p:nvSpPr>
              <p:cNvPr id="574" name="Flowchart: Connector 573"/>
              <p:cNvSpPr/>
              <p:nvPr/>
            </p:nvSpPr>
            <p:spPr bwMode="auto">
              <a:xfrm>
                <a:off x="8066726" y="2050070"/>
                <a:ext cx="253999" cy="263183"/>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a:softEdge rad="31750"/>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575" name="Flowchart: Connector 574"/>
              <p:cNvSpPr/>
              <p:nvPr/>
            </p:nvSpPr>
            <p:spPr bwMode="auto">
              <a:xfrm>
                <a:off x="8708550"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grpSp>
        <p:grpSp>
          <p:nvGrpSpPr>
            <p:cNvPr id="571" name="Group 77"/>
            <p:cNvGrpSpPr/>
            <p:nvPr/>
          </p:nvGrpSpPr>
          <p:grpSpPr>
            <a:xfrm>
              <a:off x="691765" y="2430761"/>
              <a:ext cx="617517" cy="783979"/>
              <a:chOff x="7703208" y="1179070"/>
              <a:chExt cx="617517" cy="783979"/>
            </a:xfrm>
          </p:grpSpPr>
          <p:sp>
            <p:nvSpPr>
              <p:cNvPr id="572" name="Flowchart: Connector 571"/>
              <p:cNvSpPr/>
              <p:nvPr/>
            </p:nvSpPr>
            <p:spPr bwMode="auto">
              <a:xfrm>
                <a:off x="7703208"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a:softEdge rad="12700"/>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573" name="Flowchart: Connector 572"/>
              <p:cNvSpPr/>
              <p:nvPr/>
            </p:nvSpPr>
            <p:spPr bwMode="auto">
              <a:xfrm>
                <a:off x="8209125" y="1179070"/>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a:softEdge rad="12700"/>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grpSp>
      </p:grpSp>
      <p:sp>
        <p:nvSpPr>
          <p:cNvPr id="563" name="Rectangle 562"/>
          <p:cNvSpPr/>
          <p:nvPr/>
        </p:nvSpPr>
        <p:spPr bwMode="auto">
          <a:xfrm>
            <a:off x="6689679" y="3421491"/>
            <a:ext cx="2044898" cy="1159637"/>
          </a:xfrm>
          <a:prstGeom prst="rect">
            <a:avLst/>
          </a:prstGeom>
          <a:noFill/>
          <a:ln w="9525" cap="flat" cmpd="sng" algn="ctr">
            <a:noFill/>
            <a:prstDash val="solid"/>
            <a:round/>
            <a:headEnd type="none" w="med" len="med"/>
            <a:tailEnd type="none" w="med" len="med"/>
          </a:ln>
          <a:effectLst/>
        </p:spPr>
        <p:txBody>
          <a:bodyPr vert="horz" wrap="square" lIns="36000" tIns="0" rIns="36000" bIns="0" numCol="1" rtlCol="0" anchor="ctr" anchorCtr="0" compatLnSpc="1">
            <a:prstTxWarp prst="textNoShape">
              <a:avLst/>
            </a:prstTxWarp>
          </a:bodyPr>
          <a:lstStyle/>
          <a:p>
            <a:r>
              <a:rPr lang="en-US" altLang="zh-CN" sz="1400" dirty="0" smtClean="0">
                <a:solidFill>
                  <a:schemeClr val="tx1"/>
                </a:solidFill>
                <a:latin typeface="+mn-lt"/>
                <a:ea typeface="黑体" pitchFamily="49" charset="-122"/>
              </a:rPr>
              <a:t>Uncertainty due to data inconsistency &amp; incompleteness, ambiguities, deception, model approximation</a:t>
            </a:r>
            <a:endParaRPr lang="zh-CN" altLang="en-US" sz="1400" dirty="0" smtClean="0">
              <a:solidFill>
                <a:schemeClr val="tx1"/>
              </a:solidFill>
              <a:latin typeface="+mn-lt"/>
              <a:ea typeface="黑体" pitchFamily="49" charset="-122"/>
            </a:endParaRPr>
          </a:p>
        </p:txBody>
      </p:sp>
      <p:sp>
        <p:nvSpPr>
          <p:cNvPr id="592" name="Rounded Rectangle 591"/>
          <p:cNvSpPr/>
          <p:nvPr/>
        </p:nvSpPr>
        <p:spPr bwMode="auto">
          <a:xfrm>
            <a:off x="2467965" y="1340767"/>
            <a:ext cx="2044898" cy="594000"/>
          </a:xfrm>
          <a:prstGeom prst="roundRect">
            <a:avLst/>
          </a:prstGeom>
          <a:solidFill>
            <a:schemeClr val="accent1">
              <a:lumMod val="75000"/>
              <a:alpha val="80000"/>
            </a:schemeClr>
          </a:solidFill>
          <a:ln w="9525"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altLang="zh-CN" u="sng" dirty="0" smtClean="0">
                <a:solidFill>
                  <a:srgbClr val="FFFF00"/>
                </a:solidFill>
                <a:ea typeface="微软雅黑" pitchFamily="34" charset="-122"/>
              </a:rPr>
              <a:t>V</a:t>
            </a:r>
            <a:r>
              <a:rPr kumimoji="0" lang="en-US" altLang="zh-CN" i="0" u="none" strike="noStrike" cap="none" normalizeH="0" baseline="0" dirty="0" smtClean="0">
                <a:ln>
                  <a:noFill/>
                </a:ln>
                <a:solidFill>
                  <a:schemeClr val="bg1"/>
                </a:solidFill>
                <a:effectLst/>
                <a:latin typeface="+mn-lt"/>
                <a:ea typeface="微软雅黑" pitchFamily="34" charset="-122"/>
              </a:rPr>
              <a:t>elocity</a:t>
            </a:r>
            <a:endParaRPr kumimoji="0" lang="zh-CN" altLang="en-US" i="0" u="none" strike="noStrike" cap="none" normalizeH="0" baseline="0" dirty="0" smtClean="0">
              <a:ln>
                <a:noFill/>
              </a:ln>
              <a:solidFill>
                <a:schemeClr val="bg1"/>
              </a:solidFill>
              <a:effectLst/>
              <a:latin typeface="+mn-lt"/>
              <a:ea typeface="微软雅黑" pitchFamily="34" charset="-122"/>
            </a:endParaRPr>
          </a:p>
        </p:txBody>
      </p:sp>
      <p:grpSp>
        <p:nvGrpSpPr>
          <p:cNvPr id="594" name="Group 593"/>
          <p:cNvGrpSpPr/>
          <p:nvPr/>
        </p:nvGrpSpPr>
        <p:grpSpPr>
          <a:xfrm>
            <a:off x="2547998" y="2082291"/>
            <a:ext cx="1818000" cy="1368000"/>
            <a:chOff x="2022002" y="1805845"/>
            <a:chExt cx="1588122" cy="1302566"/>
          </a:xfrm>
        </p:grpSpPr>
        <p:grpSp>
          <p:nvGrpSpPr>
            <p:cNvPr id="597" name="Group 596"/>
            <p:cNvGrpSpPr/>
            <p:nvPr/>
          </p:nvGrpSpPr>
          <p:grpSpPr>
            <a:xfrm>
              <a:off x="2248232" y="1805845"/>
              <a:ext cx="1361892" cy="1302566"/>
              <a:chOff x="446815" y="1837800"/>
              <a:chExt cx="1361892" cy="1302566"/>
            </a:xfrm>
          </p:grpSpPr>
          <p:grpSp>
            <p:nvGrpSpPr>
              <p:cNvPr id="662" name="Group 661"/>
              <p:cNvGrpSpPr/>
              <p:nvPr/>
            </p:nvGrpSpPr>
            <p:grpSpPr>
              <a:xfrm>
                <a:off x="446815" y="1837800"/>
                <a:ext cx="1116942" cy="112144"/>
                <a:chOff x="7446033" y="1850905"/>
                <a:chExt cx="1116942" cy="112144"/>
              </a:xfrm>
            </p:grpSpPr>
            <p:sp>
              <p:nvSpPr>
                <p:cNvPr id="683" name="Flowchart: Connector 682"/>
                <p:cNvSpPr/>
                <p:nvPr/>
              </p:nvSpPr>
              <p:spPr bwMode="auto">
                <a:xfrm>
                  <a:off x="7446033"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684" name="Flowchart: Connector 683"/>
                <p:cNvSpPr/>
                <p:nvPr/>
              </p:nvSpPr>
              <p:spPr bwMode="auto">
                <a:xfrm>
                  <a:off x="7948158"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685" name="Flowchart: Connector 684"/>
                <p:cNvSpPr/>
                <p:nvPr/>
              </p:nvSpPr>
              <p:spPr bwMode="auto">
                <a:xfrm>
                  <a:off x="8451375"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grpSp>
          <p:grpSp>
            <p:nvGrpSpPr>
              <p:cNvPr id="663" name="Group 662"/>
              <p:cNvGrpSpPr/>
              <p:nvPr/>
            </p:nvGrpSpPr>
            <p:grpSpPr>
              <a:xfrm>
                <a:off x="446815" y="2324100"/>
                <a:ext cx="1259454" cy="112144"/>
                <a:chOff x="7446033" y="1850905"/>
                <a:chExt cx="1259454" cy="112144"/>
              </a:xfrm>
            </p:grpSpPr>
            <p:sp>
              <p:nvSpPr>
                <p:cNvPr id="680" name="Flowchart: Connector 679"/>
                <p:cNvSpPr/>
                <p:nvPr/>
              </p:nvSpPr>
              <p:spPr bwMode="auto">
                <a:xfrm>
                  <a:off x="7446033"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681" name="Flowchart: Connector 680"/>
                <p:cNvSpPr/>
                <p:nvPr/>
              </p:nvSpPr>
              <p:spPr bwMode="auto">
                <a:xfrm>
                  <a:off x="7948158"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682" name="Flowchart: Connector 681"/>
                <p:cNvSpPr/>
                <p:nvPr/>
              </p:nvSpPr>
              <p:spPr bwMode="auto">
                <a:xfrm>
                  <a:off x="8593887"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grpSp>
          <p:grpSp>
            <p:nvGrpSpPr>
              <p:cNvPr id="664" name="Group 663"/>
              <p:cNvGrpSpPr/>
              <p:nvPr/>
            </p:nvGrpSpPr>
            <p:grpSpPr>
              <a:xfrm>
                <a:off x="500257" y="2798401"/>
                <a:ext cx="1170384" cy="112144"/>
                <a:chOff x="7499475" y="1850905"/>
                <a:chExt cx="1170384" cy="112144"/>
              </a:xfrm>
            </p:grpSpPr>
            <p:sp>
              <p:nvSpPr>
                <p:cNvPr id="677" name="Flowchart: Connector 676"/>
                <p:cNvSpPr/>
                <p:nvPr/>
              </p:nvSpPr>
              <p:spPr bwMode="auto">
                <a:xfrm>
                  <a:off x="7499475"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678" name="Flowchart: Connector 677"/>
                <p:cNvSpPr/>
                <p:nvPr/>
              </p:nvSpPr>
              <p:spPr bwMode="auto">
                <a:xfrm>
                  <a:off x="7948158"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679" name="Flowchart: Connector 678"/>
                <p:cNvSpPr/>
                <p:nvPr/>
              </p:nvSpPr>
              <p:spPr bwMode="auto">
                <a:xfrm>
                  <a:off x="8558259"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grpSp>
          <p:grpSp>
            <p:nvGrpSpPr>
              <p:cNvPr id="665" name="Group 664"/>
              <p:cNvGrpSpPr/>
              <p:nvPr/>
            </p:nvGrpSpPr>
            <p:grpSpPr>
              <a:xfrm>
                <a:off x="691765" y="2067621"/>
                <a:ext cx="1116942" cy="112144"/>
                <a:chOff x="7703208" y="1850905"/>
                <a:chExt cx="1116942" cy="112144"/>
              </a:xfrm>
            </p:grpSpPr>
            <p:sp>
              <p:nvSpPr>
                <p:cNvPr id="674" name="Flowchart: Connector 673"/>
                <p:cNvSpPr/>
                <p:nvPr/>
              </p:nvSpPr>
              <p:spPr bwMode="auto">
                <a:xfrm>
                  <a:off x="7703208"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675" name="Flowchart: Connector 674"/>
                <p:cNvSpPr/>
                <p:nvPr/>
              </p:nvSpPr>
              <p:spPr bwMode="auto">
                <a:xfrm>
                  <a:off x="8205333"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676" name="Flowchart: Connector 675"/>
                <p:cNvSpPr/>
                <p:nvPr/>
              </p:nvSpPr>
              <p:spPr bwMode="auto">
                <a:xfrm>
                  <a:off x="8708550"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grpSp>
          <p:grpSp>
            <p:nvGrpSpPr>
              <p:cNvPr id="666" name="Group 665"/>
              <p:cNvGrpSpPr/>
              <p:nvPr/>
            </p:nvGrpSpPr>
            <p:grpSpPr>
              <a:xfrm>
                <a:off x="691765" y="2553921"/>
                <a:ext cx="1116942" cy="112144"/>
                <a:chOff x="7703208" y="1850905"/>
                <a:chExt cx="1116942" cy="112144"/>
              </a:xfrm>
            </p:grpSpPr>
            <p:sp>
              <p:nvSpPr>
                <p:cNvPr id="671" name="Flowchart: Connector 670"/>
                <p:cNvSpPr/>
                <p:nvPr/>
              </p:nvSpPr>
              <p:spPr bwMode="auto">
                <a:xfrm>
                  <a:off x="7703208"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672" name="Flowchart: Connector 671"/>
                <p:cNvSpPr/>
                <p:nvPr/>
              </p:nvSpPr>
              <p:spPr bwMode="auto">
                <a:xfrm>
                  <a:off x="8205333"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673" name="Flowchart: Connector 672"/>
                <p:cNvSpPr/>
                <p:nvPr/>
              </p:nvSpPr>
              <p:spPr bwMode="auto">
                <a:xfrm>
                  <a:off x="8708550"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grpSp>
          <p:grpSp>
            <p:nvGrpSpPr>
              <p:cNvPr id="667" name="Group 666"/>
              <p:cNvGrpSpPr/>
              <p:nvPr/>
            </p:nvGrpSpPr>
            <p:grpSpPr>
              <a:xfrm>
                <a:off x="691765" y="3028222"/>
                <a:ext cx="1116942" cy="112144"/>
                <a:chOff x="7703208" y="1850905"/>
                <a:chExt cx="1116942" cy="112144"/>
              </a:xfrm>
            </p:grpSpPr>
            <p:sp>
              <p:nvSpPr>
                <p:cNvPr id="668" name="Flowchart: Connector 667"/>
                <p:cNvSpPr/>
                <p:nvPr/>
              </p:nvSpPr>
              <p:spPr bwMode="auto">
                <a:xfrm>
                  <a:off x="7703208"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669" name="Flowchart: Connector 668"/>
                <p:cNvSpPr/>
                <p:nvPr/>
              </p:nvSpPr>
              <p:spPr bwMode="auto">
                <a:xfrm>
                  <a:off x="8205333"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670" name="Flowchart: Connector 669"/>
                <p:cNvSpPr/>
                <p:nvPr/>
              </p:nvSpPr>
              <p:spPr bwMode="auto">
                <a:xfrm>
                  <a:off x="8708550"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grpSp>
        </p:grpSp>
        <p:grpSp>
          <p:nvGrpSpPr>
            <p:cNvPr id="598" name="Group 597"/>
            <p:cNvGrpSpPr/>
            <p:nvPr/>
          </p:nvGrpSpPr>
          <p:grpSpPr>
            <a:xfrm>
              <a:off x="2460600" y="1837800"/>
              <a:ext cx="260400" cy="43528"/>
              <a:chOff x="2165261" y="1973659"/>
              <a:chExt cx="260400" cy="43528"/>
            </a:xfrm>
          </p:grpSpPr>
          <p:cxnSp>
            <p:nvCxnSpPr>
              <p:cNvPr id="659" name="Straight Connector 658"/>
              <p:cNvCxnSpPr/>
              <p:nvPr/>
            </p:nvCxnSpPr>
            <p:spPr bwMode="auto">
              <a:xfrm>
                <a:off x="2214753" y="1973659"/>
                <a:ext cx="144000"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cxnSp>
            <p:nvCxnSpPr>
              <p:cNvPr id="660" name="Straight Connector 659"/>
              <p:cNvCxnSpPr/>
              <p:nvPr/>
            </p:nvCxnSpPr>
            <p:spPr bwMode="auto">
              <a:xfrm>
                <a:off x="2165261" y="1995423"/>
                <a:ext cx="234149"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cxnSp>
            <p:nvCxnSpPr>
              <p:cNvPr id="661" name="Straight Connector 660"/>
              <p:cNvCxnSpPr/>
              <p:nvPr/>
            </p:nvCxnSpPr>
            <p:spPr bwMode="auto">
              <a:xfrm>
                <a:off x="2317661" y="2017187"/>
                <a:ext cx="108000"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grpSp>
        <p:grpSp>
          <p:nvGrpSpPr>
            <p:cNvPr id="599" name="Group 598"/>
            <p:cNvGrpSpPr/>
            <p:nvPr/>
          </p:nvGrpSpPr>
          <p:grpSpPr>
            <a:xfrm>
              <a:off x="2200200" y="2077814"/>
              <a:ext cx="260400" cy="43528"/>
              <a:chOff x="2165261" y="1973659"/>
              <a:chExt cx="260400" cy="43528"/>
            </a:xfrm>
          </p:grpSpPr>
          <p:cxnSp>
            <p:nvCxnSpPr>
              <p:cNvPr id="656" name="Straight Connector 655"/>
              <p:cNvCxnSpPr/>
              <p:nvPr/>
            </p:nvCxnSpPr>
            <p:spPr bwMode="auto">
              <a:xfrm>
                <a:off x="2214753" y="1973659"/>
                <a:ext cx="144000"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cxnSp>
            <p:nvCxnSpPr>
              <p:cNvPr id="657" name="Straight Connector 656"/>
              <p:cNvCxnSpPr/>
              <p:nvPr/>
            </p:nvCxnSpPr>
            <p:spPr bwMode="auto">
              <a:xfrm>
                <a:off x="2165261" y="1995423"/>
                <a:ext cx="234149"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cxnSp>
            <p:nvCxnSpPr>
              <p:cNvPr id="658" name="Straight Connector 657"/>
              <p:cNvCxnSpPr/>
              <p:nvPr/>
            </p:nvCxnSpPr>
            <p:spPr bwMode="auto">
              <a:xfrm>
                <a:off x="2317661" y="2017187"/>
                <a:ext cx="108000"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grpSp>
        <p:grpSp>
          <p:nvGrpSpPr>
            <p:cNvPr id="600" name="Group 599"/>
            <p:cNvGrpSpPr/>
            <p:nvPr/>
          </p:nvGrpSpPr>
          <p:grpSpPr>
            <a:xfrm>
              <a:off x="2694749" y="2569801"/>
              <a:ext cx="260400" cy="43528"/>
              <a:chOff x="2165261" y="1973659"/>
              <a:chExt cx="260400" cy="43528"/>
            </a:xfrm>
          </p:grpSpPr>
          <p:cxnSp>
            <p:nvCxnSpPr>
              <p:cNvPr id="653" name="Straight Connector 652"/>
              <p:cNvCxnSpPr/>
              <p:nvPr/>
            </p:nvCxnSpPr>
            <p:spPr bwMode="auto">
              <a:xfrm>
                <a:off x="2214753" y="1973659"/>
                <a:ext cx="144000"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cxnSp>
            <p:nvCxnSpPr>
              <p:cNvPr id="654" name="Straight Connector 653"/>
              <p:cNvCxnSpPr/>
              <p:nvPr/>
            </p:nvCxnSpPr>
            <p:spPr bwMode="auto">
              <a:xfrm>
                <a:off x="2165261" y="1995423"/>
                <a:ext cx="234149"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cxnSp>
            <p:nvCxnSpPr>
              <p:cNvPr id="655" name="Straight Connector 654"/>
              <p:cNvCxnSpPr/>
              <p:nvPr/>
            </p:nvCxnSpPr>
            <p:spPr bwMode="auto">
              <a:xfrm>
                <a:off x="2317661" y="2017187"/>
                <a:ext cx="108000"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grpSp>
        <p:grpSp>
          <p:nvGrpSpPr>
            <p:cNvPr id="601" name="Group 600"/>
            <p:cNvGrpSpPr/>
            <p:nvPr/>
          </p:nvGrpSpPr>
          <p:grpSpPr>
            <a:xfrm>
              <a:off x="3234974" y="2073461"/>
              <a:ext cx="260400" cy="43528"/>
              <a:chOff x="2165261" y="1973659"/>
              <a:chExt cx="260400" cy="43528"/>
            </a:xfrm>
          </p:grpSpPr>
          <p:cxnSp>
            <p:nvCxnSpPr>
              <p:cNvPr id="650" name="Straight Connector 649"/>
              <p:cNvCxnSpPr/>
              <p:nvPr/>
            </p:nvCxnSpPr>
            <p:spPr bwMode="auto">
              <a:xfrm>
                <a:off x="2214753" y="1973659"/>
                <a:ext cx="144000"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cxnSp>
            <p:nvCxnSpPr>
              <p:cNvPr id="651" name="Straight Connector 650"/>
              <p:cNvCxnSpPr/>
              <p:nvPr/>
            </p:nvCxnSpPr>
            <p:spPr bwMode="auto">
              <a:xfrm>
                <a:off x="2165261" y="1995423"/>
                <a:ext cx="234149"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cxnSp>
            <p:nvCxnSpPr>
              <p:cNvPr id="652" name="Straight Connector 651"/>
              <p:cNvCxnSpPr/>
              <p:nvPr/>
            </p:nvCxnSpPr>
            <p:spPr bwMode="auto">
              <a:xfrm>
                <a:off x="2317661" y="2017187"/>
                <a:ext cx="108000"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grpSp>
        <p:grpSp>
          <p:nvGrpSpPr>
            <p:cNvPr id="602" name="Group 601"/>
            <p:cNvGrpSpPr/>
            <p:nvPr/>
          </p:nvGrpSpPr>
          <p:grpSpPr>
            <a:xfrm>
              <a:off x="2200200" y="3038431"/>
              <a:ext cx="260400" cy="43528"/>
              <a:chOff x="2165261" y="1973659"/>
              <a:chExt cx="260400" cy="43528"/>
            </a:xfrm>
          </p:grpSpPr>
          <p:cxnSp>
            <p:nvCxnSpPr>
              <p:cNvPr id="647" name="Straight Connector 646"/>
              <p:cNvCxnSpPr/>
              <p:nvPr/>
            </p:nvCxnSpPr>
            <p:spPr bwMode="auto">
              <a:xfrm>
                <a:off x="2214753" y="1973659"/>
                <a:ext cx="144000"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cxnSp>
            <p:nvCxnSpPr>
              <p:cNvPr id="648" name="Straight Connector 647"/>
              <p:cNvCxnSpPr/>
              <p:nvPr/>
            </p:nvCxnSpPr>
            <p:spPr bwMode="auto">
              <a:xfrm>
                <a:off x="2165261" y="1995423"/>
                <a:ext cx="234149"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cxnSp>
            <p:nvCxnSpPr>
              <p:cNvPr id="649" name="Straight Connector 648"/>
              <p:cNvCxnSpPr/>
              <p:nvPr/>
            </p:nvCxnSpPr>
            <p:spPr bwMode="auto">
              <a:xfrm>
                <a:off x="2317661" y="2017187"/>
                <a:ext cx="108000"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grpSp>
        <p:grpSp>
          <p:nvGrpSpPr>
            <p:cNvPr id="603" name="Group 602"/>
            <p:cNvGrpSpPr/>
            <p:nvPr/>
          </p:nvGrpSpPr>
          <p:grpSpPr>
            <a:xfrm>
              <a:off x="3234974" y="2569801"/>
              <a:ext cx="260400" cy="43528"/>
              <a:chOff x="2165261" y="1973659"/>
              <a:chExt cx="260400" cy="43528"/>
            </a:xfrm>
          </p:grpSpPr>
          <p:cxnSp>
            <p:nvCxnSpPr>
              <p:cNvPr id="644" name="Straight Connector 643"/>
              <p:cNvCxnSpPr/>
              <p:nvPr/>
            </p:nvCxnSpPr>
            <p:spPr bwMode="auto">
              <a:xfrm>
                <a:off x="2214753" y="1973659"/>
                <a:ext cx="144000"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cxnSp>
            <p:nvCxnSpPr>
              <p:cNvPr id="645" name="Straight Connector 644"/>
              <p:cNvCxnSpPr/>
              <p:nvPr/>
            </p:nvCxnSpPr>
            <p:spPr bwMode="auto">
              <a:xfrm>
                <a:off x="2165261" y="1995423"/>
                <a:ext cx="234149"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cxnSp>
            <p:nvCxnSpPr>
              <p:cNvPr id="646" name="Straight Connector 645"/>
              <p:cNvCxnSpPr/>
              <p:nvPr/>
            </p:nvCxnSpPr>
            <p:spPr bwMode="auto">
              <a:xfrm>
                <a:off x="2317661" y="2017187"/>
                <a:ext cx="108000"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grpSp>
        <p:grpSp>
          <p:nvGrpSpPr>
            <p:cNvPr id="604" name="Group 603"/>
            <p:cNvGrpSpPr/>
            <p:nvPr/>
          </p:nvGrpSpPr>
          <p:grpSpPr>
            <a:xfrm>
              <a:off x="2768379" y="2077814"/>
              <a:ext cx="187156" cy="25714"/>
              <a:chOff x="2214753" y="1991473"/>
              <a:chExt cx="187156" cy="25714"/>
            </a:xfrm>
          </p:grpSpPr>
          <p:cxnSp>
            <p:nvCxnSpPr>
              <p:cNvPr id="642" name="Straight Connector 641"/>
              <p:cNvCxnSpPr/>
              <p:nvPr/>
            </p:nvCxnSpPr>
            <p:spPr bwMode="auto">
              <a:xfrm>
                <a:off x="2214753" y="1991473"/>
                <a:ext cx="144000"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cxnSp>
            <p:nvCxnSpPr>
              <p:cNvPr id="643" name="Straight Connector 642"/>
              <p:cNvCxnSpPr/>
              <p:nvPr/>
            </p:nvCxnSpPr>
            <p:spPr bwMode="auto">
              <a:xfrm>
                <a:off x="2293909" y="2017187"/>
                <a:ext cx="108000"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grpSp>
        <p:grpSp>
          <p:nvGrpSpPr>
            <p:cNvPr id="605" name="Group 604"/>
            <p:cNvGrpSpPr/>
            <p:nvPr/>
          </p:nvGrpSpPr>
          <p:grpSpPr>
            <a:xfrm>
              <a:off x="2557085" y="2836133"/>
              <a:ext cx="187156" cy="25714"/>
              <a:chOff x="2214753" y="1991473"/>
              <a:chExt cx="187156" cy="25714"/>
            </a:xfrm>
          </p:grpSpPr>
          <p:cxnSp>
            <p:nvCxnSpPr>
              <p:cNvPr id="640" name="Straight Connector 639"/>
              <p:cNvCxnSpPr/>
              <p:nvPr/>
            </p:nvCxnSpPr>
            <p:spPr bwMode="auto">
              <a:xfrm>
                <a:off x="2214753" y="1991473"/>
                <a:ext cx="144000"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cxnSp>
            <p:nvCxnSpPr>
              <p:cNvPr id="641" name="Straight Connector 640"/>
              <p:cNvCxnSpPr/>
              <p:nvPr/>
            </p:nvCxnSpPr>
            <p:spPr bwMode="auto">
              <a:xfrm>
                <a:off x="2293909" y="2017187"/>
                <a:ext cx="108000"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grpSp>
        <p:grpSp>
          <p:nvGrpSpPr>
            <p:cNvPr id="606" name="Group 605"/>
            <p:cNvGrpSpPr/>
            <p:nvPr/>
          </p:nvGrpSpPr>
          <p:grpSpPr>
            <a:xfrm>
              <a:off x="2511204" y="2328194"/>
              <a:ext cx="187156" cy="25714"/>
              <a:chOff x="2214753" y="1991473"/>
              <a:chExt cx="187156" cy="25714"/>
            </a:xfrm>
          </p:grpSpPr>
          <p:cxnSp>
            <p:nvCxnSpPr>
              <p:cNvPr id="638" name="Straight Connector 637"/>
              <p:cNvCxnSpPr/>
              <p:nvPr/>
            </p:nvCxnSpPr>
            <p:spPr bwMode="auto">
              <a:xfrm>
                <a:off x="2214753" y="1991473"/>
                <a:ext cx="144000"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cxnSp>
            <p:nvCxnSpPr>
              <p:cNvPr id="639" name="Straight Connector 638"/>
              <p:cNvCxnSpPr/>
              <p:nvPr/>
            </p:nvCxnSpPr>
            <p:spPr bwMode="auto">
              <a:xfrm>
                <a:off x="2293909" y="2017187"/>
                <a:ext cx="108000"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grpSp>
        <p:grpSp>
          <p:nvGrpSpPr>
            <p:cNvPr id="607" name="Group 606"/>
            <p:cNvGrpSpPr/>
            <p:nvPr/>
          </p:nvGrpSpPr>
          <p:grpSpPr>
            <a:xfrm>
              <a:off x="3271596" y="3047338"/>
              <a:ext cx="187156" cy="25714"/>
              <a:chOff x="2214753" y="1991473"/>
              <a:chExt cx="187156" cy="25714"/>
            </a:xfrm>
          </p:grpSpPr>
          <p:cxnSp>
            <p:nvCxnSpPr>
              <p:cNvPr id="636" name="Straight Connector 635"/>
              <p:cNvCxnSpPr/>
              <p:nvPr/>
            </p:nvCxnSpPr>
            <p:spPr bwMode="auto">
              <a:xfrm>
                <a:off x="2214753" y="1991473"/>
                <a:ext cx="144000"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cxnSp>
            <p:nvCxnSpPr>
              <p:cNvPr id="637" name="Straight Connector 636"/>
              <p:cNvCxnSpPr/>
              <p:nvPr/>
            </p:nvCxnSpPr>
            <p:spPr bwMode="auto">
              <a:xfrm>
                <a:off x="2293909" y="2017187"/>
                <a:ext cx="108000"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grpSp>
        <p:grpSp>
          <p:nvGrpSpPr>
            <p:cNvPr id="608" name="Group 607"/>
            <p:cNvGrpSpPr/>
            <p:nvPr/>
          </p:nvGrpSpPr>
          <p:grpSpPr>
            <a:xfrm>
              <a:off x="3047818" y="1846707"/>
              <a:ext cx="187156" cy="25714"/>
              <a:chOff x="2214753" y="1991473"/>
              <a:chExt cx="187156" cy="25714"/>
            </a:xfrm>
          </p:grpSpPr>
          <p:cxnSp>
            <p:nvCxnSpPr>
              <p:cNvPr id="634" name="Straight Connector 633"/>
              <p:cNvCxnSpPr/>
              <p:nvPr/>
            </p:nvCxnSpPr>
            <p:spPr bwMode="auto">
              <a:xfrm>
                <a:off x="2214753" y="1991473"/>
                <a:ext cx="144000"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cxnSp>
            <p:nvCxnSpPr>
              <p:cNvPr id="635" name="Straight Connector 634"/>
              <p:cNvCxnSpPr/>
              <p:nvPr/>
            </p:nvCxnSpPr>
            <p:spPr bwMode="auto">
              <a:xfrm>
                <a:off x="2293909" y="2017187"/>
                <a:ext cx="108000"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grpSp>
        <p:grpSp>
          <p:nvGrpSpPr>
            <p:cNvPr id="609" name="Group 608"/>
            <p:cNvGrpSpPr/>
            <p:nvPr/>
          </p:nvGrpSpPr>
          <p:grpSpPr>
            <a:xfrm>
              <a:off x="2024920" y="1860534"/>
              <a:ext cx="187156" cy="25714"/>
              <a:chOff x="2214753" y="1991473"/>
              <a:chExt cx="187156" cy="25714"/>
            </a:xfrm>
          </p:grpSpPr>
          <p:cxnSp>
            <p:nvCxnSpPr>
              <p:cNvPr id="632" name="Straight Connector 631"/>
              <p:cNvCxnSpPr/>
              <p:nvPr/>
            </p:nvCxnSpPr>
            <p:spPr bwMode="auto">
              <a:xfrm>
                <a:off x="2214753" y="1991473"/>
                <a:ext cx="144000"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cxnSp>
            <p:nvCxnSpPr>
              <p:cNvPr id="633" name="Straight Connector 632"/>
              <p:cNvCxnSpPr/>
              <p:nvPr/>
            </p:nvCxnSpPr>
            <p:spPr bwMode="auto">
              <a:xfrm>
                <a:off x="2293909" y="2017187"/>
                <a:ext cx="108000"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grpSp>
        <p:grpSp>
          <p:nvGrpSpPr>
            <p:cNvPr id="610" name="Group 609"/>
            <p:cNvGrpSpPr/>
            <p:nvPr/>
          </p:nvGrpSpPr>
          <p:grpSpPr>
            <a:xfrm>
              <a:off x="2036982" y="2563863"/>
              <a:ext cx="425420" cy="49466"/>
              <a:chOff x="2125683" y="1973659"/>
              <a:chExt cx="425420" cy="49466"/>
            </a:xfrm>
          </p:grpSpPr>
          <p:cxnSp>
            <p:nvCxnSpPr>
              <p:cNvPr id="629" name="Straight Connector 628"/>
              <p:cNvCxnSpPr/>
              <p:nvPr/>
            </p:nvCxnSpPr>
            <p:spPr bwMode="auto">
              <a:xfrm>
                <a:off x="2125683" y="1973659"/>
                <a:ext cx="144000"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cxnSp>
            <p:nvCxnSpPr>
              <p:cNvPr id="630" name="Straight Connector 629"/>
              <p:cNvCxnSpPr/>
              <p:nvPr/>
            </p:nvCxnSpPr>
            <p:spPr bwMode="auto">
              <a:xfrm>
                <a:off x="2165260" y="1995423"/>
                <a:ext cx="360000"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cxnSp>
            <p:nvCxnSpPr>
              <p:cNvPr id="631" name="Straight Connector 630"/>
              <p:cNvCxnSpPr/>
              <p:nvPr/>
            </p:nvCxnSpPr>
            <p:spPr bwMode="auto">
              <a:xfrm>
                <a:off x="2371103" y="2023125"/>
                <a:ext cx="180000"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grpSp>
        <p:grpSp>
          <p:nvGrpSpPr>
            <p:cNvPr id="611" name="Group 610"/>
            <p:cNvGrpSpPr/>
            <p:nvPr/>
          </p:nvGrpSpPr>
          <p:grpSpPr>
            <a:xfrm>
              <a:off x="2939754" y="2338943"/>
              <a:ext cx="425420" cy="49466"/>
              <a:chOff x="2125683" y="1973659"/>
              <a:chExt cx="425420" cy="49466"/>
            </a:xfrm>
          </p:grpSpPr>
          <p:cxnSp>
            <p:nvCxnSpPr>
              <p:cNvPr id="626" name="Straight Connector 625"/>
              <p:cNvCxnSpPr/>
              <p:nvPr/>
            </p:nvCxnSpPr>
            <p:spPr bwMode="auto">
              <a:xfrm>
                <a:off x="2125683" y="1973659"/>
                <a:ext cx="144000"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cxnSp>
            <p:nvCxnSpPr>
              <p:cNvPr id="627" name="Straight Connector 626"/>
              <p:cNvCxnSpPr/>
              <p:nvPr/>
            </p:nvCxnSpPr>
            <p:spPr bwMode="auto">
              <a:xfrm>
                <a:off x="2165260" y="1995423"/>
                <a:ext cx="360000"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cxnSp>
            <p:nvCxnSpPr>
              <p:cNvPr id="628" name="Straight Connector 627"/>
              <p:cNvCxnSpPr/>
              <p:nvPr/>
            </p:nvCxnSpPr>
            <p:spPr bwMode="auto">
              <a:xfrm>
                <a:off x="2371103" y="2023125"/>
                <a:ext cx="180000"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grpSp>
        <p:grpSp>
          <p:nvGrpSpPr>
            <p:cNvPr id="612" name="Group 611"/>
            <p:cNvGrpSpPr/>
            <p:nvPr/>
          </p:nvGrpSpPr>
          <p:grpSpPr>
            <a:xfrm>
              <a:off x="2913911" y="2818007"/>
              <a:ext cx="425420" cy="49466"/>
              <a:chOff x="2125683" y="1973659"/>
              <a:chExt cx="425420" cy="49466"/>
            </a:xfrm>
          </p:grpSpPr>
          <p:cxnSp>
            <p:nvCxnSpPr>
              <p:cNvPr id="623" name="Straight Connector 622"/>
              <p:cNvCxnSpPr/>
              <p:nvPr/>
            </p:nvCxnSpPr>
            <p:spPr bwMode="auto">
              <a:xfrm>
                <a:off x="2125683" y="1973659"/>
                <a:ext cx="144000"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cxnSp>
            <p:nvCxnSpPr>
              <p:cNvPr id="624" name="Straight Connector 623"/>
              <p:cNvCxnSpPr/>
              <p:nvPr/>
            </p:nvCxnSpPr>
            <p:spPr bwMode="auto">
              <a:xfrm>
                <a:off x="2165260" y="1995423"/>
                <a:ext cx="360000"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cxnSp>
            <p:nvCxnSpPr>
              <p:cNvPr id="625" name="Straight Connector 624"/>
              <p:cNvCxnSpPr/>
              <p:nvPr/>
            </p:nvCxnSpPr>
            <p:spPr bwMode="auto">
              <a:xfrm>
                <a:off x="2371103" y="2023125"/>
                <a:ext cx="180000"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grpSp>
        <p:grpSp>
          <p:nvGrpSpPr>
            <p:cNvPr id="613" name="Group 612"/>
            <p:cNvGrpSpPr/>
            <p:nvPr/>
          </p:nvGrpSpPr>
          <p:grpSpPr>
            <a:xfrm>
              <a:off x="2022002" y="2792605"/>
              <a:ext cx="260400" cy="43528"/>
              <a:chOff x="2165261" y="1973659"/>
              <a:chExt cx="260400" cy="43528"/>
            </a:xfrm>
          </p:grpSpPr>
          <p:cxnSp>
            <p:nvCxnSpPr>
              <p:cNvPr id="620" name="Straight Connector 619"/>
              <p:cNvCxnSpPr/>
              <p:nvPr/>
            </p:nvCxnSpPr>
            <p:spPr bwMode="auto">
              <a:xfrm>
                <a:off x="2214753" y="1973659"/>
                <a:ext cx="144000"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cxnSp>
            <p:nvCxnSpPr>
              <p:cNvPr id="621" name="Straight Connector 620"/>
              <p:cNvCxnSpPr/>
              <p:nvPr/>
            </p:nvCxnSpPr>
            <p:spPr bwMode="auto">
              <a:xfrm>
                <a:off x="2165261" y="1995423"/>
                <a:ext cx="234149"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cxnSp>
            <p:nvCxnSpPr>
              <p:cNvPr id="622" name="Straight Connector 621"/>
              <p:cNvCxnSpPr/>
              <p:nvPr/>
            </p:nvCxnSpPr>
            <p:spPr bwMode="auto">
              <a:xfrm>
                <a:off x="2317661" y="2017187"/>
                <a:ext cx="108000"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grpSp>
        <p:grpSp>
          <p:nvGrpSpPr>
            <p:cNvPr id="614" name="Group 613"/>
            <p:cNvGrpSpPr/>
            <p:nvPr/>
          </p:nvGrpSpPr>
          <p:grpSpPr>
            <a:xfrm>
              <a:off x="2036982" y="2341051"/>
              <a:ext cx="187156" cy="25714"/>
              <a:chOff x="2214753" y="1991473"/>
              <a:chExt cx="187156" cy="25714"/>
            </a:xfrm>
          </p:grpSpPr>
          <p:cxnSp>
            <p:nvCxnSpPr>
              <p:cNvPr id="618" name="Straight Connector 617"/>
              <p:cNvCxnSpPr/>
              <p:nvPr/>
            </p:nvCxnSpPr>
            <p:spPr bwMode="auto">
              <a:xfrm>
                <a:off x="2214753" y="1991473"/>
                <a:ext cx="144000"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cxnSp>
            <p:nvCxnSpPr>
              <p:cNvPr id="619" name="Straight Connector 618"/>
              <p:cNvCxnSpPr/>
              <p:nvPr/>
            </p:nvCxnSpPr>
            <p:spPr bwMode="auto">
              <a:xfrm>
                <a:off x="2293909" y="2017187"/>
                <a:ext cx="108000"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grpSp>
        <p:grpSp>
          <p:nvGrpSpPr>
            <p:cNvPr id="615" name="Group 614"/>
            <p:cNvGrpSpPr/>
            <p:nvPr/>
          </p:nvGrpSpPr>
          <p:grpSpPr>
            <a:xfrm>
              <a:off x="2766332" y="3041088"/>
              <a:ext cx="187156" cy="25714"/>
              <a:chOff x="2214753" y="1991473"/>
              <a:chExt cx="187156" cy="25714"/>
            </a:xfrm>
          </p:grpSpPr>
          <p:cxnSp>
            <p:nvCxnSpPr>
              <p:cNvPr id="616" name="Straight Connector 615"/>
              <p:cNvCxnSpPr/>
              <p:nvPr/>
            </p:nvCxnSpPr>
            <p:spPr bwMode="auto">
              <a:xfrm>
                <a:off x="2214753" y="1991473"/>
                <a:ext cx="144000"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cxnSp>
            <p:nvCxnSpPr>
              <p:cNvPr id="617" name="Straight Connector 616"/>
              <p:cNvCxnSpPr/>
              <p:nvPr/>
            </p:nvCxnSpPr>
            <p:spPr bwMode="auto">
              <a:xfrm>
                <a:off x="2293909" y="2017187"/>
                <a:ext cx="108000" cy="0"/>
              </a:xfrm>
              <a:prstGeom prst="line">
                <a:avLst/>
              </a:prstGeom>
              <a:solidFill>
                <a:srgbClr val="CCFFCC">
                  <a:alpha val="80000"/>
                </a:srgbClr>
              </a:solidFill>
              <a:ln w="9525" cap="flat" cmpd="sng" algn="ctr">
                <a:solidFill>
                  <a:schemeClr val="bg1">
                    <a:lumMod val="50000"/>
                  </a:schemeClr>
                </a:solidFill>
                <a:prstDash val="solid"/>
                <a:round/>
                <a:headEnd type="none" w="med" len="med"/>
                <a:tailEnd type="none" w="med" len="med"/>
              </a:ln>
              <a:effectLst/>
            </p:spPr>
          </p:cxnSp>
        </p:grpSp>
      </p:grpSp>
      <p:sp>
        <p:nvSpPr>
          <p:cNvPr id="596" name="Rectangle 595"/>
          <p:cNvSpPr/>
          <p:nvPr/>
        </p:nvSpPr>
        <p:spPr bwMode="auto">
          <a:xfrm>
            <a:off x="2527550" y="3421491"/>
            <a:ext cx="1914373" cy="914975"/>
          </a:xfrm>
          <a:prstGeom prst="rect">
            <a:avLst/>
          </a:prstGeom>
          <a:noFill/>
          <a:ln w="9525" cap="flat" cmpd="sng" algn="ctr">
            <a:noFill/>
            <a:prstDash val="solid"/>
            <a:round/>
            <a:headEnd type="none" w="med" len="med"/>
            <a:tailEnd type="none" w="med" len="med"/>
          </a:ln>
          <a:effectLst/>
        </p:spPr>
        <p:txBody>
          <a:bodyPr vert="horz" wrap="square" lIns="36000" tIns="0" rIns="36000" bIns="0" numCol="1" rtlCol="0" anchor="ctr" anchorCtr="0" compatLnSpc="1">
            <a:prstTxWarp prst="textNoShape">
              <a:avLst/>
            </a:prstTxWarp>
          </a:bodyPr>
          <a:lstStyle/>
          <a:p>
            <a:r>
              <a:rPr lang="en-US" altLang="zh-CN" sz="1400" dirty="0" smtClean="0">
                <a:solidFill>
                  <a:schemeClr val="tx1"/>
                </a:solidFill>
                <a:latin typeface="+mn-lt"/>
                <a:ea typeface="黑体" pitchFamily="49" charset="-122"/>
              </a:rPr>
              <a:t>Batch data, real-time data, streaming data, milliseconds to seconds to respond</a:t>
            </a:r>
            <a:endParaRPr lang="zh-CN" altLang="en-US" sz="1400" dirty="0" smtClean="0">
              <a:solidFill>
                <a:schemeClr val="tx1"/>
              </a:solidFill>
              <a:latin typeface="黑体" pitchFamily="49" charset="-122"/>
              <a:ea typeface="黑体" pitchFamily="49" charset="-122"/>
            </a:endParaRPr>
          </a:p>
        </p:txBody>
      </p:sp>
      <p:sp>
        <p:nvSpPr>
          <p:cNvPr id="687" name="Rounded Rectangle 686"/>
          <p:cNvSpPr/>
          <p:nvPr/>
        </p:nvSpPr>
        <p:spPr bwMode="auto">
          <a:xfrm>
            <a:off x="366208" y="1340767"/>
            <a:ext cx="2044898" cy="594000"/>
          </a:xfrm>
          <a:prstGeom prst="roundRect">
            <a:avLst/>
          </a:prstGeom>
          <a:solidFill>
            <a:schemeClr val="accent2">
              <a:lumMod val="75000"/>
              <a:alpha val="80000"/>
            </a:schemeClr>
          </a:solidFill>
          <a:ln w="9525" cap="flat" cmpd="sng" algn="ctr">
            <a:solidFill>
              <a:schemeClr val="accent2">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i="0" u="sng" strike="noStrike" cap="none" normalizeH="0" baseline="0" dirty="0" smtClean="0">
                <a:ln>
                  <a:noFill/>
                </a:ln>
                <a:solidFill>
                  <a:srgbClr val="FFFF00"/>
                </a:solidFill>
                <a:effectLst/>
                <a:latin typeface="+mn-lt"/>
                <a:ea typeface="微软雅黑" pitchFamily="34" charset="-122"/>
              </a:rPr>
              <a:t>V</a:t>
            </a:r>
            <a:r>
              <a:rPr kumimoji="0" lang="en-US" altLang="zh-CN" i="0" u="none" strike="noStrike" cap="none" normalizeH="0" baseline="0" dirty="0" smtClean="0">
                <a:ln>
                  <a:noFill/>
                </a:ln>
                <a:solidFill>
                  <a:schemeClr val="bg1"/>
                </a:solidFill>
                <a:effectLst/>
                <a:latin typeface="+mn-lt"/>
                <a:ea typeface="微软雅黑" pitchFamily="34" charset="-122"/>
              </a:rPr>
              <a:t>olume</a:t>
            </a:r>
            <a:endParaRPr kumimoji="0" lang="zh-CN" altLang="en-US" i="0" u="none" strike="noStrike" cap="none" normalizeH="0" baseline="0" dirty="0" smtClean="0">
              <a:ln>
                <a:noFill/>
              </a:ln>
              <a:solidFill>
                <a:schemeClr val="bg1"/>
              </a:solidFill>
              <a:effectLst/>
              <a:latin typeface="+mn-lt"/>
              <a:ea typeface="微软雅黑" pitchFamily="34" charset="-122"/>
            </a:endParaRPr>
          </a:p>
        </p:txBody>
      </p:sp>
      <p:grpSp>
        <p:nvGrpSpPr>
          <p:cNvPr id="689" name="Group 688"/>
          <p:cNvGrpSpPr/>
          <p:nvPr/>
        </p:nvGrpSpPr>
        <p:grpSpPr>
          <a:xfrm>
            <a:off x="476836" y="2037532"/>
            <a:ext cx="1818000" cy="1368000"/>
            <a:chOff x="303940" y="1837800"/>
            <a:chExt cx="1504767" cy="1376940"/>
          </a:xfrm>
        </p:grpSpPr>
        <p:grpSp>
          <p:nvGrpSpPr>
            <p:cNvPr id="692" name="Group 34"/>
            <p:cNvGrpSpPr/>
            <p:nvPr/>
          </p:nvGrpSpPr>
          <p:grpSpPr>
            <a:xfrm>
              <a:off x="303940" y="1837800"/>
              <a:ext cx="1374117" cy="112144"/>
              <a:chOff x="7446033" y="1850905"/>
              <a:chExt cx="1374117" cy="112144"/>
            </a:xfrm>
          </p:grpSpPr>
          <p:sp>
            <p:nvSpPr>
              <p:cNvPr id="742" name="Flowchart: Connector 741"/>
              <p:cNvSpPr/>
              <p:nvPr/>
            </p:nvSpPr>
            <p:spPr bwMode="auto">
              <a:xfrm>
                <a:off x="7446033"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743" name="Flowchart: Connector 742"/>
              <p:cNvSpPr/>
              <p:nvPr/>
            </p:nvSpPr>
            <p:spPr bwMode="auto">
              <a:xfrm>
                <a:off x="7703208"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744" name="Flowchart: Connector 743"/>
              <p:cNvSpPr/>
              <p:nvPr/>
            </p:nvSpPr>
            <p:spPr bwMode="auto">
              <a:xfrm>
                <a:off x="7948158"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745" name="Flowchart: Connector 744"/>
              <p:cNvSpPr/>
              <p:nvPr/>
            </p:nvSpPr>
            <p:spPr bwMode="auto">
              <a:xfrm>
                <a:off x="8205333"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746" name="Flowchart: Connector 745"/>
              <p:cNvSpPr/>
              <p:nvPr/>
            </p:nvSpPr>
            <p:spPr bwMode="auto">
              <a:xfrm>
                <a:off x="8451375"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747" name="Flowchart: Connector 746"/>
              <p:cNvSpPr/>
              <p:nvPr/>
            </p:nvSpPr>
            <p:spPr bwMode="auto">
              <a:xfrm>
                <a:off x="8708550"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grpSp>
        <p:grpSp>
          <p:nvGrpSpPr>
            <p:cNvPr id="693" name="Group 35"/>
            <p:cNvGrpSpPr/>
            <p:nvPr/>
          </p:nvGrpSpPr>
          <p:grpSpPr>
            <a:xfrm>
              <a:off x="303940" y="2209800"/>
              <a:ext cx="1374117" cy="112144"/>
              <a:chOff x="7446033" y="1850905"/>
              <a:chExt cx="1374117" cy="112144"/>
            </a:xfrm>
          </p:grpSpPr>
          <p:sp>
            <p:nvSpPr>
              <p:cNvPr id="736" name="Flowchart: Connector 735"/>
              <p:cNvSpPr/>
              <p:nvPr/>
            </p:nvSpPr>
            <p:spPr bwMode="auto">
              <a:xfrm>
                <a:off x="7446033"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737" name="Flowchart: Connector 736"/>
              <p:cNvSpPr/>
              <p:nvPr/>
            </p:nvSpPr>
            <p:spPr bwMode="auto">
              <a:xfrm>
                <a:off x="7703208"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738" name="Flowchart: Connector 737"/>
              <p:cNvSpPr/>
              <p:nvPr/>
            </p:nvSpPr>
            <p:spPr bwMode="auto">
              <a:xfrm>
                <a:off x="7948158"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zh-CN" altLang="en-US" sz="1600" b="0" smtClean="0">
                  <a:solidFill>
                    <a:schemeClr val="tx1"/>
                  </a:solidFill>
                  <a:ea typeface="宋体" pitchFamily="2" charset="-122"/>
                </a:endParaRPr>
              </a:p>
            </p:txBody>
          </p:sp>
          <p:sp>
            <p:nvSpPr>
              <p:cNvPr id="739" name="Flowchart: Connector 738"/>
              <p:cNvSpPr/>
              <p:nvPr/>
            </p:nvSpPr>
            <p:spPr bwMode="auto">
              <a:xfrm>
                <a:off x="8205333"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740" name="Flowchart: Connector 739"/>
              <p:cNvSpPr/>
              <p:nvPr/>
            </p:nvSpPr>
            <p:spPr bwMode="auto">
              <a:xfrm>
                <a:off x="8451375"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741" name="Flowchart: Connector 740"/>
              <p:cNvSpPr/>
              <p:nvPr/>
            </p:nvSpPr>
            <p:spPr bwMode="auto">
              <a:xfrm>
                <a:off x="8708550"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grpSp>
        <p:grpSp>
          <p:nvGrpSpPr>
            <p:cNvPr id="694" name="Group 42"/>
            <p:cNvGrpSpPr/>
            <p:nvPr/>
          </p:nvGrpSpPr>
          <p:grpSpPr>
            <a:xfrm>
              <a:off x="303940" y="2569801"/>
              <a:ext cx="1374117" cy="112144"/>
              <a:chOff x="7446033" y="1850905"/>
              <a:chExt cx="1374117" cy="112144"/>
            </a:xfrm>
          </p:grpSpPr>
          <p:sp>
            <p:nvSpPr>
              <p:cNvPr id="730" name="Flowchart: Connector 729"/>
              <p:cNvSpPr/>
              <p:nvPr/>
            </p:nvSpPr>
            <p:spPr bwMode="auto">
              <a:xfrm>
                <a:off x="7446033"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731" name="Flowchart: Connector 730"/>
              <p:cNvSpPr/>
              <p:nvPr/>
            </p:nvSpPr>
            <p:spPr bwMode="auto">
              <a:xfrm>
                <a:off x="7703208"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732" name="Flowchart: Connector 731"/>
              <p:cNvSpPr/>
              <p:nvPr/>
            </p:nvSpPr>
            <p:spPr bwMode="auto">
              <a:xfrm>
                <a:off x="7948158"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733" name="Flowchart: Connector 732"/>
              <p:cNvSpPr/>
              <p:nvPr/>
            </p:nvSpPr>
            <p:spPr bwMode="auto">
              <a:xfrm>
                <a:off x="8205333"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zh-CN" altLang="en-US" sz="1600" b="0" smtClean="0">
                  <a:solidFill>
                    <a:schemeClr val="tx1"/>
                  </a:solidFill>
                  <a:ea typeface="宋体" pitchFamily="2" charset="-122"/>
                </a:endParaRPr>
              </a:p>
            </p:txBody>
          </p:sp>
          <p:sp>
            <p:nvSpPr>
              <p:cNvPr id="734" name="Flowchart: Connector 733"/>
              <p:cNvSpPr/>
              <p:nvPr/>
            </p:nvSpPr>
            <p:spPr bwMode="auto">
              <a:xfrm>
                <a:off x="8451375"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735" name="Flowchart: Connector 734"/>
              <p:cNvSpPr/>
              <p:nvPr/>
            </p:nvSpPr>
            <p:spPr bwMode="auto">
              <a:xfrm>
                <a:off x="8708550"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grpSp>
        <p:grpSp>
          <p:nvGrpSpPr>
            <p:cNvPr id="695" name="Group 49"/>
            <p:cNvGrpSpPr/>
            <p:nvPr/>
          </p:nvGrpSpPr>
          <p:grpSpPr>
            <a:xfrm>
              <a:off x="303940" y="2941801"/>
              <a:ext cx="1374117" cy="112144"/>
              <a:chOff x="7446033" y="1850905"/>
              <a:chExt cx="1374117" cy="112144"/>
            </a:xfrm>
          </p:grpSpPr>
          <p:sp>
            <p:nvSpPr>
              <p:cNvPr id="724" name="Flowchart: Connector 723"/>
              <p:cNvSpPr/>
              <p:nvPr/>
            </p:nvSpPr>
            <p:spPr bwMode="auto">
              <a:xfrm>
                <a:off x="7446033"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725" name="Flowchart: Connector 724"/>
              <p:cNvSpPr/>
              <p:nvPr/>
            </p:nvSpPr>
            <p:spPr bwMode="auto">
              <a:xfrm>
                <a:off x="7703208"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726" name="Flowchart: Connector 725"/>
              <p:cNvSpPr/>
              <p:nvPr/>
            </p:nvSpPr>
            <p:spPr bwMode="auto">
              <a:xfrm>
                <a:off x="7948158"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727" name="Flowchart: Connector 726"/>
              <p:cNvSpPr/>
              <p:nvPr/>
            </p:nvSpPr>
            <p:spPr bwMode="auto">
              <a:xfrm>
                <a:off x="8205333"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728" name="Flowchart: Connector 727"/>
              <p:cNvSpPr/>
              <p:nvPr/>
            </p:nvSpPr>
            <p:spPr bwMode="auto">
              <a:xfrm>
                <a:off x="8451375"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eaLnBrk="1" latinLnBrk="0" hangingPunct="1">
                  <a:lnSpc>
                    <a:spcPct val="100000"/>
                  </a:lnSpc>
                  <a:buClrTx/>
                  <a:buSzTx/>
                  <a:buFontTx/>
                  <a:buNone/>
                  <a:tabLst/>
                </a:pPr>
                <a:endParaRPr lang="zh-CN" altLang="en-US" sz="1600" b="0" smtClean="0">
                  <a:solidFill>
                    <a:schemeClr val="tx1"/>
                  </a:solidFill>
                  <a:ea typeface="宋体" pitchFamily="2" charset="-122"/>
                </a:endParaRPr>
              </a:p>
            </p:txBody>
          </p:sp>
          <p:sp>
            <p:nvSpPr>
              <p:cNvPr id="729" name="Flowchart: Connector 728"/>
              <p:cNvSpPr/>
              <p:nvPr/>
            </p:nvSpPr>
            <p:spPr bwMode="auto">
              <a:xfrm>
                <a:off x="8708550"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grpSp>
        <p:grpSp>
          <p:nvGrpSpPr>
            <p:cNvPr id="696" name="Group 56"/>
            <p:cNvGrpSpPr/>
            <p:nvPr/>
          </p:nvGrpSpPr>
          <p:grpSpPr>
            <a:xfrm>
              <a:off x="434590" y="1998595"/>
              <a:ext cx="1374117" cy="112144"/>
              <a:chOff x="7446033" y="1850905"/>
              <a:chExt cx="1374117" cy="112144"/>
            </a:xfrm>
          </p:grpSpPr>
          <p:sp>
            <p:nvSpPr>
              <p:cNvPr id="718" name="Flowchart: Connector 717"/>
              <p:cNvSpPr/>
              <p:nvPr/>
            </p:nvSpPr>
            <p:spPr bwMode="auto">
              <a:xfrm>
                <a:off x="7446033"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719" name="Flowchart: Connector 718"/>
              <p:cNvSpPr/>
              <p:nvPr/>
            </p:nvSpPr>
            <p:spPr bwMode="auto">
              <a:xfrm>
                <a:off x="7703208"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zh-CN" altLang="en-US" sz="1600" b="0" smtClean="0">
                  <a:solidFill>
                    <a:schemeClr val="tx1"/>
                  </a:solidFill>
                  <a:ea typeface="宋体" pitchFamily="2" charset="-122"/>
                </a:endParaRPr>
              </a:p>
            </p:txBody>
          </p:sp>
          <p:sp>
            <p:nvSpPr>
              <p:cNvPr id="720" name="Flowchart: Connector 719"/>
              <p:cNvSpPr/>
              <p:nvPr/>
            </p:nvSpPr>
            <p:spPr bwMode="auto">
              <a:xfrm>
                <a:off x="7948158"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721" name="Flowchart: Connector 720"/>
              <p:cNvSpPr/>
              <p:nvPr/>
            </p:nvSpPr>
            <p:spPr bwMode="auto">
              <a:xfrm>
                <a:off x="8205333"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722" name="Flowchart: Connector 721"/>
              <p:cNvSpPr/>
              <p:nvPr/>
            </p:nvSpPr>
            <p:spPr bwMode="auto">
              <a:xfrm>
                <a:off x="8451375"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723" name="Flowchart: Connector 722"/>
              <p:cNvSpPr/>
              <p:nvPr/>
            </p:nvSpPr>
            <p:spPr bwMode="auto">
              <a:xfrm>
                <a:off x="8708550"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grpSp>
        <p:grpSp>
          <p:nvGrpSpPr>
            <p:cNvPr id="697" name="Group 63"/>
            <p:cNvGrpSpPr/>
            <p:nvPr/>
          </p:nvGrpSpPr>
          <p:grpSpPr>
            <a:xfrm>
              <a:off x="434590" y="2370595"/>
              <a:ext cx="1374117" cy="112144"/>
              <a:chOff x="7446033" y="1850905"/>
              <a:chExt cx="1374117" cy="112144"/>
            </a:xfrm>
          </p:grpSpPr>
          <p:sp>
            <p:nvSpPr>
              <p:cNvPr id="712" name="Flowchart: Connector 711"/>
              <p:cNvSpPr/>
              <p:nvPr/>
            </p:nvSpPr>
            <p:spPr bwMode="auto">
              <a:xfrm>
                <a:off x="7446033"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713" name="Flowchart: Connector 712"/>
              <p:cNvSpPr/>
              <p:nvPr/>
            </p:nvSpPr>
            <p:spPr bwMode="auto">
              <a:xfrm>
                <a:off x="7703208"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714" name="Flowchart: Connector 713"/>
              <p:cNvSpPr/>
              <p:nvPr/>
            </p:nvSpPr>
            <p:spPr bwMode="auto">
              <a:xfrm>
                <a:off x="7948158"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715" name="Flowchart: Connector 714"/>
              <p:cNvSpPr/>
              <p:nvPr/>
            </p:nvSpPr>
            <p:spPr bwMode="auto">
              <a:xfrm>
                <a:off x="8205333"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716" name="Flowchart: Connector 715"/>
              <p:cNvSpPr/>
              <p:nvPr/>
            </p:nvSpPr>
            <p:spPr bwMode="auto">
              <a:xfrm>
                <a:off x="8451375"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717" name="Flowchart: Connector 716"/>
              <p:cNvSpPr/>
              <p:nvPr/>
            </p:nvSpPr>
            <p:spPr bwMode="auto">
              <a:xfrm>
                <a:off x="8708550"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grpSp>
        <p:grpSp>
          <p:nvGrpSpPr>
            <p:cNvPr id="698" name="Group 70"/>
            <p:cNvGrpSpPr/>
            <p:nvPr/>
          </p:nvGrpSpPr>
          <p:grpSpPr>
            <a:xfrm>
              <a:off x="434590" y="2730596"/>
              <a:ext cx="1374117" cy="112144"/>
              <a:chOff x="7446033" y="1850905"/>
              <a:chExt cx="1374117" cy="112144"/>
            </a:xfrm>
          </p:grpSpPr>
          <p:sp>
            <p:nvSpPr>
              <p:cNvPr id="706" name="Flowchart: Connector 705"/>
              <p:cNvSpPr/>
              <p:nvPr/>
            </p:nvSpPr>
            <p:spPr bwMode="auto">
              <a:xfrm>
                <a:off x="7446033"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707" name="Flowchart: Connector 706"/>
              <p:cNvSpPr/>
              <p:nvPr/>
            </p:nvSpPr>
            <p:spPr bwMode="auto">
              <a:xfrm>
                <a:off x="7703208"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708" name="Flowchart: Connector 707"/>
              <p:cNvSpPr/>
              <p:nvPr/>
            </p:nvSpPr>
            <p:spPr bwMode="auto">
              <a:xfrm>
                <a:off x="7948158"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709" name="Flowchart: Connector 708"/>
              <p:cNvSpPr/>
              <p:nvPr/>
            </p:nvSpPr>
            <p:spPr bwMode="auto">
              <a:xfrm>
                <a:off x="8205333"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710" name="Flowchart: Connector 709"/>
              <p:cNvSpPr/>
              <p:nvPr/>
            </p:nvSpPr>
            <p:spPr bwMode="auto">
              <a:xfrm>
                <a:off x="8451375"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711" name="Flowchart: Connector 710"/>
              <p:cNvSpPr/>
              <p:nvPr/>
            </p:nvSpPr>
            <p:spPr bwMode="auto">
              <a:xfrm>
                <a:off x="8708550"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grpSp>
        <p:grpSp>
          <p:nvGrpSpPr>
            <p:cNvPr id="699" name="Group 77"/>
            <p:cNvGrpSpPr/>
            <p:nvPr/>
          </p:nvGrpSpPr>
          <p:grpSpPr>
            <a:xfrm>
              <a:off x="434590" y="3102596"/>
              <a:ext cx="1374117" cy="112144"/>
              <a:chOff x="7446033" y="1850905"/>
              <a:chExt cx="1374117" cy="112144"/>
            </a:xfrm>
          </p:grpSpPr>
          <p:sp>
            <p:nvSpPr>
              <p:cNvPr id="700" name="Flowchart: Connector 699"/>
              <p:cNvSpPr/>
              <p:nvPr/>
            </p:nvSpPr>
            <p:spPr bwMode="auto">
              <a:xfrm>
                <a:off x="7446033"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701" name="Flowchart: Connector 700"/>
              <p:cNvSpPr/>
              <p:nvPr/>
            </p:nvSpPr>
            <p:spPr bwMode="auto">
              <a:xfrm>
                <a:off x="7703208"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702" name="Flowchart: Connector 701"/>
              <p:cNvSpPr/>
              <p:nvPr/>
            </p:nvSpPr>
            <p:spPr bwMode="auto">
              <a:xfrm>
                <a:off x="7948158"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703" name="Flowchart: Connector 702"/>
              <p:cNvSpPr/>
              <p:nvPr/>
            </p:nvSpPr>
            <p:spPr bwMode="auto">
              <a:xfrm>
                <a:off x="8205333"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704" name="Flowchart: Connector 703"/>
              <p:cNvSpPr/>
              <p:nvPr/>
            </p:nvSpPr>
            <p:spPr bwMode="auto">
              <a:xfrm>
                <a:off x="8451375"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705" name="Flowchart: Connector 704"/>
              <p:cNvSpPr/>
              <p:nvPr/>
            </p:nvSpPr>
            <p:spPr bwMode="auto">
              <a:xfrm>
                <a:off x="8708550"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grpSp>
      </p:grpSp>
      <p:sp>
        <p:nvSpPr>
          <p:cNvPr id="691" name="Rectangle 690"/>
          <p:cNvSpPr/>
          <p:nvPr/>
        </p:nvSpPr>
        <p:spPr bwMode="auto">
          <a:xfrm>
            <a:off x="432480" y="3421491"/>
            <a:ext cx="1914373" cy="806616"/>
          </a:xfrm>
          <a:prstGeom prst="rect">
            <a:avLst/>
          </a:prstGeom>
          <a:noFill/>
          <a:ln w="9525" cap="flat" cmpd="sng" algn="ctr">
            <a:noFill/>
            <a:prstDash val="solid"/>
            <a:round/>
            <a:headEnd type="none" w="med" len="med"/>
            <a:tailEnd type="none" w="med" len="med"/>
          </a:ln>
          <a:effectLst/>
        </p:spPr>
        <p:txBody>
          <a:bodyPr vert="horz" wrap="square" lIns="36000" tIns="0" rIns="36000" bIns="0" numCol="1" rtlCol="0" anchor="ctr" anchorCtr="0" compatLnSpc="1">
            <a:prstTxWarp prst="textNoShape">
              <a:avLst/>
            </a:prstTxWarp>
          </a:bodyPr>
          <a:lstStyle/>
          <a:p>
            <a:r>
              <a:rPr kumimoji="0" lang="en-US" altLang="zh-CN" sz="1400" i="0" u="none" strike="noStrike" cap="none" normalizeH="0" baseline="0" dirty="0" smtClean="0">
                <a:ln>
                  <a:noFill/>
                </a:ln>
                <a:solidFill>
                  <a:schemeClr val="tx1"/>
                </a:solidFill>
                <a:effectLst/>
                <a:latin typeface="+mn-lt"/>
                <a:ea typeface="黑体" pitchFamily="49" charset="-122"/>
              </a:rPr>
              <a:t>From terabytes to </a:t>
            </a:r>
            <a:r>
              <a:rPr kumimoji="0" lang="en-US" altLang="zh-CN" sz="1400" i="0" u="none" strike="noStrike" cap="none" normalizeH="0" baseline="0" dirty="0" err="1" smtClean="0">
                <a:ln>
                  <a:noFill/>
                </a:ln>
                <a:solidFill>
                  <a:schemeClr val="tx1"/>
                </a:solidFill>
                <a:effectLst/>
                <a:latin typeface="+mn-lt"/>
                <a:ea typeface="黑体" pitchFamily="49" charset="-122"/>
              </a:rPr>
              <a:t>exabyte</a:t>
            </a:r>
            <a:r>
              <a:rPr kumimoji="0" lang="en-US" altLang="zh-CN" sz="1400" i="0" u="none" strike="noStrike" cap="none" normalizeH="0" baseline="0" dirty="0" smtClean="0">
                <a:ln>
                  <a:noFill/>
                </a:ln>
                <a:solidFill>
                  <a:schemeClr val="tx1"/>
                </a:solidFill>
                <a:effectLst/>
                <a:latin typeface="+mn-lt"/>
                <a:ea typeface="黑体" pitchFamily="49" charset="-122"/>
              </a:rPr>
              <a:t> to </a:t>
            </a:r>
            <a:r>
              <a:rPr kumimoji="0" lang="en-US" altLang="zh-CN" sz="1400" i="0" u="none" strike="noStrike" cap="none" normalizeH="0" baseline="0" dirty="0" err="1" smtClean="0">
                <a:ln>
                  <a:noFill/>
                </a:ln>
                <a:solidFill>
                  <a:schemeClr val="tx1"/>
                </a:solidFill>
                <a:effectLst/>
                <a:latin typeface="+mn-lt"/>
                <a:ea typeface="黑体" pitchFamily="49" charset="-122"/>
              </a:rPr>
              <a:t>zetabytes</a:t>
            </a:r>
            <a:r>
              <a:rPr kumimoji="0" lang="en-US" altLang="zh-CN" sz="1400" i="0" u="none" strike="noStrike" cap="none" normalizeH="0" baseline="0" dirty="0" smtClean="0">
                <a:ln>
                  <a:noFill/>
                </a:ln>
                <a:solidFill>
                  <a:schemeClr val="tx1"/>
                </a:solidFill>
                <a:effectLst/>
                <a:latin typeface="+mn-lt"/>
                <a:ea typeface="黑体" pitchFamily="49" charset="-122"/>
              </a:rPr>
              <a:t> of existing</a:t>
            </a:r>
            <a:r>
              <a:rPr kumimoji="0" lang="en-US" altLang="zh-CN" sz="1400" i="0" u="none" strike="noStrike" cap="none" normalizeH="0" dirty="0" smtClean="0">
                <a:ln>
                  <a:noFill/>
                </a:ln>
                <a:solidFill>
                  <a:schemeClr val="tx1"/>
                </a:solidFill>
                <a:effectLst/>
                <a:latin typeface="+mn-lt"/>
                <a:ea typeface="黑体" pitchFamily="49" charset="-122"/>
              </a:rPr>
              <a:t> data to process</a:t>
            </a:r>
            <a:endParaRPr kumimoji="0" lang="zh-CN" altLang="en-US" sz="1400" i="0" u="none" strike="noStrike" cap="none" normalizeH="0" baseline="0" dirty="0" smtClean="0">
              <a:ln>
                <a:noFill/>
              </a:ln>
              <a:solidFill>
                <a:schemeClr val="tx1"/>
              </a:solidFill>
              <a:effectLst/>
              <a:latin typeface="+mn-lt"/>
              <a:ea typeface="黑体" pitchFamily="49" charset="-122"/>
            </a:endParaRPr>
          </a:p>
        </p:txBody>
      </p:sp>
      <p:grpSp>
        <p:nvGrpSpPr>
          <p:cNvPr id="772" name="Group 771"/>
          <p:cNvGrpSpPr/>
          <p:nvPr/>
        </p:nvGrpSpPr>
        <p:grpSpPr>
          <a:xfrm>
            <a:off x="4654049" y="4579316"/>
            <a:ext cx="1967959" cy="1657996"/>
            <a:chOff x="4654049" y="4435300"/>
            <a:chExt cx="1967959" cy="1657996"/>
          </a:xfrm>
        </p:grpSpPr>
        <p:grpSp>
          <p:nvGrpSpPr>
            <p:cNvPr id="749" name="Group 67"/>
            <p:cNvGrpSpPr>
              <a:grpSpLocks/>
            </p:cNvGrpSpPr>
            <p:nvPr/>
          </p:nvGrpSpPr>
          <p:grpSpPr bwMode="auto">
            <a:xfrm>
              <a:off x="4678041" y="4473017"/>
              <a:ext cx="902068" cy="739432"/>
              <a:chOff x="2031528" y="2338655"/>
              <a:chExt cx="901883" cy="740115"/>
            </a:xfrm>
          </p:grpSpPr>
          <p:sp>
            <p:nvSpPr>
              <p:cNvPr id="759" name="Rounded Rectangle 758"/>
              <p:cNvSpPr/>
              <p:nvPr/>
            </p:nvSpPr>
            <p:spPr>
              <a:xfrm>
                <a:off x="2031528" y="2341489"/>
                <a:ext cx="792000" cy="737281"/>
              </a:xfrm>
              <a:prstGeom prst="roundRect">
                <a:avLst>
                  <a:gd name="adj" fmla="val 10000"/>
                </a:avLst>
              </a:prstGeom>
              <a:blipFill rotWithShape="0">
                <a:blip r:embed="rId2"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60" name="TextBox 60"/>
              <p:cNvSpPr txBox="1">
                <a:spLocks noChangeArrowheads="1"/>
              </p:cNvSpPr>
              <p:nvPr/>
            </p:nvSpPr>
            <p:spPr bwMode="auto">
              <a:xfrm>
                <a:off x="2597491" y="2338655"/>
                <a:ext cx="335920" cy="207941"/>
              </a:xfrm>
              <a:prstGeom prst="rect">
                <a:avLst/>
              </a:prstGeom>
              <a:noFill/>
              <a:ln w="9525">
                <a:noFill/>
                <a:miter lim="800000"/>
                <a:headEnd/>
                <a:tailEnd/>
              </a:ln>
            </p:spPr>
            <p:txBody>
              <a:bodyPr wrap="none" tIns="0" rIns="0">
                <a:spAutoFit/>
              </a:bodyPr>
              <a:lstStyle/>
              <a:p>
                <a:pPr algn="r">
                  <a:spcBef>
                    <a:spcPct val="50000"/>
                  </a:spcBef>
                </a:pPr>
                <a:r>
                  <a:rPr lang="en-US" altLang="zh-CN" sz="1050" b="1" dirty="0" smtClean="0">
                    <a:solidFill>
                      <a:srgbClr val="0033CC"/>
                    </a:solidFill>
                    <a:latin typeface="+mn-lt"/>
                    <a:ea typeface="黑体" pitchFamily="49" charset="-122"/>
                  </a:rPr>
                  <a:t>Text</a:t>
                </a:r>
                <a:endParaRPr lang="zh-CN" altLang="en-US" sz="1050" b="1" dirty="0">
                  <a:solidFill>
                    <a:srgbClr val="0033CC"/>
                  </a:solidFill>
                  <a:latin typeface="+mn-lt"/>
                  <a:ea typeface="黑体" pitchFamily="49" charset="-122"/>
                </a:endParaRPr>
              </a:p>
            </p:txBody>
          </p:sp>
        </p:grpSp>
        <p:grpSp>
          <p:nvGrpSpPr>
            <p:cNvPr id="769" name="Group 768"/>
            <p:cNvGrpSpPr/>
            <p:nvPr/>
          </p:nvGrpSpPr>
          <p:grpSpPr>
            <a:xfrm>
              <a:off x="4654049" y="5301208"/>
              <a:ext cx="1033429" cy="792088"/>
              <a:chOff x="4654049" y="5301208"/>
              <a:chExt cx="1033429" cy="792088"/>
            </a:xfrm>
          </p:grpSpPr>
          <p:sp>
            <p:nvSpPr>
              <p:cNvPr id="757" name="Rounded Rectangle 756"/>
              <p:cNvSpPr>
                <a:spLocks noChangeAspect="1"/>
              </p:cNvSpPr>
              <p:nvPr/>
            </p:nvSpPr>
            <p:spPr bwMode="auto">
              <a:xfrm>
                <a:off x="4654049" y="5343996"/>
                <a:ext cx="898525" cy="749300"/>
              </a:xfrm>
              <a:prstGeom prst="roundRect">
                <a:avLst>
                  <a:gd name="adj" fmla="val 10000"/>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58" name="TextBox 72"/>
              <p:cNvSpPr txBox="1">
                <a:spLocks noChangeArrowheads="1"/>
              </p:cNvSpPr>
              <p:nvPr/>
            </p:nvSpPr>
            <p:spPr bwMode="auto">
              <a:xfrm>
                <a:off x="5148064" y="5301208"/>
                <a:ext cx="539414" cy="207749"/>
              </a:xfrm>
              <a:prstGeom prst="rect">
                <a:avLst/>
              </a:prstGeom>
              <a:noFill/>
              <a:ln w="9525">
                <a:noFill/>
                <a:miter lim="800000"/>
                <a:headEnd/>
                <a:tailEnd/>
              </a:ln>
            </p:spPr>
            <p:txBody>
              <a:bodyPr wrap="square" tIns="0" rIns="0">
                <a:spAutoFit/>
              </a:bodyPr>
              <a:lstStyle/>
              <a:p>
                <a:pPr algn="r">
                  <a:spcBef>
                    <a:spcPct val="50000"/>
                  </a:spcBef>
                </a:pPr>
                <a:r>
                  <a:rPr lang="en-US" altLang="zh-CN" sz="1050" b="1" dirty="0" smtClean="0">
                    <a:solidFill>
                      <a:srgbClr val="0033CC"/>
                    </a:solidFill>
                    <a:latin typeface="+mn-lt"/>
                    <a:ea typeface="黑体" pitchFamily="49" charset="-122"/>
                  </a:rPr>
                  <a:t>Videos</a:t>
                </a:r>
                <a:endParaRPr lang="zh-CN" altLang="en-US" sz="1050" b="1" dirty="0">
                  <a:solidFill>
                    <a:srgbClr val="0033CC"/>
                  </a:solidFill>
                  <a:latin typeface="+mn-lt"/>
                  <a:ea typeface="黑体" pitchFamily="49" charset="-122"/>
                </a:endParaRPr>
              </a:p>
            </p:txBody>
          </p:sp>
        </p:grpSp>
        <p:grpSp>
          <p:nvGrpSpPr>
            <p:cNvPr id="751" name="Group 82"/>
            <p:cNvGrpSpPr>
              <a:grpSpLocks/>
            </p:cNvGrpSpPr>
            <p:nvPr/>
          </p:nvGrpSpPr>
          <p:grpSpPr bwMode="auto">
            <a:xfrm>
              <a:off x="5669595" y="4435300"/>
              <a:ext cx="918630" cy="736603"/>
              <a:chOff x="1174219" y="2333917"/>
              <a:chExt cx="917357" cy="736603"/>
            </a:xfrm>
          </p:grpSpPr>
          <p:sp>
            <p:nvSpPr>
              <p:cNvPr id="755" name="Rounded Rectangle 754"/>
              <p:cNvSpPr/>
              <p:nvPr/>
            </p:nvSpPr>
            <p:spPr>
              <a:xfrm>
                <a:off x="1174219" y="2333920"/>
                <a:ext cx="816429" cy="736600"/>
              </a:xfrm>
              <a:prstGeom prst="roundRect">
                <a:avLst>
                  <a:gd name="adj" fmla="val 10000"/>
                </a:avLst>
              </a:prstGeom>
              <a:blipFill rotWithShape="0">
                <a:blip r:embed="rId4"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56" name="TextBox 84"/>
              <p:cNvSpPr txBox="1">
                <a:spLocks noChangeArrowheads="1"/>
              </p:cNvSpPr>
              <p:nvPr/>
            </p:nvSpPr>
            <p:spPr bwMode="auto">
              <a:xfrm>
                <a:off x="1595974" y="2333917"/>
                <a:ext cx="495602" cy="207749"/>
              </a:xfrm>
              <a:prstGeom prst="rect">
                <a:avLst/>
              </a:prstGeom>
              <a:noFill/>
              <a:ln w="9525">
                <a:noFill/>
                <a:miter lim="800000"/>
                <a:headEnd/>
                <a:tailEnd/>
              </a:ln>
            </p:spPr>
            <p:txBody>
              <a:bodyPr wrap="none" tIns="0" rIns="0">
                <a:spAutoFit/>
              </a:bodyPr>
              <a:lstStyle/>
              <a:p>
                <a:pPr algn="r">
                  <a:spcBef>
                    <a:spcPct val="50000"/>
                  </a:spcBef>
                </a:pPr>
                <a:r>
                  <a:rPr lang="en-US" altLang="zh-CN" sz="1050" b="1" dirty="0" smtClean="0">
                    <a:solidFill>
                      <a:srgbClr val="0033CC"/>
                    </a:solidFill>
                    <a:latin typeface="+mn-lt"/>
                    <a:ea typeface="黑体" pitchFamily="49" charset="-122"/>
                  </a:rPr>
                  <a:t>Images</a:t>
                </a:r>
                <a:endParaRPr lang="zh-CN" altLang="en-US" sz="1050" b="1" dirty="0">
                  <a:solidFill>
                    <a:srgbClr val="0033CC"/>
                  </a:solidFill>
                  <a:latin typeface="+mn-lt"/>
                  <a:ea typeface="黑体" pitchFamily="49" charset="-122"/>
                </a:endParaRPr>
              </a:p>
            </p:txBody>
          </p:sp>
        </p:grpSp>
        <p:grpSp>
          <p:nvGrpSpPr>
            <p:cNvPr id="768" name="Group 767"/>
            <p:cNvGrpSpPr/>
            <p:nvPr/>
          </p:nvGrpSpPr>
          <p:grpSpPr>
            <a:xfrm>
              <a:off x="5680076" y="5303598"/>
              <a:ext cx="941932" cy="789698"/>
              <a:chOff x="5680076" y="5303598"/>
              <a:chExt cx="941932" cy="789698"/>
            </a:xfrm>
          </p:grpSpPr>
          <p:sp>
            <p:nvSpPr>
              <p:cNvPr id="753" name="Rounded Rectangle 752"/>
              <p:cNvSpPr>
                <a:spLocks/>
              </p:cNvSpPr>
              <p:nvPr/>
            </p:nvSpPr>
            <p:spPr bwMode="auto">
              <a:xfrm>
                <a:off x="5680076" y="5343996"/>
                <a:ext cx="865188" cy="749300"/>
              </a:xfrm>
              <a:prstGeom prst="roundRect">
                <a:avLst>
                  <a:gd name="adj" fmla="val 10000"/>
                </a:avLst>
              </a:prstGeom>
              <a:blipFill rotWithShape="0">
                <a:blip r:embed="rId5"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54" name="TextBox 102"/>
              <p:cNvSpPr txBox="1">
                <a:spLocks noChangeArrowheads="1"/>
              </p:cNvSpPr>
              <p:nvPr/>
            </p:nvSpPr>
            <p:spPr bwMode="auto">
              <a:xfrm>
                <a:off x="6156176" y="5303598"/>
                <a:ext cx="465832" cy="207749"/>
              </a:xfrm>
              <a:prstGeom prst="rect">
                <a:avLst/>
              </a:prstGeom>
              <a:noFill/>
              <a:ln w="9525">
                <a:noFill/>
                <a:miter lim="800000"/>
                <a:headEnd/>
                <a:tailEnd/>
              </a:ln>
            </p:spPr>
            <p:txBody>
              <a:bodyPr wrap="none" tIns="0" rIns="0">
                <a:spAutoFit/>
              </a:bodyPr>
              <a:lstStyle/>
              <a:p>
                <a:pPr algn="r">
                  <a:spcBef>
                    <a:spcPct val="50000"/>
                  </a:spcBef>
                </a:pPr>
                <a:r>
                  <a:rPr lang="en-US" altLang="zh-CN" sz="1050" dirty="0" smtClean="0">
                    <a:solidFill>
                      <a:srgbClr val="0033CC"/>
                    </a:solidFill>
                    <a:latin typeface="+mn-lt"/>
                    <a:ea typeface="黑体" pitchFamily="49" charset="-122"/>
                  </a:rPr>
                  <a:t>Audios</a:t>
                </a:r>
                <a:endParaRPr lang="zh-CN" altLang="en-US" sz="1050" dirty="0">
                  <a:solidFill>
                    <a:srgbClr val="0033CC"/>
                  </a:solidFill>
                  <a:latin typeface="+mn-lt"/>
                  <a:ea typeface="黑体" pitchFamily="49" charset="-122"/>
                </a:endParaRPr>
              </a:p>
            </p:txBody>
          </p:sp>
        </p:grpSp>
      </p:grpSp>
      <p:pic>
        <p:nvPicPr>
          <p:cNvPr id="761" name="Picture 1"/>
          <p:cNvPicPr>
            <a:picLocks noChangeAspect="1" noChangeArrowheads="1"/>
          </p:cNvPicPr>
          <p:nvPr/>
        </p:nvPicPr>
        <p:blipFill>
          <a:blip r:embed="rId6" cstate="print"/>
          <a:srcRect/>
          <a:stretch>
            <a:fillRect/>
          </a:stretch>
        </p:blipFill>
        <p:spPr bwMode="auto">
          <a:xfrm>
            <a:off x="432061" y="4579316"/>
            <a:ext cx="1552575" cy="514350"/>
          </a:xfrm>
          <a:prstGeom prst="rect">
            <a:avLst/>
          </a:prstGeom>
          <a:noFill/>
          <a:ln w="9525">
            <a:noFill/>
            <a:miter lim="800000"/>
            <a:headEnd/>
            <a:tailEnd/>
          </a:ln>
        </p:spPr>
      </p:pic>
      <p:sp>
        <p:nvSpPr>
          <p:cNvPr id="762" name="Rectangle 761"/>
          <p:cNvSpPr/>
          <p:nvPr/>
        </p:nvSpPr>
        <p:spPr>
          <a:xfrm>
            <a:off x="366208" y="5377355"/>
            <a:ext cx="2044898" cy="830997"/>
          </a:xfrm>
          <a:prstGeom prst="rect">
            <a:avLst/>
          </a:prstGeom>
        </p:spPr>
        <p:txBody>
          <a:bodyPr wrap="square">
            <a:spAutoFit/>
          </a:bodyPr>
          <a:lstStyle/>
          <a:p>
            <a:r>
              <a:rPr lang="en-US" altLang="zh-CN" sz="1600" dirty="0">
                <a:solidFill>
                  <a:srgbClr val="0000FF"/>
                </a:solidFill>
                <a:latin typeface="+mn-lt"/>
              </a:rPr>
              <a:t>8 billion </a:t>
            </a:r>
            <a:r>
              <a:rPr lang="en-US" altLang="zh-CN" sz="1600" dirty="0" smtClean="0">
                <a:solidFill>
                  <a:srgbClr val="0000FF"/>
                </a:solidFill>
                <a:latin typeface="+mn-lt"/>
              </a:rPr>
              <a:t>TB</a:t>
            </a:r>
            <a:r>
              <a:rPr lang="en-US" altLang="zh-CN" sz="1600" dirty="0" smtClean="0">
                <a:solidFill>
                  <a:srgbClr val="FF0000"/>
                </a:solidFill>
                <a:latin typeface="+mn-lt"/>
              </a:rPr>
              <a:t> </a:t>
            </a:r>
            <a:r>
              <a:rPr lang="en-US" altLang="zh-CN" sz="1600" dirty="0">
                <a:solidFill>
                  <a:srgbClr val="FF0000"/>
                </a:solidFill>
                <a:latin typeface="+mn-lt"/>
              </a:rPr>
              <a:t>in </a:t>
            </a:r>
            <a:r>
              <a:rPr lang="en-US" altLang="zh-CN" sz="1600" dirty="0" smtClean="0">
                <a:solidFill>
                  <a:srgbClr val="FF0000"/>
                </a:solidFill>
                <a:latin typeface="+mn-lt"/>
              </a:rPr>
              <a:t>2015, </a:t>
            </a:r>
            <a:r>
              <a:rPr lang="en-US" altLang="zh-CN" sz="1600" dirty="0" smtClean="0">
                <a:solidFill>
                  <a:srgbClr val="0000FF"/>
                </a:solidFill>
                <a:latin typeface="+mn-lt"/>
              </a:rPr>
              <a:t>40 ZB </a:t>
            </a:r>
            <a:r>
              <a:rPr lang="en-US" altLang="zh-CN" sz="1600" dirty="0" smtClean="0">
                <a:solidFill>
                  <a:srgbClr val="FF0000"/>
                </a:solidFill>
                <a:latin typeface="+mn-lt"/>
              </a:rPr>
              <a:t>in 2020</a:t>
            </a:r>
          </a:p>
          <a:p>
            <a:r>
              <a:rPr lang="en-US" altLang="zh-CN" sz="1600" dirty="0" smtClean="0">
                <a:solidFill>
                  <a:srgbClr val="0033CC"/>
                </a:solidFill>
                <a:latin typeface="+mn-lt"/>
                <a:ea typeface="黑体" pitchFamily="49" charset="-122"/>
              </a:rPr>
              <a:t>5.2TB per person</a:t>
            </a:r>
            <a:endParaRPr lang="zh-CN" altLang="en-US" sz="1600" dirty="0">
              <a:solidFill>
                <a:srgbClr val="0033CC"/>
              </a:solidFill>
              <a:latin typeface="+mn-lt"/>
              <a:ea typeface="黑体" pitchFamily="49" charset="-122"/>
            </a:endParaRPr>
          </a:p>
        </p:txBody>
      </p:sp>
      <p:sp>
        <p:nvSpPr>
          <p:cNvPr id="763" name="Rectangle 762"/>
          <p:cNvSpPr/>
          <p:nvPr/>
        </p:nvSpPr>
        <p:spPr>
          <a:xfrm>
            <a:off x="2467965" y="5377355"/>
            <a:ext cx="2044898" cy="1077218"/>
          </a:xfrm>
          <a:prstGeom prst="rect">
            <a:avLst/>
          </a:prstGeom>
        </p:spPr>
        <p:txBody>
          <a:bodyPr wrap="square">
            <a:spAutoFit/>
          </a:bodyPr>
          <a:lstStyle/>
          <a:p>
            <a:r>
              <a:rPr lang="en-US" altLang="zh-CN" sz="1600" dirty="0" smtClean="0">
                <a:solidFill>
                  <a:srgbClr val="FF0000"/>
                </a:solidFill>
                <a:latin typeface="+mn-lt"/>
                <a:ea typeface="黑体" pitchFamily="49" charset="-122"/>
              </a:rPr>
              <a:t>New sharing over</a:t>
            </a:r>
            <a:r>
              <a:rPr lang="en-US" altLang="zh-CN" sz="1600" dirty="0" smtClean="0">
                <a:solidFill>
                  <a:srgbClr val="0033CC"/>
                </a:solidFill>
                <a:latin typeface="+mn-lt"/>
                <a:ea typeface="黑体" pitchFamily="49" charset="-122"/>
              </a:rPr>
              <a:t> 2.5 billion per day</a:t>
            </a:r>
          </a:p>
          <a:p>
            <a:r>
              <a:rPr lang="en-US" altLang="zh-CN" sz="1600" dirty="0" smtClean="0">
                <a:solidFill>
                  <a:schemeClr val="accent6">
                    <a:lumMod val="75000"/>
                  </a:schemeClr>
                </a:solidFill>
                <a:latin typeface="+mn-lt"/>
                <a:ea typeface="黑体" pitchFamily="49" charset="-122"/>
              </a:rPr>
              <a:t>new data over </a:t>
            </a:r>
            <a:r>
              <a:rPr lang="en-US" altLang="zh-CN" sz="1600" dirty="0" smtClean="0">
                <a:solidFill>
                  <a:srgbClr val="0033CC"/>
                </a:solidFill>
                <a:latin typeface="+mn-lt"/>
                <a:ea typeface="黑体" pitchFamily="49" charset="-122"/>
              </a:rPr>
              <a:t>500TB per day</a:t>
            </a:r>
            <a:endParaRPr lang="zh-CN" altLang="en-US" sz="1600" dirty="0">
              <a:solidFill>
                <a:srgbClr val="0033CC"/>
              </a:solidFill>
              <a:latin typeface="+mn-lt"/>
              <a:ea typeface="黑体" pitchFamily="49" charset="-122"/>
            </a:endParaRPr>
          </a:p>
        </p:txBody>
      </p:sp>
      <p:grpSp>
        <p:nvGrpSpPr>
          <p:cNvPr id="765" name="Group 764"/>
          <p:cNvGrpSpPr/>
          <p:nvPr/>
        </p:nvGrpSpPr>
        <p:grpSpPr>
          <a:xfrm>
            <a:off x="6703327" y="4579316"/>
            <a:ext cx="2017600" cy="1435149"/>
            <a:chOff x="6703327" y="4708475"/>
            <a:chExt cx="2017600" cy="1435149"/>
          </a:xfrm>
        </p:grpSpPr>
        <p:pic>
          <p:nvPicPr>
            <p:cNvPr id="766" name="Picture 2"/>
            <p:cNvPicPr>
              <a:picLocks noChangeAspect="1" noChangeArrowheads="1"/>
            </p:cNvPicPr>
            <p:nvPr/>
          </p:nvPicPr>
          <p:blipFill>
            <a:blip r:embed="rId7" cstate="print"/>
            <a:srcRect/>
            <a:stretch>
              <a:fillRect/>
            </a:stretch>
          </p:blipFill>
          <p:spPr bwMode="auto">
            <a:xfrm>
              <a:off x="6703327" y="4708475"/>
              <a:ext cx="2017600" cy="545915"/>
            </a:xfrm>
            <a:prstGeom prst="rect">
              <a:avLst/>
            </a:prstGeom>
            <a:noFill/>
            <a:ln w="9525">
              <a:noFill/>
              <a:miter lim="800000"/>
              <a:headEnd/>
              <a:tailEnd/>
            </a:ln>
          </p:spPr>
        </p:pic>
        <p:pic>
          <p:nvPicPr>
            <p:cNvPr id="767" name="Picture 3"/>
            <p:cNvPicPr>
              <a:picLocks noChangeAspect="1" noChangeArrowheads="1"/>
            </p:cNvPicPr>
            <p:nvPr/>
          </p:nvPicPr>
          <p:blipFill>
            <a:blip r:embed="rId8" cstate="print"/>
            <a:srcRect/>
            <a:stretch>
              <a:fillRect/>
            </a:stretch>
          </p:blipFill>
          <p:spPr bwMode="auto">
            <a:xfrm>
              <a:off x="6758967" y="5343524"/>
              <a:ext cx="1886889" cy="800100"/>
            </a:xfrm>
            <a:prstGeom prst="rect">
              <a:avLst/>
            </a:prstGeom>
            <a:noFill/>
            <a:ln w="9525">
              <a:noFill/>
              <a:miter lim="800000"/>
              <a:headEnd/>
              <a:tailEnd/>
            </a:ln>
          </p:spPr>
        </p:pic>
      </p:grpSp>
      <p:grpSp>
        <p:nvGrpSpPr>
          <p:cNvPr id="512" name="Group 511"/>
          <p:cNvGrpSpPr/>
          <p:nvPr/>
        </p:nvGrpSpPr>
        <p:grpSpPr>
          <a:xfrm>
            <a:off x="4705453" y="2018519"/>
            <a:ext cx="1818000" cy="1368000"/>
            <a:chOff x="303940" y="1837800"/>
            <a:chExt cx="1504767" cy="1376940"/>
          </a:xfrm>
        </p:grpSpPr>
        <p:grpSp>
          <p:nvGrpSpPr>
            <p:cNvPr id="515" name="Group 34"/>
            <p:cNvGrpSpPr/>
            <p:nvPr/>
          </p:nvGrpSpPr>
          <p:grpSpPr>
            <a:xfrm>
              <a:off x="561115" y="1837800"/>
              <a:ext cx="1116942" cy="112144"/>
              <a:chOff x="7703208" y="1850905"/>
              <a:chExt cx="1116942" cy="112144"/>
            </a:xfrm>
          </p:grpSpPr>
          <p:sp>
            <p:nvSpPr>
              <p:cNvPr id="554" name="Flowchart: Connector 553"/>
              <p:cNvSpPr/>
              <p:nvPr/>
            </p:nvSpPr>
            <p:spPr bwMode="auto">
              <a:xfrm>
                <a:off x="7703208" y="1850905"/>
                <a:ext cx="111600" cy="112144"/>
              </a:xfrm>
              <a:prstGeom prst="flowChartConnector">
                <a:avLst/>
              </a:prstGeom>
              <a:solidFill>
                <a:srgbClr val="7030A0">
                  <a:alpha val="8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zh-CN" altLang="en-US" sz="1600" b="0" smtClean="0">
                  <a:solidFill>
                    <a:schemeClr val="tx1"/>
                  </a:solidFill>
                  <a:ea typeface="宋体" pitchFamily="2" charset="-122"/>
                </a:endParaRPr>
              </a:p>
            </p:txBody>
          </p:sp>
          <p:sp>
            <p:nvSpPr>
              <p:cNvPr id="555" name="Flowchart: Connector 554"/>
              <p:cNvSpPr/>
              <p:nvPr/>
            </p:nvSpPr>
            <p:spPr bwMode="auto">
              <a:xfrm>
                <a:off x="7948158"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556" name="Flowchart: Connector 555"/>
              <p:cNvSpPr/>
              <p:nvPr/>
            </p:nvSpPr>
            <p:spPr bwMode="auto">
              <a:xfrm>
                <a:off x="8451375"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557" name="Flowchart: Connector 556"/>
              <p:cNvSpPr/>
              <p:nvPr/>
            </p:nvSpPr>
            <p:spPr bwMode="auto">
              <a:xfrm>
                <a:off x="8708550" y="1850905"/>
                <a:ext cx="111600" cy="112144"/>
              </a:xfrm>
              <a:prstGeom prst="flowChartConnector">
                <a:avLst/>
              </a:prstGeom>
              <a:solidFill>
                <a:srgbClr val="0070C0">
                  <a:alpha val="8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zh-CN" altLang="en-US" sz="1600" b="0" smtClean="0">
                  <a:solidFill>
                    <a:schemeClr val="tx1"/>
                  </a:solidFill>
                  <a:ea typeface="宋体" pitchFamily="2" charset="-122"/>
                </a:endParaRPr>
              </a:p>
            </p:txBody>
          </p:sp>
        </p:grpSp>
        <p:grpSp>
          <p:nvGrpSpPr>
            <p:cNvPr id="516" name="Group 35"/>
            <p:cNvGrpSpPr/>
            <p:nvPr/>
          </p:nvGrpSpPr>
          <p:grpSpPr>
            <a:xfrm>
              <a:off x="561115" y="2209800"/>
              <a:ext cx="859767" cy="112144"/>
              <a:chOff x="7703208" y="1850905"/>
              <a:chExt cx="859767" cy="112144"/>
            </a:xfrm>
          </p:grpSpPr>
          <p:sp>
            <p:nvSpPr>
              <p:cNvPr id="550" name="Flowchart: Connector 549"/>
              <p:cNvSpPr/>
              <p:nvPr/>
            </p:nvSpPr>
            <p:spPr bwMode="auto">
              <a:xfrm>
                <a:off x="7703208"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551" name="Flowchart: Connector 550"/>
              <p:cNvSpPr/>
              <p:nvPr/>
            </p:nvSpPr>
            <p:spPr bwMode="auto">
              <a:xfrm>
                <a:off x="7948158" y="1850905"/>
                <a:ext cx="111600" cy="112144"/>
              </a:xfrm>
              <a:prstGeom prst="flowChartConnector">
                <a:avLst/>
              </a:prstGeom>
              <a:solidFill>
                <a:srgbClr val="7030A0">
                  <a:alpha val="8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eaLnBrk="1" latinLnBrk="0" hangingPunct="1">
                  <a:lnSpc>
                    <a:spcPct val="100000"/>
                  </a:lnSpc>
                  <a:buClrTx/>
                  <a:buSzTx/>
                  <a:buFontTx/>
                  <a:buNone/>
                  <a:tabLst/>
                </a:pPr>
                <a:endParaRPr lang="zh-CN" altLang="en-US" sz="1600" b="0" smtClean="0">
                  <a:solidFill>
                    <a:schemeClr val="tx1"/>
                  </a:solidFill>
                  <a:ea typeface="宋体" pitchFamily="2" charset="-122"/>
                </a:endParaRPr>
              </a:p>
            </p:txBody>
          </p:sp>
          <p:sp>
            <p:nvSpPr>
              <p:cNvPr id="552" name="Flowchart: Connector 551"/>
              <p:cNvSpPr/>
              <p:nvPr/>
            </p:nvSpPr>
            <p:spPr bwMode="auto">
              <a:xfrm>
                <a:off x="8205333" y="1850905"/>
                <a:ext cx="111600" cy="112144"/>
              </a:xfrm>
              <a:prstGeom prst="flowChartConnector">
                <a:avLst/>
              </a:prstGeom>
              <a:solidFill>
                <a:schemeClr val="accent6">
                  <a:lumMod val="7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zh-CN" altLang="en-US" sz="1600" b="0" smtClean="0">
                  <a:solidFill>
                    <a:schemeClr val="tx1"/>
                  </a:solidFill>
                  <a:ea typeface="宋体" pitchFamily="2" charset="-122"/>
                </a:endParaRPr>
              </a:p>
            </p:txBody>
          </p:sp>
          <p:sp>
            <p:nvSpPr>
              <p:cNvPr id="553" name="Flowchart: Connector 552"/>
              <p:cNvSpPr/>
              <p:nvPr/>
            </p:nvSpPr>
            <p:spPr bwMode="auto">
              <a:xfrm>
                <a:off x="8451375"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grpSp>
        <p:grpSp>
          <p:nvGrpSpPr>
            <p:cNvPr id="517" name="Group 42"/>
            <p:cNvGrpSpPr/>
            <p:nvPr/>
          </p:nvGrpSpPr>
          <p:grpSpPr>
            <a:xfrm>
              <a:off x="303940" y="2569801"/>
              <a:ext cx="1374117" cy="112144"/>
              <a:chOff x="7446033" y="1850905"/>
              <a:chExt cx="1374117" cy="112144"/>
            </a:xfrm>
          </p:grpSpPr>
          <p:sp>
            <p:nvSpPr>
              <p:cNvPr id="545" name="Flowchart: Connector 544"/>
              <p:cNvSpPr/>
              <p:nvPr/>
            </p:nvSpPr>
            <p:spPr bwMode="auto">
              <a:xfrm>
                <a:off x="7446033" y="1850905"/>
                <a:ext cx="111600" cy="112144"/>
              </a:xfrm>
              <a:prstGeom prst="flowChartConnector">
                <a:avLst/>
              </a:prstGeom>
              <a:solidFill>
                <a:schemeClr val="accent6">
                  <a:lumMod val="7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eaLnBrk="1" latinLnBrk="0" hangingPunct="1">
                  <a:lnSpc>
                    <a:spcPct val="100000"/>
                  </a:lnSpc>
                  <a:buClrTx/>
                  <a:buSzTx/>
                  <a:buFontTx/>
                  <a:buNone/>
                  <a:tabLst/>
                </a:pPr>
                <a:endParaRPr lang="zh-CN" altLang="en-US" sz="1600" b="0" smtClean="0">
                  <a:solidFill>
                    <a:schemeClr val="tx1"/>
                  </a:solidFill>
                  <a:ea typeface="宋体" pitchFamily="2" charset="-122"/>
                </a:endParaRPr>
              </a:p>
            </p:txBody>
          </p:sp>
          <p:sp>
            <p:nvSpPr>
              <p:cNvPr id="546" name="Flowchart: Connector 545"/>
              <p:cNvSpPr/>
              <p:nvPr/>
            </p:nvSpPr>
            <p:spPr bwMode="auto">
              <a:xfrm>
                <a:off x="7948158"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547" name="Flowchart: Connector 546"/>
              <p:cNvSpPr/>
              <p:nvPr/>
            </p:nvSpPr>
            <p:spPr bwMode="auto">
              <a:xfrm>
                <a:off x="8205333" y="1850905"/>
                <a:ext cx="111600" cy="112144"/>
              </a:xfrm>
              <a:prstGeom prst="flowChartConnector">
                <a:avLst/>
              </a:prstGeom>
              <a:solidFill>
                <a:schemeClr val="accent6">
                  <a:lumMod val="7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zh-CN" altLang="en-US" sz="1600" b="0" smtClean="0">
                  <a:solidFill>
                    <a:schemeClr val="tx1"/>
                  </a:solidFill>
                  <a:ea typeface="宋体" pitchFamily="2" charset="-122"/>
                </a:endParaRPr>
              </a:p>
            </p:txBody>
          </p:sp>
          <p:sp>
            <p:nvSpPr>
              <p:cNvPr id="548" name="Flowchart: Connector 547"/>
              <p:cNvSpPr/>
              <p:nvPr/>
            </p:nvSpPr>
            <p:spPr bwMode="auto">
              <a:xfrm>
                <a:off x="8451375" y="1850905"/>
                <a:ext cx="111600" cy="112144"/>
              </a:xfrm>
              <a:prstGeom prst="flowChartConnector">
                <a:avLst/>
              </a:prstGeom>
              <a:solidFill>
                <a:srgbClr val="00B0F0">
                  <a:alpha val="8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549" name="Flowchart: Connector 548"/>
              <p:cNvSpPr/>
              <p:nvPr/>
            </p:nvSpPr>
            <p:spPr bwMode="auto">
              <a:xfrm>
                <a:off x="8708550" y="1850905"/>
                <a:ext cx="111600" cy="112144"/>
              </a:xfrm>
              <a:prstGeom prst="flowChartConnector">
                <a:avLst/>
              </a:prstGeom>
              <a:solidFill>
                <a:srgbClr val="FF0000">
                  <a:alpha val="8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zh-CN" altLang="en-US" sz="1600" b="0" smtClean="0">
                  <a:solidFill>
                    <a:schemeClr val="tx1"/>
                  </a:solidFill>
                  <a:ea typeface="宋体" pitchFamily="2" charset="-122"/>
                </a:endParaRPr>
              </a:p>
            </p:txBody>
          </p:sp>
        </p:grpSp>
        <p:grpSp>
          <p:nvGrpSpPr>
            <p:cNvPr id="518" name="Group 49"/>
            <p:cNvGrpSpPr/>
            <p:nvPr/>
          </p:nvGrpSpPr>
          <p:grpSpPr>
            <a:xfrm>
              <a:off x="303940" y="2941801"/>
              <a:ext cx="1374117" cy="112144"/>
              <a:chOff x="7446033" y="1850905"/>
              <a:chExt cx="1374117" cy="112144"/>
            </a:xfrm>
          </p:grpSpPr>
          <p:sp>
            <p:nvSpPr>
              <p:cNvPr id="539" name="Flowchart: Connector 538"/>
              <p:cNvSpPr/>
              <p:nvPr/>
            </p:nvSpPr>
            <p:spPr bwMode="auto">
              <a:xfrm>
                <a:off x="7446033"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540" name="Flowchart: Connector 539"/>
              <p:cNvSpPr/>
              <p:nvPr/>
            </p:nvSpPr>
            <p:spPr bwMode="auto">
              <a:xfrm>
                <a:off x="7703208" y="1850905"/>
                <a:ext cx="111600" cy="112144"/>
              </a:xfrm>
              <a:prstGeom prst="flowChartConnector">
                <a:avLst/>
              </a:prstGeom>
              <a:solidFill>
                <a:srgbClr val="FF0000">
                  <a:alpha val="8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eaLnBrk="1" latinLnBrk="0" hangingPunct="1">
                  <a:lnSpc>
                    <a:spcPct val="100000"/>
                  </a:lnSpc>
                  <a:buClrTx/>
                  <a:buSzTx/>
                  <a:buFontTx/>
                  <a:buNone/>
                  <a:tabLst/>
                </a:pPr>
                <a:endParaRPr lang="zh-CN" altLang="en-US" sz="1600" b="0" smtClean="0">
                  <a:solidFill>
                    <a:schemeClr val="tx1"/>
                  </a:solidFill>
                  <a:ea typeface="宋体" pitchFamily="2" charset="-122"/>
                </a:endParaRPr>
              </a:p>
            </p:txBody>
          </p:sp>
          <p:sp>
            <p:nvSpPr>
              <p:cNvPr id="541" name="Flowchart: Connector 540"/>
              <p:cNvSpPr/>
              <p:nvPr/>
            </p:nvSpPr>
            <p:spPr bwMode="auto">
              <a:xfrm>
                <a:off x="7948158"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542" name="Flowchart: Connector 541"/>
              <p:cNvSpPr/>
              <p:nvPr/>
            </p:nvSpPr>
            <p:spPr bwMode="auto">
              <a:xfrm>
                <a:off x="8205333" y="1850905"/>
                <a:ext cx="111600" cy="112144"/>
              </a:xfrm>
              <a:prstGeom prst="flowChartConnector">
                <a:avLst/>
              </a:prstGeom>
              <a:solidFill>
                <a:srgbClr val="FFFF00">
                  <a:alpha val="8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zh-CN" altLang="en-US" sz="1600" b="0" smtClean="0">
                  <a:solidFill>
                    <a:schemeClr val="tx1"/>
                  </a:solidFill>
                  <a:ea typeface="宋体" pitchFamily="2" charset="-122"/>
                </a:endParaRPr>
              </a:p>
            </p:txBody>
          </p:sp>
          <p:sp>
            <p:nvSpPr>
              <p:cNvPr id="543" name="Flowchart: Connector 542"/>
              <p:cNvSpPr/>
              <p:nvPr/>
            </p:nvSpPr>
            <p:spPr bwMode="auto">
              <a:xfrm>
                <a:off x="8451375"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544" name="Flowchart: Connector 543"/>
              <p:cNvSpPr/>
              <p:nvPr/>
            </p:nvSpPr>
            <p:spPr bwMode="auto">
              <a:xfrm>
                <a:off x="8708550" y="1850905"/>
                <a:ext cx="111600" cy="112144"/>
              </a:xfrm>
              <a:prstGeom prst="flowChartConnector">
                <a:avLst/>
              </a:prstGeom>
              <a:solidFill>
                <a:schemeClr val="accent6">
                  <a:lumMod val="7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eaLnBrk="1" latinLnBrk="0" hangingPunct="1">
                  <a:lnSpc>
                    <a:spcPct val="100000"/>
                  </a:lnSpc>
                  <a:buClrTx/>
                  <a:buSzTx/>
                  <a:buFontTx/>
                  <a:buNone/>
                  <a:tabLst/>
                </a:pPr>
                <a:endParaRPr lang="zh-CN" altLang="en-US" sz="1600" b="0" smtClean="0">
                  <a:solidFill>
                    <a:schemeClr val="tx1"/>
                  </a:solidFill>
                  <a:ea typeface="宋体" pitchFamily="2" charset="-122"/>
                </a:endParaRPr>
              </a:p>
            </p:txBody>
          </p:sp>
        </p:grpSp>
        <p:grpSp>
          <p:nvGrpSpPr>
            <p:cNvPr id="519" name="Group 56"/>
            <p:cNvGrpSpPr/>
            <p:nvPr/>
          </p:nvGrpSpPr>
          <p:grpSpPr>
            <a:xfrm>
              <a:off x="434590" y="1998595"/>
              <a:ext cx="1374117" cy="112144"/>
              <a:chOff x="7446033" y="1850905"/>
              <a:chExt cx="1374117" cy="112144"/>
            </a:xfrm>
          </p:grpSpPr>
          <p:sp>
            <p:nvSpPr>
              <p:cNvPr id="534" name="Flowchart: Connector 533"/>
              <p:cNvSpPr/>
              <p:nvPr/>
            </p:nvSpPr>
            <p:spPr bwMode="auto">
              <a:xfrm>
                <a:off x="7446033" y="1850905"/>
                <a:ext cx="111600" cy="112144"/>
              </a:xfrm>
              <a:prstGeom prst="flowChartConnector">
                <a:avLst/>
              </a:prstGeom>
              <a:solidFill>
                <a:srgbClr val="FFFF00">
                  <a:alpha val="8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535" name="Flowchart: Connector 534"/>
              <p:cNvSpPr/>
              <p:nvPr/>
            </p:nvSpPr>
            <p:spPr bwMode="auto">
              <a:xfrm>
                <a:off x="7703208" y="1850905"/>
                <a:ext cx="111600" cy="112144"/>
              </a:xfrm>
              <a:prstGeom prst="flowChartConnector">
                <a:avLst/>
              </a:prstGeom>
              <a:solidFill>
                <a:srgbClr val="0070C0">
                  <a:alpha val="8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eaLnBrk="1" latinLnBrk="0" hangingPunct="1">
                  <a:lnSpc>
                    <a:spcPct val="100000"/>
                  </a:lnSpc>
                  <a:buClrTx/>
                  <a:buSzTx/>
                  <a:buFontTx/>
                  <a:buNone/>
                  <a:tabLst/>
                </a:pPr>
                <a:endParaRPr lang="zh-CN" altLang="en-US" sz="1600" b="0" smtClean="0">
                  <a:solidFill>
                    <a:schemeClr val="tx1"/>
                  </a:solidFill>
                  <a:ea typeface="宋体" pitchFamily="2" charset="-122"/>
                </a:endParaRPr>
              </a:p>
            </p:txBody>
          </p:sp>
          <p:sp>
            <p:nvSpPr>
              <p:cNvPr id="536" name="Flowchart: Connector 535"/>
              <p:cNvSpPr/>
              <p:nvPr/>
            </p:nvSpPr>
            <p:spPr bwMode="auto">
              <a:xfrm>
                <a:off x="7948158" y="1850905"/>
                <a:ext cx="111600" cy="112144"/>
              </a:xfrm>
              <a:prstGeom prst="flowChartConnector">
                <a:avLst/>
              </a:prstGeom>
              <a:solidFill>
                <a:srgbClr val="FF0000">
                  <a:alpha val="8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537" name="Flowchart: Connector 536"/>
              <p:cNvSpPr/>
              <p:nvPr/>
            </p:nvSpPr>
            <p:spPr bwMode="auto">
              <a:xfrm>
                <a:off x="8451375" y="1850905"/>
                <a:ext cx="111600" cy="112144"/>
              </a:xfrm>
              <a:prstGeom prst="flowChartConnector">
                <a:avLst/>
              </a:prstGeom>
              <a:solidFill>
                <a:srgbClr val="FFFF00">
                  <a:alpha val="8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eaLnBrk="1" latinLnBrk="0" hangingPunct="1">
                  <a:lnSpc>
                    <a:spcPct val="100000"/>
                  </a:lnSpc>
                  <a:buClrTx/>
                  <a:buSzTx/>
                  <a:buFontTx/>
                  <a:buNone/>
                  <a:tabLst/>
                </a:pPr>
                <a:endParaRPr lang="zh-CN" altLang="en-US" sz="1600" b="0" smtClean="0">
                  <a:solidFill>
                    <a:schemeClr val="tx1"/>
                  </a:solidFill>
                  <a:ea typeface="宋体" pitchFamily="2" charset="-122"/>
                </a:endParaRPr>
              </a:p>
            </p:txBody>
          </p:sp>
          <p:sp>
            <p:nvSpPr>
              <p:cNvPr id="538" name="Flowchart: Connector 537"/>
              <p:cNvSpPr/>
              <p:nvPr/>
            </p:nvSpPr>
            <p:spPr bwMode="auto">
              <a:xfrm>
                <a:off x="8708550" y="1850905"/>
                <a:ext cx="111600" cy="112144"/>
              </a:xfrm>
              <a:prstGeom prst="flowChartConnector">
                <a:avLst/>
              </a:prstGeom>
              <a:solidFill>
                <a:schemeClr val="accent6">
                  <a:lumMod val="7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grpSp>
        <p:grpSp>
          <p:nvGrpSpPr>
            <p:cNvPr id="520" name="Group 63"/>
            <p:cNvGrpSpPr/>
            <p:nvPr/>
          </p:nvGrpSpPr>
          <p:grpSpPr>
            <a:xfrm>
              <a:off x="434590" y="2370595"/>
              <a:ext cx="1374117" cy="112144"/>
              <a:chOff x="7446033" y="1850905"/>
              <a:chExt cx="1374117" cy="112144"/>
            </a:xfrm>
          </p:grpSpPr>
          <p:sp>
            <p:nvSpPr>
              <p:cNvPr id="529" name="Flowchart: Connector 528"/>
              <p:cNvSpPr/>
              <p:nvPr/>
            </p:nvSpPr>
            <p:spPr bwMode="auto">
              <a:xfrm>
                <a:off x="7446033" y="1850905"/>
                <a:ext cx="111600" cy="112144"/>
              </a:xfrm>
              <a:prstGeom prst="flowChartConnector">
                <a:avLst/>
              </a:prstGeom>
              <a:solidFill>
                <a:srgbClr val="FF0000">
                  <a:alpha val="8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zh-CN" altLang="en-US" sz="1600" b="0" smtClean="0">
                  <a:solidFill>
                    <a:schemeClr val="tx1"/>
                  </a:solidFill>
                  <a:ea typeface="宋体" pitchFamily="2" charset="-122"/>
                </a:endParaRPr>
              </a:p>
            </p:txBody>
          </p:sp>
          <p:sp>
            <p:nvSpPr>
              <p:cNvPr id="530" name="Flowchart: Connector 529"/>
              <p:cNvSpPr/>
              <p:nvPr/>
            </p:nvSpPr>
            <p:spPr bwMode="auto">
              <a:xfrm>
                <a:off x="7703208" y="1850905"/>
                <a:ext cx="111600" cy="112144"/>
              </a:xfrm>
              <a:prstGeom prst="flowChartConnector">
                <a:avLst/>
              </a:prstGeom>
              <a:solidFill>
                <a:srgbClr val="0070C0">
                  <a:alpha val="8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531" name="Flowchart: Connector 530"/>
              <p:cNvSpPr/>
              <p:nvPr/>
            </p:nvSpPr>
            <p:spPr bwMode="auto">
              <a:xfrm>
                <a:off x="7948158" y="1850905"/>
                <a:ext cx="111600" cy="112144"/>
              </a:xfrm>
              <a:prstGeom prst="flowChartConnector">
                <a:avLst/>
              </a:prstGeom>
              <a:solidFill>
                <a:srgbClr val="FFFF00">
                  <a:alpha val="8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zh-CN" altLang="en-US" sz="1600" b="0" smtClean="0">
                  <a:solidFill>
                    <a:schemeClr val="tx1"/>
                  </a:solidFill>
                  <a:ea typeface="宋体" pitchFamily="2" charset="-122"/>
                </a:endParaRPr>
              </a:p>
            </p:txBody>
          </p:sp>
          <p:sp>
            <p:nvSpPr>
              <p:cNvPr id="532" name="Flowchart: Connector 531"/>
              <p:cNvSpPr/>
              <p:nvPr/>
            </p:nvSpPr>
            <p:spPr bwMode="auto">
              <a:xfrm>
                <a:off x="8451375" y="1850905"/>
                <a:ext cx="111600" cy="112144"/>
              </a:xfrm>
              <a:prstGeom prst="flowChartConnector">
                <a:avLst/>
              </a:prstGeom>
              <a:solidFill>
                <a:srgbClr val="7030A0">
                  <a:alpha val="8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533" name="Flowchart: Connector 532"/>
              <p:cNvSpPr/>
              <p:nvPr/>
            </p:nvSpPr>
            <p:spPr bwMode="auto">
              <a:xfrm>
                <a:off x="8708550"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grpSp>
        <p:grpSp>
          <p:nvGrpSpPr>
            <p:cNvPr id="521" name="Group 70"/>
            <p:cNvGrpSpPr/>
            <p:nvPr/>
          </p:nvGrpSpPr>
          <p:grpSpPr>
            <a:xfrm>
              <a:off x="691765" y="2730596"/>
              <a:ext cx="613725" cy="112144"/>
              <a:chOff x="7703208" y="1850905"/>
              <a:chExt cx="613725" cy="112144"/>
            </a:xfrm>
          </p:grpSpPr>
          <p:sp>
            <p:nvSpPr>
              <p:cNvPr id="526" name="Flowchart: Connector 525"/>
              <p:cNvSpPr/>
              <p:nvPr/>
            </p:nvSpPr>
            <p:spPr bwMode="auto">
              <a:xfrm>
                <a:off x="7703208" y="1850905"/>
                <a:ext cx="111600" cy="112144"/>
              </a:xfrm>
              <a:prstGeom prst="flowChartConnector">
                <a:avLst/>
              </a:prstGeom>
              <a:solidFill>
                <a:srgbClr val="7030A0">
                  <a:alpha val="8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zh-CN" altLang="en-US" sz="1600" b="0" smtClean="0">
                  <a:solidFill>
                    <a:schemeClr val="tx1"/>
                  </a:solidFill>
                  <a:ea typeface="宋体" pitchFamily="2" charset="-122"/>
                </a:endParaRPr>
              </a:p>
            </p:txBody>
          </p:sp>
          <p:sp>
            <p:nvSpPr>
              <p:cNvPr id="527" name="Flowchart: Connector 526"/>
              <p:cNvSpPr/>
              <p:nvPr/>
            </p:nvSpPr>
            <p:spPr bwMode="auto">
              <a:xfrm>
                <a:off x="7948158" y="1850905"/>
                <a:ext cx="111600" cy="112144"/>
              </a:xfrm>
              <a:prstGeom prst="flowChartConnector">
                <a:avLst/>
              </a:prstGeom>
              <a:solidFill>
                <a:srgbClr val="0070C0">
                  <a:alpha val="8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zh-CN" altLang="en-US" sz="1600" b="0" smtClean="0">
                  <a:solidFill>
                    <a:schemeClr val="tx1"/>
                  </a:solidFill>
                  <a:ea typeface="宋体" pitchFamily="2" charset="-122"/>
                </a:endParaRPr>
              </a:p>
            </p:txBody>
          </p:sp>
          <p:sp>
            <p:nvSpPr>
              <p:cNvPr id="528" name="Flowchart: Connector 527"/>
              <p:cNvSpPr/>
              <p:nvPr/>
            </p:nvSpPr>
            <p:spPr bwMode="auto">
              <a:xfrm>
                <a:off x="8205333" y="1850905"/>
                <a:ext cx="111600" cy="112144"/>
              </a:xfrm>
              <a:prstGeom prst="flowChartConnector">
                <a:avLst/>
              </a:prstGeom>
              <a:solidFill>
                <a:srgbClr val="7030A0">
                  <a:alpha val="8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eaLnBrk="1" latinLnBrk="0" hangingPunct="1">
                  <a:lnSpc>
                    <a:spcPct val="100000"/>
                  </a:lnSpc>
                  <a:buClrTx/>
                  <a:buSzTx/>
                  <a:buFontTx/>
                  <a:buNone/>
                  <a:tabLst/>
                </a:pPr>
                <a:endParaRPr lang="zh-CN" altLang="en-US" sz="1600" b="0" smtClean="0">
                  <a:solidFill>
                    <a:schemeClr val="tx1"/>
                  </a:solidFill>
                  <a:ea typeface="宋体" pitchFamily="2" charset="-122"/>
                </a:endParaRPr>
              </a:p>
            </p:txBody>
          </p:sp>
        </p:grpSp>
        <p:grpSp>
          <p:nvGrpSpPr>
            <p:cNvPr id="522" name="Group 77"/>
            <p:cNvGrpSpPr/>
            <p:nvPr/>
          </p:nvGrpSpPr>
          <p:grpSpPr>
            <a:xfrm>
              <a:off x="691765" y="3102596"/>
              <a:ext cx="1116942" cy="112144"/>
              <a:chOff x="7703208" y="1850905"/>
              <a:chExt cx="1116942" cy="112144"/>
            </a:xfrm>
          </p:grpSpPr>
          <p:sp>
            <p:nvSpPr>
              <p:cNvPr id="523" name="Flowchart: Connector 522"/>
              <p:cNvSpPr/>
              <p:nvPr/>
            </p:nvSpPr>
            <p:spPr bwMode="auto">
              <a:xfrm>
                <a:off x="7703208" y="1850905"/>
                <a:ext cx="111600" cy="112144"/>
              </a:xfrm>
              <a:prstGeom prst="flowChartConnector">
                <a:avLst/>
              </a:prstGeom>
              <a:solidFill>
                <a:schemeClr val="tx1">
                  <a:lumMod val="95000"/>
                  <a:lumOff val="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524" name="Flowchart: Connector 523"/>
              <p:cNvSpPr/>
              <p:nvPr/>
            </p:nvSpPr>
            <p:spPr bwMode="auto">
              <a:xfrm>
                <a:off x="8205333" y="1850905"/>
                <a:ext cx="111600" cy="112144"/>
              </a:xfrm>
              <a:prstGeom prst="flowChartConnector">
                <a:avLst/>
              </a:prstGeom>
              <a:solidFill>
                <a:schemeClr val="accent6">
                  <a:lumMod val="7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zh-CN" altLang="en-US" sz="1600" b="0" smtClean="0">
                  <a:solidFill>
                    <a:schemeClr val="tx1"/>
                  </a:solidFill>
                  <a:ea typeface="宋体" pitchFamily="2" charset="-122"/>
                </a:endParaRPr>
              </a:p>
            </p:txBody>
          </p:sp>
          <p:sp>
            <p:nvSpPr>
              <p:cNvPr id="525" name="Flowchart: Connector 524"/>
              <p:cNvSpPr/>
              <p:nvPr/>
            </p:nvSpPr>
            <p:spPr bwMode="auto">
              <a:xfrm>
                <a:off x="8708550" y="1850905"/>
                <a:ext cx="111600" cy="112144"/>
              </a:xfrm>
              <a:prstGeom prst="flowChartConnector">
                <a:avLst/>
              </a:prstGeom>
              <a:solidFill>
                <a:srgbClr val="0070C0">
                  <a:alpha val="8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eaLnBrk="1" latinLnBrk="0" hangingPunct="1">
                  <a:lnSpc>
                    <a:spcPct val="100000"/>
                  </a:lnSpc>
                  <a:buClrTx/>
                  <a:buSzTx/>
                  <a:buFontTx/>
                  <a:buNone/>
                  <a:tabLst/>
                </a:pPr>
                <a:endParaRPr lang="zh-CN" altLang="en-US" sz="1600" b="0" smtClean="0">
                  <a:solidFill>
                    <a:schemeClr val="tx1"/>
                  </a:solidFill>
                  <a:ea typeface="宋体" pitchFamily="2" charset="-122"/>
                </a:endParaRPr>
              </a:p>
            </p:txBody>
          </p:sp>
        </p:grpSp>
      </p:grpSp>
      <p:pic>
        <p:nvPicPr>
          <p:cNvPr id="776" name="Picture 77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76031" y="4562568"/>
            <a:ext cx="1564742" cy="514800"/>
          </a:xfrm>
          <a:prstGeom prst="rect">
            <a:avLst/>
          </a:prstGeom>
        </p:spPr>
      </p:pic>
    </p:spTree>
    <p:extLst>
      <p:ext uri="{BB962C8B-B14F-4D97-AF65-F5344CB8AC3E}">
        <p14:creationId xmlns:p14="http://schemas.microsoft.com/office/powerpoint/2010/main" val="32911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61"/>
                                        </p:tgtEl>
                                        <p:attrNameLst>
                                          <p:attrName>style.visibility</p:attrName>
                                        </p:attrNameLst>
                                      </p:cBhvr>
                                      <p:to>
                                        <p:strVal val="visible"/>
                                      </p:to>
                                    </p:set>
                                    <p:animEffect transition="in" filter="dissolve">
                                      <p:cBhvr>
                                        <p:cTn id="7" dur="500"/>
                                        <p:tgtEl>
                                          <p:spTgt spid="76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62"/>
                                        </p:tgtEl>
                                        <p:attrNameLst>
                                          <p:attrName>style.visibility</p:attrName>
                                        </p:attrNameLst>
                                      </p:cBhvr>
                                      <p:to>
                                        <p:strVal val="visible"/>
                                      </p:to>
                                    </p:set>
                                    <p:animEffect transition="in" filter="dissolve">
                                      <p:cBhvr>
                                        <p:cTn id="10" dur="500"/>
                                        <p:tgtEl>
                                          <p:spTgt spid="76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63"/>
                                        </p:tgtEl>
                                        <p:attrNameLst>
                                          <p:attrName>style.visibility</p:attrName>
                                        </p:attrNameLst>
                                      </p:cBhvr>
                                      <p:to>
                                        <p:strVal val="visible"/>
                                      </p:to>
                                    </p:set>
                                    <p:animEffect transition="in" filter="wipe(left)">
                                      <p:cBhvr>
                                        <p:cTn id="13" dur="500"/>
                                        <p:tgtEl>
                                          <p:spTgt spid="763"/>
                                        </p:tgtEl>
                                      </p:cBhvr>
                                    </p:animEffect>
                                  </p:childTnLst>
                                </p:cTn>
                              </p:par>
                              <p:par>
                                <p:cTn id="14" presetID="22" presetClass="entr" presetSubtype="8" fill="hold" nodeType="withEffect">
                                  <p:stCondLst>
                                    <p:cond delay="0"/>
                                  </p:stCondLst>
                                  <p:childTnLst>
                                    <p:set>
                                      <p:cBhvr>
                                        <p:cTn id="15" dur="1" fill="hold">
                                          <p:stCondLst>
                                            <p:cond delay="0"/>
                                          </p:stCondLst>
                                        </p:cTn>
                                        <p:tgtEl>
                                          <p:spTgt spid="765"/>
                                        </p:tgtEl>
                                        <p:attrNameLst>
                                          <p:attrName>style.visibility</p:attrName>
                                        </p:attrNameLst>
                                      </p:cBhvr>
                                      <p:to>
                                        <p:strVal val="visible"/>
                                      </p:to>
                                    </p:set>
                                    <p:animEffect transition="in" filter="wipe(left)">
                                      <p:cBhvr>
                                        <p:cTn id="16" dur="500"/>
                                        <p:tgtEl>
                                          <p:spTgt spid="765"/>
                                        </p:tgtEl>
                                      </p:cBhvr>
                                    </p:animEffect>
                                  </p:childTnLst>
                                </p:cTn>
                              </p:par>
                              <p:par>
                                <p:cTn id="17" presetID="22" presetClass="entr" presetSubtype="8" fill="hold" nodeType="withEffect">
                                  <p:stCondLst>
                                    <p:cond delay="0"/>
                                  </p:stCondLst>
                                  <p:childTnLst>
                                    <p:set>
                                      <p:cBhvr>
                                        <p:cTn id="18" dur="1" fill="hold">
                                          <p:stCondLst>
                                            <p:cond delay="0"/>
                                          </p:stCondLst>
                                        </p:cTn>
                                        <p:tgtEl>
                                          <p:spTgt spid="776"/>
                                        </p:tgtEl>
                                        <p:attrNameLst>
                                          <p:attrName>style.visibility</p:attrName>
                                        </p:attrNameLst>
                                      </p:cBhvr>
                                      <p:to>
                                        <p:strVal val="visible"/>
                                      </p:to>
                                    </p:set>
                                    <p:animEffect transition="in" filter="wipe(left)">
                                      <p:cBhvr>
                                        <p:cTn id="19" dur="500"/>
                                        <p:tgtEl>
                                          <p:spTgt spid="776"/>
                                        </p:tgtEl>
                                      </p:cBhvr>
                                    </p:animEffect>
                                  </p:childTnLst>
                                </p:cTn>
                              </p:par>
                              <p:par>
                                <p:cTn id="20" presetID="22" presetClass="entr" presetSubtype="8" fill="hold" nodeType="withEffect">
                                  <p:stCondLst>
                                    <p:cond delay="0"/>
                                  </p:stCondLst>
                                  <p:childTnLst>
                                    <p:set>
                                      <p:cBhvr>
                                        <p:cTn id="21" dur="1" fill="hold">
                                          <p:stCondLst>
                                            <p:cond delay="0"/>
                                          </p:stCondLst>
                                        </p:cTn>
                                        <p:tgtEl>
                                          <p:spTgt spid="772"/>
                                        </p:tgtEl>
                                        <p:attrNameLst>
                                          <p:attrName>style.visibility</p:attrName>
                                        </p:attrNameLst>
                                      </p:cBhvr>
                                      <p:to>
                                        <p:strVal val="visible"/>
                                      </p:to>
                                    </p:set>
                                    <p:animEffect transition="in" filter="wipe(left)">
                                      <p:cBhvr>
                                        <p:cTn id="22" dur="500"/>
                                        <p:tgtEl>
                                          <p:spTgt spid="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2" grpId="0"/>
      <p:bldP spid="76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5604194"/>
            <a:ext cx="1566926" cy="1152000"/>
          </a:xfrm>
          <a:prstGeom prst="rect">
            <a:avLst/>
          </a:prstGeom>
        </p:spPr>
      </p:pic>
      <p:sp>
        <p:nvSpPr>
          <p:cNvPr id="4" name="标题 3"/>
          <p:cNvSpPr>
            <a:spLocks noGrp="1"/>
          </p:cNvSpPr>
          <p:nvPr>
            <p:ph type="title"/>
          </p:nvPr>
        </p:nvSpPr>
        <p:spPr/>
        <p:txBody>
          <a:bodyPr vert="horz" lIns="91440" tIns="45720" rIns="91440" bIns="45720" rtlCol="0" anchor="ctr">
            <a:normAutofit/>
          </a:bodyPr>
          <a:lstStyle/>
          <a:p>
            <a:r>
              <a:rPr lang="en-US" dirty="0"/>
              <a:t>Big Data Analytics</a:t>
            </a:r>
          </a:p>
        </p:txBody>
      </p:sp>
      <p:sp>
        <p:nvSpPr>
          <p:cNvPr id="3" name="灯片编号占位符 2"/>
          <p:cNvSpPr>
            <a:spLocks noGrp="1"/>
          </p:cNvSpPr>
          <p:nvPr>
            <p:ph type="sldNum" sz="quarter" idx="12"/>
          </p:nvPr>
        </p:nvSpPr>
        <p:spPr/>
        <p:txBody>
          <a:bodyPr/>
          <a:lstStyle/>
          <a:p>
            <a:pPr>
              <a:defRPr/>
            </a:pPr>
            <a:fld id="{DB3EC566-48E6-4552-87D6-CB322A8F1925}" type="slidenum">
              <a:rPr lang="en-US" smtClean="0"/>
              <a:pPr>
                <a:defRPr/>
              </a:pPr>
              <a:t>54</a:t>
            </a:fld>
            <a:endParaRPr lang="en-US"/>
          </a:p>
        </p:txBody>
      </p:sp>
      <p:sp>
        <p:nvSpPr>
          <p:cNvPr id="7" name="内容占位符 6"/>
          <p:cNvSpPr>
            <a:spLocks noGrp="1"/>
          </p:cNvSpPr>
          <p:nvPr>
            <p:ph idx="1"/>
          </p:nvPr>
        </p:nvSpPr>
        <p:spPr/>
        <p:txBody>
          <a:bodyPr/>
          <a:lstStyle/>
          <a:p>
            <a:r>
              <a:rPr lang="en-US" altLang="zh-CN" sz="3000" dirty="0">
                <a:ea typeface="宋体" charset="-122"/>
              </a:rPr>
              <a:t>Definition</a:t>
            </a:r>
            <a:r>
              <a:rPr lang="en-US" altLang="zh-CN" sz="3000" dirty="0" smtClean="0">
                <a:ea typeface="宋体" charset="-122"/>
              </a:rPr>
              <a:t>: A </a:t>
            </a:r>
            <a:r>
              <a:rPr lang="en-US" altLang="zh-CN" sz="3000" dirty="0">
                <a:ea typeface="宋体" charset="-122"/>
              </a:rPr>
              <a:t>process of </a:t>
            </a:r>
            <a:r>
              <a:rPr lang="en-US" altLang="zh-CN" sz="3000" dirty="0">
                <a:solidFill>
                  <a:srgbClr val="0000FF"/>
                </a:solidFill>
                <a:ea typeface="宋体" charset="-122"/>
              </a:rPr>
              <a:t>inspecting</a:t>
            </a:r>
            <a:r>
              <a:rPr lang="en-US" altLang="zh-CN" sz="3000" dirty="0">
                <a:ea typeface="宋体" charset="-122"/>
              </a:rPr>
              <a:t>, </a:t>
            </a:r>
            <a:r>
              <a:rPr lang="en-US" altLang="zh-CN" sz="3000" dirty="0">
                <a:solidFill>
                  <a:srgbClr val="0000FF"/>
                </a:solidFill>
                <a:ea typeface="宋体" charset="-122"/>
              </a:rPr>
              <a:t>cleaning</a:t>
            </a:r>
            <a:r>
              <a:rPr lang="en-US" altLang="zh-CN" sz="3000" dirty="0">
                <a:ea typeface="宋体" charset="-122"/>
              </a:rPr>
              <a:t>, </a:t>
            </a:r>
            <a:r>
              <a:rPr lang="en-US" altLang="zh-CN" sz="3000" dirty="0">
                <a:solidFill>
                  <a:srgbClr val="0000FF"/>
                </a:solidFill>
                <a:ea typeface="宋体" charset="-122"/>
              </a:rPr>
              <a:t>transforming</a:t>
            </a:r>
            <a:r>
              <a:rPr lang="en-US" altLang="zh-CN" sz="3000" dirty="0">
                <a:ea typeface="宋体" charset="-122"/>
              </a:rPr>
              <a:t>, and </a:t>
            </a:r>
            <a:r>
              <a:rPr lang="en-US" altLang="zh-CN" sz="3000" dirty="0">
                <a:solidFill>
                  <a:srgbClr val="0000FF"/>
                </a:solidFill>
                <a:ea typeface="宋体" charset="-122"/>
              </a:rPr>
              <a:t>modeling </a:t>
            </a:r>
            <a:r>
              <a:rPr lang="en-US" altLang="zh-CN" sz="3000" dirty="0" smtClean="0">
                <a:solidFill>
                  <a:srgbClr val="FF0000"/>
                </a:solidFill>
                <a:ea typeface="宋体" charset="-122"/>
              </a:rPr>
              <a:t>big data </a:t>
            </a:r>
            <a:r>
              <a:rPr lang="en-US" altLang="zh-CN" sz="3000" dirty="0">
                <a:ea typeface="宋体" charset="-122"/>
              </a:rPr>
              <a:t>with the goal of </a:t>
            </a:r>
            <a:r>
              <a:rPr lang="en-US" altLang="zh-CN" sz="3000" dirty="0">
                <a:solidFill>
                  <a:srgbClr val="FF0000"/>
                </a:solidFill>
                <a:ea typeface="宋体" charset="-122"/>
              </a:rPr>
              <a:t>discovering</a:t>
            </a:r>
            <a:r>
              <a:rPr lang="en-US" altLang="zh-CN" sz="3000" dirty="0">
                <a:ea typeface="宋体" charset="-122"/>
              </a:rPr>
              <a:t> useful information, </a:t>
            </a:r>
            <a:r>
              <a:rPr lang="en-US" altLang="zh-CN" sz="3000" dirty="0">
                <a:solidFill>
                  <a:srgbClr val="FF0000"/>
                </a:solidFill>
                <a:ea typeface="宋体" charset="-122"/>
              </a:rPr>
              <a:t>suggesting</a:t>
            </a:r>
            <a:r>
              <a:rPr lang="en-US" altLang="zh-CN" sz="3000" dirty="0">
                <a:ea typeface="宋体" charset="-122"/>
              </a:rPr>
              <a:t> conclusions, and </a:t>
            </a:r>
            <a:r>
              <a:rPr lang="en-US" altLang="zh-CN" sz="3000" dirty="0">
                <a:solidFill>
                  <a:srgbClr val="FF0000"/>
                </a:solidFill>
                <a:ea typeface="宋体" charset="-122"/>
              </a:rPr>
              <a:t>supporting </a:t>
            </a:r>
            <a:r>
              <a:rPr lang="en-US" altLang="zh-CN" sz="3000" dirty="0">
                <a:ea typeface="宋体" charset="-122"/>
              </a:rPr>
              <a:t>decision </a:t>
            </a:r>
            <a:r>
              <a:rPr lang="en-US" altLang="zh-CN" sz="3000" dirty="0" smtClean="0">
                <a:ea typeface="宋体" charset="-122"/>
              </a:rPr>
              <a:t>making</a:t>
            </a:r>
            <a:endParaRPr lang="en-US" sz="3000" dirty="0" smtClean="0">
              <a:solidFill>
                <a:srgbClr val="FF0000"/>
              </a:solidFill>
            </a:endParaRPr>
          </a:p>
          <a:p>
            <a:r>
              <a:rPr lang="en-US" sz="3000" dirty="0" smtClean="0"/>
              <a:t>Hot in both </a:t>
            </a:r>
            <a:r>
              <a:rPr lang="en-US" sz="3000" dirty="0" smtClean="0">
                <a:solidFill>
                  <a:srgbClr val="FF0000"/>
                </a:solidFill>
              </a:rPr>
              <a:t>industrial</a:t>
            </a:r>
            <a:r>
              <a:rPr lang="en-US" sz="3000" dirty="0" smtClean="0"/>
              <a:t> and research </a:t>
            </a:r>
            <a:r>
              <a:rPr lang="en-US" sz="3000" dirty="0" smtClean="0">
                <a:solidFill>
                  <a:srgbClr val="FF0000"/>
                </a:solidFill>
              </a:rPr>
              <a:t>societies</a:t>
            </a:r>
            <a:endParaRPr lang="en-US" sz="3000" dirty="0">
              <a:solidFill>
                <a:srgbClr val="FF0000"/>
              </a:solidFill>
            </a:endParaRPr>
          </a:p>
        </p:txBody>
      </p:sp>
      <p:pic>
        <p:nvPicPr>
          <p:cNvPr id="17"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3864" y="4102458"/>
            <a:ext cx="1738536" cy="1159024"/>
          </a:xfrm>
          <a:prstGeom prst="rect">
            <a:avLst/>
          </a:prstGeom>
        </p:spPr>
      </p:pic>
      <p:pic>
        <p:nvPicPr>
          <p:cNvPr id="18"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608" y="4956058"/>
            <a:ext cx="1612738" cy="1262988"/>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4208" y="4920194"/>
            <a:ext cx="2016000" cy="1260000"/>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31840" y="4956058"/>
            <a:ext cx="2995774" cy="1157802"/>
          </a:xfrm>
          <a:prstGeom prst="rect">
            <a:avLst/>
          </a:prstGeom>
        </p:spPr>
      </p:pic>
      <p:pic>
        <p:nvPicPr>
          <p:cNvPr id="21"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5890" y="4102458"/>
            <a:ext cx="1728001" cy="720000"/>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19955" y="3933056"/>
            <a:ext cx="2060083" cy="1249522"/>
          </a:xfrm>
          <a:prstGeom prst="rect">
            <a:avLst/>
          </a:prstGeom>
        </p:spPr>
      </p:pic>
    </p:spTree>
    <p:extLst>
      <p:ext uri="{BB962C8B-B14F-4D97-AF65-F5344CB8AC3E}">
        <p14:creationId xmlns:p14="http://schemas.microsoft.com/office/powerpoint/2010/main" val="28828485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Big Data Analytics</a:t>
            </a:r>
            <a:endParaRPr lang="en-US" dirty="0"/>
          </a:p>
        </p:txBody>
      </p:sp>
      <p:sp>
        <p:nvSpPr>
          <p:cNvPr id="3" name="内容占位符 2"/>
          <p:cNvSpPr>
            <a:spLocks noGrp="1"/>
          </p:cNvSpPr>
          <p:nvPr>
            <p:ph idx="1"/>
          </p:nvPr>
        </p:nvSpPr>
        <p:spPr>
          <a:xfrm>
            <a:off x="457200" y="1484784"/>
            <a:ext cx="8229600" cy="4525963"/>
          </a:xfrm>
        </p:spPr>
        <p:txBody>
          <a:bodyPr numCol="2">
            <a:normAutofit fontScale="92500" lnSpcReduction="10000"/>
          </a:bodyPr>
          <a:lstStyle/>
          <a:p>
            <a:r>
              <a:rPr lang="en-US" dirty="0" smtClean="0"/>
              <a:t>Related conferences</a:t>
            </a:r>
          </a:p>
          <a:p>
            <a:pPr lvl="1"/>
            <a:r>
              <a:rPr lang="en-US" dirty="0" smtClean="0"/>
              <a:t>IEEE Big Data </a:t>
            </a:r>
          </a:p>
          <a:p>
            <a:pPr lvl="1"/>
            <a:r>
              <a:rPr lang="en-US" altLang="zh-CN" dirty="0"/>
              <a:t>IEEE </a:t>
            </a:r>
            <a:r>
              <a:rPr lang="en-US" altLang="zh-CN" dirty="0" smtClean="0"/>
              <a:t>Big</a:t>
            </a:r>
            <a:r>
              <a:rPr lang="en-US" altLang="zh-CN" dirty="0"/>
              <a:t> Data and Distributed </a:t>
            </a:r>
            <a:r>
              <a:rPr lang="en-US" altLang="zh-CN" dirty="0" smtClean="0"/>
              <a:t>Systems</a:t>
            </a:r>
            <a:endParaRPr lang="en-US" dirty="0" smtClean="0"/>
          </a:p>
          <a:p>
            <a:pPr lvl="1"/>
            <a:r>
              <a:rPr lang="en-US" dirty="0" smtClean="0"/>
              <a:t>WWW</a:t>
            </a:r>
          </a:p>
          <a:p>
            <a:pPr lvl="1"/>
            <a:r>
              <a:rPr lang="en-US" altLang="zh-CN" dirty="0"/>
              <a:t>KDD </a:t>
            </a:r>
            <a:endParaRPr lang="en-US" altLang="zh-CN" dirty="0" smtClean="0"/>
          </a:p>
          <a:p>
            <a:pPr lvl="1"/>
            <a:r>
              <a:rPr lang="en-US" altLang="zh-CN" dirty="0"/>
              <a:t>WSDM</a:t>
            </a:r>
          </a:p>
          <a:p>
            <a:pPr lvl="1"/>
            <a:r>
              <a:rPr lang="en-US" altLang="zh-CN" dirty="0" smtClean="0"/>
              <a:t>CIKM</a:t>
            </a:r>
          </a:p>
          <a:p>
            <a:pPr lvl="1"/>
            <a:r>
              <a:rPr lang="en-US" altLang="zh-CN" dirty="0"/>
              <a:t>SIGIR </a:t>
            </a:r>
          </a:p>
          <a:p>
            <a:pPr lvl="1"/>
            <a:endParaRPr lang="en-US" dirty="0" smtClean="0"/>
          </a:p>
          <a:p>
            <a:pPr lvl="1"/>
            <a:endParaRPr lang="en-US" dirty="0"/>
          </a:p>
          <a:p>
            <a:pPr lvl="1"/>
            <a:r>
              <a:rPr lang="en-US" altLang="zh-CN" dirty="0"/>
              <a:t>AAAI/IJCAI</a:t>
            </a:r>
          </a:p>
          <a:p>
            <a:pPr lvl="1"/>
            <a:r>
              <a:rPr lang="en-US" dirty="0" smtClean="0"/>
              <a:t>NIPS</a:t>
            </a:r>
          </a:p>
          <a:p>
            <a:pPr lvl="1"/>
            <a:r>
              <a:rPr lang="en-US" dirty="0" smtClean="0"/>
              <a:t>ICML</a:t>
            </a:r>
          </a:p>
          <a:p>
            <a:pPr lvl="1"/>
            <a:r>
              <a:rPr lang="en-US" dirty="0" smtClean="0"/>
              <a:t>TREC</a:t>
            </a:r>
            <a:endParaRPr lang="en-US" dirty="0"/>
          </a:p>
          <a:p>
            <a:pPr lvl="1"/>
            <a:r>
              <a:rPr lang="en-US" dirty="0" smtClean="0"/>
              <a:t>ACL</a:t>
            </a:r>
          </a:p>
          <a:p>
            <a:pPr lvl="1"/>
            <a:r>
              <a:rPr lang="en-US" dirty="0" smtClean="0"/>
              <a:t>EMNLP</a:t>
            </a:r>
          </a:p>
          <a:p>
            <a:pPr lvl="1"/>
            <a:r>
              <a:rPr lang="en-US" dirty="0" smtClean="0"/>
              <a:t>COLING</a:t>
            </a:r>
          </a:p>
          <a:p>
            <a:pPr lvl="1"/>
            <a:r>
              <a:rPr lang="en-US" dirty="0" smtClean="0"/>
              <a:t>…</a:t>
            </a:r>
          </a:p>
          <a:p>
            <a:pPr marL="457200" lvl="1" indent="0">
              <a:buNone/>
            </a:pPr>
            <a:endParaRPr lang="en-US" dirty="0" smtClean="0"/>
          </a:p>
        </p:txBody>
      </p:sp>
      <p:sp>
        <p:nvSpPr>
          <p:cNvPr id="4" name="灯片编号占位符 3"/>
          <p:cNvSpPr>
            <a:spLocks noGrp="1"/>
          </p:cNvSpPr>
          <p:nvPr>
            <p:ph type="sldNum" sz="quarter" idx="12"/>
          </p:nvPr>
        </p:nvSpPr>
        <p:spPr/>
        <p:txBody>
          <a:bodyPr/>
          <a:lstStyle/>
          <a:p>
            <a:pPr>
              <a:defRPr/>
            </a:pPr>
            <a:fld id="{DB3EC566-48E6-4552-87D6-CB322A8F1925}" type="slidenum">
              <a:rPr lang="en-US" smtClean="0"/>
              <a:pPr>
                <a:defRPr/>
              </a:pPr>
              <a:t>55</a:t>
            </a:fld>
            <a:endParaRPr lang="en-US" dirty="0"/>
          </a:p>
        </p:txBody>
      </p:sp>
    </p:spTree>
    <p:extLst>
      <p:ext uri="{BB962C8B-B14F-4D97-AF65-F5344CB8AC3E}">
        <p14:creationId xmlns:p14="http://schemas.microsoft.com/office/powerpoint/2010/main" val="29837720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a:xfrm>
            <a:off x="6588224" y="6432550"/>
            <a:ext cx="2133600" cy="3651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itchFamily="34" charset="0"/>
                <a:ea typeface="ＭＳ Ｐゴシック" pitchFamily="34" charset="-128"/>
                <a:sym typeface="Arial" pitchFamily="34" charset="0"/>
              </a:defRPr>
            </a:lvl1pPr>
            <a:lvl2pPr marL="37931725" indent="-37474525" eaLnBrk="0" hangingPunct="0">
              <a:defRPr sz="2400">
                <a:solidFill>
                  <a:srgbClr val="000000"/>
                </a:solidFill>
                <a:latin typeface="Arial" pitchFamily="34" charset="0"/>
                <a:ea typeface="ＭＳ Ｐゴシック" pitchFamily="34" charset="-128"/>
                <a:sym typeface="Arial" pitchFamily="34" charset="0"/>
              </a:defRPr>
            </a:lvl2pPr>
            <a:lvl3pPr eaLnBrk="0" hangingPunct="0">
              <a:defRPr sz="2400">
                <a:solidFill>
                  <a:srgbClr val="000000"/>
                </a:solidFill>
                <a:latin typeface="Arial" pitchFamily="34" charset="0"/>
                <a:ea typeface="ＭＳ Ｐゴシック" pitchFamily="34" charset="-128"/>
                <a:sym typeface="Arial" pitchFamily="34" charset="0"/>
              </a:defRPr>
            </a:lvl3pPr>
            <a:lvl4pPr eaLnBrk="0" hangingPunct="0">
              <a:defRPr sz="2400">
                <a:solidFill>
                  <a:srgbClr val="000000"/>
                </a:solidFill>
                <a:latin typeface="Arial" pitchFamily="34" charset="0"/>
                <a:ea typeface="ＭＳ Ｐゴシック" pitchFamily="34" charset="-128"/>
                <a:sym typeface="Arial" pitchFamily="34" charset="0"/>
              </a:defRPr>
            </a:lvl4pPr>
            <a:lvl5pPr eaLnBrk="0" hangingPunct="0">
              <a:defRPr sz="2400">
                <a:solidFill>
                  <a:srgbClr val="000000"/>
                </a:solidFill>
                <a:latin typeface="Arial" pitchFamily="34" charset="0"/>
                <a:ea typeface="ＭＳ Ｐゴシック" pitchFamily="34" charset="-128"/>
                <a:sym typeface="Arial" pitchFamily="34" charset="0"/>
              </a:defRPr>
            </a:lvl5pPr>
            <a:lvl6pPr marL="457200" eaLnBrk="0" fontAlgn="base" hangingPunct="0">
              <a:spcBef>
                <a:spcPct val="0"/>
              </a:spcBef>
              <a:spcAft>
                <a:spcPct val="0"/>
              </a:spcAft>
              <a:defRPr sz="2400">
                <a:solidFill>
                  <a:srgbClr val="000000"/>
                </a:solidFill>
                <a:latin typeface="Arial" pitchFamily="34" charset="0"/>
                <a:ea typeface="ＭＳ Ｐゴシック" pitchFamily="34" charset="-128"/>
                <a:sym typeface="Arial" pitchFamily="34" charset="0"/>
              </a:defRPr>
            </a:lvl6pPr>
            <a:lvl7pPr marL="914400" eaLnBrk="0" fontAlgn="base" hangingPunct="0">
              <a:spcBef>
                <a:spcPct val="0"/>
              </a:spcBef>
              <a:spcAft>
                <a:spcPct val="0"/>
              </a:spcAft>
              <a:defRPr sz="2400">
                <a:solidFill>
                  <a:srgbClr val="000000"/>
                </a:solidFill>
                <a:latin typeface="Arial" pitchFamily="34" charset="0"/>
                <a:ea typeface="ＭＳ Ｐゴシック" pitchFamily="34" charset="-128"/>
                <a:sym typeface="Arial" pitchFamily="34" charset="0"/>
              </a:defRPr>
            </a:lvl7pPr>
            <a:lvl8pPr marL="1371600" eaLnBrk="0" fontAlgn="base" hangingPunct="0">
              <a:spcBef>
                <a:spcPct val="0"/>
              </a:spcBef>
              <a:spcAft>
                <a:spcPct val="0"/>
              </a:spcAft>
              <a:defRPr sz="2400">
                <a:solidFill>
                  <a:srgbClr val="000000"/>
                </a:solidFill>
                <a:latin typeface="Arial" pitchFamily="34" charset="0"/>
                <a:ea typeface="ＭＳ Ｐゴシック" pitchFamily="34" charset="-128"/>
                <a:sym typeface="Arial" pitchFamily="34" charset="0"/>
              </a:defRPr>
            </a:lvl8pPr>
            <a:lvl9pPr marL="1828800" eaLnBrk="0" fontAlgn="base" hangingPunct="0">
              <a:spcBef>
                <a:spcPct val="0"/>
              </a:spcBef>
              <a:spcAft>
                <a:spcPct val="0"/>
              </a:spcAft>
              <a:defRPr sz="2400">
                <a:solidFill>
                  <a:srgbClr val="000000"/>
                </a:solidFill>
                <a:latin typeface="Arial" pitchFamily="34" charset="0"/>
                <a:ea typeface="ＭＳ Ｐゴシック" pitchFamily="34" charset="-128"/>
                <a:sym typeface="Arial" pitchFamily="34" charset="0"/>
              </a:defRPr>
            </a:lvl9pPr>
          </a:lstStyle>
          <a:p>
            <a:pPr algn="r" eaLnBrk="1" hangingPunct="1"/>
            <a:fld id="{4CF19362-F150-45A6-9DC2-AB47AE68EFC6}" type="slidenum">
              <a:rPr lang="en-US" altLang="zh-CN" sz="1200">
                <a:solidFill>
                  <a:schemeClr val="tx1"/>
                </a:solidFill>
                <a:latin typeface="Lucida Sans" panose="020B0602030504020204" pitchFamily="34" charset="0"/>
              </a:rPr>
              <a:pPr algn="r" eaLnBrk="1" hangingPunct="1"/>
              <a:t>56</a:t>
            </a:fld>
            <a:endParaRPr lang="en-US" altLang="zh-CN" sz="1200" dirty="0">
              <a:solidFill>
                <a:schemeClr val="tx1"/>
              </a:solidFill>
              <a:latin typeface="Lucida Sans" panose="020B0602030504020204" pitchFamily="34" charset="0"/>
            </a:endParaRPr>
          </a:p>
        </p:txBody>
      </p:sp>
      <p:sp>
        <p:nvSpPr>
          <p:cNvPr id="40963" name="Rectangle 1"/>
          <p:cNvSpPr>
            <a:spLocks noGrp="1" noChangeArrowheads="1"/>
          </p:cNvSpPr>
          <p:nvPr>
            <p:ph type="title"/>
          </p:nvPr>
        </p:nvSpPr>
        <p:spPr/>
        <p:txBody>
          <a:bodyPr rIns="132080"/>
          <a:lstStyle/>
          <a:p>
            <a:pPr indent="0" eaLnBrk="1" hangingPunct="1"/>
            <a:r>
              <a:rPr lang="en-US" altLang="zh-CN" smtClean="0">
                <a:ea typeface="ＭＳ Ｐゴシック" pitchFamily="34" charset="-128"/>
              </a:rPr>
              <a:t>Types of Analytics at eBay</a:t>
            </a:r>
          </a:p>
        </p:txBody>
      </p:sp>
      <p:sp>
        <p:nvSpPr>
          <p:cNvPr id="40964" name="Rectangle 2"/>
          <p:cNvSpPr>
            <a:spLocks noGrp="1" noChangeArrowheads="1"/>
          </p:cNvSpPr>
          <p:nvPr>
            <p:ph type="body" idx="1"/>
          </p:nvPr>
        </p:nvSpPr>
        <p:spPr>
          <a:xfrm>
            <a:off x="571500" y="1295400"/>
            <a:ext cx="8115300" cy="5422900"/>
          </a:xfrm>
        </p:spPr>
        <p:txBody>
          <a:bodyPr rIns="132080"/>
          <a:lstStyle/>
          <a:p>
            <a:pPr eaLnBrk="1" hangingPunct="1"/>
            <a:r>
              <a:rPr lang="en-US" altLang="zh-CN" sz="2400" smtClean="0">
                <a:ea typeface="ＭＳ Ｐゴシック" pitchFamily="34" charset="-128"/>
              </a:rPr>
              <a:t>Basically measure anything possible - A </a:t>
            </a:r>
            <a:r>
              <a:rPr lang="en-US" altLang="zh-CN" sz="2800" b="1" smtClean="0">
                <a:ea typeface="ＭＳ Ｐゴシック" pitchFamily="34" charset="-128"/>
              </a:rPr>
              <a:t>few</a:t>
            </a:r>
            <a:r>
              <a:rPr lang="en-US" altLang="zh-CN" sz="2400" smtClean="0">
                <a:ea typeface="ＭＳ Ｐゴシック" pitchFamily="34" charset="-128"/>
              </a:rPr>
              <a:t> examples:</a:t>
            </a:r>
          </a:p>
        </p:txBody>
      </p:sp>
      <p:sp>
        <p:nvSpPr>
          <p:cNvPr id="40965" name="AutoShape 3"/>
          <p:cNvSpPr>
            <a:spLocks/>
          </p:cNvSpPr>
          <p:nvPr/>
        </p:nvSpPr>
        <p:spPr bwMode="auto">
          <a:xfrm>
            <a:off x="825500" y="2032000"/>
            <a:ext cx="1651000" cy="1270000"/>
          </a:xfrm>
          <a:prstGeom prst="roundRect">
            <a:avLst>
              <a:gd name="adj" fmla="val 15000"/>
            </a:avLst>
          </a:prstGeom>
          <a:solidFill>
            <a:srgbClr val="BDD3E9"/>
          </a:solidFill>
          <a:ln w="12700">
            <a:noFill/>
            <a:round/>
            <a:headEnd/>
            <a:tailEnd/>
          </a:ln>
          <a:effectLst>
            <a:glow rad="101600">
              <a:schemeClr val="accent1">
                <a:lumMod val="75000"/>
                <a:alpha val="75000"/>
              </a:schemeClr>
            </a:glow>
            <a:outerShdw blurRad="50800" dist="38100" dir="2700000" algn="tl" rotWithShape="0">
              <a:srgbClr val="000000">
                <a:alpha val="43000"/>
              </a:srgbClr>
            </a:outerShdw>
            <a:reflection stA="50000" endPos="75000" dist="12700" dir="5400000" sy="-100000" algn="bl" rotWithShape="0"/>
          </a:effectLst>
        </p:spPr>
        <p:txBody>
          <a:bodyPr lIns="0" tIns="0" rIns="40639" bIns="0" anchor="ctr"/>
          <a:lstStyle/>
          <a:p>
            <a:pPr marL="39688">
              <a:defRPr/>
            </a:pPr>
            <a:r>
              <a:rPr lang="en-US" dirty="0">
                <a:solidFill>
                  <a:schemeClr val="tx1"/>
                </a:solidFill>
                <a:latin typeface="Arial" charset="0"/>
                <a:ea typeface="Arial" charset="0"/>
                <a:cs typeface="Arial" charset="0"/>
                <a:sym typeface="Arial" charset="0"/>
              </a:rPr>
              <a:t>Marketing</a:t>
            </a:r>
          </a:p>
        </p:txBody>
      </p:sp>
      <p:sp>
        <p:nvSpPr>
          <p:cNvPr id="40966" name="AutoShape 4"/>
          <p:cNvSpPr>
            <a:spLocks/>
          </p:cNvSpPr>
          <p:nvPr/>
        </p:nvSpPr>
        <p:spPr bwMode="auto">
          <a:xfrm>
            <a:off x="2768600" y="2032000"/>
            <a:ext cx="1651000" cy="1270000"/>
          </a:xfrm>
          <a:prstGeom prst="roundRect">
            <a:avLst>
              <a:gd name="adj" fmla="val 15000"/>
            </a:avLst>
          </a:prstGeom>
          <a:solidFill>
            <a:srgbClr val="BDD3E9"/>
          </a:solidFill>
          <a:ln w="12700">
            <a:noFill/>
            <a:round/>
            <a:headEnd/>
            <a:tailEnd/>
          </a:ln>
          <a:effectLst>
            <a:glow rad="101600">
              <a:schemeClr val="accent1">
                <a:lumMod val="75000"/>
                <a:alpha val="75000"/>
              </a:schemeClr>
            </a:glow>
            <a:outerShdw blurRad="50800" dist="38100" dir="2700000" algn="tl" rotWithShape="0">
              <a:srgbClr val="000000">
                <a:alpha val="43000"/>
              </a:srgbClr>
            </a:outerShdw>
            <a:reflection stA="50000" endPos="75000" dist="12700" dir="5400000" sy="-100000" algn="bl" rotWithShape="0"/>
          </a:effectLst>
        </p:spPr>
        <p:txBody>
          <a:bodyPr lIns="0" tIns="0" rIns="40639" bIns="0" anchor="ctr"/>
          <a:lstStyle/>
          <a:p>
            <a:pPr marL="39688">
              <a:defRPr/>
            </a:pPr>
            <a:r>
              <a:rPr lang="en-US" sz="2000" dirty="0">
                <a:solidFill>
                  <a:schemeClr val="tx1"/>
                </a:solidFill>
                <a:latin typeface="Arial" charset="0"/>
                <a:ea typeface="Arial" charset="0"/>
                <a:cs typeface="Arial" charset="0"/>
                <a:sym typeface="Arial" charset="0"/>
              </a:rPr>
              <a:t>Buyer Experience</a:t>
            </a:r>
          </a:p>
        </p:txBody>
      </p:sp>
      <p:sp>
        <p:nvSpPr>
          <p:cNvPr id="40967" name="AutoShape 5"/>
          <p:cNvSpPr>
            <a:spLocks/>
          </p:cNvSpPr>
          <p:nvPr/>
        </p:nvSpPr>
        <p:spPr bwMode="auto">
          <a:xfrm>
            <a:off x="4711700" y="2032000"/>
            <a:ext cx="1651000" cy="1270000"/>
          </a:xfrm>
          <a:prstGeom prst="roundRect">
            <a:avLst>
              <a:gd name="adj" fmla="val 15000"/>
            </a:avLst>
          </a:prstGeom>
          <a:solidFill>
            <a:srgbClr val="BDD3E9"/>
          </a:solidFill>
          <a:ln w="12700">
            <a:noFill/>
            <a:round/>
            <a:headEnd/>
            <a:tailEnd/>
          </a:ln>
          <a:effectLst>
            <a:glow rad="101600">
              <a:schemeClr val="accent1">
                <a:lumMod val="75000"/>
                <a:alpha val="75000"/>
              </a:schemeClr>
            </a:glow>
            <a:outerShdw blurRad="50800" dist="38100" dir="2700000" algn="tl" rotWithShape="0">
              <a:srgbClr val="000000">
                <a:alpha val="43000"/>
              </a:srgbClr>
            </a:outerShdw>
            <a:reflection stA="50000" endPos="75000" dist="12700" dir="5400000" sy="-100000" algn="bl" rotWithShape="0"/>
          </a:effectLst>
        </p:spPr>
        <p:txBody>
          <a:bodyPr lIns="0" tIns="0" rIns="40639" bIns="0" anchor="ctr"/>
          <a:lstStyle/>
          <a:p>
            <a:pPr marL="39688">
              <a:defRPr/>
            </a:pPr>
            <a:r>
              <a:rPr lang="en-US" sz="2000" dirty="0">
                <a:solidFill>
                  <a:schemeClr val="tx1"/>
                </a:solidFill>
                <a:latin typeface="Arial" charset="0"/>
                <a:ea typeface="Arial" charset="0"/>
                <a:cs typeface="Arial" charset="0"/>
                <a:sym typeface="Arial" charset="0"/>
              </a:rPr>
              <a:t>Finance</a:t>
            </a:r>
          </a:p>
        </p:txBody>
      </p:sp>
      <p:sp>
        <p:nvSpPr>
          <p:cNvPr id="40968" name="AutoShape 6"/>
          <p:cNvSpPr>
            <a:spLocks/>
          </p:cNvSpPr>
          <p:nvPr/>
        </p:nvSpPr>
        <p:spPr bwMode="auto">
          <a:xfrm>
            <a:off x="6654800" y="2032000"/>
            <a:ext cx="1651000" cy="1270000"/>
          </a:xfrm>
          <a:prstGeom prst="roundRect">
            <a:avLst>
              <a:gd name="adj" fmla="val 15000"/>
            </a:avLst>
          </a:prstGeom>
          <a:solidFill>
            <a:srgbClr val="BDD3E9"/>
          </a:solidFill>
          <a:ln w="12700">
            <a:noFill/>
            <a:round/>
            <a:headEnd/>
            <a:tailEnd/>
          </a:ln>
          <a:effectLst>
            <a:glow rad="101600">
              <a:schemeClr val="accent1">
                <a:lumMod val="75000"/>
                <a:alpha val="75000"/>
              </a:schemeClr>
            </a:glow>
            <a:outerShdw blurRad="50800" dist="38100" dir="2700000" algn="tl" rotWithShape="0">
              <a:srgbClr val="000000">
                <a:alpha val="43000"/>
              </a:srgbClr>
            </a:outerShdw>
            <a:reflection stA="50000" endPos="75000" dist="12700" dir="5400000" sy="-100000" algn="bl" rotWithShape="0"/>
          </a:effectLst>
        </p:spPr>
        <p:txBody>
          <a:bodyPr lIns="0" tIns="0" rIns="40639" bIns="0" anchor="ctr"/>
          <a:lstStyle/>
          <a:p>
            <a:pPr marL="39688">
              <a:defRPr/>
            </a:pPr>
            <a:r>
              <a:rPr lang="en-US" sz="2000" dirty="0">
                <a:solidFill>
                  <a:schemeClr val="tx1"/>
                </a:solidFill>
                <a:latin typeface="Arial" charset="0"/>
                <a:ea typeface="Arial" charset="0"/>
                <a:cs typeface="Arial" charset="0"/>
                <a:sym typeface="Arial" charset="0"/>
              </a:rPr>
              <a:t>Trust &amp; Safety</a:t>
            </a:r>
          </a:p>
        </p:txBody>
      </p:sp>
      <p:sp>
        <p:nvSpPr>
          <p:cNvPr id="40969" name="AutoShape 7"/>
          <p:cNvSpPr>
            <a:spLocks/>
          </p:cNvSpPr>
          <p:nvPr/>
        </p:nvSpPr>
        <p:spPr bwMode="auto">
          <a:xfrm>
            <a:off x="812800" y="3530600"/>
            <a:ext cx="1651000" cy="1270000"/>
          </a:xfrm>
          <a:prstGeom prst="roundRect">
            <a:avLst>
              <a:gd name="adj" fmla="val 15000"/>
            </a:avLst>
          </a:prstGeom>
          <a:solidFill>
            <a:srgbClr val="BDD3E9"/>
          </a:solidFill>
          <a:ln w="12700">
            <a:noFill/>
            <a:round/>
            <a:headEnd/>
            <a:tailEnd/>
          </a:ln>
          <a:effectLst>
            <a:glow rad="101600">
              <a:schemeClr val="accent1">
                <a:lumMod val="75000"/>
                <a:alpha val="75000"/>
              </a:schemeClr>
            </a:glow>
            <a:outerShdw blurRad="50800" dist="38100" dir="2700000" algn="tl" rotWithShape="0">
              <a:srgbClr val="000000">
                <a:alpha val="43000"/>
              </a:srgbClr>
            </a:outerShdw>
            <a:reflection stA="50000" endPos="75000" dist="12700" dir="5400000" sy="-100000" algn="bl" rotWithShape="0"/>
          </a:effectLst>
        </p:spPr>
        <p:txBody>
          <a:bodyPr lIns="0" tIns="0" rIns="40639" bIns="0" anchor="ctr"/>
          <a:lstStyle/>
          <a:p>
            <a:pPr marL="39688">
              <a:defRPr/>
            </a:pPr>
            <a:r>
              <a:rPr lang="en-US" sz="2000" dirty="0">
                <a:solidFill>
                  <a:schemeClr val="tx1"/>
                </a:solidFill>
                <a:latin typeface="Arial" charset="0"/>
                <a:ea typeface="Arial" charset="0"/>
                <a:cs typeface="Arial" charset="0"/>
                <a:sym typeface="Arial" charset="0"/>
              </a:rPr>
              <a:t>Technology Operations</a:t>
            </a:r>
          </a:p>
        </p:txBody>
      </p:sp>
      <p:sp>
        <p:nvSpPr>
          <p:cNvPr id="40970" name="AutoShape 8"/>
          <p:cNvSpPr>
            <a:spLocks/>
          </p:cNvSpPr>
          <p:nvPr/>
        </p:nvSpPr>
        <p:spPr bwMode="auto">
          <a:xfrm>
            <a:off x="2768600" y="3530600"/>
            <a:ext cx="1651000" cy="1270000"/>
          </a:xfrm>
          <a:prstGeom prst="roundRect">
            <a:avLst>
              <a:gd name="adj" fmla="val 15000"/>
            </a:avLst>
          </a:prstGeom>
          <a:solidFill>
            <a:srgbClr val="BDD3E9"/>
          </a:solidFill>
          <a:ln w="12700">
            <a:noFill/>
            <a:round/>
            <a:headEnd/>
            <a:tailEnd/>
          </a:ln>
          <a:effectLst>
            <a:glow rad="101600">
              <a:schemeClr val="accent1">
                <a:lumMod val="75000"/>
                <a:alpha val="75000"/>
              </a:schemeClr>
            </a:glow>
            <a:outerShdw blurRad="50800" dist="38100" dir="2700000" algn="tl" rotWithShape="0">
              <a:srgbClr val="000000">
                <a:alpha val="43000"/>
              </a:srgbClr>
            </a:outerShdw>
            <a:reflection stA="50000" endPos="75000" dist="12700" dir="5400000" sy="-100000" algn="bl" rotWithShape="0"/>
          </a:effectLst>
        </p:spPr>
        <p:txBody>
          <a:bodyPr lIns="0" tIns="0" rIns="40639" bIns="0" anchor="ctr"/>
          <a:lstStyle/>
          <a:p>
            <a:pPr marL="39688">
              <a:defRPr/>
            </a:pPr>
            <a:r>
              <a:rPr lang="en-US" sz="2000" dirty="0">
                <a:solidFill>
                  <a:schemeClr val="tx1"/>
                </a:solidFill>
                <a:latin typeface="Arial" charset="0"/>
                <a:ea typeface="Arial" charset="0"/>
                <a:cs typeface="Arial" charset="0"/>
                <a:sym typeface="Arial" charset="0"/>
              </a:rPr>
              <a:t>Customer Service</a:t>
            </a:r>
          </a:p>
        </p:txBody>
      </p:sp>
      <p:sp>
        <p:nvSpPr>
          <p:cNvPr id="40971" name="AutoShape 9"/>
          <p:cNvSpPr>
            <a:spLocks/>
          </p:cNvSpPr>
          <p:nvPr/>
        </p:nvSpPr>
        <p:spPr bwMode="auto">
          <a:xfrm>
            <a:off x="4711700" y="3530600"/>
            <a:ext cx="1651000" cy="1270000"/>
          </a:xfrm>
          <a:prstGeom prst="roundRect">
            <a:avLst>
              <a:gd name="adj" fmla="val 15000"/>
            </a:avLst>
          </a:prstGeom>
          <a:solidFill>
            <a:srgbClr val="BDD3E9"/>
          </a:solidFill>
          <a:ln w="12700">
            <a:noFill/>
            <a:round/>
            <a:headEnd/>
            <a:tailEnd/>
          </a:ln>
          <a:effectLst>
            <a:glow rad="101600">
              <a:schemeClr val="accent1">
                <a:lumMod val="75000"/>
                <a:alpha val="75000"/>
              </a:schemeClr>
            </a:glow>
            <a:outerShdw blurRad="50800" dist="38100" dir="2700000" algn="tl" rotWithShape="0">
              <a:srgbClr val="000000">
                <a:alpha val="43000"/>
              </a:srgbClr>
            </a:outerShdw>
            <a:reflection stA="50000" endPos="75000" dist="12700" dir="5400000" sy="-100000" algn="bl" rotWithShape="0"/>
          </a:effectLst>
        </p:spPr>
        <p:txBody>
          <a:bodyPr lIns="0" tIns="0" rIns="40639" bIns="0" anchor="ctr"/>
          <a:lstStyle/>
          <a:p>
            <a:pPr marL="39688">
              <a:defRPr/>
            </a:pPr>
            <a:r>
              <a:rPr lang="en-US" sz="2000" dirty="0">
                <a:solidFill>
                  <a:schemeClr val="tx1"/>
                </a:solidFill>
                <a:latin typeface="Arial" charset="0"/>
                <a:ea typeface="Arial" charset="0"/>
                <a:cs typeface="Arial" charset="0"/>
                <a:sym typeface="Arial" charset="0"/>
              </a:rPr>
              <a:t>Loyalty</a:t>
            </a:r>
          </a:p>
        </p:txBody>
      </p:sp>
      <p:sp>
        <p:nvSpPr>
          <p:cNvPr id="40972" name="AutoShape 10"/>
          <p:cNvSpPr>
            <a:spLocks/>
          </p:cNvSpPr>
          <p:nvPr/>
        </p:nvSpPr>
        <p:spPr bwMode="auto">
          <a:xfrm>
            <a:off x="6654800" y="3530600"/>
            <a:ext cx="1651000" cy="1270000"/>
          </a:xfrm>
          <a:prstGeom prst="roundRect">
            <a:avLst>
              <a:gd name="adj" fmla="val 15000"/>
            </a:avLst>
          </a:prstGeom>
          <a:solidFill>
            <a:srgbClr val="BDD3E9"/>
          </a:solidFill>
          <a:ln w="12700">
            <a:noFill/>
            <a:round/>
            <a:headEnd/>
            <a:tailEnd/>
          </a:ln>
          <a:effectLst>
            <a:glow rad="101600">
              <a:schemeClr val="accent1">
                <a:lumMod val="75000"/>
                <a:alpha val="75000"/>
              </a:schemeClr>
            </a:glow>
            <a:outerShdw blurRad="50800" dist="38100" dir="2700000" algn="tl" rotWithShape="0">
              <a:srgbClr val="000000">
                <a:alpha val="43000"/>
              </a:srgbClr>
            </a:outerShdw>
            <a:reflection stA="50000" endPos="75000" dist="12700" dir="5400000" sy="-100000" algn="bl" rotWithShape="0"/>
          </a:effectLst>
        </p:spPr>
        <p:txBody>
          <a:bodyPr lIns="0" tIns="0" rIns="40639" bIns="0" anchor="ctr"/>
          <a:lstStyle/>
          <a:p>
            <a:pPr marL="39688">
              <a:defRPr/>
            </a:pPr>
            <a:r>
              <a:rPr lang="en-US" sz="2000" dirty="0">
                <a:solidFill>
                  <a:schemeClr val="tx1"/>
                </a:solidFill>
                <a:latin typeface="Arial" charset="0"/>
                <a:ea typeface="Arial" charset="0"/>
                <a:cs typeface="Arial" charset="0"/>
                <a:sym typeface="Arial" charset="0"/>
              </a:rPr>
              <a:t>Information Security</a:t>
            </a:r>
          </a:p>
        </p:txBody>
      </p:sp>
      <p:sp>
        <p:nvSpPr>
          <p:cNvPr id="40973" name="AutoShape 11"/>
          <p:cNvSpPr>
            <a:spLocks/>
          </p:cNvSpPr>
          <p:nvPr/>
        </p:nvSpPr>
        <p:spPr bwMode="auto">
          <a:xfrm>
            <a:off x="800100" y="5041900"/>
            <a:ext cx="1651000" cy="1270000"/>
          </a:xfrm>
          <a:prstGeom prst="roundRect">
            <a:avLst>
              <a:gd name="adj" fmla="val 15000"/>
            </a:avLst>
          </a:prstGeom>
          <a:solidFill>
            <a:srgbClr val="BDD3E9"/>
          </a:solidFill>
          <a:ln w="12700">
            <a:noFill/>
            <a:round/>
            <a:headEnd/>
            <a:tailEnd/>
          </a:ln>
          <a:effectLst>
            <a:glow rad="101600">
              <a:schemeClr val="accent1">
                <a:lumMod val="75000"/>
                <a:alpha val="75000"/>
              </a:schemeClr>
            </a:glow>
            <a:outerShdw blurRad="50800" dist="38100" dir="2700000" algn="tl" rotWithShape="0">
              <a:srgbClr val="000000">
                <a:alpha val="43000"/>
              </a:srgbClr>
            </a:outerShdw>
            <a:reflection stA="50000" endPos="75000" dist="12700" dir="5400000" sy="-100000" algn="bl" rotWithShape="0"/>
          </a:effectLst>
        </p:spPr>
        <p:txBody>
          <a:bodyPr lIns="0" tIns="0" rIns="40639" bIns="0" anchor="ctr"/>
          <a:lstStyle/>
          <a:p>
            <a:pPr marL="39688">
              <a:defRPr/>
            </a:pPr>
            <a:r>
              <a:rPr lang="en-US" sz="1800" dirty="0">
                <a:solidFill>
                  <a:schemeClr val="tx1"/>
                </a:solidFill>
                <a:latin typeface="Arial" charset="0"/>
                <a:ea typeface="Arial" charset="0"/>
                <a:cs typeface="Arial" charset="0"/>
                <a:sym typeface="Arial" charset="0"/>
              </a:rPr>
              <a:t>Infrastructure</a:t>
            </a:r>
          </a:p>
        </p:txBody>
      </p:sp>
      <p:sp>
        <p:nvSpPr>
          <p:cNvPr id="40974" name="AutoShape 12"/>
          <p:cNvSpPr>
            <a:spLocks/>
          </p:cNvSpPr>
          <p:nvPr/>
        </p:nvSpPr>
        <p:spPr bwMode="auto">
          <a:xfrm>
            <a:off x="2768600" y="5041900"/>
            <a:ext cx="1651000" cy="1270000"/>
          </a:xfrm>
          <a:prstGeom prst="roundRect">
            <a:avLst>
              <a:gd name="adj" fmla="val 15000"/>
            </a:avLst>
          </a:prstGeom>
          <a:solidFill>
            <a:srgbClr val="BDD3E9"/>
          </a:solidFill>
          <a:ln w="12700">
            <a:noFill/>
            <a:round/>
            <a:headEnd/>
            <a:tailEnd/>
          </a:ln>
          <a:effectLst>
            <a:glow rad="101600">
              <a:schemeClr val="accent1">
                <a:lumMod val="75000"/>
                <a:alpha val="75000"/>
              </a:schemeClr>
            </a:glow>
            <a:outerShdw blurRad="50800" dist="38100" dir="2700000" algn="tl" rotWithShape="0">
              <a:srgbClr val="000000">
                <a:alpha val="43000"/>
              </a:srgbClr>
            </a:outerShdw>
            <a:reflection stA="50000" endPos="75000" dist="12700" dir="5400000" sy="-100000" algn="bl" rotWithShape="0"/>
          </a:effectLst>
        </p:spPr>
        <p:txBody>
          <a:bodyPr lIns="0" tIns="0" rIns="40639" bIns="0" anchor="ctr"/>
          <a:lstStyle/>
          <a:p>
            <a:pPr marL="39688">
              <a:defRPr/>
            </a:pPr>
            <a:r>
              <a:rPr lang="en-US" sz="2000" dirty="0">
                <a:solidFill>
                  <a:schemeClr val="tx1"/>
                </a:solidFill>
                <a:latin typeface="Arial" charset="0"/>
                <a:ea typeface="Arial" charset="0"/>
                <a:cs typeface="Arial" charset="0"/>
                <a:sym typeface="Arial" charset="0"/>
              </a:rPr>
              <a:t>Finding</a:t>
            </a:r>
          </a:p>
        </p:txBody>
      </p:sp>
      <p:sp>
        <p:nvSpPr>
          <p:cNvPr id="40975" name="AutoShape 13"/>
          <p:cNvSpPr>
            <a:spLocks/>
          </p:cNvSpPr>
          <p:nvPr/>
        </p:nvSpPr>
        <p:spPr bwMode="auto">
          <a:xfrm>
            <a:off x="4711700" y="5041900"/>
            <a:ext cx="1651000" cy="1270000"/>
          </a:xfrm>
          <a:prstGeom prst="roundRect">
            <a:avLst>
              <a:gd name="adj" fmla="val 15000"/>
            </a:avLst>
          </a:prstGeom>
          <a:solidFill>
            <a:srgbClr val="BDD3E9"/>
          </a:solidFill>
          <a:ln w="12700">
            <a:noFill/>
            <a:round/>
            <a:headEnd/>
            <a:tailEnd/>
          </a:ln>
          <a:effectLst>
            <a:glow rad="101600">
              <a:schemeClr val="accent1">
                <a:lumMod val="75000"/>
                <a:alpha val="75000"/>
              </a:schemeClr>
            </a:glow>
            <a:outerShdw blurRad="50800" dist="38100" dir="2700000" algn="tl" rotWithShape="0">
              <a:srgbClr val="000000">
                <a:alpha val="43000"/>
              </a:srgbClr>
            </a:outerShdw>
            <a:reflection stA="50000" endPos="75000" dist="12700" dir="5400000" sy="-100000" algn="bl" rotWithShape="0"/>
          </a:effectLst>
        </p:spPr>
        <p:txBody>
          <a:bodyPr lIns="0" tIns="0" rIns="40639" bIns="0" anchor="ctr"/>
          <a:lstStyle/>
          <a:p>
            <a:pPr marL="39688">
              <a:defRPr/>
            </a:pPr>
            <a:r>
              <a:rPr lang="en-US" sz="2000" dirty="0">
                <a:solidFill>
                  <a:schemeClr val="tx1"/>
                </a:solidFill>
                <a:latin typeface="Arial" charset="0"/>
                <a:ea typeface="Arial" charset="0"/>
                <a:cs typeface="Arial" charset="0"/>
                <a:sym typeface="Arial" charset="0"/>
              </a:rPr>
              <a:t>User Behavior</a:t>
            </a:r>
          </a:p>
        </p:txBody>
      </p:sp>
      <p:sp>
        <p:nvSpPr>
          <p:cNvPr id="40976" name="AutoShape 14"/>
          <p:cNvSpPr>
            <a:spLocks/>
          </p:cNvSpPr>
          <p:nvPr/>
        </p:nvSpPr>
        <p:spPr bwMode="auto">
          <a:xfrm>
            <a:off x="6654800" y="5041900"/>
            <a:ext cx="1651000" cy="1270000"/>
          </a:xfrm>
          <a:prstGeom prst="roundRect">
            <a:avLst>
              <a:gd name="adj" fmla="val 15000"/>
            </a:avLst>
          </a:prstGeom>
          <a:solidFill>
            <a:srgbClr val="BDD3E9"/>
          </a:solidFill>
          <a:ln w="12700">
            <a:noFill/>
            <a:round/>
            <a:headEnd/>
            <a:tailEnd/>
          </a:ln>
          <a:effectLst>
            <a:glow rad="101600">
              <a:schemeClr val="accent1">
                <a:lumMod val="75000"/>
                <a:alpha val="75000"/>
              </a:schemeClr>
            </a:glow>
            <a:outerShdw blurRad="50800" dist="38100" dir="2700000" algn="tl" rotWithShape="0">
              <a:srgbClr val="000000">
                <a:alpha val="43000"/>
              </a:srgbClr>
            </a:outerShdw>
            <a:reflection stA="50000" endPos="75000" dist="12700" dir="5400000" sy="-100000" algn="bl" rotWithShape="0"/>
          </a:effectLst>
        </p:spPr>
        <p:txBody>
          <a:bodyPr lIns="0" tIns="0" rIns="40639" bIns="0" anchor="ctr"/>
          <a:lstStyle/>
          <a:p>
            <a:pPr marL="39688">
              <a:defRPr/>
            </a:pPr>
            <a:r>
              <a:rPr lang="en-US" sz="2000" dirty="0">
                <a:solidFill>
                  <a:schemeClr val="tx1"/>
                </a:solidFill>
                <a:latin typeface="Arial" charset="0"/>
                <a:ea typeface="Arial" charset="0"/>
                <a:cs typeface="Arial" charset="0"/>
                <a:sym typeface="Arial" charset="0"/>
              </a:rPr>
              <a:t>Seller Experience</a:t>
            </a:r>
          </a:p>
        </p:txBody>
      </p:sp>
    </p:spTree>
    <p:extLst>
      <p:ext uri="{BB962C8B-B14F-4D97-AF65-F5344CB8AC3E}">
        <p14:creationId xmlns:p14="http://schemas.microsoft.com/office/powerpoint/2010/main" val="1672877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Data Mining?</a:t>
            </a:r>
            <a:endParaRPr lang="en-US" dirty="0"/>
          </a:p>
        </p:txBody>
      </p:sp>
      <p:sp>
        <p:nvSpPr>
          <p:cNvPr id="3" name="Content Placeholder 2"/>
          <p:cNvSpPr>
            <a:spLocks noGrp="1"/>
          </p:cNvSpPr>
          <p:nvPr>
            <p:ph idx="1"/>
          </p:nvPr>
        </p:nvSpPr>
        <p:spPr/>
        <p:txBody>
          <a:bodyPr>
            <a:normAutofit/>
          </a:bodyPr>
          <a:lstStyle/>
          <a:p>
            <a:r>
              <a:rPr lang="en-US" dirty="0"/>
              <a:t>Discovery of </a:t>
            </a:r>
            <a:r>
              <a:rPr lang="en-US" dirty="0">
                <a:solidFill>
                  <a:srgbClr val="0000FF"/>
                </a:solidFill>
              </a:rPr>
              <a:t>patterns and models</a:t>
            </a:r>
            <a:r>
              <a:rPr lang="en-US" dirty="0"/>
              <a:t> that are:</a:t>
            </a:r>
          </a:p>
          <a:p>
            <a:pPr lvl="1"/>
            <a:r>
              <a:rPr lang="en-US" dirty="0" smtClean="0">
                <a:solidFill>
                  <a:srgbClr val="FF0000"/>
                </a:solidFill>
              </a:rPr>
              <a:t>Valid</a:t>
            </a:r>
            <a:r>
              <a:rPr lang="en-US" dirty="0">
                <a:solidFill>
                  <a:srgbClr val="FF0000"/>
                </a:solidFill>
              </a:rPr>
              <a:t>:</a:t>
            </a:r>
            <a:r>
              <a:rPr lang="en-US" dirty="0"/>
              <a:t> hold on new data with some </a:t>
            </a:r>
            <a:r>
              <a:rPr lang="en-US" dirty="0" smtClean="0"/>
              <a:t>certainty</a:t>
            </a:r>
          </a:p>
          <a:p>
            <a:pPr lvl="1"/>
            <a:r>
              <a:rPr lang="en-US" dirty="0" smtClean="0">
                <a:solidFill>
                  <a:srgbClr val="FF0000"/>
                </a:solidFill>
              </a:rPr>
              <a:t>Useful</a:t>
            </a:r>
            <a:r>
              <a:rPr lang="en-US" dirty="0">
                <a:solidFill>
                  <a:srgbClr val="FF0000"/>
                </a:solidFill>
              </a:rPr>
              <a:t>:</a:t>
            </a:r>
            <a:r>
              <a:rPr lang="en-US" dirty="0"/>
              <a:t> should be possible to act on the </a:t>
            </a:r>
            <a:r>
              <a:rPr lang="en-US" dirty="0" smtClean="0"/>
              <a:t>item</a:t>
            </a:r>
          </a:p>
          <a:p>
            <a:pPr lvl="1"/>
            <a:r>
              <a:rPr lang="en-US" dirty="0" smtClean="0">
                <a:solidFill>
                  <a:srgbClr val="FF0000"/>
                </a:solidFill>
              </a:rPr>
              <a:t>Unexpected</a:t>
            </a:r>
            <a:r>
              <a:rPr lang="en-US" dirty="0">
                <a:solidFill>
                  <a:srgbClr val="FF0000"/>
                </a:solidFill>
              </a:rPr>
              <a:t>:</a:t>
            </a:r>
            <a:r>
              <a:rPr lang="en-US" dirty="0"/>
              <a:t> non-obvious to the </a:t>
            </a:r>
            <a:r>
              <a:rPr lang="en-US" dirty="0" smtClean="0"/>
              <a:t>system</a:t>
            </a:r>
          </a:p>
          <a:p>
            <a:pPr lvl="1"/>
            <a:r>
              <a:rPr lang="en-US" dirty="0" smtClean="0">
                <a:solidFill>
                  <a:srgbClr val="FF0000"/>
                </a:solidFill>
              </a:rPr>
              <a:t>Understandable</a:t>
            </a:r>
            <a:r>
              <a:rPr lang="en-US" dirty="0">
                <a:solidFill>
                  <a:srgbClr val="FF0000"/>
                </a:solidFill>
              </a:rPr>
              <a:t>:</a:t>
            </a:r>
            <a:r>
              <a:rPr lang="en-US" dirty="0"/>
              <a:t> humans should be able to interpret the </a:t>
            </a:r>
            <a:r>
              <a:rPr lang="en-US" dirty="0" smtClean="0"/>
              <a:t>pattern</a:t>
            </a:r>
          </a:p>
          <a:p>
            <a:r>
              <a:rPr lang="en-US" dirty="0" smtClean="0"/>
              <a:t>A particular data analytic technique</a:t>
            </a:r>
            <a:endParaRPr lang="en-US" dirty="0"/>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57</a:t>
            </a:fld>
            <a:endParaRPr lang="en-US"/>
          </a:p>
        </p:txBody>
      </p:sp>
    </p:spTree>
    <p:extLst>
      <p:ext uri="{BB962C8B-B14F-4D97-AF65-F5344CB8AC3E}">
        <p14:creationId xmlns:p14="http://schemas.microsoft.com/office/powerpoint/2010/main" val="31583611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Mining Tasks</a:t>
            </a:r>
            <a:endParaRPr lang="en-US" dirty="0"/>
          </a:p>
        </p:txBody>
      </p:sp>
      <p:sp>
        <p:nvSpPr>
          <p:cNvPr id="3" name="Content Placeholder 2"/>
          <p:cNvSpPr>
            <a:spLocks noGrp="1"/>
          </p:cNvSpPr>
          <p:nvPr>
            <p:ph idx="1"/>
          </p:nvPr>
        </p:nvSpPr>
        <p:spPr>
          <a:xfrm>
            <a:off x="457200" y="1600200"/>
            <a:ext cx="8229600" cy="4525963"/>
          </a:xfrm>
        </p:spPr>
        <p:txBody>
          <a:bodyPr/>
          <a:lstStyle/>
          <a:p>
            <a:r>
              <a:rPr lang="en-US" dirty="0" smtClean="0">
                <a:solidFill>
                  <a:srgbClr val="0000FF"/>
                </a:solidFill>
              </a:rPr>
              <a:t>Descriptive </a:t>
            </a:r>
            <a:r>
              <a:rPr lang="en-US" dirty="0">
                <a:solidFill>
                  <a:srgbClr val="0000FF"/>
                </a:solidFill>
              </a:rPr>
              <a:t>Methods</a:t>
            </a:r>
            <a:r>
              <a:rPr lang="en-US" b="1" dirty="0"/>
              <a:t> </a:t>
            </a:r>
            <a:endParaRPr lang="en-US" b="1" dirty="0" smtClean="0"/>
          </a:p>
          <a:p>
            <a:pPr lvl="1"/>
            <a:r>
              <a:rPr lang="en-US" dirty="0" smtClean="0"/>
              <a:t>Find </a:t>
            </a:r>
            <a:r>
              <a:rPr lang="en-US" dirty="0"/>
              <a:t>human-interpretable patterns that describe the data </a:t>
            </a:r>
          </a:p>
          <a:p>
            <a:r>
              <a:rPr lang="en-US" dirty="0" smtClean="0">
                <a:solidFill>
                  <a:srgbClr val="0000FF"/>
                </a:solidFill>
              </a:rPr>
              <a:t>Predictive </a:t>
            </a:r>
            <a:r>
              <a:rPr lang="en-US" dirty="0">
                <a:solidFill>
                  <a:srgbClr val="0000FF"/>
                </a:solidFill>
              </a:rPr>
              <a:t>Methods</a:t>
            </a:r>
            <a:r>
              <a:rPr lang="en-US" b="1" dirty="0"/>
              <a:t> </a:t>
            </a:r>
            <a:endParaRPr lang="en-US" b="1" dirty="0" smtClean="0"/>
          </a:p>
          <a:p>
            <a:pPr lvl="1"/>
            <a:r>
              <a:rPr lang="en-US" dirty="0" smtClean="0"/>
              <a:t>Use </a:t>
            </a:r>
            <a:r>
              <a:rPr lang="en-US" dirty="0"/>
              <a:t>some variables to predict unknown or future values of other variables </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58</a:t>
            </a:fld>
            <a:endParaRPr lang="en-US" dirty="0"/>
          </a:p>
        </p:txBody>
      </p:sp>
    </p:spTree>
    <p:extLst>
      <p:ext uri="{BB962C8B-B14F-4D97-AF65-F5344CB8AC3E}">
        <p14:creationId xmlns:p14="http://schemas.microsoft.com/office/powerpoint/2010/main" val="42393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Mining: Culture</a:t>
            </a:r>
            <a:endParaRPr lang="en-US" dirty="0"/>
          </a:p>
        </p:txBody>
      </p:sp>
      <p:sp>
        <p:nvSpPr>
          <p:cNvPr id="6" name="Text Placeholder 5"/>
          <p:cNvSpPr>
            <a:spLocks noGrp="1"/>
          </p:cNvSpPr>
          <p:nvPr>
            <p:ph type="body" idx="1"/>
          </p:nvPr>
        </p:nvSpPr>
        <p:spPr>
          <a:xfrm>
            <a:off x="457200" y="1556792"/>
            <a:ext cx="8219256" cy="1512168"/>
          </a:xfrm>
        </p:spPr>
        <p:txBody>
          <a:bodyPr>
            <a:normAutofit/>
          </a:bodyPr>
          <a:lstStyle/>
          <a:p>
            <a:pPr marL="342900" indent="-342900">
              <a:lnSpc>
                <a:spcPct val="80000"/>
              </a:lnSpc>
              <a:buFont typeface="Arial" pitchFamily="34" charset="0"/>
              <a:buChar char="•"/>
            </a:pPr>
            <a:r>
              <a:rPr lang="en-US" sz="3000" b="0" dirty="0">
                <a:solidFill>
                  <a:srgbClr val="0000FF"/>
                </a:solidFill>
              </a:rPr>
              <a:t>Data mining overlaps with</a:t>
            </a:r>
            <a:r>
              <a:rPr lang="en-US" sz="3000" b="0" dirty="0" smtClean="0">
                <a:solidFill>
                  <a:srgbClr val="0000FF"/>
                </a:solidFill>
              </a:rPr>
              <a:t>:</a:t>
            </a:r>
          </a:p>
          <a:p>
            <a:pPr marL="742950" lvl="1" indent="-285750">
              <a:lnSpc>
                <a:spcPct val="80000"/>
              </a:lnSpc>
              <a:buFont typeface="Arial" pitchFamily="34" charset="0"/>
              <a:buChar char="–"/>
            </a:pPr>
            <a:r>
              <a:rPr lang="en-US" sz="2200" b="0" dirty="0">
                <a:solidFill>
                  <a:srgbClr val="FF0000"/>
                </a:solidFill>
              </a:rPr>
              <a:t>Databases: </a:t>
            </a:r>
            <a:r>
              <a:rPr lang="en-US" sz="2200" b="0" dirty="0"/>
              <a:t>Large-scale data, simple </a:t>
            </a:r>
            <a:r>
              <a:rPr lang="en-US" sz="2200" b="0" dirty="0" smtClean="0"/>
              <a:t>queries</a:t>
            </a:r>
          </a:p>
          <a:p>
            <a:pPr marL="742950" lvl="1" indent="-285750">
              <a:lnSpc>
                <a:spcPct val="80000"/>
              </a:lnSpc>
              <a:buFont typeface="Arial" pitchFamily="34" charset="0"/>
              <a:buChar char="–"/>
            </a:pPr>
            <a:r>
              <a:rPr lang="en-US" sz="2200" b="0" dirty="0" smtClean="0">
                <a:solidFill>
                  <a:srgbClr val="FF0000"/>
                </a:solidFill>
              </a:rPr>
              <a:t>Machine </a:t>
            </a:r>
            <a:r>
              <a:rPr lang="en-US" sz="2200" b="0" dirty="0">
                <a:solidFill>
                  <a:srgbClr val="FF0000"/>
                </a:solidFill>
              </a:rPr>
              <a:t>learning:</a:t>
            </a:r>
            <a:r>
              <a:rPr lang="en-US" sz="2200" b="0" dirty="0"/>
              <a:t> Small data, Complex models </a:t>
            </a:r>
            <a:endParaRPr lang="en-US" sz="2200" b="0" dirty="0" smtClean="0"/>
          </a:p>
          <a:p>
            <a:pPr marL="742950" lvl="1" indent="-285750">
              <a:lnSpc>
                <a:spcPct val="80000"/>
              </a:lnSpc>
              <a:buFont typeface="Arial" pitchFamily="34" charset="0"/>
              <a:buChar char="–"/>
            </a:pPr>
            <a:r>
              <a:rPr lang="en-US" sz="2200" b="0" dirty="0" smtClean="0">
                <a:solidFill>
                  <a:srgbClr val="FF0000"/>
                </a:solidFill>
              </a:rPr>
              <a:t>Statistics</a:t>
            </a:r>
            <a:r>
              <a:rPr lang="en-US" sz="2200" b="0" dirty="0">
                <a:solidFill>
                  <a:srgbClr val="FF0000"/>
                </a:solidFill>
              </a:rPr>
              <a:t>:</a:t>
            </a:r>
            <a:r>
              <a:rPr lang="en-US" sz="2200" b="0" dirty="0"/>
              <a:t> Predictive Models</a:t>
            </a:r>
            <a:r>
              <a:rPr lang="en-US" b="0" dirty="0"/>
              <a:t> </a:t>
            </a:r>
            <a:endParaRPr lang="en-US" dirty="0"/>
          </a:p>
        </p:txBody>
      </p:sp>
      <p:sp>
        <p:nvSpPr>
          <p:cNvPr id="3" name="Content Placeholder 2"/>
          <p:cNvSpPr>
            <a:spLocks noGrp="1"/>
          </p:cNvSpPr>
          <p:nvPr>
            <p:ph sz="half" idx="2"/>
          </p:nvPr>
        </p:nvSpPr>
        <p:spPr>
          <a:xfrm>
            <a:off x="457200" y="3140968"/>
            <a:ext cx="4762872" cy="3528392"/>
          </a:xfrm>
        </p:spPr>
        <p:txBody>
          <a:bodyPr>
            <a:normAutofit fontScale="85000" lnSpcReduction="10000"/>
          </a:bodyPr>
          <a:lstStyle/>
          <a:p>
            <a:r>
              <a:rPr lang="en-US" sz="3500" dirty="0" smtClean="0">
                <a:solidFill>
                  <a:srgbClr val="0000FF"/>
                </a:solidFill>
              </a:rPr>
              <a:t>Different </a:t>
            </a:r>
            <a:r>
              <a:rPr lang="en-US" sz="3500" dirty="0">
                <a:solidFill>
                  <a:srgbClr val="0000FF"/>
                </a:solidFill>
              </a:rPr>
              <a:t>cultures:</a:t>
            </a:r>
            <a:r>
              <a:rPr lang="en-US" sz="3500" b="1" dirty="0"/>
              <a:t> </a:t>
            </a:r>
            <a:endParaRPr lang="en-US" sz="3500" b="1" dirty="0" smtClean="0"/>
          </a:p>
          <a:p>
            <a:pPr lvl="1"/>
            <a:r>
              <a:rPr lang="en-US" sz="2600" dirty="0" smtClean="0"/>
              <a:t>To </a:t>
            </a:r>
            <a:r>
              <a:rPr lang="en-US" sz="2600" dirty="0"/>
              <a:t>a DB person, data mining is an extreme form of </a:t>
            </a:r>
            <a:r>
              <a:rPr lang="en-US" sz="2600" dirty="0">
                <a:solidFill>
                  <a:srgbClr val="FF0000"/>
                </a:solidFill>
              </a:rPr>
              <a:t>analytic processing</a:t>
            </a:r>
            <a:r>
              <a:rPr lang="en-US" sz="2600" b="1" dirty="0"/>
              <a:t> </a:t>
            </a:r>
            <a:r>
              <a:rPr lang="en-US" sz="2600" dirty="0"/>
              <a:t>– queries that examine large amounts of data </a:t>
            </a:r>
            <a:endParaRPr lang="en-US" sz="2600" dirty="0" smtClean="0"/>
          </a:p>
          <a:p>
            <a:pPr lvl="2"/>
            <a:r>
              <a:rPr lang="en-US" sz="2400" dirty="0" smtClean="0"/>
              <a:t>Result </a:t>
            </a:r>
            <a:r>
              <a:rPr lang="en-US" sz="2400" dirty="0"/>
              <a:t>is the query answer </a:t>
            </a:r>
          </a:p>
          <a:p>
            <a:pPr lvl="1"/>
            <a:r>
              <a:rPr lang="en-US" sz="2600" dirty="0" smtClean="0"/>
              <a:t>To </a:t>
            </a:r>
            <a:r>
              <a:rPr lang="en-US" sz="2600" dirty="0"/>
              <a:t>a stats/ML person, data-mining is the </a:t>
            </a:r>
            <a:r>
              <a:rPr lang="en-US" sz="2600" dirty="0">
                <a:solidFill>
                  <a:srgbClr val="FF0000"/>
                </a:solidFill>
              </a:rPr>
              <a:t>inference of models</a:t>
            </a:r>
            <a:r>
              <a:rPr lang="en-US" sz="2600" b="1" dirty="0"/>
              <a:t> </a:t>
            </a:r>
            <a:endParaRPr lang="en-US" sz="2600" b="1" dirty="0" smtClean="0"/>
          </a:p>
          <a:p>
            <a:pPr lvl="2"/>
            <a:r>
              <a:rPr lang="en-US" sz="2400" dirty="0" smtClean="0"/>
              <a:t>Result </a:t>
            </a:r>
            <a:r>
              <a:rPr lang="en-US" sz="2400" dirty="0"/>
              <a:t>is the parameters of the model </a:t>
            </a:r>
          </a:p>
          <a:p>
            <a:pPr lvl="1"/>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59</a:t>
            </a:fld>
            <a:endParaRPr lang="en-US"/>
          </a:p>
        </p:txBody>
      </p:sp>
      <p:sp>
        <p:nvSpPr>
          <p:cNvPr id="9" name="Oval 8"/>
          <p:cNvSpPr>
            <a:spLocks noChangeAspect="1"/>
          </p:cNvSpPr>
          <p:nvPr/>
        </p:nvSpPr>
        <p:spPr>
          <a:xfrm>
            <a:off x="5076056" y="2780928"/>
            <a:ext cx="2304256" cy="216024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Statistics/</a:t>
            </a:r>
          </a:p>
          <a:p>
            <a:pPr algn="ctr"/>
            <a:r>
              <a:rPr lang="en-US" sz="2000" dirty="0" smtClean="0">
                <a:solidFill>
                  <a:schemeClr val="tx1"/>
                </a:solidFill>
              </a:rPr>
              <a:t>AI</a:t>
            </a:r>
            <a:endParaRPr lang="en-US" sz="2000" dirty="0">
              <a:solidFill>
                <a:schemeClr val="tx1"/>
              </a:solidFill>
            </a:endParaRPr>
          </a:p>
        </p:txBody>
      </p:sp>
      <p:sp>
        <p:nvSpPr>
          <p:cNvPr id="10" name="Oval 9"/>
          <p:cNvSpPr>
            <a:spLocks noChangeAspect="1"/>
          </p:cNvSpPr>
          <p:nvPr/>
        </p:nvSpPr>
        <p:spPr>
          <a:xfrm>
            <a:off x="6876256" y="2780928"/>
            <a:ext cx="2304256" cy="216024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Machine learning/</a:t>
            </a:r>
          </a:p>
          <a:p>
            <a:pPr algn="ctr"/>
            <a:r>
              <a:rPr lang="en-US" sz="2000" dirty="0" smtClean="0">
                <a:solidFill>
                  <a:schemeClr val="tx1"/>
                </a:solidFill>
              </a:rPr>
              <a:t>Pattern Recognition</a:t>
            </a:r>
            <a:endParaRPr lang="en-US" sz="2000" dirty="0">
              <a:solidFill>
                <a:schemeClr val="tx1"/>
              </a:solidFill>
            </a:endParaRPr>
          </a:p>
        </p:txBody>
      </p:sp>
      <p:sp>
        <p:nvSpPr>
          <p:cNvPr id="11" name="Oval 10"/>
          <p:cNvSpPr>
            <a:spLocks noChangeAspect="1"/>
          </p:cNvSpPr>
          <p:nvPr/>
        </p:nvSpPr>
        <p:spPr>
          <a:xfrm>
            <a:off x="6012160" y="4437112"/>
            <a:ext cx="2304256" cy="2160240"/>
          </a:xfrm>
          <a:prstGeom prst="ellipse">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Database systems</a:t>
            </a:r>
            <a:endParaRPr lang="en-US" sz="2000" dirty="0">
              <a:solidFill>
                <a:schemeClr val="tx1"/>
              </a:solidFill>
            </a:endParaRPr>
          </a:p>
        </p:txBody>
      </p:sp>
      <p:sp>
        <p:nvSpPr>
          <p:cNvPr id="12" name="Oval 11"/>
          <p:cNvSpPr/>
          <p:nvPr/>
        </p:nvSpPr>
        <p:spPr>
          <a:xfrm>
            <a:off x="6300192" y="3933056"/>
            <a:ext cx="1584176" cy="158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Mining</a:t>
            </a:r>
            <a:endParaRPr lang="en-US" dirty="0"/>
          </a:p>
        </p:txBody>
      </p:sp>
    </p:spTree>
    <p:extLst>
      <p:ext uri="{BB962C8B-B14F-4D97-AF65-F5344CB8AC3E}">
        <p14:creationId xmlns:p14="http://schemas.microsoft.com/office/powerpoint/2010/main" val="2359366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smtClean="0">
                <a:ea typeface="PMingLiU" pitchFamily="18" charset="-120"/>
              </a:rPr>
              <a:t>Student Expectations</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Times New Roman" pitchFamily="18" charset="0"/>
              <a:buAutoNum type="arabicPeriod"/>
            </a:pPr>
            <a:r>
              <a:rPr lang="en-US" altLang="zh-HK" dirty="0">
                <a:ea typeface="PMingLiU" pitchFamily="18" charset="-120"/>
              </a:rPr>
              <a:t>a positive, respectful, and engaged academic </a:t>
            </a:r>
            <a:r>
              <a:rPr lang="en-US" altLang="zh-HK" dirty="0">
                <a:solidFill>
                  <a:srgbClr val="FF0000"/>
                </a:solidFill>
                <a:ea typeface="PMingLiU" pitchFamily="18" charset="-120"/>
              </a:rPr>
              <a:t>environment</a:t>
            </a:r>
            <a:r>
              <a:rPr lang="en-US" altLang="zh-HK" dirty="0">
                <a:ea typeface="PMingLiU" pitchFamily="18" charset="-120"/>
              </a:rPr>
              <a:t> inside and outside the classroom;</a:t>
            </a:r>
            <a:endParaRPr lang="en-US" altLang="zh-TW" dirty="0">
              <a:ea typeface="PMingLiU" pitchFamily="18" charset="-120"/>
            </a:endParaRPr>
          </a:p>
          <a:p>
            <a:pPr marL="514350" indent="-514350">
              <a:buFont typeface="Times New Roman" pitchFamily="18" charset="0"/>
              <a:buAutoNum type="arabicPeriod"/>
            </a:pPr>
            <a:r>
              <a:rPr lang="en-US" altLang="zh-HK" dirty="0">
                <a:ea typeface="PMingLiU" pitchFamily="18" charset="-120"/>
              </a:rPr>
              <a:t>to </a:t>
            </a:r>
            <a:r>
              <a:rPr lang="en-US" altLang="zh-HK" dirty="0">
                <a:solidFill>
                  <a:srgbClr val="FF0000"/>
                </a:solidFill>
                <a:ea typeface="PMingLiU" pitchFamily="18" charset="-120"/>
              </a:rPr>
              <a:t>attend classes </a:t>
            </a:r>
            <a:r>
              <a:rPr lang="en-US" altLang="zh-HK" dirty="0">
                <a:ea typeface="PMingLiU" pitchFamily="18" charset="-120"/>
              </a:rPr>
              <a:t>at regularly scheduled times without undue variations</a:t>
            </a:r>
            <a:r>
              <a:rPr lang="en-US" altLang="zh-TW" dirty="0">
                <a:ea typeface="PMingLiU" pitchFamily="18" charset="-120"/>
              </a:rPr>
              <a:t>, and to receive before term-end adequate make-ups of classes that are canceled due to leave of absence of the instructor</a:t>
            </a:r>
            <a:r>
              <a:rPr lang="en-US" altLang="zh-HK" dirty="0">
                <a:ea typeface="PMingLiU" pitchFamily="18" charset="-120"/>
              </a:rPr>
              <a:t>;</a:t>
            </a:r>
            <a:endParaRPr lang="en-US" altLang="zh-TW" dirty="0">
              <a:ea typeface="PMingLiU" pitchFamily="18" charset="-120"/>
            </a:endParaRPr>
          </a:p>
          <a:p>
            <a:pPr marL="514350" indent="-514350">
              <a:buFont typeface="Times New Roman" pitchFamily="18" charset="0"/>
              <a:buAutoNum type="arabicPeriod"/>
            </a:pPr>
            <a:r>
              <a:rPr lang="en-US" altLang="zh-HK" dirty="0">
                <a:ea typeface="PMingLiU" pitchFamily="18" charset="-120"/>
              </a:rPr>
              <a:t>to receive a course </a:t>
            </a:r>
            <a:r>
              <a:rPr lang="en-US" altLang="zh-HK" dirty="0" smtClean="0">
                <a:solidFill>
                  <a:srgbClr val="FF0000"/>
                </a:solidFill>
                <a:ea typeface="PMingLiU" pitchFamily="18" charset="-120"/>
              </a:rPr>
              <a:t>syllabus</a:t>
            </a:r>
            <a:r>
              <a:rPr lang="en-US" altLang="zh-HK" dirty="0" smtClean="0">
                <a:ea typeface="PMingLiU" pitchFamily="18" charset="-120"/>
              </a:rPr>
              <a:t>;</a:t>
            </a:r>
            <a:endParaRPr lang="en-US" altLang="zh-TW" dirty="0">
              <a:ea typeface="PMingLiU" pitchFamily="18" charset="-120"/>
            </a:endParaRPr>
          </a:p>
          <a:p>
            <a:pPr marL="514350" indent="-514350">
              <a:buFont typeface="Times New Roman" pitchFamily="18" charset="0"/>
              <a:buAutoNum type="arabicPeriod"/>
            </a:pPr>
            <a:r>
              <a:rPr lang="en-US" altLang="zh-HK" dirty="0">
                <a:ea typeface="PMingLiU" pitchFamily="18" charset="-120"/>
              </a:rPr>
              <a:t>to consult with </a:t>
            </a:r>
            <a:r>
              <a:rPr lang="en-US" altLang="zh-TW" dirty="0">
                <a:ea typeface="PMingLiU" pitchFamily="18" charset="-120"/>
              </a:rPr>
              <a:t>the instructor and tutors </a:t>
            </a:r>
            <a:r>
              <a:rPr lang="en-US" altLang="zh-HK" dirty="0">
                <a:ea typeface="PMingLiU" pitchFamily="18" charset="-120"/>
              </a:rPr>
              <a:t>through regularly scheduled </a:t>
            </a:r>
            <a:r>
              <a:rPr lang="en-US" altLang="zh-HK" dirty="0">
                <a:solidFill>
                  <a:srgbClr val="FF0000"/>
                </a:solidFill>
                <a:ea typeface="PMingLiU" pitchFamily="18" charset="-120"/>
              </a:rPr>
              <a:t>office hours </a:t>
            </a:r>
            <a:r>
              <a:rPr lang="en-US" altLang="zh-HK" dirty="0">
                <a:ea typeface="PMingLiU" pitchFamily="18" charset="-120"/>
              </a:rPr>
              <a:t>or a mutually convenient appointment;</a:t>
            </a:r>
            <a:endParaRPr lang="en-US" dirty="0"/>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6</a:t>
            </a:fld>
            <a:endParaRPr lang="en-US"/>
          </a:p>
        </p:txBody>
      </p:sp>
    </p:spTree>
    <p:extLst>
      <p:ext uri="{BB962C8B-B14F-4D97-AF65-F5344CB8AC3E}">
        <p14:creationId xmlns:p14="http://schemas.microsoft.com/office/powerpoint/2010/main" val="33870134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Relation between Data Mining and Data Analytics</a:t>
            </a:r>
            <a:endParaRPr lang="en-US" dirty="0"/>
          </a:p>
        </p:txBody>
      </p:sp>
      <p:sp>
        <p:nvSpPr>
          <p:cNvPr id="9" name="Content Placeholder 8"/>
          <p:cNvSpPr>
            <a:spLocks noGrp="1"/>
          </p:cNvSpPr>
          <p:nvPr>
            <p:ph idx="1"/>
          </p:nvPr>
        </p:nvSpPr>
        <p:spPr/>
        <p:txBody>
          <a:bodyPr/>
          <a:lstStyle/>
          <a:p>
            <a:r>
              <a:rPr lang="en-US" dirty="0"/>
              <a:t>Analytics include both </a:t>
            </a:r>
            <a:r>
              <a:rPr lang="en-US" dirty="0">
                <a:solidFill>
                  <a:srgbClr val="0000FF"/>
                </a:solidFill>
              </a:rPr>
              <a:t>data analysis (mining)</a:t>
            </a:r>
            <a:r>
              <a:rPr lang="en-US" dirty="0"/>
              <a:t> and </a:t>
            </a:r>
            <a:r>
              <a:rPr lang="en-US" dirty="0">
                <a:solidFill>
                  <a:srgbClr val="0000FF"/>
                </a:solidFill>
              </a:rPr>
              <a:t>communication</a:t>
            </a:r>
            <a:r>
              <a:rPr lang="en-US" dirty="0"/>
              <a:t> (guide decision making)</a:t>
            </a:r>
          </a:p>
          <a:p>
            <a:r>
              <a:rPr lang="en-US" dirty="0"/>
              <a:t>Analytics is not so much concerned with individual analyses or analysis steps, but with the </a:t>
            </a:r>
            <a:r>
              <a:rPr lang="en-US" dirty="0">
                <a:solidFill>
                  <a:srgbClr val="0000FF"/>
                </a:solidFill>
              </a:rPr>
              <a:t>entire methodology</a:t>
            </a:r>
          </a:p>
          <a:p>
            <a:endParaRPr lang="en-US" dirty="0"/>
          </a:p>
        </p:txBody>
      </p:sp>
      <p:sp>
        <p:nvSpPr>
          <p:cNvPr id="7" name="Slide Number Placeholder 6"/>
          <p:cNvSpPr>
            <a:spLocks noGrp="1"/>
          </p:cNvSpPr>
          <p:nvPr>
            <p:ph type="sldNum" sz="quarter" idx="12"/>
          </p:nvPr>
        </p:nvSpPr>
        <p:spPr/>
        <p:txBody>
          <a:bodyPr/>
          <a:lstStyle/>
          <a:p>
            <a:pPr>
              <a:defRPr/>
            </a:pPr>
            <a:fld id="{DB3EC566-48E6-4552-87D6-CB322A8F1925}" type="slidenum">
              <a:rPr lang="en-US" smtClean="0"/>
              <a:pPr>
                <a:defRPr/>
              </a:pPr>
              <a:t>60</a:t>
            </a:fld>
            <a:endParaRPr lang="en-US"/>
          </a:p>
        </p:txBody>
      </p:sp>
    </p:spTree>
    <p:extLst>
      <p:ext uri="{BB962C8B-B14F-4D97-AF65-F5344CB8AC3E}">
        <p14:creationId xmlns:p14="http://schemas.microsoft.com/office/powerpoint/2010/main" val="35355535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Meaningfulness of Answers</a:t>
            </a:r>
            <a:endParaRPr lang="en-US" dirty="0"/>
          </a:p>
        </p:txBody>
      </p:sp>
      <p:sp>
        <p:nvSpPr>
          <p:cNvPr id="3" name="Content Placeholder 2"/>
          <p:cNvSpPr>
            <a:spLocks noGrp="1"/>
          </p:cNvSpPr>
          <p:nvPr>
            <p:ph idx="1"/>
          </p:nvPr>
        </p:nvSpPr>
        <p:spPr/>
        <p:txBody>
          <a:bodyPr/>
          <a:lstStyle/>
          <a:p>
            <a:r>
              <a:rPr lang="en-US" altLang="en-US" dirty="0"/>
              <a:t>A big </a:t>
            </a:r>
            <a:r>
              <a:rPr lang="en-US" altLang="en-US" dirty="0" smtClean="0"/>
              <a:t>data-analytics </a:t>
            </a:r>
            <a:r>
              <a:rPr lang="en-US" altLang="en-US" dirty="0"/>
              <a:t>risk is that you will “discover” patterns that are </a:t>
            </a:r>
            <a:r>
              <a:rPr lang="en-US" altLang="en-US" dirty="0" smtClean="0">
                <a:solidFill>
                  <a:srgbClr val="0000FF"/>
                </a:solidFill>
              </a:rPr>
              <a:t>meaningless</a:t>
            </a:r>
            <a:endParaRPr lang="en-US" altLang="en-US" dirty="0">
              <a:solidFill>
                <a:srgbClr val="0000FF"/>
              </a:solidFill>
            </a:endParaRPr>
          </a:p>
          <a:p>
            <a:r>
              <a:rPr lang="en-US" altLang="en-US" dirty="0"/>
              <a:t>Statisticians call it </a:t>
            </a:r>
            <a:r>
              <a:rPr lang="en-US" altLang="en-US" dirty="0" err="1">
                <a:solidFill>
                  <a:srgbClr val="0000FF"/>
                </a:solidFill>
              </a:rPr>
              <a:t>Bonferroni’s</a:t>
            </a:r>
            <a:r>
              <a:rPr lang="en-US" altLang="en-US" dirty="0">
                <a:solidFill>
                  <a:srgbClr val="0000FF"/>
                </a:solidFill>
              </a:rPr>
              <a:t> principle</a:t>
            </a:r>
            <a:r>
              <a:rPr lang="en-US" altLang="en-US" dirty="0"/>
              <a:t>: </a:t>
            </a:r>
            <a:endParaRPr lang="en-US" altLang="en-US" dirty="0" smtClean="0"/>
          </a:p>
          <a:p>
            <a:pPr lvl="1"/>
            <a:r>
              <a:rPr lang="en-US" altLang="en-US" dirty="0" smtClean="0"/>
              <a:t>(roughly</a:t>
            </a:r>
            <a:r>
              <a:rPr lang="en-US" altLang="en-US" dirty="0"/>
              <a:t>) if you look in more places for interesting patterns than your amount of data will support, you are bound to find crap</a:t>
            </a: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61</a:t>
            </a:fld>
            <a:endParaRPr lang="en-US"/>
          </a:p>
        </p:txBody>
      </p:sp>
    </p:spTree>
    <p:extLst>
      <p:ext uri="{BB962C8B-B14F-4D97-AF65-F5344CB8AC3E}">
        <p14:creationId xmlns:p14="http://schemas.microsoft.com/office/powerpoint/2010/main" val="41753583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a:t>
            </a:r>
            <a:r>
              <a:rPr lang="en-US" altLang="en-US" dirty="0" err="1"/>
              <a:t>Bonferroni’s</a:t>
            </a:r>
            <a:r>
              <a:rPr lang="en-US" altLang="en-US" dirty="0"/>
              <a:t> Principle</a:t>
            </a:r>
            <a:endParaRPr lang="en-US" dirty="0"/>
          </a:p>
        </p:txBody>
      </p:sp>
      <p:sp>
        <p:nvSpPr>
          <p:cNvPr id="3" name="Content Placeholder 2"/>
          <p:cNvSpPr>
            <a:spLocks noGrp="1"/>
          </p:cNvSpPr>
          <p:nvPr>
            <p:ph idx="1"/>
          </p:nvPr>
        </p:nvSpPr>
        <p:spPr/>
        <p:txBody>
          <a:bodyPr>
            <a:normAutofit/>
          </a:bodyPr>
          <a:lstStyle/>
          <a:p>
            <a:r>
              <a:rPr lang="en-US" altLang="en-US" dirty="0">
                <a:solidFill>
                  <a:srgbClr val="0000FF"/>
                </a:solidFill>
              </a:rPr>
              <a:t>Total Information Awareness</a:t>
            </a:r>
            <a:r>
              <a:rPr lang="en-US" altLang="en-US" dirty="0"/>
              <a:t> (TIA</a:t>
            </a:r>
            <a:r>
              <a:rPr lang="en-US" altLang="en-US" dirty="0" smtClean="0"/>
              <a:t>)</a:t>
            </a:r>
          </a:p>
          <a:p>
            <a:pPr lvl="1"/>
            <a:r>
              <a:rPr lang="en-US" altLang="en-US" dirty="0" smtClean="0"/>
              <a:t>In 2002, intend to </a:t>
            </a:r>
            <a:r>
              <a:rPr lang="en-US" dirty="0" smtClean="0"/>
              <a:t>mine </a:t>
            </a:r>
            <a:r>
              <a:rPr lang="en-US" dirty="0"/>
              <a:t>all the data it </a:t>
            </a:r>
            <a:r>
              <a:rPr lang="en-US" dirty="0" smtClean="0"/>
              <a:t>could find</a:t>
            </a:r>
            <a:r>
              <a:rPr lang="en-US" dirty="0"/>
              <a:t>, including credit-card receipts, hotel records, travel data, and many </a:t>
            </a:r>
            <a:r>
              <a:rPr lang="en-US" dirty="0" smtClean="0"/>
              <a:t>other kinds </a:t>
            </a:r>
            <a:r>
              <a:rPr lang="en-US" dirty="0"/>
              <a:t>of information in order to track </a:t>
            </a:r>
            <a:r>
              <a:rPr lang="en-US" dirty="0">
                <a:solidFill>
                  <a:srgbClr val="0000FF"/>
                </a:solidFill>
              </a:rPr>
              <a:t>terrorist activity</a:t>
            </a:r>
            <a:endParaRPr lang="en-US" altLang="en-US" dirty="0" smtClean="0">
              <a:solidFill>
                <a:srgbClr val="0000FF"/>
              </a:solidFill>
            </a:endParaRPr>
          </a:p>
          <a:p>
            <a:pPr lvl="1"/>
            <a:r>
              <a:rPr lang="en-US" altLang="en-US" dirty="0"/>
              <a:t> </a:t>
            </a:r>
            <a:r>
              <a:rPr lang="en-US" altLang="en-US" dirty="0" smtClean="0"/>
              <a:t>A </a:t>
            </a:r>
            <a:r>
              <a:rPr lang="en-US" altLang="en-US" dirty="0"/>
              <a:t>big objection </a:t>
            </a:r>
            <a:r>
              <a:rPr lang="en-US" altLang="en-US" dirty="0" smtClean="0"/>
              <a:t>was </a:t>
            </a:r>
            <a:r>
              <a:rPr lang="en-US" altLang="en-US" dirty="0"/>
              <a:t>that it was looking for so many vague connections that it was sure to find things that were bogus and thus violate innocents’ </a:t>
            </a:r>
            <a:r>
              <a:rPr lang="en-US" altLang="en-US" dirty="0" smtClean="0"/>
              <a:t>privacy </a:t>
            </a:r>
          </a:p>
          <a:p>
            <a:endParaRPr lang="en-US" dirty="0"/>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62</a:t>
            </a:fld>
            <a:endParaRPr lang="en-US"/>
          </a:p>
        </p:txBody>
      </p:sp>
    </p:spTree>
    <p:extLst>
      <p:ext uri="{BB962C8B-B14F-4D97-AF65-F5344CB8AC3E}">
        <p14:creationId xmlns:p14="http://schemas.microsoft.com/office/powerpoint/2010/main" val="15092312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“TIA” Story</a:t>
            </a:r>
            <a:endParaRPr lang="en-US" dirty="0"/>
          </a:p>
        </p:txBody>
      </p:sp>
      <p:sp>
        <p:nvSpPr>
          <p:cNvPr id="3" name="Content Placeholder 2"/>
          <p:cNvSpPr>
            <a:spLocks noGrp="1"/>
          </p:cNvSpPr>
          <p:nvPr>
            <p:ph idx="1"/>
          </p:nvPr>
        </p:nvSpPr>
        <p:spPr/>
        <p:txBody>
          <a:bodyPr/>
          <a:lstStyle/>
          <a:p>
            <a:r>
              <a:rPr lang="en-US" altLang="en-US" dirty="0"/>
              <a:t>Suppose we believe that certain groups of </a:t>
            </a:r>
            <a:r>
              <a:rPr lang="en-US" altLang="en-US" dirty="0">
                <a:solidFill>
                  <a:srgbClr val="0000FF"/>
                </a:solidFill>
              </a:rPr>
              <a:t>evil-doers</a:t>
            </a:r>
            <a:r>
              <a:rPr lang="en-US" altLang="en-US" dirty="0"/>
              <a:t> are meeting occasionally in hotels to plot doing </a:t>
            </a:r>
            <a:r>
              <a:rPr lang="en-US" altLang="en-US" dirty="0" smtClean="0"/>
              <a:t>evil</a:t>
            </a:r>
            <a:endParaRPr lang="en-US" altLang="en-US" dirty="0"/>
          </a:p>
          <a:p>
            <a:r>
              <a:rPr lang="en-US" altLang="en-US" dirty="0"/>
              <a:t>We want to find (unrelated) people who </a:t>
            </a:r>
            <a:r>
              <a:rPr lang="en-US" altLang="en-US" dirty="0">
                <a:solidFill>
                  <a:srgbClr val="0000FF"/>
                </a:solidFill>
              </a:rPr>
              <a:t>at least twice have stayed at the same hotel on the same day</a:t>
            </a:r>
            <a:endParaRPr lang="en-US" dirty="0">
              <a:solidFill>
                <a:srgbClr val="0000FF"/>
              </a:solidFill>
            </a:endParaRPr>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63</a:t>
            </a:fld>
            <a:endParaRPr lang="en-US"/>
          </a:p>
        </p:txBody>
      </p:sp>
    </p:spTree>
    <p:extLst>
      <p:ext uri="{BB962C8B-B14F-4D97-AF65-F5344CB8AC3E}">
        <p14:creationId xmlns:p14="http://schemas.microsoft.com/office/powerpoint/2010/main" val="16708750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Details of The “TIA” Story</a:t>
            </a:r>
            <a:endParaRPr lang="en-US" dirty="0"/>
          </a:p>
        </p:txBody>
      </p:sp>
      <p:sp>
        <p:nvSpPr>
          <p:cNvPr id="3" name="Content Placeholder 2"/>
          <p:cNvSpPr>
            <a:spLocks noGrp="1"/>
          </p:cNvSpPr>
          <p:nvPr>
            <p:ph idx="1"/>
          </p:nvPr>
        </p:nvSpPr>
        <p:spPr/>
        <p:txBody>
          <a:bodyPr>
            <a:normAutofit lnSpcReduction="10000"/>
          </a:bodyPr>
          <a:lstStyle/>
          <a:p>
            <a:r>
              <a:rPr lang="en-US" altLang="en-US" dirty="0"/>
              <a:t>10</a:t>
            </a:r>
            <a:r>
              <a:rPr lang="en-US" altLang="en-US" baseline="30000" dirty="0"/>
              <a:t>9</a:t>
            </a:r>
            <a:r>
              <a:rPr lang="en-US" altLang="en-US" dirty="0"/>
              <a:t> people </a:t>
            </a:r>
            <a:r>
              <a:rPr lang="en-US" altLang="en-US" dirty="0" smtClean="0"/>
              <a:t>might be evil-doers</a:t>
            </a:r>
            <a:endParaRPr lang="en-US" altLang="en-US" dirty="0"/>
          </a:p>
          <a:p>
            <a:r>
              <a:rPr lang="en-US" altLang="en-US" dirty="0"/>
              <a:t>Examining hotel records for 1000 days</a:t>
            </a:r>
          </a:p>
          <a:p>
            <a:r>
              <a:rPr lang="en-US" altLang="en-US" dirty="0" smtClean="0"/>
              <a:t>Each </a:t>
            </a:r>
            <a:r>
              <a:rPr lang="en-US" altLang="en-US" dirty="0"/>
              <a:t>person stays in a hotel 1% of the time (10 days out of 1000</a:t>
            </a:r>
            <a:r>
              <a:rPr lang="en-US" altLang="en-US" dirty="0" smtClean="0"/>
              <a:t>)</a:t>
            </a:r>
            <a:endParaRPr lang="en-US" altLang="en-US" dirty="0"/>
          </a:p>
          <a:p>
            <a:r>
              <a:rPr lang="en-US" altLang="en-US" dirty="0"/>
              <a:t>Hotels hold 100 people (so 10</a:t>
            </a:r>
            <a:r>
              <a:rPr lang="en-US" altLang="en-US" baseline="30000" dirty="0"/>
              <a:t>5</a:t>
            </a:r>
            <a:r>
              <a:rPr lang="en-US" altLang="en-US" dirty="0"/>
              <a:t> </a:t>
            </a:r>
            <a:r>
              <a:rPr lang="en-US" altLang="en-US" dirty="0" smtClean="0"/>
              <a:t>hotels, 1% of total people)</a:t>
            </a:r>
          </a:p>
          <a:p>
            <a:r>
              <a:rPr lang="en-US" altLang="en-US" dirty="0" smtClean="0"/>
              <a:t>If </a:t>
            </a:r>
            <a:r>
              <a:rPr lang="en-US" altLang="en-US" dirty="0"/>
              <a:t>everyone behaves randomly </a:t>
            </a:r>
            <a:r>
              <a:rPr lang="en-US" altLang="en-US" dirty="0" smtClean="0"/>
              <a:t>(i.e</a:t>
            </a:r>
            <a:r>
              <a:rPr lang="en-US" altLang="en-US" dirty="0"/>
              <a:t>., no evil-doers) will the data mining detect anything suspicious?</a:t>
            </a:r>
          </a:p>
          <a:p>
            <a:endParaRPr lang="en-US" dirty="0"/>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64</a:t>
            </a:fld>
            <a:endParaRPr lang="en-US"/>
          </a:p>
        </p:txBody>
      </p:sp>
    </p:spTree>
    <p:extLst>
      <p:ext uri="{BB962C8B-B14F-4D97-AF65-F5344CB8AC3E}">
        <p14:creationId xmlns:p14="http://schemas.microsoft.com/office/powerpoint/2010/main" val="234934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 (1)</a:t>
            </a:r>
            <a:endParaRPr lang="en-US" dirty="0"/>
          </a:p>
        </p:txBody>
      </p:sp>
      <p:sp>
        <p:nvSpPr>
          <p:cNvPr id="3" name="Content Placeholder 2"/>
          <p:cNvSpPr>
            <a:spLocks noGrp="1"/>
          </p:cNvSpPr>
          <p:nvPr>
            <p:ph idx="1"/>
          </p:nvPr>
        </p:nvSpPr>
        <p:spPr/>
        <p:txBody>
          <a:bodyPr/>
          <a:lstStyle/>
          <a:p>
            <a:r>
              <a:rPr lang="en-US" altLang="en-US" dirty="0"/>
              <a:t>Probability that given persons </a:t>
            </a:r>
            <a:r>
              <a:rPr lang="en-US" altLang="en-US" i="1" dirty="0">
                <a:solidFill>
                  <a:srgbClr val="33CC33"/>
                </a:solidFill>
              </a:rPr>
              <a:t>p</a:t>
            </a:r>
            <a:r>
              <a:rPr lang="en-US" altLang="en-US" dirty="0"/>
              <a:t> </a:t>
            </a:r>
            <a:r>
              <a:rPr lang="en-US" altLang="en-US" dirty="0" smtClean="0"/>
              <a:t>and </a:t>
            </a:r>
            <a:r>
              <a:rPr lang="en-US" altLang="en-US" i="1" dirty="0">
                <a:solidFill>
                  <a:srgbClr val="33CC33"/>
                </a:solidFill>
              </a:rPr>
              <a:t>q</a:t>
            </a:r>
            <a:r>
              <a:rPr lang="en-US" altLang="en-US" dirty="0"/>
              <a:t> </a:t>
            </a:r>
            <a:r>
              <a:rPr lang="en-US" altLang="en-US" dirty="0" smtClean="0"/>
              <a:t>will </a:t>
            </a:r>
            <a:r>
              <a:rPr lang="en-US" altLang="en-US" dirty="0"/>
              <a:t>be at the same hotel on given day </a:t>
            </a:r>
            <a:r>
              <a:rPr lang="en-US" altLang="en-US" i="1" dirty="0" smtClean="0">
                <a:solidFill>
                  <a:srgbClr val="33CC33"/>
                </a:solidFill>
              </a:rPr>
              <a:t>d</a:t>
            </a:r>
            <a:r>
              <a:rPr lang="en-US" altLang="en-US" dirty="0" smtClean="0"/>
              <a:t>:</a:t>
            </a:r>
            <a:endParaRPr lang="en-US" altLang="en-US" dirty="0"/>
          </a:p>
          <a:p>
            <a:pPr lvl="1"/>
            <a:r>
              <a:rPr lang="en-US" altLang="en-US" dirty="0"/>
              <a:t>1/100 </a:t>
            </a:r>
            <a:r>
              <a:rPr lang="en-US" altLang="en-US" dirty="0">
                <a:sym typeface="Symbol" pitchFamily="18" charset="2"/>
              </a:rPr>
              <a:t></a:t>
            </a:r>
            <a:r>
              <a:rPr lang="en-US" altLang="en-US" dirty="0"/>
              <a:t> 1/100 </a:t>
            </a:r>
            <a:r>
              <a:rPr lang="en-US" altLang="en-US" dirty="0">
                <a:sym typeface="Symbol" pitchFamily="18" charset="2"/>
              </a:rPr>
              <a:t></a:t>
            </a:r>
            <a:r>
              <a:rPr lang="en-US" altLang="en-US" dirty="0"/>
              <a:t> 10</a:t>
            </a:r>
            <a:r>
              <a:rPr lang="en-US" altLang="en-US" baseline="30000" dirty="0"/>
              <a:t>-5</a:t>
            </a:r>
            <a:r>
              <a:rPr lang="en-US" altLang="en-US" dirty="0"/>
              <a:t> = 10</a:t>
            </a:r>
            <a:r>
              <a:rPr lang="en-US" altLang="en-US" baseline="30000" dirty="0"/>
              <a:t>-9</a:t>
            </a:r>
            <a:r>
              <a:rPr lang="en-US" altLang="en-US" dirty="0"/>
              <a:t>.</a:t>
            </a:r>
          </a:p>
          <a:p>
            <a:r>
              <a:rPr lang="en-US" altLang="en-US" dirty="0"/>
              <a:t>Probability that </a:t>
            </a:r>
            <a:r>
              <a:rPr lang="en-US" altLang="en-US" i="1" dirty="0">
                <a:solidFill>
                  <a:srgbClr val="33CC33"/>
                </a:solidFill>
              </a:rPr>
              <a:t>p</a:t>
            </a:r>
            <a:r>
              <a:rPr lang="en-US" altLang="en-US" dirty="0"/>
              <a:t> </a:t>
            </a:r>
            <a:r>
              <a:rPr lang="en-US" altLang="en-US" dirty="0" smtClean="0"/>
              <a:t>and </a:t>
            </a:r>
            <a:r>
              <a:rPr lang="en-US" altLang="en-US" i="1" dirty="0">
                <a:solidFill>
                  <a:srgbClr val="33CC33"/>
                </a:solidFill>
              </a:rPr>
              <a:t>q</a:t>
            </a:r>
            <a:r>
              <a:rPr lang="en-US" altLang="en-US" dirty="0"/>
              <a:t> </a:t>
            </a:r>
            <a:r>
              <a:rPr lang="en-US" altLang="en-US" dirty="0" smtClean="0"/>
              <a:t>will </a:t>
            </a:r>
            <a:r>
              <a:rPr lang="en-US" altLang="en-US" dirty="0"/>
              <a:t>be at the same hotel on given days </a:t>
            </a:r>
            <a:r>
              <a:rPr lang="en-US" altLang="en-US" i="1" dirty="0">
                <a:solidFill>
                  <a:srgbClr val="33CC33"/>
                </a:solidFill>
              </a:rPr>
              <a:t>d</a:t>
            </a:r>
            <a:r>
              <a:rPr lang="en-US" altLang="en-US" baseline="-25000" dirty="0">
                <a:solidFill>
                  <a:srgbClr val="33CC33"/>
                </a:solidFill>
              </a:rPr>
              <a:t>1</a:t>
            </a:r>
            <a:r>
              <a:rPr lang="en-US" altLang="en-US" dirty="0"/>
              <a:t> and </a:t>
            </a:r>
            <a:r>
              <a:rPr lang="en-US" altLang="en-US" i="1" dirty="0">
                <a:solidFill>
                  <a:srgbClr val="33CC33"/>
                </a:solidFill>
              </a:rPr>
              <a:t>d</a:t>
            </a:r>
            <a:r>
              <a:rPr lang="en-US" altLang="en-US" baseline="-25000" dirty="0">
                <a:solidFill>
                  <a:srgbClr val="33CC33"/>
                </a:solidFill>
              </a:rPr>
              <a:t>2</a:t>
            </a:r>
            <a:r>
              <a:rPr lang="en-US" altLang="en-US" dirty="0"/>
              <a:t>:</a:t>
            </a:r>
          </a:p>
          <a:p>
            <a:pPr lvl="1"/>
            <a:r>
              <a:rPr lang="en-US" altLang="en-US" dirty="0"/>
              <a:t>10</a:t>
            </a:r>
            <a:r>
              <a:rPr lang="en-US" altLang="en-US" baseline="30000" dirty="0"/>
              <a:t>-9</a:t>
            </a:r>
            <a:r>
              <a:rPr lang="en-US" altLang="en-US" dirty="0"/>
              <a:t> </a:t>
            </a:r>
            <a:r>
              <a:rPr lang="en-US" altLang="en-US" dirty="0">
                <a:sym typeface="Symbol" pitchFamily="18" charset="2"/>
              </a:rPr>
              <a:t></a:t>
            </a:r>
            <a:r>
              <a:rPr lang="en-US" altLang="en-US" dirty="0"/>
              <a:t> 10</a:t>
            </a:r>
            <a:r>
              <a:rPr lang="en-US" altLang="en-US" baseline="30000" dirty="0"/>
              <a:t>-9</a:t>
            </a:r>
            <a:r>
              <a:rPr lang="en-US" altLang="en-US" dirty="0"/>
              <a:t> = 10</a:t>
            </a:r>
            <a:r>
              <a:rPr lang="en-US" altLang="en-US" baseline="30000" dirty="0"/>
              <a:t>-18</a:t>
            </a:r>
            <a:r>
              <a:rPr lang="en-US" altLang="en-US" dirty="0"/>
              <a:t>.</a:t>
            </a:r>
          </a:p>
          <a:p>
            <a:r>
              <a:rPr lang="en-US" altLang="en-US" dirty="0"/>
              <a:t>Pairs of days:</a:t>
            </a:r>
          </a:p>
          <a:p>
            <a:pPr lvl="1"/>
            <a:r>
              <a:rPr lang="en-US" altLang="en-US" dirty="0" smtClean="0"/>
              <a:t>5</a:t>
            </a:r>
            <a:r>
              <a:rPr lang="en-US" altLang="en-US" dirty="0">
                <a:sym typeface="Symbol" pitchFamily="18" charset="2"/>
              </a:rPr>
              <a:t></a:t>
            </a:r>
            <a:r>
              <a:rPr lang="en-US" altLang="en-US" dirty="0" smtClean="0"/>
              <a:t>10</a:t>
            </a:r>
            <a:r>
              <a:rPr lang="en-US" altLang="en-US" baseline="30000" dirty="0" smtClean="0"/>
              <a:t>5</a:t>
            </a:r>
            <a:endParaRPr lang="en-US" altLang="en-US" dirty="0"/>
          </a:p>
          <a:p>
            <a:endParaRPr lang="en-US" dirty="0"/>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65</a:t>
            </a:fld>
            <a:endParaRPr lang="en-US"/>
          </a:p>
        </p:txBody>
      </p:sp>
      <p:grpSp>
        <p:nvGrpSpPr>
          <p:cNvPr id="17" name="Group 16"/>
          <p:cNvGrpSpPr/>
          <p:nvPr/>
        </p:nvGrpSpPr>
        <p:grpSpPr>
          <a:xfrm>
            <a:off x="35496" y="641648"/>
            <a:ext cx="2160240" cy="2528664"/>
            <a:chOff x="35496" y="641648"/>
            <a:chExt cx="2160240" cy="2528664"/>
          </a:xfrm>
        </p:grpSpPr>
        <p:sp>
          <p:nvSpPr>
            <p:cNvPr id="14" name="Rectangle 13"/>
            <p:cNvSpPr>
              <a:spLocks noChangeArrowheads="1"/>
            </p:cNvSpPr>
            <p:nvPr/>
          </p:nvSpPr>
          <p:spPr bwMode="auto">
            <a:xfrm>
              <a:off x="1282080" y="2699048"/>
              <a:ext cx="913656" cy="4712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a:lstStyle>
            <a:p>
              <a:endParaRPr lang="en-US"/>
            </a:p>
          </p:txBody>
        </p:sp>
        <p:sp>
          <p:nvSpPr>
            <p:cNvPr id="15" name="Text Box 7"/>
            <p:cNvSpPr txBox="1">
              <a:spLocks noChangeArrowheads="1"/>
            </p:cNvSpPr>
            <p:nvPr/>
          </p:nvSpPr>
          <p:spPr bwMode="auto">
            <a:xfrm>
              <a:off x="35496" y="641648"/>
              <a:ext cx="7810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a:lstStyle>
            <a:p>
              <a:r>
                <a:rPr lang="en-US" altLang="en-US" i="1" dirty="0">
                  <a:solidFill>
                    <a:srgbClr val="33CC33"/>
                  </a:solidFill>
                </a:rPr>
                <a:t>p </a:t>
              </a:r>
              <a:r>
                <a:rPr lang="en-US" altLang="en-US" dirty="0"/>
                <a:t> at</a:t>
              </a:r>
            </a:p>
            <a:p>
              <a:r>
                <a:rPr lang="en-US" altLang="en-US" dirty="0"/>
                <a:t>some</a:t>
              </a:r>
            </a:p>
            <a:p>
              <a:r>
                <a:rPr lang="en-US" altLang="en-US" dirty="0"/>
                <a:t>hotel</a:t>
              </a:r>
            </a:p>
          </p:txBody>
        </p:sp>
        <p:sp>
          <p:nvSpPr>
            <p:cNvPr id="16" name="Line 10"/>
            <p:cNvSpPr>
              <a:spLocks noChangeShapeType="1"/>
            </p:cNvSpPr>
            <p:nvPr/>
          </p:nvSpPr>
          <p:spPr bwMode="auto">
            <a:xfrm>
              <a:off x="797496" y="1403648"/>
              <a:ext cx="83820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a:lstStyle>
            <a:p>
              <a:endParaRPr lang="en-US"/>
            </a:p>
          </p:txBody>
        </p:sp>
      </p:grpSp>
      <p:grpSp>
        <p:nvGrpSpPr>
          <p:cNvPr id="20" name="Group 19"/>
          <p:cNvGrpSpPr/>
          <p:nvPr/>
        </p:nvGrpSpPr>
        <p:grpSpPr>
          <a:xfrm>
            <a:off x="1102296" y="260648"/>
            <a:ext cx="2317576" cy="2909664"/>
            <a:chOff x="1102296" y="260648"/>
            <a:chExt cx="2317576" cy="2909664"/>
          </a:xfrm>
        </p:grpSpPr>
        <p:sp>
          <p:nvSpPr>
            <p:cNvPr id="11" name="Rectangle 10"/>
            <p:cNvSpPr>
              <a:spLocks noChangeArrowheads="1"/>
            </p:cNvSpPr>
            <p:nvPr/>
          </p:nvSpPr>
          <p:spPr bwMode="auto">
            <a:xfrm>
              <a:off x="2473896" y="2699048"/>
              <a:ext cx="945976" cy="4712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a:lstStyle>
            <a:p>
              <a:endParaRPr lang="en-US"/>
            </a:p>
          </p:txBody>
        </p:sp>
        <p:grpSp>
          <p:nvGrpSpPr>
            <p:cNvPr id="18" name="Group 17"/>
            <p:cNvGrpSpPr/>
            <p:nvPr/>
          </p:nvGrpSpPr>
          <p:grpSpPr>
            <a:xfrm>
              <a:off x="1102296" y="260648"/>
              <a:ext cx="1905000" cy="2438400"/>
              <a:chOff x="1102296" y="260648"/>
              <a:chExt cx="1905000" cy="2438400"/>
            </a:xfrm>
          </p:grpSpPr>
          <p:sp>
            <p:nvSpPr>
              <p:cNvPr id="12" name="Text Box 8"/>
              <p:cNvSpPr txBox="1">
                <a:spLocks noChangeArrowheads="1"/>
              </p:cNvSpPr>
              <p:nvPr/>
            </p:nvSpPr>
            <p:spPr bwMode="auto">
              <a:xfrm>
                <a:off x="1102296" y="260648"/>
                <a:ext cx="7810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a:lstStyle>
              <a:p>
                <a:r>
                  <a:rPr lang="en-US" altLang="en-US" i="1" dirty="0">
                    <a:solidFill>
                      <a:srgbClr val="33CC33"/>
                    </a:solidFill>
                  </a:rPr>
                  <a:t>q </a:t>
                </a:r>
                <a:r>
                  <a:rPr lang="en-US" altLang="en-US" dirty="0"/>
                  <a:t> at</a:t>
                </a:r>
              </a:p>
              <a:p>
                <a:r>
                  <a:rPr lang="en-US" altLang="en-US" dirty="0"/>
                  <a:t>some</a:t>
                </a:r>
              </a:p>
              <a:p>
                <a:r>
                  <a:rPr lang="en-US" altLang="en-US" dirty="0"/>
                  <a:t>hotel</a:t>
                </a:r>
              </a:p>
            </p:txBody>
          </p:sp>
          <p:sp>
            <p:nvSpPr>
              <p:cNvPr id="13" name="Line 11"/>
              <p:cNvSpPr>
                <a:spLocks noChangeShapeType="1"/>
              </p:cNvSpPr>
              <p:nvPr/>
            </p:nvSpPr>
            <p:spPr bwMode="auto">
              <a:xfrm>
                <a:off x="1864296" y="1098848"/>
                <a:ext cx="1143000" cy="1600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a:lstStyle>
              <a:p>
                <a:endParaRPr lang="en-US"/>
              </a:p>
            </p:txBody>
          </p:sp>
        </p:grpSp>
      </p:grpSp>
      <p:grpSp>
        <p:nvGrpSpPr>
          <p:cNvPr id="21" name="Group 20"/>
          <p:cNvGrpSpPr/>
          <p:nvPr/>
        </p:nvGrpSpPr>
        <p:grpSpPr>
          <a:xfrm>
            <a:off x="3698032" y="876598"/>
            <a:ext cx="3832052" cy="2293714"/>
            <a:chOff x="3698032" y="876598"/>
            <a:chExt cx="3832052" cy="2293714"/>
          </a:xfrm>
        </p:grpSpPr>
        <p:sp>
          <p:nvSpPr>
            <p:cNvPr id="9" name="Text Box 9"/>
            <p:cNvSpPr txBox="1">
              <a:spLocks noChangeArrowheads="1"/>
            </p:cNvSpPr>
            <p:nvPr/>
          </p:nvSpPr>
          <p:spPr bwMode="auto">
            <a:xfrm>
              <a:off x="6725221" y="876598"/>
              <a:ext cx="8048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a:lstStyle>
            <a:p>
              <a:r>
                <a:rPr lang="en-US" altLang="en-US" dirty="0"/>
                <a:t>Same</a:t>
              </a:r>
            </a:p>
            <a:p>
              <a:r>
                <a:rPr lang="en-US" altLang="en-US" dirty="0"/>
                <a:t>hotel</a:t>
              </a:r>
            </a:p>
          </p:txBody>
        </p:sp>
        <p:sp>
          <p:nvSpPr>
            <p:cNvPr id="10" name="Line 12"/>
            <p:cNvSpPr>
              <a:spLocks noChangeShapeType="1"/>
            </p:cNvSpPr>
            <p:nvPr/>
          </p:nvSpPr>
          <p:spPr bwMode="auto">
            <a:xfrm flipH="1">
              <a:off x="4150296" y="1403648"/>
              <a:ext cx="251460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a:lstStyle>
            <a:p>
              <a:endParaRPr lang="en-US"/>
            </a:p>
          </p:txBody>
        </p:sp>
        <p:sp>
          <p:nvSpPr>
            <p:cNvPr id="19" name="Rectangle 18"/>
            <p:cNvSpPr>
              <a:spLocks noChangeArrowheads="1"/>
            </p:cNvSpPr>
            <p:nvPr/>
          </p:nvSpPr>
          <p:spPr bwMode="auto">
            <a:xfrm>
              <a:off x="3698032" y="2708920"/>
              <a:ext cx="657944" cy="4613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a:lstStyle>
            <a:p>
              <a:endParaRPr lang="en-US"/>
            </a:p>
          </p:txBody>
        </p:sp>
      </p:grpSp>
    </p:spTree>
    <p:extLst>
      <p:ext uri="{BB962C8B-B14F-4D97-AF65-F5344CB8AC3E}">
        <p14:creationId xmlns:p14="http://schemas.microsoft.com/office/powerpoint/2010/main" val="97480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Calculation </a:t>
            </a:r>
            <a:r>
              <a:rPr lang="en-US" altLang="en-US" dirty="0"/>
              <a:t>(2</a:t>
            </a:r>
            <a:r>
              <a:rPr lang="en-US" altLang="en-US" dirty="0" smtClean="0"/>
              <a:t>)</a:t>
            </a:r>
            <a:endParaRPr lang="en-US" dirty="0"/>
          </a:p>
        </p:txBody>
      </p:sp>
      <p:sp>
        <p:nvSpPr>
          <p:cNvPr id="3" name="Content Placeholder 2"/>
          <p:cNvSpPr>
            <a:spLocks noGrp="1"/>
          </p:cNvSpPr>
          <p:nvPr>
            <p:ph idx="1"/>
          </p:nvPr>
        </p:nvSpPr>
        <p:spPr/>
        <p:txBody>
          <a:bodyPr/>
          <a:lstStyle/>
          <a:p>
            <a:r>
              <a:rPr lang="en-US" altLang="en-US" dirty="0"/>
              <a:t>Probability that </a:t>
            </a:r>
            <a:r>
              <a:rPr lang="en-US" altLang="en-US" i="1" dirty="0">
                <a:solidFill>
                  <a:srgbClr val="33CC33"/>
                </a:solidFill>
              </a:rPr>
              <a:t>p</a:t>
            </a:r>
            <a:r>
              <a:rPr lang="en-US" altLang="en-US" dirty="0"/>
              <a:t> and </a:t>
            </a:r>
            <a:r>
              <a:rPr lang="en-US" altLang="en-US" i="1" dirty="0">
                <a:solidFill>
                  <a:srgbClr val="33CC33"/>
                </a:solidFill>
              </a:rPr>
              <a:t>q</a:t>
            </a:r>
            <a:r>
              <a:rPr lang="en-US" altLang="en-US" dirty="0"/>
              <a:t> will be at the same hotel on </a:t>
            </a:r>
            <a:r>
              <a:rPr lang="en-US" altLang="en-US" dirty="0">
                <a:solidFill>
                  <a:srgbClr val="0000FF"/>
                </a:solidFill>
              </a:rPr>
              <a:t>some</a:t>
            </a:r>
            <a:r>
              <a:rPr lang="en-US" altLang="en-US" dirty="0"/>
              <a:t> two days:</a:t>
            </a:r>
          </a:p>
          <a:p>
            <a:pPr lvl="1"/>
            <a:r>
              <a:rPr lang="en-US" altLang="en-US" dirty="0"/>
              <a:t>5</a:t>
            </a:r>
            <a:r>
              <a:rPr lang="en-US" altLang="en-US" dirty="0">
                <a:sym typeface="Symbol" pitchFamily="18" charset="2"/>
              </a:rPr>
              <a:t></a:t>
            </a:r>
            <a:r>
              <a:rPr lang="en-US" altLang="en-US" dirty="0"/>
              <a:t>10</a:t>
            </a:r>
            <a:r>
              <a:rPr lang="en-US" altLang="en-US" baseline="30000" dirty="0"/>
              <a:t>5</a:t>
            </a:r>
            <a:r>
              <a:rPr lang="en-US" altLang="en-US" dirty="0"/>
              <a:t> </a:t>
            </a:r>
            <a:r>
              <a:rPr lang="en-US" altLang="en-US" dirty="0">
                <a:sym typeface="Symbol" pitchFamily="18" charset="2"/>
              </a:rPr>
              <a:t></a:t>
            </a:r>
            <a:r>
              <a:rPr lang="en-US" altLang="en-US" dirty="0"/>
              <a:t> 10</a:t>
            </a:r>
            <a:r>
              <a:rPr lang="en-US" altLang="en-US" baseline="30000" dirty="0"/>
              <a:t>-18</a:t>
            </a:r>
            <a:r>
              <a:rPr lang="en-US" altLang="en-US" dirty="0"/>
              <a:t> = 5</a:t>
            </a:r>
            <a:r>
              <a:rPr lang="en-US" altLang="en-US" dirty="0">
                <a:sym typeface="Symbol" pitchFamily="18" charset="2"/>
              </a:rPr>
              <a:t></a:t>
            </a:r>
            <a:r>
              <a:rPr lang="en-US" altLang="en-US" dirty="0" smtClean="0"/>
              <a:t>10</a:t>
            </a:r>
            <a:r>
              <a:rPr lang="en-US" altLang="en-US" baseline="30000" dirty="0" smtClean="0"/>
              <a:t>-13</a:t>
            </a:r>
            <a:endParaRPr lang="en-US" altLang="en-US" dirty="0"/>
          </a:p>
          <a:p>
            <a:r>
              <a:rPr lang="en-US" altLang="en-US" dirty="0"/>
              <a:t>Pairs of people:</a:t>
            </a:r>
          </a:p>
          <a:p>
            <a:pPr lvl="1"/>
            <a:r>
              <a:rPr lang="en-US" altLang="en-US" dirty="0"/>
              <a:t>5</a:t>
            </a:r>
            <a:r>
              <a:rPr lang="en-US" altLang="en-US" dirty="0">
                <a:sym typeface="Symbol" pitchFamily="18" charset="2"/>
              </a:rPr>
              <a:t></a:t>
            </a:r>
            <a:r>
              <a:rPr lang="en-US" altLang="en-US" dirty="0" smtClean="0"/>
              <a:t>10</a:t>
            </a:r>
            <a:r>
              <a:rPr lang="en-US" altLang="en-US" baseline="30000" dirty="0" smtClean="0"/>
              <a:t>17</a:t>
            </a:r>
            <a:endParaRPr lang="en-US" altLang="en-US" dirty="0"/>
          </a:p>
          <a:p>
            <a:r>
              <a:rPr lang="en-US" altLang="en-US" dirty="0"/>
              <a:t>Expected number of “suspicious” pairs of people:</a:t>
            </a:r>
          </a:p>
          <a:p>
            <a:pPr lvl="1"/>
            <a:r>
              <a:rPr lang="en-US" altLang="en-US" dirty="0"/>
              <a:t>5</a:t>
            </a:r>
            <a:r>
              <a:rPr lang="en-US" altLang="en-US" dirty="0">
                <a:sym typeface="Symbol" pitchFamily="18" charset="2"/>
              </a:rPr>
              <a:t></a:t>
            </a:r>
            <a:r>
              <a:rPr lang="en-US" altLang="en-US" dirty="0"/>
              <a:t>10</a:t>
            </a:r>
            <a:r>
              <a:rPr lang="en-US" altLang="en-US" baseline="30000" dirty="0"/>
              <a:t>17 </a:t>
            </a:r>
            <a:r>
              <a:rPr lang="en-US" altLang="en-US" dirty="0">
                <a:sym typeface="Symbol" pitchFamily="18" charset="2"/>
              </a:rPr>
              <a:t></a:t>
            </a:r>
            <a:r>
              <a:rPr lang="en-US" altLang="en-US" dirty="0"/>
              <a:t> 5</a:t>
            </a:r>
            <a:r>
              <a:rPr lang="en-US" altLang="en-US" dirty="0">
                <a:sym typeface="Symbol" pitchFamily="18" charset="2"/>
              </a:rPr>
              <a:t></a:t>
            </a:r>
            <a:r>
              <a:rPr lang="en-US" altLang="en-US" dirty="0"/>
              <a:t>10</a:t>
            </a:r>
            <a:r>
              <a:rPr lang="en-US" altLang="en-US" baseline="30000" dirty="0"/>
              <a:t>-13</a:t>
            </a:r>
            <a:r>
              <a:rPr lang="en-US" altLang="en-US" dirty="0"/>
              <a:t> = </a:t>
            </a:r>
            <a:r>
              <a:rPr lang="en-US" altLang="en-US" dirty="0" smtClean="0"/>
              <a:t>250,000</a:t>
            </a:r>
            <a:endParaRPr lang="en-US" altLang="en-US" dirty="0"/>
          </a:p>
          <a:p>
            <a:endParaRPr lang="en-US" dirty="0"/>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66</a:t>
            </a:fld>
            <a:endParaRPr lang="en-US"/>
          </a:p>
        </p:txBody>
      </p:sp>
    </p:spTree>
    <p:extLst>
      <p:ext uri="{BB962C8B-B14F-4D97-AF65-F5344CB8AC3E}">
        <p14:creationId xmlns:p14="http://schemas.microsoft.com/office/powerpoint/2010/main" val="40315772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r>
              <a:rPr lang="en-US" dirty="0"/>
              <a:t>of The “TIA” Story</a:t>
            </a:r>
          </a:p>
        </p:txBody>
      </p:sp>
      <p:sp>
        <p:nvSpPr>
          <p:cNvPr id="3" name="Content Placeholder 2"/>
          <p:cNvSpPr>
            <a:spLocks noGrp="1"/>
          </p:cNvSpPr>
          <p:nvPr>
            <p:ph idx="1"/>
          </p:nvPr>
        </p:nvSpPr>
        <p:spPr/>
        <p:txBody>
          <a:bodyPr>
            <a:normAutofit fontScale="92500" lnSpcReduction="20000"/>
          </a:bodyPr>
          <a:lstStyle/>
          <a:p>
            <a:r>
              <a:rPr lang="en-US" altLang="en-US" dirty="0"/>
              <a:t>Suppose there are </a:t>
            </a:r>
            <a:r>
              <a:rPr lang="en-US" altLang="en-US" dirty="0" smtClean="0">
                <a:solidFill>
                  <a:srgbClr val="0000FF"/>
                </a:solidFill>
              </a:rPr>
              <a:t>10 </a:t>
            </a:r>
            <a:r>
              <a:rPr lang="en-US" altLang="en-US" dirty="0">
                <a:solidFill>
                  <a:srgbClr val="0000FF"/>
                </a:solidFill>
              </a:rPr>
              <a:t>pairs</a:t>
            </a:r>
            <a:r>
              <a:rPr lang="en-US" altLang="en-US" dirty="0"/>
              <a:t> of </a:t>
            </a:r>
            <a:r>
              <a:rPr lang="en-US" altLang="en-US" dirty="0">
                <a:solidFill>
                  <a:srgbClr val="0000FF"/>
                </a:solidFill>
              </a:rPr>
              <a:t>evil-doers</a:t>
            </a:r>
            <a:r>
              <a:rPr lang="en-US" altLang="en-US" dirty="0"/>
              <a:t> who definitely stayed at the same hotel </a:t>
            </a:r>
            <a:r>
              <a:rPr lang="en-US" altLang="en-US" dirty="0" smtClean="0"/>
              <a:t>twice</a:t>
            </a:r>
            <a:endParaRPr lang="en-US" altLang="en-US" dirty="0"/>
          </a:p>
          <a:p>
            <a:r>
              <a:rPr lang="en-US" altLang="en-US" dirty="0"/>
              <a:t>Analysts have to sift through </a:t>
            </a:r>
            <a:r>
              <a:rPr lang="en-US" altLang="en-US" dirty="0" smtClean="0">
                <a:solidFill>
                  <a:srgbClr val="0000FF"/>
                </a:solidFill>
              </a:rPr>
              <a:t>250,000</a:t>
            </a:r>
            <a:r>
              <a:rPr lang="en-US" altLang="en-US" dirty="0" smtClean="0"/>
              <a:t> </a:t>
            </a:r>
            <a:r>
              <a:rPr lang="en-US" altLang="en-US" dirty="0"/>
              <a:t>candidates to find the 10 real </a:t>
            </a:r>
            <a:r>
              <a:rPr lang="en-US" altLang="en-US" dirty="0" smtClean="0"/>
              <a:t>cases</a:t>
            </a:r>
            <a:endParaRPr lang="en-US" altLang="en-US" dirty="0"/>
          </a:p>
          <a:p>
            <a:r>
              <a:rPr lang="en-US" altLang="en-US" dirty="0" smtClean="0"/>
              <a:t>Make sure the property, e.g</a:t>
            </a:r>
            <a:r>
              <a:rPr lang="en-US" altLang="en-US" dirty="0"/>
              <a:t>., </a:t>
            </a:r>
            <a:r>
              <a:rPr lang="en-US" altLang="en-US" dirty="0" smtClean="0">
                <a:solidFill>
                  <a:srgbClr val="0000FF"/>
                </a:solidFill>
              </a:rPr>
              <a:t>two </a:t>
            </a:r>
            <a:r>
              <a:rPr lang="en-US" altLang="en-US" dirty="0">
                <a:solidFill>
                  <a:srgbClr val="0000FF"/>
                </a:solidFill>
              </a:rPr>
              <a:t>people stayed at the same hotel </a:t>
            </a:r>
            <a:r>
              <a:rPr lang="en-US" altLang="en-US" dirty="0" smtClean="0">
                <a:solidFill>
                  <a:srgbClr val="0000FF"/>
                </a:solidFill>
              </a:rPr>
              <a:t>twice</a:t>
            </a:r>
            <a:r>
              <a:rPr lang="en-US" altLang="en-US" dirty="0" smtClean="0"/>
              <a:t>, does </a:t>
            </a:r>
            <a:r>
              <a:rPr lang="en-US" altLang="en-US" dirty="0"/>
              <a:t>not allow so many possibilities that random data will surely produce </a:t>
            </a:r>
            <a:r>
              <a:rPr lang="en-US" altLang="en-US" dirty="0" smtClean="0"/>
              <a:t>“</a:t>
            </a:r>
            <a:r>
              <a:rPr lang="en-US" altLang="en-US" dirty="0" smtClean="0">
                <a:solidFill>
                  <a:srgbClr val="0000FF"/>
                </a:solidFill>
              </a:rPr>
              <a:t>facts of interest</a:t>
            </a:r>
            <a:r>
              <a:rPr lang="en-US" altLang="en-US" dirty="0" smtClean="0"/>
              <a:t>”</a:t>
            </a:r>
          </a:p>
          <a:p>
            <a:r>
              <a:rPr lang="en-US" altLang="en-US" dirty="0"/>
              <a:t>Understanding </a:t>
            </a:r>
            <a:r>
              <a:rPr lang="en-US" altLang="en-US" dirty="0" err="1">
                <a:solidFill>
                  <a:srgbClr val="0000FF"/>
                </a:solidFill>
              </a:rPr>
              <a:t>Bonferroni’s</a:t>
            </a:r>
            <a:r>
              <a:rPr lang="en-US" altLang="en-US" dirty="0">
                <a:solidFill>
                  <a:srgbClr val="0000FF"/>
                </a:solidFill>
              </a:rPr>
              <a:t> Principle</a:t>
            </a:r>
            <a:r>
              <a:rPr lang="en-US" altLang="en-US" dirty="0"/>
              <a:t> will help you look a little less stupid than a </a:t>
            </a:r>
            <a:r>
              <a:rPr lang="en-US" altLang="en-US" dirty="0" smtClean="0"/>
              <a:t>parapsychologist</a:t>
            </a:r>
            <a:endParaRPr lang="en-US" altLang="en-US" dirty="0"/>
          </a:p>
          <a:p>
            <a:endParaRPr lang="en-US" dirty="0"/>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67</a:t>
            </a:fld>
            <a:endParaRPr lang="en-US"/>
          </a:p>
        </p:txBody>
      </p:sp>
    </p:spTree>
    <p:extLst>
      <p:ext uri="{BB962C8B-B14F-4D97-AF65-F5344CB8AC3E}">
        <p14:creationId xmlns:p14="http://schemas.microsoft.com/office/powerpoint/2010/main" val="39366223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Useful to Know</a:t>
            </a:r>
            <a:endParaRPr lang="en-US" dirty="0"/>
          </a:p>
        </p:txBody>
      </p:sp>
      <p:sp>
        <p:nvSpPr>
          <p:cNvPr id="3" name="Content Placeholder 2"/>
          <p:cNvSpPr>
            <a:spLocks noGrp="1"/>
          </p:cNvSpPr>
          <p:nvPr>
            <p:ph idx="1"/>
          </p:nvPr>
        </p:nvSpPr>
        <p:spPr/>
        <p:txBody>
          <a:bodyPr/>
          <a:lstStyle/>
          <a:p>
            <a:r>
              <a:rPr lang="en-US" dirty="0"/>
              <a:t>TF.IDF </a:t>
            </a:r>
            <a:r>
              <a:rPr lang="en-US" dirty="0" smtClean="0"/>
              <a:t>measure </a:t>
            </a:r>
            <a:r>
              <a:rPr lang="en-US" dirty="0"/>
              <a:t>of word </a:t>
            </a:r>
            <a:r>
              <a:rPr lang="en-US" dirty="0" smtClean="0"/>
              <a:t>importance</a:t>
            </a:r>
          </a:p>
          <a:p>
            <a:r>
              <a:rPr lang="en-US" dirty="0"/>
              <a:t>Hash </a:t>
            </a:r>
            <a:r>
              <a:rPr lang="en-US" dirty="0" smtClean="0"/>
              <a:t>functions</a:t>
            </a:r>
          </a:p>
          <a:p>
            <a:r>
              <a:rPr lang="en-US" dirty="0"/>
              <a:t>Secondary storage (disk</a:t>
            </a:r>
            <a:r>
              <a:rPr lang="en-US" dirty="0" smtClean="0"/>
              <a:t>)</a:t>
            </a:r>
          </a:p>
          <a:p>
            <a:r>
              <a:rPr lang="en-US" dirty="0" smtClean="0"/>
              <a:t>The base of natural logarithms</a:t>
            </a:r>
          </a:p>
          <a:p>
            <a:r>
              <a:rPr lang="en-US" dirty="0" smtClean="0"/>
              <a:t>Power laws</a:t>
            </a:r>
            <a:endParaRPr lang="en-US" dirty="0"/>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68</a:t>
            </a:fld>
            <a:endParaRPr lang="en-US"/>
          </a:p>
        </p:txBody>
      </p:sp>
    </p:spTree>
    <p:extLst>
      <p:ext uri="{BB962C8B-B14F-4D97-AF65-F5344CB8AC3E}">
        <p14:creationId xmlns:p14="http://schemas.microsoft.com/office/powerpoint/2010/main" val="10941971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In-class </a:t>
            </a:r>
            <a:r>
              <a:rPr lang="en-US" dirty="0" smtClean="0"/>
              <a:t>Practice</a:t>
            </a:r>
            <a:endParaRPr lang="zh-CN" altLang="en-US" dirty="0"/>
          </a:p>
        </p:txBody>
      </p:sp>
      <p:sp>
        <p:nvSpPr>
          <p:cNvPr id="3" name="Content Placeholder 2"/>
          <p:cNvSpPr>
            <a:spLocks noGrp="1"/>
          </p:cNvSpPr>
          <p:nvPr>
            <p:ph idx="1"/>
          </p:nvPr>
        </p:nvSpPr>
        <p:spPr/>
        <p:txBody>
          <a:bodyPr/>
          <a:lstStyle/>
          <a:p>
            <a:r>
              <a:rPr lang="en-US" dirty="0"/>
              <a:t>Go to </a:t>
            </a:r>
            <a:r>
              <a:rPr lang="en-US" dirty="0" smtClean="0">
                <a:hlinkClick r:id="rId2" action="ppaction://hlinksldjump"/>
              </a:rPr>
              <a:t>practice</a:t>
            </a:r>
            <a:endParaRPr lang="en-US" dirty="0"/>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69</a:t>
            </a:fld>
            <a:endParaRPr lang="en-US"/>
          </a:p>
        </p:txBody>
      </p:sp>
    </p:spTree>
    <p:extLst>
      <p:ext uri="{BB962C8B-B14F-4D97-AF65-F5344CB8AC3E}">
        <p14:creationId xmlns:p14="http://schemas.microsoft.com/office/powerpoint/2010/main" val="2542096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a:ea typeface="PMingLiU" pitchFamily="18" charset="-120"/>
              </a:rPr>
              <a:t>Student Expectations</a:t>
            </a:r>
            <a:endParaRPr lang="en-US" dirty="0"/>
          </a:p>
        </p:txBody>
      </p:sp>
      <p:sp>
        <p:nvSpPr>
          <p:cNvPr id="3" name="Content Placeholder 2"/>
          <p:cNvSpPr>
            <a:spLocks noGrp="1"/>
          </p:cNvSpPr>
          <p:nvPr>
            <p:ph idx="1"/>
          </p:nvPr>
        </p:nvSpPr>
        <p:spPr>
          <a:xfrm>
            <a:off x="457200" y="1600200"/>
            <a:ext cx="8229600" cy="4781128"/>
          </a:xfrm>
        </p:spPr>
        <p:txBody>
          <a:bodyPr>
            <a:normAutofit fontScale="92500" lnSpcReduction="20000"/>
          </a:bodyPr>
          <a:lstStyle/>
          <a:p>
            <a:pPr marL="514350" indent="-514350">
              <a:buFont typeface="Times New Roman" pitchFamily="18" charset="0"/>
              <a:buAutoNum type="arabicPeriod" startAt="5"/>
            </a:pPr>
            <a:r>
              <a:rPr lang="en-US" altLang="zh-HK" dirty="0">
                <a:ea typeface="PMingLiU" pitchFamily="18" charset="-120"/>
              </a:rPr>
              <a:t>to have reasonable access to </a:t>
            </a:r>
            <a:r>
              <a:rPr lang="en-US" altLang="zh-TW" dirty="0">
                <a:ea typeface="PMingLiU" pitchFamily="18" charset="-120"/>
              </a:rPr>
              <a:t>University </a:t>
            </a:r>
            <a:r>
              <a:rPr lang="en-US" altLang="zh-HK" dirty="0">
                <a:solidFill>
                  <a:srgbClr val="FF0000"/>
                </a:solidFill>
                <a:ea typeface="PMingLiU" pitchFamily="18" charset="-120"/>
              </a:rPr>
              <a:t>facilities and equipment</a:t>
            </a:r>
            <a:r>
              <a:rPr lang="en-US" altLang="zh-HK" dirty="0">
                <a:ea typeface="PMingLiU" pitchFamily="18" charset="-120"/>
              </a:rPr>
              <a:t> for assignments and/or objectives;</a:t>
            </a:r>
            <a:endParaRPr lang="en-US" altLang="zh-TW" dirty="0">
              <a:ea typeface="PMingLiU" pitchFamily="18" charset="-120"/>
            </a:endParaRPr>
          </a:p>
          <a:p>
            <a:pPr marL="514350" indent="-514350">
              <a:buFont typeface="Times New Roman" pitchFamily="18" charset="0"/>
              <a:buAutoNum type="arabicPeriod" startAt="5"/>
            </a:pPr>
            <a:r>
              <a:rPr lang="en-US" altLang="zh-HK" dirty="0">
                <a:ea typeface="PMingLiU" pitchFamily="18" charset="-120"/>
              </a:rPr>
              <a:t>to </a:t>
            </a:r>
            <a:r>
              <a:rPr lang="en-US" altLang="zh-TW" dirty="0">
                <a:ea typeface="PMingLiU" pitchFamily="18" charset="-120"/>
              </a:rPr>
              <a:t>have access to guidelines on University’s </a:t>
            </a:r>
            <a:r>
              <a:rPr lang="en-US" altLang="zh-HK" dirty="0">
                <a:ea typeface="PMingLiU" pitchFamily="18" charset="-120"/>
              </a:rPr>
              <a:t>definition of academic </a:t>
            </a:r>
            <a:r>
              <a:rPr lang="en-US" altLang="zh-HK" dirty="0">
                <a:solidFill>
                  <a:srgbClr val="FF0000"/>
                </a:solidFill>
                <a:ea typeface="PMingLiU" pitchFamily="18" charset="-120"/>
              </a:rPr>
              <a:t>misconduct</a:t>
            </a:r>
            <a:r>
              <a:rPr lang="en-US" altLang="zh-HK" dirty="0">
                <a:ea typeface="PMingLiU" pitchFamily="18" charset="-120"/>
              </a:rPr>
              <a:t>;</a:t>
            </a:r>
            <a:endParaRPr lang="en-US" altLang="zh-TW" dirty="0">
              <a:ea typeface="PMingLiU" pitchFamily="18" charset="-120"/>
            </a:endParaRPr>
          </a:p>
          <a:p>
            <a:pPr marL="514350" indent="-514350">
              <a:buFont typeface="Times New Roman" pitchFamily="18" charset="0"/>
              <a:buAutoNum type="arabicPeriod" startAt="5"/>
            </a:pPr>
            <a:r>
              <a:rPr lang="en-US" altLang="zh-HK" dirty="0">
                <a:ea typeface="PMingLiU" pitchFamily="18" charset="-120"/>
              </a:rPr>
              <a:t>to have reasonable access to grading instruments and/or grading criteria for individual assignments, projects, or exams and </a:t>
            </a:r>
            <a:r>
              <a:rPr lang="en-US" altLang="zh-HK" dirty="0">
                <a:solidFill>
                  <a:srgbClr val="FF0000"/>
                </a:solidFill>
                <a:ea typeface="PMingLiU" pitchFamily="18" charset="-120"/>
              </a:rPr>
              <a:t>to review graded material</a:t>
            </a:r>
            <a:r>
              <a:rPr lang="en-US" altLang="zh-HK" dirty="0">
                <a:ea typeface="PMingLiU" pitchFamily="18" charset="-120"/>
              </a:rPr>
              <a:t>;</a:t>
            </a:r>
            <a:endParaRPr lang="en-US" altLang="zh-TW" dirty="0">
              <a:ea typeface="PMingLiU" pitchFamily="18" charset="-120"/>
            </a:endParaRPr>
          </a:p>
          <a:p>
            <a:pPr marL="514350" indent="-514350">
              <a:buFont typeface="Times New Roman" pitchFamily="18" charset="0"/>
              <a:buAutoNum type="arabicPeriod" startAt="5"/>
            </a:pPr>
            <a:r>
              <a:rPr lang="en-US" altLang="zh-HK" dirty="0">
                <a:ea typeface="PMingLiU" pitchFamily="18" charset="-120"/>
              </a:rPr>
              <a:t>to consult with each course</a:t>
            </a:r>
            <a:r>
              <a:rPr lang="en-US" altLang="zh-TW" dirty="0">
                <a:ea typeface="PMingLiU" pitchFamily="18" charset="-120"/>
              </a:rPr>
              <a:t>’</a:t>
            </a:r>
            <a:r>
              <a:rPr lang="en-US" altLang="zh-HK" dirty="0">
                <a:ea typeface="PMingLiU" pitchFamily="18" charset="-120"/>
              </a:rPr>
              <a:t>s faculty </a:t>
            </a:r>
            <a:r>
              <a:rPr lang="en-US" altLang="zh-TW" dirty="0">
                <a:ea typeface="PMingLiU" pitchFamily="18" charset="-120"/>
              </a:rPr>
              <a:t>member </a:t>
            </a:r>
            <a:r>
              <a:rPr lang="en-US" altLang="zh-HK" dirty="0">
                <a:ea typeface="PMingLiU" pitchFamily="18" charset="-120"/>
              </a:rPr>
              <a:t>regarding the </a:t>
            </a:r>
            <a:r>
              <a:rPr lang="en-US" altLang="zh-HK" dirty="0">
                <a:solidFill>
                  <a:srgbClr val="FF0000"/>
                </a:solidFill>
                <a:ea typeface="PMingLiU" pitchFamily="18" charset="-120"/>
              </a:rPr>
              <a:t>petition process </a:t>
            </a:r>
            <a:r>
              <a:rPr lang="en-US" altLang="zh-HK" dirty="0">
                <a:ea typeface="PMingLiU" pitchFamily="18" charset="-120"/>
              </a:rPr>
              <a:t>for graded coursework</a:t>
            </a:r>
            <a:r>
              <a:rPr lang="en-US" altLang="zh-TW" dirty="0">
                <a:ea typeface="PMingLiU" pitchFamily="18" charset="-120"/>
              </a:rPr>
              <a:t>.</a:t>
            </a:r>
            <a:endParaRPr lang="en-US" dirty="0"/>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7</a:t>
            </a:fld>
            <a:endParaRPr lang="en-US"/>
          </a:p>
        </p:txBody>
      </p:sp>
    </p:spTree>
    <p:extLst>
      <p:ext uri="{BB962C8B-B14F-4D97-AF65-F5344CB8AC3E}">
        <p14:creationId xmlns:p14="http://schemas.microsoft.com/office/powerpoint/2010/main" val="22445872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Framework in Big Data Analytics*</a:t>
            </a:r>
            <a:endParaRPr lang="en-US" dirty="0"/>
          </a:p>
        </p:txBody>
      </p:sp>
      <p:sp>
        <p:nvSpPr>
          <p:cNvPr id="3" name="Content Placeholder 2"/>
          <p:cNvSpPr>
            <a:spLocks noGrp="1"/>
          </p:cNvSpPr>
          <p:nvPr>
            <p:ph idx="1"/>
          </p:nvPr>
        </p:nvSpPr>
        <p:spPr/>
        <p:txBody>
          <a:bodyPr/>
          <a:lstStyle/>
          <a:p>
            <a:r>
              <a:rPr lang="en-US" dirty="0" smtClean="0"/>
              <a:t>Seven typical statistical problems</a:t>
            </a:r>
          </a:p>
          <a:p>
            <a:r>
              <a:rPr lang="en-US" dirty="0" smtClean="0"/>
              <a:t>Seven lessons in learning from big data</a:t>
            </a:r>
          </a:p>
          <a:p>
            <a:r>
              <a:rPr lang="en-US" dirty="0" smtClean="0"/>
              <a:t>Seven tasks of machine learning / data mining</a:t>
            </a:r>
          </a:p>
          <a:p>
            <a:r>
              <a:rPr lang="en-US" dirty="0" smtClean="0"/>
              <a:t>Seven giants of data</a:t>
            </a:r>
          </a:p>
          <a:p>
            <a:r>
              <a:rPr lang="en-US" dirty="0" smtClean="0"/>
              <a:t>Seven general strategies </a:t>
            </a:r>
          </a:p>
          <a:p>
            <a:endParaRPr lang="en-US" dirty="0" smtClean="0"/>
          </a:p>
          <a:p>
            <a:pPr marL="0" indent="0">
              <a:buNone/>
            </a:pPr>
            <a:r>
              <a:rPr lang="en-US" dirty="0" smtClean="0"/>
              <a:t>* Work by Alexander Gray</a:t>
            </a:r>
            <a:endParaRPr lang="en-US" dirty="0"/>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70</a:t>
            </a:fld>
            <a:endParaRPr lang="en-US"/>
          </a:p>
        </p:txBody>
      </p:sp>
    </p:spTree>
    <p:extLst>
      <p:ext uri="{BB962C8B-B14F-4D97-AF65-F5344CB8AC3E}">
        <p14:creationId xmlns:p14="http://schemas.microsoft.com/office/powerpoint/2010/main" val="404388752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Seven Typical Statistical Problems</a:t>
            </a:r>
            <a:endParaRPr lang="en-US" dirty="0"/>
          </a:p>
        </p:txBody>
      </p:sp>
      <p:sp>
        <p:nvSpPr>
          <p:cNvPr id="5" name="Content Placeholder 4"/>
          <p:cNvSpPr>
            <a:spLocks noGrp="1"/>
          </p:cNvSpPr>
          <p:nvPr>
            <p:ph idx="1"/>
          </p:nvPr>
        </p:nvSpPr>
        <p:spPr/>
        <p:txBody>
          <a:bodyPr>
            <a:normAutofit fontScale="92500" lnSpcReduction="20000"/>
          </a:bodyPr>
          <a:lstStyle/>
          <a:p>
            <a:pPr marL="514350" indent="-514350">
              <a:buFont typeface="+mj-lt"/>
              <a:buAutoNum type="arabicPeriod"/>
            </a:pPr>
            <a:r>
              <a:rPr lang="en-US" dirty="0" smtClean="0"/>
              <a:t>Object detection(e.g. quasars): </a:t>
            </a:r>
            <a:r>
              <a:rPr lang="en-US" dirty="0" smtClean="0">
                <a:solidFill>
                  <a:srgbClr val="0000FF"/>
                </a:solidFill>
              </a:rPr>
              <a:t>classification</a:t>
            </a:r>
          </a:p>
          <a:p>
            <a:pPr marL="514350" indent="-514350">
              <a:buFont typeface="+mj-lt"/>
              <a:buAutoNum type="arabicPeriod"/>
            </a:pPr>
            <a:r>
              <a:rPr lang="en-US" dirty="0" smtClean="0"/>
              <a:t>Photometric redshift estimation: </a:t>
            </a:r>
            <a:r>
              <a:rPr lang="en-US" dirty="0" smtClean="0">
                <a:solidFill>
                  <a:srgbClr val="0000FF"/>
                </a:solidFill>
              </a:rPr>
              <a:t>regression</a:t>
            </a:r>
            <a:r>
              <a:rPr lang="en-US" dirty="0" smtClean="0"/>
              <a:t>, </a:t>
            </a:r>
            <a:r>
              <a:rPr lang="en-US" dirty="0" smtClean="0">
                <a:solidFill>
                  <a:srgbClr val="0000FF"/>
                </a:solidFill>
              </a:rPr>
              <a:t>conditional density estimation</a:t>
            </a:r>
          </a:p>
          <a:p>
            <a:pPr marL="514350" indent="-514350">
              <a:buFont typeface="+mj-lt"/>
              <a:buAutoNum type="arabicPeriod"/>
            </a:pPr>
            <a:r>
              <a:rPr lang="en-US" dirty="0" smtClean="0"/>
              <a:t>Multidimensional object discovery: </a:t>
            </a:r>
            <a:r>
              <a:rPr lang="en-US" dirty="0" smtClean="0">
                <a:solidFill>
                  <a:srgbClr val="0000FF"/>
                </a:solidFill>
              </a:rPr>
              <a:t>querying</a:t>
            </a:r>
            <a:r>
              <a:rPr lang="en-US" dirty="0" smtClean="0"/>
              <a:t>, </a:t>
            </a:r>
            <a:r>
              <a:rPr lang="en-US" dirty="0" smtClean="0">
                <a:solidFill>
                  <a:srgbClr val="0000FF"/>
                </a:solidFill>
              </a:rPr>
              <a:t>dimension reduction</a:t>
            </a:r>
            <a:r>
              <a:rPr lang="en-US" dirty="0" smtClean="0"/>
              <a:t>, </a:t>
            </a:r>
            <a:r>
              <a:rPr lang="en-US" dirty="0" smtClean="0">
                <a:solidFill>
                  <a:srgbClr val="0000FF"/>
                </a:solidFill>
              </a:rPr>
              <a:t>density estimation</a:t>
            </a:r>
            <a:r>
              <a:rPr lang="en-US" dirty="0" smtClean="0"/>
              <a:t>, </a:t>
            </a:r>
            <a:r>
              <a:rPr lang="en-US" dirty="0" smtClean="0">
                <a:solidFill>
                  <a:srgbClr val="0000FF"/>
                </a:solidFill>
              </a:rPr>
              <a:t>clustering</a:t>
            </a:r>
          </a:p>
          <a:p>
            <a:pPr marL="514350" indent="-514350">
              <a:buFont typeface="+mj-lt"/>
              <a:buAutoNum type="arabicPeriod"/>
            </a:pPr>
            <a:r>
              <a:rPr lang="en-US" dirty="0" smtClean="0"/>
              <a:t>Point-set comparison: </a:t>
            </a:r>
            <a:r>
              <a:rPr lang="en-US" dirty="0" smtClean="0">
                <a:solidFill>
                  <a:srgbClr val="0000FF"/>
                </a:solidFill>
              </a:rPr>
              <a:t>testing and matching</a:t>
            </a:r>
          </a:p>
          <a:p>
            <a:pPr marL="514350" indent="-514350">
              <a:buFont typeface="+mj-lt"/>
              <a:buAutoNum type="arabicPeriod"/>
            </a:pPr>
            <a:r>
              <a:rPr lang="en-US" dirty="0" smtClean="0"/>
              <a:t>Measurement errors: </a:t>
            </a:r>
            <a:r>
              <a:rPr lang="en-US" dirty="0" smtClean="0">
                <a:solidFill>
                  <a:srgbClr val="0000FF"/>
                </a:solidFill>
              </a:rPr>
              <a:t>errors in variables</a:t>
            </a:r>
          </a:p>
          <a:p>
            <a:pPr marL="514350" indent="-514350">
              <a:buFont typeface="+mj-lt"/>
              <a:buAutoNum type="arabicPeriod"/>
            </a:pPr>
            <a:r>
              <a:rPr lang="en-US" dirty="0" smtClean="0"/>
              <a:t>Extension to time domain: </a:t>
            </a:r>
            <a:r>
              <a:rPr lang="en-US" dirty="0" smtClean="0">
                <a:solidFill>
                  <a:srgbClr val="0000FF"/>
                </a:solidFill>
              </a:rPr>
              <a:t>time series analysis</a:t>
            </a:r>
          </a:p>
          <a:p>
            <a:pPr marL="514350" indent="-514350">
              <a:buFont typeface="+mj-lt"/>
              <a:buAutoNum type="arabicPeriod"/>
            </a:pPr>
            <a:r>
              <a:rPr lang="en-US" dirty="0" smtClean="0"/>
              <a:t>Observation costs: </a:t>
            </a:r>
            <a:r>
              <a:rPr lang="en-US" dirty="0" smtClean="0">
                <a:solidFill>
                  <a:srgbClr val="0000FF"/>
                </a:solidFill>
              </a:rPr>
              <a:t>active learning</a:t>
            </a:r>
            <a:endParaRPr lang="en-US" dirty="0">
              <a:solidFill>
                <a:srgbClr val="0000FF"/>
              </a:solidFill>
            </a:endParaRPr>
          </a:p>
        </p:txBody>
      </p:sp>
      <p:sp>
        <p:nvSpPr>
          <p:cNvPr id="2" name="Slide Number Placeholder 1"/>
          <p:cNvSpPr>
            <a:spLocks noGrp="1"/>
          </p:cNvSpPr>
          <p:nvPr>
            <p:ph type="sldNum" sz="quarter" idx="12"/>
          </p:nvPr>
        </p:nvSpPr>
        <p:spPr/>
        <p:txBody>
          <a:bodyPr/>
          <a:lstStyle/>
          <a:p>
            <a:pPr>
              <a:defRPr/>
            </a:pPr>
            <a:fld id="{DB3EC566-48E6-4552-87D6-CB322A8F1925}" type="slidenum">
              <a:rPr lang="en-US" smtClean="0"/>
              <a:pPr>
                <a:defRPr/>
              </a:pPr>
              <a:t>71</a:t>
            </a:fld>
            <a:endParaRPr lang="en-US"/>
          </a:p>
        </p:txBody>
      </p:sp>
    </p:spTree>
    <p:extLst>
      <p:ext uri="{BB962C8B-B14F-4D97-AF65-F5344CB8AC3E}">
        <p14:creationId xmlns:p14="http://schemas.microsoft.com/office/powerpoint/2010/main" val="42926049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zh-CN" dirty="0" smtClean="0"/>
              <a:t>Object Detection: Classification</a:t>
            </a:r>
            <a:endParaRPr lang="en-US" dirty="0"/>
          </a:p>
        </p:txBody>
      </p:sp>
      <p:sp>
        <p:nvSpPr>
          <p:cNvPr id="5" name="Content Placeholder 4"/>
          <p:cNvSpPr>
            <a:spLocks noGrp="1"/>
          </p:cNvSpPr>
          <p:nvPr>
            <p:ph sz="half" idx="1"/>
          </p:nvPr>
        </p:nvSpPr>
        <p:spPr/>
        <p:txBody>
          <a:bodyPr/>
          <a:lstStyle/>
          <a:p>
            <a:endParaRPr lang="en-US"/>
          </a:p>
        </p:txBody>
      </p:sp>
      <p:sp>
        <p:nvSpPr>
          <p:cNvPr id="6" name="Content Placeholder 5"/>
          <p:cNvSpPr>
            <a:spLocks noGrp="1"/>
          </p:cNvSpPr>
          <p:nvPr>
            <p:ph sz="half" idx="2"/>
          </p:nvPr>
        </p:nvSpPr>
        <p:spPr/>
        <p:txBody>
          <a:bodyPr/>
          <a:lstStyle/>
          <a:p>
            <a:endParaRPr lang="en-US"/>
          </a:p>
        </p:txBody>
      </p:sp>
      <p:pic>
        <p:nvPicPr>
          <p:cNvPr id="8" name="Content Placeholder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57200" y="2292350"/>
            <a:ext cx="4038600" cy="3141663"/>
          </a:xfrm>
          <a:prstGeom prst="rect">
            <a:avLst/>
          </a:prstGeom>
        </p:spPr>
      </p:pic>
      <p:pic>
        <p:nvPicPr>
          <p:cNvPr id="9" name="Picture 2" descr="C:\Users\localuser\Desktop\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648200" y="1944688"/>
            <a:ext cx="4038600" cy="3836987"/>
          </a:xfrm>
          <a:prstGeom prst="rect">
            <a:avLst/>
          </a:prstGeom>
        </p:spPr>
      </p:pic>
      <p:sp>
        <p:nvSpPr>
          <p:cNvPr id="2" name="Slide Number Placeholder 1"/>
          <p:cNvSpPr>
            <a:spLocks noGrp="1"/>
          </p:cNvSpPr>
          <p:nvPr>
            <p:ph type="sldNum" sz="quarter" idx="12"/>
          </p:nvPr>
        </p:nvSpPr>
        <p:spPr/>
        <p:txBody>
          <a:bodyPr/>
          <a:lstStyle/>
          <a:p>
            <a:pPr>
              <a:defRPr/>
            </a:pPr>
            <a:fld id="{DB3EC566-48E6-4552-87D6-CB322A8F1925}" type="slidenum">
              <a:rPr lang="en-US" smtClean="0"/>
              <a:pPr>
                <a:defRPr/>
              </a:pPr>
              <a:t>72</a:t>
            </a:fld>
            <a:endParaRPr lang="en-US"/>
          </a:p>
        </p:txBody>
      </p:sp>
    </p:spTree>
    <p:extLst>
      <p:ext uri="{BB962C8B-B14F-4D97-AF65-F5344CB8AC3E}">
        <p14:creationId xmlns:p14="http://schemas.microsoft.com/office/powerpoint/2010/main" val="14781838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Regression/Conditional Density Estimation</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7504" y="1988840"/>
            <a:ext cx="4628572" cy="336508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76056" y="2420888"/>
            <a:ext cx="3562350" cy="2305050"/>
          </a:xfrm>
        </p:spPr>
      </p:pic>
      <p:sp>
        <p:nvSpPr>
          <p:cNvPr id="3" name="Slide Number Placeholder 2"/>
          <p:cNvSpPr>
            <a:spLocks noGrp="1"/>
          </p:cNvSpPr>
          <p:nvPr>
            <p:ph type="sldNum" sz="quarter" idx="12"/>
          </p:nvPr>
        </p:nvSpPr>
        <p:spPr/>
        <p:txBody>
          <a:bodyPr/>
          <a:lstStyle/>
          <a:p>
            <a:pPr>
              <a:defRPr/>
            </a:pPr>
            <a:fld id="{DB3EC566-48E6-4552-87D6-CB322A8F1925}" type="slidenum">
              <a:rPr lang="en-US" smtClean="0"/>
              <a:pPr>
                <a:defRPr/>
              </a:pPr>
              <a:t>73</a:t>
            </a:fld>
            <a:endParaRPr lang="en-US"/>
          </a:p>
        </p:txBody>
      </p:sp>
    </p:spTree>
    <p:extLst>
      <p:ext uri="{BB962C8B-B14F-4D97-AF65-F5344CB8AC3E}">
        <p14:creationId xmlns:p14="http://schemas.microsoft.com/office/powerpoint/2010/main" val="190289741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sz="3600" dirty="0" smtClean="0"/>
              <a:t>Querying/Dimension Reduction/Density Estimation/Clustering</a:t>
            </a:r>
            <a:endParaRPr lang="en-US" sz="3600"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5" name="内容占位符 13" descr="097003_1_5.png"/>
          <p:cNvPicPr preferRelativeResize="0">
            <a:picLocks/>
          </p:cNvPicPr>
          <p:nvPr/>
        </p:nvPicPr>
        <p:blipFill>
          <a:blip r:embed="rId2">
            <a:extLst>
              <a:ext uri="{28A0092B-C50C-407E-A947-70E740481C1C}">
                <a14:useLocalDpi xmlns:a14="http://schemas.microsoft.com/office/drawing/2010/main" val="0"/>
              </a:ext>
            </a:extLst>
          </a:blip>
          <a:srcRect/>
          <a:stretch>
            <a:fillRect/>
          </a:stretch>
        </p:blipFill>
        <p:spPr>
          <a:xfrm>
            <a:off x="4643438" y="1785938"/>
            <a:ext cx="4038600" cy="4071937"/>
          </a:xfrm>
          <a:prstGeom prst="rect">
            <a:avLst/>
          </a:prstGeom>
        </p:spPr>
      </p:pic>
      <p:pic>
        <p:nvPicPr>
          <p:cNvPr id="6" name="内容占位符 5" descr="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85750" y="2286000"/>
            <a:ext cx="3708400" cy="3071813"/>
          </a:xfrm>
          <a:prstGeom prst="rect">
            <a:avLst/>
          </a:prstGeom>
        </p:spPr>
      </p:pic>
      <p:sp>
        <p:nvSpPr>
          <p:cNvPr id="7" name="Slide Number Placeholder 6"/>
          <p:cNvSpPr>
            <a:spLocks noGrp="1"/>
          </p:cNvSpPr>
          <p:nvPr>
            <p:ph type="sldNum" sz="quarter" idx="12"/>
          </p:nvPr>
        </p:nvSpPr>
        <p:spPr/>
        <p:txBody>
          <a:bodyPr/>
          <a:lstStyle/>
          <a:p>
            <a:pPr>
              <a:defRPr/>
            </a:pPr>
            <a:fld id="{DB3EC566-48E6-4552-87D6-CB322A8F1925}" type="slidenum">
              <a:rPr lang="en-US" smtClean="0"/>
              <a:pPr>
                <a:defRPr/>
              </a:pPr>
              <a:t>74</a:t>
            </a:fld>
            <a:endParaRPr lang="en-US"/>
          </a:p>
        </p:txBody>
      </p:sp>
    </p:spTree>
    <p:extLst>
      <p:ext uri="{BB962C8B-B14F-4D97-AF65-F5344CB8AC3E}">
        <p14:creationId xmlns:p14="http://schemas.microsoft.com/office/powerpoint/2010/main" val="78961625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Point-set Comparison: Testing and Matching</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内容占位符 4" descr="047005_1_6.png"/>
          <p:cNvPicPr preferRelativeResize="0">
            <a:picLocks/>
          </p:cNvPicPr>
          <p:nvPr/>
        </p:nvPicPr>
        <p:blipFill>
          <a:blip r:embed="rId2">
            <a:extLst>
              <a:ext uri="{28A0092B-C50C-407E-A947-70E740481C1C}">
                <a14:useLocalDpi xmlns:a14="http://schemas.microsoft.com/office/drawing/2010/main" val="0"/>
              </a:ext>
            </a:extLst>
          </a:blip>
          <a:srcRect/>
          <a:stretch>
            <a:fillRect/>
          </a:stretch>
        </p:blipFill>
        <p:spPr>
          <a:xfrm>
            <a:off x="357188" y="2071688"/>
            <a:ext cx="3000375" cy="3143250"/>
          </a:xfrm>
          <a:prstGeom prst="rect">
            <a:avLst/>
          </a:prstGeom>
        </p:spPr>
      </p:pic>
      <p:pic>
        <p:nvPicPr>
          <p:cNvPr id="6" name="内容占位符 17" descr="scheme_k3c-scale-8.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851920" y="1878014"/>
            <a:ext cx="5040630" cy="3257550"/>
          </a:xfrm>
          <a:prstGeom prst="rect">
            <a:avLst/>
          </a:prstGeom>
        </p:spPr>
      </p:pic>
      <p:sp>
        <p:nvSpPr>
          <p:cNvPr id="7" name="Slide Number Placeholder 6"/>
          <p:cNvSpPr>
            <a:spLocks noGrp="1"/>
          </p:cNvSpPr>
          <p:nvPr>
            <p:ph type="sldNum" sz="quarter" idx="12"/>
          </p:nvPr>
        </p:nvSpPr>
        <p:spPr/>
        <p:txBody>
          <a:bodyPr/>
          <a:lstStyle/>
          <a:p>
            <a:pPr>
              <a:defRPr/>
            </a:pPr>
            <a:fld id="{DB3EC566-48E6-4552-87D6-CB322A8F1925}" type="slidenum">
              <a:rPr lang="en-US" smtClean="0"/>
              <a:pPr>
                <a:defRPr/>
              </a:pPr>
              <a:t>75</a:t>
            </a:fld>
            <a:endParaRPr lang="en-US"/>
          </a:p>
        </p:txBody>
      </p:sp>
    </p:spTree>
    <p:extLst>
      <p:ext uri="{BB962C8B-B14F-4D97-AF65-F5344CB8AC3E}">
        <p14:creationId xmlns:p14="http://schemas.microsoft.com/office/powerpoint/2010/main" val="22076691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Measurement Errors: Errors in Variables</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内容占位符 6" descr="fish_calipers.jpg"/>
          <p:cNvPicPr preferRelativeResize="0">
            <a:picLocks/>
          </p:cNvPicPr>
          <p:nvPr/>
        </p:nvPicPr>
        <p:blipFill>
          <a:blip r:embed="rId2">
            <a:extLst>
              <a:ext uri="{28A0092B-C50C-407E-A947-70E740481C1C}">
                <a14:useLocalDpi xmlns:a14="http://schemas.microsoft.com/office/drawing/2010/main" val="0"/>
              </a:ext>
            </a:extLst>
          </a:blip>
          <a:srcRect/>
          <a:stretch>
            <a:fillRect/>
          </a:stretch>
        </p:blipFill>
        <p:spPr>
          <a:xfrm>
            <a:off x="285750" y="2236241"/>
            <a:ext cx="3857625" cy="3143250"/>
          </a:xfrm>
          <a:prstGeom prst="rect">
            <a:avLst/>
          </a:prstGeom>
        </p:spPr>
      </p:pic>
      <p:pic>
        <p:nvPicPr>
          <p:cNvPr id="6" name="内容占位符 5" descr="MeasurementQuality.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286250" y="1950491"/>
            <a:ext cx="4357688" cy="4214813"/>
          </a:xfrm>
          <a:prstGeom prst="rect">
            <a:avLst/>
          </a:prstGeom>
        </p:spPr>
      </p:pic>
      <p:sp>
        <p:nvSpPr>
          <p:cNvPr id="7" name="Slide Number Placeholder 6"/>
          <p:cNvSpPr>
            <a:spLocks noGrp="1"/>
          </p:cNvSpPr>
          <p:nvPr>
            <p:ph type="sldNum" sz="quarter" idx="12"/>
          </p:nvPr>
        </p:nvSpPr>
        <p:spPr/>
        <p:txBody>
          <a:bodyPr/>
          <a:lstStyle/>
          <a:p>
            <a:pPr>
              <a:defRPr/>
            </a:pPr>
            <a:fld id="{DB3EC566-48E6-4552-87D6-CB322A8F1925}" type="slidenum">
              <a:rPr lang="en-US" smtClean="0"/>
              <a:pPr>
                <a:defRPr/>
              </a:pPr>
              <a:t>76</a:t>
            </a:fld>
            <a:endParaRPr lang="en-US"/>
          </a:p>
        </p:txBody>
      </p:sp>
    </p:spTree>
    <p:extLst>
      <p:ext uri="{BB962C8B-B14F-4D97-AF65-F5344CB8AC3E}">
        <p14:creationId xmlns:p14="http://schemas.microsoft.com/office/powerpoint/2010/main" val="365277575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Time Series Analysis</a:t>
            </a:r>
            <a:endParaRPr lang="en-US" dirty="0"/>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709864" y="2780928"/>
            <a:ext cx="4038600" cy="1963208"/>
          </a:xfrm>
        </p:spPr>
      </p:pic>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95536" y="2132856"/>
            <a:ext cx="4038600" cy="3162446"/>
          </a:xfrm>
        </p:spPr>
      </p:pic>
      <p:sp>
        <p:nvSpPr>
          <p:cNvPr id="3" name="Slide Number Placeholder 2"/>
          <p:cNvSpPr>
            <a:spLocks noGrp="1"/>
          </p:cNvSpPr>
          <p:nvPr>
            <p:ph type="sldNum" sz="quarter" idx="12"/>
          </p:nvPr>
        </p:nvSpPr>
        <p:spPr/>
        <p:txBody>
          <a:bodyPr/>
          <a:lstStyle/>
          <a:p>
            <a:pPr>
              <a:defRPr/>
            </a:pPr>
            <a:fld id="{DB3EC566-48E6-4552-87D6-CB322A8F1925}" type="slidenum">
              <a:rPr lang="en-US" smtClean="0"/>
              <a:pPr>
                <a:defRPr/>
              </a:pPr>
              <a:t>77</a:t>
            </a:fld>
            <a:endParaRPr lang="en-US"/>
          </a:p>
        </p:txBody>
      </p:sp>
    </p:spTree>
    <p:extLst>
      <p:ext uri="{BB962C8B-B14F-4D97-AF65-F5344CB8AC3E}">
        <p14:creationId xmlns:p14="http://schemas.microsoft.com/office/powerpoint/2010/main" val="346293697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Observation Costs: Active Learning</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9512" y="2132856"/>
            <a:ext cx="4750883" cy="3075116"/>
          </a:xfrm>
        </p:spPr>
      </p:pic>
      <p:sp>
        <p:nvSpPr>
          <p:cNvPr id="4" name="Content Placeholder 3"/>
          <p:cNvSpPr>
            <a:spLocks noGrp="1"/>
          </p:cNvSpPr>
          <p:nvPr>
            <p:ph sz="half" idx="2"/>
          </p:nvPr>
        </p:nvSpPr>
        <p:spPr/>
        <p:txBody>
          <a:bodyPr/>
          <a:lstStyle/>
          <a:p>
            <a:endParaRPr lang="en-US"/>
          </a:p>
        </p:txBody>
      </p:sp>
      <p:pic>
        <p:nvPicPr>
          <p:cNvPr id="5" name="内容占位符 7" descr="posresults.png"/>
          <p:cNvPicPr preferRelativeResize="0">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091434" y="1788442"/>
            <a:ext cx="3729038" cy="3744754"/>
          </a:xfrm>
          <a:prstGeom prst="rect">
            <a:avLst/>
          </a:prstGeom>
        </p:spPr>
      </p:pic>
      <p:sp>
        <p:nvSpPr>
          <p:cNvPr id="3" name="Slide Number Placeholder 2"/>
          <p:cNvSpPr>
            <a:spLocks noGrp="1"/>
          </p:cNvSpPr>
          <p:nvPr>
            <p:ph type="sldNum" sz="quarter" idx="12"/>
          </p:nvPr>
        </p:nvSpPr>
        <p:spPr/>
        <p:txBody>
          <a:bodyPr/>
          <a:lstStyle/>
          <a:p>
            <a:pPr>
              <a:defRPr/>
            </a:pPr>
            <a:fld id="{DB3EC566-48E6-4552-87D6-CB322A8F1925}" type="slidenum">
              <a:rPr lang="en-US" smtClean="0"/>
              <a:pPr>
                <a:defRPr/>
              </a:pPr>
              <a:t>78</a:t>
            </a:fld>
            <a:endParaRPr lang="en-US"/>
          </a:p>
        </p:txBody>
      </p:sp>
    </p:spTree>
    <p:extLst>
      <p:ext uri="{BB962C8B-B14F-4D97-AF65-F5344CB8AC3E}">
        <p14:creationId xmlns:p14="http://schemas.microsoft.com/office/powerpoint/2010/main" val="142288521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496944" cy="1143000"/>
          </a:xfrm>
        </p:spPr>
        <p:txBody>
          <a:bodyPr>
            <a:normAutofit fontScale="90000"/>
          </a:bodyPr>
          <a:lstStyle/>
          <a:p>
            <a:r>
              <a:rPr lang="en-US" altLang="zh-CN" dirty="0" smtClean="0"/>
              <a:t>Seven Lessons in Learning from Big Data</a:t>
            </a:r>
            <a:endParaRPr lang="en-US" dirty="0"/>
          </a:p>
        </p:txBody>
      </p:sp>
      <p:sp>
        <p:nvSpPr>
          <p:cNvPr id="3" name="Content Placeholder 2"/>
          <p:cNvSpPr>
            <a:spLocks noGrp="1"/>
          </p:cNvSpPr>
          <p:nvPr>
            <p:ph idx="1"/>
          </p:nvPr>
        </p:nvSpPr>
        <p:spPr/>
        <p:txBody>
          <a:bodyPr/>
          <a:lstStyle/>
          <a:p>
            <a:pPr marL="514350" indent="-514350">
              <a:buAutoNum type="arabicPeriod"/>
              <a:defRPr/>
            </a:pPr>
            <a:r>
              <a:rPr lang="en-US" altLang="zh-CN" dirty="0" smtClean="0"/>
              <a:t>Big </a:t>
            </a:r>
            <a:r>
              <a:rPr lang="en-US" altLang="zh-CN" dirty="0"/>
              <a:t>data is a fundamental </a:t>
            </a:r>
            <a:r>
              <a:rPr lang="en-US" altLang="zh-CN" dirty="0" smtClean="0"/>
              <a:t>phenomenon</a:t>
            </a:r>
          </a:p>
          <a:p>
            <a:pPr marL="514350" indent="-514350">
              <a:buAutoNum type="arabicPeriod"/>
              <a:defRPr/>
            </a:pPr>
            <a:r>
              <a:rPr lang="en-US" altLang="zh-CN" dirty="0" smtClean="0"/>
              <a:t>The </a:t>
            </a:r>
            <a:r>
              <a:rPr lang="en-US" altLang="zh-CN" dirty="0"/>
              <a:t>system must </a:t>
            </a:r>
            <a:r>
              <a:rPr lang="en-US" altLang="zh-CN" dirty="0" smtClean="0"/>
              <a:t>change</a:t>
            </a:r>
          </a:p>
          <a:p>
            <a:pPr marL="514350" indent="-514350">
              <a:buAutoNum type="arabicPeriod"/>
              <a:defRPr/>
            </a:pPr>
            <a:r>
              <a:rPr lang="en-US" altLang="zh-CN" dirty="0" smtClean="0"/>
              <a:t>Simple </a:t>
            </a:r>
            <a:r>
              <a:rPr lang="en-US" altLang="zh-CN" dirty="0"/>
              <a:t>solutions run out of </a:t>
            </a:r>
            <a:r>
              <a:rPr lang="en-US" altLang="zh-CN" dirty="0" smtClean="0"/>
              <a:t>steam</a:t>
            </a:r>
          </a:p>
          <a:p>
            <a:pPr marL="514350" indent="-514350">
              <a:buAutoNum type="arabicPeriod"/>
              <a:defRPr/>
            </a:pPr>
            <a:r>
              <a:rPr lang="en-US" altLang="zh-CN" dirty="0" smtClean="0"/>
              <a:t>ML </a:t>
            </a:r>
            <a:r>
              <a:rPr lang="en-US" altLang="zh-CN" dirty="0"/>
              <a:t>becomes </a:t>
            </a:r>
            <a:r>
              <a:rPr lang="en-US" altLang="zh-CN" dirty="0" smtClean="0"/>
              <a:t>important</a:t>
            </a:r>
          </a:p>
          <a:p>
            <a:pPr marL="514350" indent="-514350">
              <a:buAutoNum type="arabicPeriod"/>
              <a:defRPr/>
            </a:pPr>
            <a:r>
              <a:rPr lang="en-US" altLang="zh-CN" dirty="0" smtClean="0"/>
              <a:t>Data </a:t>
            </a:r>
            <a:r>
              <a:rPr lang="en-US" altLang="zh-CN" dirty="0"/>
              <a:t>quality becomes </a:t>
            </a:r>
            <a:r>
              <a:rPr lang="en-US" altLang="zh-CN" dirty="0" smtClean="0"/>
              <a:t>important</a:t>
            </a:r>
          </a:p>
          <a:p>
            <a:pPr marL="514350" indent="-514350">
              <a:buAutoNum type="arabicPeriod"/>
              <a:defRPr/>
            </a:pPr>
            <a:r>
              <a:rPr lang="en-US" altLang="zh-CN" dirty="0" smtClean="0"/>
              <a:t>Temporal </a:t>
            </a:r>
            <a:r>
              <a:rPr lang="en-US" altLang="zh-CN" dirty="0"/>
              <a:t>analysis become </a:t>
            </a:r>
            <a:r>
              <a:rPr lang="en-US" altLang="zh-CN" dirty="0" smtClean="0"/>
              <a:t>important</a:t>
            </a:r>
          </a:p>
          <a:p>
            <a:pPr marL="514350" indent="-514350">
              <a:buAutoNum type="arabicPeriod"/>
              <a:defRPr/>
            </a:pPr>
            <a:r>
              <a:rPr lang="en-US" altLang="zh-CN" dirty="0" smtClean="0"/>
              <a:t>Prioritized </a:t>
            </a:r>
            <a:r>
              <a:rPr lang="en-US" altLang="zh-CN" dirty="0"/>
              <a:t>sensing becomes important</a:t>
            </a:r>
            <a:endParaRPr lang="zh-CN" altLang="en-US" dirty="0"/>
          </a:p>
          <a:p>
            <a:endParaRPr lang="en-US" dirty="0"/>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79</a:t>
            </a:fld>
            <a:endParaRPr lang="en-US"/>
          </a:p>
        </p:txBody>
      </p:sp>
    </p:spTree>
    <p:extLst>
      <p:ext uri="{BB962C8B-B14F-4D97-AF65-F5344CB8AC3E}">
        <p14:creationId xmlns:p14="http://schemas.microsoft.com/office/powerpoint/2010/main" val="927239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smtClean="0">
                <a:ea typeface="PMingLiU" pitchFamily="18" charset="-120"/>
              </a:rPr>
              <a:t>Faculty </a:t>
            </a:r>
            <a:r>
              <a:rPr lang="en-US" altLang="zh-HK" dirty="0">
                <a:ea typeface="PMingLiU" pitchFamily="18" charset="-120"/>
              </a:rPr>
              <a:t>Expectations</a:t>
            </a:r>
            <a:endParaRPr lang="en-US" dirty="0"/>
          </a:p>
        </p:txBody>
      </p:sp>
      <p:sp>
        <p:nvSpPr>
          <p:cNvPr id="3" name="Content Placeholder 2"/>
          <p:cNvSpPr>
            <a:spLocks noGrp="1"/>
          </p:cNvSpPr>
          <p:nvPr>
            <p:ph idx="1"/>
          </p:nvPr>
        </p:nvSpPr>
        <p:spPr/>
        <p:txBody>
          <a:bodyPr>
            <a:normAutofit fontScale="92500"/>
          </a:bodyPr>
          <a:lstStyle/>
          <a:p>
            <a:pPr marL="514350" indent="-514350">
              <a:buFont typeface="Times New Roman" pitchFamily="18" charset="0"/>
              <a:buAutoNum type="arabicPeriod"/>
            </a:pPr>
            <a:r>
              <a:rPr lang="en-US" altLang="zh-HK" dirty="0">
                <a:ea typeface="PMingLiU" pitchFamily="18" charset="-120"/>
              </a:rPr>
              <a:t>a positive, respectful, and engaged academic </a:t>
            </a:r>
            <a:r>
              <a:rPr lang="en-US" altLang="zh-HK" dirty="0">
                <a:solidFill>
                  <a:srgbClr val="FF0000"/>
                </a:solidFill>
                <a:ea typeface="PMingLiU" pitchFamily="18" charset="-120"/>
              </a:rPr>
              <a:t>environment</a:t>
            </a:r>
            <a:r>
              <a:rPr lang="en-US" altLang="zh-HK" dirty="0">
                <a:ea typeface="PMingLiU" pitchFamily="18" charset="-120"/>
              </a:rPr>
              <a:t> inside and outside the classroom;</a:t>
            </a:r>
            <a:endParaRPr lang="en-US" altLang="zh-TW" dirty="0">
              <a:ea typeface="PMingLiU" pitchFamily="18" charset="-120"/>
            </a:endParaRPr>
          </a:p>
          <a:p>
            <a:pPr marL="514350" indent="-514350">
              <a:buFont typeface="Times New Roman" pitchFamily="18" charset="0"/>
              <a:buAutoNum type="arabicPeriod"/>
            </a:pPr>
            <a:r>
              <a:rPr lang="en-US" altLang="zh-HK" dirty="0">
                <a:ea typeface="PMingLiU" pitchFamily="18" charset="-120"/>
              </a:rPr>
              <a:t>students to </a:t>
            </a:r>
            <a:r>
              <a:rPr lang="en-US" altLang="zh-HK" dirty="0">
                <a:solidFill>
                  <a:srgbClr val="FF0000"/>
                </a:solidFill>
                <a:ea typeface="PMingLiU" pitchFamily="18" charset="-120"/>
              </a:rPr>
              <a:t>appear for class meetings</a:t>
            </a:r>
            <a:r>
              <a:rPr lang="en-US" altLang="zh-HK" dirty="0">
                <a:ea typeface="PMingLiU" pitchFamily="18" charset="-120"/>
              </a:rPr>
              <a:t> timely;</a:t>
            </a:r>
            <a:endParaRPr lang="en-US" altLang="zh-TW" dirty="0">
              <a:ea typeface="PMingLiU" pitchFamily="18" charset="-120"/>
            </a:endParaRPr>
          </a:p>
          <a:p>
            <a:pPr marL="514350" indent="-514350">
              <a:buFont typeface="Times New Roman" pitchFamily="18" charset="0"/>
              <a:buAutoNum type="arabicPeriod"/>
            </a:pPr>
            <a:r>
              <a:rPr lang="en-US" altLang="zh-HK" dirty="0">
                <a:ea typeface="PMingLiU" pitchFamily="18" charset="-120"/>
              </a:rPr>
              <a:t>to select qualified </a:t>
            </a:r>
            <a:r>
              <a:rPr lang="en-US" altLang="zh-TW" dirty="0">
                <a:ea typeface="PMingLiU" pitchFamily="18" charset="-120"/>
              </a:rPr>
              <a:t>course </a:t>
            </a:r>
            <a:r>
              <a:rPr lang="en-US" altLang="zh-TW" dirty="0">
                <a:solidFill>
                  <a:srgbClr val="FF0000"/>
                </a:solidFill>
                <a:ea typeface="PMingLiU" pitchFamily="18" charset="-120"/>
              </a:rPr>
              <a:t>tutors</a:t>
            </a:r>
            <a:r>
              <a:rPr lang="en-US" altLang="zh-HK" dirty="0">
                <a:ea typeface="PMingLiU" pitchFamily="18" charset="-120"/>
              </a:rPr>
              <a:t>; </a:t>
            </a:r>
            <a:endParaRPr lang="en-US" altLang="zh-TW" dirty="0">
              <a:ea typeface="PMingLiU" pitchFamily="18" charset="-120"/>
            </a:endParaRPr>
          </a:p>
          <a:p>
            <a:pPr marL="514350" indent="-514350">
              <a:buFont typeface="Times New Roman" pitchFamily="18" charset="0"/>
              <a:buAutoNum type="arabicPeriod"/>
            </a:pPr>
            <a:r>
              <a:rPr lang="en-US" altLang="zh-HK" dirty="0">
                <a:ea typeface="PMingLiU" pitchFamily="18" charset="-120"/>
              </a:rPr>
              <a:t>students to appear at office hours or a mutual </a:t>
            </a:r>
            <a:r>
              <a:rPr lang="en-US" altLang="zh-HK" dirty="0">
                <a:solidFill>
                  <a:srgbClr val="FF0000"/>
                </a:solidFill>
                <a:ea typeface="PMingLiU" pitchFamily="18" charset="-120"/>
              </a:rPr>
              <a:t>appointment</a:t>
            </a:r>
            <a:r>
              <a:rPr lang="en-US" altLang="zh-HK" dirty="0">
                <a:ea typeface="PMingLiU" pitchFamily="18" charset="-120"/>
              </a:rPr>
              <a:t> for official academic matters;</a:t>
            </a:r>
            <a:endParaRPr lang="en-US" altLang="zh-TW" dirty="0">
              <a:ea typeface="PMingLiU" pitchFamily="18" charset="-120"/>
            </a:endParaRPr>
          </a:p>
          <a:p>
            <a:pPr marL="514350" indent="-514350">
              <a:buFont typeface="Times New Roman" pitchFamily="18" charset="0"/>
              <a:buAutoNum type="arabicPeriod"/>
            </a:pPr>
            <a:r>
              <a:rPr lang="en-US" altLang="zh-HK" dirty="0">
                <a:ea typeface="PMingLiU" pitchFamily="18" charset="-120"/>
              </a:rPr>
              <a:t>full </a:t>
            </a:r>
            <a:r>
              <a:rPr lang="en-US" altLang="zh-HK" dirty="0">
                <a:solidFill>
                  <a:srgbClr val="FF0000"/>
                </a:solidFill>
                <a:ea typeface="PMingLiU" pitchFamily="18" charset="-120"/>
              </a:rPr>
              <a:t>attendance</a:t>
            </a:r>
            <a:r>
              <a:rPr lang="en-US" altLang="zh-HK" dirty="0">
                <a:ea typeface="PMingLiU" pitchFamily="18" charset="-120"/>
              </a:rPr>
              <a:t> at examination, midterms, presentations, and laboratories;</a:t>
            </a:r>
            <a:endParaRPr lang="en-US" altLang="zh-TW" dirty="0">
              <a:ea typeface="PMingLiU" pitchFamily="18" charset="-120"/>
            </a:endParaRPr>
          </a:p>
          <a:p>
            <a:endParaRPr lang="en-US" dirty="0"/>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8</a:t>
            </a:fld>
            <a:endParaRPr lang="en-US"/>
          </a:p>
        </p:txBody>
      </p:sp>
    </p:spTree>
    <p:extLst>
      <p:ext uri="{BB962C8B-B14F-4D97-AF65-F5344CB8AC3E}">
        <p14:creationId xmlns:p14="http://schemas.microsoft.com/office/powerpoint/2010/main" val="198627383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AutoNum type="arabicPeriod"/>
              <a:defRPr/>
            </a:pPr>
            <a:r>
              <a:rPr lang="en-US" altLang="zh-CN" dirty="0" smtClean="0"/>
              <a:t>Big </a:t>
            </a:r>
            <a:r>
              <a:rPr lang="en-US" altLang="zh-CN" dirty="0"/>
              <a:t>data is a fundamental </a:t>
            </a:r>
            <a:r>
              <a:rPr lang="en-US" altLang="zh-CN" dirty="0" smtClean="0"/>
              <a:t>phenomenon</a:t>
            </a:r>
          </a:p>
          <a:p>
            <a:pPr marL="514350" indent="-514350">
              <a:buAutoNum type="arabicPeriod"/>
              <a:defRPr/>
            </a:pPr>
            <a:r>
              <a:rPr lang="en-US" altLang="zh-CN" dirty="0" smtClean="0">
                <a:solidFill>
                  <a:schemeClr val="bg1">
                    <a:lumMod val="85000"/>
                  </a:schemeClr>
                </a:solidFill>
              </a:rPr>
              <a:t>The </a:t>
            </a:r>
            <a:r>
              <a:rPr lang="en-US" altLang="zh-CN" dirty="0">
                <a:solidFill>
                  <a:schemeClr val="bg1">
                    <a:lumMod val="85000"/>
                  </a:schemeClr>
                </a:solidFill>
              </a:rPr>
              <a:t>system must </a:t>
            </a:r>
            <a:r>
              <a:rPr lang="en-US" altLang="zh-CN" dirty="0" smtClean="0">
                <a:solidFill>
                  <a:schemeClr val="bg1">
                    <a:lumMod val="85000"/>
                  </a:schemeClr>
                </a:solidFill>
              </a:rPr>
              <a:t>change</a:t>
            </a:r>
          </a:p>
          <a:p>
            <a:pPr marL="514350" indent="-514350">
              <a:buAutoNum type="arabicPeriod"/>
              <a:defRPr/>
            </a:pPr>
            <a:r>
              <a:rPr lang="en-US" altLang="zh-CN" dirty="0" smtClean="0">
                <a:solidFill>
                  <a:schemeClr val="bg1">
                    <a:lumMod val="85000"/>
                  </a:schemeClr>
                </a:solidFill>
              </a:rPr>
              <a:t>Simple </a:t>
            </a:r>
            <a:r>
              <a:rPr lang="en-US" altLang="zh-CN" dirty="0">
                <a:solidFill>
                  <a:schemeClr val="bg1">
                    <a:lumMod val="85000"/>
                  </a:schemeClr>
                </a:solidFill>
              </a:rPr>
              <a:t>solutions run out of </a:t>
            </a:r>
            <a:r>
              <a:rPr lang="en-US" altLang="zh-CN" dirty="0" smtClean="0">
                <a:solidFill>
                  <a:schemeClr val="bg1">
                    <a:lumMod val="85000"/>
                  </a:schemeClr>
                </a:solidFill>
              </a:rPr>
              <a:t>steam</a:t>
            </a:r>
          </a:p>
          <a:p>
            <a:pPr marL="514350" indent="-514350">
              <a:buAutoNum type="arabicPeriod"/>
              <a:defRPr/>
            </a:pPr>
            <a:r>
              <a:rPr lang="en-US" altLang="zh-CN" dirty="0" smtClean="0">
                <a:solidFill>
                  <a:schemeClr val="bg1">
                    <a:lumMod val="85000"/>
                  </a:schemeClr>
                </a:solidFill>
              </a:rPr>
              <a:t>ML </a:t>
            </a:r>
            <a:r>
              <a:rPr lang="en-US" altLang="zh-CN" dirty="0">
                <a:solidFill>
                  <a:schemeClr val="bg1">
                    <a:lumMod val="85000"/>
                  </a:schemeClr>
                </a:solidFill>
              </a:rPr>
              <a:t>becomes </a:t>
            </a:r>
            <a:r>
              <a:rPr lang="en-US" altLang="zh-CN" dirty="0" smtClean="0">
                <a:solidFill>
                  <a:schemeClr val="bg1">
                    <a:lumMod val="85000"/>
                  </a:schemeClr>
                </a:solidFill>
              </a:rPr>
              <a:t>important</a:t>
            </a:r>
          </a:p>
          <a:p>
            <a:pPr marL="514350" indent="-514350">
              <a:buAutoNum type="arabicPeriod"/>
              <a:defRPr/>
            </a:pPr>
            <a:r>
              <a:rPr lang="en-US" altLang="zh-CN" dirty="0" smtClean="0">
                <a:solidFill>
                  <a:schemeClr val="bg1">
                    <a:lumMod val="85000"/>
                  </a:schemeClr>
                </a:solidFill>
              </a:rPr>
              <a:t>Data </a:t>
            </a:r>
            <a:r>
              <a:rPr lang="en-US" altLang="zh-CN" dirty="0">
                <a:solidFill>
                  <a:schemeClr val="bg1">
                    <a:lumMod val="85000"/>
                  </a:schemeClr>
                </a:solidFill>
              </a:rPr>
              <a:t>quality becomes </a:t>
            </a:r>
            <a:r>
              <a:rPr lang="en-US" altLang="zh-CN" dirty="0" smtClean="0">
                <a:solidFill>
                  <a:schemeClr val="bg1">
                    <a:lumMod val="85000"/>
                  </a:schemeClr>
                </a:solidFill>
              </a:rPr>
              <a:t>important</a:t>
            </a:r>
          </a:p>
          <a:p>
            <a:pPr marL="514350" indent="-514350">
              <a:buAutoNum type="arabicPeriod"/>
              <a:defRPr/>
            </a:pPr>
            <a:r>
              <a:rPr lang="en-US" altLang="zh-CN" dirty="0" smtClean="0">
                <a:solidFill>
                  <a:schemeClr val="bg1">
                    <a:lumMod val="85000"/>
                  </a:schemeClr>
                </a:solidFill>
              </a:rPr>
              <a:t>Temporal </a:t>
            </a:r>
            <a:r>
              <a:rPr lang="en-US" altLang="zh-CN" dirty="0">
                <a:solidFill>
                  <a:schemeClr val="bg1">
                    <a:lumMod val="85000"/>
                  </a:schemeClr>
                </a:solidFill>
              </a:rPr>
              <a:t>analysis become </a:t>
            </a:r>
            <a:r>
              <a:rPr lang="en-US" altLang="zh-CN" dirty="0" smtClean="0">
                <a:solidFill>
                  <a:schemeClr val="bg1">
                    <a:lumMod val="85000"/>
                  </a:schemeClr>
                </a:solidFill>
              </a:rPr>
              <a:t>important</a:t>
            </a:r>
          </a:p>
          <a:p>
            <a:pPr marL="514350" indent="-514350">
              <a:buAutoNum type="arabicPeriod"/>
              <a:defRPr/>
            </a:pPr>
            <a:r>
              <a:rPr lang="en-US" altLang="zh-CN" dirty="0" smtClean="0">
                <a:solidFill>
                  <a:schemeClr val="bg1">
                    <a:lumMod val="85000"/>
                  </a:schemeClr>
                </a:solidFill>
              </a:rPr>
              <a:t>Prioritized </a:t>
            </a:r>
            <a:r>
              <a:rPr lang="en-US" altLang="zh-CN" dirty="0">
                <a:solidFill>
                  <a:schemeClr val="bg1">
                    <a:lumMod val="85000"/>
                  </a:schemeClr>
                </a:solidFill>
              </a:rPr>
              <a:t>sensing becomes important</a:t>
            </a:r>
            <a:endParaRPr lang="zh-CN" altLang="en-US" dirty="0">
              <a:solidFill>
                <a:schemeClr val="bg1">
                  <a:lumMod val="85000"/>
                </a:schemeClr>
              </a:solidFill>
            </a:endParaRPr>
          </a:p>
          <a:p>
            <a:endParaRPr lang="en-US" dirty="0">
              <a:solidFill>
                <a:schemeClr val="bg1">
                  <a:lumMod val="85000"/>
                </a:schemeClr>
              </a:solidFill>
            </a:endParaRPr>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80</a:t>
            </a:fld>
            <a:endParaRPr lang="en-US"/>
          </a:p>
        </p:txBody>
      </p:sp>
      <p:sp>
        <p:nvSpPr>
          <p:cNvPr id="8" name="Title 1"/>
          <p:cNvSpPr txBox="1">
            <a:spLocks/>
          </p:cNvSpPr>
          <p:nvPr/>
        </p:nvSpPr>
        <p:spPr>
          <a:xfrm>
            <a:off x="323528" y="274638"/>
            <a:ext cx="8496944"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mtClean="0"/>
              <a:t>Seven Lessons in Learning from Big Data</a:t>
            </a:r>
            <a:endParaRPr lang="en-US" dirty="0"/>
          </a:p>
        </p:txBody>
      </p:sp>
    </p:spTree>
    <p:extLst>
      <p:ext uri="{BB962C8B-B14F-4D97-AF65-F5344CB8AC3E}">
        <p14:creationId xmlns:p14="http://schemas.microsoft.com/office/powerpoint/2010/main" val="25063141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AutoNum type="arabicPeriod"/>
              <a:defRPr/>
            </a:pPr>
            <a:r>
              <a:rPr lang="en-US" altLang="zh-CN" dirty="0" smtClean="0">
                <a:solidFill>
                  <a:schemeClr val="bg1">
                    <a:lumMod val="85000"/>
                  </a:schemeClr>
                </a:solidFill>
              </a:rPr>
              <a:t>Big </a:t>
            </a:r>
            <a:r>
              <a:rPr lang="en-US" altLang="zh-CN" dirty="0">
                <a:solidFill>
                  <a:schemeClr val="bg1">
                    <a:lumMod val="85000"/>
                  </a:schemeClr>
                </a:solidFill>
              </a:rPr>
              <a:t>data is a fundamental </a:t>
            </a:r>
            <a:r>
              <a:rPr lang="en-US" altLang="zh-CN" dirty="0" smtClean="0">
                <a:solidFill>
                  <a:schemeClr val="bg1">
                    <a:lumMod val="85000"/>
                  </a:schemeClr>
                </a:solidFill>
              </a:rPr>
              <a:t>phenomenon</a:t>
            </a:r>
          </a:p>
          <a:p>
            <a:pPr marL="514350" indent="-514350">
              <a:buAutoNum type="arabicPeriod"/>
              <a:defRPr/>
            </a:pPr>
            <a:r>
              <a:rPr lang="en-US" altLang="zh-CN" dirty="0" smtClean="0"/>
              <a:t>The </a:t>
            </a:r>
            <a:r>
              <a:rPr lang="en-US" altLang="zh-CN" dirty="0"/>
              <a:t>system must </a:t>
            </a:r>
            <a:r>
              <a:rPr lang="en-US" altLang="zh-CN" dirty="0" smtClean="0"/>
              <a:t>change</a:t>
            </a:r>
          </a:p>
          <a:p>
            <a:pPr marL="514350" indent="-514350">
              <a:buAutoNum type="arabicPeriod"/>
              <a:defRPr/>
            </a:pPr>
            <a:r>
              <a:rPr lang="en-US" altLang="zh-CN" dirty="0" smtClean="0">
                <a:solidFill>
                  <a:schemeClr val="bg1">
                    <a:lumMod val="85000"/>
                  </a:schemeClr>
                </a:solidFill>
              </a:rPr>
              <a:t>Simple </a:t>
            </a:r>
            <a:r>
              <a:rPr lang="en-US" altLang="zh-CN" dirty="0">
                <a:solidFill>
                  <a:schemeClr val="bg1">
                    <a:lumMod val="85000"/>
                  </a:schemeClr>
                </a:solidFill>
              </a:rPr>
              <a:t>solutions run out of </a:t>
            </a:r>
            <a:r>
              <a:rPr lang="en-US" altLang="zh-CN" dirty="0" smtClean="0">
                <a:solidFill>
                  <a:schemeClr val="bg1">
                    <a:lumMod val="85000"/>
                  </a:schemeClr>
                </a:solidFill>
              </a:rPr>
              <a:t>steam</a:t>
            </a:r>
          </a:p>
          <a:p>
            <a:pPr marL="514350" indent="-514350">
              <a:buAutoNum type="arabicPeriod"/>
              <a:defRPr/>
            </a:pPr>
            <a:r>
              <a:rPr lang="en-US" altLang="zh-CN" dirty="0" smtClean="0">
                <a:solidFill>
                  <a:schemeClr val="bg1">
                    <a:lumMod val="85000"/>
                  </a:schemeClr>
                </a:solidFill>
              </a:rPr>
              <a:t>ML </a:t>
            </a:r>
            <a:r>
              <a:rPr lang="en-US" altLang="zh-CN" dirty="0">
                <a:solidFill>
                  <a:schemeClr val="bg1">
                    <a:lumMod val="85000"/>
                  </a:schemeClr>
                </a:solidFill>
              </a:rPr>
              <a:t>becomes </a:t>
            </a:r>
            <a:r>
              <a:rPr lang="en-US" altLang="zh-CN" dirty="0" smtClean="0">
                <a:solidFill>
                  <a:schemeClr val="bg1">
                    <a:lumMod val="85000"/>
                  </a:schemeClr>
                </a:solidFill>
              </a:rPr>
              <a:t>important</a:t>
            </a:r>
          </a:p>
          <a:p>
            <a:pPr marL="514350" indent="-514350">
              <a:buAutoNum type="arabicPeriod"/>
              <a:defRPr/>
            </a:pPr>
            <a:r>
              <a:rPr lang="en-US" altLang="zh-CN" dirty="0" smtClean="0">
                <a:solidFill>
                  <a:schemeClr val="bg1">
                    <a:lumMod val="85000"/>
                  </a:schemeClr>
                </a:solidFill>
              </a:rPr>
              <a:t>Data </a:t>
            </a:r>
            <a:r>
              <a:rPr lang="en-US" altLang="zh-CN" dirty="0">
                <a:solidFill>
                  <a:schemeClr val="bg1">
                    <a:lumMod val="85000"/>
                  </a:schemeClr>
                </a:solidFill>
              </a:rPr>
              <a:t>quality becomes </a:t>
            </a:r>
            <a:r>
              <a:rPr lang="en-US" altLang="zh-CN" dirty="0" smtClean="0">
                <a:solidFill>
                  <a:schemeClr val="bg1">
                    <a:lumMod val="85000"/>
                  </a:schemeClr>
                </a:solidFill>
              </a:rPr>
              <a:t>important</a:t>
            </a:r>
          </a:p>
          <a:p>
            <a:pPr marL="514350" indent="-514350">
              <a:buAutoNum type="arabicPeriod"/>
              <a:defRPr/>
            </a:pPr>
            <a:r>
              <a:rPr lang="en-US" altLang="zh-CN" dirty="0" smtClean="0">
                <a:solidFill>
                  <a:schemeClr val="bg1">
                    <a:lumMod val="85000"/>
                  </a:schemeClr>
                </a:solidFill>
              </a:rPr>
              <a:t>Temporal </a:t>
            </a:r>
            <a:r>
              <a:rPr lang="en-US" altLang="zh-CN" dirty="0">
                <a:solidFill>
                  <a:schemeClr val="bg1">
                    <a:lumMod val="85000"/>
                  </a:schemeClr>
                </a:solidFill>
              </a:rPr>
              <a:t>analysis become </a:t>
            </a:r>
            <a:r>
              <a:rPr lang="en-US" altLang="zh-CN" dirty="0" smtClean="0">
                <a:solidFill>
                  <a:schemeClr val="bg1">
                    <a:lumMod val="85000"/>
                  </a:schemeClr>
                </a:solidFill>
              </a:rPr>
              <a:t>important</a:t>
            </a:r>
          </a:p>
          <a:p>
            <a:pPr marL="514350" indent="-514350">
              <a:buAutoNum type="arabicPeriod"/>
              <a:defRPr/>
            </a:pPr>
            <a:r>
              <a:rPr lang="en-US" altLang="zh-CN" dirty="0" smtClean="0">
                <a:solidFill>
                  <a:schemeClr val="bg1">
                    <a:lumMod val="85000"/>
                  </a:schemeClr>
                </a:solidFill>
              </a:rPr>
              <a:t>Prioritized </a:t>
            </a:r>
            <a:r>
              <a:rPr lang="en-US" altLang="zh-CN" dirty="0">
                <a:solidFill>
                  <a:schemeClr val="bg1">
                    <a:lumMod val="85000"/>
                  </a:schemeClr>
                </a:solidFill>
              </a:rPr>
              <a:t>sensing becomes important</a:t>
            </a:r>
            <a:endParaRPr lang="zh-CN" altLang="en-US" dirty="0">
              <a:solidFill>
                <a:schemeClr val="bg1">
                  <a:lumMod val="85000"/>
                </a:schemeClr>
              </a:solidFill>
            </a:endParaRPr>
          </a:p>
          <a:p>
            <a:endParaRPr lang="en-US" dirty="0">
              <a:solidFill>
                <a:schemeClr val="bg1">
                  <a:lumMod val="85000"/>
                </a:schemeClr>
              </a:solidFill>
            </a:endParaRPr>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81</a:t>
            </a:fld>
            <a:endParaRPr lang="en-US"/>
          </a:p>
        </p:txBody>
      </p:sp>
      <p:sp>
        <p:nvSpPr>
          <p:cNvPr id="6" name="Title 1"/>
          <p:cNvSpPr>
            <a:spLocks noGrp="1"/>
          </p:cNvSpPr>
          <p:nvPr>
            <p:ph type="title"/>
          </p:nvPr>
        </p:nvSpPr>
        <p:spPr>
          <a:xfrm>
            <a:off x="323528" y="274638"/>
            <a:ext cx="8496944" cy="1143000"/>
          </a:xfrm>
        </p:spPr>
        <p:txBody>
          <a:bodyPr>
            <a:normAutofit fontScale="90000"/>
          </a:bodyPr>
          <a:lstStyle/>
          <a:p>
            <a:r>
              <a:rPr lang="en-US" altLang="zh-CN" dirty="0" smtClean="0"/>
              <a:t>Seven Lessons in Learning from Big Data</a:t>
            </a:r>
            <a:endParaRPr lang="en-US" dirty="0"/>
          </a:p>
        </p:txBody>
      </p:sp>
    </p:spTree>
    <p:extLst>
      <p:ext uri="{BB962C8B-B14F-4D97-AF65-F5344CB8AC3E}">
        <p14:creationId xmlns:p14="http://schemas.microsoft.com/office/powerpoint/2010/main" val="336326862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Options</a:t>
            </a:r>
            <a:endParaRPr lang="en-US" dirty="0"/>
          </a:p>
        </p:txBody>
      </p:sp>
      <p:sp>
        <p:nvSpPr>
          <p:cNvPr id="3" name="Content Placeholder 2"/>
          <p:cNvSpPr>
            <a:spLocks noGrp="1"/>
          </p:cNvSpPr>
          <p:nvPr>
            <p:ph idx="1"/>
          </p:nvPr>
        </p:nvSpPr>
        <p:spPr/>
        <p:txBody>
          <a:bodyPr/>
          <a:lstStyle/>
          <a:p>
            <a:pPr marL="514350" indent="-514350">
              <a:buAutoNum type="arabicPeriod"/>
            </a:pPr>
            <a:r>
              <a:rPr lang="en-US" altLang="zh-CN" dirty="0" smtClean="0"/>
              <a:t>Subsample </a:t>
            </a:r>
            <a:r>
              <a:rPr lang="en-US" altLang="zh-CN" dirty="0"/>
              <a:t>(e.g. then use R, </a:t>
            </a:r>
            <a:r>
              <a:rPr lang="en-US" altLang="zh-CN" dirty="0" err="1"/>
              <a:t>Weka</a:t>
            </a:r>
            <a:r>
              <a:rPr lang="en-US" altLang="zh-CN" dirty="0" smtClean="0"/>
              <a:t>)</a:t>
            </a:r>
          </a:p>
          <a:p>
            <a:pPr marL="514350" indent="-514350">
              <a:buAutoNum type="arabicPeriod"/>
            </a:pPr>
            <a:r>
              <a:rPr lang="en-US" altLang="zh-CN" dirty="0" smtClean="0"/>
              <a:t>Use </a:t>
            </a:r>
            <a:r>
              <a:rPr lang="en-US" altLang="zh-CN" dirty="0"/>
              <a:t>a simpler method (e.g. linear</a:t>
            </a:r>
            <a:r>
              <a:rPr lang="en-US" altLang="zh-CN" dirty="0" smtClean="0"/>
              <a:t>)</a:t>
            </a:r>
          </a:p>
          <a:p>
            <a:pPr marL="514350" indent="-514350">
              <a:buAutoNum type="arabicPeriod"/>
            </a:pPr>
            <a:r>
              <a:rPr lang="en-US" altLang="zh-CN" dirty="0" smtClean="0"/>
              <a:t>Use </a:t>
            </a:r>
            <a:r>
              <a:rPr lang="en-US" altLang="zh-CN" dirty="0"/>
              <a:t>brute force (e.g. </a:t>
            </a:r>
            <a:r>
              <a:rPr lang="en-US" altLang="zh-CN" dirty="0" err="1" smtClean="0"/>
              <a:t>Hadoop</a:t>
            </a:r>
            <a:r>
              <a:rPr lang="en-US" altLang="zh-CN" dirty="0" smtClean="0"/>
              <a:t>)</a:t>
            </a:r>
          </a:p>
          <a:p>
            <a:pPr marL="514350" indent="-514350">
              <a:buAutoNum type="arabicPeriod"/>
            </a:pPr>
            <a:r>
              <a:rPr lang="en-US" altLang="zh-CN" dirty="0" smtClean="0"/>
              <a:t>Faster </a:t>
            </a:r>
            <a:r>
              <a:rPr lang="en-US" altLang="zh-CN" dirty="0"/>
              <a:t>algorithm</a:t>
            </a:r>
            <a:endParaRPr lang="zh-CN" altLang="en-US" dirty="0"/>
          </a:p>
          <a:p>
            <a:endParaRPr lang="en-US" dirty="0"/>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82</a:t>
            </a:fld>
            <a:endParaRPr lang="en-US"/>
          </a:p>
        </p:txBody>
      </p:sp>
    </p:spTree>
    <p:extLst>
      <p:ext uri="{BB962C8B-B14F-4D97-AF65-F5344CB8AC3E}">
        <p14:creationId xmlns:p14="http://schemas.microsoft.com/office/powerpoint/2010/main" val="201131546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this Hard?</a:t>
            </a:r>
            <a:endParaRPr lang="en-US" dirty="0"/>
          </a:p>
        </p:txBody>
      </p:sp>
      <p:sp>
        <p:nvSpPr>
          <p:cNvPr id="3" name="Content Placeholder 2"/>
          <p:cNvSpPr>
            <a:spLocks noGrp="1"/>
          </p:cNvSpPr>
          <p:nvPr>
            <p:ph idx="1"/>
          </p:nvPr>
        </p:nvSpPr>
        <p:spPr/>
        <p:txBody>
          <a:bodyPr/>
          <a:lstStyle/>
          <a:p>
            <a:pPr marL="514350" indent="-514350">
              <a:buFont typeface="+mj-lt"/>
              <a:buAutoNum type="arabicPeriod"/>
              <a:defRPr/>
            </a:pPr>
            <a:r>
              <a:rPr lang="en-US" altLang="zh-CN" dirty="0"/>
              <a:t>The key bottlenecks are </a:t>
            </a:r>
            <a:r>
              <a:rPr lang="en-US" altLang="zh-CN" dirty="0" smtClean="0"/>
              <a:t>fundamental </a:t>
            </a:r>
            <a:r>
              <a:rPr lang="en-US" altLang="zh-CN" dirty="0"/>
              <a:t>computer </a:t>
            </a:r>
            <a:r>
              <a:rPr lang="en-US" altLang="zh-CN" dirty="0" smtClean="0"/>
              <a:t>science/numerical </a:t>
            </a:r>
            <a:r>
              <a:rPr lang="en-US" altLang="zh-CN" dirty="0"/>
              <a:t>methods </a:t>
            </a:r>
            <a:r>
              <a:rPr lang="en-US" altLang="zh-CN" dirty="0" smtClean="0"/>
              <a:t>problems </a:t>
            </a:r>
            <a:r>
              <a:rPr lang="en-US" altLang="zh-CN" dirty="0"/>
              <a:t>of many types</a:t>
            </a:r>
          </a:p>
          <a:p>
            <a:pPr marL="514350" indent="-514350">
              <a:buFont typeface="+mj-lt"/>
              <a:buAutoNum type="arabicPeriod"/>
              <a:defRPr/>
            </a:pPr>
            <a:r>
              <a:rPr lang="en-US" altLang="zh-CN" dirty="0">
                <a:solidFill>
                  <a:schemeClr val="bg1">
                    <a:lumMod val="85000"/>
                  </a:schemeClr>
                </a:solidFill>
              </a:rPr>
              <a:t>Useful speedups are needed.</a:t>
            </a:r>
          </a:p>
          <a:p>
            <a:pPr marL="514350" indent="-514350">
              <a:buNone/>
              <a:defRPr/>
            </a:pPr>
            <a:r>
              <a:rPr lang="en-US" altLang="zh-CN" dirty="0">
                <a:solidFill>
                  <a:schemeClr val="bg1">
                    <a:lumMod val="85000"/>
                  </a:schemeClr>
                </a:solidFill>
              </a:rPr>
              <a:t>	 1. Error guarantees</a:t>
            </a:r>
          </a:p>
          <a:p>
            <a:pPr marL="514350" indent="-514350">
              <a:buNone/>
              <a:defRPr/>
            </a:pPr>
            <a:r>
              <a:rPr lang="en-US" altLang="zh-CN" dirty="0">
                <a:solidFill>
                  <a:schemeClr val="bg1">
                    <a:lumMod val="85000"/>
                  </a:schemeClr>
                </a:solidFill>
              </a:rPr>
              <a:t>       2. Known runtime growths</a:t>
            </a:r>
            <a:endParaRPr lang="zh-CN" altLang="en-US" dirty="0">
              <a:solidFill>
                <a:schemeClr val="bg1">
                  <a:lumMod val="85000"/>
                </a:schemeClr>
              </a:solidFill>
            </a:endParaRPr>
          </a:p>
          <a:p>
            <a:endParaRPr lang="en-US" dirty="0"/>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83</a:t>
            </a:fld>
            <a:endParaRPr lang="en-US"/>
          </a:p>
        </p:txBody>
      </p:sp>
    </p:spTree>
    <p:extLst>
      <p:ext uri="{BB962C8B-B14F-4D97-AF65-F5344CB8AC3E}">
        <p14:creationId xmlns:p14="http://schemas.microsoft.com/office/powerpoint/2010/main" val="342291652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this Hard?</a:t>
            </a:r>
            <a:endParaRPr lang="en-US" dirty="0"/>
          </a:p>
        </p:txBody>
      </p:sp>
      <p:sp>
        <p:nvSpPr>
          <p:cNvPr id="3" name="Content Placeholder 2"/>
          <p:cNvSpPr>
            <a:spLocks noGrp="1"/>
          </p:cNvSpPr>
          <p:nvPr>
            <p:ph idx="1"/>
          </p:nvPr>
        </p:nvSpPr>
        <p:spPr/>
        <p:txBody>
          <a:bodyPr/>
          <a:lstStyle/>
          <a:p>
            <a:pPr marL="514350" indent="-514350">
              <a:buFont typeface="+mj-lt"/>
              <a:buAutoNum type="arabicPeriod"/>
              <a:defRPr/>
            </a:pPr>
            <a:r>
              <a:rPr lang="en-US" altLang="zh-CN" dirty="0">
                <a:solidFill>
                  <a:schemeClr val="bg1">
                    <a:lumMod val="85000"/>
                  </a:schemeClr>
                </a:solidFill>
              </a:rPr>
              <a:t>The key bottlenecks are </a:t>
            </a:r>
            <a:r>
              <a:rPr lang="en-US" altLang="zh-CN" dirty="0" smtClean="0">
                <a:solidFill>
                  <a:schemeClr val="bg1">
                    <a:lumMod val="85000"/>
                  </a:schemeClr>
                </a:solidFill>
              </a:rPr>
              <a:t>fundamental </a:t>
            </a:r>
            <a:r>
              <a:rPr lang="en-US" altLang="zh-CN" dirty="0">
                <a:solidFill>
                  <a:schemeClr val="bg1">
                    <a:lumMod val="85000"/>
                  </a:schemeClr>
                </a:solidFill>
              </a:rPr>
              <a:t>computer </a:t>
            </a:r>
            <a:r>
              <a:rPr lang="en-US" altLang="zh-CN" dirty="0" smtClean="0">
                <a:solidFill>
                  <a:schemeClr val="bg1">
                    <a:lumMod val="85000"/>
                  </a:schemeClr>
                </a:solidFill>
              </a:rPr>
              <a:t>science/numerical </a:t>
            </a:r>
            <a:r>
              <a:rPr lang="en-US" altLang="zh-CN" dirty="0">
                <a:solidFill>
                  <a:schemeClr val="bg1">
                    <a:lumMod val="85000"/>
                  </a:schemeClr>
                </a:solidFill>
              </a:rPr>
              <a:t>methods </a:t>
            </a:r>
            <a:r>
              <a:rPr lang="en-US" altLang="zh-CN" dirty="0" smtClean="0">
                <a:solidFill>
                  <a:schemeClr val="bg1">
                    <a:lumMod val="85000"/>
                  </a:schemeClr>
                </a:solidFill>
              </a:rPr>
              <a:t>problems </a:t>
            </a:r>
            <a:r>
              <a:rPr lang="en-US" altLang="zh-CN" dirty="0">
                <a:solidFill>
                  <a:schemeClr val="bg1">
                    <a:lumMod val="85000"/>
                  </a:schemeClr>
                </a:solidFill>
              </a:rPr>
              <a:t>of many types</a:t>
            </a:r>
          </a:p>
          <a:p>
            <a:pPr marL="514350" indent="-514350">
              <a:buFont typeface="+mj-lt"/>
              <a:buAutoNum type="arabicPeriod"/>
              <a:defRPr/>
            </a:pPr>
            <a:r>
              <a:rPr lang="en-US" altLang="zh-CN" dirty="0"/>
              <a:t>Useful speedups are </a:t>
            </a:r>
            <a:r>
              <a:rPr lang="en-US" altLang="zh-CN" dirty="0" smtClean="0"/>
              <a:t>needed</a:t>
            </a:r>
            <a:endParaRPr lang="en-US" altLang="zh-CN" dirty="0"/>
          </a:p>
          <a:p>
            <a:pPr marL="514350" indent="-514350">
              <a:buNone/>
              <a:defRPr/>
            </a:pPr>
            <a:r>
              <a:rPr lang="en-US" altLang="zh-CN" dirty="0"/>
              <a:t>	 1. Error guarantees</a:t>
            </a:r>
          </a:p>
          <a:p>
            <a:pPr marL="514350" indent="-514350">
              <a:buNone/>
              <a:defRPr/>
            </a:pPr>
            <a:r>
              <a:rPr lang="en-US" altLang="zh-CN" dirty="0"/>
              <a:t>       2. Known runtime growths</a:t>
            </a:r>
            <a:endParaRPr lang="zh-CN" altLang="en-US" dirty="0"/>
          </a:p>
          <a:p>
            <a:endParaRPr lang="en-US" dirty="0"/>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84</a:t>
            </a:fld>
            <a:endParaRPr lang="en-US"/>
          </a:p>
        </p:txBody>
      </p:sp>
    </p:spTree>
    <p:extLst>
      <p:ext uri="{BB962C8B-B14F-4D97-AF65-F5344CB8AC3E}">
        <p14:creationId xmlns:p14="http://schemas.microsoft.com/office/powerpoint/2010/main" val="166175583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AutoNum type="arabicPeriod"/>
              <a:defRPr/>
            </a:pPr>
            <a:r>
              <a:rPr lang="en-US" altLang="zh-CN" dirty="0" smtClean="0">
                <a:solidFill>
                  <a:schemeClr val="bg1">
                    <a:lumMod val="85000"/>
                  </a:schemeClr>
                </a:solidFill>
              </a:rPr>
              <a:t>Big </a:t>
            </a:r>
            <a:r>
              <a:rPr lang="en-US" altLang="zh-CN" dirty="0">
                <a:solidFill>
                  <a:schemeClr val="bg1">
                    <a:lumMod val="85000"/>
                  </a:schemeClr>
                </a:solidFill>
              </a:rPr>
              <a:t>data is a fundamental </a:t>
            </a:r>
            <a:r>
              <a:rPr lang="en-US" altLang="zh-CN" dirty="0" smtClean="0">
                <a:solidFill>
                  <a:schemeClr val="bg1">
                    <a:lumMod val="85000"/>
                  </a:schemeClr>
                </a:solidFill>
              </a:rPr>
              <a:t>phenomenon</a:t>
            </a:r>
          </a:p>
          <a:p>
            <a:pPr marL="514350" indent="-514350">
              <a:buAutoNum type="arabicPeriod"/>
              <a:defRPr/>
            </a:pPr>
            <a:r>
              <a:rPr lang="en-US" altLang="zh-CN" dirty="0" smtClean="0">
                <a:solidFill>
                  <a:schemeClr val="bg1">
                    <a:lumMod val="85000"/>
                  </a:schemeClr>
                </a:solidFill>
              </a:rPr>
              <a:t>The </a:t>
            </a:r>
            <a:r>
              <a:rPr lang="en-US" altLang="zh-CN" dirty="0">
                <a:solidFill>
                  <a:schemeClr val="bg1">
                    <a:lumMod val="85000"/>
                  </a:schemeClr>
                </a:solidFill>
              </a:rPr>
              <a:t>system must </a:t>
            </a:r>
            <a:r>
              <a:rPr lang="en-US" altLang="zh-CN" dirty="0" smtClean="0">
                <a:solidFill>
                  <a:schemeClr val="bg1">
                    <a:lumMod val="85000"/>
                  </a:schemeClr>
                </a:solidFill>
              </a:rPr>
              <a:t>change</a:t>
            </a:r>
          </a:p>
          <a:p>
            <a:pPr marL="514350" indent="-514350">
              <a:buAutoNum type="arabicPeriod"/>
              <a:defRPr/>
            </a:pPr>
            <a:r>
              <a:rPr lang="en-US" altLang="zh-CN" dirty="0" smtClean="0"/>
              <a:t>Simple </a:t>
            </a:r>
            <a:r>
              <a:rPr lang="en-US" altLang="zh-CN" dirty="0"/>
              <a:t>solutions run out of </a:t>
            </a:r>
            <a:r>
              <a:rPr lang="en-US" altLang="zh-CN" dirty="0" smtClean="0"/>
              <a:t>steam</a:t>
            </a:r>
          </a:p>
          <a:p>
            <a:pPr marL="514350" indent="-514350">
              <a:buAutoNum type="arabicPeriod"/>
              <a:defRPr/>
            </a:pPr>
            <a:r>
              <a:rPr lang="en-US" altLang="zh-CN" dirty="0" smtClean="0">
                <a:solidFill>
                  <a:schemeClr val="bg1">
                    <a:lumMod val="85000"/>
                  </a:schemeClr>
                </a:solidFill>
              </a:rPr>
              <a:t>ML </a:t>
            </a:r>
            <a:r>
              <a:rPr lang="en-US" altLang="zh-CN" dirty="0">
                <a:solidFill>
                  <a:schemeClr val="bg1">
                    <a:lumMod val="85000"/>
                  </a:schemeClr>
                </a:solidFill>
              </a:rPr>
              <a:t>becomes </a:t>
            </a:r>
            <a:r>
              <a:rPr lang="en-US" altLang="zh-CN" dirty="0" smtClean="0">
                <a:solidFill>
                  <a:schemeClr val="bg1">
                    <a:lumMod val="85000"/>
                  </a:schemeClr>
                </a:solidFill>
              </a:rPr>
              <a:t>important</a:t>
            </a:r>
          </a:p>
          <a:p>
            <a:pPr marL="514350" indent="-514350">
              <a:buAutoNum type="arabicPeriod"/>
              <a:defRPr/>
            </a:pPr>
            <a:r>
              <a:rPr lang="en-US" altLang="zh-CN" dirty="0" smtClean="0">
                <a:solidFill>
                  <a:schemeClr val="bg1">
                    <a:lumMod val="85000"/>
                  </a:schemeClr>
                </a:solidFill>
              </a:rPr>
              <a:t>Data </a:t>
            </a:r>
            <a:r>
              <a:rPr lang="en-US" altLang="zh-CN" dirty="0">
                <a:solidFill>
                  <a:schemeClr val="bg1">
                    <a:lumMod val="85000"/>
                  </a:schemeClr>
                </a:solidFill>
              </a:rPr>
              <a:t>quality becomes </a:t>
            </a:r>
            <a:r>
              <a:rPr lang="en-US" altLang="zh-CN" dirty="0" smtClean="0">
                <a:solidFill>
                  <a:schemeClr val="bg1">
                    <a:lumMod val="85000"/>
                  </a:schemeClr>
                </a:solidFill>
              </a:rPr>
              <a:t>important</a:t>
            </a:r>
          </a:p>
          <a:p>
            <a:pPr marL="514350" indent="-514350">
              <a:buAutoNum type="arabicPeriod"/>
              <a:defRPr/>
            </a:pPr>
            <a:r>
              <a:rPr lang="en-US" altLang="zh-CN" dirty="0" smtClean="0">
                <a:solidFill>
                  <a:schemeClr val="bg1">
                    <a:lumMod val="85000"/>
                  </a:schemeClr>
                </a:solidFill>
              </a:rPr>
              <a:t>Temporal </a:t>
            </a:r>
            <a:r>
              <a:rPr lang="en-US" altLang="zh-CN" dirty="0">
                <a:solidFill>
                  <a:schemeClr val="bg1">
                    <a:lumMod val="85000"/>
                  </a:schemeClr>
                </a:solidFill>
              </a:rPr>
              <a:t>analysis become </a:t>
            </a:r>
            <a:r>
              <a:rPr lang="en-US" altLang="zh-CN" dirty="0" smtClean="0">
                <a:solidFill>
                  <a:schemeClr val="bg1">
                    <a:lumMod val="85000"/>
                  </a:schemeClr>
                </a:solidFill>
              </a:rPr>
              <a:t>important</a:t>
            </a:r>
          </a:p>
          <a:p>
            <a:pPr marL="514350" indent="-514350">
              <a:buAutoNum type="arabicPeriod"/>
              <a:defRPr/>
            </a:pPr>
            <a:r>
              <a:rPr lang="en-US" altLang="zh-CN" dirty="0" smtClean="0">
                <a:solidFill>
                  <a:schemeClr val="bg1">
                    <a:lumMod val="85000"/>
                  </a:schemeClr>
                </a:solidFill>
              </a:rPr>
              <a:t>Prioritized </a:t>
            </a:r>
            <a:r>
              <a:rPr lang="en-US" altLang="zh-CN" dirty="0">
                <a:solidFill>
                  <a:schemeClr val="bg1">
                    <a:lumMod val="85000"/>
                  </a:schemeClr>
                </a:solidFill>
              </a:rPr>
              <a:t>sensing becomes important</a:t>
            </a:r>
            <a:endParaRPr lang="zh-CN" altLang="en-US" dirty="0">
              <a:solidFill>
                <a:schemeClr val="bg1">
                  <a:lumMod val="85000"/>
                </a:schemeClr>
              </a:solidFill>
            </a:endParaRPr>
          </a:p>
          <a:p>
            <a:endParaRPr lang="en-US" dirty="0">
              <a:solidFill>
                <a:schemeClr val="bg1">
                  <a:lumMod val="85000"/>
                </a:schemeClr>
              </a:solidFill>
            </a:endParaRPr>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85</a:t>
            </a:fld>
            <a:endParaRPr lang="en-US"/>
          </a:p>
        </p:txBody>
      </p:sp>
      <p:sp>
        <p:nvSpPr>
          <p:cNvPr id="6" name="Title 1"/>
          <p:cNvSpPr>
            <a:spLocks noGrp="1"/>
          </p:cNvSpPr>
          <p:nvPr>
            <p:ph type="title"/>
          </p:nvPr>
        </p:nvSpPr>
        <p:spPr>
          <a:xfrm>
            <a:off x="323528" y="274638"/>
            <a:ext cx="8496944" cy="1143000"/>
          </a:xfrm>
        </p:spPr>
        <p:txBody>
          <a:bodyPr>
            <a:normAutofit fontScale="90000"/>
          </a:bodyPr>
          <a:lstStyle/>
          <a:p>
            <a:r>
              <a:rPr lang="en-US" altLang="zh-CN" dirty="0" smtClean="0"/>
              <a:t>Seven Lessons in Learning from Big Data</a:t>
            </a:r>
            <a:endParaRPr lang="en-US" dirty="0"/>
          </a:p>
        </p:txBody>
      </p:sp>
    </p:spTree>
    <p:extLst>
      <p:ext uri="{BB962C8B-B14F-4D97-AF65-F5344CB8AC3E}">
        <p14:creationId xmlns:p14="http://schemas.microsoft.com/office/powerpoint/2010/main" val="78586875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AutoNum type="arabicPeriod"/>
              <a:defRPr/>
            </a:pPr>
            <a:r>
              <a:rPr lang="en-US" altLang="zh-CN" dirty="0" smtClean="0">
                <a:solidFill>
                  <a:schemeClr val="bg1">
                    <a:lumMod val="85000"/>
                  </a:schemeClr>
                </a:solidFill>
              </a:rPr>
              <a:t>Big </a:t>
            </a:r>
            <a:r>
              <a:rPr lang="en-US" altLang="zh-CN" dirty="0">
                <a:solidFill>
                  <a:schemeClr val="bg1">
                    <a:lumMod val="85000"/>
                  </a:schemeClr>
                </a:solidFill>
              </a:rPr>
              <a:t>data is a fundamental </a:t>
            </a:r>
            <a:r>
              <a:rPr lang="en-US" altLang="zh-CN" dirty="0" smtClean="0">
                <a:solidFill>
                  <a:schemeClr val="bg1">
                    <a:lumMod val="85000"/>
                  </a:schemeClr>
                </a:solidFill>
              </a:rPr>
              <a:t>phenomenon</a:t>
            </a:r>
          </a:p>
          <a:p>
            <a:pPr marL="514350" indent="-514350">
              <a:buAutoNum type="arabicPeriod"/>
              <a:defRPr/>
            </a:pPr>
            <a:r>
              <a:rPr lang="en-US" altLang="zh-CN" dirty="0" smtClean="0">
                <a:solidFill>
                  <a:schemeClr val="bg1">
                    <a:lumMod val="85000"/>
                  </a:schemeClr>
                </a:solidFill>
              </a:rPr>
              <a:t>The </a:t>
            </a:r>
            <a:r>
              <a:rPr lang="en-US" altLang="zh-CN" dirty="0">
                <a:solidFill>
                  <a:schemeClr val="bg1">
                    <a:lumMod val="85000"/>
                  </a:schemeClr>
                </a:solidFill>
              </a:rPr>
              <a:t>system must </a:t>
            </a:r>
            <a:r>
              <a:rPr lang="en-US" altLang="zh-CN" dirty="0" smtClean="0">
                <a:solidFill>
                  <a:schemeClr val="bg1">
                    <a:lumMod val="85000"/>
                  </a:schemeClr>
                </a:solidFill>
              </a:rPr>
              <a:t>change</a:t>
            </a:r>
          </a:p>
          <a:p>
            <a:pPr marL="514350" indent="-514350">
              <a:buAutoNum type="arabicPeriod"/>
              <a:defRPr/>
            </a:pPr>
            <a:r>
              <a:rPr lang="en-US" altLang="zh-CN" dirty="0" smtClean="0">
                <a:solidFill>
                  <a:schemeClr val="bg1">
                    <a:lumMod val="85000"/>
                  </a:schemeClr>
                </a:solidFill>
              </a:rPr>
              <a:t>Simple </a:t>
            </a:r>
            <a:r>
              <a:rPr lang="en-US" altLang="zh-CN" dirty="0">
                <a:solidFill>
                  <a:schemeClr val="bg1">
                    <a:lumMod val="85000"/>
                  </a:schemeClr>
                </a:solidFill>
              </a:rPr>
              <a:t>solutions run out of </a:t>
            </a:r>
            <a:r>
              <a:rPr lang="en-US" altLang="zh-CN" dirty="0" smtClean="0">
                <a:solidFill>
                  <a:schemeClr val="bg1">
                    <a:lumMod val="85000"/>
                  </a:schemeClr>
                </a:solidFill>
              </a:rPr>
              <a:t>steam</a:t>
            </a:r>
          </a:p>
          <a:p>
            <a:pPr marL="514350" indent="-514350">
              <a:buAutoNum type="arabicPeriod"/>
              <a:defRPr/>
            </a:pPr>
            <a:r>
              <a:rPr lang="en-US" altLang="zh-CN" dirty="0" smtClean="0"/>
              <a:t>ML </a:t>
            </a:r>
            <a:r>
              <a:rPr lang="en-US" altLang="zh-CN" dirty="0"/>
              <a:t>becomes </a:t>
            </a:r>
            <a:r>
              <a:rPr lang="en-US" altLang="zh-CN" dirty="0" smtClean="0"/>
              <a:t>important</a:t>
            </a:r>
          </a:p>
          <a:p>
            <a:pPr marL="514350" indent="-514350">
              <a:buAutoNum type="arabicPeriod"/>
              <a:defRPr/>
            </a:pPr>
            <a:r>
              <a:rPr lang="en-US" altLang="zh-CN" dirty="0" smtClean="0">
                <a:solidFill>
                  <a:schemeClr val="bg1">
                    <a:lumMod val="85000"/>
                  </a:schemeClr>
                </a:solidFill>
              </a:rPr>
              <a:t>Data </a:t>
            </a:r>
            <a:r>
              <a:rPr lang="en-US" altLang="zh-CN" dirty="0">
                <a:solidFill>
                  <a:schemeClr val="bg1">
                    <a:lumMod val="85000"/>
                  </a:schemeClr>
                </a:solidFill>
              </a:rPr>
              <a:t>quality becomes </a:t>
            </a:r>
            <a:r>
              <a:rPr lang="en-US" altLang="zh-CN" dirty="0" smtClean="0">
                <a:solidFill>
                  <a:schemeClr val="bg1">
                    <a:lumMod val="85000"/>
                  </a:schemeClr>
                </a:solidFill>
              </a:rPr>
              <a:t>important</a:t>
            </a:r>
          </a:p>
          <a:p>
            <a:pPr marL="514350" indent="-514350">
              <a:buAutoNum type="arabicPeriod"/>
              <a:defRPr/>
            </a:pPr>
            <a:r>
              <a:rPr lang="en-US" altLang="zh-CN" dirty="0" smtClean="0">
                <a:solidFill>
                  <a:schemeClr val="bg1">
                    <a:lumMod val="85000"/>
                  </a:schemeClr>
                </a:solidFill>
              </a:rPr>
              <a:t>Temporal </a:t>
            </a:r>
            <a:r>
              <a:rPr lang="en-US" altLang="zh-CN" dirty="0">
                <a:solidFill>
                  <a:schemeClr val="bg1">
                    <a:lumMod val="85000"/>
                  </a:schemeClr>
                </a:solidFill>
              </a:rPr>
              <a:t>analysis become </a:t>
            </a:r>
            <a:r>
              <a:rPr lang="en-US" altLang="zh-CN" dirty="0" smtClean="0">
                <a:solidFill>
                  <a:schemeClr val="bg1">
                    <a:lumMod val="85000"/>
                  </a:schemeClr>
                </a:solidFill>
              </a:rPr>
              <a:t>important</a:t>
            </a:r>
          </a:p>
          <a:p>
            <a:pPr marL="514350" indent="-514350">
              <a:buAutoNum type="arabicPeriod"/>
              <a:defRPr/>
            </a:pPr>
            <a:r>
              <a:rPr lang="en-US" altLang="zh-CN" dirty="0" smtClean="0">
                <a:solidFill>
                  <a:schemeClr val="bg1">
                    <a:lumMod val="85000"/>
                  </a:schemeClr>
                </a:solidFill>
              </a:rPr>
              <a:t>Prioritized </a:t>
            </a:r>
            <a:r>
              <a:rPr lang="en-US" altLang="zh-CN" dirty="0">
                <a:solidFill>
                  <a:schemeClr val="bg1">
                    <a:lumMod val="85000"/>
                  </a:schemeClr>
                </a:solidFill>
              </a:rPr>
              <a:t>sensing becomes important</a:t>
            </a:r>
            <a:endParaRPr lang="zh-CN" altLang="en-US" dirty="0">
              <a:solidFill>
                <a:schemeClr val="bg1">
                  <a:lumMod val="85000"/>
                </a:schemeClr>
              </a:solidFill>
            </a:endParaRPr>
          </a:p>
          <a:p>
            <a:endParaRPr lang="en-US" dirty="0">
              <a:solidFill>
                <a:schemeClr val="bg1">
                  <a:lumMod val="85000"/>
                </a:schemeClr>
              </a:solidFill>
            </a:endParaRPr>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86</a:t>
            </a:fld>
            <a:endParaRPr lang="en-US"/>
          </a:p>
        </p:txBody>
      </p:sp>
      <p:sp>
        <p:nvSpPr>
          <p:cNvPr id="6" name="Title 1"/>
          <p:cNvSpPr>
            <a:spLocks noGrp="1"/>
          </p:cNvSpPr>
          <p:nvPr>
            <p:ph type="title"/>
          </p:nvPr>
        </p:nvSpPr>
        <p:spPr>
          <a:xfrm>
            <a:off x="323528" y="274638"/>
            <a:ext cx="8496944" cy="1143000"/>
          </a:xfrm>
        </p:spPr>
        <p:txBody>
          <a:bodyPr>
            <a:normAutofit fontScale="90000"/>
          </a:bodyPr>
          <a:lstStyle/>
          <a:p>
            <a:r>
              <a:rPr lang="en-US" altLang="zh-CN" dirty="0" smtClean="0"/>
              <a:t>Seven Lessons in Learning from Big Data</a:t>
            </a:r>
            <a:endParaRPr lang="en-US" dirty="0"/>
          </a:p>
        </p:txBody>
      </p:sp>
    </p:spTree>
    <p:extLst>
      <p:ext uri="{BB962C8B-B14F-4D97-AF65-F5344CB8AC3E}">
        <p14:creationId xmlns:p14="http://schemas.microsoft.com/office/powerpoint/2010/main" val="96156113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AutoNum type="arabicPeriod"/>
              <a:defRPr/>
            </a:pPr>
            <a:r>
              <a:rPr lang="en-US" altLang="zh-CN" dirty="0" smtClean="0">
                <a:solidFill>
                  <a:schemeClr val="bg1">
                    <a:lumMod val="85000"/>
                  </a:schemeClr>
                </a:solidFill>
              </a:rPr>
              <a:t>Big </a:t>
            </a:r>
            <a:r>
              <a:rPr lang="en-US" altLang="zh-CN" dirty="0">
                <a:solidFill>
                  <a:schemeClr val="bg1">
                    <a:lumMod val="85000"/>
                  </a:schemeClr>
                </a:solidFill>
              </a:rPr>
              <a:t>data is a fundamental </a:t>
            </a:r>
            <a:r>
              <a:rPr lang="en-US" altLang="zh-CN" dirty="0" smtClean="0">
                <a:solidFill>
                  <a:schemeClr val="bg1">
                    <a:lumMod val="85000"/>
                  </a:schemeClr>
                </a:solidFill>
              </a:rPr>
              <a:t>phenomenon</a:t>
            </a:r>
          </a:p>
          <a:p>
            <a:pPr marL="514350" indent="-514350">
              <a:buAutoNum type="arabicPeriod"/>
              <a:defRPr/>
            </a:pPr>
            <a:r>
              <a:rPr lang="en-US" altLang="zh-CN" dirty="0" smtClean="0">
                <a:solidFill>
                  <a:schemeClr val="bg1">
                    <a:lumMod val="85000"/>
                  </a:schemeClr>
                </a:solidFill>
              </a:rPr>
              <a:t>The </a:t>
            </a:r>
            <a:r>
              <a:rPr lang="en-US" altLang="zh-CN" dirty="0">
                <a:solidFill>
                  <a:schemeClr val="bg1">
                    <a:lumMod val="85000"/>
                  </a:schemeClr>
                </a:solidFill>
              </a:rPr>
              <a:t>system must </a:t>
            </a:r>
            <a:r>
              <a:rPr lang="en-US" altLang="zh-CN" dirty="0" smtClean="0">
                <a:solidFill>
                  <a:schemeClr val="bg1">
                    <a:lumMod val="85000"/>
                  </a:schemeClr>
                </a:solidFill>
              </a:rPr>
              <a:t>change</a:t>
            </a:r>
          </a:p>
          <a:p>
            <a:pPr marL="514350" indent="-514350">
              <a:buAutoNum type="arabicPeriod"/>
              <a:defRPr/>
            </a:pPr>
            <a:r>
              <a:rPr lang="en-US" altLang="zh-CN" dirty="0" smtClean="0">
                <a:solidFill>
                  <a:schemeClr val="bg1">
                    <a:lumMod val="85000"/>
                  </a:schemeClr>
                </a:solidFill>
              </a:rPr>
              <a:t>Simple </a:t>
            </a:r>
            <a:r>
              <a:rPr lang="en-US" altLang="zh-CN" dirty="0">
                <a:solidFill>
                  <a:schemeClr val="bg1">
                    <a:lumMod val="85000"/>
                  </a:schemeClr>
                </a:solidFill>
              </a:rPr>
              <a:t>solutions run out of </a:t>
            </a:r>
            <a:r>
              <a:rPr lang="en-US" altLang="zh-CN" dirty="0" smtClean="0">
                <a:solidFill>
                  <a:schemeClr val="bg1">
                    <a:lumMod val="85000"/>
                  </a:schemeClr>
                </a:solidFill>
              </a:rPr>
              <a:t>steam</a:t>
            </a:r>
          </a:p>
          <a:p>
            <a:pPr marL="514350" indent="-514350">
              <a:buAutoNum type="arabicPeriod"/>
              <a:defRPr/>
            </a:pPr>
            <a:r>
              <a:rPr lang="en-US" altLang="zh-CN" dirty="0" smtClean="0">
                <a:solidFill>
                  <a:schemeClr val="bg1">
                    <a:lumMod val="85000"/>
                  </a:schemeClr>
                </a:solidFill>
              </a:rPr>
              <a:t>ML </a:t>
            </a:r>
            <a:r>
              <a:rPr lang="en-US" altLang="zh-CN" dirty="0">
                <a:solidFill>
                  <a:schemeClr val="bg1">
                    <a:lumMod val="85000"/>
                  </a:schemeClr>
                </a:solidFill>
              </a:rPr>
              <a:t>becomes </a:t>
            </a:r>
            <a:r>
              <a:rPr lang="en-US" altLang="zh-CN" dirty="0" smtClean="0">
                <a:solidFill>
                  <a:schemeClr val="bg1">
                    <a:lumMod val="85000"/>
                  </a:schemeClr>
                </a:solidFill>
              </a:rPr>
              <a:t>important</a:t>
            </a:r>
          </a:p>
          <a:p>
            <a:pPr marL="514350" indent="-514350">
              <a:buAutoNum type="arabicPeriod"/>
              <a:defRPr/>
            </a:pPr>
            <a:r>
              <a:rPr lang="en-US" altLang="zh-CN" dirty="0" smtClean="0"/>
              <a:t>Data </a:t>
            </a:r>
            <a:r>
              <a:rPr lang="en-US" altLang="zh-CN" dirty="0"/>
              <a:t>quality becomes </a:t>
            </a:r>
            <a:r>
              <a:rPr lang="en-US" altLang="zh-CN" dirty="0" smtClean="0"/>
              <a:t>important</a:t>
            </a:r>
          </a:p>
          <a:p>
            <a:pPr marL="514350" indent="-514350">
              <a:buAutoNum type="arabicPeriod"/>
              <a:defRPr/>
            </a:pPr>
            <a:r>
              <a:rPr lang="en-US" altLang="zh-CN" dirty="0" smtClean="0"/>
              <a:t>Temporal </a:t>
            </a:r>
            <a:r>
              <a:rPr lang="en-US" altLang="zh-CN" dirty="0"/>
              <a:t>analysis become </a:t>
            </a:r>
            <a:r>
              <a:rPr lang="en-US" altLang="zh-CN" dirty="0" smtClean="0"/>
              <a:t>important</a:t>
            </a:r>
          </a:p>
          <a:p>
            <a:pPr marL="514350" indent="-514350">
              <a:buAutoNum type="arabicPeriod"/>
              <a:defRPr/>
            </a:pPr>
            <a:r>
              <a:rPr lang="en-US" altLang="zh-CN" dirty="0" smtClean="0"/>
              <a:t>Prioritized </a:t>
            </a:r>
            <a:r>
              <a:rPr lang="en-US" altLang="zh-CN" dirty="0"/>
              <a:t>sensing becomes important</a:t>
            </a:r>
            <a:endParaRPr lang="zh-CN" altLang="en-US" dirty="0"/>
          </a:p>
          <a:p>
            <a:endParaRPr lang="en-US" dirty="0"/>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87</a:t>
            </a:fld>
            <a:endParaRPr lang="en-US"/>
          </a:p>
        </p:txBody>
      </p:sp>
      <p:sp>
        <p:nvSpPr>
          <p:cNvPr id="6" name="Title 1"/>
          <p:cNvSpPr>
            <a:spLocks noGrp="1"/>
          </p:cNvSpPr>
          <p:nvPr>
            <p:ph type="title"/>
          </p:nvPr>
        </p:nvSpPr>
        <p:spPr>
          <a:xfrm>
            <a:off x="323528" y="274638"/>
            <a:ext cx="8496944" cy="1143000"/>
          </a:xfrm>
        </p:spPr>
        <p:txBody>
          <a:bodyPr>
            <a:normAutofit fontScale="90000"/>
          </a:bodyPr>
          <a:lstStyle/>
          <a:p>
            <a:r>
              <a:rPr lang="en-US" altLang="zh-CN" dirty="0" smtClean="0"/>
              <a:t>Seven Lessons in Learning from Big Data</a:t>
            </a:r>
            <a:endParaRPr lang="en-US" dirty="0"/>
          </a:p>
        </p:txBody>
      </p:sp>
    </p:spTree>
    <p:extLst>
      <p:ext uri="{BB962C8B-B14F-4D97-AF65-F5344CB8AC3E}">
        <p14:creationId xmlns:p14="http://schemas.microsoft.com/office/powerpoint/2010/main" val="59519068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p:txBody>
          <a:bodyPr/>
          <a:lstStyle/>
          <a:p>
            <a:pPr eaLnBrk="1" hangingPunct="1"/>
            <a:r>
              <a:rPr lang="en-US" altLang="zh-CN" dirty="0" smtClean="0"/>
              <a:t>Measurement Errors</a:t>
            </a:r>
            <a:endParaRPr lang="zh-CN" altLang="en-US" dirty="0" smtClean="0"/>
          </a:p>
        </p:txBody>
      </p:sp>
      <p:sp>
        <p:nvSpPr>
          <p:cNvPr id="3" name="内容占位符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altLang="zh-CN" dirty="0" smtClean="0"/>
              <a:t>Empirical improvement in quasar detection and </a:t>
            </a:r>
            <a:r>
              <a:rPr lang="en-US" altLang="zh-CN" dirty="0" err="1" smtClean="0"/>
              <a:t>redshifts</a:t>
            </a:r>
            <a:r>
              <a:rPr lang="en-US" altLang="zh-CN" dirty="0" smtClean="0"/>
              <a:t> by incorporating measurement errors</a:t>
            </a:r>
          </a:p>
          <a:p>
            <a:pPr eaLnBrk="1" fontAlgn="auto" hangingPunct="1">
              <a:spcAft>
                <a:spcPts val="0"/>
              </a:spcAft>
              <a:buFont typeface="Arial" pitchFamily="34" charset="0"/>
              <a:buChar char="•"/>
              <a:defRPr/>
            </a:pPr>
            <a:endParaRPr lang="en-US" altLang="zh-CN" dirty="0" smtClean="0"/>
          </a:p>
          <a:p>
            <a:pPr eaLnBrk="1" fontAlgn="auto" hangingPunct="1">
              <a:spcAft>
                <a:spcPts val="0"/>
              </a:spcAft>
              <a:buFont typeface="Arial" pitchFamily="34" charset="0"/>
              <a:buChar char="•"/>
              <a:defRPr/>
            </a:pPr>
            <a:r>
              <a:rPr lang="en-US" altLang="zh-CN" dirty="0" smtClean="0"/>
              <a:t>Errors in variables:</a:t>
            </a:r>
          </a:p>
          <a:p>
            <a:pPr lvl="1" eaLnBrk="1" fontAlgn="auto" hangingPunct="1">
              <a:spcAft>
                <a:spcPts val="0"/>
              </a:spcAft>
              <a:buFont typeface="Arial" pitchFamily="34" charset="0"/>
              <a:buChar char="–"/>
              <a:defRPr/>
            </a:pPr>
            <a:r>
              <a:rPr lang="en-US" altLang="zh-CN" dirty="0" smtClean="0"/>
              <a:t> Kernel estimation with </a:t>
            </a:r>
            <a:r>
              <a:rPr lang="en-US" altLang="zh-CN" dirty="0" err="1" smtClean="0"/>
              <a:t>heteroskedastic</a:t>
            </a:r>
            <a:r>
              <a:rPr lang="en-US" altLang="zh-CN" dirty="0" smtClean="0"/>
              <a:t> errors in variables in </a:t>
            </a:r>
            <a:r>
              <a:rPr lang="en-US" altLang="zh-CN" dirty="0" smtClean="0">
                <a:solidFill>
                  <a:srgbClr val="0000FF"/>
                </a:solidFill>
              </a:rPr>
              <a:t>general dimension</a:t>
            </a:r>
            <a:r>
              <a:rPr lang="en-US" altLang="zh-CN" b="1" dirty="0" smtClean="0"/>
              <a:t> </a:t>
            </a:r>
            <a:r>
              <a:rPr lang="en-US" altLang="zh-CN" dirty="0" smtClean="0"/>
              <a:t>[</a:t>
            </a:r>
            <a:r>
              <a:rPr lang="en-US" altLang="zh-CN" dirty="0" err="1" smtClean="0"/>
              <a:t>Ozakin</a:t>
            </a:r>
            <a:r>
              <a:rPr lang="en-US" altLang="zh-CN" dirty="0" smtClean="0"/>
              <a:t> and Gray, in prep]</a:t>
            </a:r>
          </a:p>
          <a:p>
            <a:pPr lvl="2">
              <a:buFont typeface="Arial" pitchFamily="34" charset="0"/>
              <a:buChar char="–"/>
              <a:defRPr/>
            </a:pPr>
            <a:r>
              <a:rPr lang="en-US" altLang="zh-CN" sz="1700" dirty="0" smtClean="0"/>
              <a:t>Fast evaluation of </a:t>
            </a:r>
            <a:r>
              <a:rPr lang="en-US" altLang="zh-CN" sz="1700" dirty="0" err="1" smtClean="0">
                <a:solidFill>
                  <a:srgbClr val="0000FF"/>
                </a:solidFill>
              </a:rPr>
              <a:t>deconvolution</a:t>
            </a:r>
            <a:r>
              <a:rPr lang="en-US" altLang="zh-CN" sz="1700" dirty="0" smtClean="0">
                <a:solidFill>
                  <a:srgbClr val="0000FF"/>
                </a:solidFill>
              </a:rPr>
              <a:t> kernel</a:t>
            </a:r>
            <a:r>
              <a:rPr lang="en-US" altLang="zh-CN" sz="1700" b="1" dirty="0" smtClean="0"/>
              <a:t> </a:t>
            </a:r>
            <a:r>
              <a:rPr lang="en-US" altLang="zh-CN" sz="1700" dirty="0" smtClean="0"/>
              <a:t>via random Fourier components</a:t>
            </a:r>
          </a:p>
          <a:p>
            <a:pPr lvl="2">
              <a:buFont typeface="Arial" pitchFamily="34" charset="0"/>
              <a:buChar char="–"/>
              <a:defRPr/>
            </a:pPr>
            <a:r>
              <a:rPr lang="en-US" altLang="zh-CN" sz="2100" dirty="0" smtClean="0"/>
              <a:t>Theoretical rigor: asymptotic consistency</a:t>
            </a:r>
          </a:p>
          <a:p>
            <a:pPr lvl="2">
              <a:buFont typeface="Arial" pitchFamily="34" charset="0"/>
              <a:buChar char="–"/>
              <a:defRPr/>
            </a:pPr>
            <a:r>
              <a:rPr lang="en-US" altLang="zh-CN" sz="2100" dirty="0" smtClean="0"/>
              <a:t>Then extend to: </a:t>
            </a:r>
            <a:r>
              <a:rPr lang="en-US" altLang="zh-CN" sz="2100" dirty="0" err="1" smtClean="0">
                <a:solidFill>
                  <a:srgbClr val="0000FF"/>
                </a:solidFill>
              </a:rPr>
              <a:t>submanifold</a:t>
            </a:r>
            <a:r>
              <a:rPr lang="en-US" altLang="zh-CN" sz="2100" dirty="0" smtClean="0">
                <a:solidFill>
                  <a:srgbClr val="0000FF"/>
                </a:solidFill>
              </a:rPr>
              <a:t> (high-D) KDE</a:t>
            </a:r>
            <a:r>
              <a:rPr lang="en-US" altLang="zh-CN" sz="2100" b="1" dirty="0" smtClean="0"/>
              <a:t> </a:t>
            </a:r>
            <a:r>
              <a:rPr lang="en-US" altLang="zh-CN" sz="2100" dirty="0" smtClean="0"/>
              <a:t>[</a:t>
            </a:r>
            <a:r>
              <a:rPr lang="en-US" altLang="zh-CN" sz="2100" dirty="0" err="1" smtClean="0"/>
              <a:t>Ozakin</a:t>
            </a:r>
            <a:r>
              <a:rPr lang="en-US" altLang="zh-CN" sz="2100" dirty="0" smtClean="0"/>
              <a:t> and Gray, NIPS 2010], </a:t>
            </a:r>
            <a:r>
              <a:rPr lang="en-US" altLang="zh-CN" sz="2100" dirty="0" smtClean="0">
                <a:solidFill>
                  <a:srgbClr val="0000FF"/>
                </a:solidFill>
              </a:rPr>
              <a:t>convex adaptive KDE</a:t>
            </a:r>
            <a:r>
              <a:rPr lang="en-US" altLang="zh-CN" sz="2100" b="1" dirty="0" smtClean="0"/>
              <a:t> </a:t>
            </a:r>
            <a:r>
              <a:rPr lang="en-US" altLang="zh-CN" sz="2100" dirty="0" smtClean="0"/>
              <a:t>[</a:t>
            </a:r>
            <a:r>
              <a:rPr lang="en-US" altLang="zh-CN" sz="2100" dirty="0" err="1" smtClean="0"/>
              <a:t>Sastry</a:t>
            </a:r>
            <a:r>
              <a:rPr lang="en-US" altLang="zh-CN" sz="2100" dirty="0" smtClean="0"/>
              <a:t> and Gray, AISTATS 2011]</a:t>
            </a:r>
            <a:endParaRPr lang="zh-CN" altLang="en-US" sz="2100" dirty="0"/>
          </a:p>
        </p:txBody>
      </p:sp>
    </p:spTree>
    <p:extLst>
      <p:ext uri="{BB962C8B-B14F-4D97-AF65-F5344CB8AC3E}">
        <p14:creationId xmlns:p14="http://schemas.microsoft.com/office/powerpoint/2010/main" val="246089670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p:txBody>
          <a:bodyPr/>
          <a:lstStyle/>
          <a:p>
            <a:pPr eaLnBrk="1" hangingPunct="1"/>
            <a:r>
              <a:rPr lang="en-US" altLang="zh-CN" dirty="0" smtClean="0"/>
              <a:t>Extension to the Time Domain</a:t>
            </a:r>
            <a:endParaRPr lang="zh-CN" altLang="en-US" dirty="0" smtClean="0"/>
          </a:p>
        </p:txBody>
      </p:sp>
      <p:sp>
        <p:nvSpPr>
          <p:cNvPr id="3" name="内容占位符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altLang="zh-CN" dirty="0" smtClean="0"/>
              <a:t>Can we do everything (classification, manifold learning, clustering, etc) with time series now instead of </a:t>
            </a:r>
            <a:r>
              <a:rPr lang="en-US" altLang="zh-CN" dirty="0" err="1" smtClean="0"/>
              <a:t>i.i.d</a:t>
            </a:r>
            <a:r>
              <a:rPr lang="en-US" altLang="zh-CN" dirty="0"/>
              <a:t>.</a:t>
            </a:r>
            <a:r>
              <a:rPr lang="en-US" altLang="zh-CN" dirty="0" smtClean="0"/>
              <a:t> vectors?</a:t>
            </a:r>
          </a:p>
          <a:p>
            <a:pPr eaLnBrk="1" fontAlgn="auto" hangingPunct="1">
              <a:spcAft>
                <a:spcPts val="0"/>
              </a:spcAft>
              <a:buFont typeface="Arial" pitchFamily="34" charset="0"/>
              <a:buChar char="•"/>
              <a:defRPr/>
            </a:pPr>
            <a:r>
              <a:rPr lang="en-US" altLang="zh-CN" dirty="0" smtClean="0"/>
              <a:t>Time series representation:</a:t>
            </a:r>
          </a:p>
          <a:p>
            <a:pPr lvl="1" eaLnBrk="1" fontAlgn="auto" hangingPunct="1">
              <a:spcAft>
                <a:spcPts val="0"/>
              </a:spcAft>
              <a:buFont typeface="Arial" pitchFamily="34" charset="0"/>
              <a:buChar char="–"/>
              <a:defRPr/>
            </a:pPr>
            <a:r>
              <a:rPr lang="en-US" altLang="zh-CN" dirty="0" smtClean="0"/>
              <a:t>Functional data analysis, e.g. </a:t>
            </a:r>
            <a:r>
              <a:rPr lang="en-US" altLang="zh-CN" dirty="0" smtClean="0">
                <a:solidFill>
                  <a:srgbClr val="0000FF"/>
                </a:solidFill>
              </a:rPr>
              <a:t>functional ICA</a:t>
            </a:r>
            <a:r>
              <a:rPr lang="en-US" altLang="zh-CN" b="1" dirty="0" smtClean="0"/>
              <a:t> </a:t>
            </a:r>
            <a:r>
              <a:rPr lang="en-US" altLang="zh-CN" dirty="0" smtClean="0"/>
              <a:t>[Mehta and Gray, SDM 2009]</a:t>
            </a:r>
          </a:p>
          <a:p>
            <a:pPr lvl="1" eaLnBrk="1" fontAlgn="auto" hangingPunct="1">
              <a:spcAft>
                <a:spcPts val="0"/>
              </a:spcAft>
              <a:buFont typeface="Arial" pitchFamily="34" charset="0"/>
              <a:buChar char="–"/>
              <a:defRPr/>
            </a:pPr>
            <a:r>
              <a:rPr lang="en-US" altLang="zh-CN" dirty="0" smtClean="0"/>
              <a:t> Similarity measure </a:t>
            </a:r>
            <a:r>
              <a:rPr lang="en-US" altLang="zh-CN" dirty="0" smtClean="0">
                <a:solidFill>
                  <a:srgbClr val="0000FF"/>
                </a:solidFill>
              </a:rPr>
              <a:t>(kernel) for stochastic processes</a:t>
            </a:r>
            <a:r>
              <a:rPr lang="en-US" altLang="zh-CN" b="1" dirty="0" smtClean="0"/>
              <a:t> </a:t>
            </a:r>
            <a:r>
              <a:rPr lang="en-US" altLang="zh-CN" dirty="0" smtClean="0"/>
              <a:t>[Mehta and Gray, </a:t>
            </a:r>
            <a:r>
              <a:rPr lang="en-US" altLang="zh-CN" dirty="0" err="1" smtClean="0"/>
              <a:t>arxiv</a:t>
            </a:r>
            <a:r>
              <a:rPr lang="en-US" altLang="zh-CN" dirty="0" smtClean="0"/>
              <a:t> 2010]</a:t>
            </a:r>
          </a:p>
          <a:p>
            <a:pPr lvl="2" eaLnBrk="1" fontAlgn="auto" hangingPunct="1">
              <a:spcAft>
                <a:spcPts val="0"/>
              </a:spcAft>
              <a:buFont typeface="Arial" pitchFamily="34" charset="0"/>
              <a:buChar char="•"/>
              <a:defRPr/>
            </a:pPr>
            <a:r>
              <a:rPr lang="en-US" altLang="zh-CN" dirty="0" smtClean="0"/>
              <a:t>Computationally efficient</a:t>
            </a:r>
          </a:p>
          <a:p>
            <a:pPr lvl="2" eaLnBrk="1" fontAlgn="auto" hangingPunct="1">
              <a:spcAft>
                <a:spcPts val="0"/>
              </a:spcAft>
              <a:buFont typeface="Arial" pitchFamily="34" charset="0"/>
              <a:buChar char="•"/>
              <a:defRPr/>
            </a:pPr>
            <a:r>
              <a:rPr lang="en-US" altLang="zh-CN" dirty="0" smtClean="0"/>
              <a:t>Empirical improvement over previous kernels</a:t>
            </a:r>
          </a:p>
          <a:p>
            <a:pPr lvl="2" eaLnBrk="1" fontAlgn="auto" hangingPunct="1">
              <a:spcAft>
                <a:spcPts val="0"/>
              </a:spcAft>
              <a:buFont typeface="Arial" pitchFamily="34" charset="0"/>
              <a:buChar char="•"/>
              <a:defRPr/>
            </a:pPr>
            <a:r>
              <a:rPr lang="en-US" altLang="zh-CN" dirty="0" smtClean="0"/>
              <a:t>Theoretical rigor: generalization error bound</a:t>
            </a:r>
          </a:p>
          <a:p>
            <a:pPr eaLnBrk="1" fontAlgn="auto" hangingPunct="1">
              <a:spcAft>
                <a:spcPts val="0"/>
              </a:spcAft>
              <a:buFont typeface="Arial" pitchFamily="34" charset="0"/>
              <a:buChar char="•"/>
              <a:defRPr/>
            </a:pPr>
            <a:endParaRPr lang="zh-CN" altLang="en-US" dirty="0"/>
          </a:p>
        </p:txBody>
      </p:sp>
    </p:spTree>
    <p:extLst>
      <p:ext uri="{BB962C8B-B14F-4D97-AF65-F5344CB8AC3E}">
        <p14:creationId xmlns:p14="http://schemas.microsoft.com/office/powerpoint/2010/main" val="175010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ea typeface="PMingLiU" pitchFamily="18" charset="-120"/>
              </a:rPr>
              <a:t>Faculty </a:t>
            </a:r>
            <a:r>
              <a:rPr lang="en-US" altLang="zh-HK" smtClean="0">
                <a:ea typeface="PMingLiU" pitchFamily="18" charset="-120"/>
              </a:rPr>
              <a:t>Expectations</a:t>
            </a:r>
            <a:endParaRPr lang="en-US"/>
          </a:p>
        </p:txBody>
      </p:sp>
      <p:sp>
        <p:nvSpPr>
          <p:cNvPr id="3" name="Content Placeholder 2"/>
          <p:cNvSpPr>
            <a:spLocks noGrp="1"/>
          </p:cNvSpPr>
          <p:nvPr>
            <p:ph idx="1"/>
          </p:nvPr>
        </p:nvSpPr>
        <p:spPr/>
        <p:txBody>
          <a:bodyPr>
            <a:normAutofit fontScale="92500" lnSpcReduction="10000"/>
          </a:bodyPr>
          <a:lstStyle/>
          <a:p>
            <a:pPr marL="514350" indent="-514350">
              <a:buFont typeface="Times New Roman" pitchFamily="18" charset="0"/>
              <a:buAutoNum type="arabicPeriod" startAt="6"/>
            </a:pPr>
            <a:r>
              <a:rPr lang="en-US" altLang="zh-HK" dirty="0">
                <a:ea typeface="新細明體" pitchFamily="18" charset="-120"/>
              </a:rPr>
              <a:t>students to be prepared for </a:t>
            </a:r>
            <a:r>
              <a:rPr lang="en-US" altLang="zh-HK" dirty="0">
                <a:solidFill>
                  <a:srgbClr val="FF0000"/>
                </a:solidFill>
                <a:ea typeface="新細明體" pitchFamily="18" charset="-120"/>
              </a:rPr>
              <a:t>class</a:t>
            </a:r>
            <a:r>
              <a:rPr lang="en-US" altLang="zh-HK" dirty="0">
                <a:ea typeface="新細明體" pitchFamily="18" charset="-120"/>
              </a:rPr>
              <a:t>, appearing with appropriate materials and having completed assigned readings and </a:t>
            </a:r>
            <a:r>
              <a:rPr lang="en-US" altLang="zh-HK" dirty="0">
                <a:solidFill>
                  <a:srgbClr val="FF0000"/>
                </a:solidFill>
                <a:ea typeface="新細明體" pitchFamily="18" charset="-120"/>
              </a:rPr>
              <a:t>homework</a:t>
            </a:r>
            <a:r>
              <a:rPr lang="en-US" altLang="zh-HK" dirty="0">
                <a:ea typeface="新細明體" pitchFamily="18" charset="-120"/>
              </a:rPr>
              <a:t>;</a:t>
            </a:r>
            <a:endParaRPr lang="en-US" altLang="zh-TW" dirty="0">
              <a:ea typeface="新細明體" pitchFamily="18" charset="-120"/>
            </a:endParaRPr>
          </a:p>
          <a:p>
            <a:pPr marL="514350" indent="-514350">
              <a:buFont typeface="Times New Roman" pitchFamily="18" charset="0"/>
              <a:buAutoNum type="arabicPeriod" startAt="6"/>
            </a:pPr>
            <a:r>
              <a:rPr lang="en-US" altLang="zh-HK" dirty="0">
                <a:ea typeface="新細明體" pitchFamily="18" charset="-120"/>
              </a:rPr>
              <a:t>full </a:t>
            </a:r>
            <a:r>
              <a:rPr lang="en-US" altLang="zh-HK" dirty="0">
                <a:solidFill>
                  <a:srgbClr val="FF0000"/>
                </a:solidFill>
                <a:ea typeface="新細明體" pitchFamily="18" charset="-120"/>
              </a:rPr>
              <a:t>engagement within the classroom</a:t>
            </a:r>
            <a:r>
              <a:rPr lang="en-US" altLang="zh-HK" dirty="0">
                <a:ea typeface="新細明體" pitchFamily="18" charset="-120"/>
              </a:rPr>
              <a:t>, including focus during lectures, appropriate and relevant questions, and class participation</a:t>
            </a:r>
            <a:r>
              <a:rPr lang="en-US" altLang="zh-TW" dirty="0">
                <a:ea typeface="新細明體" pitchFamily="18" charset="-120"/>
              </a:rPr>
              <a:t>;</a:t>
            </a:r>
          </a:p>
          <a:p>
            <a:pPr marL="514350" indent="-514350">
              <a:buFont typeface="Times New Roman" pitchFamily="18" charset="0"/>
              <a:buAutoNum type="arabicPeriod" startAt="6"/>
            </a:pPr>
            <a:r>
              <a:rPr lang="en-US" altLang="zh-HK" dirty="0">
                <a:ea typeface="新細明體" pitchFamily="18" charset="-120"/>
              </a:rPr>
              <a:t>to cancel class due to </a:t>
            </a:r>
            <a:r>
              <a:rPr lang="en-US" altLang="zh-HK" dirty="0">
                <a:solidFill>
                  <a:srgbClr val="FF0000"/>
                </a:solidFill>
                <a:ea typeface="新細明體" pitchFamily="18" charset="-120"/>
              </a:rPr>
              <a:t>emergency situations </a:t>
            </a:r>
            <a:r>
              <a:rPr lang="en-US" altLang="zh-HK" dirty="0">
                <a:ea typeface="新細明體" pitchFamily="18" charset="-120"/>
              </a:rPr>
              <a:t>and to cover missed material during subsequent classes; </a:t>
            </a:r>
            <a:endParaRPr lang="en-US" altLang="zh-TW" dirty="0">
              <a:ea typeface="新細明體" pitchFamily="18" charset="-120"/>
            </a:endParaRPr>
          </a:p>
          <a:p>
            <a:pPr marL="514350" indent="-514350">
              <a:buFont typeface="Times New Roman" pitchFamily="18" charset="0"/>
              <a:buAutoNum type="arabicPeriod" startAt="6"/>
            </a:pPr>
            <a:r>
              <a:rPr lang="en-US" altLang="zh-HK" dirty="0">
                <a:ea typeface="新細明體" pitchFamily="18" charset="-120"/>
              </a:rPr>
              <a:t>students to act with </a:t>
            </a:r>
            <a:r>
              <a:rPr lang="en-US" altLang="zh-HK" dirty="0">
                <a:solidFill>
                  <a:srgbClr val="FF0000"/>
                </a:solidFill>
                <a:ea typeface="新細明體" pitchFamily="18" charset="-120"/>
              </a:rPr>
              <a:t>integrity</a:t>
            </a:r>
            <a:r>
              <a:rPr lang="en-US" altLang="zh-TW" dirty="0">
                <a:solidFill>
                  <a:srgbClr val="FF0000"/>
                </a:solidFill>
                <a:ea typeface="新細明體" pitchFamily="18" charset="-120"/>
              </a:rPr>
              <a:t> and honesty</a:t>
            </a:r>
            <a:r>
              <a:rPr lang="en-US" altLang="zh-TW" dirty="0">
                <a:ea typeface="新細明體" pitchFamily="18" charset="-120"/>
              </a:rPr>
              <a:t>.</a:t>
            </a:r>
            <a:endParaRPr lang="en-US" dirty="0"/>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9</a:t>
            </a:fld>
            <a:endParaRPr lang="en-US"/>
          </a:p>
        </p:txBody>
      </p:sp>
    </p:spTree>
    <p:extLst>
      <p:ext uri="{BB962C8B-B14F-4D97-AF65-F5344CB8AC3E}">
        <p14:creationId xmlns:p14="http://schemas.microsoft.com/office/powerpoint/2010/main" val="112878832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0" y="274638"/>
            <a:ext cx="9144000" cy="1143000"/>
          </a:xfrm>
        </p:spPr>
        <p:txBody>
          <a:bodyPr>
            <a:normAutofit fontScale="90000"/>
          </a:bodyPr>
          <a:lstStyle/>
          <a:p>
            <a:r>
              <a:rPr lang="en-US" altLang="zh-CN" dirty="0">
                <a:solidFill>
                  <a:prstClr val="black"/>
                </a:solidFill>
              </a:rPr>
              <a:t>Seven Typical Tasks of Machine Learning/Data Mining </a:t>
            </a:r>
            <a:r>
              <a:rPr lang="en-US" sz="4000" b="1" dirty="0" smtClean="0">
                <a:solidFill>
                  <a:srgbClr val="666699"/>
                </a:solidFill>
                <a:ea typeface="ＭＳ Ｐゴシック" pitchFamily="34" charset="-128"/>
              </a:rPr>
              <a:t/>
            </a:r>
            <a:br>
              <a:rPr lang="en-US" sz="4000" b="1" dirty="0" smtClean="0">
                <a:solidFill>
                  <a:srgbClr val="666699"/>
                </a:solidFill>
                <a:ea typeface="ＭＳ Ｐゴシック" pitchFamily="34" charset="-128"/>
              </a:rPr>
            </a:br>
            <a:endParaRPr lang="en-US" sz="2000" b="1" dirty="0" smtClean="0">
              <a:solidFill>
                <a:srgbClr val="3333CC"/>
              </a:solidFill>
              <a:ea typeface="ＭＳ Ｐゴシック" pitchFamily="34" charset="-128"/>
            </a:endParaRPr>
          </a:p>
        </p:txBody>
      </p:sp>
      <p:sp>
        <p:nvSpPr>
          <p:cNvPr id="19458" name="Rectangle 3"/>
          <p:cNvSpPr>
            <a:spLocks noGrp="1" noChangeArrowheads="1"/>
          </p:cNvSpPr>
          <p:nvPr>
            <p:ph type="body" idx="1"/>
          </p:nvPr>
        </p:nvSpPr>
        <p:spPr>
          <a:xfrm>
            <a:off x="533400" y="1371600"/>
            <a:ext cx="8229600" cy="4953000"/>
          </a:xfrm>
        </p:spPr>
        <p:txBody>
          <a:bodyPr/>
          <a:lstStyle/>
          <a:p>
            <a:pPr eaLnBrk="1" hangingPunct="1">
              <a:lnSpc>
                <a:spcPct val="80000"/>
              </a:lnSpc>
              <a:buFont typeface="Arial" pitchFamily="34" charset="0"/>
              <a:buAutoNum type="arabicPeriod"/>
            </a:pPr>
            <a:r>
              <a:rPr lang="en-US" sz="2400" b="1" smtClean="0">
                <a:solidFill>
                  <a:srgbClr val="FF0000"/>
                </a:solidFill>
                <a:ea typeface="ＭＳ Ｐゴシック" pitchFamily="34" charset="-128"/>
              </a:rPr>
              <a:t>Querying:</a:t>
            </a:r>
            <a:r>
              <a:rPr lang="en-US" sz="2400" smtClean="0">
                <a:solidFill>
                  <a:srgbClr val="FF0000"/>
                </a:solidFill>
                <a:ea typeface="ＭＳ Ｐゴシック" pitchFamily="34" charset="-128"/>
              </a:rPr>
              <a:t> </a:t>
            </a:r>
            <a:r>
              <a:rPr lang="en-US" sz="2000" smtClean="0">
                <a:ea typeface="ＭＳ Ｐゴシック" pitchFamily="34" charset="-128"/>
              </a:rPr>
              <a:t>spherical range-search </a:t>
            </a:r>
            <a:r>
              <a:rPr lang="en-US" sz="2000" b="1" smtClean="0">
                <a:ea typeface="ＭＳ Ｐゴシック" pitchFamily="34" charset="-128"/>
              </a:rPr>
              <a:t>O(N),</a:t>
            </a:r>
            <a:r>
              <a:rPr lang="en-US" sz="2000" smtClean="0">
                <a:ea typeface="ＭＳ Ｐゴシック" pitchFamily="34" charset="-128"/>
              </a:rPr>
              <a:t> orthogonal range-search </a:t>
            </a:r>
            <a:r>
              <a:rPr lang="en-US" sz="2000" b="1" smtClean="0">
                <a:ea typeface="ＭＳ Ｐゴシック" pitchFamily="34" charset="-128"/>
              </a:rPr>
              <a:t>O(N),</a:t>
            </a:r>
            <a:r>
              <a:rPr lang="en-US" sz="2000" smtClean="0">
                <a:ea typeface="ＭＳ Ｐゴシック" pitchFamily="34" charset="-128"/>
              </a:rPr>
              <a:t> nearest-neighbor </a:t>
            </a:r>
            <a:r>
              <a:rPr lang="en-US" sz="2000" b="1" smtClean="0">
                <a:ea typeface="ＭＳ Ｐゴシック" pitchFamily="34" charset="-128"/>
              </a:rPr>
              <a:t>O(N),</a:t>
            </a:r>
            <a:r>
              <a:rPr lang="en-US" sz="2000" smtClean="0">
                <a:ea typeface="ＭＳ Ｐゴシック" pitchFamily="34" charset="-128"/>
              </a:rPr>
              <a:t> all-nearest-neighbors </a:t>
            </a:r>
            <a:r>
              <a:rPr lang="en-US" sz="2000" b="1" smtClean="0">
                <a:ea typeface="ＭＳ Ｐゴシック" pitchFamily="34" charset="-128"/>
              </a:rPr>
              <a:t>O(N</a:t>
            </a:r>
            <a:r>
              <a:rPr lang="en-US" sz="2000" b="1" baseline="30000" smtClean="0">
                <a:ea typeface="ＭＳ Ｐゴシック" pitchFamily="34" charset="-128"/>
              </a:rPr>
              <a:t>2</a:t>
            </a:r>
            <a:r>
              <a:rPr lang="en-US" sz="2000" b="1" smtClean="0">
                <a:ea typeface="ＭＳ Ｐゴシック" pitchFamily="34" charset="-128"/>
              </a:rPr>
              <a:t>)</a:t>
            </a:r>
            <a:endParaRPr lang="en-US" sz="2000" smtClean="0">
              <a:ea typeface="ＭＳ Ｐゴシック" pitchFamily="34" charset="-128"/>
            </a:endParaRPr>
          </a:p>
          <a:p>
            <a:pPr eaLnBrk="1" hangingPunct="1">
              <a:lnSpc>
                <a:spcPct val="80000"/>
              </a:lnSpc>
              <a:buFont typeface="Arial" pitchFamily="34" charset="0"/>
              <a:buAutoNum type="arabicPeriod"/>
            </a:pPr>
            <a:r>
              <a:rPr lang="en-US" sz="2400" b="1" smtClean="0">
                <a:solidFill>
                  <a:srgbClr val="FF0000"/>
                </a:solidFill>
                <a:ea typeface="ＭＳ Ｐゴシック" pitchFamily="34" charset="-128"/>
              </a:rPr>
              <a:t>Density estimation:</a:t>
            </a:r>
            <a:r>
              <a:rPr lang="en-US" sz="2400" smtClean="0">
                <a:solidFill>
                  <a:srgbClr val="FF0000"/>
                </a:solidFill>
                <a:ea typeface="ＭＳ Ｐゴシック" pitchFamily="34" charset="-128"/>
              </a:rPr>
              <a:t> </a:t>
            </a:r>
            <a:r>
              <a:rPr lang="en-US" sz="2000" smtClean="0">
                <a:ea typeface="ＭＳ Ｐゴシック" pitchFamily="34" charset="-128"/>
              </a:rPr>
              <a:t>mixture of Gaussians, kernel density estimation </a:t>
            </a:r>
            <a:r>
              <a:rPr lang="en-US" sz="2000" b="1" smtClean="0">
                <a:ea typeface="ＭＳ Ｐゴシック" pitchFamily="34" charset="-128"/>
              </a:rPr>
              <a:t>O(N</a:t>
            </a:r>
            <a:r>
              <a:rPr lang="en-US" sz="2000" b="1" baseline="30000" smtClean="0">
                <a:ea typeface="ＭＳ Ｐゴシック" pitchFamily="34" charset="-128"/>
              </a:rPr>
              <a:t>2</a:t>
            </a:r>
            <a:r>
              <a:rPr lang="en-US" sz="2000" b="1" smtClean="0">
                <a:ea typeface="ＭＳ Ｐゴシック" pitchFamily="34" charset="-128"/>
              </a:rPr>
              <a:t>), </a:t>
            </a:r>
            <a:r>
              <a:rPr lang="en-US" sz="2000" smtClean="0">
                <a:ea typeface="ＭＳ Ｐゴシック" pitchFamily="34" charset="-128"/>
              </a:rPr>
              <a:t>kernel conditional density estimation </a:t>
            </a:r>
            <a:r>
              <a:rPr lang="en-US" sz="2000" b="1" smtClean="0">
                <a:ea typeface="ＭＳ Ｐゴシック" pitchFamily="34" charset="-128"/>
              </a:rPr>
              <a:t>O(N</a:t>
            </a:r>
            <a:r>
              <a:rPr lang="en-US" sz="2000" b="1" baseline="30000" smtClean="0">
                <a:ea typeface="ＭＳ Ｐゴシック" pitchFamily="34" charset="-128"/>
              </a:rPr>
              <a:t>3</a:t>
            </a:r>
            <a:r>
              <a:rPr lang="en-US" sz="2000" b="1" smtClean="0">
                <a:ea typeface="ＭＳ Ｐゴシック" pitchFamily="34" charset="-128"/>
              </a:rPr>
              <a:t>) </a:t>
            </a:r>
            <a:endParaRPr lang="en-US" sz="2000" smtClean="0">
              <a:ea typeface="ＭＳ Ｐゴシック" pitchFamily="34" charset="-128"/>
            </a:endParaRPr>
          </a:p>
          <a:p>
            <a:pPr eaLnBrk="1" hangingPunct="1">
              <a:lnSpc>
                <a:spcPct val="80000"/>
              </a:lnSpc>
              <a:buFont typeface="Arial" pitchFamily="34" charset="0"/>
              <a:buAutoNum type="arabicPeriod"/>
            </a:pPr>
            <a:r>
              <a:rPr lang="en-US" sz="2400" b="1" smtClean="0">
                <a:solidFill>
                  <a:srgbClr val="FF0000"/>
                </a:solidFill>
                <a:ea typeface="ＭＳ Ｐゴシック" pitchFamily="34" charset="-128"/>
              </a:rPr>
              <a:t>Classification:</a:t>
            </a:r>
            <a:r>
              <a:rPr lang="en-US" sz="2400" smtClean="0">
                <a:solidFill>
                  <a:srgbClr val="FF0000"/>
                </a:solidFill>
                <a:ea typeface="ＭＳ Ｐゴシック" pitchFamily="34" charset="-128"/>
              </a:rPr>
              <a:t> </a:t>
            </a:r>
            <a:r>
              <a:rPr lang="en-US" sz="2000" smtClean="0">
                <a:ea typeface="ＭＳ Ｐゴシック" pitchFamily="34" charset="-128"/>
              </a:rPr>
              <a:t>decision tree, nearest-neighbor classifier </a:t>
            </a:r>
            <a:r>
              <a:rPr lang="en-US" sz="2000" b="1" smtClean="0">
                <a:ea typeface="ＭＳ Ｐゴシック" pitchFamily="34" charset="-128"/>
              </a:rPr>
              <a:t>O(N</a:t>
            </a:r>
            <a:r>
              <a:rPr lang="en-US" sz="2000" b="1" baseline="30000" smtClean="0">
                <a:ea typeface="ＭＳ Ｐゴシック" pitchFamily="34" charset="-128"/>
              </a:rPr>
              <a:t>2</a:t>
            </a:r>
            <a:r>
              <a:rPr lang="en-US" sz="2000" b="1" smtClean="0">
                <a:ea typeface="ＭＳ Ｐゴシック" pitchFamily="34" charset="-128"/>
              </a:rPr>
              <a:t>)</a:t>
            </a:r>
            <a:r>
              <a:rPr lang="en-US" sz="2000" smtClean="0">
                <a:ea typeface="ＭＳ Ｐゴシック" pitchFamily="34" charset="-128"/>
              </a:rPr>
              <a:t>, kernel discriminant analysis </a:t>
            </a:r>
            <a:r>
              <a:rPr lang="en-US" sz="2000" b="1" smtClean="0">
                <a:ea typeface="ＭＳ Ｐゴシック" pitchFamily="34" charset="-128"/>
              </a:rPr>
              <a:t>O(N</a:t>
            </a:r>
            <a:r>
              <a:rPr lang="en-US" sz="2000" b="1" baseline="30000" smtClean="0">
                <a:ea typeface="ＭＳ Ｐゴシック" pitchFamily="34" charset="-128"/>
              </a:rPr>
              <a:t>2</a:t>
            </a:r>
            <a:r>
              <a:rPr lang="en-US" sz="2000" b="1" smtClean="0">
                <a:ea typeface="ＭＳ Ｐゴシック" pitchFamily="34" charset="-128"/>
              </a:rPr>
              <a:t>)</a:t>
            </a:r>
            <a:r>
              <a:rPr lang="en-US" sz="2000" smtClean="0">
                <a:ea typeface="ＭＳ Ｐゴシック" pitchFamily="34" charset="-128"/>
              </a:rPr>
              <a:t>, support vector machine </a:t>
            </a:r>
            <a:r>
              <a:rPr lang="en-US" sz="2000" b="1" smtClean="0">
                <a:ea typeface="ＭＳ Ｐゴシック" pitchFamily="34" charset="-128"/>
              </a:rPr>
              <a:t>O(N</a:t>
            </a:r>
            <a:r>
              <a:rPr lang="en-US" sz="2000" b="1" baseline="30000" smtClean="0">
                <a:ea typeface="ＭＳ Ｐゴシック" pitchFamily="34" charset="-128"/>
              </a:rPr>
              <a:t>3</a:t>
            </a:r>
            <a:r>
              <a:rPr lang="en-US" sz="2000" b="1" smtClean="0">
                <a:ea typeface="ＭＳ Ｐゴシック" pitchFamily="34" charset="-128"/>
              </a:rPr>
              <a:t>)</a:t>
            </a:r>
            <a:r>
              <a:rPr lang="en-US" sz="2000" smtClean="0">
                <a:ea typeface="ＭＳ Ｐゴシック" pitchFamily="34" charset="-128"/>
              </a:rPr>
              <a:t> , L</a:t>
            </a:r>
            <a:r>
              <a:rPr lang="en-US" sz="2000" baseline="-25000" smtClean="0">
                <a:ea typeface="ＭＳ Ｐゴシック" pitchFamily="34" charset="-128"/>
              </a:rPr>
              <a:t>p</a:t>
            </a:r>
            <a:r>
              <a:rPr lang="en-US" sz="2000" smtClean="0">
                <a:ea typeface="ＭＳ Ｐゴシック" pitchFamily="34" charset="-128"/>
              </a:rPr>
              <a:t> SVM</a:t>
            </a:r>
          </a:p>
          <a:p>
            <a:pPr eaLnBrk="1" hangingPunct="1">
              <a:lnSpc>
                <a:spcPct val="80000"/>
              </a:lnSpc>
              <a:buFont typeface="Arial" pitchFamily="34" charset="0"/>
              <a:buAutoNum type="arabicPeriod"/>
            </a:pPr>
            <a:r>
              <a:rPr lang="en-US" sz="2400" b="1" smtClean="0">
                <a:solidFill>
                  <a:srgbClr val="FF0000"/>
                </a:solidFill>
                <a:ea typeface="ＭＳ Ｐゴシック" pitchFamily="34" charset="-128"/>
              </a:rPr>
              <a:t>Regression:</a:t>
            </a:r>
            <a:r>
              <a:rPr lang="en-US" sz="2400" smtClean="0">
                <a:solidFill>
                  <a:srgbClr val="FF0000"/>
                </a:solidFill>
                <a:ea typeface="ＭＳ Ｐゴシック" pitchFamily="34" charset="-128"/>
              </a:rPr>
              <a:t> </a:t>
            </a:r>
            <a:r>
              <a:rPr lang="en-US" sz="2000" smtClean="0">
                <a:ea typeface="ＭＳ Ｐゴシック" pitchFamily="34" charset="-128"/>
              </a:rPr>
              <a:t>linear regression, LASSO, kernel regression </a:t>
            </a:r>
            <a:r>
              <a:rPr lang="en-US" sz="2000" b="1" smtClean="0">
                <a:ea typeface="ＭＳ Ｐゴシック" pitchFamily="34" charset="-128"/>
              </a:rPr>
              <a:t>O(N</a:t>
            </a:r>
            <a:r>
              <a:rPr lang="en-US" sz="2000" b="1" baseline="30000" smtClean="0">
                <a:ea typeface="ＭＳ Ｐゴシック" pitchFamily="34" charset="-128"/>
              </a:rPr>
              <a:t>2</a:t>
            </a:r>
            <a:r>
              <a:rPr lang="en-US" sz="2000" b="1" smtClean="0">
                <a:ea typeface="ＭＳ Ｐゴシック" pitchFamily="34" charset="-128"/>
              </a:rPr>
              <a:t>),</a:t>
            </a:r>
            <a:r>
              <a:rPr lang="en-US" sz="2000" smtClean="0">
                <a:ea typeface="ＭＳ Ｐゴシック" pitchFamily="34" charset="-128"/>
              </a:rPr>
              <a:t> Gaussian process regression</a:t>
            </a:r>
            <a:r>
              <a:rPr lang="en-US" sz="2000" b="1" smtClean="0">
                <a:ea typeface="ＭＳ Ｐゴシック" pitchFamily="34" charset="-128"/>
              </a:rPr>
              <a:t> O(N</a:t>
            </a:r>
            <a:r>
              <a:rPr lang="en-US" sz="2000" b="1" baseline="30000" smtClean="0">
                <a:ea typeface="ＭＳ Ｐゴシック" pitchFamily="34" charset="-128"/>
              </a:rPr>
              <a:t>3</a:t>
            </a:r>
            <a:r>
              <a:rPr lang="en-US" sz="2000" b="1" smtClean="0">
                <a:ea typeface="ＭＳ Ｐゴシック" pitchFamily="34" charset="-128"/>
              </a:rPr>
              <a:t>)</a:t>
            </a:r>
          </a:p>
          <a:p>
            <a:pPr eaLnBrk="1" hangingPunct="1">
              <a:lnSpc>
                <a:spcPct val="80000"/>
              </a:lnSpc>
              <a:buFont typeface="Arial" pitchFamily="34" charset="0"/>
              <a:buAutoNum type="arabicPeriod"/>
            </a:pPr>
            <a:r>
              <a:rPr lang="en-US" sz="2400" b="1" smtClean="0">
                <a:solidFill>
                  <a:srgbClr val="FF0000"/>
                </a:solidFill>
                <a:ea typeface="ＭＳ Ｐゴシック" pitchFamily="34" charset="-128"/>
              </a:rPr>
              <a:t>Dimension reduction:</a:t>
            </a:r>
            <a:r>
              <a:rPr lang="en-US" sz="2400" smtClean="0">
                <a:solidFill>
                  <a:srgbClr val="FF0000"/>
                </a:solidFill>
                <a:ea typeface="ＭＳ Ｐゴシック" pitchFamily="34" charset="-128"/>
              </a:rPr>
              <a:t> </a:t>
            </a:r>
            <a:r>
              <a:rPr lang="en-US" sz="2000" smtClean="0">
                <a:ea typeface="ＭＳ Ｐゴシック" pitchFamily="34" charset="-128"/>
              </a:rPr>
              <a:t>PCA, non-negative matrix factorization, kernel PCA </a:t>
            </a:r>
            <a:r>
              <a:rPr lang="en-US" sz="2000" b="1" smtClean="0">
                <a:ea typeface="ＭＳ Ｐゴシック" pitchFamily="34" charset="-128"/>
              </a:rPr>
              <a:t>O(N</a:t>
            </a:r>
            <a:r>
              <a:rPr lang="en-US" sz="2000" b="1" baseline="30000" smtClean="0">
                <a:ea typeface="ＭＳ Ｐゴシック" pitchFamily="34" charset="-128"/>
              </a:rPr>
              <a:t>3</a:t>
            </a:r>
            <a:r>
              <a:rPr lang="en-US" sz="2000" b="1" smtClean="0">
                <a:ea typeface="ＭＳ Ｐゴシック" pitchFamily="34" charset="-128"/>
              </a:rPr>
              <a:t>)</a:t>
            </a:r>
            <a:r>
              <a:rPr lang="en-US" sz="2000" smtClean="0">
                <a:ea typeface="ＭＳ Ｐゴシック" pitchFamily="34" charset="-128"/>
              </a:rPr>
              <a:t>, maximum variance unfolding </a:t>
            </a:r>
            <a:r>
              <a:rPr lang="en-US" sz="2000" b="1" smtClean="0">
                <a:ea typeface="ＭＳ Ｐゴシック" pitchFamily="34" charset="-128"/>
              </a:rPr>
              <a:t>O(N</a:t>
            </a:r>
            <a:r>
              <a:rPr lang="en-US" sz="2000" b="1" baseline="30000" smtClean="0">
                <a:ea typeface="ＭＳ Ｐゴシック" pitchFamily="34" charset="-128"/>
              </a:rPr>
              <a:t>3</a:t>
            </a:r>
            <a:r>
              <a:rPr lang="en-US" sz="2000" b="1" smtClean="0">
                <a:ea typeface="ＭＳ Ｐゴシック" pitchFamily="34" charset="-128"/>
              </a:rPr>
              <a:t>)</a:t>
            </a:r>
            <a:r>
              <a:rPr lang="en-US" sz="2000" smtClean="0">
                <a:ea typeface="ＭＳ Ｐゴシック" pitchFamily="34" charset="-128"/>
              </a:rPr>
              <a:t>; Gaussian graphical models, discrete graphical models</a:t>
            </a:r>
          </a:p>
          <a:p>
            <a:pPr eaLnBrk="1" hangingPunct="1">
              <a:lnSpc>
                <a:spcPct val="80000"/>
              </a:lnSpc>
              <a:buFont typeface="Arial" pitchFamily="34" charset="0"/>
              <a:buAutoNum type="arabicPeriod"/>
            </a:pPr>
            <a:r>
              <a:rPr lang="en-US" sz="2400" b="1" smtClean="0">
                <a:solidFill>
                  <a:srgbClr val="FF0000"/>
                </a:solidFill>
                <a:ea typeface="ＭＳ Ｐゴシック" pitchFamily="34" charset="-128"/>
              </a:rPr>
              <a:t>Clustering:</a:t>
            </a:r>
            <a:r>
              <a:rPr lang="en-US" sz="2400" smtClean="0">
                <a:solidFill>
                  <a:srgbClr val="FF0000"/>
                </a:solidFill>
                <a:ea typeface="ＭＳ Ｐゴシック" pitchFamily="34" charset="-128"/>
              </a:rPr>
              <a:t> </a:t>
            </a:r>
            <a:r>
              <a:rPr lang="en-US" sz="2000" smtClean="0">
                <a:ea typeface="ＭＳ Ｐゴシック" pitchFamily="34" charset="-128"/>
              </a:rPr>
              <a:t>k-means, mean-shift </a:t>
            </a:r>
            <a:r>
              <a:rPr lang="en-US" sz="2000" b="1" smtClean="0">
                <a:ea typeface="ＭＳ Ｐゴシック" pitchFamily="34" charset="-128"/>
              </a:rPr>
              <a:t>O(N</a:t>
            </a:r>
            <a:r>
              <a:rPr lang="en-US" sz="2000" b="1" baseline="30000" smtClean="0">
                <a:ea typeface="ＭＳ Ｐゴシック" pitchFamily="34" charset="-128"/>
              </a:rPr>
              <a:t>2</a:t>
            </a:r>
            <a:r>
              <a:rPr lang="en-US" sz="2000" b="1" smtClean="0">
                <a:ea typeface="ＭＳ Ｐゴシック" pitchFamily="34" charset="-128"/>
              </a:rPr>
              <a:t>),</a:t>
            </a:r>
            <a:r>
              <a:rPr lang="en-US" sz="2000" smtClean="0">
                <a:ea typeface="ＭＳ Ｐゴシック" pitchFamily="34" charset="-128"/>
              </a:rPr>
              <a:t> hierarchical (FoF) clustering </a:t>
            </a:r>
            <a:r>
              <a:rPr lang="en-US" sz="2000" b="1" smtClean="0">
                <a:ea typeface="ＭＳ Ｐゴシック" pitchFamily="34" charset="-128"/>
              </a:rPr>
              <a:t>O(N</a:t>
            </a:r>
            <a:r>
              <a:rPr lang="en-US" sz="2000" b="1" baseline="30000" smtClean="0">
                <a:ea typeface="ＭＳ Ｐゴシック" pitchFamily="34" charset="-128"/>
              </a:rPr>
              <a:t>3</a:t>
            </a:r>
            <a:r>
              <a:rPr lang="en-US" sz="2000" b="1" smtClean="0">
                <a:ea typeface="ＭＳ Ｐゴシック" pitchFamily="34" charset="-128"/>
              </a:rPr>
              <a:t>)</a:t>
            </a:r>
            <a:endParaRPr lang="en-US" sz="2000" smtClean="0">
              <a:ea typeface="ＭＳ Ｐゴシック" pitchFamily="34" charset="-128"/>
            </a:endParaRPr>
          </a:p>
          <a:p>
            <a:pPr eaLnBrk="1" hangingPunct="1">
              <a:lnSpc>
                <a:spcPct val="80000"/>
              </a:lnSpc>
              <a:buFont typeface="Arial" pitchFamily="34" charset="0"/>
              <a:buAutoNum type="arabicPeriod"/>
            </a:pPr>
            <a:r>
              <a:rPr lang="en-US" sz="2400" b="1" smtClean="0">
                <a:solidFill>
                  <a:srgbClr val="FF0000"/>
                </a:solidFill>
                <a:ea typeface="ＭＳ Ｐゴシック" pitchFamily="34" charset="-128"/>
              </a:rPr>
              <a:t>Testing and matching:</a:t>
            </a:r>
            <a:r>
              <a:rPr lang="en-US" sz="2400" smtClean="0">
                <a:solidFill>
                  <a:srgbClr val="FF0000"/>
                </a:solidFill>
                <a:ea typeface="ＭＳ Ｐゴシック" pitchFamily="34" charset="-128"/>
              </a:rPr>
              <a:t> </a:t>
            </a:r>
            <a:r>
              <a:rPr lang="en-US" sz="2000" smtClean="0">
                <a:ea typeface="ＭＳ Ｐゴシック" pitchFamily="34" charset="-128"/>
              </a:rPr>
              <a:t>MST </a:t>
            </a:r>
            <a:r>
              <a:rPr lang="en-US" sz="2000" b="1" smtClean="0">
                <a:ea typeface="ＭＳ Ｐゴシック" pitchFamily="34" charset="-128"/>
              </a:rPr>
              <a:t>O(N</a:t>
            </a:r>
            <a:r>
              <a:rPr lang="en-US" sz="2000" b="1" baseline="30000" smtClean="0">
                <a:ea typeface="ＭＳ Ｐゴシック" pitchFamily="34" charset="-128"/>
              </a:rPr>
              <a:t>3</a:t>
            </a:r>
            <a:r>
              <a:rPr lang="en-US" sz="2000" b="1" smtClean="0">
                <a:ea typeface="ＭＳ Ｐゴシック" pitchFamily="34" charset="-128"/>
              </a:rPr>
              <a:t>)</a:t>
            </a:r>
            <a:r>
              <a:rPr lang="en-US" sz="2000" smtClean="0">
                <a:ea typeface="ＭＳ Ｐゴシック" pitchFamily="34" charset="-128"/>
              </a:rPr>
              <a:t>, bipartite cross-matching </a:t>
            </a:r>
            <a:r>
              <a:rPr lang="en-US" sz="2000" b="1" smtClean="0">
                <a:ea typeface="ＭＳ Ｐゴシック" pitchFamily="34" charset="-128"/>
              </a:rPr>
              <a:t>O(N</a:t>
            </a:r>
            <a:r>
              <a:rPr lang="en-US" sz="2000" b="1" baseline="30000" smtClean="0">
                <a:ea typeface="ＭＳ Ｐゴシック" pitchFamily="34" charset="-128"/>
              </a:rPr>
              <a:t>3</a:t>
            </a:r>
            <a:r>
              <a:rPr lang="en-US" sz="2000" b="1" smtClean="0">
                <a:ea typeface="ＭＳ Ｐゴシック" pitchFamily="34" charset="-128"/>
              </a:rPr>
              <a:t>)</a:t>
            </a:r>
            <a:r>
              <a:rPr lang="en-US" sz="2000" smtClean="0">
                <a:ea typeface="ＭＳ Ｐゴシック" pitchFamily="34" charset="-128"/>
              </a:rPr>
              <a:t>, n-point correlation 2-sample testing </a:t>
            </a:r>
            <a:r>
              <a:rPr lang="en-US" sz="2000" b="1" smtClean="0">
                <a:ea typeface="ＭＳ Ｐゴシック" pitchFamily="34" charset="-128"/>
              </a:rPr>
              <a:t>O(N</a:t>
            </a:r>
            <a:r>
              <a:rPr lang="en-US" sz="2000" b="1" baseline="30000" smtClean="0">
                <a:ea typeface="ＭＳ Ｐゴシック" pitchFamily="34" charset="-128"/>
              </a:rPr>
              <a:t>n</a:t>
            </a:r>
            <a:r>
              <a:rPr lang="en-US" sz="2000" b="1" smtClean="0">
                <a:ea typeface="ＭＳ Ｐゴシック" pitchFamily="34" charset="-128"/>
              </a:rPr>
              <a:t>)</a:t>
            </a:r>
            <a:r>
              <a:rPr lang="en-US" sz="2000" smtClean="0">
                <a:ea typeface="ＭＳ Ｐゴシック" pitchFamily="34" charset="-128"/>
              </a:rPr>
              <a:t>, kernel embedding </a:t>
            </a:r>
            <a:endParaRPr lang="en-US" sz="1600" smtClean="0">
              <a:ea typeface="ＭＳ Ｐゴシック" pitchFamily="34" charset="-128"/>
            </a:endParaRPr>
          </a:p>
          <a:p>
            <a:pPr eaLnBrk="1" hangingPunct="1">
              <a:lnSpc>
                <a:spcPct val="80000"/>
              </a:lnSpc>
              <a:buFont typeface="Arial" pitchFamily="34" charset="0"/>
              <a:buChar char="•"/>
            </a:pPr>
            <a:endParaRPr lang="en-US" sz="1400" smtClean="0">
              <a:ea typeface="ＭＳ Ｐゴシック" pitchFamily="34" charset="-128"/>
            </a:endParaRPr>
          </a:p>
        </p:txBody>
      </p:sp>
    </p:spTree>
    <p:extLst>
      <p:ext uri="{BB962C8B-B14F-4D97-AF65-F5344CB8AC3E}">
        <p14:creationId xmlns:p14="http://schemas.microsoft.com/office/powerpoint/2010/main" val="55027364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0" y="131093"/>
            <a:ext cx="9144000" cy="1143000"/>
          </a:xfrm>
        </p:spPr>
        <p:txBody>
          <a:bodyPr>
            <a:noAutofit/>
          </a:bodyPr>
          <a:lstStyle/>
          <a:p>
            <a:r>
              <a:rPr lang="en-US" altLang="zh-CN" sz="4000" dirty="0">
                <a:solidFill>
                  <a:prstClr val="black"/>
                </a:solidFill>
              </a:rPr>
              <a:t>Seven Typical Tasks of Machine Learning/Data Mining </a:t>
            </a:r>
            <a:endParaRPr lang="en-US" sz="4000" dirty="0">
              <a:solidFill>
                <a:prstClr val="black"/>
              </a:solidFill>
            </a:endParaRPr>
          </a:p>
        </p:txBody>
      </p:sp>
      <p:sp>
        <p:nvSpPr>
          <p:cNvPr id="21506" name="Rectangle 3"/>
          <p:cNvSpPr>
            <a:spLocks noGrp="1" noChangeArrowheads="1"/>
          </p:cNvSpPr>
          <p:nvPr>
            <p:ph type="body" idx="1"/>
          </p:nvPr>
        </p:nvSpPr>
        <p:spPr>
          <a:xfrm>
            <a:off x="533400" y="1371600"/>
            <a:ext cx="8229600" cy="4953000"/>
          </a:xfrm>
        </p:spPr>
        <p:txBody>
          <a:bodyPr/>
          <a:lstStyle/>
          <a:p>
            <a:pPr eaLnBrk="1" hangingPunct="1">
              <a:lnSpc>
                <a:spcPct val="80000"/>
              </a:lnSpc>
              <a:buFont typeface="Arial" pitchFamily="34" charset="0"/>
              <a:buAutoNum type="arabicPeriod"/>
            </a:pPr>
            <a:r>
              <a:rPr lang="en-US" sz="2400" b="1" smtClean="0">
                <a:ea typeface="ＭＳ Ｐゴシック" pitchFamily="34" charset="-128"/>
              </a:rPr>
              <a:t>Querying:</a:t>
            </a:r>
            <a:r>
              <a:rPr lang="en-US" sz="2400" smtClean="0">
                <a:ea typeface="ＭＳ Ｐゴシック" pitchFamily="34" charset="-128"/>
              </a:rPr>
              <a:t> </a:t>
            </a:r>
            <a:r>
              <a:rPr lang="en-US" sz="2000" smtClean="0">
                <a:ea typeface="ＭＳ Ｐゴシック" pitchFamily="34" charset="-128"/>
              </a:rPr>
              <a:t>spherical range-search </a:t>
            </a:r>
            <a:r>
              <a:rPr lang="en-US" sz="2000" b="1" smtClean="0">
                <a:solidFill>
                  <a:srgbClr val="FF0000"/>
                </a:solidFill>
                <a:ea typeface="ＭＳ Ｐゴシック" pitchFamily="34" charset="-128"/>
              </a:rPr>
              <a:t>O(N)</a:t>
            </a:r>
            <a:r>
              <a:rPr lang="en-US" sz="2000" b="1" smtClean="0">
                <a:ea typeface="ＭＳ Ｐゴシック" pitchFamily="34" charset="-128"/>
              </a:rPr>
              <a:t>,</a:t>
            </a:r>
            <a:r>
              <a:rPr lang="en-US" sz="2000" smtClean="0">
                <a:ea typeface="ＭＳ Ｐゴシック" pitchFamily="34" charset="-128"/>
              </a:rPr>
              <a:t> orthogonal range-search </a:t>
            </a:r>
            <a:r>
              <a:rPr lang="en-US" sz="2000" b="1" smtClean="0">
                <a:solidFill>
                  <a:srgbClr val="FF0000"/>
                </a:solidFill>
                <a:ea typeface="ＭＳ Ｐゴシック" pitchFamily="34" charset="-128"/>
              </a:rPr>
              <a:t>O(N)</a:t>
            </a:r>
            <a:r>
              <a:rPr lang="en-US" sz="2000" b="1" smtClean="0">
                <a:ea typeface="ＭＳ Ｐゴシック" pitchFamily="34" charset="-128"/>
              </a:rPr>
              <a:t>,</a:t>
            </a:r>
            <a:r>
              <a:rPr lang="en-US" sz="2000" smtClean="0">
                <a:ea typeface="ＭＳ Ｐゴシック" pitchFamily="34" charset="-128"/>
              </a:rPr>
              <a:t> nearest-neighbor </a:t>
            </a:r>
            <a:r>
              <a:rPr lang="en-US" sz="2000" b="1" smtClean="0">
                <a:solidFill>
                  <a:srgbClr val="FF0000"/>
                </a:solidFill>
                <a:ea typeface="ＭＳ Ｐゴシック" pitchFamily="34" charset="-128"/>
              </a:rPr>
              <a:t>O(N)</a:t>
            </a:r>
            <a:r>
              <a:rPr lang="en-US" sz="2000" b="1" smtClean="0">
                <a:ea typeface="ＭＳ Ｐゴシック" pitchFamily="34" charset="-128"/>
              </a:rPr>
              <a:t>,</a:t>
            </a:r>
            <a:r>
              <a:rPr lang="en-US" sz="2000" smtClean="0">
                <a:ea typeface="ＭＳ Ｐゴシック" pitchFamily="34" charset="-128"/>
              </a:rPr>
              <a:t> all-nearest-neighbors </a:t>
            </a:r>
            <a:r>
              <a:rPr lang="en-US" sz="2000" b="1" smtClean="0">
                <a:solidFill>
                  <a:srgbClr val="FF0000"/>
                </a:solidFill>
                <a:ea typeface="ＭＳ Ｐゴシック" pitchFamily="34" charset="-128"/>
              </a:rPr>
              <a:t>O(N</a:t>
            </a:r>
            <a:r>
              <a:rPr lang="en-US" sz="2000" b="1" baseline="30000" smtClean="0">
                <a:solidFill>
                  <a:srgbClr val="FF0000"/>
                </a:solidFill>
                <a:ea typeface="ＭＳ Ｐゴシック" pitchFamily="34" charset="-128"/>
              </a:rPr>
              <a:t>2</a:t>
            </a:r>
            <a:r>
              <a:rPr lang="en-US" sz="2000" b="1" smtClean="0">
                <a:solidFill>
                  <a:srgbClr val="FF0000"/>
                </a:solidFill>
                <a:ea typeface="ＭＳ Ｐゴシック" pitchFamily="34" charset="-128"/>
              </a:rPr>
              <a:t>)</a:t>
            </a:r>
            <a:endParaRPr lang="en-US" sz="2000" smtClean="0">
              <a:solidFill>
                <a:srgbClr val="FF0000"/>
              </a:solidFill>
              <a:ea typeface="ＭＳ Ｐゴシック" pitchFamily="34" charset="-128"/>
            </a:endParaRPr>
          </a:p>
          <a:p>
            <a:pPr eaLnBrk="1" hangingPunct="1">
              <a:lnSpc>
                <a:spcPct val="80000"/>
              </a:lnSpc>
              <a:buFont typeface="Arial" pitchFamily="34" charset="0"/>
              <a:buAutoNum type="arabicPeriod"/>
            </a:pPr>
            <a:r>
              <a:rPr lang="en-US" sz="2400" b="1" smtClean="0">
                <a:ea typeface="ＭＳ Ｐゴシック" pitchFamily="34" charset="-128"/>
              </a:rPr>
              <a:t>Density estimation:</a:t>
            </a:r>
            <a:r>
              <a:rPr lang="en-US" sz="2400" smtClean="0">
                <a:ea typeface="ＭＳ Ｐゴシック" pitchFamily="34" charset="-128"/>
              </a:rPr>
              <a:t> </a:t>
            </a:r>
            <a:r>
              <a:rPr lang="en-US" sz="2000" smtClean="0">
                <a:ea typeface="ＭＳ Ｐゴシック" pitchFamily="34" charset="-128"/>
              </a:rPr>
              <a:t>mixture of Gaussians, kernel density estimation </a:t>
            </a:r>
            <a:r>
              <a:rPr lang="en-US" sz="2000" b="1" smtClean="0">
                <a:solidFill>
                  <a:srgbClr val="FF0000"/>
                </a:solidFill>
                <a:ea typeface="ＭＳ Ｐゴシック" pitchFamily="34" charset="-128"/>
              </a:rPr>
              <a:t>O(N</a:t>
            </a:r>
            <a:r>
              <a:rPr lang="en-US" sz="2000" b="1" baseline="30000" smtClean="0">
                <a:solidFill>
                  <a:srgbClr val="FF0000"/>
                </a:solidFill>
                <a:ea typeface="ＭＳ Ｐゴシック" pitchFamily="34" charset="-128"/>
              </a:rPr>
              <a:t>2</a:t>
            </a:r>
            <a:r>
              <a:rPr lang="en-US" sz="2000" b="1" smtClean="0">
                <a:solidFill>
                  <a:srgbClr val="FF0000"/>
                </a:solidFill>
                <a:ea typeface="ＭＳ Ｐゴシック" pitchFamily="34" charset="-128"/>
              </a:rPr>
              <a:t>)</a:t>
            </a:r>
            <a:r>
              <a:rPr lang="en-US" sz="2000" b="1" smtClean="0">
                <a:ea typeface="ＭＳ Ｐゴシック" pitchFamily="34" charset="-128"/>
              </a:rPr>
              <a:t>, </a:t>
            </a:r>
            <a:r>
              <a:rPr lang="en-US" sz="2000" smtClean="0">
                <a:ea typeface="ＭＳ Ｐゴシック" pitchFamily="34" charset="-128"/>
              </a:rPr>
              <a:t>kernel conditional density estimation </a:t>
            </a:r>
            <a:r>
              <a:rPr lang="en-US" sz="2000" b="1" smtClean="0">
                <a:solidFill>
                  <a:srgbClr val="FF0000"/>
                </a:solidFill>
                <a:ea typeface="ＭＳ Ｐゴシック" pitchFamily="34" charset="-128"/>
              </a:rPr>
              <a:t>O(N</a:t>
            </a:r>
            <a:r>
              <a:rPr lang="en-US" sz="2000" b="1" baseline="30000" smtClean="0">
                <a:solidFill>
                  <a:srgbClr val="FF0000"/>
                </a:solidFill>
                <a:ea typeface="ＭＳ Ｐゴシック" pitchFamily="34" charset="-128"/>
              </a:rPr>
              <a:t>3</a:t>
            </a:r>
            <a:r>
              <a:rPr lang="en-US" sz="2000" b="1" smtClean="0">
                <a:solidFill>
                  <a:srgbClr val="FF0000"/>
                </a:solidFill>
                <a:ea typeface="ＭＳ Ｐゴシック" pitchFamily="34" charset="-128"/>
              </a:rPr>
              <a:t>) </a:t>
            </a:r>
            <a:endParaRPr lang="en-US" sz="2000" smtClean="0">
              <a:solidFill>
                <a:srgbClr val="FF0000"/>
              </a:solidFill>
              <a:ea typeface="ＭＳ Ｐゴシック" pitchFamily="34" charset="-128"/>
            </a:endParaRPr>
          </a:p>
          <a:p>
            <a:pPr eaLnBrk="1" hangingPunct="1">
              <a:lnSpc>
                <a:spcPct val="80000"/>
              </a:lnSpc>
              <a:buFont typeface="Arial" pitchFamily="34" charset="0"/>
              <a:buAutoNum type="arabicPeriod"/>
            </a:pPr>
            <a:r>
              <a:rPr lang="en-US" sz="2400" b="1" smtClean="0">
                <a:ea typeface="ＭＳ Ｐゴシック" pitchFamily="34" charset="-128"/>
              </a:rPr>
              <a:t>Classification:</a:t>
            </a:r>
            <a:r>
              <a:rPr lang="en-US" sz="2400" smtClean="0">
                <a:ea typeface="ＭＳ Ｐゴシック" pitchFamily="34" charset="-128"/>
              </a:rPr>
              <a:t> </a:t>
            </a:r>
            <a:r>
              <a:rPr lang="en-US" sz="2000" smtClean="0">
                <a:ea typeface="ＭＳ Ｐゴシック" pitchFamily="34" charset="-128"/>
              </a:rPr>
              <a:t>decision tree, nearest-neighbor classifier </a:t>
            </a:r>
            <a:r>
              <a:rPr lang="en-US" sz="2000" b="1" smtClean="0">
                <a:solidFill>
                  <a:srgbClr val="FF0000"/>
                </a:solidFill>
                <a:ea typeface="ＭＳ Ｐゴシック" pitchFamily="34" charset="-128"/>
              </a:rPr>
              <a:t>O(N</a:t>
            </a:r>
            <a:r>
              <a:rPr lang="en-US" sz="2000" b="1" baseline="30000" smtClean="0">
                <a:solidFill>
                  <a:srgbClr val="FF0000"/>
                </a:solidFill>
                <a:ea typeface="ＭＳ Ｐゴシック" pitchFamily="34" charset="-128"/>
              </a:rPr>
              <a:t>2</a:t>
            </a:r>
            <a:r>
              <a:rPr lang="en-US" sz="2000" b="1" smtClean="0">
                <a:solidFill>
                  <a:srgbClr val="FF0000"/>
                </a:solidFill>
                <a:ea typeface="ＭＳ Ｐゴシック" pitchFamily="34" charset="-128"/>
              </a:rPr>
              <a:t>)</a:t>
            </a:r>
            <a:r>
              <a:rPr lang="en-US" sz="2000" smtClean="0">
                <a:ea typeface="ＭＳ Ｐゴシック" pitchFamily="34" charset="-128"/>
              </a:rPr>
              <a:t>, kernel discriminant analysis </a:t>
            </a:r>
            <a:r>
              <a:rPr lang="en-US" sz="2000" b="1" smtClean="0">
                <a:solidFill>
                  <a:srgbClr val="FF0000"/>
                </a:solidFill>
                <a:ea typeface="ＭＳ Ｐゴシック" pitchFamily="34" charset="-128"/>
              </a:rPr>
              <a:t>O(N</a:t>
            </a:r>
            <a:r>
              <a:rPr lang="en-US" sz="2000" b="1" baseline="30000" smtClean="0">
                <a:solidFill>
                  <a:srgbClr val="FF0000"/>
                </a:solidFill>
                <a:ea typeface="ＭＳ Ｐゴシック" pitchFamily="34" charset="-128"/>
              </a:rPr>
              <a:t>2</a:t>
            </a:r>
            <a:r>
              <a:rPr lang="en-US" sz="2000" b="1" smtClean="0">
                <a:solidFill>
                  <a:srgbClr val="FF0000"/>
                </a:solidFill>
                <a:ea typeface="ＭＳ Ｐゴシック" pitchFamily="34" charset="-128"/>
              </a:rPr>
              <a:t>)</a:t>
            </a:r>
            <a:r>
              <a:rPr lang="en-US" sz="2000" smtClean="0">
                <a:ea typeface="ＭＳ Ｐゴシック" pitchFamily="34" charset="-128"/>
              </a:rPr>
              <a:t>, support vector machine </a:t>
            </a:r>
            <a:r>
              <a:rPr lang="en-US" sz="2000" b="1" smtClean="0">
                <a:solidFill>
                  <a:srgbClr val="FF0000"/>
                </a:solidFill>
                <a:ea typeface="ＭＳ Ｐゴシック" pitchFamily="34" charset="-128"/>
              </a:rPr>
              <a:t>O(N</a:t>
            </a:r>
            <a:r>
              <a:rPr lang="en-US" sz="2000" b="1" baseline="30000" smtClean="0">
                <a:solidFill>
                  <a:srgbClr val="FF0000"/>
                </a:solidFill>
                <a:ea typeface="ＭＳ Ｐゴシック" pitchFamily="34" charset="-128"/>
              </a:rPr>
              <a:t>3</a:t>
            </a:r>
            <a:r>
              <a:rPr lang="en-US" sz="2000" b="1" smtClean="0">
                <a:solidFill>
                  <a:srgbClr val="FF0000"/>
                </a:solidFill>
                <a:ea typeface="ＭＳ Ｐゴシック" pitchFamily="34" charset="-128"/>
              </a:rPr>
              <a:t>)</a:t>
            </a:r>
            <a:r>
              <a:rPr lang="en-US" sz="2000" smtClean="0">
                <a:ea typeface="ＭＳ Ｐゴシック" pitchFamily="34" charset="-128"/>
              </a:rPr>
              <a:t>, L</a:t>
            </a:r>
            <a:r>
              <a:rPr lang="en-US" sz="2000" baseline="-25000" smtClean="0">
                <a:ea typeface="ＭＳ Ｐゴシック" pitchFamily="34" charset="-128"/>
              </a:rPr>
              <a:t>p</a:t>
            </a:r>
            <a:r>
              <a:rPr lang="en-US" sz="2000" smtClean="0">
                <a:ea typeface="ＭＳ Ｐゴシック" pitchFamily="34" charset="-128"/>
              </a:rPr>
              <a:t> SVM</a:t>
            </a:r>
          </a:p>
          <a:p>
            <a:pPr eaLnBrk="1" hangingPunct="1">
              <a:lnSpc>
                <a:spcPct val="80000"/>
              </a:lnSpc>
              <a:buFont typeface="Arial" pitchFamily="34" charset="0"/>
              <a:buAutoNum type="arabicPeriod"/>
            </a:pPr>
            <a:r>
              <a:rPr lang="en-US" sz="2400" b="1" smtClean="0">
                <a:ea typeface="ＭＳ Ｐゴシック" pitchFamily="34" charset="-128"/>
              </a:rPr>
              <a:t>Regression:</a:t>
            </a:r>
            <a:r>
              <a:rPr lang="en-US" sz="2400" smtClean="0">
                <a:ea typeface="ＭＳ Ｐゴシック" pitchFamily="34" charset="-128"/>
              </a:rPr>
              <a:t> </a:t>
            </a:r>
            <a:r>
              <a:rPr lang="en-US" sz="2000" smtClean="0">
                <a:ea typeface="ＭＳ Ｐゴシック" pitchFamily="34" charset="-128"/>
              </a:rPr>
              <a:t>linear regression, LASSO, kernel regression </a:t>
            </a:r>
            <a:r>
              <a:rPr lang="en-US" sz="2000" b="1" smtClean="0">
                <a:solidFill>
                  <a:srgbClr val="FF0000"/>
                </a:solidFill>
                <a:ea typeface="ＭＳ Ｐゴシック" pitchFamily="34" charset="-128"/>
              </a:rPr>
              <a:t>O(N</a:t>
            </a:r>
            <a:r>
              <a:rPr lang="en-US" sz="2000" b="1" baseline="30000" smtClean="0">
                <a:solidFill>
                  <a:srgbClr val="FF0000"/>
                </a:solidFill>
                <a:ea typeface="ＭＳ Ｐゴシック" pitchFamily="34" charset="-128"/>
              </a:rPr>
              <a:t>2</a:t>
            </a:r>
            <a:r>
              <a:rPr lang="en-US" sz="2000" b="1" smtClean="0">
                <a:solidFill>
                  <a:srgbClr val="FF0000"/>
                </a:solidFill>
                <a:ea typeface="ＭＳ Ｐゴシック" pitchFamily="34" charset="-128"/>
              </a:rPr>
              <a:t>)</a:t>
            </a:r>
            <a:r>
              <a:rPr lang="en-US" sz="2000" b="1" smtClean="0">
                <a:ea typeface="ＭＳ Ｐゴシック" pitchFamily="34" charset="-128"/>
              </a:rPr>
              <a:t>,</a:t>
            </a:r>
            <a:r>
              <a:rPr lang="en-US" sz="2000" smtClean="0">
                <a:ea typeface="ＭＳ Ｐゴシック" pitchFamily="34" charset="-128"/>
              </a:rPr>
              <a:t> Gaussian process regression</a:t>
            </a:r>
            <a:r>
              <a:rPr lang="en-US" sz="2000" b="1" smtClean="0">
                <a:ea typeface="ＭＳ Ｐゴシック" pitchFamily="34" charset="-128"/>
              </a:rPr>
              <a:t> </a:t>
            </a:r>
            <a:r>
              <a:rPr lang="en-US" sz="2000" b="1" smtClean="0">
                <a:solidFill>
                  <a:srgbClr val="FF0000"/>
                </a:solidFill>
                <a:ea typeface="ＭＳ Ｐゴシック" pitchFamily="34" charset="-128"/>
              </a:rPr>
              <a:t>O(N</a:t>
            </a:r>
            <a:r>
              <a:rPr lang="en-US" sz="2000" b="1" baseline="30000" smtClean="0">
                <a:solidFill>
                  <a:srgbClr val="FF0000"/>
                </a:solidFill>
                <a:ea typeface="ＭＳ Ｐゴシック" pitchFamily="34" charset="-128"/>
              </a:rPr>
              <a:t>3</a:t>
            </a:r>
            <a:r>
              <a:rPr lang="en-US" sz="2000" b="1" smtClean="0">
                <a:solidFill>
                  <a:srgbClr val="FF0000"/>
                </a:solidFill>
                <a:ea typeface="ＭＳ Ｐゴシック" pitchFamily="34" charset="-128"/>
              </a:rPr>
              <a:t>)</a:t>
            </a:r>
          </a:p>
          <a:p>
            <a:pPr eaLnBrk="1" hangingPunct="1">
              <a:lnSpc>
                <a:spcPct val="80000"/>
              </a:lnSpc>
              <a:buFont typeface="Arial" pitchFamily="34" charset="0"/>
              <a:buAutoNum type="arabicPeriod"/>
            </a:pPr>
            <a:r>
              <a:rPr lang="en-US" sz="2400" b="1" smtClean="0">
                <a:ea typeface="ＭＳ Ｐゴシック" pitchFamily="34" charset="-128"/>
              </a:rPr>
              <a:t>Dimension reduction:</a:t>
            </a:r>
            <a:r>
              <a:rPr lang="en-US" sz="2400" smtClean="0">
                <a:ea typeface="ＭＳ Ｐゴシック" pitchFamily="34" charset="-128"/>
              </a:rPr>
              <a:t> </a:t>
            </a:r>
            <a:r>
              <a:rPr lang="en-US" sz="2000" smtClean="0">
                <a:ea typeface="ＭＳ Ｐゴシック" pitchFamily="34" charset="-128"/>
              </a:rPr>
              <a:t>PCA, non-negative matrix factorization, kernel PCA </a:t>
            </a:r>
            <a:r>
              <a:rPr lang="en-US" sz="2000" b="1" smtClean="0">
                <a:solidFill>
                  <a:srgbClr val="FF0000"/>
                </a:solidFill>
                <a:ea typeface="ＭＳ Ｐゴシック" pitchFamily="34" charset="-128"/>
              </a:rPr>
              <a:t>O(N</a:t>
            </a:r>
            <a:r>
              <a:rPr lang="en-US" sz="2000" b="1" baseline="30000" smtClean="0">
                <a:solidFill>
                  <a:srgbClr val="FF0000"/>
                </a:solidFill>
                <a:ea typeface="ＭＳ Ｐゴシック" pitchFamily="34" charset="-128"/>
              </a:rPr>
              <a:t>3</a:t>
            </a:r>
            <a:r>
              <a:rPr lang="en-US" sz="2000" b="1" smtClean="0">
                <a:solidFill>
                  <a:srgbClr val="FF0000"/>
                </a:solidFill>
                <a:ea typeface="ＭＳ Ｐゴシック" pitchFamily="34" charset="-128"/>
              </a:rPr>
              <a:t>)</a:t>
            </a:r>
            <a:r>
              <a:rPr lang="en-US" sz="2000" smtClean="0">
                <a:ea typeface="ＭＳ Ｐゴシック" pitchFamily="34" charset="-128"/>
              </a:rPr>
              <a:t>, maximum variance unfolding </a:t>
            </a:r>
            <a:r>
              <a:rPr lang="en-US" sz="2000" b="1" smtClean="0">
                <a:solidFill>
                  <a:srgbClr val="FF0000"/>
                </a:solidFill>
                <a:ea typeface="ＭＳ Ｐゴシック" pitchFamily="34" charset="-128"/>
              </a:rPr>
              <a:t>O(N</a:t>
            </a:r>
            <a:r>
              <a:rPr lang="en-US" sz="2000" b="1" baseline="30000" smtClean="0">
                <a:solidFill>
                  <a:srgbClr val="FF0000"/>
                </a:solidFill>
                <a:ea typeface="ＭＳ Ｐゴシック" pitchFamily="34" charset="-128"/>
              </a:rPr>
              <a:t>3</a:t>
            </a:r>
            <a:r>
              <a:rPr lang="en-US" sz="2000" b="1" smtClean="0">
                <a:solidFill>
                  <a:srgbClr val="FF0000"/>
                </a:solidFill>
                <a:ea typeface="ＭＳ Ｐゴシック" pitchFamily="34" charset="-128"/>
              </a:rPr>
              <a:t>)</a:t>
            </a:r>
            <a:r>
              <a:rPr lang="en-US" sz="2000" smtClean="0">
                <a:ea typeface="ＭＳ Ｐゴシック" pitchFamily="34" charset="-128"/>
              </a:rPr>
              <a:t>; Gaussian graphical models, discrete graphical models</a:t>
            </a:r>
          </a:p>
          <a:p>
            <a:pPr eaLnBrk="1" hangingPunct="1">
              <a:lnSpc>
                <a:spcPct val="80000"/>
              </a:lnSpc>
              <a:buFont typeface="Arial" pitchFamily="34" charset="0"/>
              <a:buAutoNum type="arabicPeriod"/>
            </a:pPr>
            <a:r>
              <a:rPr lang="en-US" sz="2400" b="1" smtClean="0">
                <a:ea typeface="ＭＳ Ｐゴシック" pitchFamily="34" charset="-128"/>
              </a:rPr>
              <a:t>Clustering:</a:t>
            </a:r>
            <a:r>
              <a:rPr lang="en-US" sz="2400" smtClean="0">
                <a:ea typeface="ＭＳ Ｐゴシック" pitchFamily="34" charset="-128"/>
              </a:rPr>
              <a:t> </a:t>
            </a:r>
            <a:r>
              <a:rPr lang="en-US" sz="2000" smtClean="0">
                <a:ea typeface="ＭＳ Ｐゴシック" pitchFamily="34" charset="-128"/>
              </a:rPr>
              <a:t>k-means, mean-shift </a:t>
            </a:r>
            <a:r>
              <a:rPr lang="en-US" sz="2000" b="1" smtClean="0">
                <a:solidFill>
                  <a:srgbClr val="FF0000"/>
                </a:solidFill>
                <a:ea typeface="ＭＳ Ｐゴシック" pitchFamily="34" charset="-128"/>
              </a:rPr>
              <a:t>O(N</a:t>
            </a:r>
            <a:r>
              <a:rPr lang="en-US" sz="2000" b="1" baseline="30000" smtClean="0">
                <a:solidFill>
                  <a:srgbClr val="FF0000"/>
                </a:solidFill>
                <a:ea typeface="ＭＳ Ｐゴシック" pitchFamily="34" charset="-128"/>
              </a:rPr>
              <a:t>2</a:t>
            </a:r>
            <a:r>
              <a:rPr lang="en-US" sz="2000" b="1" smtClean="0">
                <a:solidFill>
                  <a:srgbClr val="FF0000"/>
                </a:solidFill>
                <a:ea typeface="ＭＳ Ｐゴシック" pitchFamily="34" charset="-128"/>
              </a:rPr>
              <a:t>)</a:t>
            </a:r>
            <a:r>
              <a:rPr lang="en-US" sz="2000" b="1" smtClean="0">
                <a:ea typeface="ＭＳ Ｐゴシック" pitchFamily="34" charset="-128"/>
              </a:rPr>
              <a:t>,</a:t>
            </a:r>
            <a:r>
              <a:rPr lang="en-US" sz="2000" smtClean="0">
                <a:ea typeface="ＭＳ Ｐゴシック" pitchFamily="34" charset="-128"/>
              </a:rPr>
              <a:t> hierarchical (FoF) clustering </a:t>
            </a:r>
            <a:r>
              <a:rPr lang="en-US" sz="2000" b="1" smtClean="0">
                <a:solidFill>
                  <a:srgbClr val="FF0000"/>
                </a:solidFill>
                <a:ea typeface="ＭＳ Ｐゴシック" pitchFamily="34" charset="-128"/>
              </a:rPr>
              <a:t>O(N</a:t>
            </a:r>
            <a:r>
              <a:rPr lang="en-US" sz="2000" b="1" baseline="30000" smtClean="0">
                <a:solidFill>
                  <a:srgbClr val="FF0000"/>
                </a:solidFill>
                <a:ea typeface="ＭＳ Ｐゴシック" pitchFamily="34" charset="-128"/>
              </a:rPr>
              <a:t>3</a:t>
            </a:r>
            <a:r>
              <a:rPr lang="en-US" sz="2000" b="1" smtClean="0">
                <a:solidFill>
                  <a:srgbClr val="FF0000"/>
                </a:solidFill>
                <a:ea typeface="ＭＳ Ｐゴシック" pitchFamily="34" charset="-128"/>
              </a:rPr>
              <a:t>)</a:t>
            </a:r>
            <a:endParaRPr lang="en-US" sz="2000" smtClean="0">
              <a:solidFill>
                <a:srgbClr val="FF0000"/>
              </a:solidFill>
              <a:ea typeface="ＭＳ Ｐゴシック" pitchFamily="34" charset="-128"/>
            </a:endParaRPr>
          </a:p>
          <a:p>
            <a:pPr eaLnBrk="1" hangingPunct="1">
              <a:lnSpc>
                <a:spcPct val="80000"/>
              </a:lnSpc>
              <a:buFont typeface="Arial" pitchFamily="34" charset="0"/>
              <a:buAutoNum type="arabicPeriod"/>
            </a:pPr>
            <a:r>
              <a:rPr lang="en-US" sz="2400" b="1" smtClean="0">
                <a:ea typeface="ＭＳ Ｐゴシック" pitchFamily="34" charset="-128"/>
              </a:rPr>
              <a:t>Testing and matching:</a:t>
            </a:r>
            <a:r>
              <a:rPr lang="en-US" sz="2400" smtClean="0">
                <a:ea typeface="ＭＳ Ｐゴシック" pitchFamily="34" charset="-128"/>
              </a:rPr>
              <a:t> </a:t>
            </a:r>
            <a:r>
              <a:rPr lang="en-US" sz="2000" smtClean="0">
                <a:ea typeface="ＭＳ Ｐゴシック" pitchFamily="34" charset="-128"/>
              </a:rPr>
              <a:t>MST </a:t>
            </a:r>
            <a:r>
              <a:rPr lang="en-US" sz="2000" b="1" smtClean="0">
                <a:solidFill>
                  <a:srgbClr val="FF0000"/>
                </a:solidFill>
                <a:ea typeface="ＭＳ Ｐゴシック" pitchFamily="34" charset="-128"/>
              </a:rPr>
              <a:t>O(N</a:t>
            </a:r>
            <a:r>
              <a:rPr lang="en-US" sz="2000" b="1" baseline="30000" smtClean="0">
                <a:solidFill>
                  <a:srgbClr val="FF0000"/>
                </a:solidFill>
                <a:ea typeface="ＭＳ Ｐゴシック" pitchFamily="34" charset="-128"/>
              </a:rPr>
              <a:t>3</a:t>
            </a:r>
            <a:r>
              <a:rPr lang="en-US" sz="2000" b="1" smtClean="0">
                <a:solidFill>
                  <a:srgbClr val="FF0000"/>
                </a:solidFill>
                <a:ea typeface="ＭＳ Ｐゴシック" pitchFamily="34" charset="-128"/>
              </a:rPr>
              <a:t>)</a:t>
            </a:r>
            <a:r>
              <a:rPr lang="en-US" sz="2000" smtClean="0">
                <a:ea typeface="ＭＳ Ｐゴシック" pitchFamily="34" charset="-128"/>
              </a:rPr>
              <a:t>, bipartite cross-matching </a:t>
            </a:r>
            <a:r>
              <a:rPr lang="en-US" sz="2000" b="1" smtClean="0">
                <a:solidFill>
                  <a:srgbClr val="FF0000"/>
                </a:solidFill>
                <a:ea typeface="ＭＳ Ｐゴシック" pitchFamily="34" charset="-128"/>
              </a:rPr>
              <a:t>O(N</a:t>
            </a:r>
            <a:r>
              <a:rPr lang="en-US" sz="2000" b="1" baseline="30000" smtClean="0">
                <a:solidFill>
                  <a:srgbClr val="FF0000"/>
                </a:solidFill>
                <a:ea typeface="ＭＳ Ｐゴシック" pitchFamily="34" charset="-128"/>
              </a:rPr>
              <a:t>3</a:t>
            </a:r>
            <a:r>
              <a:rPr lang="en-US" sz="2000" b="1" smtClean="0">
                <a:solidFill>
                  <a:srgbClr val="FF0000"/>
                </a:solidFill>
                <a:ea typeface="ＭＳ Ｐゴシック" pitchFamily="34" charset="-128"/>
              </a:rPr>
              <a:t>)</a:t>
            </a:r>
            <a:r>
              <a:rPr lang="en-US" sz="2000" smtClean="0">
                <a:ea typeface="ＭＳ Ｐゴシック" pitchFamily="34" charset="-128"/>
              </a:rPr>
              <a:t>, n-point correlation 2-sample testing </a:t>
            </a:r>
            <a:r>
              <a:rPr lang="en-US" sz="2000" b="1" smtClean="0">
                <a:solidFill>
                  <a:srgbClr val="FF0000"/>
                </a:solidFill>
                <a:ea typeface="ＭＳ Ｐゴシック" pitchFamily="34" charset="-128"/>
              </a:rPr>
              <a:t>O(N</a:t>
            </a:r>
            <a:r>
              <a:rPr lang="en-US" sz="2000" b="1" baseline="30000" smtClean="0">
                <a:solidFill>
                  <a:srgbClr val="FF0000"/>
                </a:solidFill>
                <a:ea typeface="ＭＳ Ｐゴシック" pitchFamily="34" charset="-128"/>
              </a:rPr>
              <a:t>n</a:t>
            </a:r>
            <a:r>
              <a:rPr lang="en-US" sz="2000" b="1" smtClean="0">
                <a:solidFill>
                  <a:srgbClr val="FF0000"/>
                </a:solidFill>
                <a:ea typeface="ＭＳ Ｐゴシック" pitchFamily="34" charset="-128"/>
              </a:rPr>
              <a:t>)</a:t>
            </a:r>
            <a:r>
              <a:rPr lang="en-US" sz="2000" smtClean="0">
                <a:ea typeface="ＭＳ Ｐゴシック" pitchFamily="34" charset="-128"/>
              </a:rPr>
              <a:t>, kernel embedding </a:t>
            </a:r>
            <a:endParaRPr lang="en-US" sz="1600" smtClean="0">
              <a:ea typeface="ＭＳ Ｐゴシック" pitchFamily="34" charset="-128"/>
            </a:endParaRPr>
          </a:p>
          <a:p>
            <a:pPr eaLnBrk="1" hangingPunct="1">
              <a:lnSpc>
                <a:spcPct val="80000"/>
              </a:lnSpc>
              <a:buFont typeface="Arial" pitchFamily="34" charset="0"/>
              <a:buChar char="•"/>
            </a:pPr>
            <a:endParaRPr lang="en-US" sz="1400" smtClean="0">
              <a:ea typeface="ＭＳ Ｐゴシック" pitchFamily="34" charset="-128"/>
            </a:endParaRPr>
          </a:p>
        </p:txBody>
      </p:sp>
    </p:spTree>
    <p:extLst>
      <p:ext uri="{BB962C8B-B14F-4D97-AF65-F5344CB8AC3E}">
        <p14:creationId xmlns:p14="http://schemas.microsoft.com/office/powerpoint/2010/main" val="203422286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0" y="274638"/>
            <a:ext cx="9144000" cy="1143000"/>
          </a:xfrm>
        </p:spPr>
        <p:txBody>
          <a:bodyPr>
            <a:normAutofit fontScale="90000"/>
          </a:bodyPr>
          <a:lstStyle/>
          <a:p>
            <a:r>
              <a:rPr lang="en-US" altLang="zh-CN" dirty="0">
                <a:solidFill>
                  <a:prstClr val="black"/>
                </a:solidFill>
              </a:rPr>
              <a:t>Seven Typical Tasks of Machine Learning/Data Mining </a:t>
            </a:r>
            <a:r>
              <a:rPr lang="en-US" sz="4000" b="1" dirty="0" smtClean="0">
                <a:solidFill>
                  <a:srgbClr val="666699"/>
                </a:solidFill>
                <a:ea typeface="ＭＳ Ｐゴシック" pitchFamily="34" charset="-128"/>
              </a:rPr>
              <a:t/>
            </a:r>
            <a:br>
              <a:rPr lang="en-US" sz="4000" b="1" dirty="0" smtClean="0">
                <a:solidFill>
                  <a:srgbClr val="666699"/>
                </a:solidFill>
                <a:ea typeface="ＭＳ Ｐゴシック" pitchFamily="34" charset="-128"/>
              </a:rPr>
            </a:br>
            <a:endParaRPr lang="en-US" sz="2000" b="1" dirty="0" smtClean="0">
              <a:solidFill>
                <a:srgbClr val="3333CC"/>
              </a:solidFill>
              <a:ea typeface="ＭＳ Ｐゴシック" pitchFamily="34" charset="-128"/>
            </a:endParaRPr>
          </a:p>
        </p:txBody>
      </p:sp>
      <p:sp>
        <p:nvSpPr>
          <p:cNvPr id="25602" name="Rectangle 3"/>
          <p:cNvSpPr>
            <a:spLocks noGrp="1" noChangeArrowheads="1"/>
          </p:cNvSpPr>
          <p:nvPr>
            <p:ph type="body" idx="1"/>
          </p:nvPr>
        </p:nvSpPr>
        <p:spPr>
          <a:xfrm>
            <a:off x="533400" y="1371600"/>
            <a:ext cx="8229600" cy="4953000"/>
          </a:xfrm>
        </p:spPr>
        <p:txBody>
          <a:bodyPr/>
          <a:lstStyle/>
          <a:p>
            <a:pPr eaLnBrk="1" hangingPunct="1">
              <a:lnSpc>
                <a:spcPct val="80000"/>
              </a:lnSpc>
              <a:buFont typeface="Arial" pitchFamily="34" charset="0"/>
              <a:buAutoNum type="arabicPeriod"/>
            </a:pPr>
            <a:r>
              <a:rPr lang="en-US" sz="2400" b="1" smtClean="0">
                <a:ea typeface="ＭＳ Ｐゴシック" pitchFamily="34" charset="-128"/>
              </a:rPr>
              <a:t>Querying:</a:t>
            </a:r>
            <a:r>
              <a:rPr lang="en-US" sz="2400" smtClean="0">
                <a:ea typeface="ＭＳ Ｐゴシック" pitchFamily="34" charset="-128"/>
              </a:rPr>
              <a:t> </a:t>
            </a:r>
            <a:r>
              <a:rPr lang="en-US" sz="2000" smtClean="0">
                <a:ea typeface="ＭＳ Ｐゴシック" pitchFamily="34" charset="-128"/>
              </a:rPr>
              <a:t>spherical range-search </a:t>
            </a:r>
            <a:r>
              <a:rPr lang="en-US" sz="2000" b="1" smtClean="0">
                <a:ea typeface="ＭＳ Ｐゴシック" pitchFamily="34" charset="-128"/>
              </a:rPr>
              <a:t>O(N),</a:t>
            </a:r>
            <a:r>
              <a:rPr lang="en-US" sz="2000" smtClean="0">
                <a:ea typeface="ＭＳ Ｐゴシック" pitchFamily="34" charset="-128"/>
              </a:rPr>
              <a:t> orthogonal range-search </a:t>
            </a:r>
            <a:r>
              <a:rPr lang="en-US" sz="2000" b="1" smtClean="0">
                <a:ea typeface="ＭＳ Ｐゴシック" pitchFamily="34" charset="-128"/>
              </a:rPr>
              <a:t>O(N),</a:t>
            </a:r>
            <a:r>
              <a:rPr lang="en-US" sz="2000" smtClean="0">
                <a:ea typeface="ＭＳ Ｐゴシック" pitchFamily="34" charset="-128"/>
              </a:rPr>
              <a:t> nearest-neighbor </a:t>
            </a:r>
            <a:r>
              <a:rPr lang="en-US" sz="2000" b="1" smtClean="0">
                <a:ea typeface="ＭＳ Ｐゴシック" pitchFamily="34" charset="-128"/>
              </a:rPr>
              <a:t>O(N),</a:t>
            </a:r>
            <a:r>
              <a:rPr lang="en-US" sz="2000" smtClean="0">
                <a:ea typeface="ＭＳ Ｐゴシック" pitchFamily="34" charset="-128"/>
              </a:rPr>
              <a:t> all-nearest-neighbors </a:t>
            </a:r>
            <a:r>
              <a:rPr lang="en-US" sz="2000" b="1" smtClean="0">
                <a:ea typeface="ＭＳ Ｐゴシック" pitchFamily="34" charset="-128"/>
              </a:rPr>
              <a:t>O(N</a:t>
            </a:r>
            <a:r>
              <a:rPr lang="en-US" sz="2000" b="1" baseline="30000" smtClean="0">
                <a:ea typeface="ＭＳ Ｐゴシック" pitchFamily="34" charset="-128"/>
              </a:rPr>
              <a:t>2</a:t>
            </a:r>
            <a:r>
              <a:rPr lang="en-US" sz="2000" b="1" smtClean="0">
                <a:ea typeface="ＭＳ Ｐゴシック" pitchFamily="34" charset="-128"/>
              </a:rPr>
              <a:t>)</a:t>
            </a:r>
            <a:endParaRPr lang="en-US" sz="2000" smtClean="0">
              <a:ea typeface="ＭＳ Ｐゴシック" pitchFamily="34" charset="-128"/>
            </a:endParaRPr>
          </a:p>
          <a:p>
            <a:pPr eaLnBrk="1" hangingPunct="1">
              <a:lnSpc>
                <a:spcPct val="80000"/>
              </a:lnSpc>
              <a:buFont typeface="Arial" pitchFamily="34" charset="0"/>
              <a:buAutoNum type="arabicPeriod"/>
            </a:pPr>
            <a:r>
              <a:rPr lang="en-US" sz="2400" b="1" smtClean="0">
                <a:ea typeface="ＭＳ Ｐゴシック" pitchFamily="34" charset="-128"/>
              </a:rPr>
              <a:t>Density estimation:</a:t>
            </a:r>
            <a:r>
              <a:rPr lang="en-US" sz="2400" smtClean="0">
                <a:ea typeface="ＭＳ Ｐゴシック" pitchFamily="34" charset="-128"/>
              </a:rPr>
              <a:t> </a:t>
            </a:r>
            <a:r>
              <a:rPr lang="en-US" sz="2000" smtClean="0">
                <a:ea typeface="ＭＳ Ｐゴシック" pitchFamily="34" charset="-128"/>
              </a:rPr>
              <a:t>mixture of Gaussians, kernel density estimation </a:t>
            </a:r>
            <a:r>
              <a:rPr lang="en-US" sz="2000" b="1" smtClean="0">
                <a:ea typeface="ＭＳ Ｐゴシック" pitchFamily="34" charset="-128"/>
              </a:rPr>
              <a:t>O(N</a:t>
            </a:r>
            <a:r>
              <a:rPr lang="en-US" sz="2000" b="1" baseline="30000" smtClean="0">
                <a:ea typeface="ＭＳ Ｐゴシック" pitchFamily="34" charset="-128"/>
              </a:rPr>
              <a:t>2</a:t>
            </a:r>
            <a:r>
              <a:rPr lang="en-US" sz="2000" b="1" smtClean="0">
                <a:ea typeface="ＭＳ Ｐゴシック" pitchFamily="34" charset="-128"/>
              </a:rPr>
              <a:t>), </a:t>
            </a:r>
            <a:r>
              <a:rPr lang="en-US" sz="2000" smtClean="0">
                <a:ea typeface="ＭＳ Ｐゴシック" pitchFamily="34" charset="-128"/>
              </a:rPr>
              <a:t>kernel conditional density estimation </a:t>
            </a:r>
            <a:r>
              <a:rPr lang="en-US" sz="2000" b="1" smtClean="0">
                <a:ea typeface="ＭＳ Ｐゴシック" pitchFamily="34" charset="-128"/>
              </a:rPr>
              <a:t>O(N</a:t>
            </a:r>
            <a:r>
              <a:rPr lang="en-US" sz="2000" b="1" baseline="30000" smtClean="0">
                <a:ea typeface="ＭＳ Ｐゴシック" pitchFamily="34" charset="-128"/>
              </a:rPr>
              <a:t>3</a:t>
            </a:r>
            <a:r>
              <a:rPr lang="en-US" sz="2000" b="1" smtClean="0">
                <a:ea typeface="ＭＳ Ｐゴシック" pitchFamily="34" charset="-128"/>
              </a:rPr>
              <a:t>) </a:t>
            </a:r>
            <a:endParaRPr lang="en-US" sz="2000" smtClean="0">
              <a:ea typeface="ＭＳ Ｐゴシック" pitchFamily="34" charset="-128"/>
            </a:endParaRPr>
          </a:p>
          <a:p>
            <a:pPr eaLnBrk="1" hangingPunct="1">
              <a:lnSpc>
                <a:spcPct val="80000"/>
              </a:lnSpc>
              <a:buFont typeface="Arial" pitchFamily="34" charset="0"/>
              <a:buAutoNum type="arabicPeriod"/>
            </a:pPr>
            <a:r>
              <a:rPr lang="en-US" sz="2400" b="1" smtClean="0">
                <a:ea typeface="ＭＳ Ｐゴシック" pitchFamily="34" charset="-128"/>
              </a:rPr>
              <a:t>Classification:</a:t>
            </a:r>
            <a:r>
              <a:rPr lang="en-US" sz="2400" smtClean="0">
                <a:ea typeface="ＭＳ Ｐゴシック" pitchFamily="34" charset="-128"/>
              </a:rPr>
              <a:t> </a:t>
            </a:r>
            <a:r>
              <a:rPr lang="en-US" sz="2000" smtClean="0">
                <a:ea typeface="ＭＳ Ｐゴシック" pitchFamily="34" charset="-128"/>
              </a:rPr>
              <a:t>decision tree, nearest-neighbor classifier </a:t>
            </a:r>
            <a:r>
              <a:rPr lang="en-US" sz="2000" b="1" smtClean="0">
                <a:ea typeface="ＭＳ Ｐゴシック" pitchFamily="34" charset="-128"/>
              </a:rPr>
              <a:t>O(N</a:t>
            </a:r>
            <a:r>
              <a:rPr lang="en-US" sz="2000" b="1" baseline="30000" smtClean="0">
                <a:ea typeface="ＭＳ Ｐゴシック" pitchFamily="34" charset="-128"/>
              </a:rPr>
              <a:t>2</a:t>
            </a:r>
            <a:r>
              <a:rPr lang="en-US" sz="2000" b="1" smtClean="0">
                <a:ea typeface="ＭＳ Ｐゴシック" pitchFamily="34" charset="-128"/>
              </a:rPr>
              <a:t>)</a:t>
            </a:r>
            <a:r>
              <a:rPr lang="en-US" sz="2000" smtClean="0">
                <a:ea typeface="ＭＳ Ｐゴシック" pitchFamily="34" charset="-128"/>
              </a:rPr>
              <a:t>, kernel discriminant analysis </a:t>
            </a:r>
            <a:r>
              <a:rPr lang="en-US" sz="2000" b="1" smtClean="0">
                <a:ea typeface="ＭＳ Ｐゴシック" pitchFamily="34" charset="-128"/>
              </a:rPr>
              <a:t>O(N</a:t>
            </a:r>
            <a:r>
              <a:rPr lang="en-US" sz="2000" b="1" baseline="30000" smtClean="0">
                <a:ea typeface="ＭＳ Ｐゴシック" pitchFamily="34" charset="-128"/>
              </a:rPr>
              <a:t>2</a:t>
            </a:r>
            <a:r>
              <a:rPr lang="en-US" sz="2000" b="1" smtClean="0">
                <a:ea typeface="ＭＳ Ｐゴシック" pitchFamily="34" charset="-128"/>
              </a:rPr>
              <a:t>)</a:t>
            </a:r>
            <a:r>
              <a:rPr lang="en-US" sz="2000" smtClean="0">
                <a:ea typeface="ＭＳ Ｐゴシック" pitchFamily="34" charset="-128"/>
              </a:rPr>
              <a:t>, support vector machine </a:t>
            </a:r>
            <a:r>
              <a:rPr lang="en-US" sz="2000" b="1" smtClean="0">
                <a:ea typeface="ＭＳ Ｐゴシック" pitchFamily="34" charset="-128"/>
              </a:rPr>
              <a:t>O(N</a:t>
            </a:r>
            <a:r>
              <a:rPr lang="en-US" sz="2000" b="1" baseline="30000" smtClean="0">
                <a:ea typeface="ＭＳ Ｐゴシック" pitchFamily="34" charset="-128"/>
              </a:rPr>
              <a:t>3</a:t>
            </a:r>
            <a:r>
              <a:rPr lang="en-US" sz="2000" b="1" smtClean="0">
                <a:ea typeface="ＭＳ Ｐゴシック" pitchFamily="34" charset="-128"/>
              </a:rPr>
              <a:t>)</a:t>
            </a:r>
            <a:r>
              <a:rPr lang="en-US" sz="2000" smtClean="0">
                <a:ea typeface="ＭＳ Ｐゴシック" pitchFamily="34" charset="-128"/>
              </a:rPr>
              <a:t> , L</a:t>
            </a:r>
            <a:r>
              <a:rPr lang="en-US" sz="2000" baseline="-25000" smtClean="0">
                <a:ea typeface="ＭＳ Ｐゴシック" pitchFamily="34" charset="-128"/>
              </a:rPr>
              <a:t>p</a:t>
            </a:r>
            <a:r>
              <a:rPr lang="en-US" sz="2000" smtClean="0">
                <a:ea typeface="ＭＳ Ｐゴシック" pitchFamily="34" charset="-128"/>
              </a:rPr>
              <a:t> SVM</a:t>
            </a:r>
          </a:p>
          <a:p>
            <a:pPr eaLnBrk="1" hangingPunct="1">
              <a:lnSpc>
                <a:spcPct val="80000"/>
              </a:lnSpc>
              <a:buFont typeface="Arial" pitchFamily="34" charset="0"/>
              <a:buAutoNum type="arabicPeriod"/>
            </a:pPr>
            <a:r>
              <a:rPr lang="en-US" sz="2400" b="1" smtClean="0">
                <a:ea typeface="ＭＳ Ｐゴシック" pitchFamily="34" charset="-128"/>
              </a:rPr>
              <a:t>Regression:</a:t>
            </a:r>
            <a:r>
              <a:rPr lang="en-US" sz="2400" smtClean="0">
                <a:ea typeface="ＭＳ Ｐゴシック" pitchFamily="34" charset="-128"/>
              </a:rPr>
              <a:t> </a:t>
            </a:r>
            <a:r>
              <a:rPr lang="en-US" sz="2000" smtClean="0">
                <a:ea typeface="ＭＳ Ｐゴシック" pitchFamily="34" charset="-128"/>
              </a:rPr>
              <a:t>linear regression, kernel regression </a:t>
            </a:r>
            <a:r>
              <a:rPr lang="en-US" sz="2000" b="1" smtClean="0">
                <a:ea typeface="ＭＳ Ｐゴシック" pitchFamily="34" charset="-128"/>
              </a:rPr>
              <a:t>O(N</a:t>
            </a:r>
            <a:r>
              <a:rPr lang="en-US" sz="2000" b="1" baseline="30000" smtClean="0">
                <a:ea typeface="ＭＳ Ｐゴシック" pitchFamily="34" charset="-128"/>
              </a:rPr>
              <a:t>2</a:t>
            </a:r>
            <a:r>
              <a:rPr lang="en-US" sz="2000" b="1" smtClean="0">
                <a:ea typeface="ＭＳ Ｐゴシック" pitchFamily="34" charset="-128"/>
              </a:rPr>
              <a:t>),</a:t>
            </a:r>
            <a:r>
              <a:rPr lang="en-US" sz="2000" smtClean="0">
                <a:ea typeface="ＭＳ Ｐゴシック" pitchFamily="34" charset="-128"/>
              </a:rPr>
              <a:t> Gaussian process regression</a:t>
            </a:r>
            <a:r>
              <a:rPr lang="en-US" sz="2000" b="1" smtClean="0">
                <a:ea typeface="ＭＳ Ｐゴシック" pitchFamily="34" charset="-128"/>
              </a:rPr>
              <a:t> O(N</a:t>
            </a:r>
            <a:r>
              <a:rPr lang="en-US" sz="2000" b="1" baseline="30000" smtClean="0">
                <a:ea typeface="ＭＳ Ｐゴシック" pitchFamily="34" charset="-128"/>
              </a:rPr>
              <a:t>3</a:t>
            </a:r>
            <a:r>
              <a:rPr lang="en-US" sz="2000" b="1" smtClean="0">
                <a:ea typeface="ＭＳ Ｐゴシック" pitchFamily="34" charset="-128"/>
              </a:rPr>
              <a:t>)</a:t>
            </a:r>
            <a:r>
              <a:rPr lang="en-US" sz="2000" smtClean="0">
                <a:ea typeface="ＭＳ Ｐゴシック" pitchFamily="34" charset="-128"/>
              </a:rPr>
              <a:t>, LASSO</a:t>
            </a:r>
            <a:endParaRPr lang="en-US" sz="2000" b="1" smtClean="0">
              <a:ea typeface="ＭＳ Ｐゴシック" pitchFamily="34" charset="-128"/>
            </a:endParaRPr>
          </a:p>
          <a:p>
            <a:pPr eaLnBrk="1" hangingPunct="1">
              <a:lnSpc>
                <a:spcPct val="80000"/>
              </a:lnSpc>
              <a:buFont typeface="Arial" pitchFamily="34" charset="0"/>
              <a:buAutoNum type="arabicPeriod"/>
            </a:pPr>
            <a:r>
              <a:rPr lang="en-US" sz="2400" b="1" smtClean="0">
                <a:ea typeface="ＭＳ Ｐゴシック" pitchFamily="34" charset="-128"/>
              </a:rPr>
              <a:t>Dimension reduction:</a:t>
            </a:r>
            <a:r>
              <a:rPr lang="en-US" sz="2400" smtClean="0">
                <a:ea typeface="ＭＳ Ｐゴシック" pitchFamily="34" charset="-128"/>
              </a:rPr>
              <a:t> </a:t>
            </a:r>
            <a:r>
              <a:rPr lang="en-US" sz="2000" smtClean="0">
                <a:ea typeface="ＭＳ Ｐゴシック" pitchFamily="34" charset="-128"/>
              </a:rPr>
              <a:t>PCA, non-negative matrix factorization, kernel PCA </a:t>
            </a:r>
            <a:r>
              <a:rPr lang="en-US" sz="2000" b="1" smtClean="0">
                <a:ea typeface="ＭＳ Ｐゴシック" pitchFamily="34" charset="-128"/>
              </a:rPr>
              <a:t>O(N</a:t>
            </a:r>
            <a:r>
              <a:rPr lang="en-US" sz="2000" b="1" baseline="30000" smtClean="0">
                <a:ea typeface="ＭＳ Ｐゴシック" pitchFamily="34" charset="-128"/>
              </a:rPr>
              <a:t>3</a:t>
            </a:r>
            <a:r>
              <a:rPr lang="en-US" sz="2000" b="1" smtClean="0">
                <a:ea typeface="ＭＳ Ｐゴシック" pitchFamily="34" charset="-128"/>
              </a:rPr>
              <a:t>)</a:t>
            </a:r>
            <a:r>
              <a:rPr lang="en-US" sz="2000" smtClean="0">
                <a:ea typeface="ＭＳ Ｐゴシック" pitchFamily="34" charset="-128"/>
              </a:rPr>
              <a:t>, maximum variance unfolding </a:t>
            </a:r>
            <a:r>
              <a:rPr lang="en-US" sz="2000" b="1" smtClean="0">
                <a:ea typeface="ＭＳ Ｐゴシック" pitchFamily="34" charset="-128"/>
              </a:rPr>
              <a:t>O(N</a:t>
            </a:r>
            <a:r>
              <a:rPr lang="en-US" sz="2000" b="1" baseline="30000" smtClean="0">
                <a:ea typeface="ＭＳ Ｐゴシック" pitchFamily="34" charset="-128"/>
              </a:rPr>
              <a:t>3</a:t>
            </a:r>
            <a:r>
              <a:rPr lang="en-US" sz="2000" b="1" smtClean="0">
                <a:ea typeface="ＭＳ Ｐゴシック" pitchFamily="34" charset="-128"/>
              </a:rPr>
              <a:t>)</a:t>
            </a:r>
            <a:r>
              <a:rPr lang="en-US" sz="2000" smtClean="0">
                <a:ea typeface="ＭＳ Ｐゴシック" pitchFamily="34" charset="-128"/>
              </a:rPr>
              <a:t>, Gaussian graphical models, discrete graphical models</a:t>
            </a:r>
          </a:p>
          <a:p>
            <a:pPr eaLnBrk="1" hangingPunct="1">
              <a:lnSpc>
                <a:spcPct val="80000"/>
              </a:lnSpc>
              <a:buFont typeface="Arial" pitchFamily="34" charset="0"/>
              <a:buAutoNum type="arabicPeriod"/>
            </a:pPr>
            <a:r>
              <a:rPr lang="en-US" sz="2400" b="1" smtClean="0">
                <a:ea typeface="ＭＳ Ｐゴシック" pitchFamily="34" charset="-128"/>
              </a:rPr>
              <a:t>Clustering:</a:t>
            </a:r>
            <a:r>
              <a:rPr lang="en-US" sz="2400" smtClean="0">
                <a:ea typeface="ＭＳ Ｐゴシック" pitchFamily="34" charset="-128"/>
              </a:rPr>
              <a:t> </a:t>
            </a:r>
            <a:r>
              <a:rPr lang="en-US" sz="2000" smtClean="0">
                <a:ea typeface="ＭＳ Ｐゴシック" pitchFamily="34" charset="-128"/>
              </a:rPr>
              <a:t>k-means, mean-shift </a:t>
            </a:r>
            <a:r>
              <a:rPr lang="en-US" sz="2000" b="1" smtClean="0">
                <a:ea typeface="ＭＳ Ｐゴシック" pitchFamily="34" charset="-128"/>
              </a:rPr>
              <a:t>O(N</a:t>
            </a:r>
            <a:r>
              <a:rPr lang="en-US" sz="2000" b="1" baseline="30000" smtClean="0">
                <a:ea typeface="ＭＳ Ｐゴシック" pitchFamily="34" charset="-128"/>
              </a:rPr>
              <a:t>2</a:t>
            </a:r>
            <a:r>
              <a:rPr lang="en-US" sz="2000" b="1" smtClean="0">
                <a:ea typeface="ＭＳ Ｐゴシック" pitchFamily="34" charset="-128"/>
              </a:rPr>
              <a:t>),</a:t>
            </a:r>
            <a:r>
              <a:rPr lang="en-US" sz="2000" smtClean="0">
                <a:ea typeface="ＭＳ Ｐゴシック" pitchFamily="34" charset="-128"/>
              </a:rPr>
              <a:t> hierarchical (FoF) clustering </a:t>
            </a:r>
            <a:r>
              <a:rPr lang="en-US" sz="2000" b="1" smtClean="0">
                <a:ea typeface="ＭＳ Ｐゴシック" pitchFamily="34" charset="-128"/>
              </a:rPr>
              <a:t>O(N</a:t>
            </a:r>
            <a:r>
              <a:rPr lang="en-US" sz="2000" b="1" baseline="30000" smtClean="0">
                <a:ea typeface="ＭＳ Ｐゴシック" pitchFamily="34" charset="-128"/>
              </a:rPr>
              <a:t>3</a:t>
            </a:r>
            <a:r>
              <a:rPr lang="en-US" sz="2000" b="1" smtClean="0">
                <a:ea typeface="ＭＳ Ｐゴシック" pitchFamily="34" charset="-128"/>
              </a:rPr>
              <a:t>)</a:t>
            </a:r>
            <a:endParaRPr lang="en-US" sz="2000" smtClean="0">
              <a:ea typeface="ＭＳ Ｐゴシック" pitchFamily="34" charset="-128"/>
            </a:endParaRPr>
          </a:p>
          <a:p>
            <a:pPr eaLnBrk="1" hangingPunct="1">
              <a:lnSpc>
                <a:spcPct val="80000"/>
              </a:lnSpc>
              <a:buFont typeface="Arial" pitchFamily="34" charset="0"/>
              <a:buAutoNum type="arabicPeriod"/>
            </a:pPr>
            <a:r>
              <a:rPr lang="en-US" sz="2400" b="1" smtClean="0">
                <a:ea typeface="ＭＳ Ｐゴシック" pitchFamily="34" charset="-128"/>
              </a:rPr>
              <a:t>Testing and matching:</a:t>
            </a:r>
            <a:r>
              <a:rPr lang="en-US" sz="2400" smtClean="0">
                <a:ea typeface="ＭＳ Ｐゴシック" pitchFamily="34" charset="-128"/>
              </a:rPr>
              <a:t> </a:t>
            </a:r>
            <a:r>
              <a:rPr lang="en-US" sz="2000" smtClean="0">
                <a:ea typeface="ＭＳ Ｐゴシック" pitchFamily="34" charset="-128"/>
              </a:rPr>
              <a:t>MST </a:t>
            </a:r>
            <a:r>
              <a:rPr lang="en-US" sz="2000" b="1" smtClean="0">
                <a:ea typeface="ＭＳ Ｐゴシック" pitchFamily="34" charset="-128"/>
              </a:rPr>
              <a:t>O(N</a:t>
            </a:r>
            <a:r>
              <a:rPr lang="en-US" sz="2000" b="1" baseline="30000" smtClean="0">
                <a:ea typeface="ＭＳ Ｐゴシック" pitchFamily="34" charset="-128"/>
              </a:rPr>
              <a:t>3</a:t>
            </a:r>
            <a:r>
              <a:rPr lang="en-US" sz="2000" b="1" smtClean="0">
                <a:ea typeface="ＭＳ Ｐゴシック" pitchFamily="34" charset="-128"/>
              </a:rPr>
              <a:t>)</a:t>
            </a:r>
            <a:r>
              <a:rPr lang="en-US" sz="2000" smtClean="0">
                <a:ea typeface="ＭＳ Ｐゴシック" pitchFamily="34" charset="-128"/>
              </a:rPr>
              <a:t>, bipartite cross-matching </a:t>
            </a:r>
            <a:r>
              <a:rPr lang="en-US" sz="2000" b="1" smtClean="0">
                <a:ea typeface="ＭＳ Ｐゴシック" pitchFamily="34" charset="-128"/>
              </a:rPr>
              <a:t>O(N</a:t>
            </a:r>
            <a:r>
              <a:rPr lang="en-US" sz="2000" b="1" baseline="30000" smtClean="0">
                <a:ea typeface="ＭＳ Ｐゴシック" pitchFamily="34" charset="-128"/>
              </a:rPr>
              <a:t>3</a:t>
            </a:r>
            <a:r>
              <a:rPr lang="en-US" sz="2000" b="1" smtClean="0">
                <a:ea typeface="ＭＳ Ｐゴシック" pitchFamily="34" charset="-128"/>
              </a:rPr>
              <a:t>)</a:t>
            </a:r>
            <a:r>
              <a:rPr lang="en-US" sz="2000" smtClean="0">
                <a:ea typeface="ＭＳ Ｐゴシック" pitchFamily="34" charset="-128"/>
              </a:rPr>
              <a:t>, n-point correlation 2-sample testing </a:t>
            </a:r>
            <a:r>
              <a:rPr lang="en-US" sz="2000" b="1" smtClean="0">
                <a:ea typeface="ＭＳ Ｐゴシック" pitchFamily="34" charset="-128"/>
              </a:rPr>
              <a:t>O(N</a:t>
            </a:r>
            <a:r>
              <a:rPr lang="en-US" sz="2000" b="1" baseline="30000" smtClean="0">
                <a:ea typeface="ＭＳ Ｐゴシック" pitchFamily="34" charset="-128"/>
              </a:rPr>
              <a:t>n</a:t>
            </a:r>
            <a:r>
              <a:rPr lang="en-US" sz="2000" b="1" smtClean="0">
                <a:ea typeface="ＭＳ Ｐゴシック" pitchFamily="34" charset="-128"/>
              </a:rPr>
              <a:t>)</a:t>
            </a:r>
            <a:r>
              <a:rPr lang="en-US" sz="2000" smtClean="0">
                <a:ea typeface="ＭＳ Ｐゴシック" pitchFamily="34" charset="-128"/>
              </a:rPr>
              <a:t>, kernel embedding</a:t>
            </a:r>
            <a:endParaRPr lang="en-US" sz="1600" smtClean="0">
              <a:ea typeface="ＭＳ Ｐゴシック" pitchFamily="34" charset="-128"/>
            </a:endParaRPr>
          </a:p>
          <a:p>
            <a:pPr eaLnBrk="1" hangingPunct="1">
              <a:lnSpc>
                <a:spcPct val="80000"/>
              </a:lnSpc>
              <a:buFont typeface="Arial" pitchFamily="34" charset="0"/>
              <a:buChar char="•"/>
            </a:pPr>
            <a:endParaRPr lang="en-US" sz="1400" smtClean="0">
              <a:ea typeface="ＭＳ Ｐゴシック" pitchFamily="34" charset="-128"/>
            </a:endParaRPr>
          </a:p>
        </p:txBody>
      </p:sp>
      <p:sp>
        <p:nvSpPr>
          <p:cNvPr id="25603" name="Explosion 2 1"/>
          <p:cNvSpPr>
            <a:spLocks noChangeArrowheads="1"/>
          </p:cNvSpPr>
          <p:nvPr/>
        </p:nvSpPr>
        <p:spPr bwMode="auto">
          <a:xfrm>
            <a:off x="1676400" y="2590800"/>
            <a:ext cx="6629400" cy="1981200"/>
          </a:xfrm>
          <a:prstGeom prst="irregularSeal2">
            <a:avLst/>
          </a:prstGeom>
          <a:solidFill>
            <a:srgbClr val="CCCC00"/>
          </a:solidFill>
          <a:ln w="9525">
            <a:solidFill>
              <a:schemeClr val="tx1"/>
            </a:solidFill>
            <a:round/>
            <a:headEnd/>
            <a:tailEnd/>
          </a:ln>
        </p:spPr>
        <p:txBody>
          <a:bodyPr/>
          <a:lstStyle/>
          <a:p>
            <a:r>
              <a:rPr lang="en-US" b="1"/>
              <a:t>Computational</a:t>
            </a:r>
          </a:p>
          <a:p>
            <a:r>
              <a:rPr lang="en-US" b="1"/>
              <a:t>Problem!</a:t>
            </a:r>
          </a:p>
        </p:txBody>
      </p:sp>
    </p:spTree>
    <p:extLst>
      <p:ext uri="{BB962C8B-B14F-4D97-AF65-F5344CB8AC3E}">
        <p14:creationId xmlns:p14="http://schemas.microsoft.com/office/powerpoint/2010/main" val="408935397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a:xfrm>
            <a:off x="457200" y="274638"/>
            <a:ext cx="8229600" cy="1143000"/>
          </a:xfrm>
        </p:spPr>
        <p:txBody>
          <a:bodyPr>
            <a:normAutofit/>
          </a:bodyPr>
          <a:lstStyle/>
          <a:p>
            <a:r>
              <a:rPr lang="en-US" altLang="zh-CN" sz="4000" dirty="0" smtClean="0"/>
              <a:t>Seven “Giants” of Data</a:t>
            </a:r>
            <a:r>
              <a:rPr lang="en-US" altLang="zh-CN" sz="3200" dirty="0" smtClean="0"/>
              <a:t> </a:t>
            </a:r>
            <a:r>
              <a:rPr lang="en-US" altLang="zh-CN" sz="2800" dirty="0" smtClean="0"/>
              <a:t/>
            </a:r>
            <a:br>
              <a:rPr lang="en-US" altLang="zh-CN" sz="2800" dirty="0" smtClean="0"/>
            </a:br>
            <a:r>
              <a:rPr lang="en-US" altLang="zh-CN" sz="2800" dirty="0" smtClean="0"/>
              <a:t>(computational problem types)</a:t>
            </a:r>
          </a:p>
        </p:txBody>
      </p:sp>
      <p:sp>
        <p:nvSpPr>
          <p:cNvPr id="10243" name="Content Placeholder 5"/>
          <p:cNvSpPr>
            <a:spLocks noGrp="1"/>
          </p:cNvSpPr>
          <p:nvPr>
            <p:ph idx="1"/>
          </p:nvPr>
        </p:nvSpPr>
        <p:spPr/>
        <p:txBody>
          <a:bodyPr>
            <a:normAutofit fontScale="92500" lnSpcReduction="10000"/>
          </a:bodyPr>
          <a:lstStyle/>
          <a:p>
            <a:pPr marL="457200" indent="-457200">
              <a:buAutoNum type="arabicPeriod"/>
            </a:pPr>
            <a:r>
              <a:rPr lang="en-US" altLang="zh-CN" sz="3300" dirty="0" smtClean="0">
                <a:solidFill>
                  <a:srgbClr val="0000FF"/>
                </a:solidFill>
              </a:rPr>
              <a:t>Basic statistics</a:t>
            </a:r>
            <a:r>
              <a:rPr lang="en-US" altLang="zh-CN" sz="3300" dirty="0" smtClean="0"/>
              <a:t>: means, </a:t>
            </a:r>
            <a:r>
              <a:rPr lang="en-US" altLang="zh-CN" sz="3300" dirty="0" err="1" smtClean="0"/>
              <a:t>covariances</a:t>
            </a:r>
            <a:r>
              <a:rPr lang="en-US" altLang="zh-CN" sz="3300" dirty="0" smtClean="0"/>
              <a:t>, etc.</a:t>
            </a:r>
          </a:p>
          <a:p>
            <a:pPr marL="457200" indent="-457200">
              <a:buAutoNum type="arabicPeriod"/>
            </a:pPr>
            <a:r>
              <a:rPr lang="en-US" altLang="zh-CN" sz="3300" dirty="0" smtClean="0">
                <a:solidFill>
                  <a:srgbClr val="0000FF"/>
                </a:solidFill>
              </a:rPr>
              <a:t>Generalized N-body problems</a:t>
            </a:r>
            <a:r>
              <a:rPr lang="en-US" altLang="zh-CN" sz="3300" dirty="0" smtClean="0"/>
              <a:t>: distances, geometry</a:t>
            </a:r>
          </a:p>
          <a:p>
            <a:pPr marL="457200" indent="-457200">
              <a:buAutoNum type="arabicPeriod"/>
            </a:pPr>
            <a:r>
              <a:rPr lang="en-US" altLang="zh-CN" sz="3300" dirty="0" smtClean="0">
                <a:solidFill>
                  <a:srgbClr val="0000FF"/>
                </a:solidFill>
              </a:rPr>
              <a:t>Graph-theoretic problems</a:t>
            </a:r>
            <a:r>
              <a:rPr lang="en-US" altLang="zh-CN" sz="3300" dirty="0" smtClean="0"/>
              <a:t>: discrete graphs</a:t>
            </a:r>
          </a:p>
          <a:p>
            <a:pPr marL="457200" indent="-457200">
              <a:buAutoNum type="arabicPeriod"/>
            </a:pPr>
            <a:r>
              <a:rPr lang="en-US" altLang="zh-CN" sz="3300" dirty="0" smtClean="0">
                <a:solidFill>
                  <a:srgbClr val="0000FF"/>
                </a:solidFill>
              </a:rPr>
              <a:t>Linear-algebraic problems</a:t>
            </a:r>
            <a:r>
              <a:rPr lang="en-US" altLang="zh-CN" sz="3300" dirty="0" smtClean="0"/>
              <a:t>: matrix operations</a:t>
            </a:r>
          </a:p>
          <a:p>
            <a:pPr marL="457200" indent="-457200">
              <a:buAutoNum type="arabicPeriod"/>
            </a:pPr>
            <a:r>
              <a:rPr lang="en-US" altLang="zh-CN" sz="3300" dirty="0" smtClean="0">
                <a:solidFill>
                  <a:srgbClr val="0000FF"/>
                </a:solidFill>
              </a:rPr>
              <a:t>Optimizations</a:t>
            </a:r>
            <a:r>
              <a:rPr lang="en-US" altLang="zh-CN" sz="3300" dirty="0" smtClean="0"/>
              <a:t>: unconstrained, convex</a:t>
            </a:r>
          </a:p>
          <a:p>
            <a:pPr marL="457200" indent="-457200">
              <a:buAutoNum type="arabicPeriod"/>
            </a:pPr>
            <a:r>
              <a:rPr lang="en-US" altLang="zh-CN" sz="3300" dirty="0" smtClean="0">
                <a:solidFill>
                  <a:srgbClr val="0000FF"/>
                </a:solidFill>
              </a:rPr>
              <a:t>Integrations</a:t>
            </a:r>
            <a:r>
              <a:rPr lang="en-US" altLang="zh-CN" sz="3300" dirty="0" smtClean="0"/>
              <a:t>: general dimension</a:t>
            </a:r>
          </a:p>
          <a:p>
            <a:pPr marL="457200" indent="-457200">
              <a:buAutoNum type="arabicPeriod"/>
            </a:pPr>
            <a:r>
              <a:rPr lang="en-US" altLang="zh-CN" sz="3300" dirty="0" smtClean="0">
                <a:solidFill>
                  <a:srgbClr val="0000FF"/>
                </a:solidFill>
              </a:rPr>
              <a:t>Alignment problems</a:t>
            </a:r>
            <a:r>
              <a:rPr lang="en-US" altLang="zh-CN" sz="3300" dirty="0" smtClean="0"/>
              <a:t>: dynamic programming, matching</a:t>
            </a:r>
          </a:p>
          <a:p>
            <a:endParaRPr lang="en-US" altLang="zh-CN" dirty="0" smtClean="0"/>
          </a:p>
        </p:txBody>
      </p:sp>
      <p:sp>
        <p:nvSpPr>
          <p:cNvPr id="3" name="Slide Number Placeholder 2"/>
          <p:cNvSpPr>
            <a:spLocks noGrp="1"/>
          </p:cNvSpPr>
          <p:nvPr>
            <p:ph type="sldNum" sz="quarter" idx="12"/>
          </p:nvPr>
        </p:nvSpPr>
        <p:spPr/>
        <p:txBody>
          <a:bodyPr/>
          <a:lstStyle/>
          <a:p>
            <a:pPr>
              <a:defRPr/>
            </a:pPr>
            <a:fld id="{DB3EC566-48E6-4552-87D6-CB322A8F1925}" type="slidenum">
              <a:rPr lang="en-US" smtClean="0"/>
              <a:pPr>
                <a:defRPr/>
              </a:pPr>
              <a:t>93</a:t>
            </a:fld>
            <a:endParaRPr lang="en-US"/>
          </a:p>
        </p:txBody>
      </p:sp>
    </p:spTree>
    <p:extLst>
      <p:ext uri="{BB962C8B-B14F-4D97-AF65-F5344CB8AC3E}">
        <p14:creationId xmlns:p14="http://schemas.microsoft.com/office/powerpoint/2010/main" val="53213412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p:txBody>
          <a:bodyPr/>
          <a:lstStyle/>
          <a:p>
            <a:pPr eaLnBrk="1" hangingPunct="1"/>
            <a:r>
              <a:rPr lang="en-US" altLang="zh-CN" dirty="0" smtClean="0"/>
              <a:t>Seven General Strategies</a:t>
            </a:r>
            <a:endParaRPr lang="zh-CN" altLang="en-US" dirty="0" smtClean="0"/>
          </a:p>
        </p:txBody>
      </p:sp>
      <p:sp>
        <p:nvSpPr>
          <p:cNvPr id="3" name="内容占位符 2"/>
          <p:cNvSpPr>
            <a:spLocks noGrp="1"/>
          </p:cNvSpPr>
          <p:nvPr>
            <p:ph idx="1"/>
          </p:nvPr>
        </p:nvSpPr>
        <p:spPr>
          <a:xfrm>
            <a:off x="428625" y="1428750"/>
            <a:ext cx="8229600" cy="4525963"/>
          </a:xfrm>
        </p:spPr>
        <p:txBody>
          <a:bodyPr rtlCol="0">
            <a:normAutofit/>
          </a:bodyPr>
          <a:lstStyle/>
          <a:p>
            <a:pPr marL="514350" indent="-514350" eaLnBrk="1" fontAlgn="auto" hangingPunct="1">
              <a:spcAft>
                <a:spcPts val="0"/>
              </a:spcAft>
              <a:buAutoNum type="arabicPeriod"/>
              <a:defRPr/>
            </a:pPr>
            <a:r>
              <a:rPr lang="en-US" altLang="zh-CN" dirty="0" smtClean="0">
                <a:solidFill>
                  <a:srgbClr val="0000FF"/>
                </a:solidFill>
              </a:rPr>
              <a:t>Divide and conquer/ indexing</a:t>
            </a:r>
            <a:r>
              <a:rPr lang="en-US" altLang="zh-CN" b="1" dirty="0" smtClean="0"/>
              <a:t> </a:t>
            </a:r>
            <a:r>
              <a:rPr lang="en-US" altLang="zh-CN" dirty="0" smtClean="0"/>
              <a:t>(trees)</a:t>
            </a:r>
          </a:p>
          <a:p>
            <a:pPr marL="514350" indent="-514350" eaLnBrk="1" fontAlgn="auto" hangingPunct="1">
              <a:spcAft>
                <a:spcPts val="0"/>
              </a:spcAft>
              <a:buAutoNum type="arabicPeriod"/>
              <a:defRPr/>
            </a:pPr>
            <a:r>
              <a:rPr lang="en-US" altLang="zh-CN" dirty="0" smtClean="0">
                <a:solidFill>
                  <a:srgbClr val="0000FF"/>
                </a:solidFill>
              </a:rPr>
              <a:t>Function transforms</a:t>
            </a:r>
            <a:r>
              <a:rPr lang="en-US" altLang="zh-CN" b="1" dirty="0" smtClean="0"/>
              <a:t> </a:t>
            </a:r>
            <a:r>
              <a:rPr lang="en-US" altLang="zh-CN" dirty="0" smtClean="0"/>
              <a:t>(series) </a:t>
            </a:r>
          </a:p>
          <a:p>
            <a:pPr marL="514350" indent="-514350" eaLnBrk="1" fontAlgn="auto" hangingPunct="1">
              <a:spcAft>
                <a:spcPts val="0"/>
              </a:spcAft>
              <a:buAutoNum type="arabicPeriod"/>
              <a:defRPr/>
            </a:pPr>
            <a:r>
              <a:rPr lang="en-US" altLang="zh-CN" dirty="0" smtClean="0">
                <a:solidFill>
                  <a:srgbClr val="0000FF"/>
                </a:solidFill>
              </a:rPr>
              <a:t>Sampling</a:t>
            </a:r>
            <a:r>
              <a:rPr lang="en-US" altLang="zh-CN" b="1" dirty="0" smtClean="0"/>
              <a:t> </a:t>
            </a:r>
            <a:r>
              <a:rPr lang="en-US" altLang="zh-CN" dirty="0" smtClean="0"/>
              <a:t>(Monte Carlo, active learning)</a:t>
            </a:r>
          </a:p>
          <a:p>
            <a:pPr marL="514350" indent="-514350" eaLnBrk="1" fontAlgn="auto" hangingPunct="1">
              <a:spcAft>
                <a:spcPts val="0"/>
              </a:spcAft>
              <a:buAutoNum type="arabicPeriod"/>
              <a:defRPr/>
            </a:pPr>
            <a:r>
              <a:rPr lang="en-US" altLang="zh-CN" dirty="0" smtClean="0">
                <a:solidFill>
                  <a:srgbClr val="0000FF"/>
                </a:solidFill>
              </a:rPr>
              <a:t>Locality</a:t>
            </a:r>
            <a:r>
              <a:rPr lang="en-US" altLang="zh-CN" dirty="0" smtClean="0"/>
              <a:t> (caching) </a:t>
            </a:r>
          </a:p>
          <a:p>
            <a:pPr marL="514350" indent="-514350" eaLnBrk="1" fontAlgn="auto" hangingPunct="1">
              <a:spcAft>
                <a:spcPts val="0"/>
              </a:spcAft>
              <a:buAutoNum type="arabicPeriod"/>
              <a:defRPr/>
            </a:pPr>
            <a:r>
              <a:rPr lang="en-US" altLang="zh-CN" dirty="0" smtClean="0">
                <a:solidFill>
                  <a:srgbClr val="0000FF"/>
                </a:solidFill>
              </a:rPr>
              <a:t>Streaming</a:t>
            </a:r>
            <a:r>
              <a:rPr lang="en-US" altLang="zh-CN" b="1" dirty="0" smtClean="0"/>
              <a:t> </a:t>
            </a:r>
            <a:r>
              <a:rPr lang="en-US" altLang="zh-CN" dirty="0" smtClean="0"/>
              <a:t>(online)  </a:t>
            </a:r>
          </a:p>
          <a:p>
            <a:pPr marL="514350" indent="-514350" eaLnBrk="1" fontAlgn="auto" hangingPunct="1">
              <a:spcAft>
                <a:spcPts val="0"/>
              </a:spcAft>
              <a:buAutoNum type="arabicPeriod"/>
              <a:defRPr/>
            </a:pPr>
            <a:r>
              <a:rPr lang="en-US" altLang="zh-CN" dirty="0" smtClean="0">
                <a:solidFill>
                  <a:srgbClr val="0000FF"/>
                </a:solidFill>
              </a:rPr>
              <a:t>Parallelism</a:t>
            </a:r>
            <a:r>
              <a:rPr lang="en-US" altLang="zh-CN" dirty="0" smtClean="0"/>
              <a:t> (clusters, GPUs)</a:t>
            </a:r>
          </a:p>
          <a:p>
            <a:pPr marL="514350" indent="-514350" eaLnBrk="1" fontAlgn="auto" hangingPunct="1">
              <a:spcAft>
                <a:spcPts val="0"/>
              </a:spcAft>
              <a:buAutoNum type="arabicPeriod"/>
              <a:defRPr/>
            </a:pPr>
            <a:r>
              <a:rPr lang="en-US" altLang="zh-CN" dirty="0" smtClean="0">
                <a:solidFill>
                  <a:srgbClr val="0000FF"/>
                </a:solidFill>
              </a:rPr>
              <a:t>Problem transformation</a:t>
            </a:r>
            <a:r>
              <a:rPr lang="en-US" altLang="zh-CN" b="1" dirty="0" smtClean="0"/>
              <a:t> </a:t>
            </a:r>
            <a:r>
              <a:rPr lang="en-US" altLang="zh-CN" dirty="0" smtClean="0"/>
              <a:t>(reformulations)</a:t>
            </a:r>
            <a:endParaRPr lang="zh-CN" altLang="en-US" dirty="0"/>
          </a:p>
        </p:txBody>
      </p:sp>
      <p:sp>
        <p:nvSpPr>
          <p:cNvPr id="2" name="Slide Number Placeholder 1"/>
          <p:cNvSpPr>
            <a:spLocks noGrp="1"/>
          </p:cNvSpPr>
          <p:nvPr>
            <p:ph type="sldNum" sz="quarter" idx="12"/>
          </p:nvPr>
        </p:nvSpPr>
        <p:spPr/>
        <p:txBody>
          <a:bodyPr/>
          <a:lstStyle/>
          <a:p>
            <a:pPr>
              <a:defRPr/>
            </a:pPr>
            <a:fld id="{DB3EC566-48E6-4552-87D6-CB322A8F1925}" type="slidenum">
              <a:rPr lang="en-US" smtClean="0"/>
              <a:pPr>
                <a:defRPr/>
              </a:pPr>
              <a:t>94</a:t>
            </a:fld>
            <a:endParaRPr lang="en-US"/>
          </a:p>
        </p:txBody>
      </p:sp>
    </p:spTree>
    <p:extLst>
      <p:ext uri="{BB962C8B-B14F-4D97-AF65-F5344CB8AC3E}">
        <p14:creationId xmlns:p14="http://schemas.microsoft.com/office/powerpoint/2010/main" val="397997715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860056"/>
            <a:ext cx="8256587" cy="288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altLang="zh-CN" dirty="0"/>
              <a:t>1. Divide and Conquer</a:t>
            </a:r>
            <a:endParaRPr lang="en-US" dirty="0"/>
          </a:p>
        </p:txBody>
      </p:sp>
      <p:sp>
        <p:nvSpPr>
          <p:cNvPr id="3" name="Content Placeholder 2"/>
          <p:cNvSpPr>
            <a:spLocks noGrp="1"/>
          </p:cNvSpPr>
          <p:nvPr>
            <p:ph idx="1"/>
          </p:nvPr>
        </p:nvSpPr>
        <p:spPr/>
        <p:txBody>
          <a:bodyPr/>
          <a:lstStyle/>
          <a:p>
            <a:r>
              <a:rPr lang="en-US" altLang="zh-CN" dirty="0"/>
              <a:t>Multidimensional trees:</a:t>
            </a:r>
          </a:p>
          <a:p>
            <a:pPr lvl="1"/>
            <a:r>
              <a:rPr lang="en-US" altLang="zh-CN" sz="2000" dirty="0" smtClean="0"/>
              <a:t>K-d trees </a:t>
            </a:r>
            <a:r>
              <a:rPr lang="en-US" altLang="zh-CN" sz="2000" dirty="0"/>
              <a:t>[Bentley 1970], ball-trees [</a:t>
            </a:r>
            <a:r>
              <a:rPr lang="en-US" altLang="zh-CN" sz="2000" dirty="0" err="1"/>
              <a:t>Omohundro</a:t>
            </a:r>
            <a:r>
              <a:rPr lang="en-US" altLang="zh-CN" sz="2000" dirty="0"/>
              <a:t> 1991], spill trees </a:t>
            </a:r>
            <a:r>
              <a:rPr lang="en-US" altLang="zh-CN" sz="2000" dirty="0">
                <a:solidFill>
                  <a:srgbClr val="0070C0"/>
                </a:solidFill>
                <a:hlinkClick r:id="rId3"/>
              </a:rPr>
              <a:t>[Liu, Moore, Gray, Yang,nips2004]</a:t>
            </a:r>
            <a:r>
              <a:rPr lang="en-US" altLang="zh-CN" sz="2000" dirty="0"/>
              <a:t>, </a:t>
            </a:r>
            <a:r>
              <a:rPr lang="en-US" altLang="zh-CN" sz="2000" dirty="0">
                <a:hlinkClick r:id="rId4"/>
              </a:rPr>
              <a:t>cover tree [</a:t>
            </a:r>
            <a:r>
              <a:rPr lang="en-US" altLang="zh-CN" sz="2000" dirty="0" err="1">
                <a:hlinkClick r:id="rId4"/>
              </a:rPr>
              <a:t>Beygelzimer</a:t>
            </a:r>
            <a:r>
              <a:rPr lang="en-US" altLang="zh-CN" sz="2000" dirty="0">
                <a:hlinkClick r:id="rId4"/>
              </a:rPr>
              <a:t> et al.2006] </a:t>
            </a:r>
            <a:r>
              <a:rPr lang="en-US" altLang="zh-CN" sz="2000" dirty="0"/>
              <a:t>, cosine tree </a:t>
            </a:r>
            <a:r>
              <a:rPr lang="en-US" altLang="zh-CN" sz="2000" dirty="0">
                <a:hlinkClick r:id="rId5"/>
              </a:rPr>
              <a:t>[Holmes, Isbell, Gray, Nips 2009], </a:t>
            </a:r>
            <a:r>
              <a:rPr lang="en-US" altLang="zh-CN" sz="2000" dirty="0"/>
              <a:t>subspace trees </a:t>
            </a:r>
            <a:r>
              <a:rPr lang="en-US" altLang="zh-CN" sz="2000" dirty="0">
                <a:hlinkClick r:id="rId6"/>
              </a:rPr>
              <a:t>[Lee and Gray nips 2009]</a:t>
            </a:r>
            <a:r>
              <a:rPr lang="en-US" altLang="zh-CN" sz="2000" dirty="0"/>
              <a:t>, cone trees </a:t>
            </a:r>
            <a:r>
              <a:rPr lang="en-US" altLang="zh-CN" sz="2000" dirty="0">
                <a:hlinkClick r:id="rId7"/>
              </a:rPr>
              <a:t>[Ram and Gray kdd2012]</a:t>
            </a:r>
            <a:r>
              <a:rPr lang="en-US" altLang="zh-CN" sz="2000" dirty="0"/>
              <a:t>, max-margin trees </a:t>
            </a:r>
            <a:r>
              <a:rPr lang="en-US" altLang="zh-CN" sz="2000" dirty="0">
                <a:hlinkClick r:id="rId8"/>
              </a:rPr>
              <a:t>[Ram and Gray SDM 2012</a:t>
            </a:r>
            <a:r>
              <a:rPr lang="en-US" altLang="zh-CN" sz="2000" dirty="0"/>
              <a:t>], kernel trees [Ram and </a:t>
            </a:r>
            <a:r>
              <a:rPr lang="en-US" altLang="zh-CN" sz="2000" dirty="0" smtClean="0"/>
              <a:t>Gray]</a:t>
            </a:r>
            <a:endParaRPr lang="en-US" sz="2000" dirty="0"/>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95</a:t>
            </a:fld>
            <a:endParaRPr lang="en-US"/>
          </a:p>
        </p:txBody>
      </p:sp>
    </p:spTree>
    <p:extLst>
      <p:ext uri="{BB962C8B-B14F-4D97-AF65-F5344CB8AC3E}">
        <p14:creationId xmlns:p14="http://schemas.microsoft.com/office/powerpoint/2010/main" val="281092330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2. Function </a:t>
            </a:r>
            <a:r>
              <a:rPr lang="en-US" altLang="zh-CN" dirty="0" smtClean="0"/>
              <a:t>Transforms</a:t>
            </a:r>
            <a:endParaRPr lang="en-US" dirty="0"/>
          </a:p>
        </p:txBody>
      </p:sp>
      <p:sp>
        <p:nvSpPr>
          <p:cNvPr id="5" name="Content Placeholder 4"/>
          <p:cNvSpPr>
            <a:spLocks noGrp="1"/>
          </p:cNvSpPr>
          <p:nvPr>
            <p:ph sz="half" idx="1"/>
          </p:nvPr>
        </p:nvSpPr>
        <p:spPr/>
        <p:txBody>
          <a:bodyPr>
            <a:normAutofit/>
          </a:bodyPr>
          <a:lstStyle/>
          <a:p>
            <a:pPr>
              <a:defRPr/>
            </a:pPr>
            <a:r>
              <a:rPr lang="en-US" altLang="zh-CN" sz="3200" b="1" dirty="0"/>
              <a:t>Fastest </a:t>
            </a:r>
            <a:r>
              <a:rPr lang="en-US" altLang="zh-CN" sz="3200" dirty="0"/>
              <a:t>approach for:</a:t>
            </a:r>
          </a:p>
          <a:p>
            <a:pPr lvl="1"/>
            <a:r>
              <a:rPr lang="en-US" altLang="en-US" sz="2000" b="1" dirty="0"/>
              <a:t>Kernel estimation </a:t>
            </a:r>
            <a:r>
              <a:rPr lang="en-US" altLang="en-US" sz="2000" dirty="0"/>
              <a:t>(low-</a:t>
            </a:r>
            <a:r>
              <a:rPr lang="en-US" altLang="en-US" sz="2000" dirty="0" err="1"/>
              <a:t>ish</a:t>
            </a:r>
            <a:r>
              <a:rPr lang="en-US" altLang="en-US" sz="2000" dirty="0"/>
              <a:t> dimension): </a:t>
            </a:r>
            <a:r>
              <a:rPr lang="en-US" altLang="en-US" sz="2000" i="1" dirty="0"/>
              <a:t>dual-tree fast Gauss transforms</a:t>
            </a:r>
            <a:r>
              <a:rPr lang="en-US" altLang="en-US" sz="2000" dirty="0"/>
              <a:t> (</a:t>
            </a:r>
            <a:r>
              <a:rPr lang="en-US" altLang="en-US" sz="2000" dirty="0" err="1"/>
              <a:t>multipole</a:t>
            </a:r>
            <a:r>
              <a:rPr lang="en-US" altLang="en-US" sz="2000" dirty="0"/>
              <a:t>/</a:t>
            </a:r>
            <a:r>
              <a:rPr lang="en-US" altLang="en-US" sz="2000" dirty="0" err="1"/>
              <a:t>Hermite</a:t>
            </a:r>
            <a:r>
              <a:rPr lang="en-US" altLang="en-US" sz="2000" dirty="0"/>
              <a:t> expansions) </a:t>
            </a:r>
            <a:r>
              <a:rPr lang="en-US" altLang="en-US" sz="1600" dirty="0">
                <a:solidFill>
                  <a:srgbClr val="3366FF"/>
                </a:solidFill>
              </a:rPr>
              <a:t>[Lee, Gray, Moore NIPS 2005]</a:t>
            </a:r>
            <a:r>
              <a:rPr lang="en-US" altLang="en-US" sz="1600" dirty="0"/>
              <a:t>, </a:t>
            </a:r>
            <a:r>
              <a:rPr lang="en-US" altLang="en-US" sz="1600" dirty="0">
                <a:solidFill>
                  <a:srgbClr val="3366FF"/>
                </a:solidFill>
              </a:rPr>
              <a:t>[Lee and Gray, UAI 2006]</a:t>
            </a:r>
          </a:p>
          <a:p>
            <a:pPr lvl="1"/>
            <a:r>
              <a:rPr lang="en-US" altLang="en-US" sz="2000" b="1" dirty="0"/>
              <a:t>KDE and GP </a:t>
            </a:r>
            <a:r>
              <a:rPr lang="en-US" altLang="en-US" sz="2000" dirty="0"/>
              <a:t>(kernel density estimation, Gaussian process regression) (high-D): </a:t>
            </a:r>
            <a:r>
              <a:rPr lang="en-US" altLang="en-US" sz="2000" i="1" dirty="0"/>
              <a:t>random Fourier functions </a:t>
            </a:r>
            <a:r>
              <a:rPr lang="en-US" altLang="en-US" sz="1600" dirty="0">
                <a:solidFill>
                  <a:srgbClr val="3366FF"/>
                </a:solidFill>
              </a:rPr>
              <a:t>[Lee and Gray, in prep]</a:t>
            </a:r>
            <a:endParaRPr lang="zh-CN" altLang="en-US" sz="3200" dirty="0">
              <a:solidFill>
                <a:srgbClr val="0070C0"/>
              </a:solidFill>
            </a:endParaRPr>
          </a:p>
          <a:p>
            <a:endParaRPr lang="en-US" dirty="0"/>
          </a:p>
        </p:txBody>
      </p:sp>
      <p:sp>
        <p:nvSpPr>
          <p:cNvPr id="6" name="Content Placeholder 5"/>
          <p:cNvSpPr>
            <a:spLocks noGrp="1"/>
          </p:cNvSpPr>
          <p:nvPr>
            <p:ph sz="half" idx="2"/>
          </p:nvPr>
        </p:nvSpPr>
        <p:spPr/>
        <p:txBody>
          <a:bodyPr>
            <a:normAutofit/>
          </a:bodyPr>
          <a:lstStyle/>
          <a:p>
            <a:endParaRPr lang="en-US"/>
          </a:p>
        </p:txBody>
      </p:sp>
      <p:sp>
        <p:nvSpPr>
          <p:cNvPr id="4" name="Slide Number Placeholder 3"/>
          <p:cNvSpPr>
            <a:spLocks noGrp="1"/>
          </p:cNvSpPr>
          <p:nvPr>
            <p:ph type="sldNum" sz="quarter" idx="12"/>
          </p:nvPr>
        </p:nvSpPr>
        <p:spPr/>
        <p:txBody>
          <a:bodyPr/>
          <a:lstStyle/>
          <a:p>
            <a:pPr>
              <a:defRPr/>
            </a:pPr>
            <a:fld id="{DB3EC566-48E6-4552-87D6-CB322A8F1925}" type="slidenum">
              <a:rPr lang="en-US" smtClean="0"/>
              <a:pPr>
                <a:defRPr/>
              </a:pPr>
              <a:t>96</a:t>
            </a:fld>
            <a:endParaRPr lang="en-US"/>
          </a:p>
        </p:txBody>
      </p:sp>
      <p:pic>
        <p:nvPicPr>
          <p:cNvPr id="7" name="Picture 1" descr="far_field_coeffs.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461573"/>
            <a:ext cx="3932343" cy="5063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云形 6"/>
          <p:cNvSpPr/>
          <p:nvPr/>
        </p:nvSpPr>
        <p:spPr>
          <a:xfrm>
            <a:off x="1893888" y="3275013"/>
            <a:ext cx="5356225" cy="3357562"/>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400" dirty="0">
                <a:solidFill>
                  <a:schemeClr val="tx1"/>
                </a:solidFill>
              </a:rPr>
              <a:t>Generalized N-body approach is fundamental: like </a:t>
            </a:r>
            <a:r>
              <a:rPr lang="en-US" altLang="zh-CN" sz="2400" dirty="0" smtClean="0">
                <a:solidFill>
                  <a:schemeClr val="tx1"/>
                </a:solidFill>
              </a:rPr>
              <a:t>multidimen</a:t>
            </a:r>
            <a:r>
              <a:rPr lang="en-US" altLang="zh-CN" dirty="0">
                <a:solidFill>
                  <a:schemeClr val="tx1"/>
                </a:solidFill>
              </a:rPr>
              <a:t>s</a:t>
            </a:r>
            <a:r>
              <a:rPr lang="en-US" altLang="zh-CN" sz="2400" dirty="0" smtClean="0">
                <a:solidFill>
                  <a:schemeClr val="tx1"/>
                </a:solidFill>
              </a:rPr>
              <a:t>ional </a:t>
            </a:r>
            <a:r>
              <a:rPr lang="en-US" altLang="zh-CN" sz="2400" dirty="0">
                <a:solidFill>
                  <a:schemeClr val="tx1"/>
                </a:solidFill>
              </a:rPr>
              <a:t>generalization of FFT</a:t>
            </a:r>
            <a:endParaRPr lang="zh-CN" altLang="en-US" sz="2400" dirty="0">
              <a:solidFill>
                <a:schemeClr val="tx1"/>
              </a:solidFill>
            </a:endParaRPr>
          </a:p>
        </p:txBody>
      </p:sp>
    </p:spTree>
    <p:extLst>
      <p:ext uri="{BB962C8B-B14F-4D97-AF65-F5344CB8AC3E}">
        <p14:creationId xmlns:p14="http://schemas.microsoft.com/office/powerpoint/2010/main" val="58736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descr="comp_with_exact5.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049713"/>
            <a:ext cx="373380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ltLang="zh-CN" dirty="0"/>
              <a:t>3. Sampling</a:t>
            </a:r>
            <a:endParaRPr lang="en-US" dirty="0"/>
          </a:p>
        </p:txBody>
      </p:sp>
      <p:sp>
        <p:nvSpPr>
          <p:cNvPr id="6" name="Text Placeholder 5"/>
          <p:cNvSpPr>
            <a:spLocks noGrp="1"/>
          </p:cNvSpPr>
          <p:nvPr>
            <p:ph type="body" idx="1"/>
          </p:nvPr>
        </p:nvSpPr>
        <p:spPr>
          <a:xfrm>
            <a:off x="457200" y="1679129"/>
            <a:ext cx="8219256" cy="2613967"/>
          </a:xfrm>
        </p:spPr>
        <p:txBody>
          <a:bodyPr>
            <a:normAutofit fontScale="85000" lnSpcReduction="10000"/>
          </a:bodyPr>
          <a:lstStyle/>
          <a:p>
            <a:pPr marL="457200" indent="-457200">
              <a:buFont typeface="Arial" panose="020B0604020202020204" pitchFamily="34" charset="0"/>
              <a:buChar char="•"/>
            </a:pPr>
            <a:r>
              <a:rPr lang="en-US" altLang="zh-CN" sz="2800" dirty="0"/>
              <a:t>Fastest </a:t>
            </a:r>
            <a:r>
              <a:rPr lang="en-US" altLang="zh-CN" sz="2800" b="0" dirty="0"/>
              <a:t>approach for (approximate</a:t>
            </a:r>
            <a:r>
              <a:rPr lang="en-US" altLang="zh-CN" sz="2800" b="0" dirty="0" smtClean="0"/>
              <a:t>):</a:t>
            </a:r>
          </a:p>
          <a:p>
            <a:pPr>
              <a:buFont typeface="Calibri" pitchFamily="34" charset="0"/>
              <a:buChar char="−"/>
            </a:pPr>
            <a:r>
              <a:rPr lang="en-US" altLang="zh-CN" dirty="0" smtClean="0"/>
              <a:t> PCA: </a:t>
            </a:r>
            <a:r>
              <a:rPr lang="en-US" altLang="zh-CN" b="0" i="1" dirty="0" smtClean="0"/>
              <a:t>cosine trees </a:t>
            </a:r>
            <a:r>
              <a:rPr lang="en-US" altLang="zh-CN" b="0" dirty="0" smtClean="0">
                <a:solidFill>
                  <a:srgbClr val="0070C0"/>
                </a:solidFill>
              </a:rPr>
              <a:t>[Holmes, Gray, </a:t>
            </a:r>
            <a:r>
              <a:rPr lang="en-US" altLang="zh-CN" b="0" dirty="0" err="1" smtClean="0">
                <a:solidFill>
                  <a:srgbClr val="0070C0"/>
                </a:solidFill>
              </a:rPr>
              <a:t>lsbell</a:t>
            </a:r>
            <a:r>
              <a:rPr lang="en-US" altLang="zh-CN" b="0" dirty="0" smtClean="0">
                <a:solidFill>
                  <a:srgbClr val="0070C0"/>
                </a:solidFill>
              </a:rPr>
              <a:t>, NIPS 2008]</a:t>
            </a:r>
          </a:p>
          <a:p>
            <a:pPr>
              <a:buFont typeface="Calibri" pitchFamily="34" charset="0"/>
              <a:buChar char="−"/>
            </a:pPr>
            <a:r>
              <a:rPr lang="en-US" altLang="zh-CN" dirty="0" smtClean="0"/>
              <a:t> Kernel </a:t>
            </a:r>
            <a:r>
              <a:rPr lang="en-US" altLang="zh-CN" dirty="0"/>
              <a:t>estimation: </a:t>
            </a:r>
            <a:r>
              <a:rPr lang="en-US" altLang="zh-CN" b="0" dirty="0"/>
              <a:t>bandwidth learning </a:t>
            </a:r>
            <a:r>
              <a:rPr lang="en-US" altLang="zh-CN" b="0" dirty="0">
                <a:solidFill>
                  <a:srgbClr val="0070C0"/>
                </a:solidFill>
              </a:rPr>
              <a:t>[</a:t>
            </a:r>
            <a:r>
              <a:rPr lang="en-US" altLang="zh-CN" b="0" dirty="0" err="1">
                <a:solidFill>
                  <a:srgbClr val="0070C0"/>
                </a:solidFill>
              </a:rPr>
              <a:t>Holnes</a:t>
            </a:r>
            <a:r>
              <a:rPr lang="en-US" altLang="zh-CN" b="0" dirty="0">
                <a:solidFill>
                  <a:srgbClr val="0070C0"/>
                </a:solidFill>
              </a:rPr>
              <a:t>, Gray, </a:t>
            </a:r>
            <a:r>
              <a:rPr lang="en-US" altLang="zh-CN" b="0" dirty="0" err="1">
                <a:solidFill>
                  <a:srgbClr val="0070C0"/>
                </a:solidFill>
              </a:rPr>
              <a:t>lsbell</a:t>
            </a:r>
            <a:r>
              <a:rPr lang="en-US" altLang="zh-CN" b="0" dirty="0">
                <a:solidFill>
                  <a:srgbClr val="0070C0"/>
                </a:solidFill>
              </a:rPr>
              <a:t>, NIPS 2006]</a:t>
            </a:r>
            <a:r>
              <a:rPr lang="en-US" altLang="zh-CN" b="0" dirty="0"/>
              <a:t>,</a:t>
            </a:r>
            <a:r>
              <a:rPr lang="en-US" altLang="zh-CN" b="0" dirty="0">
                <a:solidFill>
                  <a:srgbClr val="0070C0"/>
                </a:solidFill>
              </a:rPr>
              <a:t>[Holmes, Gray, </a:t>
            </a:r>
            <a:r>
              <a:rPr lang="en-US" altLang="zh-CN" b="0" dirty="0" err="1">
                <a:solidFill>
                  <a:srgbClr val="0070C0"/>
                </a:solidFill>
              </a:rPr>
              <a:t>lsbell</a:t>
            </a:r>
            <a:r>
              <a:rPr lang="en-US" altLang="zh-CN" b="0" dirty="0">
                <a:solidFill>
                  <a:srgbClr val="0070C0"/>
                </a:solidFill>
              </a:rPr>
              <a:t>, UAI 2007], </a:t>
            </a:r>
            <a:r>
              <a:rPr lang="en-US" altLang="zh-CN" b="0" i="1" dirty="0"/>
              <a:t>Monte Carlo </a:t>
            </a:r>
            <a:r>
              <a:rPr lang="en-US" altLang="zh-CN" b="0" i="1" dirty="0" err="1"/>
              <a:t>multipole</a:t>
            </a:r>
            <a:r>
              <a:rPr lang="en-US" altLang="zh-CN" b="0" i="1" dirty="0"/>
              <a:t> method (with SVD trees) </a:t>
            </a:r>
            <a:r>
              <a:rPr lang="en-US" altLang="zh-CN" b="0" dirty="0"/>
              <a:t>[Lee &amp; Gray, NIPS 2009], </a:t>
            </a:r>
            <a:r>
              <a:rPr lang="en-US" altLang="zh-CN" b="0" i="1" dirty="0"/>
              <a:t>shadow densities </a:t>
            </a:r>
            <a:r>
              <a:rPr lang="en-US" altLang="zh-CN" b="0" dirty="0">
                <a:solidFill>
                  <a:srgbClr val="0070C0"/>
                </a:solidFill>
              </a:rPr>
              <a:t>[</a:t>
            </a:r>
            <a:r>
              <a:rPr lang="en-US" altLang="zh-CN" b="0" dirty="0" err="1">
                <a:solidFill>
                  <a:srgbClr val="0070C0"/>
                </a:solidFill>
              </a:rPr>
              <a:t>Kingravi</a:t>
            </a:r>
            <a:r>
              <a:rPr lang="en-US" altLang="zh-CN" b="0" dirty="0">
                <a:solidFill>
                  <a:srgbClr val="0070C0"/>
                </a:solidFill>
              </a:rPr>
              <a:t> et al., under review]</a:t>
            </a:r>
          </a:p>
          <a:p>
            <a:pPr>
              <a:buFont typeface="Calibri" pitchFamily="34" charset="0"/>
              <a:buChar char="−"/>
            </a:pPr>
            <a:r>
              <a:rPr lang="en-US" altLang="zh-CN" dirty="0"/>
              <a:t>Nearest-neighbor: </a:t>
            </a:r>
            <a:r>
              <a:rPr lang="en-US" altLang="zh-CN" b="0" dirty="0" smtClean="0"/>
              <a:t>distance-approx., </a:t>
            </a:r>
            <a:r>
              <a:rPr lang="en-US" altLang="zh-CN" b="0" i="1" dirty="0"/>
              <a:t>spill trees </a:t>
            </a:r>
            <a:r>
              <a:rPr lang="en-US" altLang="zh-CN" b="0" dirty="0"/>
              <a:t>with random </a:t>
            </a:r>
            <a:r>
              <a:rPr lang="en-US" altLang="zh-CN" b="0" dirty="0" err="1" smtClean="0"/>
              <a:t>proj</a:t>
            </a:r>
            <a:r>
              <a:rPr lang="en-US" altLang="zh-CN" b="0" dirty="0" smtClean="0"/>
              <a:t>[Liu</a:t>
            </a:r>
            <a:r>
              <a:rPr lang="en-US" altLang="zh-CN" b="0" dirty="0"/>
              <a:t>, Moore, Gray, Yang, NIPS 2004], </a:t>
            </a:r>
            <a:r>
              <a:rPr lang="en-US" altLang="zh-CN" b="0" i="1" dirty="0"/>
              <a:t>rank-approximate</a:t>
            </a:r>
            <a:r>
              <a:rPr lang="en-US" altLang="zh-CN" b="0" dirty="0"/>
              <a:t>: </a:t>
            </a:r>
            <a:r>
              <a:rPr lang="en-US" altLang="zh-CN" b="0" dirty="0">
                <a:solidFill>
                  <a:srgbClr val="0070C0"/>
                </a:solidFill>
              </a:rPr>
              <a:t>[Ram, </a:t>
            </a:r>
            <a:r>
              <a:rPr lang="en-US" altLang="zh-CN" b="0" dirty="0" err="1">
                <a:solidFill>
                  <a:srgbClr val="0070C0"/>
                </a:solidFill>
              </a:rPr>
              <a:t>Ouyang</a:t>
            </a:r>
            <a:r>
              <a:rPr lang="en-US" altLang="zh-CN" b="0" dirty="0">
                <a:solidFill>
                  <a:srgbClr val="0070C0"/>
                </a:solidFill>
              </a:rPr>
              <a:t>, Gray, NIPS 2009]</a:t>
            </a:r>
            <a:endParaRPr lang="zh-CN" altLang="en-US" b="0" dirty="0">
              <a:solidFill>
                <a:srgbClr val="0070C0"/>
              </a:solidFill>
            </a:endParaRPr>
          </a:p>
          <a:p>
            <a:endParaRPr lang="en-US" dirty="0"/>
          </a:p>
        </p:txBody>
      </p:sp>
      <p:sp>
        <p:nvSpPr>
          <p:cNvPr id="7" name="Content Placeholder 6"/>
          <p:cNvSpPr>
            <a:spLocks noGrp="1"/>
          </p:cNvSpPr>
          <p:nvPr>
            <p:ph sz="half" idx="2"/>
          </p:nvPr>
        </p:nvSpPr>
        <p:spPr>
          <a:xfrm>
            <a:off x="457200" y="4365103"/>
            <a:ext cx="4040188" cy="1761059"/>
          </a:xfrm>
        </p:spPr>
        <p:txBody>
          <a:bodyPr>
            <a:normAutofit fontScale="85000" lnSpcReduction="10000"/>
          </a:bodyPr>
          <a:lstStyle/>
          <a:p>
            <a:pPr marL="0" indent="0">
              <a:buNone/>
              <a:defRPr/>
            </a:pPr>
            <a:r>
              <a:rPr lang="en-US" altLang="zh-CN" dirty="0"/>
              <a:t>Rank-approximate NN:</a:t>
            </a:r>
          </a:p>
          <a:p>
            <a:pPr marL="285750" indent="-285750">
              <a:defRPr/>
            </a:pPr>
            <a:r>
              <a:rPr lang="en-US" altLang="zh-CN" dirty="0"/>
              <a:t>Best meaning-retaining approximation criterion in  the face of high-dimensional distance</a:t>
            </a:r>
          </a:p>
          <a:p>
            <a:pPr marL="285750" indent="-285750">
              <a:defRPr/>
            </a:pPr>
            <a:r>
              <a:rPr lang="en-US" altLang="zh-CN" dirty="0"/>
              <a:t>More accurate than LSH</a:t>
            </a:r>
            <a:endParaRPr lang="zh-CN" altLang="en-US" dirty="0"/>
          </a:p>
          <a:p>
            <a:endParaRPr lang="en-US" dirty="0"/>
          </a:p>
        </p:txBody>
      </p:sp>
      <p:sp>
        <p:nvSpPr>
          <p:cNvPr id="5" name="Slide Number Placeholder 4"/>
          <p:cNvSpPr>
            <a:spLocks noGrp="1"/>
          </p:cNvSpPr>
          <p:nvPr>
            <p:ph type="sldNum" sz="quarter" idx="12"/>
          </p:nvPr>
        </p:nvSpPr>
        <p:spPr/>
        <p:txBody>
          <a:bodyPr/>
          <a:lstStyle/>
          <a:p>
            <a:pPr>
              <a:defRPr/>
            </a:pPr>
            <a:fld id="{DB3EC566-48E6-4552-87D6-CB322A8F1925}" type="slidenum">
              <a:rPr lang="en-US" smtClean="0"/>
              <a:pPr>
                <a:defRPr/>
              </a:pPr>
              <a:t>97</a:t>
            </a:fld>
            <a:endParaRPr lang="en-US"/>
          </a:p>
        </p:txBody>
      </p:sp>
      <p:sp>
        <p:nvSpPr>
          <p:cNvPr id="13" name="爆炸形 1 6"/>
          <p:cNvSpPr/>
          <p:nvPr/>
        </p:nvSpPr>
        <p:spPr>
          <a:xfrm>
            <a:off x="2025923" y="2953469"/>
            <a:ext cx="5786437" cy="3571875"/>
          </a:xfrm>
          <a:prstGeom prst="irregularSeal1">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zh-CN" dirty="0"/>
          </a:p>
          <a:p>
            <a:pPr algn="ctr" fontAlgn="auto">
              <a:spcBef>
                <a:spcPts val="0"/>
              </a:spcBef>
              <a:spcAft>
                <a:spcPts val="0"/>
              </a:spcAft>
              <a:defRPr/>
            </a:pPr>
            <a:endParaRPr lang="en-US" altLang="zh-CN" dirty="0"/>
          </a:p>
          <a:p>
            <a:pPr algn="ctr" fontAlgn="auto">
              <a:spcBef>
                <a:spcPts val="0"/>
              </a:spcBef>
              <a:spcAft>
                <a:spcPts val="0"/>
              </a:spcAft>
              <a:defRPr/>
            </a:pPr>
            <a:r>
              <a:rPr lang="en-US" altLang="zh-CN" sz="2400" dirty="0">
                <a:solidFill>
                  <a:schemeClr val="tx1"/>
                </a:solidFill>
              </a:rPr>
              <a:t>3. If you're going to do sampling, try smarter (e.g. stratified) sampling</a:t>
            </a:r>
            <a:endParaRPr lang="zh-CN" altLang="en-US" sz="2400" dirty="0">
              <a:solidFill>
                <a:schemeClr val="tx1"/>
              </a:solidFill>
            </a:endParaRPr>
          </a:p>
        </p:txBody>
      </p:sp>
    </p:spTree>
    <p:extLst>
      <p:ext uri="{BB962C8B-B14F-4D97-AF65-F5344CB8AC3E}">
        <p14:creationId xmlns:p14="http://schemas.microsoft.com/office/powerpoint/2010/main" val="241940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tLang="zh-CN" dirty="0"/>
              <a:t>3. Sampling</a:t>
            </a:r>
            <a:endParaRPr lang="en-US" dirty="0"/>
          </a:p>
        </p:txBody>
      </p:sp>
      <p:sp>
        <p:nvSpPr>
          <p:cNvPr id="9" name="Content Placeholder 8"/>
          <p:cNvSpPr>
            <a:spLocks noGrp="1"/>
          </p:cNvSpPr>
          <p:nvPr>
            <p:ph sz="half" idx="1"/>
          </p:nvPr>
        </p:nvSpPr>
        <p:spPr/>
        <p:txBody>
          <a:bodyPr>
            <a:normAutofit fontScale="77500" lnSpcReduction="20000"/>
          </a:bodyPr>
          <a:lstStyle/>
          <a:p>
            <a:pPr>
              <a:defRPr/>
            </a:pPr>
            <a:r>
              <a:rPr lang="en-US" altLang="zh-CN" sz="3400" b="1" i="1" dirty="0"/>
              <a:t>Active learning</a:t>
            </a:r>
            <a:r>
              <a:rPr lang="en-US" altLang="zh-CN" sz="3400" b="1" dirty="0"/>
              <a:t>: the sampling can depend on previous samples</a:t>
            </a:r>
          </a:p>
          <a:p>
            <a:pPr marL="723900" indent="-266700">
              <a:buFont typeface="Calibri" pitchFamily="34" charset="0"/>
              <a:buChar char="−"/>
              <a:tabLst>
                <a:tab pos="723900" algn="l"/>
              </a:tabLst>
              <a:defRPr/>
            </a:pPr>
            <a:r>
              <a:rPr lang="en-US" altLang="zh-CN" sz="3100" b="1" dirty="0"/>
              <a:t>Linear classifiers: </a:t>
            </a:r>
            <a:r>
              <a:rPr lang="en-US" altLang="zh-CN" sz="3100" dirty="0"/>
              <a:t>rigorous framework for </a:t>
            </a:r>
            <a:r>
              <a:rPr lang="en-US" altLang="zh-CN" sz="3100" i="1" dirty="0"/>
              <a:t>pool-based active learning</a:t>
            </a:r>
            <a:r>
              <a:rPr lang="en-US" altLang="zh-CN" sz="3100" dirty="0"/>
              <a:t> </a:t>
            </a:r>
            <a:r>
              <a:rPr lang="en-US" altLang="zh-CN" sz="3100" dirty="0">
                <a:solidFill>
                  <a:srgbClr val="0070C0"/>
                </a:solidFill>
              </a:rPr>
              <a:t>[</a:t>
            </a:r>
            <a:r>
              <a:rPr lang="en-US" altLang="zh-CN" sz="3100" dirty="0" err="1">
                <a:solidFill>
                  <a:srgbClr val="0070C0"/>
                </a:solidFill>
              </a:rPr>
              <a:t>Sastry</a:t>
            </a:r>
            <a:r>
              <a:rPr lang="en-US" altLang="zh-CN" sz="3100" dirty="0">
                <a:solidFill>
                  <a:srgbClr val="0070C0"/>
                </a:solidFill>
              </a:rPr>
              <a:t> and Gray, AISTATS 2012]</a:t>
            </a:r>
          </a:p>
          <a:p>
            <a:pPr marL="1085850" indent="-190500">
              <a:defRPr/>
            </a:pPr>
            <a:r>
              <a:rPr lang="en-US" altLang="zh-CN" sz="2600" dirty="0"/>
              <a:t>Empirically allows reduction in the number of objects that require labeling</a:t>
            </a:r>
          </a:p>
          <a:p>
            <a:pPr marL="1085850" indent="-190500">
              <a:defRPr/>
            </a:pPr>
            <a:r>
              <a:rPr lang="en-US" altLang="zh-CN" sz="2600" dirty="0"/>
              <a:t>Theoretical rigor: </a:t>
            </a:r>
            <a:r>
              <a:rPr lang="en-US" altLang="zh-CN" sz="2600" dirty="0" err="1"/>
              <a:t>unbiasedness</a:t>
            </a:r>
            <a:endParaRPr lang="en-US" altLang="zh-CN" sz="2600" dirty="0"/>
          </a:p>
          <a:p>
            <a:endParaRPr lang="en-US" dirty="0"/>
          </a:p>
        </p:txBody>
      </p:sp>
      <p:sp>
        <p:nvSpPr>
          <p:cNvPr id="10" name="Content Placeholder 9"/>
          <p:cNvSpPr>
            <a:spLocks noGrp="1"/>
          </p:cNvSpPr>
          <p:nvPr>
            <p:ph sz="half" idx="2"/>
          </p:nvPr>
        </p:nvSpPr>
        <p:spPr/>
        <p:txBody>
          <a:bodyPr>
            <a:normAutofit fontScale="77500" lnSpcReduction="20000"/>
          </a:bodyPr>
          <a:lstStyle/>
          <a:p>
            <a:endParaRPr lang="en-US"/>
          </a:p>
        </p:txBody>
      </p:sp>
      <p:sp>
        <p:nvSpPr>
          <p:cNvPr id="7" name="Slide Number Placeholder 6"/>
          <p:cNvSpPr>
            <a:spLocks noGrp="1"/>
          </p:cNvSpPr>
          <p:nvPr>
            <p:ph type="sldNum" sz="quarter" idx="12"/>
          </p:nvPr>
        </p:nvSpPr>
        <p:spPr/>
        <p:txBody>
          <a:bodyPr/>
          <a:lstStyle/>
          <a:p>
            <a:pPr>
              <a:defRPr/>
            </a:pPr>
            <a:fld id="{DB3EC566-48E6-4552-87D6-CB322A8F1925}" type="slidenum">
              <a:rPr lang="en-US" smtClean="0"/>
              <a:pPr>
                <a:defRPr/>
              </a:pPr>
              <a:t>98</a:t>
            </a:fld>
            <a:endParaRPr lang="en-US"/>
          </a:p>
        </p:txBody>
      </p:sp>
      <p:pic>
        <p:nvPicPr>
          <p:cNvPr id="11" name="Picture 7" descr="fold_0_average_results_mnist.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97372"/>
            <a:ext cx="4279900"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994481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4. Caching</a:t>
            </a:r>
            <a:endParaRPr lang="en-US" dirty="0"/>
          </a:p>
        </p:txBody>
      </p:sp>
      <p:sp>
        <p:nvSpPr>
          <p:cNvPr id="6" name="Content Placeholder 5"/>
          <p:cNvSpPr>
            <a:spLocks noGrp="1"/>
          </p:cNvSpPr>
          <p:nvPr>
            <p:ph idx="1"/>
          </p:nvPr>
        </p:nvSpPr>
        <p:spPr>
          <a:xfrm>
            <a:off x="457200" y="1600201"/>
            <a:ext cx="8229600" cy="2404863"/>
          </a:xfrm>
        </p:spPr>
        <p:txBody>
          <a:bodyPr>
            <a:normAutofit fontScale="85000" lnSpcReduction="20000"/>
          </a:bodyPr>
          <a:lstStyle/>
          <a:p>
            <a:pPr>
              <a:defRPr/>
            </a:pPr>
            <a:r>
              <a:rPr lang="en-US" altLang="zh-CN" sz="3600" b="1" dirty="0"/>
              <a:t>Fastest</a:t>
            </a:r>
            <a:r>
              <a:rPr lang="en-US" altLang="zh-CN" sz="3600" dirty="0"/>
              <a:t> approach for (using disk):</a:t>
            </a:r>
          </a:p>
          <a:p>
            <a:pPr marL="628650" indent="-266700">
              <a:buFont typeface="Calibri" pitchFamily="34" charset="0"/>
              <a:buChar char="−"/>
              <a:defRPr/>
            </a:pPr>
            <a:r>
              <a:rPr lang="en-US" altLang="zh-CN" b="1" dirty="0"/>
              <a:t>Nearest-neighbor, 2-point: </a:t>
            </a:r>
            <a:r>
              <a:rPr lang="en-US" altLang="zh-CN" i="1" dirty="0"/>
              <a:t>Disk-based tree algorithms</a:t>
            </a:r>
            <a:r>
              <a:rPr lang="en-US" altLang="zh-CN" dirty="0"/>
              <a:t> in Microsoft SQL Server </a:t>
            </a:r>
            <a:r>
              <a:rPr lang="en-US" altLang="zh-CN" dirty="0">
                <a:solidFill>
                  <a:srgbClr val="0070C0"/>
                </a:solidFill>
              </a:rPr>
              <a:t>[</a:t>
            </a:r>
            <a:r>
              <a:rPr lang="en-US" altLang="zh-CN" dirty="0" err="1">
                <a:solidFill>
                  <a:srgbClr val="0070C0"/>
                </a:solidFill>
              </a:rPr>
              <a:t>Riegel</a:t>
            </a:r>
            <a:r>
              <a:rPr lang="en-US" altLang="zh-CN" dirty="0">
                <a:solidFill>
                  <a:srgbClr val="0070C0"/>
                </a:solidFill>
              </a:rPr>
              <a:t>, </a:t>
            </a:r>
            <a:r>
              <a:rPr lang="en-US" altLang="zh-CN" dirty="0" err="1">
                <a:solidFill>
                  <a:srgbClr val="0070C0"/>
                </a:solidFill>
              </a:rPr>
              <a:t>Aditya</a:t>
            </a:r>
            <a:r>
              <a:rPr lang="en-US" altLang="zh-CN" dirty="0">
                <a:solidFill>
                  <a:srgbClr val="0070C0"/>
                </a:solidFill>
              </a:rPr>
              <a:t>, </a:t>
            </a:r>
            <a:r>
              <a:rPr lang="en-US" altLang="zh-CN" dirty="0" err="1">
                <a:solidFill>
                  <a:srgbClr val="0070C0"/>
                </a:solidFill>
              </a:rPr>
              <a:t>Budavari</a:t>
            </a:r>
            <a:r>
              <a:rPr lang="en-US" altLang="zh-CN" dirty="0">
                <a:solidFill>
                  <a:srgbClr val="0070C0"/>
                </a:solidFill>
              </a:rPr>
              <a:t>, Gray, in prep]</a:t>
            </a:r>
          </a:p>
          <a:p>
            <a:pPr marL="990600" indent="-266700">
              <a:defRPr/>
            </a:pPr>
            <a:r>
              <a:rPr lang="en-US" altLang="zh-CN" sz="2800" dirty="0"/>
              <a:t>Builds </a:t>
            </a:r>
            <a:r>
              <a:rPr lang="en-US" altLang="zh-CN" sz="2800" dirty="0" smtClean="0"/>
              <a:t>k-d tree </a:t>
            </a:r>
            <a:r>
              <a:rPr lang="en-US" altLang="zh-CN" sz="2800" dirty="0"/>
              <a:t>on top of built-in B-trees</a:t>
            </a:r>
          </a:p>
          <a:p>
            <a:pPr marL="990600" indent="-266700">
              <a:defRPr/>
            </a:pPr>
            <a:r>
              <a:rPr lang="en-US" altLang="zh-CN" sz="2800" dirty="0"/>
              <a:t>Fixed-pass algorithm to build </a:t>
            </a:r>
            <a:r>
              <a:rPr lang="en-US" altLang="zh-CN" sz="2800" dirty="0" smtClean="0"/>
              <a:t>k-d tree</a:t>
            </a:r>
            <a:endParaRPr lang="en-US" dirty="0"/>
          </a:p>
        </p:txBody>
      </p:sp>
      <p:sp>
        <p:nvSpPr>
          <p:cNvPr id="5" name="Slide Number Placeholder 4"/>
          <p:cNvSpPr>
            <a:spLocks noGrp="1"/>
          </p:cNvSpPr>
          <p:nvPr>
            <p:ph type="sldNum" sz="quarter" idx="12"/>
          </p:nvPr>
        </p:nvSpPr>
        <p:spPr/>
        <p:txBody>
          <a:bodyPr/>
          <a:lstStyle/>
          <a:p>
            <a:pPr>
              <a:defRPr/>
            </a:pPr>
            <a:fld id="{DB3EC566-48E6-4552-87D6-CB322A8F1925}" type="slidenum">
              <a:rPr lang="en-US" smtClean="0"/>
              <a:pPr>
                <a:defRPr/>
              </a:pPr>
              <a:t>99</a:t>
            </a:fld>
            <a:endParaRPr lang="en-US"/>
          </a:p>
        </p:txBody>
      </p:sp>
      <p:graphicFrame>
        <p:nvGraphicFramePr>
          <p:cNvPr id="7" name="表格 4"/>
          <p:cNvGraphicFramePr>
            <a:graphicFrameLocks noGrp="1"/>
          </p:cNvGraphicFramePr>
          <p:nvPr>
            <p:extLst>
              <p:ext uri="{D42A27DB-BD31-4B8C-83A1-F6EECF244321}">
                <p14:modId xmlns:p14="http://schemas.microsoft.com/office/powerpoint/2010/main" val="767955513"/>
              </p:ext>
            </p:extLst>
          </p:nvPr>
        </p:nvGraphicFramePr>
        <p:xfrm>
          <a:off x="1331913" y="3980135"/>
          <a:ext cx="6176961" cy="2689225"/>
        </p:xfrm>
        <a:graphic>
          <a:graphicData uri="http://schemas.openxmlformats.org/drawingml/2006/table">
            <a:tbl>
              <a:tblPr firstRow="1">
                <a:tableStyleId>{5940675A-B579-460E-94D1-54222C63F5DA}</a:tableStyleId>
              </a:tblPr>
              <a:tblGrid>
                <a:gridCol w="2058987"/>
                <a:gridCol w="2058987"/>
                <a:gridCol w="2058987"/>
              </a:tblGrid>
              <a:tr h="384175">
                <a:tc>
                  <a:txBody>
                    <a:bodyPr/>
                    <a:lstStyle/>
                    <a:p>
                      <a:r>
                        <a:rPr lang="en-US" altLang="zh-CN" sz="1800" b="0" cap="none" spc="0" dirty="0" smtClean="0">
                          <a:ln>
                            <a:noFill/>
                          </a:ln>
                          <a:solidFill>
                            <a:schemeClr val="tx1"/>
                          </a:solidFill>
                          <a:effectLst/>
                        </a:rPr>
                        <a:t>No.</a:t>
                      </a:r>
                      <a:r>
                        <a:rPr lang="en-US" altLang="zh-CN" sz="1800" b="0" cap="none" spc="0" baseline="0" dirty="0" smtClean="0">
                          <a:ln>
                            <a:noFill/>
                          </a:ln>
                          <a:solidFill>
                            <a:schemeClr val="tx1"/>
                          </a:solidFill>
                          <a:effectLst/>
                        </a:rPr>
                        <a:t> of points</a:t>
                      </a:r>
                      <a:endParaRPr lang="zh-CN" altLang="en-US" sz="1800" b="0" cap="none" spc="0" dirty="0">
                        <a:ln>
                          <a:noFill/>
                        </a:ln>
                        <a:solidFill>
                          <a:schemeClr val="tx1"/>
                        </a:solidFill>
                        <a:effectLst/>
                      </a:endParaRPr>
                    </a:p>
                  </a:txBody>
                  <a:tcPr marL="91426" marR="91426" marT="45736" marB="45736"/>
                </a:tc>
                <a:tc>
                  <a:txBody>
                    <a:bodyPr/>
                    <a:lstStyle/>
                    <a:p>
                      <a:r>
                        <a:rPr lang="en-US" altLang="zh-CN" sz="1800" b="0" cap="none" spc="0" dirty="0" smtClean="0">
                          <a:ln>
                            <a:noFill/>
                          </a:ln>
                          <a:solidFill>
                            <a:schemeClr val="tx1"/>
                          </a:solidFill>
                          <a:effectLst/>
                        </a:rPr>
                        <a:t>MLDB(Dual  tree)</a:t>
                      </a:r>
                      <a:endParaRPr lang="zh-CN" altLang="en-US" sz="1800" b="0" cap="none" spc="0" dirty="0">
                        <a:ln>
                          <a:noFill/>
                        </a:ln>
                        <a:solidFill>
                          <a:schemeClr val="tx1"/>
                        </a:solidFill>
                        <a:effectLst/>
                      </a:endParaRPr>
                    </a:p>
                  </a:txBody>
                  <a:tcPr marL="91426" marR="91426" marT="45736" marB="45736"/>
                </a:tc>
                <a:tc>
                  <a:txBody>
                    <a:bodyPr/>
                    <a:lstStyle/>
                    <a:p>
                      <a:r>
                        <a:rPr lang="en-US" altLang="zh-CN" sz="1800" b="0" cap="none" spc="0" dirty="0" smtClean="0">
                          <a:ln>
                            <a:noFill/>
                          </a:ln>
                          <a:solidFill>
                            <a:schemeClr val="tx1"/>
                          </a:solidFill>
                          <a:effectLst/>
                        </a:rPr>
                        <a:t>Naive</a:t>
                      </a:r>
                      <a:endParaRPr lang="zh-CN" altLang="en-US" sz="1800" b="0" cap="none" spc="0" dirty="0">
                        <a:ln>
                          <a:noFill/>
                        </a:ln>
                        <a:solidFill>
                          <a:schemeClr val="tx1"/>
                        </a:solidFill>
                        <a:effectLst/>
                      </a:endParaRPr>
                    </a:p>
                  </a:txBody>
                  <a:tcPr marL="91426" marR="91426" marT="45736" marB="45736"/>
                </a:tc>
              </a:tr>
              <a:tr h="384175">
                <a:tc>
                  <a:txBody>
                    <a:bodyPr/>
                    <a:lstStyle/>
                    <a:p>
                      <a:r>
                        <a:rPr lang="en-US" altLang="zh-CN" sz="1800" b="0" cap="none" spc="0" dirty="0" smtClean="0">
                          <a:ln>
                            <a:noFill/>
                          </a:ln>
                          <a:solidFill>
                            <a:schemeClr val="tx1"/>
                          </a:solidFill>
                          <a:effectLst/>
                        </a:rPr>
                        <a:t>40,000</a:t>
                      </a:r>
                      <a:endParaRPr lang="zh-CN" altLang="en-US" sz="1800" b="0" cap="none" spc="0" dirty="0">
                        <a:ln>
                          <a:noFill/>
                        </a:ln>
                        <a:solidFill>
                          <a:schemeClr val="tx1"/>
                        </a:solidFill>
                        <a:effectLst/>
                      </a:endParaRPr>
                    </a:p>
                  </a:txBody>
                  <a:tcPr marL="91426" marR="91426" marT="45736" marB="45736"/>
                </a:tc>
                <a:tc>
                  <a:txBody>
                    <a:bodyPr/>
                    <a:lstStyle/>
                    <a:p>
                      <a:r>
                        <a:rPr lang="en-US" altLang="zh-CN" sz="1800" b="0" cap="none" spc="0" dirty="0" smtClean="0">
                          <a:ln>
                            <a:noFill/>
                          </a:ln>
                          <a:solidFill>
                            <a:schemeClr val="tx1"/>
                          </a:solidFill>
                          <a:effectLst/>
                        </a:rPr>
                        <a:t>8 seconds</a:t>
                      </a:r>
                      <a:endParaRPr lang="zh-CN" altLang="en-US" sz="1800" b="0" cap="none" spc="0" dirty="0">
                        <a:ln>
                          <a:noFill/>
                        </a:ln>
                        <a:solidFill>
                          <a:schemeClr val="tx1"/>
                        </a:solidFill>
                        <a:effectLst/>
                      </a:endParaRPr>
                    </a:p>
                  </a:txBody>
                  <a:tcPr marL="91426" marR="91426" marT="45736" marB="45736"/>
                </a:tc>
                <a:tc>
                  <a:txBody>
                    <a:bodyPr/>
                    <a:lstStyle/>
                    <a:p>
                      <a:r>
                        <a:rPr lang="en-US" altLang="zh-CN" sz="1800" b="0" cap="none" spc="0" dirty="0" smtClean="0">
                          <a:ln>
                            <a:noFill/>
                          </a:ln>
                          <a:solidFill>
                            <a:schemeClr val="tx1"/>
                          </a:solidFill>
                          <a:effectLst/>
                        </a:rPr>
                        <a:t>159 seconds</a:t>
                      </a:r>
                      <a:endParaRPr lang="zh-CN" altLang="en-US" sz="1800" b="0" cap="none" spc="0" dirty="0">
                        <a:ln>
                          <a:noFill/>
                        </a:ln>
                        <a:solidFill>
                          <a:schemeClr val="tx1"/>
                        </a:solidFill>
                        <a:effectLst/>
                      </a:endParaRPr>
                    </a:p>
                  </a:txBody>
                  <a:tcPr marL="91426" marR="91426" marT="45736" marB="45736"/>
                </a:tc>
              </a:tr>
              <a:tr h="384175">
                <a:tc>
                  <a:txBody>
                    <a:bodyPr/>
                    <a:lstStyle/>
                    <a:p>
                      <a:r>
                        <a:rPr lang="en-US" altLang="zh-CN" sz="1800" b="0" cap="none" spc="0" dirty="0" smtClean="0">
                          <a:ln>
                            <a:noFill/>
                          </a:ln>
                          <a:solidFill>
                            <a:schemeClr val="tx1"/>
                          </a:solidFill>
                          <a:effectLst/>
                        </a:rPr>
                        <a:t>200,000</a:t>
                      </a:r>
                      <a:endParaRPr lang="zh-CN" altLang="en-US" sz="1800" b="0" cap="none" spc="0" dirty="0">
                        <a:ln>
                          <a:noFill/>
                        </a:ln>
                        <a:solidFill>
                          <a:schemeClr val="tx1"/>
                        </a:solidFill>
                        <a:effectLst/>
                      </a:endParaRPr>
                    </a:p>
                  </a:txBody>
                  <a:tcPr marL="91426" marR="91426" marT="45736" marB="45736"/>
                </a:tc>
                <a:tc>
                  <a:txBody>
                    <a:bodyPr/>
                    <a:lstStyle/>
                    <a:p>
                      <a:r>
                        <a:rPr lang="en-US" altLang="zh-CN" sz="1800" b="0" cap="none" spc="0" dirty="0" smtClean="0">
                          <a:ln>
                            <a:noFill/>
                          </a:ln>
                          <a:solidFill>
                            <a:schemeClr val="tx1"/>
                          </a:solidFill>
                          <a:effectLst/>
                        </a:rPr>
                        <a:t>43 seconds</a:t>
                      </a:r>
                      <a:endParaRPr lang="zh-CN" altLang="en-US" sz="1800" b="0" cap="none" spc="0" dirty="0">
                        <a:ln>
                          <a:noFill/>
                        </a:ln>
                        <a:solidFill>
                          <a:schemeClr val="tx1"/>
                        </a:solidFill>
                        <a:effectLst/>
                      </a:endParaRPr>
                    </a:p>
                  </a:txBody>
                  <a:tcPr marL="91426" marR="91426" marT="45736" marB="45736"/>
                </a:tc>
                <a:tc>
                  <a:txBody>
                    <a:bodyPr/>
                    <a:lstStyle/>
                    <a:p>
                      <a:r>
                        <a:rPr lang="en-US" altLang="zh-CN" sz="1800" b="0" cap="none" spc="0" dirty="0" smtClean="0">
                          <a:ln>
                            <a:noFill/>
                          </a:ln>
                          <a:solidFill>
                            <a:schemeClr val="tx1"/>
                          </a:solidFill>
                          <a:effectLst/>
                        </a:rPr>
                        <a:t>3480 seconds</a:t>
                      </a:r>
                      <a:endParaRPr lang="zh-CN" altLang="en-US" sz="1800" b="0" cap="none" spc="0" dirty="0">
                        <a:ln>
                          <a:noFill/>
                        </a:ln>
                        <a:solidFill>
                          <a:schemeClr val="tx1"/>
                        </a:solidFill>
                        <a:effectLst/>
                      </a:endParaRPr>
                    </a:p>
                  </a:txBody>
                  <a:tcPr marL="91426" marR="91426" marT="45736" marB="45736"/>
                </a:tc>
              </a:tr>
              <a:tr h="384175">
                <a:tc>
                  <a:txBody>
                    <a:bodyPr/>
                    <a:lstStyle/>
                    <a:p>
                      <a:r>
                        <a:rPr lang="en-US" altLang="zh-CN" sz="1800" b="0" cap="none" spc="0" dirty="0" smtClean="0">
                          <a:ln>
                            <a:noFill/>
                          </a:ln>
                          <a:solidFill>
                            <a:schemeClr val="tx1"/>
                          </a:solidFill>
                          <a:effectLst/>
                        </a:rPr>
                        <a:t>10,000,000</a:t>
                      </a:r>
                      <a:endParaRPr lang="zh-CN" altLang="en-US" sz="1800" b="0" cap="none" spc="0" dirty="0">
                        <a:ln>
                          <a:noFill/>
                        </a:ln>
                        <a:solidFill>
                          <a:schemeClr val="tx1"/>
                        </a:solidFill>
                        <a:effectLst/>
                      </a:endParaRPr>
                    </a:p>
                  </a:txBody>
                  <a:tcPr marL="91426" marR="91426" marT="45736" marB="45736"/>
                </a:tc>
                <a:tc>
                  <a:txBody>
                    <a:bodyPr/>
                    <a:lstStyle/>
                    <a:p>
                      <a:r>
                        <a:rPr lang="en-US" altLang="zh-CN" sz="1800" b="0" cap="none" spc="0" dirty="0" smtClean="0">
                          <a:ln>
                            <a:noFill/>
                          </a:ln>
                          <a:solidFill>
                            <a:schemeClr val="tx1"/>
                          </a:solidFill>
                          <a:effectLst/>
                        </a:rPr>
                        <a:t>297 seconds</a:t>
                      </a:r>
                      <a:endParaRPr lang="zh-CN" altLang="en-US" sz="1800" b="0" cap="none" spc="0" dirty="0">
                        <a:ln>
                          <a:noFill/>
                        </a:ln>
                        <a:solidFill>
                          <a:schemeClr val="tx1"/>
                        </a:solidFill>
                        <a:effectLst/>
                      </a:endParaRPr>
                    </a:p>
                  </a:txBody>
                  <a:tcPr marL="91426" marR="91426" marT="45736" marB="45736"/>
                </a:tc>
                <a:tc>
                  <a:txBody>
                    <a:bodyPr/>
                    <a:lstStyle/>
                    <a:p>
                      <a:r>
                        <a:rPr lang="en-US" altLang="zh-CN" sz="1800" b="0" cap="none" spc="0" dirty="0" smtClean="0">
                          <a:ln>
                            <a:noFill/>
                          </a:ln>
                          <a:solidFill>
                            <a:schemeClr val="tx1"/>
                          </a:solidFill>
                          <a:effectLst/>
                        </a:rPr>
                        <a:t>80 hours</a:t>
                      </a:r>
                      <a:endParaRPr lang="zh-CN" altLang="en-US" sz="1800" b="0" cap="none" spc="0" dirty="0">
                        <a:ln>
                          <a:noFill/>
                        </a:ln>
                        <a:solidFill>
                          <a:schemeClr val="tx1"/>
                        </a:solidFill>
                        <a:effectLst/>
                      </a:endParaRPr>
                    </a:p>
                  </a:txBody>
                  <a:tcPr marL="91426" marR="91426" marT="45736" marB="45736"/>
                </a:tc>
              </a:tr>
              <a:tr h="384175">
                <a:tc>
                  <a:txBody>
                    <a:bodyPr/>
                    <a:lstStyle/>
                    <a:p>
                      <a:r>
                        <a:rPr lang="en-US" altLang="zh-CN" sz="1800" b="0" cap="none" spc="0" dirty="0" smtClean="0">
                          <a:ln>
                            <a:noFill/>
                          </a:ln>
                          <a:solidFill>
                            <a:schemeClr val="tx1"/>
                          </a:solidFill>
                          <a:effectLst/>
                        </a:rPr>
                        <a:t>20,000,000</a:t>
                      </a:r>
                      <a:endParaRPr lang="zh-CN" altLang="en-US" sz="1800" b="0" cap="none" spc="0" dirty="0">
                        <a:ln>
                          <a:noFill/>
                        </a:ln>
                        <a:solidFill>
                          <a:schemeClr val="tx1"/>
                        </a:solidFill>
                        <a:effectLst/>
                      </a:endParaRPr>
                    </a:p>
                  </a:txBody>
                  <a:tcPr marL="91426" marR="91426" marT="45736" marB="45736"/>
                </a:tc>
                <a:tc>
                  <a:txBody>
                    <a:bodyPr/>
                    <a:lstStyle/>
                    <a:p>
                      <a:r>
                        <a:rPr lang="en-US" altLang="zh-CN" sz="1800" b="0" cap="none" spc="0" dirty="0" smtClean="0">
                          <a:ln>
                            <a:noFill/>
                          </a:ln>
                          <a:solidFill>
                            <a:schemeClr val="tx1"/>
                          </a:solidFill>
                          <a:effectLst/>
                        </a:rPr>
                        <a:t>29</a:t>
                      </a:r>
                      <a:r>
                        <a:rPr lang="en-US" altLang="zh-CN" sz="1800" b="0" cap="none" spc="0" baseline="0" dirty="0" smtClean="0">
                          <a:ln>
                            <a:noFill/>
                          </a:ln>
                          <a:solidFill>
                            <a:schemeClr val="tx1"/>
                          </a:solidFill>
                          <a:effectLst/>
                        </a:rPr>
                        <a:t> </a:t>
                      </a:r>
                      <a:r>
                        <a:rPr lang="en-US" altLang="zh-CN" sz="1800" b="0" cap="none" spc="0" baseline="0" dirty="0" err="1" smtClean="0">
                          <a:ln>
                            <a:noFill/>
                          </a:ln>
                          <a:solidFill>
                            <a:schemeClr val="tx1"/>
                          </a:solidFill>
                          <a:effectLst/>
                        </a:rPr>
                        <a:t>mins</a:t>
                      </a:r>
                      <a:r>
                        <a:rPr lang="en-US" altLang="zh-CN" sz="1800" b="0" cap="none" spc="0" baseline="0" dirty="0" smtClean="0">
                          <a:ln>
                            <a:noFill/>
                          </a:ln>
                          <a:solidFill>
                            <a:schemeClr val="tx1"/>
                          </a:solidFill>
                          <a:effectLst/>
                        </a:rPr>
                        <a:t> 27 sec</a:t>
                      </a:r>
                      <a:endParaRPr lang="zh-CN" altLang="en-US" sz="1800" b="0" cap="none" spc="0" dirty="0">
                        <a:ln>
                          <a:noFill/>
                        </a:ln>
                        <a:solidFill>
                          <a:schemeClr val="tx1"/>
                        </a:solidFill>
                        <a:effectLst/>
                      </a:endParaRPr>
                    </a:p>
                  </a:txBody>
                  <a:tcPr marL="91426" marR="91426" marT="45736" marB="45736"/>
                </a:tc>
                <a:tc>
                  <a:txBody>
                    <a:bodyPr/>
                    <a:lstStyle/>
                    <a:p>
                      <a:r>
                        <a:rPr lang="en-US" altLang="zh-CN" sz="1800" b="0" cap="none" spc="0" dirty="0" smtClean="0">
                          <a:ln>
                            <a:noFill/>
                          </a:ln>
                          <a:solidFill>
                            <a:schemeClr val="tx1"/>
                          </a:solidFill>
                          <a:effectLst/>
                        </a:rPr>
                        <a:t>74 days</a:t>
                      </a:r>
                      <a:endParaRPr lang="zh-CN" altLang="en-US" sz="1800" b="0" cap="none" spc="0" dirty="0">
                        <a:ln>
                          <a:noFill/>
                        </a:ln>
                        <a:solidFill>
                          <a:schemeClr val="tx1"/>
                        </a:solidFill>
                        <a:effectLst/>
                      </a:endParaRPr>
                    </a:p>
                  </a:txBody>
                  <a:tcPr marL="91426" marR="91426" marT="45736" marB="45736"/>
                </a:tc>
              </a:tr>
              <a:tr h="384175">
                <a:tc>
                  <a:txBody>
                    <a:bodyPr/>
                    <a:lstStyle/>
                    <a:p>
                      <a:r>
                        <a:rPr lang="en-US" altLang="zh-CN" sz="1800" b="0" cap="none" spc="0" dirty="0" smtClean="0">
                          <a:ln>
                            <a:noFill/>
                          </a:ln>
                          <a:solidFill>
                            <a:schemeClr val="tx1"/>
                          </a:solidFill>
                          <a:effectLst/>
                        </a:rPr>
                        <a:t>40,000,000</a:t>
                      </a:r>
                      <a:endParaRPr lang="zh-CN" altLang="en-US" sz="1800" b="0" cap="none" spc="0" dirty="0">
                        <a:ln>
                          <a:noFill/>
                        </a:ln>
                        <a:solidFill>
                          <a:schemeClr val="tx1"/>
                        </a:solidFill>
                        <a:effectLst/>
                      </a:endParaRPr>
                    </a:p>
                  </a:txBody>
                  <a:tcPr marL="91426" marR="91426" marT="45736" marB="45736"/>
                </a:tc>
                <a:tc>
                  <a:txBody>
                    <a:bodyPr/>
                    <a:lstStyle/>
                    <a:p>
                      <a:r>
                        <a:rPr lang="en-US" altLang="zh-CN" sz="1800" b="0" cap="none" spc="0" dirty="0" smtClean="0">
                          <a:ln>
                            <a:noFill/>
                          </a:ln>
                          <a:solidFill>
                            <a:schemeClr val="tx1"/>
                          </a:solidFill>
                          <a:effectLst/>
                        </a:rPr>
                        <a:t>58</a:t>
                      </a:r>
                      <a:r>
                        <a:rPr lang="en-US" altLang="zh-CN" sz="1800" b="0" cap="none" spc="0" baseline="0" dirty="0" smtClean="0">
                          <a:ln>
                            <a:noFill/>
                          </a:ln>
                          <a:solidFill>
                            <a:schemeClr val="tx1"/>
                          </a:solidFill>
                          <a:effectLst/>
                        </a:rPr>
                        <a:t> </a:t>
                      </a:r>
                      <a:r>
                        <a:rPr lang="en-US" altLang="zh-CN" sz="1800" b="0" cap="none" spc="0" baseline="0" dirty="0" err="1" smtClean="0">
                          <a:ln>
                            <a:noFill/>
                          </a:ln>
                          <a:solidFill>
                            <a:schemeClr val="tx1"/>
                          </a:solidFill>
                          <a:effectLst/>
                        </a:rPr>
                        <a:t>mins</a:t>
                      </a:r>
                      <a:r>
                        <a:rPr lang="en-US" altLang="zh-CN" sz="1800" b="0" cap="none" spc="0" baseline="0" dirty="0" smtClean="0">
                          <a:ln>
                            <a:noFill/>
                          </a:ln>
                          <a:solidFill>
                            <a:schemeClr val="tx1"/>
                          </a:solidFill>
                          <a:effectLst/>
                        </a:rPr>
                        <a:t>  48 sec</a:t>
                      </a:r>
                      <a:endParaRPr lang="zh-CN" altLang="en-US" sz="1800" b="0" cap="none" spc="0" dirty="0">
                        <a:ln>
                          <a:noFill/>
                        </a:ln>
                        <a:solidFill>
                          <a:schemeClr val="tx1"/>
                        </a:solidFill>
                        <a:effectLst/>
                      </a:endParaRPr>
                    </a:p>
                  </a:txBody>
                  <a:tcPr marL="91426" marR="91426" marT="45736" marB="45736"/>
                </a:tc>
                <a:tc>
                  <a:txBody>
                    <a:bodyPr/>
                    <a:lstStyle/>
                    <a:p>
                      <a:r>
                        <a:rPr lang="en-US" altLang="zh-CN" sz="1800" b="0" cap="none" spc="0" dirty="0" smtClean="0">
                          <a:ln>
                            <a:noFill/>
                          </a:ln>
                          <a:solidFill>
                            <a:schemeClr val="tx1"/>
                          </a:solidFill>
                          <a:effectLst/>
                        </a:rPr>
                        <a:t>280</a:t>
                      </a:r>
                      <a:r>
                        <a:rPr lang="en-US" altLang="zh-CN" sz="1800" b="0" cap="none" spc="0" baseline="0" dirty="0" smtClean="0">
                          <a:ln>
                            <a:noFill/>
                          </a:ln>
                          <a:solidFill>
                            <a:schemeClr val="tx1"/>
                          </a:solidFill>
                          <a:effectLst/>
                        </a:rPr>
                        <a:t> days</a:t>
                      </a:r>
                    </a:p>
                  </a:txBody>
                  <a:tcPr marL="91426" marR="91426" marT="45736" marB="45736"/>
                </a:tc>
              </a:tr>
              <a:tr h="384175">
                <a:tc>
                  <a:txBody>
                    <a:bodyPr/>
                    <a:lstStyle/>
                    <a:p>
                      <a:r>
                        <a:rPr lang="en-US" altLang="zh-CN" sz="1800" b="0" cap="none" spc="0" dirty="0" smtClean="0">
                          <a:ln>
                            <a:noFill/>
                          </a:ln>
                          <a:solidFill>
                            <a:schemeClr val="tx1"/>
                          </a:solidFill>
                          <a:effectLst/>
                        </a:rPr>
                        <a:t>40,000,000</a:t>
                      </a:r>
                      <a:endParaRPr lang="zh-CN" altLang="en-US" sz="1800" b="0" cap="none" spc="0" dirty="0">
                        <a:ln>
                          <a:noFill/>
                        </a:ln>
                        <a:solidFill>
                          <a:schemeClr val="tx1"/>
                        </a:solidFill>
                        <a:effectLst/>
                      </a:endParaRPr>
                    </a:p>
                  </a:txBody>
                  <a:tcPr marL="91426" marR="91426" marT="45736" marB="45736"/>
                </a:tc>
                <a:tc>
                  <a:txBody>
                    <a:bodyPr/>
                    <a:lstStyle/>
                    <a:p>
                      <a:r>
                        <a:rPr lang="en-US" altLang="zh-CN" sz="1800" b="0" cap="none" spc="0" dirty="0" smtClean="0">
                          <a:ln>
                            <a:noFill/>
                          </a:ln>
                          <a:solidFill>
                            <a:schemeClr val="tx1"/>
                          </a:solidFill>
                          <a:effectLst/>
                        </a:rPr>
                        <a:t>112</a:t>
                      </a:r>
                      <a:r>
                        <a:rPr lang="en-US" altLang="zh-CN" sz="1800" b="0" cap="none" spc="0" baseline="0" dirty="0" smtClean="0">
                          <a:ln>
                            <a:noFill/>
                          </a:ln>
                          <a:solidFill>
                            <a:schemeClr val="tx1"/>
                          </a:solidFill>
                          <a:effectLst/>
                        </a:rPr>
                        <a:t> </a:t>
                      </a:r>
                      <a:r>
                        <a:rPr lang="en-US" altLang="zh-CN" sz="1800" b="0" cap="none" spc="0" baseline="0" dirty="0" err="1" smtClean="0">
                          <a:ln>
                            <a:noFill/>
                          </a:ln>
                          <a:solidFill>
                            <a:schemeClr val="tx1"/>
                          </a:solidFill>
                          <a:effectLst/>
                        </a:rPr>
                        <a:t>mins</a:t>
                      </a:r>
                      <a:r>
                        <a:rPr lang="en-US" altLang="zh-CN" sz="1800" b="0" cap="none" spc="0" baseline="0" dirty="0" smtClean="0">
                          <a:ln>
                            <a:noFill/>
                          </a:ln>
                          <a:solidFill>
                            <a:schemeClr val="tx1"/>
                          </a:solidFill>
                          <a:effectLst/>
                        </a:rPr>
                        <a:t>  32 sec</a:t>
                      </a:r>
                      <a:endParaRPr lang="zh-CN" altLang="en-US" sz="1800" b="0" cap="none" spc="0" dirty="0">
                        <a:ln>
                          <a:noFill/>
                        </a:ln>
                        <a:solidFill>
                          <a:schemeClr val="tx1"/>
                        </a:solidFill>
                        <a:effectLst/>
                      </a:endParaRPr>
                    </a:p>
                  </a:txBody>
                  <a:tcPr marL="91426" marR="91426" marT="45736" marB="45736"/>
                </a:tc>
                <a:tc>
                  <a:txBody>
                    <a:bodyPr/>
                    <a:lstStyle/>
                    <a:p>
                      <a:r>
                        <a:rPr lang="en-US" altLang="zh-CN" sz="1800" b="0" cap="none" spc="0" baseline="0" dirty="0" smtClean="0">
                          <a:ln>
                            <a:noFill/>
                          </a:ln>
                          <a:solidFill>
                            <a:schemeClr val="tx1"/>
                          </a:solidFill>
                          <a:effectLst/>
                        </a:rPr>
                        <a:t>2 years</a:t>
                      </a:r>
                    </a:p>
                  </a:txBody>
                  <a:tcPr marL="91426" marR="91426" marT="45736" marB="45736"/>
                </a:tc>
              </a:tr>
            </a:tbl>
          </a:graphicData>
        </a:graphic>
      </p:graphicFrame>
    </p:spTree>
    <p:extLst>
      <p:ext uri="{BB962C8B-B14F-4D97-AF65-F5344CB8AC3E}">
        <p14:creationId xmlns:p14="http://schemas.microsoft.com/office/powerpoint/2010/main" val="2652937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10441</TotalTime>
  <Words>5838</Words>
  <Application>Microsoft Office PowerPoint</Application>
  <PresentationFormat>On-screen Show (4:3)</PresentationFormat>
  <Paragraphs>919</Paragraphs>
  <Slides>106</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106</vt:i4>
      </vt:variant>
    </vt:vector>
  </HeadingPairs>
  <TitlesOfParts>
    <vt:vector size="108" baseType="lpstr">
      <vt:lpstr>Office 主题​​</vt:lpstr>
      <vt:lpstr>Visio</vt:lpstr>
      <vt:lpstr>Lecture 1: Introduction and Motivation</vt:lpstr>
      <vt:lpstr>Motivation</vt:lpstr>
      <vt:lpstr>Motivation of the Course</vt:lpstr>
      <vt:lpstr>Motivation of this Lecture</vt:lpstr>
      <vt:lpstr>Outline</vt:lpstr>
      <vt:lpstr>Student Expectations</vt:lpstr>
      <vt:lpstr>Student Expectations</vt:lpstr>
      <vt:lpstr>Faculty Expectations</vt:lpstr>
      <vt:lpstr>Faculty Expectations</vt:lpstr>
      <vt:lpstr>Course Objective</vt:lpstr>
      <vt:lpstr>Course Description</vt:lpstr>
      <vt:lpstr>Textbook</vt:lpstr>
      <vt:lpstr>Textbook</vt:lpstr>
      <vt:lpstr>Instructors</vt:lpstr>
      <vt:lpstr>Tutor</vt:lpstr>
      <vt:lpstr>Time and Venue</vt:lpstr>
      <vt:lpstr>Prerequisites</vt:lpstr>
      <vt:lpstr>What Will We Learn?</vt:lpstr>
      <vt:lpstr>What Will We Learn?</vt:lpstr>
      <vt:lpstr>Syllabus</vt:lpstr>
      <vt:lpstr>Grade Assessment Scheme and Deadlines</vt:lpstr>
      <vt:lpstr>Class Project</vt:lpstr>
      <vt:lpstr>Structure</vt:lpstr>
      <vt:lpstr>MapReduce (Ch. 2)</vt:lpstr>
      <vt:lpstr>Finding Similar Items: Locality Sensitive Hashing (Ch. 3)</vt:lpstr>
      <vt:lpstr>Mining Data Stream (Ch. 4)</vt:lpstr>
      <vt:lpstr>Clustering (Ch. 7)</vt:lpstr>
      <vt:lpstr>Dimensionality Reduction (Ch. 11)</vt:lpstr>
      <vt:lpstr>Recommender System (Ch. 9)</vt:lpstr>
      <vt:lpstr>Link Analysis (Ch. 5)</vt:lpstr>
      <vt:lpstr>Graph Algorithms (Ch. 10)</vt:lpstr>
      <vt:lpstr>Large Scale Classification</vt:lpstr>
      <vt:lpstr>Online Learning Algorithms</vt:lpstr>
      <vt:lpstr>Active Learning</vt:lpstr>
      <vt:lpstr>Outline</vt:lpstr>
      <vt:lpstr>Introduction to Big Data</vt:lpstr>
      <vt:lpstr>Definition of Big Data</vt:lpstr>
      <vt:lpstr>Evolution of Big Data</vt:lpstr>
      <vt:lpstr>Birth: 1880 US census</vt:lpstr>
      <vt:lpstr>The First Big Data Challenge</vt:lpstr>
      <vt:lpstr>The First Big Data Solution</vt:lpstr>
      <vt:lpstr>Manhattan Project (1946 - 1949)</vt:lpstr>
      <vt:lpstr>Space Program (1960s)</vt:lpstr>
      <vt:lpstr>Adolescence: Big Science</vt:lpstr>
      <vt:lpstr>Big Science</vt:lpstr>
      <vt:lpstr>Summary of Big Science</vt:lpstr>
      <vt:lpstr>Lessons from Big Science</vt:lpstr>
      <vt:lpstr>Modern Era: Big Business</vt:lpstr>
      <vt:lpstr>Big Science vs. Big Business</vt:lpstr>
      <vt:lpstr>Big Data is Everywhere!</vt:lpstr>
      <vt:lpstr>How Much Data?</vt:lpstr>
      <vt:lpstr>Big Science</vt:lpstr>
      <vt:lpstr>Characteristics of Big Data: 4V </vt:lpstr>
      <vt:lpstr>Big Data Analytics</vt:lpstr>
      <vt:lpstr>Big Data Analytics</vt:lpstr>
      <vt:lpstr>Types of Analytics at eBay</vt:lpstr>
      <vt:lpstr>What is Data Mining?</vt:lpstr>
      <vt:lpstr>Data Mining Tasks</vt:lpstr>
      <vt:lpstr>Data Mining: Culture</vt:lpstr>
      <vt:lpstr>Relation between Data Mining and Data Analytics</vt:lpstr>
      <vt:lpstr>Meaningfulness of Answers</vt:lpstr>
      <vt:lpstr>Examples of Bonferroni’s Principle</vt:lpstr>
      <vt:lpstr>The “TIA” Story</vt:lpstr>
      <vt:lpstr>Details of The “TIA” Story</vt:lpstr>
      <vt:lpstr>Calculation (1)</vt:lpstr>
      <vt:lpstr>Calculation (2)</vt:lpstr>
      <vt:lpstr>Summary of The “TIA” Story</vt:lpstr>
      <vt:lpstr>Things Useful to Know</vt:lpstr>
      <vt:lpstr>In-class Practice</vt:lpstr>
      <vt:lpstr>A Framework in Big Data Analytics*</vt:lpstr>
      <vt:lpstr>Seven Typical Statistical Problems</vt:lpstr>
      <vt:lpstr>Object Detection: Classification</vt:lpstr>
      <vt:lpstr>Regression/Conditional Density Estimation</vt:lpstr>
      <vt:lpstr>Querying/Dimension Reduction/Density Estimation/Clustering</vt:lpstr>
      <vt:lpstr>Point-set Comparison: Testing and Matching</vt:lpstr>
      <vt:lpstr>Measurement Errors: Errors in Variables</vt:lpstr>
      <vt:lpstr>Time Series Analysis</vt:lpstr>
      <vt:lpstr>Observation Costs: Active Learning</vt:lpstr>
      <vt:lpstr>Seven Lessons in Learning from Big Data</vt:lpstr>
      <vt:lpstr>PowerPoint Presentation</vt:lpstr>
      <vt:lpstr>Seven Lessons in Learning from Big Data</vt:lpstr>
      <vt:lpstr>Current Options</vt:lpstr>
      <vt:lpstr>What Makes this Hard?</vt:lpstr>
      <vt:lpstr>What Makes this Hard?</vt:lpstr>
      <vt:lpstr>Seven Lessons in Learning from Big Data</vt:lpstr>
      <vt:lpstr>Seven Lessons in Learning from Big Data</vt:lpstr>
      <vt:lpstr>Seven Lessons in Learning from Big Data</vt:lpstr>
      <vt:lpstr>Measurement Errors</vt:lpstr>
      <vt:lpstr>Extension to the Time Domain</vt:lpstr>
      <vt:lpstr>Seven Typical Tasks of Machine Learning/Data Mining  </vt:lpstr>
      <vt:lpstr>Seven Typical Tasks of Machine Learning/Data Mining </vt:lpstr>
      <vt:lpstr>Seven Typical Tasks of Machine Learning/Data Mining  </vt:lpstr>
      <vt:lpstr>Seven “Giants” of Data  (computational problem types)</vt:lpstr>
      <vt:lpstr>Seven General Strategies</vt:lpstr>
      <vt:lpstr>1. Divide and Conquer</vt:lpstr>
      <vt:lpstr>2. Function Transforms</vt:lpstr>
      <vt:lpstr>3. Sampling</vt:lpstr>
      <vt:lpstr>3. Sampling</vt:lpstr>
      <vt:lpstr>4. Caching</vt:lpstr>
      <vt:lpstr>5. Streaming/Online</vt:lpstr>
      <vt:lpstr>6. Parallelism</vt:lpstr>
      <vt:lpstr>7. Transformations between Problems</vt:lpstr>
      <vt:lpstr>7. Transformations between Problems</vt:lpstr>
      <vt:lpstr>One-slide Takeaway</vt:lpstr>
      <vt:lpstr>In-class Practice</vt:lpstr>
      <vt:lpstr>In-class Practice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Christopher Manning</dc:creator>
  <cp:lastModifiedBy>lyu</cp:lastModifiedBy>
  <cp:revision>1779</cp:revision>
  <cp:lastPrinted>2009-09-22T15:48:09Z</cp:lastPrinted>
  <dcterms:created xsi:type="dcterms:W3CDTF">2009-09-21T23:46:17Z</dcterms:created>
  <dcterms:modified xsi:type="dcterms:W3CDTF">2013-09-02T05:25:01Z</dcterms:modified>
</cp:coreProperties>
</file>