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326" r:id="rId3"/>
    <p:sldId id="273" r:id="rId4"/>
    <p:sldId id="274" r:id="rId5"/>
    <p:sldId id="276" r:id="rId6"/>
    <p:sldId id="257" r:id="rId7"/>
    <p:sldId id="277" r:id="rId8"/>
    <p:sldId id="279" r:id="rId9"/>
    <p:sldId id="280" r:id="rId10"/>
    <p:sldId id="281" r:id="rId11"/>
    <p:sldId id="258" r:id="rId12"/>
    <p:sldId id="283" r:id="rId13"/>
    <p:sldId id="284" r:id="rId14"/>
    <p:sldId id="285" r:id="rId15"/>
    <p:sldId id="288" r:id="rId16"/>
    <p:sldId id="295" r:id="rId17"/>
    <p:sldId id="261" r:id="rId18"/>
    <p:sldId id="296" r:id="rId19"/>
    <p:sldId id="297" r:id="rId20"/>
    <p:sldId id="262" r:id="rId21"/>
    <p:sldId id="263" r:id="rId22"/>
    <p:sldId id="293" r:id="rId23"/>
    <p:sldId id="294" r:id="rId24"/>
    <p:sldId id="298" r:id="rId25"/>
    <p:sldId id="329" r:id="rId26"/>
    <p:sldId id="300" r:id="rId27"/>
    <p:sldId id="328" r:id="rId28"/>
    <p:sldId id="270" r:id="rId29"/>
    <p:sldId id="271" r:id="rId30"/>
    <p:sldId id="303" r:id="rId31"/>
    <p:sldId id="309" r:id="rId32"/>
    <p:sldId id="305" r:id="rId33"/>
    <p:sldId id="310" r:id="rId34"/>
    <p:sldId id="311" r:id="rId35"/>
    <p:sldId id="313" r:id="rId36"/>
    <p:sldId id="314" r:id="rId37"/>
    <p:sldId id="315" r:id="rId38"/>
    <p:sldId id="316" r:id="rId39"/>
    <p:sldId id="317" r:id="rId40"/>
    <p:sldId id="318" r:id="rId41"/>
    <p:sldId id="319" r:id="rId42"/>
    <p:sldId id="306" r:id="rId43"/>
    <p:sldId id="307" r:id="rId44"/>
    <p:sldId id="320" r:id="rId45"/>
    <p:sldId id="327" r:id="rId46"/>
    <p:sldId id="33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7" autoAdjust="0"/>
    <p:restoredTop sz="90244" autoAdjust="0"/>
  </p:normalViewPr>
  <p:slideViewPr>
    <p:cSldViewPr snapToGrid="0">
      <p:cViewPr varScale="1">
        <p:scale>
          <a:sx n="68" d="100"/>
          <a:sy n="68" d="100"/>
        </p:scale>
        <p:origin x="124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BCFFE-A76F-4506-B9DB-F267D73FAA90}" type="datetimeFigureOut">
              <a:rPr lang="en-US" smtClean="0"/>
              <a:t>10/4/2016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D84F0-5922-4470-BCB5-D61362DE05E1}" type="slidenum">
              <a:rPr lang="en-US" smtClean="0"/>
              <a:t>‹#›</a:t>
            </a:fld>
            <a:endParaRPr lang="en-US"/>
          </a:p>
        </p:txBody>
      </p:sp>
    </p:spTree>
    <p:extLst>
      <p:ext uri="{BB962C8B-B14F-4D97-AF65-F5344CB8AC3E}">
        <p14:creationId xmlns:p14="http://schemas.microsoft.com/office/powerpoint/2010/main" val="367136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Cocktail_party_effec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Today, a new class of learning models, which called memory networks is known as a new trend</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in</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deep</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learning</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area</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Facebook and Google are now the key players tend to investigate on this trend.</a:t>
            </a:r>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1</a:t>
            </a:fld>
            <a:endParaRPr lang="en-US"/>
          </a:p>
        </p:txBody>
      </p:sp>
    </p:spTree>
    <p:extLst>
      <p:ext uri="{BB962C8B-B14F-4D97-AF65-F5344CB8AC3E}">
        <p14:creationId xmlns:p14="http://schemas.microsoft.com/office/powerpoint/2010/main" val="168416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31</a:t>
            </a:fld>
            <a:endParaRPr lang="en-US"/>
          </a:p>
        </p:txBody>
      </p:sp>
    </p:spTree>
    <p:extLst>
      <p:ext uri="{BB962C8B-B14F-4D97-AF65-F5344CB8AC3E}">
        <p14:creationId xmlns:p14="http://schemas.microsoft.com/office/powerpoint/2010/main" val="381729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Rather than artificially increasing the size of the hidden state in the RNN, we would like to arbitrarily increase the amount of knowledge we add to the model while making minimal changes to the model itself. Basically, we can augment the model with an independent memory that acts as a </a:t>
            </a:r>
            <a:r>
              <a:rPr lang="en-US" sz="1200" b="0" i="1" kern="1200" dirty="0" smtClean="0">
                <a:solidFill>
                  <a:schemeClr val="tx1"/>
                </a:solidFill>
                <a:effectLst/>
                <a:latin typeface="+mn-lt"/>
                <a:ea typeface="+mn-ea"/>
                <a:cs typeface="+mn-cs"/>
              </a:rPr>
              <a:t>knowledge base</a:t>
            </a:r>
            <a:r>
              <a:rPr lang="en-US" sz="1200" b="0" i="0" kern="1200" dirty="0" smtClean="0">
                <a:solidFill>
                  <a:schemeClr val="tx1"/>
                </a:solidFill>
                <a:effectLst/>
                <a:latin typeface="+mn-lt"/>
                <a:ea typeface="+mn-ea"/>
                <a:cs typeface="+mn-cs"/>
              </a:rPr>
              <a:t> from which the network can read and write on demand. You can think of the neural network as the processing unit (CPU), and this new external memory as the RAM.</a:t>
            </a:r>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32</a:t>
            </a:fld>
            <a:endParaRPr lang="en-US"/>
          </a:p>
        </p:txBody>
      </p:sp>
    </p:spTree>
    <p:extLst>
      <p:ext uri="{BB962C8B-B14F-4D97-AF65-F5344CB8AC3E}">
        <p14:creationId xmlns:p14="http://schemas.microsoft.com/office/powerpoint/2010/main" val="353515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picture the value of memory-augmented networks over LSTMs through the idea of the </a:t>
            </a:r>
            <a:r>
              <a:rPr lang="en-US" dirty="0" smtClean="0">
                <a:hlinkClick r:id="rId3"/>
              </a:rPr>
              <a:t>cocktail party effect</a:t>
            </a:r>
            <a:r>
              <a:rPr lang="en-US" dirty="0" smtClean="0"/>
              <a:t>: imagine that you are at a party, trying to figure out what is the name of the host while listening to all the guests at the same time. Some may know his first name, some may know his last name; it could even be to the point where guests know only parts of his first/last name. In the end, just like with a LSTM, you could retrieve this information by coupling the signals from all the different guests. But you can imagine that it would be a lot easier if a single guest knew the full name of the host to begin with.</a:t>
            </a:r>
          </a:p>
          <a:p>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33</a:t>
            </a:fld>
            <a:endParaRPr lang="en-US"/>
          </a:p>
        </p:txBody>
      </p:sp>
    </p:spTree>
    <p:extLst>
      <p:ext uri="{BB962C8B-B14F-4D97-AF65-F5344CB8AC3E}">
        <p14:creationId xmlns:p14="http://schemas.microsoft.com/office/powerpoint/2010/main" val="1711309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Neural Turing Machine (NTM) architecture contains two basic components: a neural network </a:t>
            </a:r>
            <a:r>
              <a:rPr lang="en-US" sz="1200" i="1" kern="1200" dirty="0" smtClean="0">
                <a:solidFill>
                  <a:schemeClr val="tx1"/>
                </a:solidFill>
                <a:effectLst/>
                <a:latin typeface="+mn-lt"/>
                <a:ea typeface="+mn-ea"/>
                <a:cs typeface="+mn-cs"/>
              </a:rPr>
              <a:t>controller </a:t>
            </a:r>
            <a:r>
              <a:rPr lang="en-US" sz="1200" kern="1200" dirty="0" smtClean="0">
                <a:solidFill>
                  <a:schemeClr val="tx1"/>
                </a:solidFill>
                <a:effectLst/>
                <a:latin typeface="+mn-lt"/>
                <a:ea typeface="+mn-ea"/>
                <a:cs typeface="+mn-cs"/>
              </a:rPr>
              <a:t>and a memory bank.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1 presents a high-level diagram of the NTM architecture. Like most neural networks, the controller interacts with the external world via input and output vectors. Unlike a standard network, it also interacts with a memory matrix using selective read and write operations. By analogy to the Turing machine we refer to the network outputs that </a:t>
            </a:r>
            <a:r>
              <a:rPr lang="en-US" sz="1200" kern="1200" dirty="0" err="1" smtClean="0">
                <a:solidFill>
                  <a:schemeClr val="tx1"/>
                </a:solidFill>
                <a:effectLst/>
                <a:latin typeface="+mn-lt"/>
                <a:ea typeface="+mn-ea"/>
                <a:cs typeface="+mn-cs"/>
              </a:rPr>
              <a:t>parametrise</a:t>
            </a:r>
            <a:r>
              <a:rPr lang="en-US" sz="1200" kern="1200" dirty="0" smtClean="0">
                <a:solidFill>
                  <a:schemeClr val="tx1"/>
                </a:solidFill>
                <a:effectLst/>
                <a:latin typeface="+mn-lt"/>
                <a:ea typeface="+mn-ea"/>
                <a:cs typeface="+mn-cs"/>
              </a:rPr>
              <a:t> these operations as “heads.”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During each update cycle, the controller</a:t>
            </a:r>
          </a:p>
          <a:p>
            <a:r>
              <a:rPr lang="en-US" sz="1200" b="0" i="0" u="none" strike="noStrike" kern="1200" baseline="0" dirty="0" smtClean="0">
                <a:solidFill>
                  <a:schemeClr val="tx1"/>
                </a:solidFill>
                <a:latin typeface="+mn-lt"/>
                <a:ea typeface="+mn-ea"/>
                <a:cs typeface="+mn-cs"/>
              </a:rPr>
              <a:t>network receives inputs from an external environment and emits outputs in response. It also</a:t>
            </a:r>
          </a:p>
          <a:p>
            <a:r>
              <a:rPr lang="en-US" sz="1200" b="0" i="0" u="none" strike="noStrike" kern="1200" baseline="0" dirty="0" smtClean="0">
                <a:solidFill>
                  <a:schemeClr val="tx1"/>
                </a:solidFill>
                <a:latin typeface="+mn-lt"/>
                <a:ea typeface="+mn-ea"/>
                <a:cs typeface="+mn-cs"/>
              </a:rPr>
              <a:t>reads to and writes from a memory matrix via a set of parallel read and write heads. The dashed</a:t>
            </a:r>
          </a:p>
          <a:p>
            <a:r>
              <a:rPr lang="en-US" sz="1200" b="0" i="0" u="none" strike="noStrike" kern="1200" baseline="0" dirty="0" smtClean="0">
                <a:solidFill>
                  <a:schemeClr val="tx1"/>
                </a:solidFill>
                <a:latin typeface="+mn-lt"/>
                <a:ea typeface="+mn-ea"/>
                <a:cs typeface="+mn-cs"/>
              </a:rPr>
              <a:t>line indicates the division between the NTM circuit and the outside world.</a:t>
            </a:r>
            <a:endParaRPr lang="en-US" dirty="0" smtClean="0"/>
          </a:p>
          <a:p>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34</a:t>
            </a:fld>
            <a:endParaRPr lang="en-US"/>
          </a:p>
        </p:txBody>
      </p:sp>
    </p:spTree>
    <p:extLst>
      <p:ext uri="{BB962C8B-B14F-4D97-AF65-F5344CB8AC3E}">
        <p14:creationId xmlns:p14="http://schemas.microsoft.com/office/powerpoint/2010/main" val="1702693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multiplication against the memory location acts point-wise. Therefore, the elements of a memory location are reset to zero only if both the weighting at the location and the erase element are one; if either the weighting or the erase is zero, the memory is left unchanged. When multiple write heads are present, the erasures can be performed in any order, as multiplication is commutative.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write head also produces a length M </a:t>
            </a:r>
            <a:r>
              <a:rPr lang="en-US" sz="1200" i="1" kern="1200" dirty="0" smtClean="0">
                <a:solidFill>
                  <a:schemeClr val="tx1"/>
                </a:solidFill>
                <a:effectLst/>
                <a:latin typeface="+mn-lt"/>
                <a:ea typeface="+mn-ea"/>
                <a:cs typeface="+mn-cs"/>
              </a:rPr>
              <a:t>add vector </a:t>
            </a:r>
            <a:r>
              <a:rPr lang="en-US" sz="1200" kern="1200" dirty="0" smtClean="0">
                <a:solidFill>
                  <a:schemeClr val="tx1"/>
                </a:solidFill>
                <a:effectLst/>
                <a:latin typeface="+mn-lt"/>
                <a:ea typeface="+mn-ea"/>
                <a:cs typeface="+mn-cs"/>
              </a:rPr>
              <a:t>at, which is added to the memory after the erase step has been performed: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36</a:t>
            </a:fld>
            <a:endParaRPr lang="en-US"/>
          </a:p>
        </p:txBody>
      </p:sp>
    </p:spTree>
    <p:extLst>
      <p:ext uri="{BB962C8B-B14F-4D97-AF65-F5344CB8AC3E}">
        <p14:creationId xmlns:p14="http://schemas.microsoft.com/office/powerpoint/2010/main" val="59214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investigate these</a:t>
            </a:r>
          </a:p>
          <a:p>
            <a:r>
              <a:rPr lang="en-US" sz="1200" b="0" i="0" u="none" strike="noStrike" kern="1200" baseline="0" dirty="0" smtClean="0">
                <a:solidFill>
                  <a:schemeClr val="tx1"/>
                </a:solidFill>
                <a:latin typeface="+mn-lt"/>
                <a:ea typeface="+mn-ea"/>
                <a:cs typeface="+mn-cs"/>
              </a:rPr>
              <a:t>models in the context of question answering (QA) where the long-term memory</a:t>
            </a:r>
          </a:p>
          <a:p>
            <a:r>
              <a:rPr lang="en-US" sz="1200" b="0" i="0" u="none" strike="noStrike" kern="1200" baseline="0" dirty="0" smtClean="0">
                <a:solidFill>
                  <a:schemeClr val="tx1"/>
                </a:solidFill>
                <a:latin typeface="+mn-lt"/>
                <a:ea typeface="+mn-ea"/>
                <a:cs typeface="+mn-cs"/>
              </a:rPr>
              <a:t>effectively acts as a (dynamic) knowledge base, and the output is a textual</a:t>
            </a:r>
          </a:p>
          <a:p>
            <a:r>
              <a:rPr lang="en-US" sz="1200" b="0" i="0" u="none" strike="noStrike" kern="1200" baseline="0" dirty="0" smtClean="0">
                <a:solidFill>
                  <a:schemeClr val="tx1"/>
                </a:solidFill>
                <a:latin typeface="+mn-lt"/>
                <a:ea typeface="+mn-ea"/>
                <a:cs typeface="+mn-cs"/>
              </a:rPr>
              <a:t>response.</a:t>
            </a:r>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4</a:t>
            </a:fld>
            <a:endParaRPr lang="en-US"/>
          </a:p>
        </p:txBody>
      </p:sp>
    </p:spTree>
    <p:extLst>
      <p:ext uri="{BB962C8B-B14F-4D97-AF65-F5344CB8AC3E}">
        <p14:creationId xmlns:p14="http://schemas.microsoft.com/office/powerpoint/2010/main" val="214550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central idea is to combine the successful learning strategies developed in the machine</a:t>
            </a:r>
          </a:p>
          <a:p>
            <a:r>
              <a:rPr lang="en-US" sz="1200" b="0" i="0" u="none" strike="noStrike" kern="1200" baseline="0" dirty="0" smtClean="0">
                <a:solidFill>
                  <a:schemeClr val="tx1"/>
                </a:solidFill>
                <a:latin typeface="+mn-lt"/>
                <a:ea typeface="+mn-ea"/>
                <a:cs typeface="+mn-cs"/>
              </a:rPr>
              <a:t>learning literature for inference with a memory component that can be read and written to. </a:t>
            </a:r>
          </a:p>
          <a:p>
            <a:r>
              <a:rPr lang="en-US" sz="1200" b="0" i="0" u="none" strike="noStrike" kern="1200" baseline="0" dirty="0" smtClean="0">
                <a:solidFill>
                  <a:schemeClr val="tx1"/>
                </a:solidFill>
                <a:latin typeface="+mn-lt"/>
                <a:ea typeface="+mn-ea"/>
                <a:cs typeface="+mn-cs"/>
              </a:rPr>
              <a:t>The model is then trained to learn how to operate effectively with the memory component.</a:t>
            </a:r>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6</a:t>
            </a:fld>
            <a:endParaRPr lang="en-US"/>
          </a:p>
        </p:txBody>
      </p:sp>
    </p:spTree>
    <p:extLst>
      <p:ext uri="{BB962C8B-B14F-4D97-AF65-F5344CB8AC3E}">
        <p14:creationId xmlns:p14="http://schemas.microsoft.com/office/powerpoint/2010/main" val="147340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That is, G updates the index H(x) of m, but all other</a:t>
            </a:r>
          </a:p>
          <a:p>
            <a:r>
              <a:rPr lang="en-US" sz="1200" b="0" i="0" u="none" strike="noStrike" kern="1200" baseline="0" dirty="0" smtClean="0">
                <a:solidFill>
                  <a:schemeClr val="tx1"/>
                </a:solidFill>
                <a:latin typeface="+mn-lt"/>
                <a:ea typeface="+mn-ea"/>
                <a:cs typeface="+mn-cs"/>
              </a:rPr>
              <a:t>parts of the memory remain untouched.</a:t>
            </a:r>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7</a:t>
            </a:fld>
            <a:endParaRPr lang="en-US"/>
          </a:p>
        </p:txBody>
      </p:sp>
    </p:spTree>
    <p:extLst>
      <p:ext uri="{BB962C8B-B14F-4D97-AF65-F5344CB8AC3E}">
        <p14:creationId xmlns:p14="http://schemas.microsoft.com/office/powerpoint/2010/main" val="249732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particular instantiation of a memory network is where the components are neural networks. We</a:t>
            </a:r>
          </a:p>
          <a:p>
            <a:r>
              <a:rPr lang="en-US" sz="1200" b="0" i="0" u="none" strike="noStrike" kern="1200" baseline="0" dirty="0" smtClean="0">
                <a:solidFill>
                  <a:schemeClr val="tx1"/>
                </a:solidFill>
                <a:latin typeface="+mn-lt"/>
                <a:ea typeface="+mn-ea"/>
                <a:cs typeface="+mn-cs"/>
              </a:rPr>
              <a:t>refer to these as memory neural networks (</a:t>
            </a:r>
            <a:r>
              <a:rPr lang="en-US" sz="1200" b="0" i="0" u="none" strike="noStrike" kern="1200" baseline="0" dirty="0" err="1" smtClean="0">
                <a:solidFill>
                  <a:schemeClr val="tx1"/>
                </a:solidFill>
                <a:latin typeface="+mn-lt"/>
                <a:ea typeface="+mn-ea"/>
                <a:cs typeface="+mn-cs"/>
              </a:rPr>
              <a:t>MemNNs</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11</a:t>
            </a:fld>
            <a:endParaRPr lang="en-US"/>
          </a:p>
        </p:txBody>
      </p:sp>
    </p:spTree>
    <p:extLst>
      <p:ext uri="{BB962C8B-B14F-4D97-AF65-F5344CB8AC3E}">
        <p14:creationId xmlns:p14="http://schemas.microsoft.com/office/powerpoint/2010/main" val="379610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our experiments, the scoring functions </a:t>
            </a:r>
            <a:r>
              <a:rPr lang="en-US" sz="1200" b="0" i="0" u="none" strike="noStrike" kern="1200" baseline="0" dirty="0" err="1" smtClean="0">
                <a:solidFill>
                  <a:schemeClr val="tx1"/>
                </a:solidFill>
                <a:latin typeface="+mn-lt"/>
                <a:ea typeface="+mn-ea"/>
                <a:cs typeface="+mn-cs"/>
              </a:rPr>
              <a:t>sO</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sR</a:t>
            </a:r>
            <a:r>
              <a:rPr lang="en-US" sz="1200" b="0" i="0" u="none" strike="noStrike" kern="1200" baseline="0" dirty="0" smtClean="0">
                <a:solidFill>
                  <a:schemeClr val="tx1"/>
                </a:solidFill>
                <a:latin typeface="+mn-lt"/>
                <a:ea typeface="+mn-ea"/>
                <a:cs typeface="+mn-cs"/>
              </a:rPr>
              <a:t> have the same form, that of an embedding mode</a:t>
            </a:r>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14</a:t>
            </a:fld>
            <a:endParaRPr lang="en-US"/>
          </a:p>
        </p:txBody>
      </p:sp>
    </p:spTree>
    <p:extLst>
      <p:ext uri="{BB962C8B-B14F-4D97-AF65-F5344CB8AC3E}">
        <p14:creationId xmlns:p14="http://schemas.microsoft.com/office/powerpoint/2010/main" val="401993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D84F0-5922-4470-BCB5-D61362DE05E1}" type="slidenum">
              <a:rPr lang="en-US" smtClean="0"/>
              <a:t>20</a:t>
            </a:fld>
            <a:endParaRPr lang="en-US"/>
          </a:p>
        </p:txBody>
      </p:sp>
    </p:spTree>
    <p:extLst>
      <p:ext uri="{BB962C8B-B14F-4D97-AF65-F5344CB8AC3E}">
        <p14:creationId xmlns:p14="http://schemas.microsoft.com/office/powerpoint/2010/main" val="42947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we are applying our model to QA task</a:t>
            </a:r>
          </a:p>
          <a:p>
            <a:r>
              <a:rPr lang="en-US" baseline="0" dirty="0" smtClean="0"/>
              <a:t>But note that it can be used in other tasks such as </a:t>
            </a:r>
            <a:r>
              <a:rPr lang="en-US" baseline="0" dirty="0" err="1" smtClean="0"/>
              <a:t>lang</a:t>
            </a:r>
            <a:r>
              <a:rPr lang="en-US" baseline="0" dirty="0" smtClean="0"/>
              <a:t> model</a:t>
            </a:r>
          </a:p>
          <a:p>
            <a:endParaRPr lang="en-US" dirty="0"/>
          </a:p>
        </p:txBody>
      </p:sp>
      <p:sp>
        <p:nvSpPr>
          <p:cNvPr id="4" name="Slide Number Placeholder 3"/>
          <p:cNvSpPr>
            <a:spLocks noGrp="1"/>
          </p:cNvSpPr>
          <p:nvPr>
            <p:ph type="sldNum" sz="quarter" idx="10"/>
          </p:nvPr>
        </p:nvSpPr>
        <p:spPr/>
        <p:txBody>
          <a:bodyPr/>
          <a:lstStyle/>
          <a:p>
            <a:fld id="{21942C66-01D2-B74B-9B2F-3704732910DA}" type="slidenum">
              <a:rPr lang="en-US" smtClean="0"/>
              <a:t>22</a:t>
            </a:fld>
            <a:endParaRPr lang="en-US"/>
          </a:p>
        </p:txBody>
      </p:sp>
    </p:spTree>
    <p:extLst>
      <p:ext uri="{BB962C8B-B14F-4D97-AF65-F5344CB8AC3E}">
        <p14:creationId xmlns:p14="http://schemas.microsoft.com/office/powerpoint/2010/main" val="290103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far I haven’t told you about how we put things in memory</a:t>
            </a:r>
            <a:endParaRPr lang="en-US" dirty="0" smtClean="0"/>
          </a:p>
          <a:p>
            <a:r>
              <a:rPr lang="en-US" dirty="0" smtClean="0"/>
              <a:t>Memory vectors</a:t>
            </a:r>
            <a:r>
              <a:rPr lang="en-US" baseline="0" dirty="0" smtClean="0"/>
              <a:t> can take many forms </a:t>
            </a:r>
          </a:p>
          <a:p>
            <a:r>
              <a:rPr lang="en-US" baseline="0" dirty="0" smtClean="0"/>
              <a:t>But let me give you one example when inputs are ..</a:t>
            </a:r>
          </a:p>
          <a:p>
            <a:r>
              <a:rPr lang="en-US" dirty="0" smtClean="0"/>
              <a:t>…</a:t>
            </a:r>
          </a:p>
          <a:p>
            <a:r>
              <a:rPr lang="en-US" dirty="0" smtClean="0"/>
              <a:t>Sometimes data might</a:t>
            </a:r>
            <a:r>
              <a:rPr lang="en-US" baseline="0" dirty="0" smtClean="0"/>
              <a:t> have a structure</a:t>
            </a:r>
          </a:p>
          <a:p>
            <a:r>
              <a:rPr lang="en-US" baseline="0" dirty="0" smtClean="0"/>
              <a:t>Then you have to include them in memory vectors</a:t>
            </a:r>
          </a:p>
          <a:p>
            <a:endParaRPr lang="en-US" dirty="0" smtClean="0"/>
          </a:p>
          <a:p>
            <a:r>
              <a:rPr lang="en-US" dirty="0" smtClean="0"/>
              <a:t>Time</a:t>
            </a:r>
            <a:r>
              <a:rPr lang="en-US" baseline="0" dirty="0" smtClean="0"/>
              <a:t> stamp … corresponding embedding vector</a:t>
            </a:r>
            <a:endParaRPr lang="en-US" dirty="0"/>
          </a:p>
        </p:txBody>
      </p:sp>
      <p:sp>
        <p:nvSpPr>
          <p:cNvPr id="4" name="Slide Number Placeholder 3"/>
          <p:cNvSpPr>
            <a:spLocks noGrp="1"/>
          </p:cNvSpPr>
          <p:nvPr>
            <p:ph type="sldNum" sz="quarter" idx="10"/>
          </p:nvPr>
        </p:nvSpPr>
        <p:spPr/>
        <p:txBody>
          <a:bodyPr/>
          <a:lstStyle/>
          <a:p>
            <a:fld id="{21942C66-01D2-B74B-9B2F-3704732910DA}" type="slidenum">
              <a:rPr lang="en-US" smtClean="0"/>
              <a:t>23</a:t>
            </a:fld>
            <a:endParaRPr lang="en-US"/>
          </a:p>
        </p:txBody>
      </p:sp>
    </p:spTree>
    <p:extLst>
      <p:ext uri="{BB962C8B-B14F-4D97-AF65-F5344CB8AC3E}">
        <p14:creationId xmlns:p14="http://schemas.microsoft.com/office/powerpoint/2010/main" val="287593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5EA003-1CDA-413C-8B11-713FF4E9A6D6}" type="datetime1">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325099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9DDCB4-77D7-4D24-9337-E71547814239}" type="datetime1">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157793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7912DA-A1B8-46AA-8545-6CD2718E228D}" type="datetime1">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261001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7825D5-063B-4573-9CB5-78630196E8FD}" type="datetime1">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321999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5C0E20-6257-4E97-A5D7-29FA3987034D}" type="datetime1">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79153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4BA1B2-DBDB-448B-9F60-748E1105B623}" type="datetime1">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250884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22F33B-E78E-4132-8967-A5D44F730071}" type="datetime1">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142386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F6C577-50F1-41F7-BE96-9045E22872FB}" type="datetime1">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354369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E9212-11BD-43EE-976A-8CDBEA11D75E}" type="datetime1">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214787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DE1B3-DAA9-4CCF-B7FC-E1463696FC57}" type="datetime1">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119926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283324-D448-42D5-B0CF-7509F8DC8D19}" type="datetime1">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6524B-EFB2-440A-A306-27BFAF47C3E9}" type="slidenum">
              <a:rPr lang="en-US" smtClean="0"/>
              <a:t>‹#›</a:t>
            </a:fld>
            <a:endParaRPr lang="en-US"/>
          </a:p>
        </p:txBody>
      </p:sp>
    </p:spTree>
    <p:extLst>
      <p:ext uri="{BB962C8B-B14F-4D97-AF65-F5344CB8AC3E}">
        <p14:creationId xmlns:p14="http://schemas.microsoft.com/office/powerpoint/2010/main" val="298279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CDF33-8108-4B2D-A088-A850F5BC0EFF}" type="datetime1">
              <a:rPr lang="en-US" smtClean="0"/>
              <a:t>10/4/2016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6524B-EFB2-440A-A306-27BFAF47C3E9}" type="slidenum">
              <a:rPr lang="en-US" smtClean="0"/>
              <a:t>‹#›</a:t>
            </a:fld>
            <a:endParaRPr lang="en-US"/>
          </a:p>
        </p:txBody>
      </p:sp>
    </p:spTree>
    <p:extLst>
      <p:ext uri="{BB962C8B-B14F-4D97-AF65-F5344CB8AC3E}">
        <p14:creationId xmlns:p14="http://schemas.microsoft.com/office/powerpoint/2010/main" val="1000915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arxiv.org/abs/1604.06045" TargetMode="External"/><Relationship Id="rId3" Type="http://schemas.openxmlformats.org/officeDocument/2006/relationships/hyperlink" Target="http://arxiv.org/abs/1410.3916" TargetMode="External"/><Relationship Id="rId7" Type="http://schemas.openxmlformats.org/officeDocument/2006/relationships/hyperlink" Target="http://arxiv.org/abs/1511.06931" TargetMode="External"/><Relationship Id="rId2" Type="http://schemas.openxmlformats.org/officeDocument/2006/relationships/hyperlink" Target="http://arxiv.org/abs/1502.05698" TargetMode="External"/><Relationship Id="rId1" Type="http://schemas.openxmlformats.org/officeDocument/2006/relationships/slideLayout" Target="../slideLayouts/slideLayout2.xml"/><Relationship Id="rId6" Type="http://schemas.openxmlformats.org/officeDocument/2006/relationships/hyperlink" Target="http://arxiv.org/abs/1511.02301" TargetMode="External"/><Relationship Id="rId11" Type="http://schemas.openxmlformats.org/officeDocument/2006/relationships/hyperlink" Target="https://github.com/facebook/bAbI-tasks" TargetMode="External"/><Relationship Id="rId5" Type="http://schemas.openxmlformats.org/officeDocument/2006/relationships/hyperlink" Target="http://arxiv.org/abs/1506.02075" TargetMode="External"/><Relationship Id="rId10" Type="http://schemas.openxmlformats.org/officeDocument/2006/relationships/hyperlink" Target="https://github.com/facebook/MemNN" TargetMode="External"/><Relationship Id="rId4" Type="http://schemas.openxmlformats.org/officeDocument/2006/relationships/hyperlink" Target="http://arxiv.org/abs/1503.08895" TargetMode="External"/><Relationship Id="rId9" Type="http://schemas.openxmlformats.org/officeDocument/2006/relationships/hyperlink" Target="fb.ai/bab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0.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0.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NTM.mp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52462"/>
            <a:ext cx="7772400" cy="2387600"/>
          </a:xfrm>
        </p:spPr>
        <p:txBody>
          <a:bodyPr/>
          <a:lstStyle/>
          <a:p>
            <a:r>
              <a:rPr lang="en-US" altLang="zh-CN" b="1" dirty="0" smtClean="0"/>
              <a:t>Memory Networks</a:t>
            </a:r>
            <a:br>
              <a:rPr lang="en-US" altLang="zh-CN" b="1" dirty="0" smtClean="0"/>
            </a:br>
            <a:endParaRPr lang="en-US" b="1" dirty="0"/>
          </a:p>
        </p:txBody>
      </p:sp>
      <p:sp>
        <p:nvSpPr>
          <p:cNvPr id="5" name="Subtitle 4"/>
          <p:cNvSpPr>
            <a:spLocks noGrp="1"/>
          </p:cNvSpPr>
          <p:nvPr>
            <p:ph type="subTitle" idx="1"/>
          </p:nvPr>
        </p:nvSpPr>
        <p:spPr>
          <a:xfrm>
            <a:off x="1143000" y="4700589"/>
            <a:ext cx="6858000" cy="1655762"/>
          </a:xfrm>
        </p:spPr>
        <p:txBody>
          <a:bodyPr/>
          <a:lstStyle/>
          <a:p>
            <a:r>
              <a:rPr lang="en-US" dirty="0" err="1" smtClean="0"/>
              <a:t>Jiani</a:t>
            </a:r>
            <a:r>
              <a:rPr lang="en-US" dirty="0" smtClean="0"/>
              <a:t> ZHANG</a:t>
            </a:r>
          </a:p>
          <a:p>
            <a:r>
              <a:rPr lang="en-US" altLang="zh-CN" dirty="0" smtClean="0"/>
              <a:t>Tuesday</a:t>
            </a:r>
            <a:r>
              <a:rPr lang="en-US" dirty="0" smtClean="0"/>
              <a:t>, </a:t>
            </a:r>
            <a:r>
              <a:rPr lang="en-US" altLang="zh-CN" dirty="0" smtClean="0"/>
              <a:t>October</a:t>
            </a:r>
            <a:r>
              <a:rPr lang="zh-CN" altLang="en-US" dirty="0"/>
              <a:t> </a:t>
            </a:r>
            <a:r>
              <a:rPr lang="en-US" altLang="zh-CN" dirty="0" smtClean="0"/>
              <a:t>4</a:t>
            </a:r>
            <a:r>
              <a:rPr lang="en-US" dirty="0" smtClean="0"/>
              <a:t>, 2016</a:t>
            </a:r>
            <a:endParaRPr lang="en-US" dirty="0"/>
          </a:p>
        </p:txBody>
      </p:sp>
      <p:sp>
        <p:nvSpPr>
          <p:cNvPr id="6" name="Slide Number Placeholder 5"/>
          <p:cNvSpPr>
            <a:spLocks noGrp="1"/>
          </p:cNvSpPr>
          <p:nvPr>
            <p:ph type="sldNum" sz="quarter" idx="12"/>
          </p:nvPr>
        </p:nvSpPr>
        <p:spPr/>
        <p:txBody>
          <a:bodyPr/>
          <a:lstStyle/>
          <a:p>
            <a:fld id="{6766524B-EFB2-440A-A306-27BFAF47C3E9}" type="slidenum">
              <a:rPr lang="en-US" smtClean="0"/>
              <a:t>1</a:t>
            </a:fld>
            <a:endParaRPr lang="en-US"/>
          </a:p>
        </p:txBody>
      </p:sp>
      <p:pic>
        <p:nvPicPr>
          <p:cNvPr id="8" name="Content Placeholder 5"/>
          <p:cNvPicPr>
            <a:picLocks noChangeAspect="1"/>
          </p:cNvPicPr>
          <p:nvPr/>
        </p:nvPicPr>
        <p:blipFill>
          <a:blip r:embed="rId3"/>
          <a:stretch>
            <a:fillRect/>
          </a:stretch>
        </p:blipFill>
        <p:spPr>
          <a:xfrm>
            <a:off x="3573313" y="2559843"/>
            <a:ext cx="2200573" cy="1755776"/>
          </a:xfrm>
          <a:prstGeom prst="rect">
            <a:avLst/>
          </a:prstGeom>
        </p:spPr>
      </p:pic>
    </p:spTree>
    <p:extLst>
      <p:ext uri="{BB962C8B-B14F-4D97-AF65-F5344CB8AC3E}">
        <p14:creationId xmlns:p14="http://schemas.microsoft.com/office/powerpoint/2010/main" val="2656927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p:txBody>
          <a:bodyPr>
            <a:normAutofit/>
          </a:bodyPr>
          <a:lstStyle/>
          <a:p>
            <a:r>
              <a:rPr lang="en-US" dirty="0"/>
              <a:t>(2) Factoid QA with Two Supporting </a:t>
            </a:r>
            <a:r>
              <a:rPr lang="en-US" dirty="0" smtClean="0"/>
              <a:t>Facts</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smtClean="0">
                <a:solidFill>
                  <a:srgbClr val="0000FF"/>
                </a:solidFill>
              </a:rPr>
              <a:t>A </a:t>
            </a:r>
            <a:r>
              <a:rPr lang="en-US" sz="2600" dirty="0">
                <a:solidFill>
                  <a:srgbClr val="0000FF"/>
                </a:solidFill>
              </a:rPr>
              <a:t>harder </a:t>
            </a:r>
            <a:r>
              <a:rPr lang="en-US" sz="2600" dirty="0" smtClean="0">
                <a:solidFill>
                  <a:srgbClr val="0000FF"/>
                </a:solidFill>
              </a:rPr>
              <a:t>(toy) task </a:t>
            </a:r>
            <a:r>
              <a:rPr lang="en-US" sz="2600" dirty="0">
                <a:solidFill>
                  <a:srgbClr val="0000FF"/>
                </a:solidFill>
              </a:rPr>
              <a:t>is to answer questions where two supporting statements have to be chained to answer </a:t>
            </a:r>
            <a:r>
              <a:rPr lang="en-US" sz="2600" dirty="0" smtClean="0">
                <a:solidFill>
                  <a:srgbClr val="0000FF"/>
                </a:solidFill>
              </a:rPr>
              <a:t>the</a:t>
            </a:r>
            <a:r>
              <a:rPr lang="en-US" sz="2600" dirty="0">
                <a:solidFill>
                  <a:srgbClr val="0000FF"/>
                </a:solidFill>
              </a:rPr>
              <a:t> </a:t>
            </a:r>
            <a:r>
              <a:rPr lang="en-US" sz="2600" dirty="0" smtClean="0">
                <a:solidFill>
                  <a:srgbClr val="0000FF"/>
                </a:solidFill>
              </a:rPr>
              <a:t>question:</a:t>
            </a:r>
          </a:p>
          <a:p>
            <a:endParaRPr lang="en-US" sz="2600" dirty="0">
              <a:solidFill>
                <a:srgbClr val="0000FF"/>
              </a:solidFill>
            </a:endParaRPr>
          </a:p>
          <a:p>
            <a:endParaRPr lang="en-US" sz="2600" dirty="0" smtClean="0">
              <a:solidFill>
                <a:srgbClr val="0000FF"/>
              </a:solidFill>
            </a:endParaRPr>
          </a:p>
          <a:p>
            <a:endParaRPr lang="en-US" sz="2600" dirty="0">
              <a:solidFill>
                <a:srgbClr val="0000FF"/>
              </a:solidFill>
            </a:endParaRPr>
          </a:p>
          <a:p>
            <a:endParaRPr lang="en-US" sz="2600" dirty="0" smtClean="0">
              <a:solidFill>
                <a:srgbClr val="0000FF"/>
              </a:solidFill>
            </a:endParaRPr>
          </a:p>
          <a:p>
            <a:endParaRPr lang="en-US" sz="2600" dirty="0">
              <a:solidFill>
                <a:srgbClr val="0000FF"/>
              </a:solidFill>
            </a:endParaRPr>
          </a:p>
          <a:p>
            <a:pPr marL="0" indent="0">
              <a:buNone/>
            </a:pPr>
            <a:endParaRPr lang="en-US" sz="2600" dirty="0">
              <a:solidFill>
                <a:srgbClr val="0000FF"/>
              </a:solidFill>
            </a:endParaRPr>
          </a:p>
          <a:p>
            <a:r>
              <a:rPr lang="en-US" sz="2600" dirty="0">
                <a:solidFill>
                  <a:srgbClr val="0000FF"/>
                </a:solidFill>
              </a:rPr>
              <a:t>To answer the first question </a:t>
            </a:r>
            <a:r>
              <a:rPr lang="en-US" sz="2600" i="1" dirty="0">
                <a:solidFill>
                  <a:srgbClr val="0000FF"/>
                </a:solidFill>
              </a:rPr>
              <a:t>Where is the football? </a:t>
            </a:r>
            <a:r>
              <a:rPr lang="en-US" sz="2600" dirty="0">
                <a:solidFill>
                  <a:srgbClr val="0000FF"/>
                </a:solidFill>
              </a:rPr>
              <a:t>both </a:t>
            </a:r>
            <a:r>
              <a:rPr lang="en-US" sz="2600" i="1" dirty="0">
                <a:solidFill>
                  <a:srgbClr val="0000FF"/>
                </a:solidFill>
              </a:rPr>
              <a:t>John picked up the football</a:t>
            </a:r>
            <a:r>
              <a:rPr lang="en-US" sz="2600" dirty="0">
                <a:solidFill>
                  <a:srgbClr val="0000FF"/>
                </a:solidFill>
              </a:rPr>
              <a:t> and </a:t>
            </a:r>
            <a:r>
              <a:rPr lang="en-US" sz="2600" i="1" dirty="0">
                <a:solidFill>
                  <a:srgbClr val="0000FF"/>
                </a:solidFill>
              </a:rPr>
              <a:t>John is in the playground</a:t>
            </a:r>
            <a:r>
              <a:rPr lang="en-US" sz="2600" dirty="0">
                <a:solidFill>
                  <a:srgbClr val="0000FF"/>
                </a:solidFill>
              </a:rPr>
              <a:t> are supporting facts.</a:t>
            </a:r>
          </a:p>
          <a:p>
            <a:endParaRPr lang="en-US" sz="2000" dirty="0" smtClean="0">
              <a:solidFill>
                <a:srgbClr val="0000FF"/>
              </a:solidFill>
            </a:endParaRPr>
          </a:p>
          <a:p>
            <a:pPr marL="0" indent="0">
              <a:buNone/>
            </a:pPr>
            <a:endParaRPr lang="en-US" dirty="0"/>
          </a:p>
          <a:p>
            <a:pPr marL="0" indent="0">
              <a:buNone/>
            </a:pPr>
            <a:endParaRPr lang="en-US" dirty="0" smtClean="0"/>
          </a:p>
          <a:p>
            <a:pPr marL="0" indent="0">
              <a:buNone/>
            </a:pPr>
            <a:endParaRPr lang="en-US" dirty="0"/>
          </a:p>
        </p:txBody>
      </p:sp>
      <p:sp>
        <p:nvSpPr>
          <p:cNvPr id="4" name="TextBox 3"/>
          <p:cNvSpPr txBox="1"/>
          <p:nvPr/>
        </p:nvSpPr>
        <p:spPr>
          <a:xfrm>
            <a:off x="1109783" y="2826141"/>
            <a:ext cx="5955236" cy="1677382"/>
          </a:xfrm>
          <a:prstGeom prst="rect">
            <a:avLst/>
          </a:prstGeom>
          <a:noFill/>
          <a:ln>
            <a:solidFill>
              <a:schemeClr val="tx1"/>
            </a:solidFill>
          </a:ln>
        </p:spPr>
        <p:txBody>
          <a:bodyPr wrap="square" lIns="91440" tIns="137160" bIns="0" rtlCol="0">
            <a:spAutoFit/>
          </a:bodyPr>
          <a:lstStyle/>
          <a:p>
            <a:r>
              <a:rPr lang="en-US" sz="2000" dirty="0"/>
              <a:t>John is in the playground</a:t>
            </a:r>
            <a:r>
              <a:rPr lang="en-US" sz="2000" dirty="0" smtClean="0"/>
              <a:t>.</a:t>
            </a:r>
            <a:endParaRPr lang="en-US" sz="2000" dirty="0"/>
          </a:p>
          <a:p>
            <a:r>
              <a:rPr lang="en-US" sz="2000" dirty="0"/>
              <a:t>Bob is in the office</a:t>
            </a:r>
            <a:r>
              <a:rPr lang="en-US" sz="2000" dirty="0" smtClean="0"/>
              <a:t>.</a:t>
            </a:r>
            <a:endParaRPr lang="en-US" sz="2000" dirty="0"/>
          </a:p>
          <a:p>
            <a:r>
              <a:rPr lang="en-US" sz="2000" dirty="0"/>
              <a:t>John picked up the football</a:t>
            </a:r>
            <a:r>
              <a:rPr lang="en-US" sz="2000" dirty="0" smtClean="0"/>
              <a:t>.</a:t>
            </a:r>
            <a:endParaRPr lang="en-US" sz="2000" dirty="0"/>
          </a:p>
          <a:p>
            <a:r>
              <a:rPr lang="en-US" sz="2000" dirty="0"/>
              <a:t>Bob went to the kitchen</a:t>
            </a:r>
            <a:r>
              <a:rPr lang="en-US" sz="2000" dirty="0" smtClean="0"/>
              <a:t>.</a:t>
            </a:r>
            <a:endParaRPr lang="en-US" sz="2000" dirty="0"/>
          </a:p>
          <a:p>
            <a:r>
              <a:rPr lang="en-US" sz="2000" dirty="0"/>
              <a:t>Where is the football?  </a:t>
            </a:r>
            <a:r>
              <a:rPr lang="en-US" sz="2000" dirty="0" err="1" smtClean="0">
                <a:solidFill>
                  <a:srgbClr val="FF0000"/>
                </a:solidFill>
              </a:rPr>
              <a:t>A:playground</a:t>
            </a:r>
            <a:endParaRPr lang="en-US" sz="2000" dirty="0">
              <a:solidFill>
                <a:srgbClr val="FF0000"/>
              </a:solidFill>
            </a:endParaRPr>
          </a:p>
        </p:txBody>
      </p:sp>
      <p:cxnSp>
        <p:nvCxnSpPr>
          <p:cNvPr id="6" name="Straight Arrow Connector 5"/>
          <p:cNvCxnSpPr/>
          <p:nvPr/>
        </p:nvCxnSpPr>
        <p:spPr>
          <a:xfrm flipH="1">
            <a:off x="4370787" y="3108189"/>
            <a:ext cx="1600613" cy="13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24314" y="2949431"/>
            <a:ext cx="2493346" cy="369332"/>
          </a:xfrm>
          <a:prstGeom prst="rect">
            <a:avLst/>
          </a:prstGeom>
          <a:solidFill>
            <a:schemeClr val="bg1"/>
          </a:solidFill>
          <a:ln>
            <a:solidFill>
              <a:schemeClr val="tx1"/>
            </a:solidFill>
          </a:ln>
        </p:spPr>
        <p:txBody>
          <a:bodyPr wrap="square" rtlCol="0">
            <a:spAutoFit/>
          </a:bodyPr>
          <a:lstStyle/>
          <a:p>
            <a:r>
              <a:rPr lang="en-US" dirty="0" smtClean="0"/>
              <a:t>SUPPORTING FACT</a:t>
            </a:r>
            <a:endParaRPr lang="en-US" dirty="0"/>
          </a:p>
        </p:txBody>
      </p:sp>
      <p:cxnSp>
        <p:nvCxnSpPr>
          <p:cNvPr id="10" name="Straight Arrow Connector 9"/>
          <p:cNvCxnSpPr/>
          <p:nvPr/>
        </p:nvCxnSpPr>
        <p:spPr>
          <a:xfrm flipH="1">
            <a:off x="4688259" y="3755275"/>
            <a:ext cx="1600613" cy="13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341786" y="3596517"/>
            <a:ext cx="2493346" cy="369332"/>
          </a:xfrm>
          <a:prstGeom prst="rect">
            <a:avLst/>
          </a:prstGeom>
          <a:solidFill>
            <a:schemeClr val="bg1"/>
          </a:solidFill>
          <a:ln>
            <a:solidFill>
              <a:schemeClr val="tx1"/>
            </a:solidFill>
          </a:ln>
        </p:spPr>
        <p:txBody>
          <a:bodyPr wrap="square" rtlCol="0">
            <a:spAutoFit/>
          </a:bodyPr>
          <a:lstStyle/>
          <a:p>
            <a:r>
              <a:rPr lang="en-US" dirty="0" smtClean="0"/>
              <a:t>SUPPORTING FACT</a:t>
            </a:r>
            <a:endParaRPr lang="en-US" dirty="0"/>
          </a:p>
        </p:txBody>
      </p:sp>
    </p:spTree>
    <p:extLst>
      <p:ext uri="{BB962C8B-B14F-4D97-AF65-F5344CB8AC3E}">
        <p14:creationId xmlns:p14="http://schemas.microsoft.com/office/powerpoint/2010/main" val="4111132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emory </a:t>
            </a:r>
            <a:r>
              <a:rPr lang="en-US" dirty="0"/>
              <a:t>N</a:t>
            </a:r>
            <a:r>
              <a:rPr lang="en-US" dirty="0" smtClean="0"/>
              <a:t>eural </a:t>
            </a:r>
            <a:r>
              <a:rPr lang="en-US" dirty="0"/>
              <a:t>N</a:t>
            </a:r>
            <a:r>
              <a:rPr lang="en-US" dirty="0" smtClean="0"/>
              <a:t>etworks (</a:t>
            </a:r>
            <a:r>
              <a:rPr lang="en-US" dirty="0" err="1" smtClean="0"/>
              <a:t>MemNN</a:t>
            </a:r>
            <a:r>
              <a:rPr lang="en-US" dirty="0" smtClean="0"/>
              <a:t>)</a:t>
            </a:r>
            <a:endParaRPr lang="en-US" dirty="0"/>
          </a:p>
        </p:txBody>
      </p:sp>
      <p:sp>
        <p:nvSpPr>
          <p:cNvPr id="6" name="Slide Number Placeholder 5"/>
          <p:cNvSpPr>
            <a:spLocks noGrp="1"/>
          </p:cNvSpPr>
          <p:nvPr>
            <p:ph type="sldNum" sz="quarter" idx="12"/>
          </p:nvPr>
        </p:nvSpPr>
        <p:spPr/>
        <p:txBody>
          <a:bodyPr/>
          <a:lstStyle/>
          <a:p>
            <a:fld id="{6766524B-EFB2-440A-A306-27BFAF47C3E9}" type="slidenum">
              <a:rPr lang="en-US" smtClean="0"/>
              <a:t>11</a:t>
            </a:fld>
            <a:endParaRPr lang="en-US"/>
          </a:p>
        </p:txBody>
      </p:sp>
      <p:pic>
        <p:nvPicPr>
          <p:cNvPr id="7" name="Picture 6" descr="fp-small.pdf"/>
          <p:cNvPicPr>
            <a:picLocks noChangeAspect="1"/>
          </p:cNvPicPr>
          <p:nvPr/>
        </p:nvPicPr>
        <p:blipFill rotWithShape="1">
          <a:blip r:embed="rId3">
            <a:extLst>
              <a:ext uri="{28A0092B-C50C-407E-A947-70E740481C1C}">
                <a14:useLocalDpi xmlns:a14="http://schemas.microsoft.com/office/drawing/2010/main" val="0"/>
              </a:ext>
            </a:extLst>
          </a:blip>
          <a:srcRect l="23986" t="14911" r="20782" b="4961"/>
          <a:stretch/>
        </p:blipFill>
        <p:spPr>
          <a:xfrm>
            <a:off x="189571" y="2226470"/>
            <a:ext cx="3356517" cy="3762782"/>
          </a:xfrm>
          <a:prstGeom prst="rect">
            <a:avLst/>
          </a:prstGeom>
        </p:spPr>
      </p:pic>
      <p:sp>
        <p:nvSpPr>
          <p:cNvPr id="9" name="Content Placeholder 2"/>
          <p:cNvSpPr>
            <a:spLocks noGrp="1"/>
          </p:cNvSpPr>
          <p:nvPr>
            <p:ph idx="1"/>
          </p:nvPr>
        </p:nvSpPr>
        <p:spPr>
          <a:xfrm>
            <a:off x="3412271" y="1705052"/>
            <a:ext cx="5609066" cy="4761013"/>
          </a:xfrm>
        </p:spPr>
        <p:txBody>
          <a:bodyPr>
            <a:normAutofit fontScale="92500"/>
          </a:bodyPr>
          <a:lstStyle/>
          <a:p>
            <a:r>
              <a:rPr lang="en-US" sz="2600" dirty="0" smtClean="0">
                <a:solidFill>
                  <a:srgbClr val="0000FF"/>
                </a:solidFill>
              </a:rPr>
              <a:t>I</a:t>
            </a:r>
            <a:r>
              <a:rPr lang="en-US" sz="2600" dirty="0" smtClean="0"/>
              <a:t> (input): converts to bag-of-word-</a:t>
            </a:r>
            <a:r>
              <a:rPr lang="en-US" sz="2600" dirty="0" err="1" smtClean="0"/>
              <a:t>embeddings</a:t>
            </a:r>
            <a:r>
              <a:rPr lang="en-US" sz="2600" dirty="0" smtClean="0"/>
              <a:t> </a:t>
            </a:r>
            <a:r>
              <a:rPr lang="en-US" sz="2600" dirty="0" smtClean="0">
                <a:solidFill>
                  <a:srgbClr val="3366FF"/>
                </a:solidFill>
              </a:rPr>
              <a:t>x</a:t>
            </a:r>
            <a:r>
              <a:rPr lang="en-US" sz="2600" dirty="0" smtClean="0"/>
              <a:t>.</a:t>
            </a:r>
          </a:p>
          <a:p>
            <a:r>
              <a:rPr lang="en-US" sz="2600" dirty="0" smtClean="0">
                <a:solidFill>
                  <a:srgbClr val="0000FF"/>
                </a:solidFill>
              </a:rPr>
              <a:t>G</a:t>
            </a:r>
            <a:r>
              <a:rPr lang="en-US" sz="2600" dirty="0" smtClean="0"/>
              <a:t> (generalization): stores </a:t>
            </a:r>
            <a:r>
              <a:rPr lang="en-US" sz="2600" dirty="0" smtClean="0">
                <a:solidFill>
                  <a:srgbClr val="0000FF"/>
                </a:solidFill>
              </a:rPr>
              <a:t>x </a:t>
            </a:r>
            <a:r>
              <a:rPr lang="en-US" sz="2600" dirty="0" smtClean="0"/>
              <a:t>in next available slot </a:t>
            </a:r>
            <a:r>
              <a:rPr lang="en-US" sz="2600" dirty="0" err="1" smtClean="0">
                <a:solidFill>
                  <a:srgbClr val="0000FF"/>
                </a:solidFill>
              </a:rPr>
              <a:t>m</a:t>
            </a:r>
            <a:r>
              <a:rPr lang="en-US" sz="2600" baseline="-25000" dirty="0" err="1">
                <a:solidFill>
                  <a:srgbClr val="0000FF"/>
                </a:solidFill>
              </a:rPr>
              <a:t>N</a:t>
            </a:r>
            <a:r>
              <a:rPr lang="en-US" sz="2600" dirty="0" smtClean="0"/>
              <a:t>.</a:t>
            </a:r>
          </a:p>
          <a:p>
            <a:r>
              <a:rPr lang="en-US" sz="2600" dirty="0" smtClean="0">
                <a:solidFill>
                  <a:srgbClr val="0000FF"/>
                </a:solidFill>
              </a:rPr>
              <a:t>O</a:t>
            </a:r>
            <a:r>
              <a:rPr lang="en-US" sz="2600" dirty="0" smtClean="0"/>
              <a:t> (output): Loops over all memories k=1 or 2 times:</a:t>
            </a:r>
          </a:p>
          <a:p>
            <a:pPr lvl="1"/>
            <a:r>
              <a:rPr lang="en-US" sz="2200" dirty="0" smtClean="0"/>
              <a:t>1</a:t>
            </a:r>
            <a:r>
              <a:rPr lang="en-US" sz="2200" baseline="30000" dirty="0" smtClean="0"/>
              <a:t>st</a:t>
            </a:r>
            <a:r>
              <a:rPr lang="en-US" sz="2200" dirty="0" smtClean="0"/>
              <a:t> loop max: finds best match </a:t>
            </a:r>
            <a:r>
              <a:rPr lang="en-US" sz="2200" dirty="0" smtClean="0">
                <a:solidFill>
                  <a:srgbClr val="0000FF"/>
                </a:solidFill>
              </a:rPr>
              <a:t>m</a:t>
            </a:r>
            <a:r>
              <a:rPr lang="en-US" sz="2200" baseline="-25000" dirty="0" smtClean="0">
                <a:solidFill>
                  <a:srgbClr val="0000FF"/>
                </a:solidFill>
              </a:rPr>
              <a:t>i</a:t>
            </a:r>
            <a:r>
              <a:rPr lang="en-US" sz="2200" dirty="0" smtClean="0">
                <a:solidFill>
                  <a:srgbClr val="0000FF"/>
                </a:solidFill>
              </a:rPr>
              <a:t> </a:t>
            </a:r>
            <a:r>
              <a:rPr lang="en-US" sz="2200" dirty="0" smtClean="0"/>
              <a:t>with</a:t>
            </a:r>
            <a:r>
              <a:rPr lang="en-US" sz="2200" dirty="0" smtClean="0">
                <a:solidFill>
                  <a:srgbClr val="0000FF"/>
                </a:solidFill>
              </a:rPr>
              <a:t> </a:t>
            </a:r>
            <a:r>
              <a:rPr lang="en-US" sz="2200" dirty="0">
                <a:solidFill>
                  <a:srgbClr val="0000FF"/>
                </a:solidFill>
              </a:rPr>
              <a:t>x</a:t>
            </a:r>
            <a:r>
              <a:rPr lang="en-US" sz="2200" dirty="0" smtClean="0">
                <a:solidFill>
                  <a:srgbClr val="0000FF"/>
                </a:solidFill>
              </a:rPr>
              <a:t>.</a:t>
            </a:r>
          </a:p>
          <a:p>
            <a:pPr lvl="1"/>
            <a:r>
              <a:rPr lang="en-US" sz="2200" dirty="0" smtClean="0"/>
              <a:t>2</a:t>
            </a:r>
            <a:r>
              <a:rPr lang="en-US" sz="2200" baseline="30000" dirty="0" smtClean="0"/>
              <a:t>nd </a:t>
            </a:r>
            <a:r>
              <a:rPr lang="en-US" sz="2200" dirty="0" smtClean="0"/>
              <a:t>loop max: finds best match </a:t>
            </a:r>
            <a:r>
              <a:rPr lang="en-US" sz="2200" dirty="0" err="1" smtClean="0">
                <a:solidFill>
                  <a:srgbClr val="0000FF"/>
                </a:solidFill>
              </a:rPr>
              <a:t>m</a:t>
            </a:r>
            <a:r>
              <a:rPr lang="en-US" sz="2200" baseline="-25000" dirty="0" err="1">
                <a:solidFill>
                  <a:srgbClr val="0000FF"/>
                </a:solidFill>
              </a:rPr>
              <a:t>J</a:t>
            </a:r>
            <a:r>
              <a:rPr lang="en-US" sz="2200" dirty="0" smtClean="0">
                <a:solidFill>
                  <a:srgbClr val="0000FF"/>
                </a:solidFill>
              </a:rPr>
              <a:t> </a:t>
            </a:r>
            <a:r>
              <a:rPr lang="en-US" sz="2200" dirty="0" smtClean="0"/>
              <a:t>with </a:t>
            </a:r>
            <a:r>
              <a:rPr lang="en-US" sz="2200" dirty="0" smtClean="0">
                <a:solidFill>
                  <a:srgbClr val="0000FF"/>
                </a:solidFill>
              </a:rPr>
              <a:t>(x, m</a:t>
            </a:r>
            <a:r>
              <a:rPr lang="en-US" sz="2200" baseline="-25000" dirty="0" smtClean="0">
                <a:solidFill>
                  <a:srgbClr val="0000FF"/>
                </a:solidFill>
              </a:rPr>
              <a:t>i</a:t>
            </a:r>
            <a:r>
              <a:rPr lang="en-US" sz="2200" dirty="0" smtClean="0">
                <a:solidFill>
                  <a:srgbClr val="0000FF"/>
                </a:solidFill>
              </a:rPr>
              <a:t>)</a:t>
            </a:r>
            <a:r>
              <a:rPr lang="en-US" sz="2200" dirty="0" smtClean="0">
                <a:solidFill>
                  <a:schemeClr val="tx1"/>
                </a:solidFill>
              </a:rPr>
              <a:t>.</a:t>
            </a:r>
          </a:p>
          <a:p>
            <a:pPr lvl="1"/>
            <a:r>
              <a:rPr lang="en-US" sz="2200" dirty="0" smtClean="0">
                <a:solidFill>
                  <a:srgbClr val="595959"/>
                </a:solidFill>
              </a:rPr>
              <a:t>The output </a:t>
            </a:r>
            <a:r>
              <a:rPr lang="en-US" sz="2200" dirty="0" smtClean="0">
                <a:solidFill>
                  <a:srgbClr val="0000FF"/>
                </a:solidFill>
              </a:rPr>
              <a:t>o </a:t>
            </a:r>
            <a:r>
              <a:rPr lang="en-US" sz="2200" dirty="0" smtClean="0">
                <a:solidFill>
                  <a:srgbClr val="595959"/>
                </a:solidFill>
              </a:rPr>
              <a:t>is represented with </a:t>
            </a:r>
            <a:r>
              <a:rPr lang="en-US" sz="2200" dirty="0" smtClean="0">
                <a:solidFill>
                  <a:srgbClr val="0000FF"/>
                </a:solidFill>
              </a:rPr>
              <a:t>(x, m</a:t>
            </a:r>
            <a:r>
              <a:rPr lang="en-US" sz="2200" baseline="-25000" dirty="0" smtClean="0">
                <a:solidFill>
                  <a:srgbClr val="0000FF"/>
                </a:solidFill>
              </a:rPr>
              <a:t>i,</a:t>
            </a:r>
            <a:r>
              <a:rPr lang="en-US" sz="2200" dirty="0" smtClean="0">
                <a:solidFill>
                  <a:srgbClr val="0000FF"/>
                </a:solidFill>
              </a:rPr>
              <a:t> </a:t>
            </a:r>
            <a:r>
              <a:rPr lang="en-US" sz="2200" dirty="0" err="1" smtClean="0">
                <a:solidFill>
                  <a:srgbClr val="0000FF"/>
                </a:solidFill>
              </a:rPr>
              <a:t>m</a:t>
            </a:r>
            <a:r>
              <a:rPr lang="en-US" sz="2200" baseline="-25000" dirty="0" err="1" smtClean="0">
                <a:solidFill>
                  <a:srgbClr val="0000FF"/>
                </a:solidFill>
              </a:rPr>
              <a:t>J</a:t>
            </a:r>
            <a:r>
              <a:rPr lang="en-US" sz="2200" dirty="0" smtClean="0">
                <a:solidFill>
                  <a:srgbClr val="0000FF"/>
                </a:solidFill>
              </a:rPr>
              <a:t>)</a:t>
            </a:r>
            <a:r>
              <a:rPr lang="en-US" sz="2200" dirty="0" smtClean="0">
                <a:solidFill>
                  <a:srgbClr val="595959"/>
                </a:solidFill>
              </a:rPr>
              <a:t>.</a:t>
            </a:r>
          </a:p>
          <a:p>
            <a:r>
              <a:rPr lang="en-US" sz="2600" dirty="0" smtClean="0">
                <a:solidFill>
                  <a:srgbClr val="0000FF"/>
                </a:solidFill>
              </a:rPr>
              <a:t>R</a:t>
            </a:r>
            <a:r>
              <a:rPr lang="en-US" sz="2600" dirty="0" smtClean="0"/>
              <a:t> (response): ranks all words in the dictionary given </a:t>
            </a:r>
            <a:r>
              <a:rPr lang="en-US" sz="2600" dirty="0" smtClean="0">
                <a:solidFill>
                  <a:srgbClr val="0000FF"/>
                </a:solidFill>
              </a:rPr>
              <a:t>o</a:t>
            </a:r>
            <a:r>
              <a:rPr lang="en-US" sz="2600" dirty="0" smtClean="0"/>
              <a:t> and returns best single word. </a:t>
            </a:r>
            <a:r>
              <a:rPr lang="en-US" sz="2600" i="1" dirty="0" smtClean="0"/>
              <a:t>(OR: use a full RNN here)</a:t>
            </a:r>
          </a:p>
          <a:p>
            <a:pPr marL="0" indent="0">
              <a:buNone/>
            </a:pPr>
            <a:endParaRPr lang="en-US" dirty="0"/>
          </a:p>
        </p:txBody>
      </p:sp>
      <p:sp>
        <p:nvSpPr>
          <p:cNvPr id="10" name="Oval 9"/>
          <p:cNvSpPr/>
          <p:nvPr/>
        </p:nvSpPr>
        <p:spPr>
          <a:xfrm>
            <a:off x="6545765" y="3947532"/>
            <a:ext cx="847494" cy="457199"/>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6556917" y="4303837"/>
            <a:ext cx="847494" cy="457199"/>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81071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a:t>
            </a:r>
            <a:r>
              <a:rPr lang="en-US" dirty="0"/>
              <a:t>function : </a:t>
            </a:r>
            <a:r>
              <a:rPr lang="en-US" dirty="0" smtClean="0"/>
              <a:t>1</a:t>
            </a:r>
            <a:r>
              <a:rPr lang="en-US" baseline="30000" dirty="0" smtClean="0"/>
              <a:t>st </a:t>
            </a:r>
            <a:r>
              <a:rPr lang="en-US" dirty="0"/>
              <a:t>hop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1600200"/>
                <a:ext cx="8042276" cy="4960903"/>
              </a:xfrm>
            </p:spPr>
            <p:txBody>
              <a:bodyPr>
                <a:normAutofit/>
              </a:bodyPr>
              <a:lstStyle/>
              <a:p>
                <a:r>
                  <a:rPr lang="en-US" dirty="0" smtClean="0"/>
                  <a:t>For a given Q, we want </a:t>
                </a:r>
                <a:r>
                  <a:rPr lang="en-US" dirty="0"/>
                  <a:t>a good match to the relevant </a:t>
                </a:r>
                <a:r>
                  <a:rPr lang="en-US" dirty="0" smtClean="0"/>
                  <a:t>memory slot(s) containing the answer, e.g.:</a:t>
                </a:r>
                <a:endParaRPr lang="en-US" dirty="0"/>
              </a:p>
              <a:p>
                <a:pPr marL="0" indent="0" algn="ctr">
                  <a:buNone/>
                </a:pPr>
                <a:r>
                  <a:rPr lang="en-US" sz="2400" u="sng" dirty="0" smtClean="0">
                    <a:solidFill>
                      <a:srgbClr val="000090"/>
                    </a:solidFill>
                  </a:rPr>
                  <a:t>Match </a:t>
                </a:r>
                <a:r>
                  <a:rPr lang="en-US" sz="2400" u="sng" dirty="0" smtClean="0"/>
                  <a:t>(</a:t>
                </a:r>
                <a:r>
                  <a:rPr lang="en-US" sz="2400" u="sng" dirty="0" smtClean="0">
                    <a:solidFill>
                      <a:srgbClr val="0000FF"/>
                    </a:solidFill>
                  </a:rPr>
                  <a:t>Where </a:t>
                </a:r>
                <a:r>
                  <a:rPr lang="en-US" sz="2400" u="sng" dirty="0">
                    <a:solidFill>
                      <a:srgbClr val="0000FF"/>
                    </a:solidFill>
                  </a:rPr>
                  <a:t>is </a:t>
                </a:r>
                <a:r>
                  <a:rPr lang="en-US" sz="2400" u="sng" dirty="0" smtClean="0">
                    <a:solidFill>
                      <a:srgbClr val="0000FF"/>
                    </a:solidFill>
                  </a:rPr>
                  <a:t>the football </a:t>
                </a:r>
                <a:r>
                  <a:rPr lang="en-US" sz="2400" u="sng" dirty="0">
                    <a:solidFill>
                      <a:srgbClr val="0000FF"/>
                    </a:solidFill>
                  </a:rPr>
                  <a:t>?</a:t>
                </a:r>
                <a:r>
                  <a:rPr lang="en-US" sz="2400" u="sng" dirty="0"/>
                  <a:t>,</a:t>
                </a:r>
                <a:r>
                  <a:rPr lang="en-US" sz="2400" u="sng" dirty="0">
                    <a:solidFill>
                      <a:srgbClr val="5F8804"/>
                    </a:solidFill>
                  </a:rPr>
                  <a:t>  </a:t>
                </a:r>
                <a:r>
                  <a:rPr lang="en-US" sz="2400" u="sng" dirty="0" smtClean="0">
                    <a:solidFill>
                      <a:schemeClr val="accent6">
                        <a:lumMod val="75000"/>
                      </a:schemeClr>
                    </a:solidFill>
                  </a:rPr>
                  <a:t>John picked up the football</a:t>
                </a:r>
                <a:r>
                  <a:rPr lang="en-US" sz="2400" u="sng" dirty="0" smtClean="0"/>
                  <a:t>)</a:t>
                </a:r>
                <a:endParaRPr lang="en-US" sz="2400" u="sng" dirty="0"/>
              </a:p>
              <a:p>
                <a:r>
                  <a:rPr lang="en-US" dirty="0" smtClean="0"/>
                  <a:t>We use a </a:t>
                </a:r>
                <a14:m>
                  <m:oMath xmlns:m="http://schemas.openxmlformats.org/officeDocument/2006/math">
                    <m:r>
                      <a:rPr lang="en-US" i="1" dirty="0" smtClean="0">
                        <a:solidFill>
                          <a:srgbClr val="3366FF"/>
                        </a:solidFill>
                        <a:latin typeface="Cambria Math" panose="02040503050406030204" pitchFamily="18" charset="0"/>
                      </a:rPr>
                      <m:t>𝑞</m:t>
                    </m:r>
                    <m:r>
                      <a:rPr lang="en-US" i="1" baseline="30000" dirty="0" err="1">
                        <a:solidFill>
                          <a:srgbClr val="3366FF"/>
                        </a:solidFill>
                        <a:latin typeface="Cambria Math" panose="02040503050406030204" pitchFamily="18" charset="0"/>
                      </a:rPr>
                      <m:t>𝑇</m:t>
                    </m:r>
                    <m:r>
                      <a:rPr lang="en-US" i="1" dirty="0" err="1" smtClean="0">
                        <a:solidFill>
                          <a:srgbClr val="3366FF"/>
                        </a:solidFill>
                        <a:latin typeface="Cambria Math" panose="02040503050406030204" pitchFamily="18" charset="0"/>
                      </a:rPr>
                      <m:t>𝑈</m:t>
                    </m:r>
                    <m:r>
                      <a:rPr lang="en-US" i="1" baseline="30000" dirty="0" err="1" smtClean="0">
                        <a:solidFill>
                          <a:srgbClr val="3366FF"/>
                        </a:solidFill>
                        <a:latin typeface="Cambria Math" panose="02040503050406030204" pitchFamily="18" charset="0"/>
                      </a:rPr>
                      <m:t>𝑇</m:t>
                    </m:r>
                    <m:r>
                      <a:rPr lang="en-US" i="1" dirty="0" err="1" smtClean="0">
                        <a:solidFill>
                          <a:srgbClr val="3366FF"/>
                        </a:solidFill>
                        <a:latin typeface="Cambria Math" panose="02040503050406030204" pitchFamily="18" charset="0"/>
                      </a:rPr>
                      <m:t>𝑈𝑑</m:t>
                    </m:r>
                  </m:oMath>
                </a14:m>
                <a:r>
                  <a:rPr lang="en-US" dirty="0" smtClean="0"/>
                  <a:t> embedding model with word embedding features:</a:t>
                </a:r>
                <a:endParaRPr lang="en-US" dirty="0"/>
              </a:p>
              <a:p>
                <a:pPr lvl="1"/>
                <a:r>
                  <a:rPr lang="en-US" i="1" dirty="0">
                    <a:solidFill>
                      <a:srgbClr val="0000FF"/>
                    </a:solidFill>
                  </a:rPr>
                  <a:t>LHS features:  </a:t>
                </a:r>
                <a:r>
                  <a:rPr lang="en-US" dirty="0" err="1" smtClean="0"/>
                  <a:t>Q:</a:t>
                </a:r>
                <a:r>
                  <a:rPr lang="en-US" dirty="0" err="1" smtClean="0">
                    <a:solidFill>
                      <a:srgbClr val="0000FF"/>
                    </a:solidFill>
                  </a:rPr>
                  <a:t>Where</a:t>
                </a:r>
                <a:r>
                  <a:rPr lang="en-US" dirty="0" smtClean="0">
                    <a:solidFill>
                      <a:srgbClr val="0000FF"/>
                    </a:solidFill>
                  </a:rPr>
                  <a:t> </a:t>
                </a:r>
                <a:r>
                  <a:rPr lang="en-US" dirty="0" err="1" smtClean="0"/>
                  <a:t>Q:</a:t>
                </a:r>
                <a:r>
                  <a:rPr lang="en-US" dirty="0" err="1" smtClean="0">
                    <a:solidFill>
                      <a:srgbClr val="0000FF"/>
                    </a:solidFill>
                  </a:rPr>
                  <a:t>is</a:t>
                </a:r>
                <a:r>
                  <a:rPr lang="en-US" dirty="0" smtClean="0">
                    <a:solidFill>
                      <a:srgbClr val="0000FF"/>
                    </a:solidFill>
                  </a:rPr>
                  <a:t> </a:t>
                </a:r>
                <a:r>
                  <a:rPr lang="en-US" dirty="0" err="1" smtClean="0"/>
                  <a:t>Q:</a:t>
                </a:r>
                <a:r>
                  <a:rPr lang="en-US" dirty="0" err="1" smtClean="0">
                    <a:solidFill>
                      <a:srgbClr val="0000FF"/>
                    </a:solidFill>
                  </a:rPr>
                  <a:t>the</a:t>
                </a:r>
                <a:r>
                  <a:rPr lang="en-US" dirty="0" smtClean="0">
                    <a:solidFill>
                      <a:srgbClr val="0000FF"/>
                    </a:solidFill>
                  </a:rPr>
                  <a:t> </a:t>
                </a:r>
                <a:r>
                  <a:rPr lang="en-US" dirty="0" err="1" smtClean="0"/>
                  <a:t>Q:</a:t>
                </a:r>
                <a:r>
                  <a:rPr lang="en-US" dirty="0" err="1" smtClean="0">
                    <a:solidFill>
                      <a:srgbClr val="0000FF"/>
                    </a:solidFill>
                  </a:rPr>
                  <a:t>football</a:t>
                </a:r>
                <a:r>
                  <a:rPr lang="en-US" dirty="0" smtClean="0">
                    <a:solidFill>
                      <a:srgbClr val="0000FF"/>
                    </a:solidFill>
                  </a:rPr>
                  <a:t> </a:t>
                </a:r>
                <a:r>
                  <a:rPr lang="en-US" dirty="0" smtClean="0"/>
                  <a:t>Q:</a:t>
                </a:r>
                <a:r>
                  <a:rPr lang="en-US" dirty="0" smtClean="0">
                    <a:solidFill>
                      <a:srgbClr val="0000FF"/>
                    </a:solidFill>
                  </a:rPr>
                  <a:t>?</a:t>
                </a:r>
                <a:endParaRPr lang="en-US" dirty="0">
                  <a:solidFill>
                    <a:srgbClr val="0000FF"/>
                  </a:solidFill>
                </a:endParaRPr>
              </a:p>
              <a:p>
                <a:pPr lvl="1"/>
                <a:r>
                  <a:rPr lang="en-US" i="1" dirty="0">
                    <a:solidFill>
                      <a:schemeClr val="accent6">
                        <a:lumMod val="75000"/>
                      </a:schemeClr>
                    </a:solidFill>
                  </a:rPr>
                  <a:t>RHS features:  </a:t>
                </a:r>
                <a:r>
                  <a:rPr lang="en-US" dirty="0" smtClean="0"/>
                  <a:t>D:</a:t>
                </a:r>
                <a:r>
                  <a:rPr lang="en-US" dirty="0" smtClean="0">
                    <a:solidFill>
                      <a:schemeClr val="accent6">
                        <a:lumMod val="75000"/>
                      </a:schemeClr>
                    </a:solidFill>
                  </a:rPr>
                  <a:t>John </a:t>
                </a:r>
                <a:r>
                  <a:rPr lang="en-US" dirty="0" smtClean="0"/>
                  <a:t>D:</a:t>
                </a:r>
                <a:r>
                  <a:rPr lang="en-US" dirty="0" smtClean="0">
                    <a:solidFill>
                      <a:schemeClr val="accent6">
                        <a:lumMod val="75000"/>
                      </a:schemeClr>
                    </a:solidFill>
                  </a:rPr>
                  <a:t>picked</a:t>
                </a:r>
                <a:r>
                  <a:rPr lang="en-US" dirty="0">
                    <a:solidFill>
                      <a:schemeClr val="accent6">
                        <a:lumMod val="75000"/>
                      </a:schemeClr>
                    </a:solidFill>
                  </a:rPr>
                  <a:t> </a:t>
                </a:r>
                <a:r>
                  <a:rPr lang="en-US" dirty="0" smtClean="0"/>
                  <a:t>D:</a:t>
                </a:r>
                <a:r>
                  <a:rPr lang="en-US" dirty="0" smtClean="0">
                    <a:solidFill>
                      <a:schemeClr val="accent6">
                        <a:lumMod val="75000"/>
                      </a:schemeClr>
                    </a:solidFill>
                  </a:rPr>
                  <a:t>up </a:t>
                </a:r>
                <a:r>
                  <a:rPr lang="en-US" dirty="0" smtClean="0"/>
                  <a:t>D:</a:t>
                </a:r>
                <a:r>
                  <a:rPr lang="en-US" dirty="0" smtClean="0">
                    <a:solidFill>
                      <a:schemeClr val="accent6">
                        <a:lumMod val="75000"/>
                      </a:schemeClr>
                    </a:solidFill>
                  </a:rPr>
                  <a:t>the </a:t>
                </a:r>
                <a:r>
                  <a:rPr lang="en-US" dirty="0" smtClean="0"/>
                  <a:t>D:</a:t>
                </a:r>
                <a:r>
                  <a:rPr lang="en-US" dirty="0" smtClean="0">
                    <a:solidFill>
                      <a:schemeClr val="accent6">
                        <a:lumMod val="75000"/>
                      </a:schemeClr>
                    </a:solidFill>
                  </a:rPr>
                  <a:t>football</a:t>
                </a:r>
              </a:p>
              <a:p>
                <a:pPr lvl="1"/>
                <a:r>
                  <a:rPr lang="en-US" dirty="0" err="1" smtClean="0"/>
                  <a:t>QDMatch:</a:t>
                </a:r>
                <a:r>
                  <a:rPr lang="en-US" dirty="0" err="1" smtClean="0">
                    <a:solidFill>
                      <a:schemeClr val="accent2">
                        <a:lumMod val="75000"/>
                      </a:schemeClr>
                    </a:solidFill>
                  </a:rPr>
                  <a:t>the</a:t>
                </a:r>
                <a:r>
                  <a:rPr lang="en-US" dirty="0" smtClean="0"/>
                  <a:t> </a:t>
                </a:r>
                <a:r>
                  <a:rPr lang="en-US" dirty="0" err="1" smtClean="0"/>
                  <a:t>QDMatch:</a:t>
                </a:r>
                <a:r>
                  <a:rPr lang="en-US" dirty="0" err="1" smtClean="0">
                    <a:solidFill>
                      <a:schemeClr val="accent2">
                        <a:lumMod val="75000"/>
                      </a:schemeClr>
                    </a:solidFill>
                  </a:rPr>
                  <a:t>football</a:t>
                </a:r>
                <a:r>
                  <a:rPr lang="en-US" dirty="0" smtClean="0"/>
                  <a:t> </a:t>
                </a:r>
              </a:p>
              <a:p>
                <a:pPr marL="349250" lvl="1" indent="0">
                  <a:buNone/>
                </a:pPr>
                <a:r>
                  <a:rPr lang="en-US" sz="1600" b="1" i="1" dirty="0" smtClean="0">
                    <a:solidFill>
                      <a:schemeClr val="accent4">
                        <a:lumMod val="50000"/>
                      </a:schemeClr>
                    </a:solidFill>
                  </a:rPr>
                  <a:t>(</a:t>
                </a:r>
                <a:r>
                  <a:rPr lang="en-US" sz="1600" b="1" i="1" dirty="0" err="1" smtClean="0">
                    <a:solidFill>
                      <a:schemeClr val="accent4">
                        <a:lumMod val="50000"/>
                      </a:schemeClr>
                    </a:solidFill>
                  </a:rPr>
                  <a:t>QDMatch:football</a:t>
                </a:r>
                <a:r>
                  <a:rPr lang="en-US" sz="1600" b="1" i="1" dirty="0" smtClean="0">
                    <a:solidFill>
                      <a:schemeClr val="accent4">
                        <a:lumMod val="50000"/>
                      </a:schemeClr>
                    </a:solidFill>
                  </a:rPr>
                  <a:t> is a feature to say there’s a Q&amp;A word match, which can help.)</a:t>
                </a:r>
              </a:p>
              <a:p>
                <a:pPr marL="0" indent="0">
                  <a:buNone/>
                </a:pPr>
                <a:r>
                  <a:rPr lang="en-US" sz="2000" b="1" dirty="0" smtClean="0">
                    <a:solidFill>
                      <a:schemeClr val="tx1"/>
                    </a:solidFill>
                  </a:rPr>
                  <a:t>The parameters </a:t>
                </a:r>
                <a14:m>
                  <m:oMath xmlns:m="http://schemas.openxmlformats.org/officeDocument/2006/math">
                    <m:r>
                      <a:rPr lang="en-US" sz="2000" b="1" i="1" dirty="0" smtClean="0">
                        <a:solidFill>
                          <a:schemeClr val="accent1">
                            <a:lumMod val="75000"/>
                          </a:schemeClr>
                        </a:solidFill>
                        <a:latin typeface="Cambria Math" panose="02040503050406030204" pitchFamily="18" charset="0"/>
                      </a:rPr>
                      <m:t>𝑼</m:t>
                    </m:r>
                  </m:oMath>
                </a14:m>
                <a:r>
                  <a:rPr lang="en-US" sz="2000" b="1" dirty="0" smtClean="0">
                    <a:solidFill>
                      <a:schemeClr val="tx1"/>
                    </a:solidFill>
                  </a:rPr>
                  <a:t> are trained with a margin ranking loss:   supporting facts should score higher than non-supporting facts.</a:t>
                </a:r>
                <a:endParaRPr lang="en-US" sz="2000"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1600200"/>
                <a:ext cx="8042276" cy="4960903"/>
              </a:xfrm>
              <a:blipFill>
                <a:blip r:embed="rId2"/>
                <a:stretch>
                  <a:fillRect l="-1365" t="-2091" r="-1744"/>
                </a:stretch>
              </a:blipFill>
            </p:spPr>
            <p:txBody>
              <a:bodyPr/>
              <a:lstStyle/>
              <a:p>
                <a:r>
                  <a:rPr lang="en-US">
                    <a:noFill/>
                  </a:rPr>
                  <a:t> </a:t>
                </a:r>
              </a:p>
            </p:txBody>
          </p:sp>
        </mc:Fallback>
      </mc:AlternateContent>
    </p:spTree>
    <p:extLst>
      <p:ext uri="{BB962C8B-B14F-4D97-AF65-F5344CB8AC3E}">
        <p14:creationId xmlns:p14="http://schemas.microsoft.com/office/powerpoint/2010/main" val="15065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function: 2</a:t>
            </a:r>
            <a:r>
              <a:rPr lang="en-US" baseline="30000" dirty="0" smtClean="0"/>
              <a:t>nd </a:t>
            </a:r>
            <a:r>
              <a:rPr lang="en-US" dirty="0" smtClean="0"/>
              <a:t>hop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275" y="1600200"/>
                <a:ext cx="8042276" cy="4960903"/>
              </a:xfrm>
            </p:spPr>
            <p:txBody>
              <a:bodyPr>
                <a:normAutofit fontScale="92500"/>
              </a:bodyPr>
              <a:lstStyle/>
              <a:p>
                <a:r>
                  <a:rPr lang="en-US" dirty="0" smtClean="0"/>
                  <a:t>On the 2</a:t>
                </a:r>
                <a:r>
                  <a:rPr lang="en-US" baseline="30000" dirty="0" smtClean="0"/>
                  <a:t>nd</a:t>
                </a:r>
                <a:r>
                  <a:rPr lang="en-US" dirty="0" smtClean="0"/>
                  <a:t> hop we match question &amp; 1</a:t>
                </a:r>
                <a:r>
                  <a:rPr lang="en-US" baseline="30000" dirty="0" smtClean="0"/>
                  <a:t>st</a:t>
                </a:r>
                <a:r>
                  <a:rPr lang="en-US" dirty="0" smtClean="0"/>
                  <a:t> hop to new fact:</a:t>
                </a:r>
                <a:endParaRPr lang="en-US" dirty="0"/>
              </a:p>
              <a:p>
                <a:pPr marL="0" indent="0">
                  <a:buNone/>
                </a:pPr>
                <a:r>
                  <a:rPr lang="en-US" dirty="0" smtClean="0"/>
                  <a:t>Match( </a:t>
                </a:r>
                <a:r>
                  <a:rPr lang="en-US" sz="2200" dirty="0" smtClean="0">
                    <a:solidFill>
                      <a:srgbClr val="0000FF"/>
                    </a:solidFill>
                  </a:rPr>
                  <a:t>[Where </a:t>
                </a:r>
                <a:r>
                  <a:rPr lang="en-US" sz="2200" dirty="0">
                    <a:solidFill>
                      <a:srgbClr val="0000FF"/>
                    </a:solidFill>
                  </a:rPr>
                  <a:t>is </a:t>
                </a:r>
                <a:r>
                  <a:rPr lang="en-US" sz="2200" dirty="0" smtClean="0">
                    <a:solidFill>
                      <a:srgbClr val="0000FF"/>
                    </a:solidFill>
                  </a:rPr>
                  <a:t>the football ?, John picked up the football]</a:t>
                </a:r>
                <a:r>
                  <a:rPr lang="en-US" dirty="0" smtClean="0">
                    <a:solidFill>
                      <a:srgbClr val="5F8804"/>
                    </a:solidFill>
                  </a:rPr>
                  <a:t>,                    </a:t>
                </a:r>
                <a:r>
                  <a:rPr lang="en-US" dirty="0" smtClean="0">
                    <a:solidFill>
                      <a:schemeClr val="bg1"/>
                    </a:solidFill>
                  </a:rPr>
                  <a:t>J </a:t>
                </a:r>
                <a:r>
                  <a:rPr lang="en-US" dirty="0" smtClean="0">
                    <a:solidFill>
                      <a:srgbClr val="5F8804"/>
                    </a:solidFill>
                  </a:rPr>
                  <a:t>         </a:t>
                </a:r>
                <a:r>
                  <a:rPr lang="en-US" sz="2200" dirty="0" smtClean="0">
                    <a:solidFill>
                      <a:srgbClr val="5F8804"/>
                    </a:solidFill>
                  </a:rPr>
                  <a:t>John is in the playground</a:t>
                </a:r>
                <a:r>
                  <a:rPr lang="en-US" sz="2400" dirty="0" smtClean="0"/>
                  <a:t>)</a:t>
                </a:r>
                <a:endParaRPr lang="en-US" sz="2200" dirty="0"/>
              </a:p>
              <a:p>
                <a:r>
                  <a:rPr lang="en-US" dirty="0" smtClean="0"/>
                  <a:t>We use the same </a:t>
                </a:r>
                <a14:m>
                  <m:oMath xmlns:m="http://schemas.openxmlformats.org/officeDocument/2006/math">
                    <m:r>
                      <a:rPr lang="en-US" i="1" dirty="0" smtClean="0">
                        <a:solidFill>
                          <a:schemeClr val="accent1">
                            <a:lumMod val="75000"/>
                          </a:schemeClr>
                        </a:solidFill>
                        <a:latin typeface="Cambria Math" panose="02040503050406030204" pitchFamily="18" charset="0"/>
                      </a:rPr>
                      <m:t>𝑞</m:t>
                    </m:r>
                    <m:r>
                      <a:rPr lang="en-US" i="1" baseline="30000" dirty="0" err="1">
                        <a:solidFill>
                          <a:schemeClr val="accent1">
                            <a:lumMod val="75000"/>
                          </a:schemeClr>
                        </a:solidFill>
                        <a:latin typeface="Cambria Math" panose="02040503050406030204" pitchFamily="18" charset="0"/>
                      </a:rPr>
                      <m:t>𝑇</m:t>
                    </m:r>
                    <m:r>
                      <a:rPr lang="en-US" i="1" dirty="0" err="1" smtClean="0">
                        <a:solidFill>
                          <a:schemeClr val="accent1">
                            <a:lumMod val="75000"/>
                          </a:schemeClr>
                        </a:solidFill>
                        <a:latin typeface="Cambria Math" panose="02040503050406030204" pitchFamily="18" charset="0"/>
                      </a:rPr>
                      <m:t>𝑈</m:t>
                    </m:r>
                    <m:r>
                      <a:rPr lang="en-US" i="1" baseline="30000" dirty="0" err="1" smtClean="0">
                        <a:solidFill>
                          <a:schemeClr val="accent1">
                            <a:lumMod val="75000"/>
                          </a:schemeClr>
                        </a:solidFill>
                        <a:latin typeface="Cambria Math" panose="02040503050406030204" pitchFamily="18" charset="0"/>
                      </a:rPr>
                      <m:t>𝑇</m:t>
                    </m:r>
                    <m:r>
                      <a:rPr lang="en-US" i="1" dirty="0" err="1" smtClean="0">
                        <a:solidFill>
                          <a:schemeClr val="accent1">
                            <a:lumMod val="75000"/>
                          </a:schemeClr>
                        </a:solidFill>
                        <a:latin typeface="Cambria Math" panose="02040503050406030204" pitchFamily="18" charset="0"/>
                      </a:rPr>
                      <m:t>𝑈𝑑</m:t>
                    </m:r>
                  </m:oMath>
                </a14:m>
                <a:r>
                  <a:rPr lang="en-US" dirty="0" smtClean="0"/>
                  <a:t> embedding model:</a:t>
                </a:r>
                <a:endParaRPr lang="en-US" dirty="0"/>
              </a:p>
              <a:p>
                <a:pPr lvl="1"/>
                <a:r>
                  <a:rPr lang="en-US" i="1" dirty="0">
                    <a:solidFill>
                      <a:srgbClr val="0000FF"/>
                    </a:solidFill>
                  </a:rPr>
                  <a:t>LHS features:  </a:t>
                </a:r>
                <a:r>
                  <a:rPr lang="en-US" dirty="0" smtClean="0"/>
                  <a:t>Q:</a:t>
                </a:r>
                <a:r>
                  <a:rPr lang="en-US" dirty="0" smtClean="0">
                    <a:solidFill>
                      <a:srgbClr val="0000FF"/>
                    </a:solidFill>
                  </a:rPr>
                  <a:t>Where </a:t>
                </a:r>
                <a:r>
                  <a:rPr lang="en-US" dirty="0" smtClean="0"/>
                  <a:t>Q:</a:t>
                </a:r>
                <a:r>
                  <a:rPr lang="en-US" dirty="0" smtClean="0">
                    <a:solidFill>
                      <a:srgbClr val="0000FF"/>
                    </a:solidFill>
                  </a:rPr>
                  <a:t>is </a:t>
                </a:r>
                <a:r>
                  <a:rPr lang="en-US" dirty="0" smtClean="0"/>
                  <a:t>Q:</a:t>
                </a:r>
                <a:r>
                  <a:rPr lang="en-US" dirty="0" smtClean="0">
                    <a:solidFill>
                      <a:srgbClr val="0000FF"/>
                    </a:solidFill>
                  </a:rPr>
                  <a:t>the </a:t>
                </a:r>
                <a:r>
                  <a:rPr lang="en-US" dirty="0" smtClean="0"/>
                  <a:t>Q:</a:t>
                </a:r>
                <a:r>
                  <a:rPr lang="en-US" dirty="0" smtClean="0">
                    <a:solidFill>
                      <a:srgbClr val="0000FF"/>
                    </a:solidFill>
                  </a:rPr>
                  <a:t>football </a:t>
                </a:r>
                <a:r>
                  <a:rPr lang="en-US" dirty="0" smtClean="0"/>
                  <a:t>Q:</a:t>
                </a:r>
                <a:r>
                  <a:rPr lang="en-US" dirty="0" smtClean="0">
                    <a:solidFill>
                      <a:srgbClr val="0000FF"/>
                    </a:solidFill>
                  </a:rPr>
                  <a:t>? </a:t>
                </a:r>
              </a:p>
              <a:p>
                <a:pPr marL="457200" lvl="1" indent="0">
                  <a:buNone/>
                </a:pPr>
                <a:r>
                  <a:rPr lang="en-US" dirty="0">
                    <a:solidFill>
                      <a:srgbClr val="0000FF"/>
                    </a:solidFill>
                  </a:rPr>
                  <a:t>	</a:t>
                </a:r>
                <a:r>
                  <a:rPr lang="en-US" dirty="0" smtClean="0">
                    <a:solidFill>
                      <a:srgbClr val="0000FF"/>
                    </a:solidFill>
                  </a:rPr>
                  <a:t>	        </a:t>
                </a:r>
                <a:r>
                  <a:rPr lang="en-US" dirty="0" smtClean="0"/>
                  <a:t>Q2:</a:t>
                </a:r>
                <a:r>
                  <a:rPr lang="en-US" dirty="0" smtClean="0">
                    <a:solidFill>
                      <a:srgbClr val="0000FF"/>
                    </a:solidFill>
                  </a:rPr>
                  <a:t> John </a:t>
                </a:r>
                <a:r>
                  <a:rPr lang="en-US" dirty="0" smtClean="0"/>
                  <a:t>Q2:</a:t>
                </a:r>
                <a:r>
                  <a:rPr lang="en-US" dirty="0" smtClean="0">
                    <a:solidFill>
                      <a:srgbClr val="0000FF"/>
                    </a:solidFill>
                  </a:rPr>
                  <a:t>picked </a:t>
                </a:r>
                <a:r>
                  <a:rPr lang="en-US" dirty="0" smtClean="0"/>
                  <a:t>Q2:</a:t>
                </a:r>
                <a:r>
                  <a:rPr lang="en-US" dirty="0" smtClean="0">
                    <a:solidFill>
                      <a:srgbClr val="0000FF"/>
                    </a:solidFill>
                  </a:rPr>
                  <a:t>up </a:t>
                </a:r>
                <a:r>
                  <a:rPr lang="en-US" dirty="0" smtClean="0"/>
                  <a:t>Q2:</a:t>
                </a:r>
                <a:r>
                  <a:rPr lang="en-US" dirty="0" smtClean="0">
                    <a:solidFill>
                      <a:srgbClr val="0000FF"/>
                    </a:solidFill>
                  </a:rPr>
                  <a:t>the </a:t>
                </a:r>
                <a:r>
                  <a:rPr lang="en-US" dirty="0" smtClean="0"/>
                  <a:t>Q2:</a:t>
                </a:r>
                <a:r>
                  <a:rPr lang="en-US" dirty="0" smtClean="0">
                    <a:solidFill>
                      <a:srgbClr val="0000FF"/>
                    </a:solidFill>
                  </a:rPr>
                  <a:t>football</a:t>
                </a:r>
                <a:endParaRPr lang="en-US" dirty="0">
                  <a:solidFill>
                    <a:srgbClr val="0000FF"/>
                  </a:solidFill>
                </a:endParaRPr>
              </a:p>
              <a:p>
                <a:pPr lvl="1"/>
                <a:r>
                  <a:rPr lang="en-US" i="1" dirty="0">
                    <a:solidFill>
                      <a:schemeClr val="accent6">
                        <a:lumMod val="75000"/>
                      </a:schemeClr>
                    </a:solidFill>
                  </a:rPr>
                  <a:t>RHS features:  </a:t>
                </a:r>
                <a:r>
                  <a:rPr lang="en-US" dirty="0" smtClean="0"/>
                  <a:t>D:</a:t>
                </a:r>
                <a:r>
                  <a:rPr lang="en-US" dirty="0" smtClean="0">
                    <a:solidFill>
                      <a:schemeClr val="accent6">
                        <a:lumMod val="75000"/>
                      </a:schemeClr>
                    </a:solidFill>
                  </a:rPr>
                  <a:t>John </a:t>
                </a:r>
                <a:r>
                  <a:rPr lang="en-US" dirty="0" smtClean="0"/>
                  <a:t>D:</a:t>
                </a:r>
                <a:r>
                  <a:rPr lang="en-US" dirty="0" smtClean="0">
                    <a:solidFill>
                      <a:schemeClr val="accent6">
                        <a:lumMod val="75000"/>
                      </a:schemeClr>
                    </a:solidFill>
                  </a:rPr>
                  <a:t>is </a:t>
                </a:r>
                <a:r>
                  <a:rPr lang="en-US" dirty="0" smtClean="0"/>
                  <a:t>D:</a:t>
                </a:r>
                <a:r>
                  <a:rPr lang="en-US" dirty="0" smtClean="0">
                    <a:solidFill>
                      <a:schemeClr val="accent6">
                        <a:lumMod val="75000"/>
                      </a:schemeClr>
                    </a:solidFill>
                  </a:rPr>
                  <a:t>in </a:t>
                </a:r>
                <a:r>
                  <a:rPr lang="en-US" dirty="0" smtClean="0"/>
                  <a:t>D:</a:t>
                </a:r>
                <a:r>
                  <a:rPr lang="en-US" dirty="0" smtClean="0">
                    <a:solidFill>
                      <a:schemeClr val="accent6">
                        <a:lumMod val="75000"/>
                      </a:schemeClr>
                    </a:solidFill>
                  </a:rPr>
                  <a:t>the </a:t>
                </a:r>
                <a:r>
                  <a:rPr lang="en-US" dirty="0" smtClean="0"/>
                  <a:t>D:</a:t>
                </a:r>
                <a:r>
                  <a:rPr lang="en-US" dirty="0" smtClean="0">
                    <a:solidFill>
                      <a:schemeClr val="accent6">
                        <a:lumMod val="75000"/>
                      </a:schemeClr>
                    </a:solidFill>
                  </a:rPr>
                  <a:t>playground</a:t>
                </a:r>
                <a:endParaRPr lang="en-US" dirty="0">
                  <a:solidFill>
                    <a:schemeClr val="accent6">
                      <a:lumMod val="75000"/>
                    </a:schemeClr>
                  </a:solidFill>
                </a:endParaRPr>
              </a:p>
              <a:p>
                <a:pPr lvl="1"/>
                <a:r>
                  <a:rPr lang="en-US" dirty="0" err="1" smtClean="0"/>
                  <a:t>QDMatch:</a:t>
                </a:r>
                <a:r>
                  <a:rPr lang="en-US" dirty="0" err="1" smtClean="0">
                    <a:solidFill>
                      <a:schemeClr val="accent2">
                        <a:lumMod val="75000"/>
                      </a:schemeClr>
                    </a:solidFill>
                  </a:rPr>
                  <a:t>the</a:t>
                </a:r>
                <a:r>
                  <a:rPr lang="en-US" dirty="0" smtClean="0"/>
                  <a:t> </a:t>
                </a:r>
                <a:r>
                  <a:rPr lang="en-US" dirty="0" err="1" smtClean="0"/>
                  <a:t>QDMatch:</a:t>
                </a:r>
                <a:r>
                  <a:rPr lang="en-US" dirty="0" err="1" smtClean="0">
                    <a:solidFill>
                      <a:schemeClr val="accent2">
                        <a:lumMod val="75000"/>
                      </a:schemeClr>
                    </a:solidFill>
                  </a:rPr>
                  <a:t>is</a:t>
                </a:r>
                <a:r>
                  <a:rPr lang="en-US" dirty="0" smtClean="0"/>
                  <a:t> .. Q2DMatch:</a:t>
                </a:r>
                <a:r>
                  <a:rPr lang="en-US" dirty="0" smtClean="0">
                    <a:solidFill>
                      <a:schemeClr val="accent2">
                        <a:lumMod val="75000"/>
                      </a:schemeClr>
                    </a:solidFill>
                  </a:rPr>
                  <a:t>John</a:t>
                </a:r>
                <a:r>
                  <a:rPr lang="en-US" dirty="0" smtClean="0"/>
                  <a:t> </a:t>
                </a:r>
              </a:p>
              <a:p>
                <a:pPr marL="349250" lvl="1" indent="0">
                  <a:buNone/>
                </a:pPr>
                <a:endParaRPr lang="en-US" dirty="0" smtClean="0">
                  <a:solidFill>
                    <a:schemeClr val="accent5">
                      <a:lumMod val="75000"/>
                    </a:schemeClr>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275" y="1600200"/>
                <a:ext cx="8042276" cy="4960903"/>
              </a:xfrm>
              <a:blipFill>
                <a:blip r:embed="rId2"/>
                <a:stretch>
                  <a:fillRect l="-1365" t="-1968" r="-3412"/>
                </a:stretch>
              </a:blipFill>
            </p:spPr>
            <p:txBody>
              <a:bodyPr/>
              <a:lstStyle/>
              <a:p>
                <a:r>
                  <a:rPr lang="en-US">
                    <a:noFill/>
                  </a:rPr>
                  <a:t> </a:t>
                </a:r>
              </a:p>
            </p:txBody>
          </p:sp>
        </mc:Fallback>
      </mc:AlternateContent>
    </p:spTree>
    <p:extLst>
      <p:ext uri="{BB962C8B-B14F-4D97-AF65-F5344CB8AC3E}">
        <p14:creationId xmlns:p14="http://schemas.microsoft.com/office/powerpoint/2010/main" val="4028985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function</a:t>
            </a:r>
            <a:endParaRPr lang="en-US" dirty="0"/>
          </a:p>
        </p:txBody>
      </p:sp>
      <p:sp>
        <p:nvSpPr>
          <p:cNvPr id="6" name="TextBox 5"/>
          <p:cNvSpPr txBox="1"/>
          <p:nvPr/>
        </p:nvSpPr>
        <p:spPr>
          <a:xfrm>
            <a:off x="676564" y="1656571"/>
            <a:ext cx="2670648" cy="369332"/>
          </a:xfrm>
          <a:prstGeom prst="rect">
            <a:avLst/>
          </a:prstGeom>
          <a:noFill/>
        </p:spPr>
        <p:txBody>
          <a:bodyPr wrap="square" rtlCol="0">
            <a:spAutoFit/>
          </a:bodyPr>
          <a:lstStyle/>
          <a:p>
            <a:r>
              <a:rPr lang="en-US" dirty="0" smtClean="0"/>
              <a:t>Minimize:</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759651" y="4454197"/>
                <a:ext cx="7831899" cy="2585323"/>
              </a:xfrm>
              <a:prstGeom prst="rect">
                <a:avLst/>
              </a:prstGeom>
              <a:noFill/>
            </p:spPr>
            <p:txBody>
              <a:bodyPr wrap="square" rtlCol="0">
                <a:spAutoFit/>
              </a:bodyPr>
              <a:lstStyle/>
              <a:p>
                <a:r>
                  <a:rPr lang="en-US" dirty="0" smtClean="0"/>
                  <a:t>Where: </a:t>
                </a:r>
                <a14:m>
                  <m:oMath xmlns:m="http://schemas.openxmlformats.org/officeDocument/2006/math">
                    <m:r>
                      <a:rPr lang="en-US" i="1" dirty="0" smtClean="0">
                        <a:solidFill>
                          <a:srgbClr val="0000FF"/>
                        </a:solidFill>
                        <a:latin typeface="Cambria Math" panose="02040503050406030204" pitchFamily="18" charset="0"/>
                      </a:rPr>
                      <m:t>𝑆</m:t>
                    </m:r>
                    <m:r>
                      <a:rPr lang="en-US" i="1" baseline="-25000" dirty="0" smtClean="0">
                        <a:solidFill>
                          <a:srgbClr val="0000FF"/>
                        </a:solidFill>
                        <a:latin typeface="Cambria Math" panose="02040503050406030204" pitchFamily="18" charset="0"/>
                      </a:rPr>
                      <m:t>𝑂</m:t>
                    </m:r>
                    <m:r>
                      <a:rPr lang="en-US" i="1" dirty="0" smtClean="0">
                        <a:solidFill>
                          <a:srgbClr val="0000FF"/>
                        </a:solidFill>
                        <a:latin typeface="Cambria Math" panose="02040503050406030204" pitchFamily="18" charset="0"/>
                      </a:rPr>
                      <m:t> </m:t>
                    </m:r>
                  </m:oMath>
                </a14:m>
                <a:r>
                  <a:rPr lang="en-US" dirty="0">
                    <a:solidFill>
                      <a:srgbClr val="0000FF"/>
                    </a:solidFill>
                  </a:rPr>
                  <a:t>is the matching function for the Output component</a:t>
                </a:r>
                <a:r>
                  <a:rPr lang="en-US" dirty="0" smtClean="0">
                    <a:solidFill>
                      <a:srgbClr val="0000FF"/>
                    </a:solidFill>
                  </a:rPr>
                  <a:t>.    </a:t>
                </a:r>
                <a:endParaRPr lang="en-US" dirty="0">
                  <a:solidFill>
                    <a:srgbClr val="0000FF"/>
                  </a:solidFill>
                </a:endParaRPr>
              </a:p>
              <a:p>
                <a:r>
                  <a:rPr lang="en-US" dirty="0" smtClean="0">
                    <a:solidFill>
                      <a:srgbClr val="0000FF"/>
                    </a:solidFill>
                  </a:rPr>
                  <a:t>              </a:t>
                </a:r>
                <a14:m>
                  <m:oMath xmlns:m="http://schemas.openxmlformats.org/officeDocument/2006/math">
                    <m:r>
                      <a:rPr lang="en-US" i="1" dirty="0" smtClean="0">
                        <a:solidFill>
                          <a:srgbClr val="0000FF"/>
                        </a:solidFill>
                        <a:latin typeface="Cambria Math" panose="02040503050406030204" pitchFamily="18" charset="0"/>
                      </a:rPr>
                      <m:t>𝑆</m:t>
                    </m:r>
                    <m:r>
                      <a:rPr lang="en-US" i="1" baseline="-25000" dirty="0" smtClean="0">
                        <a:solidFill>
                          <a:srgbClr val="0000FF"/>
                        </a:solidFill>
                        <a:latin typeface="Cambria Math" panose="02040503050406030204" pitchFamily="18" charset="0"/>
                      </a:rPr>
                      <m:t>𝑅</m:t>
                    </m:r>
                  </m:oMath>
                </a14:m>
                <a:r>
                  <a:rPr lang="en-US" dirty="0" smtClean="0">
                    <a:solidFill>
                      <a:srgbClr val="0000FF"/>
                    </a:solidFill>
                  </a:rPr>
                  <a:t> </a:t>
                </a:r>
                <a:r>
                  <a:rPr lang="en-US" dirty="0">
                    <a:solidFill>
                      <a:srgbClr val="0000FF"/>
                    </a:solidFill>
                  </a:rPr>
                  <a:t>is the matching function for the </a:t>
                </a:r>
                <a:r>
                  <a:rPr lang="en-US" dirty="0" smtClean="0">
                    <a:solidFill>
                      <a:srgbClr val="0000FF"/>
                    </a:solidFill>
                  </a:rPr>
                  <a:t>Response </a:t>
                </a:r>
                <a:r>
                  <a:rPr lang="en-US" dirty="0">
                    <a:solidFill>
                      <a:srgbClr val="0000FF"/>
                    </a:solidFill>
                  </a:rPr>
                  <a:t>component</a:t>
                </a:r>
                <a:r>
                  <a:rPr lang="en-US" dirty="0" smtClean="0">
                    <a:solidFill>
                      <a:srgbClr val="0000FF"/>
                    </a:solidFill>
                  </a:rPr>
                  <a:t>.</a:t>
                </a:r>
              </a:p>
              <a:p>
                <a:r>
                  <a:rPr lang="en-US" dirty="0">
                    <a:solidFill>
                      <a:srgbClr val="0000FF"/>
                    </a:solidFill>
                  </a:rPr>
                  <a:t> </a:t>
                </a:r>
                <a:r>
                  <a:rPr lang="en-US" dirty="0" smtClean="0">
                    <a:solidFill>
                      <a:srgbClr val="0000FF"/>
                    </a:solidFill>
                  </a:rPr>
                  <a:t>             </a:t>
                </a:r>
                <a14:m>
                  <m:oMath xmlns:m="http://schemas.openxmlformats.org/officeDocument/2006/math">
                    <m:r>
                      <a:rPr lang="en-US" i="1" dirty="0" smtClean="0">
                        <a:solidFill>
                          <a:srgbClr val="0000FF"/>
                        </a:solidFill>
                        <a:latin typeface="Cambria Math" panose="02040503050406030204" pitchFamily="18" charset="0"/>
                      </a:rPr>
                      <m:t>𝑥</m:t>
                    </m:r>
                  </m:oMath>
                </a14:m>
                <a:r>
                  <a:rPr lang="en-US" dirty="0" smtClean="0">
                    <a:solidFill>
                      <a:srgbClr val="0000FF"/>
                    </a:solidFill>
                  </a:rPr>
                  <a:t> is the input question. </a:t>
                </a:r>
                <a:endParaRPr lang="en-US" dirty="0">
                  <a:solidFill>
                    <a:srgbClr val="0000FF"/>
                  </a:solidFill>
                </a:endParaRPr>
              </a:p>
              <a:p>
                <a:r>
                  <a:rPr lang="en-US" dirty="0">
                    <a:solidFill>
                      <a:srgbClr val="0000FF"/>
                    </a:solidFill>
                  </a:rPr>
                  <a:t>            </a:t>
                </a:r>
                <a:r>
                  <a:rPr lang="en-US" dirty="0" smtClean="0">
                    <a:solidFill>
                      <a:srgbClr val="0000FF"/>
                    </a:solidFill>
                  </a:rPr>
                  <a:t>  </a:t>
                </a:r>
                <a14:m>
                  <m:oMath xmlns:m="http://schemas.openxmlformats.org/officeDocument/2006/math">
                    <m:r>
                      <a:rPr lang="en-US" i="1" dirty="0" smtClean="0">
                        <a:solidFill>
                          <a:srgbClr val="0000FF"/>
                        </a:solidFill>
                        <a:latin typeface="Cambria Math" panose="02040503050406030204" pitchFamily="18" charset="0"/>
                      </a:rPr>
                      <m:t>𝑚</m:t>
                    </m:r>
                    <m:r>
                      <a:rPr lang="en-US" i="1" baseline="-25000" dirty="0" smtClean="0">
                        <a:solidFill>
                          <a:srgbClr val="0000FF"/>
                        </a:solidFill>
                        <a:latin typeface="Cambria Math" panose="02040503050406030204" pitchFamily="18" charset="0"/>
                      </a:rPr>
                      <m:t>𝑂</m:t>
                    </m:r>
                    <m:r>
                      <a:rPr lang="en-US" i="1" baseline="-25000" dirty="0" smtClean="0">
                        <a:solidFill>
                          <a:srgbClr val="0000FF"/>
                        </a:solidFill>
                        <a:latin typeface="Cambria Math" panose="02040503050406030204" pitchFamily="18" charset="0"/>
                      </a:rPr>
                      <m:t>1</m:t>
                    </m:r>
                  </m:oMath>
                </a14:m>
                <a:r>
                  <a:rPr lang="en-US" baseline="-25000" dirty="0" smtClean="0">
                    <a:solidFill>
                      <a:srgbClr val="0000FF"/>
                    </a:solidFill>
                  </a:rPr>
                  <a:t> </a:t>
                </a:r>
                <a:r>
                  <a:rPr lang="en-US" dirty="0">
                    <a:solidFill>
                      <a:srgbClr val="0000FF"/>
                    </a:solidFill>
                  </a:rPr>
                  <a:t>is the first true supporting </a:t>
                </a:r>
                <a:r>
                  <a:rPr lang="en-US" dirty="0" smtClean="0">
                    <a:solidFill>
                      <a:srgbClr val="0000FF"/>
                    </a:solidFill>
                  </a:rPr>
                  <a:t>memory (fact).   </a:t>
                </a:r>
                <a:endParaRPr lang="en-US" dirty="0">
                  <a:solidFill>
                    <a:srgbClr val="0000FF"/>
                  </a:solidFill>
                </a:endParaRPr>
              </a:p>
              <a:p>
                <a:r>
                  <a:rPr lang="en-US" dirty="0" smtClean="0">
                    <a:solidFill>
                      <a:srgbClr val="0000FF"/>
                    </a:solidFill>
                  </a:rPr>
                  <a:t>              </a:t>
                </a:r>
                <a14:m>
                  <m:oMath xmlns:m="http://schemas.openxmlformats.org/officeDocument/2006/math">
                    <m:r>
                      <a:rPr lang="en-US" i="1" dirty="0" smtClean="0">
                        <a:solidFill>
                          <a:srgbClr val="0000FF"/>
                        </a:solidFill>
                        <a:latin typeface="Cambria Math" panose="02040503050406030204" pitchFamily="18" charset="0"/>
                      </a:rPr>
                      <m:t>𝑚</m:t>
                    </m:r>
                    <m:r>
                      <a:rPr lang="en-US" i="1" baseline="-25000" dirty="0" smtClean="0">
                        <a:solidFill>
                          <a:srgbClr val="0000FF"/>
                        </a:solidFill>
                        <a:latin typeface="Cambria Math" panose="02040503050406030204" pitchFamily="18" charset="0"/>
                      </a:rPr>
                      <m:t>𝑂</m:t>
                    </m:r>
                    <m:r>
                      <a:rPr lang="en-US" i="1" baseline="-25000" dirty="0" smtClean="0">
                        <a:solidFill>
                          <a:srgbClr val="0000FF"/>
                        </a:solidFill>
                        <a:latin typeface="Cambria Math" panose="02040503050406030204" pitchFamily="18" charset="0"/>
                      </a:rPr>
                      <m:t>2</m:t>
                    </m:r>
                  </m:oMath>
                </a14:m>
                <a:r>
                  <a:rPr lang="en-US" baseline="-25000" dirty="0" smtClean="0">
                    <a:solidFill>
                      <a:srgbClr val="0000FF"/>
                    </a:solidFill>
                  </a:rPr>
                  <a:t> </a:t>
                </a:r>
                <a:r>
                  <a:rPr lang="en-US" dirty="0">
                    <a:solidFill>
                      <a:srgbClr val="0000FF"/>
                    </a:solidFill>
                  </a:rPr>
                  <a:t>is the first </a:t>
                </a:r>
                <a:r>
                  <a:rPr lang="en-US" dirty="0" smtClean="0">
                    <a:solidFill>
                      <a:srgbClr val="0000FF"/>
                    </a:solidFill>
                  </a:rPr>
                  <a:t>second supporting memory (fact).</a:t>
                </a:r>
              </a:p>
              <a:p>
                <a:r>
                  <a:rPr lang="en-US" dirty="0">
                    <a:solidFill>
                      <a:srgbClr val="0000FF"/>
                    </a:solidFill>
                  </a:rPr>
                  <a:t> </a:t>
                </a:r>
                <a:r>
                  <a:rPr lang="en-US" dirty="0" smtClean="0">
                    <a:solidFill>
                      <a:srgbClr val="0000FF"/>
                    </a:solidFill>
                  </a:rPr>
                  <a:t>             </a:t>
                </a:r>
                <a14:m>
                  <m:oMath xmlns:m="http://schemas.openxmlformats.org/officeDocument/2006/math">
                    <m:r>
                      <a:rPr lang="en-US" i="1" dirty="0" smtClean="0">
                        <a:solidFill>
                          <a:srgbClr val="0000FF"/>
                        </a:solidFill>
                        <a:latin typeface="Cambria Math" panose="02040503050406030204" pitchFamily="18" charset="0"/>
                      </a:rPr>
                      <m:t>𝑟</m:t>
                    </m:r>
                  </m:oMath>
                </a14:m>
                <a:r>
                  <a:rPr lang="en-US" dirty="0" smtClean="0">
                    <a:solidFill>
                      <a:srgbClr val="0000FF"/>
                    </a:solidFill>
                  </a:rPr>
                  <a:t> is the response</a:t>
                </a:r>
              </a:p>
              <a:p>
                <a:r>
                  <a:rPr lang="en-US" dirty="0" smtClean="0">
                    <a:solidFill>
                      <a:schemeClr val="accent4">
                        <a:lumMod val="50000"/>
                      </a:schemeClr>
                    </a:solidFill>
                  </a:rPr>
                  <a:t>True facts and responses m</a:t>
                </a:r>
                <a:r>
                  <a:rPr lang="en-US" baseline="-25000" dirty="0" smtClean="0">
                    <a:solidFill>
                      <a:schemeClr val="accent4">
                        <a:lumMod val="50000"/>
                      </a:schemeClr>
                    </a:solidFill>
                  </a:rPr>
                  <a:t>O1, </a:t>
                </a:r>
                <a:r>
                  <a:rPr lang="en-US" dirty="0">
                    <a:solidFill>
                      <a:schemeClr val="accent4">
                        <a:lumMod val="50000"/>
                      </a:schemeClr>
                    </a:solidFill>
                  </a:rPr>
                  <a:t>m</a:t>
                </a:r>
                <a:r>
                  <a:rPr lang="en-US" baseline="-25000" dirty="0">
                    <a:solidFill>
                      <a:schemeClr val="accent4">
                        <a:lumMod val="50000"/>
                      </a:schemeClr>
                    </a:solidFill>
                  </a:rPr>
                  <a:t>O2 </a:t>
                </a:r>
                <a:r>
                  <a:rPr lang="en-US" baseline="-25000" dirty="0" smtClean="0">
                    <a:solidFill>
                      <a:schemeClr val="accent4">
                        <a:lumMod val="50000"/>
                      </a:schemeClr>
                    </a:solidFill>
                  </a:rPr>
                  <a:t> </a:t>
                </a:r>
                <a:r>
                  <a:rPr lang="en-US" dirty="0" smtClean="0">
                    <a:solidFill>
                      <a:schemeClr val="accent4">
                        <a:lumMod val="50000"/>
                      </a:schemeClr>
                    </a:solidFill>
                  </a:rPr>
                  <a:t>and r should have higher scores than all other facts and responses by a given margin.</a:t>
                </a:r>
                <a:endParaRPr lang="en-US" dirty="0">
                  <a:solidFill>
                    <a:schemeClr val="accent4">
                      <a:lumMod val="50000"/>
                    </a:schemeClr>
                  </a:solidFill>
                </a:endParaRPr>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59651" y="4454197"/>
                <a:ext cx="7831899" cy="2585323"/>
              </a:xfrm>
              <a:prstGeom prst="rect">
                <a:avLst/>
              </a:prstGeom>
              <a:blipFill>
                <a:blip r:embed="rId3"/>
                <a:stretch>
                  <a:fillRect l="-701" t="-1415"/>
                </a:stretch>
              </a:blipFill>
            </p:spPr>
            <p:txBody>
              <a:bodyPr/>
              <a:lstStyle/>
              <a:p>
                <a:r>
                  <a:rPr lang="en-US">
                    <a:noFill/>
                  </a:rPr>
                  <a:t> </a:t>
                </a:r>
              </a:p>
            </p:txBody>
          </p:sp>
        </mc:Fallback>
      </mc:AlternateContent>
      <p:pic>
        <p:nvPicPr>
          <p:cNvPr id="9" name="Picture 8" descr="eq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4" y="2017678"/>
            <a:ext cx="8594725" cy="2487947"/>
          </a:xfrm>
          <a:prstGeom prst="rect">
            <a:avLst/>
          </a:prstGeom>
        </p:spPr>
      </p:pic>
    </p:spTree>
    <p:extLst>
      <p:ext uri="{BB962C8B-B14F-4D97-AF65-F5344CB8AC3E}">
        <p14:creationId xmlns:p14="http://schemas.microsoft.com/office/powerpoint/2010/main" val="2592788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We train in a fully supervised setting </a:t>
                </a:r>
              </a:p>
              <a:p>
                <a:r>
                  <a:rPr lang="en-US" dirty="0"/>
                  <a:t>W</a:t>
                </a:r>
                <a:r>
                  <a:rPr lang="en-US" dirty="0" smtClean="0"/>
                  <a:t>e </a:t>
                </a:r>
                <a:r>
                  <a:rPr lang="en-US" dirty="0"/>
                  <a:t>are given desired inputs and </a:t>
                </a:r>
                <a:r>
                  <a:rPr lang="en-US" dirty="0" smtClean="0"/>
                  <a:t>responses, and </a:t>
                </a:r>
                <a:r>
                  <a:rPr lang="en-US" dirty="0"/>
                  <a:t>the supporting sentences are labeled as such in the training </a:t>
                </a:r>
                <a:r>
                  <a:rPr lang="en-US" dirty="0" smtClean="0"/>
                  <a:t>data</a:t>
                </a:r>
              </a:p>
              <a:p>
                <a:r>
                  <a:rPr lang="en-US" dirty="0" smtClean="0"/>
                  <a:t>but </a:t>
                </a:r>
                <a:r>
                  <a:rPr lang="en-US" dirty="0"/>
                  <a:t>not in the test data, </a:t>
                </a:r>
                <a:r>
                  <a:rPr lang="en-US" dirty="0" smtClean="0"/>
                  <a:t>where we </a:t>
                </a:r>
                <a:r>
                  <a:rPr lang="en-US" dirty="0"/>
                  <a:t>are given only the </a:t>
                </a:r>
                <a:r>
                  <a:rPr lang="en-US" dirty="0" smtClean="0"/>
                  <a:t>inputs</a:t>
                </a:r>
              </a:p>
              <a:p>
                <a:r>
                  <a:rPr lang="en-US" dirty="0" smtClean="0"/>
                  <a:t>That </a:t>
                </a:r>
                <a:r>
                  <a:rPr lang="en-US" dirty="0"/>
                  <a:t>is, during training we know the best choice of both max </a:t>
                </a:r>
                <a:r>
                  <a:rPr lang="en-US" dirty="0" smtClean="0"/>
                  <a:t>functions in</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b="1" i="0">
                            <a:latin typeface="Cambria Math" panose="02040503050406030204" pitchFamily="18" charset="0"/>
                          </a:rPr>
                          <m:t>𝐦</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𝑁</m:t>
                            </m:r>
                          </m:lim>
                        </m:limLow>
                      </m:fName>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𝑂</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b="1" i="0">
                                <a:latin typeface="Cambria Math" panose="02040503050406030204" pitchFamily="18" charset="0"/>
                              </a:rPr>
                              <m:t>𝐦</m:t>
                            </m:r>
                          </m:e>
                          <m:sub>
                            <m:r>
                              <a:rPr lang="en-US" i="1">
                                <a:latin typeface="Cambria Math" panose="02040503050406030204" pitchFamily="18" charset="0"/>
                              </a:rPr>
                              <m:t>𝑖</m:t>
                            </m:r>
                          </m:sub>
                        </m:sSub>
                        <m:r>
                          <a:rPr lang="en-US" i="1">
                            <a:latin typeface="Cambria Math" panose="02040503050406030204" pitchFamily="18" charset="0"/>
                          </a:rPr>
                          <m:t>)</m:t>
                        </m:r>
                      </m:e>
                    </m:func>
                  </m:oMath>
                </a14:m>
                <a:r>
                  <a:rPr lang="en-US" dirty="0"/>
                  <a:t>  </a:t>
                </a:r>
                <a:r>
                  <a:rPr lang="en-US" dirty="0" smtClean="0"/>
                  <a:t>and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b="1" i="0">
                            <a:latin typeface="Cambria Math" panose="02040503050406030204" pitchFamily="18" charset="0"/>
                          </a:rPr>
                          <m:t>𝐦</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𝑁</m:t>
                            </m:r>
                          </m:lim>
                        </m:limLow>
                      </m:fName>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𝑂</m:t>
                            </m:r>
                          </m:sub>
                        </m:sSub>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𝐦</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b="1" i="0">
                                <a:latin typeface="Cambria Math" panose="02040503050406030204" pitchFamily="18" charset="0"/>
                              </a:rPr>
                              <m:t>𝐦</m:t>
                            </m:r>
                          </m:e>
                          <m:sub>
                            <m:r>
                              <a:rPr lang="en-US" i="1">
                                <a:latin typeface="Cambria Math" panose="02040503050406030204" pitchFamily="18" charset="0"/>
                              </a:rPr>
                              <m:t>𝑖</m:t>
                            </m:r>
                          </m:sub>
                        </m:sSub>
                        <m:r>
                          <a:rPr lang="en-US" i="1">
                            <a:latin typeface="Cambria Math" panose="02040503050406030204" pitchFamily="18" charset="0"/>
                          </a:rPr>
                          <m:t>)</m:t>
                        </m:r>
                      </m:e>
                    </m:func>
                  </m:oMath>
                </a14:m>
                <a:r>
                  <a:rPr lang="en-US" dirty="0"/>
                  <a:t> </a:t>
                </a:r>
                <a:endParaRPr lang="en-US" dirty="0" smtClean="0"/>
              </a:p>
              <a:p>
                <a:r>
                  <a:rPr lang="en-US" dirty="0" smtClean="0"/>
                  <a:t>Training is performed </a:t>
                </a:r>
                <a:r>
                  <a:rPr lang="en-US" dirty="0"/>
                  <a:t>with a margin ranking loss and stochastic </a:t>
                </a:r>
                <a:r>
                  <a:rPr lang="en-US" dirty="0" smtClean="0"/>
                  <a:t>gradient descent </a:t>
                </a:r>
                <a:r>
                  <a:rPr lang="en-US" dirty="0"/>
                  <a:t>(SGD).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5" t="-3221" r="-19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766524B-EFB2-440A-A306-27BFAF47C3E9}" type="slidenum">
              <a:rPr lang="en-US" smtClean="0"/>
              <a:t>15</a:t>
            </a:fld>
            <a:endParaRPr lang="en-US"/>
          </a:p>
        </p:txBody>
      </p:sp>
    </p:spTree>
    <p:extLst>
      <p:ext uri="{BB962C8B-B14F-4D97-AF65-F5344CB8AC3E}">
        <p14:creationId xmlns:p14="http://schemas.microsoft.com/office/powerpoint/2010/main" val="1344621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367007" cy="1336956"/>
          </a:xfrm>
        </p:spPr>
        <p:txBody>
          <a:bodyPr/>
          <a:lstStyle/>
          <a:p>
            <a:r>
              <a:rPr lang="en-US" dirty="0" smtClean="0"/>
              <a:t>What</a:t>
            </a:r>
            <a:r>
              <a:rPr lang="en-US" dirty="0"/>
              <a:t> </a:t>
            </a:r>
            <a:r>
              <a:rPr lang="en-US" dirty="0" smtClean="0"/>
              <a:t>was next for </a:t>
            </a:r>
            <a:r>
              <a:rPr lang="en-US" dirty="0" err="1" smtClean="0"/>
              <a:t>MemNNs</a:t>
            </a:r>
            <a:r>
              <a:rPr lang="en-US" dirty="0" smtClean="0"/>
              <a:t>?</a:t>
            </a:r>
            <a:endParaRPr lang="en-US" dirty="0"/>
          </a:p>
        </p:txBody>
      </p:sp>
      <p:sp>
        <p:nvSpPr>
          <p:cNvPr id="3" name="Content Placeholder 2"/>
          <p:cNvSpPr>
            <a:spLocks noGrp="1"/>
          </p:cNvSpPr>
          <p:nvPr>
            <p:ph idx="1"/>
          </p:nvPr>
        </p:nvSpPr>
        <p:spPr>
          <a:xfrm>
            <a:off x="549275" y="1600200"/>
            <a:ext cx="8042276" cy="5257799"/>
          </a:xfrm>
        </p:spPr>
        <p:txBody>
          <a:bodyPr>
            <a:normAutofit/>
          </a:bodyPr>
          <a:lstStyle/>
          <a:p>
            <a:r>
              <a:rPr lang="en-US" dirty="0" smtClean="0"/>
              <a:t>End-to-end? (doesn’t need supporting facts)</a:t>
            </a:r>
            <a:endParaRPr lang="en-US" i="1" dirty="0" smtClean="0">
              <a:solidFill>
                <a:srgbClr val="5F8804"/>
              </a:solidFill>
            </a:endParaRPr>
          </a:p>
          <a:p>
            <a:endParaRPr lang="en-US" dirty="0">
              <a:solidFill>
                <a:srgbClr val="0000FF"/>
              </a:solidFill>
            </a:endParaRPr>
          </a:p>
        </p:txBody>
      </p:sp>
      <p:sp>
        <p:nvSpPr>
          <p:cNvPr id="4" name="TextBox 3"/>
          <p:cNvSpPr txBox="1"/>
          <p:nvPr/>
        </p:nvSpPr>
        <p:spPr>
          <a:xfrm>
            <a:off x="1109783" y="2826141"/>
            <a:ext cx="5955236" cy="1677382"/>
          </a:xfrm>
          <a:prstGeom prst="rect">
            <a:avLst/>
          </a:prstGeom>
          <a:noFill/>
          <a:ln>
            <a:solidFill>
              <a:schemeClr val="tx1"/>
            </a:solidFill>
          </a:ln>
        </p:spPr>
        <p:txBody>
          <a:bodyPr wrap="square" lIns="91440" tIns="137160" bIns="0" rtlCol="0">
            <a:spAutoFit/>
          </a:bodyPr>
          <a:lstStyle/>
          <a:p>
            <a:r>
              <a:rPr lang="en-US" sz="2000" dirty="0"/>
              <a:t>John is in the playground</a:t>
            </a:r>
            <a:r>
              <a:rPr lang="en-US" sz="2000" dirty="0" smtClean="0"/>
              <a:t>.</a:t>
            </a:r>
            <a:endParaRPr lang="en-US" sz="2000" dirty="0"/>
          </a:p>
          <a:p>
            <a:r>
              <a:rPr lang="en-US" sz="2000" dirty="0"/>
              <a:t>Bob is in the office</a:t>
            </a:r>
            <a:r>
              <a:rPr lang="en-US" sz="2000" dirty="0" smtClean="0"/>
              <a:t>.</a:t>
            </a:r>
            <a:endParaRPr lang="en-US" sz="2000" dirty="0"/>
          </a:p>
          <a:p>
            <a:r>
              <a:rPr lang="en-US" sz="2000" dirty="0"/>
              <a:t>John picked up the football</a:t>
            </a:r>
            <a:r>
              <a:rPr lang="en-US" sz="2000" dirty="0" smtClean="0"/>
              <a:t>.</a:t>
            </a:r>
            <a:endParaRPr lang="en-US" sz="2000" dirty="0"/>
          </a:p>
          <a:p>
            <a:r>
              <a:rPr lang="en-US" sz="2000" dirty="0"/>
              <a:t>Bob went to the kitchen</a:t>
            </a:r>
            <a:r>
              <a:rPr lang="en-US" sz="2000" dirty="0" smtClean="0"/>
              <a:t>.</a:t>
            </a:r>
            <a:endParaRPr lang="en-US" sz="2000" dirty="0"/>
          </a:p>
          <a:p>
            <a:r>
              <a:rPr lang="en-US" sz="2000" dirty="0"/>
              <a:t>Where is the football?  </a:t>
            </a:r>
            <a:r>
              <a:rPr lang="en-US" sz="2000" dirty="0" err="1" smtClean="0">
                <a:solidFill>
                  <a:srgbClr val="FF0000"/>
                </a:solidFill>
              </a:rPr>
              <a:t>A:playground</a:t>
            </a:r>
            <a:endParaRPr lang="en-US" sz="2000" dirty="0">
              <a:solidFill>
                <a:srgbClr val="FF0000"/>
              </a:solidFill>
            </a:endParaRPr>
          </a:p>
        </p:txBody>
      </p:sp>
      <p:cxnSp>
        <p:nvCxnSpPr>
          <p:cNvPr id="5" name="Straight Arrow Connector 4"/>
          <p:cNvCxnSpPr/>
          <p:nvPr/>
        </p:nvCxnSpPr>
        <p:spPr>
          <a:xfrm flipH="1">
            <a:off x="4370787" y="3108189"/>
            <a:ext cx="1600613" cy="13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24314" y="2949431"/>
            <a:ext cx="2493346" cy="369332"/>
          </a:xfrm>
          <a:prstGeom prst="rect">
            <a:avLst/>
          </a:prstGeom>
          <a:solidFill>
            <a:schemeClr val="bg1"/>
          </a:solidFill>
          <a:ln>
            <a:solidFill>
              <a:schemeClr val="tx1"/>
            </a:solidFill>
          </a:ln>
        </p:spPr>
        <p:txBody>
          <a:bodyPr wrap="square" rtlCol="0">
            <a:spAutoFit/>
          </a:bodyPr>
          <a:lstStyle/>
          <a:p>
            <a:r>
              <a:rPr lang="en-US" dirty="0" smtClean="0"/>
              <a:t>SUPPORTING FACT</a:t>
            </a:r>
            <a:endParaRPr lang="en-US" dirty="0"/>
          </a:p>
        </p:txBody>
      </p:sp>
      <p:cxnSp>
        <p:nvCxnSpPr>
          <p:cNvPr id="7" name="Straight Arrow Connector 6"/>
          <p:cNvCxnSpPr/>
          <p:nvPr/>
        </p:nvCxnSpPr>
        <p:spPr>
          <a:xfrm flipH="1">
            <a:off x="4688259" y="3755275"/>
            <a:ext cx="1600613" cy="13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41786" y="3596517"/>
            <a:ext cx="2493346" cy="369332"/>
          </a:xfrm>
          <a:prstGeom prst="rect">
            <a:avLst/>
          </a:prstGeom>
          <a:solidFill>
            <a:schemeClr val="bg1"/>
          </a:solidFill>
          <a:ln>
            <a:solidFill>
              <a:schemeClr val="tx1"/>
            </a:solidFill>
          </a:ln>
        </p:spPr>
        <p:txBody>
          <a:bodyPr wrap="square" rtlCol="0">
            <a:spAutoFit/>
          </a:bodyPr>
          <a:lstStyle/>
          <a:p>
            <a:r>
              <a:rPr lang="en-US" dirty="0" smtClean="0"/>
              <a:t>SUPPORTING FACT</a:t>
            </a:r>
            <a:endParaRPr lang="en-US" dirty="0"/>
          </a:p>
        </p:txBody>
      </p:sp>
      <p:sp>
        <p:nvSpPr>
          <p:cNvPr id="9" name="Cloud Callout 8"/>
          <p:cNvSpPr/>
          <p:nvPr/>
        </p:nvSpPr>
        <p:spPr>
          <a:xfrm>
            <a:off x="2197100" y="4791913"/>
            <a:ext cx="4612472" cy="1685087"/>
          </a:xfrm>
          <a:prstGeom prst="cloudCallout">
            <a:avLst>
              <a:gd name="adj1" fmla="val 50204"/>
              <a:gd name="adj2" fmla="val -9350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rPr>
              <a:t>Requires explicit supervision</a:t>
            </a:r>
            <a:endParaRPr lang="en-US" sz="2800" dirty="0">
              <a:solidFill>
                <a:schemeClr val="tx1"/>
              </a:solidFill>
            </a:endParaRPr>
          </a:p>
        </p:txBody>
      </p:sp>
    </p:spTree>
    <p:extLst>
      <p:ext uri="{BB962C8B-B14F-4D97-AF65-F5344CB8AC3E}">
        <p14:creationId xmlns:p14="http://schemas.microsoft.com/office/powerpoint/2010/main" val="43691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End-to-end </a:t>
            </a:r>
            <a:r>
              <a:rPr lang="en-US" dirty="0" smtClean="0"/>
              <a:t>Memory Network </a:t>
            </a:r>
            <a:r>
              <a:rPr lang="en-US" dirty="0"/>
              <a:t>(MemN2N)</a:t>
            </a:r>
          </a:p>
        </p:txBody>
      </p:sp>
      <p:sp>
        <p:nvSpPr>
          <p:cNvPr id="3" name="Content Placeholder 2"/>
          <p:cNvSpPr>
            <a:spLocks noGrp="1"/>
          </p:cNvSpPr>
          <p:nvPr>
            <p:ph idx="1"/>
          </p:nvPr>
        </p:nvSpPr>
        <p:spPr/>
        <p:txBody>
          <a:bodyPr>
            <a:normAutofit fontScale="92500"/>
          </a:bodyPr>
          <a:lstStyle/>
          <a:p>
            <a:r>
              <a:rPr lang="en-US" dirty="0"/>
              <a:t>New end-to-end (MemN2N) model (</a:t>
            </a:r>
            <a:r>
              <a:rPr lang="en-US" dirty="0" err="1"/>
              <a:t>Sukhbaatar</a:t>
            </a:r>
            <a:r>
              <a:rPr lang="en-US" dirty="0"/>
              <a:t> ‘15):</a:t>
            </a:r>
          </a:p>
          <a:p>
            <a:pPr marL="685800" lvl="1" indent="-342900">
              <a:buFont typeface="+mj-lt"/>
              <a:buAutoNum type="arabicPeriod"/>
            </a:pPr>
            <a:r>
              <a:rPr lang="en-US" dirty="0" smtClean="0"/>
              <a:t> Reads </a:t>
            </a:r>
            <a:r>
              <a:rPr lang="en-US" dirty="0"/>
              <a:t>from memory with </a:t>
            </a:r>
            <a:r>
              <a:rPr lang="en-US" b="1" dirty="0">
                <a:solidFill>
                  <a:srgbClr val="0070C0"/>
                </a:solidFill>
              </a:rPr>
              <a:t>soft </a:t>
            </a:r>
            <a:r>
              <a:rPr lang="en-US" b="1" dirty="0" smtClean="0">
                <a:solidFill>
                  <a:srgbClr val="0070C0"/>
                </a:solidFill>
              </a:rPr>
              <a:t>attention</a:t>
            </a:r>
          </a:p>
          <a:p>
            <a:pPr lvl="1" indent="-342900">
              <a:buFont typeface="+mj-lt"/>
              <a:buAutoNum type="arabicPeriod"/>
            </a:pPr>
            <a:r>
              <a:rPr lang="en-US" dirty="0"/>
              <a:t> </a:t>
            </a:r>
            <a:r>
              <a:rPr lang="en-US" b="1" dirty="0">
                <a:solidFill>
                  <a:srgbClr val="0070C0"/>
                </a:solidFill>
              </a:rPr>
              <a:t>Only need supervision on the final </a:t>
            </a:r>
            <a:r>
              <a:rPr lang="en-US" b="1" dirty="0" smtClean="0">
                <a:solidFill>
                  <a:srgbClr val="0070C0"/>
                </a:solidFill>
              </a:rPr>
              <a:t>output</a:t>
            </a:r>
          </a:p>
          <a:p>
            <a:pPr marL="685800" lvl="1" indent="-342900">
              <a:buFont typeface="+mj-lt"/>
              <a:buAutoNum type="arabicPeriod"/>
            </a:pPr>
            <a:r>
              <a:rPr lang="en-US" dirty="0" smtClean="0"/>
              <a:t> Performs </a:t>
            </a:r>
            <a:r>
              <a:rPr lang="en-US" b="1" dirty="0">
                <a:solidFill>
                  <a:srgbClr val="0070C0"/>
                </a:solidFill>
              </a:rPr>
              <a:t>multiple lookups </a:t>
            </a:r>
            <a:r>
              <a:rPr lang="en-US" dirty="0"/>
              <a:t>(hops) on </a:t>
            </a:r>
            <a:r>
              <a:rPr lang="en-US" dirty="0" smtClean="0"/>
              <a:t>memory</a:t>
            </a:r>
          </a:p>
          <a:p>
            <a:pPr marL="685800" lvl="1" indent="-342900">
              <a:buFont typeface="+mj-lt"/>
              <a:buAutoNum type="arabicPeriod"/>
            </a:pPr>
            <a:r>
              <a:rPr lang="en-US" dirty="0" smtClean="0"/>
              <a:t> End-to-end </a:t>
            </a:r>
            <a:r>
              <a:rPr lang="en-US" dirty="0"/>
              <a:t>training with </a:t>
            </a:r>
            <a:r>
              <a:rPr lang="en-US" b="1" dirty="0" smtClean="0">
                <a:solidFill>
                  <a:srgbClr val="0070C0"/>
                </a:solidFill>
              </a:rPr>
              <a:t>backpropagation</a:t>
            </a:r>
          </a:p>
          <a:p>
            <a:r>
              <a:rPr lang="en-US" dirty="0" smtClean="0"/>
              <a:t>It </a:t>
            </a:r>
            <a:r>
              <a:rPr lang="en-US" dirty="0"/>
              <a:t>is based on “Memory Networks” </a:t>
            </a:r>
            <a:r>
              <a:rPr lang="en-US" dirty="0" smtClean="0"/>
              <a:t>by </a:t>
            </a:r>
            <a:r>
              <a:rPr lang="en-US" dirty="0" smtClean="0">
                <a:solidFill>
                  <a:schemeClr val="bg1">
                    <a:lumMod val="65000"/>
                  </a:schemeClr>
                </a:solidFill>
              </a:rPr>
              <a:t>[Weston</a:t>
            </a:r>
            <a:r>
              <a:rPr lang="en-US" dirty="0">
                <a:solidFill>
                  <a:schemeClr val="bg1">
                    <a:lumMod val="65000"/>
                  </a:schemeClr>
                </a:solidFill>
              </a:rPr>
              <a:t>, Chopra &amp; </a:t>
            </a:r>
            <a:r>
              <a:rPr lang="en-US" dirty="0" err="1">
                <a:solidFill>
                  <a:schemeClr val="bg1">
                    <a:lumMod val="65000"/>
                  </a:schemeClr>
                </a:solidFill>
              </a:rPr>
              <a:t>Bordes</a:t>
            </a:r>
            <a:r>
              <a:rPr lang="en-US" dirty="0">
                <a:solidFill>
                  <a:schemeClr val="bg1">
                    <a:lumMod val="65000"/>
                  </a:schemeClr>
                </a:solidFill>
              </a:rPr>
              <a:t> ICLR 2015]</a:t>
            </a:r>
            <a:r>
              <a:rPr lang="en-US" dirty="0"/>
              <a:t> but that had:</a:t>
            </a:r>
          </a:p>
          <a:p>
            <a:pPr marL="728663" lvl="1" indent="-385763">
              <a:buFont typeface="+mj-lt"/>
              <a:buAutoNum type="arabicPeriod"/>
            </a:pPr>
            <a:r>
              <a:rPr lang="en-US" dirty="0" smtClean="0"/>
              <a:t> </a:t>
            </a:r>
            <a:r>
              <a:rPr lang="en-US" b="1" dirty="0" smtClean="0">
                <a:solidFill>
                  <a:srgbClr val="0070C0"/>
                </a:solidFill>
              </a:rPr>
              <a:t>Hard attention</a:t>
            </a:r>
          </a:p>
          <a:p>
            <a:pPr marL="728663" lvl="1" indent="-385763">
              <a:buFont typeface="+mj-lt"/>
              <a:buAutoNum type="arabicPeriod"/>
            </a:pPr>
            <a:r>
              <a:rPr lang="en-US" dirty="0" smtClean="0"/>
              <a:t> </a:t>
            </a:r>
            <a:r>
              <a:rPr lang="en-US" b="1" dirty="0" smtClean="0">
                <a:solidFill>
                  <a:srgbClr val="0070C0"/>
                </a:solidFill>
              </a:rPr>
              <a:t>Requires </a:t>
            </a:r>
            <a:r>
              <a:rPr lang="en-US" b="1" dirty="0">
                <a:solidFill>
                  <a:srgbClr val="0070C0"/>
                </a:solidFill>
              </a:rPr>
              <a:t>explicit supervision </a:t>
            </a:r>
            <a:r>
              <a:rPr lang="en-US" dirty="0"/>
              <a:t>of attention during </a:t>
            </a:r>
            <a:r>
              <a:rPr lang="en-US" dirty="0" smtClean="0"/>
              <a:t>training</a:t>
            </a:r>
          </a:p>
          <a:p>
            <a:pPr marL="728663" lvl="1" indent="-385763">
              <a:buFont typeface="+mj-lt"/>
              <a:buAutoNum type="arabicPeriod"/>
            </a:pPr>
            <a:r>
              <a:rPr lang="en-US" dirty="0" smtClean="0"/>
              <a:t> Only </a:t>
            </a:r>
            <a:r>
              <a:rPr lang="en-US" dirty="0"/>
              <a:t>feasible for </a:t>
            </a:r>
            <a:r>
              <a:rPr lang="en-US" b="1" dirty="0">
                <a:solidFill>
                  <a:srgbClr val="0070C0"/>
                </a:solidFill>
              </a:rPr>
              <a:t>simple </a:t>
            </a:r>
            <a:r>
              <a:rPr lang="en-US" b="1" dirty="0" smtClean="0">
                <a:solidFill>
                  <a:srgbClr val="0070C0"/>
                </a:solidFill>
              </a:rPr>
              <a:t>tasks</a:t>
            </a:r>
          </a:p>
          <a:p>
            <a:pPr marL="728663" lvl="1" indent="-385763">
              <a:buFont typeface="+mj-lt"/>
              <a:buAutoNum type="arabicPeriod"/>
            </a:pPr>
            <a:r>
              <a:rPr lang="en-US" dirty="0" smtClean="0"/>
              <a:t> Severely </a:t>
            </a:r>
            <a:r>
              <a:rPr lang="en-US" b="1" dirty="0">
                <a:solidFill>
                  <a:srgbClr val="0070C0"/>
                </a:solidFill>
              </a:rPr>
              <a:t>limits application</a:t>
            </a:r>
            <a:r>
              <a:rPr lang="en-US" dirty="0"/>
              <a:t> of the model</a:t>
            </a:r>
          </a:p>
        </p:txBody>
      </p:sp>
      <p:sp>
        <p:nvSpPr>
          <p:cNvPr id="4" name="Slide Number Placeholder 3"/>
          <p:cNvSpPr>
            <a:spLocks noGrp="1"/>
          </p:cNvSpPr>
          <p:nvPr>
            <p:ph type="sldNum" sz="quarter" idx="12"/>
          </p:nvPr>
        </p:nvSpPr>
        <p:spPr/>
        <p:txBody>
          <a:bodyPr/>
          <a:lstStyle/>
          <a:p>
            <a:fld id="{6766524B-EFB2-440A-A306-27BFAF47C3E9}" type="slidenum">
              <a:rPr lang="en-US" smtClean="0"/>
              <a:t>17</a:t>
            </a:fld>
            <a:endParaRPr lang="en-US"/>
          </a:p>
        </p:txBody>
      </p:sp>
    </p:spTree>
    <p:extLst>
      <p:ext uri="{BB962C8B-B14F-4D97-AF65-F5344CB8AC3E}">
        <p14:creationId xmlns:p14="http://schemas.microsoft.com/office/powerpoint/2010/main" val="2230299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a:t>Good models exist for some data structures</a:t>
            </a:r>
          </a:p>
          <a:p>
            <a:pPr lvl="1">
              <a:buFont typeface="Calibri" panose="020F0502020204030204" pitchFamily="34" charset="0"/>
              <a:buChar char="‒"/>
            </a:pPr>
            <a:r>
              <a:rPr lang="en-US" dirty="0" smtClean="0"/>
              <a:t>RNN </a:t>
            </a:r>
            <a:r>
              <a:rPr lang="en-US" dirty="0"/>
              <a:t>for temporal </a:t>
            </a:r>
            <a:r>
              <a:rPr lang="en-US" dirty="0" smtClean="0"/>
              <a:t>structure</a:t>
            </a:r>
          </a:p>
          <a:p>
            <a:pPr lvl="1">
              <a:buFont typeface="Calibri" panose="020F0502020204030204" pitchFamily="34" charset="0"/>
              <a:buChar char="‒"/>
            </a:pPr>
            <a:r>
              <a:rPr lang="en-US" dirty="0" err="1" smtClean="0"/>
              <a:t>ConvNet</a:t>
            </a:r>
            <a:r>
              <a:rPr lang="en-US" dirty="0" smtClean="0"/>
              <a:t> </a:t>
            </a:r>
            <a:r>
              <a:rPr lang="en-US" dirty="0"/>
              <a:t>for spatial </a:t>
            </a:r>
            <a:r>
              <a:rPr lang="en-US" dirty="0" smtClean="0"/>
              <a:t>structure</a:t>
            </a:r>
          </a:p>
          <a:p>
            <a:r>
              <a:rPr lang="en-US" dirty="0" smtClean="0"/>
              <a:t>Other types of dependencies</a:t>
            </a:r>
            <a:endParaRPr lang="en-US" dirty="0"/>
          </a:p>
          <a:p>
            <a:pPr lvl="1">
              <a:buFont typeface="Calibri" panose="020F0502020204030204" pitchFamily="34" charset="0"/>
              <a:buChar char="‒"/>
            </a:pPr>
            <a:r>
              <a:rPr lang="en-US" dirty="0" smtClean="0"/>
              <a:t>out-of-order access</a:t>
            </a:r>
          </a:p>
          <a:p>
            <a:pPr lvl="1">
              <a:buFont typeface="Calibri" panose="020F0502020204030204" pitchFamily="34" charset="0"/>
              <a:buChar char="‒"/>
            </a:pPr>
            <a:r>
              <a:rPr lang="en-US" dirty="0" smtClean="0"/>
              <a:t>long-term dependency</a:t>
            </a:r>
          </a:p>
          <a:p>
            <a:pPr lvl="1">
              <a:buFont typeface="Calibri" panose="020F0502020204030204" pitchFamily="34" charset="0"/>
              <a:buChar char="‒"/>
            </a:pPr>
            <a:r>
              <a:rPr lang="en-US" dirty="0" smtClean="0"/>
              <a:t>unordered </a:t>
            </a:r>
            <a:r>
              <a:rPr lang="en-US" dirty="0"/>
              <a:t>set</a:t>
            </a:r>
          </a:p>
        </p:txBody>
      </p:sp>
      <p:sp>
        <p:nvSpPr>
          <p:cNvPr id="4" name="Slide Number Placeholder 3"/>
          <p:cNvSpPr>
            <a:spLocks noGrp="1"/>
          </p:cNvSpPr>
          <p:nvPr>
            <p:ph type="sldNum" sz="quarter" idx="12"/>
          </p:nvPr>
        </p:nvSpPr>
        <p:spPr/>
        <p:txBody>
          <a:bodyPr/>
          <a:lstStyle/>
          <a:p>
            <a:fld id="{6766524B-EFB2-440A-A306-27BFAF47C3E9}" type="slidenum">
              <a:rPr lang="en-US" smtClean="0"/>
              <a:t>18</a:t>
            </a:fld>
            <a:endParaRPr lang="en-US"/>
          </a:p>
        </p:txBody>
      </p:sp>
    </p:spTree>
    <p:extLst>
      <p:ext uri="{BB962C8B-B14F-4D97-AF65-F5344CB8AC3E}">
        <p14:creationId xmlns:p14="http://schemas.microsoft.com/office/powerpoint/2010/main" val="2851355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16586" cy="1325563"/>
          </a:xfrm>
        </p:spPr>
        <p:txBody>
          <a:bodyPr/>
          <a:lstStyle/>
          <a:p>
            <a:r>
              <a:rPr lang="en-US" dirty="0" smtClean="0"/>
              <a:t>Ex. Question &amp; Answering </a:t>
            </a:r>
            <a:r>
              <a:rPr lang="en-US" dirty="0"/>
              <a:t>on story</a:t>
            </a:r>
          </a:p>
        </p:txBody>
      </p:sp>
      <p:sp>
        <p:nvSpPr>
          <p:cNvPr id="4" name="Slide Number Placeholder 3"/>
          <p:cNvSpPr>
            <a:spLocks noGrp="1"/>
          </p:cNvSpPr>
          <p:nvPr>
            <p:ph type="sldNum" sz="quarter" idx="12"/>
          </p:nvPr>
        </p:nvSpPr>
        <p:spPr/>
        <p:txBody>
          <a:bodyPr/>
          <a:lstStyle/>
          <a:p>
            <a:fld id="{6766524B-EFB2-440A-A306-27BFAF47C3E9}" type="slidenum">
              <a:rPr lang="en-US" smtClean="0"/>
              <a:t>19</a:t>
            </a:fld>
            <a:endParaRPr lang="en-US"/>
          </a:p>
        </p:txBody>
      </p:sp>
      <p:pic>
        <p:nvPicPr>
          <p:cNvPr id="5" name="Picture 4"/>
          <p:cNvPicPr>
            <a:picLocks noChangeAspect="1"/>
          </p:cNvPicPr>
          <p:nvPr/>
        </p:nvPicPr>
        <p:blipFill>
          <a:blip r:embed="rId2"/>
          <a:stretch>
            <a:fillRect/>
          </a:stretch>
        </p:blipFill>
        <p:spPr>
          <a:xfrm>
            <a:off x="870287" y="1690689"/>
            <a:ext cx="7403426" cy="4702176"/>
          </a:xfrm>
          <a:prstGeom prst="rect">
            <a:avLst/>
          </a:prstGeom>
        </p:spPr>
      </p:pic>
    </p:spTree>
    <p:extLst>
      <p:ext uri="{BB962C8B-B14F-4D97-AF65-F5344CB8AC3E}">
        <p14:creationId xmlns:p14="http://schemas.microsoft.com/office/powerpoint/2010/main" val="3963948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628650" y="1825625"/>
            <a:ext cx="7886700" cy="2538415"/>
          </a:xfrm>
        </p:spPr>
        <p:txBody>
          <a:bodyPr/>
          <a:lstStyle/>
          <a:p>
            <a:pPr marL="514350" indent="-514350">
              <a:buFont typeface="+mj-lt"/>
              <a:buAutoNum type="arabicPeriod"/>
            </a:pPr>
            <a:r>
              <a:rPr lang="en-US" dirty="0" err="1"/>
              <a:t>MemNN</a:t>
            </a:r>
            <a:r>
              <a:rPr lang="en-US" dirty="0"/>
              <a:t> </a:t>
            </a:r>
            <a:r>
              <a:rPr lang="en-US" dirty="0" smtClean="0"/>
              <a:t>: </a:t>
            </a:r>
            <a:r>
              <a:rPr lang="en-US" i="1" dirty="0" smtClean="0">
                <a:solidFill>
                  <a:srgbClr val="0070C0"/>
                </a:solidFill>
              </a:rPr>
              <a:t>Memory Networks </a:t>
            </a:r>
            <a:r>
              <a:rPr lang="en-US" dirty="0" smtClean="0"/>
              <a:t>(2015 ICLR)</a:t>
            </a:r>
          </a:p>
          <a:p>
            <a:pPr marL="514350" indent="-514350">
              <a:buFont typeface="+mj-lt"/>
              <a:buAutoNum type="arabicPeriod"/>
            </a:pPr>
            <a:r>
              <a:rPr lang="en-US" dirty="0" smtClean="0"/>
              <a:t>MemN2N : </a:t>
            </a:r>
            <a:r>
              <a:rPr lang="en-US" i="1" dirty="0" smtClean="0">
                <a:solidFill>
                  <a:srgbClr val="0070C0"/>
                </a:solidFill>
              </a:rPr>
              <a:t>End-To-End </a:t>
            </a:r>
            <a:r>
              <a:rPr lang="en-US" i="1" dirty="0">
                <a:solidFill>
                  <a:srgbClr val="0070C0"/>
                </a:solidFill>
              </a:rPr>
              <a:t>Memory </a:t>
            </a:r>
            <a:r>
              <a:rPr lang="en-US" i="1" dirty="0" smtClean="0">
                <a:solidFill>
                  <a:srgbClr val="0070C0"/>
                </a:solidFill>
              </a:rPr>
              <a:t>Networks</a:t>
            </a:r>
            <a:r>
              <a:rPr lang="en-US" i="1" dirty="0" smtClean="0"/>
              <a:t> </a:t>
            </a:r>
            <a:r>
              <a:rPr lang="en-US" dirty="0" smtClean="0"/>
              <a:t>(2015 NIPS)</a:t>
            </a:r>
          </a:p>
          <a:p>
            <a:pPr marL="514350" indent="-514350">
              <a:buFont typeface="+mj-lt"/>
              <a:buAutoNum type="arabicPeriod"/>
            </a:pPr>
            <a:r>
              <a:rPr lang="en-US" altLang="zh-CN" dirty="0" smtClean="0"/>
              <a:t>NTM : </a:t>
            </a:r>
            <a:r>
              <a:rPr lang="en-US" altLang="zh-CN" i="1" dirty="0" smtClean="0">
                <a:solidFill>
                  <a:srgbClr val="0070C0"/>
                </a:solidFill>
              </a:rPr>
              <a:t>Neural</a:t>
            </a:r>
            <a:r>
              <a:rPr lang="zh-CN" altLang="en-US" i="1" dirty="0" smtClean="0">
                <a:solidFill>
                  <a:srgbClr val="0070C0"/>
                </a:solidFill>
              </a:rPr>
              <a:t> </a:t>
            </a:r>
            <a:r>
              <a:rPr lang="en-US" altLang="zh-CN" i="1" dirty="0" smtClean="0">
                <a:solidFill>
                  <a:srgbClr val="0070C0"/>
                </a:solidFill>
              </a:rPr>
              <a:t>Turing</a:t>
            </a:r>
            <a:r>
              <a:rPr lang="zh-CN" altLang="en-US" i="1" dirty="0" smtClean="0">
                <a:solidFill>
                  <a:srgbClr val="0070C0"/>
                </a:solidFill>
              </a:rPr>
              <a:t> </a:t>
            </a:r>
            <a:r>
              <a:rPr lang="en-US" altLang="zh-CN" i="1" dirty="0" smtClean="0">
                <a:solidFill>
                  <a:srgbClr val="0070C0"/>
                </a:solidFill>
              </a:rPr>
              <a:t>Machines </a:t>
            </a:r>
            <a:r>
              <a:rPr lang="en-US" altLang="zh-CN" dirty="0" smtClean="0"/>
              <a:t>(2014 </a:t>
            </a:r>
            <a:r>
              <a:rPr lang="en-US" altLang="zh-CN" dirty="0" err="1" smtClean="0"/>
              <a:t>arXiv</a:t>
            </a:r>
            <a:r>
              <a:rPr lang="en-US" altLang="zh-CN" dirty="0" smtClean="0"/>
              <a:t>)</a:t>
            </a:r>
          </a:p>
          <a:p>
            <a:endParaRPr lang="en-US" dirty="0"/>
          </a:p>
        </p:txBody>
      </p:sp>
      <p:sp>
        <p:nvSpPr>
          <p:cNvPr id="4" name="Slide Number Placeholder 3"/>
          <p:cNvSpPr>
            <a:spLocks noGrp="1"/>
          </p:cNvSpPr>
          <p:nvPr>
            <p:ph type="sldNum" sz="quarter" idx="12"/>
          </p:nvPr>
        </p:nvSpPr>
        <p:spPr/>
        <p:txBody>
          <a:bodyPr/>
          <a:lstStyle/>
          <a:p>
            <a:fld id="{6766524B-EFB2-440A-A306-27BFAF47C3E9}" type="slidenum">
              <a:rPr lang="en-US" smtClean="0"/>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2500" y="1870077"/>
            <a:ext cx="419100" cy="4191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400" y="2746377"/>
            <a:ext cx="419100" cy="4191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088" y="3254377"/>
            <a:ext cx="428623" cy="428623"/>
          </a:xfrm>
          <a:prstGeom prst="rect">
            <a:avLst/>
          </a:prstGeom>
        </p:spPr>
      </p:pic>
    </p:spTree>
    <p:extLst>
      <p:ext uri="{BB962C8B-B14F-4D97-AF65-F5344CB8AC3E}">
        <p14:creationId xmlns:p14="http://schemas.microsoft.com/office/powerpoint/2010/main" val="325734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MemN2N architecture</a:t>
            </a:r>
            <a:endParaRPr lang="en-US" dirty="0"/>
          </a:p>
        </p:txBody>
      </p:sp>
      <p:sp>
        <p:nvSpPr>
          <p:cNvPr id="5" name="Slide Number Placeholder 4"/>
          <p:cNvSpPr>
            <a:spLocks noGrp="1"/>
          </p:cNvSpPr>
          <p:nvPr>
            <p:ph type="sldNum" sz="quarter" idx="12"/>
          </p:nvPr>
        </p:nvSpPr>
        <p:spPr/>
        <p:txBody>
          <a:bodyPr/>
          <a:lstStyle/>
          <a:p>
            <a:fld id="{6766524B-EFB2-440A-A306-27BFAF47C3E9}" type="slidenum">
              <a:rPr lang="en-US" smtClean="0"/>
              <a:t>20</a:t>
            </a:fld>
            <a:endParaRPr lang="en-US"/>
          </a:p>
        </p:txBody>
      </p:sp>
      <p:pic>
        <p:nvPicPr>
          <p:cNvPr id="3" name="Picture 2"/>
          <p:cNvPicPr>
            <a:picLocks noChangeAspect="1"/>
          </p:cNvPicPr>
          <p:nvPr/>
        </p:nvPicPr>
        <p:blipFill>
          <a:blip r:embed="rId3"/>
          <a:stretch>
            <a:fillRect/>
          </a:stretch>
        </p:blipFill>
        <p:spPr>
          <a:xfrm>
            <a:off x="0" y="1949584"/>
            <a:ext cx="9144000" cy="4479792"/>
          </a:xfrm>
          <a:prstGeom prst="rect">
            <a:avLst/>
          </a:prstGeom>
        </p:spPr>
      </p:pic>
      <p:sp>
        <p:nvSpPr>
          <p:cNvPr id="6" name="Oval 5"/>
          <p:cNvSpPr/>
          <p:nvPr/>
        </p:nvSpPr>
        <p:spPr>
          <a:xfrm>
            <a:off x="2124074" y="4156131"/>
            <a:ext cx="555625" cy="457200"/>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Oval 8"/>
          <p:cNvSpPr/>
          <p:nvPr/>
        </p:nvSpPr>
        <p:spPr>
          <a:xfrm>
            <a:off x="3060700" y="4736408"/>
            <a:ext cx="533400" cy="343592"/>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1549399" y="5142362"/>
            <a:ext cx="2616201" cy="439287"/>
          </a:xfrm>
          <a:prstGeom prst="rect">
            <a:avLst/>
          </a:prstGeom>
          <a:ln w="22225" cmpd="sng">
            <a:solidFill>
              <a:schemeClr val="accent2"/>
            </a:solidFill>
            <a:prstDash val="solid"/>
          </a:ln>
        </p:spPr>
      </p:pic>
      <p:sp>
        <p:nvSpPr>
          <p:cNvPr id="12" name="Oval 11"/>
          <p:cNvSpPr/>
          <p:nvPr/>
        </p:nvSpPr>
        <p:spPr>
          <a:xfrm>
            <a:off x="2197100" y="2995232"/>
            <a:ext cx="434974" cy="431800"/>
          </a:xfrm>
          <a:prstGeom prst="ellipse">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p:cNvSpPr/>
          <p:nvPr/>
        </p:nvSpPr>
        <p:spPr>
          <a:xfrm>
            <a:off x="2060575" y="3401632"/>
            <a:ext cx="682625" cy="457200"/>
          </a:xfrm>
          <a:prstGeom prst="ellipse">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5"/>
          <a:stretch>
            <a:fillRect/>
          </a:stretch>
        </p:blipFill>
        <p:spPr>
          <a:xfrm>
            <a:off x="1092200" y="1680246"/>
            <a:ext cx="1968500" cy="777558"/>
          </a:xfrm>
          <a:prstGeom prst="rect">
            <a:avLst/>
          </a:prstGeom>
          <a:ln w="22225">
            <a:solidFill>
              <a:schemeClr val="accent5"/>
            </a:solidFill>
          </a:ln>
        </p:spPr>
      </p:pic>
      <p:sp>
        <p:nvSpPr>
          <p:cNvPr id="18" name="Oval 17"/>
          <p:cNvSpPr/>
          <p:nvPr/>
        </p:nvSpPr>
        <p:spPr>
          <a:xfrm>
            <a:off x="3169090" y="2185989"/>
            <a:ext cx="434974" cy="431800"/>
          </a:xfrm>
          <a:prstGeom prst="ellipse">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Oval 18"/>
          <p:cNvSpPr/>
          <p:nvPr/>
        </p:nvSpPr>
        <p:spPr>
          <a:xfrm>
            <a:off x="4886326" y="2490789"/>
            <a:ext cx="434974" cy="431800"/>
          </a:xfrm>
          <a:prstGeom prst="ellipse">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0" name="Picture 19"/>
          <p:cNvPicPr>
            <a:picLocks noChangeAspect="1"/>
          </p:cNvPicPr>
          <p:nvPr/>
        </p:nvPicPr>
        <p:blipFill>
          <a:blip r:embed="rId6"/>
          <a:stretch>
            <a:fillRect/>
          </a:stretch>
        </p:blipFill>
        <p:spPr>
          <a:xfrm>
            <a:off x="5918480" y="1338227"/>
            <a:ext cx="2444470" cy="481910"/>
          </a:xfrm>
          <a:prstGeom prst="rect">
            <a:avLst/>
          </a:prstGeom>
          <a:ln w="22225">
            <a:solidFill>
              <a:schemeClr val="accent6"/>
            </a:solidFill>
          </a:ln>
        </p:spPr>
      </p:pic>
      <p:sp>
        <p:nvSpPr>
          <p:cNvPr id="21" name="Oval 20"/>
          <p:cNvSpPr/>
          <p:nvPr/>
        </p:nvSpPr>
        <p:spPr>
          <a:xfrm>
            <a:off x="2124074" y="3410747"/>
            <a:ext cx="555625" cy="457200"/>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Oval 21"/>
          <p:cNvSpPr/>
          <p:nvPr/>
        </p:nvSpPr>
        <p:spPr>
          <a:xfrm>
            <a:off x="3086100" y="2173289"/>
            <a:ext cx="609600" cy="431800"/>
          </a:xfrm>
          <a:prstGeom prst="ellipse">
            <a:avLst/>
          </a:prstGeom>
          <a:noFill/>
          <a:ln>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Oval 22"/>
          <p:cNvSpPr/>
          <p:nvPr/>
        </p:nvSpPr>
        <p:spPr>
          <a:xfrm>
            <a:off x="6308335" y="2274889"/>
            <a:ext cx="434974" cy="431800"/>
          </a:xfrm>
          <a:prstGeom prst="ellipse">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58708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Attention </a:t>
            </a:r>
            <a:r>
              <a:rPr lang="en-US" dirty="0" err="1" smtClean="0"/>
              <a:t>v.s</a:t>
            </a:r>
            <a:r>
              <a:rPr lang="en-US" dirty="0" smtClean="0"/>
              <a:t>. Soft Attention</a:t>
            </a:r>
            <a:endParaRPr lang="en-US" dirty="0"/>
          </a:p>
        </p:txBody>
      </p:sp>
      <p:sp>
        <p:nvSpPr>
          <p:cNvPr id="3" name="Content Placeholder 2"/>
          <p:cNvSpPr>
            <a:spLocks noGrp="1"/>
          </p:cNvSpPr>
          <p:nvPr>
            <p:ph idx="1"/>
          </p:nvPr>
        </p:nvSpPr>
        <p:spPr>
          <a:xfrm>
            <a:off x="628650" y="1825625"/>
            <a:ext cx="3675495" cy="815975"/>
          </a:xfrm>
        </p:spPr>
        <p:txBody>
          <a:bodyPr>
            <a:normAutofit/>
          </a:bodyPr>
          <a:lstStyle/>
          <a:p>
            <a:r>
              <a:rPr lang="en-US" sz="4000" dirty="0" err="1" smtClean="0"/>
              <a:t>MemNN</a:t>
            </a:r>
            <a:endParaRPr lang="en-US" sz="4000" dirty="0"/>
          </a:p>
        </p:txBody>
      </p:sp>
      <p:pic>
        <p:nvPicPr>
          <p:cNvPr id="4" name="Picture 3"/>
          <p:cNvPicPr>
            <a:picLocks noChangeAspect="1"/>
          </p:cNvPicPr>
          <p:nvPr/>
        </p:nvPicPr>
        <p:blipFill>
          <a:blip r:embed="rId2"/>
          <a:stretch>
            <a:fillRect/>
          </a:stretch>
        </p:blipFill>
        <p:spPr>
          <a:xfrm>
            <a:off x="4474403" y="2821532"/>
            <a:ext cx="4525541" cy="3107028"/>
          </a:xfrm>
          <a:prstGeom prst="rect">
            <a:avLst/>
          </a:prstGeom>
        </p:spPr>
      </p:pic>
      <p:sp>
        <p:nvSpPr>
          <p:cNvPr id="5" name="Slide Number Placeholder 4"/>
          <p:cNvSpPr>
            <a:spLocks noGrp="1"/>
          </p:cNvSpPr>
          <p:nvPr>
            <p:ph type="sldNum" sz="quarter" idx="12"/>
          </p:nvPr>
        </p:nvSpPr>
        <p:spPr/>
        <p:txBody>
          <a:bodyPr/>
          <a:lstStyle/>
          <a:p>
            <a:fld id="{6766524B-EFB2-440A-A306-27BFAF47C3E9}" type="slidenum">
              <a:rPr lang="en-US" smtClean="0"/>
              <a:t>21</a:t>
            </a:fld>
            <a:endParaRPr lang="en-US"/>
          </a:p>
        </p:txBody>
      </p:sp>
      <p:pic>
        <p:nvPicPr>
          <p:cNvPr id="6" name="Picture 5"/>
          <p:cNvPicPr>
            <a:picLocks noChangeAspect="1"/>
          </p:cNvPicPr>
          <p:nvPr/>
        </p:nvPicPr>
        <p:blipFill>
          <a:blip r:embed="rId3"/>
          <a:stretch>
            <a:fillRect/>
          </a:stretch>
        </p:blipFill>
        <p:spPr>
          <a:xfrm>
            <a:off x="263966" y="3171329"/>
            <a:ext cx="3935558" cy="2407435"/>
          </a:xfrm>
          <a:prstGeom prst="rect">
            <a:avLst/>
          </a:prstGeom>
        </p:spPr>
      </p:pic>
      <p:sp>
        <p:nvSpPr>
          <p:cNvPr id="7" name="Content Placeholder 2"/>
          <p:cNvSpPr txBox="1">
            <a:spLocks/>
          </p:cNvSpPr>
          <p:nvPr/>
        </p:nvSpPr>
        <p:spPr>
          <a:xfrm>
            <a:off x="5001181" y="1825625"/>
            <a:ext cx="3675495" cy="815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smtClean="0"/>
              <a:t>MemN2N</a:t>
            </a:r>
            <a:endParaRPr lang="en-US" sz="4000" dirty="0"/>
          </a:p>
        </p:txBody>
      </p:sp>
    </p:spTree>
    <p:extLst>
      <p:ext uri="{BB962C8B-B14F-4D97-AF65-F5344CB8AC3E}">
        <p14:creationId xmlns:p14="http://schemas.microsoft.com/office/powerpoint/2010/main" val="1886206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28390" y="6174062"/>
            <a:ext cx="1283247" cy="400110"/>
          </a:xfrm>
          <a:prstGeom prst="rect">
            <a:avLst/>
          </a:prstGeom>
          <a:noFill/>
        </p:spPr>
        <p:txBody>
          <a:bodyPr wrap="none" rtlCol="0">
            <a:spAutoFit/>
          </a:bodyPr>
          <a:lstStyle/>
          <a:p>
            <a:r>
              <a:rPr lang="en-US" sz="2000" dirty="0" smtClean="0">
                <a:solidFill>
                  <a:prstClr val="black"/>
                </a:solidFill>
                <a:latin typeface="Avenir Book"/>
                <a:cs typeface="Avenir Book"/>
              </a:rPr>
              <a:t>Question</a:t>
            </a:r>
            <a:endParaRPr lang="en-US" sz="2000" dirty="0">
              <a:solidFill>
                <a:prstClr val="black"/>
              </a:solidFill>
              <a:latin typeface="Avenir Book"/>
              <a:cs typeface="Avenir Book"/>
            </a:endParaRPr>
          </a:p>
        </p:txBody>
      </p:sp>
      <p:sp>
        <p:nvSpPr>
          <p:cNvPr id="10" name="TextBox 9"/>
          <p:cNvSpPr txBox="1"/>
          <p:nvPr/>
        </p:nvSpPr>
        <p:spPr>
          <a:xfrm>
            <a:off x="6949032" y="5762845"/>
            <a:ext cx="1497300" cy="369332"/>
          </a:xfrm>
          <a:prstGeom prst="rect">
            <a:avLst/>
          </a:prstGeom>
          <a:solidFill>
            <a:schemeClr val="bg1"/>
          </a:solidFill>
          <a:ln>
            <a:solidFill>
              <a:schemeClr val="tx1"/>
            </a:solidFill>
            <a:prstDash val="dash"/>
          </a:ln>
        </p:spPr>
        <p:txBody>
          <a:bodyPr wrap="none" rtlCol="0">
            <a:spAutoFit/>
          </a:bodyPr>
          <a:lstStyle/>
          <a:p>
            <a:r>
              <a:rPr lang="en-US" dirty="0">
                <a:solidFill>
                  <a:prstClr val="black"/>
                </a:solidFill>
                <a:latin typeface="Garamond"/>
              </a:rPr>
              <a:t>Where is </a:t>
            </a:r>
            <a:r>
              <a:rPr lang="en-US" dirty="0" smtClean="0">
                <a:solidFill>
                  <a:prstClr val="black"/>
                </a:solidFill>
                <a:latin typeface="Garamond"/>
              </a:rPr>
              <a:t>Sam?</a:t>
            </a:r>
            <a:endParaRPr lang="en-US" dirty="0">
              <a:solidFill>
                <a:prstClr val="black"/>
              </a:solidFill>
              <a:latin typeface="Garamond"/>
            </a:endParaRPr>
          </a:p>
        </p:txBody>
      </p:sp>
      <p:sp>
        <p:nvSpPr>
          <p:cNvPr id="17" name="TextBox 16"/>
          <p:cNvSpPr txBox="1"/>
          <p:nvPr/>
        </p:nvSpPr>
        <p:spPr>
          <a:xfrm>
            <a:off x="2874258" y="6374117"/>
            <a:ext cx="1454823" cy="400110"/>
          </a:xfrm>
          <a:prstGeom prst="rect">
            <a:avLst/>
          </a:prstGeom>
          <a:noFill/>
        </p:spPr>
        <p:txBody>
          <a:bodyPr wrap="none" rtlCol="0">
            <a:spAutoFit/>
          </a:bodyPr>
          <a:lstStyle/>
          <a:p>
            <a:r>
              <a:rPr lang="en-US" sz="2000" dirty="0" smtClean="0">
                <a:latin typeface="Avenir Book"/>
                <a:cs typeface="Avenir Book"/>
              </a:rPr>
              <a:t>Input story</a:t>
            </a:r>
            <a:endParaRPr lang="en-US" sz="2000" dirty="0">
              <a:latin typeface="Avenir Book"/>
              <a:cs typeface="Avenir Book"/>
            </a:endParaRPr>
          </a:p>
        </p:txBody>
      </p:sp>
      <p:sp>
        <p:nvSpPr>
          <p:cNvPr id="18" name="Rounded Rectangle 17"/>
          <p:cNvSpPr/>
          <p:nvPr/>
        </p:nvSpPr>
        <p:spPr>
          <a:xfrm>
            <a:off x="6499107" y="2074038"/>
            <a:ext cx="2187693" cy="3112163"/>
          </a:xfrm>
          <a:prstGeom prst="roundRect">
            <a:avLst>
              <a:gd name="adj" fmla="val 6986"/>
            </a:avLst>
          </a:prstGeom>
          <a:solidFill>
            <a:schemeClr val="accent2">
              <a:lumMod val="20000"/>
              <a:lumOff val="80000"/>
            </a:schemeClr>
          </a:solidFill>
          <a:ln w="12700" cmpd="sng">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ounded Rectangle 18"/>
          <p:cNvSpPr/>
          <p:nvPr/>
        </p:nvSpPr>
        <p:spPr>
          <a:xfrm>
            <a:off x="753826" y="2074038"/>
            <a:ext cx="5484993" cy="3112163"/>
          </a:xfrm>
          <a:prstGeom prst="roundRect">
            <a:avLst>
              <a:gd name="adj" fmla="val 6986"/>
            </a:avLst>
          </a:prstGeom>
          <a:solidFill>
            <a:schemeClr val="accent1">
              <a:lumMod val="20000"/>
              <a:lumOff val="80000"/>
            </a:schemeClr>
          </a:solidFill>
          <a:ln w="12700" cmpd="sng">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1" name="Straight Arrow Connector 20"/>
          <p:cNvCxnSpPr>
            <a:endCxn id="89" idx="3"/>
          </p:cNvCxnSpPr>
          <p:nvPr/>
        </p:nvCxnSpPr>
        <p:spPr>
          <a:xfrm flipH="1">
            <a:off x="4455504" y="4124405"/>
            <a:ext cx="2919482" cy="0"/>
          </a:xfrm>
          <a:prstGeom prst="straightConnector1">
            <a:avLst/>
          </a:prstGeom>
          <a:ln w="19050" cmpd="sng">
            <a:headEnd type="none"/>
            <a:tailEnd type="arrow"/>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729166" y="1634455"/>
            <a:ext cx="2861992" cy="288935"/>
          </a:xfrm>
          <a:prstGeom prst="rect">
            <a:avLst/>
          </a:prstGeom>
          <a:noFill/>
          <a:ln w="12700" cmpd="sng">
            <a:noFill/>
          </a:ln>
        </p:spPr>
        <p:style>
          <a:lnRef idx="2">
            <a:schemeClr val="dk1"/>
          </a:lnRef>
          <a:fillRef idx="1">
            <a:schemeClr val="lt1"/>
          </a:fillRef>
          <a:effectRef idx="0">
            <a:schemeClr val="dk1"/>
          </a:effectRef>
          <a:fontRef idx="minor">
            <a:schemeClr val="dk1"/>
          </a:fontRef>
        </p:style>
        <p:txBody>
          <a:bodyPr rtlCol="0" anchor="ctr"/>
          <a:lstStyle/>
          <a:p>
            <a:r>
              <a:rPr lang="en-US" sz="2400" dirty="0" smtClean="0">
                <a:latin typeface="Avenir Book"/>
                <a:cs typeface="Avenir Book"/>
              </a:rPr>
              <a:t>Memory Module</a:t>
            </a:r>
            <a:endParaRPr lang="en-US" sz="2400" dirty="0">
              <a:latin typeface="Avenir Book"/>
              <a:cs typeface="Avenir Book"/>
            </a:endParaRPr>
          </a:p>
        </p:txBody>
      </p:sp>
      <p:sp>
        <p:nvSpPr>
          <p:cNvPr id="25" name="Rectangle 24"/>
          <p:cNvSpPr/>
          <p:nvPr/>
        </p:nvSpPr>
        <p:spPr>
          <a:xfrm rot="5400000">
            <a:off x="7441011" y="3377136"/>
            <a:ext cx="1693098" cy="288935"/>
          </a:xfrm>
          <a:prstGeom prst="rect">
            <a:avLst/>
          </a:prstGeom>
          <a:no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Avenir Book"/>
                <a:cs typeface="Avenir Book"/>
              </a:rPr>
              <a:t>Controller</a:t>
            </a:r>
          </a:p>
          <a:p>
            <a:pPr algn="ctr"/>
            <a:endParaRPr lang="en-US" sz="2400" dirty="0" smtClean="0">
              <a:latin typeface="Avenir Book"/>
              <a:cs typeface="Avenir Book"/>
            </a:endParaRPr>
          </a:p>
        </p:txBody>
      </p:sp>
      <p:cxnSp>
        <p:nvCxnSpPr>
          <p:cNvPr id="14" name="Straight Arrow Connector 13"/>
          <p:cNvCxnSpPr/>
          <p:nvPr/>
        </p:nvCxnSpPr>
        <p:spPr>
          <a:xfrm flipH="1" flipV="1">
            <a:off x="4174890" y="5011739"/>
            <a:ext cx="743415" cy="706637"/>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3465037" y="5011739"/>
            <a:ext cx="0" cy="74641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1929968" y="5011739"/>
            <a:ext cx="864032" cy="760360"/>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7302273" y="1351426"/>
            <a:ext cx="838691" cy="369332"/>
          </a:xfrm>
          <a:prstGeom prst="rect">
            <a:avLst/>
          </a:prstGeom>
          <a:solidFill>
            <a:srgbClr val="FFFFFF"/>
          </a:solidFill>
          <a:ln>
            <a:solidFill>
              <a:srgbClr val="000000"/>
            </a:solidFill>
            <a:prstDash val="dash"/>
          </a:ln>
        </p:spPr>
        <p:txBody>
          <a:bodyPr wrap="none" rtlCol="0">
            <a:spAutoFit/>
          </a:bodyPr>
          <a:lstStyle/>
          <a:p>
            <a:r>
              <a:rPr lang="en-US" dirty="0" smtClean="0">
                <a:solidFill>
                  <a:prstClr val="black"/>
                </a:solidFill>
                <a:latin typeface="Garamond"/>
              </a:rPr>
              <a:t>kitchen</a:t>
            </a:r>
            <a:endParaRPr lang="en-US" dirty="0">
              <a:solidFill>
                <a:prstClr val="black"/>
              </a:solidFill>
              <a:latin typeface="Garamond"/>
            </a:endParaRPr>
          </a:p>
        </p:txBody>
      </p:sp>
      <p:cxnSp>
        <p:nvCxnSpPr>
          <p:cNvPr id="9" name="Straight Arrow Connector 8"/>
          <p:cNvCxnSpPr/>
          <p:nvPr/>
        </p:nvCxnSpPr>
        <p:spPr>
          <a:xfrm flipV="1">
            <a:off x="7658881" y="4541436"/>
            <a:ext cx="0" cy="1316235"/>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flipV="1">
            <a:off x="3429474" y="3622031"/>
            <a:ext cx="0" cy="919405"/>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flipV="1">
            <a:off x="3429474" y="2821574"/>
            <a:ext cx="0" cy="289465"/>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72" name="Curved Connector 71"/>
          <p:cNvCxnSpPr/>
          <p:nvPr/>
        </p:nvCxnSpPr>
        <p:spPr>
          <a:xfrm rot="10800000" flipH="1">
            <a:off x="2310385" y="2572215"/>
            <a:ext cx="282455" cy="2186437"/>
          </a:xfrm>
          <a:prstGeom prst="curvedConnector3">
            <a:avLst>
              <a:gd name="adj1" fmla="val -184083"/>
            </a:avLst>
          </a:prstGeom>
          <a:ln w="19050" cmpd="sng">
            <a:headEnd type="none"/>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flipV="1">
            <a:off x="3596003" y="2603814"/>
            <a:ext cx="3778982" cy="9791"/>
          </a:xfrm>
          <a:prstGeom prst="straightConnector1">
            <a:avLst/>
          </a:prstGeom>
          <a:ln w="19050" cmpd="sng">
            <a:headEnd type="none"/>
            <a:tailEnd type="arrow"/>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flipH="1" flipV="1">
            <a:off x="7658168" y="2821574"/>
            <a:ext cx="713" cy="1033409"/>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V="1">
            <a:off x="7651087" y="1720758"/>
            <a:ext cx="0" cy="648972"/>
          </a:xfrm>
          <a:prstGeom prst="straightConnector1">
            <a:avLst/>
          </a:prstGeom>
          <a:ln w="19050" cmpd="sng">
            <a:tailEnd type="arrow"/>
          </a:ln>
        </p:spPr>
        <p:style>
          <a:lnRef idx="1">
            <a:schemeClr val="dk1"/>
          </a:lnRef>
          <a:fillRef idx="0">
            <a:schemeClr val="dk1"/>
          </a:fillRef>
          <a:effectRef idx="0">
            <a:schemeClr val="dk1"/>
          </a:effectRef>
          <a:fontRef idx="minor">
            <a:schemeClr val="tx1"/>
          </a:fontRef>
        </p:style>
      </p:cxnSp>
      <p:sp>
        <p:nvSpPr>
          <p:cNvPr id="87" name="TextBox 86"/>
          <p:cNvSpPr txBox="1"/>
          <p:nvPr/>
        </p:nvSpPr>
        <p:spPr>
          <a:xfrm>
            <a:off x="6255822" y="1351738"/>
            <a:ext cx="1031051" cy="400110"/>
          </a:xfrm>
          <a:prstGeom prst="rect">
            <a:avLst/>
          </a:prstGeom>
          <a:noFill/>
        </p:spPr>
        <p:txBody>
          <a:bodyPr wrap="none" rtlCol="0">
            <a:spAutoFit/>
          </a:bodyPr>
          <a:lstStyle/>
          <a:p>
            <a:r>
              <a:rPr lang="en-US" sz="2000" dirty="0" smtClean="0">
                <a:solidFill>
                  <a:prstClr val="black"/>
                </a:solidFill>
                <a:latin typeface="Avenir Book"/>
                <a:cs typeface="Avenir Book"/>
              </a:rPr>
              <a:t>Answer</a:t>
            </a:r>
            <a:endParaRPr lang="en-US" sz="2000" dirty="0">
              <a:solidFill>
                <a:prstClr val="black"/>
              </a:solidFill>
              <a:latin typeface="Avenir Book"/>
              <a:cs typeface="Avenir Book"/>
            </a:endParaRPr>
          </a:p>
        </p:txBody>
      </p:sp>
      <p:sp>
        <p:nvSpPr>
          <p:cNvPr id="89" name="Rounded Rectangle 88"/>
          <p:cNvSpPr>
            <a:spLocks noChangeAspect="1"/>
          </p:cNvSpPr>
          <p:nvPr/>
        </p:nvSpPr>
        <p:spPr>
          <a:xfrm>
            <a:off x="2404386" y="3947936"/>
            <a:ext cx="2051118" cy="352938"/>
          </a:xfrm>
          <a:prstGeom prst="roundRect">
            <a:avLst/>
          </a:prstGeom>
          <a:solidFill>
            <a:schemeClr val="bg1"/>
          </a:solidFill>
          <a:ln w="12700" cmpd="sng">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Avenir Book"/>
                <a:cs typeface="Avenir Book"/>
              </a:rPr>
              <a:t>Dot </a:t>
            </a:r>
            <a:r>
              <a:rPr lang="en-US" sz="1400" dirty="0">
                <a:latin typeface="Avenir Book"/>
                <a:cs typeface="Avenir Book"/>
              </a:rPr>
              <a:t>p</a:t>
            </a:r>
            <a:r>
              <a:rPr lang="en-US" sz="1400" dirty="0" smtClean="0">
                <a:latin typeface="Avenir Book"/>
                <a:cs typeface="Avenir Book"/>
              </a:rPr>
              <a:t>roduct + softmax</a:t>
            </a:r>
            <a:endParaRPr lang="en-US" sz="1400" dirty="0">
              <a:latin typeface="Avenir Book"/>
              <a:cs typeface="Avenir Book"/>
            </a:endParaRPr>
          </a:p>
        </p:txBody>
      </p:sp>
      <p:sp>
        <p:nvSpPr>
          <p:cNvPr id="96" name="Rounded Rectangle 95"/>
          <p:cNvSpPr>
            <a:spLocks noChangeAspect="1"/>
          </p:cNvSpPr>
          <p:nvPr/>
        </p:nvSpPr>
        <p:spPr>
          <a:xfrm>
            <a:off x="2712377" y="2393906"/>
            <a:ext cx="1427810" cy="356616"/>
          </a:xfrm>
          <a:prstGeom prst="roundRect">
            <a:avLst/>
          </a:prstGeom>
          <a:solidFill>
            <a:schemeClr val="bg1"/>
          </a:solidFill>
          <a:ln w="12700" cmpd="sng">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Avenir Book"/>
                <a:cs typeface="Avenir Book"/>
              </a:rPr>
              <a:t>Weighted Sum</a:t>
            </a:r>
            <a:endParaRPr lang="en-US" sz="1400" dirty="0">
              <a:latin typeface="Avenir Book"/>
              <a:cs typeface="Avenir Book"/>
            </a:endParaRPr>
          </a:p>
        </p:txBody>
      </p:sp>
      <p:pic>
        <p:nvPicPr>
          <p:cNvPr id="104" name="Picture 103" descr="gif.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996" y="3182536"/>
            <a:ext cx="1884956" cy="356303"/>
          </a:xfrm>
          <a:prstGeom prst="rect">
            <a:avLst/>
          </a:prstGeom>
        </p:spPr>
      </p:pic>
      <p:sp>
        <p:nvSpPr>
          <p:cNvPr id="106" name="Rounded Rectangle 105"/>
          <p:cNvSpPr>
            <a:spLocks noChangeAspect="1"/>
          </p:cNvSpPr>
          <p:nvPr/>
        </p:nvSpPr>
        <p:spPr>
          <a:xfrm>
            <a:off x="4371952" y="2237070"/>
            <a:ext cx="2814860" cy="356616"/>
          </a:xfrm>
          <a:prstGeom prst="roundRect">
            <a:avLst/>
          </a:prstGeom>
          <a:solidFill>
            <a:schemeClr val="bg1"/>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Avenir Book"/>
              <a:cs typeface="Avenir Book"/>
            </a:endParaRPr>
          </a:p>
        </p:txBody>
      </p:sp>
      <p:sp>
        <p:nvSpPr>
          <p:cNvPr id="109" name="Title 108"/>
          <p:cNvSpPr>
            <a:spLocks noGrp="1"/>
          </p:cNvSpPr>
          <p:nvPr>
            <p:ph type="title"/>
          </p:nvPr>
        </p:nvSpPr>
        <p:spPr/>
        <p:txBody>
          <a:bodyPr/>
          <a:lstStyle/>
          <a:p>
            <a:r>
              <a:rPr lang="en-US" dirty="0" smtClean="0"/>
              <a:t>Question &amp; Answering</a:t>
            </a:r>
            <a:endParaRPr lang="en-US" dirty="0"/>
          </a:p>
        </p:txBody>
      </p:sp>
      <p:pic>
        <p:nvPicPr>
          <p:cNvPr id="110" name="Picture 109" descr="gif.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536" y="4593309"/>
            <a:ext cx="1975851" cy="375775"/>
          </a:xfrm>
          <a:prstGeom prst="rect">
            <a:avLst/>
          </a:prstGeom>
        </p:spPr>
      </p:pic>
      <p:pic>
        <p:nvPicPr>
          <p:cNvPr id="111" name="Picture 110" descr="gif.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791" y="2306463"/>
            <a:ext cx="2493799" cy="226320"/>
          </a:xfrm>
          <a:prstGeom prst="rect">
            <a:avLst/>
          </a:prstGeom>
        </p:spPr>
      </p:pic>
      <p:pic>
        <p:nvPicPr>
          <p:cNvPr id="112" name="Picture 111" descr="gif.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3451" y="4008267"/>
            <a:ext cx="389433" cy="412799"/>
          </a:xfrm>
          <a:prstGeom prst="rect">
            <a:avLst/>
          </a:prstGeom>
        </p:spPr>
      </p:pic>
      <p:pic>
        <p:nvPicPr>
          <p:cNvPr id="115" name="Picture 114" descr="gif.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2184" y="2382749"/>
            <a:ext cx="360700" cy="367773"/>
          </a:xfrm>
          <a:prstGeom prst="rect">
            <a:avLst/>
          </a:prstGeom>
        </p:spPr>
      </p:pic>
      <p:sp>
        <p:nvSpPr>
          <p:cNvPr id="11" name="TextBox 10"/>
          <p:cNvSpPr txBox="1"/>
          <p:nvPr/>
        </p:nvSpPr>
        <p:spPr>
          <a:xfrm>
            <a:off x="2827684" y="5641247"/>
            <a:ext cx="1274708" cy="646331"/>
          </a:xfrm>
          <a:prstGeom prst="rect">
            <a:avLst/>
          </a:prstGeom>
          <a:solidFill>
            <a:schemeClr val="bg1"/>
          </a:solidFill>
          <a:ln>
            <a:solidFill>
              <a:schemeClr val="tx1"/>
            </a:solidFill>
            <a:prstDash val="dash"/>
          </a:ln>
        </p:spPr>
        <p:txBody>
          <a:bodyPr wrap="none" rtlCol="0">
            <a:spAutoFit/>
          </a:bodyPr>
          <a:lstStyle/>
          <a:p>
            <a:pPr algn="ctr"/>
            <a:r>
              <a:rPr lang="en-US" dirty="0" smtClean="0">
                <a:solidFill>
                  <a:prstClr val="black"/>
                </a:solidFill>
                <a:latin typeface="Garamond"/>
              </a:rPr>
              <a:t>2: Sam went </a:t>
            </a:r>
          </a:p>
          <a:p>
            <a:pPr algn="ctr"/>
            <a:r>
              <a:rPr lang="en-US" dirty="0" smtClean="0">
                <a:solidFill>
                  <a:prstClr val="black"/>
                </a:solidFill>
                <a:latin typeface="Garamond"/>
              </a:rPr>
              <a:t>to kitchen</a:t>
            </a:r>
            <a:endParaRPr lang="en-US" dirty="0">
              <a:solidFill>
                <a:prstClr val="black"/>
              </a:solidFill>
              <a:latin typeface="Garamond"/>
            </a:endParaRPr>
          </a:p>
        </p:txBody>
      </p:sp>
      <p:sp>
        <p:nvSpPr>
          <p:cNvPr id="13" name="TextBox 12"/>
          <p:cNvSpPr txBox="1"/>
          <p:nvPr/>
        </p:nvSpPr>
        <p:spPr>
          <a:xfrm>
            <a:off x="1054216" y="5641247"/>
            <a:ext cx="1454244" cy="646331"/>
          </a:xfrm>
          <a:prstGeom prst="rect">
            <a:avLst/>
          </a:prstGeom>
          <a:solidFill>
            <a:schemeClr val="bg1"/>
          </a:solidFill>
          <a:ln>
            <a:solidFill>
              <a:schemeClr val="tx1"/>
            </a:solidFill>
            <a:prstDash val="dash"/>
          </a:ln>
        </p:spPr>
        <p:txBody>
          <a:bodyPr wrap="none" rtlCol="0">
            <a:spAutoFit/>
          </a:bodyPr>
          <a:lstStyle/>
          <a:p>
            <a:pPr algn="ctr"/>
            <a:r>
              <a:rPr lang="en-US" dirty="0" smtClean="0">
                <a:solidFill>
                  <a:prstClr val="black"/>
                </a:solidFill>
                <a:latin typeface="Garamond"/>
              </a:rPr>
              <a:t>1: Sam moved</a:t>
            </a:r>
            <a:br>
              <a:rPr lang="en-US" dirty="0" smtClean="0">
                <a:solidFill>
                  <a:prstClr val="black"/>
                </a:solidFill>
                <a:latin typeface="Garamond"/>
              </a:rPr>
            </a:br>
            <a:r>
              <a:rPr lang="en-US" dirty="0" smtClean="0">
                <a:solidFill>
                  <a:prstClr val="black"/>
                </a:solidFill>
                <a:latin typeface="Garamond"/>
              </a:rPr>
              <a:t> to </a:t>
            </a:r>
            <a:r>
              <a:rPr lang="en-US" dirty="0">
                <a:solidFill>
                  <a:prstClr val="black"/>
                </a:solidFill>
                <a:latin typeface="Garamond"/>
              </a:rPr>
              <a:t>garden</a:t>
            </a:r>
          </a:p>
        </p:txBody>
      </p:sp>
      <p:sp>
        <p:nvSpPr>
          <p:cNvPr id="12" name="TextBox 11"/>
          <p:cNvSpPr txBox="1"/>
          <p:nvPr/>
        </p:nvSpPr>
        <p:spPr>
          <a:xfrm>
            <a:off x="4392573" y="5641247"/>
            <a:ext cx="1353255" cy="646331"/>
          </a:xfrm>
          <a:prstGeom prst="rect">
            <a:avLst/>
          </a:prstGeom>
          <a:solidFill>
            <a:schemeClr val="bg1"/>
          </a:solidFill>
          <a:ln>
            <a:solidFill>
              <a:schemeClr val="tx1"/>
            </a:solidFill>
            <a:prstDash val="dash"/>
          </a:ln>
        </p:spPr>
        <p:txBody>
          <a:bodyPr wrap="none" rtlCol="0">
            <a:spAutoFit/>
          </a:bodyPr>
          <a:lstStyle/>
          <a:p>
            <a:pPr algn="ctr"/>
            <a:r>
              <a:rPr lang="en-US" dirty="0" smtClean="0">
                <a:solidFill>
                  <a:prstClr val="black"/>
                </a:solidFill>
                <a:latin typeface="Garamond"/>
              </a:rPr>
              <a:t>3: Sam drops</a:t>
            </a:r>
          </a:p>
          <a:p>
            <a:pPr algn="ctr"/>
            <a:r>
              <a:rPr lang="en-US" dirty="0" smtClean="0">
                <a:solidFill>
                  <a:prstClr val="black"/>
                </a:solidFill>
                <a:latin typeface="Garamond"/>
              </a:rPr>
              <a:t> apple there</a:t>
            </a:r>
            <a:endParaRPr lang="en-US" dirty="0">
              <a:solidFill>
                <a:prstClr val="black"/>
              </a:solidFill>
              <a:latin typeface="Garamond"/>
            </a:endParaRPr>
          </a:p>
        </p:txBody>
      </p:sp>
    </p:spTree>
    <p:extLst>
      <p:ext uri="{BB962C8B-B14F-4D97-AF65-F5344CB8AC3E}">
        <p14:creationId xmlns:p14="http://schemas.microsoft.com/office/powerpoint/2010/main" val="3700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87" grpId="0"/>
      <p:bldP spid="89" grpId="0" animBg="1"/>
      <p:bldP spid="96" grpId="0" animBg="1"/>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57201" y="5029192"/>
            <a:ext cx="8229600" cy="1452970"/>
          </a:xfrm>
          <a:prstGeom prst="roundRect">
            <a:avLst>
              <a:gd name="adj" fmla="val 6986"/>
            </a:avLst>
          </a:prstGeom>
          <a:solidFill>
            <a:schemeClr val="accent3">
              <a:lumMod val="20000"/>
              <a:lumOff val="80000"/>
            </a:schemeClr>
          </a:solidFill>
          <a:ln w="12700" cmpd="sng">
            <a:no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Rounded Rectangle 24"/>
          <p:cNvSpPr/>
          <p:nvPr/>
        </p:nvSpPr>
        <p:spPr>
          <a:xfrm>
            <a:off x="467407" y="2841946"/>
            <a:ext cx="8229600" cy="1263546"/>
          </a:xfrm>
          <a:prstGeom prst="roundRect">
            <a:avLst>
              <a:gd name="adj" fmla="val 6986"/>
            </a:avLst>
          </a:prstGeom>
          <a:solidFill>
            <a:schemeClr val="accent1">
              <a:lumMod val="20000"/>
              <a:lumOff val="80000"/>
            </a:schemeClr>
          </a:solidFill>
          <a:ln w="12700" cmpd="sng">
            <a:no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Memory Vectors</a:t>
            </a:r>
            <a:endParaRPr lang="en-US" dirty="0"/>
          </a:p>
        </p:txBody>
      </p:sp>
      <p:sp>
        <p:nvSpPr>
          <p:cNvPr id="4" name="TextBox 3"/>
          <p:cNvSpPr txBox="1"/>
          <p:nvPr/>
        </p:nvSpPr>
        <p:spPr>
          <a:xfrm>
            <a:off x="467407" y="1524637"/>
            <a:ext cx="8229601" cy="3120854"/>
          </a:xfrm>
          <a:prstGeom prst="rect">
            <a:avLst/>
          </a:prstGeom>
          <a:noFill/>
        </p:spPr>
        <p:txBody>
          <a:bodyPr wrap="square" rtlCol="0">
            <a:spAutoFit/>
          </a:bodyPr>
          <a:lstStyle/>
          <a:p>
            <a:pPr>
              <a:lnSpc>
                <a:spcPct val="120000"/>
              </a:lnSpc>
            </a:pPr>
            <a:r>
              <a:rPr lang="en-US" sz="2400" dirty="0" smtClean="0"/>
              <a:t>E.g.) </a:t>
            </a:r>
            <a:r>
              <a:rPr lang="en-US" altLang="zh-CN" sz="2400" dirty="0" smtClean="0"/>
              <a:t>C</a:t>
            </a:r>
            <a:r>
              <a:rPr lang="en-US" sz="2400" dirty="0" smtClean="0"/>
              <a:t>onstructing memory vectors with Bag-of-Words (</a:t>
            </a:r>
            <a:r>
              <a:rPr lang="en-US" sz="2400" dirty="0" err="1" smtClean="0"/>
              <a:t>BoW</a:t>
            </a:r>
            <a:r>
              <a:rPr lang="en-US" sz="2400" dirty="0" smtClean="0"/>
              <a:t>)</a:t>
            </a:r>
          </a:p>
          <a:p>
            <a:pPr marL="457200" indent="-457200">
              <a:lnSpc>
                <a:spcPct val="120000"/>
              </a:lnSpc>
              <a:buFont typeface="+mj-lt"/>
              <a:buAutoNum type="arabicPeriod"/>
            </a:pPr>
            <a:r>
              <a:rPr lang="en-US" sz="2000" dirty="0"/>
              <a:t>E</a:t>
            </a:r>
            <a:r>
              <a:rPr lang="en-US" sz="2000" dirty="0" smtClean="0"/>
              <a:t>mbed each word </a:t>
            </a:r>
            <a:endParaRPr lang="en-US" sz="2000" dirty="0"/>
          </a:p>
          <a:p>
            <a:pPr marL="457200" indent="-457200">
              <a:lnSpc>
                <a:spcPct val="120000"/>
              </a:lnSpc>
              <a:buFont typeface="+mj-lt"/>
              <a:buAutoNum type="arabicPeriod"/>
            </a:pPr>
            <a:r>
              <a:rPr lang="en-US" sz="2000" dirty="0" smtClean="0"/>
              <a:t>Sum embedding vectors</a:t>
            </a:r>
          </a:p>
          <a:p>
            <a:pPr marL="457200" indent="-457200">
              <a:lnSpc>
                <a:spcPct val="120000"/>
              </a:lnSpc>
              <a:buFont typeface="+mj-lt"/>
              <a:buAutoNum type="arabicPeriod"/>
            </a:pPr>
            <a:endParaRPr lang="en-US" sz="2000" dirty="0"/>
          </a:p>
          <a:p>
            <a:pPr marL="457200" indent="-457200">
              <a:lnSpc>
                <a:spcPct val="120000"/>
              </a:lnSpc>
              <a:buFont typeface="+mj-lt"/>
              <a:buAutoNum type="arabicPeriod"/>
            </a:pPr>
            <a:endParaRPr lang="en-US" sz="2000" dirty="0" smtClean="0"/>
          </a:p>
          <a:p>
            <a:pPr marL="457200" indent="-457200">
              <a:lnSpc>
                <a:spcPct val="120000"/>
              </a:lnSpc>
              <a:buFont typeface="+mj-lt"/>
              <a:buAutoNum type="arabicPeriod"/>
            </a:pPr>
            <a:endParaRPr lang="en-US" sz="2000" dirty="0"/>
          </a:p>
          <a:p>
            <a:pPr marL="457200" indent="-457200">
              <a:lnSpc>
                <a:spcPct val="120000"/>
              </a:lnSpc>
              <a:buFont typeface="+mj-lt"/>
              <a:buAutoNum type="arabicPeriod"/>
            </a:pPr>
            <a:endParaRPr lang="en-US" sz="2000" dirty="0" smtClean="0"/>
          </a:p>
          <a:p>
            <a:pPr>
              <a:lnSpc>
                <a:spcPct val="120000"/>
              </a:lnSpc>
            </a:pPr>
            <a:r>
              <a:rPr lang="en-US" sz="2000" dirty="0" smtClean="0"/>
              <a:t>E.g</a:t>
            </a:r>
            <a:r>
              <a:rPr lang="en-US" sz="2000" dirty="0"/>
              <a:t>.) </a:t>
            </a:r>
            <a:r>
              <a:rPr lang="en-US" sz="2000" b="1" dirty="0"/>
              <a:t>temporal structure: </a:t>
            </a:r>
            <a:r>
              <a:rPr lang="en-US" sz="2000" dirty="0"/>
              <a:t>special words for time and include them in </a:t>
            </a:r>
            <a:r>
              <a:rPr lang="en-US" sz="2000" dirty="0" err="1"/>
              <a:t>BoW</a:t>
            </a:r>
            <a:endParaRPr lang="en-US" sz="2400" dirty="0"/>
          </a:p>
        </p:txBody>
      </p:sp>
      <p:sp>
        <p:nvSpPr>
          <p:cNvPr id="13" name="TextBox 12"/>
          <p:cNvSpPr txBox="1"/>
          <p:nvPr/>
        </p:nvSpPr>
        <p:spPr>
          <a:xfrm>
            <a:off x="457199" y="4387970"/>
            <a:ext cx="8229601" cy="523220"/>
          </a:xfrm>
          <a:prstGeom prst="rect">
            <a:avLst/>
          </a:prstGeom>
          <a:noFill/>
        </p:spPr>
        <p:txBody>
          <a:bodyPr wrap="square" rtlCol="0">
            <a:spAutoFit/>
          </a:bodyPr>
          <a:lstStyle/>
          <a:p>
            <a:pPr>
              <a:lnSpc>
                <a:spcPct val="120000"/>
              </a:lnSpc>
            </a:pPr>
            <a:r>
              <a:rPr lang="en-US" sz="2000" dirty="0" smtClean="0"/>
              <a:t>E.g.)</a:t>
            </a:r>
            <a:r>
              <a:rPr lang="en-US" sz="2000" b="1" dirty="0" smtClean="0"/>
              <a:t> </a:t>
            </a:r>
            <a:r>
              <a:rPr lang="en-US" sz="2400" b="1" dirty="0" smtClean="0"/>
              <a:t>temporal structure:</a:t>
            </a:r>
            <a:r>
              <a:rPr lang="en-US" sz="2400" dirty="0" smtClean="0"/>
              <a:t> </a:t>
            </a:r>
            <a:r>
              <a:rPr lang="en-US" sz="2000" dirty="0"/>
              <a:t>s</a:t>
            </a:r>
            <a:r>
              <a:rPr lang="en-US" sz="2000" dirty="0" smtClean="0"/>
              <a:t>pecial </a:t>
            </a:r>
            <a:r>
              <a:rPr lang="en-US" sz="2000" dirty="0"/>
              <a:t>words for </a:t>
            </a:r>
            <a:r>
              <a:rPr lang="en-US" sz="2000" dirty="0" smtClean="0"/>
              <a:t>time and include </a:t>
            </a:r>
            <a:r>
              <a:rPr lang="en-US" sz="2000" dirty="0"/>
              <a:t>them in </a:t>
            </a:r>
            <a:r>
              <a:rPr lang="en-US" sz="2000" dirty="0" err="1"/>
              <a:t>BoW</a:t>
            </a:r>
            <a:endParaRPr lang="en-US" sz="2000" dirty="0"/>
          </a:p>
        </p:txBody>
      </p:sp>
      <p:sp>
        <p:nvSpPr>
          <p:cNvPr id="14" name="Rectangle 13"/>
          <p:cNvSpPr/>
          <p:nvPr/>
        </p:nvSpPr>
        <p:spPr>
          <a:xfrm>
            <a:off x="6809675" y="3631360"/>
            <a:ext cx="2010810" cy="288936"/>
          </a:xfrm>
          <a:prstGeom prst="rect">
            <a:avLst/>
          </a:prstGeom>
          <a:no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4F81BD"/>
                </a:solidFill>
                <a:latin typeface="Avenir Book"/>
                <a:cs typeface="Avenir Book"/>
              </a:rPr>
              <a:t>Memory Vector</a:t>
            </a:r>
            <a:endParaRPr lang="en-US" dirty="0">
              <a:solidFill>
                <a:srgbClr val="4F81BD"/>
              </a:solidFill>
              <a:latin typeface="Avenir Book"/>
              <a:cs typeface="Avenir Book"/>
            </a:endParaRPr>
          </a:p>
        </p:txBody>
      </p:sp>
      <p:sp>
        <p:nvSpPr>
          <p:cNvPr id="16" name="Rectangle 15"/>
          <p:cNvSpPr/>
          <p:nvPr/>
        </p:nvSpPr>
        <p:spPr>
          <a:xfrm>
            <a:off x="4070867" y="3631360"/>
            <a:ext cx="2570624" cy="288068"/>
          </a:xfrm>
          <a:prstGeom prst="rect">
            <a:avLst/>
          </a:prstGeom>
          <a:no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accent1"/>
                </a:solidFill>
                <a:latin typeface="Avenir Book"/>
                <a:cs typeface="Avenir Book"/>
              </a:rPr>
              <a:t>Embedding Vectors</a:t>
            </a:r>
            <a:endParaRPr lang="en-US" dirty="0">
              <a:solidFill>
                <a:schemeClr val="accent1"/>
              </a:solidFill>
              <a:latin typeface="Avenir Book"/>
              <a:cs typeface="Avenir Book"/>
            </a:endParaRPr>
          </a:p>
        </p:txBody>
      </p:sp>
      <p:sp>
        <p:nvSpPr>
          <p:cNvPr id="19" name="Left Brace 18"/>
          <p:cNvSpPr/>
          <p:nvPr/>
        </p:nvSpPr>
        <p:spPr>
          <a:xfrm rot="16200000" flipV="1">
            <a:off x="5239017" y="2236014"/>
            <a:ext cx="226762" cy="2563062"/>
          </a:xfrm>
          <a:prstGeom prst="leftBrace">
            <a:avLst>
              <a:gd name="adj1" fmla="val 36830"/>
              <a:gd name="adj2" fmla="val 50000"/>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tx2"/>
              </a:solidFill>
              <a:latin typeface="Garamond"/>
            </a:endParaRPr>
          </a:p>
        </p:txBody>
      </p:sp>
      <p:cxnSp>
        <p:nvCxnSpPr>
          <p:cNvPr id="20" name="Straight Arrow Connector 19"/>
          <p:cNvCxnSpPr/>
          <p:nvPr/>
        </p:nvCxnSpPr>
        <p:spPr>
          <a:xfrm flipH="1" flipV="1">
            <a:off x="7277781" y="3404164"/>
            <a:ext cx="246955" cy="226762"/>
          </a:xfrm>
          <a:prstGeom prst="straightConnector1">
            <a:avLst/>
          </a:prstGeom>
          <a:ln w="12700" cmpd="sng">
            <a:solidFill>
              <a:srgbClr val="4F81BD"/>
            </a:solidFill>
            <a:headEnd type="none"/>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6358236" y="5375788"/>
            <a:ext cx="1980180" cy="288935"/>
          </a:xfrm>
          <a:prstGeom prst="rect">
            <a:avLst/>
          </a:prstGeom>
          <a:solidFill>
            <a:srgbClr val="EBF1DE"/>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4F81BD"/>
                </a:solidFill>
                <a:latin typeface="Avenir Book"/>
                <a:cs typeface="Avenir Book"/>
              </a:rPr>
              <a:t>Time embedding</a:t>
            </a:r>
            <a:endParaRPr lang="en-US" dirty="0">
              <a:solidFill>
                <a:srgbClr val="4F81BD"/>
              </a:solidFill>
              <a:latin typeface="Avenir Book"/>
              <a:cs typeface="Avenir Book"/>
            </a:endParaRPr>
          </a:p>
        </p:txBody>
      </p:sp>
      <p:cxnSp>
        <p:nvCxnSpPr>
          <p:cNvPr id="24" name="Straight Arrow Connector 23"/>
          <p:cNvCxnSpPr/>
          <p:nvPr/>
        </p:nvCxnSpPr>
        <p:spPr>
          <a:xfrm flipH="1">
            <a:off x="7332729" y="5678991"/>
            <a:ext cx="65542" cy="360880"/>
          </a:xfrm>
          <a:prstGeom prst="straightConnector1">
            <a:avLst/>
          </a:prstGeom>
          <a:ln w="12700" cmpd="sng">
            <a:solidFill>
              <a:srgbClr val="4F81BD"/>
            </a:solidFill>
            <a:headEnd type="none"/>
            <a:tailEnd type="triangle"/>
          </a:ln>
        </p:spPr>
        <p:style>
          <a:lnRef idx="1">
            <a:schemeClr val="dk1"/>
          </a:lnRef>
          <a:fillRef idx="0">
            <a:schemeClr val="dk1"/>
          </a:fillRef>
          <a:effectRef idx="0">
            <a:schemeClr val="dk1"/>
          </a:effectRef>
          <a:fontRef idx="minor">
            <a:schemeClr val="tx1"/>
          </a:fontRef>
        </p:style>
      </p:cxnSp>
      <p:pic>
        <p:nvPicPr>
          <p:cNvPr id="37" name="Picture 36" descr="gif.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19" y="3077331"/>
            <a:ext cx="6191814" cy="304017"/>
          </a:xfrm>
          <a:prstGeom prst="rect">
            <a:avLst/>
          </a:prstGeom>
        </p:spPr>
      </p:pic>
      <p:sp>
        <p:nvSpPr>
          <p:cNvPr id="22" name="Rounded Rectangle 21"/>
          <p:cNvSpPr/>
          <p:nvPr/>
        </p:nvSpPr>
        <p:spPr>
          <a:xfrm>
            <a:off x="6682233" y="2926299"/>
            <a:ext cx="2014773" cy="993129"/>
          </a:xfrm>
          <a:prstGeom prst="roundRect">
            <a:avLst>
              <a:gd name="adj" fmla="val 6986"/>
            </a:avLst>
          </a:prstGeom>
          <a:solidFill>
            <a:schemeClr val="accent1">
              <a:lumMod val="20000"/>
              <a:lumOff val="80000"/>
            </a:schemeClr>
          </a:solidFill>
          <a:ln w="12700" cmpd="sng">
            <a:no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3" name="Group 2"/>
          <p:cNvGrpSpPr/>
          <p:nvPr/>
        </p:nvGrpSpPr>
        <p:grpSpPr>
          <a:xfrm>
            <a:off x="769752" y="5003536"/>
            <a:ext cx="6820203" cy="1401658"/>
            <a:chOff x="769752" y="5003536"/>
            <a:chExt cx="6820203" cy="1401658"/>
          </a:xfrm>
        </p:grpSpPr>
        <p:sp>
          <p:nvSpPr>
            <p:cNvPr id="27" name="Oval 26"/>
            <p:cNvSpPr/>
            <p:nvPr/>
          </p:nvSpPr>
          <p:spPr>
            <a:xfrm>
              <a:off x="769752" y="5003536"/>
              <a:ext cx="513167" cy="1401658"/>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Oval 27"/>
            <p:cNvSpPr/>
            <p:nvPr/>
          </p:nvSpPr>
          <p:spPr>
            <a:xfrm>
              <a:off x="7076788" y="5897680"/>
              <a:ext cx="513167" cy="493390"/>
            </a:xfrm>
            <a:prstGeom prst="ellipse">
              <a:avLst/>
            </a:prstGeom>
            <a:no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5" name="Picture 4"/>
          <p:cNvPicPr>
            <a:picLocks noChangeAspect="1"/>
          </p:cNvPicPr>
          <p:nvPr/>
        </p:nvPicPr>
        <p:blipFill>
          <a:blip r:embed="rId4"/>
          <a:stretch>
            <a:fillRect/>
          </a:stretch>
        </p:blipFill>
        <p:spPr>
          <a:xfrm>
            <a:off x="952548" y="6025603"/>
            <a:ext cx="7259320" cy="304800"/>
          </a:xfrm>
          <a:prstGeom prst="rect">
            <a:avLst/>
          </a:prstGeom>
        </p:spPr>
      </p:pic>
      <p:pic>
        <p:nvPicPr>
          <p:cNvPr id="6" name="Picture 5"/>
          <p:cNvPicPr>
            <a:picLocks noChangeAspect="1"/>
          </p:cNvPicPr>
          <p:nvPr/>
        </p:nvPicPr>
        <p:blipFill>
          <a:blip r:embed="rId5"/>
          <a:stretch>
            <a:fillRect/>
          </a:stretch>
        </p:blipFill>
        <p:spPr>
          <a:xfrm>
            <a:off x="939720" y="5618978"/>
            <a:ext cx="3286760" cy="223520"/>
          </a:xfrm>
          <a:prstGeom prst="rect">
            <a:avLst/>
          </a:prstGeom>
        </p:spPr>
      </p:pic>
      <p:pic>
        <p:nvPicPr>
          <p:cNvPr id="7" name="Picture 6"/>
          <p:cNvPicPr>
            <a:picLocks noChangeAspect="1"/>
          </p:cNvPicPr>
          <p:nvPr/>
        </p:nvPicPr>
        <p:blipFill>
          <a:blip r:embed="rId6"/>
          <a:stretch>
            <a:fillRect/>
          </a:stretch>
        </p:blipFill>
        <p:spPr>
          <a:xfrm>
            <a:off x="952548" y="5189876"/>
            <a:ext cx="3423920" cy="284480"/>
          </a:xfrm>
          <a:prstGeom prst="rect">
            <a:avLst/>
          </a:prstGeom>
        </p:spPr>
      </p:pic>
      <p:sp>
        <p:nvSpPr>
          <p:cNvPr id="31" name="Rectangle 30"/>
          <p:cNvSpPr/>
          <p:nvPr/>
        </p:nvSpPr>
        <p:spPr>
          <a:xfrm>
            <a:off x="193964" y="4854736"/>
            <a:ext cx="8626521" cy="165609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7"/>
          <a:stretch>
            <a:fillRect/>
          </a:stretch>
        </p:blipFill>
        <p:spPr>
          <a:xfrm>
            <a:off x="260250" y="4847153"/>
            <a:ext cx="8541266" cy="1663676"/>
          </a:xfrm>
          <a:prstGeom prst="rect">
            <a:avLst/>
          </a:prstGeom>
        </p:spPr>
      </p:pic>
    </p:spTree>
    <p:extLst>
      <p:ext uri="{BB962C8B-B14F-4D97-AF65-F5344CB8AC3E}">
        <p14:creationId xmlns:p14="http://schemas.microsoft.com/office/powerpoint/2010/main" val="410488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on </a:t>
            </a:r>
            <a:r>
              <a:rPr lang="en-US" dirty="0" err="1" smtClean="0"/>
              <a:t>bAbI</a:t>
            </a:r>
            <a:r>
              <a:rPr lang="en-US" dirty="0" smtClean="0"/>
              <a:t> </a:t>
            </a:r>
            <a:r>
              <a:rPr lang="en-US" dirty="0"/>
              <a:t>test set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66524B-EFB2-440A-A306-27BFAF47C3E9}" type="slidenum">
              <a:rPr lang="en-US" smtClean="0"/>
              <a:t>24</a:t>
            </a:fld>
            <a:endParaRPr lang="en-US"/>
          </a:p>
        </p:txBody>
      </p:sp>
      <p:pic>
        <p:nvPicPr>
          <p:cNvPr id="6" name="Picture 5"/>
          <p:cNvPicPr>
            <a:picLocks noChangeAspect="1"/>
          </p:cNvPicPr>
          <p:nvPr/>
        </p:nvPicPr>
        <p:blipFill>
          <a:blip r:embed="rId2"/>
          <a:stretch>
            <a:fillRect/>
          </a:stretch>
        </p:blipFill>
        <p:spPr>
          <a:xfrm>
            <a:off x="488950" y="1421965"/>
            <a:ext cx="8026400" cy="5341538"/>
          </a:xfrm>
          <a:prstGeom prst="rect">
            <a:avLst/>
          </a:prstGeom>
        </p:spPr>
      </p:pic>
      <p:sp>
        <p:nvSpPr>
          <p:cNvPr id="7" name="Rectangle 6"/>
          <p:cNvSpPr/>
          <p:nvPr/>
        </p:nvSpPr>
        <p:spPr>
          <a:xfrm>
            <a:off x="2316480" y="1920240"/>
            <a:ext cx="518160" cy="264160"/>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3157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on </a:t>
            </a:r>
            <a:r>
              <a:rPr lang="en-US" dirty="0" err="1"/>
              <a:t>bAbI</a:t>
            </a:r>
            <a:r>
              <a:rPr lang="en-US" dirty="0"/>
              <a:t> test set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66524B-EFB2-440A-A306-27BFAF47C3E9}" type="slidenum">
              <a:rPr lang="en-US" smtClean="0"/>
              <a:t>25</a:t>
            </a:fld>
            <a:endParaRPr lang="en-US"/>
          </a:p>
        </p:txBody>
      </p:sp>
      <p:pic>
        <p:nvPicPr>
          <p:cNvPr id="5" name="Picture 4"/>
          <p:cNvPicPr>
            <a:picLocks noChangeAspect="1"/>
          </p:cNvPicPr>
          <p:nvPr/>
        </p:nvPicPr>
        <p:blipFill>
          <a:blip r:embed="rId2"/>
          <a:stretch>
            <a:fillRect/>
          </a:stretch>
        </p:blipFill>
        <p:spPr>
          <a:xfrm>
            <a:off x="1014147" y="1690689"/>
            <a:ext cx="7115705" cy="5026276"/>
          </a:xfrm>
          <a:prstGeom prst="rect">
            <a:avLst/>
          </a:prstGeom>
        </p:spPr>
      </p:pic>
    </p:spTree>
    <p:extLst>
      <p:ext uri="{BB962C8B-B14F-4D97-AF65-F5344CB8AC3E}">
        <p14:creationId xmlns:p14="http://schemas.microsoft.com/office/powerpoint/2010/main" val="1698675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t>
            </a:r>
            <a:r>
              <a:rPr lang="en-US" dirty="0"/>
              <a:t>on Language modeling</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66524B-EFB2-440A-A306-27BFAF47C3E9}" type="slidenum">
              <a:rPr lang="en-US" smtClean="0"/>
              <a:t>26</a:t>
            </a:fld>
            <a:endParaRPr lang="en-US"/>
          </a:p>
        </p:txBody>
      </p:sp>
      <p:pic>
        <p:nvPicPr>
          <p:cNvPr id="5" name="Picture 4"/>
          <p:cNvPicPr>
            <a:picLocks noChangeAspect="1"/>
          </p:cNvPicPr>
          <p:nvPr/>
        </p:nvPicPr>
        <p:blipFill>
          <a:blip r:embed="rId2"/>
          <a:stretch>
            <a:fillRect/>
          </a:stretch>
        </p:blipFill>
        <p:spPr>
          <a:xfrm>
            <a:off x="1041111" y="1670910"/>
            <a:ext cx="6886575" cy="5050566"/>
          </a:xfrm>
          <a:prstGeom prst="rect">
            <a:avLst/>
          </a:prstGeom>
        </p:spPr>
      </p:pic>
    </p:spTree>
    <p:extLst>
      <p:ext uri="{BB962C8B-B14F-4D97-AF65-F5344CB8AC3E}">
        <p14:creationId xmlns:p14="http://schemas.microsoft.com/office/powerpoint/2010/main" val="3614593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66524B-EFB2-440A-A306-27BFAF47C3E9}" type="slidenum">
              <a:rPr lang="en-US" smtClean="0"/>
              <a:t>27</a:t>
            </a:fld>
            <a:endParaRPr lang="en-US"/>
          </a:p>
        </p:txBody>
      </p:sp>
      <p:pic>
        <p:nvPicPr>
          <p:cNvPr id="5" name="Picture 4"/>
          <p:cNvPicPr>
            <a:picLocks noChangeAspect="1"/>
          </p:cNvPicPr>
          <p:nvPr/>
        </p:nvPicPr>
        <p:blipFill>
          <a:blip r:embed="rId2"/>
          <a:stretch>
            <a:fillRect/>
          </a:stretch>
        </p:blipFill>
        <p:spPr>
          <a:xfrm>
            <a:off x="0" y="805603"/>
            <a:ext cx="9144000" cy="5246794"/>
          </a:xfrm>
          <a:prstGeom prst="rect">
            <a:avLst/>
          </a:prstGeom>
        </p:spPr>
      </p:pic>
    </p:spTree>
    <p:extLst>
      <p:ext uri="{BB962C8B-B14F-4D97-AF65-F5344CB8AC3E}">
        <p14:creationId xmlns:p14="http://schemas.microsoft.com/office/powerpoint/2010/main" val="2030297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1" dirty="0" smtClean="0"/>
              <a:t>Artificial tasks to help design new methods:</a:t>
            </a:r>
          </a:p>
          <a:p>
            <a:pPr lvl="1"/>
            <a:r>
              <a:rPr lang="en-US" dirty="0" smtClean="0">
                <a:solidFill>
                  <a:srgbClr val="0000FF"/>
                </a:solidFill>
              </a:rPr>
              <a:t>New methods </a:t>
            </a:r>
            <a:r>
              <a:rPr lang="en-US" dirty="0">
                <a:solidFill>
                  <a:srgbClr val="0000FF"/>
                </a:solidFill>
              </a:rPr>
              <a:t>that succeed on all </a:t>
            </a:r>
            <a:r>
              <a:rPr lang="en-US" dirty="0" err="1">
                <a:solidFill>
                  <a:srgbClr val="0000FF"/>
                </a:solidFill>
              </a:rPr>
              <a:t>bAbI</a:t>
            </a:r>
            <a:r>
              <a:rPr lang="en-US" dirty="0">
                <a:solidFill>
                  <a:srgbClr val="0000FF"/>
                </a:solidFill>
              </a:rPr>
              <a:t> </a:t>
            </a:r>
            <a:r>
              <a:rPr lang="en-US" dirty="0" smtClean="0">
                <a:solidFill>
                  <a:srgbClr val="0000FF"/>
                </a:solidFill>
              </a:rPr>
              <a:t>tasks?</a:t>
            </a:r>
            <a:endParaRPr lang="en-US" dirty="0">
              <a:solidFill>
                <a:srgbClr val="0000FF"/>
              </a:solidFill>
            </a:endParaRPr>
          </a:p>
          <a:p>
            <a:pPr lvl="1"/>
            <a:r>
              <a:rPr lang="en-US" dirty="0" smtClean="0">
                <a:solidFill>
                  <a:srgbClr val="0000FF"/>
                </a:solidFill>
              </a:rPr>
              <a:t>Make </a:t>
            </a:r>
            <a:r>
              <a:rPr lang="en-US" dirty="0">
                <a:solidFill>
                  <a:srgbClr val="0000FF"/>
                </a:solidFill>
              </a:rPr>
              <a:t>more </a:t>
            </a:r>
            <a:r>
              <a:rPr lang="en-US" dirty="0" err="1">
                <a:solidFill>
                  <a:srgbClr val="0000FF"/>
                </a:solidFill>
              </a:rPr>
              <a:t>bAbI</a:t>
            </a:r>
            <a:r>
              <a:rPr lang="en-US" dirty="0">
                <a:solidFill>
                  <a:srgbClr val="0000FF"/>
                </a:solidFill>
              </a:rPr>
              <a:t> tasks to check other </a:t>
            </a:r>
            <a:r>
              <a:rPr lang="en-US" dirty="0" smtClean="0">
                <a:solidFill>
                  <a:srgbClr val="0000FF"/>
                </a:solidFill>
              </a:rPr>
              <a:t>skills.</a:t>
            </a:r>
          </a:p>
          <a:p>
            <a:pPr marL="514350" indent="-514350">
              <a:buFont typeface="+mj-lt"/>
              <a:buAutoNum type="arabicPeriod"/>
            </a:pPr>
            <a:r>
              <a:rPr lang="en-US" b="1" dirty="0" smtClean="0"/>
              <a:t>Real tasks to make sure those methods are actually useful:</a:t>
            </a:r>
            <a:endParaRPr lang="en-US" b="1" dirty="0"/>
          </a:p>
          <a:p>
            <a:pPr lvl="1"/>
            <a:r>
              <a:rPr lang="en-US" dirty="0" smtClean="0">
                <a:solidFill>
                  <a:srgbClr val="008000"/>
                </a:solidFill>
              </a:rPr>
              <a:t>Sophisticated </a:t>
            </a:r>
            <a:r>
              <a:rPr lang="en-US" dirty="0">
                <a:solidFill>
                  <a:srgbClr val="008000"/>
                </a:solidFill>
              </a:rPr>
              <a:t>reasoning on </a:t>
            </a:r>
            <a:r>
              <a:rPr lang="en-US" dirty="0" err="1">
                <a:solidFill>
                  <a:srgbClr val="008000"/>
                </a:solidFill>
              </a:rPr>
              <a:t>bAbI</a:t>
            </a:r>
            <a:r>
              <a:rPr lang="en-US" dirty="0">
                <a:solidFill>
                  <a:srgbClr val="008000"/>
                </a:solidFill>
              </a:rPr>
              <a:t> tasks </a:t>
            </a:r>
            <a:r>
              <a:rPr lang="en-US" dirty="0" smtClean="0">
                <a:solidFill>
                  <a:srgbClr val="008000"/>
                </a:solidFill>
              </a:rPr>
              <a:t>doesn’t always happen </a:t>
            </a:r>
            <a:r>
              <a:rPr lang="en-US" dirty="0">
                <a:solidFill>
                  <a:srgbClr val="008000"/>
                </a:solidFill>
              </a:rPr>
              <a:t>as clearly on </a:t>
            </a:r>
            <a:r>
              <a:rPr lang="en-US" u="sng" dirty="0">
                <a:solidFill>
                  <a:srgbClr val="008000"/>
                </a:solidFill>
              </a:rPr>
              <a:t>real</a:t>
            </a:r>
            <a:r>
              <a:rPr lang="en-US" dirty="0">
                <a:solidFill>
                  <a:srgbClr val="008000"/>
                </a:solidFill>
              </a:rPr>
              <a:t> </a:t>
            </a:r>
            <a:r>
              <a:rPr lang="en-US" dirty="0" smtClean="0">
                <a:solidFill>
                  <a:srgbClr val="008000"/>
                </a:solidFill>
              </a:rPr>
              <a:t>data.</a:t>
            </a:r>
            <a:endParaRPr lang="en-US" dirty="0">
              <a:solidFill>
                <a:srgbClr val="008000"/>
              </a:solidFill>
            </a:endParaRPr>
          </a:p>
          <a:p>
            <a:pPr lvl="1"/>
            <a:r>
              <a:rPr lang="en-US" dirty="0" smtClean="0">
                <a:solidFill>
                  <a:srgbClr val="008000"/>
                </a:solidFill>
              </a:rPr>
              <a:t>Models </a:t>
            </a:r>
            <a:r>
              <a:rPr lang="en-US" dirty="0">
                <a:solidFill>
                  <a:srgbClr val="008000"/>
                </a:solidFill>
              </a:rPr>
              <a:t>that work </a:t>
            </a:r>
            <a:r>
              <a:rPr lang="en-US" dirty="0" smtClean="0">
                <a:solidFill>
                  <a:srgbClr val="008000"/>
                </a:solidFill>
              </a:rPr>
              <a:t>jointly on </a:t>
            </a:r>
            <a:r>
              <a:rPr lang="en-US" b="1" u="sng" dirty="0" smtClean="0">
                <a:solidFill>
                  <a:srgbClr val="008000"/>
                </a:solidFill>
              </a:rPr>
              <a:t>all</a:t>
            </a:r>
            <a:r>
              <a:rPr lang="en-US" dirty="0" smtClean="0">
                <a:solidFill>
                  <a:srgbClr val="008000"/>
                </a:solidFill>
              </a:rPr>
              <a:t> </a:t>
            </a:r>
            <a:r>
              <a:rPr lang="en-US" dirty="0">
                <a:solidFill>
                  <a:srgbClr val="008000"/>
                </a:solidFill>
              </a:rPr>
              <a:t>tasks so far </a:t>
            </a:r>
            <a:r>
              <a:rPr lang="en-US" dirty="0" smtClean="0">
                <a:solidFill>
                  <a:srgbClr val="008000"/>
                </a:solidFill>
              </a:rPr>
              <a:t>built.</a:t>
            </a:r>
          </a:p>
          <a:p>
            <a:pPr marL="514350" indent="-514350">
              <a:buFont typeface="+mj-lt"/>
              <a:buAutoNum type="arabicPeriod"/>
            </a:pPr>
            <a:r>
              <a:rPr lang="en-US" b="1" dirty="0" smtClean="0"/>
              <a:t>Dream: can </a:t>
            </a:r>
            <a:r>
              <a:rPr lang="en-US" b="1" dirty="0"/>
              <a:t>learn from very weak </a:t>
            </a:r>
            <a:r>
              <a:rPr lang="en-US" b="1" dirty="0" smtClean="0"/>
              <a:t>supervision:</a:t>
            </a:r>
          </a:p>
          <a:p>
            <a:pPr lvl="1">
              <a:buFont typeface="Arial" charset="0"/>
              <a:buChar char="•"/>
            </a:pPr>
            <a:r>
              <a:rPr lang="en-US" dirty="0" smtClean="0">
                <a:solidFill>
                  <a:srgbClr val="7030A0"/>
                </a:solidFill>
              </a:rPr>
              <a:t>We would like to learn in an environment just by communicating with other agents / humans, as well as seeing other agents communicating + acting in the environment.</a:t>
            </a:r>
          </a:p>
          <a:p>
            <a:pPr lvl="1"/>
            <a:r>
              <a:rPr lang="en-US" dirty="0" smtClean="0">
                <a:solidFill>
                  <a:srgbClr val="7030A0"/>
                </a:solidFill>
              </a:rPr>
              <a:t>E.g</a:t>
            </a:r>
            <a:r>
              <a:rPr lang="en-US" dirty="0">
                <a:solidFill>
                  <a:srgbClr val="7030A0"/>
                </a:solidFill>
              </a:rPr>
              <a:t>. </a:t>
            </a:r>
            <a:r>
              <a:rPr lang="en-US" dirty="0" smtClean="0">
                <a:solidFill>
                  <a:srgbClr val="7030A0"/>
                </a:solidFill>
              </a:rPr>
              <a:t>a </a:t>
            </a:r>
            <a:r>
              <a:rPr lang="en-US" dirty="0">
                <a:solidFill>
                  <a:srgbClr val="7030A0"/>
                </a:solidFill>
              </a:rPr>
              <a:t>baby </a:t>
            </a:r>
            <a:r>
              <a:rPr lang="en-US" dirty="0" smtClean="0">
                <a:solidFill>
                  <a:srgbClr val="7030A0"/>
                </a:solidFill>
              </a:rPr>
              <a:t>talking to its parents, and seeing them talk </a:t>
            </a:r>
            <a:r>
              <a:rPr lang="en-US" dirty="0">
                <a:solidFill>
                  <a:srgbClr val="7030A0"/>
                </a:solidFill>
              </a:rPr>
              <a:t>to each </a:t>
            </a:r>
            <a:r>
              <a:rPr lang="en-US" dirty="0" smtClean="0">
                <a:solidFill>
                  <a:srgbClr val="7030A0"/>
                </a:solidFill>
              </a:rPr>
              <a:t>other.</a:t>
            </a:r>
            <a:endParaRPr lang="en-US" dirty="0">
              <a:solidFill>
                <a:srgbClr val="7030A0"/>
              </a:solidFill>
            </a:endParaRPr>
          </a:p>
        </p:txBody>
      </p:sp>
      <p:sp>
        <p:nvSpPr>
          <p:cNvPr id="4" name="Slide Number Placeholder 3"/>
          <p:cNvSpPr>
            <a:spLocks noGrp="1"/>
          </p:cNvSpPr>
          <p:nvPr>
            <p:ph type="sldNum" sz="quarter" idx="12"/>
          </p:nvPr>
        </p:nvSpPr>
        <p:spPr/>
        <p:txBody>
          <a:bodyPr/>
          <a:lstStyle/>
          <a:p>
            <a:fld id="{6766524B-EFB2-440A-A306-27BFAF47C3E9}" type="slidenum">
              <a:rPr lang="en-US" smtClean="0"/>
              <a:t>28</a:t>
            </a:fld>
            <a:endParaRPr lang="en-US"/>
          </a:p>
        </p:txBody>
      </p:sp>
    </p:spTree>
    <p:extLst>
      <p:ext uri="{BB962C8B-B14F-4D97-AF65-F5344CB8AC3E}">
        <p14:creationId xmlns:p14="http://schemas.microsoft.com/office/powerpoint/2010/main" val="1019033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paper / data / code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Papers:</a:t>
            </a:r>
          </a:p>
          <a:p>
            <a:pPr lvl="1"/>
            <a:r>
              <a:rPr lang="en-US" dirty="0" err="1" smtClean="0"/>
              <a:t>bAbI</a:t>
            </a:r>
            <a:r>
              <a:rPr lang="en-US" dirty="0" smtClean="0"/>
              <a:t> tasks: </a:t>
            </a:r>
            <a:r>
              <a:rPr lang="en-US" dirty="0">
                <a:hlinkClick r:id="rId2"/>
              </a:rPr>
              <a:t>arxiv.org/abs/</a:t>
            </a:r>
            <a:r>
              <a:rPr lang="en-US" dirty="0" smtClean="0">
                <a:hlinkClick r:id="rId2"/>
              </a:rPr>
              <a:t>1502.05698</a:t>
            </a:r>
            <a:endParaRPr lang="en-US" dirty="0" smtClean="0"/>
          </a:p>
          <a:p>
            <a:pPr lvl="1"/>
            <a:r>
              <a:rPr lang="en-US" dirty="0" smtClean="0"/>
              <a:t>Memory Networks</a:t>
            </a:r>
            <a:r>
              <a:rPr lang="en-US" dirty="0"/>
              <a:t>: </a:t>
            </a:r>
            <a:r>
              <a:rPr lang="en-US" dirty="0">
                <a:hlinkClick r:id="rId3"/>
              </a:rPr>
              <a:t>http://arxiv.org/abs/</a:t>
            </a:r>
            <a:r>
              <a:rPr lang="en-US" dirty="0" smtClean="0">
                <a:hlinkClick r:id="rId3"/>
              </a:rPr>
              <a:t>1410.3916</a:t>
            </a:r>
            <a:endParaRPr lang="en-US" dirty="0" smtClean="0"/>
          </a:p>
          <a:p>
            <a:pPr lvl="1"/>
            <a:r>
              <a:rPr lang="en-US" dirty="0" smtClean="0"/>
              <a:t>End-to-end </a:t>
            </a:r>
            <a:r>
              <a:rPr lang="en-US" dirty="0"/>
              <a:t>Memory Networks: </a:t>
            </a:r>
            <a:r>
              <a:rPr lang="en-US" dirty="0">
                <a:hlinkClick r:id="rId4"/>
              </a:rPr>
              <a:t>http://arxiv.org/abs/</a:t>
            </a:r>
            <a:r>
              <a:rPr lang="en-US" dirty="0" smtClean="0">
                <a:hlinkClick r:id="rId4"/>
              </a:rPr>
              <a:t>1503.08895</a:t>
            </a:r>
            <a:endParaRPr lang="en-US" dirty="0" smtClean="0"/>
          </a:p>
          <a:p>
            <a:pPr lvl="1"/>
            <a:r>
              <a:rPr lang="en-US" dirty="0" smtClean="0"/>
              <a:t>Large-scale QA with </a:t>
            </a:r>
            <a:r>
              <a:rPr lang="en-US" dirty="0" err="1" smtClean="0"/>
              <a:t>MemNNs</a:t>
            </a:r>
            <a:r>
              <a:rPr lang="en-US" dirty="0" smtClean="0"/>
              <a:t>: </a:t>
            </a:r>
            <a:r>
              <a:rPr lang="en-US" dirty="0">
                <a:hlinkClick r:id="rId5"/>
              </a:rPr>
              <a:t>http://arxiv.org/abs/</a:t>
            </a:r>
            <a:r>
              <a:rPr lang="en-US" dirty="0" smtClean="0">
                <a:hlinkClick r:id="rId5"/>
              </a:rPr>
              <a:t>1506.02075</a:t>
            </a:r>
            <a:endParaRPr lang="en-US" dirty="0" smtClean="0"/>
          </a:p>
          <a:p>
            <a:pPr lvl="1"/>
            <a:r>
              <a:rPr lang="en-US" dirty="0"/>
              <a:t>Reading Children’s Books: </a:t>
            </a:r>
            <a:r>
              <a:rPr lang="en-US" dirty="0">
                <a:hlinkClick r:id="rId6"/>
              </a:rPr>
              <a:t>http://</a:t>
            </a:r>
            <a:r>
              <a:rPr lang="en-US" dirty="0" err="1">
                <a:hlinkClick r:id="rId6"/>
              </a:rPr>
              <a:t>arxiv.org</a:t>
            </a:r>
            <a:r>
              <a:rPr lang="en-US" dirty="0">
                <a:hlinkClick r:id="rId6"/>
              </a:rPr>
              <a:t>/abs/1511.02301</a:t>
            </a:r>
            <a:endParaRPr lang="en-US" dirty="0" smtClean="0"/>
          </a:p>
          <a:p>
            <a:pPr lvl="1"/>
            <a:r>
              <a:rPr lang="en-US" dirty="0" smtClean="0"/>
              <a:t>Evaluating End-To</a:t>
            </a:r>
            <a:r>
              <a:rPr lang="en-US" dirty="0"/>
              <a:t>-End Dialog:  </a:t>
            </a:r>
            <a:r>
              <a:rPr lang="en-US" dirty="0">
                <a:hlinkClick r:id="rId7"/>
              </a:rPr>
              <a:t>http://arxiv.org/abs/</a:t>
            </a:r>
            <a:r>
              <a:rPr lang="en-US" dirty="0" smtClean="0">
                <a:hlinkClick r:id="rId7"/>
              </a:rPr>
              <a:t>1511.06931</a:t>
            </a:r>
            <a:endParaRPr lang="en-US" dirty="0" smtClean="0"/>
          </a:p>
          <a:p>
            <a:pPr lvl="1"/>
            <a:r>
              <a:rPr lang="en-US" dirty="0" smtClean="0"/>
              <a:t>Dialog-based Language Learning</a:t>
            </a:r>
            <a:r>
              <a:rPr lang="en-US" dirty="0"/>
              <a:t>: </a:t>
            </a:r>
            <a:r>
              <a:rPr lang="en-US" dirty="0">
                <a:hlinkClick r:id="rId8"/>
              </a:rPr>
              <a:t>http://</a:t>
            </a:r>
            <a:r>
              <a:rPr lang="en-US" dirty="0" err="1">
                <a:hlinkClick r:id="rId8"/>
              </a:rPr>
              <a:t>arxiv.org</a:t>
            </a:r>
            <a:r>
              <a:rPr lang="en-US" dirty="0">
                <a:hlinkClick r:id="rId8"/>
              </a:rPr>
              <a:t>/abs/1604.06045</a:t>
            </a:r>
            <a:endParaRPr lang="en-US" dirty="0" smtClean="0"/>
          </a:p>
          <a:p>
            <a:r>
              <a:rPr lang="en-US" dirty="0" smtClean="0"/>
              <a:t>Data:</a:t>
            </a:r>
          </a:p>
          <a:p>
            <a:pPr lvl="1"/>
            <a:r>
              <a:rPr lang="en-US" dirty="0" err="1" smtClean="0"/>
              <a:t>bAbI</a:t>
            </a:r>
            <a:r>
              <a:rPr lang="en-US" dirty="0" smtClean="0"/>
              <a:t> tasks: </a:t>
            </a:r>
            <a:r>
              <a:rPr lang="en-US" dirty="0">
                <a:hlinkClick r:id="rId9" action="ppaction://hlinkfile"/>
              </a:rPr>
              <a:t>fb.ai/</a:t>
            </a:r>
            <a:r>
              <a:rPr lang="en-US" dirty="0" smtClean="0">
                <a:hlinkClick r:id="rId9" action="ppaction://hlinkfile"/>
              </a:rPr>
              <a:t>babi</a:t>
            </a:r>
            <a:endParaRPr lang="en-US" dirty="0" smtClean="0"/>
          </a:p>
          <a:p>
            <a:pPr lvl="1"/>
            <a:r>
              <a:rPr lang="en-US" dirty="0" err="1" smtClean="0"/>
              <a:t>SimpleQuestions</a:t>
            </a:r>
            <a:r>
              <a:rPr lang="en-US" dirty="0" smtClean="0"/>
              <a:t> dataset (100k questions): </a:t>
            </a:r>
            <a:r>
              <a:rPr lang="en-US" dirty="0" smtClean="0">
                <a:hlinkClick r:id="rId9" action="ppaction://hlinkfile"/>
              </a:rPr>
              <a:t>fb.ai/babi</a:t>
            </a:r>
            <a:endParaRPr lang="en-US" dirty="0" smtClean="0"/>
          </a:p>
          <a:p>
            <a:pPr lvl="1"/>
            <a:r>
              <a:rPr lang="en-US" dirty="0" smtClean="0"/>
              <a:t>Children’s Book Test dataset: </a:t>
            </a:r>
            <a:r>
              <a:rPr lang="en-US" dirty="0">
                <a:hlinkClick r:id="rId9" action="ppaction://hlinkfile"/>
              </a:rPr>
              <a:t>fb.ai/</a:t>
            </a:r>
            <a:r>
              <a:rPr lang="en-US" dirty="0" smtClean="0">
                <a:hlinkClick r:id="rId9" action="ppaction://hlinkfile"/>
              </a:rPr>
              <a:t>babi</a:t>
            </a:r>
            <a:endParaRPr lang="en-US" dirty="0" smtClean="0"/>
          </a:p>
          <a:p>
            <a:pPr lvl="1"/>
            <a:r>
              <a:rPr lang="en-US" dirty="0" smtClean="0"/>
              <a:t>Movie Dialog </a:t>
            </a:r>
            <a:r>
              <a:rPr lang="en-US" dirty="0" err="1" smtClean="0"/>
              <a:t>Dataest</a:t>
            </a:r>
            <a:r>
              <a:rPr lang="en-US" dirty="0" smtClean="0"/>
              <a:t>: </a:t>
            </a:r>
            <a:r>
              <a:rPr lang="en-US" dirty="0">
                <a:hlinkClick r:id="rId9" action="ppaction://hlinkfile"/>
              </a:rPr>
              <a:t>fb.ai/</a:t>
            </a:r>
            <a:r>
              <a:rPr lang="en-US" dirty="0" smtClean="0">
                <a:hlinkClick r:id="rId9" action="ppaction://hlinkfile"/>
              </a:rPr>
              <a:t>babi</a:t>
            </a:r>
            <a:endParaRPr lang="en-US" dirty="0" smtClean="0"/>
          </a:p>
          <a:p>
            <a:r>
              <a:rPr lang="en-US" dirty="0" smtClean="0"/>
              <a:t>Code:</a:t>
            </a:r>
          </a:p>
          <a:p>
            <a:pPr lvl="1"/>
            <a:r>
              <a:rPr lang="en-US" dirty="0" smtClean="0"/>
              <a:t>Memory Networks</a:t>
            </a:r>
            <a:r>
              <a:rPr lang="en-US" dirty="0"/>
              <a:t>: </a:t>
            </a:r>
            <a:r>
              <a:rPr lang="en-US" dirty="0">
                <a:hlinkClick r:id="rId10"/>
              </a:rPr>
              <a:t>https://github.com/facebook/</a:t>
            </a:r>
            <a:r>
              <a:rPr lang="en-US" dirty="0" smtClean="0">
                <a:hlinkClick r:id="rId10"/>
              </a:rPr>
              <a:t>MemNN</a:t>
            </a:r>
            <a:endParaRPr lang="en-US" dirty="0" smtClean="0"/>
          </a:p>
          <a:p>
            <a:pPr lvl="1"/>
            <a:r>
              <a:rPr lang="en-US" dirty="0" smtClean="0"/>
              <a:t>Simulation tasks </a:t>
            </a:r>
            <a:r>
              <a:rPr lang="en-US" dirty="0"/>
              <a:t>generator: </a:t>
            </a:r>
            <a:r>
              <a:rPr lang="en-US" dirty="0">
                <a:hlinkClick r:id="rId11"/>
              </a:rPr>
              <a:t>https://github.com/facebook/bAbI-</a:t>
            </a:r>
            <a:r>
              <a:rPr lang="en-US" dirty="0" smtClean="0">
                <a:hlinkClick r:id="rId11"/>
              </a:rPr>
              <a:t>tasks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6766524B-EFB2-440A-A306-27BFAF47C3E9}" type="slidenum">
              <a:rPr lang="en-US" smtClean="0"/>
              <a:t>29</a:t>
            </a:fld>
            <a:endParaRPr lang="en-US"/>
          </a:p>
        </p:txBody>
      </p:sp>
    </p:spTree>
    <p:extLst>
      <p:ext uri="{BB962C8B-B14F-4D97-AF65-F5344CB8AC3E}">
        <p14:creationId xmlns:p14="http://schemas.microsoft.com/office/powerpoint/2010/main" val="23471519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Issues</a:t>
            </a:r>
          </a:p>
        </p:txBody>
      </p:sp>
      <p:sp>
        <p:nvSpPr>
          <p:cNvPr id="3" name="Content Placeholder 2"/>
          <p:cNvSpPr>
            <a:spLocks noGrp="1"/>
          </p:cNvSpPr>
          <p:nvPr>
            <p:ph idx="1"/>
          </p:nvPr>
        </p:nvSpPr>
        <p:spPr>
          <a:xfrm>
            <a:off x="226801" y="1822021"/>
            <a:ext cx="4343400" cy="4824415"/>
          </a:xfrm>
        </p:spPr>
        <p:txBody>
          <a:bodyPr>
            <a:normAutofit fontScale="55000" lnSpcReduction="20000"/>
          </a:bodyPr>
          <a:lstStyle/>
          <a:p>
            <a:r>
              <a:rPr lang="en-US" dirty="0"/>
              <a:t>How to </a:t>
            </a:r>
            <a:r>
              <a:rPr lang="en-US" b="1" dirty="0"/>
              <a:t>represent knowledge</a:t>
            </a:r>
            <a:r>
              <a:rPr lang="en-US" dirty="0"/>
              <a:t> to be stored in memories</a:t>
            </a:r>
            <a:r>
              <a:rPr lang="en-US" dirty="0" smtClean="0"/>
              <a:t>?</a:t>
            </a:r>
          </a:p>
          <a:p>
            <a:r>
              <a:rPr lang="en-US" dirty="0" smtClean="0"/>
              <a:t>How </a:t>
            </a:r>
            <a:r>
              <a:rPr lang="en-US" dirty="0"/>
              <a:t>to decide </a:t>
            </a:r>
            <a:r>
              <a:rPr lang="en-US" b="1" dirty="0"/>
              <a:t>what to write and what not to write </a:t>
            </a:r>
            <a:r>
              <a:rPr lang="en-US" dirty="0"/>
              <a:t>in the memory?</a:t>
            </a:r>
          </a:p>
          <a:p>
            <a:r>
              <a:rPr lang="en-US" b="1" dirty="0" smtClean="0"/>
              <a:t>Types </a:t>
            </a:r>
            <a:r>
              <a:rPr lang="en-US" b="1" dirty="0"/>
              <a:t>of memory </a:t>
            </a:r>
            <a:r>
              <a:rPr lang="en-US" dirty="0"/>
              <a:t>(arrays, stacks, or stored within weights of model), when they should be used, and how can they be learnt?</a:t>
            </a:r>
          </a:p>
          <a:p>
            <a:r>
              <a:rPr lang="en-US" b="1" dirty="0"/>
              <a:t>How to do fast retrieval </a:t>
            </a:r>
            <a:r>
              <a:rPr lang="en-US" dirty="0"/>
              <a:t>of relevant knowledge from memories when the scale is huge?</a:t>
            </a:r>
          </a:p>
          <a:p>
            <a:r>
              <a:rPr lang="en-US" dirty="0"/>
              <a:t>How to build </a:t>
            </a:r>
            <a:r>
              <a:rPr lang="en-US" b="1" dirty="0"/>
              <a:t>hierarchical memories</a:t>
            </a:r>
            <a:r>
              <a:rPr lang="en-US" dirty="0"/>
              <a:t>, e.g. multiscale attention?</a:t>
            </a:r>
          </a:p>
          <a:p>
            <a:r>
              <a:rPr lang="en-US" dirty="0"/>
              <a:t>How to build </a:t>
            </a:r>
            <a:r>
              <a:rPr lang="en-US" b="1" dirty="0"/>
              <a:t>hierarchical reasoning</a:t>
            </a:r>
            <a:r>
              <a:rPr lang="en-US" dirty="0"/>
              <a:t>, e.g. composition of functions?</a:t>
            </a:r>
          </a:p>
          <a:p>
            <a:r>
              <a:rPr lang="en-US" dirty="0"/>
              <a:t>How to incorporate </a:t>
            </a:r>
            <a:r>
              <a:rPr lang="en-US" b="1" dirty="0"/>
              <a:t>forgetting/compression</a:t>
            </a:r>
            <a:r>
              <a:rPr lang="en-US" dirty="0"/>
              <a:t> of information?</a:t>
            </a:r>
          </a:p>
          <a:p>
            <a:r>
              <a:rPr lang="en-US" dirty="0"/>
              <a:t>How to </a:t>
            </a:r>
            <a:r>
              <a:rPr lang="en-US" b="1" dirty="0"/>
              <a:t>evaluate reasoning models</a:t>
            </a:r>
            <a:r>
              <a:rPr lang="en-US" dirty="0"/>
              <a:t>? Are artificial tasks a good way? Where do they break down and real tasks are needed?</a:t>
            </a:r>
          </a:p>
          <a:p>
            <a:r>
              <a:rPr lang="en-US" dirty="0"/>
              <a:t>Can we draw </a:t>
            </a:r>
            <a:r>
              <a:rPr lang="en-US" b="1" dirty="0"/>
              <a:t>inspiration</a:t>
            </a:r>
            <a:r>
              <a:rPr lang="en-US" dirty="0"/>
              <a:t> from how animal or human memories work?</a:t>
            </a:r>
          </a:p>
          <a:p>
            <a:endParaRPr lang="en-US" dirty="0"/>
          </a:p>
        </p:txBody>
      </p:sp>
      <p:sp>
        <p:nvSpPr>
          <p:cNvPr id="4" name="Slide Number Placeholder 3"/>
          <p:cNvSpPr>
            <a:spLocks noGrp="1"/>
          </p:cNvSpPr>
          <p:nvPr>
            <p:ph type="sldNum" sz="quarter" idx="12"/>
          </p:nvPr>
        </p:nvSpPr>
        <p:spPr/>
        <p:txBody>
          <a:bodyPr/>
          <a:lstStyle/>
          <a:p>
            <a:fld id="{6766524B-EFB2-440A-A306-27BFAF47C3E9}" type="slidenum">
              <a:rPr lang="en-US" smtClean="0"/>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584" y="2726419"/>
            <a:ext cx="4324350" cy="2589677"/>
          </a:xfrm>
          <a:prstGeom prst="rect">
            <a:avLst/>
          </a:prstGeom>
        </p:spPr>
      </p:pic>
      <p:pic>
        <p:nvPicPr>
          <p:cNvPr id="6" name="Picture 5" descr="ram-i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277" y="209484"/>
            <a:ext cx="1092671" cy="1456895"/>
          </a:xfrm>
          <a:prstGeom prst="rect">
            <a:avLst/>
          </a:prstGeom>
          <a:effectLst/>
        </p:spPr>
      </p:pic>
      <p:pic>
        <p:nvPicPr>
          <p:cNvPr id="7" name="Picture 6" descr="ram-i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5466" y="306243"/>
            <a:ext cx="1036638" cy="1382184"/>
          </a:xfrm>
          <a:prstGeom prst="rect">
            <a:avLst/>
          </a:prstGeom>
          <a:effectLst/>
        </p:spPr>
      </p:pic>
      <p:sp>
        <p:nvSpPr>
          <p:cNvPr id="8" name="Cloud Callout 7"/>
          <p:cNvSpPr/>
          <p:nvPr/>
        </p:nvSpPr>
        <p:spPr>
          <a:xfrm>
            <a:off x="6694918" y="5022408"/>
            <a:ext cx="2276856" cy="1329418"/>
          </a:xfrm>
          <a:prstGeom prst="cloudCallout">
            <a:avLst>
              <a:gd name="adj1" fmla="val -13604"/>
              <a:gd name="adj2" fmla="val -8693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what to write and what not to write</a:t>
            </a:r>
            <a:endParaRPr lang="en-US" dirty="0"/>
          </a:p>
        </p:txBody>
      </p:sp>
      <p:sp>
        <p:nvSpPr>
          <p:cNvPr id="9" name="Oval 8"/>
          <p:cNvSpPr/>
          <p:nvPr/>
        </p:nvSpPr>
        <p:spPr>
          <a:xfrm>
            <a:off x="7232904" y="3858768"/>
            <a:ext cx="502920" cy="608017"/>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Cloud Callout 9"/>
          <p:cNvSpPr/>
          <p:nvPr/>
        </p:nvSpPr>
        <p:spPr>
          <a:xfrm>
            <a:off x="6345936" y="1841891"/>
            <a:ext cx="2169414" cy="813091"/>
          </a:xfrm>
          <a:prstGeom prst="cloudCallout">
            <a:avLst>
              <a:gd name="adj1" fmla="val 32100"/>
              <a:gd name="adj2" fmla="val 7056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types </a:t>
            </a:r>
            <a:r>
              <a:rPr lang="en-US" b="1" dirty="0"/>
              <a:t>of memory</a:t>
            </a:r>
          </a:p>
        </p:txBody>
      </p:sp>
      <p:sp>
        <p:nvSpPr>
          <p:cNvPr id="11" name="Oval 10"/>
          <p:cNvSpPr/>
          <p:nvPr/>
        </p:nvSpPr>
        <p:spPr>
          <a:xfrm>
            <a:off x="7863050" y="2781407"/>
            <a:ext cx="997486" cy="608017"/>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Cloud Callout 11"/>
          <p:cNvSpPr/>
          <p:nvPr/>
        </p:nvSpPr>
        <p:spPr>
          <a:xfrm>
            <a:off x="4407020" y="4928284"/>
            <a:ext cx="2169414" cy="1054783"/>
          </a:xfrm>
          <a:prstGeom prst="cloudCallout">
            <a:avLst>
              <a:gd name="adj1" fmla="val 32944"/>
              <a:gd name="adj2" fmla="val -10022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how </a:t>
            </a:r>
            <a:r>
              <a:rPr lang="en-US" b="1" dirty="0"/>
              <a:t>to represent knowledge</a:t>
            </a:r>
            <a:endParaRPr lang="en-US" dirty="0"/>
          </a:p>
        </p:txBody>
      </p:sp>
      <p:sp>
        <p:nvSpPr>
          <p:cNvPr id="13" name="Oval 12"/>
          <p:cNvSpPr/>
          <p:nvPr/>
        </p:nvSpPr>
        <p:spPr>
          <a:xfrm>
            <a:off x="5959206" y="3918145"/>
            <a:ext cx="1410857" cy="458435"/>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Oval 14"/>
          <p:cNvSpPr/>
          <p:nvPr/>
        </p:nvSpPr>
        <p:spPr>
          <a:xfrm>
            <a:off x="7240905" y="3266123"/>
            <a:ext cx="502920" cy="608017"/>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Cloud Callout 15"/>
          <p:cNvSpPr/>
          <p:nvPr/>
        </p:nvSpPr>
        <p:spPr>
          <a:xfrm>
            <a:off x="5297777" y="1851183"/>
            <a:ext cx="2169414" cy="813091"/>
          </a:xfrm>
          <a:prstGeom prst="cloudCallout">
            <a:avLst>
              <a:gd name="adj1" fmla="val 43902"/>
              <a:gd name="adj2" fmla="val 1256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How to do fast retrieval</a:t>
            </a:r>
            <a:endParaRPr lang="en-US" b="1" dirty="0"/>
          </a:p>
        </p:txBody>
      </p:sp>
    </p:spTree>
    <p:extLst>
      <p:ext uri="{BB962C8B-B14F-4D97-AF65-F5344CB8AC3E}">
        <p14:creationId xmlns:p14="http://schemas.microsoft.com/office/powerpoint/2010/main" val="141549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Memory Network-related Publications from </a:t>
            </a:r>
            <a:r>
              <a:rPr lang="en-US" dirty="0" smtClean="0"/>
              <a:t>Google DeepMind</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Graves, Alex, Greg Wayne, and Ivo </a:t>
            </a:r>
            <a:r>
              <a:rPr lang="en-US" dirty="0" err="1"/>
              <a:t>Danihelka</a:t>
            </a:r>
            <a:r>
              <a:rPr lang="en-US" dirty="0"/>
              <a:t>. "</a:t>
            </a:r>
            <a:r>
              <a:rPr lang="en-US" dirty="0">
                <a:solidFill>
                  <a:srgbClr val="0070C0"/>
                </a:solidFill>
              </a:rPr>
              <a:t>Neural </a:t>
            </a:r>
            <a:r>
              <a:rPr lang="en-US" dirty="0" err="1">
                <a:solidFill>
                  <a:srgbClr val="0070C0"/>
                </a:solidFill>
              </a:rPr>
              <a:t>turing</a:t>
            </a:r>
            <a:r>
              <a:rPr lang="en-US" dirty="0">
                <a:solidFill>
                  <a:srgbClr val="0070C0"/>
                </a:solidFill>
              </a:rPr>
              <a:t> machines</a:t>
            </a:r>
            <a:r>
              <a:rPr lang="en-US" dirty="0"/>
              <a:t>."</a:t>
            </a:r>
            <a:r>
              <a:rPr lang="en-US" i="1" dirty="0" err="1"/>
              <a:t>arXiv</a:t>
            </a:r>
            <a:r>
              <a:rPr lang="en-US" i="1" dirty="0"/>
              <a:t> preprint arXiv:1410.5401</a:t>
            </a:r>
            <a:r>
              <a:rPr lang="en-US" dirty="0"/>
              <a:t> (2014</a:t>
            </a:r>
            <a:r>
              <a:rPr lang="en-US" dirty="0" smtClean="0"/>
              <a:t>).</a:t>
            </a:r>
          </a:p>
          <a:p>
            <a:pPr marL="514350" indent="-514350">
              <a:buFont typeface="+mj-lt"/>
              <a:buAutoNum type="arabicPeriod"/>
            </a:pPr>
            <a:r>
              <a:rPr lang="en-US" dirty="0" smtClean="0"/>
              <a:t>Santoro</a:t>
            </a:r>
            <a:r>
              <a:rPr lang="en-US" dirty="0"/>
              <a:t>, Adam, et al. "</a:t>
            </a:r>
            <a:r>
              <a:rPr lang="en-US" dirty="0">
                <a:solidFill>
                  <a:srgbClr val="0070C0"/>
                </a:solidFill>
              </a:rPr>
              <a:t>Meta-learning with memory-augmented neural networks</a:t>
            </a:r>
            <a:r>
              <a:rPr lang="en-US" dirty="0"/>
              <a:t>." </a:t>
            </a:r>
            <a:r>
              <a:rPr lang="en-US" i="1" dirty="0" smtClean="0"/>
              <a:t>ICML </a:t>
            </a:r>
            <a:r>
              <a:rPr lang="en-US" dirty="0" smtClean="0"/>
              <a:t>2016.</a:t>
            </a:r>
          </a:p>
          <a:p>
            <a:pPr marL="514350" indent="-514350">
              <a:buFont typeface="+mj-lt"/>
              <a:buAutoNum type="arabicPeriod"/>
            </a:pPr>
            <a:r>
              <a:rPr lang="en-US" dirty="0" err="1"/>
              <a:t>Danihelka</a:t>
            </a:r>
            <a:r>
              <a:rPr lang="en-US" dirty="0"/>
              <a:t>, Ivo, et al. "</a:t>
            </a:r>
            <a:r>
              <a:rPr lang="en-US" dirty="0">
                <a:solidFill>
                  <a:srgbClr val="0070C0"/>
                </a:solidFill>
              </a:rPr>
              <a:t>Associative Long Short-Term Memory</a:t>
            </a:r>
            <a:r>
              <a:rPr lang="en-US" dirty="0"/>
              <a:t>." </a:t>
            </a:r>
            <a:r>
              <a:rPr lang="en-US" i="1" dirty="0"/>
              <a:t>ICML 2016</a:t>
            </a:r>
            <a:r>
              <a:rPr lang="en-US" i="1" dirty="0" smtClean="0"/>
              <a:t>.</a:t>
            </a:r>
            <a:endParaRPr lang="en-US" dirty="0" smtClean="0"/>
          </a:p>
          <a:p>
            <a:pPr marL="514350" indent="-514350">
              <a:buFont typeface="+mj-lt"/>
              <a:buAutoNum type="arabicPeriod"/>
            </a:pPr>
            <a:r>
              <a:rPr lang="en-US" dirty="0" err="1" smtClean="0"/>
              <a:t>Vinyals</a:t>
            </a:r>
            <a:r>
              <a:rPr lang="en-US" dirty="0"/>
              <a:t>, Oriol, et al. "</a:t>
            </a:r>
            <a:r>
              <a:rPr lang="en-US" dirty="0">
                <a:solidFill>
                  <a:srgbClr val="0070C0"/>
                </a:solidFill>
              </a:rPr>
              <a:t>Matching Networks for One Shot Learning</a:t>
            </a:r>
            <a:r>
              <a:rPr lang="en-US" dirty="0"/>
              <a:t>." </a:t>
            </a:r>
            <a:r>
              <a:rPr lang="en-US" i="1" dirty="0" smtClean="0"/>
              <a:t>NIPS</a:t>
            </a:r>
            <a:r>
              <a:rPr lang="en-US" dirty="0"/>
              <a:t> </a:t>
            </a:r>
            <a:r>
              <a:rPr lang="en-US" dirty="0" smtClean="0"/>
              <a:t>2016.</a:t>
            </a:r>
          </a:p>
        </p:txBody>
      </p:sp>
      <p:sp>
        <p:nvSpPr>
          <p:cNvPr id="4" name="Slide Number Placeholder 3"/>
          <p:cNvSpPr>
            <a:spLocks noGrp="1"/>
          </p:cNvSpPr>
          <p:nvPr>
            <p:ph type="sldNum" sz="quarter" idx="12"/>
          </p:nvPr>
        </p:nvSpPr>
        <p:spPr/>
        <p:txBody>
          <a:bodyPr/>
          <a:lstStyle/>
          <a:p>
            <a:fld id="{6766524B-EFB2-440A-A306-27BFAF47C3E9}" type="slidenum">
              <a:rPr lang="en-US" smtClean="0"/>
              <a:t>30</a:t>
            </a:fld>
            <a:endParaRPr lang="en-US"/>
          </a:p>
        </p:txBody>
      </p:sp>
      <p:sp>
        <p:nvSpPr>
          <p:cNvPr id="5" name="Rounded Rectangle 4"/>
          <p:cNvSpPr/>
          <p:nvPr/>
        </p:nvSpPr>
        <p:spPr>
          <a:xfrm>
            <a:off x="610362" y="1802449"/>
            <a:ext cx="7886700" cy="1296351"/>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83875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NTM: Neural</a:t>
            </a:r>
            <a:r>
              <a:rPr lang="zh-CN" altLang="en-US" dirty="0" smtClean="0"/>
              <a:t> </a:t>
            </a:r>
            <a:r>
              <a:rPr lang="en-US" altLang="zh-CN" dirty="0" smtClean="0"/>
              <a:t>Turing</a:t>
            </a:r>
            <a:r>
              <a:rPr lang="zh-CN" altLang="en-US" dirty="0" smtClean="0"/>
              <a:t> </a:t>
            </a:r>
            <a:r>
              <a:rPr lang="en-US" altLang="zh-CN" dirty="0" smtClean="0"/>
              <a:t>Machines (2014)</a:t>
            </a:r>
            <a:endParaRPr lang="en-US" dirty="0"/>
          </a:p>
        </p:txBody>
      </p:sp>
      <p:sp>
        <p:nvSpPr>
          <p:cNvPr id="3" name="Content Placeholder 2"/>
          <p:cNvSpPr>
            <a:spLocks noGrp="1"/>
          </p:cNvSpPr>
          <p:nvPr>
            <p:ph idx="1"/>
          </p:nvPr>
        </p:nvSpPr>
        <p:spPr/>
        <p:txBody>
          <a:bodyPr/>
          <a:lstStyle/>
          <a:p>
            <a:r>
              <a:rPr lang="en-US" dirty="0"/>
              <a:t>First </a:t>
            </a:r>
            <a:r>
              <a:rPr lang="en-US" dirty="0" smtClean="0"/>
              <a:t>application </a:t>
            </a:r>
            <a:r>
              <a:rPr lang="en-US" dirty="0"/>
              <a:t>of Machine Learning to logical flow and external memory </a:t>
            </a:r>
          </a:p>
          <a:p>
            <a:r>
              <a:rPr lang="en-US" dirty="0"/>
              <a:t>Extend the </a:t>
            </a:r>
            <a:r>
              <a:rPr lang="en-US" dirty="0" smtClean="0"/>
              <a:t>capabilities </a:t>
            </a:r>
            <a:r>
              <a:rPr lang="en-US" dirty="0"/>
              <a:t>of neural networks by coupling them to external memory </a:t>
            </a:r>
            <a:endParaRPr lang="en-US" dirty="0" smtClean="0"/>
          </a:p>
          <a:p>
            <a:r>
              <a:rPr lang="en-US" dirty="0"/>
              <a:t>E</a:t>
            </a:r>
            <a:r>
              <a:rPr lang="en-US" dirty="0" smtClean="0"/>
              <a:t>nrich </a:t>
            </a:r>
            <a:r>
              <a:rPr lang="en-US" dirty="0"/>
              <a:t>the capabilities of standard recurrent networks to simplify the solution </a:t>
            </a:r>
            <a:r>
              <a:rPr lang="en-US" dirty="0" smtClean="0"/>
              <a:t>of algorithmic </a:t>
            </a:r>
            <a:r>
              <a:rPr lang="en-US" dirty="0"/>
              <a:t>tasks</a:t>
            </a:r>
            <a:r>
              <a:rPr lang="en-US" dirty="0" smtClean="0"/>
              <a:t>.</a:t>
            </a:r>
          </a:p>
          <a:p>
            <a:r>
              <a:rPr lang="en-US" dirty="0"/>
              <a:t>NTM is completely </a:t>
            </a:r>
            <a:r>
              <a:rPr lang="en-US" dirty="0" smtClean="0"/>
              <a:t>differentiable </a:t>
            </a:r>
            <a:endParaRPr lang="en-US" dirty="0"/>
          </a:p>
          <a:p>
            <a:endParaRPr lang="en-US" dirty="0"/>
          </a:p>
        </p:txBody>
      </p:sp>
      <p:sp>
        <p:nvSpPr>
          <p:cNvPr id="4" name="Slide Number Placeholder 3"/>
          <p:cNvSpPr>
            <a:spLocks noGrp="1"/>
          </p:cNvSpPr>
          <p:nvPr>
            <p:ph type="sldNum" sz="quarter" idx="12"/>
          </p:nvPr>
        </p:nvSpPr>
        <p:spPr/>
        <p:txBody>
          <a:bodyPr/>
          <a:lstStyle/>
          <a:p>
            <a:fld id="{6766524B-EFB2-440A-A306-27BFAF47C3E9}" type="slidenum">
              <a:rPr lang="en-US" smtClean="0"/>
              <a:t>31</a:t>
            </a:fld>
            <a:endParaRPr lang="en-US"/>
          </a:p>
        </p:txBody>
      </p:sp>
    </p:spTree>
    <p:extLst>
      <p:ext uri="{BB962C8B-B14F-4D97-AF65-F5344CB8AC3E}">
        <p14:creationId xmlns:p14="http://schemas.microsoft.com/office/powerpoint/2010/main" val="25180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 interesting side-effect of these memory-augmented networks is the ability to keep track of intermediate computations</a:t>
            </a:r>
            <a:r>
              <a:rPr lang="en-US" dirty="0" smtClean="0"/>
              <a:t>.</a:t>
            </a:r>
          </a:p>
          <a:p>
            <a:r>
              <a:rPr lang="en-US" dirty="0"/>
              <a:t>LSTMs typically have a distributed representation of information in memory, and perform global changes across the whole memory cell at each step</a:t>
            </a:r>
            <a:r>
              <a:rPr lang="en-US" dirty="0" smtClean="0"/>
              <a:t>.</a:t>
            </a:r>
          </a:p>
          <a:p>
            <a:r>
              <a:rPr lang="en-US" dirty="0"/>
              <a:t>Unlike LSTMs, memory-augmented networks encourage (but don’t necessarily </a:t>
            </a:r>
            <a:r>
              <a:rPr lang="en-US" i="1" dirty="0"/>
              <a:t>ensure</a:t>
            </a:r>
            <a:r>
              <a:rPr lang="en-US" dirty="0"/>
              <a:t>) local changes in memory. This happens to help not only to find the structure in the training data, but also to generalize to sequences that are beyond the generalization power of LSTMs, such as longer sequences in algorithmic tasks</a:t>
            </a:r>
          </a:p>
        </p:txBody>
      </p:sp>
      <p:sp>
        <p:nvSpPr>
          <p:cNvPr id="4" name="Slide Number Placeholder 3"/>
          <p:cNvSpPr>
            <a:spLocks noGrp="1"/>
          </p:cNvSpPr>
          <p:nvPr>
            <p:ph type="sldNum" sz="quarter" idx="12"/>
          </p:nvPr>
        </p:nvSpPr>
        <p:spPr/>
        <p:txBody>
          <a:bodyPr/>
          <a:lstStyle/>
          <a:p>
            <a:fld id="{6766524B-EFB2-440A-A306-27BFAF47C3E9}" type="slidenum">
              <a:rPr lang="en-US" smtClean="0"/>
              <a:t>32</a:t>
            </a:fld>
            <a:endParaRPr lang="en-US"/>
          </a:p>
        </p:txBody>
      </p:sp>
    </p:spTree>
    <p:extLst>
      <p:ext uri="{BB962C8B-B14F-4D97-AF65-F5344CB8AC3E}">
        <p14:creationId xmlns:p14="http://schemas.microsoft.com/office/powerpoint/2010/main" val="52238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12"/>
          </p:nvPr>
        </p:nvSpPr>
        <p:spPr/>
        <p:txBody>
          <a:bodyPr/>
          <a:lstStyle/>
          <a:p>
            <a:fld id="{6766524B-EFB2-440A-A306-27BFAF47C3E9}" type="slidenum">
              <a:rPr lang="en-US" smtClean="0"/>
              <a:t>33</a:t>
            </a:fld>
            <a:endParaRPr lang="en-US"/>
          </a:p>
        </p:txBody>
      </p:sp>
      <p:pic>
        <p:nvPicPr>
          <p:cNvPr id="5" name="Picture 4"/>
          <p:cNvPicPr>
            <a:picLocks noChangeAspect="1"/>
          </p:cNvPicPr>
          <p:nvPr/>
        </p:nvPicPr>
        <p:blipFill rotWithShape="1">
          <a:blip r:embed="rId3"/>
          <a:srcRect l="1899" b="11236"/>
          <a:stretch/>
        </p:blipFill>
        <p:spPr>
          <a:xfrm>
            <a:off x="1907301" y="2836579"/>
            <a:ext cx="5329397" cy="3239865"/>
          </a:xfrm>
          <a:prstGeom prst="rect">
            <a:avLst/>
          </a:prstGeom>
        </p:spPr>
      </p:pic>
      <p:sp>
        <p:nvSpPr>
          <p:cNvPr id="6" name="Cloud Callout 5"/>
          <p:cNvSpPr/>
          <p:nvPr/>
        </p:nvSpPr>
        <p:spPr>
          <a:xfrm>
            <a:off x="6637730" y="1862216"/>
            <a:ext cx="2338086" cy="1460499"/>
          </a:xfrm>
          <a:prstGeom prst="cloudCallout">
            <a:avLst>
              <a:gd name="adj1" fmla="val -67459"/>
              <a:gd name="adj2" fmla="val 575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mtClean="0"/>
              <a:t>Host’s name?</a:t>
            </a:r>
            <a:endParaRPr lang="en-US"/>
          </a:p>
        </p:txBody>
      </p:sp>
      <p:sp>
        <p:nvSpPr>
          <p:cNvPr id="10" name="Oval Callout 9"/>
          <p:cNvSpPr/>
          <p:nvPr/>
        </p:nvSpPr>
        <p:spPr>
          <a:xfrm>
            <a:off x="318676" y="4121369"/>
            <a:ext cx="2164466" cy="1144847"/>
          </a:xfrm>
          <a:prstGeom prst="wedgeEllipseCallout">
            <a:avLst>
              <a:gd name="adj1" fmla="val 47616"/>
              <a:gd name="adj2" fmla="val -74793"/>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I know his first name is King.</a:t>
            </a:r>
            <a:endParaRPr lang="en-US" dirty="0"/>
          </a:p>
        </p:txBody>
      </p:sp>
      <p:sp>
        <p:nvSpPr>
          <p:cNvPr id="11" name="Oval Callout 10"/>
          <p:cNvSpPr/>
          <p:nvPr/>
        </p:nvSpPr>
        <p:spPr>
          <a:xfrm>
            <a:off x="2108050" y="1453927"/>
            <a:ext cx="2164466" cy="1144847"/>
          </a:xfrm>
          <a:prstGeom prst="wedgeEllipseCallout">
            <a:avLst>
              <a:gd name="adj1" fmla="val 18738"/>
              <a:gd name="adj2" fmla="val 106181"/>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err="1" smtClean="0"/>
              <a:t>Er</a:t>
            </a:r>
            <a:r>
              <a:rPr lang="en-US" dirty="0" smtClean="0"/>
              <a:t>, the last name may be Irwin.</a:t>
            </a:r>
            <a:endParaRPr lang="en-US" dirty="0"/>
          </a:p>
        </p:txBody>
      </p:sp>
      <p:sp>
        <p:nvSpPr>
          <p:cNvPr id="12" name="Oval Callout 11"/>
          <p:cNvSpPr/>
          <p:nvPr/>
        </p:nvSpPr>
        <p:spPr>
          <a:xfrm>
            <a:off x="4372890" y="1453927"/>
            <a:ext cx="2164466" cy="1144847"/>
          </a:xfrm>
          <a:prstGeom prst="wedgeEllipseCallout">
            <a:avLst>
              <a:gd name="adj1" fmla="val -16556"/>
              <a:gd name="adj2" fmla="val 9607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Oh</a:t>
            </a:r>
            <a:r>
              <a:rPr lang="en-US" smtClean="0"/>
              <a:t>, Irwin King!</a:t>
            </a:r>
            <a:endParaRPr lang="en-US" dirty="0"/>
          </a:p>
        </p:txBody>
      </p:sp>
    </p:spTree>
    <p:extLst>
      <p:ext uri="{BB962C8B-B14F-4D97-AF65-F5344CB8AC3E}">
        <p14:creationId xmlns:p14="http://schemas.microsoft.com/office/powerpoint/2010/main" val="2057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p:txBody>
          <a:bodyPr/>
          <a:lstStyle/>
          <a:p>
            <a:r>
              <a:rPr lang="en-US" dirty="0" smtClean="0"/>
              <a:t>A Neural Turing Machine (NTM) architecture contains two basic components: </a:t>
            </a:r>
            <a:r>
              <a:rPr lang="en-US" dirty="0" smtClean="0">
                <a:solidFill>
                  <a:srgbClr val="FF0000"/>
                </a:solidFill>
              </a:rPr>
              <a:t>a neural network controller</a:t>
            </a:r>
            <a:r>
              <a:rPr lang="en-US" dirty="0" smtClean="0"/>
              <a:t> and </a:t>
            </a:r>
            <a:r>
              <a:rPr lang="en-US" dirty="0" smtClean="0">
                <a:solidFill>
                  <a:srgbClr val="FF0000"/>
                </a:solidFill>
              </a:rPr>
              <a:t>a memory bank</a:t>
            </a:r>
            <a:r>
              <a:rPr lang="en-US" dirty="0" smtClean="0"/>
              <a:t>.</a:t>
            </a:r>
            <a:endParaRPr lang="en-US" dirty="0"/>
          </a:p>
        </p:txBody>
      </p:sp>
      <p:sp>
        <p:nvSpPr>
          <p:cNvPr id="4" name="Slide Number Placeholder 3"/>
          <p:cNvSpPr>
            <a:spLocks noGrp="1"/>
          </p:cNvSpPr>
          <p:nvPr>
            <p:ph type="sldNum" sz="quarter" idx="12"/>
          </p:nvPr>
        </p:nvSpPr>
        <p:spPr/>
        <p:txBody>
          <a:bodyPr/>
          <a:lstStyle/>
          <a:p>
            <a:fld id="{6766524B-EFB2-440A-A306-27BFAF47C3E9}" type="slidenum">
              <a:rPr lang="en-US" smtClean="0"/>
              <a:t>34</a:t>
            </a:fld>
            <a:endParaRPr lang="en-US"/>
          </a:p>
        </p:txBody>
      </p:sp>
      <p:pic>
        <p:nvPicPr>
          <p:cNvPr id="11" name="Picture 10"/>
          <p:cNvPicPr>
            <a:picLocks noChangeAspect="1"/>
          </p:cNvPicPr>
          <p:nvPr/>
        </p:nvPicPr>
        <p:blipFill>
          <a:blip r:embed="rId3"/>
          <a:stretch>
            <a:fillRect/>
          </a:stretch>
        </p:blipFill>
        <p:spPr>
          <a:xfrm>
            <a:off x="149678" y="3741998"/>
            <a:ext cx="3934949" cy="2299573"/>
          </a:xfrm>
          <a:prstGeom prst="rect">
            <a:avLst/>
          </a:prstGeom>
        </p:spPr>
      </p:pic>
      <p:pic>
        <p:nvPicPr>
          <p:cNvPr id="13" name="Picture 12"/>
          <p:cNvPicPr>
            <a:picLocks noChangeAspect="1"/>
          </p:cNvPicPr>
          <p:nvPr/>
        </p:nvPicPr>
        <p:blipFill>
          <a:blip r:embed="rId4"/>
          <a:stretch>
            <a:fillRect/>
          </a:stretch>
        </p:blipFill>
        <p:spPr>
          <a:xfrm>
            <a:off x="4366986" y="3131039"/>
            <a:ext cx="4627336" cy="3225312"/>
          </a:xfrm>
          <a:prstGeom prst="rect">
            <a:avLst/>
          </a:prstGeom>
        </p:spPr>
      </p:pic>
    </p:spTree>
    <p:extLst>
      <p:ext uri="{BB962C8B-B14F-4D97-AF65-F5344CB8AC3E}">
        <p14:creationId xmlns:p14="http://schemas.microsoft.com/office/powerpoint/2010/main" val="733167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charset="0"/>
                          </a:rPr>
                          <m:t>𝑀</m:t>
                        </m:r>
                      </m:e>
                      <m:sub>
                        <m:r>
                          <a:rPr lang="en-US" b="0" i="1" dirty="0" smtClean="0">
                            <a:latin typeface="Cambria Math" charset="0"/>
                          </a:rPr>
                          <m:t>𝑡</m:t>
                        </m:r>
                      </m:sub>
                    </m:sSub>
                  </m:oMath>
                </a14:m>
                <a:r>
                  <a:rPr lang="en-US" dirty="0"/>
                  <a:t> is </a:t>
                </a:r>
                <a14:m>
                  <m:oMath xmlns:m="http://schemas.openxmlformats.org/officeDocument/2006/math">
                    <m:r>
                      <a:rPr lang="en-US" b="0" i="1" smtClean="0">
                        <a:latin typeface="Cambria Math" charset="0"/>
                      </a:rPr>
                      <m:t>𝑁</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𝑀</m:t>
                    </m:r>
                  </m:oMath>
                </a14:m>
                <a:r>
                  <a:rPr lang="en-US" dirty="0" smtClean="0"/>
                  <a:t> </a:t>
                </a:r>
                <a:r>
                  <a:rPr lang="en-US" dirty="0"/>
                  <a:t>matrix of memory at </a:t>
                </a:r>
                <a:r>
                  <a:rPr lang="en-US" dirty="0" smtClean="0"/>
                  <a:t>time </a:t>
                </a:r>
                <a14:m>
                  <m:oMath xmlns:m="http://schemas.openxmlformats.org/officeDocument/2006/math">
                    <m:r>
                      <a:rPr lang="en-US" i="1" dirty="0" smtClean="0">
                        <a:latin typeface="Cambria Math" charset="0"/>
                      </a:rPr>
                      <m:t>𝑡</m:t>
                    </m:r>
                  </m:oMath>
                </a14:m>
                <a:endParaRPr lang="en-US" dirty="0" smtClean="0"/>
              </a:p>
              <a:p>
                <a14:m>
                  <m:oMath xmlns:m="http://schemas.openxmlformats.org/officeDocument/2006/math">
                    <m:sSub>
                      <m:sSubPr>
                        <m:ctrlPr>
                          <a:rPr lang="en-US" i="1">
                            <a:latin typeface="Cambria Math" panose="02040503050406030204" pitchFamily="18" charset="0"/>
                          </a:rPr>
                        </m:ctrlPr>
                      </m:sSubPr>
                      <m:e>
                        <m:r>
                          <a:rPr lang="en-US" b="1" i="0">
                            <a:latin typeface="Cambria Math" charset="0"/>
                          </a:rPr>
                          <m:t>𝐰</m:t>
                        </m:r>
                      </m:e>
                      <m:sub>
                        <m:r>
                          <a:rPr lang="en-US" i="1">
                            <a:latin typeface="Cambria Math" charset="0"/>
                          </a:rPr>
                          <m:t>𝑡</m:t>
                        </m:r>
                      </m:sub>
                    </m:sSub>
                  </m:oMath>
                </a14:m>
                <a:r>
                  <a:rPr lang="en-US" dirty="0" smtClean="0"/>
                  <a:t>:</a:t>
                </a:r>
                <a:r>
                  <a:rPr lang="en-US" dirty="0"/>
                  <a:t>a vector of weightings over the N locations emitted by a read head at time t </a:t>
                </a:r>
              </a:p>
              <a:p>
                <a:pPr lvl="1"/>
                <a:r>
                  <a:rPr lang="en-US" dirty="0" smtClean="0"/>
                  <a:t> </a:t>
                </a:r>
                <a:r>
                  <a:rPr lang="en-US" dirty="0"/>
                  <a:t>all weightings are </a:t>
                </a:r>
                <a:r>
                  <a:rPr lang="en-US" dirty="0" smtClean="0"/>
                  <a:t>normalized </a:t>
                </a:r>
                <a:endParaRPr lang="en-US" dirty="0"/>
              </a:p>
              <a:p>
                <a:pPr lvl="1"/>
                <a:endParaRPr lang="en-US" dirty="0" smtClean="0"/>
              </a:p>
              <a:p>
                <a:pPr lvl="1"/>
                <a:endParaRPr lang="en-US" dirty="0"/>
              </a:p>
              <a:p>
                <a:r>
                  <a:rPr lang="en-US" dirty="0" smtClean="0"/>
                  <a:t>Reading</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766524B-EFB2-440A-A306-27BFAF47C3E9}" type="slidenum">
              <a:rPr lang="en-US" smtClean="0"/>
              <a:t>35</a:t>
            </a:fld>
            <a:endParaRPr lang="en-US"/>
          </a:p>
        </p:txBody>
      </p:sp>
      <p:pic>
        <p:nvPicPr>
          <p:cNvPr id="5" name="Picture 4"/>
          <p:cNvPicPr>
            <a:picLocks noChangeAspect="1"/>
          </p:cNvPicPr>
          <p:nvPr/>
        </p:nvPicPr>
        <p:blipFill>
          <a:blip r:embed="rId3"/>
          <a:stretch>
            <a:fillRect/>
          </a:stretch>
        </p:blipFill>
        <p:spPr>
          <a:xfrm>
            <a:off x="2251527" y="3651912"/>
            <a:ext cx="4206423" cy="698764"/>
          </a:xfrm>
          <a:prstGeom prst="rect">
            <a:avLst/>
          </a:prstGeom>
        </p:spPr>
      </p:pic>
      <p:pic>
        <p:nvPicPr>
          <p:cNvPr id="6" name="Picture 5"/>
          <p:cNvPicPr>
            <a:picLocks noChangeAspect="1"/>
          </p:cNvPicPr>
          <p:nvPr/>
        </p:nvPicPr>
        <p:blipFill rotWithShape="1">
          <a:blip r:embed="rId4"/>
          <a:srcRect r="3272"/>
          <a:stretch/>
        </p:blipFill>
        <p:spPr>
          <a:xfrm>
            <a:off x="2251528" y="4806947"/>
            <a:ext cx="2486727" cy="66518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2539" y="4470401"/>
            <a:ext cx="3600450" cy="1885950"/>
          </a:xfrm>
          <a:prstGeom prst="rect">
            <a:avLst/>
          </a:prstGeom>
        </p:spPr>
      </p:pic>
    </p:spTree>
    <p:extLst>
      <p:ext uri="{BB962C8B-B14F-4D97-AF65-F5344CB8AC3E}">
        <p14:creationId xmlns:p14="http://schemas.microsoft.com/office/powerpoint/2010/main" val="1941873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Writing </a:t>
                </a:r>
                <a:r>
                  <a:rPr lang="en-US" dirty="0"/>
                  <a:t>involves both erasing and </a:t>
                </a:r>
                <a:r>
                  <a:rPr lang="en-US" dirty="0" smtClean="0"/>
                  <a:t>adding</a:t>
                </a:r>
              </a:p>
              <a:p>
                <a14:m>
                  <m:oMath xmlns:m="http://schemas.openxmlformats.org/officeDocument/2006/math">
                    <m:sSub>
                      <m:sSubPr>
                        <m:ctrlPr>
                          <a:rPr lang="en-US" i="1">
                            <a:latin typeface="Cambria Math" panose="02040503050406030204" pitchFamily="18" charset="0"/>
                          </a:rPr>
                        </m:ctrlPr>
                      </m:sSubPr>
                      <m:e>
                        <m:r>
                          <a:rPr lang="en-US" b="1">
                            <a:latin typeface="Cambria Math" charset="0"/>
                          </a:rPr>
                          <m:t>𝐰</m:t>
                        </m:r>
                      </m:e>
                      <m:sub>
                        <m:r>
                          <a:rPr lang="en-US" i="1">
                            <a:latin typeface="Cambria Math" charset="0"/>
                          </a:rPr>
                          <m:t>𝑡</m:t>
                        </m:r>
                      </m:sub>
                    </m:sSub>
                  </m:oMath>
                </a14:m>
                <a:r>
                  <a:rPr lang="en-US" dirty="0" smtClean="0"/>
                  <a:t> : emitted </a:t>
                </a:r>
                <a:r>
                  <a:rPr lang="en-US" dirty="0"/>
                  <a:t>by a </a:t>
                </a:r>
                <a:r>
                  <a:rPr lang="en-US" dirty="0" smtClean="0"/>
                  <a:t>write head </a:t>
                </a:r>
                <a:r>
                  <a:rPr lang="en-US" dirty="0"/>
                  <a:t>at time </a:t>
                </a:r>
                <a14:m>
                  <m:oMath xmlns:m="http://schemas.openxmlformats.org/officeDocument/2006/math">
                    <m:r>
                      <a:rPr lang="en-US" altLang="zh-CN" b="0" i="1" smtClean="0">
                        <a:latin typeface="Cambria Math" charset="0"/>
                      </a:rPr>
                      <m:t>𝑡</m:t>
                    </m:r>
                  </m:oMath>
                </a14:m>
                <a:endParaRPr lang="en-US" dirty="0" smtClean="0"/>
              </a:p>
              <a:p>
                <a14:m>
                  <m:oMath xmlns:m="http://schemas.openxmlformats.org/officeDocument/2006/math">
                    <m:sSub>
                      <m:sSubPr>
                        <m:ctrlPr>
                          <a:rPr lang="en-US" i="1" smtClean="0">
                            <a:latin typeface="Cambria Math" panose="02040503050406030204" pitchFamily="18" charset="0"/>
                          </a:rPr>
                        </m:ctrlPr>
                      </m:sSubPr>
                      <m:e>
                        <m:r>
                          <a:rPr lang="en-US" b="1" i="0" smtClean="0">
                            <a:latin typeface="Cambria Math" charset="0"/>
                          </a:rPr>
                          <m:t>𝐞</m:t>
                        </m:r>
                      </m:e>
                      <m:sub>
                        <m:r>
                          <a:rPr lang="en-US" b="0" i="1" smtClean="0">
                            <a:latin typeface="Cambria Math" charset="0"/>
                          </a:rPr>
                          <m:t>𝑡</m:t>
                        </m:r>
                      </m:sub>
                    </m:sSub>
                  </m:oMath>
                </a14:m>
                <a:r>
                  <a:rPr lang="en-US" i="1" dirty="0" smtClean="0"/>
                  <a:t> </a:t>
                </a:r>
                <a:r>
                  <a:rPr lang="en-US" dirty="0" smtClean="0"/>
                  <a:t>: erase </a:t>
                </a:r>
                <a:r>
                  <a:rPr lang="en-US" dirty="0"/>
                  <a:t>vector </a:t>
                </a:r>
                <a:r>
                  <a:rPr lang="en-US" dirty="0" smtClean="0"/>
                  <a:t>whose </a:t>
                </a:r>
                <a14:m>
                  <m:oMath xmlns:m="http://schemas.openxmlformats.org/officeDocument/2006/math">
                    <m:r>
                      <a:rPr lang="en-US" i="1" dirty="0" smtClean="0">
                        <a:latin typeface="Cambria Math" charset="0"/>
                      </a:rPr>
                      <m:t>𝑀</m:t>
                    </m:r>
                  </m:oMath>
                </a14:m>
                <a:r>
                  <a:rPr lang="en-US" dirty="0"/>
                  <a:t> elements all lie in the range (0,1</a:t>
                </a:r>
                <a:r>
                  <a:rPr lang="en-US" dirty="0" smtClean="0"/>
                  <a:t>)</a:t>
                </a:r>
                <a:endParaRPr lang="en-US" dirty="0"/>
              </a:p>
              <a:p>
                <a:pPr marL="0" indent="0">
                  <a:buNone/>
                </a:pPr>
                <a:endParaRPr lang="en-US" i="1" dirty="0" smtClean="0">
                  <a:latin typeface="Cambria Math" charset="0"/>
                </a:endParaRPr>
              </a:p>
              <a:p>
                <a14:m>
                  <m:oMath xmlns:m="http://schemas.openxmlformats.org/officeDocument/2006/math">
                    <m:sSub>
                      <m:sSubPr>
                        <m:ctrlPr>
                          <a:rPr lang="en-US" i="1">
                            <a:latin typeface="Cambria Math" panose="02040503050406030204" pitchFamily="18" charset="0"/>
                          </a:rPr>
                        </m:ctrlPr>
                      </m:sSubPr>
                      <m:e>
                        <m:r>
                          <a:rPr lang="en-US" b="1" i="0" smtClean="0">
                            <a:latin typeface="Cambria Math" charset="0"/>
                          </a:rPr>
                          <m:t>𝐚</m:t>
                        </m:r>
                      </m:e>
                      <m:sub>
                        <m:r>
                          <a:rPr lang="en-US" i="1">
                            <a:latin typeface="Cambria Math" charset="0"/>
                          </a:rPr>
                          <m:t>𝑡</m:t>
                        </m:r>
                      </m:sub>
                    </m:sSub>
                  </m:oMath>
                </a14:m>
                <a:r>
                  <a:rPr lang="en-US" i="1" dirty="0"/>
                  <a:t> </a:t>
                </a:r>
                <a:r>
                  <a:rPr lang="en-US" dirty="0"/>
                  <a:t>: a length </a:t>
                </a:r>
                <a14:m>
                  <m:oMath xmlns:m="http://schemas.openxmlformats.org/officeDocument/2006/math">
                    <m:r>
                      <a:rPr lang="en-US" i="1" dirty="0" smtClean="0">
                        <a:latin typeface="Cambria Math" charset="0"/>
                      </a:rPr>
                      <m:t>𝑀</m:t>
                    </m:r>
                  </m:oMath>
                </a14:m>
                <a:r>
                  <a:rPr lang="en-US" dirty="0"/>
                  <a:t> </a:t>
                </a:r>
                <a:r>
                  <a:rPr lang="en-US" dirty="0" smtClean="0"/>
                  <a:t>add vector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91"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766524B-EFB2-440A-A306-27BFAF47C3E9}" type="slidenum">
              <a:rPr lang="en-US" smtClean="0"/>
              <a:t>36</a:t>
            </a:fld>
            <a:endParaRPr lang="en-US"/>
          </a:p>
        </p:txBody>
      </p:sp>
      <p:pic>
        <p:nvPicPr>
          <p:cNvPr id="5" name="Picture 4"/>
          <p:cNvPicPr>
            <a:picLocks noChangeAspect="1"/>
          </p:cNvPicPr>
          <p:nvPr/>
        </p:nvPicPr>
        <p:blipFill>
          <a:blip r:embed="rId4"/>
          <a:stretch>
            <a:fillRect/>
          </a:stretch>
        </p:blipFill>
        <p:spPr>
          <a:xfrm>
            <a:off x="1308925" y="3726495"/>
            <a:ext cx="4528456" cy="530136"/>
          </a:xfrm>
          <a:prstGeom prst="rect">
            <a:avLst/>
          </a:prstGeom>
        </p:spPr>
      </p:pic>
      <p:pic>
        <p:nvPicPr>
          <p:cNvPr id="6" name="Picture 5"/>
          <p:cNvPicPr>
            <a:picLocks noChangeAspect="1"/>
          </p:cNvPicPr>
          <p:nvPr/>
        </p:nvPicPr>
        <p:blipFill>
          <a:blip r:embed="rId5"/>
          <a:stretch>
            <a:fillRect/>
          </a:stretch>
        </p:blipFill>
        <p:spPr>
          <a:xfrm>
            <a:off x="1308925" y="4784814"/>
            <a:ext cx="4380675" cy="480337"/>
          </a:xfrm>
          <a:prstGeom prst="rect">
            <a:avLst/>
          </a:prstGeom>
        </p:spPr>
      </p:pic>
    </p:spTree>
    <p:extLst>
      <p:ext uri="{BB962C8B-B14F-4D97-AF65-F5344CB8AC3E}">
        <p14:creationId xmlns:p14="http://schemas.microsoft.com/office/powerpoint/2010/main" val="1488215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Mechanisms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66524B-EFB2-440A-A306-27BFAF47C3E9}" type="slidenum">
              <a:rPr lang="en-US" smtClean="0"/>
              <a:t>37</a:t>
            </a:fld>
            <a:endParaRPr lang="en-US"/>
          </a:p>
        </p:txBody>
      </p:sp>
      <p:pic>
        <p:nvPicPr>
          <p:cNvPr id="7" name="Picture 6"/>
          <p:cNvPicPr>
            <a:picLocks noChangeAspect="1"/>
          </p:cNvPicPr>
          <p:nvPr/>
        </p:nvPicPr>
        <p:blipFill>
          <a:blip r:embed="rId2"/>
          <a:stretch>
            <a:fillRect/>
          </a:stretch>
        </p:blipFill>
        <p:spPr>
          <a:xfrm>
            <a:off x="254757" y="2344916"/>
            <a:ext cx="8634486" cy="3312756"/>
          </a:xfrm>
          <a:prstGeom prst="rect">
            <a:avLst/>
          </a:prstGeom>
        </p:spPr>
      </p:pic>
    </p:spTree>
    <p:extLst>
      <p:ext uri="{BB962C8B-B14F-4D97-AF65-F5344CB8AC3E}">
        <p14:creationId xmlns:p14="http://schemas.microsoft.com/office/powerpoint/2010/main" val="160143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by Content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Each head produces key vector </a:t>
                </a:r>
                <a14:m>
                  <m:oMath xmlns:m="http://schemas.openxmlformats.org/officeDocument/2006/math">
                    <m:sSub>
                      <m:sSubPr>
                        <m:ctrlPr>
                          <a:rPr lang="en-US" b="1" i="1" dirty="0" smtClean="0">
                            <a:latin typeface="Cambria Math" panose="02040503050406030204" pitchFamily="18" charset="0"/>
                          </a:rPr>
                        </m:ctrlPr>
                      </m:sSubPr>
                      <m:e>
                        <m:r>
                          <a:rPr lang="en-US" b="1" i="0" dirty="0" smtClean="0">
                            <a:latin typeface="Cambria Math" charset="0"/>
                          </a:rPr>
                          <m:t>𝐤</m:t>
                        </m:r>
                      </m:e>
                      <m:sub>
                        <m:r>
                          <a:rPr lang="en-US" b="0" i="1" dirty="0" smtClean="0">
                            <a:latin typeface="Cambria Math" charset="0"/>
                          </a:rPr>
                          <m:t>𝑡</m:t>
                        </m:r>
                      </m:sub>
                    </m:sSub>
                  </m:oMath>
                </a14:m>
                <a:r>
                  <a:rPr lang="en-US" b="1" dirty="0"/>
                  <a:t> </a:t>
                </a:r>
                <a:r>
                  <a:rPr lang="en-US" dirty="0"/>
                  <a:t>of length </a:t>
                </a:r>
                <a14:m>
                  <m:oMath xmlns:m="http://schemas.openxmlformats.org/officeDocument/2006/math">
                    <m:r>
                      <a:rPr lang="en-US" i="1" dirty="0" smtClean="0">
                        <a:latin typeface="Cambria Math" charset="0"/>
                      </a:rPr>
                      <m:t>𝑀</m:t>
                    </m:r>
                  </m:oMath>
                </a14:m>
                <a:r>
                  <a:rPr lang="en-US" dirty="0"/>
                  <a:t> </a:t>
                </a:r>
              </a:p>
              <a:p>
                <a:r>
                  <a:rPr lang="en-US" dirty="0" smtClean="0"/>
                  <a:t>Generated </a:t>
                </a:r>
                <a:r>
                  <a:rPr lang="en-US" dirty="0"/>
                  <a:t>a content based weight </a:t>
                </a:r>
                <a14:m>
                  <m:oMath xmlns:m="http://schemas.openxmlformats.org/officeDocument/2006/math">
                    <m:sSubSup>
                      <m:sSubSupPr>
                        <m:ctrlPr>
                          <a:rPr lang="en-US" i="1" smtClean="0">
                            <a:latin typeface="Cambria Math" panose="02040503050406030204" pitchFamily="18" charset="0"/>
                          </a:rPr>
                        </m:ctrlPr>
                      </m:sSubSupPr>
                      <m:e>
                        <m:r>
                          <a:rPr lang="en-US" b="1" i="0" smtClean="0">
                            <a:latin typeface="Cambria Math" charset="0"/>
                          </a:rPr>
                          <m:t>𝐰</m:t>
                        </m:r>
                      </m:e>
                      <m:sub>
                        <m:r>
                          <a:rPr lang="en-US" b="0" i="1" smtClean="0">
                            <a:latin typeface="Cambria Math" charset="0"/>
                          </a:rPr>
                          <m:t>𝑡</m:t>
                        </m:r>
                      </m:sub>
                      <m:sup>
                        <m:r>
                          <a:rPr lang="en-US" b="0" i="1" smtClean="0">
                            <a:latin typeface="Cambria Math" charset="0"/>
                          </a:rPr>
                          <m:t>𝑐</m:t>
                        </m:r>
                      </m:sup>
                    </m:sSubSup>
                  </m:oMath>
                </a14:m>
                <a:r>
                  <a:rPr lang="en-US" dirty="0" smtClean="0"/>
                  <a:t> based </a:t>
                </a:r>
                <a:r>
                  <a:rPr lang="en-US" dirty="0"/>
                  <a:t>on similarity measure, using ‘key strength’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charset="0"/>
                            <a:ea typeface="Cambria Math" charset="0"/>
                            <a:cs typeface="Cambria Math" charset="0"/>
                          </a:rPr>
                          <m:t>𝛽</m:t>
                        </m:r>
                      </m:e>
                      <m:sub>
                        <m:r>
                          <a:rPr lang="en-US" b="0" i="1" smtClean="0">
                            <a:latin typeface="Cambria Math" charset="0"/>
                          </a:rPr>
                          <m:t>𝑡</m:t>
                        </m:r>
                      </m:sub>
                    </m:sSub>
                  </m:oMath>
                </a14:m>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766524B-EFB2-440A-A306-27BFAF47C3E9}" type="slidenum">
              <a:rPr lang="en-US" smtClean="0"/>
              <a:t>38</a:t>
            </a:fld>
            <a:endParaRPr lang="en-US"/>
          </a:p>
        </p:txBody>
      </p:sp>
      <p:pic>
        <p:nvPicPr>
          <p:cNvPr id="5" name="Picture 4"/>
          <p:cNvPicPr>
            <a:picLocks noChangeAspect="1"/>
          </p:cNvPicPr>
          <p:nvPr/>
        </p:nvPicPr>
        <p:blipFill>
          <a:blip r:embed="rId3"/>
          <a:stretch>
            <a:fillRect/>
          </a:stretch>
        </p:blipFill>
        <p:spPr>
          <a:xfrm>
            <a:off x="628650" y="3334257"/>
            <a:ext cx="5098108" cy="1652295"/>
          </a:xfrm>
          <a:prstGeom prst="rect">
            <a:avLst/>
          </a:prstGeom>
        </p:spPr>
      </p:pic>
      <p:pic>
        <p:nvPicPr>
          <p:cNvPr id="6" name="Picture 5"/>
          <p:cNvPicPr>
            <a:picLocks noChangeAspect="1"/>
          </p:cNvPicPr>
          <p:nvPr/>
        </p:nvPicPr>
        <p:blipFill>
          <a:blip r:embed="rId4"/>
          <a:stretch>
            <a:fillRect/>
          </a:stretch>
        </p:blipFill>
        <p:spPr>
          <a:xfrm>
            <a:off x="1560521" y="5159968"/>
            <a:ext cx="3234365" cy="737793"/>
          </a:xfrm>
          <a:prstGeom prst="rect">
            <a:avLst/>
          </a:prstGeom>
        </p:spPr>
      </p:pic>
      <p:pic>
        <p:nvPicPr>
          <p:cNvPr id="8" name="Picture 2" descr="https://d262ilb51hltx0.cloudfront.net/max/2000/1*k3IuW2bN7oCZEh1GtxuwhA.jpeg"/>
          <p:cNvPicPr>
            <a:picLocks noChangeAspect="1" noChangeArrowheads="1"/>
          </p:cNvPicPr>
          <p:nvPr/>
        </p:nvPicPr>
        <p:blipFill rotWithShape="1">
          <a:blip r:embed="rId5">
            <a:extLst>
              <a:ext uri="{28A0092B-C50C-407E-A947-70E740481C1C}">
                <a14:useLocalDpi xmlns:a14="http://schemas.microsoft.com/office/drawing/2010/main" val="0"/>
              </a:ext>
            </a:extLst>
          </a:blip>
          <a:srcRect l="7079" t="16800" r="72349"/>
          <a:stretch/>
        </p:blipFill>
        <p:spPr bwMode="auto">
          <a:xfrm>
            <a:off x="5816009" y="3250129"/>
            <a:ext cx="2880169" cy="287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91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Focusing by </a:t>
            </a:r>
            <a:r>
              <a:rPr lang="en-US" dirty="0" smtClean="0"/>
              <a:t>Location–Interpola</a:t>
            </a:r>
            <a:r>
              <a:rPr lang="en-US" altLang="zh-CN" dirty="0" smtClean="0"/>
              <a:t>tio</a:t>
            </a:r>
            <a:r>
              <a:rPr lang="en-US" dirty="0" smtClean="0"/>
              <a:t>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Each </a:t>
                </a:r>
                <a:r>
                  <a:rPr lang="en-US" dirty="0"/>
                  <a:t>head emits a scalar </a:t>
                </a:r>
                <a:r>
                  <a:rPr lang="en-US" dirty="0" smtClean="0"/>
                  <a:t>interpola</a:t>
                </a:r>
                <a:r>
                  <a:rPr lang="en-US" altLang="zh-CN" dirty="0" smtClean="0"/>
                  <a:t>ti</a:t>
                </a:r>
                <a:r>
                  <a:rPr lang="en-US" dirty="0" smtClean="0"/>
                  <a:t>on </a:t>
                </a:r>
                <a:r>
                  <a:rPr lang="en-US" dirty="0"/>
                  <a:t>gate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charset="0"/>
                          </a:rPr>
                          <m:t>𝑔</m:t>
                        </m:r>
                      </m:e>
                      <m:sub>
                        <m:r>
                          <a:rPr lang="en-US" b="0" i="1" smtClean="0">
                            <a:latin typeface="Cambria Math" charset="0"/>
                          </a:rPr>
                          <m:t>𝑡</m:t>
                        </m:r>
                      </m:sub>
                    </m:sSub>
                  </m:oMath>
                </a14:m>
                <a:r>
                  <a:rPr lang="en-US" dirty="0" smtClean="0"/>
                  <a:t>. </a:t>
                </a:r>
              </a:p>
              <a:p>
                <a:r>
                  <a:rPr lang="en-US" dirty="0" smtClean="0"/>
                  <a: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766524B-EFB2-440A-A306-27BFAF47C3E9}" type="slidenum">
              <a:rPr lang="en-US" smtClean="0"/>
              <a:t>39</a:t>
            </a:fld>
            <a:endParaRPr lang="en-US"/>
          </a:p>
        </p:txBody>
      </p:sp>
      <p:pic>
        <p:nvPicPr>
          <p:cNvPr id="6" name="Picture 2" descr="https://d262ilb51hltx0.cloudfront.net/max/2000/1*k3IuW2bN7oCZEh1GtxuwhA.jpeg"/>
          <p:cNvPicPr>
            <a:picLocks noChangeAspect="1" noChangeArrowheads="1"/>
          </p:cNvPicPr>
          <p:nvPr/>
        </p:nvPicPr>
        <p:blipFill rotWithShape="1">
          <a:blip r:embed="rId3">
            <a:extLst>
              <a:ext uri="{28A0092B-C50C-407E-A947-70E740481C1C}">
                <a14:useLocalDpi xmlns:a14="http://schemas.microsoft.com/office/drawing/2010/main" val="0"/>
              </a:ext>
            </a:extLst>
          </a:blip>
          <a:srcRect l="30558" t="16465" r="48795" b="30121"/>
          <a:stretch/>
        </p:blipFill>
        <p:spPr bwMode="auto">
          <a:xfrm>
            <a:off x="1333056" y="3081633"/>
            <a:ext cx="5124894" cy="32747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955302" y="2298612"/>
            <a:ext cx="4392875" cy="477959"/>
          </a:xfrm>
          <a:prstGeom prst="rect">
            <a:avLst/>
          </a:prstGeom>
        </p:spPr>
      </p:pic>
    </p:spTree>
    <p:extLst>
      <p:ext uri="{BB962C8B-B14F-4D97-AF65-F5344CB8AC3E}">
        <p14:creationId xmlns:p14="http://schemas.microsoft.com/office/powerpoint/2010/main" val="862741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a:t>
            </a:r>
            <a:r>
              <a:rPr lang="en-US" dirty="0" smtClean="0"/>
              <a:t>Memory Network-related Publications from Facebook AI Group</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a:t>J. Weston, S. Chopra, A. </a:t>
            </a:r>
            <a:r>
              <a:rPr lang="en-US" dirty="0" err="1"/>
              <a:t>Bordes</a:t>
            </a:r>
            <a:r>
              <a:rPr lang="en-US" dirty="0"/>
              <a:t>. </a:t>
            </a:r>
            <a:r>
              <a:rPr lang="en-US" dirty="0">
                <a:solidFill>
                  <a:srgbClr val="0070C0"/>
                </a:solidFill>
              </a:rPr>
              <a:t>Memory Networks. </a:t>
            </a:r>
            <a:r>
              <a:rPr lang="en-US" dirty="0"/>
              <a:t>ICLR </a:t>
            </a:r>
            <a:r>
              <a:rPr lang="en-US" dirty="0" smtClean="0"/>
              <a:t>2015.</a:t>
            </a:r>
          </a:p>
          <a:p>
            <a:pPr marL="514350" indent="-514350">
              <a:buFont typeface="+mj-lt"/>
              <a:buAutoNum type="arabicPeriod"/>
            </a:pPr>
            <a:r>
              <a:rPr lang="en-US" dirty="0" smtClean="0"/>
              <a:t>S</a:t>
            </a:r>
            <a:r>
              <a:rPr lang="en-US" dirty="0"/>
              <a:t>. </a:t>
            </a:r>
            <a:r>
              <a:rPr lang="en-US" dirty="0" err="1"/>
              <a:t>Sukhbaatar</a:t>
            </a:r>
            <a:r>
              <a:rPr lang="en-US" dirty="0"/>
              <a:t>, A. </a:t>
            </a:r>
            <a:r>
              <a:rPr lang="en-US" dirty="0" err="1"/>
              <a:t>Szlam</a:t>
            </a:r>
            <a:r>
              <a:rPr lang="en-US" dirty="0"/>
              <a:t>, J. Weston, R. Fergus. </a:t>
            </a:r>
            <a:r>
              <a:rPr lang="en-US" dirty="0">
                <a:solidFill>
                  <a:srgbClr val="0070C0"/>
                </a:solidFill>
              </a:rPr>
              <a:t>End-To-End Memory Networks. </a:t>
            </a:r>
            <a:r>
              <a:rPr lang="en-US" dirty="0"/>
              <a:t>NIPS </a:t>
            </a:r>
            <a:r>
              <a:rPr lang="en-US" dirty="0" smtClean="0"/>
              <a:t>2015 (Oral). </a:t>
            </a:r>
          </a:p>
          <a:p>
            <a:pPr marL="514350" indent="-514350">
              <a:buFont typeface="+mj-lt"/>
              <a:buAutoNum type="arabicPeriod"/>
            </a:pPr>
            <a:r>
              <a:rPr lang="en-US" dirty="0" smtClean="0"/>
              <a:t>J. </a:t>
            </a:r>
            <a:r>
              <a:rPr lang="en-US" dirty="0"/>
              <a:t>Weston, A. </a:t>
            </a:r>
            <a:r>
              <a:rPr lang="en-US" dirty="0" err="1"/>
              <a:t>Bordes</a:t>
            </a:r>
            <a:r>
              <a:rPr lang="en-US" dirty="0"/>
              <a:t>, S. Chopra, A. M. Rush, B. van </a:t>
            </a:r>
            <a:r>
              <a:rPr lang="en-US" dirty="0" err="1"/>
              <a:t>Merriënboer</a:t>
            </a:r>
            <a:r>
              <a:rPr lang="en-US" dirty="0"/>
              <a:t>, A. </a:t>
            </a:r>
            <a:r>
              <a:rPr lang="en-US" dirty="0" err="1"/>
              <a:t>Joulin</a:t>
            </a:r>
            <a:r>
              <a:rPr lang="en-US" dirty="0"/>
              <a:t>, T. </a:t>
            </a:r>
            <a:r>
              <a:rPr lang="en-US" dirty="0" err="1"/>
              <a:t>Mikolov</a:t>
            </a:r>
            <a:r>
              <a:rPr lang="en-US" dirty="0"/>
              <a:t>. </a:t>
            </a:r>
            <a:r>
              <a:rPr lang="en-US" dirty="0">
                <a:solidFill>
                  <a:srgbClr val="0070C0"/>
                </a:solidFill>
              </a:rPr>
              <a:t>Towards AI-Complete Question Answering: A Set of Prerequisite Toy Tasks.</a:t>
            </a:r>
            <a:r>
              <a:rPr lang="en-US" dirty="0"/>
              <a:t> ICLR 2016.</a:t>
            </a:r>
          </a:p>
          <a:p>
            <a:pPr marL="514350" indent="-514350">
              <a:buFont typeface="+mj-lt"/>
              <a:buAutoNum type="arabicPeriod"/>
            </a:pPr>
            <a:r>
              <a:rPr lang="en-US" dirty="0" smtClean="0"/>
              <a:t>A</a:t>
            </a:r>
            <a:r>
              <a:rPr lang="en-US" dirty="0"/>
              <a:t>. </a:t>
            </a:r>
            <a:r>
              <a:rPr lang="en-US" dirty="0" err="1"/>
              <a:t>Bordes</a:t>
            </a:r>
            <a:r>
              <a:rPr lang="en-US" dirty="0"/>
              <a:t>, N. </a:t>
            </a:r>
            <a:r>
              <a:rPr lang="en-US" dirty="0" err="1"/>
              <a:t>Usunier</a:t>
            </a:r>
            <a:r>
              <a:rPr lang="en-US" dirty="0"/>
              <a:t>, S. Chopra, J. Weston. </a:t>
            </a:r>
            <a:r>
              <a:rPr lang="en-US" dirty="0">
                <a:solidFill>
                  <a:srgbClr val="0070C0"/>
                </a:solidFill>
              </a:rPr>
              <a:t>Large-scale Simple Question Answering with Memory Networks.</a:t>
            </a:r>
            <a:r>
              <a:rPr lang="en-US" dirty="0">
                <a:solidFill>
                  <a:srgbClr val="FF0000"/>
                </a:solidFill>
              </a:rPr>
              <a:t> </a:t>
            </a:r>
            <a:r>
              <a:rPr lang="en-US" dirty="0"/>
              <a:t>arXiv:1506.02075. </a:t>
            </a:r>
            <a:endParaRPr lang="en-US" dirty="0" smtClean="0"/>
          </a:p>
          <a:p>
            <a:pPr marL="514350" indent="-514350">
              <a:buFont typeface="+mj-lt"/>
              <a:buAutoNum type="arabicPeriod"/>
            </a:pPr>
            <a:r>
              <a:rPr lang="en-US" dirty="0" smtClean="0"/>
              <a:t>J</a:t>
            </a:r>
            <a:r>
              <a:rPr lang="en-US" dirty="0"/>
              <a:t>. Dodge, A. </a:t>
            </a:r>
            <a:r>
              <a:rPr lang="en-US" dirty="0" err="1"/>
              <a:t>Gane</a:t>
            </a:r>
            <a:r>
              <a:rPr lang="en-US" dirty="0"/>
              <a:t>, X. Zhang, A. </a:t>
            </a:r>
            <a:r>
              <a:rPr lang="en-US" dirty="0" err="1"/>
              <a:t>Bordes</a:t>
            </a:r>
            <a:r>
              <a:rPr lang="en-US" dirty="0"/>
              <a:t>, S. Chopra, A. Miller, A. </a:t>
            </a:r>
            <a:r>
              <a:rPr lang="en-US" dirty="0" err="1"/>
              <a:t>Szlam</a:t>
            </a:r>
            <a:r>
              <a:rPr lang="en-US" dirty="0"/>
              <a:t>, J. Weston. </a:t>
            </a:r>
            <a:r>
              <a:rPr lang="en-US" dirty="0">
                <a:solidFill>
                  <a:srgbClr val="0070C0"/>
                </a:solidFill>
              </a:rPr>
              <a:t>Evaluating Prerequisite Qualities for Learning End-to-End Dialog Systems. </a:t>
            </a:r>
            <a:r>
              <a:rPr lang="en-US" dirty="0"/>
              <a:t>ICLR 2016.</a:t>
            </a:r>
          </a:p>
          <a:p>
            <a:pPr marL="514350" indent="-514350">
              <a:buFont typeface="+mj-lt"/>
              <a:buAutoNum type="arabicPeriod"/>
            </a:pPr>
            <a:r>
              <a:rPr lang="en-US" dirty="0" smtClean="0"/>
              <a:t>F</a:t>
            </a:r>
            <a:r>
              <a:rPr lang="en-US" dirty="0"/>
              <a:t>. Hill, A. </a:t>
            </a:r>
            <a:r>
              <a:rPr lang="en-US" dirty="0" err="1"/>
              <a:t>Bordes</a:t>
            </a:r>
            <a:r>
              <a:rPr lang="en-US" dirty="0"/>
              <a:t>, S. Chopra, J. Weston. </a:t>
            </a:r>
            <a:r>
              <a:rPr lang="en-US" dirty="0">
                <a:solidFill>
                  <a:srgbClr val="0070C0"/>
                </a:solidFill>
              </a:rPr>
              <a:t>The Goldilocks Principle: Reading Children's Books with Explicit Memory Representations.</a:t>
            </a:r>
            <a:r>
              <a:rPr lang="en-US" dirty="0"/>
              <a:t> </a:t>
            </a:r>
            <a:r>
              <a:rPr lang="en-US" dirty="0" smtClean="0"/>
              <a:t>ICLR 2016.</a:t>
            </a:r>
          </a:p>
          <a:p>
            <a:pPr marL="514350" indent="-514350">
              <a:buFont typeface="+mj-lt"/>
              <a:buAutoNum type="arabicPeriod"/>
            </a:pPr>
            <a:r>
              <a:rPr lang="de-DE" dirty="0" smtClean="0"/>
              <a:t>A. Miller, A. Fisch, J. Dodge, </a:t>
            </a:r>
            <a:r>
              <a:rPr lang="de-DE" dirty="0"/>
              <a:t>Karimi, A. H., Bordes, A., &amp; Weston, J. </a:t>
            </a:r>
            <a:r>
              <a:rPr lang="en-US" dirty="0" smtClean="0"/>
              <a:t>. </a:t>
            </a:r>
            <a:r>
              <a:rPr lang="en-US" dirty="0" smtClean="0">
                <a:solidFill>
                  <a:srgbClr val="0070C0"/>
                </a:solidFill>
              </a:rPr>
              <a:t>Key-Value </a:t>
            </a:r>
            <a:r>
              <a:rPr lang="en-US" dirty="0">
                <a:solidFill>
                  <a:srgbClr val="0070C0"/>
                </a:solidFill>
              </a:rPr>
              <a:t>Memory Networks for Directly Reading Documents."</a:t>
            </a:r>
            <a:r>
              <a:rPr lang="en-US" dirty="0"/>
              <a:t> </a:t>
            </a:r>
            <a:r>
              <a:rPr lang="en-US" dirty="0" smtClean="0"/>
              <a:t>arXiv:1606.03126.</a:t>
            </a:r>
          </a:p>
          <a:p>
            <a:endParaRPr lang="en-US" dirty="0"/>
          </a:p>
        </p:txBody>
      </p:sp>
      <p:sp>
        <p:nvSpPr>
          <p:cNvPr id="4" name="Slide Number Placeholder 3"/>
          <p:cNvSpPr>
            <a:spLocks noGrp="1"/>
          </p:cNvSpPr>
          <p:nvPr>
            <p:ph type="sldNum" sz="quarter" idx="12"/>
          </p:nvPr>
        </p:nvSpPr>
        <p:spPr/>
        <p:txBody>
          <a:bodyPr/>
          <a:lstStyle/>
          <a:p>
            <a:fld id="{6766524B-EFB2-440A-A306-27BFAF47C3E9}" type="slidenum">
              <a:rPr lang="en-US" smtClean="0"/>
              <a:t>4</a:t>
            </a:fld>
            <a:endParaRPr lang="en-US"/>
          </a:p>
        </p:txBody>
      </p:sp>
      <p:sp>
        <p:nvSpPr>
          <p:cNvPr id="5" name="Rounded Rectangle 4"/>
          <p:cNvSpPr/>
          <p:nvPr/>
        </p:nvSpPr>
        <p:spPr>
          <a:xfrm>
            <a:off x="610362" y="1690689"/>
            <a:ext cx="7886700" cy="951927"/>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02637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Focusing by </a:t>
            </a:r>
            <a:r>
              <a:rPr lang="en-US" dirty="0" smtClean="0"/>
              <a:t>Location— Convolutional shift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Each head emits a distribution </a:t>
                </a:r>
                <a:r>
                  <a:rPr lang="en-US" dirty="0"/>
                  <a:t>over allowable integer </a:t>
                </a:r>
                <a:r>
                  <a:rPr lang="en-US" dirty="0" smtClean="0"/>
                  <a:t>shifts </a:t>
                </a:r>
                <a14:m>
                  <m:oMath xmlns:m="http://schemas.openxmlformats.org/officeDocument/2006/math">
                    <m:sSub>
                      <m:sSubPr>
                        <m:ctrlPr>
                          <a:rPr lang="en-US" i="1" smtClean="0">
                            <a:latin typeface="Cambria Math" panose="02040503050406030204" pitchFamily="18" charset="0"/>
                          </a:rPr>
                        </m:ctrlPr>
                      </m:sSubPr>
                      <m:e>
                        <m:r>
                          <a:rPr lang="en-US" b="1" i="0" smtClean="0">
                            <a:latin typeface="Cambria Math" charset="0"/>
                          </a:rPr>
                          <m:t>𝐬</m:t>
                        </m:r>
                      </m:e>
                      <m:sub>
                        <m:r>
                          <a:rPr lang="en-US" b="0" i="1" smtClean="0">
                            <a:latin typeface="Cambria Math" charset="0"/>
                          </a:rPr>
                          <m:t>𝑡</m:t>
                        </m:r>
                      </m:sub>
                    </m:sSub>
                  </m:oMath>
                </a14:m>
                <a:r>
                  <a:rPr lang="en-US" b="1" dirty="0" smtClean="0"/>
                  <a:t>. </a:t>
                </a:r>
              </a:p>
              <a:p>
                <a:r>
                  <a:rPr lang="en-US" b="1" dirty="0"/>
                  <a:t> </a:t>
                </a:r>
                <a:endParaRPr lang="en-US" b="1"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766524B-EFB2-440A-A306-27BFAF47C3E9}" type="slidenum">
              <a:rPr lang="en-US" smtClean="0"/>
              <a:t>40</a:t>
            </a:fld>
            <a:endParaRPr lang="en-US"/>
          </a:p>
        </p:txBody>
      </p:sp>
      <p:pic>
        <p:nvPicPr>
          <p:cNvPr id="6" name="Picture 5"/>
          <p:cNvPicPr>
            <a:picLocks noChangeAspect="1"/>
          </p:cNvPicPr>
          <p:nvPr/>
        </p:nvPicPr>
        <p:blipFill>
          <a:blip r:embed="rId3"/>
          <a:stretch>
            <a:fillRect/>
          </a:stretch>
        </p:blipFill>
        <p:spPr>
          <a:xfrm>
            <a:off x="1265275" y="2797075"/>
            <a:ext cx="4401879" cy="1128357"/>
          </a:xfrm>
          <a:prstGeom prst="rect">
            <a:avLst/>
          </a:prstGeom>
        </p:spPr>
      </p:pic>
      <p:pic>
        <p:nvPicPr>
          <p:cNvPr id="7" name="Picture 2" descr="https://d262ilb51hltx0.cloudfront.net/max/2000/1*k3IuW2bN7oCZEh1GtxuwhA.jpeg"/>
          <p:cNvPicPr>
            <a:picLocks noChangeAspect="1" noChangeArrowheads="1"/>
          </p:cNvPicPr>
          <p:nvPr/>
        </p:nvPicPr>
        <p:blipFill rotWithShape="1">
          <a:blip r:embed="rId4">
            <a:extLst>
              <a:ext uri="{28A0092B-C50C-407E-A947-70E740481C1C}">
                <a14:useLocalDpi xmlns:a14="http://schemas.microsoft.com/office/drawing/2010/main" val="0"/>
              </a:ext>
            </a:extLst>
          </a:blip>
          <a:srcRect l="54649" t="18718" r="27859" b="30764"/>
          <a:stretch/>
        </p:blipFill>
        <p:spPr bwMode="auto">
          <a:xfrm>
            <a:off x="2274039" y="4001294"/>
            <a:ext cx="3786519" cy="270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6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Focusing by </a:t>
            </a:r>
            <a:r>
              <a:rPr lang="en-US" dirty="0" smtClean="0"/>
              <a:t>Location—</a:t>
            </a:r>
            <a:br>
              <a:rPr lang="en-US" dirty="0" smtClean="0"/>
            </a:br>
            <a:r>
              <a:rPr lang="en-US" dirty="0" smtClean="0"/>
              <a:t>Sharpening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Each </a:t>
                </a:r>
                <a:r>
                  <a:rPr lang="en-US" dirty="0"/>
                  <a:t>head emits a scalar sharpening parameter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charset="0"/>
                            <a:ea typeface="Cambria Math" charset="0"/>
                            <a:cs typeface="Cambria Math" charset="0"/>
                          </a:rPr>
                          <m:t>𝛾</m:t>
                        </m:r>
                      </m:e>
                      <m:sub>
                        <m:r>
                          <a:rPr lang="en-US" b="0" i="1" smtClean="0">
                            <a:latin typeface="Cambria Math" charset="0"/>
                          </a:rPr>
                          <m:t>𝑡</m:t>
                        </m:r>
                      </m:sub>
                    </m:sSub>
                  </m:oMath>
                </a14:m>
                <a:r>
                  <a:rPr lang="en-US" dirty="0" smtClean="0"/>
                  <a:t>.</a:t>
                </a:r>
              </a:p>
              <a:p>
                <a:r>
                  <a:rPr lang="en-US" dirty="0"/>
                  <a:t> </a:t>
                </a:r>
                <a:r>
                  <a:rPr lang="en-US" dirty="0" smtClean="0"/>
                  <a: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766524B-EFB2-440A-A306-27BFAF47C3E9}" type="slidenum">
              <a:rPr lang="en-US" smtClean="0"/>
              <a:t>41</a:t>
            </a:fld>
            <a:endParaRPr lang="en-US"/>
          </a:p>
        </p:txBody>
      </p:sp>
      <p:pic>
        <p:nvPicPr>
          <p:cNvPr id="5" name="Picture 2" descr="https://d262ilb51hltx0.cloudfront.net/max/2000/1*k3IuW2bN7oCZEh1GtxuwhA.jpeg"/>
          <p:cNvPicPr>
            <a:picLocks noChangeAspect="1" noChangeArrowheads="1"/>
          </p:cNvPicPr>
          <p:nvPr/>
        </p:nvPicPr>
        <p:blipFill rotWithShape="1">
          <a:blip r:embed="rId3">
            <a:extLst>
              <a:ext uri="{28A0092B-C50C-407E-A947-70E740481C1C}">
                <a14:useLocalDpi xmlns:a14="http://schemas.microsoft.com/office/drawing/2010/main" val="0"/>
              </a:ext>
            </a:extLst>
          </a:blip>
          <a:srcRect l="75684" t="17243" r="6714" b="47796"/>
          <a:stretch/>
        </p:blipFill>
        <p:spPr bwMode="auto">
          <a:xfrm>
            <a:off x="1988288" y="3598816"/>
            <a:ext cx="4916229" cy="2411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957119" y="2324168"/>
            <a:ext cx="3774370" cy="1139712"/>
          </a:xfrm>
          <a:prstGeom prst="rect">
            <a:avLst/>
          </a:prstGeom>
        </p:spPr>
      </p:pic>
    </p:spTree>
    <p:extLst>
      <p:ext uri="{BB962C8B-B14F-4D97-AF65-F5344CB8AC3E}">
        <p14:creationId xmlns:p14="http://schemas.microsoft.com/office/powerpoint/2010/main" val="1976600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Mechanisms </a:t>
            </a:r>
          </a:p>
        </p:txBody>
      </p:sp>
      <p:sp>
        <p:nvSpPr>
          <p:cNvPr id="3" name="Content Placeholder 2"/>
          <p:cNvSpPr>
            <a:spLocks noGrp="1"/>
          </p:cNvSpPr>
          <p:nvPr>
            <p:ph idx="1"/>
          </p:nvPr>
        </p:nvSpPr>
        <p:spPr>
          <a:xfrm>
            <a:off x="628650" y="3666836"/>
            <a:ext cx="7886700" cy="2510126"/>
          </a:xfrm>
        </p:spPr>
        <p:txBody>
          <a:bodyPr>
            <a:normAutofit fontScale="92500"/>
          </a:bodyPr>
          <a:lstStyle/>
          <a:p>
            <a:r>
              <a:rPr lang="en-US" dirty="0"/>
              <a:t>This can operate in three complementary modes </a:t>
            </a:r>
            <a:endParaRPr lang="en-US" dirty="0" smtClean="0"/>
          </a:p>
          <a:p>
            <a:pPr lvl="1">
              <a:buFont typeface="Wingdings" charset="2"/>
              <a:buChar char="§"/>
            </a:pPr>
            <a:r>
              <a:rPr lang="en-US" dirty="0" smtClean="0"/>
              <a:t>A weighting </a:t>
            </a:r>
            <a:r>
              <a:rPr lang="en-US" dirty="0"/>
              <a:t>can be chosen by the content </a:t>
            </a:r>
            <a:r>
              <a:rPr lang="en-US" dirty="0" smtClean="0"/>
              <a:t>system without </a:t>
            </a:r>
            <a:r>
              <a:rPr lang="en-US" dirty="0"/>
              <a:t>any </a:t>
            </a:r>
            <a:r>
              <a:rPr lang="en-US" dirty="0" smtClean="0"/>
              <a:t>modification </a:t>
            </a:r>
            <a:r>
              <a:rPr lang="en-US" dirty="0"/>
              <a:t>by the </a:t>
            </a:r>
            <a:r>
              <a:rPr lang="en-US" dirty="0" smtClean="0"/>
              <a:t>location </a:t>
            </a:r>
            <a:r>
              <a:rPr lang="en-US" dirty="0"/>
              <a:t>system </a:t>
            </a:r>
          </a:p>
          <a:p>
            <a:pPr lvl="1">
              <a:buFont typeface="Wingdings" charset="2"/>
              <a:buChar char="§"/>
            </a:pPr>
            <a:r>
              <a:rPr lang="en-US" dirty="0" smtClean="0"/>
              <a:t>A weighting </a:t>
            </a:r>
            <a:r>
              <a:rPr lang="en-US" dirty="0"/>
              <a:t>produced by the content addressing system can be chosen and then </a:t>
            </a:r>
            <a:r>
              <a:rPr lang="en-US" dirty="0" smtClean="0"/>
              <a:t>shifted </a:t>
            </a:r>
          </a:p>
          <a:p>
            <a:pPr lvl="1">
              <a:buFont typeface="Wingdings" charset="2"/>
              <a:buChar char="§"/>
            </a:pPr>
            <a:r>
              <a:rPr lang="en-US" dirty="0" smtClean="0"/>
              <a:t>A weighting </a:t>
            </a:r>
            <a:r>
              <a:rPr lang="en-US" dirty="0"/>
              <a:t>from the previous </a:t>
            </a:r>
            <a:r>
              <a:rPr lang="en-US" dirty="0" smtClean="0"/>
              <a:t>time </a:t>
            </a:r>
            <a:r>
              <a:rPr lang="en-US" dirty="0"/>
              <a:t>step can be rotated without any input from the content-based addressing system </a:t>
            </a:r>
          </a:p>
          <a:p>
            <a:endParaRPr lang="en-US" dirty="0"/>
          </a:p>
        </p:txBody>
      </p:sp>
      <p:sp>
        <p:nvSpPr>
          <p:cNvPr id="4" name="Slide Number Placeholder 3"/>
          <p:cNvSpPr>
            <a:spLocks noGrp="1"/>
          </p:cNvSpPr>
          <p:nvPr>
            <p:ph type="sldNum" sz="quarter" idx="12"/>
          </p:nvPr>
        </p:nvSpPr>
        <p:spPr/>
        <p:txBody>
          <a:bodyPr/>
          <a:lstStyle/>
          <a:p>
            <a:fld id="{6766524B-EFB2-440A-A306-27BFAF47C3E9}" type="slidenum">
              <a:rPr lang="en-US" smtClean="0"/>
              <a:t>42</a:t>
            </a:fld>
            <a:endParaRPr lang="en-US"/>
          </a:p>
        </p:txBody>
      </p:sp>
      <p:pic>
        <p:nvPicPr>
          <p:cNvPr id="5" name="Picture 4"/>
          <p:cNvPicPr>
            <a:picLocks noChangeAspect="1"/>
          </p:cNvPicPr>
          <p:nvPr/>
        </p:nvPicPr>
        <p:blipFill>
          <a:blip r:embed="rId2"/>
          <a:stretch>
            <a:fillRect/>
          </a:stretch>
        </p:blipFill>
        <p:spPr>
          <a:xfrm>
            <a:off x="468091" y="1423537"/>
            <a:ext cx="5847015" cy="2243299"/>
          </a:xfrm>
          <a:prstGeom prst="rect">
            <a:avLst/>
          </a:prstGeom>
        </p:spPr>
      </p:pic>
      <p:sp>
        <p:nvSpPr>
          <p:cNvPr id="6" name="Oval 5"/>
          <p:cNvSpPr/>
          <p:nvPr/>
        </p:nvSpPr>
        <p:spPr>
          <a:xfrm>
            <a:off x="1780052" y="2508242"/>
            <a:ext cx="905164" cy="548996"/>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3960233" y="2917157"/>
            <a:ext cx="905164" cy="548996"/>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Oval 7"/>
          <p:cNvSpPr/>
          <p:nvPr/>
        </p:nvSpPr>
        <p:spPr>
          <a:xfrm>
            <a:off x="1761580" y="2474602"/>
            <a:ext cx="905164" cy="548996"/>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Oval 8"/>
          <p:cNvSpPr/>
          <p:nvPr/>
        </p:nvSpPr>
        <p:spPr>
          <a:xfrm>
            <a:off x="445793" y="1709161"/>
            <a:ext cx="669236" cy="313620"/>
          </a:xfrm>
          <a:prstGeom prst="ellipse">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10" name="Picture 2" descr="https://d262ilb51hltx0.cloudfront.net/max/2000/1*k3IuW2bN7oCZEh1GtxuwhA.jpeg"/>
          <p:cNvPicPr>
            <a:picLocks noChangeAspect="1" noChangeArrowheads="1"/>
          </p:cNvPicPr>
          <p:nvPr/>
        </p:nvPicPr>
        <p:blipFill rotWithShape="1">
          <a:blip r:embed="rId3">
            <a:extLst>
              <a:ext uri="{28A0092B-C50C-407E-A947-70E740481C1C}">
                <a14:useLocalDpi xmlns:a14="http://schemas.microsoft.com/office/drawing/2010/main" val="0"/>
              </a:ext>
            </a:extLst>
          </a:blip>
          <a:srcRect l="34783" t="34874" r="48795" b="30121"/>
          <a:stretch/>
        </p:blipFill>
        <p:spPr bwMode="auto">
          <a:xfrm>
            <a:off x="6513624" y="324140"/>
            <a:ext cx="2595651" cy="13665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d262ilb51hltx0.cloudfront.net/max/2000/1*k3IuW2bN7oCZEh1GtxuwhA.jpeg"/>
          <p:cNvPicPr>
            <a:picLocks noChangeAspect="1" noChangeArrowheads="1"/>
          </p:cNvPicPr>
          <p:nvPr/>
        </p:nvPicPr>
        <p:blipFill rotWithShape="1">
          <a:blip r:embed="rId3">
            <a:extLst>
              <a:ext uri="{28A0092B-C50C-407E-A947-70E740481C1C}">
                <a14:useLocalDpi xmlns:a14="http://schemas.microsoft.com/office/drawing/2010/main" val="0"/>
              </a:ext>
            </a:extLst>
          </a:blip>
          <a:srcRect l="54649" t="33292" r="27859" b="30763"/>
          <a:stretch/>
        </p:blipFill>
        <p:spPr bwMode="auto">
          <a:xfrm>
            <a:off x="6405125" y="876347"/>
            <a:ext cx="2812648" cy="14275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4"/>
          <a:srcRect t="45378"/>
          <a:stretch/>
        </p:blipFill>
        <p:spPr>
          <a:xfrm>
            <a:off x="6377900" y="2155416"/>
            <a:ext cx="2840507" cy="761741"/>
          </a:xfrm>
          <a:prstGeom prst="rect">
            <a:avLst/>
          </a:prstGeom>
        </p:spPr>
      </p:pic>
    </p:spTree>
    <p:extLst>
      <p:ext uri="{BB962C8B-B14F-4D97-AF65-F5344CB8AC3E}">
        <p14:creationId xmlns:p14="http://schemas.microsoft.com/office/powerpoint/2010/main" val="3901658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Controller Network Architecture </a:t>
            </a:r>
          </a:p>
        </p:txBody>
      </p:sp>
      <p:sp>
        <p:nvSpPr>
          <p:cNvPr id="3" name="Content Placeholder 2"/>
          <p:cNvSpPr>
            <a:spLocks noGrp="1"/>
          </p:cNvSpPr>
          <p:nvPr>
            <p:ph idx="1"/>
          </p:nvPr>
        </p:nvSpPr>
        <p:spPr/>
        <p:txBody>
          <a:bodyPr/>
          <a:lstStyle/>
          <a:p>
            <a:r>
              <a:rPr lang="en-US" b="1" dirty="0" smtClean="0">
                <a:solidFill>
                  <a:srgbClr val="0070C0"/>
                </a:solidFill>
              </a:rPr>
              <a:t>Feed </a:t>
            </a:r>
            <a:r>
              <a:rPr lang="en-US" b="1" dirty="0">
                <a:solidFill>
                  <a:srgbClr val="0070C0"/>
                </a:solidFill>
              </a:rPr>
              <a:t>Forward </a:t>
            </a:r>
            <a:r>
              <a:rPr lang="en-US" dirty="0"/>
              <a:t>vs </a:t>
            </a:r>
            <a:r>
              <a:rPr lang="en-US" b="1" dirty="0">
                <a:solidFill>
                  <a:srgbClr val="FF0000"/>
                </a:solidFill>
              </a:rPr>
              <a:t>Recurrent </a:t>
            </a:r>
          </a:p>
          <a:p>
            <a:pPr lvl="1"/>
            <a:r>
              <a:rPr lang="en-US" dirty="0" smtClean="0"/>
              <a:t>The </a:t>
            </a:r>
            <a:r>
              <a:rPr lang="en-US" dirty="0"/>
              <a:t>LSTM version of RNN has own internal memory complementary to M </a:t>
            </a:r>
            <a:endParaRPr lang="en-US" dirty="0" smtClean="0"/>
          </a:p>
          <a:p>
            <a:pPr lvl="1"/>
            <a:r>
              <a:rPr lang="en-US" dirty="0" smtClean="0"/>
              <a:t>Hidden </a:t>
            </a:r>
            <a:r>
              <a:rPr lang="en-US" dirty="0"/>
              <a:t>LSTM layers are ‘like’ registers in processor </a:t>
            </a:r>
            <a:endParaRPr lang="en-US" dirty="0" smtClean="0"/>
          </a:p>
          <a:p>
            <a:pPr lvl="1"/>
            <a:r>
              <a:rPr lang="en-US" dirty="0" smtClean="0"/>
              <a:t>Allows </a:t>
            </a:r>
            <a:r>
              <a:rPr lang="en-US" dirty="0"/>
              <a:t>for mix of </a:t>
            </a:r>
            <a:r>
              <a:rPr lang="en-US" dirty="0" smtClean="0"/>
              <a:t>information </a:t>
            </a:r>
            <a:r>
              <a:rPr lang="en-US" dirty="0"/>
              <a:t>across </a:t>
            </a:r>
            <a:r>
              <a:rPr lang="en-US" dirty="0" smtClean="0"/>
              <a:t>multiple time-steps</a:t>
            </a:r>
          </a:p>
          <a:p>
            <a:pPr lvl="1"/>
            <a:endParaRPr lang="en-US" dirty="0" smtClean="0"/>
          </a:p>
          <a:p>
            <a:pPr lvl="1"/>
            <a:r>
              <a:rPr lang="en-US" dirty="0" smtClean="0"/>
              <a:t>Feed </a:t>
            </a:r>
            <a:r>
              <a:rPr lang="en-US" dirty="0"/>
              <a:t>Forward has </a:t>
            </a:r>
            <a:r>
              <a:rPr lang="en-US" dirty="0" smtClean="0"/>
              <a:t>better transparency </a:t>
            </a:r>
            <a:endParaRPr lang="en-US" dirty="0"/>
          </a:p>
          <a:p>
            <a:endParaRPr lang="en-US" dirty="0"/>
          </a:p>
        </p:txBody>
      </p:sp>
      <p:sp>
        <p:nvSpPr>
          <p:cNvPr id="4" name="Slide Number Placeholder 3"/>
          <p:cNvSpPr>
            <a:spLocks noGrp="1"/>
          </p:cNvSpPr>
          <p:nvPr>
            <p:ph type="sldNum" sz="quarter" idx="12"/>
          </p:nvPr>
        </p:nvSpPr>
        <p:spPr/>
        <p:txBody>
          <a:bodyPr/>
          <a:lstStyle/>
          <a:p>
            <a:fld id="{6766524B-EFB2-440A-A306-27BFAF47C3E9}" type="slidenum">
              <a:rPr lang="en-US" smtClean="0"/>
              <a:t>43</a:t>
            </a:fld>
            <a:endParaRPr lang="en-US"/>
          </a:p>
        </p:txBody>
      </p:sp>
    </p:spTree>
    <p:extLst>
      <p:ext uri="{BB962C8B-B14F-4D97-AF65-F5344CB8AC3E}">
        <p14:creationId xmlns:p14="http://schemas.microsoft.com/office/powerpoint/2010/main" val="1642790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 copy task</a:t>
            </a:r>
            <a:endParaRPr lang="en-US" dirty="0"/>
          </a:p>
        </p:txBody>
      </p:sp>
      <p:sp>
        <p:nvSpPr>
          <p:cNvPr id="3" name="Content Placeholder 2"/>
          <p:cNvSpPr>
            <a:spLocks noGrp="1"/>
          </p:cNvSpPr>
          <p:nvPr>
            <p:ph idx="1"/>
          </p:nvPr>
        </p:nvSpPr>
        <p:spPr>
          <a:xfrm>
            <a:off x="269835" y="2342510"/>
            <a:ext cx="1466368" cy="73238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LSTM</a:t>
            </a:r>
            <a:endParaRPr lang="en-US" dirty="0"/>
          </a:p>
        </p:txBody>
      </p:sp>
      <p:sp>
        <p:nvSpPr>
          <p:cNvPr id="4" name="Slide Number Placeholder 3"/>
          <p:cNvSpPr>
            <a:spLocks noGrp="1"/>
          </p:cNvSpPr>
          <p:nvPr>
            <p:ph type="sldNum" sz="quarter" idx="12"/>
          </p:nvPr>
        </p:nvSpPr>
        <p:spPr/>
        <p:txBody>
          <a:bodyPr/>
          <a:lstStyle/>
          <a:p>
            <a:fld id="{6766524B-EFB2-440A-A306-27BFAF47C3E9}" type="slidenum">
              <a:rPr lang="en-US" smtClean="0"/>
              <a:t>44</a:t>
            </a:fld>
            <a:endParaRPr lang="en-US"/>
          </a:p>
        </p:txBody>
      </p:sp>
      <p:pic>
        <p:nvPicPr>
          <p:cNvPr id="5" name="Picture 4"/>
          <p:cNvPicPr>
            <a:picLocks noChangeAspect="1"/>
          </p:cNvPicPr>
          <p:nvPr/>
        </p:nvPicPr>
        <p:blipFill>
          <a:blip r:embed="rId2"/>
          <a:stretch>
            <a:fillRect/>
          </a:stretch>
        </p:blipFill>
        <p:spPr>
          <a:xfrm>
            <a:off x="1736203" y="4074817"/>
            <a:ext cx="6779767" cy="2346843"/>
          </a:xfrm>
          <a:prstGeom prst="rect">
            <a:avLst/>
          </a:prstGeom>
        </p:spPr>
      </p:pic>
      <p:pic>
        <p:nvPicPr>
          <p:cNvPr id="6" name="Picture 5"/>
          <p:cNvPicPr>
            <a:picLocks noChangeAspect="1"/>
          </p:cNvPicPr>
          <p:nvPr/>
        </p:nvPicPr>
        <p:blipFill>
          <a:blip r:embed="rId3"/>
          <a:stretch>
            <a:fillRect/>
          </a:stretch>
        </p:blipFill>
        <p:spPr>
          <a:xfrm>
            <a:off x="1655120" y="1445178"/>
            <a:ext cx="6860230" cy="2527045"/>
          </a:xfrm>
          <a:prstGeom prst="rect">
            <a:avLst/>
          </a:prstGeom>
        </p:spPr>
      </p:pic>
      <p:sp>
        <p:nvSpPr>
          <p:cNvPr id="7" name="Content Placeholder 2"/>
          <p:cNvSpPr txBox="1">
            <a:spLocks/>
          </p:cNvSpPr>
          <p:nvPr/>
        </p:nvSpPr>
        <p:spPr>
          <a:xfrm>
            <a:off x="269835" y="4624044"/>
            <a:ext cx="1466368" cy="732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US" dirty="0" smtClean="0"/>
              <a:t>NTM</a:t>
            </a:r>
            <a:endParaRPr lang="en-US" dirty="0"/>
          </a:p>
        </p:txBody>
      </p:sp>
    </p:spTree>
    <p:extLst>
      <p:ext uri="{BB962C8B-B14F-4D97-AF65-F5344CB8AC3E}">
        <p14:creationId xmlns:p14="http://schemas.microsoft.com/office/powerpoint/2010/main" val="1849019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Task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66524B-EFB2-440A-A306-27BFAF47C3E9}" type="slidenum">
              <a:rPr lang="en-US" smtClean="0"/>
              <a:t>45</a:t>
            </a:fld>
            <a:endParaRPr lang="en-US"/>
          </a:p>
        </p:txBody>
      </p:sp>
      <p:pic>
        <p:nvPicPr>
          <p:cNvPr id="5" name="Picture 4">
            <a:hlinkClick r:id="rId2" action="ppaction://hlinkfile"/>
          </p:cNvPr>
          <p:cNvPicPr>
            <a:picLocks noChangeAspect="1"/>
          </p:cNvPicPr>
          <p:nvPr/>
        </p:nvPicPr>
        <p:blipFill>
          <a:blip r:embed="rId3"/>
          <a:stretch>
            <a:fillRect/>
          </a:stretch>
        </p:blipFill>
        <p:spPr>
          <a:xfrm>
            <a:off x="171091" y="1690689"/>
            <a:ext cx="8801817" cy="4713231"/>
          </a:xfrm>
          <a:prstGeom prst="rect">
            <a:avLst/>
          </a:prstGeom>
        </p:spPr>
      </p:pic>
    </p:spTree>
    <p:extLst>
      <p:ext uri="{BB962C8B-B14F-4D97-AF65-F5344CB8AC3E}">
        <p14:creationId xmlns:p14="http://schemas.microsoft.com/office/powerpoint/2010/main" val="826967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766524B-EFB2-440A-A306-27BFAF47C3E9}" type="slidenum">
              <a:rPr lang="en-US" smtClean="0"/>
              <a:t>46</a:t>
            </a:fld>
            <a:endParaRPr lang="en-US"/>
          </a:p>
        </p:txBody>
      </p:sp>
    </p:spTree>
    <p:extLst>
      <p:ext uri="{BB962C8B-B14F-4D97-AF65-F5344CB8AC3E}">
        <p14:creationId xmlns:p14="http://schemas.microsoft.com/office/powerpoint/2010/main" val="1033742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MemNN</a:t>
            </a:r>
            <a:r>
              <a:rPr lang="en-US" dirty="0"/>
              <a:t>: Memory networks </a:t>
            </a:r>
            <a:br>
              <a:rPr lang="en-US" dirty="0"/>
            </a:br>
            <a:r>
              <a:rPr lang="en-US" dirty="0"/>
              <a:t>(ICLR 2015)</a:t>
            </a:r>
          </a:p>
        </p:txBody>
      </p:sp>
      <p:sp>
        <p:nvSpPr>
          <p:cNvPr id="3" name="Content Placeholder 2"/>
          <p:cNvSpPr>
            <a:spLocks noGrp="1"/>
          </p:cNvSpPr>
          <p:nvPr>
            <p:ph idx="1"/>
          </p:nvPr>
        </p:nvSpPr>
        <p:spPr/>
        <p:txBody>
          <a:bodyPr>
            <a:normAutofit/>
          </a:bodyPr>
          <a:lstStyle/>
          <a:p>
            <a:r>
              <a:rPr lang="en-US" dirty="0" smtClean="0"/>
              <a:t>RNNs’ memory </a:t>
            </a:r>
            <a:r>
              <a:rPr lang="en-US" dirty="0"/>
              <a:t>(</a:t>
            </a:r>
            <a:r>
              <a:rPr lang="en-US" dirty="0" smtClean="0"/>
              <a:t>encoded by </a:t>
            </a:r>
            <a:r>
              <a:rPr lang="en-US" dirty="0"/>
              <a:t>hidden states and weights) is typically </a:t>
            </a:r>
            <a:r>
              <a:rPr lang="en-US" dirty="0">
                <a:solidFill>
                  <a:srgbClr val="FF0000"/>
                </a:solidFill>
              </a:rPr>
              <a:t>too small</a:t>
            </a:r>
            <a:r>
              <a:rPr lang="en-US" dirty="0"/>
              <a:t>, and is not compartmentalized </a:t>
            </a:r>
            <a:r>
              <a:rPr lang="en-US" dirty="0" smtClean="0"/>
              <a:t>enough to </a:t>
            </a:r>
            <a:r>
              <a:rPr lang="en-US" dirty="0"/>
              <a:t>accurately remember facts from the past (knowledge is compressed into dense vectors). </a:t>
            </a:r>
            <a:endParaRPr lang="en-US" dirty="0" smtClean="0"/>
          </a:p>
          <a:p>
            <a:r>
              <a:rPr lang="en-US" dirty="0" smtClean="0"/>
              <a:t>RNNs</a:t>
            </a:r>
            <a:r>
              <a:rPr lang="en-US" dirty="0"/>
              <a:t> </a:t>
            </a:r>
            <a:r>
              <a:rPr lang="en-US" dirty="0" smtClean="0"/>
              <a:t>are </a:t>
            </a:r>
            <a:r>
              <a:rPr lang="en-US" dirty="0"/>
              <a:t>known to </a:t>
            </a:r>
            <a:r>
              <a:rPr lang="en-US" dirty="0">
                <a:solidFill>
                  <a:srgbClr val="FF0000"/>
                </a:solidFill>
              </a:rPr>
              <a:t>have difficulty in performing memorization</a:t>
            </a:r>
            <a:r>
              <a:rPr lang="en-US" dirty="0"/>
              <a:t>, for example the simple copying task </a:t>
            </a:r>
            <a:r>
              <a:rPr lang="en-US" dirty="0" smtClean="0"/>
              <a:t>of outputting </a:t>
            </a:r>
            <a:r>
              <a:rPr lang="en-US" dirty="0"/>
              <a:t>the same input sequence they have just read (</a:t>
            </a:r>
            <a:r>
              <a:rPr lang="en-US" dirty="0" err="1"/>
              <a:t>Zaremba</a:t>
            </a:r>
            <a:r>
              <a:rPr lang="en-US" dirty="0"/>
              <a:t> &amp; </a:t>
            </a:r>
            <a:r>
              <a:rPr lang="en-US" dirty="0" err="1"/>
              <a:t>Sutskever</a:t>
            </a:r>
            <a:r>
              <a:rPr lang="en-US" dirty="0"/>
              <a:t>, 2014). </a:t>
            </a:r>
          </a:p>
        </p:txBody>
      </p:sp>
      <p:sp>
        <p:nvSpPr>
          <p:cNvPr id="4" name="Slide Number Placeholder 3"/>
          <p:cNvSpPr>
            <a:spLocks noGrp="1"/>
          </p:cNvSpPr>
          <p:nvPr>
            <p:ph type="sldNum" sz="quarter" idx="12"/>
          </p:nvPr>
        </p:nvSpPr>
        <p:spPr/>
        <p:txBody>
          <a:bodyPr/>
          <a:lstStyle/>
          <a:p>
            <a:fld id="{6766524B-EFB2-440A-A306-27BFAF47C3E9}" type="slidenum">
              <a:rPr lang="en-US" smtClean="0"/>
              <a:t>5</a:t>
            </a:fld>
            <a:endParaRPr lang="en-US"/>
          </a:p>
        </p:txBody>
      </p:sp>
    </p:spTree>
    <p:extLst>
      <p:ext uri="{BB962C8B-B14F-4D97-AF65-F5344CB8AC3E}">
        <p14:creationId xmlns:p14="http://schemas.microsoft.com/office/powerpoint/2010/main" val="39628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Definition of memory networks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7127" y="1778597"/>
                <a:ext cx="4634095" cy="2388803"/>
              </a:xfrm>
            </p:spPr>
            <p:txBody>
              <a:bodyPr>
                <a:normAutofit fontScale="77500" lnSpcReduction="20000"/>
              </a:bodyPr>
              <a:lstStyle/>
              <a:p>
                <a:r>
                  <a:rPr lang="en-US" dirty="0"/>
                  <a:t>Class of models that combine large memory with </a:t>
                </a:r>
                <a:r>
                  <a:rPr lang="en-US" dirty="0" smtClean="0"/>
                  <a:t>learning component </a:t>
                </a:r>
                <a:r>
                  <a:rPr lang="en-US" dirty="0"/>
                  <a:t>that can </a:t>
                </a:r>
                <a:r>
                  <a:rPr lang="en-US" dirty="0">
                    <a:solidFill>
                      <a:srgbClr val="0070C0"/>
                    </a:solidFill>
                  </a:rPr>
                  <a:t>read</a:t>
                </a:r>
                <a:r>
                  <a:rPr lang="en-US" dirty="0"/>
                  <a:t> </a:t>
                </a:r>
                <a:r>
                  <a:rPr lang="en-US" dirty="0" smtClean="0"/>
                  <a:t>and </a:t>
                </a:r>
                <a:r>
                  <a:rPr lang="en-US" dirty="0" smtClean="0">
                    <a:solidFill>
                      <a:srgbClr val="0070C0"/>
                    </a:solidFill>
                  </a:rPr>
                  <a:t>write</a:t>
                </a:r>
                <a:r>
                  <a:rPr lang="en-US" dirty="0" smtClean="0"/>
                  <a:t> to it.</a:t>
                </a:r>
              </a:p>
              <a:p>
                <a:endParaRPr lang="en-US" dirty="0" smtClean="0"/>
              </a:p>
              <a:p>
                <a:r>
                  <a:rPr lang="en-US" dirty="0"/>
                  <a:t>A memory network consists of a memory </a:t>
                </a:r>
                <a14:m>
                  <m:oMath xmlns:m="http://schemas.openxmlformats.org/officeDocument/2006/math">
                    <m:r>
                      <a:rPr lang="en-US" b="1" i="1" dirty="0" smtClean="0">
                        <a:latin typeface="Cambria Math" panose="02040503050406030204" pitchFamily="18" charset="0"/>
                      </a:rPr>
                      <m:t>𝒎</m:t>
                    </m:r>
                  </m:oMath>
                </a14:m>
                <a:r>
                  <a:rPr lang="en-US" dirty="0" smtClean="0"/>
                  <a:t> and </a:t>
                </a:r>
                <a:r>
                  <a:rPr lang="en-US" b="1" dirty="0" smtClean="0"/>
                  <a:t>four components</a:t>
                </a:r>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7127" y="1778597"/>
                <a:ext cx="4634095" cy="2388803"/>
              </a:xfrm>
              <a:blipFill>
                <a:blip r:embed="rId3"/>
                <a:stretch>
                  <a:fillRect l="-1447" t="-5357"/>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4103" y="1690690"/>
            <a:ext cx="3988921" cy="2388802"/>
          </a:xfrm>
          <a:prstGeom prst="rect">
            <a:avLst/>
          </a:prstGeom>
        </p:spPr>
      </p:pic>
      <p:sp>
        <p:nvSpPr>
          <p:cNvPr id="5" name="Slide Number Placeholder 4"/>
          <p:cNvSpPr>
            <a:spLocks noGrp="1"/>
          </p:cNvSpPr>
          <p:nvPr>
            <p:ph type="sldNum" sz="quarter" idx="12"/>
          </p:nvPr>
        </p:nvSpPr>
        <p:spPr/>
        <p:txBody>
          <a:bodyPr/>
          <a:lstStyle/>
          <a:p>
            <a:fld id="{6766524B-EFB2-440A-A306-27BFAF47C3E9}" type="slidenum">
              <a:rPr lang="en-US" smtClean="0"/>
              <a:t>6</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402103" y="4136153"/>
                <a:ext cx="5909487" cy="2308324"/>
              </a:xfrm>
              <a:prstGeom prst="rect">
                <a:avLst/>
              </a:prstGeom>
            </p:spPr>
            <p:txBody>
              <a:bodyPr wrap="square">
                <a:spAutoFit/>
              </a:bodyPr>
              <a:lstStyle/>
              <a:p>
                <a:pPr marL="385763" indent="-385763">
                  <a:buFont typeface="+mj-lt"/>
                  <a:buAutoNum type="arabicPeriod"/>
                </a:pPr>
                <a:r>
                  <a:rPr lang="en-US" b="1" dirty="0" smtClean="0"/>
                  <a:t> </a:t>
                </a:r>
                <a:r>
                  <a:rPr lang="en-US" b="1" dirty="0">
                    <a:solidFill>
                      <a:srgbClr val="FF0000"/>
                    </a:solidFill>
                  </a:rPr>
                  <a:t>I</a:t>
                </a:r>
                <a:r>
                  <a:rPr lang="en-US" b="1" dirty="0"/>
                  <a:t>: </a:t>
                </a:r>
                <a:r>
                  <a:rPr lang="en-US" dirty="0"/>
                  <a:t>(input feature map) convert incoming </a:t>
                </a:r>
                <a:r>
                  <a:rPr lang="en-US" dirty="0">
                    <a:solidFill>
                      <a:schemeClr val="accent2">
                        <a:lumMod val="75000"/>
                      </a:schemeClr>
                    </a:solidFill>
                  </a:rPr>
                  <a:t>data</a:t>
                </a:r>
                <a:r>
                  <a:rPr lang="en-US" dirty="0"/>
                  <a:t> to the </a:t>
                </a:r>
                <a:r>
                  <a:rPr lang="en-US" dirty="0">
                    <a:solidFill>
                      <a:schemeClr val="accent2">
                        <a:lumMod val="75000"/>
                      </a:schemeClr>
                    </a:solidFill>
                  </a:rPr>
                  <a:t>internal feature representation</a:t>
                </a:r>
                <a:r>
                  <a:rPr lang="en-US" dirty="0"/>
                  <a:t>.</a:t>
                </a:r>
              </a:p>
              <a:p>
                <a:pPr marL="385763" indent="-385763">
                  <a:buFont typeface="+mj-lt"/>
                  <a:buAutoNum type="arabicPeriod"/>
                </a:pPr>
                <a:r>
                  <a:rPr lang="en-US" b="1" dirty="0"/>
                  <a:t> </a:t>
                </a:r>
                <a:r>
                  <a:rPr lang="en-US" b="1" dirty="0">
                    <a:solidFill>
                      <a:srgbClr val="FF0000"/>
                    </a:solidFill>
                  </a:rPr>
                  <a:t>G</a:t>
                </a:r>
                <a:r>
                  <a:rPr lang="en-US" b="1" dirty="0"/>
                  <a:t>: </a:t>
                </a:r>
                <a:r>
                  <a:rPr lang="en-US" dirty="0"/>
                  <a:t>(generalization) </a:t>
                </a:r>
                <a:r>
                  <a:rPr lang="en-US" dirty="0">
                    <a:solidFill>
                      <a:schemeClr val="accent2">
                        <a:lumMod val="75000"/>
                      </a:schemeClr>
                    </a:solidFill>
                  </a:rPr>
                  <a:t>update</a:t>
                </a:r>
                <a:r>
                  <a:rPr lang="en-US" dirty="0"/>
                  <a:t> </a:t>
                </a:r>
                <a:r>
                  <a:rPr lang="en-US" dirty="0" smtClean="0"/>
                  <a:t>memories </a:t>
                </a:r>
                <a14:m>
                  <m:oMath xmlns:m="http://schemas.openxmlformats.org/officeDocument/2006/math">
                    <m:sSub>
                      <m:sSubPr>
                        <m:ctrlPr>
                          <a:rPr lang="en-US" i="1" smtClean="0">
                            <a:latin typeface="Cambria Math" panose="02040503050406030204" pitchFamily="18" charset="0"/>
                          </a:rPr>
                        </m:ctrlPr>
                      </m:sSubPr>
                      <m:e>
                        <m:r>
                          <a:rPr lang="en-US" b="1" i="0" smtClean="0">
                            <a:latin typeface="Cambria Math" panose="02040503050406030204" pitchFamily="18" charset="0"/>
                          </a:rPr>
                          <m:t>𝐦</m:t>
                        </m:r>
                      </m:e>
                      <m:sub>
                        <m:r>
                          <a:rPr lang="en-US" b="0" i="1" smtClean="0">
                            <a:latin typeface="Cambria Math" panose="02040503050406030204" pitchFamily="18" charset="0"/>
                          </a:rPr>
                          <m:t>𝑖</m:t>
                        </m:r>
                      </m:sub>
                    </m:sSub>
                  </m:oMath>
                </a14:m>
                <a:r>
                  <a:rPr lang="en-US" dirty="0" smtClean="0"/>
                  <a:t> </a:t>
                </a:r>
                <a:r>
                  <a:rPr lang="en-US" dirty="0"/>
                  <a:t>given new input.</a:t>
                </a:r>
              </a:p>
              <a:p>
                <a:pPr marL="385763" indent="-385763">
                  <a:buFont typeface="+mj-lt"/>
                  <a:buAutoNum type="arabicPeriod"/>
                </a:pPr>
                <a:r>
                  <a:rPr lang="en-US" b="1" dirty="0"/>
                  <a:t> </a:t>
                </a:r>
                <a:r>
                  <a:rPr lang="en-US" b="1" dirty="0">
                    <a:solidFill>
                      <a:srgbClr val="FF0000"/>
                    </a:solidFill>
                  </a:rPr>
                  <a:t>O</a:t>
                </a:r>
                <a:r>
                  <a:rPr lang="en-US" b="1" dirty="0"/>
                  <a:t>: </a:t>
                </a:r>
                <a:r>
                  <a:rPr lang="en-US" dirty="0"/>
                  <a:t>produce new </a:t>
                </a:r>
                <a:r>
                  <a:rPr lang="en-US" dirty="0">
                    <a:solidFill>
                      <a:schemeClr val="accent2">
                        <a:lumMod val="75000"/>
                      </a:schemeClr>
                    </a:solidFill>
                  </a:rPr>
                  <a:t>output</a:t>
                </a:r>
                <a:r>
                  <a:rPr lang="en-US" dirty="0"/>
                  <a:t> (in feature representation space) given the memories.</a:t>
                </a:r>
              </a:p>
              <a:p>
                <a:pPr marL="385763" indent="-385763">
                  <a:buFont typeface="+mj-lt"/>
                  <a:buAutoNum type="arabicPeriod"/>
                </a:pPr>
                <a:r>
                  <a:rPr lang="pt-BR" b="1" dirty="0"/>
                  <a:t> </a:t>
                </a:r>
                <a:r>
                  <a:rPr lang="pt-BR" b="1" dirty="0">
                    <a:solidFill>
                      <a:srgbClr val="FF0000"/>
                    </a:solidFill>
                  </a:rPr>
                  <a:t>R</a:t>
                </a:r>
                <a:r>
                  <a:rPr lang="pt-BR" b="1" dirty="0"/>
                  <a:t>: </a:t>
                </a:r>
                <a:r>
                  <a:rPr lang="pt-BR" dirty="0"/>
                  <a:t>(response) convert output into a </a:t>
                </a:r>
                <a:r>
                  <a:rPr lang="en-US" dirty="0">
                    <a:solidFill>
                      <a:schemeClr val="accent2">
                        <a:lumMod val="75000"/>
                      </a:schemeClr>
                    </a:solidFill>
                  </a:rPr>
                  <a:t>response</a:t>
                </a:r>
                <a:r>
                  <a:rPr lang="en-US" dirty="0"/>
                  <a:t> seen by the outside world.</a:t>
                </a:r>
              </a:p>
            </p:txBody>
          </p:sp>
        </mc:Choice>
        <mc:Fallback xmlns="">
          <p:sp>
            <p:nvSpPr>
              <p:cNvPr id="6" name="Rectangle 5"/>
              <p:cNvSpPr>
                <a:spLocks noRot="1" noChangeAspect="1" noMove="1" noResize="1" noEditPoints="1" noAdjustHandles="1" noChangeArrowheads="1" noChangeShapeType="1" noTextEdit="1"/>
              </p:cNvSpPr>
              <p:nvPr/>
            </p:nvSpPr>
            <p:spPr>
              <a:xfrm>
                <a:off x="402103" y="4136153"/>
                <a:ext cx="5909487" cy="2308324"/>
              </a:xfrm>
              <a:prstGeom prst="rect">
                <a:avLst/>
              </a:prstGeom>
              <a:blipFill>
                <a:blip r:embed="rId5"/>
                <a:stretch>
                  <a:fillRect l="-929" t="-1587" r="-1548" b="-3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311590" y="4167400"/>
                <a:ext cx="11084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311590" y="4167400"/>
                <a:ext cx="1108445"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286190" y="4707627"/>
                <a:ext cx="22523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𝐦</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𝐦</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286190" y="4707627"/>
                <a:ext cx="2252348" cy="369332"/>
              </a:xfrm>
              <a:prstGeom prst="rect">
                <a:avLst/>
              </a:prstGeom>
              <a:blipFill rotWithShape="0">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311589" y="5234162"/>
                <a:ext cx="17333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𝐦</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311589" y="5234162"/>
                <a:ext cx="1733360" cy="369332"/>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311589" y="5847635"/>
                <a:ext cx="11280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𝑜</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311589" y="5847635"/>
                <a:ext cx="1128066" cy="369332"/>
              </a:xfrm>
              <a:prstGeom prst="rect">
                <a:avLst/>
              </a:prstGeom>
              <a:blipFill>
                <a:blip r:embed="rId9"/>
                <a:stretch>
                  <a:fillRect b="-13115"/>
                </a:stretch>
              </a:blipFill>
            </p:spPr>
            <p:txBody>
              <a:bodyPr/>
              <a:lstStyle/>
              <a:p>
                <a:r>
                  <a:rPr lang="en-US">
                    <a:noFill/>
                  </a:rPr>
                  <a:t> </a:t>
                </a:r>
              </a:p>
            </p:txBody>
          </p:sp>
        </mc:Fallback>
      </mc:AlternateContent>
      <p:sp>
        <p:nvSpPr>
          <p:cNvPr id="7" name="Rectangle 6"/>
          <p:cNvSpPr/>
          <p:nvPr/>
        </p:nvSpPr>
        <p:spPr>
          <a:xfrm>
            <a:off x="402102" y="4706635"/>
            <a:ext cx="8113248" cy="54558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8803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a:solidFill>
                  <a:srgbClr val="FF0000"/>
                </a:solidFill>
              </a:rPr>
              <a:t>G</a:t>
            </a:r>
            <a:r>
              <a:rPr lang="en-US" dirty="0"/>
              <a:t>: </a:t>
            </a:r>
            <a:r>
              <a:rPr lang="en-US" dirty="0" smtClean="0"/>
              <a:t>generalization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6"/>
                <a:ext cx="7886700" cy="2933938"/>
              </a:xfrm>
            </p:spPr>
            <p:txBody>
              <a:bodyPr>
                <a:normAutofit fontScale="92500" lnSpcReduction="20000"/>
              </a:bodyPr>
              <a:lstStyle/>
              <a:p>
                <a:r>
                  <a:rPr lang="en-US" altLang="zh-CN" dirty="0" smtClean="0">
                    <a:solidFill>
                      <a:schemeClr val="accent2">
                        <a:lumMod val="75000"/>
                      </a:schemeClr>
                    </a:solidFill>
                  </a:rPr>
                  <a:t>U</a:t>
                </a:r>
                <a:r>
                  <a:rPr lang="en-US" dirty="0" smtClean="0">
                    <a:solidFill>
                      <a:schemeClr val="accent2">
                        <a:lumMod val="75000"/>
                      </a:schemeClr>
                    </a:solidFill>
                  </a:rPr>
                  <a:t>pdate</a:t>
                </a:r>
                <a:r>
                  <a:rPr lang="en-US" dirty="0" smtClean="0"/>
                  <a:t> </a:t>
                </a:r>
                <a:r>
                  <a:rPr lang="en-US" dirty="0"/>
                  <a:t>memories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𝐦</m:t>
                        </m:r>
                      </m:e>
                      <m:sub>
                        <m:r>
                          <a:rPr lang="en-US" i="1">
                            <a:latin typeface="Cambria Math" panose="02040503050406030204" pitchFamily="18" charset="0"/>
                          </a:rPr>
                          <m:t>𝑖</m:t>
                        </m:r>
                      </m:sub>
                    </m:sSub>
                  </m:oMath>
                </a14:m>
                <a:r>
                  <a:rPr lang="en-US" dirty="0"/>
                  <a:t> given new input</a:t>
                </a:r>
                <a:r>
                  <a:rPr lang="en-US" dirty="0" smtClean="0"/>
                  <a:t>.</a:t>
                </a:r>
              </a:p>
              <a:p>
                <a:r>
                  <a:rPr lang="en-US" dirty="0"/>
                  <a:t>The simplest form of G is to </a:t>
                </a:r>
                <a:r>
                  <a:rPr lang="en-US" dirty="0" smtClean="0"/>
                  <a:t>store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smtClean="0"/>
                  <a:t> </a:t>
                </a:r>
                <a:r>
                  <a:rPr lang="en-US" dirty="0"/>
                  <a:t>in a “slot” in the </a:t>
                </a:r>
                <a:r>
                  <a:rPr lang="en-US" dirty="0" smtClean="0"/>
                  <a:t>memory:</a:t>
                </a:r>
              </a:p>
              <a:p>
                <a:endParaRPr lang="en-US" dirty="0"/>
              </a:p>
              <a:p>
                <a:pPr marL="0" indent="0" algn="ctr">
                  <a:buNone/>
                </a:pPr>
                <a:r>
                  <a:rPr lang="en-US" dirty="0"/>
                  <a:t>where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 </m:t>
                    </m:r>
                  </m:oMath>
                </a14:m>
                <a:r>
                  <a:rPr lang="en-US" dirty="0"/>
                  <a:t>is a function selecting the slot</a:t>
                </a:r>
                <a:r>
                  <a:rPr lang="en-US" dirty="0" smtClean="0"/>
                  <a:t>.</a:t>
                </a:r>
                <a:endParaRPr lang="en-US" dirty="0"/>
              </a:p>
              <a:p>
                <a:r>
                  <a:rPr lang="en-US" dirty="0"/>
                  <a:t>More sophisticated variants of G could go back and </a:t>
                </a:r>
                <a:r>
                  <a:rPr lang="en-US" dirty="0" smtClean="0"/>
                  <a:t>update earlier </a:t>
                </a:r>
                <a:r>
                  <a:rPr lang="en-US" dirty="0"/>
                  <a:t>stored </a:t>
                </a:r>
                <a:r>
                  <a:rPr lang="en-US" dirty="0" smtClean="0"/>
                  <a:t>memories </a:t>
                </a:r>
                <a:r>
                  <a:rPr lang="en-US" dirty="0"/>
                  <a:t>(potentially, all memories</a:t>
                </a:r>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6"/>
                <a:ext cx="7886700" cy="2933938"/>
              </a:xfrm>
              <a:blipFill rotWithShape="0">
                <a:blip r:embed="rId3"/>
                <a:stretch>
                  <a:fillRect l="-1159" t="-5187" r="-850" b="-20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766524B-EFB2-440A-A306-27BFAF47C3E9}" type="slidenum">
              <a:rPr lang="en-US" smtClean="0"/>
              <a:t>7</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3484755" y="2759648"/>
                <a:ext cx="2642839" cy="472373"/>
              </a:xfrm>
              <a:prstGeom prst="rect">
                <a:avLst/>
              </a:prstGeom>
              <a:noFill/>
            </p:spPr>
            <p:txBody>
              <a:bodyPr wrap="square" lIns="0" tIns="0" rIns="0" bIns="0" rtlCol="0">
                <a:spAutoFit/>
              </a:bodyPr>
              <a:lstStyle/>
              <a:p>
                <a14:m>
                  <m:oMath xmlns:m="http://schemas.openxmlformats.org/officeDocument/2006/math">
                    <m:sSub>
                      <m:sSubPr>
                        <m:ctrlPr>
                          <a:rPr lang="en-US" sz="2800" i="1" smtClean="0">
                            <a:latin typeface="Cambria Math" panose="02040503050406030204" pitchFamily="18" charset="0"/>
                          </a:rPr>
                        </m:ctrlPr>
                      </m:sSubPr>
                      <m:e>
                        <m:r>
                          <a:rPr lang="en-US" sz="2800" b="1" i="0" smtClean="0">
                            <a:latin typeface="Cambria Math" panose="02040503050406030204" pitchFamily="18" charset="0"/>
                          </a:rPr>
                          <m:t>𝐦</m:t>
                        </m:r>
                      </m:e>
                      <m:sub>
                        <m:r>
                          <a:rPr lang="en-US" sz="2800" b="0" i="1" smtClean="0">
                            <a:latin typeface="Cambria Math" panose="02040503050406030204" pitchFamily="18" charset="0"/>
                          </a:rPr>
                          <m:t>𝐻</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sub>
                    </m:sSub>
                    <m:r>
                      <a:rPr lang="en-US" sz="2800" b="0" i="1" smtClean="0">
                        <a:latin typeface="Cambria Math" panose="02040503050406030204" pitchFamily="18" charset="0"/>
                      </a:rPr>
                      <m:t>=</m:t>
                    </m:r>
                    <m:r>
                      <a:rPr lang="en-US" sz="2800" b="0" i="1" smtClean="0">
                        <a:latin typeface="Cambria Math" panose="02040503050406030204" pitchFamily="18" charset="0"/>
                      </a:rPr>
                      <m:t>𝐼</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oMath>
                </a14:m>
                <a:r>
                  <a:rPr lang="en-US" sz="2800" dirty="0" smtClean="0"/>
                  <a:t>,</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484755" y="2759648"/>
                <a:ext cx="2642839" cy="472373"/>
              </a:xfrm>
              <a:prstGeom prst="rect">
                <a:avLst/>
              </a:prstGeom>
              <a:blipFill>
                <a:blip r:embed="rId4"/>
                <a:stretch>
                  <a:fillRect t="-22078" b="-37662"/>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29" y="5499633"/>
            <a:ext cx="1400175" cy="6000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5321" y="4473954"/>
            <a:ext cx="1857375" cy="18859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8997" y="4473970"/>
            <a:ext cx="1857375" cy="1885950"/>
          </a:xfrm>
          <a:prstGeom prst="rect">
            <a:avLst/>
          </a:prstGeom>
        </p:spPr>
      </p:pic>
      <p:cxnSp>
        <p:nvCxnSpPr>
          <p:cNvPr id="10" name="Straight Connector 9"/>
          <p:cNvCxnSpPr/>
          <p:nvPr/>
        </p:nvCxnSpPr>
        <p:spPr>
          <a:xfrm>
            <a:off x="5529172" y="4759564"/>
            <a:ext cx="0" cy="1781486"/>
          </a:xfrm>
          <a:prstGeom prst="line">
            <a:avLst/>
          </a:prstGeom>
          <a:ln w="19050">
            <a:prstDash val="dash"/>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7594" y="4486670"/>
            <a:ext cx="1857375" cy="18859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46384" y="4477701"/>
            <a:ext cx="1857375" cy="1885950"/>
          </a:xfrm>
          <a:prstGeom prst="rect">
            <a:avLst/>
          </a:prstGeom>
        </p:spPr>
      </p:pic>
      <p:sp>
        <p:nvSpPr>
          <p:cNvPr id="9" name="TextBox 8"/>
          <p:cNvSpPr txBox="1"/>
          <p:nvPr/>
        </p:nvSpPr>
        <p:spPr>
          <a:xfrm>
            <a:off x="4655331" y="4798366"/>
            <a:ext cx="301686" cy="369332"/>
          </a:xfrm>
          <a:prstGeom prst="rect">
            <a:avLst/>
          </a:prstGeom>
          <a:noFill/>
        </p:spPr>
        <p:txBody>
          <a:bodyPr wrap="none" rtlCol="0">
            <a:spAutoFit/>
          </a:bodyPr>
          <a:lstStyle/>
          <a:p>
            <a:r>
              <a:rPr lang="en-US" altLang="zh-CN" dirty="0" smtClean="0"/>
              <a:t>0</a:t>
            </a:r>
            <a:endParaRPr lang="en-US" dirty="0"/>
          </a:p>
        </p:txBody>
      </p:sp>
      <p:sp>
        <p:nvSpPr>
          <p:cNvPr id="13" name="TextBox 12"/>
          <p:cNvSpPr txBox="1"/>
          <p:nvPr/>
        </p:nvSpPr>
        <p:spPr>
          <a:xfrm>
            <a:off x="4655331" y="5195513"/>
            <a:ext cx="301686" cy="369332"/>
          </a:xfrm>
          <a:prstGeom prst="rect">
            <a:avLst/>
          </a:prstGeom>
          <a:noFill/>
        </p:spPr>
        <p:txBody>
          <a:bodyPr wrap="none" rtlCol="0">
            <a:spAutoFit/>
          </a:bodyPr>
          <a:lstStyle/>
          <a:p>
            <a:r>
              <a:rPr lang="en-US" altLang="zh-CN" dirty="0" smtClean="0"/>
              <a:t>0</a:t>
            </a:r>
            <a:endParaRPr lang="en-US" dirty="0"/>
          </a:p>
        </p:txBody>
      </p:sp>
      <p:sp>
        <p:nvSpPr>
          <p:cNvPr id="14" name="TextBox 13"/>
          <p:cNvSpPr txBox="1"/>
          <p:nvPr/>
        </p:nvSpPr>
        <p:spPr>
          <a:xfrm>
            <a:off x="4655331" y="5546194"/>
            <a:ext cx="301686" cy="369332"/>
          </a:xfrm>
          <a:prstGeom prst="rect">
            <a:avLst/>
          </a:prstGeom>
          <a:noFill/>
        </p:spPr>
        <p:txBody>
          <a:bodyPr wrap="none" rtlCol="0">
            <a:spAutoFit/>
          </a:bodyPr>
          <a:lstStyle/>
          <a:p>
            <a:r>
              <a:rPr lang="en-US" altLang="zh-CN" dirty="0"/>
              <a:t>1</a:t>
            </a:r>
            <a:endParaRPr lang="en-US" dirty="0"/>
          </a:p>
        </p:txBody>
      </p:sp>
      <p:sp>
        <p:nvSpPr>
          <p:cNvPr id="15" name="TextBox 14"/>
          <p:cNvSpPr txBox="1"/>
          <p:nvPr/>
        </p:nvSpPr>
        <p:spPr>
          <a:xfrm>
            <a:off x="4655331" y="5941366"/>
            <a:ext cx="301686" cy="369332"/>
          </a:xfrm>
          <a:prstGeom prst="rect">
            <a:avLst/>
          </a:prstGeom>
          <a:noFill/>
        </p:spPr>
        <p:txBody>
          <a:bodyPr wrap="none" rtlCol="0">
            <a:spAutoFit/>
          </a:bodyPr>
          <a:lstStyle/>
          <a:p>
            <a:r>
              <a:rPr lang="en-US" altLang="zh-CN" dirty="0" smtClean="0"/>
              <a:t>0</a:t>
            </a:r>
            <a:endParaRPr lang="en-US" dirty="0"/>
          </a:p>
        </p:txBody>
      </p:sp>
    </p:spTree>
    <p:extLst>
      <p:ext uri="{BB962C8B-B14F-4D97-AF65-F5344CB8AC3E}">
        <p14:creationId xmlns:p14="http://schemas.microsoft.com/office/powerpoint/2010/main" val="25633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Task (1) Factoid QA with Single Supporting Fact</a:t>
            </a:r>
            <a:endParaRPr lang="en-US" dirty="0"/>
          </a:p>
        </p:txBody>
      </p:sp>
      <p:sp>
        <p:nvSpPr>
          <p:cNvPr id="3" name="Content Placeholder 2"/>
          <p:cNvSpPr>
            <a:spLocks noGrp="1"/>
          </p:cNvSpPr>
          <p:nvPr>
            <p:ph idx="1"/>
          </p:nvPr>
        </p:nvSpPr>
        <p:spPr/>
        <p:txBody>
          <a:bodyPr>
            <a:normAutofit/>
          </a:bodyPr>
          <a:lstStyle/>
          <a:p>
            <a:r>
              <a:rPr lang="en-US" sz="2600" dirty="0" smtClean="0"/>
              <a:t>Single </a:t>
            </a:r>
            <a:r>
              <a:rPr lang="en-US" sz="2600" dirty="0"/>
              <a:t>Supporting </a:t>
            </a:r>
            <a:r>
              <a:rPr lang="en-US" sz="2600" dirty="0" smtClean="0"/>
              <a:t>Fact, e.g. “where </a:t>
            </a:r>
            <a:r>
              <a:rPr lang="en-US" sz="2600" dirty="0"/>
              <a:t>is actor</a:t>
            </a:r>
            <a:r>
              <a:rPr lang="en-US" sz="2600" dirty="0" smtClean="0"/>
              <a:t>”</a:t>
            </a:r>
            <a:endParaRPr lang="en-US" sz="2600" dirty="0">
              <a:solidFill>
                <a:srgbClr val="0000FF"/>
              </a:solidFill>
            </a:endParaRPr>
          </a:p>
          <a:p>
            <a:r>
              <a:rPr lang="en-US" sz="2600" dirty="0" smtClean="0">
                <a:solidFill>
                  <a:srgbClr val="0000FF"/>
                </a:solidFill>
              </a:rPr>
              <a:t>(Very Simple) Toy </a:t>
            </a:r>
            <a:r>
              <a:rPr lang="en-US" sz="2600" dirty="0">
                <a:solidFill>
                  <a:srgbClr val="0000FF"/>
                </a:solidFill>
              </a:rPr>
              <a:t>reading comprehension task:</a:t>
            </a:r>
          </a:p>
          <a:p>
            <a:endParaRPr lang="en-US" sz="2600" dirty="0" smtClean="0"/>
          </a:p>
          <a:p>
            <a:endParaRPr lang="en-US" dirty="0"/>
          </a:p>
          <a:p>
            <a:endParaRPr lang="en-US" dirty="0"/>
          </a:p>
        </p:txBody>
      </p:sp>
      <p:sp>
        <p:nvSpPr>
          <p:cNvPr id="4" name="TextBox 3"/>
          <p:cNvSpPr txBox="1"/>
          <p:nvPr/>
        </p:nvSpPr>
        <p:spPr>
          <a:xfrm>
            <a:off x="1085034" y="3723354"/>
            <a:ext cx="5955236" cy="1677382"/>
          </a:xfrm>
          <a:prstGeom prst="rect">
            <a:avLst/>
          </a:prstGeom>
          <a:noFill/>
          <a:ln>
            <a:solidFill>
              <a:schemeClr val="tx1"/>
            </a:solidFill>
          </a:ln>
        </p:spPr>
        <p:txBody>
          <a:bodyPr wrap="square" lIns="91440" tIns="137160" bIns="0" rtlCol="0">
            <a:spAutoFit/>
          </a:bodyPr>
          <a:lstStyle/>
          <a:p>
            <a:r>
              <a:rPr lang="en-US" sz="2000" dirty="0" smtClean="0"/>
              <a:t>John was in the bedroom.</a:t>
            </a:r>
          </a:p>
          <a:p>
            <a:r>
              <a:rPr lang="en-US" sz="2000" dirty="0" smtClean="0"/>
              <a:t>Bob was in the office.</a:t>
            </a:r>
          </a:p>
          <a:p>
            <a:r>
              <a:rPr lang="en-US" sz="2000" dirty="0" smtClean="0"/>
              <a:t>John went to kitchen.</a:t>
            </a:r>
            <a:endParaRPr lang="en-US" sz="2000" dirty="0"/>
          </a:p>
          <a:p>
            <a:r>
              <a:rPr lang="en-US" sz="2000" dirty="0"/>
              <a:t>Bob </a:t>
            </a:r>
            <a:r>
              <a:rPr lang="en-US" sz="2000" dirty="0" smtClean="0"/>
              <a:t>travelled back home.</a:t>
            </a:r>
            <a:endParaRPr lang="en-US" sz="2000" dirty="0"/>
          </a:p>
          <a:p>
            <a:r>
              <a:rPr lang="en-US" sz="2000" dirty="0" smtClean="0"/>
              <a:t>Where </a:t>
            </a:r>
            <a:r>
              <a:rPr lang="en-US" sz="2000" dirty="0"/>
              <a:t>is John? </a:t>
            </a:r>
            <a:r>
              <a:rPr lang="en-US" sz="2000" dirty="0" err="1" smtClean="0">
                <a:solidFill>
                  <a:srgbClr val="FF0000"/>
                </a:solidFill>
              </a:rPr>
              <a:t>A:kitchen</a:t>
            </a:r>
            <a:endParaRPr lang="en-US" sz="2000" dirty="0" smtClean="0">
              <a:solidFill>
                <a:srgbClr val="FF0000"/>
              </a:solidFill>
            </a:endParaRPr>
          </a:p>
        </p:txBody>
      </p:sp>
      <p:cxnSp>
        <p:nvCxnSpPr>
          <p:cNvPr id="8" name="Straight Arrow Connector 7"/>
          <p:cNvCxnSpPr/>
          <p:nvPr/>
        </p:nvCxnSpPr>
        <p:spPr>
          <a:xfrm flipH="1">
            <a:off x="4520455" y="4687711"/>
            <a:ext cx="1600613" cy="13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84179" y="4477641"/>
            <a:ext cx="2493346" cy="369332"/>
          </a:xfrm>
          <a:prstGeom prst="rect">
            <a:avLst/>
          </a:prstGeom>
          <a:solidFill>
            <a:schemeClr val="bg1"/>
          </a:solidFill>
          <a:ln>
            <a:solidFill>
              <a:schemeClr val="tx1"/>
            </a:solidFill>
          </a:ln>
        </p:spPr>
        <p:txBody>
          <a:bodyPr wrap="square" rtlCol="0">
            <a:spAutoFit/>
          </a:bodyPr>
          <a:lstStyle/>
          <a:p>
            <a:r>
              <a:rPr lang="en-US" dirty="0" smtClean="0"/>
              <a:t>SUPPORTING FACT</a:t>
            </a:r>
            <a:endParaRPr lang="en-US" dirty="0"/>
          </a:p>
        </p:txBody>
      </p:sp>
    </p:spTree>
    <p:extLst>
      <p:ext uri="{BB962C8B-B14F-4D97-AF65-F5344CB8AC3E}">
        <p14:creationId xmlns:p14="http://schemas.microsoft.com/office/powerpoint/2010/main" val="4266626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dirty="0" smtClean="0"/>
              <a:t>(2</a:t>
            </a:r>
            <a:r>
              <a:rPr lang="en-US" dirty="0"/>
              <a:t>) Factoid QA with Two Supporting </a:t>
            </a:r>
            <a:r>
              <a:rPr lang="en-US" dirty="0" smtClean="0"/>
              <a:t>Facts</a:t>
            </a:r>
            <a:endParaRPr lang="en-US" dirty="0"/>
          </a:p>
        </p:txBody>
      </p:sp>
      <p:sp>
        <p:nvSpPr>
          <p:cNvPr id="3" name="Content Placeholder 2"/>
          <p:cNvSpPr>
            <a:spLocks noGrp="1"/>
          </p:cNvSpPr>
          <p:nvPr>
            <p:ph idx="1"/>
          </p:nvPr>
        </p:nvSpPr>
        <p:spPr/>
        <p:txBody>
          <a:bodyPr>
            <a:normAutofit/>
          </a:bodyPr>
          <a:lstStyle/>
          <a:p>
            <a:r>
              <a:rPr lang="en-US" sz="2600" dirty="0"/>
              <a:t>Two Supporting </a:t>
            </a:r>
            <a:r>
              <a:rPr lang="en-US" sz="2600" dirty="0" smtClean="0"/>
              <a:t>Facts, e.g., “</a:t>
            </a:r>
            <a:r>
              <a:rPr lang="en-US" sz="2600" dirty="0"/>
              <a:t>where is </a:t>
            </a:r>
            <a:r>
              <a:rPr lang="en-US" sz="2600" dirty="0" err="1"/>
              <a:t>actor+object</a:t>
            </a:r>
            <a:r>
              <a:rPr lang="en-US" sz="2600" dirty="0" smtClean="0"/>
              <a:t>”</a:t>
            </a:r>
            <a:endParaRPr lang="en-US" sz="2600" dirty="0">
              <a:solidFill>
                <a:srgbClr val="0000FF"/>
              </a:solidFill>
            </a:endParaRPr>
          </a:p>
          <a:p>
            <a:r>
              <a:rPr lang="en-US" sz="2600" dirty="0" smtClean="0">
                <a:solidFill>
                  <a:srgbClr val="0000FF"/>
                </a:solidFill>
              </a:rPr>
              <a:t>A </a:t>
            </a:r>
            <a:r>
              <a:rPr lang="en-US" sz="2600" dirty="0">
                <a:solidFill>
                  <a:srgbClr val="0000FF"/>
                </a:solidFill>
              </a:rPr>
              <a:t>harder </a:t>
            </a:r>
            <a:r>
              <a:rPr lang="en-US" sz="2600" dirty="0" smtClean="0">
                <a:solidFill>
                  <a:srgbClr val="0000FF"/>
                </a:solidFill>
              </a:rPr>
              <a:t>(toy) task </a:t>
            </a:r>
            <a:r>
              <a:rPr lang="en-US" sz="2600" dirty="0">
                <a:solidFill>
                  <a:srgbClr val="0000FF"/>
                </a:solidFill>
              </a:rPr>
              <a:t>is to answer questions where two supporting statements have to be chained to answer </a:t>
            </a:r>
            <a:r>
              <a:rPr lang="en-US" sz="2600" dirty="0" smtClean="0">
                <a:solidFill>
                  <a:srgbClr val="0000FF"/>
                </a:solidFill>
              </a:rPr>
              <a:t>the</a:t>
            </a:r>
            <a:r>
              <a:rPr lang="en-US" sz="2600" dirty="0">
                <a:solidFill>
                  <a:srgbClr val="0000FF"/>
                </a:solidFill>
              </a:rPr>
              <a:t> </a:t>
            </a:r>
            <a:r>
              <a:rPr lang="en-US" sz="2600" dirty="0" smtClean="0">
                <a:solidFill>
                  <a:srgbClr val="0000FF"/>
                </a:solidFill>
              </a:rPr>
              <a:t>question:</a:t>
            </a:r>
          </a:p>
          <a:p>
            <a:pPr marL="0" indent="0">
              <a:buNone/>
            </a:pPr>
            <a:endParaRPr lang="en-US" dirty="0"/>
          </a:p>
          <a:p>
            <a:pPr marL="0" indent="0">
              <a:buNone/>
            </a:pPr>
            <a:endParaRPr lang="en-US" dirty="0" smtClean="0"/>
          </a:p>
          <a:p>
            <a:pPr marL="0" indent="0">
              <a:buNone/>
            </a:pPr>
            <a:endParaRPr lang="en-US" dirty="0"/>
          </a:p>
        </p:txBody>
      </p:sp>
      <p:sp>
        <p:nvSpPr>
          <p:cNvPr id="4" name="TextBox 3"/>
          <p:cNvSpPr txBox="1"/>
          <p:nvPr/>
        </p:nvSpPr>
        <p:spPr>
          <a:xfrm>
            <a:off x="1387212" y="3889700"/>
            <a:ext cx="5955236" cy="1677382"/>
          </a:xfrm>
          <a:prstGeom prst="rect">
            <a:avLst/>
          </a:prstGeom>
          <a:noFill/>
          <a:ln>
            <a:solidFill>
              <a:schemeClr val="tx1"/>
            </a:solidFill>
          </a:ln>
        </p:spPr>
        <p:txBody>
          <a:bodyPr wrap="square" lIns="91440" tIns="137160" bIns="0" rtlCol="0">
            <a:spAutoFit/>
          </a:bodyPr>
          <a:lstStyle/>
          <a:p>
            <a:r>
              <a:rPr lang="en-US" sz="2000" dirty="0"/>
              <a:t>John is in the playground</a:t>
            </a:r>
            <a:r>
              <a:rPr lang="en-US" sz="2000" dirty="0" smtClean="0"/>
              <a:t>.</a:t>
            </a:r>
            <a:endParaRPr lang="en-US" sz="2000" dirty="0"/>
          </a:p>
          <a:p>
            <a:r>
              <a:rPr lang="en-US" sz="2000" dirty="0"/>
              <a:t>Bob is in the office</a:t>
            </a:r>
            <a:r>
              <a:rPr lang="en-US" sz="2000" dirty="0" smtClean="0"/>
              <a:t>.</a:t>
            </a:r>
            <a:endParaRPr lang="en-US" sz="2000" dirty="0"/>
          </a:p>
          <a:p>
            <a:r>
              <a:rPr lang="en-US" sz="2000" dirty="0"/>
              <a:t>John picked up the football</a:t>
            </a:r>
            <a:r>
              <a:rPr lang="en-US" sz="2000" dirty="0" smtClean="0"/>
              <a:t>.</a:t>
            </a:r>
            <a:endParaRPr lang="en-US" sz="2000" dirty="0"/>
          </a:p>
          <a:p>
            <a:r>
              <a:rPr lang="en-US" sz="2000" dirty="0"/>
              <a:t>Bob went to the kitchen</a:t>
            </a:r>
            <a:r>
              <a:rPr lang="en-US" sz="2000" dirty="0" smtClean="0"/>
              <a:t>.</a:t>
            </a:r>
            <a:endParaRPr lang="en-US" sz="2000" dirty="0"/>
          </a:p>
          <a:p>
            <a:r>
              <a:rPr lang="en-US" sz="2000" dirty="0"/>
              <a:t>Where is the football?  </a:t>
            </a:r>
            <a:r>
              <a:rPr lang="en-US" sz="2000" dirty="0" err="1" smtClean="0">
                <a:solidFill>
                  <a:srgbClr val="FF0000"/>
                </a:solidFill>
              </a:rPr>
              <a:t>A:playground</a:t>
            </a:r>
            <a:endParaRPr lang="en-US" sz="2000" dirty="0" smtClean="0">
              <a:solidFill>
                <a:srgbClr val="FF0000"/>
              </a:solidFill>
            </a:endParaRPr>
          </a:p>
        </p:txBody>
      </p:sp>
      <p:sp>
        <p:nvSpPr>
          <p:cNvPr id="5" name="TextBox 4"/>
          <p:cNvSpPr txBox="1"/>
          <p:nvPr/>
        </p:nvSpPr>
        <p:spPr>
          <a:xfrm>
            <a:off x="320572" y="4882280"/>
            <a:ext cx="8655436" cy="677108"/>
          </a:xfrm>
          <a:prstGeom prst="rect">
            <a:avLst/>
          </a:prstGeom>
          <a:noFill/>
        </p:spPr>
        <p:txBody>
          <a:bodyPr wrap="square" rtlCol="0">
            <a:spAutoFit/>
          </a:bodyPr>
          <a:lstStyle/>
          <a:p>
            <a:endParaRPr lang="en-US" sz="2000" i="1" u="sng" dirty="0" smtClean="0">
              <a:solidFill>
                <a:srgbClr val="0000FF"/>
              </a:solidFill>
            </a:endParaRPr>
          </a:p>
          <a:p>
            <a:endParaRPr lang="en-US" dirty="0"/>
          </a:p>
        </p:txBody>
      </p:sp>
    </p:spTree>
    <p:extLst>
      <p:ext uri="{BB962C8B-B14F-4D97-AF65-F5344CB8AC3E}">
        <p14:creationId xmlns:p14="http://schemas.microsoft.com/office/powerpoint/2010/main" val="3638045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7711</TotalTime>
  <Words>2685</Words>
  <Application>Microsoft Office PowerPoint</Application>
  <PresentationFormat>On-screen Show (4:3)</PresentationFormat>
  <Paragraphs>377</Paragraphs>
  <Slides>46</Slides>
  <Notes>14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Avenir Book</vt:lpstr>
      <vt:lpstr>等线</vt:lpstr>
      <vt:lpstr>等线 Light</vt:lpstr>
      <vt:lpstr>Arial</vt:lpstr>
      <vt:lpstr>Calibri</vt:lpstr>
      <vt:lpstr>Calibri Light</vt:lpstr>
      <vt:lpstr>Cambria Math</vt:lpstr>
      <vt:lpstr>Garamond</vt:lpstr>
      <vt:lpstr>Wingdings</vt:lpstr>
      <vt:lpstr>Office Theme</vt:lpstr>
      <vt:lpstr>Memory Networks </vt:lpstr>
      <vt:lpstr>Contents</vt:lpstr>
      <vt:lpstr>Issues</vt:lpstr>
      <vt:lpstr>Some Memory Network-related Publications from Facebook AI Group</vt:lpstr>
      <vt:lpstr>MemNN: Memory networks  (ICLR 2015)</vt:lpstr>
      <vt:lpstr>Definition of memory networks</vt:lpstr>
      <vt:lpstr> G: generalization</vt:lpstr>
      <vt:lpstr>Task (1) Factoid QA with Single Supporting Fact</vt:lpstr>
      <vt:lpstr>(2) Factoid QA with Two Supporting Facts</vt:lpstr>
      <vt:lpstr>(2) Factoid QA with Two Supporting Facts</vt:lpstr>
      <vt:lpstr>Memory Neural Networks (MemNN)</vt:lpstr>
      <vt:lpstr>Matching function : 1st hop </vt:lpstr>
      <vt:lpstr>Matching function: 2nd hop </vt:lpstr>
      <vt:lpstr>Objective function</vt:lpstr>
      <vt:lpstr>Training</vt:lpstr>
      <vt:lpstr>What was next for MemNNs?</vt:lpstr>
      <vt:lpstr>End-to-end Memory Network (MemN2N)</vt:lpstr>
      <vt:lpstr>Motivation</vt:lpstr>
      <vt:lpstr>Ex. Question &amp; Answering on story</vt:lpstr>
      <vt:lpstr>MemN2N architecture</vt:lpstr>
      <vt:lpstr>Hard Attention v.s. Soft Attention</vt:lpstr>
      <vt:lpstr>Question &amp; Answering</vt:lpstr>
      <vt:lpstr>Memory Vectors</vt:lpstr>
      <vt:lpstr>Experiments on bAbI test set</vt:lpstr>
      <vt:lpstr>Experiments on bAbI test set</vt:lpstr>
      <vt:lpstr>Experiments on Language modeling</vt:lpstr>
      <vt:lpstr>PowerPoint Presentation</vt:lpstr>
      <vt:lpstr>Next Steps</vt:lpstr>
      <vt:lpstr>FAIR: paper / data / code</vt:lpstr>
      <vt:lpstr>Some Memory Network-related Publications from Google DeepMind</vt:lpstr>
      <vt:lpstr>NTM: Neural Turing Machines (2014)</vt:lpstr>
      <vt:lpstr>Motivation</vt:lpstr>
      <vt:lpstr>Motivation</vt:lpstr>
      <vt:lpstr>Architecture</vt:lpstr>
      <vt:lpstr>Reading</vt:lpstr>
      <vt:lpstr>Writing</vt:lpstr>
      <vt:lpstr>Addressing Mechanisms </vt:lpstr>
      <vt:lpstr>Focusing by Content </vt:lpstr>
      <vt:lpstr>Focusing by Location–Interpolation</vt:lpstr>
      <vt:lpstr>Focusing by Location— Convolutional shift </vt:lpstr>
      <vt:lpstr>Focusing by Location— Sharpening</vt:lpstr>
      <vt:lpstr>Addressing Mechanisms </vt:lpstr>
      <vt:lpstr>Controller Network Architecture </vt:lpstr>
      <vt:lpstr>Experiments – copy task</vt:lpstr>
      <vt:lpstr>Copy Task</vt:lpstr>
      <vt:lpstr>Thank you!</vt:lpstr>
    </vt:vector>
  </TitlesOfParts>
  <Company>CUHK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Networks</dc:title>
  <dc:creator>jnzhang</dc:creator>
  <cp:lastModifiedBy>Jiani ZHANG</cp:lastModifiedBy>
  <cp:revision>98</cp:revision>
  <dcterms:created xsi:type="dcterms:W3CDTF">2016-09-12T03:22:15Z</dcterms:created>
  <dcterms:modified xsi:type="dcterms:W3CDTF">2016-10-04T05:31:28Z</dcterms:modified>
</cp:coreProperties>
</file>