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63" r:id="rId3"/>
    <p:sldId id="267" r:id="rId4"/>
    <p:sldId id="261" r:id="rId5"/>
    <p:sldId id="262" r:id="rId6"/>
    <p:sldId id="264" r:id="rId7"/>
    <p:sldId id="266" r:id="rId8"/>
    <p:sldId id="260" r:id="rId9"/>
    <p:sldId id="259" r:id="rId10"/>
    <p:sldId id="258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0" autoAdjust="0"/>
    <p:restoredTop sz="88032" autoAdjust="0"/>
  </p:normalViewPr>
  <p:slideViewPr>
    <p:cSldViewPr snapToGrid="0">
      <p:cViewPr varScale="1">
        <p:scale>
          <a:sx n="102" d="100"/>
          <a:sy n="102" d="100"/>
        </p:scale>
        <p:origin x="9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C3ECF-5F62-4B4D-917C-289EA83DBEB4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03E94-2D69-428D-B4EE-DEED8F1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2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Easy to compute, because all components</a:t>
            </a:r>
            <a:r>
              <a:rPr lang="en-US" baseline="0" dirty="0" smtClean="0"/>
              <a:t> are ready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3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probabilistic graphical </a:t>
            </a:r>
            <a:r>
              <a:rPr lang="en-US" dirty="0" smtClean="0"/>
              <a:t>models like Markov Random Field </a:t>
            </a:r>
            <a:r>
              <a:rPr lang="en-US" baseline="0" dirty="0" smtClean="0"/>
              <a:t>also has the similar </a:t>
            </a:r>
            <a:r>
              <a:rPr lang="en-US" baseline="0" dirty="0" smtClean="0"/>
              <a:t>property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the size of network is huge, the distribution become intractable.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 case, the continuous integral is typically </a:t>
            </a:r>
            <a:r>
              <a:rPr lang="en-US" baseline="0" dirty="0" err="1" smtClean="0"/>
              <a:t>intract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22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baseline="0" dirty="0" smtClean="0"/>
              <a:t>\tilde can be activation function, energy function in restricted </a:t>
            </a:r>
            <a:r>
              <a:rPr lang="en-US" baseline="0" dirty="0" err="1" smtClean="0"/>
              <a:t>boltzmann</a:t>
            </a:r>
            <a:r>
              <a:rPr lang="en-US" baseline="0" dirty="0" smtClean="0"/>
              <a:t> machine, or linear operator in linear classification, regression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partition function follows two forms.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5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original is chain rule.</a:t>
            </a:r>
          </a:p>
          <a:p>
            <a:endParaRPr lang="en-US" dirty="0" smtClean="0"/>
          </a:p>
          <a:p>
            <a:r>
              <a:rPr lang="en-US" dirty="0" smtClean="0"/>
              <a:t>when</a:t>
            </a:r>
            <a:r>
              <a:rPr lang="en-US" baseline="0" dirty="0" smtClean="0"/>
              <a:t> large portion of variables are not sensitive to results, it means the model is decomposable.  Approximation seems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41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Pseudo-likelihood perform poorly on tasks that</a:t>
            </a:r>
            <a:r>
              <a:rPr lang="en-US" baseline="0" dirty="0" smtClean="0"/>
              <a:t> </a:t>
            </a:r>
            <a:r>
              <a:rPr lang="en-US" dirty="0" smtClean="0"/>
              <a:t>require a good model of the full joint p (x)</a:t>
            </a:r>
            <a:r>
              <a:rPr lang="en-US" baseline="0" dirty="0" smtClean="0"/>
              <a:t>  like sampling  or density estimation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framework makes a balance </a:t>
            </a:r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83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hidden units that are conditionally independent from each other given the visible</a:t>
            </a:r>
            <a:r>
              <a:rPr lang="en-US" baseline="0" dirty="0" smtClean="0"/>
              <a:t> </a:t>
            </a:r>
            <a:r>
              <a:rPr lang="en-US" dirty="0" smtClean="0"/>
              <a:t>units</a:t>
            </a:r>
          </a:p>
          <a:p>
            <a:endParaRPr lang="en-US" dirty="0" smtClean="0"/>
          </a:p>
          <a:p>
            <a:r>
              <a:rPr lang="en-US" dirty="0" smtClean="0"/>
              <a:t>we focus on the negative phase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30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Substitution</a:t>
                </a:r>
                <a:r>
                  <a:rPr lang="en-US" baseline="0" dirty="0" smtClean="0"/>
                  <a:t> is ok because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baseline="0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Substitution</a:t>
                </a:r>
                <a:r>
                  <a:rPr lang="en-US" baseline="0" dirty="0" smtClean="0"/>
                  <a:t> is ok because 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𝑝 ̃</a:t>
                </a:r>
                <a:r>
                  <a:rPr lang="en-US" b="0" i="0" baseline="0" dirty="0" smtClean="0">
                    <a:latin typeface="Cambria Math" panose="02040503050406030204" pitchFamily="18" charset="0"/>
                  </a:rPr>
                  <a:t>&gt;0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41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CD: the cost of burning in the Markov</a:t>
            </a:r>
            <a:r>
              <a:rPr lang="en-US" baseline="0" dirty="0" smtClean="0"/>
              <a:t> </a:t>
            </a:r>
            <a:r>
              <a:rPr lang="en-US" dirty="0" smtClean="0"/>
              <a:t>chains from a random initialization at each step, so </a:t>
            </a:r>
            <a:r>
              <a:rPr lang="en-US" dirty="0" err="1" smtClean="0"/>
              <a:t>init</a:t>
            </a:r>
            <a:r>
              <a:rPr lang="en-US" dirty="0" smtClean="0"/>
              <a:t> from training</a:t>
            </a:r>
            <a:r>
              <a:rPr lang="en-US" baseline="0" dirty="0" smtClean="0"/>
              <a:t> points reduce MC time</a:t>
            </a:r>
          </a:p>
          <a:p>
            <a:endParaRPr lang="en-US" baseline="0" dirty="0" smtClean="0"/>
          </a:p>
          <a:p>
            <a:r>
              <a:rPr lang="en-US" dirty="0" smtClean="0"/>
              <a:t>CD could be used as an inexpensive way to initialize</a:t>
            </a:r>
            <a:r>
              <a:rPr lang="en-US" baseline="0" dirty="0" smtClean="0"/>
              <a:t> </a:t>
            </a:r>
            <a:r>
              <a:rPr lang="en-US" dirty="0" smtClean="0"/>
              <a:t>a model that could later be fine-tuned via more expensive MCMC methods.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SML:  When</a:t>
            </a:r>
            <a:r>
              <a:rPr lang="en-US" baseline="0" dirty="0" smtClean="0"/>
              <a:t> steps in SGD is small</a:t>
            </a:r>
            <a:r>
              <a:rPr lang="en-US" dirty="0" smtClean="0"/>
              <a:t>, the model from the previous step will be similar to</a:t>
            </a:r>
            <a:r>
              <a:rPr lang="en-US" baseline="0" dirty="0" smtClean="0"/>
              <a:t> </a:t>
            </a:r>
            <a:r>
              <a:rPr lang="en-US" dirty="0" smtClean="0"/>
              <a:t>the model from the current step</a:t>
            </a:r>
          </a:p>
          <a:p>
            <a:endParaRPr lang="en-US" dirty="0" smtClean="0"/>
          </a:p>
          <a:p>
            <a:r>
              <a:rPr lang="en-US" dirty="0" smtClean="0"/>
              <a:t>initialize the Markov chains at each gradient step with their states from the previous</a:t>
            </a:r>
            <a:r>
              <a:rPr lang="en-US" baseline="0" dirty="0" smtClean="0"/>
              <a:t> </a:t>
            </a:r>
            <a:r>
              <a:rPr lang="en-US" dirty="0" smtClean="0"/>
              <a:t>gradient step.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03E94-2D69-428D-B4EE-DEED8F128B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8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12888"/>
            <a:ext cx="7772400" cy="754062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60626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D179-1CB2-406E-816D-C8E502A05305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7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14C-FE6F-4D0D-93C7-B35FE7CC48AA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5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95CC-E286-430B-A9E5-9BD8E03C7E0C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9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77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" y="847725"/>
            <a:ext cx="8696325" cy="5333207"/>
          </a:xfrm>
        </p:spPr>
        <p:txBody>
          <a:bodyPr/>
          <a:lstStyle>
            <a:lvl1pPr>
              <a:lnSpc>
                <a:spcPct val="100000"/>
              </a:lnSpc>
              <a:spcAft>
                <a:spcPts val="1000"/>
              </a:spcAft>
              <a:buClr>
                <a:srgbClr val="0070C0"/>
              </a:buClr>
              <a:buSzPct val="90000"/>
              <a:defRPr sz="2400"/>
            </a:lvl1pPr>
            <a:lvl2pPr>
              <a:buClr>
                <a:srgbClr val="0070C0"/>
              </a:buClr>
              <a:buSzPct val="90000"/>
              <a:defRPr sz="2000"/>
            </a:lvl2pPr>
            <a:lvl3pPr>
              <a:buClr>
                <a:srgbClr val="0070C0"/>
              </a:buClr>
              <a:buSzPct val="90000"/>
              <a:defRPr/>
            </a:lvl3pPr>
            <a:lvl4pPr>
              <a:buClr>
                <a:srgbClr val="0070C0"/>
              </a:buClr>
              <a:buSzPct val="90000"/>
              <a:defRPr sz="2000"/>
            </a:lvl4pPr>
            <a:lvl5pPr>
              <a:buClr>
                <a:srgbClr val="0070C0"/>
              </a:buClr>
              <a:buSzPct val="90000"/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92875"/>
            <a:ext cx="2057400" cy="365125"/>
          </a:xfrm>
        </p:spPr>
        <p:txBody>
          <a:bodyPr/>
          <a:lstStyle/>
          <a:p>
            <a:fld id="{FA235DB1-D670-4216-872B-E976851AFCF4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92874"/>
            <a:ext cx="3086100" cy="365125"/>
          </a:xfrm>
        </p:spPr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92873"/>
            <a:ext cx="2057400" cy="365125"/>
          </a:xfrm>
        </p:spPr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23838" y="6181725"/>
            <a:ext cx="8696325" cy="31115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619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B4D-3D0D-4130-B5A6-4E3BD8E884D3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7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021" y="847725"/>
            <a:ext cx="4314979" cy="5041900"/>
          </a:xfrm>
        </p:spPr>
        <p:txBody>
          <a:bodyPr/>
          <a:lstStyle>
            <a:lvl1pPr>
              <a:lnSpc>
                <a:spcPct val="100000"/>
              </a:lnSpc>
              <a:spcAft>
                <a:spcPts val="1000"/>
              </a:spcAft>
              <a:buClr>
                <a:srgbClr val="0070C0"/>
              </a:buClr>
              <a:buSzPct val="90000"/>
              <a:defRPr sz="2400"/>
            </a:lvl1pPr>
            <a:lvl2pPr>
              <a:buClr>
                <a:srgbClr val="0070C0"/>
              </a:buClr>
              <a:buSzPct val="90000"/>
              <a:defRPr/>
            </a:lvl2pPr>
            <a:lvl3pPr>
              <a:buClr>
                <a:srgbClr val="0070C0"/>
              </a:buClr>
              <a:buSzPct val="90000"/>
              <a:defRPr/>
            </a:lvl3pPr>
            <a:lvl4pPr>
              <a:buClr>
                <a:srgbClr val="0070C0"/>
              </a:buClr>
              <a:buSzPct val="90000"/>
              <a:defRPr/>
            </a:lvl4pPr>
            <a:lvl5pPr>
              <a:buClr>
                <a:srgbClr val="0070C0"/>
              </a:buClr>
              <a:buSzPct val="90000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860425"/>
            <a:ext cx="4315968" cy="5041900"/>
          </a:xfrm>
        </p:spPr>
        <p:txBody>
          <a:bodyPr/>
          <a:lstStyle>
            <a:lvl1pPr>
              <a:lnSpc>
                <a:spcPct val="100000"/>
              </a:lnSpc>
              <a:spcAft>
                <a:spcPts val="1000"/>
              </a:spcAft>
              <a:buClr>
                <a:srgbClr val="0070C0"/>
              </a:buClr>
              <a:buSzPct val="90000"/>
              <a:defRPr/>
            </a:lvl1pPr>
            <a:lvl2pPr>
              <a:buClr>
                <a:srgbClr val="0070C0"/>
              </a:buClr>
              <a:buSzPct val="90000"/>
              <a:defRPr/>
            </a:lvl2pPr>
            <a:lvl3pPr>
              <a:buClr>
                <a:srgbClr val="0070C0"/>
              </a:buClr>
              <a:buSzPct val="90000"/>
              <a:defRPr/>
            </a:lvl3pPr>
            <a:lvl4pPr>
              <a:buClr>
                <a:srgbClr val="0070C0"/>
              </a:buClr>
              <a:buSzPct val="90000"/>
              <a:defRPr/>
            </a:lvl4pPr>
            <a:lvl5pPr>
              <a:buClr>
                <a:srgbClr val="0070C0"/>
              </a:buClr>
              <a:buSzPct val="90000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E1785-57E8-4513-9B1F-062F31DBF16B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77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9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35832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1759744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935832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1759744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08F0-8E23-4894-9E3E-C399D155194A}" type="datetime1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77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90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F551-2993-4729-917C-6B2D38B68743}" type="datetime1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0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39D7-08C6-4026-92A1-9123C68954E2}" type="datetime1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C15A3-CE11-4632-B0D4-6C1E659A3502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7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3F7F-49AB-4FED-86D9-18ECD72CC2E7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0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5966-7346-43F9-9BBC-6176E132912A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PM on Partition Function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B926-E58B-40DD-BC08-AA218CC80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rgbClr val="0070C0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Models on Partition 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Yuxin Su</a:t>
            </a:r>
          </a:p>
          <a:p>
            <a:r>
              <a:rPr lang="en-US" dirty="0" smtClean="0"/>
              <a:t>Group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4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 the log-likelihood gradient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45806" y="2652712"/>
            <a:ext cx="1997869" cy="771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MCMC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545806" y="3707606"/>
            <a:ext cx="1997869" cy="869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Contrastive divergence (CD) algorithm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545806" y="4762500"/>
            <a:ext cx="1997869" cy="10548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Stochastic Maximum likelihood (SML)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74493" y="3424237"/>
            <a:ext cx="0" cy="28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74493" y="4479131"/>
            <a:ext cx="0" cy="28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842759" y="1122640"/>
                <a:ext cx="54584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acc>
                            <m:accPr>
                              <m:chr m:val="̃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759" y="1122640"/>
                <a:ext cx="5458482" cy="461665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6172200" y="1095405"/>
            <a:ext cx="1028700" cy="534204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22" idx="2"/>
            <a:endCxn id="7" idx="0"/>
          </p:cNvCxnSpPr>
          <p:nvPr/>
        </p:nvCxnSpPr>
        <p:spPr>
          <a:xfrm flipH="1">
            <a:off x="5544741" y="1629609"/>
            <a:ext cx="1141809" cy="1023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49616" y="1948636"/>
            <a:ext cx="206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Approximation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762125" y="2652712"/>
            <a:ext cx="1981200" cy="8052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Many methods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val 29"/>
              <p:cNvSpPr/>
              <p:nvPr/>
            </p:nvSpPr>
            <p:spPr>
              <a:xfrm>
                <a:off x="1738313" y="4083486"/>
                <a:ext cx="2028824" cy="885825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numCol="1" rtlCol="0" anchor="ctr"/>
              <a:lstStyle/>
              <a:p>
                <a:pPr algn="ctr"/>
                <a:r>
                  <a:rPr lang="en-US" dirty="0"/>
                  <a:t>Lower bound of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0" name="Oval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313" y="4083486"/>
                <a:ext cx="2028824" cy="885825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>
            <a:stCxn id="28" idx="2"/>
            <a:endCxn id="30" idx="0"/>
          </p:cNvCxnSpPr>
          <p:nvPr/>
        </p:nvCxnSpPr>
        <p:spPr>
          <a:xfrm>
            <a:off x="2752725" y="3457992"/>
            <a:ext cx="0" cy="625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4086225" y="1077336"/>
            <a:ext cx="1809750" cy="600254"/>
          </a:xfrm>
          <a:prstGeom prst="roundRect">
            <a:avLst/>
          </a:prstGeom>
          <a:noFill/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33" idx="2"/>
            <a:endCxn id="28" idx="0"/>
          </p:cNvCxnSpPr>
          <p:nvPr/>
        </p:nvCxnSpPr>
        <p:spPr>
          <a:xfrm flipH="1">
            <a:off x="2752725" y="1677590"/>
            <a:ext cx="2238375" cy="975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686550" y="3653432"/>
            <a:ext cx="2233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Less expensive</a:t>
            </a:r>
          </a:p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ail to suppress far regions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86550" y="4828282"/>
            <a:ext cx="2233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Robust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Inaccurate when model moves fast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0436-A33B-4AF8-80CE-AA3D45828A6C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MCMC algorithm for maximizing the log-likelihood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57705621"/>
                  </p:ext>
                </p:extLst>
              </p:nvPr>
            </p:nvGraphicFramePr>
            <p:xfrm>
              <a:off x="223838" y="847725"/>
              <a:ext cx="8696326" cy="5144454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776287">
                      <a:extLst>
                        <a:ext uri="{9D8B030D-6E8A-4147-A177-3AD203B41FA5}">
                          <a16:colId xmlns:a16="http://schemas.microsoft.com/office/drawing/2014/main" val="1614986146"/>
                        </a:ext>
                      </a:extLst>
                    </a:gridCol>
                    <a:gridCol w="7920039">
                      <a:extLst>
                        <a:ext uri="{9D8B030D-6E8A-4147-A177-3AD203B41FA5}">
                          <a16:colId xmlns:a16="http://schemas.microsoft.com/office/drawing/2014/main" val="17909556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71195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while not converged do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696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/>
                            <a:t>    sample a </a:t>
                          </a:r>
                          <a:r>
                            <a:rPr lang="en-US" baseline="0" dirty="0" err="1" smtClean="0"/>
                            <a:t>minibatch</a:t>
                          </a:r>
                          <a:r>
                            <a:rPr lang="en-US" baseline="0" dirty="0" smtClean="0"/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oMath>
                          </a14:m>
                          <a:r>
                            <a:rPr lang="en-US" dirty="0" smtClean="0"/>
                            <a:t> examples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d>
                                    </m:sup>
                                  </m:sSup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,…,</m:t>
                                  </m:r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from the training set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13375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</a:t>
                          </a: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=1 </m:t>
                                  </m:r>
                                </m:sub>
                                <m:sup>
                                  <m:r>
                                    <a:rPr lang="en-US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mtClean="0">
                                          <a:latin typeface="Cambria Math" panose="02040503050406030204" pitchFamily="18" charset="0"/>
                                        </a:rPr>
                                        <m:t>𝛻</m:t>
                                      </m:r>
                                    </m:e>
                                    <m:sub>
                                      <m:r>
                                        <a:rPr lang="en-US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  <m:r>
                                        <a:rPr lang="en-US" dirty="0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p>
                                        <m:sSupPr>
                                          <m:ctrlPr>
                                            <a:rPr lang="en-US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dirty="0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d>
                                            <m:dPr>
                                              <m:ctrlPr>
                                                <a:rPr lang="en-US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e>
                                          </m:d>
                                        </m:sup>
                                      </m:sSup>
                                      <m:r>
                                        <a:rPr lang="en-US" dirty="0" smtClean="0">
                                          <a:latin typeface="Cambria Math" panose="02040503050406030204" pitchFamily="18" charset="0"/>
                                        </a:rPr>
                                        <m:t>;</m:t>
                                      </m:r>
                                      <m:r>
                                        <a:rPr lang="en-US" dirty="0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n-US" dirty="0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nary>
                            </m:oMath>
                          </a14:m>
                          <a:r>
                            <a:rPr lang="en-US" dirty="0" smtClean="0"/>
                            <a:t>      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01179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initialize</a:t>
                          </a:r>
                          <a:r>
                            <a:rPr lang="en-US" baseline="0" dirty="0" smtClean="0"/>
                            <a:t> a set of </a:t>
                          </a:r>
                          <a14:m>
                            <m:oMath xmlns:m="http://schemas.openxmlformats.org/officeDocument/2006/math"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oMath>
                          </a14:m>
                          <a:r>
                            <a:rPr lang="en-US" dirty="0" smtClean="0"/>
                            <a:t> samples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dirty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d>
                                    </m:sup>
                                  </m:sSup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,…,</m:t>
                                  </m:r>
                                  <m:sSup>
                                    <m:sSupPr>
                                      <m:ctrlPr>
                                        <a:rPr lang="en-U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dirty="0" smtClean="0">
                                              <a:latin typeface="Cambria Math" panose="02040503050406030204" pitchFamily="18" charset="0"/>
                                            </a:rPr>
                                            <m:t>m</m:t>
                                          </m:r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to random values</a:t>
                          </a:r>
                          <a:endParaRPr lang="en-US" dirty="0"/>
                        </a:p>
                      </a:txBody>
                      <a:tcPr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589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for </a:t>
                          </a: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dirty="0" smtClean="0"/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US" dirty="0" smtClean="0"/>
                            <a:t> do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32192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/>
                            <a:t>        for </a:t>
                          </a:r>
                          <a14:m>
                            <m:oMath xmlns:m="http://schemas.openxmlformats.org/officeDocument/2006/math"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dirty="0" smtClean="0"/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oMath>
                          </a14:m>
                          <a:r>
                            <a:rPr lang="en-US" dirty="0" smtClean="0"/>
                            <a:t> do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01132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   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p>
                                  <m:d>
                                    <m:dPr>
                                      <m:ctrlPr>
                                        <a:rPr lang="en-U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dirty="0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m:rPr>
                                  <m:nor/>
                                </m:rPr>
                                <a:rPr lang="en-US" dirty="0" smtClean="0"/>
                                <m:t>gibbs</m:t>
                              </m:r>
                              <m:r>
                                <m:rPr>
                                  <m:nor/>
                                </m:rPr>
                                <a:rPr lang="en-US" dirty="0" smtClean="0"/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dirty="0" smtClean="0"/>
                                <m:t>update</m:t>
                              </m:r>
                              <m:d>
                                <m:d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dirty="0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dirty="0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83708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    end for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17018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end for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40698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</a:t>
                          </a:r>
                          <a:r>
                            <a:rPr lang="en-US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aseline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aseline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aseline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baseline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aseline="0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baseline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i="1" baseline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aseline="0" smtClean="0">
                                          <a:latin typeface="Cambria Math" panose="02040503050406030204" pitchFamily="18" charset="0"/>
                                        </a:rPr>
                                        <m:t>𝛻</m:t>
                                      </m:r>
                                    </m:e>
                                    <m:sub>
                                      <m:r>
                                        <a:rPr lang="en-US" baseline="0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n-US" i="1" baseline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aseline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aseline="0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  <m:d>
                                        <m:dPr>
                                          <m:ctrlPr>
                                            <a:rPr lang="en-US" i="1" baseline="0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i="1" baseline="0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acc>
                                                <m:accPr>
                                                  <m:chr m:val="̃"/>
                                                  <m:ctrlPr>
                                                    <a:rPr lang="en-US" i="1" baseline="0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baseline="0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</m:acc>
                                            </m:e>
                                            <m:sup>
                                              <m:d>
                                                <m:dPr>
                                                  <m:ctrlPr>
                                                    <a:rPr lang="en-US" i="1" baseline="0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baseline="0" dirty="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e>
                                              </m:d>
                                            </m:sup>
                                          </m:sSup>
                                          <m:r>
                                            <a:rPr lang="en-US" baseline="0" dirty="0" smtClean="0">
                                              <a:latin typeface="Cambria Math" panose="02040503050406030204" pitchFamily="18" charset="0"/>
                                            </a:rPr>
                                            <m:t>;</m:t>
                                          </m:r>
                                          <m:r>
                                            <a:rPr lang="en-US" baseline="0" dirty="0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nary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7151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7398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end while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854182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57705621"/>
                  </p:ext>
                </p:extLst>
              </p:nvPr>
            </p:nvGraphicFramePr>
            <p:xfrm>
              <a:off x="223838" y="847725"/>
              <a:ext cx="8696326" cy="515918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776287">
                      <a:extLst>
                        <a:ext uri="{9D8B030D-6E8A-4147-A177-3AD203B41FA5}">
                          <a16:colId xmlns:a16="http://schemas.microsoft.com/office/drawing/2014/main" val="1614986146"/>
                        </a:ext>
                      </a:extLst>
                    </a:gridCol>
                    <a:gridCol w="7920039">
                      <a:extLst>
                        <a:ext uri="{9D8B030D-6E8A-4147-A177-3AD203B41FA5}">
                          <a16:colId xmlns:a16="http://schemas.microsoft.com/office/drawing/2014/main" val="17909556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71195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while not converged do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696941"/>
                      </a:ext>
                    </a:extLst>
                  </a:tr>
                  <a:tr h="40551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186364" r="-307" b="-10212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1337574"/>
                      </a:ext>
                    </a:extLst>
                  </a:tr>
                  <a:tr h="4876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236250" r="-307" b="-74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0117920"/>
                      </a:ext>
                    </a:extLst>
                  </a:tr>
                  <a:tr h="40551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401493" r="-307" b="-7865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589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550820" r="-307" b="-7639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32192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650820" r="-307" b="-6639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0113267"/>
                      </a:ext>
                    </a:extLst>
                  </a:tr>
                  <a:tr h="40621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693939" r="-307" b="-5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83708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    end for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17018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    end for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4069859"/>
                      </a:ext>
                    </a:extLst>
                  </a:tr>
                  <a:tr h="4876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807500" r="-307" b="-171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7151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839" t="-1190164" r="-307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7398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end while</a:t>
                          </a:r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8541820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481510" y="2952749"/>
            <a:ext cx="2493170" cy="2470057"/>
            <a:chOff x="4481510" y="2952749"/>
            <a:chExt cx="2493170" cy="2470057"/>
          </a:xfrm>
        </p:grpSpPr>
        <p:grpSp>
          <p:nvGrpSpPr>
            <p:cNvPr id="6" name="Group 5"/>
            <p:cNvGrpSpPr/>
            <p:nvPr/>
          </p:nvGrpSpPr>
          <p:grpSpPr>
            <a:xfrm>
              <a:off x="4579142" y="4079781"/>
              <a:ext cx="2395538" cy="1343025"/>
              <a:chOff x="600075" y="2305050"/>
              <a:chExt cx="6934200" cy="13430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600075" y="2657475"/>
                    <a:ext cx="6934200" cy="990600"/>
                  </a:xfrm>
                  <a:prstGeom prst="rect">
                    <a:avLst/>
                  </a:prstGeom>
                  <a:solidFill>
                    <a:schemeClr val="bg2"/>
                  </a:solidFill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buClr>
                        <a:srgbClr val="0070C0"/>
                      </a:buClr>
                      <a:buSzPct val="90000"/>
                    </a:pPr>
                    <a:r>
                      <a:rPr lang="en-US" dirty="0" smtClean="0"/>
                      <a:t>for </a:t>
                    </a:r>
                    <a14:m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a14:m>
                    <a:r>
                      <a:rPr lang="en-US" dirty="0" smtClean="0"/>
                      <a:t> to </a:t>
                    </a:r>
                    <a14:m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a14:m>
                    <a:r>
                      <a:rPr lang="en-US" dirty="0" smtClean="0"/>
                      <a:t> do</a:t>
                    </a:r>
                  </a:p>
                  <a:p>
                    <a:pPr>
                      <a:buClr>
                        <a:srgbClr val="0070C0"/>
                      </a:buClr>
                      <a:buSzPct val="90000"/>
                    </a:pPr>
                    <a:r>
                      <a:rPr lang="en-US" dirty="0"/>
                      <a:t> </a:t>
                    </a:r>
                    <a:r>
                      <a:rPr lang="en-US" dirty="0" smtClean="0"/>
                      <a:t>  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̃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p>
                            <m:d>
                              <m:d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←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d>
                              <m:d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sup>
                        </m:sSup>
                      </m:oMath>
                    </a14:m>
                    <a:endParaRPr lang="en-US" dirty="0" smtClean="0"/>
                  </a:p>
                  <a:p>
                    <a:pPr>
                      <a:buClr>
                        <a:srgbClr val="0070C0"/>
                      </a:buClr>
                      <a:buSzPct val="90000"/>
                    </a:pPr>
                    <a:r>
                      <a:rPr lang="en-US" dirty="0" smtClean="0"/>
                      <a:t>end for </a:t>
                    </a:r>
                    <a:endParaRPr lang="en-US" dirty="0"/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0075" y="2657475"/>
                    <a:ext cx="6934200" cy="99060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772" b="-606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Round Same Side Corner Rectangle 7"/>
              <p:cNvSpPr/>
              <p:nvPr/>
            </p:nvSpPr>
            <p:spPr>
              <a:xfrm>
                <a:off x="600075" y="2305050"/>
                <a:ext cx="6934200" cy="352425"/>
              </a:xfrm>
              <a:prstGeom prst="round2Same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Contrastive divergence</a:t>
                </a:r>
                <a:endParaRPr lang="en-US" dirty="0"/>
              </a:p>
            </p:txBody>
          </p:sp>
        </p:grpSp>
        <p:sp>
          <p:nvSpPr>
            <p:cNvPr id="9" name="Down Arrow 8"/>
            <p:cNvSpPr/>
            <p:nvPr/>
          </p:nvSpPr>
          <p:spPr>
            <a:xfrm rot="10800000">
              <a:off x="5572124" y="2952749"/>
              <a:ext cx="409575" cy="101917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81510" y="3323830"/>
              <a:ext cx="1295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</a:rPr>
                <a:t>Replace</a:t>
              </a:r>
              <a:endParaRPr lang="en-US" sz="2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Bent-Up Arrow 12"/>
          <p:cNvSpPr/>
          <p:nvPr/>
        </p:nvSpPr>
        <p:spPr>
          <a:xfrm>
            <a:off x="7610475" y="1022539"/>
            <a:ext cx="771525" cy="1752598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293769" y="2903443"/>
            <a:ext cx="1609725" cy="1047750"/>
            <a:chOff x="600075" y="2305050"/>
            <a:chExt cx="6934200" cy="1047750"/>
          </a:xfrm>
        </p:grpSpPr>
        <p:sp>
          <p:nvSpPr>
            <p:cNvPr id="15" name="Rectangle 14"/>
            <p:cNvSpPr/>
            <p:nvPr/>
          </p:nvSpPr>
          <p:spPr>
            <a:xfrm>
              <a:off x="600075" y="2657475"/>
              <a:ext cx="6934200" cy="695325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Clr>
                  <a:srgbClr val="0070C0"/>
                </a:buClr>
                <a:buSzPct val="90000"/>
              </a:pPr>
              <a:r>
                <a:rPr lang="en-US" dirty="0" smtClean="0"/>
                <a:t>Move to the beginning</a:t>
              </a:r>
              <a:endParaRPr lang="en-US" dirty="0"/>
            </a:p>
          </p:txBody>
        </p:sp>
        <p:sp>
          <p:nvSpPr>
            <p:cNvPr id="16" name="Round Same Side Corner Rectangle 15"/>
            <p:cNvSpPr/>
            <p:nvPr/>
          </p:nvSpPr>
          <p:spPr>
            <a:xfrm>
              <a:off x="600075" y="2305050"/>
              <a:ext cx="6934200" cy="352425"/>
            </a:xfrm>
            <a:prstGeom prst="round2Same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SML</a:t>
              </a:r>
              <a:endParaRPr lang="en-US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B1CF-6FDD-423C-8972-31309AE6F9EC}" type="datetime1">
              <a:rPr lang="en-US" smtClean="0"/>
              <a:t>11/28/2017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Q&amp;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609725"/>
            <a:ext cx="66484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FF215-558A-47FA-BD8D-70694E1B0E59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Tractable:</a:t>
            </a:r>
          </a:p>
          <a:p>
            <a:pPr lvl="1"/>
            <a:r>
              <a:rPr lang="en-US" dirty="0" err="1" smtClean="0"/>
              <a:t>Softmax</a:t>
            </a:r>
            <a:r>
              <a:rPr lang="en-US" dirty="0" smtClean="0"/>
              <a:t> in deep learning</a:t>
            </a:r>
            <a:endParaRPr lang="en-US" dirty="0"/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73992" y="1695449"/>
            <a:ext cx="6196014" cy="4420821"/>
            <a:chOff x="1473992" y="1760508"/>
            <a:chExt cx="6196014" cy="4420821"/>
          </a:xfrm>
        </p:grpSpPr>
        <p:grpSp>
          <p:nvGrpSpPr>
            <p:cNvPr id="6" name="Group 5"/>
            <p:cNvGrpSpPr/>
            <p:nvPr/>
          </p:nvGrpSpPr>
          <p:grpSpPr>
            <a:xfrm>
              <a:off x="1473992" y="2978029"/>
              <a:ext cx="6196014" cy="3203300"/>
              <a:chOff x="395286" y="2122228"/>
              <a:chExt cx="6196014" cy="3203300"/>
            </a:xfrm>
          </p:grpSpPr>
          <p:pic>
            <p:nvPicPr>
              <p:cNvPr id="1026" name="Picture 2" descr="Image result for deep learning classificatio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286" y="2122228"/>
                <a:ext cx="6061075" cy="3203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Rounded Rectangle 4"/>
              <p:cNvSpPr/>
              <p:nvPr/>
            </p:nvSpPr>
            <p:spPr>
              <a:xfrm>
                <a:off x="3829050" y="3057525"/>
                <a:ext cx="2762250" cy="1514475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071811" y="1760508"/>
                  <a:ext cx="3000375" cy="9287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p>
                            </m:sSup>
                          </m:num>
                          <m:den>
                            <m:nary>
                              <m:naryPr>
                                <m:chr m:val="∑"/>
                                <m:ctrlP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nary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71811" y="1760508"/>
                  <a:ext cx="3000375" cy="9287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Freeform 10"/>
            <p:cNvSpPr/>
            <p:nvPr/>
          </p:nvSpPr>
          <p:spPr>
            <a:xfrm>
              <a:off x="5638800" y="2581275"/>
              <a:ext cx="714423" cy="2009775"/>
            </a:xfrm>
            <a:custGeom>
              <a:avLst/>
              <a:gdLst>
                <a:gd name="connsiteX0" fmla="*/ 28575 w 714423"/>
                <a:gd name="connsiteY0" fmla="*/ 2009775 h 2009775"/>
                <a:gd name="connsiteX1" fmla="*/ 714375 w 714423"/>
                <a:gd name="connsiteY1" fmla="*/ 771525 h 2009775"/>
                <a:gd name="connsiteX2" fmla="*/ 0 w 714423"/>
                <a:gd name="connsiteY2" fmla="*/ 0 h 2009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4423" h="2009775">
                  <a:moveTo>
                    <a:pt x="28575" y="2009775"/>
                  </a:moveTo>
                  <a:cubicBezTo>
                    <a:pt x="373856" y="1558131"/>
                    <a:pt x="719137" y="1106487"/>
                    <a:pt x="714375" y="771525"/>
                  </a:cubicBezTo>
                  <a:cubicBezTo>
                    <a:pt x="709613" y="436563"/>
                    <a:pt x="354806" y="218281"/>
                    <a:pt x="0" y="0"/>
                  </a:cubicBezTo>
                </a:path>
              </a:pathLst>
            </a:custGeom>
            <a:noFill/>
            <a:ln w="28575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4EA7-38F1-42AD-A027-C03A25B38F0F}" type="datetime1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7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partition functions are intractable!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5980" y="1657348"/>
            <a:ext cx="35524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Posterior </a:t>
            </a:r>
            <a:r>
              <a:rPr lang="en-US" sz="2000" dirty="0"/>
              <a:t>predictive distribution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98055" y="1657348"/>
            <a:ext cx="3541589" cy="3144015"/>
            <a:chOff x="590550" y="1655925"/>
            <a:chExt cx="3541589" cy="314401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460" y="2008168"/>
              <a:ext cx="3027768" cy="2791772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590550" y="1655925"/>
              <a:ext cx="354158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Pairwise Markov random </a:t>
              </a:r>
              <a:r>
                <a:rPr lang="en-US" sz="2000" dirty="0" smtClean="0"/>
                <a:t>field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20832" y="4973222"/>
                <a:ext cx="2900922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832" y="4973222"/>
                <a:ext cx="2900922" cy="6619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55980" y="4973222"/>
                <a:ext cx="3626827" cy="658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𝒟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𝑑𝑤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980" y="4973222"/>
                <a:ext cx="3626827" cy="658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enter image description her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2057458"/>
            <a:ext cx="2992184" cy="298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9039-5755-4F58-A2A7-D6D8115F210E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2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 over partitions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Cambria Math" panose="02040503050406030204" pitchFamily="18" charset="0"/>
                  </a:rPr>
                  <a:t>General form of probabilistic models: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𝑍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  <m:acc>
                        <m:accPr>
                          <m:chr m:val="̃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dirty="0" smtClean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en-US" dirty="0">
                  <a:latin typeface="Cambria Math" panose="02040503050406030204" pitchFamily="18" charset="0"/>
                </a:endParaRPr>
              </a:p>
              <a:p>
                <a:r>
                  <a:rPr lang="en-US" dirty="0" smtClean="0">
                    <a:latin typeface="Cambria Math" panose="02040503050406030204" pitchFamily="18" charset="0"/>
                  </a:rPr>
                  <a:t>Partition functions: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1" t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92F6-7676-4BD9-BFB9-B9F8B55F824F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to compute the likelihood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Directly compute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without</a:t>
                </a:r>
                <a:r>
                  <a:rPr lang="en-US" dirty="0" smtClean="0"/>
                  <a:t> considering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Pseudo-likelihood</a:t>
                </a:r>
              </a:p>
              <a:p>
                <a:r>
                  <a:rPr lang="en-US" dirty="0"/>
                  <a:t>Approximate to </a:t>
                </a:r>
                <a:r>
                  <a:rPr lang="en-US" dirty="0" smtClean="0"/>
                  <a:t>the gradient for </a:t>
                </a:r>
                <a:r>
                  <a:rPr lang="en-US" dirty="0"/>
                  <a:t>likelihood maximization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MCMC-based methods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C7BC-22C4-4990-BF61-7FB788661D7E}" type="datetime1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Pseudo-likelihood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24057" y="1110457"/>
                <a:ext cx="4224337" cy="228522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≈</m:t>
                      </m:r>
                      <m:nary>
                        <m:naryPr>
                          <m:chr m:val="∏"/>
                          <m:grow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24057" y="1110457"/>
                <a:ext cx="4224337" cy="2285226"/>
              </a:xfrm>
              <a:blipFill>
                <a:blip r:embed="rId3"/>
                <a:stretch>
                  <a:fillRect r="-3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4" name="Group 143"/>
          <p:cNvGrpSpPr/>
          <p:nvPr/>
        </p:nvGrpSpPr>
        <p:grpSpPr>
          <a:xfrm>
            <a:off x="567082" y="3750746"/>
            <a:ext cx="3377384" cy="2896790"/>
            <a:chOff x="337184" y="3714750"/>
            <a:chExt cx="3377384" cy="2896790"/>
          </a:xfrm>
        </p:grpSpPr>
        <p:grpSp>
          <p:nvGrpSpPr>
            <p:cNvPr id="21" name="Group 20"/>
            <p:cNvGrpSpPr/>
            <p:nvPr/>
          </p:nvGrpSpPr>
          <p:grpSpPr>
            <a:xfrm>
              <a:off x="946150" y="3714750"/>
              <a:ext cx="488949" cy="1980803"/>
              <a:chOff x="946150" y="3714750"/>
              <a:chExt cx="488949" cy="1980803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047749" y="4095750"/>
                <a:ext cx="285750" cy="1599803"/>
                <a:chOff x="1038225" y="4095750"/>
                <a:chExt cx="285750" cy="1599803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1038225" y="4095750"/>
                  <a:ext cx="285750" cy="1068387"/>
                  <a:chOff x="1038225" y="4095750"/>
                  <a:chExt cx="285750" cy="1068387"/>
                </a:xfrm>
              </p:grpSpPr>
              <p:grpSp>
                <p:nvGrpSpPr>
                  <p:cNvPr id="7" name="Group 6"/>
                  <p:cNvGrpSpPr/>
                  <p:nvPr/>
                </p:nvGrpSpPr>
                <p:grpSpPr>
                  <a:xfrm>
                    <a:off x="1038225" y="4095750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" name="Group 7"/>
                  <p:cNvGrpSpPr/>
                  <p:nvPr/>
                </p:nvGrpSpPr>
                <p:grpSpPr>
                  <a:xfrm>
                    <a:off x="1038225" y="4630737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9" name="Rectangle 8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3" name="Group 12"/>
                <p:cNvGrpSpPr/>
                <p:nvPr/>
              </p:nvGrpSpPr>
              <p:grpSpPr>
                <a:xfrm>
                  <a:off x="1038225" y="5162153"/>
                  <a:ext cx="285750" cy="533400"/>
                  <a:chOff x="1038225" y="4095750"/>
                  <a:chExt cx="285750" cy="533400"/>
                </a:xfrm>
              </p:grpSpPr>
              <p:sp>
                <p:nvSpPr>
                  <p:cNvPr id="17" name="Rectangle 16"/>
                  <p:cNvSpPr/>
                  <p:nvPr/>
                </p:nvSpPr>
                <p:spPr>
                  <a:xfrm>
                    <a:off x="1038225" y="4095750"/>
                    <a:ext cx="285750" cy="266700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accent2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1038225" y="4362450"/>
                    <a:ext cx="285750" cy="266700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accent2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946150" y="3714750"/>
                    <a:ext cx="48894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6150" y="3714750"/>
                    <a:ext cx="488949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2" name="Group 21"/>
            <p:cNvGrpSpPr/>
            <p:nvPr/>
          </p:nvGrpSpPr>
          <p:grpSpPr>
            <a:xfrm>
              <a:off x="1777819" y="3714750"/>
              <a:ext cx="488949" cy="1980803"/>
              <a:chOff x="946150" y="3714750"/>
              <a:chExt cx="488949" cy="1980803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047749" y="4095750"/>
                <a:ext cx="285750" cy="1599803"/>
                <a:chOff x="1038225" y="4095750"/>
                <a:chExt cx="285750" cy="1599803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1038225" y="4095750"/>
                  <a:ext cx="285750" cy="1068387"/>
                  <a:chOff x="1038225" y="4095750"/>
                  <a:chExt cx="285750" cy="1068387"/>
                </a:xfrm>
              </p:grpSpPr>
              <p:grpSp>
                <p:nvGrpSpPr>
                  <p:cNvPr id="29" name="Group 28"/>
                  <p:cNvGrpSpPr/>
                  <p:nvPr/>
                </p:nvGrpSpPr>
                <p:grpSpPr>
                  <a:xfrm>
                    <a:off x="1038225" y="4095750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Rectangle 33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1038225" y="4630737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" name="Rectangle 31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6" name="Group 25"/>
                <p:cNvGrpSpPr/>
                <p:nvPr/>
              </p:nvGrpSpPr>
              <p:grpSpPr>
                <a:xfrm>
                  <a:off x="1038225" y="5162153"/>
                  <a:ext cx="285750" cy="533400"/>
                  <a:chOff x="1038225" y="4095750"/>
                  <a:chExt cx="285750" cy="533400"/>
                </a:xfrm>
              </p:grpSpPr>
              <p:sp>
                <p:nvSpPr>
                  <p:cNvPr id="27" name="Rectangle 26"/>
                  <p:cNvSpPr/>
                  <p:nvPr/>
                </p:nvSpPr>
                <p:spPr>
                  <a:xfrm>
                    <a:off x="1038225" y="4095750"/>
                    <a:ext cx="285750" cy="266700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accent2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1038225" y="4362450"/>
                    <a:ext cx="285750" cy="266700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accent2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946150" y="3714750"/>
                    <a:ext cx="48894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6150" y="3714750"/>
                    <a:ext cx="488949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5" name="Group 34"/>
            <p:cNvGrpSpPr/>
            <p:nvPr/>
          </p:nvGrpSpPr>
          <p:grpSpPr>
            <a:xfrm>
              <a:off x="3225619" y="3714750"/>
              <a:ext cx="488949" cy="1980803"/>
              <a:chOff x="946150" y="3714750"/>
              <a:chExt cx="488949" cy="1980803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1047749" y="4095750"/>
                <a:ext cx="285750" cy="1599803"/>
                <a:chOff x="1038225" y="4095750"/>
                <a:chExt cx="285750" cy="1599803"/>
              </a:xfrm>
            </p:grpSpPr>
            <p:grpSp>
              <p:nvGrpSpPr>
                <p:cNvPr id="38" name="Group 37"/>
                <p:cNvGrpSpPr/>
                <p:nvPr/>
              </p:nvGrpSpPr>
              <p:grpSpPr>
                <a:xfrm>
                  <a:off x="1038225" y="4095750"/>
                  <a:ext cx="285750" cy="1068387"/>
                  <a:chOff x="1038225" y="4095750"/>
                  <a:chExt cx="285750" cy="1068387"/>
                </a:xfrm>
              </p:grpSpPr>
              <p:grpSp>
                <p:nvGrpSpPr>
                  <p:cNvPr id="42" name="Group 41"/>
                  <p:cNvGrpSpPr/>
                  <p:nvPr/>
                </p:nvGrpSpPr>
                <p:grpSpPr>
                  <a:xfrm>
                    <a:off x="1038225" y="4095750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7" name="Rectangle 46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038225" y="4630737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44" name="Rectangle 43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5" name="Rectangle 44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1038225" y="5162153"/>
                  <a:ext cx="285750" cy="533400"/>
                  <a:chOff x="1038225" y="4095750"/>
                  <a:chExt cx="285750" cy="533400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1038225" y="4095750"/>
                    <a:ext cx="285750" cy="266700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accent2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1038225" y="4362450"/>
                    <a:ext cx="285750" cy="266700"/>
                  </a:xfrm>
                  <a:prstGeom prst="rect">
                    <a:avLst/>
                  </a:prstGeom>
                  <a:noFill/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accent2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946150" y="3714750"/>
                    <a:ext cx="48894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7" name="TextBox 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6150" y="3714750"/>
                    <a:ext cx="488949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Group 50"/>
            <p:cNvGrpSpPr/>
            <p:nvPr/>
          </p:nvGrpSpPr>
          <p:grpSpPr>
            <a:xfrm>
              <a:off x="2570933" y="4764087"/>
              <a:ext cx="350520" cy="45720"/>
              <a:chOff x="2536466" y="4978842"/>
              <a:chExt cx="350520" cy="4572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2536466" y="4978842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2688866" y="4978842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841266" y="4978842"/>
                <a:ext cx="45720" cy="457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7" name="Straight Arrow Connector 66"/>
            <p:cNvCxnSpPr>
              <a:stCxn id="5" idx="3"/>
              <a:endCxn id="33" idx="1"/>
            </p:cNvCxnSpPr>
            <p:nvPr/>
          </p:nvCxnSpPr>
          <p:spPr>
            <a:xfrm>
              <a:off x="1333499" y="4229100"/>
              <a:ext cx="54591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" idx="3"/>
              <a:endCxn id="33" idx="1"/>
            </p:cNvCxnSpPr>
            <p:nvPr/>
          </p:nvCxnSpPr>
          <p:spPr>
            <a:xfrm flipV="1">
              <a:off x="1333499" y="4229100"/>
              <a:ext cx="545919" cy="2667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9" idx="3"/>
              <a:endCxn id="33" idx="1"/>
            </p:cNvCxnSpPr>
            <p:nvPr/>
          </p:nvCxnSpPr>
          <p:spPr>
            <a:xfrm flipV="1">
              <a:off x="1333499" y="4229100"/>
              <a:ext cx="545919" cy="5349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10" idx="3"/>
              <a:endCxn id="33" idx="1"/>
            </p:cNvCxnSpPr>
            <p:nvPr/>
          </p:nvCxnSpPr>
          <p:spPr>
            <a:xfrm flipV="1">
              <a:off x="1333499" y="4229100"/>
              <a:ext cx="545919" cy="8016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17" idx="3"/>
              <a:endCxn id="33" idx="1"/>
            </p:cNvCxnSpPr>
            <p:nvPr/>
          </p:nvCxnSpPr>
          <p:spPr>
            <a:xfrm flipV="1">
              <a:off x="1333499" y="4229100"/>
              <a:ext cx="545919" cy="10664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18" idx="3"/>
              <a:endCxn id="33" idx="1"/>
            </p:cNvCxnSpPr>
            <p:nvPr/>
          </p:nvCxnSpPr>
          <p:spPr>
            <a:xfrm flipV="1">
              <a:off x="1333499" y="4229100"/>
              <a:ext cx="545919" cy="13331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1190624" y="5965209"/>
                  <a:ext cx="215627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Evaluate  </a:t>
                  </a:r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 smtClean="0"/>
                    <a:t> with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a14:m>
                  <a:r>
                    <a:rPr lang="en-US" dirty="0"/>
                    <a:t> times</a:t>
                  </a: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0624" y="5965209"/>
                  <a:ext cx="2156278" cy="646331"/>
                </a:xfrm>
                <a:prstGeom prst="rect">
                  <a:avLst/>
                </a:prstGeom>
                <a:blipFill>
                  <a:blip r:embed="rId7"/>
                  <a:stretch>
                    <a:fillRect t="-4717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337184" y="4710985"/>
                  <a:ext cx="3709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184" y="4710985"/>
                  <a:ext cx="37093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0" name="Left Brace 79"/>
            <p:cNvSpPr/>
            <p:nvPr/>
          </p:nvSpPr>
          <p:spPr>
            <a:xfrm>
              <a:off x="717368" y="4229100"/>
              <a:ext cx="228782" cy="1333103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606479" y="1867516"/>
                <a:ext cx="3805237" cy="1139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79" y="1867516"/>
                <a:ext cx="3805237" cy="11399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TextBox 145"/>
          <p:cNvSpPr txBox="1"/>
          <p:nvPr/>
        </p:nvSpPr>
        <p:spPr>
          <a:xfrm>
            <a:off x="1176048" y="1090028"/>
            <a:ext cx="182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Original</a:t>
            </a:r>
            <a:endParaRPr lang="en-US" sz="2400" dirty="0"/>
          </a:p>
        </p:txBody>
      </p:sp>
      <p:sp>
        <p:nvSpPr>
          <p:cNvPr id="147" name="TextBox 146"/>
          <p:cNvSpPr txBox="1"/>
          <p:nvPr/>
        </p:nvSpPr>
        <p:spPr>
          <a:xfrm>
            <a:off x="5552503" y="1057612"/>
            <a:ext cx="2254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Approximation</a:t>
            </a:r>
            <a:endParaRPr lang="en-US" sz="2400" dirty="0"/>
          </a:p>
        </p:txBody>
      </p:sp>
      <p:grpSp>
        <p:nvGrpSpPr>
          <p:cNvPr id="151" name="Group 150"/>
          <p:cNvGrpSpPr/>
          <p:nvPr/>
        </p:nvGrpSpPr>
        <p:grpSpPr>
          <a:xfrm>
            <a:off x="4920793" y="3667244"/>
            <a:ext cx="3039158" cy="2989818"/>
            <a:chOff x="4920793" y="3667244"/>
            <a:chExt cx="3039158" cy="29898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TextBox 140"/>
                <p:cNvSpPr txBox="1"/>
                <p:nvPr/>
              </p:nvSpPr>
              <p:spPr>
                <a:xfrm>
                  <a:off x="5648641" y="6010731"/>
                  <a:ext cx="215627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Evaluate  </a:t>
                  </a:r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 smtClean="0"/>
                    <a:t> with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𝑘𝑛</m:t>
                      </m:r>
                    </m:oMath>
                  </a14:m>
                  <a:r>
                    <a:rPr lang="en-US" dirty="0" smtClean="0"/>
                    <a:t> times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41" name="TextBox 1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8641" y="6010731"/>
                  <a:ext cx="2156278" cy="646331"/>
                </a:xfrm>
                <a:prstGeom prst="rect">
                  <a:avLst/>
                </a:prstGeom>
                <a:blipFill>
                  <a:blip r:embed="rId10"/>
                  <a:stretch>
                    <a:fillRect t="-4717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0" name="Group 149"/>
            <p:cNvGrpSpPr/>
            <p:nvPr/>
          </p:nvGrpSpPr>
          <p:grpSpPr>
            <a:xfrm>
              <a:off x="4920793" y="3667244"/>
              <a:ext cx="3039158" cy="2133600"/>
              <a:chOff x="4920793" y="3667244"/>
              <a:chExt cx="3039158" cy="2133600"/>
            </a:xfrm>
          </p:grpSpPr>
          <p:grpSp>
            <p:nvGrpSpPr>
              <p:cNvPr id="142" name="Group 141"/>
              <p:cNvGrpSpPr/>
              <p:nvPr/>
            </p:nvGrpSpPr>
            <p:grpSpPr>
              <a:xfrm>
                <a:off x="5493610" y="3667244"/>
                <a:ext cx="2466341" cy="2133600"/>
                <a:chOff x="5077459" y="3714750"/>
                <a:chExt cx="2466341" cy="2133600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6987994" y="3717667"/>
                  <a:ext cx="488949" cy="1980803"/>
                  <a:chOff x="946150" y="3714750"/>
                  <a:chExt cx="488949" cy="1980803"/>
                </a:xfrm>
              </p:grpSpPr>
              <p:grpSp>
                <p:nvGrpSpPr>
                  <p:cNvPr id="82" name="Group 81"/>
                  <p:cNvGrpSpPr/>
                  <p:nvPr/>
                </p:nvGrpSpPr>
                <p:grpSpPr>
                  <a:xfrm>
                    <a:off x="1047749" y="4095750"/>
                    <a:ext cx="285750" cy="1599803"/>
                    <a:chOff x="1038225" y="4095750"/>
                    <a:chExt cx="285750" cy="1599803"/>
                  </a:xfrm>
                </p:grpSpPr>
                <p:grpSp>
                  <p:nvGrpSpPr>
                    <p:cNvPr id="84" name="Group 83"/>
                    <p:cNvGrpSpPr/>
                    <p:nvPr/>
                  </p:nvGrpSpPr>
                  <p:grpSpPr>
                    <a:xfrm>
                      <a:off x="1038225" y="4095750"/>
                      <a:ext cx="285750" cy="1068387"/>
                      <a:chOff x="1038225" y="4095750"/>
                      <a:chExt cx="285750" cy="1068387"/>
                    </a:xfrm>
                  </p:grpSpPr>
                  <p:grpSp>
                    <p:nvGrpSpPr>
                      <p:cNvPr id="88" name="Group 87"/>
                      <p:cNvGrpSpPr/>
                      <p:nvPr/>
                    </p:nvGrpSpPr>
                    <p:grpSpPr>
                      <a:xfrm>
                        <a:off x="1038225" y="4095750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92" name="Rectangle 91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3" name="Rectangle 92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grpSp>
                    <p:nvGrpSpPr>
                      <p:cNvPr id="89" name="Group 88"/>
                      <p:cNvGrpSpPr/>
                      <p:nvPr/>
                    </p:nvGrpSpPr>
                    <p:grpSpPr>
                      <a:xfrm>
                        <a:off x="1038225" y="4630737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90" name="Rectangle 89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91" name="Rectangle 90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85" name="Group 84"/>
                    <p:cNvGrpSpPr/>
                    <p:nvPr/>
                  </p:nvGrpSpPr>
                  <p:grpSpPr>
                    <a:xfrm>
                      <a:off x="1038225" y="5162153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86" name="Rectangle 85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7" name="Rectangle 86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3" name="TextBox 82"/>
                      <p:cNvSpPr txBox="1"/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83" name="TextBox 8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94" name="Group 93"/>
                <p:cNvGrpSpPr/>
                <p:nvPr/>
              </p:nvGrpSpPr>
              <p:grpSpPr>
                <a:xfrm>
                  <a:off x="6032726" y="3717667"/>
                  <a:ext cx="488949" cy="1980803"/>
                  <a:chOff x="946150" y="3714750"/>
                  <a:chExt cx="488949" cy="1980803"/>
                </a:xfrm>
              </p:grpSpPr>
              <p:grpSp>
                <p:nvGrpSpPr>
                  <p:cNvPr id="95" name="Group 94"/>
                  <p:cNvGrpSpPr/>
                  <p:nvPr/>
                </p:nvGrpSpPr>
                <p:grpSpPr>
                  <a:xfrm>
                    <a:off x="1047749" y="4095750"/>
                    <a:ext cx="285750" cy="1599803"/>
                    <a:chOff x="1038225" y="4095750"/>
                    <a:chExt cx="285750" cy="1599803"/>
                  </a:xfrm>
                </p:grpSpPr>
                <p:grpSp>
                  <p:nvGrpSpPr>
                    <p:cNvPr id="97" name="Group 96"/>
                    <p:cNvGrpSpPr/>
                    <p:nvPr/>
                  </p:nvGrpSpPr>
                  <p:grpSpPr>
                    <a:xfrm>
                      <a:off x="1038225" y="4095750"/>
                      <a:ext cx="285750" cy="1068387"/>
                      <a:chOff x="1038225" y="4095750"/>
                      <a:chExt cx="285750" cy="1068387"/>
                    </a:xfrm>
                  </p:grpSpPr>
                  <p:grpSp>
                    <p:nvGrpSpPr>
                      <p:cNvPr id="101" name="Group 100"/>
                      <p:cNvGrpSpPr/>
                      <p:nvPr/>
                    </p:nvGrpSpPr>
                    <p:grpSpPr>
                      <a:xfrm>
                        <a:off x="1038225" y="4095750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05" name="Rectangle 104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06" name="Rectangle 105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grpSp>
                    <p:nvGrpSpPr>
                      <p:cNvPr id="102" name="Group 101"/>
                      <p:cNvGrpSpPr/>
                      <p:nvPr/>
                    </p:nvGrpSpPr>
                    <p:grpSpPr>
                      <a:xfrm>
                        <a:off x="1038225" y="4630737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03" name="Rectangle 102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04" name="Rectangle 103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98" name="Group 97"/>
                    <p:cNvGrpSpPr/>
                    <p:nvPr/>
                  </p:nvGrpSpPr>
                  <p:grpSpPr>
                    <a:xfrm>
                      <a:off x="1038225" y="5162153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99" name="Rectangle 98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00" name="Rectangle 99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6" name="TextBox 95"/>
                      <p:cNvSpPr txBox="1"/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96" name="TextBox 9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07" name="Group 106"/>
                <p:cNvGrpSpPr/>
                <p:nvPr/>
              </p:nvGrpSpPr>
              <p:grpSpPr>
                <a:xfrm>
                  <a:off x="5077459" y="3717667"/>
                  <a:ext cx="488949" cy="1980803"/>
                  <a:chOff x="946150" y="3714750"/>
                  <a:chExt cx="488949" cy="1980803"/>
                </a:xfrm>
              </p:grpSpPr>
              <p:grpSp>
                <p:nvGrpSpPr>
                  <p:cNvPr id="108" name="Group 107"/>
                  <p:cNvGrpSpPr/>
                  <p:nvPr/>
                </p:nvGrpSpPr>
                <p:grpSpPr>
                  <a:xfrm>
                    <a:off x="1047749" y="4095750"/>
                    <a:ext cx="285750" cy="1599803"/>
                    <a:chOff x="1038225" y="4095750"/>
                    <a:chExt cx="285750" cy="1599803"/>
                  </a:xfrm>
                </p:grpSpPr>
                <p:grpSp>
                  <p:nvGrpSpPr>
                    <p:cNvPr id="110" name="Group 109"/>
                    <p:cNvGrpSpPr/>
                    <p:nvPr/>
                  </p:nvGrpSpPr>
                  <p:grpSpPr>
                    <a:xfrm>
                      <a:off x="1038225" y="4095750"/>
                      <a:ext cx="285750" cy="1068387"/>
                      <a:chOff x="1038225" y="4095750"/>
                      <a:chExt cx="285750" cy="1068387"/>
                    </a:xfrm>
                  </p:grpSpPr>
                  <p:grpSp>
                    <p:nvGrpSpPr>
                      <p:cNvPr id="114" name="Group 113"/>
                      <p:cNvGrpSpPr/>
                      <p:nvPr/>
                    </p:nvGrpSpPr>
                    <p:grpSpPr>
                      <a:xfrm>
                        <a:off x="1038225" y="4095750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18" name="Rectangle 117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19" name="Rectangle 118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grpSp>
                    <p:nvGrpSpPr>
                      <p:cNvPr id="115" name="Group 114"/>
                      <p:cNvGrpSpPr/>
                      <p:nvPr/>
                    </p:nvGrpSpPr>
                    <p:grpSpPr>
                      <a:xfrm>
                        <a:off x="1038225" y="4630737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16" name="Rectangle 115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17" name="Rectangle 116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11" name="Group 110"/>
                    <p:cNvGrpSpPr/>
                    <p:nvPr/>
                  </p:nvGrpSpPr>
                  <p:grpSpPr>
                    <a:xfrm>
                      <a:off x="1038225" y="5162153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12" name="Rectangle 111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3" name="Rectangle 112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9" name="TextBox 108"/>
                      <p:cNvSpPr txBox="1"/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109" name="TextBox 10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20" name="Group 119"/>
                <p:cNvGrpSpPr/>
                <p:nvPr/>
              </p:nvGrpSpPr>
              <p:grpSpPr>
                <a:xfrm>
                  <a:off x="6576852" y="4736524"/>
                  <a:ext cx="350520" cy="45720"/>
                  <a:chOff x="2536466" y="4978842"/>
                  <a:chExt cx="350520" cy="45720"/>
                </a:xfrm>
              </p:grpSpPr>
              <p:sp>
                <p:nvSpPr>
                  <p:cNvPr id="121" name="Oval 120"/>
                  <p:cNvSpPr/>
                  <p:nvPr/>
                </p:nvSpPr>
                <p:spPr>
                  <a:xfrm>
                    <a:off x="2536466" y="4978842"/>
                    <a:ext cx="45720" cy="4572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Oval 121"/>
                  <p:cNvSpPr/>
                  <p:nvPr/>
                </p:nvSpPr>
                <p:spPr>
                  <a:xfrm>
                    <a:off x="2688866" y="4978842"/>
                    <a:ext cx="45720" cy="4572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3" name="Oval 122"/>
                  <p:cNvSpPr/>
                  <p:nvPr/>
                </p:nvSpPr>
                <p:spPr>
                  <a:xfrm>
                    <a:off x="2841266" y="4978842"/>
                    <a:ext cx="45720" cy="4572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4" name="Rounded Rectangle 123"/>
                <p:cNvSpPr/>
                <p:nvPr/>
              </p:nvSpPr>
              <p:spPr>
                <a:xfrm>
                  <a:off x="5953125" y="3714750"/>
                  <a:ext cx="1590675" cy="2133600"/>
                </a:xfrm>
                <a:prstGeom prst="roundRect">
                  <a:avLst/>
                </a:prstGeom>
                <a:noFill/>
                <a:ln w="28575"/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0" name="Straight Arrow Connector 129"/>
                <p:cNvCxnSpPr>
                  <a:stCxn id="124" idx="1"/>
                  <a:endCxn id="118" idx="3"/>
                </p:cNvCxnSpPr>
                <p:nvPr/>
              </p:nvCxnSpPr>
              <p:spPr>
                <a:xfrm flipH="1" flipV="1">
                  <a:off x="5464808" y="4232017"/>
                  <a:ext cx="488317" cy="549533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Arrow Connector 131"/>
                <p:cNvCxnSpPr>
                  <a:stCxn id="124" idx="1"/>
                  <a:endCxn id="119" idx="3"/>
                </p:cNvCxnSpPr>
                <p:nvPr/>
              </p:nvCxnSpPr>
              <p:spPr>
                <a:xfrm flipH="1" flipV="1">
                  <a:off x="5464808" y="4498717"/>
                  <a:ext cx="488317" cy="282833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Arrow Connector 133"/>
                <p:cNvCxnSpPr>
                  <a:stCxn id="124" idx="1"/>
                  <a:endCxn id="116" idx="3"/>
                </p:cNvCxnSpPr>
                <p:nvPr/>
              </p:nvCxnSpPr>
              <p:spPr>
                <a:xfrm flipH="1" flipV="1">
                  <a:off x="5464808" y="4767004"/>
                  <a:ext cx="488317" cy="1454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Arrow Connector 135"/>
                <p:cNvCxnSpPr>
                  <a:stCxn id="124" idx="1"/>
                  <a:endCxn id="117" idx="3"/>
                </p:cNvCxnSpPr>
                <p:nvPr/>
              </p:nvCxnSpPr>
              <p:spPr>
                <a:xfrm flipH="1">
                  <a:off x="5464808" y="4781550"/>
                  <a:ext cx="488317" cy="25215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Arrow Connector 137"/>
                <p:cNvCxnSpPr>
                  <a:stCxn id="124" idx="1"/>
                  <a:endCxn id="112" idx="3"/>
                </p:cNvCxnSpPr>
                <p:nvPr/>
              </p:nvCxnSpPr>
              <p:spPr>
                <a:xfrm flipH="1">
                  <a:off x="5464808" y="4781550"/>
                  <a:ext cx="488317" cy="51687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Arrow Connector 139"/>
                <p:cNvCxnSpPr>
                  <a:stCxn id="124" idx="1"/>
                  <a:endCxn id="113" idx="3"/>
                </p:cNvCxnSpPr>
                <p:nvPr/>
              </p:nvCxnSpPr>
              <p:spPr>
                <a:xfrm flipH="1">
                  <a:off x="5464808" y="4781550"/>
                  <a:ext cx="488317" cy="78357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4920793" y="4630935"/>
                    <a:ext cx="37093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48" name="TextBox 1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20793" y="4630935"/>
                    <a:ext cx="370934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9" name="Left Brace 148"/>
              <p:cNvSpPr/>
              <p:nvPr/>
            </p:nvSpPr>
            <p:spPr>
              <a:xfrm>
                <a:off x="5300977" y="4149050"/>
                <a:ext cx="228782" cy="1333103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7168-82F3-46CE-B007-DAB8E39C79D4}" type="datetime1">
              <a:rPr lang="en-US" smtClean="0"/>
              <a:t>11/28/2017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0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Generalized pseudo-likelihood estimator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7140801" y="3593564"/>
            <a:ext cx="1590675" cy="2133600"/>
            <a:chOff x="4721451" y="3414534"/>
            <a:chExt cx="1590675" cy="2133600"/>
          </a:xfrm>
        </p:grpSpPr>
        <p:grpSp>
          <p:nvGrpSpPr>
            <p:cNvPr id="62" name="Group 61"/>
            <p:cNvGrpSpPr/>
            <p:nvPr/>
          </p:nvGrpSpPr>
          <p:grpSpPr>
            <a:xfrm>
              <a:off x="4788840" y="3490933"/>
              <a:ext cx="1455897" cy="1980803"/>
              <a:chOff x="4789372" y="3417451"/>
              <a:chExt cx="1455897" cy="1980803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5756320" y="3417451"/>
                <a:ext cx="488949" cy="1980803"/>
                <a:chOff x="946150" y="3714750"/>
                <a:chExt cx="488949" cy="1980803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1047749" y="4095750"/>
                  <a:ext cx="285750" cy="1599803"/>
                  <a:chOff x="1038225" y="4095750"/>
                  <a:chExt cx="285750" cy="1599803"/>
                </a:xfrm>
              </p:grpSpPr>
              <p:grpSp>
                <p:nvGrpSpPr>
                  <p:cNvPr id="51" name="Group 50"/>
                  <p:cNvGrpSpPr/>
                  <p:nvPr/>
                </p:nvGrpSpPr>
                <p:grpSpPr>
                  <a:xfrm>
                    <a:off x="1038225" y="4095750"/>
                    <a:ext cx="285750" cy="1068387"/>
                    <a:chOff x="1038225" y="4095750"/>
                    <a:chExt cx="285750" cy="1068387"/>
                  </a:xfrm>
                </p:grpSpPr>
                <p:grpSp>
                  <p:nvGrpSpPr>
                    <p:cNvPr id="55" name="Group 54"/>
                    <p:cNvGrpSpPr/>
                    <p:nvPr/>
                  </p:nvGrpSpPr>
                  <p:grpSpPr>
                    <a:xfrm>
                      <a:off x="1038225" y="4095750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59" name="Rectangle 58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60" name="Rectangle 59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56" name="Group 55"/>
                    <p:cNvGrpSpPr/>
                    <p:nvPr/>
                  </p:nvGrpSpPr>
                  <p:grpSpPr>
                    <a:xfrm>
                      <a:off x="1038225" y="4630737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57" name="Rectangle 56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8" name="Rectangle 57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1038225" y="5162153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0" name="TextBox 4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2" name="Group 11"/>
              <p:cNvGrpSpPr/>
              <p:nvPr/>
            </p:nvGrpSpPr>
            <p:grpSpPr>
              <a:xfrm>
                <a:off x="4789372" y="3417451"/>
                <a:ext cx="488949" cy="1980803"/>
                <a:chOff x="946150" y="3714750"/>
                <a:chExt cx="488949" cy="1980803"/>
              </a:xfrm>
            </p:grpSpPr>
            <p:grpSp>
              <p:nvGrpSpPr>
                <p:cNvPr id="37" name="Group 36"/>
                <p:cNvGrpSpPr/>
                <p:nvPr/>
              </p:nvGrpSpPr>
              <p:grpSpPr>
                <a:xfrm>
                  <a:off x="1047749" y="4095750"/>
                  <a:ext cx="285750" cy="1599803"/>
                  <a:chOff x="1038225" y="4095750"/>
                  <a:chExt cx="285750" cy="1599803"/>
                </a:xfrm>
              </p:grpSpPr>
              <p:grpSp>
                <p:nvGrpSpPr>
                  <p:cNvPr id="39" name="Group 38"/>
                  <p:cNvGrpSpPr/>
                  <p:nvPr/>
                </p:nvGrpSpPr>
                <p:grpSpPr>
                  <a:xfrm>
                    <a:off x="1038225" y="4095750"/>
                    <a:ext cx="285750" cy="1068387"/>
                    <a:chOff x="1038225" y="4095750"/>
                    <a:chExt cx="285750" cy="1068387"/>
                  </a:xfrm>
                </p:grpSpPr>
                <p:grpSp>
                  <p:nvGrpSpPr>
                    <p:cNvPr id="43" name="Group 42"/>
                    <p:cNvGrpSpPr/>
                    <p:nvPr/>
                  </p:nvGrpSpPr>
                  <p:grpSpPr>
                    <a:xfrm>
                      <a:off x="1038225" y="4095750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8" name="Rectangle 47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44" name="Group 43"/>
                    <p:cNvGrpSpPr/>
                    <p:nvPr/>
                  </p:nvGrpSpPr>
                  <p:grpSpPr>
                    <a:xfrm>
                      <a:off x="1038225" y="4630737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45" name="Rectangle 44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1038225" y="5162153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41" name="Rectangle 40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2" name="Rectangle 41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TextBox 37"/>
                    <p:cNvSpPr txBox="1"/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38" name="TextBox 3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4" name="Group 13"/>
              <p:cNvGrpSpPr/>
              <p:nvPr/>
            </p:nvGrpSpPr>
            <p:grpSpPr>
              <a:xfrm>
                <a:off x="5342060" y="4384992"/>
                <a:ext cx="350520" cy="45720"/>
                <a:chOff x="2536466" y="4978842"/>
                <a:chExt cx="350520" cy="45720"/>
              </a:xfrm>
            </p:grpSpPr>
            <p:sp>
              <p:nvSpPr>
                <p:cNvPr id="22" name="Oval 21"/>
                <p:cNvSpPr/>
                <p:nvPr/>
              </p:nvSpPr>
              <p:spPr>
                <a:xfrm>
                  <a:off x="25364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26888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28412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5" name="Rounded Rectangle 14"/>
            <p:cNvSpPr/>
            <p:nvPr/>
          </p:nvSpPr>
          <p:spPr>
            <a:xfrm>
              <a:off x="4721451" y="3414534"/>
              <a:ext cx="1590675" cy="2133600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339067" y="3616424"/>
            <a:ext cx="1590675" cy="2133600"/>
            <a:chOff x="4721451" y="3414534"/>
            <a:chExt cx="1590675" cy="2133600"/>
          </a:xfrm>
        </p:grpSpPr>
        <p:grpSp>
          <p:nvGrpSpPr>
            <p:cNvPr id="65" name="Group 64"/>
            <p:cNvGrpSpPr/>
            <p:nvPr/>
          </p:nvGrpSpPr>
          <p:grpSpPr>
            <a:xfrm>
              <a:off x="4788840" y="3490933"/>
              <a:ext cx="1455897" cy="1980803"/>
              <a:chOff x="4789372" y="3417451"/>
              <a:chExt cx="1455897" cy="1980803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5756320" y="3417451"/>
                <a:ext cx="488949" cy="1980803"/>
                <a:chOff x="946150" y="3714750"/>
                <a:chExt cx="488949" cy="1980803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1047749" y="4095750"/>
                  <a:ext cx="285750" cy="1599803"/>
                  <a:chOff x="1038225" y="4095750"/>
                  <a:chExt cx="285750" cy="1599803"/>
                </a:xfrm>
              </p:grpSpPr>
              <p:grpSp>
                <p:nvGrpSpPr>
                  <p:cNvPr id="87" name="Group 86"/>
                  <p:cNvGrpSpPr/>
                  <p:nvPr/>
                </p:nvGrpSpPr>
                <p:grpSpPr>
                  <a:xfrm>
                    <a:off x="1038225" y="4095750"/>
                    <a:ext cx="285750" cy="1068387"/>
                    <a:chOff x="1038225" y="4095750"/>
                    <a:chExt cx="285750" cy="1068387"/>
                  </a:xfrm>
                </p:grpSpPr>
                <p:grpSp>
                  <p:nvGrpSpPr>
                    <p:cNvPr id="91" name="Group 90"/>
                    <p:cNvGrpSpPr/>
                    <p:nvPr/>
                  </p:nvGrpSpPr>
                  <p:grpSpPr>
                    <a:xfrm>
                      <a:off x="1038225" y="4095750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95" name="Rectangle 94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6" name="Rectangle 95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92" name="Group 91"/>
                    <p:cNvGrpSpPr/>
                    <p:nvPr/>
                  </p:nvGrpSpPr>
                  <p:grpSpPr>
                    <a:xfrm>
                      <a:off x="1038225" y="4630737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93" name="Rectangle 92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94" name="Rectangle 93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88" name="Group 87"/>
                  <p:cNvGrpSpPr/>
                  <p:nvPr/>
                </p:nvGrpSpPr>
                <p:grpSpPr>
                  <a:xfrm>
                    <a:off x="1038225" y="5162153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89" name="Rectangle 88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0" name="Rectangle 89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TextBox 85"/>
                    <p:cNvSpPr txBox="1"/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6" name="TextBox 8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8" name="Group 67"/>
              <p:cNvGrpSpPr/>
              <p:nvPr/>
            </p:nvGrpSpPr>
            <p:grpSpPr>
              <a:xfrm>
                <a:off x="4789372" y="3417451"/>
                <a:ext cx="488949" cy="1980803"/>
                <a:chOff x="946150" y="3714750"/>
                <a:chExt cx="488949" cy="1980803"/>
              </a:xfrm>
            </p:grpSpPr>
            <p:grpSp>
              <p:nvGrpSpPr>
                <p:cNvPr id="73" name="Group 72"/>
                <p:cNvGrpSpPr/>
                <p:nvPr/>
              </p:nvGrpSpPr>
              <p:grpSpPr>
                <a:xfrm>
                  <a:off x="1047749" y="4095750"/>
                  <a:ext cx="285750" cy="1599803"/>
                  <a:chOff x="1038225" y="4095750"/>
                  <a:chExt cx="285750" cy="1599803"/>
                </a:xfrm>
              </p:grpSpPr>
              <p:grpSp>
                <p:nvGrpSpPr>
                  <p:cNvPr id="75" name="Group 74"/>
                  <p:cNvGrpSpPr/>
                  <p:nvPr/>
                </p:nvGrpSpPr>
                <p:grpSpPr>
                  <a:xfrm>
                    <a:off x="1038225" y="4095750"/>
                    <a:ext cx="285750" cy="1068387"/>
                    <a:chOff x="1038225" y="4095750"/>
                    <a:chExt cx="285750" cy="1068387"/>
                  </a:xfrm>
                </p:grpSpPr>
                <p:grpSp>
                  <p:nvGrpSpPr>
                    <p:cNvPr id="79" name="Group 78"/>
                    <p:cNvGrpSpPr/>
                    <p:nvPr/>
                  </p:nvGrpSpPr>
                  <p:grpSpPr>
                    <a:xfrm>
                      <a:off x="1038225" y="4095750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83" name="Rectangle 82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4" name="Rectangle 83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80" name="Group 79"/>
                    <p:cNvGrpSpPr/>
                    <p:nvPr/>
                  </p:nvGrpSpPr>
                  <p:grpSpPr>
                    <a:xfrm>
                      <a:off x="1038225" y="4630737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81" name="Rectangle 80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2" name="Rectangle 81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76" name="Group 75"/>
                  <p:cNvGrpSpPr/>
                  <p:nvPr/>
                </p:nvGrpSpPr>
                <p:grpSpPr>
                  <a:xfrm>
                    <a:off x="1038225" y="5162153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77" name="Rectangle 76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" name="Rectangle 77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74" name="TextBox 7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9" name="Group 68"/>
              <p:cNvGrpSpPr/>
              <p:nvPr/>
            </p:nvGrpSpPr>
            <p:grpSpPr>
              <a:xfrm>
                <a:off x="5342060" y="4384992"/>
                <a:ext cx="350520" cy="45720"/>
                <a:chOff x="2536466" y="4978842"/>
                <a:chExt cx="350520" cy="45720"/>
              </a:xfrm>
            </p:grpSpPr>
            <p:sp>
              <p:nvSpPr>
                <p:cNvPr id="70" name="Oval 69"/>
                <p:cNvSpPr/>
                <p:nvPr/>
              </p:nvSpPr>
              <p:spPr>
                <a:xfrm>
                  <a:off x="25364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26888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28412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6" name="Rounded Rectangle 65"/>
            <p:cNvSpPr/>
            <p:nvPr/>
          </p:nvSpPr>
          <p:spPr>
            <a:xfrm>
              <a:off x="4721451" y="3414534"/>
              <a:ext cx="1590675" cy="2133600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005164" y="3616424"/>
            <a:ext cx="1590675" cy="2133600"/>
            <a:chOff x="4721451" y="3414534"/>
            <a:chExt cx="1590675" cy="2133600"/>
          </a:xfrm>
        </p:grpSpPr>
        <p:grpSp>
          <p:nvGrpSpPr>
            <p:cNvPr id="98" name="Group 97"/>
            <p:cNvGrpSpPr/>
            <p:nvPr/>
          </p:nvGrpSpPr>
          <p:grpSpPr>
            <a:xfrm>
              <a:off x="4788840" y="3490933"/>
              <a:ext cx="1455897" cy="1980803"/>
              <a:chOff x="4789372" y="3417451"/>
              <a:chExt cx="1455897" cy="1980803"/>
            </a:xfrm>
          </p:grpSpPr>
          <p:grpSp>
            <p:nvGrpSpPr>
              <p:cNvPr id="100" name="Group 99"/>
              <p:cNvGrpSpPr/>
              <p:nvPr/>
            </p:nvGrpSpPr>
            <p:grpSpPr>
              <a:xfrm>
                <a:off x="5756320" y="3417451"/>
                <a:ext cx="488949" cy="1980803"/>
                <a:chOff x="946150" y="3714750"/>
                <a:chExt cx="488949" cy="1980803"/>
              </a:xfrm>
            </p:grpSpPr>
            <p:grpSp>
              <p:nvGrpSpPr>
                <p:cNvPr id="118" name="Group 117"/>
                <p:cNvGrpSpPr/>
                <p:nvPr/>
              </p:nvGrpSpPr>
              <p:grpSpPr>
                <a:xfrm>
                  <a:off x="1047749" y="4095750"/>
                  <a:ext cx="285750" cy="1599803"/>
                  <a:chOff x="1038225" y="4095750"/>
                  <a:chExt cx="285750" cy="1599803"/>
                </a:xfrm>
              </p:grpSpPr>
              <p:grpSp>
                <p:nvGrpSpPr>
                  <p:cNvPr id="120" name="Group 119"/>
                  <p:cNvGrpSpPr/>
                  <p:nvPr/>
                </p:nvGrpSpPr>
                <p:grpSpPr>
                  <a:xfrm>
                    <a:off x="1038225" y="4095750"/>
                    <a:ext cx="285750" cy="1068387"/>
                    <a:chOff x="1038225" y="4095750"/>
                    <a:chExt cx="285750" cy="1068387"/>
                  </a:xfrm>
                </p:grpSpPr>
                <p:grpSp>
                  <p:nvGrpSpPr>
                    <p:cNvPr id="124" name="Group 123"/>
                    <p:cNvGrpSpPr/>
                    <p:nvPr/>
                  </p:nvGrpSpPr>
                  <p:grpSpPr>
                    <a:xfrm>
                      <a:off x="1038225" y="4095750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28" name="Rectangle 127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9" name="Rectangle 128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25" name="Group 124"/>
                    <p:cNvGrpSpPr/>
                    <p:nvPr/>
                  </p:nvGrpSpPr>
                  <p:grpSpPr>
                    <a:xfrm>
                      <a:off x="1038225" y="4630737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26" name="Rectangle 125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27" name="Rectangle 126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121" name="Group 120"/>
                  <p:cNvGrpSpPr/>
                  <p:nvPr/>
                </p:nvGrpSpPr>
                <p:grpSpPr>
                  <a:xfrm>
                    <a:off x="1038225" y="5162153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122" name="Rectangle 121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3" name="Rectangle 122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9" name="TextBox 118"/>
                    <p:cNvSpPr txBox="1"/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19" name="TextBox 1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01" name="Group 100"/>
              <p:cNvGrpSpPr/>
              <p:nvPr/>
            </p:nvGrpSpPr>
            <p:grpSpPr>
              <a:xfrm>
                <a:off x="4789372" y="3417451"/>
                <a:ext cx="488949" cy="1980803"/>
                <a:chOff x="946150" y="3714750"/>
                <a:chExt cx="488949" cy="1980803"/>
              </a:xfrm>
            </p:grpSpPr>
            <p:grpSp>
              <p:nvGrpSpPr>
                <p:cNvPr id="106" name="Group 105"/>
                <p:cNvGrpSpPr/>
                <p:nvPr/>
              </p:nvGrpSpPr>
              <p:grpSpPr>
                <a:xfrm>
                  <a:off x="1047749" y="4095750"/>
                  <a:ext cx="285750" cy="1599803"/>
                  <a:chOff x="1038225" y="4095750"/>
                  <a:chExt cx="285750" cy="1599803"/>
                </a:xfrm>
              </p:grpSpPr>
              <p:grpSp>
                <p:nvGrpSpPr>
                  <p:cNvPr id="108" name="Group 107"/>
                  <p:cNvGrpSpPr/>
                  <p:nvPr/>
                </p:nvGrpSpPr>
                <p:grpSpPr>
                  <a:xfrm>
                    <a:off x="1038225" y="4095750"/>
                    <a:ext cx="285750" cy="1068387"/>
                    <a:chOff x="1038225" y="4095750"/>
                    <a:chExt cx="285750" cy="1068387"/>
                  </a:xfrm>
                </p:grpSpPr>
                <p:grpSp>
                  <p:nvGrpSpPr>
                    <p:cNvPr id="112" name="Group 111"/>
                    <p:cNvGrpSpPr/>
                    <p:nvPr/>
                  </p:nvGrpSpPr>
                  <p:grpSpPr>
                    <a:xfrm>
                      <a:off x="1038225" y="4095750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16" name="Rectangle 115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7" name="Rectangle 116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113" name="Group 112"/>
                    <p:cNvGrpSpPr/>
                    <p:nvPr/>
                  </p:nvGrpSpPr>
                  <p:grpSpPr>
                    <a:xfrm>
                      <a:off x="1038225" y="4630737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14" name="Rectangle 113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5" name="Rectangle 114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grpSp>
                <p:nvGrpSpPr>
                  <p:cNvPr id="109" name="Group 108"/>
                  <p:cNvGrpSpPr/>
                  <p:nvPr/>
                </p:nvGrpSpPr>
                <p:grpSpPr>
                  <a:xfrm>
                    <a:off x="1038225" y="5162153"/>
                    <a:ext cx="285750" cy="533400"/>
                    <a:chOff x="1038225" y="4095750"/>
                    <a:chExt cx="285750" cy="533400"/>
                  </a:xfrm>
                </p:grpSpPr>
                <p:sp>
                  <p:nvSpPr>
                    <p:cNvPr id="110" name="Rectangle 109"/>
                    <p:cNvSpPr/>
                    <p:nvPr/>
                  </p:nvSpPr>
                  <p:spPr>
                    <a:xfrm>
                      <a:off x="1038225" y="40957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" name="Rectangle 110"/>
                    <p:cNvSpPr/>
                    <p:nvPr/>
                  </p:nvSpPr>
                  <p:spPr>
                    <a:xfrm>
                      <a:off x="1038225" y="4362450"/>
                      <a:ext cx="285750" cy="2667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accent2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TextBox 106"/>
                    <p:cNvSpPr txBox="1"/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07" name="TextBox 10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6150" y="3714750"/>
                      <a:ext cx="488949" cy="369332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02" name="Group 101"/>
              <p:cNvGrpSpPr/>
              <p:nvPr/>
            </p:nvGrpSpPr>
            <p:grpSpPr>
              <a:xfrm>
                <a:off x="5342060" y="4384992"/>
                <a:ext cx="350520" cy="45720"/>
                <a:chOff x="2536466" y="4978842"/>
                <a:chExt cx="350520" cy="45720"/>
              </a:xfrm>
            </p:grpSpPr>
            <p:sp>
              <p:nvSpPr>
                <p:cNvPr id="103" name="Oval 102"/>
                <p:cNvSpPr/>
                <p:nvPr/>
              </p:nvSpPr>
              <p:spPr>
                <a:xfrm>
                  <a:off x="25364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26888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2841266" y="4978842"/>
                  <a:ext cx="45720" cy="4572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99" name="Rounded Rectangle 98"/>
            <p:cNvSpPr/>
            <p:nvPr/>
          </p:nvSpPr>
          <p:spPr>
            <a:xfrm>
              <a:off x="4721451" y="3414534"/>
              <a:ext cx="1590675" cy="2133600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4800347" y="4673580"/>
            <a:ext cx="350520" cy="45720"/>
            <a:chOff x="2682017" y="4582439"/>
            <a:chExt cx="350520" cy="45720"/>
          </a:xfrm>
        </p:grpSpPr>
        <p:sp>
          <p:nvSpPr>
            <p:cNvPr id="130" name="Oval 129"/>
            <p:cNvSpPr/>
            <p:nvPr/>
          </p:nvSpPr>
          <p:spPr>
            <a:xfrm>
              <a:off x="2682017" y="4582439"/>
              <a:ext cx="45720" cy="457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2834417" y="4582439"/>
              <a:ext cx="45720" cy="457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986817" y="4582439"/>
              <a:ext cx="45720" cy="457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29270" y="3276600"/>
            <a:ext cx="1590675" cy="2498428"/>
            <a:chOff x="629270" y="3228975"/>
            <a:chExt cx="1590675" cy="2498428"/>
          </a:xfrm>
        </p:grpSpPr>
        <p:grpSp>
          <p:nvGrpSpPr>
            <p:cNvPr id="134" name="Group 133"/>
            <p:cNvGrpSpPr/>
            <p:nvPr/>
          </p:nvGrpSpPr>
          <p:grpSpPr>
            <a:xfrm>
              <a:off x="629270" y="3593803"/>
              <a:ext cx="1590675" cy="2133600"/>
              <a:chOff x="4721451" y="3414534"/>
              <a:chExt cx="1590675" cy="2133600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4788840" y="3490933"/>
                <a:ext cx="1455897" cy="1980803"/>
                <a:chOff x="4789372" y="3417451"/>
                <a:chExt cx="1455897" cy="1980803"/>
              </a:xfrm>
            </p:grpSpPr>
            <p:grpSp>
              <p:nvGrpSpPr>
                <p:cNvPr id="137" name="Group 136"/>
                <p:cNvGrpSpPr/>
                <p:nvPr/>
              </p:nvGrpSpPr>
              <p:grpSpPr>
                <a:xfrm>
                  <a:off x="5756320" y="3417451"/>
                  <a:ext cx="488949" cy="1980803"/>
                  <a:chOff x="946150" y="3714750"/>
                  <a:chExt cx="488949" cy="1980803"/>
                </a:xfrm>
              </p:grpSpPr>
              <p:grpSp>
                <p:nvGrpSpPr>
                  <p:cNvPr id="155" name="Group 154"/>
                  <p:cNvGrpSpPr/>
                  <p:nvPr/>
                </p:nvGrpSpPr>
                <p:grpSpPr>
                  <a:xfrm>
                    <a:off x="1047749" y="4095750"/>
                    <a:ext cx="285750" cy="1599803"/>
                    <a:chOff x="1038225" y="4095750"/>
                    <a:chExt cx="285750" cy="1599803"/>
                  </a:xfrm>
                </p:grpSpPr>
                <p:grpSp>
                  <p:nvGrpSpPr>
                    <p:cNvPr id="157" name="Group 156"/>
                    <p:cNvGrpSpPr/>
                    <p:nvPr/>
                  </p:nvGrpSpPr>
                  <p:grpSpPr>
                    <a:xfrm>
                      <a:off x="1038225" y="4095750"/>
                      <a:ext cx="285750" cy="1068387"/>
                      <a:chOff x="1038225" y="4095750"/>
                      <a:chExt cx="285750" cy="1068387"/>
                    </a:xfrm>
                  </p:grpSpPr>
                  <p:grpSp>
                    <p:nvGrpSpPr>
                      <p:cNvPr id="161" name="Group 160"/>
                      <p:cNvGrpSpPr/>
                      <p:nvPr/>
                    </p:nvGrpSpPr>
                    <p:grpSpPr>
                      <a:xfrm>
                        <a:off x="1038225" y="4095750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65" name="Rectangle 164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6" name="Rectangle 165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grpSp>
                    <p:nvGrpSpPr>
                      <p:cNvPr id="162" name="Group 161"/>
                      <p:cNvGrpSpPr/>
                      <p:nvPr/>
                    </p:nvGrpSpPr>
                    <p:grpSpPr>
                      <a:xfrm>
                        <a:off x="1038225" y="4630737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63" name="Rectangle 162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64" name="Rectangle 163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58" name="Group 157"/>
                    <p:cNvGrpSpPr/>
                    <p:nvPr/>
                  </p:nvGrpSpPr>
                  <p:grpSpPr>
                    <a:xfrm>
                      <a:off x="1038225" y="5162153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59" name="Rectangle 158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60" name="Rectangle 159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6" name="TextBox 155"/>
                      <p:cNvSpPr txBox="1"/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156" name="TextBox 15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38" name="Group 137"/>
                <p:cNvGrpSpPr/>
                <p:nvPr/>
              </p:nvGrpSpPr>
              <p:grpSpPr>
                <a:xfrm>
                  <a:off x="4789372" y="3417451"/>
                  <a:ext cx="488949" cy="1980803"/>
                  <a:chOff x="946150" y="3714750"/>
                  <a:chExt cx="488949" cy="1980803"/>
                </a:xfrm>
              </p:grpSpPr>
              <p:grpSp>
                <p:nvGrpSpPr>
                  <p:cNvPr id="143" name="Group 142"/>
                  <p:cNvGrpSpPr/>
                  <p:nvPr/>
                </p:nvGrpSpPr>
                <p:grpSpPr>
                  <a:xfrm>
                    <a:off x="1047749" y="4095750"/>
                    <a:ext cx="285750" cy="1599803"/>
                    <a:chOff x="1038225" y="4095750"/>
                    <a:chExt cx="285750" cy="1599803"/>
                  </a:xfrm>
                </p:grpSpPr>
                <p:grpSp>
                  <p:nvGrpSpPr>
                    <p:cNvPr id="145" name="Group 144"/>
                    <p:cNvGrpSpPr/>
                    <p:nvPr/>
                  </p:nvGrpSpPr>
                  <p:grpSpPr>
                    <a:xfrm>
                      <a:off x="1038225" y="4095750"/>
                      <a:ext cx="285750" cy="1068387"/>
                      <a:chOff x="1038225" y="4095750"/>
                      <a:chExt cx="285750" cy="1068387"/>
                    </a:xfrm>
                  </p:grpSpPr>
                  <p:grpSp>
                    <p:nvGrpSpPr>
                      <p:cNvPr id="149" name="Group 148"/>
                      <p:cNvGrpSpPr/>
                      <p:nvPr/>
                    </p:nvGrpSpPr>
                    <p:grpSpPr>
                      <a:xfrm>
                        <a:off x="1038225" y="4095750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53" name="Rectangle 152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54" name="Rectangle 153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grpSp>
                    <p:nvGrpSpPr>
                      <p:cNvPr id="150" name="Group 149"/>
                      <p:cNvGrpSpPr/>
                      <p:nvPr/>
                    </p:nvGrpSpPr>
                    <p:grpSpPr>
                      <a:xfrm>
                        <a:off x="1038225" y="4630737"/>
                        <a:ext cx="285750" cy="533400"/>
                        <a:chOff x="1038225" y="4095750"/>
                        <a:chExt cx="285750" cy="533400"/>
                      </a:xfrm>
                    </p:grpSpPr>
                    <p:sp>
                      <p:nvSpPr>
                        <p:cNvPr id="151" name="Rectangle 150"/>
                        <p:cNvSpPr/>
                        <p:nvPr/>
                      </p:nvSpPr>
                      <p:spPr>
                        <a:xfrm>
                          <a:off x="1038225" y="40957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152" name="Rectangle 151"/>
                        <p:cNvSpPr/>
                        <p:nvPr/>
                      </p:nvSpPr>
                      <p:spPr>
                        <a:xfrm>
                          <a:off x="1038225" y="4362450"/>
                          <a:ext cx="285750" cy="2667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0">
                          <a:scrgbClr r="0" g="0" b="0"/>
                        </a:lnRef>
                        <a:fillRef idx="0">
                          <a:scrgbClr r="0" g="0" b="0"/>
                        </a:fillRef>
                        <a:effectRef idx="0">
                          <a:scrgbClr r="0" g="0" b="0"/>
                        </a:effectRef>
                        <a:fontRef idx="minor">
                          <a:schemeClr val="accent2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46" name="Group 145"/>
                    <p:cNvGrpSpPr/>
                    <p:nvPr/>
                  </p:nvGrpSpPr>
                  <p:grpSpPr>
                    <a:xfrm>
                      <a:off x="1038225" y="5162153"/>
                      <a:ext cx="285750" cy="533400"/>
                      <a:chOff x="1038225" y="4095750"/>
                      <a:chExt cx="285750" cy="533400"/>
                    </a:xfrm>
                  </p:grpSpPr>
                  <p:sp>
                    <p:nvSpPr>
                      <p:cNvPr id="147" name="Rectangle 146"/>
                      <p:cNvSpPr/>
                      <p:nvPr/>
                    </p:nvSpPr>
                    <p:spPr>
                      <a:xfrm>
                        <a:off x="1038225" y="40957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48" name="Rectangle 147"/>
                      <p:cNvSpPr/>
                      <p:nvPr/>
                    </p:nvSpPr>
                    <p:spPr>
                      <a:xfrm>
                        <a:off x="1038225" y="4362450"/>
                        <a:ext cx="285750" cy="266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accent2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44" name="TextBox 143"/>
                      <p:cNvSpPr txBox="1"/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144" name="TextBox 14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46150" y="3714750"/>
                        <a:ext cx="488949" cy="369332"/>
                      </a:xfrm>
                      <a:prstGeom prst="rect">
                        <a:avLst/>
                      </a:prstGeom>
                      <a:blipFill>
                        <a:blip r:embed="rId1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39" name="Group 138"/>
                <p:cNvGrpSpPr/>
                <p:nvPr/>
              </p:nvGrpSpPr>
              <p:grpSpPr>
                <a:xfrm>
                  <a:off x="5342060" y="4384992"/>
                  <a:ext cx="350520" cy="45720"/>
                  <a:chOff x="2536466" y="4978842"/>
                  <a:chExt cx="350520" cy="45720"/>
                </a:xfrm>
              </p:grpSpPr>
              <p:sp>
                <p:nvSpPr>
                  <p:cNvPr id="140" name="Oval 139"/>
                  <p:cNvSpPr/>
                  <p:nvPr/>
                </p:nvSpPr>
                <p:spPr>
                  <a:xfrm>
                    <a:off x="2536466" y="4978842"/>
                    <a:ext cx="45720" cy="4572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1" name="Oval 140"/>
                  <p:cNvSpPr/>
                  <p:nvPr/>
                </p:nvSpPr>
                <p:spPr>
                  <a:xfrm>
                    <a:off x="2688866" y="4978842"/>
                    <a:ext cx="45720" cy="4572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2" name="Oval 141"/>
                  <p:cNvSpPr/>
                  <p:nvPr/>
                </p:nvSpPr>
                <p:spPr>
                  <a:xfrm>
                    <a:off x="2841266" y="4978842"/>
                    <a:ext cx="45720" cy="4572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36" name="Rounded Rectangle 135"/>
              <p:cNvSpPr/>
              <p:nvPr/>
            </p:nvSpPr>
            <p:spPr>
              <a:xfrm>
                <a:off x="4721451" y="3414534"/>
                <a:ext cx="1590675" cy="2133600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TextBox 166"/>
                <p:cNvSpPr txBox="1"/>
                <p:nvPr/>
              </p:nvSpPr>
              <p:spPr>
                <a:xfrm>
                  <a:off x="982589" y="3228975"/>
                  <a:ext cx="88403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𝕊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7" name="TextBox 1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2589" y="3228975"/>
                  <a:ext cx="884037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168"/>
              <p:cNvSpPr txBox="1"/>
              <p:nvPr/>
            </p:nvSpPr>
            <p:spPr>
              <a:xfrm>
                <a:off x="3358483" y="3246437"/>
                <a:ext cx="884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9" name="TextBox 1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483" y="3246437"/>
                <a:ext cx="88403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/>
              <p:cNvSpPr txBox="1"/>
              <p:nvPr/>
            </p:nvSpPr>
            <p:spPr>
              <a:xfrm>
                <a:off x="5692386" y="3255089"/>
                <a:ext cx="884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0" name="TextBox 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386" y="3255089"/>
                <a:ext cx="88403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/>
              <p:cNvSpPr txBox="1"/>
              <p:nvPr/>
            </p:nvSpPr>
            <p:spPr>
              <a:xfrm>
                <a:off x="7494120" y="3234690"/>
                <a:ext cx="884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1" name="TextBox 1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120" y="3234690"/>
                <a:ext cx="884037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6495" y="1102381"/>
                <a:ext cx="4068620" cy="176549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</m:t>
                      </m:r>
                      <m:nary>
                        <m:naryPr>
                          <m:chr m:val="∏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𝕊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𝕊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7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6495" y="1102381"/>
                <a:ext cx="4068620" cy="1765498"/>
              </a:xfr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Content Placeholder 2"/>
              <p:cNvSpPr txBox="1">
                <a:spLocks/>
              </p:cNvSpPr>
              <p:nvPr/>
            </p:nvSpPr>
            <p:spPr>
              <a:xfrm>
                <a:off x="371502" y="1304608"/>
                <a:ext cx="4224337" cy="17326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1000"/>
                  </a:spcAft>
                  <a:buClr>
                    <a:srgbClr val="0070C0"/>
                  </a:buClr>
                  <a:buSzPct val="90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0070C0"/>
                  </a:buClr>
                  <a:buSzPct val="90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0070C0"/>
                  </a:buClr>
                  <a:buSzPct val="90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0070C0"/>
                  </a:buClr>
                  <a:buSzPct val="90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0070C0"/>
                  </a:buClr>
                  <a:buSzPct val="90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≈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17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02" y="1304608"/>
                <a:ext cx="4224337" cy="173261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2" name="Group 181"/>
          <p:cNvGrpSpPr/>
          <p:nvPr/>
        </p:nvGrpSpPr>
        <p:grpSpPr>
          <a:xfrm>
            <a:off x="3867890" y="1103729"/>
            <a:ext cx="1538566" cy="826969"/>
            <a:chOff x="3800501" y="906581"/>
            <a:chExt cx="1538566" cy="826969"/>
          </a:xfrm>
        </p:grpSpPr>
        <p:sp>
          <p:nvSpPr>
            <p:cNvPr id="180" name="Right Arrow 179"/>
            <p:cNvSpPr/>
            <p:nvPr/>
          </p:nvSpPr>
          <p:spPr>
            <a:xfrm>
              <a:off x="3811931" y="1304608"/>
              <a:ext cx="1515706" cy="4289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3800501" y="906581"/>
              <a:ext cx="1538566" cy="372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Grouping</a:t>
              </a:r>
              <a:endParaRPr lang="en-US" dirty="0"/>
            </a:p>
          </p:txBody>
        </p:sp>
      </p:grpSp>
      <p:sp>
        <p:nvSpPr>
          <p:cNvPr id="183" name="Rectangle 182"/>
          <p:cNvSpPr/>
          <p:nvPr/>
        </p:nvSpPr>
        <p:spPr>
          <a:xfrm>
            <a:off x="2833754" y="3234690"/>
            <a:ext cx="6086409" cy="2661285"/>
          </a:xfrm>
          <a:prstGeom prst="rect">
            <a:avLst/>
          </a:prstGeom>
          <a:noFill/>
          <a:ln w="2857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5" name="Straight Arrow Connector 184"/>
          <p:cNvCxnSpPr>
            <a:endCxn id="136" idx="3"/>
          </p:cNvCxnSpPr>
          <p:nvPr/>
        </p:nvCxnSpPr>
        <p:spPr>
          <a:xfrm flipH="1" flipV="1">
            <a:off x="2219945" y="4708228"/>
            <a:ext cx="63646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1BB9-619B-487E-996C-2B1951A57E5D}" type="datetime1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8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Log-likelihood Gradient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  <m:acc>
                        <m:accPr>
                          <m:chr m:val="̃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 smtClean="0">
                    <a:latin typeface="Cambria Math" panose="02040503050406030204" pitchFamily="18" charset="0"/>
                  </a:rPr>
                  <a:t>The log-likelihood 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 smtClean="0">
                    <a:latin typeface="Cambria Math" panose="02040503050406030204" pitchFamily="18" charset="0"/>
                  </a:rPr>
                  <a:t>Decomposition on gradient: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90975" y="4425434"/>
            <a:ext cx="18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Positive phase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53137" y="4415909"/>
            <a:ext cx="18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Negative phase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0AAF-58CE-4A8F-B11E-E517B8CD7976}" type="datetime1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1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in machine learning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r>
                  <a:rPr lang="en-US" b="0" dirty="0" smtClean="0">
                    <a:latin typeface="Cambria Math" panose="02040503050406030204" pitchFamily="18" charset="0"/>
                  </a:rPr>
                  <a:t>Substitute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</m:func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 for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acc>
                                <m:accPr>
                                  <m:chr m:val="̃"/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295400" y="4495800"/>
            <a:ext cx="6934200" cy="1047750"/>
            <a:chOff x="600075" y="2305050"/>
            <a:chExt cx="6934200" cy="10477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600075" y="2657475"/>
                  <a:ext cx="6934200" cy="695325"/>
                </a:xfrm>
                <a:prstGeom prst="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buClr>
                      <a:srgbClr val="0070C0"/>
                    </a:buClr>
                    <a:buSzPct val="90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b>
                        </m:sSub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𝔼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∼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b>
                        </m:sSub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acc>
                              <m:accPr>
                                <m:chr m:val="̃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075" y="2657475"/>
                  <a:ext cx="6934200" cy="69532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ound Same Side Corner Rectangle 6"/>
            <p:cNvSpPr/>
            <p:nvPr/>
          </p:nvSpPr>
          <p:spPr>
            <a:xfrm>
              <a:off x="600075" y="2305050"/>
              <a:ext cx="6934200" cy="352425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Basis for Monte Carlo methods</a:t>
              </a:r>
              <a:endParaRPr lang="en-US" sz="2400" dirty="0"/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568F-3FB9-4936-B58B-A8535D5A438F}" type="datetime1">
              <a:rPr lang="en-US" smtClean="0"/>
              <a:t>11/28/2017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on Partition Function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926-E58B-40DD-BC08-AA218CC80F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7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xsu_template.potx" id="{5E4C9CA8-0878-4FF5-AFE7-F06C727FE8E1}" vid="{78D8357C-EC39-4438-B3DE-021A115FD6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yxsu_template</Template>
  <TotalTime>324</TotalTime>
  <Words>528</Words>
  <Application>Microsoft Office PowerPoint</Application>
  <PresentationFormat>On-screen Show (4:3)</PresentationFormat>
  <Paragraphs>191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Probabilistic Models on Partition Function</vt:lpstr>
      <vt:lpstr>Partition Function</vt:lpstr>
      <vt:lpstr>Partition Function</vt:lpstr>
      <vt:lpstr>Normalization over partitions</vt:lpstr>
      <vt:lpstr>Roadmap to compute the likelihood</vt:lpstr>
      <vt:lpstr>Pseudo-likelihood</vt:lpstr>
      <vt:lpstr>Generalized pseudo-likelihood estimator</vt:lpstr>
      <vt:lpstr>Log-likelihood Gradient</vt:lpstr>
      <vt:lpstr>Basis in machine learning algorithm</vt:lpstr>
      <vt:lpstr>Compute the log-likelihood gradient</vt:lpstr>
      <vt:lpstr>MCMC algorithm for maximizing the log-likelihood </vt:lpstr>
      <vt:lpstr>Thanks!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Log-Likelihood on Partition Function</dc:title>
  <dc:creator>SU, Yuxin</dc:creator>
  <cp:lastModifiedBy>SU, Yuxin</cp:lastModifiedBy>
  <cp:revision>95</cp:revision>
  <dcterms:created xsi:type="dcterms:W3CDTF">2017-11-27T11:16:44Z</dcterms:created>
  <dcterms:modified xsi:type="dcterms:W3CDTF">2017-11-28T01:15:10Z</dcterms:modified>
</cp:coreProperties>
</file>