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ppt/tags/tag5.xml" ContentType="application/vnd.openxmlformats-officedocument.presentationml.tags+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embeddings/Microsoft_Equation3.bin" ContentType="application/vnd.openxmlformats-officedocument.oleObject"/>
  <Override PartName="/ppt/notesSlides/notesSlide24.xml" ContentType="application/vnd.openxmlformats-officedocument.presentationml.notesSlide+xml"/>
  <Override PartName="/ppt/slides/slide55.xml" ContentType="application/vnd.openxmlformats-officedocument.presentationml.slide+xml"/>
  <Override PartName="/ppt/tags/tag6.xml" ContentType="application/vnd.openxmlformats-officedocument.presentationml.tags+xml"/>
  <Override PartName="/ppt/slides/slide12.xml" ContentType="application/vnd.openxmlformats-officedocument.presentationml.slide+xml"/>
  <Override PartName="/ppt/slides/slide19.xml" ContentType="application/vnd.openxmlformats-officedocument.presentationml.slide+xml"/>
  <Override PartName="/ppt/tags/tag2.xml" ContentType="application/vnd.openxmlformats-officedocument.presentationml.tags+xml"/>
  <Override PartName="/ppt/slides/slide46.xml" ContentType="application/vnd.openxmlformats-officedocument.presentationml.slide+xml"/>
  <Override PartName="/ppt/notesSlides/notesSlide2.xml" ContentType="application/vnd.openxmlformats-officedocument.presentationml.notesSlide+xml"/>
  <Override PartName="/ppt/slides/slide41.xml" ContentType="application/vnd.openxmlformats-officedocument.presentationml.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tags/tag3.xml" ContentType="application/vnd.openxmlformats-officedocument.presentationml.tags+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tags/tag4.xml" ContentType="application/vnd.openxmlformats-officedocument.presentationml.tags+xml"/>
  <Override PartName="/ppt/embeddings/Microsoft_Equation2.bin" ContentType="application/vnd.openxmlformats-officedocument.oleObject"/>
  <Override PartName="/ppt/notesSlides/notesSlide19.xml" ContentType="application/vnd.openxmlformats-officedocument.presentationml.notes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Default Extension="pdf" ContentType="application/pdf"/>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67"/>
  </p:notesMasterIdLst>
  <p:handoutMasterIdLst>
    <p:handoutMasterId r:id="rId68"/>
  </p:handoutMasterIdLst>
  <p:sldIdLst>
    <p:sldId id="256" r:id="rId2"/>
    <p:sldId id="555" r:id="rId3"/>
    <p:sldId id="468" r:id="rId4"/>
    <p:sldId id="469" r:id="rId5"/>
    <p:sldId id="512" r:id="rId6"/>
    <p:sldId id="527" r:id="rId7"/>
    <p:sldId id="432" r:id="rId8"/>
    <p:sldId id="528" r:id="rId9"/>
    <p:sldId id="529" r:id="rId10"/>
    <p:sldId id="530" r:id="rId11"/>
    <p:sldId id="531" r:id="rId12"/>
    <p:sldId id="539" r:id="rId13"/>
    <p:sldId id="537" r:id="rId14"/>
    <p:sldId id="532" r:id="rId15"/>
    <p:sldId id="533" r:id="rId16"/>
    <p:sldId id="534" r:id="rId17"/>
    <p:sldId id="535" r:id="rId18"/>
    <p:sldId id="536" r:id="rId19"/>
    <p:sldId id="498" r:id="rId20"/>
    <p:sldId id="514" r:id="rId21"/>
    <p:sldId id="444" r:id="rId22"/>
    <p:sldId id="445" r:id="rId23"/>
    <p:sldId id="467" r:id="rId24"/>
    <p:sldId id="510" r:id="rId25"/>
    <p:sldId id="449" r:id="rId26"/>
    <p:sldId id="450" r:id="rId27"/>
    <p:sldId id="461" r:id="rId28"/>
    <p:sldId id="471" r:id="rId29"/>
    <p:sldId id="557" r:id="rId30"/>
    <p:sldId id="540" r:id="rId31"/>
    <p:sldId id="473" r:id="rId32"/>
    <p:sldId id="492" r:id="rId33"/>
    <p:sldId id="556" r:id="rId34"/>
    <p:sldId id="558" r:id="rId35"/>
    <p:sldId id="545" r:id="rId36"/>
    <p:sldId id="547" r:id="rId37"/>
    <p:sldId id="546" r:id="rId38"/>
    <p:sldId id="548" r:id="rId39"/>
    <p:sldId id="550" r:id="rId40"/>
    <p:sldId id="549" r:id="rId41"/>
    <p:sldId id="551" r:id="rId42"/>
    <p:sldId id="552" r:id="rId43"/>
    <p:sldId id="541" r:id="rId44"/>
    <p:sldId id="553" r:id="rId45"/>
    <p:sldId id="554" r:id="rId46"/>
    <p:sldId id="542" r:id="rId47"/>
    <p:sldId id="560" r:id="rId48"/>
    <p:sldId id="561" r:id="rId49"/>
    <p:sldId id="559" r:id="rId50"/>
    <p:sldId id="513" r:id="rId51"/>
    <p:sldId id="515" r:id="rId52"/>
    <p:sldId id="475" r:id="rId53"/>
    <p:sldId id="493" r:id="rId54"/>
    <p:sldId id="459" r:id="rId55"/>
    <p:sldId id="474" r:id="rId56"/>
    <p:sldId id="388" r:id="rId57"/>
    <p:sldId id="376" r:id="rId58"/>
    <p:sldId id="516" r:id="rId59"/>
    <p:sldId id="517" r:id="rId60"/>
    <p:sldId id="518" r:id="rId61"/>
    <p:sldId id="519" r:id="rId62"/>
    <p:sldId id="520" r:id="rId63"/>
    <p:sldId id="521" r:id="rId64"/>
    <p:sldId id="522" r:id="rId65"/>
    <p:sldId id="523" r:id="rId6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Century Gothic" pitchFamily="-112" charset="0"/>
        <a:ea typeface="+mn-ea"/>
        <a:cs typeface="+mn-cs"/>
      </a:defRPr>
    </a:lvl1pPr>
    <a:lvl2pPr marL="457200" algn="l" rtl="0" fontAlgn="base">
      <a:spcBef>
        <a:spcPct val="0"/>
      </a:spcBef>
      <a:spcAft>
        <a:spcPct val="0"/>
      </a:spcAft>
      <a:defRPr sz="2400" kern="1200">
        <a:solidFill>
          <a:schemeClr val="tx1"/>
        </a:solidFill>
        <a:latin typeface="Century Gothic" pitchFamily="-112" charset="0"/>
        <a:ea typeface="+mn-ea"/>
        <a:cs typeface="+mn-cs"/>
      </a:defRPr>
    </a:lvl2pPr>
    <a:lvl3pPr marL="914400" algn="l" rtl="0" fontAlgn="base">
      <a:spcBef>
        <a:spcPct val="0"/>
      </a:spcBef>
      <a:spcAft>
        <a:spcPct val="0"/>
      </a:spcAft>
      <a:defRPr sz="2400" kern="1200">
        <a:solidFill>
          <a:schemeClr val="tx1"/>
        </a:solidFill>
        <a:latin typeface="Century Gothic" pitchFamily="-112" charset="0"/>
        <a:ea typeface="+mn-ea"/>
        <a:cs typeface="+mn-cs"/>
      </a:defRPr>
    </a:lvl3pPr>
    <a:lvl4pPr marL="1371600" algn="l" rtl="0" fontAlgn="base">
      <a:spcBef>
        <a:spcPct val="0"/>
      </a:spcBef>
      <a:spcAft>
        <a:spcPct val="0"/>
      </a:spcAft>
      <a:defRPr sz="2400" kern="1200">
        <a:solidFill>
          <a:schemeClr val="tx1"/>
        </a:solidFill>
        <a:latin typeface="Century Gothic" pitchFamily="-112" charset="0"/>
        <a:ea typeface="+mn-ea"/>
        <a:cs typeface="+mn-cs"/>
      </a:defRPr>
    </a:lvl4pPr>
    <a:lvl5pPr marL="1828800" algn="l" rtl="0" fontAlgn="base">
      <a:spcBef>
        <a:spcPct val="0"/>
      </a:spcBef>
      <a:spcAft>
        <a:spcPct val="0"/>
      </a:spcAft>
      <a:defRPr sz="2400" kern="1200">
        <a:solidFill>
          <a:schemeClr val="tx1"/>
        </a:solidFill>
        <a:latin typeface="Century Gothic" pitchFamily="-112" charset="0"/>
        <a:ea typeface="+mn-ea"/>
        <a:cs typeface="+mn-cs"/>
      </a:defRPr>
    </a:lvl5pPr>
    <a:lvl6pPr marL="2286000" algn="l" defTabSz="457200" rtl="0" eaLnBrk="1" latinLnBrk="0" hangingPunct="1">
      <a:defRPr sz="2400" kern="1200">
        <a:solidFill>
          <a:schemeClr val="tx1"/>
        </a:solidFill>
        <a:latin typeface="Century Gothic" pitchFamily="-112" charset="0"/>
        <a:ea typeface="+mn-ea"/>
        <a:cs typeface="+mn-cs"/>
      </a:defRPr>
    </a:lvl6pPr>
    <a:lvl7pPr marL="2743200" algn="l" defTabSz="457200" rtl="0" eaLnBrk="1" latinLnBrk="0" hangingPunct="1">
      <a:defRPr sz="2400" kern="1200">
        <a:solidFill>
          <a:schemeClr val="tx1"/>
        </a:solidFill>
        <a:latin typeface="Century Gothic" pitchFamily="-112" charset="0"/>
        <a:ea typeface="+mn-ea"/>
        <a:cs typeface="+mn-cs"/>
      </a:defRPr>
    </a:lvl7pPr>
    <a:lvl8pPr marL="3200400" algn="l" defTabSz="457200" rtl="0" eaLnBrk="1" latinLnBrk="0" hangingPunct="1">
      <a:defRPr sz="2400" kern="1200">
        <a:solidFill>
          <a:schemeClr val="tx1"/>
        </a:solidFill>
        <a:latin typeface="Century Gothic" pitchFamily="-112" charset="0"/>
        <a:ea typeface="+mn-ea"/>
        <a:cs typeface="+mn-cs"/>
      </a:defRPr>
    </a:lvl8pPr>
    <a:lvl9pPr marL="3657600" algn="l" defTabSz="457200" rtl="0" eaLnBrk="1" latinLnBrk="0" hangingPunct="1">
      <a:defRPr sz="2400" kern="1200">
        <a:solidFill>
          <a:schemeClr val="tx1"/>
        </a:solidFill>
        <a:latin typeface="Century Gothic"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FF0000"/>
    <a:srgbClr val="CCECFF"/>
    <a:srgbClr val="CCFFFF"/>
    <a:srgbClr val="FFCC66"/>
    <a:srgbClr val="CC0000"/>
    <a:srgbClr val="FFFF00"/>
    <a:srgbClr val="DDDDDD"/>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horzBarState="maximized">
    <p:restoredLeft sz="15620"/>
    <p:restoredTop sz="94660"/>
  </p:normalViewPr>
  <p:slideViewPr>
    <p:cSldViewPr snapToGrid="0">
      <p:cViewPr varScale="1">
        <p:scale>
          <a:sx n="97" d="100"/>
          <a:sy n="97" d="100"/>
        </p:scale>
        <p:origin x="-6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presProps" Target="presProps.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tableStyles" Target="tableStyle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printerSettings" Target="printerSettings/printerSettings1.bin"/><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notesMaster" Target="notesMasters/notesMaster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handoutMaster" Target="handoutMasters/handoutMaster1.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ict"/><Relationship Id="rId1" Type="http://schemas.openxmlformats.org/officeDocument/2006/relationships/image" Target="../media/image1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435" tIns="48217" rIns="96435" bIns="48217" numCol="1" anchor="t" anchorCtr="0" compatLnSpc="1">
            <a:prstTxWarp prst="textNoShape">
              <a:avLst/>
            </a:prstTxWarp>
          </a:bodyPr>
          <a:lstStyle>
            <a:lvl1pPr defTabSz="963613">
              <a:defRPr sz="1200">
                <a:latin typeface="Arial" pitchFamily="-112" charset="0"/>
              </a:defRPr>
            </a:lvl1pPr>
          </a:lstStyle>
          <a:p>
            <a:pPr>
              <a:defRPr/>
            </a:pPr>
            <a:endParaRPr lang="en-US"/>
          </a:p>
        </p:txBody>
      </p:sp>
      <p:sp>
        <p:nvSpPr>
          <p:cNvPr id="78851"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435" tIns="48217" rIns="96435" bIns="48217" numCol="1" anchor="t" anchorCtr="0" compatLnSpc="1">
            <a:prstTxWarp prst="textNoShape">
              <a:avLst/>
            </a:prstTxWarp>
          </a:bodyPr>
          <a:lstStyle>
            <a:lvl1pPr algn="r" defTabSz="963613">
              <a:defRPr sz="1200">
                <a:latin typeface="Arial" pitchFamily="-112" charset="0"/>
              </a:defRPr>
            </a:lvl1pPr>
          </a:lstStyle>
          <a:p>
            <a:pPr>
              <a:defRPr/>
            </a:pPr>
            <a:endParaRPr lang="en-US"/>
          </a:p>
        </p:txBody>
      </p:sp>
      <p:sp>
        <p:nvSpPr>
          <p:cNvPr id="78852"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435" tIns="48217" rIns="96435" bIns="48217" numCol="1" anchor="b" anchorCtr="0" compatLnSpc="1">
            <a:prstTxWarp prst="textNoShape">
              <a:avLst/>
            </a:prstTxWarp>
          </a:bodyPr>
          <a:lstStyle>
            <a:lvl1pPr defTabSz="963613">
              <a:defRPr sz="1200">
                <a:latin typeface="Arial" pitchFamily="-112" charset="0"/>
              </a:defRPr>
            </a:lvl1pPr>
          </a:lstStyle>
          <a:p>
            <a:pPr>
              <a:defRPr/>
            </a:pPr>
            <a:endParaRPr lang="en-US"/>
          </a:p>
        </p:txBody>
      </p:sp>
      <p:sp>
        <p:nvSpPr>
          <p:cNvPr id="78853"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435" tIns="48217" rIns="96435" bIns="48217" numCol="1" anchor="b" anchorCtr="0" compatLnSpc="1">
            <a:prstTxWarp prst="textNoShape">
              <a:avLst/>
            </a:prstTxWarp>
          </a:bodyPr>
          <a:lstStyle>
            <a:lvl1pPr algn="r" defTabSz="963613">
              <a:defRPr sz="1200">
                <a:latin typeface="Arial" pitchFamily="-112" charset="0"/>
              </a:defRPr>
            </a:lvl1pPr>
          </a:lstStyle>
          <a:p>
            <a:pPr>
              <a:defRPr/>
            </a:pPr>
            <a:fld id="{15AE4E88-3743-7F49-A67D-C35A4EE9E4C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435" tIns="48217" rIns="96435" bIns="48217" numCol="1" anchor="t" anchorCtr="0" compatLnSpc="1">
            <a:prstTxWarp prst="textNoShape">
              <a:avLst/>
            </a:prstTxWarp>
          </a:bodyPr>
          <a:lstStyle>
            <a:lvl1pPr defTabSz="963613">
              <a:defRPr sz="1200">
                <a:latin typeface="Arial" pitchFamily="-112" charset="0"/>
              </a:defRPr>
            </a:lvl1pPr>
          </a:lstStyle>
          <a:p>
            <a:pPr>
              <a:defRPr/>
            </a:pPr>
            <a:endParaRPr lang="en-US"/>
          </a:p>
        </p:txBody>
      </p:sp>
      <p:sp>
        <p:nvSpPr>
          <p:cNvPr id="327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435" tIns="48217" rIns="96435" bIns="48217" numCol="1" anchor="t" anchorCtr="0" compatLnSpc="1">
            <a:prstTxWarp prst="textNoShape">
              <a:avLst/>
            </a:prstTxWarp>
          </a:bodyPr>
          <a:lstStyle>
            <a:lvl1pPr algn="r" defTabSz="963613">
              <a:defRPr sz="1200">
                <a:latin typeface="Arial" pitchFamily="-112"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30250" y="4560888"/>
            <a:ext cx="5854700" cy="4321175"/>
          </a:xfrm>
          <a:prstGeom prst="rect">
            <a:avLst/>
          </a:prstGeom>
          <a:noFill/>
          <a:ln w="9525">
            <a:noFill/>
            <a:miter lim="800000"/>
            <a:headEnd/>
            <a:tailEnd/>
          </a:ln>
          <a:effectLst/>
        </p:spPr>
        <p:txBody>
          <a:bodyPr vert="horz" wrap="square" lIns="96435" tIns="48217" rIns="96435" bIns="482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435" tIns="48217" rIns="96435" bIns="48217" numCol="1" anchor="b" anchorCtr="0" compatLnSpc="1">
            <a:prstTxWarp prst="textNoShape">
              <a:avLst/>
            </a:prstTxWarp>
          </a:bodyPr>
          <a:lstStyle>
            <a:lvl1pPr defTabSz="963613">
              <a:defRPr sz="1200">
                <a:latin typeface="Arial" pitchFamily="-112" charset="0"/>
              </a:defRPr>
            </a:lvl1pPr>
          </a:lstStyle>
          <a:p>
            <a:pPr>
              <a:defRPr/>
            </a:pPr>
            <a:endParaRPr lang="en-US"/>
          </a:p>
        </p:txBody>
      </p:sp>
      <p:sp>
        <p:nvSpPr>
          <p:cNvPr id="327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435" tIns="48217" rIns="96435" bIns="48217" numCol="1" anchor="b" anchorCtr="0" compatLnSpc="1">
            <a:prstTxWarp prst="textNoShape">
              <a:avLst/>
            </a:prstTxWarp>
          </a:bodyPr>
          <a:lstStyle>
            <a:lvl1pPr algn="r" defTabSz="963613">
              <a:defRPr sz="1200">
                <a:latin typeface="Arial" pitchFamily="-112" charset="0"/>
              </a:defRPr>
            </a:lvl1pPr>
          </a:lstStyle>
          <a:p>
            <a:pPr>
              <a:defRPr/>
            </a:pPr>
            <a:fld id="{33883B34-2D4B-4B4A-8310-20A57A9331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94592F9-BF3F-0F47-A49C-8B84ACCE4084}" type="slidenum">
              <a:rPr lang="en-US">
                <a:latin typeface="Arial" charset="0"/>
              </a:rPr>
              <a:pPr/>
              <a:t>1</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EA09C81-E107-AA45-8C20-58113F319320}" type="slidenum">
              <a:rPr lang="en-US">
                <a:latin typeface="Arial" charset="0"/>
              </a:rPr>
              <a:pPr/>
              <a:t>3</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a:latin typeface="Arial" charset="0"/>
              </a:rPr>
              <a:t>This is another example a code with n=4, k=2. In the right we have a good erasure code (any 2 suffice). Notice that </a:t>
            </a:r>
          </a:p>
          <a:p>
            <a:r>
              <a:rPr lang="en-US">
                <a:latin typeface="Arial" charset="0"/>
              </a:rPr>
              <a:t>2 is the minimum number of packets required to have any hope of recovering so in that sense good-erasure codes introduce redundancy in an optimal way. Here, we compare it to replication. Now assume we store each packet on a storage node. If we lose each node with probability ½ , we can calculate the probability that we cannot recover the data. It is clear the erasure codes outperform repetition. </a:t>
            </a:r>
          </a:p>
          <a:p>
            <a:endParaRPr lang="en-US">
              <a:latin typeface="Arial" charset="0"/>
            </a:endParaRPr>
          </a:p>
          <a:p>
            <a:r>
              <a:rPr lang="en-US">
                <a:latin typeface="Arial" charset="0"/>
              </a:rPr>
              <a:t>Reed-Solomon, LT codes and Raptor codes are all good erasure codes that have numerous applications. </a:t>
            </a:r>
          </a:p>
          <a:p>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435" tIns="48217" rIns="96435" bIns="48217" anchor="b">
            <a:prstTxWarp prst="textNoShape">
              <a:avLst/>
            </a:prstTxWarp>
          </a:bodyPr>
          <a:lstStyle/>
          <a:p>
            <a:pPr algn="r" defTabSz="963613"/>
            <a:fld id="{39731E12-013B-0246-BD33-EC333978E4B8}" type="slidenum">
              <a:rPr lang="en-US" sz="1200">
                <a:latin typeface="Arial" charset="0"/>
              </a:rPr>
              <a:pPr algn="r" defTabSz="963613"/>
              <a:t>51</a:t>
            </a:fld>
            <a:endParaRPr lang="en-US" sz="1200">
              <a:latin typeface="Arial"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noFill/>
          <a:ln>
            <a:solidFill>
              <a:srgbClr val="000000"/>
            </a:solidFill>
          </a:ln>
        </p:spPr>
        <p:txBody>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03A8516-A05A-AF4F-855D-33E64EB21417}" type="slidenum">
              <a:rPr lang="en-US">
                <a:latin typeface="Arial" charset="0"/>
              </a:rPr>
              <a:pPr/>
              <a:t>56</a:t>
            </a:fld>
            <a:endParaRPr lang="en-US">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2429EFF-E705-2A4D-850E-A8098FAA91B3}" type="slidenum">
              <a:rPr lang="en-US">
                <a:latin typeface="Arial" charset="0"/>
              </a:rPr>
              <a:pPr/>
              <a:t>57</a:t>
            </a:fld>
            <a:endParaRPr lang="en-US">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435" tIns="48217" rIns="96435" bIns="48217" anchor="b">
            <a:prstTxWarp prst="textNoShape">
              <a:avLst/>
            </a:prstTxWarp>
          </a:bodyPr>
          <a:lstStyle/>
          <a:p>
            <a:pPr algn="r" defTabSz="963613"/>
            <a:fld id="{39731E12-013B-0246-BD33-EC333978E4B8}" type="slidenum">
              <a:rPr lang="en-US" sz="1200">
                <a:latin typeface="Arial" charset="0"/>
              </a:rPr>
              <a:pPr algn="r" defTabSz="963613"/>
              <a:t>58</a:t>
            </a:fld>
            <a:endParaRPr lang="en-US" sz="1200">
              <a:latin typeface="Arial"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noFill/>
          <a:ln>
            <a:solidFill>
              <a:srgbClr val="000000"/>
            </a:solidFill>
          </a:ln>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8AA2D1F-105E-5940-A3B7-9BC95A864F6A}" type="slidenum">
              <a:rPr lang="en-US">
                <a:latin typeface="Arial" charset="0"/>
              </a:rPr>
              <a:pPr/>
              <a:t>4</a:t>
            </a:fld>
            <a:endParaRPr lang="en-US">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a:latin typeface="Arial" charset="0"/>
              </a:rPr>
              <a:t>This is another example a code with n=4, k=2. In the right we have a good erasure code (any 2 suffice). Notice that </a:t>
            </a:r>
          </a:p>
          <a:p>
            <a:r>
              <a:rPr lang="en-US">
                <a:latin typeface="Arial" charset="0"/>
              </a:rPr>
              <a:t>2 is the minimum number of packets required to have any hope of recovering so in that sense good-erasure codes introduce redundancy in an optimal way. Here, we compare it to replication. Now assume we store each packet on a storage node. If we lose each node with probability ½ , we can calculate the probability that we cannot recover the data. It is clear the erasure codes outperform repetition. </a:t>
            </a:r>
          </a:p>
          <a:p>
            <a:endParaRPr lang="en-US">
              <a:latin typeface="Arial" charset="0"/>
            </a:endParaRPr>
          </a:p>
          <a:p>
            <a:r>
              <a:rPr lang="en-US">
                <a:latin typeface="Arial" charset="0"/>
              </a:rPr>
              <a:t>Reed-Solomon, LT codes and Raptor codes are all good erasure codes that have numerous applications. </a:t>
            </a:r>
          </a:p>
          <a:p>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8AA2D1F-105E-5940-A3B7-9BC95A864F6A}" type="slidenum">
              <a:rPr lang="en-US">
                <a:latin typeface="Arial" charset="0"/>
              </a:rPr>
              <a:pPr/>
              <a:t>5</a:t>
            </a:fld>
            <a:endParaRPr lang="en-US">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a:latin typeface="Arial" charset="0"/>
              </a:rPr>
              <a:t>This is another example a code with n=4, k=2. In the right we have a good erasure code (any 2 suffice). Notice that </a:t>
            </a:r>
          </a:p>
          <a:p>
            <a:r>
              <a:rPr lang="en-US">
                <a:latin typeface="Arial" charset="0"/>
              </a:rPr>
              <a:t>2 is the minimum number of packets required to have any hope of recovering so in that sense good-erasure codes introduce redundancy in an optimal way. Here, we compare it to replication. Now assume we store each packet on a storage node. If we lose each node with probability ½ , we can calculate the probability that we cannot recover the data. It is clear the erasure codes outperform repetition. </a:t>
            </a:r>
          </a:p>
          <a:p>
            <a:endParaRPr lang="en-US">
              <a:latin typeface="Arial" charset="0"/>
            </a:endParaRPr>
          </a:p>
          <a:p>
            <a:r>
              <a:rPr lang="en-US">
                <a:latin typeface="Arial" charset="0"/>
              </a:rPr>
              <a:t>Reed-Solomon, LT codes and Raptor codes are all good erasure codes that have numerous applications. </a:t>
            </a:r>
          </a:p>
          <a:p>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848BE42-F589-9742-9E6D-EB2B9A49B116}" type="slidenum">
              <a:rPr lang="en-US">
                <a:latin typeface="Arial" charset="0"/>
              </a:rPr>
              <a:pPr/>
              <a:t>7</a:t>
            </a:fld>
            <a:endParaRPr lang="en-U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a:latin typeface="Arial" charset="0"/>
              </a:rPr>
              <a:t>We want to use coding for reliable storage, in decentralized networks. Coding theory is a classical subject, but there a few issues here that are novel in the decentralized setup. Let me illustrate:</a:t>
            </a:r>
          </a:p>
          <a:p>
            <a:endParaRPr lang="en-US">
              <a:latin typeface="Arial" charset="0"/>
            </a:endParaRPr>
          </a:p>
          <a:p>
            <a:r>
              <a:rPr lang="en-US">
                <a:latin typeface="Arial" charset="0"/>
              </a:rPr>
              <a:t>First, is that now data packets and encoded packets are over different nodes in a network. So we will be talking about data NODES and storage NODES, and everything will be moving in a network. Both for sensor networks and p2p networks communication bandwidth is one of the most precious resources. So we want to minimize the amount of communication that happens in our network, to construct the erasure code. How much information is required? </a:t>
            </a:r>
          </a:p>
          <a:p>
            <a:endParaRPr lang="en-US">
              <a:latin typeface="Arial" charset="0"/>
            </a:endParaRPr>
          </a:p>
          <a:p>
            <a:r>
              <a:rPr lang="en-US">
                <a:latin typeface="Arial" charset="0"/>
              </a:rPr>
              <a:t>If nodes are distributed, coordinating who sends which packets where can be difficult. Ideally we would like to construct the codes by having nodes acting randomly and independently.  How much coordination is required?</a:t>
            </a:r>
          </a:p>
          <a:p>
            <a:endParaRPr lang="en-US">
              <a:latin typeface="Arial" charset="0"/>
            </a:endParaRPr>
          </a:p>
          <a:p>
            <a:r>
              <a:rPr lang="en-US">
                <a:latin typeface="Arial" charset="0"/>
              </a:rPr>
              <a:t>Finally a question that has not been addressed in classical coding theory is the issues of dynamic changes in the network (and hence the code). If we lose one storage node, and we want to generate a new one, by using encoded data, how do we do that? </a:t>
            </a:r>
          </a:p>
          <a:p>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Rot="1" noChangeAspect="1" noChangeArrowheads="1"/>
          </p:cNvSpPr>
          <p:nvPr>
            <p:ph type="sldImg"/>
          </p:nvPr>
        </p:nvSpPr>
        <p:spPr>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2130425"/>
            <a:ext cx="7772400" cy="1470025"/>
          </a:xfrm>
        </p:spPr>
        <p:txBody>
          <a:bodyPr/>
          <a:lstStyle>
            <a:lvl1pPr algn="ctr">
              <a:defRPr b="0">
                <a:solidFill>
                  <a:schemeClr val="tx1"/>
                </a:solidFill>
              </a:defRPr>
            </a:lvl1pPr>
          </a:lstStyle>
          <a:p>
            <a:r>
              <a:rPr lang="en-US"/>
              <a:t>Click to edit Master title style</a:t>
            </a:r>
          </a:p>
        </p:txBody>
      </p:sp>
      <p:sp>
        <p:nvSpPr>
          <p:cNvPr id="235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50BF52B-C930-E944-9019-ED073CB88805}" type="datetime1">
              <a:rPr lang="en-US"/>
              <a:pPr>
                <a:defRPr/>
              </a:pPr>
              <a:t>4/7/11</a:t>
            </a:fld>
            <a:r>
              <a:rPr lang="en-US"/>
              <a:t>25 May 2005</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A552F6-DD2C-6F45-A4A4-DC35C73237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FA5A785-7F23-364D-9539-D35E6124CD87}" type="datetime1">
              <a:rPr lang="en-US"/>
              <a:pPr>
                <a:defRPr/>
              </a:pPr>
              <a:t>4/7/11</a:t>
            </a:fld>
            <a:r>
              <a:rPr lang="en-US"/>
              <a:t>25 May 2005</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30F3F7-24B8-7443-8E57-89C689E259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F75031E-F709-764F-A42E-CD9984E26819}" type="datetime1">
              <a:rPr lang="en-US"/>
              <a:pPr>
                <a:defRPr/>
              </a:pPr>
              <a:t>4/7/11</a:t>
            </a:fld>
            <a:r>
              <a:rPr lang="en-US"/>
              <a:t>25 May 2005</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DBB7DC-F1DF-A24F-ADFB-3FAF75DB24D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78C3B9F-6031-F948-AA2F-C8BF6889981C}" type="datetime1">
              <a:rPr lang="en-US"/>
              <a:pPr>
                <a:defRPr/>
              </a:pPr>
              <a:t>4/7/11</a:t>
            </a:fld>
            <a:r>
              <a:rPr lang="en-US"/>
              <a:t>25 May 2005</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64F064-B5BA-BB4C-ADC8-26CDAEE699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17351B2-A96C-1841-ACDC-C5DE213C4613}" type="datetime1">
              <a:rPr lang="en-US"/>
              <a:pPr>
                <a:defRPr/>
              </a:pPr>
              <a:t>4/7/11</a:t>
            </a:fld>
            <a:r>
              <a:rPr lang="en-US"/>
              <a:t>25 May 2005</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CDB20-95D2-1143-81F0-F223C66235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2CB5F5F-95AD-8D41-A710-916B8A81064C}" type="datetime1">
              <a:rPr lang="en-US"/>
              <a:pPr>
                <a:defRPr/>
              </a:pPr>
              <a:t>4/7/11</a:t>
            </a:fld>
            <a:r>
              <a:rPr lang="en-US"/>
              <a:t>25 May 2005</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635444-E726-924A-BBF6-E97D4997C3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B4F9979-981E-7341-A96E-2E1D5B31E0E4}" type="datetime1">
              <a:rPr lang="en-US"/>
              <a:pPr>
                <a:defRPr/>
              </a:pPr>
              <a:t>4/7/11</a:t>
            </a:fld>
            <a:r>
              <a:rPr lang="en-US"/>
              <a:t>25 May 2005</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929A4-8238-9E4C-99F3-7A89F2AAF9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E740968-D344-4545-93FE-250A6EFB7ACB}" type="datetime1">
              <a:rPr lang="en-US"/>
              <a:pPr>
                <a:defRPr/>
              </a:pPr>
              <a:t>4/7/11</a:t>
            </a:fld>
            <a:r>
              <a:rPr lang="en-US"/>
              <a:t>25 May 2005</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B55AF2-5651-3348-8ACD-0A9AE4A18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00EF07D-EAAB-0D4D-A6AE-1EC8685E5AE2}" type="datetime1">
              <a:rPr lang="en-US"/>
              <a:pPr>
                <a:defRPr/>
              </a:pPr>
              <a:t>4/7/11</a:t>
            </a:fld>
            <a:r>
              <a:rPr lang="en-US"/>
              <a:t>25 May 2005</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69564A-C75E-1A4B-8622-3D015599CA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D59FCCB-04B0-844C-8CD7-EBCE4A4EDA63}" type="datetime1">
              <a:rPr lang="en-US"/>
              <a:pPr>
                <a:defRPr/>
              </a:pPr>
              <a:t>4/7/11</a:t>
            </a:fld>
            <a:r>
              <a:rPr lang="en-US"/>
              <a:t>25 May 2005</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C13CE6-BD51-574C-BBD2-44B687C64E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5FA99E-F69B-B144-9518-85B56EA39107}" type="datetime1">
              <a:rPr lang="en-US"/>
              <a:pPr>
                <a:defRPr/>
              </a:pPr>
              <a:t>4/7/11</a:t>
            </a:fld>
            <a:r>
              <a:rPr lang="en-US"/>
              <a:t>25 May 2005</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785E77-015D-E64D-A96C-E43AAABFF3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BEF7762-F2FE-0747-8183-F61A7ACC2107}" type="datetime1">
              <a:rPr lang="en-US"/>
              <a:pPr>
                <a:defRPr/>
              </a:pPr>
              <a:t>4/7/11</a:t>
            </a:fld>
            <a:r>
              <a:rPr lang="en-US"/>
              <a:t>25 May 2005</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72D2E2-A293-2D4A-9E14-E1E4AB0E0C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defRPr>
            </a:lvl1pPr>
          </a:lstStyle>
          <a:p>
            <a:pPr>
              <a:defRPr/>
            </a:pPr>
            <a:fld id="{4A098929-29BB-7249-A4C1-693DDF43C27E}" type="datetime1">
              <a:rPr lang="en-US"/>
              <a:pPr>
                <a:defRPr/>
              </a:pPr>
              <a:t>4/7/11</a:t>
            </a:fld>
            <a:r>
              <a:rPr lang="en-US"/>
              <a:t>25 May 2005</a:t>
            </a: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12" charset="0"/>
              </a:defRPr>
            </a:lvl1pPr>
          </a:lstStyle>
          <a:p>
            <a:pPr>
              <a:defRPr/>
            </a:pPr>
            <a:fld id="{0B679472-4AF7-D84E-B79A-F57D0BE892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hdr="0" ftr="0" dt="0"/>
  <p:txStyles>
    <p:titleStyle>
      <a:lvl1pPr algn="l" rtl="0" eaLnBrk="0" fontAlgn="base" hangingPunct="0">
        <a:spcBef>
          <a:spcPct val="0"/>
        </a:spcBef>
        <a:spcAft>
          <a:spcPct val="0"/>
        </a:spcAft>
        <a:defRPr sz="4400" b="1">
          <a:solidFill>
            <a:srgbClr val="B2B2B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b="1">
          <a:solidFill>
            <a:srgbClr val="B2B2B2"/>
          </a:solidFill>
          <a:latin typeface="Century Gothic" pitchFamily="34" charset="0"/>
          <a:ea typeface="ＭＳ Ｐゴシック" pitchFamily="-112" charset="-128"/>
          <a:cs typeface="ＭＳ Ｐゴシック" pitchFamily="-112" charset="-128"/>
        </a:defRPr>
      </a:lvl2pPr>
      <a:lvl3pPr algn="l" rtl="0" eaLnBrk="0" fontAlgn="base" hangingPunct="0">
        <a:spcBef>
          <a:spcPct val="0"/>
        </a:spcBef>
        <a:spcAft>
          <a:spcPct val="0"/>
        </a:spcAft>
        <a:defRPr sz="4400" b="1">
          <a:solidFill>
            <a:srgbClr val="B2B2B2"/>
          </a:solidFill>
          <a:latin typeface="Century Gothic" pitchFamily="34" charset="0"/>
          <a:ea typeface="ＭＳ Ｐゴシック" pitchFamily="-112" charset="-128"/>
          <a:cs typeface="ＭＳ Ｐゴシック" pitchFamily="-112" charset="-128"/>
        </a:defRPr>
      </a:lvl3pPr>
      <a:lvl4pPr algn="l" rtl="0" eaLnBrk="0" fontAlgn="base" hangingPunct="0">
        <a:spcBef>
          <a:spcPct val="0"/>
        </a:spcBef>
        <a:spcAft>
          <a:spcPct val="0"/>
        </a:spcAft>
        <a:defRPr sz="4400" b="1">
          <a:solidFill>
            <a:srgbClr val="B2B2B2"/>
          </a:solidFill>
          <a:latin typeface="Century Gothic" pitchFamily="34" charset="0"/>
          <a:ea typeface="ＭＳ Ｐゴシック" pitchFamily="-112" charset="-128"/>
          <a:cs typeface="ＭＳ Ｐゴシック" pitchFamily="-112" charset="-128"/>
        </a:defRPr>
      </a:lvl4pPr>
      <a:lvl5pPr algn="l" rtl="0" eaLnBrk="0" fontAlgn="base" hangingPunct="0">
        <a:spcBef>
          <a:spcPct val="0"/>
        </a:spcBef>
        <a:spcAft>
          <a:spcPct val="0"/>
        </a:spcAft>
        <a:defRPr sz="4400" b="1">
          <a:solidFill>
            <a:srgbClr val="B2B2B2"/>
          </a:solidFill>
          <a:latin typeface="Century Gothic" pitchFamily="34" charset="0"/>
          <a:ea typeface="ＭＳ Ｐゴシック" pitchFamily="-112" charset="-128"/>
          <a:cs typeface="ＭＳ Ｐゴシック" pitchFamily="-112" charset="-128"/>
        </a:defRPr>
      </a:lvl5pPr>
      <a:lvl6pPr marL="457200" algn="l" rtl="0" fontAlgn="base">
        <a:spcBef>
          <a:spcPct val="0"/>
        </a:spcBef>
        <a:spcAft>
          <a:spcPct val="0"/>
        </a:spcAft>
        <a:defRPr sz="4400" b="1">
          <a:solidFill>
            <a:srgbClr val="B2B2B2"/>
          </a:solidFill>
          <a:latin typeface="Century Gothic" pitchFamily="34" charset="0"/>
        </a:defRPr>
      </a:lvl6pPr>
      <a:lvl7pPr marL="914400" algn="l" rtl="0" fontAlgn="base">
        <a:spcBef>
          <a:spcPct val="0"/>
        </a:spcBef>
        <a:spcAft>
          <a:spcPct val="0"/>
        </a:spcAft>
        <a:defRPr sz="4400" b="1">
          <a:solidFill>
            <a:srgbClr val="B2B2B2"/>
          </a:solidFill>
          <a:latin typeface="Century Gothic" pitchFamily="34" charset="0"/>
        </a:defRPr>
      </a:lvl7pPr>
      <a:lvl8pPr marL="1371600" algn="l" rtl="0" fontAlgn="base">
        <a:spcBef>
          <a:spcPct val="0"/>
        </a:spcBef>
        <a:spcAft>
          <a:spcPct val="0"/>
        </a:spcAft>
        <a:defRPr sz="4400" b="1">
          <a:solidFill>
            <a:srgbClr val="B2B2B2"/>
          </a:solidFill>
          <a:latin typeface="Century Gothic" pitchFamily="34" charset="0"/>
        </a:defRPr>
      </a:lvl8pPr>
      <a:lvl9pPr marL="1828800" algn="l" rtl="0" fontAlgn="base">
        <a:spcBef>
          <a:spcPct val="0"/>
        </a:spcBef>
        <a:spcAft>
          <a:spcPct val="0"/>
        </a:spcAft>
        <a:defRPr sz="4400" b="1">
          <a:solidFill>
            <a:srgbClr val="B2B2B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df"/><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8.pdf"/><Relationship Id="rId3"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df"/><Relationship Id="rId3"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df"/><Relationship Id="rId3"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4" Type="http://schemas.openxmlformats.org/officeDocument/2006/relationships/image" Target="../media/image11.pdf"/><Relationship Id="rId1" Type="http://schemas.openxmlformats.org/officeDocument/2006/relationships/slideLayout" Target="../slideLayouts/slideLayout6.xml"/><Relationship Id="rId2" Type="http://schemas.openxmlformats.org/officeDocument/2006/relationships/image" Target="../media/image8.pdf"/><Relationship Id="rId3" Type="http://schemas.openxmlformats.org/officeDocument/2006/relationships/image" Target="../media/image9.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8.pdf"/><Relationship Id="rId3"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df"/><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df"/><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1.xml"/><Relationship Id="rId5" Type="http://schemas.openxmlformats.org/officeDocument/2006/relationships/oleObject" Target="../embeddings/Microsoft_Equation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6" Type="http://schemas.openxmlformats.org/officeDocument/2006/relationships/oleObject" Target="../embeddings/Microsoft_Equation3.bin"/><Relationship Id="rId4" Type="http://schemas.openxmlformats.org/officeDocument/2006/relationships/image" Target="../media/image6.pd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3.xml"/><Relationship Id="rId5"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df"/><Relationship Id="rId3"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df"/><Relationship Id="rId3"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3.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image" Target="../media/image6.pdf"/><Relationship Id="rId3"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df"/><Relationship Id="rId3" Type="http://schemas.openxmlformats.org/officeDocument/2006/relationships/image" Target="../media/image7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df"/><Relationship Id="rId3" Type="http://schemas.openxmlformats.org/officeDocument/2006/relationships/image" Target="../media/image7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4" Type="http://schemas.openxmlformats.org/officeDocument/2006/relationships/image" Target="../media/image6.pdf"/><Relationship Id="rId1" Type="http://schemas.openxmlformats.org/officeDocument/2006/relationships/tags" Target="../tags/tag5.xml"/><Relationship Id="rId2" Type="http://schemas.openxmlformats.org/officeDocument/2006/relationships/slideLayout" Target="../slideLayouts/slideLayout7.xml"/><Relationship Id="rId3" Type="http://schemas.openxmlformats.org/officeDocument/2006/relationships/notesSlide" Target="../notesSlides/notesSlide20.xml"/><Relationship Id="rId5" Type="http://schemas.openxmlformats.org/officeDocument/2006/relationships/image" Target="../media/image7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4"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df"/><Relationship Id="rId5" Type="http://schemas.openxmlformats.org/officeDocument/2006/relationships/image" Target="../media/image1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4" Type="http://schemas.openxmlformats.org/officeDocument/2006/relationships/image" Target="../media/image6.pdf"/><Relationship Id="rId1" Type="http://schemas.openxmlformats.org/officeDocument/2006/relationships/tags" Target="../tags/tag6.xml"/><Relationship Id="rId2" Type="http://schemas.openxmlformats.org/officeDocument/2006/relationships/slideLayout" Target="../slideLayouts/slideLayout7.xml"/><Relationship Id="rId3" Type="http://schemas.openxmlformats.org/officeDocument/2006/relationships/notesSlide" Target="../notesSlides/notesSlide26.xml"/><Relationship Id="rId5" Type="http://schemas.openxmlformats.org/officeDocument/2006/relationships/image" Target="../media/image7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7" Type="http://schemas.openxmlformats.org/officeDocument/2006/relationships/image" Target="../media/image25.png"/><Relationship Id="rId1" Type="http://schemas.openxmlformats.org/officeDocument/2006/relationships/slideLayout" Target="../slideLayouts/slideLayout7.xml"/><Relationship Id="rId24" Type="http://schemas.openxmlformats.org/officeDocument/2006/relationships/image" Target="../media/image31.pdf"/><Relationship Id="rId25" Type="http://schemas.openxmlformats.org/officeDocument/2006/relationships/image" Target="../media/image43.png"/><Relationship Id="rId8" Type="http://schemas.openxmlformats.org/officeDocument/2006/relationships/image" Target="../media/image23.pdf"/><Relationship Id="rId13" Type="http://schemas.openxmlformats.org/officeDocument/2006/relationships/image" Target="../media/image31.png"/><Relationship Id="rId10" Type="http://schemas.openxmlformats.org/officeDocument/2006/relationships/image" Target="../media/image24.pdf"/><Relationship Id="rId12" Type="http://schemas.openxmlformats.org/officeDocument/2006/relationships/image" Target="../media/image25.pdf"/><Relationship Id="rId17" Type="http://schemas.openxmlformats.org/officeDocument/2006/relationships/image" Target="../media/image35.png"/><Relationship Id="rId9" Type="http://schemas.openxmlformats.org/officeDocument/2006/relationships/image" Target="../media/image27.png"/><Relationship Id="rId18" Type="http://schemas.openxmlformats.org/officeDocument/2006/relationships/image" Target="../media/image28.pdf"/><Relationship Id="rId3" Type="http://schemas.openxmlformats.org/officeDocument/2006/relationships/image" Target="../media/image21.png"/><Relationship Id="rId14" Type="http://schemas.openxmlformats.org/officeDocument/2006/relationships/image" Target="../media/image26.pdf"/><Relationship Id="rId23" Type="http://schemas.openxmlformats.org/officeDocument/2006/relationships/image" Target="../media/image41.png"/><Relationship Id="rId4" Type="http://schemas.openxmlformats.org/officeDocument/2006/relationships/image" Target="../media/image21.pdf"/><Relationship Id="rId11" Type="http://schemas.openxmlformats.org/officeDocument/2006/relationships/image" Target="../media/image29.png"/><Relationship Id="rId6" Type="http://schemas.openxmlformats.org/officeDocument/2006/relationships/image" Target="../media/image22.pdf"/><Relationship Id="rId16" Type="http://schemas.openxmlformats.org/officeDocument/2006/relationships/image" Target="../media/image27.pdf"/><Relationship Id="rId5" Type="http://schemas.openxmlformats.org/officeDocument/2006/relationships/image" Target="../media/image23.png"/><Relationship Id="rId15" Type="http://schemas.openxmlformats.org/officeDocument/2006/relationships/image" Target="../media/image33.png"/><Relationship Id="rId19" Type="http://schemas.openxmlformats.org/officeDocument/2006/relationships/image" Target="../media/image37.png"/><Relationship Id="rId20" Type="http://schemas.openxmlformats.org/officeDocument/2006/relationships/image" Target="../media/image29.pdf"/><Relationship Id="rId22" Type="http://schemas.openxmlformats.org/officeDocument/2006/relationships/image" Target="../media/image30.pdf"/><Relationship Id="rId21" Type="http://schemas.openxmlformats.org/officeDocument/2006/relationships/image" Target="../media/image39.png"/><Relationship Id="rId2" Type="http://schemas.openxmlformats.org/officeDocument/2006/relationships/image" Target="../media/image20.pdf"/></Relationships>
</file>

<file path=ppt/slides/_rels/slide61.xml.rels><?xml version="1.0" encoding="UTF-8" standalone="yes"?>
<Relationships xmlns="http://schemas.openxmlformats.org/package/2006/relationships"><Relationship Id="rId7" Type="http://schemas.openxmlformats.org/officeDocument/2006/relationships/image" Target="../media/image25.png"/><Relationship Id="rId1" Type="http://schemas.openxmlformats.org/officeDocument/2006/relationships/slideLayout" Target="../slideLayouts/slideLayout7.xml"/><Relationship Id="rId24" Type="http://schemas.openxmlformats.org/officeDocument/2006/relationships/image" Target="../media/image31.pdf"/><Relationship Id="rId25" Type="http://schemas.openxmlformats.org/officeDocument/2006/relationships/image" Target="../media/image43.png"/><Relationship Id="rId8" Type="http://schemas.openxmlformats.org/officeDocument/2006/relationships/image" Target="../media/image23.pdf"/><Relationship Id="rId13" Type="http://schemas.openxmlformats.org/officeDocument/2006/relationships/image" Target="../media/image31.png"/><Relationship Id="rId10" Type="http://schemas.openxmlformats.org/officeDocument/2006/relationships/image" Target="../media/image24.pdf"/><Relationship Id="rId12" Type="http://schemas.openxmlformats.org/officeDocument/2006/relationships/image" Target="../media/image25.pdf"/><Relationship Id="rId17" Type="http://schemas.openxmlformats.org/officeDocument/2006/relationships/image" Target="../media/image35.png"/><Relationship Id="rId9" Type="http://schemas.openxmlformats.org/officeDocument/2006/relationships/image" Target="../media/image27.png"/><Relationship Id="rId18" Type="http://schemas.openxmlformats.org/officeDocument/2006/relationships/image" Target="../media/image28.pdf"/><Relationship Id="rId3" Type="http://schemas.openxmlformats.org/officeDocument/2006/relationships/image" Target="../media/image21.png"/><Relationship Id="rId14" Type="http://schemas.openxmlformats.org/officeDocument/2006/relationships/image" Target="../media/image26.pdf"/><Relationship Id="rId23" Type="http://schemas.openxmlformats.org/officeDocument/2006/relationships/image" Target="../media/image41.png"/><Relationship Id="rId4" Type="http://schemas.openxmlformats.org/officeDocument/2006/relationships/image" Target="../media/image21.pdf"/><Relationship Id="rId11" Type="http://schemas.openxmlformats.org/officeDocument/2006/relationships/image" Target="../media/image29.png"/><Relationship Id="rId6" Type="http://schemas.openxmlformats.org/officeDocument/2006/relationships/image" Target="../media/image22.pdf"/><Relationship Id="rId16" Type="http://schemas.openxmlformats.org/officeDocument/2006/relationships/image" Target="../media/image27.pdf"/><Relationship Id="rId5" Type="http://schemas.openxmlformats.org/officeDocument/2006/relationships/image" Target="../media/image23.png"/><Relationship Id="rId15" Type="http://schemas.openxmlformats.org/officeDocument/2006/relationships/image" Target="../media/image33.png"/><Relationship Id="rId19" Type="http://schemas.openxmlformats.org/officeDocument/2006/relationships/image" Target="../media/image37.png"/><Relationship Id="rId20" Type="http://schemas.openxmlformats.org/officeDocument/2006/relationships/image" Target="../media/image29.pdf"/><Relationship Id="rId22" Type="http://schemas.openxmlformats.org/officeDocument/2006/relationships/image" Target="../media/image30.pdf"/><Relationship Id="rId21" Type="http://schemas.openxmlformats.org/officeDocument/2006/relationships/image" Target="../media/image39.png"/><Relationship Id="rId2" Type="http://schemas.openxmlformats.org/officeDocument/2006/relationships/image" Target="../media/image20.pdf"/></Relationships>
</file>

<file path=ppt/slides/_rels/slide62.xml.rels><?xml version="1.0" encoding="UTF-8" standalone="yes"?>
<Relationships xmlns="http://schemas.openxmlformats.org/package/2006/relationships"><Relationship Id="rId8" Type="http://schemas.openxmlformats.org/officeDocument/2006/relationships/image" Target="../media/image32.pdf"/><Relationship Id="rId4" Type="http://schemas.openxmlformats.org/officeDocument/2006/relationships/image" Target="../media/image28.pdf"/><Relationship Id="rId10" Type="http://schemas.openxmlformats.org/officeDocument/2006/relationships/image" Target="../media/image33.pdf"/><Relationship Id="rId5" Type="http://schemas.openxmlformats.org/officeDocument/2006/relationships/image" Target="../media/image37.png"/><Relationship Id="rId7" Type="http://schemas.openxmlformats.org/officeDocument/2006/relationships/image" Target="../media/image31.png"/><Relationship Id="rId11"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image" Target="../media/image27.pdf"/><Relationship Id="rId9" Type="http://schemas.openxmlformats.org/officeDocument/2006/relationships/image" Target="../media/image45.png"/><Relationship Id="rId3" Type="http://schemas.openxmlformats.org/officeDocument/2006/relationships/image" Target="../media/image35.png"/><Relationship Id="rId6" Type="http://schemas.openxmlformats.org/officeDocument/2006/relationships/image" Target="../media/image25.pdf"/></Relationships>
</file>

<file path=ppt/slides/_rels/slide63.xml.rels><?xml version="1.0" encoding="UTF-8" standalone="yes"?>
<Relationships xmlns="http://schemas.openxmlformats.org/package/2006/relationships"><Relationship Id="rId14" Type="http://schemas.openxmlformats.org/officeDocument/2006/relationships/image" Target="../media/image37.pdf"/><Relationship Id="rId4" Type="http://schemas.openxmlformats.org/officeDocument/2006/relationships/image" Target="../media/image28.pdf"/><Relationship Id="rId7" Type="http://schemas.openxmlformats.org/officeDocument/2006/relationships/image" Target="../media/image31.png"/><Relationship Id="rId11"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5.pdf"/><Relationship Id="rId16" Type="http://schemas.openxmlformats.org/officeDocument/2006/relationships/image" Target="../media/image38.pdf"/><Relationship Id="rId8" Type="http://schemas.openxmlformats.org/officeDocument/2006/relationships/image" Target="../media/image34.pdf"/><Relationship Id="rId13" Type="http://schemas.openxmlformats.org/officeDocument/2006/relationships/image" Target="../media/image53.png"/><Relationship Id="rId10" Type="http://schemas.openxmlformats.org/officeDocument/2006/relationships/image" Target="../media/image35.pdf"/><Relationship Id="rId5" Type="http://schemas.openxmlformats.org/officeDocument/2006/relationships/image" Target="../media/image37.png"/><Relationship Id="rId15" Type="http://schemas.openxmlformats.org/officeDocument/2006/relationships/image" Target="../media/image55.png"/><Relationship Id="rId12" Type="http://schemas.openxmlformats.org/officeDocument/2006/relationships/image" Target="../media/image36.pdf"/><Relationship Id="rId17" Type="http://schemas.openxmlformats.org/officeDocument/2006/relationships/image" Target="../media/image57.png"/><Relationship Id="rId2" Type="http://schemas.openxmlformats.org/officeDocument/2006/relationships/image" Target="../media/image27.pdf"/><Relationship Id="rId9" Type="http://schemas.openxmlformats.org/officeDocument/2006/relationships/image" Target="../media/image49.png"/><Relationship Id="rId3" Type="http://schemas.openxmlformats.org/officeDocument/2006/relationships/image" Target="../media/image35.png"/></Relationships>
</file>

<file path=ppt/slides/_rels/slide64.xml.rels><?xml version="1.0" encoding="UTF-8" standalone="yes"?>
<Relationships xmlns="http://schemas.openxmlformats.org/package/2006/relationships"><Relationship Id="rId14" Type="http://schemas.openxmlformats.org/officeDocument/2006/relationships/image" Target="../media/image40.pdf"/><Relationship Id="rId4" Type="http://schemas.openxmlformats.org/officeDocument/2006/relationships/image" Target="../media/image37.pdf"/><Relationship Id="rId7" Type="http://schemas.openxmlformats.org/officeDocument/2006/relationships/image" Target="../media/image57.png"/><Relationship Id="rId11"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8.pdf"/><Relationship Id="rId16" Type="http://schemas.openxmlformats.org/officeDocument/2006/relationships/image" Target="../media/image41.pdf"/><Relationship Id="rId8" Type="http://schemas.openxmlformats.org/officeDocument/2006/relationships/image" Target="../media/image35.pdf"/><Relationship Id="rId13" Type="http://schemas.openxmlformats.org/officeDocument/2006/relationships/image" Target="../media/image59.png"/><Relationship Id="rId10" Type="http://schemas.openxmlformats.org/officeDocument/2006/relationships/image" Target="../media/image34.pdf"/><Relationship Id="rId5" Type="http://schemas.openxmlformats.org/officeDocument/2006/relationships/image" Target="../media/image55.png"/><Relationship Id="rId15" Type="http://schemas.openxmlformats.org/officeDocument/2006/relationships/image" Target="../media/image61.png"/><Relationship Id="rId12" Type="http://schemas.openxmlformats.org/officeDocument/2006/relationships/image" Target="../media/image39.pdf"/><Relationship Id="rId17" Type="http://schemas.openxmlformats.org/officeDocument/2006/relationships/image" Target="../media/image63.png"/><Relationship Id="rId2" Type="http://schemas.openxmlformats.org/officeDocument/2006/relationships/image" Target="../media/image36.pdf"/><Relationship Id="rId9" Type="http://schemas.openxmlformats.org/officeDocument/2006/relationships/image" Target="../media/image51.png"/><Relationship Id="rId3" Type="http://schemas.openxmlformats.org/officeDocument/2006/relationships/image" Target="../media/image53.png"/></Relationships>
</file>

<file path=ppt/slides/_rels/slide65.xml.rels><?xml version="1.0" encoding="UTF-8" standalone="yes"?>
<Relationships xmlns="http://schemas.openxmlformats.org/package/2006/relationships"><Relationship Id="rId14" Type="http://schemas.openxmlformats.org/officeDocument/2006/relationships/image" Target="../media/image40.pdf"/><Relationship Id="rId4" Type="http://schemas.openxmlformats.org/officeDocument/2006/relationships/image" Target="../media/image37.pdf"/><Relationship Id="rId7" Type="http://schemas.openxmlformats.org/officeDocument/2006/relationships/image" Target="../media/image57.png"/><Relationship Id="rId11"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8.pdf"/><Relationship Id="rId16" Type="http://schemas.openxmlformats.org/officeDocument/2006/relationships/image" Target="../media/image41.pdf"/><Relationship Id="rId8" Type="http://schemas.openxmlformats.org/officeDocument/2006/relationships/image" Target="../media/image35.pdf"/><Relationship Id="rId13" Type="http://schemas.openxmlformats.org/officeDocument/2006/relationships/image" Target="../media/image59.png"/><Relationship Id="rId10" Type="http://schemas.openxmlformats.org/officeDocument/2006/relationships/image" Target="../media/image34.pdf"/><Relationship Id="rId5" Type="http://schemas.openxmlformats.org/officeDocument/2006/relationships/image" Target="../media/image55.png"/><Relationship Id="rId15" Type="http://schemas.openxmlformats.org/officeDocument/2006/relationships/image" Target="../media/image61.png"/><Relationship Id="rId12" Type="http://schemas.openxmlformats.org/officeDocument/2006/relationships/image" Target="../media/image39.pdf"/><Relationship Id="rId17" Type="http://schemas.openxmlformats.org/officeDocument/2006/relationships/image" Target="../media/image63.png"/><Relationship Id="rId19" Type="http://schemas.openxmlformats.org/officeDocument/2006/relationships/image" Target="../media/image31.png"/><Relationship Id="rId2" Type="http://schemas.openxmlformats.org/officeDocument/2006/relationships/image" Target="../media/image36.pdf"/><Relationship Id="rId9" Type="http://schemas.openxmlformats.org/officeDocument/2006/relationships/image" Target="../media/image51.png"/><Relationship Id="rId3" Type="http://schemas.openxmlformats.org/officeDocument/2006/relationships/image" Target="../media/image53.png"/><Relationship Id="rId18" Type="http://schemas.openxmlformats.org/officeDocument/2006/relationships/image" Target="../media/image25.pdf"/></Relationships>
</file>

<file path=ppt/slides/_rels/slide7.xml.rels><?xml version="1.0" encoding="UTF-8" standalone="yes"?>
<Relationships xmlns="http://schemas.openxmlformats.org/package/2006/relationships"><Relationship Id="rId8" Type="http://schemas.openxmlformats.org/officeDocument/2006/relationships/image" Target="../media/image6.pdf"/><Relationship Id="rId4" Type="http://schemas.openxmlformats.org/officeDocument/2006/relationships/image" Target="../media/image2.jpeg"/><Relationship Id="rId5" Type="http://schemas.openxmlformats.org/officeDocument/2006/relationships/image" Target="../media/image3.jpeg"/><Relationship Id="rId7" Type="http://schemas.openxmlformats.org/officeDocument/2006/relationships/image" Target="../media/image5.png"/><Relationship Id="rId1" Type="http://schemas.openxmlformats.org/officeDocument/2006/relationships/tags" Target="../tags/tag4.xml"/><Relationship Id="rId2" Type="http://schemas.openxmlformats.org/officeDocument/2006/relationships/slideLayout" Target="../slideLayouts/slideLayout4.xml"/><Relationship Id="rId9" Type="http://schemas.openxmlformats.org/officeDocument/2006/relationships/image" Target="../media/image7.png"/><Relationship Id="rId3" Type="http://schemas.openxmlformats.org/officeDocument/2006/relationships/notesSlide" Target="../notesSlides/notesSlide5.xml"/><Relationship Id="rId6" Type="http://schemas.openxmlformats.org/officeDocument/2006/relationships/image" Target="../media/image4.pd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df"/><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1171575" y="4179888"/>
            <a:ext cx="3403600" cy="1828800"/>
          </a:xfrm>
          <a:prstGeom prst="rect">
            <a:avLst/>
          </a:prstGeom>
          <a:noFill/>
          <a:ln w="9525">
            <a:noFill/>
            <a:miter lim="800000"/>
            <a:headEnd/>
            <a:tailEnd/>
          </a:ln>
        </p:spPr>
        <p:txBody>
          <a:bodyPr>
            <a:prstTxWarp prst="textNoShape">
              <a:avLst/>
            </a:prstTxWarp>
          </a:bodyPr>
          <a:lstStyle/>
          <a:p>
            <a:pPr algn="r">
              <a:spcBef>
                <a:spcPct val="20000"/>
              </a:spcBef>
            </a:pPr>
            <a:r>
              <a:rPr lang="en-US" sz="1600" dirty="0"/>
              <a:t>Alex </a:t>
            </a:r>
            <a:r>
              <a:rPr lang="en-US" sz="1600" dirty="0" err="1" smtClean="0"/>
              <a:t>Dimakis</a:t>
            </a:r>
            <a:endParaRPr lang="en-US" sz="1600" dirty="0" smtClean="0"/>
          </a:p>
          <a:p>
            <a:pPr algn="r">
              <a:spcBef>
                <a:spcPct val="20000"/>
              </a:spcBef>
            </a:pPr>
            <a:endParaRPr lang="en-US" sz="1600" dirty="0" smtClean="0"/>
          </a:p>
          <a:p>
            <a:pPr algn="r">
              <a:spcBef>
                <a:spcPct val="20000"/>
              </a:spcBef>
            </a:pPr>
            <a:r>
              <a:rPr lang="en-US" sz="1600" dirty="0" smtClean="0"/>
              <a:t>based on collaborations with </a:t>
            </a:r>
          </a:p>
          <a:p>
            <a:pPr algn="r">
              <a:spcBef>
                <a:spcPct val="20000"/>
              </a:spcBef>
            </a:pPr>
            <a:r>
              <a:rPr lang="en-US" sz="1600" dirty="0" err="1" smtClean="0"/>
              <a:t>Dimitris</a:t>
            </a:r>
            <a:r>
              <a:rPr lang="en-US" sz="1600" dirty="0" smtClean="0"/>
              <a:t> </a:t>
            </a:r>
            <a:r>
              <a:rPr lang="en-US" sz="1600" dirty="0" err="1" smtClean="0"/>
              <a:t>Papailiopoulos</a:t>
            </a:r>
            <a:r>
              <a:rPr lang="en-US" sz="1600" dirty="0" smtClean="0"/>
              <a:t> </a:t>
            </a:r>
          </a:p>
          <a:p>
            <a:pPr algn="r">
              <a:spcBef>
                <a:spcPct val="20000"/>
              </a:spcBef>
            </a:pPr>
            <a:r>
              <a:rPr lang="en-US" sz="1600" dirty="0" err="1" smtClean="0"/>
              <a:t>Arash</a:t>
            </a:r>
            <a:r>
              <a:rPr lang="en-US" sz="1600" dirty="0" smtClean="0"/>
              <a:t> Saber </a:t>
            </a:r>
            <a:r>
              <a:rPr lang="en-US" sz="1600" dirty="0" err="1" smtClean="0"/>
              <a:t>Tehrani</a:t>
            </a:r>
            <a:endParaRPr lang="en-US" sz="1600" dirty="0" smtClean="0"/>
          </a:p>
          <a:p>
            <a:pPr algn="r">
              <a:spcBef>
                <a:spcPct val="20000"/>
              </a:spcBef>
            </a:pPr>
            <a:endParaRPr lang="en-US" sz="1600" dirty="0"/>
          </a:p>
        </p:txBody>
      </p:sp>
      <p:sp>
        <p:nvSpPr>
          <p:cNvPr id="16387" name="Line 7"/>
          <p:cNvSpPr>
            <a:spLocks noChangeShapeType="1"/>
          </p:cNvSpPr>
          <p:nvPr/>
        </p:nvSpPr>
        <p:spPr bwMode="auto">
          <a:xfrm flipH="1">
            <a:off x="4591050" y="4195763"/>
            <a:ext cx="46038" cy="2036762"/>
          </a:xfrm>
          <a:prstGeom prst="line">
            <a:avLst/>
          </a:prstGeom>
          <a:noFill/>
          <a:ln w="12700">
            <a:solidFill>
              <a:srgbClr val="C0C0C0"/>
            </a:solidFill>
            <a:round/>
            <a:headEnd/>
            <a:tailEnd/>
          </a:ln>
        </p:spPr>
        <p:txBody>
          <a:bodyPr>
            <a:prstTxWarp prst="textNoShape">
              <a:avLst/>
            </a:prstTxWarp>
          </a:bodyPr>
          <a:lstStyle/>
          <a:p>
            <a:endParaRPr lang="en-US"/>
          </a:p>
        </p:txBody>
      </p:sp>
      <p:sp>
        <p:nvSpPr>
          <p:cNvPr id="16388" name="Rectangle 13"/>
          <p:cNvSpPr>
            <a:spLocks noChangeArrowheads="1"/>
          </p:cNvSpPr>
          <p:nvPr/>
        </p:nvSpPr>
        <p:spPr bwMode="auto">
          <a:xfrm>
            <a:off x="4664075" y="4203300"/>
            <a:ext cx="3567113" cy="1828800"/>
          </a:xfrm>
          <a:prstGeom prst="rect">
            <a:avLst/>
          </a:prstGeom>
          <a:noFill/>
          <a:ln w="9525">
            <a:noFill/>
            <a:miter lim="800000"/>
            <a:headEnd/>
            <a:tailEnd/>
          </a:ln>
        </p:spPr>
        <p:txBody>
          <a:bodyPr>
            <a:prstTxWarp prst="textNoShape">
              <a:avLst/>
            </a:prstTxWarp>
          </a:bodyPr>
          <a:lstStyle/>
          <a:p>
            <a:pPr>
              <a:spcBef>
                <a:spcPct val="20000"/>
              </a:spcBef>
            </a:pPr>
            <a:r>
              <a:rPr lang="en-US" sz="1600" dirty="0" smtClean="0"/>
              <a:t>USC</a:t>
            </a:r>
            <a:endParaRPr lang="en-US" sz="1600" dirty="0"/>
          </a:p>
        </p:txBody>
      </p:sp>
      <p:sp>
        <p:nvSpPr>
          <p:cNvPr id="16389" name="Rectangle 2"/>
          <p:cNvSpPr txBox="1">
            <a:spLocks noChangeArrowheads="1"/>
          </p:cNvSpPr>
          <p:nvPr/>
        </p:nvSpPr>
        <p:spPr bwMode="auto">
          <a:xfrm>
            <a:off x="650875" y="1760538"/>
            <a:ext cx="7772400" cy="1470025"/>
          </a:xfrm>
          <a:prstGeom prst="rect">
            <a:avLst/>
          </a:prstGeom>
          <a:noFill/>
          <a:ln w="9525">
            <a:noFill/>
            <a:miter lim="800000"/>
            <a:headEnd/>
            <a:tailEnd/>
          </a:ln>
        </p:spPr>
        <p:txBody>
          <a:bodyPr anchor="ctr">
            <a:prstTxWarp prst="textNoShape">
              <a:avLst/>
            </a:prstTxWarp>
          </a:bodyPr>
          <a:lstStyle/>
          <a:p>
            <a:pPr algn="ctr"/>
            <a:r>
              <a:rPr lang="en-US" sz="2800" b="1">
                <a:solidFill>
                  <a:srgbClr val="B2B2B2"/>
                </a:solidFill>
                <a:ea typeface="ＭＳ Ｐゴシック" pitchFamily="-112" charset="-128"/>
                <a:cs typeface="ＭＳ Ｐゴシック" pitchFamily="-112" charset="-128"/>
              </a:rPr>
              <a:t>Network Coding for Distributed Storage</a:t>
            </a:r>
            <a:endParaRPr lang="en-US" sz="2800">
              <a:ea typeface="ＭＳ Ｐゴシック" pitchFamily="-112" charset="-128"/>
              <a:cs typeface="ＭＳ Ｐゴシック" pitchFamily="-112" charset="-128"/>
            </a:endParaRPr>
          </a:p>
        </p:txBody>
      </p:sp>
    </p:spTree>
  </p:cSld>
  <p:clrMapOvr>
    <a:masterClrMapping/>
  </p:clrMapOvr>
  <p:transition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81000"/>
            <a:ext cx="8939213" cy="609600"/>
          </a:xfrm>
          <a:noFill/>
        </p:spPr>
        <p:txBody>
          <a:bodyPr/>
          <a:lstStyle/>
          <a:p>
            <a:r>
              <a:rPr lang="en-US" sz="3200" smtClean="0"/>
              <a:t> We can reconstruct after </a:t>
            </a:r>
            <a:r>
              <a:rPr lang="en-US" sz="3200" i="1" smtClean="0"/>
              <a:t>any</a:t>
            </a:r>
            <a:r>
              <a:rPr lang="en-US" sz="3200" smtClean="0"/>
              <a:t> 2 failures</a:t>
            </a:r>
          </a:p>
        </p:txBody>
      </p:sp>
      <p:sp>
        <p:nvSpPr>
          <p:cNvPr id="24579" name="Rectangle 3"/>
          <p:cNvSpPr>
            <a:spLocks noChangeArrowheads="1"/>
          </p:cNvSpPr>
          <p:nvPr/>
        </p:nvSpPr>
        <p:spPr bwMode="auto">
          <a:xfrm>
            <a:off x="463550" y="175895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4580" name="Rectangle 4"/>
          <p:cNvSpPr>
            <a:spLocks noChangeArrowheads="1"/>
          </p:cNvSpPr>
          <p:nvPr/>
        </p:nvSpPr>
        <p:spPr bwMode="auto">
          <a:xfrm>
            <a:off x="2597150" y="175895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4581" name="Rectangle 5"/>
          <p:cNvSpPr>
            <a:spLocks noChangeArrowheads="1"/>
          </p:cNvSpPr>
          <p:nvPr/>
        </p:nvSpPr>
        <p:spPr bwMode="auto">
          <a:xfrm>
            <a:off x="4730750" y="1758950"/>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4582" name="Rectangle 6"/>
          <p:cNvSpPr>
            <a:spLocks noChangeArrowheads="1"/>
          </p:cNvSpPr>
          <p:nvPr/>
        </p:nvSpPr>
        <p:spPr bwMode="auto">
          <a:xfrm>
            <a:off x="6864350" y="1758950"/>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4583" name="Rectangle 7"/>
          <p:cNvSpPr>
            <a:spLocks noChangeArrowheads="1"/>
          </p:cNvSpPr>
          <p:nvPr/>
        </p:nvSpPr>
        <p:spPr bwMode="auto">
          <a:xfrm>
            <a:off x="463550" y="290195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4584" name="Rectangle 8"/>
          <p:cNvSpPr>
            <a:spLocks noChangeArrowheads="1"/>
          </p:cNvSpPr>
          <p:nvPr/>
        </p:nvSpPr>
        <p:spPr bwMode="auto">
          <a:xfrm>
            <a:off x="2597150" y="290195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4585" name="Rectangle 9"/>
          <p:cNvSpPr>
            <a:spLocks noChangeArrowheads="1"/>
          </p:cNvSpPr>
          <p:nvPr/>
        </p:nvSpPr>
        <p:spPr bwMode="auto">
          <a:xfrm>
            <a:off x="4730750" y="2901950"/>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4586" name="Rectangle 10"/>
          <p:cNvSpPr>
            <a:spLocks noChangeArrowheads="1"/>
          </p:cNvSpPr>
          <p:nvPr/>
        </p:nvSpPr>
        <p:spPr bwMode="auto">
          <a:xfrm>
            <a:off x="6864350" y="2901950"/>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4587" name="Rectangle 11"/>
          <p:cNvSpPr>
            <a:spLocks noChangeArrowheads="1"/>
          </p:cNvSpPr>
          <p:nvPr/>
        </p:nvSpPr>
        <p:spPr bwMode="auto">
          <a:xfrm>
            <a:off x="1127125" y="2103438"/>
            <a:ext cx="388938"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a:t>
            </a:r>
          </a:p>
        </p:txBody>
      </p:sp>
      <p:sp>
        <p:nvSpPr>
          <p:cNvPr id="24588" name="Rectangle 12"/>
          <p:cNvSpPr>
            <a:spLocks noChangeArrowheads="1"/>
          </p:cNvSpPr>
          <p:nvPr/>
        </p:nvSpPr>
        <p:spPr bwMode="auto">
          <a:xfrm>
            <a:off x="1127125" y="3094038"/>
            <a:ext cx="368300"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a:t>
            </a:r>
          </a:p>
        </p:txBody>
      </p:sp>
      <p:sp>
        <p:nvSpPr>
          <p:cNvPr id="24589" name="Rectangle 13"/>
          <p:cNvSpPr>
            <a:spLocks noChangeArrowheads="1"/>
          </p:cNvSpPr>
          <p:nvPr/>
        </p:nvSpPr>
        <p:spPr bwMode="auto">
          <a:xfrm>
            <a:off x="3260725" y="2103438"/>
            <a:ext cx="368300"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c</a:t>
            </a:r>
          </a:p>
        </p:txBody>
      </p:sp>
      <p:sp>
        <p:nvSpPr>
          <p:cNvPr id="24590" name="Rectangle 14"/>
          <p:cNvSpPr>
            <a:spLocks noChangeArrowheads="1"/>
          </p:cNvSpPr>
          <p:nvPr/>
        </p:nvSpPr>
        <p:spPr bwMode="auto">
          <a:xfrm>
            <a:off x="3260725" y="3170238"/>
            <a:ext cx="388938"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d</a:t>
            </a:r>
          </a:p>
        </p:txBody>
      </p:sp>
      <p:sp>
        <p:nvSpPr>
          <p:cNvPr id="24591" name="Rectangle 15"/>
          <p:cNvSpPr>
            <a:spLocks noChangeArrowheads="1"/>
          </p:cNvSpPr>
          <p:nvPr/>
        </p:nvSpPr>
        <p:spPr bwMode="auto">
          <a:xfrm>
            <a:off x="5241925" y="2103438"/>
            <a:ext cx="887413"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a+c</a:t>
            </a:r>
          </a:p>
        </p:txBody>
      </p:sp>
      <p:sp>
        <p:nvSpPr>
          <p:cNvPr id="24592" name="Rectangle 16"/>
          <p:cNvSpPr>
            <a:spLocks noChangeArrowheads="1"/>
          </p:cNvSpPr>
          <p:nvPr/>
        </p:nvSpPr>
        <p:spPr bwMode="auto">
          <a:xfrm>
            <a:off x="5241925" y="3170238"/>
            <a:ext cx="887413"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b+d</a:t>
            </a:r>
          </a:p>
        </p:txBody>
      </p:sp>
      <p:sp>
        <p:nvSpPr>
          <p:cNvPr id="24593" name="Rectangle 17"/>
          <p:cNvSpPr>
            <a:spLocks noChangeArrowheads="1"/>
          </p:cNvSpPr>
          <p:nvPr/>
        </p:nvSpPr>
        <p:spPr bwMode="auto">
          <a:xfrm>
            <a:off x="7375525" y="2103438"/>
            <a:ext cx="866775"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b+c</a:t>
            </a:r>
          </a:p>
        </p:txBody>
      </p:sp>
      <p:sp>
        <p:nvSpPr>
          <p:cNvPr id="24594" name="Rectangle 18"/>
          <p:cNvSpPr>
            <a:spLocks noChangeArrowheads="1"/>
          </p:cNvSpPr>
          <p:nvPr/>
        </p:nvSpPr>
        <p:spPr bwMode="auto">
          <a:xfrm>
            <a:off x="7146925" y="3170238"/>
            <a:ext cx="1519238"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a:t> </a:t>
            </a:r>
            <a:r>
              <a:rPr lang="en-US" i="1">
                <a:latin typeface="Euclid" pitchFamily="18" charset="0"/>
              </a:rPr>
              <a:t>a+b+d</a:t>
            </a:r>
          </a:p>
        </p:txBody>
      </p:sp>
      <p:sp>
        <p:nvSpPr>
          <p:cNvPr id="24595" name="Rectangle 19"/>
          <p:cNvSpPr>
            <a:spLocks noChangeArrowheads="1"/>
          </p:cNvSpPr>
          <p:nvPr/>
        </p:nvSpPr>
        <p:spPr bwMode="auto">
          <a:xfrm>
            <a:off x="2590800" y="1447800"/>
            <a:ext cx="2057400" cy="2971800"/>
          </a:xfrm>
          <a:prstGeom prst="rect">
            <a:avLst/>
          </a:prstGeom>
          <a:solidFill>
            <a:schemeClr val="folHlink">
              <a:alpha val="56078"/>
            </a:schemeClr>
          </a:solidFill>
          <a:ln w="12700">
            <a:noFill/>
            <a:miter lim="800000"/>
            <a:headEnd/>
            <a:tailEnd/>
          </a:ln>
        </p:spPr>
        <p:txBody>
          <a:bodyPr wrap="none" anchor="ctr">
            <a:prstTxWarp prst="textNoShape">
              <a:avLst/>
            </a:prstTxWarp>
          </a:bodyPr>
          <a:lstStyle/>
          <a:p>
            <a:endParaRPr lang="en-US"/>
          </a:p>
        </p:txBody>
      </p:sp>
      <p:sp>
        <p:nvSpPr>
          <p:cNvPr id="112660" name="Text Box 20"/>
          <p:cNvSpPr txBox="1">
            <a:spLocks noChangeArrowheads="1"/>
          </p:cNvSpPr>
          <p:nvPr/>
        </p:nvSpPr>
        <p:spPr bwMode="auto">
          <a:xfrm>
            <a:off x="3124200" y="4724400"/>
            <a:ext cx="2781300" cy="579438"/>
          </a:xfrm>
          <a:prstGeom prst="rect">
            <a:avLst/>
          </a:prstGeom>
          <a:solidFill>
            <a:srgbClr val="A2FFA3"/>
          </a:solidFill>
          <a:ln w="12700">
            <a:noFill/>
            <a:miter lim="800000"/>
            <a:headEnd/>
            <a:tailEnd/>
          </a:ln>
        </p:spPr>
        <p:txBody>
          <a:bodyPr wrap="none">
            <a:prstTxWarp prst="textNoShape">
              <a:avLst/>
            </a:prstTxWarp>
            <a:spAutoFit/>
          </a:bodyPr>
          <a:lstStyle/>
          <a:p>
            <a:r>
              <a:rPr lang="en-US" i="1">
                <a:latin typeface="Euclid" pitchFamily="18" charset="0"/>
              </a:rPr>
              <a:t>c = a + (a+c)</a:t>
            </a:r>
          </a:p>
        </p:txBody>
      </p:sp>
      <p:sp>
        <p:nvSpPr>
          <p:cNvPr id="112661" name="Text Box 21"/>
          <p:cNvSpPr txBox="1">
            <a:spLocks noChangeArrowheads="1"/>
          </p:cNvSpPr>
          <p:nvPr/>
        </p:nvSpPr>
        <p:spPr bwMode="auto">
          <a:xfrm>
            <a:off x="3124200" y="5516563"/>
            <a:ext cx="2781300" cy="579437"/>
          </a:xfrm>
          <a:prstGeom prst="rect">
            <a:avLst/>
          </a:prstGeom>
          <a:solidFill>
            <a:srgbClr val="A2FFA3"/>
          </a:solidFill>
          <a:ln w="12700">
            <a:noFill/>
            <a:miter lim="800000"/>
            <a:headEnd/>
            <a:tailEnd/>
          </a:ln>
        </p:spPr>
        <p:txBody>
          <a:bodyPr wrap="none">
            <a:prstTxWarp prst="textNoShape">
              <a:avLst/>
            </a:prstTxWarp>
            <a:spAutoFit/>
          </a:bodyPr>
          <a:lstStyle/>
          <a:p>
            <a:r>
              <a:rPr lang="en-US" i="1">
                <a:latin typeface="Euclid" pitchFamily="18" charset="0"/>
              </a:rPr>
              <a:t>d = b + (b+d)</a:t>
            </a:r>
          </a:p>
        </p:txBody>
      </p:sp>
      <p:sp>
        <p:nvSpPr>
          <p:cNvPr id="24598" name="Rectangle 22"/>
          <p:cNvSpPr>
            <a:spLocks noChangeArrowheads="1"/>
          </p:cNvSpPr>
          <p:nvPr/>
        </p:nvSpPr>
        <p:spPr bwMode="auto">
          <a:xfrm>
            <a:off x="6858000" y="1447800"/>
            <a:ext cx="2057400" cy="2971800"/>
          </a:xfrm>
          <a:prstGeom prst="rect">
            <a:avLst/>
          </a:prstGeom>
          <a:solidFill>
            <a:schemeClr val="folHlink">
              <a:alpha val="56078"/>
            </a:schemeClr>
          </a:solidFill>
          <a:ln w="12700">
            <a:noFill/>
            <a:miter lim="800000"/>
            <a:headEnd/>
            <a:tailEnd/>
          </a:ln>
        </p:spPr>
        <p:txBody>
          <a:bodyPr wrap="none" anchor="ctr">
            <a:prstTxWarp prst="textNoShape">
              <a:avLst/>
            </a:prstTxWarp>
          </a:bodyPr>
          <a:lstStyle/>
          <a:p>
            <a:endParaRPr lang="en-US"/>
          </a:p>
        </p:txBody>
      </p:sp>
      <p:sp>
        <p:nvSpPr>
          <p:cNvPr id="112664" name="Line 24"/>
          <p:cNvSpPr>
            <a:spLocks noChangeShapeType="1"/>
          </p:cNvSpPr>
          <p:nvPr/>
        </p:nvSpPr>
        <p:spPr bwMode="auto">
          <a:xfrm>
            <a:off x="1519238" y="2292350"/>
            <a:ext cx="2209800" cy="2438400"/>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112665" name="Line 25"/>
          <p:cNvSpPr>
            <a:spLocks noChangeShapeType="1"/>
          </p:cNvSpPr>
          <p:nvPr/>
        </p:nvSpPr>
        <p:spPr bwMode="auto">
          <a:xfrm>
            <a:off x="5257800" y="2667000"/>
            <a:ext cx="0" cy="2133600"/>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112666" name="Line 26"/>
          <p:cNvSpPr>
            <a:spLocks noChangeShapeType="1"/>
          </p:cNvSpPr>
          <p:nvPr/>
        </p:nvSpPr>
        <p:spPr bwMode="auto">
          <a:xfrm>
            <a:off x="852488" y="3527425"/>
            <a:ext cx="2209800" cy="2209800"/>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112667" name="Line 27"/>
          <p:cNvSpPr>
            <a:spLocks noChangeShapeType="1"/>
          </p:cNvSpPr>
          <p:nvPr/>
        </p:nvSpPr>
        <p:spPr bwMode="auto">
          <a:xfrm flipH="1">
            <a:off x="5257800" y="3657600"/>
            <a:ext cx="457200" cy="1981200"/>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grpSp>
        <p:nvGrpSpPr>
          <p:cNvPr id="2" name="Group 32"/>
          <p:cNvGrpSpPr>
            <a:grpSpLocks/>
          </p:cNvGrpSpPr>
          <p:nvPr/>
        </p:nvGrpSpPr>
        <p:grpSpPr bwMode="auto">
          <a:xfrm>
            <a:off x="3751263" y="2214563"/>
            <a:ext cx="5141912" cy="1239837"/>
            <a:chOff x="3751263" y="2215011"/>
            <a:chExt cx="5141195" cy="1238655"/>
          </a:xfrm>
        </p:grpSpPr>
        <p:pic>
          <p:nvPicPr>
            <p:cNvPr id="24606" name="Picture 37"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3751263" y="2215011"/>
              <a:ext cx="908050" cy="1222375"/>
            </a:xfrm>
            <a:prstGeom prst="rect">
              <a:avLst/>
            </a:prstGeom>
            <a:noFill/>
            <a:ln w="9525">
              <a:noFill/>
              <a:miter lim="800000"/>
              <a:headEnd/>
              <a:tailEnd/>
            </a:ln>
          </p:spPr>
        </p:pic>
        <p:pic>
          <p:nvPicPr>
            <p:cNvPr id="24607" name="Picture 37"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7984408" y="2231291"/>
              <a:ext cx="908050" cy="1222375"/>
            </a:xfrm>
            <a:prstGeom prst="rect">
              <a:avLst/>
            </a:prstGeom>
            <a:noFill/>
            <a:ln w="9525">
              <a:noFill/>
              <a:miter lim="800000"/>
              <a:headEnd/>
              <a:tailEnd/>
            </a:ln>
          </p:spPr>
        </p:pic>
      </p:grpSp>
      <p:pic>
        <p:nvPicPr>
          <p:cNvPr id="30" name="Picture 29" descr="laptop_outline.png"/>
          <p:cNvPicPr>
            <a:picLocks noChangeAspect="1"/>
          </p:cNvPicPr>
          <p:nvPr/>
        </p:nvPicPr>
        <p:blipFill>
          <a:blip r:embed="rId4"/>
          <a:srcRect/>
          <a:stretch>
            <a:fillRect/>
          </a:stretch>
        </p:blipFill>
        <p:spPr bwMode="auto">
          <a:xfrm>
            <a:off x="5043488" y="4622800"/>
            <a:ext cx="1930400" cy="2012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Repair problem	</a:t>
            </a:r>
            <a:endParaRPr lang="en-US" dirty="0"/>
          </a:p>
        </p:txBody>
      </p:sp>
      <p:sp>
        <p:nvSpPr>
          <p:cNvPr id="3" name="Slide Number Placeholder 2"/>
          <p:cNvSpPr>
            <a:spLocks noGrp="1"/>
          </p:cNvSpPr>
          <p:nvPr>
            <p:ph type="sldNum" sz="quarter" idx="12"/>
          </p:nvPr>
        </p:nvSpPr>
        <p:spPr/>
        <p:txBody>
          <a:bodyPr/>
          <a:lstStyle/>
          <a:p>
            <a:pPr>
              <a:defRPr/>
            </a:pPr>
            <a:fld id="{93EF0C4C-5D86-B54A-9C4C-58B427D56B2B}" type="slidenum">
              <a:rPr lang="en-US" smtClean="0"/>
              <a:pPr>
                <a:defRPr/>
              </a:pPr>
              <a:t>11</a:t>
            </a:fld>
            <a:endParaRPr lang="en-US"/>
          </a:p>
        </p:txBody>
      </p:sp>
      <p:sp>
        <p:nvSpPr>
          <p:cNvPr id="4" name="Rectangle 4"/>
          <p:cNvSpPr>
            <a:spLocks noChangeArrowheads="1"/>
          </p:cNvSpPr>
          <p:nvPr/>
        </p:nvSpPr>
        <p:spPr bwMode="auto">
          <a:xfrm>
            <a:off x="588735" y="2086590"/>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a</a:t>
            </a:r>
          </a:p>
        </p:txBody>
      </p:sp>
      <p:sp>
        <p:nvSpPr>
          <p:cNvPr id="5" name="Rectangle 5"/>
          <p:cNvSpPr>
            <a:spLocks noChangeArrowheads="1"/>
          </p:cNvSpPr>
          <p:nvPr/>
        </p:nvSpPr>
        <p:spPr bwMode="auto">
          <a:xfrm>
            <a:off x="1736782" y="2090362"/>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b</a:t>
            </a:r>
          </a:p>
        </p:txBody>
      </p:sp>
      <p:sp>
        <p:nvSpPr>
          <p:cNvPr id="6" name="Rectangle 6"/>
          <p:cNvSpPr>
            <a:spLocks noChangeArrowheads="1"/>
          </p:cNvSpPr>
          <p:nvPr/>
        </p:nvSpPr>
        <p:spPr bwMode="auto">
          <a:xfrm>
            <a:off x="2890108" y="2091514"/>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dirty="0" err="1">
                <a:solidFill>
                  <a:schemeClr val="bg1"/>
                </a:solidFill>
              </a:rPr>
              <a:t>c</a:t>
            </a:r>
            <a:endParaRPr lang="en-US" dirty="0">
              <a:solidFill>
                <a:schemeClr val="bg1"/>
              </a:solidFill>
            </a:endParaRPr>
          </a:p>
        </p:txBody>
      </p:sp>
      <p:sp>
        <p:nvSpPr>
          <p:cNvPr id="7" name="Rectangle 7"/>
          <p:cNvSpPr>
            <a:spLocks noChangeArrowheads="1"/>
          </p:cNvSpPr>
          <p:nvPr/>
        </p:nvSpPr>
        <p:spPr bwMode="auto">
          <a:xfrm>
            <a:off x="4030476" y="2095761"/>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d</a:t>
            </a:r>
          </a:p>
        </p:txBody>
      </p:sp>
      <p:sp>
        <p:nvSpPr>
          <p:cNvPr id="8" name="Rectangle 8"/>
          <p:cNvSpPr>
            <a:spLocks noChangeArrowheads="1"/>
          </p:cNvSpPr>
          <p:nvPr/>
        </p:nvSpPr>
        <p:spPr bwMode="auto">
          <a:xfrm>
            <a:off x="642108" y="4115079"/>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e</a:t>
            </a:r>
          </a:p>
        </p:txBody>
      </p:sp>
      <p:sp>
        <p:nvSpPr>
          <p:cNvPr id="9" name="Line 19"/>
          <p:cNvSpPr>
            <a:spLocks noChangeShapeType="1"/>
          </p:cNvSpPr>
          <p:nvPr/>
        </p:nvSpPr>
        <p:spPr bwMode="auto">
          <a:xfrm flipH="1">
            <a:off x="1269954" y="2617507"/>
            <a:ext cx="790482" cy="145129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 name="Line 19"/>
          <p:cNvSpPr>
            <a:spLocks noChangeShapeType="1"/>
          </p:cNvSpPr>
          <p:nvPr/>
        </p:nvSpPr>
        <p:spPr bwMode="auto">
          <a:xfrm flipH="1">
            <a:off x="1412501" y="2604929"/>
            <a:ext cx="1922943" cy="143795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 name="Text Box 23"/>
          <p:cNvSpPr txBox="1">
            <a:spLocks noChangeArrowheads="1"/>
          </p:cNvSpPr>
          <p:nvPr/>
        </p:nvSpPr>
        <p:spPr bwMode="auto">
          <a:xfrm>
            <a:off x="1447113" y="2874071"/>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sp>
        <p:nvSpPr>
          <p:cNvPr id="17" name="Line 19"/>
          <p:cNvSpPr>
            <a:spLocks noChangeShapeType="1"/>
          </p:cNvSpPr>
          <p:nvPr/>
        </p:nvSpPr>
        <p:spPr bwMode="auto">
          <a:xfrm flipH="1">
            <a:off x="1593924" y="2604929"/>
            <a:ext cx="2752300" cy="146387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8" name="Text Box 23"/>
          <p:cNvSpPr txBox="1">
            <a:spLocks noChangeArrowheads="1"/>
          </p:cNvSpPr>
          <p:nvPr/>
        </p:nvSpPr>
        <p:spPr bwMode="auto">
          <a:xfrm>
            <a:off x="2820738" y="3223935"/>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sp>
        <p:nvSpPr>
          <p:cNvPr id="19" name="Text Box 23"/>
          <p:cNvSpPr txBox="1">
            <a:spLocks noChangeArrowheads="1"/>
          </p:cNvSpPr>
          <p:nvPr/>
        </p:nvSpPr>
        <p:spPr bwMode="auto">
          <a:xfrm>
            <a:off x="2104904" y="2883933"/>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pic>
        <p:nvPicPr>
          <p:cNvPr id="21" name="Picture 37"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330160" y="1930736"/>
            <a:ext cx="609091" cy="820597"/>
          </a:xfrm>
          <a:prstGeom prst="rect">
            <a:avLst/>
          </a:prstGeom>
          <a:noFill/>
          <a:ln w="9525">
            <a:noFill/>
            <a:miter lim="800000"/>
            <a:headEnd/>
            <a:tailEnd/>
          </a:ln>
        </p:spPr>
      </p:pic>
      <p:sp>
        <p:nvSpPr>
          <p:cNvPr id="23" name="TextBox 22"/>
          <p:cNvSpPr txBox="1"/>
          <p:nvPr/>
        </p:nvSpPr>
        <p:spPr>
          <a:xfrm>
            <a:off x="5326036" y="1386502"/>
            <a:ext cx="3589566" cy="5262979"/>
          </a:xfrm>
          <a:prstGeom prst="rect">
            <a:avLst/>
          </a:prstGeom>
          <a:noFill/>
        </p:spPr>
        <p:txBody>
          <a:bodyPr wrap="square" rtlCol="0">
            <a:spAutoFit/>
          </a:bodyPr>
          <a:lstStyle/>
          <a:p>
            <a:pPr>
              <a:buFont typeface="Arial"/>
              <a:buChar char="•"/>
            </a:pPr>
            <a:r>
              <a:rPr lang="en-US" dirty="0" smtClean="0"/>
              <a:t>Ok, great, we can tolerate </a:t>
            </a:r>
            <a:r>
              <a:rPr lang="en-US" dirty="0" err="1" smtClean="0"/>
              <a:t>n-k</a:t>
            </a:r>
            <a:r>
              <a:rPr lang="en-US" dirty="0" smtClean="0"/>
              <a:t> disk failures without losing data. </a:t>
            </a:r>
          </a:p>
          <a:p>
            <a:endParaRPr lang="en-US" dirty="0" smtClean="0"/>
          </a:p>
          <a:p>
            <a:pPr>
              <a:buFont typeface="Arial"/>
              <a:buChar char="•"/>
            </a:pPr>
            <a:r>
              <a:rPr lang="en-US" dirty="0" smtClean="0"/>
              <a:t>If we have 1 failure however, how do we rebuild the redundancy in a new disk?</a:t>
            </a:r>
          </a:p>
          <a:p>
            <a:pPr>
              <a:buFont typeface="Arial"/>
              <a:buChar char="•"/>
            </a:pPr>
            <a:endParaRPr lang="en-US" dirty="0" smtClean="0"/>
          </a:p>
          <a:p>
            <a:pPr>
              <a:buFont typeface="Arial"/>
              <a:buChar char="•"/>
            </a:pPr>
            <a:r>
              <a:rPr lang="en-US" dirty="0" smtClean="0"/>
              <a:t>Naïve repair: send </a:t>
            </a:r>
            <a:r>
              <a:rPr lang="en-US" dirty="0" err="1" smtClean="0"/>
              <a:t>k</a:t>
            </a:r>
            <a:r>
              <a:rPr lang="en-US" dirty="0" smtClean="0"/>
              <a:t> blocks. </a:t>
            </a:r>
          </a:p>
          <a:p>
            <a:pPr>
              <a:buFont typeface="Arial"/>
              <a:buChar char="•"/>
            </a:pPr>
            <a:endParaRPr lang="en-US" dirty="0" smtClean="0"/>
          </a:p>
          <a:p>
            <a:pPr>
              <a:buFont typeface="Arial"/>
              <a:buChar char="•"/>
            </a:pPr>
            <a:r>
              <a:rPr lang="en-US" dirty="0" err="1" smtClean="0"/>
              <a:t>Filesize</a:t>
            </a:r>
            <a:r>
              <a:rPr lang="en-US" dirty="0" smtClean="0"/>
              <a:t> B, </a:t>
            </a:r>
            <a:r>
              <a:rPr lang="en-US" dirty="0"/>
              <a:t>B</a:t>
            </a:r>
            <a:r>
              <a:rPr lang="en-US" dirty="0" smtClean="0"/>
              <a:t>/</a:t>
            </a:r>
            <a:r>
              <a:rPr lang="en-US" dirty="0" err="1" smtClean="0"/>
              <a:t>k</a:t>
            </a:r>
            <a:r>
              <a:rPr lang="en-US" dirty="0" smtClean="0"/>
              <a:t> per block.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Repair problem	</a:t>
            </a:r>
            <a:endParaRPr lang="en-US" dirty="0"/>
          </a:p>
        </p:txBody>
      </p:sp>
      <p:sp>
        <p:nvSpPr>
          <p:cNvPr id="3" name="Slide Number Placeholder 2"/>
          <p:cNvSpPr>
            <a:spLocks noGrp="1"/>
          </p:cNvSpPr>
          <p:nvPr>
            <p:ph type="sldNum" sz="quarter" idx="12"/>
          </p:nvPr>
        </p:nvSpPr>
        <p:spPr/>
        <p:txBody>
          <a:bodyPr/>
          <a:lstStyle/>
          <a:p>
            <a:pPr>
              <a:defRPr/>
            </a:pPr>
            <a:fld id="{93EF0C4C-5D86-B54A-9C4C-58B427D56B2B}" type="slidenum">
              <a:rPr lang="en-US" smtClean="0"/>
              <a:pPr>
                <a:defRPr/>
              </a:pPr>
              <a:t>12</a:t>
            </a:fld>
            <a:endParaRPr lang="en-US"/>
          </a:p>
        </p:txBody>
      </p:sp>
      <p:sp>
        <p:nvSpPr>
          <p:cNvPr id="4" name="Rectangle 4"/>
          <p:cNvSpPr>
            <a:spLocks noChangeArrowheads="1"/>
          </p:cNvSpPr>
          <p:nvPr/>
        </p:nvSpPr>
        <p:spPr bwMode="auto">
          <a:xfrm>
            <a:off x="588735" y="2086590"/>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a</a:t>
            </a:r>
          </a:p>
        </p:txBody>
      </p:sp>
      <p:sp>
        <p:nvSpPr>
          <p:cNvPr id="5" name="Rectangle 5"/>
          <p:cNvSpPr>
            <a:spLocks noChangeArrowheads="1"/>
          </p:cNvSpPr>
          <p:nvPr/>
        </p:nvSpPr>
        <p:spPr bwMode="auto">
          <a:xfrm>
            <a:off x="1736782" y="2090362"/>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b</a:t>
            </a:r>
          </a:p>
        </p:txBody>
      </p:sp>
      <p:sp>
        <p:nvSpPr>
          <p:cNvPr id="6" name="Rectangle 6"/>
          <p:cNvSpPr>
            <a:spLocks noChangeArrowheads="1"/>
          </p:cNvSpPr>
          <p:nvPr/>
        </p:nvSpPr>
        <p:spPr bwMode="auto">
          <a:xfrm>
            <a:off x="2890108" y="2091514"/>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dirty="0" err="1">
                <a:solidFill>
                  <a:schemeClr val="bg1"/>
                </a:solidFill>
              </a:rPr>
              <a:t>c</a:t>
            </a:r>
            <a:endParaRPr lang="en-US" dirty="0">
              <a:solidFill>
                <a:schemeClr val="bg1"/>
              </a:solidFill>
            </a:endParaRPr>
          </a:p>
        </p:txBody>
      </p:sp>
      <p:sp>
        <p:nvSpPr>
          <p:cNvPr id="7" name="Rectangle 7"/>
          <p:cNvSpPr>
            <a:spLocks noChangeArrowheads="1"/>
          </p:cNvSpPr>
          <p:nvPr/>
        </p:nvSpPr>
        <p:spPr bwMode="auto">
          <a:xfrm>
            <a:off x="4030476" y="2095761"/>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d</a:t>
            </a:r>
          </a:p>
        </p:txBody>
      </p:sp>
      <p:sp>
        <p:nvSpPr>
          <p:cNvPr id="8" name="Rectangle 8"/>
          <p:cNvSpPr>
            <a:spLocks noChangeArrowheads="1"/>
          </p:cNvSpPr>
          <p:nvPr/>
        </p:nvSpPr>
        <p:spPr bwMode="auto">
          <a:xfrm>
            <a:off x="642108" y="4115079"/>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e</a:t>
            </a:r>
          </a:p>
        </p:txBody>
      </p:sp>
      <p:sp>
        <p:nvSpPr>
          <p:cNvPr id="9" name="Line 19"/>
          <p:cNvSpPr>
            <a:spLocks noChangeShapeType="1"/>
          </p:cNvSpPr>
          <p:nvPr/>
        </p:nvSpPr>
        <p:spPr bwMode="auto">
          <a:xfrm flipH="1">
            <a:off x="1269954" y="2617507"/>
            <a:ext cx="790482" cy="145129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 name="Line 19"/>
          <p:cNvSpPr>
            <a:spLocks noChangeShapeType="1"/>
          </p:cNvSpPr>
          <p:nvPr/>
        </p:nvSpPr>
        <p:spPr bwMode="auto">
          <a:xfrm flipH="1">
            <a:off x="1412501" y="2604929"/>
            <a:ext cx="1922943" cy="143795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 name="Text Box 23"/>
          <p:cNvSpPr txBox="1">
            <a:spLocks noChangeArrowheads="1"/>
          </p:cNvSpPr>
          <p:nvPr/>
        </p:nvSpPr>
        <p:spPr bwMode="auto">
          <a:xfrm>
            <a:off x="1447113" y="2874071"/>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sp>
        <p:nvSpPr>
          <p:cNvPr id="17" name="Line 19"/>
          <p:cNvSpPr>
            <a:spLocks noChangeShapeType="1"/>
          </p:cNvSpPr>
          <p:nvPr/>
        </p:nvSpPr>
        <p:spPr bwMode="auto">
          <a:xfrm flipH="1">
            <a:off x="1593924" y="2604929"/>
            <a:ext cx="2752300" cy="146387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8" name="Text Box 23"/>
          <p:cNvSpPr txBox="1">
            <a:spLocks noChangeArrowheads="1"/>
          </p:cNvSpPr>
          <p:nvPr/>
        </p:nvSpPr>
        <p:spPr bwMode="auto">
          <a:xfrm>
            <a:off x="2820738" y="3223935"/>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sp>
        <p:nvSpPr>
          <p:cNvPr id="19" name="Text Box 23"/>
          <p:cNvSpPr txBox="1">
            <a:spLocks noChangeArrowheads="1"/>
          </p:cNvSpPr>
          <p:nvPr/>
        </p:nvSpPr>
        <p:spPr bwMode="auto">
          <a:xfrm>
            <a:off x="2104904" y="2883933"/>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pic>
        <p:nvPicPr>
          <p:cNvPr id="21" name="Picture 37"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330160" y="1930736"/>
            <a:ext cx="609091" cy="820597"/>
          </a:xfrm>
          <a:prstGeom prst="rect">
            <a:avLst/>
          </a:prstGeom>
          <a:noFill/>
          <a:ln w="9525">
            <a:noFill/>
            <a:miter lim="800000"/>
            <a:headEnd/>
            <a:tailEnd/>
          </a:ln>
        </p:spPr>
      </p:pic>
      <p:sp>
        <p:nvSpPr>
          <p:cNvPr id="23" name="TextBox 22"/>
          <p:cNvSpPr txBox="1"/>
          <p:nvPr/>
        </p:nvSpPr>
        <p:spPr>
          <a:xfrm>
            <a:off x="5326036" y="1386502"/>
            <a:ext cx="3589566" cy="5262979"/>
          </a:xfrm>
          <a:prstGeom prst="rect">
            <a:avLst/>
          </a:prstGeom>
          <a:noFill/>
        </p:spPr>
        <p:txBody>
          <a:bodyPr wrap="square" rtlCol="0">
            <a:spAutoFit/>
          </a:bodyPr>
          <a:lstStyle/>
          <a:p>
            <a:pPr>
              <a:buFont typeface="Arial"/>
              <a:buChar char="•"/>
            </a:pPr>
            <a:r>
              <a:rPr lang="en-US" dirty="0" smtClean="0"/>
              <a:t>Ok, great, we can tolerate </a:t>
            </a:r>
            <a:r>
              <a:rPr lang="en-US" dirty="0" err="1" smtClean="0"/>
              <a:t>n-k</a:t>
            </a:r>
            <a:r>
              <a:rPr lang="en-US" dirty="0" smtClean="0"/>
              <a:t> disk failures without losing data. </a:t>
            </a:r>
          </a:p>
          <a:p>
            <a:endParaRPr lang="en-US" dirty="0" smtClean="0"/>
          </a:p>
          <a:p>
            <a:pPr>
              <a:buFont typeface="Arial"/>
              <a:buChar char="•"/>
            </a:pPr>
            <a:r>
              <a:rPr lang="en-US" dirty="0" smtClean="0"/>
              <a:t>If we have 1 failure however, how do we rebuild the redundancy in a new disk?</a:t>
            </a:r>
          </a:p>
          <a:p>
            <a:pPr>
              <a:buFont typeface="Arial"/>
              <a:buChar char="•"/>
            </a:pPr>
            <a:endParaRPr lang="en-US" dirty="0" smtClean="0"/>
          </a:p>
          <a:p>
            <a:pPr>
              <a:buFont typeface="Arial"/>
              <a:buChar char="•"/>
            </a:pPr>
            <a:r>
              <a:rPr lang="en-US" dirty="0" smtClean="0"/>
              <a:t>Naïve repair: send </a:t>
            </a:r>
            <a:r>
              <a:rPr lang="en-US" dirty="0" err="1" smtClean="0"/>
              <a:t>k</a:t>
            </a:r>
            <a:r>
              <a:rPr lang="en-US" dirty="0" smtClean="0"/>
              <a:t> blocks. </a:t>
            </a:r>
          </a:p>
          <a:p>
            <a:pPr>
              <a:buFont typeface="Arial"/>
              <a:buChar char="•"/>
            </a:pPr>
            <a:endParaRPr lang="en-US" dirty="0" smtClean="0"/>
          </a:p>
          <a:p>
            <a:pPr>
              <a:buFont typeface="Arial"/>
              <a:buChar char="•"/>
            </a:pPr>
            <a:r>
              <a:rPr lang="en-US" dirty="0" err="1" smtClean="0"/>
              <a:t>Filesize</a:t>
            </a:r>
            <a:r>
              <a:rPr lang="en-US" dirty="0" smtClean="0"/>
              <a:t> B, </a:t>
            </a:r>
            <a:r>
              <a:rPr lang="en-US" dirty="0"/>
              <a:t>B</a:t>
            </a:r>
            <a:r>
              <a:rPr lang="en-US" dirty="0" smtClean="0"/>
              <a:t>/</a:t>
            </a:r>
            <a:r>
              <a:rPr lang="en-US" dirty="0" err="1" smtClean="0"/>
              <a:t>k</a:t>
            </a:r>
            <a:r>
              <a:rPr lang="en-US" dirty="0" smtClean="0"/>
              <a:t> per block.  </a:t>
            </a:r>
            <a:endParaRPr lang="en-US" dirty="0"/>
          </a:p>
        </p:txBody>
      </p:sp>
      <p:sp>
        <p:nvSpPr>
          <p:cNvPr id="20" name="Rectangle 19"/>
          <p:cNvSpPr/>
          <p:nvPr/>
        </p:nvSpPr>
        <p:spPr>
          <a:xfrm>
            <a:off x="419100" y="4965700"/>
            <a:ext cx="4381500" cy="1346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69900" y="5029200"/>
            <a:ext cx="4686300" cy="1200328"/>
          </a:xfrm>
          <a:prstGeom prst="rect">
            <a:avLst/>
          </a:prstGeom>
          <a:noFill/>
        </p:spPr>
        <p:txBody>
          <a:bodyPr wrap="square" rtlCol="0">
            <a:spAutoFit/>
          </a:bodyPr>
          <a:lstStyle/>
          <a:p>
            <a:r>
              <a:rPr lang="en-US" dirty="0" smtClean="0"/>
              <a:t>Do I need to reconstruct the </a:t>
            </a:r>
          </a:p>
          <a:p>
            <a:r>
              <a:rPr lang="en-US" dirty="0" smtClean="0"/>
              <a:t>Whole data object to repair </a:t>
            </a:r>
          </a:p>
          <a:p>
            <a:r>
              <a:rPr lang="en-US" dirty="0" smtClean="0"/>
              <a:t>one failure?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Repair problem	</a:t>
            </a:r>
            <a:endParaRPr lang="en-US" dirty="0"/>
          </a:p>
        </p:txBody>
      </p:sp>
      <p:sp>
        <p:nvSpPr>
          <p:cNvPr id="3" name="Slide Number Placeholder 2"/>
          <p:cNvSpPr>
            <a:spLocks noGrp="1"/>
          </p:cNvSpPr>
          <p:nvPr>
            <p:ph type="sldNum" sz="quarter" idx="12"/>
          </p:nvPr>
        </p:nvSpPr>
        <p:spPr/>
        <p:txBody>
          <a:bodyPr/>
          <a:lstStyle/>
          <a:p>
            <a:pPr>
              <a:defRPr/>
            </a:pPr>
            <a:fld id="{93EF0C4C-5D86-B54A-9C4C-58B427D56B2B}" type="slidenum">
              <a:rPr lang="en-US" smtClean="0"/>
              <a:pPr>
                <a:defRPr/>
              </a:pPr>
              <a:t>13</a:t>
            </a:fld>
            <a:endParaRPr lang="en-US"/>
          </a:p>
        </p:txBody>
      </p:sp>
      <p:sp>
        <p:nvSpPr>
          <p:cNvPr id="4" name="Rectangle 4"/>
          <p:cNvSpPr>
            <a:spLocks noChangeArrowheads="1"/>
          </p:cNvSpPr>
          <p:nvPr/>
        </p:nvSpPr>
        <p:spPr bwMode="auto">
          <a:xfrm>
            <a:off x="588735" y="2086590"/>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a</a:t>
            </a:r>
          </a:p>
        </p:txBody>
      </p:sp>
      <p:sp>
        <p:nvSpPr>
          <p:cNvPr id="5" name="Rectangle 5"/>
          <p:cNvSpPr>
            <a:spLocks noChangeArrowheads="1"/>
          </p:cNvSpPr>
          <p:nvPr/>
        </p:nvSpPr>
        <p:spPr bwMode="auto">
          <a:xfrm>
            <a:off x="1736782" y="2090362"/>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b</a:t>
            </a:r>
          </a:p>
        </p:txBody>
      </p:sp>
      <p:sp>
        <p:nvSpPr>
          <p:cNvPr id="6" name="Rectangle 6"/>
          <p:cNvSpPr>
            <a:spLocks noChangeArrowheads="1"/>
          </p:cNvSpPr>
          <p:nvPr/>
        </p:nvSpPr>
        <p:spPr bwMode="auto">
          <a:xfrm>
            <a:off x="2890108" y="2091514"/>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dirty="0" err="1">
                <a:solidFill>
                  <a:schemeClr val="bg1"/>
                </a:solidFill>
              </a:rPr>
              <a:t>c</a:t>
            </a:r>
            <a:endParaRPr lang="en-US" dirty="0">
              <a:solidFill>
                <a:schemeClr val="bg1"/>
              </a:solidFill>
            </a:endParaRPr>
          </a:p>
        </p:txBody>
      </p:sp>
      <p:sp>
        <p:nvSpPr>
          <p:cNvPr id="7" name="Rectangle 7"/>
          <p:cNvSpPr>
            <a:spLocks noChangeArrowheads="1"/>
          </p:cNvSpPr>
          <p:nvPr/>
        </p:nvSpPr>
        <p:spPr bwMode="auto">
          <a:xfrm>
            <a:off x="4030476" y="2095761"/>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d</a:t>
            </a:r>
          </a:p>
        </p:txBody>
      </p:sp>
      <p:sp>
        <p:nvSpPr>
          <p:cNvPr id="8" name="Rectangle 8"/>
          <p:cNvSpPr>
            <a:spLocks noChangeArrowheads="1"/>
          </p:cNvSpPr>
          <p:nvPr/>
        </p:nvSpPr>
        <p:spPr bwMode="auto">
          <a:xfrm>
            <a:off x="642108" y="4115079"/>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e</a:t>
            </a:r>
          </a:p>
        </p:txBody>
      </p:sp>
      <p:sp>
        <p:nvSpPr>
          <p:cNvPr id="9" name="Line 19"/>
          <p:cNvSpPr>
            <a:spLocks noChangeShapeType="1"/>
          </p:cNvSpPr>
          <p:nvPr/>
        </p:nvSpPr>
        <p:spPr bwMode="auto">
          <a:xfrm flipH="1">
            <a:off x="1269954" y="2617507"/>
            <a:ext cx="790482" cy="145129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 name="Line 19"/>
          <p:cNvSpPr>
            <a:spLocks noChangeShapeType="1"/>
          </p:cNvSpPr>
          <p:nvPr/>
        </p:nvSpPr>
        <p:spPr bwMode="auto">
          <a:xfrm flipH="1">
            <a:off x="1412501" y="2604929"/>
            <a:ext cx="1922943" cy="143795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 name="Text Box 23"/>
          <p:cNvSpPr txBox="1">
            <a:spLocks noChangeArrowheads="1"/>
          </p:cNvSpPr>
          <p:nvPr/>
        </p:nvSpPr>
        <p:spPr bwMode="auto">
          <a:xfrm>
            <a:off x="1447113" y="2874071"/>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sp>
        <p:nvSpPr>
          <p:cNvPr id="17" name="Line 19"/>
          <p:cNvSpPr>
            <a:spLocks noChangeShapeType="1"/>
          </p:cNvSpPr>
          <p:nvPr/>
        </p:nvSpPr>
        <p:spPr bwMode="auto">
          <a:xfrm flipH="1">
            <a:off x="1593924" y="2604929"/>
            <a:ext cx="2752300" cy="146387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8" name="Text Box 23"/>
          <p:cNvSpPr txBox="1">
            <a:spLocks noChangeArrowheads="1"/>
          </p:cNvSpPr>
          <p:nvPr/>
        </p:nvSpPr>
        <p:spPr bwMode="auto">
          <a:xfrm>
            <a:off x="2820738" y="3223935"/>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sp>
        <p:nvSpPr>
          <p:cNvPr id="19" name="Text Box 23"/>
          <p:cNvSpPr txBox="1">
            <a:spLocks noChangeArrowheads="1"/>
          </p:cNvSpPr>
          <p:nvPr/>
        </p:nvSpPr>
        <p:spPr bwMode="auto">
          <a:xfrm>
            <a:off x="2104904" y="2883933"/>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pic>
        <p:nvPicPr>
          <p:cNvPr id="21" name="Picture 37"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330160" y="1930736"/>
            <a:ext cx="609091" cy="820597"/>
          </a:xfrm>
          <a:prstGeom prst="rect">
            <a:avLst/>
          </a:prstGeom>
          <a:noFill/>
          <a:ln w="9525">
            <a:noFill/>
            <a:miter lim="800000"/>
            <a:headEnd/>
            <a:tailEnd/>
          </a:ln>
        </p:spPr>
      </p:pic>
      <p:sp>
        <p:nvSpPr>
          <p:cNvPr id="23" name="TextBox 22"/>
          <p:cNvSpPr txBox="1"/>
          <p:nvPr/>
        </p:nvSpPr>
        <p:spPr>
          <a:xfrm>
            <a:off x="5326036" y="1386502"/>
            <a:ext cx="3589566" cy="4893647"/>
          </a:xfrm>
          <a:prstGeom prst="rect">
            <a:avLst/>
          </a:prstGeom>
          <a:noFill/>
        </p:spPr>
        <p:txBody>
          <a:bodyPr wrap="square" rtlCol="0">
            <a:spAutoFit/>
          </a:bodyPr>
          <a:lstStyle/>
          <a:p>
            <a:pPr>
              <a:buFont typeface="Arial"/>
              <a:buChar char="•"/>
            </a:pPr>
            <a:r>
              <a:rPr lang="en-US" dirty="0" smtClean="0"/>
              <a:t>Ok, great, we can tolerate </a:t>
            </a:r>
            <a:r>
              <a:rPr lang="en-US" dirty="0" err="1" smtClean="0"/>
              <a:t>n-k</a:t>
            </a:r>
            <a:r>
              <a:rPr lang="en-US" dirty="0" smtClean="0"/>
              <a:t> disk failures without losing data. </a:t>
            </a:r>
          </a:p>
          <a:p>
            <a:endParaRPr lang="en-US" dirty="0" smtClean="0"/>
          </a:p>
          <a:p>
            <a:pPr>
              <a:buFont typeface="Arial"/>
              <a:buChar char="•"/>
            </a:pPr>
            <a:r>
              <a:rPr lang="en-US" dirty="0" smtClean="0"/>
              <a:t>If we have 1 failure however, how do we rebuild the redundancy in a new disk?</a:t>
            </a:r>
          </a:p>
          <a:p>
            <a:pPr>
              <a:buFont typeface="Arial"/>
              <a:buChar char="•"/>
            </a:pPr>
            <a:endParaRPr lang="en-US" dirty="0" smtClean="0"/>
          </a:p>
          <a:p>
            <a:pPr>
              <a:buFont typeface="Arial"/>
              <a:buChar char="•"/>
            </a:pPr>
            <a:r>
              <a:rPr lang="en-US" dirty="0" smtClean="0"/>
              <a:t>Naïve repair: send </a:t>
            </a:r>
            <a:r>
              <a:rPr lang="en-US" dirty="0" err="1" smtClean="0"/>
              <a:t>k</a:t>
            </a:r>
            <a:r>
              <a:rPr lang="en-US" dirty="0" smtClean="0"/>
              <a:t> blocks. </a:t>
            </a:r>
          </a:p>
          <a:p>
            <a:pPr>
              <a:buFont typeface="Arial"/>
              <a:buChar char="•"/>
            </a:pPr>
            <a:endParaRPr lang="en-US" dirty="0" smtClean="0"/>
          </a:p>
          <a:p>
            <a:pPr>
              <a:buFont typeface="Arial"/>
              <a:buChar char="•"/>
            </a:pPr>
            <a:r>
              <a:rPr lang="en-US" dirty="0" err="1" smtClean="0"/>
              <a:t>Filesize</a:t>
            </a:r>
            <a:r>
              <a:rPr lang="en-US" dirty="0" smtClean="0"/>
              <a:t> B, </a:t>
            </a:r>
            <a:r>
              <a:rPr lang="en-US" dirty="0"/>
              <a:t>B</a:t>
            </a:r>
            <a:r>
              <a:rPr lang="en-US" dirty="0" smtClean="0"/>
              <a:t>/</a:t>
            </a:r>
            <a:r>
              <a:rPr lang="en-US" dirty="0" err="1" smtClean="0"/>
              <a:t>k</a:t>
            </a:r>
            <a:r>
              <a:rPr lang="en-US" dirty="0" smtClean="0"/>
              <a:t> per block </a:t>
            </a:r>
            <a:endParaRPr lang="en-US" dirty="0"/>
          </a:p>
        </p:txBody>
      </p:sp>
      <p:sp>
        <p:nvSpPr>
          <p:cNvPr id="20" name="Rectangle 19"/>
          <p:cNvSpPr/>
          <p:nvPr/>
        </p:nvSpPr>
        <p:spPr>
          <a:xfrm>
            <a:off x="495300" y="4787900"/>
            <a:ext cx="7899400" cy="185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85800" y="4876800"/>
            <a:ext cx="6959600" cy="1569660"/>
          </a:xfrm>
          <a:prstGeom prst="rect">
            <a:avLst/>
          </a:prstGeom>
          <a:noFill/>
        </p:spPr>
        <p:txBody>
          <a:bodyPr wrap="square" rtlCol="0">
            <a:spAutoFit/>
          </a:bodyPr>
          <a:lstStyle/>
          <a:p>
            <a:r>
              <a:rPr lang="en-US" b="1" dirty="0" smtClean="0"/>
              <a:t>Functional repair</a:t>
            </a:r>
            <a:r>
              <a:rPr lang="en-US" dirty="0" smtClean="0"/>
              <a:t>: </a:t>
            </a:r>
            <a:r>
              <a:rPr lang="en-US" b="1" dirty="0" err="1" smtClean="0"/>
              <a:t>e</a:t>
            </a:r>
            <a:r>
              <a:rPr lang="en-US" dirty="0" smtClean="0"/>
              <a:t> can be different from </a:t>
            </a:r>
            <a:r>
              <a:rPr lang="en-US" b="1" dirty="0" smtClean="0"/>
              <a:t>a</a:t>
            </a:r>
            <a:r>
              <a:rPr lang="en-US" dirty="0" smtClean="0"/>
              <a:t>. Maintains the any </a:t>
            </a:r>
            <a:r>
              <a:rPr lang="en-US" dirty="0" err="1" smtClean="0"/>
              <a:t>k</a:t>
            </a:r>
            <a:r>
              <a:rPr lang="en-US" dirty="0" smtClean="0"/>
              <a:t> out of </a:t>
            </a:r>
            <a:r>
              <a:rPr lang="en-US" dirty="0" err="1" smtClean="0"/>
              <a:t>n</a:t>
            </a:r>
            <a:r>
              <a:rPr lang="en-US" dirty="0" smtClean="0"/>
              <a:t> reliability property. </a:t>
            </a:r>
          </a:p>
          <a:p>
            <a:endParaRPr lang="en-US" dirty="0" smtClean="0"/>
          </a:p>
          <a:p>
            <a:r>
              <a:rPr lang="en-US" b="1" dirty="0" smtClean="0"/>
              <a:t>Exact repair</a:t>
            </a:r>
            <a:r>
              <a:rPr lang="en-US" dirty="0" smtClean="0"/>
              <a:t>: </a:t>
            </a:r>
            <a:r>
              <a:rPr lang="en-US" dirty="0" err="1" smtClean="0"/>
              <a:t>e</a:t>
            </a:r>
            <a:r>
              <a:rPr lang="en-US" dirty="0" smtClean="0"/>
              <a:t> is exactly equal to a.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Repair problem	</a:t>
            </a:r>
            <a:endParaRPr lang="en-US" dirty="0"/>
          </a:p>
        </p:txBody>
      </p:sp>
      <p:sp>
        <p:nvSpPr>
          <p:cNvPr id="3" name="Slide Number Placeholder 2"/>
          <p:cNvSpPr>
            <a:spLocks noGrp="1"/>
          </p:cNvSpPr>
          <p:nvPr>
            <p:ph type="sldNum" sz="quarter" idx="12"/>
          </p:nvPr>
        </p:nvSpPr>
        <p:spPr/>
        <p:txBody>
          <a:bodyPr/>
          <a:lstStyle/>
          <a:p>
            <a:pPr>
              <a:defRPr/>
            </a:pPr>
            <a:fld id="{93EF0C4C-5D86-B54A-9C4C-58B427D56B2B}" type="slidenum">
              <a:rPr lang="en-US" smtClean="0"/>
              <a:pPr>
                <a:defRPr/>
              </a:pPr>
              <a:t>14</a:t>
            </a:fld>
            <a:endParaRPr lang="en-US"/>
          </a:p>
        </p:txBody>
      </p:sp>
      <p:sp>
        <p:nvSpPr>
          <p:cNvPr id="4" name="Rectangle 4"/>
          <p:cNvSpPr>
            <a:spLocks noChangeArrowheads="1"/>
          </p:cNvSpPr>
          <p:nvPr/>
        </p:nvSpPr>
        <p:spPr bwMode="auto">
          <a:xfrm>
            <a:off x="588735" y="2086590"/>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a</a:t>
            </a:r>
          </a:p>
        </p:txBody>
      </p:sp>
      <p:sp>
        <p:nvSpPr>
          <p:cNvPr id="5" name="Rectangle 5"/>
          <p:cNvSpPr>
            <a:spLocks noChangeArrowheads="1"/>
          </p:cNvSpPr>
          <p:nvPr/>
        </p:nvSpPr>
        <p:spPr bwMode="auto">
          <a:xfrm>
            <a:off x="1736782" y="2090362"/>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b</a:t>
            </a:r>
          </a:p>
        </p:txBody>
      </p:sp>
      <p:sp>
        <p:nvSpPr>
          <p:cNvPr id="6" name="Rectangle 6"/>
          <p:cNvSpPr>
            <a:spLocks noChangeArrowheads="1"/>
          </p:cNvSpPr>
          <p:nvPr/>
        </p:nvSpPr>
        <p:spPr bwMode="auto">
          <a:xfrm>
            <a:off x="2890108" y="2091514"/>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dirty="0" err="1">
                <a:solidFill>
                  <a:schemeClr val="bg1"/>
                </a:solidFill>
              </a:rPr>
              <a:t>c</a:t>
            </a:r>
            <a:endParaRPr lang="en-US" dirty="0">
              <a:solidFill>
                <a:schemeClr val="bg1"/>
              </a:solidFill>
            </a:endParaRPr>
          </a:p>
        </p:txBody>
      </p:sp>
      <p:sp>
        <p:nvSpPr>
          <p:cNvPr id="7" name="Rectangle 7"/>
          <p:cNvSpPr>
            <a:spLocks noChangeArrowheads="1"/>
          </p:cNvSpPr>
          <p:nvPr/>
        </p:nvSpPr>
        <p:spPr bwMode="auto">
          <a:xfrm>
            <a:off x="4030476" y="2095761"/>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d</a:t>
            </a:r>
          </a:p>
        </p:txBody>
      </p:sp>
      <p:sp>
        <p:nvSpPr>
          <p:cNvPr id="8" name="Rectangle 8"/>
          <p:cNvSpPr>
            <a:spLocks noChangeArrowheads="1"/>
          </p:cNvSpPr>
          <p:nvPr/>
        </p:nvSpPr>
        <p:spPr bwMode="auto">
          <a:xfrm>
            <a:off x="642108" y="4115079"/>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e</a:t>
            </a:r>
          </a:p>
        </p:txBody>
      </p:sp>
      <p:sp>
        <p:nvSpPr>
          <p:cNvPr id="9" name="Line 19"/>
          <p:cNvSpPr>
            <a:spLocks noChangeShapeType="1"/>
          </p:cNvSpPr>
          <p:nvPr/>
        </p:nvSpPr>
        <p:spPr bwMode="auto">
          <a:xfrm flipH="1">
            <a:off x="1269954" y="2617507"/>
            <a:ext cx="790482" cy="145129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5" name="Line 19"/>
          <p:cNvSpPr>
            <a:spLocks noChangeShapeType="1"/>
          </p:cNvSpPr>
          <p:nvPr/>
        </p:nvSpPr>
        <p:spPr bwMode="auto">
          <a:xfrm flipH="1">
            <a:off x="1412501" y="2604929"/>
            <a:ext cx="1922943" cy="143795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 name="Text Box 23"/>
          <p:cNvSpPr txBox="1">
            <a:spLocks noChangeArrowheads="1"/>
          </p:cNvSpPr>
          <p:nvPr/>
        </p:nvSpPr>
        <p:spPr bwMode="auto">
          <a:xfrm>
            <a:off x="1447113" y="2874071"/>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sp>
        <p:nvSpPr>
          <p:cNvPr id="17" name="Line 19"/>
          <p:cNvSpPr>
            <a:spLocks noChangeShapeType="1"/>
          </p:cNvSpPr>
          <p:nvPr/>
        </p:nvSpPr>
        <p:spPr bwMode="auto">
          <a:xfrm flipH="1">
            <a:off x="1593924" y="2604929"/>
            <a:ext cx="2752300" cy="146387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8" name="Text Box 23"/>
          <p:cNvSpPr txBox="1">
            <a:spLocks noChangeArrowheads="1"/>
          </p:cNvSpPr>
          <p:nvPr/>
        </p:nvSpPr>
        <p:spPr bwMode="auto">
          <a:xfrm>
            <a:off x="2820738" y="3223935"/>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sp>
        <p:nvSpPr>
          <p:cNvPr id="19" name="Text Box 23"/>
          <p:cNvSpPr txBox="1">
            <a:spLocks noChangeArrowheads="1"/>
          </p:cNvSpPr>
          <p:nvPr/>
        </p:nvSpPr>
        <p:spPr bwMode="auto">
          <a:xfrm>
            <a:off x="2104904" y="2883933"/>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solidFill>
                  <a:srgbClr val="CC0000"/>
                </a:solidFill>
                <a:latin typeface="Arial" charset="0"/>
              </a:rPr>
              <a:t>?</a:t>
            </a:r>
          </a:p>
        </p:txBody>
      </p:sp>
      <p:pic>
        <p:nvPicPr>
          <p:cNvPr id="21" name="Picture 37"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330160" y="1930736"/>
            <a:ext cx="609091" cy="820597"/>
          </a:xfrm>
          <a:prstGeom prst="rect">
            <a:avLst/>
          </a:prstGeom>
          <a:noFill/>
          <a:ln w="9525">
            <a:noFill/>
            <a:miter lim="800000"/>
            <a:headEnd/>
            <a:tailEnd/>
          </a:ln>
        </p:spPr>
      </p:pic>
      <p:sp>
        <p:nvSpPr>
          <p:cNvPr id="23" name="TextBox 22"/>
          <p:cNvSpPr txBox="1"/>
          <p:nvPr/>
        </p:nvSpPr>
        <p:spPr>
          <a:xfrm>
            <a:off x="5326036" y="1386502"/>
            <a:ext cx="3589566" cy="4893647"/>
          </a:xfrm>
          <a:prstGeom prst="rect">
            <a:avLst/>
          </a:prstGeom>
          <a:noFill/>
        </p:spPr>
        <p:txBody>
          <a:bodyPr wrap="square" rtlCol="0">
            <a:spAutoFit/>
          </a:bodyPr>
          <a:lstStyle/>
          <a:p>
            <a:pPr>
              <a:buFont typeface="Arial"/>
              <a:buChar char="•"/>
            </a:pPr>
            <a:r>
              <a:rPr lang="en-US" dirty="0" smtClean="0"/>
              <a:t>Ok, great, we can tolerate </a:t>
            </a:r>
            <a:r>
              <a:rPr lang="en-US" dirty="0" err="1" smtClean="0"/>
              <a:t>n-k</a:t>
            </a:r>
            <a:r>
              <a:rPr lang="en-US" dirty="0" smtClean="0"/>
              <a:t> disk failures without losing data. </a:t>
            </a:r>
          </a:p>
          <a:p>
            <a:endParaRPr lang="en-US" dirty="0" smtClean="0"/>
          </a:p>
          <a:p>
            <a:pPr>
              <a:buFont typeface="Arial"/>
              <a:buChar char="•"/>
            </a:pPr>
            <a:r>
              <a:rPr lang="en-US" dirty="0" smtClean="0"/>
              <a:t>If we have 1 failure however, how do we rebuild the lost blocks in a new disk?</a:t>
            </a:r>
          </a:p>
          <a:p>
            <a:pPr>
              <a:buFont typeface="Arial"/>
              <a:buChar char="•"/>
            </a:pPr>
            <a:endParaRPr lang="en-US" dirty="0" smtClean="0"/>
          </a:p>
          <a:p>
            <a:pPr>
              <a:buFont typeface="Arial"/>
              <a:buChar char="•"/>
            </a:pPr>
            <a:r>
              <a:rPr lang="en-US" dirty="0" smtClean="0"/>
              <a:t>Naïve repair: send </a:t>
            </a:r>
            <a:r>
              <a:rPr lang="en-US" dirty="0" err="1" smtClean="0"/>
              <a:t>k</a:t>
            </a:r>
            <a:r>
              <a:rPr lang="en-US" dirty="0" smtClean="0"/>
              <a:t> blocks. </a:t>
            </a:r>
          </a:p>
          <a:p>
            <a:pPr>
              <a:buFont typeface="Arial"/>
              <a:buChar char="•"/>
            </a:pPr>
            <a:endParaRPr lang="en-US" dirty="0" smtClean="0"/>
          </a:p>
          <a:p>
            <a:pPr>
              <a:buFont typeface="Arial"/>
              <a:buChar char="•"/>
            </a:pPr>
            <a:r>
              <a:rPr lang="en-US" dirty="0" err="1" smtClean="0"/>
              <a:t>Filesize</a:t>
            </a:r>
            <a:r>
              <a:rPr lang="en-US" dirty="0" smtClean="0"/>
              <a:t> B, </a:t>
            </a:r>
            <a:r>
              <a:rPr lang="en-US" dirty="0"/>
              <a:t>B</a:t>
            </a:r>
            <a:r>
              <a:rPr lang="en-US" dirty="0" smtClean="0"/>
              <a:t>/</a:t>
            </a:r>
            <a:r>
              <a:rPr lang="en-US" dirty="0" err="1" smtClean="0"/>
              <a:t>k</a:t>
            </a:r>
            <a:r>
              <a:rPr lang="en-US" dirty="0" smtClean="0"/>
              <a:t> per block </a:t>
            </a:r>
            <a:endParaRPr lang="en-US" dirty="0"/>
          </a:p>
        </p:txBody>
      </p:sp>
      <p:sp>
        <p:nvSpPr>
          <p:cNvPr id="20" name="Rectangle 19"/>
          <p:cNvSpPr/>
          <p:nvPr/>
        </p:nvSpPr>
        <p:spPr>
          <a:xfrm>
            <a:off x="311009" y="2863708"/>
            <a:ext cx="8449089" cy="37402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86812" y="3109910"/>
            <a:ext cx="7658607" cy="3046988"/>
          </a:xfrm>
          <a:prstGeom prst="rect">
            <a:avLst/>
          </a:prstGeom>
          <a:noFill/>
        </p:spPr>
        <p:txBody>
          <a:bodyPr wrap="square" rtlCol="0">
            <a:spAutoFit/>
          </a:bodyPr>
          <a:lstStyle/>
          <a:p>
            <a:r>
              <a:rPr lang="en-US" dirty="0" smtClean="0"/>
              <a:t>It is possible to functionally repair a code by communicating only </a:t>
            </a:r>
          </a:p>
          <a:p>
            <a:endParaRPr lang="en-US" dirty="0" smtClean="0"/>
          </a:p>
          <a:p>
            <a:endParaRPr lang="en-US" dirty="0" smtClean="0"/>
          </a:p>
          <a:p>
            <a:endParaRPr lang="en-US" dirty="0" smtClean="0"/>
          </a:p>
          <a:p>
            <a:endParaRPr lang="en-US" dirty="0" smtClean="0"/>
          </a:p>
          <a:p>
            <a:r>
              <a:rPr lang="en-US" dirty="0" smtClean="0"/>
              <a:t>As opposed to naïve repair cost of </a:t>
            </a:r>
            <a:r>
              <a:rPr lang="en-US" i="1" dirty="0" smtClean="0"/>
              <a:t>B</a:t>
            </a:r>
            <a:r>
              <a:rPr lang="en-US" dirty="0" smtClean="0"/>
              <a:t> bits.</a:t>
            </a:r>
          </a:p>
          <a:p>
            <a:pPr algn="ctr"/>
            <a:r>
              <a:rPr lang="en-US" dirty="0" smtClean="0"/>
              <a:t>(Regenerating Codes)  </a:t>
            </a:r>
            <a:endParaRPr lang="en-US" dirty="0"/>
          </a:p>
        </p:txBody>
      </p:sp>
      <p:pic>
        <p:nvPicPr>
          <p:cNvPr id="24" name="Picture 23"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087394" y="3795252"/>
            <a:ext cx="2835442" cy="83069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34950"/>
            <a:ext cx="8839200" cy="609600"/>
          </a:xfrm>
          <a:noFill/>
        </p:spPr>
        <p:txBody>
          <a:bodyPr/>
          <a:lstStyle/>
          <a:p>
            <a:r>
              <a:rPr lang="en-US" dirty="0" smtClean="0"/>
              <a:t>Exact repair with 3GB</a:t>
            </a:r>
          </a:p>
        </p:txBody>
      </p:sp>
      <p:sp>
        <p:nvSpPr>
          <p:cNvPr id="25603" name="Rectangle 4"/>
          <p:cNvSpPr>
            <a:spLocks noChangeArrowheads="1"/>
          </p:cNvSpPr>
          <p:nvPr/>
        </p:nvSpPr>
        <p:spPr bwMode="auto">
          <a:xfrm>
            <a:off x="447675" y="1417638"/>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5604" name="Rectangle 5"/>
          <p:cNvSpPr>
            <a:spLocks noChangeArrowheads="1"/>
          </p:cNvSpPr>
          <p:nvPr/>
        </p:nvSpPr>
        <p:spPr bwMode="auto">
          <a:xfrm>
            <a:off x="2581275" y="1417638"/>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5605" name="Rectangle 6"/>
          <p:cNvSpPr>
            <a:spLocks noChangeArrowheads="1"/>
          </p:cNvSpPr>
          <p:nvPr/>
        </p:nvSpPr>
        <p:spPr bwMode="auto">
          <a:xfrm>
            <a:off x="4714875" y="1417638"/>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5606" name="Rectangle 7"/>
          <p:cNvSpPr>
            <a:spLocks noChangeArrowheads="1"/>
          </p:cNvSpPr>
          <p:nvPr/>
        </p:nvSpPr>
        <p:spPr bwMode="auto">
          <a:xfrm>
            <a:off x="6848475" y="1417638"/>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5607" name="Rectangle 8"/>
          <p:cNvSpPr>
            <a:spLocks noChangeArrowheads="1"/>
          </p:cNvSpPr>
          <p:nvPr/>
        </p:nvSpPr>
        <p:spPr bwMode="auto">
          <a:xfrm>
            <a:off x="447675" y="2560638"/>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5608" name="Rectangle 9"/>
          <p:cNvSpPr>
            <a:spLocks noChangeArrowheads="1"/>
          </p:cNvSpPr>
          <p:nvPr/>
        </p:nvSpPr>
        <p:spPr bwMode="auto">
          <a:xfrm>
            <a:off x="2581275" y="2560638"/>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5609" name="Rectangle 10"/>
          <p:cNvSpPr>
            <a:spLocks noChangeArrowheads="1"/>
          </p:cNvSpPr>
          <p:nvPr/>
        </p:nvSpPr>
        <p:spPr bwMode="auto">
          <a:xfrm>
            <a:off x="4714875" y="2560638"/>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5610" name="Rectangle 11"/>
          <p:cNvSpPr>
            <a:spLocks noChangeArrowheads="1"/>
          </p:cNvSpPr>
          <p:nvPr/>
        </p:nvSpPr>
        <p:spPr bwMode="auto">
          <a:xfrm>
            <a:off x="6848475" y="2560638"/>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5611" name="Rectangle 12"/>
          <p:cNvSpPr>
            <a:spLocks noChangeArrowheads="1"/>
          </p:cNvSpPr>
          <p:nvPr/>
        </p:nvSpPr>
        <p:spPr bwMode="auto">
          <a:xfrm>
            <a:off x="1111250" y="1762125"/>
            <a:ext cx="388938"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a:t>
            </a:r>
          </a:p>
        </p:txBody>
      </p:sp>
      <p:sp>
        <p:nvSpPr>
          <p:cNvPr id="25612" name="Rectangle 13"/>
          <p:cNvSpPr>
            <a:spLocks noChangeArrowheads="1"/>
          </p:cNvSpPr>
          <p:nvPr/>
        </p:nvSpPr>
        <p:spPr bwMode="auto">
          <a:xfrm>
            <a:off x="1111250" y="2752725"/>
            <a:ext cx="368300"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a:t>
            </a:r>
          </a:p>
        </p:txBody>
      </p:sp>
      <p:sp>
        <p:nvSpPr>
          <p:cNvPr id="25613" name="Rectangle 14"/>
          <p:cNvSpPr>
            <a:spLocks noChangeArrowheads="1"/>
          </p:cNvSpPr>
          <p:nvPr/>
        </p:nvSpPr>
        <p:spPr bwMode="auto">
          <a:xfrm>
            <a:off x="3244850" y="1762125"/>
            <a:ext cx="368300"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c</a:t>
            </a:r>
          </a:p>
        </p:txBody>
      </p:sp>
      <p:sp>
        <p:nvSpPr>
          <p:cNvPr id="25614" name="Rectangle 15"/>
          <p:cNvSpPr>
            <a:spLocks noChangeArrowheads="1"/>
          </p:cNvSpPr>
          <p:nvPr/>
        </p:nvSpPr>
        <p:spPr bwMode="auto">
          <a:xfrm>
            <a:off x="3244850" y="2828925"/>
            <a:ext cx="388938"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d</a:t>
            </a:r>
          </a:p>
        </p:txBody>
      </p:sp>
      <p:sp>
        <p:nvSpPr>
          <p:cNvPr id="25615" name="Rectangle 16"/>
          <p:cNvSpPr>
            <a:spLocks noChangeArrowheads="1"/>
          </p:cNvSpPr>
          <p:nvPr/>
        </p:nvSpPr>
        <p:spPr bwMode="auto">
          <a:xfrm>
            <a:off x="5226050" y="1762125"/>
            <a:ext cx="887413"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a+c</a:t>
            </a:r>
          </a:p>
        </p:txBody>
      </p:sp>
      <p:sp>
        <p:nvSpPr>
          <p:cNvPr id="25616" name="Rectangle 17"/>
          <p:cNvSpPr>
            <a:spLocks noChangeArrowheads="1"/>
          </p:cNvSpPr>
          <p:nvPr/>
        </p:nvSpPr>
        <p:spPr bwMode="auto">
          <a:xfrm>
            <a:off x="5226050" y="2828925"/>
            <a:ext cx="887413"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b+d</a:t>
            </a:r>
          </a:p>
        </p:txBody>
      </p:sp>
      <p:sp>
        <p:nvSpPr>
          <p:cNvPr id="25617" name="Rectangle 18"/>
          <p:cNvSpPr>
            <a:spLocks noChangeArrowheads="1"/>
          </p:cNvSpPr>
          <p:nvPr/>
        </p:nvSpPr>
        <p:spPr bwMode="auto">
          <a:xfrm>
            <a:off x="7359650" y="1762125"/>
            <a:ext cx="866775"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b+c</a:t>
            </a:r>
          </a:p>
        </p:txBody>
      </p:sp>
      <p:sp>
        <p:nvSpPr>
          <p:cNvPr id="25618" name="Rectangle 19"/>
          <p:cNvSpPr>
            <a:spLocks noChangeArrowheads="1"/>
          </p:cNvSpPr>
          <p:nvPr/>
        </p:nvSpPr>
        <p:spPr bwMode="auto">
          <a:xfrm>
            <a:off x="7131050" y="2828925"/>
            <a:ext cx="1519238"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a:t> </a:t>
            </a:r>
            <a:r>
              <a:rPr lang="en-US" i="1">
                <a:latin typeface="Euclid" pitchFamily="18" charset="0"/>
              </a:rPr>
              <a:t>a+b+d</a:t>
            </a:r>
          </a:p>
        </p:txBody>
      </p:sp>
      <p:sp>
        <p:nvSpPr>
          <p:cNvPr id="25619" name="Rectangle 20"/>
          <p:cNvSpPr>
            <a:spLocks noChangeArrowheads="1"/>
          </p:cNvSpPr>
          <p:nvPr/>
        </p:nvSpPr>
        <p:spPr bwMode="auto">
          <a:xfrm>
            <a:off x="365125" y="1106488"/>
            <a:ext cx="2125663" cy="2605087"/>
          </a:xfrm>
          <a:prstGeom prst="rect">
            <a:avLst/>
          </a:prstGeom>
          <a:solidFill>
            <a:schemeClr val="folHlink">
              <a:alpha val="56078"/>
            </a:schemeClr>
          </a:solidFill>
          <a:ln w="12700">
            <a:noFill/>
            <a:miter lim="800000"/>
            <a:headEnd/>
            <a:tailEnd/>
          </a:ln>
        </p:spPr>
        <p:txBody>
          <a:bodyPr wrap="none" anchor="ctr">
            <a:prstTxWarp prst="textNoShape">
              <a:avLst/>
            </a:prstTxWarp>
          </a:bodyPr>
          <a:lstStyle/>
          <a:p>
            <a:endParaRPr lang="en-US"/>
          </a:p>
        </p:txBody>
      </p:sp>
      <p:sp>
        <p:nvSpPr>
          <p:cNvPr id="235541" name="Text Box 21"/>
          <p:cNvSpPr txBox="1">
            <a:spLocks noChangeArrowheads="1"/>
          </p:cNvSpPr>
          <p:nvPr/>
        </p:nvSpPr>
        <p:spPr bwMode="auto">
          <a:xfrm>
            <a:off x="4991100" y="4262438"/>
            <a:ext cx="3149600" cy="461962"/>
          </a:xfrm>
          <a:prstGeom prst="rect">
            <a:avLst/>
          </a:prstGeom>
          <a:solidFill>
            <a:srgbClr val="A2FFA3"/>
          </a:solidFill>
          <a:ln w="12700">
            <a:noFill/>
            <a:miter lim="800000"/>
            <a:headEnd/>
            <a:tailEnd/>
          </a:ln>
        </p:spPr>
        <p:txBody>
          <a:bodyPr>
            <a:prstTxWarp prst="textNoShape">
              <a:avLst/>
            </a:prstTxWarp>
            <a:spAutoFit/>
          </a:bodyPr>
          <a:lstStyle/>
          <a:p>
            <a:r>
              <a:rPr lang="en-US" i="1">
                <a:latin typeface="Euclid" pitchFamily="18" charset="0"/>
              </a:rPr>
              <a:t>a = (b+d) + (a+b+d)</a:t>
            </a:r>
          </a:p>
        </p:txBody>
      </p:sp>
      <p:sp>
        <p:nvSpPr>
          <p:cNvPr id="235542" name="Line 22"/>
          <p:cNvSpPr>
            <a:spLocks noChangeShapeType="1"/>
          </p:cNvSpPr>
          <p:nvPr/>
        </p:nvSpPr>
        <p:spPr bwMode="auto">
          <a:xfrm flipH="1">
            <a:off x="2636838" y="3581400"/>
            <a:ext cx="3001962" cy="1220788"/>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235543" name="Line 23"/>
          <p:cNvSpPr>
            <a:spLocks noChangeShapeType="1"/>
          </p:cNvSpPr>
          <p:nvPr/>
        </p:nvSpPr>
        <p:spPr bwMode="auto">
          <a:xfrm flipH="1">
            <a:off x="2686050" y="3581400"/>
            <a:ext cx="4705350" cy="1514475"/>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235544" name="Text Box 24"/>
          <p:cNvSpPr txBox="1">
            <a:spLocks noChangeArrowheads="1"/>
          </p:cNvSpPr>
          <p:nvPr/>
        </p:nvSpPr>
        <p:spPr bwMode="auto">
          <a:xfrm>
            <a:off x="4999038" y="5268913"/>
            <a:ext cx="2781300" cy="579437"/>
          </a:xfrm>
          <a:prstGeom prst="rect">
            <a:avLst/>
          </a:prstGeom>
          <a:solidFill>
            <a:srgbClr val="A2FFA3"/>
          </a:solidFill>
          <a:ln w="12700">
            <a:noFill/>
            <a:miter lim="800000"/>
            <a:headEnd/>
            <a:tailEnd/>
          </a:ln>
        </p:spPr>
        <p:txBody>
          <a:bodyPr wrap="none">
            <a:prstTxWarp prst="textNoShape">
              <a:avLst/>
            </a:prstTxWarp>
            <a:spAutoFit/>
          </a:bodyPr>
          <a:lstStyle/>
          <a:p>
            <a:r>
              <a:rPr lang="en-US" i="1">
                <a:latin typeface="Euclid" pitchFamily="18" charset="0"/>
              </a:rPr>
              <a:t>b = d + (b+d)</a:t>
            </a:r>
          </a:p>
        </p:txBody>
      </p:sp>
      <p:sp>
        <p:nvSpPr>
          <p:cNvPr id="235545" name="Line 25"/>
          <p:cNvSpPr>
            <a:spLocks noChangeShapeType="1"/>
          </p:cNvSpPr>
          <p:nvPr/>
        </p:nvSpPr>
        <p:spPr bwMode="auto">
          <a:xfrm flipH="1">
            <a:off x="2555875" y="3505200"/>
            <a:ext cx="796925" cy="1117600"/>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25625" name="Rectangle 5"/>
          <p:cNvSpPr>
            <a:spLocks noChangeArrowheads="1"/>
          </p:cNvSpPr>
          <p:nvPr/>
        </p:nvSpPr>
        <p:spPr bwMode="auto">
          <a:xfrm>
            <a:off x="438150" y="396240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r>
              <a:rPr lang="en-US"/>
              <a:t>        a?</a:t>
            </a:r>
          </a:p>
        </p:txBody>
      </p:sp>
      <p:sp>
        <p:nvSpPr>
          <p:cNvPr id="25626" name="Rectangle 9"/>
          <p:cNvSpPr>
            <a:spLocks noChangeArrowheads="1"/>
          </p:cNvSpPr>
          <p:nvPr/>
        </p:nvSpPr>
        <p:spPr bwMode="auto">
          <a:xfrm>
            <a:off x="438150" y="510540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r>
              <a:rPr lang="en-US"/>
              <a:t>        b?</a:t>
            </a:r>
          </a:p>
        </p:txBody>
      </p:sp>
      <p:sp>
        <p:nvSpPr>
          <p:cNvPr id="28" name="TextBox 27"/>
          <p:cNvSpPr txBox="1">
            <a:spLocks noChangeArrowheads="1"/>
          </p:cNvSpPr>
          <p:nvPr/>
        </p:nvSpPr>
        <p:spPr bwMode="auto">
          <a:xfrm>
            <a:off x="3028950" y="3825875"/>
            <a:ext cx="1057275" cy="461963"/>
          </a:xfrm>
          <a:prstGeom prst="rect">
            <a:avLst/>
          </a:prstGeom>
          <a:noFill/>
          <a:ln w="9525">
            <a:noFill/>
            <a:miter lim="800000"/>
            <a:headEnd/>
            <a:tailEnd/>
          </a:ln>
        </p:spPr>
        <p:txBody>
          <a:bodyPr>
            <a:prstTxWarp prst="textNoShape">
              <a:avLst/>
            </a:prstTxWarp>
            <a:spAutoFit/>
          </a:bodyPr>
          <a:lstStyle/>
          <a:p>
            <a:r>
              <a:rPr lang="en-US" dirty="0" smtClean="0"/>
              <a:t>1GB</a:t>
            </a:r>
            <a:endParaRPr lang="en-US" dirty="0"/>
          </a:p>
        </p:txBody>
      </p:sp>
      <p:pic>
        <p:nvPicPr>
          <p:cNvPr id="25628" name="Picture 37"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536700" y="1808163"/>
            <a:ext cx="908050" cy="1222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1"/>
                                        </p:tgtEl>
                                        <p:attrNameLst>
                                          <p:attrName>style.visibility</p:attrName>
                                        </p:attrNameLst>
                                      </p:cBhvr>
                                      <p:to>
                                        <p:strVal val="visible"/>
                                      </p:to>
                                    </p:set>
                                    <p:animEffect transition="in" filter="wipe(left)">
                                      <p:cBhvr>
                                        <p:cTn id="7" dur="500"/>
                                        <p:tgtEl>
                                          <p:spTgt spid="23554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35542"/>
                                        </p:tgtEl>
                                        <p:attrNameLst>
                                          <p:attrName>style.visibility</p:attrName>
                                        </p:attrNameLst>
                                      </p:cBhvr>
                                      <p:to>
                                        <p:strVal val="visible"/>
                                      </p:to>
                                    </p:set>
                                    <p:animEffect transition="in" filter="wipe(right)">
                                      <p:cBhvr>
                                        <p:cTn id="11" dur="500"/>
                                        <p:tgtEl>
                                          <p:spTgt spid="23554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35543"/>
                                        </p:tgtEl>
                                        <p:attrNameLst>
                                          <p:attrName>style.visibility</p:attrName>
                                        </p:attrNameLst>
                                      </p:cBhvr>
                                      <p:to>
                                        <p:strVal val="visible"/>
                                      </p:to>
                                    </p:set>
                                    <p:animEffect transition="in" filter="wipe(right)">
                                      <p:cBhvr>
                                        <p:cTn id="14" dur="500"/>
                                        <p:tgtEl>
                                          <p:spTgt spid="23554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5544"/>
                                        </p:tgtEl>
                                        <p:attrNameLst>
                                          <p:attrName>style.visibility</p:attrName>
                                        </p:attrNameLst>
                                      </p:cBhvr>
                                      <p:to>
                                        <p:strVal val="visible"/>
                                      </p:to>
                                    </p:set>
                                    <p:animEffect transition="in" filter="wipe(left)">
                                      <p:cBhvr>
                                        <p:cTn id="19" dur="500"/>
                                        <p:tgtEl>
                                          <p:spTgt spid="235544"/>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235545"/>
                                        </p:tgtEl>
                                        <p:attrNameLst>
                                          <p:attrName>style.visibility</p:attrName>
                                        </p:attrNameLst>
                                      </p:cBhvr>
                                      <p:to>
                                        <p:strVal val="visible"/>
                                      </p:to>
                                    </p:set>
                                    <p:animEffect transition="in" filter="wipe(right)">
                                      <p:cBhvr>
                                        <p:cTn id="23" dur="500"/>
                                        <p:tgtEl>
                                          <p:spTgt spid="235545"/>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1" grpId="0" animBg="1"/>
      <p:bldP spid="235542" grpId="0" animBg="1"/>
      <p:bldP spid="235543" grpId="0" animBg="1"/>
      <p:bldP spid="235544" grpId="0" animBg="1"/>
      <p:bldP spid="235545" grpId="0" animBg="1"/>
      <p:bldP spid="2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34950"/>
            <a:ext cx="8839200" cy="609600"/>
          </a:xfrm>
          <a:noFill/>
        </p:spPr>
        <p:txBody>
          <a:bodyPr/>
          <a:lstStyle/>
          <a:p>
            <a:r>
              <a:rPr lang="en-US" smtClean="0"/>
              <a:t>Systematic repair with 1.5GB</a:t>
            </a:r>
          </a:p>
        </p:txBody>
      </p:sp>
      <p:sp>
        <p:nvSpPr>
          <p:cNvPr id="26627" name="Rectangle 4"/>
          <p:cNvSpPr>
            <a:spLocks noChangeArrowheads="1"/>
          </p:cNvSpPr>
          <p:nvPr/>
        </p:nvSpPr>
        <p:spPr bwMode="auto">
          <a:xfrm>
            <a:off x="447675" y="1417638"/>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6628" name="Rectangle 5"/>
          <p:cNvSpPr>
            <a:spLocks noChangeArrowheads="1"/>
          </p:cNvSpPr>
          <p:nvPr/>
        </p:nvSpPr>
        <p:spPr bwMode="auto">
          <a:xfrm>
            <a:off x="2581275" y="1417638"/>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6629" name="Rectangle 6"/>
          <p:cNvSpPr>
            <a:spLocks noChangeArrowheads="1"/>
          </p:cNvSpPr>
          <p:nvPr/>
        </p:nvSpPr>
        <p:spPr bwMode="auto">
          <a:xfrm>
            <a:off x="4714875" y="1417638"/>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6630" name="Rectangle 7"/>
          <p:cNvSpPr>
            <a:spLocks noChangeArrowheads="1"/>
          </p:cNvSpPr>
          <p:nvPr/>
        </p:nvSpPr>
        <p:spPr bwMode="auto">
          <a:xfrm>
            <a:off x="6848475" y="1417638"/>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6631" name="Rectangle 8"/>
          <p:cNvSpPr>
            <a:spLocks noChangeArrowheads="1"/>
          </p:cNvSpPr>
          <p:nvPr/>
        </p:nvSpPr>
        <p:spPr bwMode="auto">
          <a:xfrm>
            <a:off x="447675" y="2560638"/>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6632" name="Rectangle 9"/>
          <p:cNvSpPr>
            <a:spLocks noChangeArrowheads="1"/>
          </p:cNvSpPr>
          <p:nvPr/>
        </p:nvSpPr>
        <p:spPr bwMode="auto">
          <a:xfrm>
            <a:off x="2581275" y="2560638"/>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6633" name="Rectangle 10"/>
          <p:cNvSpPr>
            <a:spLocks noChangeArrowheads="1"/>
          </p:cNvSpPr>
          <p:nvPr/>
        </p:nvSpPr>
        <p:spPr bwMode="auto">
          <a:xfrm>
            <a:off x="4714875" y="2560638"/>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6634" name="Rectangle 11"/>
          <p:cNvSpPr>
            <a:spLocks noChangeArrowheads="1"/>
          </p:cNvSpPr>
          <p:nvPr/>
        </p:nvSpPr>
        <p:spPr bwMode="auto">
          <a:xfrm>
            <a:off x="6848475" y="2560638"/>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6635" name="Rectangle 12"/>
          <p:cNvSpPr>
            <a:spLocks noChangeArrowheads="1"/>
          </p:cNvSpPr>
          <p:nvPr/>
        </p:nvSpPr>
        <p:spPr bwMode="auto">
          <a:xfrm>
            <a:off x="1111250" y="1762125"/>
            <a:ext cx="388938"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a:t>
            </a:r>
          </a:p>
        </p:txBody>
      </p:sp>
      <p:sp>
        <p:nvSpPr>
          <p:cNvPr id="26636" name="Rectangle 13"/>
          <p:cNvSpPr>
            <a:spLocks noChangeArrowheads="1"/>
          </p:cNvSpPr>
          <p:nvPr/>
        </p:nvSpPr>
        <p:spPr bwMode="auto">
          <a:xfrm>
            <a:off x="1111250" y="2752725"/>
            <a:ext cx="368300"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a:t>
            </a:r>
          </a:p>
        </p:txBody>
      </p:sp>
      <p:sp>
        <p:nvSpPr>
          <p:cNvPr id="26637" name="Rectangle 14"/>
          <p:cNvSpPr>
            <a:spLocks noChangeArrowheads="1"/>
          </p:cNvSpPr>
          <p:nvPr/>
        </p:nvSpPr>
        <p:spPr bwMode="auto">
          <a:xfrm>
            <a:off x="3244850" y="1762125"/>
            <a:ext cx="368300"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c</a:t>
            </a:r>
          </a:p>
        </p:txBody>
      </p:sp>
      <p:sp>
        <p:nvSpPr>
          <p:cNvPr id="26638" name="Rectangle 15"/>
          <p:cNvSpPr>
            <a:spLocks noChangeArrowheads="1"/>
          </p:cNvSpPr>
          <p:nvPr/>
        </p:nvSpPr>
        <p:spPr bwMode="auto">
          <a:xfrm>
            <a:off x="3244850" y="2828925"/>
            <a:ext cx="388938"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d</a:t>
            </a:r>
          </a:p>
        </p:txBody>
      </p:sp>
      <p:sp>
        <p:nvSpPr>
          <p:cNvPr id="26639" name="Rectangle 16"/>
          <p:cNvSpPr>
            <a:spLocks noChangeArrowheads="1"/>
          </p:cNvSpPr>
          <p:nvPr/>
        </p:nvSpPr>
        <p:spPr bwMode="auto">
          <a:xfrm>
            <a:off x="5226050" y="1762125"/>
            <a:ext cx="887413"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a+c</a:t>
            </a:r>
          </a:p>
        </p:txBody>
      </p:sp>
      <p:sp>
        <p:nvSpPr>
          <p:cNvPr id="26640" name="Rectangle 17"/>
          <p:cNvSpPr>
            <a:spLocks noChangeArrowheads="1"/>
          </p:cNvSpPr>
          <p:nvPr/>
        </p:nvSpPr>
        <p:spPr bwMode="auto">
          <a:xfrm>
            <a:off x="5226050" y="2828925"/>
            <a:ext cx="887413"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b+d</a:t>
            </a:r>
          </a:p>
        </p:txBody>
      </p:sp>
      <p:sp>
        <p:nvSpPr>
          <p:cNvPr id="26641" name="Rectangle 18"/>
          <p:cNvSpPr>
            <a:spLocks noChangeArrowheads="1"/>
          </p:cNvSpPr>
          <p:nvPr/>
        </p:nvSpPr>
        <p:spPr bwMode="auto">
          <a:xfrm>
            <a:off x="7359650" y="1762125"/>
            <a:ext cx="866775"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b+c</a:t>
            </a:r>
          </a:p>
        </p:txBody>
      </p:sp>
      <p:sp>
        <p:nvSpPr>
          <p:cNvPr id="26642" name="Rectangle 19"/>
          <p:cNvSpPr>
            <a:spLocks noChangeArrowheads="1"/>
          </p:cNvSpPr>
          <p:nvPr/>
        </p:nvSpPr>
        <p:spPr bwMode="auto">
          <a:xfrm>
            <a:off x="7131050" y="2828925"/>
            <a:ext cx="1519238" cy="576263"/>
          </a:xfrm>
          <a:prstGeom prst="rect">
            <a:avLst/>
          </a:prstGeom>
          <a:noFill/>
          <a:ln w="12700">
            <a:noFill/>
            <a:miter lim="800000"/>
            <a:headEnd/>
            <a:tailEnd/>
          </a:ln>
        </p:spPr>
        <p:txBody>
          <a:bodyPr wrap="none" lIns="90488" tIns="44450" rIns="90488" bIns="44450">
            <a:prstTxWarp prst="textNoShape">
              <a:avLst/>
            </a:prstTxWarp>
            <a:spAutoFit/>
          </a:bodyPr>
          <a:lstStyle/>
          <a:p>
            <a:r>
              <a:rPr lang="en-US"/>
              <a:t> </a:t>
            </a:r>
            <a:r>
              <a:rPr lang="en-US" i="1">
                <a:latin typeface="Euclid" pitchFamily="18" charset="0"/>
              </a:rPr>
              <a:t>a+b+d</a:t>
            </a:r>
          </a:p>
        </p:txBody>
      </p:sp>
      <p:sp>
        <p:nvSpPr>
          <p:cNvPr id="26643" name="Rectangle 20"/>
          <p:cNvSpPr>
            <a:spLocks noChangeArrowheads="1"/>
          </p:cNvSpPr>
          <p:nvPr/>
        </p:nvSpPr>
        <p:spPr bwMode="auto">
          <a:xfrm>
            <a:off x="365125" y="1106488"/>
            <a:ext cx="2125663" cy="2605087"/>
          </a:xfrm>
          <a:prstGeom prst="rect">
            <a:avLst/>
          </a:prstGeom>
          <a:solidFill>
            <a:schemeClr val="folHlink">
              <a:alpha val="56078"/>
            </a:schemeClr>
          </a:solidFill>
          <a:ln w="12700">
            <a:noFill/>
            <a:miter lim="800000"/>
            <a:headEnd/>
            <a:tailEnd/>
          </a:ln>
        </p:spPr>
        <p:txBody>
          <a:bodyPr wrap="none" anchor="ctr">
            <a:prstTxWarp prst="textNoShape">
              <a:avLst/>
            </a:prstTxWarp>
          </a:bodyPr>
          <a:lstStyle/>
          <a:p>
            <a:endParaRPr lang="en-US"/>
          </a:p>
        </p:txBody>
      </p:sp>
      <p:sp>
        <p:nvSpPr>
          <p:cNvPr id="26644" name="Text Box 21"/>
          <p:cNvSpPr txBox="1">
            <a:spLocks noChangeArrowheads="1"/>
          </p:cNvSpPr>
          <p:nvPr/>
        </p:nvSpPr>
        <p:spPr bwMode="auto">
          <a:xfrm>
            <a:off x="4991100" y="4262438"/>
            <a:ext cx="3149600" cy="461962"/>
          </a:xfrm>
          <a:prstGeom prst="rect">
            <a:avLst/>
          </a:prstGeom>
          <a:solidFill>
            <a:srgbClr val="A2FFA3"/>
          </a:solidFill>
          <a:ln w="12700">
            <a:noFill/>
            <a:miter lim="800000"/>
            <a:headEnd/>
            <a:tailEnd/>
          </a:ln>
        </p:spPr>
        <p:txBody>
          <a:bodyPr>
            <a:prstTxWarp prst="textNoShape">
              <a:avLst/>
            </a:prstTxWarp>
            <a:spAutoFit/>
          </a:bodyPr>
          <a:lstStyle/>
          <a:p>
            <a:r>
              <a:rPr lang="en-US" i="1">
                <a:latin typeface="Euclid" pitchFamily="18" charset="0"/>
              </a:rPr>
              <a:t>a = (b+d) + (a+b+d)</a:t>
            </a:r>
          </a:p>
        </p:txBody>
      </p:sp>
      <p:sp>
        <p:nvSpPr>
          <p:cNvPr id="26645" name="Line 22"/>
          <p:cNvSpPr>
            <a:spLocks noChangeShapeType="1"/>
          </p:cNvSpPr>
          <p:nvPr/>
        </p:nvSpPr>
        <p:spPr bwMode="auto">
          <a:xfrm flipH="1">
            <a:off x="2636838" y="3581400"/>
            <a:ext cx="3001962" cy="1220788"/>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26646" name="Line 23"/>
          <p:cNvSpPr>
            <a:spLocks noChangeShapeType="1"/>
          </p:cNvSpPr>
          <p:nvPr/>
        </p:nvSpPr>
        <p:spPr bwMode="auto">
          <a:xfrm flipH="1">
            <a:off x="2686050" y="3581400"/>
            <a:ext cx="4705350" cy="1514475"/>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26647" name="Text Box 24"/>
          <p:cNvSpPr txBox="1">
            <a:spLocks noChangeArrowheads="1"/>
          </p:cNvSpPr>
          <p:nvPr/>
        </p:nvSpPr>
        <p:spPr bwMode="auto">
          <a:xfrm>
            <a:off x="4999038" y="5268913"/>
            <a:ext cx="2781300" cy="579437"/>
          </a:xfrm>
          <a:prstGeom prst="rect">
            <a:avLst/>
          </a:prstGeom>
          <a:solidFill>
            <a:srgbClr val="A2FFA3"/>
          </a:solidFill>
          <a:ln w="12700">
            <a:noFill/>
            <a:miter lim="800000"/>
            <a:headEnd/>
            <a:tailEnd/>
          </a:ln>
        </p:spPr>
        <p:txBody>
          <a:bodyPr wrap="none">
            <a:prstTxWarp prst="textNoShape">
              <a:avLst/>
            </a:prstTxWarp>
            <a:spAutoFit/>
          </a:bodyPr>
          <a:lstStyle/>
          <a:p>
            <a:r>
              <a:rPr lang="en-US" i="1">
                <a:latin typeface="Euclid" pitchFamily="18" charset="0"/>
              </a:rPr>
              <a:t>b = d + (b+d)</a:t>
            </a:r>
          </a:p>
        </p:txBody>
      </p:sp>
      <p:sp>
        <p:nvSpPr>
          <p:cNvPr id="26648" name="Line 25"/>
          <p:cNvSpPr>
            <a:spLocks noChangeShapeType="1"/>
          </p:cNvSpPr>
          <p:nvPr/>
        </p:nvSpPr>
        <p:spPr bwMode="auto">
          <a:xfrm flipH="1">
            <a:off x="2555875" y="3505200"/>
            <a:ext cx="796925" cy="1117600"/>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26649" name="Rectangle 5"/>
          <p:cNvSpPr>
            <a:spLocks noChangeArrowheads="1"/>
          </p:cNvSpPr>
          <p:nvPr/>
        </p:nvSpPr>
        <p:spPr bwMode="auto">
          <a:xfrm>
            <a:off x="438150" y="396240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r>
              <a:rPr lang="en-US"/>
              <a:t>        a?</a:t>
            </a:r>
          </a:p>
        </p:txBody>
      </p:sp>
      <p:sp>
        <p:nvSpPr>
          <p:cNvPr id="26650" name="Rectangle 9"/>
          <p:cNvSpPr>
            <a:spLocks noChangeArrowheads="1"/>
          </p:cNvSpPr>
          <p:nvPr/>
        </p:nvSpPr>
        <p:spPr bwMode="auto">
          <a:xfrm>
            <a:off x="438150" y="510540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r>
              <a:rPr lang="en-US"/>
              <a:t>        b?</a:t>
            </a:r>
          </a:p>
        </p:txBody>
      </p:sp>
      <p:sp>
        <p:nvSpPr>
          <p:cNvPr id="26651" name="TextBox 27"/>
          <p:cNvSpPr txBox="1">
            <a:spLocks noChangeArrowheads="1"/>
          </p:cNvSpPr>
          <p:nvPr/>
        </p:nvSpPr>
        <p:spPr bwMode="auto">
          <a:xfrm>
            <a:off x="3028950" y="3825875"/>
            <a:ext cx="1057275" cy="461963"/>
          </a:xfrm>
          <a:prstGeom prst="rect">
            <a:avLst/>
          </a:prstGeom>
          <a:noFill/>
          <a:ln w="9525">
            <a:noFill/>
            <a:miter lim="800000"/>
            <a:headEnd/>
            <a:tailEnd/>
          </a:ln>
        </p:spPr>
        <p:txBody>
          <a:bodyPr>
            <a:prstTxWarp prst="textNoShape">
              <a:avLst/>
            </a:prstTxWarp>
            <a:spAutoFit/>
          </a:bodyPr>
          <a:lstStyle/>
          <a:p>
            <a:r>
              <a:rPr lang="en-US" dirty="0" smtClean="0"/>
              <a:t>1GB</a:t>
            </a:r>
            <a:endParaRPr lang="en-US" dirty="0"/>
          </a:p>
        </p:txBody>
      </p:sp>
      <p:sp>
        <p:nvSpPr>
          <p:cNvPr id="29" name="Rectangle 28"/>
          <p:cNvSpPr/>
          <p:nvPr/>
        </p:nvSpPr>
        <p:spPr>
          <a:xfrm>
            <a:off x="195263" y="244475"/>
            <a:ext cx="8677275" cy="22621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buFont typeface="Arial"/>
              <a:buChar char="•"/>
              <a:defRPr/>
            </a:pPr>
            <a:r>
              <a:rPr lang="en-US" dirty="0">
                <a:solidFill>
                  <a:srgbClr val="000000"/>
                </a:solidFill>
              </a:rPr>
              <a:t>Reconstructing all the data:</a:t>
            </a:r>
            <a:r>
              <a:rPr lang="en-US" dirty="0" smtClean="0">
                <a:solidFill>
                  <a:srgbClr val="000000"/>
                </a:solidFill>
              </a:rPr>
              <a:t> 4GB</a:t>
            </a:r>
            <a:endParaRPr lang="en-US" dirty="0">
              <a:solidFill>
                <a:srgbClr val="000000"/>
              </a:solidFill>
            </a:endParaRPr>
          </a:p>
          <a:p>
            <a:pPr algn="ctr">
              <a:buFont typeface="Arial"/>
              <a:buChar char="•"/>
              <a:defRPr/>
            </a:pPr>
            <a:r>
              <a:rPr lang="en-US" dirty="0">
                <a:solidFill>
                  <a:srgbClr val="000000"/>
                </a:solidFill>
              </a:rPr>
              <a:t>Repairing a single node:</a:t>
            </a:r>
            <a:r>
              <a:rPr lang="en-US" dirty="0" smtClean="0">
                <a:solidFill>
                  <a:srgbClr val="000000"/>
                </a:solidFill>
              </a:rPr>
              <a:t> </a:t>
            </a:r>
            <a:r>
              <a:rPr lang="en-US" dirty="0">
                <a:solidFill>
                  <a:srgbClr val="000000"/>
                </a:solidFill>
              </a:rPr>
              <a:t>3</a:t>
            </a:r>
            <a:r>
              <a:rPr lang="en-US" dirty="0" smtClean="0">
                <a:solidFill>
                  <a:srgbClr val="000000"/>
                </a:solidFill>
              </a:rPr>
              <a:t>GB</a:t>
            </a:r>
          </a:p>
          <a:p>
            <a:pPr algn="ctr">
              <a:buFont typeface="Arial"/>
              <a:buChar char="•"/>
              <a:defRPr/>
            </a:pPr>
            <a:r>
              <a:rPr lang="en-US" dirty="0">
                <a:solidFill>
                  <a:srgbClr val="000000"/>
                </a:solidFill>
              </a:rPr>
              <a:t>3 equations were aligned, solvable for </a:t>
            </a:r>
            <a:r>
              <a:rPr lang="en-US" dirty="0" err="1">
                <a:solidFill>
                  <a:srgbClr val="000000"/>
                </a:solidFill>
              </a:rPr>
              <a:t>a,b</a:t>
            </a:r>
            <a:r>
              <a:rPr lang="en-US" dirty="0">
                <a:solidFill>
                  <a:srgbClr val="000000"/>
                </a:solidFill>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81000"/>
            <a:ext cx="8839200" cy="609600"/>
          </a:xfrm>
          <a:noFill/>
        </p:spPr>
        <p:txBody>
          <a:bodyPr/>
          <a:lstStyle/>
          <a:p>
            <a:r>
              <a:rPr lang="en-US" smtClean="0"/>
              <a:t>  Repairing the last node</a:t>
            </a:r>
          </a:p>
        </p:txBody>
      </p:sp>
      <p:grpSp>
        <p:nvGrpSpPr>
          <p:cNvPr id="2" name="Group 3"/>
          <p:cNvGrpSpPr>
            <a:grpSpLocks/>
          </p:cNvGrpSpPr>
          <p:nvPr/>
        </p:nvGrpSpPr>
        <p:grpSpPr bwMode="auto">
          <a:xfrm>
            <a:off x="463550" y="1758950"/>
            <a:ext cx="8369300" cy="2273300"/>
            <a:chOff x="292" y="1108"/>
            <a:chExt cx="5272" cy="1432"/>
          </a:xfrm>
        </p:grpSpPr>
        <p:sp>
          <p:nvSpPr>
            <p:cNvPr id="27659" name="Rectangle 4"/>
            <p:cNvSpPr>
              <a:spLocks noChangeArrowheads="1"/>
            </p:cNvSpPr>
            <p:nvPr/>
          </p:nvSpPr>
          <p:spPr bwMode="auto">
            <a:xfrm>
              <a:off x="292" y="1108"/>
              <a:ext cx="1240" cy="712"/>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7660" name="Rectangle 5"/>
            <p:cNvSpPr>
              <a:spLocks noChangeArrowheads="1"/>
            </p:cNvSpPr>
            <p:nvPr/>
          </p:nvSpPr>
          <p:spPr bwMode="auto">
            <a:xfrm>
              <a:off x="1636" y="1108"/>
              <a:ext cx="1240" cy="712"/>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7661" name="Rectangle 6"/>
            <p:cNvSpPr>
              <a:spLocks noChangeArrowheads="1"/>
            </p:cNvSpPr>
            <p:nvPr/>
          </p:nvSpPr>
          <p:spPr bwMode="auto">
            <a:xfrm>
              <a:off x="2980" y="1108"/>
              <a:ext cx="1240" cy="712"/>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7662" name="Rectangle 7"/>
            <p:cNvSpPr>
              <a:spLocks noChangeArrowheads="1"/>
            </p:cNvSpPr>
            <p:nvPr/>
          </p:nvSpPr>
          <p:spPr bwMode="auto">
            <a:xfrm>
              <a:off x="4324" y="1108"/>
              <a:ext cx="1240" cy="712"/>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7663" name="Rectangle 8"/>
            <p:cNvSpPr>
              <a:spLocks noChangeArrowheads="1"/>
            </p:cNvSpPr>
            <p:nvPr/>
          </p:nvSpPr>
          <p:spPr bwMode="auto">
            <a:xfrm>
              <a:off x="292" y="1828"/>
              <a:ext cx="1240" cy="712"/>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7664" name="Rectangle 9"/>
            <p:cNvSpPr>
              <a:spLocks noChangeArrowheads="1"/>
            </p:cNvSpPr>
            <p:nvPr/>
          </p:nvSpPr>
          <p:spPr bwMode="auto">
            <a:xfrm>
              <a:off x="1636" y="1828"/>
              <a:ext cx="1240" cy="712"/>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7665" name="Rectangle 10"/>
            <p:cNvSpPr>
              <a:spLocks noChangeArrowheads="1"/>
            </p:cNvSpPr>
            <p:nvPr/>
          </p:nvSpPr>
          <p:spPr bwMode="auto">
            <a:xfrm>
              <a:off x="2980" y="1828"/>
              <a:ext cx="1240" cy="712"/>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7666" name="Rectangle 11"/>
            <p:cNvSpPr>
              <a:spLocks noChangeArrowheads="1"/>
            </p:cNvSpPr>
            <p:nvPr/>
          </p:nvSpPr>
          <p:spPr bwMode="auto">
            <a:xfrm>
              <a:off x="4324" y="1828"/>
              <a:ext cx="1240" cy="712"/>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7667" name="Rectangle 12"/>
            <p:cNvSpPr>
              <a:spLocks noChangeArrowheads="1"/>
            </p:cNvSpPr>
            <p:nvPr/>
          </p:nvSpPr>
          <p:spPr bwMode="auto">
            <a:xfrm>
              <a:off x="710" y="1325"/>
              <a:ext cx="245"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a:t>
              </a:r>
            </a:p>
          </p:txBody>
        </p:sp>
        <p:sp>
          <p:nvSpPr>
            <p:cNvPr id="27668" name="Rectangle 13"/>
            <p:cNvSpPr>
              <a:spLocks noChangeArrowheads="1"/>
            </p:cNvSpPr>
            <p:nvPr/>
          </p:nvSpPr>
          <p:spPr bwMode="auto">
            <a:xfrm>
              <a:off x="710" y="1949"/>
              <a:ext cx="232"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a:t>
              </a:r>
            </a:p>
          </p:txBody>
        </p:sp>
        <p:sp>
          <p:nvSpPr>
            <p:cNvPr id="27669" name="Rectangle 14"/>
            <p:cNvSpPr>
              <a:spLocks noChangeArrowheads="1"/>
            </p:cNvSpPr>
            <p:nvPr/>
          </p:nvSpPr>
          <p:spPr bwMode="auto">
            <a:xfrm>
              <a:off x="2054" y="1325"/>
              <a:ext cx="232"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c</a:t>
              </a:r>
            </a:p>
          </p:txBody>
        </p:sp>
        <p:sp>
          <p:nvSpPr>
            <p:cNvPr id="27670" name="Rectangle 15"/>
            <p:cNvSpPr>
              <a:spLocks noChangeArrowheads="1"/>
            </p:cNvSpPr>
            <p:nvPr/>
          </p:nvSpPr>
          <p:spPr bwMode="auto">
            <a:xfrm>
              <a:off x="2054" y="1997"/>
              <a:ext cx="245"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d</a:t>
              </a:r>
            </a:p>
          </p:txBody>
        </p:sp>
        <p:sp>
          <p:nvSpPr>
            <p:cNvPr id="27671" name="Rectangle 16"/>
            <p:cNvSpPr>
              <a:spLocks noChangeArrowheads="1"/>
            </p:cNvSpPr>
            <p:nvPr/>
          </p:nvSpPr>
          <p:spPr bwMode="auto">
            <a:xfrm>
              <a:off x="3302" y="1325"/>
              <a:ext cx="559"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a+c</a:t>
              </a:r>
            </a:p>
          </p:txBody>
        </p:sp>
        <p:sp>
          <p:nvSpPr>
            <p:cNvPr id="27672" name="Rectangle 17"/>
            <p:cNvSpPr>
              <a:spLocks noChangeArrowheads="1"/>
            </p:cNvSpPr>
            <p:nvPr/>
          </p:nvSpPr>
          <p:spPr bwMode="auto">
            <a:xfrm>
              <a:off x="3302" y="1997"/>
              <a:ext cx="559"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b+d</a:t>
              </a:r>
            </a:p>
          </p:txBody>
        </p:sp>
        <p:sp>
          <p:nvSpPr>
            <p:cNvPr id="27673" name="Rectangle 18"/>
            <p:cNvSpPr>
              <a:spLocks noChangeArrowheads="1"/>
            </p:cNvSpPr>
            <p:nvPr/>
          </p:nvSpPr>
          <p:spPr bwMode="auto">
            <a:xfrm>
              <a:off x="4646" y="1325"/>
              <a:ext cx="546"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b+c</a:t>
              </a:r>
            </a:p>
          </p:txBody>
        </p:sp>
        <p:sp>
          <p:nvSpPr>
            <p:cNvPr id="27674" name="Rectangle 19"/>
            <p:cNvSpPr>
              <a:spLocks noChangeArrowheads="1"/>
            </p:cNvSpPr>
            <p:nvPr/>
          </p:nvSpPr>
          <p:spPr bwMode="auto">
            <a:xfrm>
              <a:off x="4502" y="1997"/>
              <a:ext cx="957"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a:t> </a:t>
              </a:r>
              <a:r>
                <a:rPr lang="en-US" i="1">
                  <a:latin typeface="Euclid" pitchFamily="18" charset="0"/>
                </a:rPr>
                <a:t>a+b+d</a:t>
              </a:r>
            </a:p>
          </p:txBody>
        </p:sp>
      </p:grpSp>
      <p:sp>
        <p:nvSpPr>
          <p:cNvPr id="27652" name="Rectangle 20"/>
          <p:cNvSpPr>
            <a:spLocks noChangeArrowheads="1"/>
          </p:cNvSpPr>
          <p:nvPr/>
        </p:nvSpPr>
        <p:spPr bwMode="auto">
          <a:xfrm>
            <a:off x="6858000" y="1371600"/>
            <a:ext cx="2057400" cy="2971800"/>
          </a:xfrm>
          <a:prstGeom prst="rect">
            <a:avLst/>
          </a:prstGeom>
          <a:solidFill>
            <a:schemeClr val="folHlink">
              <a:alpha val="56078"/>
            </a:schemeClr>
          </a:solidFill>
          <a:ln w="12700">
            <a:noFill/>
            <a:miter lim="800000"/>
            <a:headEnd/>
            <a:tailEnd/>
          </a:ln>
        </p:spPr>
        <p:txBody>
          <a:bodyPr wrap="none" anchor="ctr">
            <a:prstTxWarp prst="textNoShape">
              <a:avLst/>
            </a:prstTxWarp>
          </a:bodyPr>
          <a:lstStyle/>
          <a:p>
            <a:endParaRPr lang="en-US"/>
          </a:p>
        </p:txBody>
      </p:sp>
      <p:sp>
        <p:nvSpPr>
          <p:cNvPr id="238613" name="Text Box 21"/>
          <p:cNvSpPr txBox="1">
            <a:spLocks noChangeArrowheads="1"/>
          </p:cNvSpPr>
          <p:nvPr/>
        </p:nvSpPr>
        <p:spPr bwMode="auto">
          <a:xfrm>
            <a:off x="4724400" y="4648200"/>
            <a:ext cx="4111625" cy="579438"/>
          </a:xfrm>
          <a:prstGeom prst="rect">
            <a:avLst/>
          </a:prstGeom>
          <a:solidFill>
            <a:srgbClr val="A2FFA3"/>
          </a:solidFill>
          <a:ln w="12700">
            <a:noFill/>
            <a:miter lim="800000"/>
            <a:headEnd/>
            <a:tailEnd/>
          </a:ln>
        </p:spPr>
        <p:txBody>
          <a:bodyPr wrap="none">
            <a:prstTxWarp prst="textNoShape">
              <a:avLst/>
            </a:prstTxWarp>
            <a:spAutoFit/>
          </a:bodyPr>
          <a:lstStyle/>
          <a:p>
            <a:r>
              <a:rPr lang="en-US" i="1">
                <a:latin typeface="Euclid" pitchFamily="18" charset="0"/>
              </a:rPr>
              <a:t>b+c = (c+d) + (b+d)</a:t>
            </a:r>
          </a:p>
        </p:txBody>
      </p:sp>
      <p:sp>
        <p:nvSpPr>
          <p:cNvPr id="238614" name="Line 22"/>
          <p:cNvSpPr>
            <a:spLocks noChangeShapeType="1"/>
          </p:cNvSpPr>
          <p:nvPr/>
        </p:nvSpPr>
        <p:spPr bwMode="auto">
          <a:xfrm>
            <a:off x="6019800" y="3581400"/>
            <a:ext cx="1030288" cy="1220788"/>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238615" name="Line 23"/>
          <p:cNvSpPr>
            <a:spLocks noChangeShapeType="1"/>
          </p:cNvSpPr>
          <p:nvPr/>
        </p:nvSpPr>
        <p:spPr bwMode="auto">
          <a:xfrm>
            <a:off x="3875088" y="3305175"/>
            <a:ext cx="2001837" cy="1400175"/>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238616" name="Text Box 24"/>
          <p:cNvSpPr txBox="1">
            <a:spLocks noChangeArrowheads="1"/>
          </p:cNvSpPr>
          <p:nvPr/>
        </p:nvSpPr>
        <p:spPr bwMode="auto">
          <a:xfrm>
            <a:off x="4729163" y="5486400"/>
            <a:ext cx="3819525" cy="579438"/>
          </a:xfrm>
          <a:prstGeom prst="rect">
            <a:avLst/>
          </a:prstGeom>
          <a:solidFill>
            <a:srgbClr val="A2FFA3"/>
          </a:solidFill>
          <a:ln w="12700">
            <a:noFill/>
            <a:miter lim="800000"/>
            <a:headEnd/>
            <a:tailEnd/>
          </a:ln>
        </p:spPr>
        <p:txBody>
          <a:bodyPr wrap="none">
            <a:prstTxWarp prst="textNoShape">
              <a:avLst/>
            </a:prstTxWarp>
            <a:spAutoFit/>
          </a:bodyPr>
          <a:lstStyle/>
          <a:p>
            <a:r>
              <a:rPr lang="en-US" i="1">
                <a:latin typeface="Euclid" pitchFamily="18" charset="0"/>
              </a:rPr>
              <a:t>a+b+d = a + (b+d)</a:t>
            </a:r>
          </a:p>
        </p:txBody>
      </p:sp>
      <p:sp>
        <p:nvSpPr>
          <p:cNvPr id="238617" name="Line 25"/>
          <p:cNvSpPr>
            <a:spLocks noChangeShapeType="1"/>
          </p:cNvSpPr>
          <p:nvPr/>
        </p:nvSpPr>
        <p:spPr bwMode="auto">
          <a:xfrm>
            <a:off x="1447800" y="2514600"/>
            <a:ext cx="3322638" cy="3182938"/>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cxnSp>
        <p:nvCxnSpPr>
          <p:cNvPr id="27" name="Straight Connector 26"/>
          <p:cNvCxnSpPr/>
          <p:nvPr/>
        </p:nvCxnSpPr>
        <p:spPr>
          <a:xfrm rot="16200000" flipH="1">
            <a:off x="3647282" y="2848769"/>
            <a:ext cx="1122362" cy="635000"/>
          </a:xfrm>
          <a:prstGeom prst="line">
            <a:avLst/>
          </a:prstGeom>
          <a:ln w="762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8613"/>
                                        </p:tgtEl>
                                        <p:attrNameLst>
                                          <p:attrName>style.visibility</p:attrName>
                                        </p:attrNameLst>
                                      </p:cBhvr>
                                      <p:to>
                                        <p:strVal val="visible"/>
                                      </p:to>
                                    </p:set>
                                    <p:animEffect transition="in" filter="wipe(left)">
                                      <p:cBhvr>
                                        <p:cTn id="7" dur="500"/>
                                        <p:tgtEl>
                                          <p:spTgt spid="2386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8614"/>
                                        </p:tgtEl>
                                        <p:attrNameLst>
                                          <p:attrName>style.visibility</p:attrName>
                                        </p:attrNameLst>
                                      </p:cBhvr>
                                      <p:to>
                                        <p:strVal val="visible"/>
                                      </p:to>
                                    </p:set>
                                    <p:animEffect transition="in" filter="wipe(up)">
                                      <p:cBhvr>
                                        <p:cTn id="11" dur="500"/>
                                        <p:tgtEl>
                                          <p:spTgt spid="2386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22" presetClass="entr" presetSubtype="1" fill="hold" grpId="0" nodeType="withEffect">
                                  <p:stCondLst>
                                    <p:cond delay="0"/>
                                  </p:stCondLst>
                                  <p:childTnLst>
                                    <p:set>
                                      <p:cBhvr>
                                        <p:cTn id="17" dur="1" fill="hold">
                                          <p:stCondLst>
                                            <p:cond delay="0"/>
                                          </p:stCondLst>
                                        </p:cTn>
                                        <p:tgtEl>
                                          <p:spTgt spid="238615"/>
                                        </p:tgtEl>
                                        <p:attrNameLst>
                                          <p:attrName>style.visibility</p:attrName>
                                        </p:attrNameLst>
                                      </p:cBhvr>
                                      <p:to>
                                        <p:strVal val="visible"/>
                                      </p:to>
                                    </p:set>
                                    <p:animEffect transition="in" filter="wipe(up)">
                                      <p:cBhvr>
                                        <p:cTn id="18" dur="500"/>
                                        <p:tgtEl>
                                          <p:spTgt spid="2386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8616"/>
                                        </p:tgtEl>
                                        <p:attrNameLst>
                                          <p:attrName>style.visibility</p:attrName>
                                        </p:attrNameLst>
                                      </p:cBhvr>
                                      <p:to>
                                        <p:strVal val="visible"/>
                                      </p:to>
                                    </p:set>
                                    <p:animEffect transition="in" filter="wipe(left)">
                                      <p:cBhvr>
                                        <p:cTn id="23" dur="500"/>
                                        <p:tgtEl>
                                          <p:spTgt spid="238616"/>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38617"/>
                                        </p:tgtEl>
                                        <p:attrNameLst>
                                          <p:attrName>style.visibility</p:attrName>
                                        </p:attrNameLst>
                                      </p:cBhvr>
                                      <p:to>
                                        <p:strVal val="visible"/>
                                      </p:to>
                                    </p:set>
                                    <p:animEffect transition="in" filter="wipe(up)">
                                      <p:cBhvr>
                                        <p:cTn id="27" dur="500"/>
                                        <p:tgtEl>
                                          <p:spTgt spid="238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13" grpId="0" animBg="1"/>
      <p:bldP spid="238614" grpId="0" animBg="1"/>
      <p:bldP spid="238615" grpId="0" animBg="1"/>
      <p:bldP spid="238616" grpId="0" animBg="1"/>
      <p:bldP spid="238617"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6"/>
          <p:cNvSpPr>
            <a:spLocks noGrp="1" noChangeArrowheads="1"/>
          </p:cNvSpPr>
          <p:nvPr>
            <p:ph type="sldNum" sz="quarter" idx="12"/>
          </p:nvPr>
        </p:nvSpPr>
        <p:spPr>
          <a:noFill/>
        </p:spPr>
        <p:txBody>
          <a:bodyPr/>
          <a:lstStyle/>
          <a:p>
            <a:fld id="{8C789F00-83FA-9B41-8998-0DBA8D6E5C27}" type="slidenum">
              <a:rPr lang="en-US">
                <a:latin typeface="Arial" charset="0"/>
              </a:rPr>
              <a:pPr/>
              <a:t>18</a:t>
            </a:fld>
            <a:endParaRPr lang="en-US">
              <a:latin typeface="Arial" charset="0"/>
            </a:endParaRPr>
          </a:p>
        </p:txBody>
      </p:sp>
      <p:sp>
        <p:nvSpPr>
          <p:cNvPr id="28676" name="Rectangle 2"/>
          <p:cNvSpPr>
            <a:spLocks noGrp="1" noChangeArrowheads="1"/>
          </p:cNvSpPr>
          <p:nvPr>
            <p:ph type="title" idx="4294967295"/>
          </p:nvPr>
        </p:nvSpPr>
        <p:spPr/>
        <p:txBody>
          <a:bodyPr/>
          <a:lstStyle/>
          <a:p>
            <a:r>
              <a:rPr lang="en-US" smtClean="0"/>
              <a:t>What is known about repair</a:t>
            </a:r>
          </a:p>
        </p:txBody>
      </p:sp>
      <p:sp>
        <p:nvSpPr>
          <p:cNvPr id="18436" name="Text Box 3"/>
          <p:cNvSpPr txBox="1">
            <a:spLocks noChangeArrowheads="1"/>
          </p:cNvSpPr>
          <p:nvPr/>
        </p:nvSpPr>
        <p:spPr bwMode="auto">
          <a:xfrm>
            <a:off x="471488" y="1709738"/>
            <a:ext cx="8204200" cy="3231654"/>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dirty="0" smtClean="0"/>
              <a:t> Information theoretic results suggest that </a:t>
            </a:r>
            <a:r>
              <a:rPr lang="en-US" dirty="0" err="1" smtClean="0"/>
              <a:t>k</a:t>
            </a:r>
            <a:r>
              <a:rPr lang="en-US" dirty="0" smtClean="0"/>
              <a:t> –factor benefits are possible in repair communication and disk I/O. </a:t>
            </a:r>
          </a:p>
          <a:p>
            <a:pPr>
              <a:spcBef>
                <a:spcPct val="50000"/>
              </a:spcBef>
              <a:buFontTx/>
              <a:buChar char="•"/>
            </a:pPr>
            <a:r>
              <a:rPr lang="en-US" dirty="0" smtClean="0"/>
              <a:t>We have explicit constructions for binary (and other small GF) for k,k+2 (Zhang, </a:t>
            </a:r>
            <a:r>
              <a:rPr lang="en-US" dirty="0" err="1" smtClean="0"/>
              <a:t>Dimakis</a:t>
            </a:r>
            <a:r>
              <a:rPr lang="en-US" dirty="0" smtClean="0"/>
              <a:t>, </a:t>
            </a:r>
            <a:r>
              <a:rPr lang="en-US" dirty="0" err="1" smtClean="0"/>
              <a:t>Bruck</a:t>
            </a:r>
            <a:r>
              <a:rPr lang="en-US" dirty="0" smtClean="0"/>
              <a:t>, 2010). </a:t>
            </a:r>
          </a:p>
          <a:p>
            <a:pPr>
              <a:spcBef>
                <a:spcPct val="50000"/>
              </a:spcBef>
              <a:buFontTx/>
              <a:buChar char="•"/>
            </a:pPr>
            <a:r>
              <a:rPr lang="en-US" dirty="0" smtClean="0"/>
              <a:t>We try to repair existing codes in addition to designing new codes. Recent results for </a:t>
            </a:r>
            <a:r>
              <a:rPr lang="en-US" dirty="0" err="1" smtClean="0"/>
              <a:t>Evenodd</a:t>
            </a:r>
            <a:r>
              <a:rPr lang="en-US" dirty="0" smtClean="0"/>
              <a:t>, RDP. </a:t>
            </a:r>
          </a:p>
          <a:p>
            <a:pPr>
              <a:spcBef>
                <a:spcPct val="50000"/>
              </a:spcBef>
              <a:buFontTx/>
              <a:buChar char="•"/>
            </a:pPr>
            <a:r>
              <a:rPr lang="en-US" dirty="0" smtClean="0"/>
              <a:t>Working on Reed-Solomon or other simple constructions</a:t>
            </a:r>
          </a:p>
          <a:p>
            <a:pPr>
              <a:spcBef>
                <a:spcPct val="50000"/>
              </a:spcBef>
            </a:pPr>
            <a:endParaRPr lang="en-US" dirty="0" smtClean="0"/>
          </a:p>
        </p:txBody>
      </p:sp>
      <p:pic>
        <p:nvPicPr>
          <p:cNvPr id="7" name="Picture 5" descr="puzzled"/>
          <p:cNvPicPr>
            <a:picLocks noChangeAspect="1" noChangeArrowheads="1"/>
          </p:cNvPicPr>
          <p:nvPr/>
        </p:nvPicPr>
        <p:blipFill>
          <a:blip r:embed="rId3"/>
          <a:srcRect/>
          <a:stretch>
            <a:fillRect/>
          </a:stretch>
        </p:blipFill>
        <p:spPr bwMode="auto">
          <a:xfrm>
            <a:off x="7618620" y="4922955"/>
            <a:ext cx="869950" cy="835025"/>
          </a:xfrm>
          <a:prstGeom prst="rect">
            <a:avLst/>
          </a:prstGeom>
          <a:noFill/>
          <a:ln w="9525">
            <a:noFill/>
            <a:miter lim="800000"/>
            <a:headEnd/>
            <a:tailEnd/>
          </a:ln>
        </p:spPr>
      </p:pic>
      <p:sp>
        <p:nvSpPr>
          <p:cNvPr id="8" name="TextBox 7"/>
          <p:cNvSpPr txBox="1"/>
          <p:nvPr/>
        </p:nvSpPr>
        <p:spPr>
          <a:xfrm>
            <a:off x="1062615" y="5649670"/>
            <a:ext cx="4535554" cy="461665"/>
          </a:xfrm>
          <a:prstGeom prst="rect">
            <a:avLst/>
          </a:prstGeom>
          <a:noFill/>
        </p:spPr>
        <p:txBody>
          <a:bodyPr wrap="square" rtlCol="0">
            <a:spAutoFit/>
          </a:bodyPr>
          <a:lstStyle/>
          <a:p>
            <a:r>
              <a:rPr lang="en-US" dirty="0" smtClean="0"/>
              <a:t>http://</a:t>
            </a:r>
            <a:r>
              <a:rPr lang="en-US" dirty="0" err="1" smtClean="0"/>
              <a:t>tinyurl.com/storagecoding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8"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Oval 14"/>
          <p:cNvSpPr/>
          <p:nvPr/>
        </p:nvSpPr>
        <p:spPr>
          <a:xfrm>
            <a:off x="349564" y="2236969"/>
            <a:ext cx="4555978" cy="4275874"/>
          </a:xfrm>
          <a:prstGeom prst="ellipse">
            <a:avLst/>
          </a:prstGeom>
          <a:noFill/>
          <a:ln w="762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Repair=Maintaining redundancy</a:t>
            </a:r>
            <a:endParaRPr lang="en-US" sz="3600" dirty="0"/>
          </a:p>
        </p:txBody>
      </p:sp>
      <p:sp>
        <p:nvSpPr>
          <p:cNvPr id="4" name="Slide Number Placeholder 3"/>
          <p:cNvSpPr>
            <a:spLocks noGrp="1"/>
          </p:cNvSpPr>
          <p:nvPr>
            <p:ph type="sldNum" sz="quarter" idx="12"/>
          </p:nvPr>
        </p:nvSpPr>
        <p:spPr/>
        <p:txBody>
          <a:bodyPr/>
          <a:lstStyle/>
          <a:p>
            <a:pPr>
              <a:defRPr/>
            </a:pPr>
            <a:fld id="{A07CDB20-95D2-1143-81F0-F223C662353F}" type="slidenum">
              <a:rPr lang="en-US" smtClean="0"/>
              <a:pPr>
                <a:defRPr/>
              </a:pPr>
              <a:t>19</a:t>
            </a:fld>
            <a:endParaRPr lang="en-US"/>
          </a:p>
        </p:txBody>
      </p:sp>
      <p:sp>
        <p:nvSpPr>
          <p:cNvPr id="7" name="Rectangle 5"/>
          <p:cNvSpPr>
            <a:spLocks noChangeArrowheads="1"/>
          </p:cNvSpPr>
          <p:nvPr/>
        </p:nvSpPr>
        <p:spPr bwMode="auto">
          <a:xfrm>
            <a:off x="2771288" y="2167062"/>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x1</a:t>
            </a:r>
            <a:endParaRPr lang="en-US" sz="1800" b="1" dirty="0">
              <a:solidFill>
                <a:schemeClr val="bg1"/>
              </a:solidFill>
            </a:endParaRPr>
          </a:p>
        </p:txBody>
      </p:sp>
      <p:sp>
        <p:nvSpPr>
          <p:cNvPr id="8" name="Rectangle 6"/>
          <p:cNvSpPr>
            <a:spLocks noChangeArrowheads="1"/>
          </p:cNvSpPr>
          <p:nvPr/>
        </p:nvSpPr>
        <p:spPr bwMode="auto">
          <a:xfrm>
            <a:off x="3691803" y="2761532"/>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x2</a:t>
            </a:r>
            <a:endParaRPr lang="en-US" sz="1800" b="1" dirty="0">
              <a:solidFill>
                <a:schemeClr val="bg1"/>
              </a:solidFill>
            </a:endParaRPr>
          </a:p>
        </p:txBody>
      </p:sp>
      <p:sp>
        <p:nvSpPr>
          <p:cNvPr id="9" name="Rectangle 7"/>
          <p:cNvSpPr>
            <a:spLocks noChangeArrowheads="1"/>
          </p:cNvSpPr>
          <p:nvPr/>
        </p:nvSpPr>
        <p:spPr bwMode="auto">
          <a:xfrm>
            <a:off x="4204497" y="3537060"/>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x3</a:t>
            </a:r>
            <a:endParaRPr lang="en-US" sz="1800" b="1" dirty="0">
              <a:solidFill>
                <a:schemeClr val="bg1"/>
              </a:solidFill>
            </a:endParaRPr>
          </a:p>
        </p:txBody>
      </p:sp>
      <p:sp>
        <p:nvSpPr>
          <p:cNvPr id="11" name="Text Box 12"/>
          <p:cNvSpPr txBox="1">
            <a:spLocks noChangeArrowheads="1"/>
          </p:cNvSpPr>
          <p:nvPr/>
        </p:nvSpPr>
        <p:spPr bwMode="auto">
          <a:xfrm>
            <a:off x="5523105" y="1640965"/>
            <a:ext cx="3446114" cy="209288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000" dirty="0" err="1"/>
              <a:t>k</a:t>
            </a:r>
            <a:r>
              <a:rPr lang="en-US" sz="2000" dirty="0" smtClean="0"/>
              <a:t>=7 , </a:t>
            </a:r>
            <a:r>
              <a:rPr lang="en-US" sz="2000" dirty="0" err="1" smtClean="0"/>
              <a:t>n</a:t>
            </a:r>
            <a:r>
              <a:rPr lang="en-US" sz="2000" dirty="0" smtClean="0"/>
              <a:t>=14</a:t>
            </a:r>
          </a:p>
          <a:p>
            <a:pPr algn="ctr">
              <a:spcBef>
                <a:spcPct val="50000"/>
              </a:spcBef>
            </a:pPr>
            <a:r>
              <a:rPr lang="en-US" sz="2000" dirty="0" smtClean="0"/>
              <a:t>Total data B=7 MB</a:t>
            </a:r>
          </a:p>
          <a:p>
            <a:pPr algn="ctr">
              <a:spcBef>
                <a:spcPct val="50000"/>
              </a:spcBef>
            </a:pPr>
            <a:r>
              <a:rPr lang="en-US" sz="2000" dirty="0" smtClean="0"/>
              <a:t>Each packet =1 MB</a:t>
            </a:r>
          </a:p>
          <a:p>
            <a:pPr algn="ctr">
              <a:spcBef>
                <a:spcPct val="50000"/>
              </a:spcBef>
            </a:pPr>
            <a:r>
              <a:rPr lang="en-US" sz="2000" dirty="0" smtClean="0"/>
              <a:t>A single repair costs 7 MB in network traffic! </a:t>
            </a:r>
            <a:endParaRPr lang="en-US" sz="2000" dirty="0"/>
          </a:p>
        </p:txBody>
      </p:sp>
      <p:sp>
        <p:nvSpPr>
          <p:cNvPr id="12" name="Rectangle 5"/>
          <p:cNvSpPr>
            <a:spLocks noChangeArrowheads="1"/>
          </p:cNvSpPr>
          <p:nvPr/>
        </p:nvSpPr>
        <p:spPr bwMode="auto">
          <a:xfrm>
            <a:off x="4368550" y="4241857"/>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x4</a:t>
            </a:r>
            <a:endParaRPr lang="en-US" sz="1800" b="1" dirty="0">
              <a:solidFill>
                <a:schemeClr val="bg1"/>
              </a:solidFill>
            </a:endParaRPr>
          </a:p>
        </p:txBody>
      </p:sp>
      <p:sp>
        <p:nvSpPr>
          <p:cNvPr id="13" name="Rectangle 6"/>
          <p:cNvSpPr>
            <a:spLocks noChangeArrowheads="1"/>
          </p:cNvSpPr>
          <p:nvPr/>
        </p:nvSpPr>
        <p:spPr bwMode="auto">
          <a:xfrm>
            <a:off x="4275331" y="5080997"/>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x5</a:t>
            </a:r>
            <a:endParaRPr lang="en-US" sz="1800" b="1" dirty="0">
              <a:solidFill>
                <a:schemeClr val="bg1"/>
              </a:solidFill>
            </a:endParaRPr>
          </a:p>
        </p:txBody>
      </p:sp>
      <p:sp>
        <p:nvSpPr>
          <p:cNvPr id="14" name="Rectangle 7"/>
          <p:cNvSpPr>
            <a:spLocks noChangeArrowheads="1"/>
          </p:cNvSpPr>
          <p:nvPr/>
        </p:nvSpPr>
        <p:spPr bwMode="auto">
          <a:xfrm>
            <a:off x="3937419" y="5728365"/>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x6</a:t>
            </a:r>
            <a:endParaRPr lang="en-US" sz="1800" b="1" dirty="0">
              <a:solidFill>
                <a:schemeClr val="bg1"/>
              </a:solidFill>
            </a:endParaRPr>
          </a:p>
        </p:txBody>
      </p:sp>
      <p:sp>
        <p:nvSpPr>
          <p:cNvPr id="16" name="Rectangle 7"/>
          <p:cNvSpPr>
            <a:spLocks noChangeArrowheads="1"/>
          </p:cNvSpPr>
          <p:nvPr/>
        </p:nvSpPr>
        <p:spPr bwMode="auto">
          <a:xfrm>
            <a:off x="2947911" y="6113783"/>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x7</a:t>
            </a:r>
            <a:endParaRPr lang="en-US" sz="1800" b="1" dirty="0">
              <a:solidFill>
                <a:schemeClr val="bg1"/>
              </a:solidFill>
            </a:endParaRPr>
          </a:p>
        </p:txBody>
      </p:sp>
      <p:sp>
        <p:nvSpPr>
          <p:cNvPr id="17" name="Rectangle 7"/>
          <p:cNvSpPr>
            <a:spLocks noChangeArrowheads="1"/>
          </p:cNvSpPr>
          <p:nvPr/>
        </p:nvSpPr>
        <p:spPr bwMode="auto">
          <a:xfrm>
            <a:off x="1737013" y="6091420"/>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p1</a:t>
            </a:r>
            <a:endParaRPr lang="en-US" sz="1800" b="1" dirty="0">
              <a:solidFill>
                <a:schemeClr val="bg1"/>
              </a:solidFill>
            </a:endParaRPr>
          </a:p>
        </p:txBody>
      </p:sp>
      <p:sp>
        <p:nvSpPr>
          <p:cNvPr id="18" name="Rectangle 7"/>
          <p:cNvSpPr>
            <a:spLocks noChangeArrowheads="1"/>
          </p:cNvSpPr>
          <p:nvPr/>
        </p:nvSpPr>
        <p:spPr bwMode="auto">
          <a:xfrm>
            <a:off x="735853" y="5766134"/>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p2</a:t>
            </a:r>
            <a:endParaRPr lang="en-US" sz="1800" b="1" dirty="0">
              <a:solidFill>
                <a:schemeClr val="bg1"/>
              </a:solidFill>
            </a:endParaRPr>
          </a:p>
        </p:txBody>
      </p:sp>
      <p:sp>
        <p:nvSpPr>
          <p:cNvPr id="19" name="Rectangle 7"/>
          <p:cNvSpPr>
            <a:spLocks noChangeArrowheads="1"/>
          </p:cNvSpPr>
          <p:nvPr/>
        </p:nvSpPr>
        <p:spPr bwMode="auto">
          <a:xfrm>
            <a:off x="397941" y="5206892"/>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p3</a:t>
            </a:r>
            <a:endParaRPr lang="en-US" sz="1800" b="1" dirty="0">
              <a:solidFill>
                <a:schemeClr val="bg1"/>
              </a:solidFill>
            </a:endParaRPr>
          </a:p>
        </p:txBody>
      </p:sp>
      <p:sp>
        <p:nvSpPr>
          <p:cNvPr id="20" name="Rectangle 7"/>
          <p:cNvSpPr>
            <a:spLocks noChangeArrowheads="1"/>
          </p:cNvSpPr>
          <p:nvPr/>
        </p:nvSpPr>
        <p:spPr bwMode="auto">
          <a:xfrm>
            <a:off x="188203" y="4705904"/>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p4</a:t>
            </a:r>
            <a:endParaRPr lang="en-US" sz="1800" b="1" dirty="0">
              <a:solidFill>
                <a:schemeClr val="bg1"/>
              </a:solidFill>
            </a:endParaRPr>
          </a:p>
        </p:txBody>
      </p:sp>
      <p:sp>
        <p:nvSpPr>
          <p:cNvPr id="21" name="Rectangle 7"/>
          <p:cNvSpPr>
            <a:spLocks noChangeArrowheads="1"/>
          </p:cNvSpPr>
          <p:nvPr/>
        </p:nvSpPr>
        <p:spPr bwMode="auto">
          <a:xfrm>
            <a:off x="153248" y="4146661"/>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p5</a:t>
            </a:r>
            <a:endParaRPr lang="en-US" sz="1800" b="1" dirty="0">
              <a:solidFill>
                <a:schemeClr val="bg1"/>
              </a:solidFill>
            </a:endParaRPr>
          </a:p>
        </p:txBody>
      </p:sp>
      <p:sp>
        <p:nvSpPr>
          <p:cNvPr id="22" name="Rectangle 7"/>
          <p:cNvSpPr>
            <a:spLocks noChangeArrowheads="1"/>
          </p:cNvSpPr>
          <p:nvPr/>
        </p:nvSpPr>
        <p:spPr bwMode="auto">
          <a:xfrm>
            <a:off x="596027" y="3121384"/>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p6</a:t>
            </a:r>
            <a:endParaRPr lang="en-US" sz="1800" b="1" dirty="0">
              <a:solidFill>
                <a:schemeClr val="bg1"/>
              </a:solidFill>
            </a:endParaRPr>
          </a:p>
        </p:txBody>
      </p:sp>
      <p:sp>
        <p:nvSpPr>
          <p:cNvPr id="23" name="Rectangle 7"/>
          <p:cNvSpPr>
            <a:spLocks noChangeArrowheads="1"/>
          </p:cNvSpPr>
          <p:nvPr/>
        </p:nvSpPr>
        <p:spPr bwMode="auto">
          <a:xfrm>
            <a:off x="1295155" y="2387378"/>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p7</a:t>
            </a:r>
            <a:endParaRPr lang="en-US" sz="1800" b="1" dirty="0">
              <a:solidFill>
                <a:schemeClr val="bg1"/>
              </a:solidFill>
            </a:endParaRPr>
          </a:p>
        </p:txBody>
      </p:sp>
      <p:pic>
        <p:nvPicPr>
          <p:cNvPr id="24" name="Picture 37"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4403782" y="4077809"/>
            <a:ext cx="612077" cy="823950"/>
          </a:xfrm>
          <a:prstGeom prst="rect">
            <a:avLst/>
          </a:prstGeom>
          <a:noFill/>
          <a:ln w="9525">
            <a:noFill/>
            <a:miter lim="800000"/>
            <a:headEnd/>
            <a:tailEnd/>
          </a:ln>
        </p:spPr>
      </p:pic>
      <p:sp>
        <p:nvSpPr>
          <p:cNvPr id="25" name="Rectangle 5"/>
          <p:cNvSpPr>
            <a:spLocks noChangeArrowheads="1"/>
          </p:cNvSpPr>
          <p:nvPr/>
        </p:nvSpPr>
        <p:spPr bwMode="auto">
          <a:xfrm>
            <a:off x="243700" y="3601060"/>
            <a:ext cx="794261" cy="355695"/>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a:t>
            </a:r>
            <a:endParaRPr lang="en-US" sz="1800" b="1" dirty="0">
              <a:solidFill>
                <a:schemeClr val="bg1"/>
              </a:solidFill>
            </a:endParaRPr>
          </a:p>
        </p:txBody>
      </p:sp>
      <p:grpSp>
        <p:nvGrpSpPr>
          <p:cNvPr id="58" name="Group 57"/>
          <p:cNvGrpSpPr/>
          <p:nvPr/>
        </p:nvGrpSpPr>
        <p:grpSpPr>
          <a:xfrm>
            <a:off x="1013732" y="2939380"/>
            <a:ext cx="3261599" cy="3174403"/>
            <a:chOff x="1013732" y="2939380"/>
            <a:chExt cx="3261599" cy="3174403"/>
          </a:xfrm>
        </p:grpSpPr>
        <p:cxnSp>
          <p:nvCxnSpPr>
            <p:cNvPr id="37" name="Curved Connector 36"/>
            <p:cNvCxnSpPr>
              <a:stCxn id="9" idx="1"/>
              <a:endCxn id="25" idx="3"/>
            </p:cNvCxnSpPr>
            <p:nvPr/>
          </p:nvCxnSpPr>
          <p:spPr>
            <a:xfrm rot="10800000" flipV="1">
              <a:off x="1037961" y="3714908"/>
              <a:ext cx="3166536" cy="64000"/>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8" idx="1"/>
            </p:cNvCxnSpPr>
            <p:nvPr/>
          </p:nvCxnSpPr>
          <p:spPr>
            <a:xfrm rot="10800000" flipV="1">
              <a:off x="1106951" y="2939380"/>
              <a:ext cx="2584852" cy="742298"/>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Curved Connector 46"/>
            <p:cNvCxnSpPr>
              <a:stCxn id="13" idx="1"/>
              <a:endCxn id="25" idx="3"/>
            </p:cNvCxnSpPr>
            <p:nvPr/>
          </p:nvCxnSpPr>
          <p:spPr>
            <a:xfrm rot="10800000">
              <a:off x="1037961" y="3778909"/>
              <a:ext cx="3237370" cy="1479937"/>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Curved Connector 49"/>
            <p:cNvCxnSpPr>
              <a:stCxn id="14" idx="1"/>
            </p:cNvCxnSpPr>
            <p:nvPr/>
          </p:nvCxnSpPr>
          <p:spPr>
            <a:xfrm rot="10800000">
              <a:off x="1130255" y="3891395"/>
              <a:ext cx="2807164" cy="2014819"/>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16" idx="0"/>
            </p:cNvCxnSpPr>
            <p:nvPr/>
          </p:nvCxnSpPr>
          <p:spPr>
            <a:xfrm rot="16200000" flipV="1">
              <a:off x="1176465" y="3945205"/>
              <a:ext cx="2182475" cy="2154681"/>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Curved Connector 54"/>
            <p:cNvCxnSpPr>
              <a:stCxn id="17" idx="0"/>
            </p:cNvCxnSpPr>
            <p:nvPr/>
          </p:nvCxnSpPr>
          <p:spPr>
            <a:xfrm rot="16200000" flipV="1">
              <a:off x="532180" y="4489455"/>
              <a:ext cx="2083517" cy="1120413"/>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Slide Number Placeholder 3"/>
          <p:cNvSpPr>
            <a:spLocks noGrp="1"/>
          </p:cNvSpPr>
          <p:nvPr>
            <p:ph type="sldNum" sz="quarter" idx="12"/>
          </p:nvPr>
        </p:nvSpPr>
        <p:spPr/>
        <p:txBody>
          <a:bodyPr/>
          <a:lstStyle/>
          <a:p>
            <a:pPr>
              <a:defRPr/>
            </a:pPr>
            <a:fld id="{A07CDB20-95D2-1143-81F0-F223C662353F}" type="slidenum">
              <a:rPr lang="en-US" smtClean="0"/>
              <a:pPr>
                <a:defRPr/>
              </a:pPr>
              <a:t>2</a:t>
            </a:fld>
            <a:endParaRPr lang="en-US"/>
          </a:p>
        </p:txBody>
      </p:sp>
      <p:sp>
        <p:nvSpPr>
          <p:cNvPr id="5" name="TextBox 4"/>
          <p:cNvSpPr txBox="1"/>
          <p:nvPr/>
        </p:nvSpPr>
        <p:spPr>
          <a:xfrm>
            <a:off x="952500" y="1587500"/>
            <a:ext cx="7023100" cy="3908762"/>
          </a:xfrm>
          <a:prstGeom prst="rect">
            <a:avLst/>
          </a:prstGeom>
          <a:noFill/>
        </p:spPr>
        <p:txBody>
          <a:bodyPr wrap="square" rtlCol="0">
            <a:spAutoFit/>
          </a:bodyPr>
          <a:lstStyle/>
          <a:p>
            <a:pPr>
              <a:buFont typeface="Arial"/>
              <a:buChar char="•"/>
            </a:pPr>
            <a:r>
              <a:rPr lang="en-US" sz="2000" dirty="0" smtClean="0"/>
              <a:t>Storing Distributed information using codes. The repair problem</a:t>
            </a:r>
          </a:p>
          <a:p>
            <a:pPr>
              <a:buFont typeface="Arial"/>
              <a:buChar char="•"/>
            </a:pPr>
            <a:endParaRPr lang="en-US" sz="2000" dirty="0" smtClean="0"/>
          </a:p>
          <a:p>
            <a:pPr>
              <a:buFont typeface="Arial"/>
              <a:buChar char="•"/>
            </a:pPr>
            <a:r>
              <a:rPr lang="en-US" sz="2000" dirty="0" smtClean="0"/>
              <a:t>Functional Repair and Exact Repair. Minimum Storage and Minimum Bandwidth Regenerating codes. The state of the art.</a:t>
            </a:r>
          </a:p>
          <a:p>
            <a:pPr>
              <a:buFont typeface="Arial"/>
              <a:buChar char="•"/>
            </a:pPr>
            <a:endParaRPr lang="en-US" sz="2000" dirty="0" smtClean="0"/>
          </a:p>
          <a:p>
            <a:pPr>
              <a:buFont typeface="Arial"/>
              <a:buChar char="•"/>
            </a:pPr>
            <a:r>
              <a:rPr lang="en-US" sz="2000" dirty="0" smtClean="0"/>
              <a:t>Some new simple Min-Bandwidth Regenerating codes.</a:t>
            </a:r>
          </a:p>
          <a:p>
            <a:pPr>
              <a:buFont typeface="Arial"/>
              <a:buChar char="•"/>
            </a:pPr>
            <a:endParaRPr lang="en-US" sz="2000" dirty="0" smtClean="0"/>
          </a:p>
          <a:p>
            <a:pPr>
              <a:buFont typeface="Arial"/>
              <a:buChar char="•"/>
            </a:pPr>
            <a:r>
              <a:rPr lang="en-US" sz="2000" dirty="0" smtClean="0"/>
              <a:t>Interference Alignment and Open problems  </a:t>
            </a:r>
          </a:p>
          <a:p>
            <a:pPr>
              <a:buFont typeface="Arial"/>
              <a:buChar char="•"/>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Oval 14"/>
          <p:cNvSpPr/>
          <p:nvPr/>
        </p:nvSpPr>
        <p:spPr>
          <a:xfrm>
            <a:off x="349564" y="2236969"/>
            <a:ext cx="4555978" cy="4275874"/>
          </a:xfrm>
          <a:prstGeom prst="ellipse">
            <a:avLst/>
          </a:prstGeom>
          <a:noFill/>
          <a:ln w="762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t>Repair=Maintaining redundancy</a:t>
            </a:r>
            <a:endParaRPr lang="en-US" sz="3600" dirty="0"/>
          </a:p>
        </p:txBody>
      </p:sp>
      <p:sp>
        <p:nvSpPr>
          <p:cNvPr id="4" name="Slide Number Placeholder 3"/>
          <p:cNvSpPr>
            <a:spLocks noGrp="1"/>
          </p:cNvSpPr>
          <p:nvPr>
            <p:ph type="sldNum" sz="quarter" idx="12"/>
          </p:nvPr>
        </p:nvSpPr>
        <p:spPr/>
        <p:txBody>
          <a:bodyPr/>
          <a:lstStyle/>
          <a:p>
            <a:pPr>
              <a:defRPr/>
            </a:pPr>
            <a:fld id="{A07CDB20-95D2-1143-81F0-F223C662353F}" type="slidenum">
              <a:rPr lang="en-US" smtClean="0"/>
              <a:pPr>
                <a:defRPr/>
              </a:pPr>
              <a:t>20</a:t>
            </a:fld>
            <a:endParaRPr lang="en-US"/>
          </a:p>
        </p:txBody>
      </p:sp>
      <p:sp>
        <p:nvSpPr>
          <p:cNvPr id="7" name="Rectangle 5"/>
          <p:cNvSpPr>
            <a:spLocks noChangeArrowheads="1"/>
          </p:cNvSpPr>
          <p:nvPr/>
        </p:nvSpPr>
        <p:spPr bwMode="auto">
          <a:xfrm>
            <a:off x="2771288" y="2167062"/>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x1</a:t>
            </a:r>
            <a:endParaRPr lang="en-US" sz="1800" b="1" dirty="0">
              <a:solidFill>
                <a:schemeClr val="bg1"/>
              </a:solidFill>
            </a:endParaRPr>
          </a:p>
        </p:txBody>
      </p:sp>
      <p:sp>
        <p:nvSpPr>
          <p:cNvPr id="8" name="Rectangle 6"/>
          <p:cNvSpPr>
            <a:spLocks noChangeArrowheads="1"/>
          </p:cNvSpPr>
          <p:nvPr/>
        </p:nvSpPr>
        <p:spPr bwMode="auto">
          <a:xfrm>
            <a:off x="3691803" y="2761532"/>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x2</a:t>
            </a:r>
            <a:endParaRPr lang="en-US" sz="1800" b="1" dirty="0">
              <a:solidFill>
                <a:schemeClr val="bg1"/>
              </a:solidFill>
            </a:endParaRPr>
          </a:p>
        </p:txBody>
      </p:sp>
      <p:sp>
        <p:nvSpPr>
          <p:cNvPr id="9" name="Rectangle 7"/>
          <p:cNvSpPr>
            <a:spLocks noChangeArrowheads="1"/>
          </p:cNvSpPr>
          <p:nvPr/>
        </p:nvSpPr>
        <p:spPr bwMode="auto">
          <a:xfrm>
            <a:off x="4204497" y="3537060"/>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x3</a:t>
            </a:r>
            <a:endParaRPr lang="en-US" sz="1800" b="1" dirty="0">
              <a:solidFill>
                <a:schemeClr val="bg1"/>
              </a:solidFill>
            </a:endParaRPr>
          </a:p>
        </p:txBody>
      </p:sp>
      <p:sp>
        <p:nvSpPr>
          <p:cNvPr id="11" name="Text Box 12"/>
          <p:cNvSpPr txBox="1">
            <a:spLocks noChangeArrowheads="1"/>
          </p:cNvSpPr>
          <p:nvPr/>
        </p:nvSpPr>
        <p:spPr bwMode="auto">
          <a:xfrm>
            <a:off x="5523105" y="1640965"/>
            <a:ext cx="3446114" cy="209288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000" dirty="0" err="1"/>
              <a:t>k</a:t>
            </a:r>
            <a:r>
              <a:rPr lang="en-US" sz="2000" dirty="0" smtClean="0"/>
              <a:t>=7 , </a:t>
            </a:r>
            <a:r>
              <a:rPr lang="en-US" sz="2000" dirty="0" err="1" smtClean="0"/>
              <a:t>n</a:t>
            </a:r>
            <a:r>
              <a:rPr lang="en-US" sz="2000" dirty="0" smtClean="0"/>
              <a:t>=14</a:t>
            </a:r>
          </a:p>
          <a:p>
            <a:pPr algn="ctr">
              <a:spcBef>
                <a:spcPct val="50000"/>
              </a:spcBef>
            </a:pPr>
            <a:r>
              <a:rPr lang="en-US" sz="2000" dirty="0" smtClean="0"/>
              <a:t>Total data B=7 MB</a:t>
            </a:r>
          </a:p>
          <a:p>
            <a:pPr algn="ctr">
              <a:spcBef>
                <a:spcPct val="50000"/>
              </a:spcBef>
            </a:pPr>
            <a:r>
              <a:rPr lang="en-US" sz="2000" dirty="0" smtClean="0"/>
              <a:t>Each packet =1 MB</a:t>
            </a:r>
          </a:p>
          <a:p>
            <a:pPr algn="ctr">
              <a:spcBef>
                <a:spcPct val="50000"/>
              </a:spcBef>
            </a:pPr>
            <a:r>
              <a:rPr lang="en-US" sz="2000" dirty="0" smtClean="0"/>
              <a:t>A single repair costs 7 MB in network traffic! </a:t>
            </a:r>
            <a:endParaRPr lang="en-US" sz="2000" dirty="0"/>
          </a:p>
        </p:txBody>
      </p:sp>
      <p:sp>
        <p:nvSpPr>
          <p:cNvPr id="12" name="Rectangle 5"/>
          <p:cNvSpPr>
            <a:spLocks noChangeArrowheads="1"/>
          </p:cNvSpPr>
          <p:nvPr/>
        </p:nvSpPr>
        <p:spPr bwMode="auto">
          <a:xfrm>
            <a:off x="4368550" y="4241857"/>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x4</a:t>
            </a:r>
            <a:endParaRPr lang="en-US" sz="1800" b="1" dirty="0">
              <a:solidFill>
                <a:schemeClr val="bg1"/>
              </a:solidFill>
            </a:endParaRPr>
          </a:p>
        </p:txBody>
      </p:sp>
      <p:sp>
        <p:nvSpPr>
          <p:cNvPr id="13" name="Rectangle 6"/>
          <p:cNvSpPr>
            <a:spLocks noChangeArrowheads="1"/>
          </p:cNvSpPr>
          <p:nvPr/>
        </p:nvSpPr>
        <p:spPr bwMode="auto">
          <a:xfrm>
            <a:off x="4275331" y="5080997"/>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x5</a:t>
            </a:r>
            <a:endParaRPr lang="en-US" sz="1800" b="1" dirty="0">
              <a:solidFill>
                <a:schemeClr val="bg1"/>
              </a:solidFill>
            </a:endParaRPr>
          </a:p>
        </p:txBody>
      </p:sp>
      <p:sp>
        <p:nvSpPr>
          <p:cNvPr id="14" name="Rectangle 7"/>
          <p:cNvSpPr>
            <a:spLocks noChangeArrowheads="1"/>
          </p:cNvSpPr>
          <p:nvPr/>
        </p:nvSpPr>
        <p:spPr bwMode="auto">
          <a:xfrm>
            <a:off x="3937419" y="5728365"/>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x6</a:t>
            </a:r>
            <a:endParaRPr lang="en-US" sz="1800" b="1" dirty="0">
              <a:solidFill>
                <a:schemeClr val="bg1"/>
              </a:solidFill>
            </a:endParaRPr>
          </a:p>
        </p:txBody>
      </p:sp>
      <p:sp>
        <p:nvSpPr>
          <p:cNvPr id="16" name="Rectangle 7"/>
          <p:cNvSpPr>
            <a:spLocks noChangeArrowheads="1"/>
          </p:cNvSpPr>
          <p:nvPr/>
        </p:nvSpPr>
        <p:spPr bwMode="auto">
          <a:xfrm>
            <a:off x="2947911" y="6113783"/>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x7</a:t>
            </a:r>
            <a:endParaRPr lang="en-US" sz="1800" b="1" dirty="0">
              <a:solidFill>
                <a:schemeClr val="bg1"/>
              </a:solidFill>
            </a:endParaRPr>
          </a:p>
        </p:txBody>
      </p:sp>
      <p:sp>
        <p:nvSpPr>
          <p:cNvPr id="17" name="Rectangle 7"/>
          <p:cNvSpPr>
            <a:spLocks noChangeArrowheads="1"/>
          </p:cNvSpPr>
          <p:nvPr/>
        </p:nvSpPr>
        <p:spPr bwMode="auto">
          <a:xfrm>
            <a:off x="1737013" y="6091420"/>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p1</a:t>
            </a:r>
            <a:endParaRPr lang="en-US" sz="1800" b="1" dirty="0">
              <a:solidFill>
                <a:schemeClr val="bg1"/>
              </a:solidFill>
            </a:endParaRPr>
          </a:p>
        </p:txBody>
      </p:sp>
      <p:sp>
        <p:nvSpPr>
          <p:cNvPr id="18" name="Rectangle 7"/>
          <p:cNvSpPr>
            <a:spLocks noChangeArrowheads="1"/>
          </p:cNvSpPr>
          <p:nvPr/>
        </p:nvSpPr>
        <p:spPr bwMode="auto">
          <a:xfrm>
            <a:off x="735853" y="5766134"/>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p2</a:t>
            </a:r>
            <a:endParaRPr lang="en-US" sz="1800" b="1" dirty="0">
              <a:solidFill>
                <a:schemeClr val="bg1"/>
              </a:solidFill>
            </a:endParaRPr>
          </a:p>
        </p:txBody>
      </p:sp>
      <p:sp>
        <p:nvSpPr>
          <p:cNvPr id="19" name="Rectangle 7"/>
          <p:cNvSpPr>
            <a:spLocks noChangeArrowheads="1"/>
          </p:cNvSpPr>
          <p:nvPr/>
        </p:nvSpPr>
        <p:spPr bwMode="auto">
          <a:xfrm>
            <a:off x="397941" y="5206892"/>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p3</a:t>
            </a:r>
            <a:endParaRPr lang="en-US" sz="1800" b="1" dirty="0">
              <a:solidFill>
                <a:schemeClr val="bg1"/>
              </a:solidFill>
            </a:endParaRPr>
          </a:p>
        </p:txBody>
      </p:sp>
      <p:sp>
        <p:nvSpPr>
          <p:cNvPr id="20" name="Rectangle 7"/>
          <p:cNvSpPr>
            <a:spLocks noChangeArrowheads="1"/>
          </p:cNvSpPr>
          <p:nvPr/>
        </p:nvSpPr>
        <p:spPr bwMode="auto">
          <a:xfrm>
            <a:off x="188203" y="4705904"/>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p4</a:t>
            </a:r>
            <a:endParaRPr lang="en-US" sz="1800" b="1" dirty="0">
              <a:solidFill>
                <a:schemeClr val="bg1"/>
              </a:solidFill>
            </a:endParaRPr>
          </a:p>
        </p:txBody>
      </p:sp>
      <p:sp>
        <p:nvSpPr>
          <p:cNvPr id="21" name="Rectangle 7"/>
          <p:cNvSpPr>
            <a:spLocks noChangeArrowheads="1"/>
          </p:cNvSpPr>
          <p:nvPr/>
        </p:nvSpPr>
        <p:spPr bwMode="auto">
          <a:xfrm>
            <a:off x="153248" y="4146661"/>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p5</a:t>
            </a:r>
            <a:endParaRPr lang="en-US" sz="1800" b="1" dirty="0">
              <a:solidFill>
                <a:schemeClr val="bg1"/>
              </a:solidFill>
            </a:endParaRPr>
          </a:p>
        </p:txBody>
      </p:sp>
      <p:sp>
        <p:nvSpPr>
          <p:cNvPr id="22" name="Rectangle 7"/>
          <p:cNvSpPr>
            <a:spLocks noChangeArrowheads="1"/>
          </p:cNvSpPr>
          <p:nvPr/>
        </p:nvSpPr>
        <p:spPr bwMode="auto">
          <a:xfrm>
            <a:off x="596027" y="3121384"/>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p6</a:t>
            </a:r>
            <a:endParaRPr lang="en-US" sz="1800" b="1" dirty="0">
              <a:solidFill>
                <a:schemeClr val="bg1"/>
              </a:solidFill>
            </a:endParaRPr>
          </a:p>
        </p:txBody>
      </p:sp>
      <p:sp>
        <p:nvSpPr>
          <p:cNvPr id="23" name="Rectangle 7"/>
          <p:cNvSpPr>
            <a:spLocks noChangeArrowheads="1"/>
          </p:cNvSpPr>
          <p:nvPr/>
        </p:nvSpPr>
        <p:spPr bwMode="auto">
          <a:xfrm>
            <a:off x="1295155" y="2387378"/>
            <a:ext cx="794261" cy="35569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p7</a:t>
            </a:r>
            <a:endParaRPr lang="en-US" sz="1800" b="1" dirty="0">
              <a:solidFill>
                <a:schemeClr val="bg1"/>
              </a:solidFill>
            </a:endParaRPr>
          </a:p>
        </p:txBody>
      </p:sp>
      <p:pic>
        <p:nvPicPr>
          <p:cNvPr id="24" name="Picture 37"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4403782" y="4077809"/>
            <a:ext cx="612077" cy="823950"/>
          </a:xfrm>
          <a:prstGeom prst="rect">
            <a:avLst/>
          </a:prstGeom>
          <a:noFill/>
          <a:ln w="9525">
            <a:noFill/>
            <a:miter lim="800000"/>
            <a:headEnd/>
            <a:tailEnd/>
          </a:ln>
        </p:spPr>
      </p:pic>
      <p:sp>
        <p:nvSpPr>
          <p:cNvPr id="25" name="Rectangle 5"/>
          <p:cNvSpPr>
            <a:spLocks noChangeArrowheads="1"/>
          </p:cNvSpPr>
          <p:nvPr/>
        </p:nvSpPr>
        <p:spPr bwMode="auto">
          <a:xfrm>
            <a:off x="243700" y="3601060"/>
            <a:ext cx="794261" cy="355695"/>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pPr algn="ctr"/>
            <a:r>
              <a:rPr lang="en-US" sz="1800" b="1" dirty="0" smtClean="0">
                <a:solidFill>
                  <a:schemeClr val="bg1"/>
                </a:solidFill>
              </a:rPr>
              <a:t>?</a:t>
            </a:r>
            <a:endParaRPr lang="en-US" sz="1800" b="1" dirty="0">
              <a:solidFill>
                <a:schemeClr val="bg1"/>
              </a:solidFill>
            </a:endParaRPr>
          </a:p>
        </p:txBody>
      </p:sp>
      <p:grpSp>
        <p:nvGrpSpPr>
          <p:cNvPr id="3" name="Group 57"/>
          <p:cNvGrpSpPr/>
          <p:nvPr/>
        </p:nvGrpSpPr>
        <p:grpSpPr>
          <a:xfrm>
            <a:off x="1013732" y="2939380"/>
            <a:ext cx="3261599" cy="3174403"/>
            <a:chOff x="1013732" y="2939380"/>
            <a:chExt cx="3261599" cy="3174403"/>
          </a:xfrm>
        </p:grpSpPr>
        <p:cxnSp>
          <p:nvCxnSpPr>
            <p:cNvPr id="37" name="Curved Connector 36"/>
            <p:cNvCxnSpPr>
              <a:stCxn id="9" idx="1"/>
              <a:endCxn id="25" idx="3"/>
            </p:cNvCxnSpPr>
            <p:nvPr/>
          </p:nvCxnSpPr>
          <p:spPr>
            <a:xfrm rot="10800000" flipV="1">
              <a:off x="1037961" y="3714908"/>
              <a:ext cx="3166536" cy="64000"/>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8" idx="1"/>
            </p:cNvCxnSpPr>
            <p:nvPr/>
          </p:nvCxnSpPr>
          <p:spPr>
            <a:xfrm rot="10800000" flipV="1">
              <a:off x="1106951" y="2939380"/>
              <a:ext cx="2584852" cy="742298"/>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Curved Connector 46"/>
            <p:cNvCxnSpPr>
              <a:stCxn id="13" idx="1"/>
              <a:endCxn id="25" idx="3"/>
            </p:cNvCxnSpPr>
            <p:nvPr/>
          </p:nvCxnSpPr>
          <p:spPr>
            <a:xfrm rot="10800000">
              <a:off x="1037961" y="3778909"/>
              <a:ext cx="3237370" cy="1479937"/>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Curved Connector 49"/>
            <p:cNvCxnSpPr>
              <a:stCxn id="14" idx="1"/>
            </p:cNvCxnSpPr>
            <p:nvPr/>
          </p:nvCxnSpPr>
          <p:spPr>
            <a:xfrm rot="10800000">
              <a:off x="1130255" y="3891395"/>
              <a:ext cx="2807164" cy="2014819"/>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16" idx="0"/>
            </p:cNvCxnSpPr>
            <p:nvPr/>
          </p:nvCxnSpPr>
          <p:spPr>
            <a:xfrm rot="16200000" flipV="1">
              <a:off x="1176465" y="3945205"/>
              <a:ext cx="2182475" cy="2154681"/>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Curved Connector 54"/>
            <p:cNvCxnSpPr>
              <a:stCxn id="17" idx="0"/>
            </p:cNvCxnSpPr>
            <p:nvPr/>
          </p:nvCxnSpPr>
          <p:spPr>
            <a:xfrm rot="16200000" flipV="1">
              <a:off x="532180" y="4489455"/>
              <a:ext cx="2083517" cy="1120413"/>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9" name="Rectangle 28"/>
          <p:cNvSpPr/>
          <p:nvPr/>
        </p:nvSpPr>
        <p:spPr>
          <a:xfrm>
            <a:off x="1409700" y="2692400"/>
            <a:ext cx="6375400" cy="2006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The amount of network traffic required to reconstruct lost data blocks is the main argument against the use of erasure codes in P2P Storage applications</a:t>
            </a:r>
          </a:p>
          <a:p>
            <a:pPr algn="ctr"/>
            <a:endParaRPr lang="en-US" sz="1600" dirty="0" smtClean="0">
              <a:solidFill>
                <a:schemeClr val="tx1"/>
              </a:solidFill>
            </a:endParaRPr>
          </a:p>
          <a:p>
            <a:pPr algn="ctr"/>
            <a:r>
              <a:rPr lang="en-US" sz="1600" dirty="0" smtClean="0">
                <a:solidFill>
                  <a:schemeClr val="tx1"/>
                </a:solidFill>
              </a:rPr>
              <a:t>(</a:t>
            </a:r>
            <a:r>
              <a:rPr lang="en-US" sz="1600" dirty="0" err="1" smtClean="0">
                <a:solidFill>
                  <a:schemeClr val="tx1"/>
                </a:solidFill>
              </a:rPr>
              <a:t>Pamies</a:t>
            </a:r>
            <a:r>
              <a:rPr lang="en-US" sz="1600" dirty="0" smtClean="0">
                <a:solidFill>
                  <a:schemeClr val="tx1"/>
                </a:solidFill>
              </a:rPr>
              <a:t>-Juarez et al, </a:t>
            </a:r>
            <a:r>
              <a:rPr lang="en-US" sz="1600" dirty="0" err="1" smtClean="0">
                <a:solidFill>
                  <a:schemeClr val="tx1"/>
                </a:solidFill>
              </a:rPr>
              <a:t>Rodrigues</a:t>
            </a:r>
            <a:r>
              <a:rPr lang="en-US" sz="1600" dirty="0" smtClean="0">
                <a:solidFill>
                  <a:schemeClr val="tx1"/>
                </a:solidFill>
              </a:rPr>
              <a:t> &amp; </a:t>
            </a:r>
            <a:r>
              <a:rPr lang="en-US" sz="1600" dirty="0" err="1" smtClean="0">
                <a:solidFill>
                  <a:schemeClr val="tx1"/>
                </a:solidFill>
              </a:rPr>
              <a:t>Liskov</a:t>
            </a:r>
            <a:r>
              <a:rPr lang="en-US" sz="1600" dirty="0" smtClean="0">
                <a:solidFill>
                  <a:schemeClr val="tx1"/>
                </a:solidFill>
              </a:rPr>
              <a:t>, </a:t>
            </a:r>
            <a:r>
              <a:rPr lang="en-US" sz="1600" dirty="0" err="1" smtClean="0">
                <a:solidFill>
                  <a:schemeClr val="tx1"/>
                </a:solidFill>
              </a:rPr>
              <a:t>Utard</a:t>
            </a:r>
            <a:r>
              <a:rPr lang="en-US" sz="1600" dirty="0" smtClean="0">
                <a:solidFill>
                  <a:schemeClr val="tx1"/>
                </a:solidFill>
              </a:rPr>
              <a:t> &amp; </a:t>
            </a:r>
            <a:r>
              <a:rPr lang="en-US" sz="1600" dirty="0" err="1" smtClean="0">
                <a:solidFill>
                  <a:schemeClr val="tx1"/>
                </a:solidFill>
              </a:rPr>
              <a:t>Vernois</a:t>
            </a:r>
            <a:r>
              <a:rPr lang="en-US" sz="1600" dirty="0" smtClean="0">
                <a:solidFill>
                  <a:schemeClr val="tx1"/>
                </a:solidFill>
              </a:rPr>
              <a:t>, </a:t>
            </a:r>
            <a:r>
              <a:rPr lang="en-US" sz="1600" dirty="0" err="1" smtClean="0">
                <a:solidFill>
                  <a:schemeClr val="tx1"/>
                </a:solidFill>
              </a:rPr>
              <a:t>Weatherspoon</a:t>
            </a:r>
            <a:r>
              <a:rPr lang="en-US" sz="1600" dirty="0" smtClean="0">
                <a:solidFill>
                  <a:schemeClr val="tx1"/>
                </a:solidFill>
              </a:rPr>
              <a:t> et al, </a:t>
            </a:r>
            <a:r>
              <a:rPr lang="en-US" sz="1600" dirty="0" err="1" smtClean="0">
                <a:solidFill>
                  <a:schemeClr val="tx1"/>
                </a:solidFill>
              </a:rPr>
              <a:t>Dumincuo</a:t>
            </a:r>
            <a:r>
              <a:rPr lang="en-US" sz="1600" dirty="0" smtClean="0">
                <a:solidFill>
                  <a:schemeClr val="tx1"/>
                </a:solidFill>
              </a:rPr>
              <a:t> &amp; </a:t>
            </a:r>
            <a:r>
              <a:rPr lang="en-US" sz="1600" dirty="0" err="1" smtClean="0">
                <a:solidFill>
                  <a:schemeClr val="tx1"/>
                </a:solidFill>
              </a:rPr>
              <a:t>Biersack</a:t>
            </a:r>
            <a:r>
              <a:rPr lang="en-US" sz="1600" dirty="0" smtClean="0">
                <a:solidFill>
                  <a:schemeClr val="tx1"/>
                </a:solidFill>
              </a:rPr>
              <a:t>)</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p:spPr>
        <p:txBody>
          <a:bodyPr/>
          <a:lstStyle/>
          <a:p>
            <a:fld id="{B8549DF8-084F-CC42-A953-9F0DF5D058FD}" type="slidenum">
              <a:rPr lang="en-US">
                <a:latin typeface="Arial" charset="0"/>
              </a:rPr>
              <a:pPr/>
              <a:t>21</a:t>
            </a:fld>
            <a:endParaRPr lang="en-US">
              <a:latin typeface="Arial" charset="0"/>
            </a:endParaRPr>
          </a:p>
        </p:txBody>
      </p:sp>
      <p:sp>
        <p:nvSpPr>
          <p:cNvPr id="38915" name="Rectangle 2"/>
          <p:cNvSpPr>
            <a:spLocks noGrp="1" noChangeArrowheads="1"/>
          </p:cNvSpPr>
          <p:nvPr>
            <p:ph type="title"/>
          </p:nvPr>
        </p:nvSpPr>
        <p:spPr>
          <a:xfrm>
            <a:off x="169863" y="0"/>
            <a:ext cx="8713787" cy="1143000"/>
          </a:xfrm>
        </p:spPr>
        <p:txBody>
          <a:bodyPr/>
          <a:lstStyle/>
          <a:p>
            <a:r>
              <a:rPr lang="en-US" sz="3600"/>
              <a:t>Proof sketch: Information flow graph</a:t>
            </a:r>
          </a:p>
        </p:txBody>
      </p:sp>
      <p:sp>
        <p:nvSpPr>
          <p:cNvPr id="38916" name="Rectangle 3"/>
          <p:cNvSpPr>
            <a:spLocks noChangeArrowheads="1"/>
          </p:cNvSpPr>
          <p:nvPr/>
        </p:nvSpPr>
        <p:spPr bwMode="auto">
          <a:xfrm>
            <a:off x="1119188" y="2481263"/>
            <a:ext cx="914400" cy="50482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38917" name="Rectangle 4"/>
          <p:cNvSpPr>
            <a:spLocks noChangeArrowheads="1"/>
          </p:cNvSpPr>
          <p:nvPr/>
        </p:nvSpPr>
        <p:spPr bwMode="auto">
          <a:xfrm>
            <a:off x="1119188" y="3776663"/>
            <a:ext cx="914400" cy="50482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38918" name="Rectangle 5"/>
          <p:cNvSpPr>
            <a:spLocks noChangeArrowheads="1"/>
          </p:cNvSpPr>
          <p:nvPr/>
        </p:nvSpPr>
        <p:spPr bwMode="auto">
          <a:xfrm>
            <a:off x="2947988" y="1338263"/>
            <a:ext cx="465137"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a</a:t>
            </a:r>
          </a:p>
        </p:txBody>
      </p:sp>
      <p:sp>
        <p:nvSpPr>
          <p:cNvPr id="38919" name="Rectangle 6"/>
          <p:cNvSpPr>
            <a:spLocks noChangeArrowheads="1"/>
          </p:cNvSpPr>
          <p:nvPr/>
        </p:nvSpPr>
        <p:spPr bwMode="auto">
          <a:xfrm>
            <a:off x="5321300" y="4256088"/>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e</a:t>
            </a:r>
          </a:p>
        </p:txBody>
      </p:sp>
      <p:sp>
        <p:nvSpPr>
          <p:cNvPr id="38920" name="Line 7"/>
          <p:cNvSpPr>
            <a:spLocks noChangeShapeType="1"/>
          </p:cNvSpPr>
          <p:nvPr/>
        </p:nvSpPr>
        <p:spPr bwMode="auto">
          <a:xfrm flipV="1">
            <a:off x="2060575" y="1743075"/>
            <a:ext cx="808038" cy="8350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1" name="Line 8"/>
          <p:cNvSpPr>
            <a:spLocks noChangeShapeType="1"/>
          </p:cNvSpPr>
          <p:nvPr/>
        </p:nvSpPr>
        <p:spPr bwMode="auto">
          <a:xfrm>
            <a:off x="2046288" y="2762250"/>
            <a:ext cx="849312" cy="12065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2" name="Line 9"/>
          <p:cNvSpPr>
            <a:spLocks noChangeShapeType="1"/>
          </p:cNvSpPr>
          <p:nvPr/>
        </p:nvSpPr>
        <p:spPr bwMode="auto">
          <a:xfrm flipV="1">
            <a:off x="2032000" y="1835150"/>
            <a:ext cx="823913" cy="20097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3" name="Line 10"/>
          <p:cNvSpPr>
            <a:spLocks noChangeShapeType="1"/>
          </p:cNvSpPr>
          <p:nvPr/>
        </p:nvSpPr>
        <p:spPr bwMode="auto">
          <a:xfrm>
            <a:off x="2046288" y="4102100"/>
            <a:ext cx="874712" cy="939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4" name="Line 11"/>
          <p:cNvSpPr>
            <a:spLocks noChangeShapeType="1"/>
          </p:cNvSpPr>
          <p:nvPr/>
        </p:nvSpPr>
        <p:spPr bwMode="auto">
          <a:xfrm flipV="1">
            <a:off x="2033588" y="3995738"/>
            <a:ext cx="822325" cy="127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5" name="Line 12"/>
          <p:cNvSpPr>
            <a:spLocks noChangeShapeType="1"/>
          </p:cNvSpPr>
          <p:nvPr/>
        </p:nvSpPr>
        <p:spPr bwMode="auto">
          <a:xfrm>
            <a:off x="2046288" y="2643188"/>
            <a:ext cx="849312" cy="1587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6" name="Line 13"/>
          <p:cNvSpPr>
            <a:spLocks noChangeShapeType="1"/>
          </p:cNvSpPr>
          <p:nvPr/>
        </p:nvSpPr>
        <p:spPr bwMode="auto">
          <a:xfrm>
            <a:off x="1112838" y="2341563"/>
            <a:ext cx="927100"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8927" name="Line 14"/>
          <p:cNvSpPr>
            <a:spLocks noChangeShapeType="1"/>
          </p:cNvSpPr>
          <p:nvPr/>
        </p:nvSpPr>
        <p:spPr bwMode="auto">
          <a:xfrm>
            <a:off x="1112838" y="2252663"/>
            <a:ext cx="0" cy="298450"/>
          </a:xfrm>
          <a:prstGeom prst="line">
            <a:avLst/>
          </a:prstGeom>
          <a:noFill/>
          <a:ln w="9525">
            <a:solidFill>
              <a:schemeClr val="tx1"/>
            </a:solidFill>
            <a:round/>
            <a:headEnd/>
            <a:tailEnd/>
          </a:ln>
        </p:spPr>
        <p:txBody>
          <a:bodyPr>
            <a:prstTxWarp prst="textNoShape">
              <a:avLst/>
            </a:prstTxWarp>
          </a:bodyPr>
          <a:lstStyle/>
          <a:p>
            <a:endParaRPr lang="en-US"/>
          </a:p>
        </p:txBody>
      </p:sp>
      <p:sp>
        <p:nvSpPr>
          <p:cNvPr id="38928" name="Line 15"/>
          <p:cNvSpPr>
            <a:spLocks noChangeShapeType="1"/>
          </p:cNvSpPr>
          <p:nvPr/>
        </p:nvSpPr>
        <p:spPr bwMode="auto">
          <a:xfrm>
            <a:off x="2039938" y="2252663"/>
            <a:ext cx="0" cy="254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38929" name="Text Box 16"/>
          <p:cNvSpPr txBox="1">
            <a:spLocks noChangeArrowheads="1"/>
          </p:cNvSpPr>
          <p:nvPr/>
        </p:nvSpPr>
        <p:spPr bwMode="auto">
          <a:xfrm>
            <a:off x="1214438" y="1947863"/>
            <a:ext cx="1082675" cy="461665"/>
          </a:xfrm>
          <a:prstGeom prst="rect">
            <a:avLst/>
          </a:prstGeom>
          <a:noFill/>
          <a:ln w="9525">
            <a:noFill/>
            <a:miter lim="800000"/>
            <a:headEnd/>
            <a:tailEnd/>
          </a:ln>
        </p:spPr>
        <p:txBody>
          <a:bodyPr>
            <a:prstTxWarp prst="textNoShape">
              <a:avLst/>
            </a:prstTxWarp>
            <a:spAutoFit/>
          </a:bodyPr>
          <a:lstStyle/>
          <a:p>
            <a:pPr>
              <a:spcBef>
                <a:spcPct val="50000"/>
              </a:spcBef>
            </a:pPr>
            <a:r>
              <a:rPr lang="en-US" dirty="0" smtClean="0"/>
              <a:t>2GB</a:t>
            </a:r>
            <a:endParaRPr lang="en-US" dirty="0"/>
          </a:p>
        </p:txBody>
      </p:sp>
      <p:sp>
        <p:nvSpPr>
          <p:cNvPr id="38930" name="Line 17"/>
          <p:cNvSpPr>
            <a:spLocks noChangeShapeType="1"/>
          </p:cNvSpPr>
          <p:nvPr/>
        </p:nvSpPr>
        <p:spPr bwMode="auto">
          <a:xfrm>
            <a:off x="4352925" y="2855913"/>
            <a:ext cx="944563" cy="15081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31" name="Line 18"/>
          <p:cNvSpPr>
            <a:spLocks noChangeShapeType="1"/>
          </p:cNvSpPr>
          <p:nvPr/>
        </p:nvSpPr>
        <p:spPr bwMode="auto">
          <a:xfrm>
            <a:off x="4271963" y="3979863"/>
            <a:ext cx="989012" cy="558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32" name="Line 19"/>
          <p:cNvSpPr>
            <a:spLocks noChangeShapeType="1"/>
          </p:cNvSpPr>
          <p:nvPr/>
        </p:nvSpPr>
        <p:spPr bwMode="auto">
          <a:xfrm flipV="1">
            <a:off x="4284663" y="4670425"/>
            <a:ext cx="989012" cy="4254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33" name="Rectangle 20"/>
          <p:cNvSpPr>
            <a:spLocks noChangeArrowheads="1"/>
          </p:cNvSpPr>
          <p:nvPr/>
        </p:nvSpPr>
        <p:spPr bwMode="auto">
          <a:xfrm>
            <a:off x="3938588" y="1338263"/>
            <a:ext cx="465137"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a</a:t>
            </a:r>
          </a:p>
        </p:txBody>
      </p:sp>
      <p:sp>
        <p:nvSpPr>
          <p:cNvPr id="38934" name="Line 21"/>
          <p:cNvSpPr>
            <a:spLocks noChangeShapeType="1"/>
          </p:cNvSpPr>
          <p:nvPr/>
        </p:nvSpPr>
        <p:spPr bwMode="auto">
          <a:xfrm>
            <a:off x="3443288" y="1603375"/>
            <a:ext cx="46355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35" name="Rectangle 22"/>
          <p:cNvSpPr>
            <a:spLocks noChangeArrowheads="1"/>
          </p:cNvSpPr>
          <p:nvPr/>
        </p:nvSpPr>
        <p:spPr bwMode="auto">
          <a:xfrm>
            <a:off x="2936875" y="2555875"/>
            <a:ext cx="465138"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b</a:t>
            </a:r>
          </a:p>
        </p:txBody>
      </p:sp>
      <p:sp>
        <p:nvSpPr>
          <p:cNvPr id="38936" name="Rectangle 23"/>
          <p:cNvSpPr>
            <a:spLocks noChangeArrowheads="1"/>
          </p:cNvSpPr>
          <p:nvPr/>
        </p:nvSpPr>
        <p:spPr bwMode="auto">
          <a:xfrm>
            <a:off x="3927475" y="2555875"/>
            <a:ext cx="465138"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b</a:t>
            </a:r>
          </a:p>
        </p:txBody>
      </p:sp>
      <p:sp>
        <p:nvSpPr>
          <p:cNvPr id="38937" name="Line 24"/>
          <p:cNvSpPr>
            <a:spLocks noChangeShapeType="1"/>
          </p:cNvSpPr>
          <p:nvPr/>
        </p:nvSpPr>
        <p:spPr bwMode="auto">
          <a:xfrm>
            <a:off x="3432175" y="2820988"/>
            <a:ext cx="46355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38" name="Rectangle 25"/>
          <p:cNvSpPr>
            <a:spLocks noChangeArrowheads="1"/>
          </p:cNvSpPr>
          <p:nvPr/>
        </p:nvSpPr>
        <p:spPr bwMode="auto">
          <a:xfrm>
            <a:off x="2947988" y="3776663"/>
            <a:ext cx="465137"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c</a:t>
            </a:r>
          </a:p>
        </p:txBody>
      </p:sp>
      <p:sp>
        <p:nvSpPr>
          <p:cNvPr id="38939" name="Rectangle 26"/>
          <p:cNvSpPr>
            <a:spLocks noChangeArrowheads="1"/>
          </p:cNvSpPr>
          <p:nvPr/>
        </p:nvSpPr>
        <p:spPr bwMode="auto">
          <a:xfrm>
            <a:off x="3938588" y="3776663"/>
            <a:ext cx="465137"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c</a:t>
            </a:r>
          </a:p>
        </p:txBody>
      </p:sp>
      <p:sp>
        <p:nvSpPr>
          <p:cNvPr id="38940" name="Line 27"/>
          <p:cNvSpPr>
            <a:spLocks noChangeShapeType="1"/>
          </p:cNvSpPr>
          <p:nvPr/>
        </p:nvSpPr>
        <p:spPr bwMode="auto">
          <a:xfrm>
            <a:off x="3443288" y="4041775"/>
            <a:ext cx="46355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41" name="Rectangle 28"/>
          <p:cNvSpPr>
            <a:spLocks noChangeArrowheads="1"/>
          </p:cNvSpPr>
          <p:nvPr/>
        </p:nvSpPr>
        <p:spPr bwMode="auto">
          <a:xfrm>
            <a:off x="2947988" y="4843463"/>
            <a:ext cx="465137"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d</a:t>
            </a:r>
          </a:p>
        </p:txBody>
      </p:sp>
      <p:sp>
        <p:nvSpPr>
          <p:cNvPr id="38942" name="Rectangle 29"/>
          <p:cNvSpPr>
            <a:spLocks noChangeArrowheads="1"/>
          </p:cNvSpPr>
          <p:nvPr/>
        </p:nvSpPr>
        <p:spPr bwMode="auto">
          <a:xfrm>
            <a:off x="3938588" y="4843463"/>
            <a:ext cx="465137"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d</a:t>
            </a:r>
          </a:p>
        </p:txBody>
      </p:sp>
      <p:sp>
        <p:nvSpPr>
          <p:cNvPr id="38943" name="Line 30"/>
          <p:cNvSpPr>
            <a:spLocks noChangeShapeType="1"/>
          </p:cNvSpPr>
          <p:nvPr/>
        </p:nvSpPr>
        <p:spPr bwMode="auto">
          <a:xfrm>
            <a:off x="3443288" y="5108575"/>
            <a:ext cx="46355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44" name="Line 31"/>
          <p:cNvSpPr>
            <a:spLocks noChangeShapeType="1"/>
          </p:cNvSpPr>
          <p:nvPr/>
        </p:nvSpPr>
        <p:spPr bwMode="auto">
          <a:xfrm>
            <a:off x="2801938" y="1181100"/>
            <a:ext cx="1747837" cy="736600"/>
          </a:xfrm>
          <a:prstGeom prst="line">
            <a:avLst/>
          </a:prstGeom>
          <a:noFill/>
          <a:ln w="57150">
            <a:solidFill>
              <a:srgbClr val="CC0000"/>
            </a:solidFill>
            <a:round/>
            <a:headEnd/>
            <a:tailEnd/>
          </a:ln>
        </p:spPr>
        <p:txBody>
          <a:bodyPr>
            <a:prstTxWarp prst="textNoShape">
              <a:avLst/>
            </a:prstTxWarp>
          </a:bodyPr>
          <a:lstStyle/>
          <a:p>
            <a:endParaRPr lang="en-US"/>
          </a:p>
        </p:txBody>
      </p:sp>
      <p:sp>
        <p:nvSpPr>
          <p:cNvPr id="38945" name="Line 32"/>
          <p:cNvSpPr>
            <a:spLocks noChangeShapeType="1"/>
          </p:cNvSpPr>
          <p:nvPr/>
        </p:nvSpPr>
        <p:spPr bwMode="auto">
          <a:xfrm flipV="1">
            <a:off x="2994025" y="1208088"/>
            <a:ext cx="1323975" cy="750887"/>
          </a:xfrm>
          <a:prstGeom prst="line">
            <a:avLst/>
          </a:prstGeom>
          <a:noFill/>
          <a:ln w="57150">
            <a:solidFill>
              <a:srgbClr val="CC0000"/>
            </a:solidFill>
            <a:round/>
            <a:headEnd/>
            <a:tailEnd/>
          </a:ln>
        </p:spPr>
        <p:txBody>
          <a:bodyPr>
            <a:prstTxWarp prst="textNoShape">
              <a:avLst/>
            </a:prstTxWarp>
          </a:bodyPr>
          <a:lstStyle/>
          <a:p>
            <a:endParaRPr lang="en-US"/>
          </a:p>
        </p:txBody>
      </p:sp>
      <p:sp>
        <p:nvSpPr>
          <p:cNvPr id="38946" name="Text Box 33"/>
          <p:cNvSpPr txBox="1">
            <a:spLocks noChangeArrowheads="1"/>
          </p:cNvSpPr>
          <p:nvPr/>
        </p:nvSpPr>
        <p:spPr bwMode="auto">
          <a:xfrm>
            <a:off x="2863850" y="5402263"/>
            <a:ext cx="1546225" cy="461665"/>
          </a:xfrm>
          <a:prstGeom prst="rect">
            <a:avLst/>
          </a:prstGeom>
          <a:noFill/>
          <a:ln w="9525">
            <a:noFill/>
            <a:miter lim="800000"/>
            <a:headEnd/>
            <a:tailEnd/>
          </a:ln>
        </p:spPr>
        <p:txBody>
          <a:bodyPr>
            <a:prstTxWarp prst="textNoShape">
              <a:avLst/>
            </a:prstTxWarp>
            <a:spAutoFit/>
          </a:bodyPr>
          <a:lstStyle/>
          <a:p>
            <a:pPr>
              <a:spcBef>
                <a:spcPct val="50000"/>
              </a:spcBef>
            </a:pPr>
            <a:r>
              <a:rPr lang="en-US" dirty="0" err="1" smtClean="0">
                <a:latin typeface="Arial" charset="0"/>
              </a:rPr>
              <a:t>α</a:t>
            </a:r>
            <a:r>
              <a:rPr lang="en-US" dirty="0" smtClean="0"/>
              <a:t> =2 GB</a:t>
            </a:r>
            <a:endParaRPr lang="en-US" dirty="0"/>
          </a:p>
        </p:txBody>
      </p:sp>
      <p:sp>
        <p:nvSpPr>
          <p:cNvPr id="64546" name="Rectangle 34"/>
          <p:cNvSpPr>
            <a:spLocks noChangeArrowheads="1"/>
          </p:cNvSpPr>
          <p:nvPr/>
        </p:nvSpPr>
        <p:spPr bwMode="auto">
          <a:xfrm>
            <a:off x="6856413" y="3581400"/>
            <a:ext cx="1133475" cy="804863"/>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800">
                <a:solidFill>
                  <a:schemeClr val="bg1"/>
                </a:solidFill>
              </a:rPr>
              <a:t>data </a:t>
            </a:r>
          </a:p>
          <a:p>
            <a:pPr algn="ctr"/>
            <a:r>
              <a:rPr lang="en-US" sz="1800">
                <a:solidFill>
                  <a:schemeClr val="bg1"/>
                </a:solidFill>
              </a:rPr>
              <a:t>collector</a:t>
            </a:r>
          </a:p>
        </p:txBody>
      </p:sp>
      <p:sp>
        <p:nvSpPr>
          <p:cNvPr id="64547" name="Line 35"/>
          <p:cNvSpPr>
            <a:spLocks noChangeShapeType="1"/>
          </p:cNvSpPr>
          <p:nvPr/>
        </p:nvSpPr>
        <p:spPr bwMode="auto">
          <a:xfrm flipV="1">
            <a:off x="6242050" y="4048125"/>
            <a:ext cx="627063" cy="4635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4548" name="Line 36"/>
          <p:cNvSpPr>
            <a:spLocks noChangeShapeType="1"/>
          </p:cNvSpPr>
          <p:nvPr/>
        </p:nvSpPr>
        <p:spPr bwMode="auto">
          <a:xfrm>
            <a:off x="4413250" y="2724150"/>
            <a:ext cx="2428875" cy="122713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4549" name="Text Box 37"/>
          <p:cNvSpPr txBox="1">
            <a:spLocks noChangeArrowheads="1"/>
          </p:cNvSpPr>
          <p:nvPr/>
        </p:nvSpPr>
        <p:spPr bwMode="auto">
          <a:xfrm>
            <a:off x="5368925" y="2792413"/>
            <a:ext cx="695325" cy="652462"/>
          </a:xfrm>
          <a:prstGeom prst="rect">
            <a:avLst/>
          </a:prstGeom>
          <a:noFill/>
          <a:ln w="9525">
            <a:noFill/>
            <a:miter lim="800000"/>
            <a:headEnd/>
            <a:tailEnd/>
          </a:ln>
        </p:spPr>
        <p:txBody>
          <a:bodyPr>
            <a:prstTxWarp prst="textNoShape">
              <a:avLst/>
            </a:prstTxWarp>
            <a:spAutoFit/>
          </a:bodyPr>
          <a:lstStyle/>
          <a:p>
            <a:pPr>
              <a:spcBef>
                <a:spcPct val="50000"/>
              </a:spcBef>
            </a:pPr>
            <a:r>
              <a:rPr lang="en-US" sz="3600"/>
              <a:t>∞</a:t>
            </a:r>
          </a:p>
        </p:txBody>
      </p:sp>
      <p:sp>
        <p:nvSpPr>
          <p:cNvPr id="64550" name="Text Box 38"/>
          <p:cNvSpPr txBox="1">
            <a:spLocks noChangeArrowheads="1"/>
          </p:cNvSpPr>
          <p:nvPr/>
        </p:nvSpPr>
        <p:spPr bwMode="auto">
          <a:xfrm>
            <a:off x="6408738" y="4064000"/>
            <a:ext cx="695325" cy="652463"/>
          </a:xfrm>
          <a:prstGeom prst="rect">
            <a:avLst/>
          </a:prstGeom>
          <a:noFill/>
          <a:ln w="9525">
            <a:noFill/>
            <a:miter lim="800000"/>
            <a:headEnd/>
            <a:tailEnd/>
          </a:ln>
        </p:spPr>
        <p:txBody>
          <a:bodyPr>
            <a:prstTxWarp prst="textNoShape">
              <a:avLst/>
            </a:prstTxWarp>
            <a:spAutoFit/>
          </a:bodyPr>
          <a:lstStyle/>
          <a:p>
            <a:pPr>
              <a:spcBef>
                <a:spcPct val="50000"/>
              </a:spcBef>
            </a:pPr>
            <a:r>
              <a:rPr lang="en-US" sz="3600"/>
              <a:t>∞</a:t>
            </a:r>
          </a:p>
        </p:txBody>
      </p:sp>
      <p:sp>
        <p:nvSpPr>
          <p:cNvPr id="38952" name="Text Box 39"/>
          <p:cNvSpPr txBox="1">
            <a:spLocks noChangeArrowheads="1"/>
          </p:cNvSpPr>
          <p:nvPr/>
        </p:nvSpPr>
        <p:spPr bwMode="auto">
          <a:xfrm>
            <a:off x="4849813" y="3297238"/>
            <a:ext cx="546100"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800">
                <a:solidFill>
                  <a:srgbClr val="CC0000"/>
                </a:solidFill>
                <a:latin typeface="Arial" charset="0"/>
              </a:rPr>
              <a:t>β</a:t>
            </a:r>
            <a:r>
              <a:rPr lang="en-US">
                <a:solidFill>
                  <a:srgbClr val="CC0000"/>
                </a:solidFill>
              </a:rPr>
              <a:t> </a:t>
            </a:r>
          </a:p>
        </p:txBody>
      </p:sp>
      <p:sp>
        <p:nvSpPr>
          <p:cNvPr id="38953" name="Text Box 40"/>
          <p:cNvSpPr txBox="1">
            <a:spLocks noChangeArrowheads="1"/>
          </p:cNvSpPr>
          <p:nvPr/>
        </p:nvSpPr>
        <p:spPr bwMode="auto">
          <a:xfrm>
            <a:off x="4786313" y="3929063"/>
            <a:ext cx="546100"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800">
                <a:solidFill>
                  <a:srgbClr val="CC0000"/>
                </a:solidFill>
                <a:latin typeface="Arial" charset="0"/>
              </a:rPr>
              <a:t>β</a:t>
            </a:r>
            <a:r>
              <a:rPr lang="en-US">
                <a:solidFill>
                  <a:srgbClr val="CC0000"/>
                </a:solidFill>
              </a:rPr>
              <a:t>  </a:t>
            </a:r>
          </a:p>
        </p:txBody>
      </p:sp>
      <p:sp>
        <p:nvSpPr>
          <p:cNvPr id="38954" name="Text Box 41"/>
          <p:cNvSpPr txBox="1">
            <a:spLocks noChangeArrowheads="1"/>
          </p:cNvSpPr>
          <p:nvPr/>
        </p:nvSpPr>
        <p:spPr bwMode="auto">
          <a:xfrm>
            <a:off x="4770438" y="4376738"/>
            <a:ext cx="546100"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800">
                <a:solidFill>
                  <a:srgbClr val="CC0000"/>
                </a:solidFill>
                <a:latin typeface="Arial" charset="0"/>
              </a:rPr>
              <a:t>β</a:t>
            </a:r>
            <a:r>
              <a:rPr lang="en-US">
                <a:solidFill>
                  <a:srgbClr val="CC0000"/>
                </a:solidFill>
              </a:rPr>
              <a:t>  </a:t>
            </a:r>
          </a:p>
        </p:txBody>
      </p:sp>
      <p:sp>
        <p:nvSpPr>
          <p:cNvPr id="64554" name="Freeform 42"/>
          <p:cNvSpPr>
            <a:spLocks/>
          </p:cNvSpPr>
          <p:nvPr/>
        </p:nvSpPr>
        <p:spPr bwMode="auto">
          <a:xfrm>
            <a:off x="3576638" y="2054225"/>
            <a:ext cx="1087437" cy="3835400"/>
          </a:xfrm>
          <a:custGeom>
            <a:avLst/>
            <a:gdLst>
              <a:gd name="T0" fmla="*/ 2147483647 w 685"/>
              <a:gd name="T1" fmla="*/ 0 h 2416"/>
              <a:gd name="T2" fmla="*/ 2147483647 w 685"/>
              <a:gd name="T3" fmla="*/ 2147483647 h 2416"/>
              <a:gd name="T4" fmla="*/ 2147483647 w 685"/>
              <a:gd name="T5" fmla="*/ 2147483647 h 2416"/>
              <a:gd name="T6" fmla="*/ 2147483647 w 685"/>
              <a:gd name="T7" fmla="*/ 2147483647 h 2416"/>
              <a:gd name="T8" fmla="*/ 2147483647 w 685"/>
              <a:gd name="T9" fmla="*/ 2147483647 h 2416"/>
              <a:gd name="T10" fmla="*/ 2147483647 w 685"/>
              <a:gd name="T11" fmla="*/ 2147483647 h 2416"/>
              <a:gd name="T12" fmla="*/ 0 60000 65536"/>
              <a:gd name="T13" fmla="*/ 0 60000 65536"/>
              <a:gd name="T14" fmla="*/ 0 60000 65536"/>
              <a:gd name="T15" fmla="*/ 0 60000 65536"/>
              <a:gd name="T16" fmla="*/ 0 60000 65536"/>
              <a:gd name="T17" fmla="*/ 0 60000 65536"/>
              <a:gd name="T18" fmla="*/ 0 w 685"/>
              <a:gd name="T19" fmla="*/ 0 h 2416"/>
              <a:gd name="T20" fmla="*/ 685 w 685"/>
              <a:gd name="T21" fmla="*/ 2416 h 2416"/>
            </a:gdLst>
            <a:ahLst/>
            <a:cxnLst>
              <a:cxn ang="T12">
                <a:pos x="T0" y="T1"/>
              </a:cxn>
              <a:cxn ang="T13">
                <a:pos x="T2" y="T3"/>
              </a:cxn>
              <a:cxn ang="T14">
                <a:pos x="T4" y="T5"/>
              </a:cxn>
              <a:cxn ang="T15">
                <a:pos x="T6" y="T7"/>
              </a:cxn>
              <a:cxn ang="T16">
                <a:pos x="T8" y="T9"/>
              </a:cxn>
              <a:cxn ang="T17">
                <a:pos x="T10" y="T11"/>
              </a:cxn>
            </a:cxnLst>
            <a:rect l="T18" t="T19" r="T20" b="T21"/>
            <a:pathLst>
              <a:path w="685" h="2416">
                <a:moveTo>
                  <a:pt x="63" y="0"/>
                </a:moveTo>
                <a:cubicBezTo>
                  <a:pt x="31" y="292"/>
                  <a:pt x="0" y="584"/>
                  <a:pt x="63" y="740"/>
                </a:cubicBezTo>
                <a:cubicBezTo>
                  <a:pt x="126" y="896"/>
                  <a:pt x="345" y="883"/>
                  <a:pt x="441" y="937"/>
                </a:cubicBezTo>
                <a:cubicBezTo>
                  <a:pt x="537" y="991"/>
                  <a:pt x="599" y="949"/>
                  <a:pt x="639" y="1066"/>
                </a:cubicBezTo>
                <a:cubicBezTo>
                  <a:pt x="679" y="1183"/>
                  <a:pt x="685" y="1417"/>
                  <a:pt x="681" y="1642"/>
                </a:cubicBezTo>
                <a:cubicBezTo>
                  <a:pt x="677" y="1867"/>
                  <a:pt x="645" y="2141"/>
                  <a:pt x="613" y="2416"/>
                </a:cubicBezTo>
              </a:path>
            </a:pathLst>
          </a:custGeom>
          <a:noFill/>
          <a:ln w="57150">
            <a:solidFill>
              <a:srgbClr val="CC0000"/>
            </a:solidFill>
            <a:round/>
            <a:headEnd/>
            <a:tailEnd/>
          </a:ln>
        </p:spPr>
        <p:txBody>
          <a:bodyPr>
            <a:prstTxWarp prst="textNoShape">
              <a:avLst/>
            </a:prstTxWarp>
          </a:bodyPr>
          <a:lstStyle/>
          <a:p>
            <a:endParaRPr lang="en-US"/>
          </a:p>
        </p:txBody>
      </p:sp>
      <p:sp>
        <p:nvSpPr>
          <p:cNvPr id="64555" name="Text Box 43"/>
          <p:cNvSpPr txBox="1">
            <a:spLocks noChangeArrowheads="1"/>
          </p:cNvSpPr>
          <p:nvPr/>
        </p:nvSpPr>
        <p:spPr bwMode="auto">
          <a:xfrm>
            <a:off x="4425950" y="5903913"/>
            <a:ext cx="3956050" cy="92333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a:t>2</a:t>
            </a:r>
            <a:r>
              <a:rPr lang="en-US" sz="2000" dirty="0" smtClean="0"/>
              <a:t>+</a:t>
            </a:r>
            <a:r>
              <a:rPr lang="en-US" sz="2000" dirty="0"/>
              <a:t>2 </a:t>
            </a:r>
            <a:r>
              <a:rPr lang="en-US" dirty="0" err="1">
                <a:solidFill>
                  <a:srgbClr val="CC0000"/>
                </a:solidFill>
                <a:latin typeface="Arial" charset="0"/>
              </a:rPr>
              <a:t>β</a:t>
            </a:r>
            <a:r>
              <a:rPr lang="en-US" sz="2000" dirty="0"/>
              <a:t> </a:t>
            </a:r>
            <a:r>
              <a:rPr lang="en-US" sz="2000" dirty="0" smtClean="0"/>
              <a:t>≥4 GB </a:t>
            </a:r>
            <a:r>
              <a:rPr lang="en-US" sz="2000" dirty="0" err="1">
                <a:sym typeface="Wingdings" charset="2"/>
              </a:rPr>
              <a:t></a:t>
            </a:r>
            <a:r>
              <a:rPr lang="en-US" sz="2000" dirty="0">
                <a:sym typeface="Wingdings" charset="2"/>
              </a:rPr>
              <a:t> </a:t>
            </a:r>
            <a:r>
              <a:rPr lang="en-US" dirty="0" err="1">
                <a:solidFill>
                  <a:srgbClr val="CC0000"/>
                </a:solidFill>
                <a:latin typeface="Arial" charset="0"/>
              </a:rPr>
              <a:t>β</a:t>
            </a:r>
            <a:r>
              <a:rPr lang="en-US" sz="2000" dirty="0">
                <a:sym typeface="Wingdings" charset="2"/>
              </a:rPr>
              <a:t> </a:t>
            </a:r>
            <a:r>
              <a:rPr lang="en-US" sz="2000" dirty="0"/>
              <a:t>≥</a:t>
            </a:r>
            <a:r>
              <a:rPr lang="en-US" sz="2000" dirty="0" smtClean="0"/>
              <a:t>1 GB</a:t>
            </a:r>
          </a:p>
          <a:p>
            <a:pPr>
              <a:spcBef>
                <a:spcPct val="50000"/>
              </a:spcBef>
            </a:pPr>
            <a:r>
              <a:rPr lang="en-US" sz="2000" dirty="0"/>
              <a:t>Total</a:t>
            </a:r>
            <a:r>
              <a:rPr lang="en-US" sz="2000" dirty="0" smtClean="0"/>
              <a:t> repair comm.</a:t>
            </a:r>
            <a:r>
              <a:rPr lang="en-US" sz="2000" dirty="0" smtClean="0">
                <a:sym typeface="Wingdings" charset="2"/>
              </a:rPr>
              <a:t> </a:t>
            </a:r>
            <a:r>
              <a:rPr lang="en-US" sz="2000" dirty="0" smtClean="0"/>
              <a:t>≥3 GB</a:t>
            </a:r>
            <a:endParaRPr lang="en-US" sz="2000" dirty="0"/>
          </a:p>
        </p:txBody>
      </p:sp>
      <p:sp>
        <p:nvSpPr>
          <p:cNvPr id="38957" name="Line 44"/>
          <p:cNvSpPr>
            <a:spLocks noChangeShapeType="1"/>
          </p:cNvSpPr>
          <p:nvPr/>
        </p:nvSpPr>
        <p:spPr bwMode="auto">
          <a:xfrm flipV="1">
            <a:off x="3511550" y="5138738"/>
            <a:ext cx="55563" cy="32861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4557" name="Oval 45"/>
          <p:cNvSpPr>
            <a:spLocks noChangeArrowheads="1"/>
          </p:cNvSpPr>
          <p:nvPr/>
        </p:nvSpPr>
        <p:spPr bwMode="auto">
          <a:xfrm>
            <a:off x="195263" y="3051175"/>
            <a:ext cx="412750" cy="433388"/>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US"/>
              <a:t>S</a:t>
            </a:r>
          </a:p>
        </p:txBody>
      </p:sp>
      <p:sp>
        <p:nvSpPr>
          <p:cNvPr id="64558" name="Line 46"/>
          <p:cNvSpPr>
            <a:spLocks noChangeShapeType="1"/>
          </p:cNvSpPr>
          <p:nvPr/>
        </p:nvSpPr>
        <p:spPr bwMode="auto">
          <a:xfrm flipV="1">
            <a:off x="574675" y="2768600"/>
            <a:ext cx="477838" cy="35718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4559" name="Line 47"/>
          <p:cNvSpPr>
            <a:spLocks noChangeShapeType="1"/>
          </p:cNvSpPr>
          <p:nvPr/>
        </p:nvSpPr>
        <p:spPr bwMode="auto">
          <a:xfrm>
            <a:off x="520700" y="3452813"/>
            <a:ext cx="565150" cy="5318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nvGrpSpPr>
          <p:cNvPr id="2" name="Group 48"/>
          <p:cNvGrpSpPr>
            <a:grpSpLocks/>
          </p:cNvGrpSpPr>
          <p:nvPr/>
        </p:nvGrpSpPr>
        <p:grpSpPr bwMode="auto">
          <a:xfrm>
            <a:off x="4494213" y="1344613"/>
            <a:ext cx="2584450" cy="2606675"/>
            <a:chOff x="2831" y="847"/>
            <a:chExt cx="1628" cy="1642"/>
          </a:xfrm>
        </p:grpSpPr>
        <p:sp>
          <p:nvSpPr>
            <p:cNvPr id="38963" name="Rectangle 49"/>
            <p:cNvSpPr>
              <a:spLocks noChangeArrowheads="1"/>
            </p:cNvSpPr>
            <p:nvPr/>
          </p:nvSpPr>
          <p:spPr bwMode="auto">
            <a:xfrm>
              <a:off x="3745" y="847"/>
              <a:ext cx="714" cy="507"/>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800">
                  <a:solidFill>
                    <a:schemeClr val="bg1"/>
                  </a:solidFill>
                </a:rPr>
                <a:t>data </a:t>
              </a:r>
            </a:p>
            <a:p>
              <a:pPr algn="ctr"/>
              <a:r>
                <a:rPr lang="en-US" sz="1800">
                  <a:solidFill>
                    <a:schemeClr val="bg1"/>
                  </a:solidFill>
                </a:rPr>
                <a:t>collector</a:t>
              </a:r>
            </a:p>
          </p:txBody>
        </p:sp>
        <p:sp>
          <p:nvSpPr>
            <p:cNvPr id="38964" name="Line 50"/>
            <p:cNvSpPr>
              <a:spLocks noChangeShapeType="1"/>
            </p:cNvSpPr>
            <p:nvPr/>
          </p:nvSpPr>
          <p:spPr bwMode="auto">
            <a:xfrm flipV="1">
              <a:off x="2831" y="1135"/>
              <a:ext cx="848" cy="54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8965" name="Line 51"/>
            <p:cNvSpPr>
              <a:spLocks noChangeShapeType="1"/>
            </p:cNvSpPr>
            <p:nvPr/>
          </p:nvSpPr>
          <p:spPr bwMode="auto">
            <a:xfrm flipV="1">
              <a:off x="2852" y="1224"/>
              <a:ext cx="861" cy="126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sp>
        <p:nvSpPr>
          <p:cNvPr id="38962" name="Text Box 52"/>
          <p:cNvSpPr txBox="1">
            <a:spLocks noChangeArrowheads="1"/>
          </p:cNvSpPr>
          <p:nvPr/>
        </p:nvSpPr>
        <p:spPr bwMode="auto">
          <a:xfrm>
            <a:off x="165100" y="6267450"/>
            <a:ext cx="4106863" cy="465138"/>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5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5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5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5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5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46" grpId="0" animBg="1"/>
      <p:bldP spid="64547" grpId="0" animBg="1"/>
      <p:bldP spid="64548" grpId="0" animBg="1"/>
      <p:bldP spid="64549" grpId="0"/>
      <p:bldP spid="64550" grpId="0"/>
      <p:bldP spid="64554" grpId="0" animBg="1"/>
      <p:bldP spid="64555" grpId="0"/>
      <p:bldP spid="64557" grpId="0" animBg="1"/>
      <p:bldP spid="64558" grpId="0" animBg="1"/>
      <p:bldP spid="64559"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p:spPr>
        <p:txBody>
          <a:bodyPr/>
          <a:lstStyle/>
          <a:p>
            <a:fld id="{1A2FE61D-2992-734D-8BD9-F24F9889C3FE}" type="slidenum">
              <a:rPr lang="en-US">
                <a:latin typeface="Arial" charset="0"/>
              </a:rPr>
              <a:pPr/>
              <a:t>22</a:t>
            </a:fld>
            <a:endParaRPr lang="en-US">
              <a:latin typeface="Arial" charset="0"/>
            </a:endParaRPr>
          </a:p>
        </p:txBody>
      </p:sp>
      <p:sp>
        <p:nvSpPr>
          <p:cNvPr id="40963" name="Rectangle 2"/>
          <p:cNvSpPr>
            <a:spLocks noGrp="1" noChangeArrowheads="1"/>
          </p:cNvSpPr>
          <p:nvPr>
            <p:ph type="title"/>
          </p:nvPr>
        </p:nvSpPr>
        <p:spPr>
          <a:xfrm>
            <a:off x="369888" y="0"/>
            <a:ext cx="8229600" cy="1143000"/>
          </a:xfrm>
        </p:spPr>
        <p:txBody>
          <a:bodyPr/>
          <a:lstStyle/>
          <a:p>
            <a:r>
              <a:rPr lang="en-US" sz="2800"/>
              <a:t>Proof sketch: reduction to multicasting</a:t>
            </a:r>
            <a:endParaRPr lang="en-US" sz="3600"/>
          </a:p>
        </p:txBody>
      </p:sp>
      <p:sp>
        <p:nvSpPr>
          <p:cNvPr id="40964" name="Rectangle 3"/>
          <p:cNvSpPr>
            <a:spLocks noChangeArrowheads="1"/>
          </p:cNvSpPr>
          <p:nvPr/>
        </p:nvSpPr>
        <p:spPr bwMode="auto">
          <a:xfrm>
            <a:off x="1006475" y="2206625"/>
            <a:ext cx="611188" cy="2936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40965" name="Rectangle 4"/>
          <p:cNvSpPr>
            <a:spLocks noChangeArrowheads="1"/>
          </p:cNvSpPr>
          <p:nvPr/>
        </p:nvSpPr>
        <p:spPr bwMode="auto">
          <a:xfrm>
            <a:off x="1006475" y="2960688"/>
            <a:ext cx="611188" cy="2921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40966" name="Rectangle 5"/>
          <p:cNvSpPr>
            <a:spLocks noChangeArrowheads="1"/>
          </p:cNvSpPr>
          <p:nvPr/>
        </p:nvSpPr>
        <p:spPr bwMode="auto">
          <a:xfrm>
            <a:off x="2227263" y="1543050"/>
            <a:ext cx="309562" cy="292100"/>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a</a:t>
            </a:r>
            <a:endParaRPr lang="en-US">
              <a:solidFill>
                <a:schemeClr val="bg1"/>
              </a:solidFill>
            </a:endParaRPr>
          </a:p>
        </p:txBody>
      </p:sp>
      <p:sp>
        <p:nvSpPr>
          <p:cNvPr id="40967" name="Rectangle 6"/>
          <p:cNvSpPr>
            <a:spLocks noChangeArrowheads="1"/>
          </p:cNvSpPr>
          <p:nvPr/>
        </p:nvSpPr>
        <p:spPr bwMode="auto">
          <a:xfrm>
            <a:off x="3810000" y="3238500"/>
            <a:ext cx="611188" cy="29368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e</a:t>
            </a:r>
            <a:endParaRPr lang="en-US">
              <a:solidFill>
                <a:schemeClr val="bg1"/>
              </a:solidFill>
            </a:endParaRPr>
          </a:p>
        </p:txBody>
      </p:sp>
      <p:sp>
        <p:nvSpPr>
          <p:cNvPr id="40968" name="Line 7"/>
          <p:cNvSpPr>
            <a:spLocks noChangeShapeType="1"/>
          </p:cNvSpPr>
          <p:nvPr/>
        </p:nvSpPr>
        <p:spPr bwMode="auto">
          <a:xfrm flipV="1">
            <a:off x="1635125" y="1778000"/>
            <a:ext cx="539750" cy="4857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69" name="Line 8"/>
          <p:cNvSpPr>
            <a:spLocks noChangeShapeType="1"/>
          </p:cNvSpPr>
          <p:nvPr/>
        </p:nvSpPr>
        <p:spPr bwMode="auto">
          <a:xfrm>
            <a:off x="1625600" y="2370138"/>
            <a:ext cx="566738" cy="7016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70" name="Line 9"/>
          <p:cNvSpPr>
            <a:spLocks noChangeShapeType="1"/>
          </p:cNvSpPr>
          <p:nvPr/>
        </p:nvSpPr>
        <p:spPr bwMode="auto">
          <a:xfrm flipV="1">
            <a:off x="1616075" y="1831975"/>
            <a:ext cx="549275" cy="1168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71" name="Line 10"/>
          <p:cNvSpPr>
            <a:spLocks noChangeShapeType="1"/>
          </p:cNvSpPr>
          <p:nvPr/>
        </p:nvSpPr>
        <p:spPr bwMode="auto">
          <a:xfrm>
            <a:off x="1625600" y="3149600"/>
            <a:ext cx="584200" cy="5461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72" name="Line 11"/>
          <p:cNvSpPr>
            <a:spLocks noChangeShapeType="1"/>
          </p:cNvSpPr>
          <p:nvPr/>
        </p:nvSpPr>
        <p:spPr bwMode="auto">
          <a:xfrm flipV="1">
            <a:off x="1617663" y="3087688"/>
            <a:ext cx="547687" cy="63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73" name="Line 12"/>
          <p:cNvSpPr>
            <a:spLocks noChangeShapeType="1"/>
          </p:cNvSpPr>
          <p:nvPr/>
        </p:nvSpPr>
        <p:spPr bwMode="auto">
          <a:xfrm>
            <a:off x="1625600" y="2300288"/>
            <a:ext cx="566738" cy="9366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74" name="Line 13"/>
          <p:cNvSpPr>
            <a:spLocks noChangeShapeType="1"/>
          </p:cNvSpPr>
          <p:nvPr/>
        </p:nvSpPr>
        <p:spPr bwMode="auto">
          <a:xfrm>
            <a:off x="3201988" y="2405063"/>
            <a:ext cx="592137" cy="896937"/>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40975" name="Line 14"/>
          <p:cNvSpPr>
            <a:spLocks noChangeShapeType="1"/>
          </p:cNvSpPr>
          <p:nvPr/>
        </p:nvSpPr>
        <p:spPr bwMode="auto">
          <a:xfrm>
            <a:off x="3109913" y="3078163"/>
            <a:ext cx="660400" cy="325437"/>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40976" name="Line 15"/>
          <p:cNvSpPr>
            <a:spLocks noChangeShapeType="1"/>
          </p:cNvSpPr>
          <p:nvPr/>
        </p:nvSpPr>
        <p:spPr bwMode="auto">
          <a:xfrm flipV="1">
            <a:off x="3119438" y="3479800"/>
            <a:ext cx="658812" cy="24765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40977" name="Rectangle 16"/>
          <p:cNvSpPr>
            <a:spLocks noChangeArrowheads="1"/>
          </p:cNvSpPr>
          <p:nvPr/>
        </p:nvSpPr>
        <p:spPr bwMode="auto">
          <a:xfrm>
            <a:off x="2887663" y="1543050"/>
            <a:ext cx="311150" cy="292100"/>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a</a:t>
            </a:r>
            <a:endParaRPr lang="en-US">
              <a:solidFill>
                <a:schemeClr val="bg1"/>
              </a:solidFill>
            </a:endParaRPr>
          </a:p>
        </p:txBody>
      </p:sp>
      <p:sp>
        <p:nvSpPr>
          <p:cNvPr id="40978" name="Line 17"/>
          <p:cNvSpPr>
            <a:spLocks noChangeShapeType="1"/>
          </p:cNvSpPr>
          <p:nvPr/>
        </p:nvSpPr>
        <p:spPr bwMode="auto">
          <a:xfrm>
            <a:off x="2557463" y="1697038"/>
            <a:ext cx="309562"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79" name="Rectangle 18"/>
          <p:cNvSpPr>
            <a:spLocks noChangeArrowheads="1"/>
          </p:cNvSpPr>
          <p:nvPr/>
        </p:nvSpPr>
        <p:spPr bwMode="auto">
          <a:xfrm>
            <a:off x="2219325" y="2249488"/>
            <a:ext cx="311150" cy="29368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b</a:t>
            </a:r>
            <a:endParaRPr lang="en-US">
              <a:solidFill>
                <a:schemeClr val="bg1"/>
              </a:solidFill>
            </a:endParaRPr>
          </a:p>
        </p:txBody>
      </p:sp>
      <p:sp>
        <p:nvSpPr>
          <p:cNvPr id="40980" name="Rectangle 19"/>
          <p:cNvSpPr>
            <a:spLocks noChangeArrowheads="1"/>
          </p:cNvSpPr>
          <p:nvPr/>
        </p:nvSpPr>
        <p:spPr bwMode="auto">
          <a:xfrm>
            <a:off x="2881313" y="2249488"/>
            <a:ext cx="309562" cy="29368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b</a:t>
            </a:r>
            <a:endParaRPr lang="en-US">
              <a:solidFill>
                <a:schemeClr val="bg1"/>
              </a:solidFill>
            </a:endParaRPr>
          </a:p>
        </p:txBody>
      </p:sp>
      <p:sp>
        <p:nvSpPr>
          <p:cNvPr id="40981" name="Line 20"/>
          <p:cNvSpPr>
            <a:spLocks noChangeShapeType="1"/>
          </p:cNvSpPr>
          <p:nvPr/>
        </p:nvSpPr>
        <p:spPr bwMode="auto">
          <a:xfrm>
            <a:off x="2549525" y="2405063"/>
            <a:ext cx="309563"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82" name="Rectangle 21"/>
          <p:cNvSpPr>
            <a:spLocks noChangeArrowheads="1"/>
          </p:cNvSpPr>
          <p:nvPr/>
        </p:nvSpPr>
        <p:spPr bwMode="auto">
          <a:xfrm>
            <a:off x="2227263" y="2960688"/>
            <a:ext cx="309562" cy="292100"/>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c</a:t>
            </a:r>
            <a:endParaRPr lang="en-US">
              <a:solidFill>
                <a:schemeClr val="bg1"/>
              </a:solidFill>
            </a:endParaRPr>
          </a:p>
        </p:txBody>
      </p:sp>
      <p:sp>
        <p:nvSpPr>
          <p:cNvPr id="40983" name="Line 23"/>
          <p:cNvSpPr>
            <a:spLocks noChangeShapeType="1"/>
          </p:cNvSpPr>
          <p:nvPr/>
        </p:nvSpPr>
        <p:spPr bwMode="auto">
          <a:xfrm>
            <a:off x="2557463" y="3114675"/>
            <a:ext cx="309562"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84" name="Rectangle 24"/>
          <p:cNvSpPr>
            <a:spLocks noChangeArrowheads="1"/>
          </p:cNvSpPr>
          <p:nvPr/>
        </p:nvSpPr>
        <p:spPr bwMode="auto">
          <a:xfrm>
            <a:off x="2227263" y="3579813"/>
            <a:ext cx="309562" cy="29368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d</a:t>
            </a:r>
            <a:endParaRPr lang="en-US">
              <a:solidFill>
                <a:schemeClr val="bg1"/>
              </a:solidFill>
            </a:endParaRPr>
          </a:p>
        </p:txBody>
      </p:sp>
      <p:sp>
        <p:nvSpPr>
          <p:cNvPr id="40985" name="Rectangle 25"/>
          <p:cNvSpPr>
            <a:spLocks noChangeArrowheads="1"/>
          </p:cNvSpPr>
          <p:nvPr/>
        </p:nvSpPr>
        <p:spPr bwMode="auto">
          <a:xfrm>
            <a:off x="2887663" y="3579813"/>
            <a:ext cx="311150" cy="29368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d</a:t>
            </a:r>
            <a:endParaRPr lang="en-US">
              <a:solidFill>
                <a:schemeClr val="bg1"/>
              </a:solidFill>
            </a:endParaRPr>
          </a:p>
        </p:txBody>
      </p:sp>
      <p:sp>
        <p:nvSpPr>
          <p:cNvPr id="40986" name="Line 26"/>
          <p:cNvSpPr>
            <a:spLocks noChangeShapeType="1"/>
          </p:cNvSpPr>
          <p:nvPr/>
        </p:nvSpPr>
        <p:spPr bwMode="auto">
          <a:xfrm>
            <a:off x="2557463" y="3733800"/>
            <a:ext cx="309562"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87" name="Line 27"/>
          <p:cNvSpPr>
            <a:spLocks noChangeShapeType="1"/>
          </p:cNvSpPr>
          <p:nvPr/>
        </p:nvSpPr>
        <p:spPr bwMode="auto">
          <a:xfrm>
            <a:off x="2130425" y="1450975"/>
            <a:ext cx="1165225" cy="428625"/>
          </a:xfrm>
          <a:prstGeom prst="line">
            <a:avLst/>
          </a:prstGeom>
          <a:noFill/>
          <a:ln w="57150">
            <a:solidFill>
              <a:srgbClr val="CC0000"/>
            </a:solidFill>
            <a:round/>
            <a:headEnd/>
            <a:tailEnd/>
          </a:ln>
        </p:spPr>
        <p:txBody>
          <a:bodyPr>
            <a:prstTxWarp prst="textNoShape">
              <a:avLst/>
            </a:prstTxWarp>
          </a:bodyPr>
          <a:lstStyle/>
          <a:p>
            <a:endParaRPr lang="en-US"/>
          </a:p>
        </p:txBody>
      </p:sp>
      <p:sp>
        <p:nvSpPr>
          <p:cNvPr id="40988" name="Line 28"/>
          <p:cNvSpPr>
            <a:spLocks noChangeShapeType="1"/>
          </p:cNvSpPr>
          <p:nvPr/>
        </p:nvSpPr>
        <p:spPr bwMode="auto">
          <a:xfrm flipV="1">
            <a:off x="2257425" y="1466850"/>
            <a:ext cx="884238" cy="436563"/>
          </a:xfrm>
          <a:prstGeom prst="line">
            <a:avLst/>
          </a:prstGeom>
          <a:noFill/>
          <a:ln w="57150">
            <a:solidFill>
              <a:srgbClr val="CC0000"/>
            </a:solidFill>
            <a:round/>
            <a:headEnd/>
            <a:tailEnd/>
          </a:ln>
        </p:spPr>
        <p:txBody>
          <a:bodyPr>
            <a:prstTxWarp prst="textNoShape">
              <a:avLst/>
            </a:prstTxWarp>
          </a:bodyPr>
          <a:lstStyle/>
          <a:p>
            <a:endParaRPr lang="en-US"/>
          </a:p>
        </p:txBody>
      </p:sp>
      <p:sp>
        <p:nvSpPr>
          <p:cNvPr id="40989" name="Rectangle 29"/>
          <p:cNvSpPr>
            <a:spLocks noChangeArrowheads="1"/>
          </p:cNvSpPr>
          <p:nvPr/>
        </p:nvSpPr>
        <p:spPr bwMode="auto">
          <a:xfrm>
            <a:off x="4835525" y="2846388"/>
            <a:ext cx="755650" cy="468312"/>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000">
                <a:solidFill>
                  <a:schemeClr val="bg1"/>
                </a:solidFill>
              </a:rPr>
              <a:t>data </a:t>
            </a:r>
          </a:p>
          <a:p>
            <a:pPr algn="ctr"/>
            <a:r>
              <a:rPr lang="en-US" sz="1000">
                <a:solidFill>
                  <a:schemeClr val="bg1"/>
                </a:solidFill>
              </a:rPr>
              <a:t>collector</a:t>
            </a:r>
          </a:p>
        </p:txBody>
      </p:sp>
      <p:sp>
        <p:nvSpPr>
          <p:cNvPr id="40990" name="Line 30"/>
          <p:cNvSpPr>
            <a:spLocks noChangeShapeType="1"/>
          </p:cNvSpPr>
          <p:nvPr/>
        </p:nvSpPr>
        <p:spPr bwMode="auto">
          <a:xfrm flipV="1">
            <a:off x="4424363" y="3117850"/>
            <a:ext cx="419100" cy="2698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91" name="Line 31"/>
          <p:cNvSpPr>
            <a:spLocks noChangeShapeType="1"/>
          </p:cNvSpPr>
          <p:nvPr/>
        </p:nvSpPr>
        <p:spPr bwMode="auto">
          <a:xfrm flipV="1">
            <a:off x="3179763" y="3062288"/>
            <a:ext cx="1646237" cy="158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0992" name="Text Box 32"/>
          <p:cNvSpPr txBox="1">
            <a:spLocks noChangeArrowheads="1"/>
          </p:cNvSpPr>
          <p:nvPr/>
        </p:nvSpPr>
        <p:spPr bwMode="auto">
          <a:xfrm>
            <a:off x="3498850" y="2681288"/>
            <a:ext cx="360363" cy="373062"/>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CC0000"/>
                </a:solidFill>
              </a:rPr>
              <a:t></a:t>
            </a:r>
            <a:endParaRPr lang="en-US">
              <a:solidFill>
                <a:srgbClr val="CC0000"/>
              </a:solidFill>
            </a:endParaRPr>
          </a:p>
        </p:txBody>
      </p:sp>
      <p:sp>
        <p:nvSpPr>
          <p:cNvPr id="40993" name="Text Box 33"/>
          <p:cNvSpPr txBox="1">
            <a:spLocks noChangeArrowheads="1"/>
          </p:cNvSpPr>
          <p:nvPr/>
        </p:nvSpPr>
        <p:spPr bwMode="auto">
          <a:xfrm>
            <a:off x="3454400" y="3049588"/>
            <a:ext cx="361950" cy="373062"/>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CC0000"/>
                </a:solidFill>
              </a:rPr>
              <a:t></a:t>
            </a:r>
            <a:r>
              <a:rPr lang="en-US" sz="1600">
                <a:solidFill>
                  <a:srgbClr val="CC0000"/>
                </a:solidFill>
              </a:rPr>
              <a:t> </a:t>
            </a:r>
          </a:p>
        </p:txBody>
      </p:sp>
      <p:sp>
        <p:nvSpPr>
          <p:cNvPr id="40994" name="Text Box 34"/>
          <p:cNvSpPr txBox="1">
            <a:spLocks noChangeArrowheads="1"/>
          </p:cNvSpPr>
          <p:nvPr/>
        </p:nvSpPr>
        <p:spPr bwMode="auto">
          <a:xfrm>
            <a:off x="3443288" y="3309938"/>
            <a:ext cx="363537" cy="373062"/>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CC0000"/>
                </a:solidFill>
              </a:rPr>
              <a:t></a:t>
            </a:r>
          </a:p>
        </p:txBody>
      </p:sp>
      <p:sp>
        <p:nvSpPr>
          <p:cNvPr id="40995" name="Oval 35"/>
          <p:cNvSpPr>
            <a:spLocks noChangeArrowheads="1"/>
          </p:cNvSpPr>
          <p:nvPr/>
        </p:nvSpPr>
        <p:spPr bwMode="auto">
          <a:xfrm>
            <a:off x="390525" y="2538413"/>
            <a:ext cx="274638" cy="252412"/>
          </a:xfrm>
          <a:prstGeom prst="ellipse">
            <a:avLst/>
          </a:prstGeom>
          <a:solidFill>
            <a:srgbClr val="FFFF00"/>
          </a:solidFill>
          <a:ln w="9525">
            <a:solidFill>
              <a:schemeClr val="tx1"/>
            </a:solidFill>
            <a:round/>
            <a:headEnd/>
            <a:tailEnd/>
          </a:ln>
        </p:spPr>
        <p:txBody>
          <a:bodyPr wrap="none" anchor="ctr">
            <a:prstTxWarp prst="textNoShape">
              <a:avLst/>
            </a:prstTxWarp>
          </a:bodyPr>
          <a:lstStyle/>
          <a:p>
            <a:pPr algn="ctr"/>
            <a:r>
              <a:rPr lang="en-US" sz="1400"/>
              <a:t>S</a:t>
            </a:r>
            <a:endParaRPr lang="en-US"/>
          </a:p>
        </p:txBody>
      </p:sp>
      <p:sp>
        <p:nvSpPr>
          <p:cNvPr id="40996" name="Line 36"/>
          <p:cNvSpPr>
            <a:spLocks noChangeShapeType="1"/>
          </p:cNvSpPr>
          <p:nvPr/>
        </p:nvSpPr>
        <p:spPr bwMode="auto">
          <a:xfrm flipV="1">
            <a:off x="642938" y="2373313"/>
            <a:ext cx="319087" cy="20796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0997" name="Line 37"/>
          <p:cNvSpPr>
            <a:spLocks noChangeShapeType="1"/>
          </p:cNvSpPr>
          <p:nvPr/>
        </p:nvSpPr>
        <p:spPr bwMode="auto">
          <a:xfrm>
            <a:off x="608013" y="2771775"/>
            <a:ext cx="376237" cy="30956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0998" name="Rectangle 38"/>
          <p:cNvSpPr>
            <a:spLocks noChangeArrowheads="1"/>
          </p:cNvSpPr>
          <p:nvPr/>
        </p:nvSpPr>
        <p:spPr bwMode="auto">
          <a:xfrm>
            <a:off x="4429125" y="949325"/>
            <a:ext cx="755650" cy="468313"/>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000">
                <a:solidFill>
                  <a:schemeClr val="bg1"/>
                </a:solidFill>
              </a:rPr>
              <a:t>data </a:t>
            </a:r>
          </a:p>
          <a:p>
            <a:pPr algn="ctr"/>
            <a:r>
              <a:rPr lang="en-US" sz="1000">
                <a:solidFill>
                  <a:schemeClr val="bg1"/>
                </a:solidFill>
              </a:rPr>
              <a:t>collector</a:t>
            </a:r>
          </a:p>
        </p:txBody>
      </p:sp>
      <p:sp>
        <p:nvSpPr>
          <p:cNvPr id="40999" name="Line 39"/>
          <p:cNvSpPr>
            <a:spLocks noChangeShapeType="1"/>
          </p:cNvSpPr>
          <p:nvPr/>
        </p:nvSpPr>
        <p:spPr bwMode="auto">
          <a:xfrm flipV="1">
            <a:off x="3168650" y="1282700"/>
            <a:ext cx="1209675" cy="17621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000" name="Line 40"/>
          <p:cNvSpPr>
            <a:spLocks noChangeShapeType="1"/>
          </p:cNvSpPr>
          <p:nvPr/>
        </p:nvSpPr>
        <p:spPr bwMode="auto">
          <a:xfrm flipV="1">
            <a:off x="3211513" y="1157288"/>
            <a:ext cx="1187450" cy="11239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001" name="Rectangle 41"/>
          <p:cNvSpPr>
            <a:spLocks noChangeArrowheads="1"/>
          </p:cNvSpPr>
          <p:nvPr/>
        </p:nvSpPr>
        <p:spPr bwMode="auto">
          <a:xfrm>
            <a:off x="4770438" y="2063750"/>
            <a:ext cx="755650" cy="468313"/>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000">
                <a:solidFill>
                  <a:schemeClr val="bg1"/>
                </a:solidFill>
              </a:rPr>
              <a:t>data </a:t>
            </a:r>
          </a:p>
          <a:p>
            <a:pPr algn="ctr"/>
            <a:r>
              <a:rPr lang="en-US" sz="1000">
                <a:solidFill>
                  <a:schemeClr val="bg1"/>
                </a:solidFill>
              </a:rPr>
              <a:t>collector</a:t>
            </a:r>
          </a:p>
        </p:txBody>
      </p:sp>
      <p:sp>
        <p:nvSpPr>
          <p:cNvPr id="41002" name="Line 42"/>
          <p:cNvSpPr>
            <a:spLocks noChangeShapeType="1"/>
          </p:cNvSpPr>
          <p:nvPr/>
        </p:nvSpPr>
        <p:spPr bwMode="auto">
          <a:xfrm flipV="1">
            <a:off x="4421188" y="2455863"/>
            <a:ext cx="325437" cy="7747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003" name="Line 43"/>
          <p:cNvSpPr>
            <a:spLocks noChangeShapeType="1"/>
          </p:cNvSpPr>
          <p:nvPr/>
        </p:nvSpPr>
        <p:spPr bwMode="auto">
          <a:xfrm flipV="1">
            <a:off x="3214688" y="2279650"/>
            <a:ext cx="1546225" cy="9683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004" name="Rectangle 44"/>
          <p:cNvSpPr>
            <a:spLocks noChangeArrowheads="1"/>
          </p:cNvSpPr>
          <p:nvPr/>
        </p:nvSpPr>
        <p:spPr bwMode="auto">
          <a:xfrm>
            <a:off x="4754563" y="3675063"/>
            <a:ext cx="755650" cy="468312"/>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000">
                <a:solidFill>
                  <a:schemeClr val="bg1"/>
                </a:solidFill>
              </a:rPr>
              <a:t>data </a:t>
            </a:r>
          </a:p>
          <a:p>
            <a:pPr algn="ctr"/>
            <a:r>
              <a:rPr lang="en-US" sz="1000">
                <a:solidFill>
                  <a:schemeClr val="bg1"/>
                </a:solidFill>
              </a:rPr>
              <a:t>collector</a:t>
            </a:r>
          </a:p>
        </p:txBody>
      </p:sp>
      <p:sp>
        <p:nvSpPr>
          <p:cNvPr id="41005" name="Line 45"/>
          <p:cNvSpPr>
            <a:spLocks noChangeShapeType="1"/>
          </p:cNvSpPr>
          <p:nvPr/>
        </p:nvSpPr>
        <p:spPr bwMode="auto">
          <a:xfrm>
            <a:off x="4429125" y="3481388"/>
            <a:ext cx="320675" cy="35083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006" name="Line 46"/>
          <p:cNvSpPr>
            <a:spLocks noChangeShapeType="1"/>
          </p:cNvSpPr>
          <p:nvPr/>
        </p:nvSpPr>
        <p:spPr bwMode="auto">
          <a:xfrm>
            <a:off x="3214688" y="3790950"/>
            <a:ext cx="1525587" cy="1031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2" name="Group 58"/>
          <p:cNvGrpSpPr>
            <a:grpSpLocks/>
          </p:cNvGrpSpPr>
          <p:nvPr/>
        </p:nvGrpSpPr>
        <p:grpSpPr bwMode="auto">
          <a:xfrm>
            <a:off x="0" y="4852988"/>
            <a:ext cx="8890000" cy="2005012"/>
            <a:chOff x="0" y="4852738"/>
            <a:chExt cx="8890000" cy="1650019"/>
          </a:xfrm>
        </p:grpSpPr>
        <p:sp>
          <p:nvSpPr>
            <p:cNvPr id="58" name="Vertical Scroll 57"/>
            <p:cNvSpPr/>
            <p:nvPr/>
          </p:nvSpPr>
          <p:spPr>
            <a:xfrm>
              <a:off x="0" y="4852738"/>
              <a:ext cx="8890000" cy="1537666"/>
            </a:xfrm>
            <a:prstGeom prst="verticalScroll">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41016" name="Text Box 47"/>
            <p:cNvSpPr txBox="1">
              <a:spLocks noChangeArrowheads="1"/>
            </p:cNvSpPr>
            <p:nvPr/>
          </p:nvSpPr>
          <p:spPr bwMode="auto">
            <a:xfrm>
              <a:off x="379413" y="5178743"/>
              <a:ext cx="7954962" cy="1324014"/>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a:solidFill>
                    <a:schemeClr val="bg2"/>
                  </a:solidFill>
                </a:rPr>
                <a:t>Repairing a code = multicasting on the information flow graph</a:t>
              </a:r>
              <a:r>
                <a:rPr lang="en-US" sz="2000"/>
                <a:t>. </a:t>
              </a:r>
            </a:p>
            <a:p>
              <a:pPr algn="ctr">
                <a:spcBef>
                  <a:spcPct val="50000"/>
                </a:spcBef>
              </a:pPr>
              <a:r>
                <a:rPr lang="en-US" sz="2000"/>
                <a:t>sufficient iff minimum of the min cuts is larger than file size </a:t>
              </a:r>
              <a:r>
                <a:rPr lang="en-US" sz="2000" b="1"/>
                <a:t>M</a:t>
              </a:r>
              <a:r>
                <a:rPr lang="en-US" sz="2000"/>
                <a:t>.</a:t>
              </a:r>
            </a:p>
            <a:p>
              <a:pPr algn="ctr">
                <a:spcBef>
                  <a:spcPct val="50000"/>
                </a:spcBef>
              </a:pPr>
              <a:r>
                <a:rPr lang="en-US" sz="2000"/>
                <a:t>(Ahlswede et al. Koetter &amp; Medard, Ho et al.)  </a:t>
              </a:r>
            </a:p>
          </p:txBody>
        </p:sp>
      </p:grpSp>
      <p:sp>
        <p:nvSpPr>
          <p:cNvPr id="41008" name="Rectangle 49"/>
          <p:cNvSpPr>
            <a:spLocks noChangeArrowheads="1"/>
          </p:cNvSpPr>
          <p:nvPr/>
        </p:nvSpPr>
        <p:spPr bwMode="auto">
          <a:xfrm>
            <a:off x="4714875" y="1514475"/>
            <a:ext cx="755650" cy="468313"/>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000">
                <a:solidFill>
                  <a:schemeClr val="bg1"/>
                </a:solidFill>
              </a:rPr>
              <a:t>data </a:t>
            </a:r>
          </a:p>
          <a:p>
            <a:pPr algn="ctr"/>
            <a:r>
              <a:rPr lang="en-US" sz="1000">
                <a:solidFill>
                  <a:schemeClr val="bg1"/>
                </a:solidFill>
              </a:rPr>
              <a:t>collector</a:t>
            </a:r>
          </a:p>
        </p:txBody>
      </p:sp>
      <p:sp>
        <p:nvSpPr>
          <p:cNvPr id="41009" name="Line 50"/>
          <p:cNvSpPr>
            <a:spLocks noChangeShapeType="1"/>
          </p:cNvSpPr>
          <p:nvPr/>
        </p:nvSpPr>
        <p:spPr bwMode="auto">
          <a:xfrm flipV="1">
            <a:off x="3194050" y="1917700"/>
            <a:ext cx="1495425" cy="16986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010" name="Line 51"/>
          <p:cNvSpPr>
            <a:spLocks noChangeShapeType="1"/>
          </p:cNvSpPr>
          <p:nvPr/>
        </p:nvSpPr>
        <p:spPr bwMode="auto">
          <a:xfrm flipV="1">
            <a:off x="3217863" y="1798638"/>
            <a:ext cx="1460500" cy="5524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011" name="Rectangle 52"/>
          <p:cNvSpPr>
            <a:spLocks noChangeArrowheads="1"/>
          </p:cNvSpPr>
          <p:nvPr/>
        </p:nvSpPr>
        <p:spPr bwMode="auto">
          <a:xfrm>
            <a:off x="3890963" y="4049713"/>
            <a:ext cx="755650" cy="468312"/>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000">
                <a:solidFill>
                  <a:schemeClr val="bg1"/>
                </a:solidFill>
              </a:rPr>
              <a:t>data </a:t>
            </a:r>
          </a:p>
          <a:p>
            <a:pPr algn="ctr"/>
            <a:r>
              <a:rPr lang="en-US" sz="1000">
                <a:solidFill>
                  <a:schemeClr val="bg1"/>
                </a:solidFill>
              </a:rPr>
              <a:t>collector</a:t>
            </a:r>
          </a:p>
        </p:txBody>
      </p:sp>
      <p:sp>
        <p:nvSpPr>
          <p:cNvPr id="41012" name="Line 53"/>
          <p:cNvSpPr>
            <a:spLocks noChangeShapeType="1"/>
          </p:cNvSpPr>
          <p:nvPr/>
        </p:nvSpPr>
        <p:spPr bwMode="auto">
          <a:xfrm>
            <a:off x="3209925" y="3214688"/>
            <a:ext cx="657225" cy="81438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013" name="Line 54"/>
          <p:cNvSpPr>
            <a:spLocks noChangeShapeType="1"/>
          </p:cNvSpPr>
          <p:nvPr/>
        </p:nvSpPr>
        <p:spPr bwMode="auto">
          <a:xfrm>
            <a:off x="3201988" y="3810000"/>
            <a:ext cx="661987" cy="3698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014" name="Rectangle 22"/>
          <p:cNvSpPr>
            <a:spLocks noChangeArrowheads="1"/>
          </p:cNvSpPr>
          <p:nvPr/>
        </p:nvSpPr>
        <p:spPr bwMode="auto">
          <a:xfrm>
            <a:off x="2887663" y="2960688"/>
            <a:ext cx="311150" cy="292100"/>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400">
                <a:solidFill>
                  <a:schemeClr val="bg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6"/>
          <p:cNvSpPr>
            <a:spLocks noGrp="1" noChangeArrowheads="1"/>
          </p:cNvSpPr>
          <p:nvPr>
            <p:ph type="sldNum" sz="quarter" idx="12"/>
          </p:nvPr>
        </p:nvSpPr>
        <p:spPr>
          <a:noFill/>
        </p:spPr>
        <p:txBody>
          <a:bodyPr/>
          <a:lstStyle/>
          <a:p>
            <a:fld id="{2F60230E-1B74-8E45-9BCB-8A71192765EF}" type="slidenum">
              <a:rPr lang="en-US">
                <a:latin typeface="Arial" charset="0"/>
              </a:rPr>
              <a:pPr/>
              <a:t>23</a:t>
            </a:fld>
            <a:endParaRPr lang="en-US">
              <a:latin typeface="Arial" charset="0"/>
            </a:endParaRPr>
          </a:p>
        </p:txBody>
      </p:sp>
      <p:sp>
        <p:nvSpPr>
          <p:cNvPr id="55299" name="Rectangle 2"/>
          <p:cNvSpPr>
            <a:spLocks noGrp="1" noChangeArrowheads="1"/>
          </p:cNvSpPr>
          <p:nvPr>
            <p:ph type="title" idx="4294967295"/>
          </p:nvPr>
        </p:nvSpPr>
        <p:spPr/>
        <p:txBody>
          <a:bodyPr/>
          <a:lstStyle/>
          <a:p>
            <a:r>
              <a:rPr lang="en-US"/>
              <a:t>Numerical example</a:t>
            </a:r>
          </a:p>
        </p:txBody>
      </p:sp>
      <p:sp>
        <p:nvSpPr>
          <p:cNvPr id="115715" name="Text Box 3"/>
          <p:cNvSpPr txBox="1">
            <a:spLocks noChangeArrowheads="1"/>
          </p:cNvSpPr>
          <p:nvPr/>
        </p:nvSpPr>
        <p:spPr bwMode="auto">
          <a:xfrm>
            <a:off x="654050" y="1768475"/>
            <a:ext cx="8223250" cy="2677656"/>
          </a:xfrm>
          <a:prstGeom prst="rect">
            <a:avLst/>
          </a:prstGeom>
          <a:noFill/>
          <a:ln w="9525">
            <a:noFill/>
            <a:miter lim="800000"/>
            <a:headEnd/>
            <a:tailEnd/>
          </a:ln>
        </p:spPr>
        <p:txBody>
          <a:bodyPr wrap="square">
            <a:prstTxWarp prst="textNoShape">
              <a:avLst/>
            </a:prstTxWarp>
            <a:spAutoFit/>
          </a:bodyPr>
          <a:lstStyle/>
          <a:p>
            <a:pPr>
              <a:spcBef>
                <a:spcPct val="50000"/>
              </a:spcBef>
              <a:buFontTx/>
              <a:buChar char="•"/>
            </a:pPr>
            <a:r>
              <a:rPr lang="en-US" dirty="0"/>
              <a:t>File size M=</a:t>
            </a:r>
            <a:r>
              <a:rPr lang="en-US" dirty="0" smtClean="0"/>
              <a:t>20MB </a:t>
            </a:r>
            <a:r>
              <a:rPr lang="en-US" dirty="0"/>
              <a:t>, </a:t>
            </a:r>
            <a:r>
              <a:rPr lang="en-US" dirty="0" err="1"/>
              <a:t>k</a:t>
            </a:r>
            <a:r>
              <a:rPr lang="en-US" dirty="0"/>
              <a:t>=20, </a:t>
            </a:r>
            <a:r>
              <a:rPr lang="en-US" dirty="0" err="1"/>
              <a:t>n</a:t>
            </a:r>
            <a:r>
              <a:rPr lang="en-US" dirty="0"/>
              <a:t>=25 </a:t>
            </a:r>
          </a:p>
          <a:p>
            <a:pPr>
              <a:spcBef>
                <a:spcPct val="50000"/>
              </a:spcBef>
              <a:buFontTx/>
              <a:buChar char="•"/>
            </a:pPr>
            <a:r>
              <a:rPr lang="en-US" dirty="0"/>
              <a:t>Reed-Solomon     :     Store </a:t>
            </a:r>
            <a:r>
              <a:rPr lang="en-US" dirty="0" err="1">
                <a:latin typeface="Arial" charset="0"/>
              </a:rPr>
              <a:t>α</a:t>
            </a:r>
            <a:r>
              <a:rPr lang="en-US" dirty="0"/>
              <a:t>=</a:t>
            </a:r>
            <a:r>
              <a:rPr lang="en-US" dirty="0" smtClean="0"/>
              <a:t>1MB </a:t>
            </a:r>
            <a:r>
              <a:rPr lang="en-US" dirty="0"/>
              <a:t>,      repair </a:t>
            </a:r>
            <a:r>
              <a:rPr lang="en-US" dirty="0" err="1">
                <a:latin typeface="Arial" charset="0"/>
              </a:rPr>
              <a:t>β</a:t>
            </a:r>
            <a:r>
              <a:rPr lang="en-US" dirty="0" err="1"/>
              <a:t>d</a:t>
            </a:r>
            <a:r>
              <a:rPr lang="en-US" dirty="0"/>
              <a:t>=</a:t>
            </a:r>
            <a:r>
              <a:rPr lang="en-US" dirty="0" smtClean="0"/>
              <a:t>20MB</a:t>
            </a:r>
          </a:p>
          <a:p>
            <a:pPr>
              <a:spcBef>
                <a:spcPct val="50000"/>
              </a:spcBef>
              <a:buFontTx/>
              <a:buChar char="•"/>
            </a:pPr>
            <a:r>
              <a:rPr lang="en-US" dirty="0" err="1"/>
              <a:t>MinStorage</a:t>
            </a:r>
            <a:r>
              <a:rPr lang="en-US" dirty="0"/>
              <a:t>-RC    :     Store </a:t>
            </a:r>
            <a:r>
              <a:rPr lang="en-US" dirty="0" err="1">
                <a:latin typeface="Arial" charset="0"/>
              </a:rPr>
              <a:t>α</a:t>
            </a:r>
            <a:r>
              <a:rPr lang="en-US" dirty="0"/>
              <a:t>=</a:t>
            </a:r>
            <a:r>
              <a:rPr lang="en-US" dirty="0" smtClean="0"/>
              <a:t>1MB </a:t>
            </a:r>
            <a:r>
              <a:rPr lang="en-US" dirty="0"/>
              <a:t>,      repair </a:t>
            </a:r>
            <a:r>
              <a:rPr lang="en-US" dirty="0" err="1">
                <a:latin typeface="Arial" charset="0"/>
              </a:rPr>
              <a:t>β</a:t>
            </a:r>
            <a:r>
              <a:rPr lang="en-US" dirty="0" err="1"/>
              <a:t>d</a:t>
            </a:r>
            <a:r>
              <a:rPr lang="en-US" dirty="0"/>
              <a:t>=</a:t>
            </a:r>
            <a:r>
              <a:rPr lang="en-US" dirty="0" smtClean="0"/>
              <a:t>4.8MB</a:t>
            </a:r>
          </a:p>
          <a:p>
            <a:pPr>
              <a:spcBef>
                <a:spcPct val="50000"/>
              </a:spcBef>
              <a:buFontTx/>
              <a:buChar char="•"/>
            </a:pPr>
            <a:r>
              <a:rPr lang="en-US" dirty="0" err="1"/>
              <a:t>MinBandwidth</a:t>
            </a:r>
            <a:r>
              <a:rPr lang="en-US" dirty="0"/>
              <a:t> RC :    Store </a:t>
            </a:r>
            <a:r>
              <a:rPr lang="en-US" dirty="0" err="1">
                <a:latin typeface="Arial" charset="0"/>
              </a:rPr>
              <a:t>α</a:t>
            </a:r>
            <a:r>
              <a:rPr lang="en-US" dirty="0"/>
              <a:t>=</a:t>
            </a:r>
            <a:r>
              <a:rPr lang="en-US" dirty="0" smtClean="0"/>
              <a:t>1.65MB </a:t>
            </a:r>
            <a:r>
              <a:rPr lang="en-US" dirty="0"/>
              <a:t>, repair </a:t>
            </a:r>
            <a:r>
              <a:rPr lang="en-US" dirty="0" err="1">
                <a:latin typeface="Arial" charset="0"/>
              </a:rPr>
              <a:t>β</a:t>
            </a:r>
            <a:r>
              <a:rPr lang="en-US" dirty="0" err="1"/>
              <a:t>d</a:t>
            </a:r>
            <a:r>
              <a:rPr lang="en-US" dirty="0"/>
              <a:t>=</a:t>
            </a:r>
            <a:r>
              <a:rPr lang="en-US" dirty="0" smtClean="0"/>
              <a:t>1.65MB</a:t>
            </a:r>
          </a:p>
          <a:p>
            <a:pPr>
              <a:spcBef>
                <a:spcPct val="50000"/>
              </a:spcBef>
              <a:buFontTx/>
              <a:buChar char="•"/>
            </a:pPr>
            <a:r>
              <a:rPr lang="en-US" dirty="0"/>
              <a:t>Fundamental Tradeoff: What other points are achievable?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allAtOnce"/>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1" name="Rectangle 6"/>
          <p:cNvSpPr>
            <a:spLocks noGrp="1" noChangeArrowheads="1"/>
          </p:cNvSpPr>
          <p:nvPr>
            <p:ph type="sldNum" sz="quarter" idx="12"/>
          </p:nvPr>
        </p:nvSpPr>
        <p:spPr>
          <a:noFill/>
        </p:spPr>
        <p:txBody>
          <a:bodyPr/>
          <a:lstStyle/>
          <a:p>
            <a:fld id="{33DB3B20-22F1-2845-8826-4CD427264C58}" type="slidenum">
              <a:rPr lang="en-US">
                <a:latin typeface="Arial" charset="0"/>
              </a:rPr>
              <a:pPr/>
              <a:t>24</a:t>
            </a:fld>
            <a:endParaRPr lang="en-US">
              <a:latin typeface="Arial" charset="0"/>
            </a:endParaRPr>
          </a:p>
        </p:txBody>
      </p:sp>
      <p:sp>
        <p:nvSpPr>
          <p:cNvPr id="63492" name="Rectangle 2"/>
          <p:cNvSpPr>
            <a:spLocks noGrp="1" noChangeArrowheads="1"/>
          </p:cNvSpPr>
          <p:nvPr>
            <p:ph type="title"/>
          </p:nvPr>
        </p:nvSpPr>
        <p:spPr/>
        <p:txBody>
          <a:bodyPr/>
          <a:lstStyle/>
          <a:p>
            <a:r>
              <a:rPr lang="en-US" dirty="0" smtClean="0"/>
              <a:t>The infinite graph for Repair</a:t>
            </a:r>
          </a:p>
        </p:txBody>
      </p:sp>
      <p:sp>
        <p:nvSpPr>
          <p:cNvPr id="63493" name="Oval 3"/>
          <p:cNvSpPr>
            <a:spLocks noChangeArrowheads="1"/>
          </p:cNvSpPr>
          <p:nvPr/>
        </p:nvSpPr>
        <p:spPr bwMode="auto">
          <a:xfrm>
            <a:off x="1524000" y="1943100"/>
            <a:ext cx="574675" cy="493713"/>
          </a:xfrm>
          <a:prstGeom prst="ellipse">
            <a:avLst/>
          </a:prstGeom>
          <a:solidFill>
            <a:srgbClr val="FFFF00"/>
          </a:solidFill>
          <a:ln w="9525">
            <a:solidFill>
              <a:schemeClr val="tx1"/>
            </a:solidFill>
            <a:round/>
            <a:headEnd/>
            <a:tailEnd/>
          </a:ln>
        </p:spPr>
        <p:txBody>
          <a:bodyPr wrap="none" anchor="ctr">
            <a:prstTxWarp prst="textNoShape">
              <a:avLst/>
            </a:prstTxWarp>
          </a:bodyPr>
          <a:lstStyle/>
          <a:p>
            <a:r>
              <a:rPr lang="en-US"/>
              <a:t>x</a:t>
            </a:r>
            <a:r>
              <a:rPr lang="en-US" baseline="-25000"/>
              <a:t>1</a:t>
            </a:r>
          </a:p>
        </p:txBody>
      </p:sp>
      <p:sp>
        <p:nvSpPr>
          <p:cNvPr id="63494" name="Oval 7"/>
          <p:cNvSpPr>
            <a:spLocks noChangeArrowheads="1"/>
          </p:cNvSpPr>
          <p:nvPr/>
        </p:nvSpPr>
        <p:spPr bwMode="auto">
          <a:xfrm>
            <a:off x="522288" y="2789238"/>
            <a:ext cx="342900" cy="30162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495" name="Line 8"/>
          <p:cNvSpPr>
            <a:spLocks noChangeShapeType="1"/>
          </p:cNvSpPr>
          <p:nvPr/>
        </p:nvSpPr>
        <p:spPr bwMode="auto">
          <a:xfrm flipV="1">
            <a:off x="849313" y="2216150"/>
            <a:ext cx="673100" cy="6254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496" name="Line 9"/>
          <p:cNvSpPr>
            <a:spLocks noChangeShapeType="1"/>
          </p:cNvSpPr>
          <p:nvPr/>
        </p:nvSpPr>
        <p:spPr bwMode="auto">
          <a:xfrm flipV="1">
            <a:off x="854075" y="2681288"/>
            <a:ext cx="654050" cy="2143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497" name="Line 10"/>
          <p:cNvSpPr>
            <a:spLocks noChangeShapeType="1"/>
          </p:cNvSpPr>
          <p:nvPr/>
        </p:nvSpPr>
        <p:spPr bwMode="auto">
          <a:xfrm>
            <a:off x="862013" y="2990850"/>
            <a:ext cx="650875" cy="1936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498" name="Line 11"/>
          <p:cNvSpPr>
            <a:spLocks noChangeShapeType="1"/>
          </p:cNvSpPr>
          <p:nvPr/>
        </p:nvSpPr>
        <p:spPr bwMode="auto">
          <a:xfrm>
            <a:off x="817563" y="3054350"/>
            <a:ext cx="750887" cy="5969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499" name="Text Box 12"/>
          <p:cNvSpPr txBox="1">
            <a:spLocks noChangeArrowheads="1"/>
          </p:cNvSpPr>
          <p:nvPr/>
        </p:nvSpPr>
        <p:spPr bwMode="auto">
          <a:xfrm>
            <a:off x="877888" y="2263775"/>
            <a:ext cx="4984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00" name="Text Box 13"/>
          <p:cNvSpPr txBox="1">
            <a:spLocks noChangeArrowheads="1"/>
          </p:cNvSpPr>
          <p:nvPr/>
        </p:nvSpPr>
        <p:spPr bwMode="auto">
          <a:xfrm>
            <a:off x="1089025" y="2474913"/>
            <a:ext cx="498475"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01" name="Text Box 14"/>
          <p:cNvSpPr txBox="1">
            <a:spLocks noChangeArrowheads="1"/>
          </p:cNvSpPr>
          <p:nvPr/>
        </p:nvSpPr>
        <p:spPr bwMode="auto">
          <a:xfrm>
            <a:off x="1020763" y="2767013"/>
            <a:ext cx="498475"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02" name="Text Box 15"/>
          <p:cNvSpPr txBox="1">
            <a:spLocks noChangeArrowheads="1"/>
          </p:cNvSpPr>
          <p:nvPr/>
        </p:nvSpPr>
        <p:spPr bwMode="auto">
          <a:xfrm>
            <a:off x="815975" y="3109913"/>
            <a:ext cx="498475"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grpSp>
        <p:nvGrpSpPr>
          <p:cNvPr id="3" name="Group 16"/>
          <p:cNvGrpSpPr>
            <a:grpSpLocks/>
          </p:cNvGrpSpPr>
          <p:nvPr/>
        </p:nvGrpSpPr>
        <p:grpSpPr bwMode="auto">
          <a:xfrm>
            <a:off x="2208213" y="1776413"/>
            <a:ext cx="1733550" cy="1058862"/>
            <a:chOff x="1269" y="1237"/>
            <a:chExt cx="1092" cy="667"/>
          </a:xfrm>
        </p:grpSpPr>
        <p:sp>
          <p:nvSpPr>
            <p:cNvPr id="63556" name="Oval 17"/>
            <p:cNvSpPr>
              <a:spLocks noChangeArrowheads="1"/>
            </p:cNvSpPr>
            <p:nvPr/>
          </p:nvSpPr>
          <p:spPr bwMode="auto">
            <a:xfrm>
              <a:off x="1672" y="1505"/>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57" name="Oval 18"/>
            <p:cNvSpPr>
              <a:spLocks noChangeArrowheads="1"/>
            </p:cNvSpPr>
            <p:nvPr/>
          </p:nvSpPr>
          <p:spPr bwMode="auto">
            <a:xfrm>
              <a:off x="2145" y="1486"/>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58" name="Line 19"/>
            <p:cNvSpPr>
              <a:spLocks noChangeShapeType="1"/>
            </p:cNvSpPr>
            <p:nvPr/>
          </p:nvSpPr>
          <p:spPr bwMode="auto">
            <a:xfrm flipV="1">
              <a:off x="1889" y="1581"/>
              <a:ext cx="240" cy="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59" name="Text Box 20"/>
            <p:cNvSpPr txBox="1">
              <a:spLocks noChangeArrowheads="1"/>
            </p:cNvSpPr>
            <p:nvPr/>
          </p:nvSpPr>
          <p:spPr bwMode="auto">
            <a:xfrm>
              <a:off x="1856" y="1399"/>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60" name="Line 21"/>
            <p:cNvSpPr>
              <a:spLocks noChangeShapeType="1"/>
            </p:cNvSpPr>
            <p:nvPr/>
          </p:nvSpPr>
          <p:spPr bwMode="auto">
            <a:xfrm>
              <a:off x="1415" y="1403"/>
              <a:ext cx="283" cy="12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61" name="Line 22"/>
            <p:cNvSpPr>
              <a:spLocks noChangeShapeType="1"/>
            </p:cNvSpPr>
            <p:nvPr/>
          </p:nvSpPr>
          <p:spPr bwMode="auto">
            <a:xfrm>
              <a:off x="1376" y="1500"/>
              <a:ext cx="277" cy="79"/>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62" name="Line 23"/>
            <p:cNvSpPr>
              <a:spLocks noChangeShapeType="1"/>
            </p:cNvSpPr>
            <p:nvPr/>
          </p:nvSpPr>
          <p:spPr bwMode="auto">
            <a:xfrm>
              <a:off x="1387" y="1610"/>
              <a:ext cx="271" cy="1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63" name="Line 24"/>
            <p:cNvSpPr>
              <a:spLocks noChangeShapeType="1"/>
            </p:cNvSpPr>
            <p:nvPr/>
          </p:nvSpPr>
          <p:spPr bwMode="auto">
            <a:xfrm flipV="1">
              <a:off x="1449" y="1672"/>
              <a:ext cx="222" cy="7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64" name="Freeform 25"/>
            <p:cNvSpPr>
              <a:spLocks/>
            </p:cNvSpPr>
            <p:nvPr/>
          </p:nvSpPr>
          <p:spPr bwMode="auto">
            <a:xfrm>
              <a:off x="1468" y="1391"/>
              <a:ext cx="114" cy="387"/>
            </a:xfrm>
            <a:custGeom>
              <a:avLst/>
              <a:gdLst>
                <a:gd name="T0" fmla="*/ 114 w 114"/>
                <a:gd name="T1" fmla="*/ 0 h 387"/>
                <a:gd name="T2" fmla="*/ 3 w 114"/>
                <a:gd name="T3" fmla="*/ 184 h 387"/>
                <a:gd name="T4" fmla="*/ 95 w 114"/>
                <a:gd name="T5" fmla="*/ 387 h 387"/>
                <a:gd name="T6" fmla="*/ 0 60000 65536"/>
                <a:gd name="T7" fmla="*/ 0 60000 65536"/>
                <a:gd name="T8" fmla="*/ 0 60000 65536"/>
                <a:gd name="T9" fmla="*/ 0 w 114"/>
                <a:gd name="T10" fmla="*/ 0 h 387"/>
                <a:gd name="T11" fmla="*/ 114 w 114"/>
                <a:gd name="T12" fmla="*/ 387 h 387"/>
              </a:gdLst>
              <a:ahLst/>
              <a:cxnLst>
                <a:cxn ang="T6">
                  <a:pos x="T0" y="T1"/>
                </a:cxn>
                <a:cxn ang="T7">
                  <a:pos x="T2" y="T3"/>
                </a:cxn>
                <a:cxn ang="T8">
                  <a:pos x="T4" y="T5"/>
                </a:cxn>
              </a:cxnLst>
              <a:rect l="T9" t="T10" r="T11" b="T12"/>
              <a:pathLst>
                <a:path w="114" h="387">
                  <a:moveTo>
                    <a:pt x="114" y="0"/>
                  </a:moveTo>
                  <a:cubicBezTo>
                    <a:pt x="60" y="60"/>
                    <a:pt x="6" y="120"/>
                    <a:pt x="3" y="184"/>
                  </a:cubicBezTo>
                  <a:cubicBezTo>
                    <a:pt x="0" y="248"/>
                    <a:pt x="47" y="317"/>
                    <a:pt x="95" y="387"/>
                  </a:cubicBezTo>
                </a:path>
              </a:pathLst>
            </a:custGeom>
            <a:noFill/>
            <a:ln w="57150">
              <a:solidFill>
                <a:srgbClr val="FF0000"/>
              </a:solidFill>
              <a:round/>
              <a:headEnd/>
              <a:tailEnd/>
            </a:ln>
          </p:spPr>
          <p:txBody>
            <a:bodyPr wrap="none" anchor="ctr">
              <a:prstTxWarp prst="textNoShape">
                <a:avLst/>
              </a:prstTxWarp>
            </a:bodyPr>
            <a:lstStyle/>
            <a:p>
              <a:endParaRPr lang="en-US"/>
            </a:p>
          </p:txBody>
        </p:sp>
        <p:sp>
          <p:nvSpPr>
            <p:cNvPr id="63565" name="Text Box 26"/>
            <p:cNvSpPr txBox="1">
              <a:spLocks noChangeArrowheads="1"/>
            </p:cNvSpPr>
            <p:nvPr/>
          </p:nvSpPr>
          <p:spPr bwMode="auto">
            <a:xfrm>
              <a:off x="1269" y="1237"/>
              <a:ext cx="191"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β</a:t>
              </a:r>
              <a:endParaRPr lang="en-US"/>
            </a:p>
          </p:txBody>
        </p:sp>
        <p:sp>
          <p:nvSpPr>
            <p:cNvPr id="63566" name="Text Box 27"/>
            <p:cNvSpPr txBox="1">
              <a:spLocks noChangeArrowheads="1"/>
            </p:cNvSpPr>
            <p:nvPr/>
          </p:nvSpPr>
          <p:spPr bwMode="auto">
            <a:xfrm>
              <a:off x="1509" y="1673"/>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d</a:t>
              </a:r>
              <a:endParaRPr lang="en-US"/>
            </a:p>
          </p:txBody>
        </p:sp>
      </p:grpSp>
      <p:grpSp>
        <p:nvGrpSpPr>
          <p:cNvPr id="4" name="Group 28"/>
          <p:cNvGrpSpPr>
            <a:grpSpLocks/>
          </p:cNvGrpSpPr>
          <p:nvPr/>
        </p:nvGrpSpPr>
        <p:grpSpPr bwMode="auto">
          <a:xfrm>
            <a:off x="3386138" y="2738438"/>
            <a:ext cx="1733550" cy="1058862"/>
            <a:chOff x="1269" y="1237"/>
            <a:chExt cx="1092" cy="667"/>
          </a:xfrm>
        </p:grpSpPr>
        <p:sp>
          <p:nvSpPr>
            <p:cNvPr id="63545" name="Oval 29"/>
            <p:cNvSpPr>
              <a:spLocks noChangeArrowheads="1"/>
            </p:cNvSpPr>
            <p:nvPr/>
          </p:nvSpPr>
          <p:spPr bwMode="auto">
            <a:xfrm>
              <a:off x="1672" y="1505"/>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46" name="Oval 30"/>
            <p:cNvSpPr>
              <a:spLocks noChangeArrowheads="1"/>
            </p:cNvSpPr>
            <p:nvPr/>
          </p:nvSpPr>
          <p:spPr bwMode="auto">
            <a:xfrm>
              <a:off x="2145" y="1486"/>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47" name="Line 31"/>
            <p:cNvSpPr>
              <a:spLocks noChangeShapeType="1"/>
            </p:cNvSpPr>
            <p:nvPr/>
          </p:nvSpPr>
          <p:spPr bwMode="auto">
            <a:xfrm flipV="1">
              <a:off x="1889" y="1581"/>
              <a:ext cx="240" cy="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48" name="Text Box 32"/>
            <p:cNvSpPr txBox="1">
              <a:spLocks noChangeArrowheads="1"/>
            </p:cNvSpPr>
            <p:nvPr/>
          </p:nvSpPr>
          <p:spPr bwMode="auto">
            <a:xfrm>
              <a:off x="1856" y="1399"/>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49" name="Line 33"/>
            <p:cNvSpPr>
              <a:spLocks noChangeShapeType="1"/>
            </p:cNvSpPr>
            <p:nvPr/>
          </p:nvSpPr>
          <p:spPr bwMode="auto">
            <a:xfrm>
              <a:off x="1415" y="1403"/>
              <a:ext cx="283" cy="12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50" name="Line 34"/>
            <p:cNvSpPr>
              <a:spLocks noChangeShapeType="1"/>
            </p:cNvSpPr>
            <p:nvPr/>
          </p:nvSpPr>
          <p:spPr bwMode="auto">
            <a:xfrm>
              <a:off x="1376" y="1500"/>
              <a:ext cx="277" cy="79"/>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51" name="Line 35"/>
            <p:cNvSpPr>
              <a:spLocks noChangeShapeType="1"/>
            </p:cNvSpPr>
            <p:nvPr/>
          </p:nvSpPr>
          <p:spPr bwMode="auto">
            <a:xfrm>
              <a:off x="1387" y="1610"/>
              <a:ext cx="271" cy="1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52" name="Line 36"/>
            <p:cNvSpPr>
              <a:spLocks noChangeShapeType="1"/>
            </p:cNvSpPr>
            <p:nvPr/>
          </p:nvSpPr>
          <p:spPr bwMode="auto">
            <a:xfrm flipV="1">
              <a:off x="1449" y="1672"/>
              <a:ext cx="222" cy="7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53" name="Freeform 37"/>
            <p:cNvSpPr>
              <a:spLocks/>
            </p:cNvSpPr>
            <p:nvPr/>
          </p:nvSpPr>
          <p:spPr bwMode="auto">
            <a:xfrm>
              <a:off x="1468" y="1391"/>
              <a:ext cx="114" cy="387"/>
            </a:xfrm>
            <a:custGeom>
              <a:avLst/>
              <a:gdLst>
                <a:gd name="T0" fmla="*/ 114 w 114"/>
                <a:gd name="T1" fmla="*/ 0 h 387"/>
                <a:gd name="T2" fmla="*/ 3 w 114"/>
                <a:gd name="T3" fmla="*/ 184 h 387"/>
                <a:gd name="T4" fmla="*/ 95 w 114"/>
                <a:gd name="T5" fmla="*/ 387 h 387"/>
                <a:gd name="T6" fmla="*/ 0 60000 65536"/>
                <a:gd name="T7" fmla="*/ 0 60000 65536"/>
                <a:gd name="T8" fmla="*/ 0 60000 65536"/>
                <a:gd name="T9" fmla="*/ 0 w 114"/>
                <a:gd name="T10" fmla="*/ 0 h 387"/>
                <a:gd name="T11" fmla="*/ 114 w 114"/>
                <a:gd name="T12" fmla="*/ 387 h 387"/>
              </a:gdLst>
              <a:ahLst/>
              <a:cxnLst>
                <a:cxn ang="T6">
                  <a:pos x="T0" y="T1"/>
                </a:cxn>
                <a:cxn ang="T7">
                  <a:pos x="T2" y="T3"/>
                </a:cxn>
                <a:cxn ang="T8">
                  <a:pos x="T4" y="T5"/>
                </a:cxn>
              </a:cxnLst>
              <a:rect l="T9" t="T10" r="T11" b="T12"/>
              <a:pathLst>
                <a:path w="114" h="387">
                  <a:moveTo>
                    <a:pt x="114" y="0"/>
                  </a:moveTo>
                  <a:cubicBezTo>
                    <a:pt x="60" y="60"/>
                    <a:pt x="6" y="120"/>
                    <a:pt x="3" y="184"/>
                  </a:cubicBezTo>
                  <a:cubicBezTo>
                    <a:pt x="0" y="248"/>
                    <a:pt x="47" y="317"/>
                    <a:pt x="95" y="387"/>
                  </a:cubicBezTo>
                </a:path>
              </a:pathLst>
            </a:custGeom>
            <a:noFill/>
            <a:ln w="57150">
              <a:solidFill>
                <a:srgbClr val="FF0000"/>
              </a:solidFill>
              <a:round/>
              <a:headEnd/>
              <a:tailEnd/>
            </a:ln>
          </p:spPr>
          <p:txBody>
            <a:bodyPr wrap="none" anchor="ctr">
              <a:prstTxWarp prst="textNoShape">
                <a:avLst/>
              </a:prstTxWarp>
            </a:bodyPr>
            <a:lstStyle/>
            <a:p>
              <a:endParaRPr lang="en-US"/>
            </a:p>
          </p:txBody>
        </p:sp>
        <p:sp>
          <p:nvSpPr>
            <p:cNvPr id="63554" name="Text Box 38"/>
            <p:cNvSpPr txBox="1">
              <a:spLocks noChangeArrowheads="1"/>
            </p:cNvSpPr>
            <p:nvPr/>
          </p:nvSpPr>
          <p:spPr bwMode="auto">
            <a:xfrm>
              <a:off x="1269" y="1237"/>
              <a:ext cx="191"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β</a:t>
              </a:r>
              <a:endParaRPr lang="en-US"/>
            </a:p>
          </p:txBody>
        </p:sp>
        <p:sp>
          <p:nvSpPr>
            <p:cNvPr id="63555" name="Text Box 39"/>
            <p:cNvSpPr txBox="1">
              <a:spLocks noChangeArrowheads="1"/>
            </p:cNvSpPr>
            <p:nvPr/>
          </p:nvSpPr>
          <p:spPr bwMode="auto">
            <a:xfrm>
              <a:off x="1509" y="1673"/>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d</a:t>
              </a:r>
              <a:endParaRPr lang="en-US"/>
            </a:p>
          </p:txBody>
        </p:sp>
      </p:grpSp>
      <p:sp>
        <p:nvSpPr>
          <p:cNvPr id="63505" name="Oval 41"/>
          <p:cNvSpPr>
            <a:spLocks noChangeArrowheads="1"/>
          </p:cNvSpPr>
          <p:nvPr/>
        </p:nvSpPr>
        <p:spPr bwMode="auto">
          <a:xfrm>
            <a:off x="5354638" y="2314575"/>
            <a:ext cx="342900" cy="30162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06" name="Oval 42"/>
          <p:cNvSpPr>
            <a:spLocks noChangeArrowheads="1"/>
          </p:cNvSpPr>
          <p:nvPr/>
        </p:nvSpPr>
        <p:spPr bwMode="auto">
          <a:xfrm>
            <a:off x="6105525" y="2284413"/>
            <a:ext cx="342900" cy="30162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07" name="Line 43"/>
          <p:cNvSpPr>
            <a:spLocks noChangeShapeType="1"/>
          </p:cNvSpPr>
          <p:nvPr/>
        </p:nvSpPr>
        <p:spPr bwMode="auto">
          <a:xfrm flipV="1">
            <a:off x="5699125" y="2435225"/>
            <a:ext cx="381000" cy="190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08" name="Text Box 44"/>
          <p:cNvSpPr txBox="1">
            <a:spLocks noChangeArrowheads="1"/>
          </p:cNvSpPr>
          <p:nvPr/>
        </p:nvSpPr>
        <p:spPr bwMode="auto">
          <a:xfrm>
            <a:off x="5646738" y="2146300"/>
            <a:ext cx="4984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09" name="Line 45"/>
          <p:cNvSpPr>
            <a:spLocks noChangeShapeType="1"/>
          </p:cNvSpPr>
          <p:nvPr/>
        </p:nvSpPr>
        <p:spPr bwMode="auto">
          <a:xfrm>
            <a:off x="4946650" y="2152650"/>
            <a:ext cx="449263" cy="19526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10" name="Line 46"/>
          <p:cNvSpPr>
            <a:spLocks noChangeShapeType="1"/>
          </p:cNvSpPr>
          <p:nvPr/>
        </p:nvSpPr>
        <p:spPr bwMode="auto">
          <a:xfrm>
            <a:off x="4884738" y="2306638"/>
            <a:ext cx="439737" cy="1254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11" name="Line 47"/>
          <p:cNvSpPr>
            <a:spLocks noChangeShapeType="1"/>
          </p:cNvSpPr>
          <p:nvPr/>
        </p:nvSpPr>
        <p:spPr bwMode="auto">
          <a:xfrm>
            <a:off x="4902200" y="2481263"/>
            <a:ext cx="430213" cy="285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12" name="Line 48"/>
          <p:cNvSpPr>
            <a:spLocks noChangeShapeType="1"/>
          </p:cNvSpPr>
          <p:nvPr/>
        </p:nvSpPr>
        <p:spPr bwMode="auto">
          <a:xfrm flipV="1">
            <a:off x="5000625" y="2579688"/>
            <a:ext cx="352425" cy="1174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13" name="Freeform 49"/>
          <p:cNvSpPr>
            <a:spLocks/>
          </p:cNvSpPr>
          <p:nvPr/>
        </p:nvSpPr>
        <p:spPr bwMode="auto">
          <a:xfrm>
            <a:off x="5030788" y="2133600"/>
            <a:ext cx="180975" cy="614363"/>
          </a:xfrm>
          <a:custGeom>
            <a:avLst/>
            <a:gdLst>
              <a:gd name="T0" fmla="*/ 2147483647 w 114"/>
              <a:gd name="T1" fmla="*/ 0 h 387"/>
              <a:gd name="T2" fmla="*/ 2147483647 w 114"/>
              <a:gd name="T3" fmla="*/ 2147483647 h 387"/>
              <a:gd name="T4" fmla="*/ 2147483647 w 114"/>
              <a:gd name="T5" fmla="*/ 2147483647 h 387"/>
              <a:gd name="T6" fmla="*/ 0 60000 65536"/>
              <a:gd name="T7" fmla="*/ 0 60000 65536"/>
              <a:gd name="T8" fmla="*/ 0 60000 65536"/>
              <a:gd name="T9" fmla="*/ 0 w 114"/>
              <a:gd name="T10" fmla="*/ 0 h 387"/>
              <a:gd name="T11" fmla="*/ 114 w 114"/>
              <a:gd name="T12" fmla="*/ 387 h 387"/>
            </a:gdLst>
            <a:ahLst/>
            <a:cxnLst>
              <a:cxn ang="T6">
                <a:pos x="T0" y="T1"/>
              </a:cxn>
              <a:cxn ang="T7">
                <a:pos x="T2" y="T3"/>
              </a:cxn>
              <a:cxn ang="T8">
                <a:pos x="T4" y="T5"/>
              </a:cxn>
            </a:cxnLst>
            <a:rect l="T9" t="T10" r="T11" b="T12"/>
            <a:pathLst>
              <a:path w="114" h="387">
                <a:moveTo>
                  <a:pt x="114" y="0"/>
                </a:moveTo>
                <a:cubicBezTo>
                  <a:pt x="60" y="60"/>
                  <a:pt x="6" y="120"/>
                  <a:pt x="3" y="184"/>
                </a:cubicBezTo>
                <a:cubicBezTo>
                  <a:pt x="0" y="248"/>
                  <a:pt x="47" y="317"/>
                  <a:pt x="95" y="387"/>
                </a:cubicBezTo>
              </a:path>
            </a:pathLst>
          </a:custGeom>
          <a:noFill/>
          <a:ln w="57150">
            <a:solidFill>
              <a:srgbClr val="FF0000"/>
            </a:solidFill>
            <a:round/>
            <a:headEnd/>
            <a:tailEnd/>
          </a:ln>
        </p:spPr>
        <p:txBody>
          <a:bodyPr wrap="none" anchor="ctr">
            <a:prstTxWarp prst="textNoShape">
              <a:avLst/>
            </a:prstTxWarp>
          </a:bodyPr>
          <a:lstStyle/>
          <a:p>
            <a:endParaRPr lang="en-US"/>
          </a:p>
        </p:txBody>
      </p:sp>
      <p:sp>
        <p:nvSpPr>
          <p:cNvPr id="63514" name="Text Box 50"/>
          <p:cNvSpPr txBox="1">
            <a:spLocks noChangeArrowheads="1"/>
          </p:cNvSpPr>
          <p:nvPr/>
        </p:nvSpPr>
        <p:spPr bwMode="auto">
          <a:xfrm>
            <a:off x="4714875" y="1889125"/>
            <a:ext cx="303213"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β</a:t>
            </a:r>
            <a:endParaRPr lang="en-US"/>
          </a:p>
        </p:txBody>
      </p:sp>
      <p:sp>
        <p:nvSpPr>
          <p:cNvPr id="63515" name="Text Box 51"/>
          <p:cNvSpPr txBox="1">
            <a:spLocks noChangeArrowheads="1"/>
          </p:cNvSpPr>
          <p:nvPr/>
        </p:nvSpPr>
        <p:spPr bwMode="auto">
          <a:xfrm>
            <a:off x="5095875" y="2581275"/>
            <a:ext cx="4984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d</a:t>
            </a:r>
            <a:endParaRPr lang="en-US"/>
          </a:p>
        </p:txBody>
      </p:sp>
      <p:grpSp>
        <p:nvGrpSpPr>
          <p:cNvPr id="5" name="Group 52"/>
          <p:cNvGrpSpPr>
            <a:grpSpLocks/>
          </p:cNvGrpSpPr>
          <p:nvPr/>
        </p:nvGrpSpPr>
        <p:grpSpPr bwMode="auto">
          <a:xfrm>
            <a:off x="6189663" y="2738438"/>
            <a:ext cx="1733550" cy="1058862"/>
            <a:chOff x="1269" y="1237"/>
            <a:chExt cx="1092" cy="667"/>
          </a:xfrm>
        </p:grpSpPr>
        <p:sp>
          <p:nvSpPr>
            <p:cNvPr id="63534" name="Oval 53"/>
            <p:cNvSpPr>
              <a:spLocks noChangeArrowheads="1"/>
            </p:cNvSpPr>
            <p:nvPr/>
          </p:nvSpPr>
          <p:spPr bwMode="auto">
            <a:xfrm>
              <a:off x="1672" y="1505"/>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35" name="Oval 54"/>
            <p:cNvSpPr>
              <a:spLocks noChangeArrowheads="1"/>
            </p:cNvSpPr>
            <p:nvPr/>
          </p:nvSpPr>
          <p:spPr bwMode="auto">
            <a:xfrm>
              <a:off x="2145" y="1486"/>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36" name="Line 55"/>
            <p:cNvSpPr>
              <a:spLocks noChangeShapeType="1"/>
            </p:cNvSpPr>
            <p:nvPr/>
          </p:nvSpPr>
          <p:spPr bwMode="auto">
            <a:xfrm flipV="1">
              <a:off x="1889" y="1581"/>
              <a:ext cx="240" cy="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37" name="Text Box 56"/>
            <p:cNvSpPr txBox="1">
              <a:spLocks noChangeArrowheads="1"/>
            </p:cNvSpPr>
            <p:nvPr/>
          </p:nvSpPr>
          <p:spPr bwMode="auto">
            <a:xfrm>
              <a:off x="1856" y="1399"/>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38" name="Line 57"/>
            <p:cNvSpPr>
              <a:spLocks noChangeShapeType="1"/>
            </p:cNvSpPr>
            <p:nvPr/>
          </p:nvSpPr>
          <p:spPr bwMode="auto">
            <a:xfrm>
              <a:off x="1415" y="1403"/>
              <a:ext cx="283" cy="12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39" name="Line 58"/>
            <p:cNvSpPr>
              <a:spLocks noChangeShapeType="1"/>
            </p:cNvSpPr>
            <p:nvPr/>
          </p:nvSpPr>
          <p:spPr bwMode="auto">
            <a:xfrm>
              <a:off x="1376" y="1500"/>
              <a:ext cx="277" cy="79"/>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40" name="Line 59"/>
            <p:cNvSpPr>
              <a:spLocks noChangeShapeType="1"/>
            </p:cNvSpPr>
            <p:nvPr/>
          </p:nvSpPr>
          <p:spPr bwMode="auto">
            <a:xfrm>
              <a:off x="1387" y="1610"/>
              <a:ext cx="271" cy="1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41" name="Line 60"/>
            <p:cNvSpPr>
              <a:spLocks noChangeShapeType="1"/>
            </p:cNvSpPr>
            <p:nvPr/>
          </p:nvSpPr>
          <p:spPr bwMode="auto">
            <a:xfrm flipV="1">
              <a:off x="1449" y="1672"/>
              <a:ext cx="222" cy="7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42" name="Freeform 61"/>
            <p:cNvSpPr>
              <a:spLocks/>
            </p:cNvSpPr>
            <p:nvPr/>
          </p:nvSpPr>
          <p:spPr bwMode="auto">
            <a:xfrm>
              <a:off x="1468" y="1391"/>
              <a:ext cx="114" cy="387"/>
            </a:xfrm>
            <a:custGeom>
              <a:avLst/>
              <a:gdLst>
                <a:gd name="T0" fmla="*/ 114 w 114"/>
                <a:gd name="T1" fmla="*/ 0 h 387"/>
                <a:gd name="T2" fmla="*/ 3 w 114"/>
                <a:gd name="T3" fmla="*/ 184 h 387"/>
                <a:gd name="T4" fmla="*/ 95 w 114"/>
                <a:gd name="T5" fmla="*/ 387 h 387"/>
                <a:gd name="T6" fmla="*/ 0 60000 65536"/>
                <a:gd name="T7" fmla="*/ 0 60000 65536"/>
                <a:gd name="T8" fmla="*/ 0 60000 65536"/>
                <a:gd name="T9" fmla="*/ 0 w 114"/>
                <a:gd name="T10" fmla="*/ 0 h 387"/>
                <a:gd name="T11" fmla="*/ 114 w 114"/>
                <a:gd name="T12" fmla="*/ 387 h 387"/>
              </a:gdLst>
              <a:ahLst/>
              <a:cxnLst>
                <a:cxn ang="T6">
                  <a:pos x="T0" y="T1"/>
                </a:cxn>
                <a:cxn ang="T7">
                  <a:pos x="T2" y="T3"/>
                </a:cxn>
                <a:cxn ang="T8">
                  <a:pos x="T4" y="T5"/>
                </a:cxn>
              </a:cxnLst>
              <a:rect l="T9" t="T10" r="T11" b="T12"/>
              <a:pathLst>
                <a:path w="114" h="387">
                  <a:moveTo>
                    <a:pt x="114" y="0"/>
                  </a:moveTo>
                  <a:cubicBezTo>
                    <a:pt x="60" y="60"/>
                    <a:pt x="6" y="120"/>
                    <a:pt x="3" y="184"/>
                  </a:cubicBezTo>
                  <a:cubicBezTo>
                    <a:pt x="0" y="248"/>
                    <a:pt x="47" y="317"/>
                    <a:pt x="95" y="387"/>
                  </a:cubicBezTo>
                </a:path>
              </a:pathLst>
            </a:custGeom>
            <a:noFill/>
            <a:ln w="57150">
              <a:solidFill>
                <a:srgbClr val="FF0000"/>
              </a:solidFill>
              <a:round/>
              <a:headEnd/>
              <a:tailEnd/>
            </a:ln>
          </p:spPr>
          <p:txBody>
            <a:bodyPr wrap="none" anchor="ctr">
              <a:prstTxWarp prst="textNoShape">
                <a:avLst/>
              </a:prstTxWarp>
            </a:bodyPr>
            <a:lstStyle/>
            <a:p>
              <a:endParaRPr lang="en-US"/>
            </a:p>
          </p:txBody>
        </p:sp>
        <p:sp>
          <p:nvSpPr>
            <p:cNvPr id="63543" name="Text Box 62"/>
            <p:cNvSpPr txBox="1">
              <a:spLocks noChangeArrowheads="1"/>
            </p:cNvSpPr>
            <p:nvPr/>
          </p:nvSpPr>
          <p:spPr bwMode="auto">
            <a:xfrm>
              <a:off x="1269" y="1237"/>
              <a:ext cx="191"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β</a:t>
              </a:r>
              <a:endParaRPr lang="en-US"/>
            </a:p>
          </p:txBody>
        </p:sp>
        <p:sp>
          <p:nvSpPr>
            <p:cNvPr id="63544" name="Text Box 63"/>
            <p:cNvSpPr txBox="1">
              <a:spLocks noChangeArrowheads="1"/>
            </p:cNvSpPr>
            <p:nvPr/>
          </p:nvSpPr>
          <p:spPr bwMode="auto">
            <a:xfrm>
              <a:off x="1509" y="1673"/>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d</a:t>
              </a:r>
              <a:endParaRPr lang="en-US"/>
            </a:p>
          </p:txBody>
        </p:sp>
      </p:grpSp>
      <p:grpSp>
        <p:nvGrpSpPr>
          <p:cNvPr id="6" name="Group 82"/>
          <p:cNvGrpSpPr>
            <a:grpSpLocks/>
          </p:cNvGrpSpPr>
          <p:nvPr/>
        </p:nvGrpSpPr>
        <p:grpSpPr bwMode="auto">
          <a:xfrm>
            <a:off x="4195763" y="2824163"/>
            <a:ext cx="3449637" cy="2454275"/>
            <a:chOff x="4195867" y="2824835"/>
            <a:chExt cx="3449780" cy="2454275"/>
          </a:xfrm>
        </p:grpSpPr>
        <p:sp>
          <p:nvSpPr>
            <p:cNvPr id="63528" name="Line 45"/>
            <p:cNvSpPr>
              <a:spLocks noChangeShapeType="1"/>
            </p:cNvSpPr>
            <p:nvPr/>
          </p:nvSpPr>
          <p:spPr bwMode="auto">
            <a:xfrm flipH="1">
              <a:off x="4731913" y="3498650"/>
              <a:ext cx="153526" cy="112677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29" name="Line 45"/>
            <p:cNvSpPr>
              <a:spLocks noChangeShapeType="1"/>
            </p:cNvSpPr>
            <p:nvPr/>
          </p:nvSpPr>
          <p:spPr bwMode="auto">
            <a:xfrm flipH="1">
              <a:off x="4885439" y="2824835"/>
              <a:ext cx="634977" cy="186594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30" name="Line 45"/>
            <p:cNvSpPr>
              <a:spLocks noChangeShapeType="1"/>
            </p:cNvSpPr>
            <p:nvPr/>
          </p:nvSpPr>
          <p:spPr bwMode="auto">
            <a:xfrm flipH="1">
              <a:off x="5065735" y="3511607"/>
              <a:ext cx="2579912" cy="12662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31" name="Rectangle 38"/>
            <p:cNvSpPr>
              <a:spLocks noChangeArrowheads="1"/>
            </p:cNvSpPr>
            <p:nvPr/>
          </p:nvSpPr>
          <p:spPr bwMode="auto">
            <a:xfrm>
              <a:off x="4195867" y="4810797"/>
              <a:ext cx="755650" cy="468313"/>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000">
                  <a:solidFill>
                    <a:schemeClr val="bg1"/>
                  </a:solidFill>
                </a:rPr>
                <a:t>data </a:t>
              </a:r>
            </a:p>
            <a:p>
              <a:pPr algn="ctr"/>
              <a:r>
                <a:rPr lang="en-US" sz="1000">
                  <a:solidFill>
                    <a:schemeClr val="bg1"/>
                  </a:solidFill>
                </a:rPr>
                <a:t>collector</a:t>
              </a:r>
            </a:p>
          </p:txBody>
        </p:sp>
        <p:sp>
          <p:nvSpPr>
            <p:cNvPr id="76" name="Freeform 49"/>
            <p:cNvSpPr>
              <a:spLocks/>
            </p:cNvSpPr>
            <p:nvPr/>
          </p:nvSpPr>
          <p:spPr bwMode="auto">
            <a:xfrm>
              <a:off x="4625963" y="4107673"/>
              <a:ext cx="596403" cy="829309"/>
            </a:xfrm>
            <a:custGeom>
              <a:avLst/>
              <a:gdLst>
                <a:gd name="T0" fmla="*/ 114 w 114"/>
                <a:gd name="T1" fmla="*/ 0 h 387"/>
                <a:gd name="T2" fmla="*/ 3 w 114"/>
                <a:gd name="T3" fmla="*/ 184 h 387"/>
                <a:gd name="T4" fmla="*/ 95 w 114"/>
                <a:gd name="T5" fmla="*/ 387 h 387"/>
                <a:gd name="T6" fmla="*/ 0 60000 65536"/>
                <a:gd name="T7" fmla="*/ 0 60000 65536"/>
                <a:gd name="T8" fmla="*/ 0 60000 65536"/>
                <a:gd name="T9" fmla="*/ 0 w 114"/>
                <a:gd name="T10" fmla="*/ 0 h 387"/>
                <a:gd name="T11" fmla="*/ 114 w 114"/>
                <a:gd name="T12" fmla="*/ 387 h 387"/>
              </a:gdLst>
              <a:ahLst/>
              <a:cxnLst>
                <a:cxn ang="T6">
                  <a:pos x="T0" y="T1"/>
                </a:cxn>
                <a:cxn ang="T7">
                  <a:pos x="T2" y="T3"/>
                </a:cxn>
                <a:cxn ang="T8">
                  <a:pos x="T4" y="T5"/>
                </a:cxn>
              </a:cxnLst>
              <a:rect l="T9" t="T10" r="T11" b="T12"/>
              <a:pathLst>
                <a:path w="114" h="387">
                  <a:moveTo>
                    <a:pt x="114" y="0"/>
                  </a:moveTo>
                  <a:cubicBezTo>
                    <a:pt x="60" y="60"/>
                    <a:pt x="6" y="120"/>
                    <a:pt x="3" y="184"/>
                  </a:cubicBezTo>
                  <a:cubicBezTo>
                    <a:pt x="0" y="248"/>
                    <a:pt x="47" y="317"/>
                    <a:pt x="95" y="387"/>
                  </a:cubicBezTo>
                </a:path>
              </a:pathLst>
            </a:custGeom>
            <a:noFill/>
            <a:ln w="57150">
              <a:solidFill>
                <a:srgbClr val="FF0000"/>
              </a:solidFill>
              <a:round/>
              <a:headEnd/>
              <a:tailEnd/>
            </a:ln>
            <a:scene3d>
              <a:camera prst="orthographicFront">
                <a:rot lat="0" lon="0" rev="16200000"/>
              </a:camera>
              <a:lightRig rig="threePt" dir="t"/>
            </a:scene3d>
          </p:spPr>
          <p:txBody>
            <a:bodyPr wrap="none" anchor="ctr">
              <a:prstTxWarp prst="textNoShape">
                <a:avLst/>
              </a:prstTxWarp>
            </a:bodyPr>
            <a:lstStyle/>
            <a:p>
              <a:pPr>
                <a:defRPr/>
              </a:pPr>
              <a:endParaRPr lang="en-US"/>
            </a:p>
          </p:txBody>
        </p:sp>
        <p:sp>
          <p:nvSpPr>
            <p:cNvPr id="63533" name="Text Box 51"/>
            <p:cNvSpPr txBox="1">
              <a:spLocks noChangeArrowheads="1"/>
            </p:cNvSpPr>
            <p:nvPr/>
          </p:nvSpPr>
          <p:spPr bwMode="auto">
            <a:xfrm>
              <a:off x="5105729" y="4742159"/>
              <a:ext cx="498475" cy="369332"/>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k</a:t>
              </a:r>
              <a:endParaRPr lang="en-US"/>
            </a:p>
          </p:txBody>
        </p:sp>
      </p:grpSp>
      <p:grpSp>
        <p:nvGrpSpPr>
          <p:cNvPr id="7" name="Group 83"/>
          <p:cNvGrpSpPr>
            <a:grpSpLocks/>
          </p:cNvGrpSpPr>
          <p:nvPr/>
        </p:nvGrpSpPr>
        <p:grpSpPr bwMode="auto">
          <a:xfrm>
            <a:off x="6072188" y="4249738"/>
            <a:ext cx="755650" cy="1000125"/>
            <a:chOff x="6071777" y="4249497"/>
            <a:chExt cx="755650" cy="1000602"/>
          </a:xfrm>
        </p:grpSpPr>
        <p:sp>
          <p:nvSpPr>
            <p:cNvPr id="63523" name="Rectangle 38"/>
            <p:cNvSpPr>
              <a:spLocks noChangeArrowheads="1"/>
            </p:cNvSpPr>
            <p:nvPr/>
          </p:nvSpPr>
          <p:spPr bwMode="auto">
            <a:xfrm>
              <a:off x="6071777" y="4781786"/>
              <a:ext cx="755650" cy="468313"/>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000">
                  <a:solidFill>
                    <a:schemeClr val="bg1"/>
                  </a:solidFill>
                </a:rPr>
                <a:t>data </a:t>
              </a:r>
            </a:p>
            <a:p>
              <a:pPr algn="ctr"/>
              <a:r>
                <a:rPr lang="en-US" sz="1000">
                  <a:solidFill>
                    <a:schemeClr val="bg1"/>
                  </a:solidFill>
                </a:rPr>
                <a:t>collector</a:t>
              </a:r>
            </a:p>
          </p:txBody>
        </p:sp>
        <p:grpSp>
          <p:nvGrpSpPr>
            <p:cNvPr id="8" name="Group 81"/>
            <p:cNvGrpSpPr>
              <a:grpSpLocks/>
            </p:cNvGrpSpPr>
            <p:nvPr/>
          </p:nvGrpSpPr>
          <p:grpSpPr bwMode="auto">
            <a:xfrm rot="4241471">
              <a:off x="6255258" y="4326491"/>
              <a:ext cx="511175" cy="357188"/>
              <a:chOff x="6099753" y="4313533"/>
              <a:chExt cx="511175" cy="357188"/>
            </a:xfrm>
          </p:grpSpPr>
          <p:sp>
            <p:nvSpPr>
              <p:cNvPr id="63525" name="Line 45"/>
              <p:cNvSpPr>
                <a:spLocks noChangeShapeType="1"/>
              </p:cNvSpPr>
              <p:nvPr/>
            </p:nvSpPr>
            <p:spPr bwMode="auto">
              <a:xfrm>
                <a:off x="6161665" y="4313533"/>
                <a:ext cx="449263" cy="19526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26" name="Line 46"/>
              <p:cNvSpPr>
                <a:spLocks noChangeShapeType="1"/>
              </p:cNvSpPr>
              <p:nvPr/>
            </p:nvSpPr>
            <p:spPr bwMode="auto">
              <a:xfrm>
                <a:off x="6099753" y="4467521"/>
                <a:ext cx="439738" cy="1254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27" name="Line 47"/>
              <p:cNvSpPr>
                <a:spLocks noChangeShapeType="1"/>
              </p:cNvSpPr>
              <p:nvPr/>
            </p:nvSpPr>
            <p:spPr bwMode="auto">
              <a:xfrm>
                <a:off x="6117215" y="4642146"/>
                <a:ext cx="430213" cy="285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grpSp>
      <p:sp>
        <p:nvSpPr>
          <p:cNvPr id="63519" name="Oval 3"/>
          <p:cNvSpPr>
            <a:spLocks noChangeArrowheads="1"/>
          </p:cNvSpPr>
          <p:nvPr/>
        </p:nvSpPr>
        <p:spPr bwMode="auto">
          <a:xfrm>
            <a:off x="1546225" y="2459038"/>
            <a:ext cx="576263" cy="492125"/>
          </a:xfrm>
          <a:prstGeom prst="ellipse">
            <a:avLst/>
          </a:prstGeom>
          <a:solidFill>
            <a:srgbClr val="FFFF00"/>
          </a:solidFill>
          <a:ln w="9525">
            <a:solidFill>
              <a:schemeClr val="tx1"/>
            </a:solidFill>
            <a:round/>
            <a:headEnd/>
            <a:tailEnd/>
          </a:ln>
        </p:spPr>
        <p:txBody>
          <a:bodyPr wrap="none" anchor="ctr">
            <a:prstTxWarp prst="textNoShape">
              <a:avLst/>
            </a:prstTxWarp>
          </a:bodyPr>
          <a:lstStyle/>
          <a:p>
            <a:r>
              <a:rPr lang="en-US"/>
              <a:t>x</a:t>
            </a:r>
            <a:r>
              <a:rPr lang="en-US" baseline="-25000"/>
              <a:t>2</a:t>
            </a:r>
          </a:p>
        </p:txBody>
      </p:sp>
      <p:sp>
        <p:nvSpPr>
          <p:cNvPr id="63520" name="Oval 3"/>
          <p:cNvSpPr>
            <a:spLocks noChangeArrowheads="1"/>
          </p:cNvSpPr>
          <p:nvPr/>
        </p:nvSpPr>
        <p:spPr bwMode="auto">
          <a:xfrm>
            <a:off x="1560513" y="2990850"/>
            <a:ext cx="574675" cy="492125"/>
          </a:xfrm>
          <a:prstGeom prst="ellipse">
            <a:avLst/>
          </a:prstGeom>
          <a:solidFill>
            <a:srgbClr val="FFFF00"/>
          </a:solidFill>
          <a:ln w="9525">
            <a:solidFill>
              <a:schemeClr val="tx1"/>
            </a:solidFill>
            <a:round/>
            <a:headEnd/>
            <a:tailEnd/>
          </a:ln>
        </p:spPr>
        <p:txBody>
          <a:bodyPr wrap="none" anchor="ctr">
            <a:prstTxWarp prst="textNoShape">
              <a:avLst/>
            </a:prstTxWarp>
          </a:bodyPr>
          <a:lstStyle/>
          <a:p>
            <a:r>
              <a:rPr lang="en-US" baseline="-25000"/>
              <a:t>…</a:t>
            </a:r>
          </a:p>
        </p:txBody>
      </p:sp>
      <p:sp>
        <p:nvSpPr>
          <p:cNvPr id="63521" name="Oval 3"/>
          <p:cNvSpPr>
            <a:spLocks noChangeArrowheads="1"/>
          </p:cNvSpPr>
          <p:nvPr/>
        </p:nvSpPr>
        <p:spPr bwMode="auto">
          <a:xfrm>
            <a:off x="1560513" y="3573463"/>
            <a:ext cx="574675" cy="492125"/>
          </a:xfrm>
          <a:prstGeom prst="ellipse">
            <a:avLst/>
          </a:prstGeom>
          <a:solidFill>
            <a:srgbClr val="FFFF00"/>
          </a:solidFill>
          <a:ln w="9525">
            <a:solidFill>
              <a:schemeClr val="tx1"/>
            </a:solidFill>
            <a:round/>
            <a:headEnd/>
            <a:tailEnd/>
          </a:ln>
        </p:spPr>
        <p:txBody>
          <a:bodyPr wrap="none" anchor="ctr">
            <a:prstTxWarp prst="textNoShape">
              <a:avLst/>
            </a:prstTxWarp>
          </a:bodyPr>
          <a:lstStyle/>
          <a:p>
            <a:r>
              <a:rPr lang="en-US"/>
              <a:t>x</a:t>
            </a:r>
            <a:r>
              <a:rPr lang="en-US" baseline="-25000"/>
              <a: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8" name="Rectangle 6"/>
          <p:cNvSpPr>
            <a:spLocks noGrp="1" noChangeArrowheads="1"/>
          </p:cNvSpPr>
          <p:nvPr>
            <p:ph type="sldNum" sz="quarter" idx="12"/>
          </p:nvPr>
        </p:nvSpPr>
        <p:spPr>
          <a:noFill/>
        </p:spPr>
        <p:txBody>
          <a:bodyPr/>
          <a:lstStyle/>
          <a:p>
            <a:fld id="{17E94D6A-F97C-0641-A2BE-580A2966146F}" type="slidenum">
              <a:rPr lang="en-US">
                <a:latin typeface="Arial" charset="0"/>
              </a:rPr>
              <a:pPr/>
              <a:t>25</a:t>
            </a:fld>
            <a:endParaRPr lang="en-US">
              <a:latin typeface="Arial" charset="0"/>
            </a:endParaRPr>
          </a:p>
        </p:txBody>
      </p:sp>
      <p:sp>
        <p:nvSpPr>
          <p:cNvPr id="57349" name="Text Box 3"/>
          <p:cNvSpPr txBox="1">
            <a:spLocks noChangeArrowheads="1"/>
          </p:cNvSpPr>
          <p:nvPr/>
        </p:nvSpPr>
        <p:spPr bwMode="auto">
          <a:xfrm>
            <a:off x="593725" y="1709738"/>
            <a:ext cx="8132763" cy="1584325"/>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bg2"/>
                </a:solidFill>
              </a:rPr>
              <a:t>Theorem 3</a:t>
            </a:r>
            <a:r>
              <a:rPr lang="en-US"/>
              <a:t>: for any (n,k) code, where each node stores </a:t>
            </a:r>
            <a:r>
              <a:rPr lang="en-US" b="1">
                <a:latin typeface="Arial" charset="0"/>
              </a:rPr>
              <a:t>α</a:t>
            </a:r>
            <a:r>
              <a:rPr lang="en-US">
                <a:latin typeface="Arial" charset="0"/>
              </a:rPr>
              <a:t> </a:t>
            </a:r>
            <a:r>
              <a:rPr lang="en-US"/>
              <a:t>bits, repairs from </a:t>
            </a:r>
            <a:r>
              <a:rPr lang="en-US" b="1"/>
              <a:t>d</a:t>
            </a:r>
            <a:r>
              <a:rPr lang="en-US"/>
              <a:t> existing nodes and downloads </a:t>
            </a:r>
            <a:r>
              <a:rPr lang="en-US" b="1"/>
              <a:t>d</a:t>
            </a:r>
            <a:r>
              <a:rPr lang="en-US" b="1">
                <a:latin typeface="Arial" charset="0"/>
              </a:rPr>
              <a:t>β=γ</a:t>
            </a:r>
            <a:r>
              <a:rPr lang="en-US">
                <a:latin typeface="Arial" charset="0"/>
              </a:rPr>
              <a:t> </a:t>
            </a:r>
            <a:r>
              <a:rPr lang="en-US"/>
              <a:t>bits, the feasible region is piecewise linear function described as follows:</a:t>
            </a:r>
            <a:endParaRPr lang="en-US">
              <a:latin typeface="Arial" charset="0"/>
            </a:endParaRPr>
          </a:p>
        </p:txBody>
      </p:sp>
      <p:graphicFrame>
        <p:nvGraphicFramePr>
          <p:cNvPr id="57346" name="Object 2"/>
          <p:cNvGraphicFramePr>
            <a:graphicFrameLocks noChangeAspect="1"/>
          </p:cNvGraphicFramePr>
          <p:nvPr/>
        </p:nvGraphicFramePr>
        <p:xfrm>
          <a:off x="1116013" y="3670300"/>
          <a:ext cx="5221287" cy="1131888"/>
        </p:xfrm>
        <a:graphic>
          <a:graphicData uri="http://schemas.openxmlformats.org/presentationml/2006/ole">
            <p:oleObj spid="_x0000_s57346" name="Equation" r:id="rId4" imgW="2578100" imgH="558800" progId="Equation.3">
              <p:embed/>
            </p:oleObj>
          </a:graphicData>
        </a:graphic>
      </p:graphicFrame>
      <p:graphicFrame>
        <p:nvGraphicFramePr>
          <p:cNvPr id="57347" name="Object 3"/>
          <p:cNvGraphicFramePr>
            <a:graphicFrameLocks noChangeAspect="1"/>
          </p:cNvGraphicFramePr>
          <p:nvPr/>
        </p:nvGraphicFramePr>
        <p:xfrm>
          <a:off x="1927225" y="5081588"/>
          <a:ext cx="3587750" cy="1390650"/>
        </p:xfrm>
        <a:graphic>
          <a:graphicData uri="http://schemas.openxmlformats.org/presentationml/2006/ole">
            <p:oleObj spid="_x0000_s57347" name="Equation" r:id="rId5" imgW="2032000" imgH="787400" progId="Equation.3">
              <p:embed/>
            </p:oleObj>
          </a:graphicData>
        </a:graphic>
      </p:graphicFrame>
      <p:sp>
        <p:nvSpPr>
          <p:cNvPr id="57350"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r>
              <a:rPr lang="en-US" sz="3200" b="1">
                <a:solidFill>
                  <a:srgbClr val="B2B2B2"/>
                </a:solidFill>
              </a:rPr>
              <a:t>Storage-Communication tradeoff</a:t>
            </a:r>
            <a:endParaRPr lang="en-US" sz="4400" b="1">
              <a:solidFill>
                <a:srgbClr val="B2B2B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p>
            <a:fld id="{BF3C7AE0-300D-714D-A58C-236EC003C926}" type="slidenum">
              <a:rPr lang="en-US">
                <a:latin typeface="Arial" charset="0"/>
              </a:rPr>
              <a:pPr/>
              <a:t>26</a:t>
            </a:fld>
            <a:endParaRPr lang="en-US">
              <a:latin typeface="Arial" charset="0"/>
            </a:endParaRPr>
          </a:p>
        </p:txBody>
      </p:sp>
      <p:sp>
        <p:nvSpPr>
          <p:cNvPr id="59395" name="Rectangle 2"/>
          <p:cNvSpPr>
            <a:spLocks noGrp="1" noChangeArrowheads="1"/>
          </p:cNvSpPr>
          <p:nvPr>
            <p:ph type="title" idx="4294967295"/>
          </p:nvPr>
        </p:nvSpPr>
        <p:spPr/>
        <p:txBody>
          <a:bodyPr/>
          <a:lstStyle/>
          <a:p>
            <a:r>
              <a:rPr lang="en-US" sz="3200" smtClean="0"/>
              <a:t>Storage-Communication tradeoff</a:t>
            </a:r>
            <a:endParaRPr lang="en-US" smtClean="0"/>
          </a:p>
        </p:txBody>
      </p:sp>
      <p:pic>
        <p:nvPicPr>
          <p:cNvPr id="59396" name="Picture 8" descr="RC_tradeoff2"/>
          <p:cNvPicPr>
            <a:picLocks noChangeAspect="1" noChangeArrowheads="1"/>
          </p:cNvPicPr>
          <p:nvPr/>
        </p:nvPicPr>
        <p:blipFill>
          <a:blip r:embed="rId3"/>
          <a:srcRect/>
          <a:stretch>
            <a:fillRect/>
          </a:stretch>
        </p:blipFill>
        <p:spPr bwMode="auto">
          <a:xfrm>
            <a:off x="431800" y="1622425"/>
            <a:ext cx="6815138" cy="4789488"/>
          </a:xfrm>
          <a:prstGeom prst="rect">
            <a:avLst/>
          </a:prstGeom>
          <a:noFill/>
          <a:ln w="9525">
            <a:noFill/>
            <a:miter lim="800000"/>
            <a:headEnd/>
            <a:tailEnd/>
          </a:ln>
        </p:spPr>
      </p:pic>
      <p:sp>
        <p:nvSpPr>
          <p:cNvPr id="59397" name="Line 9"/>
          <p:cNvSpPr>
            <a:spLocks noChangeShapeType="1"/>
          </p:cNvSpPr>
          <p:nvPr/>
        </p:nvSpPr>
        <p:spPr bwMode="auto">
          <a:xfrm flipH="1">
            <a:off x="5324475" y="3956050"/>
            <a:ext cx="1924050" cy="12604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398" name="Text Box 10"/>
          <p:cNvSpPr txBox="1">
            <a:spLocks noChangeArrowheads="1"/>
          </p:cNvSpPr>
          <p:nvPr/>
        </p:nvSpPr>
        <p:spPr bwMode="auto">
          <a:xfrm>
            <a:off x="7208838" y="3711575"/>
            <a:ext cx="1695450" cy="830263"/>
          </a:xfrm>
          <a:prstGeom prst="rect">
            <a:avLst/>
          </a:prstGeom>
          <a:noFill/>
          <a:ln w="9525">
            <a:noFill/>
            <a:miter lim="800000"/>
            <a:headEnd/>
            <a:tailEnd/>
          </a:ln>
        </p:spPr>
        <p:txBody>
          <a:bodyPr>
            <a:prstTxWarp prst="textNoShape">
              <a:avLst/>
            </a:prstTxWarp>
            <a:spAutoFit/>
          </a:bodyPr>
          <a:lstStyle/>
          <a:p>
            <a:pPr>
              <a:spcBef>
                <a:spcPct val="50000"/>
              </a:spcBef>
            </a:pPr>
            <a:r>
              <a:rPr lang="en-US" sz="1600"/>
              <a:t>Min-Storage Regenerating  code</a:t>
            </a:r>
            <a:endParaRPr lang="en-US"/>
          </a:p>
        </p:txBody>
      </p:sp>
      <p:sp>
        <p:nvSpPr>
          <p:cNvPr id="59399" name="Text Box 11"/>
          <p:cNvSpPr txBox="1">
            <a:spLocks noChangeArrowheads="1"/>
          </p:cNvSpPr>
          <p:nvPr/>
        </p:nvSpPr>
        <p:spPr bwMode="auto">
          <a:xfrm>
            <a:off x="6935788" y="1874838"/>
            <a:ext cx="1785937" cy="839787"/>
          </a:xfrm>
          <a:prstGeom prst="rect">
            <a:avLst/>
          </a:prstGeom>
          <a:noFill/>
          <a:ln w="9525">
            <a:noFill/>
            <a:miter lim="800000"/>
            <a:headEnd/>
            <a:tailEnd/>
          </a:ln>
        </p:spPr>
        <p:txBody>
          <a:bodyPr>
            <a:prstTxWarp prst="textNoShape">
              <a:avLst/>
            </a:prstTxWarp>
            <a:spAutoFit/>
          </a:bodyPr>
          <a:lstStyle/>
          <a:p>
            <a:pPr>
              <a:spcBef>
                <a:spcPct val="50000"/>
              </a:spcBef>
            </a:pPr>
            <a:r>
              <a:rPr lang="en-US" sz="1600"/>
              <a:t>Min-Bandwidth Regenerating code</a:t>
            </a:r>
            <a:endParaRPr lang="en-US"/>
          </a:p>
        </p:txBody>
      </p:sp>
      <p:sp>
        <p:nvSpPr>
          <p:cNvPr id="59400" name="Line 12"/>
          <p:cNvSpPr>
            <a:spLocks noChangeShapeType="1"/>
          </p:cNvSpPr>
          <p:nvPr/>
        </p:nvSpPr>
        <p:spPr bwMode="auto">
          <a:xfrm flipH="1">
            <a:off x="2060575" y="2266950"/>
            <a:ext cx="4933950" cy="11906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401" name="Text Box 13"/>
          <p:cNvSpPr txBox="1">
            <a:spLocks noChangeArrowheads="1"/>
          </p:cNvSpPr>
          <p:nvPr/>
        </p:nvSpPr>
        <p:spPr bwMode="auto">
          <a:xfrm>
            <a:off x="752475" y="2913063"/>
            <a:ext cx="498475" cy="457200"/>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a:latin typeface="Arial" charset="0"/>
              </a:rPr>
              <a:t>α</a:t>
            </a:r>
            <a:endParaRPr lang="en-US"/>
          </a:p>
        </p:txBody>
      </p:sp>
      <p:sp>
        <p:nvSpPr>
          <p:cNvPr id="11" name="Text Box 12"/>
          <p:cNvSpPr txBox="1">
            <a:spLocks noChangeArrowheads="1"/>
          </p:cNvSpPr>
          <p:nvPr/>
        </p:nvSpPr>
        <p:spPr bwMode="auto">
          <a:xfrm>
            <a:off x="304073" y="6550025"/>
            <a:ext cx="7856537" cy="307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dirty="0"/>
              <a:t>(D, Godfrey,</a:t>
            </a:r>
            <a:r>
              <a:rPr lang="en-US" sz="1400" dirty="0" smtClean="0"/>
              <a:t> Wu, Wainwright</a:t>
            </a:r>
            <a:r>
              <a:rPr lang="en-US" sz="1400" dirty="0"/>
              <a:t>, </a:t>
            </a:r>
            <a:r>
              <a:rPr lang="en-US" sz="1400" dirty="0" err="1"/>
              <a:t>Ramchandran</a:t>
            </a:r>
            <a:r>
              <a:rPr lang="en-US" sz="1400" dirty="0"/>
              <a:t>, IT Transactions </a:t>
            </a:r>
            <a:r>
              <a:rPr lang="en-US" sz="1400" dirty="0" smtClean="0"/>
              <a:t>(2010) </a:t>
            </a:r>
            <a:r>
              <a:rPr lang="en-US" sz="1400" dirty="0"/>
              <a:t>)</a:t>
            </a:r>
          </a:p>
          <a:p>
            <a:pPr algn="ctr">
              <a:spcBef>
                <a:spcPct val="50000"/>
              </a:spcBef>
            </a:pPr>
            <a:endParaRPr lang="en-US" sz="1600" dirty="0"/>
          </a:p>
        </p:txBody>
      </p:sp>
      <p:sp>
        <p:nvSpPr>
          <p:cNvPr id="12" name="Text Box 14"/>
          <p:cNvSpPr txBox="1">
            <a:spLocks noChangeArrowheads="1"/>
          </p:cNvSpPr>
          <p:nvPr/>
        </p:nvSpPr>
        <p:spPr bwMode="auto">
          <a:xfrm>
            <a:off x="4783138" y="6016625"/>
            <a:ext cx="1121919" cy="461665"/>
          </a:xfrm>
          <a:prstGeom prst="rect">
            <a:avLst/>
          </a:prstGeom>
          <a:solidFill>
            <a:schemeClr val="bg1"/>
          </a:solidFill>
          <a:ln w="9525">
            <a:noFill/>
            <a:miter lim="800000"/>
            <a:headEnd/>
            <a:tailEnd/>
          </a:ln>
        </p:spPr>
        <p:txBody>
          <a:bodyPr wrap="square">
            <a:prstTxWarp prst="textNoShape">
              <a:avLst/>
            </a:prstTxWarp>
            <a:spAutoFit/>
          </a:bodyPr>
          <a:lstStyle/>
          <a:p>
            <a:pPr>
              <a:spcBef>
                <a:spcPct val="50000"/>
              </a:spcBef>
            </a:pPr>
            <a:r>
              <a:rPr lang="en-US" dirty="0" err="1" smtClean="0">
                <a:latin typeface="Arial" charset="0"/>
              </a:rPr>
              <a:t>γ</a:t>
            </a:r>
            <a:r>
              <a:rPr lang="en-US" dirty="0" smtClean="0">
                <a:latin typeface="Arial" charset="0"/>
              </a:rPr>
              <a:t>=</a:t>
            </a:r>
            <a:r>
              <a:rPr lang="en-US" dirty="0" err="1" smtClean="0">
                <a:latin typeface="Arial" charset="0"/>
              </a:rPr>
              <a:t>βd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3" name="Rectangle 6"/>
          <p:cNvSpPr>
            <a:spLocks noGrp="1" noChangeArrowheads="1"/>
          </p:cNvSpPr>
          <p:nvPr>
            <p:ph type="sldNum" sz="quarter" idx="12"/>
          </p:nvPr>
        </p:nvSpPr>
        <p:spPr>
          <a:noFill/>
        </p:spPr>
        <p:txBody>
          <a:bodyPr/>
          <a:lstStyle/>
          <a:p>
            <a:fld id="{1AE4FB3E-15E5-B640-9773-EC731EFF30E8}" type="slidenum">
              <a:rPr lang="en-US">
                <a:latin typeface="Arial" charset="0"/>
              </a:rPr>
              <a:pPr/>
              <a:t>27</a:t>
            </a:fld>
            <a:endParaRPr lang="en-US">
              <a:latin typeface="Arial" charset="0"/>
            </a:endParaRPr>
          </a:p>
        </p:txBody>
      </p:sp>
      <p:sp>
        <p:nvSpPr>
          <p:cNvPr id="61444" name="Rectangle 2"/>
          <p:cNvSpPr>
            <a:spLocks noGrp="1" noChangeArrowheads="1"/>
          </p:cNvSpPr>
          <p:nvPr>
            <p:ph type="title"/>
          </p:nvPr>
        </p:nvSpPr>
        <p:spPr>
          <a:xfrm>
            <a:off x="444500" y="0"/>
            <a:ext cx="8699500" cy="1143000"/>
          </a:xfrm>
        </p:spPr>
        <p:txBody>
          <a:bodyPr/>
          <a:lstStyle/>
          <a:p>
            <a:r>
              <a:rPr lang="en-US" sz="3600" dirty="0" smtClean="0"/>
              <a:t>Key problem: Exact repair</a:t>
            </a:r>
          </a:p>
        </p:txBody>
      </p:sp>
      <p:sp>
        <p:nvSpPr>
          <p:cNvPr id="61445" name="Rectangle 3"/>
          <p:cNvSpPr>
            <a:spLocks noChangeArrowheads="1"/>
          </p:cNvSpPr>
          <p:nvPr/>
        </p:nvSpPr>
        <p:spPr bwMode="auto">
          <a:xfrm>
            <a:off x="620713" y="4125913"/>
            <a:ext cx="914400" cy="50482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61446" name="Rectangle 4"/>
          <p:cNvSpPr>
            <a:spLocks noChangeArrowheads="1"/>
          </p:cNvSpPr>
          <p:nvPr/>
        </p:nvSpPr>
        <p:spPr bwMode="auto">
          <a:xfrm>
            <a:off x="2428875" y="1736725"/>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a</a:t>
            </a:r>
          </a:p>
        </p:txBody>
      </p:sp>
      <p:sp>
        <p:nvSpPr>
          <p:cNvPr id="61447" name="Rectangle 5"/>
          <p:cNvSpPr>
            <a:spLocks noChangeArrowheads="1"/>
          </p:cNvSpPr>
          <p:nvPr/>
        </p:nvSpPr>
        <p:spPr bwMode="auto">
          <a:xfrm>
            <a:off x="2449513" y="2906713"/>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b</a:t>
            </a:r>
          </a:p>
        </p:txBody>
      </p:sp>
      <p:sp>
        <p:nvSpPr>
          <p:cNvPr id="61448" name="Rectangle 6"/>
          <p:cNvSpPr>
            <a:spLocks noChangeArrowheads="1"/>
          </p:cNvSpPr>
          <p:nvPr/>
        </p:nvSpPr>
        <p:spPr bwMode="auto">
          <a:xfrm>
            <a:off x="2449513" y="4125913"/>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c</a:t>
            </a:r>
          </a:p>
        </p:txBody>
      </p:sp>
      <p:sp>
        <p:nvSpPr>
          <p:cNvPr id="61449" name="Rectangle 7"/>
          <p:cNvSpPr>
            <a:spLocks noChangeArrowheads="1"/>
          </p:cNvSpPr>
          <p:nvPr/>
        </p:nvSpPr>
        <p:spPr bwMode="auto">
          <a:xfrm>
            <a:off x="2449513" y="5192713"/>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d</a:t>
            </a:r>
          </a:p>
        </p:txBody>
      </p:sp>
      <p:sp>
        <p:nvSpPr>
          <p:cNvPr id="61450" name="Rectangle 8"/>
          <p:cNvSpPr>
            <a:spLocks noChangeArrowheads="1"/>
          </p:cNvSpPr>
          <p:nvPr/>
        </p:nvSpPr>
        <p:spPr bwMode="auto">
          <a:xfrm>
            <a:off x="4659313" y="4659313"/>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e</a:t>
            </a:r>
            <a:r>
              <a:rPr lang="en-US" b="1">
                <a:solidFill>
                  <a:srgbClr val="CC0000"/>
                </a:solidFill>
              </a:rPr>
              <a:t>=a</a:t>
            </a:r>
            <a:endParaRPr lang="en-US">
              <a:solidFill>
                <a:schemeClr val="bg1"/>
              </a:solidFill>
            </a:endParaRPr>
          </a:p>
        </p:txBody>
      </p:sp>
      <p:sp>
        <p:nvSpPr>
          <p:cNvPr id="61451" name="Line 9"/>
          <p:cNvSpPr>
            <a:spLocks noChangeShapeType="1"/>
          </p:cNvSpPr>
          <p:nvPr/>
        </p:nvSpPr>
        <p:spPr bwMode="auto">
          <a:xfrm flipV="1">
            <a:off x="1562100" y="2092325"/>
            <a:ext cx="808038" cy="8350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452" name="Line 10"/>
          <p:cNvSpPr>
            <a:spLocks noChangeShapeType="1"/>
          </p:cNvSpPr>
          <p:nvPr/>
        </p:nvSpPr>
        <p:spPr bwMode="auto">
          <a:xfrm>
            <a:off x="1547813" y="3111500"/>
            <a:ext cx="849312" cy="12065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453" name="Line 11"/>
          <p:cNvSpPr>
            <a:spLocks noChangeShapeType="1"/>
          </p:cNvSpPr>
          <p:nvPr/>
        </p:nvSpPr>
        <p:spPr bwMode="auto">
          <a:xfrm flipV="1">
            <a:off x="1574800" y="2184400"/>
            <a:ext cx="782638" cy="21463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454" name="Line 12"/>
          <p:cNvSpPr>
            <a:spLocks noChangeShapeType="1"/>
          </p:cNvSpPr>
          <p:nvPr/>
        </p:nvSpPr>
        <p:spPr bwMode="auto">
          <a:xfrm>
            <a:off x="1547813" y="4397375"/>
            <a:ext cx="874712" cy="9937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455" name="Line 13"/>
          <p:cNvSpPr>
            <a:spLocks noChangeShapeType="1"/>
          </p:cNvSpPr>
          <p:nvPr/>
        </p:nvSpPr>
        <p:spPr bwMode="auto">
          <a:xfrm flipV="1">
            <a:off x="1535113" y="4344988"/>
            <a:ext cx="822325" cy="127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456" name="Line 14"/>
          <p:cNvSpPr>
            <a:spLocks noChangeShapeType="1"/>
          </p:cNvSpPr>
          <p:nvPr/>
        </p:nvSpPr>
        <p:spPr bwMode="auto">
          <a:xfrm>
            <a:off x="1547813" y="2992438"/>
            <a:ext cx="849312" cy="1587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457" name="Line 15"/>
          <p:cNvSpPr>
            <a:spLocks noChangeShapeType="1"/>
          </p:cNvSpPr>
          <p:nvPr/>
        </p:nvSpPr>
        <p:spPr bwMode="auto">
          <a:xfrm>
            <a:off x="614363" y="2690813"/>
            <a:ext cx="927100"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61458" name="Line 16"/>
          <p:cNvSpPr>
            <a:spLocks noChangeShapeType="1"/>
          </p:cNvSpPr>
          <p:nvPr/>
        </p:nvSpPr>
        <p:spPr bwMode="auto">
          <a:xfrm>
            <a:off x="614363" y="2601913"/>
            <a:ext cx="0" cy="298450"/>
          </a:xfrm>
          <a:prstGeom prst="line">
            <a:avLst/>
          </a:prstGeom>
          <a:noFill/>
          <a:ln w="9525">
            <a:solidFill>
              <a:schemeClr val="tx1"/>
            </a:solidFill>
            <a:round/>
            <a:headEnd/>
            <a:tailEnd/>
          </a:ln>
        </p:spPr>
        <p:txBody>
          <a:bodyPr>
            <a:prstTxWarp prst="textNoShape">
              <a:avLst/>
            </a:prstTxWarp>
          </a:bodyPr>
          <a:lstStyle/>
          <a:p>
            <a:endParaRPr lang="en-US"/>
          </a:p>
        </p:txBody>
      </p:sp>
      <p:sp>
        <p:nvSpPr>
          <p:cNvPr id="61459" name="Line 17"/>
          <p:cNvSpPr>
            <a:spLocks noChangeShapeType="1"/>
          </p:cNvSpPr>
          <p:nvPr/>
        </p:nvSpPr>
        <p:spPr bwMode="auto">
          <a:xfrm>
            <a:off x="1541463" y="2601913"/>
            <a:ext cx="0" cy="254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61460" name="Text Box 18"/>
          <p:cNvSpPr txBox="1">
            <a:spLocks noChangeArrowheads="1"/>
          </p:cNvSpPr>
          <p:nvPr/>
        </p:nvSpPr>
        <p:spPr bwMode="auto">
          <a:xfrm>
            <a:off x="587375" y="2263775"/>
            <a:ext cx="1123950" cy="465138"/>
          </a:xfrm>
          <a:prstGeom prst="rect">
            <a:avLst/>
          </a:prstGeom>
          <a:noFill/>
          <a:ln w="9525">
            <a:noFill/>
            <a:miter lim="800000"/>
            <a:headEnd/>
            <a:tailEnd/>
          </a:ln>
        </p:spPr>
        <p:txBody>
          <a:bodyPr>
            <a:prstTxWarp prst="textNoShape">
              <a:avLst/>
            </a:prstTxWarp>
            <a:spAutoFit/>
          </a:bodyPr>
          <a:lstStyle/>
          <a:p>
            <a:pPr>
              <a:spcBef>
                <a:spcPct val="50000"/>
              </a:spcBef>
            </a:pPr>
            <a:r>
              <a:rPr lang="en-US"/>
              <a:t>1mb</a:t>
            </a:r>
          </a:p>
        </p:txBody>
      </p:sp>
      <p:sp>
        <p:nvSpPr>
          <p:cNvPr id="61461" name="Line 19"/>
          <p:cNvSpPr>
            <a:spLocks noChangeShapeType="1"/>
          </p:cNvSpPr>
          <p:nvPr/>
        </p:nvSpPr>
        <p:spPr bwMode="auto">
          <a:xfrm>
            <a:off x="3416300" y="3178175"/>
            <a:ext cx="1219200" cy="16033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462" name="Line 20"/>
          <p:cNvSpPr>
            <a:spLocks noChangeShapeType="1"/>
          </p:cNvSpPr>
          <p:nvPr/>
        </p:nvSpPr>
        <p:spPr bwMode="auto">
          <a:xfrm>
            <a:off x="3390900" y="4370388"/>
            <a:ext cx="1179513" cy="5175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463" name="Line 21"/>
          <p:cNvSpPr>
            <a:spLocks noChangeShapeType="1"/>
          </p:cNvSpPr>
          <p:nvPr/>
        </p:nvSpPr>
        <p:spPr bwMode="auto">
          <a:xfrm flipV="1">
            <a:off x="3403600" y="5019675"/>
            <a:ext cx="1166813" cy="4381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1464" name="Text Box 22"/>
          <p:cNvSpPr txBox="1">
            <a:spLocks noChangeArrowheads="1"/>
          </p:cNvSpPr>
          <p:nvPr/>
        </p:nvSpPr>
        <p:spPr bwMode="auto">
          <a:xfrm>
            <a:off x="5684838" y="1298575"/>
            <a:ext cx="3459162" cy="4171950"/>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1800" dirty="0"/>
              <a:t>From Theorem 1, a (4,2) MDS code can be repaired by downloading</a:t>
            </a:r>
          </a:p>
          <a:p>
            <a:pPr>
              <a:spcBef>
                <a:spcPct val="50000"/>
              </a:spcBef>
              <a:buFontTx/>
              <a:buChar char="•"/>
            </a:pPr>
            <a:endParaRPr lang="en-US" sz="1800" dirty="0"/>
          </a:p>
          <a:p>
            <a:pPr>
              <a:spcBef>
                <a:spcPct val="50000"/>
              </a:spcBef>
              <a:buFontTx/>
              <a:buChar char="•"/>
            </a:pPr>
            <a:endParaRPr lang="en-US" sz="1800" dirty="0"/>
          </a:p>
          <a:p>
            <a:pPr>
              <a:spcBef>
                <a:spcPct val="50000"/>
              </a:spcBef>
              <a:buFontTx/>
              <a:buChar char="•"/>
            </a:pPr>
            <a:endParaRPr lang="en-US" sz="1800" dirty="0"/>
          </a:p>
          <a:p>
            <a:pPr>
              <a:spcBef>
                <a:spcPct val="50000"/>
              </a:spcBef>
              <a:buFontTx/>
              <a:buChar char="•"/>
            </a:pPr>
            <a:r>
              <a:rPr lang="en-US" sz="1800" dirty="0"/>
              <a:t>What if we require perfect reconstruction? </a:t>
            </a:r>
          </a:p>
          <a:p>
            <a:pPr>
              <a:spcBef>
                <a:spcPct val="50000"/>
              </a:spcBef>
              <a:buFontTx/>
              <a:buChar char="•"/>
            </a:pPr>
            <a:endParaRPr lang="en-US" sz="1800" dirty="0"/>
          </a:p>
          <a:p>
            <a:pPr>
              <a:spcBef>
                <a:spcPct val="50000"/>
              </a:spcBef>
              <a:buFontTx/>
              <a:buChar char="•"/>
            </a:pPr>
            <a:endParaRPr lang="en-US" sz="1800" dirty="0"/>
          </a:p>
          <a:p>
            <a:pPr>
              <a:spcBef>
                <a:spcPct val="50000"/>
              </a:spcBef>
              <a:buFontTx/>
              <a:buChar char="•"/>
            </a:pPr>
            <a:endParaRPr lang="en-US" sz="1800" dirty="0"/>
          </a:p>
        </p:txBody>
      </p:sp>
      <p:sp>
        <p:nvSpPr>
          <p:cNvPr id="61465" name="Text Box 23"/>
          <p:cNvSpPr txBox="1">
            <a:spLocks noChangeArrowheads="1"/>
          </p:cNvSpPr>
          <p:nvPr/>
        </p:nvSpPr>
        <p:spPr bwMode="auto">
          <a:xfrm>
            <a:off x="3873500" y="3563938"/>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CC0000"/>
                </a:solidFill>
                <a:latin typeface="Arial" charset="0"/>
              </a:rPr>
              <a:t>?</a:t>
            </a:r>
          </a:p>
        </p:txBody>
      </p:sp>
      <p:sp>
        <p:nvSpPr>
          <p:cNvPr id="61466" name="Text Box 24"/>
          <p:cNvSpPr txBox="1">
            <a:spLocks noChangeArrowheads="1"/>
          </p:cNvSpPr>
          <p:nvPr/>
        </p:nvSpPr>
        <p:spPr bwMode="auto">
          <a:xfrm>
            <a:off x="3684588" y="4194175"/>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CC0000"/>
                </a:solidFill>
                <a:latin typeface="Arial" charset="0"/>
              </a:rPr>
              <a:t>?</a:t>
            </a:r>
          </a:p>
        </p:txBody>
      </p:sp>
      <p:sp>
        <p:nvSpPr>
          <p:cNvPr id="61467" name="Text Box 25"/>
          <p:cNvSpPr txBox="1">
            <a:spLocks noChangeArrowheads="1"/>
          </p:cNvSpPr>
          <p:nvPr/>
        </p:nvSpPr>
        <p:spPr bwMode="auto">
          <a:xfrm>
            <a:off x="3616325" y="4903788"/>
            <a:ext cx="4222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CC0000"/>
                </a:solidFill>
                <a:latin typeface="Arial" charset="0"/>
              </a:rPr>
              <a:t>?</a:t>
            </a:r>
          </a:p>
        </p:txBody>
      </p:sp>
      <p:sp>
        <p:nvSpPr>
          <p:cNvPr id="61468" name="Text Box 26"/>
          <p:cNvSpPr txBox="1">
            <a:spLocks noChangeArrowheads="1"/>
          </p:cNvSpPr>
          <p:nvPr/>
        </p:nvSpPr>
        <p:spPr bwMode="auto">
          <a:xfrm>
            <a:off x="1516063" y="1957388"/>
            <a:ext cx="858837" cy="465137"/>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CC0000"/>
                </a:solidFill>
              </a:rPr>
              <a:t>1mb</a:t>
            </a:r>
          </a:p>
        </p:txBody>
      </p:sp>
      <p:sp>
        <p:nvSpPr>
          <p:cNvPr id="61469" name="Line 27"/>
          <p:cNvSpPr>
            <a:spLocks noChangeShapeType="1"/>
          </p:cNvSpPr>
          <p:nvPr/>
        </p:nvSpPr>
        <p:spPr bwMode="auto">
          <a:xfrm>
            <a:off x="1839913" y="2308225"/>
            <a:ext cx="95250" cy="177800"/>
          </a:xfrm>
          <a:prstGeom prst="line">
            <a:avLst/>
          </a:prstGeom>
          <a:noFill/>
          <a:ln w="9525">
            <a:solidFill>
              <a:srgbClr val="CC0000"/>
            </a:solidFill>
            <a:round/>
            <a:headEnd/>
            <a:tailEnd type="triangle" w="med" len="med"/>
          </a:ln>
        </p:spPr>
        <p:txBody>
          <a:bodyPr>
            <a:prstTxWarp prst="textNoShape">
              <a:avLst/>
            </a:prstTxWarp>
          </a:bodyPr>
          <a:lstStyle/>
          <a:p>
            <a:endParaRPr lang="en-US"/>
          </a:p>
        </p:txBody>
      </p:sp>
      <p:sp>
        <p:nvSpPr>
          <p:cNvPr id="61470" name="Rectangle 28"/>
          <p:cNvSpPr>
            <a:spLocks noChangeArrowheads="1"/>
          </p:cNvSpPr>
          <p:nvPr/>
        </p:nvSpPr>
        <p:spPr bwMode="auto">
          <a:xfrm>
            <a:off x="620713" y="2830513"/>
            <a:ext cx="914400" cy="50482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pic>
        <p:nvPicPr>
          <p:cNvPr id="61471" name="Picture 29" descr="MCj02501760000[1]"/>
          <p:cNvPicPr>
            <a:picLocks noGrp="1" noChangeAspect="1" noChangeArrowheads="1"/>
          </p:cNvPicPr>
          <p:nvPr>
            <p:ph idx="1"/>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a:xfrm>
            <a:off x="3033713" y="1355725"/>
            <a:ext cx="723900" cy="974725"/>
          </a:xfrm>
        </p:spPr>
      </p:pic>
      <p:graphicFrame>
        <p:nvGraphicFramePr>
          <p:cNvPr id="61442" name="Object 2"/>
          <p:cNvGraphicFramePr>
            <a:graphicFrameLocks noChangeAspect="1"/>
          </p:cNvGraphicFramePr>
          <p:nvPr/>
        </p:nvGraphicFramePr>
        <p:xfrm>
          <a:off x="5645150" y="2443163"/>
          <a:ext cx="3025775" cy="669925"/>
        </p:xfrm>
        <a:graphic>
          <a:graphicData uri="http://schemas.openxmlformats.org/presentationml/2006/ole">
            <p:oleObj spid="_x0000_s61442" name="Equation" r:id="rId6" imgW="1663700" imgH="368300" progId="Equation.3">
              <p:embed/>
            </p:oleObj>
          </a:graphicData>
        </a:graphic>
      </p:graphicFrame>
    </p:spTree>
  </p:cSld>
  <p:clrMapOvr>
    <a:masterClrMapping/>
  </p:clrMapOvr>
  <p:transition advTm="10945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89"/>
          <p:cNvGrpSpPr>
            <a:grpSpLocks/>
          </p:cNvGrpSpPr>
          <p:nvPr/>
        </p:nvGrpSpPr>
        <p:grpSpPr bwMode="auto">
          <a:xfrm>
            <a:off x="3732213" y="1347788"/>
            <a:ext cx="1749425" cy="881062"/>
            <a:chOff x="3732113" y="1347628"/>
            <a:chExt cx="1749428" cy="881141"/>
          </a:xfrm>
        </p:grpSpPr>
        <p:sp>
          <p:nvSpPr>
            <p:cNvPr id="88" name="Bent Arrow 87"/>
            <p:cNvSpPr/>
            <p:nvPr/>
          </p:nvSpPr>
          <p:spPr>
            <a:xfrm>
              <a:off x="3732113" y="1593829"/>
              <a:ext cx="803441" cy="634940"/>
            </a:xfrm>
            <a:prstGeom prst="bentArrow">
              <a:avLst>
                <a:gd name="adj1" fmla="val 25000"/>
                <a:gd name="adj2" fmla="val 22959"/>
                <a:gd name="adj3" fmla="val 25000"/>
                <a:gd name="adj4" fmla="val 4375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solidFill>
                  <a:schemeClr val="tx1"/>
                </a:solidFill>
              </a:endParaRPr>
            </a:p>
          </p:txBody>
        </p:sp>
        <p:sp>
          <p:nvSpPr>
            <p:cNvPr id="63570" name="TextBox 88"/>
            <p:cNvSpPr txBox="1">
              <a:spLocks noChangeArrowheads="1"/>
            </p:cNvSpPr>
            <p:nvPr/>
          </p:nvSpPr>
          <p:spPr bwMode="auto">
            <a:xfrm>
              <a:off x="4470760" y="1347628"/>
              <a:ext cx="1010781" cy="461665"/>
            </a:xfrm>
            <a:prstGeom prst="rect">
              <a:avLst/>
            </a:prstGeom>
            <a:noFill/>
            <a:ln w="9525">
              <a:noFill/>
              <a:miter lim="800000"/>
              <a:headEnd/>
              <a:tailEnd/>
            </a:ln>
          </p:spPr>
          <p:txBody>
            <a:bodyPr>
              <a:prstTxWarp prst="textNoShape">
                <a:avLst/>
              </a:prstTxWarp>
              <a:spAutoFit/>
            </a:bodyPr>
            <a:lstStyle/>
            <a:p>
              <a:r>
                <a:rPr lang="en-US"/>
                <a:t>x</a:t>
              </a:r>
              <a:r>
                <a:rPr lang="en-US" baseline="-25000"/>
                <a:t>1</a:t>
              </a:r>
              <a:r>
                <a:rPr lang="en-US"/>
                <a:t>?</a:t>
              </a:r>
            </a:p>
            <a:p>
              <a:endParaRPr lang="en-US"/>
            </a:p>
          </p:txBody>
        </p:sp>
      </p:grpSp>
      <p:sp>
        <p:nvSpPr>
          <p:cNvPr id="63491" name="Rectangle 6"/>
          <p:cNvSpPr>
            <a:spLocks noGrp="1" noChangeArrowheads="1"/>
          </p:cNvSpPr>
          <p:nvPr>
            <p:ph type="sldNum" sz="quarter" idx="12"/>
          </p:nvPr>
        </p:nvSpPr>
        <p:spPr>
          <a:noFill/>
        </p:spPr>
        <p:txBody>
          <a:bodyPr/>
          <a:lstStyle/>
          <a:p>
            <a:fld id="{33DB3B20-22F1-2845-8826-4CD427264C58}" type="slidenum">
              <a:rPr lang="en-US">
                <a:latin typeface="Arial" charset="0"/>
              </a:rPr>
              <a:pPr/>
              <a:t>28</a:t>
            </a:fld>
            <a:endParaRPr lang="en-US">
              <a:latin typeface="Arial" charset="0"/>
            </a:endParaRPr>
          </a:p>
        </p:txBody>
      </p:sp>
      <p:sp>
        <p:nvSpPr>
          <p:cNvPr id="63492" name="Rectangle 2"/>
          <p:cNvSpPr>
            <a:spLocks noGrp="1" noChangeArrowheads="1"/>
          </p:cNvSpPr>
          <p:nvPr>
            <p:ph type="title"/>
          </p:nvPr>
        </p:nvSpPr>
        <p:spPr/>
        <p:txBody>
          <a:bodyPr/>
          <a:lstStyle/>
          <a:p>
            <a:r>
              <a:rPr lang="en-US" dirty="0" smtClean="0"/>
              <a:t>Repair </a:t>
            </a:r>
            <a:r>
              <a:rPr lang="en-US" dirty="0" err="1" smtClean="0"/>
              <a:t>vs</a:t>
            </a:r>
            <a:r>
              <a:rPr lang="en-US" dirty="0" smtClean="0"/>
              <a:t> Exact Repair</a:t>
            </a:r>
          </a:p>
        </p:txBody>
      </p:sp>
      <p:sp>
        <p:nvSpPr>
          <p:cNvPr id="63493" name="Oval 3"/>
          <p:cNvSpPr>
            <a:spLocks noChangeArrowheads="1"/>
          </p:cNvSpPr>
          <p:nvPr/>
        </p:nvSpPr>
        <p:spPr bwMode="auto">
          <a:xfrm>
            <a:off x="1524000" y="1943100"/>
            <a:ext cx="574675" cy="493713"/>
          </a:xfrm>
          <a:prstGeom prst="ellipse">
            <a:avLst/>
          </a:prstGeom>
          <a:solidFill>
            <a:srgbClr val="FFFF00"/>
          </a:solidFill>
          <a:ln w="9525">
            <a:solidFill>
              <a:schemeClr val="tx1"/>
            </a:solidFill>
            <a:round/>
            <a:headEnd/>
            <a:tailEnd/>
          </a:ln>
        </p:spPr>
        <p:txBody>
          <a:bodyPr wrap="none" anchor="ctr">
            <a:prstTxWarp prst="textNoShape">
              <a:avLst/>
            </a:prstTxWarp>
          </a:bodyPr>
          <a:lstStyle/>
          <a:p>
            <a:r>
              <a:rPr lang="en-US"/>
              <a:t>x</a:t>
            </a:r>
            <a:r>
              <a:rPr lang="en-US" baseline="-25000"/>
              <a:t>1</a:t>
            </a:r>
          </a:p>
        </p:txBody>
      </p:sp>
      <p:sp>
        <p:nvSpPr>
          <p:cNvPr id="63494" name="Oval 7"/>
          <p:cNvSpPr>
            <a:spLocks noChangeArrowheads="1"/>
          </p:cNvSpPr>
          <p:nvPr/>
        </p:nvSpPr>
        <p:spPr bwMode="auto">
          <a:xfrm>
            <a:off x="522288" y="2789238"/>
            <a:ext cx="342900" cy="30162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495" name="Line 8"/>
          <p:cNvSpPr>
            <a:spLocks noChangeShapeType="1"/>
          </p:cNvSpPr>
          <p:nvPr/>
        </p:nvSpPr>
        <p:spPr bwMode="auto">
          <a:xfrm flipV="1">
            <a:off x="849313" y="2216150"/>
            <a:ext cx="673100" cy="6254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496" name="Line 9"/>
          <p:cNvSpPr>
            <a:spLocks noChangeShapeType="1"/>
          </p:cNvSpPr>
          <p:nvPr/>
        </p:nvSpPr>
        <p:spPr bwMode="auto">
          <a:xfrm flipV="1">
            <a:off x="854075" y="2681288"/>
            <a:ext cx="654050" cy="2143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497" name="Line 10"/>
          <p:cNvSpPr>
            <a:spLocks noChangeShapeType="1"/>
          </p:cNvSpPr>
          <p:nvPr/>
        </p:nvSpPr>
        <p:spPr bwMode="auto">
          <a:xfrm>
            <a:off x="862013" y="2990850"/>
            <a:ext cx="650875" cy="1936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498" name="Line 11"/>
          <p:cNvSpPr>
            <a:spLocks noChangeShapeType="1"/>
          </p:cNvSpPr>
          <p:nvPr/>
        </p:nvSpPr>
        <p:spPr bwMode="auto">
          <a:xfrm>
            <a:off x="817563" y="3054350"/>
            <a:ext cx="750887" cy="5969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499" name="Text Box 12"/>
          <p:cNvSpPr txBox="1">
            <a:spLocks noChangeArrowheads="1"/>
          </p:cNvSpPr>
          <p:nvPr/>
        </p:nvSpPr>
        <p:spPr bwMode="auto">
          <a:xfrm>
            <a:off x="877888" y="2263775"/>
            <a:ext cx="4984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00" name="Text Box 13"/>
          <p:cNvSpPr txBox="1">
            <a:spLocks noChangeArrowheads="1"/>
          </p:cNvSpPr>
          <p:nvPr/>
        </p:nvSpPr>
        <p:spPr bwMode="auto">
          <a:xfrm>
            <a:off x="1089025" y="2474913"/>
            <a:ext cx="498475"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01" name="Text Box 14"/>
          <p:cNvSpPr txBox="1">
            <a:spLocks noChangeArrowheads="1"/>
          </p:cNvSpPr>
          <p:nvPr/>
        </p:nvSpPr>
        <p:spPr bwMode="auto">
          <a:xfrm>
            <a:off x="1020763" y="2767013"/>
            <a:ext cx="498475"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02" name="Text Box 15"/>
          <p:cNvSpPr txBox="1">
            <a:spLocks noChangeArrowheads="1"/>
          </p:cNvSpPr>
          <p:nvPr/>
        </p:nvSpPr>
        <p:spPr bwMode="auto">
          <a:xfrm>
            <a:off x="815975" y="3109913"/>
            <a:ext cx="498475"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grpSp>
        <p:nvGrpSpPr>
          <p:cNvPr id="63503" name="Group 16"/>
          <p:cNvGrpSpPr>
            <a:grpSpLocks/>
          </p:cNvGrpSpPr>
          <p:nvPr/>
        </p:nvGrpSpPr>
        <p:grpSpPr bwMode="auto">
          <a:xfrm>
            <a:off x="2208213" y="1776413"/>
            <a:ext cx="1733550" cy="1058862"/>
            <a:chOff x="1269" y="1237"/>
            <a:chExt cx="1092" cy="667"/>
          </a:xfrm>
        </p:grpSpPr>
        <p:sp>
          <p:nvSpPr>
            <p:cNvPr id="63556" name="Oval 17"/>
            <p:cNvSpPr>
              <a:spLocks noChangeArrowheads="1"/>
            </p:cNvSpPr>
            <p:nvPr/>
          </p:nvSpPr>
          <p:spPr bwMode="auto">
            <a:xfrm>
              <a:off x="1672" y="1505"/>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57" name="Oval 18"/>
            <p:cNvSpPr>
              <a:spLocks noChangeArrowheads="1"/>
            </p:cNvSpPr>
            <p:nvPr/>
          </p:nvSpPr>
          <p:spPr bwMode="auto">
            <a:xfrm>
              <a:off x="2145" y="1486"/>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58" name="Line 19"/>
            <p:cNvSpPr>
              <a:spLocks noChangeShapeType="1"/>
            </p:cNvSpPr>
            <p:nvPr/>
          </p:nvSpPr>
          <p:spPr bwMode="auto">
            <a:xfrm flipV="1">
              <a:off x="1889" y="1581"/>
              <a:ext cx="240" cy="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59" name="Text Box 20"/>
            <p:cNvSpPr txBox="1">
              <a:spLocks noChangeArrowheads="1"/>
            </p:cNvSpPr>
            <p:nvPr/>
          </p:nvSpPr>
          <p:spPr bwMode="auto">
            <a:xfrm>
              <a:off x="1856" y="1399"/>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60" name="Line 21"/>
            <p:cNvSpPr>
              <a:spLocks noChangeShapeType="1"/>
            </p:cNvSpPr>
            <p:nvPr/>
          </p:nvSpPr>
          <p:spPr bwMode="auto">
            <a:xfrm>
              <a:off x="1415" y="1403"/>
              <a:ext cx="283" cy="12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61" name="Line 22"/>
            <p:cNvSpPr>
              <a:spLocks noChangeShapeType="1"/>
            </p:cNvSpPr>
            <p:nvPr/>
          </p:nvSpPr>
          <p:spPr bwMode="auto">
            <a:xfrm>
              <a:off x="1376" y="1500"/>
              <a:ext cx="277" cy="79"/>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62" name="Line 23"/>
            <p:cNvSpPr>
              <a:spLocks noChangeShapeType="1"/>
            </p:cNvSpPr>
            <p:nvPr/>
          </p:nvSpPr>
          <p:spPr bwMode="auto">
            <a:xfrm>
              <a:off x="1387" y="1610"/>
              <a:ext cx="271" cy="1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63" name="Line 24"/>
            <p:cNvSpPr>
              <a:spLocks noChangeShapeType="1"/>
            </p:cNvSpPr>
            <p:nvPr/>
          </p:nvSpPr>
          <p:spPr bwMode="auto">
            <a:xfrm flipV="1">
              <a:off x="1449" y="1672"/>
              <a:ext cx="222" cy="7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64" name="Freeform 25"/>
            <p:cNvSpPr>
              <a:spLocks/>
            </p:cNvSpPr>
            <p:nvPr/>
          </p:nvSpPr>
          <p:spPr bwMode="auto">
            <a:xfrm>
              <a:off x="1468" y="1391"/>
              <a:ext cx="114" cy="387"/>
            </a:xfrm>
            <a:custGeom>
              <a:avLst/>
              <a:gdLst>
                <a:gd name="T0" fmla="*/ 114 w 114"/>
                <a:gd name="T1" fmla="*/ 0 h 387"/>
                <a:gd name="T2" fmla="*/ 3 w 114"/>
                <a:gd name="T3" fmla="*/ 184 h 387"/>
                <a:gd name="T4" fmla="*/ 95 w 114"/>
                <a:gd name="T5" fmla="*/ 387 h 387"/>
                <a:gd name="T6" fmla="*/ 0 60000 65536"/>
                <a:gd name="T7" fmla="*/ 0 60000 65536"/>
                <a:gd name="T8" fmla="*/ 0 60000 65536"/>
                <a:gd name="T9" fmla="*/ 0 w 114"/>
                <a:gd name="T10" fmla="*/ 0 h 387"/>
                <a:gd name="T11" fmla="*/ 114 w 114"/>
                <a:gd name="T12" fmla="*/ 387 h 387"/>
              </a:gdLst>
              <a:ahLst/>
              <a:cxnLst>
                <a:cxn ang="T6">
                  <a:pos x="T0" y="T1"/>
                </a:cxn>
                <a:cxn ang="T7">
                  <a:pos x="T2" y="T3"/>
                </a:cxn>
                <a:cxn ang="T8">
                  <a:pos x="T4" y="T5"/>
                </a:cxn>
              </a:cxnLst>
              <a:rect l="T9" t="T10" r="T11" b="T12"/>
              <a:pathLst>
                <a:path w="114" h="387">
                  <a:moveTo>
                    <a:pt x="114" y="0"/>
                  </a:moveTo>
                  <a:cubicBezTo>
                    <a:pt x="60" y="60"/>
                    <a:pt x="6" y="120"/>
                    <a:pt x="3" y="184"/>
                  </a:cubicBezTo>
                  <a:cubicBezTo>
                    <a:pt x="0" y="248"/>
                    <a:pt x="47" y="317"/>
                    <a:pt x="95" y="387"/>
                  </a:cubicBezTo>
                </a:path>
              </a:pathLst>
            </a:custGeom>
            <a:noFill/>
            <a:ln w="57150">
              <a:solidFill>
                <a:srgbClr val="FF0000"/>
              </a:solidFill>
              <a:round/>
              <a:headEnd/>
              <a:tailEnd/>
            </a:ln>
          </p:spPr>
          <p:txBody>
            <a:bodyPr wrap="none" anchor="ctr">
              <a:prstTxWarp prst="textNoShape">
                <a:avLst/>
              </a:prstTxWarp>
            </a:bodyPr>
            <a:lstStyle/>
            <a:p>
              <a:endParaRPr lang="en-US"/>
            </a:p>
          </p:txBody>
        </p:sp>
        <p:sp>
          <p:nvSpPr>
            <p:cNvPr id="63565" name="Text Box 26"/>
            <p:cNvSpPr txBox="1">
              <a:spLocks noChangeArrowheads="1"/>
            </p:cNvSpPr>
            <p:nvPr/>
          </p:nvSpPr>
          <p:spPr bwMode="auto">
            <a:xfrm>
              <a:off x="1269" y="1237"/>
              <a:ext cx="191"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β</a:t>
              </a:r>
              <a:endParaRPr lang="en-US"/>
            </a:p>
          </p:txBody>
        </p:sp>
        <p:sp>
          <p:nvSpPr>
            <p:cNvPr id="63566" name="Text Box 27"/>
            <p:cNvSpPr txBox="1">
              <a:spLocks noChangeArrowheads="1"/>
            </p:cNvSpPr>
            <p:nvPr/>
          </p:nvSpPr>
          <p:spPr bwMode="auto">
            <a:xfrm>
              <a:off x="1509" y="1673"/>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d</a:t>
              </a:r>
              <a:endParaRPr lang="en-US"/>
            </a:p>
          </p:txBody>
        </p:sp>
      </p:grpSp>
      <p:grpSp>
        <p:nvGrpSpPr>
          <p:cNvPr id="63504" name="Group 28"/>
          <p:cNvGrpSpPr>
            <a:grpSpLocks/>
          </p:cNvGrpSpPr>
          <p:nvPr/>
        </p:nvGrpSpPr>
        <p:grpSpPr bwMode="auto">
          <a:xfrm>
            <a:off x="3386138" y="2738438"/>
            <a:ext cx="1733550" cy="1058862"/>
            <a:chOff x="1269" y="1237"/>
            <a:chExt cx="1092" cy="667"/>
          </a:xfrm>
        </p:grpSpPr>
        <p:sp>
          <p:nvSpPr>
            <p:cNvPr id="63545" name="Oval 29"/>
            <p:cNvSpPr>
              <a:spLocks noChangeArrowheads="1"/>
            </p:cNvSpPr>
            <p:nvPr/>
          </p:nvSpPr>
          <p:spPr bwMode="auto">
            <a:xfrm>
              <a:off x="1672" y="1505"/>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46" name="Oval 30"/>
            <p:cNvSpPr>
              <a:spLocks noChangeArrowheads="1"/>
            </p:cNvSpPr>
            <p:nvPr/>
          </p:nvSpPr>
          <p:spPr bwMode="auto">
            <a:xfrm>
              <a:off x="2145" y="1486"/>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47" name="Line 31"/>
            <p:cNvSpPr>
              <a:spLocks noChangeShapeType="1"/>
            </p:cNvSpPr>
            <p:nvPr/>
          </p:nvSpPr>
          <p:spPr bwMode="auto">
            <a:xfrm flipV="1">
              <a:off x="1889" y="1581"/>
              <a:ext cx="240" cy="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48" name="Text Box 32"/>
            <p:cNvSpPr txBox="1">
              <a:spLocks noChangeArrowheads="1"/>
            </p:cNvSpPr>
            <p:nvPr/>
          </p:nvSpPr>
          <p:spPr bwMode="auto">
            <a:xfrm>
              <a:off x="1856" y="1399"/>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49" name="Line 33"/>
            <p:cNvSpPr>
              <a:spLocks noChangeShapeType="1"/>
            </p:cNvSpPr>
            <p:nvPr/>
          </p:nvSpPr>
          <p:spPr bwMode="auto">
            <a:xfrm>
              <a:off x="1415" y="1403"/>
              <a:ext cx="283" cy="12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50" name="Line 34"/>
            <p:cNvSpPr>
              <a:spLocks noChangeShapeType="1"/>
            </p:cNvSpPr>
            <p:nvPr/>
          </p:nvSpPr>
          <p:spPr bwMode="auto">
            <a:xfrm>
              <a:off x="1376" y="1500"/>
              <a:ext cx="277" cy="79"/>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51" name="Line 35"/>
            <p:cNvSpPr>
              <a:spLocks noChangeShapeType="1"/>
            </p:cNvSpPr>
            <p:nvPr/>
          </p:nvSpPr>
          <p:spPr bwMode="auto">
            <a:xfrm>
              <a:off x="1387" y="1610"/>
              <a:ext cx="271" cy="1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52" name="Line 36"/>
            <p:cNvSpPr>
              <a:spLocks noChangeShapeType="1"/>
            </p:cNvSpPr>
            <p:nvPr/>
          </p:nvSpPr>
          <p:spPr bwMode="auto">
            <a:xfrm flipV="1">
              <a:off x="1449" y="1672"/>
              <a:ext cx="222" cy="7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53" name="Freeform 37"/>
            <p:cNvSpPr>
              <a:spLocks/>
            </p:cNvSpPr>
            <p:nvPr/>
          </p:nvSpPr>
          <p:spPr bwMode="auto">
            <a:xfrm>
              <a:off x="1468" y="1391"/>
              <a:ext cx="114" cy="387"/>
            </a:xfrm>
            <a:custGeom>
              <a:avLst/>
              <a:gdLst>
                <a:gd name="T0" fmla="*/ 114 w 114"/>
                <a:gd name="T1" fmla="*/ 0 h 387"/>
                <a:gd name="T2" fmla="*/ 3 w 114"/>
                <a:gd name="T3" fmla="*/ 184 h 387"/>
                <a:gd name="T4" fmla="*/ 95 w 114"/>
                <a:gd name="T5" fmla="*/ 387 h 387"/>
                <a:gd name="T6" fmla="*/ 0 60000 65536"/>
                <a:gd name="T7" fmla="*/ 0 60000 65536"/>
                <a:gd name="T8" fmla="*/ 0 60000 65536"/>
                <a:gd name="T9" fmla="*/ 0 w 114"/>
                <a:gd name="T10" fmla="*/ 0 h 387"/>
                <a:gd name="T11" fmla="*/ 114 w 114"/>
                <a:gd name="T12" fmla="*/ 387 h 387"/>
              </a:gdLst>
              <a:ahLst/>
              <a:cxnLst>
                <a:cxn ang="T6">
                  <a:pos x="T0" y="T1"/>
                </a:cxn>
                <a:cxn ang="T7">
                  <a:pos x="T2" y="T3"/>
                </a:cxn>
                <a:cxn ang="T8">
                  <a:pos x="T4" y="T5"/>
                </a:cxn>
              </a:cxnLst>
              <a:rect l="T9" t="T10" r="T11" b="T12"/>
              <a:pathLst>
                <a:path w="114" h="387">
                  <a:moveTo>
                    <a:pt x="114" y="0"/>
                  </a:moveTo>
                  <a:cubicBezTo>
                    <a:pt x="60" y="60"/>
                    <a:pt x="6" y="120"/>
                    <a:pt x="3" y="184"/>
                  </a:cubicBezTo>
                  <a:cubicBezTo>
                    <a:pt x="0" y="248"/>
                    <a:pt x="47" y="317"/>
                    <a:pt x="95" y="387"/>
                  </a:cubicBezTo>
                </a:path>
              </a:pathLst>
            </a:custGeom>
            <a:noFill/>
            <a:ln w="57150">
              <a:solidFill>
                <a:srgbClr val="FF0000"/>
              </a:solidFill>
              <a:round/>
              <a:headEnd/>
              <a:tailEnd/>
            </a:ln>
          </p:spPr>
          <p:txBody>
            <a:bodyPr wrap="none" anchor="ctr">
              <a:prstTxWarp prst="textNoShape">
                <a:avLst/>
              </a:prstTxWarp>
            </a:bodyPr>
            <a:lstStyle/>
            <a:p>
              <a:endParaRPr lang="en-US"/>
            </a:p>
          </p:txBody>
        </p:sp>
        <p:sp>
          <p:nvSpPr>
            <p:cNvPr id="63554" name="Text Box 38"/>
            <p:cNvSpPr txBox="1">
              <a:spLocks noChangeArrowheads="1"/>
            </p:cNvSpPr>
            <p:nvPr/>
          </p:nvSpPr>
          <p:spPr bwMode="auto">
            <a:xfrm>
              <a:off x="1269" y="1237"/>
              <a:ext cx="191"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β</a:t>
              </a:r>
              <a:endParaRPr lang="en-US"/>
            </a:p>
          </p:txBody>
        </p:sp>
        <p:sp>
          <p:nvSpPr>
            <p:cNvPr id="63555" name="Text Box 39"/>
            <p:cNvSpPr txBox="1">
              <a:spLocks noChangeArrowheads="1"/>
            </p:cNvSpPr>
            <p:nvPr/>
          </p:nvSpPr>
          <p:spPr bwMode="auto">
            <a:xfrm>
              <a:off x="1509" y="1673"/>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d</a:t>
              </a:r>
              <a:endParaRPr lang="en-US"/>
            </a:p>
          </p:txBody>
        </p:sp>
      </p:grpSp>
      <p:sp>
        <p:nvSpPr>
          <p:cNvPr id="63505" name="Oval 41"/>
          <p:cNvSpPr>
            <a:spLocks noChangeArrowheads="1"/>
          </p:cNvSpPr>
          <p:nvPr/>
        </p:nvSpPr>
        <p:spPr bwMode="auto">
          <a:xfrm>
            <a:off x="5354638" y="2314575"/>
            <a:ext cx="342900" cy="30162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06" name="Oval 42"/>
          <p:cNvSpPr>
            <a:spLocks noChangeArrowheads="1"/>
          </p:cNvSpPr>
          <p:nvPr/>
        </p:nvSpPr>
        <p:spPr bwMode="auto">
          <a:xfrm>
            <a:off x="6105525" y="2284413"/>
            <a:ext cx="342900" cy="301625"/>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07" name="Line 43"/>
          <p:cNvSpPr>
            <a:spLocks noChangeShapeType="1"/>
          </p:cNvSpPr>
          <p:nvPr/>
        </p:nvSpPr>
        <p:spPr bwMode="auto">
          <a:xfrm flipV="1">
            <a:off x="5699125" y="2435225"/>
            <a:ext cx="381000" cy="190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08" name="Text Box 44"/>
          <p:cNvSpPr txBox="1">
            <a:spLocks noChangeArrowheads="1"/>
          </p:cNvSpPr>
          <p:nvPr/>
        </p:nvSpPr>
        <p:spPr bwMode="auto">
          <a:xfrm>
            <a:off x="5646738" y="2146300"/>
            <a:ext cx="4984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09" name="Line 45"/>
          <p:cNvSpPr>
            <a:spLocks noChangeShapeType="1"/>
          </p:cNvSpPr>
          <p:nvPr/>
        </p:nvSpPr>
        <p:spPr bwMode="auto">
          <a:xfrm>
            <a:off x="4946650" y="2152650"/>
            <a:ext cx="449263" cy="19526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10" name="Line 46"/>
          <p:cNvSpPr>
            <a:spLocks noChangeShapeType="1"/>
          </p:cNvSpPr>
          <p:nvPr/>
        </p:nvSpPr>
        <p:spPr bwMode="auto">
          <a:xfrm>
            <a:off x="4884738" y="2306638"/>
            <a:ext cx="439737" cy="1254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11" name="Line 47"/>
          <p:cNvSpPr>
            <a:spLocks noChangeShapeType="1"/>
          </p:cNvSpPr>
          <p:nvPr/>
        </p:nvSpPr>
        <p:spPr bwMode="auto">
          <a:xfrm>
            <a:off x="4902200" y="2481263"/>
            <a:ext cx="430213" cy="285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12" name="Line 48"/>
          <p:cNvSpPr>
            <a:spLocks noChangeShapeType="1"/>
          </p:cNvSpPr>
          <p:nvPr/>
        </p:nvSpPr>
        <p:spPr bwMode="auto">
          <a:xfrm flipV="1">
            <a:off x="5000625" y="2579688"/>
            <a:ext cx="352425" cy="1174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13" name="Freeform 49"/>
          <p:cNvSpPr>
            <a:spLocks/>
          </p:cNvSpPr>
          <p:nvPr/>
        </p:nvSpPr>
        <p:spPr bwMode="auto">
          <a:xfrm>
            <a:off x="5030788" y="2133600"/>
            <a:ext cx="180975" cy="614363"/>
          </a:xfrm>
          <a:custGeom>
            <a:avLst/>
            <a:gdLst>
              <a:gd name="T0" fmla="*/ 2147483647 w 114"/>
              <a:gd name="T1" fmla="*/ 0 h 387"/>
              <a:gd name="T2" fmla="*/ 2147483647 w 114"/>
              <a:gd name="T3" fmla="*/ 2147483647 h 387"/>
              <a:gd name="T4" fmla="*/ 2147483647 w 114"/>
              <a:gd name="T5" fmla="*/ 2147483647 h 387"/>
              <a:gd name="T6" fmla="*/ 0 60000 65536"/>
              <a:gd name="T7" fmla="*/ 0 60000 65536"/>
              <a:gd name="T8" fmla="*/ 0 60000 65536"/>
              <a:gd name="T9" fmla="*/ 0 w 114"/>
              <a:gd name="T10" fmla="*/ 0 h 387"/>
              <a:gd name="T11" fmla="*/ 114 w 114"/>
              <a:gd name="T12" fmla="*/ 387 h 387"/>
            </a:gdLst>
            <a:ahLst/>
            <a:cxnLst>
              <a:cxn ang="T6">
                <a:pos x="T0" y="T1"/>
              </a:cxn>
              <a:cxn ang="T7">
                <a:pos x="T2" y="T3"/>
              </a:cxn>
              <a:cxn ang="T8">
                <a:pos x="T4" y="T5"/>
              </a:cxn>
            </a:cxnLst>
            <a:rect l="T9" t="T10" r="T11" b="T12"/>
            <a:pathLst>
              <a:path w="114" h="387">
                <a:moveTo>
                  <a:pt x="114" y="0"/>
                </a:moveTo>
                <a:cubicBezTo>
                  <a:pt x="60" y="60"/>
                  <a:pt x="6" y="120"/>
                  <a:pt x="3" y="184"/>
                </a:cubicBezTo>
                <a:cubicBezTo>
                  <a:pt x="0" y="248"/>
                  <a:pt x="47" y="317"/>
                  <a:pt x="95" y="387"/>
                </a:cubicBezTo>
              </a:path>
            </a:pathLst>
          </a:custGeom>
          <a:noFill/>
          <a:ln w="57150">
            <a:solidFill>
              <a:srgbClr val="FF0000"/>
            </a:solidFill>
            <a:round/>
            <a:headEnd/>
            <a:tailEnd/>
          </a:ln>
        </p:spPr>
        <p:txBody>
          <a:bodyPr wrap="none" anchor="ctr">
            <a:prstTxWarp prst="textNoShape">
              <a:avLst/>
            </a:prstTxWarp>
          </a:bodyPr>
          <a:lstStyle/>
          <a:p>
            <a:endParaRPr lang="en-US"/>
          </a:p>
        </p:txBody>
      </p:sp>
      <p:sp>
        <p:nvSpPr>
          <p:cNvPr id="63514" name="Text Box 50"/>
          <p:cNvSpPr txBox="1">
            <a:spLocks noChangeArrowheads="1"/>
          </p:cNvSpPr>
          <p:nvPr/>
        </p:nvSpPr>
        <p:spPr bwMode="auto">
          <a:xfrm>
            <a:off x="4714875" y="1889125"/>
            <a:ext cx="303213"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β</a:t>
            </a:r>
            <a:endParaRPr lang="en-US"/>
          </a:p>
        </p:txBody>
      </p:sp>
      <p:sp>
        <p:nvSpPr>
          <p:cNvPr id="63515" name="Text Box 51"/>
          <p:cNvSpPr txBox="1">
            <a:spLocks noChangeArrowheads="1"/>
          </p:cNvSpPr>
          <p:nvPr/>
        </p:nvSpPr>
        <p:spPr bwMode="auto">
          <a:xfrm>
            <a:off x="5095875" y="2581275"/>
            <a:ext cx="4984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d</a:t>
            </a:r>
            <a:endParaRPr lang="en-US"/>
          </a:p>
        </p:txBody>
      </p:sp>
      <p:grpSp>
        <p:nvGrpSpPr>
          <p:cNvPr id="63516" name="Group 52"/>
          <p:cNvGrpSpPr>
            <a:grpSpLocks/>
          </p:cNvGrpSpPr>
          <p:nvPr/>
        </p:nvGrpSpPr>
        <p:grpSpPr bwMode="auto">
          <a:xfrm>
            <a:off x="6189663" y="2738438"/>
            <a:ext cx="1733550" cy="1058862"/>
            <a:chOff x="1269" y="1237"/>
            <a:chExt cx="1092" cy="667"/>
          </a:xfrm>
        </p:grpSpPr>
        <p:sp>
          <p:nvSpPr>
            <p:cNvPr id="63534" name="Oval 53"/>
            <p:cNvSpPr>
              <a:spLocks noChangeArrowheads="1"/>
            </p:cNvSpPr>
            <p:nvPr/>
          </p:nvSpPr>
          <p:spPr bwMode="auto">
            <a:xfrm>
              <a:off x="1672" y="1505"/>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35" name="Oval 54"/>
            <p:cNvSpPr>
              <a:spLocks noChangeArrowheads="1"/>
            </p:cNvSpPr>
            <p:nvPr/>
          </p:nvSpPr>
          <p:spPr bwMode="auto">
            <a:xfrm>
              <a:off x="2145" y="1486"/>
              <a:ext cx="216" cy="1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63536" name="Line 55"/>
            <p:cNvSpPr>
              <a:spLocks noChangeShapeType="1"/>
            </p:cNvSpPr>
            <p:nvPr/>
          </p:nvSpPr>
          <p:spPr bwMode="auto">
            <a:xfrm flipV="1">
              <a:off x="1889" y="1581"/>
              <a:ext cx="240" cy="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37" name="Text Box 56"/>
            <p:cNvSpPr txBox="1">
              <a:spLocks noChangeArrowheads="1"/>
            </p:cNvSpPr>
            <p:nvPr/>
          </p:nvSpPr>
          <p:spPr bwMode="auto">
            <a:xfrm>
              <a:off x="1856" y="1399"/>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α</a:t>
              </a:r>
              <a:endParaRPr lang="en-US"/>
            </a:p>
          </p:txBody>
        </p:sp>
        <p:sp>
          <p:nvSpPr>
            <p:cNvPr id="63538" name="Line 57"/>
            <p:cNvSpPr>
              <a:spLocks noChangeShapeType="1"/>
            </p:cNvSpPr>
            <p:nvPr/>
          </p:nvSpPr>
          <p:spPr bwMode="auto">
            <a:xfrm>
              <a:off x="1415" y="1403"/>
              <a:ext cx="283" cy="12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39" name="Line 58"/>
            <p:cNvSpPr>
              <a:spLocks noChangeShapeType="1"/>
            </p:cNvSpPr>
            <p:nvPr/>
          </p:nvSpPr>
          <p:spPr bwMode="auto">
            <a:xfrm>
              <a:off x="1376" y="1500"/>
              <a:ext cx="277" cy="79"/>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40" name="Line 59"/>
            <p:cNvSpPr>
              <a:spLocks noChangeShapeType="1"/>
            </p:cNvSpPr>
            <p:nvPr/>
          </p:nvSpPr>
          <p:spPr bwMode="auto">
            <a:xfrm>
              <a:off x="1387" y="1610"/>
              <a:ext cx="271" cy="1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41" name="Line 60"/>
            <p:cNvSpPr>
              <a:spLocks noChangeShapeType="1"/>
            </p:cNvSpPr>
            <p:nvPr/>
          </p:nvSpPr>
          <p:spPr bwMode="auto">
            <a:xfrm flipV="1">
              <a:off x="1449" y="1672"/>
              <a:ext cx="222" cy="7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42" name="Freeform 61"/>
            <p:cNvSpPr>
              <a:spLocks/>
            </p:cNvSpPr>
            <p:nvPr/>
          </p:nvSpPr>
          <p:spPr bwMode="auto">
            <a:xfrm>
              <a:off x="1468" y="1391"/>
              <a:ext cx="114" cy="387"/>
            </a:xfrm>
            <a:custGeom>
              <a:avLst/>
              <a:gdLst>
                <a:gd name="T0" fmla="*/ 114 w 114"/>
                <a:gd name="T1" fmla="*/ 0 h 387"/>
                <a:gd name="T2" fmla="*/ 3 w 114"/>
                <a:gd name="T3" fmla="*/ 184 h 387"/>
                <a:gd name="T4" fmla="*/ 95 w 114"/>
                <a:gd name="T5" fmla="*/ 387 h 387"/>
                <a:gd name="T6" fmla="*/ 0 60000 65536"/>
                <a:gd name="T7" fmla="*/ 0 60000 65536"/>
                <a:gd name="T8" fmla="*/ 0 60000 65536"/>
                <a:gd name="T9" fmla="*/ 0 w 114"/>
                <a:gd name="T10" fmla="*/ 0 h 387"/>
                <a:gd name="T11" fmla="*/ 114 w 114"/>
                <a:gd name="T12" fmla="*/ 387 h 387"/>
              </a:gdLst>
              <a:ahLst/>
              <a:cxnLst>
                <a:cxn ang="T6">
                  <a:pos x="T0" y="T1"/>
                </a:cxn>
                <a:cxn ang="T7">
                  <a:pos x="T2" y="T3"/>
                </a:cxn>
                <a:cxn ang="T8">
                  <a:pos x="T4" y="T5"/>
                </a:cxn>
              </a:cxnLst>
              <a:rect l="T9" t="T10" r="T11" b="T12"/>
              <a:pathLst>
                <a:path w="114" h="387">
                  <a:moveTo>
                    <a:pt x="114" y="0"/>
                  </a:moveTo>
                  <a:cubicBezTo>
                    <a:pt x="60" y="60"/>
                    <a:pt x="6" y="120"/>
                    <a:pt x="3" y="184"/>
                  </a:cubicBezTo>
                  <a:cubicBezTo>
                    <a:pt x="0" y="248"/>
                    <a:pt x="47" y="317"/>
                    <a:pt x="95" y="387"/>
                  </a:cubicBezTo>
                </a:path>
              </a:pathLst>
            </a:custGeom>
            <a:noFill/>
            <a:ln w="57150">
              <a:solidFill>
                <a:srgbClr val="FF0000"/>
              </a:solidFill>
              <a:round/>
              <a:headEnd/>
              <a:tailEnd/>
            </a:ln>
          </p:spPr>
          <p:txBody>
            <a:bodyPr wrap="none" anchor="ctr">
              <a:prstTxWarp prst="textNoShape">
                <a:avLst/>
              </a:prstTxWarp>
            </a:bodyPr>
            <a:lstStyle/>
            <a:p>
              <a:endParaRPr lang="en-US"/>
            </a:p>
          </p:txBody>
        </p:sp>
        <p:sp>
          <p:nvSpPr>
            <p:cNvPr id="63543" name="Text Box 62"/>
            <p:cNvSpPr txBox="1">
              <a:spLocks noChangeArrowheads="1"/>
            </p:cNvSpPr>
            <p:nvPr/>
          </p:nvSpPr>
          <p:spPr bwMode="auto">
            <a:xfrm>
              <a:off x="1269" y="1237"/>
              <a:ext cx="191"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β</a:t>
              </a:r>
              <a:endParaRPr lang="en-US"/>
            </a:p>
          </p:txBody>
        </p:sp>
        <p:sp>
          <p:nvSpPr>
            <p:cNvPr id="63544" name="Text Box 63"/>
            <p:cNvSpPr txBox="1">
              <a:spLocks noChangeArrowheads="1"/>
            </p:cNvSpPr>
            <p:nvPr/>
          </p:nvSpPr>
          <p:spPr bwMode="auto">
            <a:xfrm>
              <a:off x="1509" y="1673"/>
              <a:ext cx="31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d</a:t>
              </a:r>
              <a:endParaRPr lang="en-US"/>
            </a:p>
          </p:txBody>
        </p:sp>
      </p:grpSp>
      <p:grpSp>
        <p:nvGrpSpPr>
          <p:cNvPr id="6" name="Group 82"/>
          <p:cNvGrpSpPr>
            <a:grpSpLocks/>
          </p:cNvGrpSpPr>
          <p:nvPr/>
        </p:nvGrpSpPr>
        <p:grpSpPr bwMode="auto">
          <a:xfrm>
            <a:off x="4195763" y="2824163"/>
            <a:ext cx="3449637" cy="2454275"/>
            <a:chOff x="4195867" y="2824835"/>
            <a:chExt cx="3449780" cy="2454275"/>
          </a:xfrm>
        </p:grpSpPr>
        <p:sp>
          <p:nvSpPr>
            <p:cNvPr id="63528" name="Line 45"/>
            <p:cNvSpPr>
              <a:spLocks noChangeShapeType="1"/>
            </p:cNvSpPr>
            <p:nvPr/>
          </p:nvSpPr>
          <p:spPr bwMode="auto">
            <a:xfrm flipH="1">
              <a:off x="4731913" y="3498650"/>
              <a:ext cx="153526" cy="112677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29" name="Line 45"/>
            <p:cNvSpPr>
              <a:spLocks noChangeShapeType="1"/>
            </p:cNvSpPr>
            <p:nvPr/>
          </p:nvSpPr>
          <p:spPr bwMode="auto">
            <a:xfrm flipH="1">
              <a:off x="4885439" y="2824835"/>
              <a:ext cx="634977" cy="1865946"/>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30" name="Line 45"/>
            <p:cNvSpPr>
              <a:spLocks noChangeShapeType="1"/>
            </p:cNvSpPr>
            <p:nvPr/>
          </p:nvSpPr>
          <p:spPr bwMode="auto">
            <a:xfrm flipH="1">
              <a:off x="5065735" y="3511607"/>
              <a:ext cx="2579912" cy="12662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31" name="Rectangle 38"/>
            <p:cNvSpPr>
              <a:spLocks noChangeArrowheads="1"/>
            </p:cNvSpPr>
            <p:nvPr/>
          </p:nvSpPr>
          <p:spPr bwMode="auto">
            <a:xfrm>
              <a:off x="4195867" y="4810797"/>
              <a:ext cx="755650" cy="468313"/>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000">
                  <a:solidFill>
                    <a:schemeClr val="bg1"/>
                  </a:solidFill>
                </a:rPr>
                <a:t>data </a:t>
              </a:r>
            </a:p>
            <a:p>
              <a:pPr algn="ctr"/>
              <a:r>
                <a:rPr lang="en-US" sz="1000">
                  <a:solidFill>
                    <a:schemeClr val="bg1"/>
                  </a:solidFill>
                </a:rPr>
                <a:t>collector</a:t>
              </a:r>
            </a:p>
          </p:txBody>
        </p:sp>
        <p:sp>
          <p:nvSpPr>
            <p:cNvPr id="76" name="Freeform 49"/>
            <p:cNvSpPr>
              <a:spLocks/>
            </p:cNvSpPr>
            <p:nvPr/>
          </p:nvSpPr>
          <p:spPr bwMode="auto">
            <a:xfrm>
              <a:off x="4625963" y="4107673"/>
              <a:ext cx="596403" cy="829309"/>
            </a:xfrm>
            <a:custGeom>
              <a:avLst/>
              <a:gdLst>
                <a:gd name="T0" fmla="*/ 114 w 114"/>
                <a:gd name="T1" fmla="*/ 0 h 387"/>
                <a:gd name="T2" fmla="*/ 3 w 114"/>
                <a:gd name="T3" fmla="*/ 184 h 387"/>
                <a:gd name="T4" fmla="*/ 95 w 114"/>
                <a:gd name="T5" fmla="*/ 387 h 387"/>
                <a:gd name="T6" fmla="*/ 0 60000 65536"/>
                <a:gd name="T7" fmla="*/ 0 60000 65536"/>
                <a:gd name="T8" fmla="*/ 0 60000 65536"/>
                <a:gd name="T9" fmla="*/ 0 w 114"/>
                <a:gd name="T10" fmla="*/ 0 h 387"/>
                <a:gd name="T11" fmla="*/ 114 w 114"/>
                <a:gd name="T12" fmla="*/ 387 h 387"/>
              </a:gdLst>
              <a:ahLst/>
              <a:cxnLst>
                <a:cxn ang="T6">
                  <a:pos x="T0" y="T1"/>
                </a:cxn>
                <a:cxn ang="T7">
                  <a:pos x="T2" y="T3"/>
                </a:cxn>
                <a:cxn ang="T8">
                  <a:pos x="T4" y="T5"/>
                </a:cxn>
              </a:cxnLst>
              <a:rect l="T9" t="T10" r="T11" b="T12"/>
              <a:pathLst>
                <a:path w="114" h="387">
                  <a:moveTo>
                    <a:pt x="114" y="0"/>
                  </a:moveTo>
                  <a:cubicBezTo>
                    <a:pt x="60" y="60"/>
                    <a:pt x="6" y="120"/>
                    <a:pt x="3" y="184"/>
                  </a:cubicBezTo>
                  <a:cubicBezTo>
                    <a:pt x="0" y="248"/>
                    <a:pt x="47" y="317"/>
                    <a:pt x="95" y="387"/>
                  </a:cubicBezTo>
                </a:path>
              </a:pathLst>
            </a:custGeom>
            <a:noFill/>
            <a:ln w="57150">
              <a:solidFill>
                <a:srgbClr val="FF0000"/>
              </a:solidFill>
              <a:round/>
              <a:headEnd/>
              <a:tailEnd/>
            </a:ln>
            <a:scene3d>
              <a:camera prst="orthographicFront">
                <a:rot lat="0" lon="0" rev="16200000"/>
              </a:camera>
              <a:lightRig rig="threePt" dir="t"/>
            </a:scene3d>
          </p:spPr>
          <p:txBody>
            <a:bodyPr wrap="none" anchor="ctr">
              <a:prstTxWarp prst="textNoShape">
                <a:avLst/>
              </a:prstTxWarp>
            </a:bodyPr>
            <a:lstStyle/>
            <a:p>
              <a:pPr>
                <a:defRPr/>
              </a:pPr>
              <a:endParaRPr lang="en-US"/>
            </a:p>
          </p:txBody>
        </p:sp>
        <p:sp>
          <p:nvSpPr>
            <p:cNvPr id="63533" name="Text Box 51"/>
            <p:cNvSpPr txBox="1">
              <a:spLocks noChangeArrowheads="1"/>
            </p:cNvSpPr>
            <p:nvPr/>
          </p:nvSpPr>
          <p:spPr bwMode="auto">
            <a:xfrm>
              <a:off x="5105729" y="4742159"/>
              <a:ext cx="498475" cy="369332"/>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charset="0"/>
                </a:rPr>
                <a:t>k</a:t>
              </a:r>
              <a:endParaRPr lang="en-US"/>
            </a:p>
          </p:txBody>
        </p:sp>
      </p:grpSp>
      <p:grpSp>
        <p:nvGrpSpPr>
          <p:cNvPr id="7" name="Group 83"/>
          <p:cNvGrpSpPr>
            <a:grpSpLocks/>
          </p:cNvGrpSpPr>
          <p:nvPr/>
        </p:nvGrpSpPr>
        <p:grpSpPr bwMode="auto">
          <a:xfrm>
            <a:off x="6072188" y="4249738"/>
            <a:ext cx="755650" cy="1000125"/>
            <a:chOff x="6071777" y="4249497"/>
            <a:chExt cx="755650" cy="1000602"/>
          </a:xfrm>
        </p:grpSpPr>
        <p:sp>
          <p:nvSpPr>
            <p:cNvPr id="63523" name="Rectangle 38"/>
            <p:cNvSpPr>
              <a:spLocks noChangeArrowheads="1"/>
            </p:cNvSpPr>
            <p:nvPr/>
          </p:nvSpPr>
          <p:spPr bwMode="auto">
            <a:xfrm>
              <a:off x="6071777" y="4781786"/>
              <a:ext cx="755650" cy="468313"/>
            </a:xfrm>
            <a:prstGeom prst="rect">
              <a:avLst/>
            </a:prstGeom>
            <a:solidFill>
              <a:srgbClr val="0066CC"/>
            </a:solidFill>
            <a:ln w="9525">
              <a:solidFill>
                <a:schemeClr val="tx1"/>
              </a:solidFill>
              <a:miter lim="800000"/>
              <a:headEnd/>
              <a:tailEnd/>
            </a:ln>
          </p:spPr>
          <p:txBody>
            <a:bodyPr wrap="none" anchor="ctr">
              <a:prstTxWarp prst="textNoShape">
                <a:avLst/>
              </a:prstTxWarp>
            </a:bodyPr>
            <a:lstStyle/>
            <a:p>
              <a:pPr algn="ctr"/>
              <a:r>
                <a:rPr lang="en-US" sz="1000">
                  <a:solidFill>
                    <a:schemeClr val="bg1"/>
                  </a:solidFill>
                </a:rPr>
                <a:t>data </a:t>
              </a:r>
            </a:p>
            <a:p>
              <a:pPr algn="ctr"/>
              <a:r>
                <a:rPr lang="en-US" sz="1000">
                  <a:solidFill>
                    <a:schemeClr val="bg1"/>
                  </a:solidFill>
                </a:rPr>
                <a:t>collector</a:t>
              </a:r>
            </a:p>
          </p:txBody>
        </p:sp>
        <p:grpSp>
          <p:nvGrpSpPr>
            <p:cNvPr id="63524" name="Group 81"/>
            <p:cNvGrpSpPr>
              <a:grpSpLocks/>
            </p:cNvGrpSpPr>
            <p:nvPr/>
          </p:nvGrpSpPr>
          <p:grpSpPr bwMode="auto">
            <a:xfrm rot="4241471">
              <a:off x="6255258" y="4326491"/>
              <a:ext cx="511175" cy="357188"/>
              <a:chOff x="6099753" y="4313533"/>
              <a:chExt cx="511175" cy="357188"/>
            </a:xfrm>
          </p:grpSpPr>
          <p:sp>
            <p:nvSpPr>
              <p:cNvPr id="63525" name="Line 45"/>
              <p:cNvSpPr>
                <a:spLocks noChangeShapeType="1"/>
              </p:cNvSpPr>
              <p:nvPr/>
            </p:nvSpPr>
            <p:spPr bwMode="auto">
              <a:xfrm>
                <a:off x="6161665" y="4313533"/>
                <a:ext cx="449263" cy="19526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26" name="Line 46"/>
              <p:cNvSpPr>
                <a:spLocks noChangeShapeType="1"/>
              </p:cNvSpPr>
              <p:nvPr/>
            </p:nvSpPr>
            <p:spPr bwMode="auto">
              <a:xfrm>
                <a:off x="6099753" y="4467521"/>
                <a:ext cx="439738" cy="1254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527" name="Line 47"/>
              <p:cNvSpPr>
                <a:spLocks noChangeShapeType="1"/>
              </p:cNvSpPr>
              <p:nvPr/>
            </p:nvSpPr>
            <p:spPr bwMode="auto">
              <a:xfrm>
                <a:off x="6117215" y="4642146"/>
                <a:ext cx="430213" cy="285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grpSp>
      <p:sp>
        <p:nvSpPr>
          <p:cNvPr id="63519" name="Oval 3"/>
          <p:cNvSpPr>
            <a:spLocks noChangeArrowheads="1"/>
          </p:cNvSpPr>
          <p:nvPr/>
        </p:nvSpPr>
        <p:spPr bwMode="auto">
          <a:xfrm>
            <a:off x="1546225" y="2459038"/>
            <a:ext cx="576263" cy="492125"/>
          </a:xfrm>
          <a:prstGeom prst="ellipse">
            <a:avLst/>
          </a:prstGeom>
          <a:solidFill>
            <a:srgbClr val="FFFF00"/>
          </a:solidFill>
          <a:ln w="9525">
            <a:solidFill>
              <a:schemeClr val="tx1"/>
            </a:solidFill>
            <a:round/>
            <a:headEnd/>
            <a:tailEnd/>
          </a:ln>
        </p:spPr>
        <p:txBody>
          <a:bodyPr wrap="none" anchor="ctr">
            <a:prstTxWarp prst="textNoShape">
              <a:avLst/>
            </a:prstTxWarp>
          </a:bodyPr>
          <a:lstStyle/>
          <a:p>
            <a:r>
              <a:rPr lang="en-US"/>
              <a:t>x</a:t>
            </a:r>
            <a:r>
              <a:rPr lang="en-US" baseline="-25000"/>
              <a:t>2</a:t>
            </a:r>
          </a:p>
        </p:txBody>
      </p:sp>
      <p:sp>
        <p:nvSpPr>
          <p:cNvPr id="63520" name="Oval 3"/>
          <p:cNvSpPr>
            <a:spLocks noChangeArrowheads="1"/>
          </p:cNvSpPr>
          <p:nvPr/>
        </p:nvSpPr>
        <p:spPr bwMode="auto">
          <a:xfrm>
            <a:off x="1560513" y="2990850"/>
            <a:ext cx="574675" cy="492125"/>
          </a:xfrm>
          <a:prstGeom prst="ellipse">
            <a:avLst/>
          </a:prstGeom>
          <a:solidFill>
            <a:srgbClr val="FFFF00"/>
          </a:solidFill>
          <a:ln w="9525">
            <a:solidFill>
              <a:schemeClr val="tx1"/>
            </a:solidFill>
            <a:round/>
            <a:headEnd/>
            <a:tailEnd/>
          </a:ln>
        </p:spPr>
        <p:txBody>
          <a:bodyPr wrap="none" anchor="ctr">
            <a:prstTxWarp prst="textNoShape">
              <a:avLst/>
            </a:prstTxWarp>
          </a:bodyPr>
          <a:lstStyle/>
          <a:p>
            <a:r>
              <a:rPr lang="en-US" baseline="-25000"/>
              <a:t>…</a:t>
            </a:r>
          </a:p>
        </p:txBody>
      </p:sp>
      <p:sp>
        <p:nvSpPr>
          <p:cNvPr id="63521" name="Oval 3"/>
          <p:cNvSpPr>
            <a:spLocks noChangeArrowheads="1"/>
          </p:cNvSpPr>
          <p:nvPr/>
        </p:nvSpPr>
        <p:spPr bwMode="auto">
          <a:xfrm>
            <a:off x="1560513" y="3573463"/>
            <a:ext cx="574675" cy="492125"/>
          </a:xfrm>
          <a:prstGeom prst="ellipse">
            <a:avLst/>
          </a:prstGeom>
          <a:solidFill>
            <a:srgbClr val="FFFF00"/>
          </a:solidFill>
          <a:ln w="9525">
            <a:solidFill>
              <a:schemeClr val="tx1"/>
            </a:solidFill>
            <a:round/>
            <a:headEnd/>
            <a:tailEnd/>
          </a:ln>
        </p:spPr>
        <p:txBody>
          <a:bodyPr wrap="none" anchor="ctr">
            <a:prstTxWarp prst="textNoShape">
              <a:avLst/>
            </a:prstTxWarp>
          </a:bodyPr>
          <a:lstStyle/>
          <a:p>
            <a:r>
              <a:rPr lang="en-US"/>
              <a:t>x</a:t>
            </a:r>
            <a:r>
              <a:rPr lang="en-US" baseline="-25000"/>
              <a:t>n</a:t>
            </a:r>
          </a:p>
        </p:txBody>
      </p:sp>
      <p:sp>
        <p:nvSpPr>
          <p:cNvPr id="91" name="Horizontal Scroll 90"/>
          <p:cNvSpPr/>
          <p:nvPr/>
        </p:nvSpPr>
        <p:spPr>
          <a:xfrm>
            <a:off x="323850" y="3109913"/>
            <a:ext cx="8124825" cy="3252787"/>
          </a:xfrm>
          <a:prstGeom prst="horizontalScroll">
            <a:avLst/>
          </a:prstGeom>
        </p:spPr>
        <p:style>
          <a:lnRef idx="1">
            <a:schemeClr val="accent6"/>
          </a:lnRef>
          <a:fillRef idx="2">
            <a:schemeClr val="accent6"/>
          </a:fillRef>
          <a:effectRef idx="1">
            <a:schemeClr val="accent6"/>
          </a:effectRef>
          <a:fontRef idx="minor">
            <a:schemeClr val="dk1"/>
          </a:fontRef>
        </p:style>
        <p:txBody>
          <a:bodyPr anchor="ctr">
            <a:prstTxWarp prst="textNoShape">
              <a:avLst/>
            </a:prstTxWarp>
          </a:bodyPr>
          <a:lstStyle/>
          <a:p>
            <a:pPr algn="ctr">
              <a:buFont typeface="Arial" charset="0"/>
              <a:buChar char="•"/>
            </a:pPr>
            <a:r>
              <a:rPr lang="en-US" dirty="0" smtClean="0">
                <a:solidFill>
                  <a:srgbClr val="000000"/>
                </a:solidFill>
              </a:rPr>
              <a:t>Functional Repair</a:t>
            </a:r>
            <a:r>
              <a:rPr lang="en-US" dirty="0">
                <a:solidFill>
                  <a:srgbClr val="000000"/>
                </a:solidFill>
              </a:rPr>
              <a:t>= Multicasting </a:t>
            </a:r>
            <a:endParaRPr lang="en-US" dirty="0" smtClean="0">
              <a:solidFill>
                <a:srgbClr val="000000"/>
              </a:solidFill>
            </a:endParaRPr>
          </a:p>
          <a:p>
            <a:pPr algn="ctr">
              <a:buFont typeface="Arial" charset="0"/>
              <a:buChar char="•"/>
            </a:pPr>
            <a:r>
              <a:rPr lang="en-US" dirty="0" smtClean="0">
                <a:solidFill>
                  <a:srgbClr val="000000"/>
                </a:solidFill>
              </a:rPr>
              <a:t>Exact repair</a:t>
            </a:r>
            <a:r>
              <a:rPr lang="en-US" dirty="0">
                <a:solidFill>
                  <a:srgbClr val="000000"/>
                </a:solidFill>
              </a:rPr>
              <a:t>= Multicasting with intermediate nodes having (overlapping) requests.</a:t>
            </a:r>
          </a:p>
          <a:p>
            <a:pPr algn="ctr">
              <a:buFont typeface="Arial" charset="0"/>
              <a:buChar char="•"/>
            </a:pPr>
            <a:r>
              <a:rPr lang="en-US" dirty="0">
                <a:solidFill>
                  <a:srgbClr val="000000"/>
                </a:solidFill>
              </a:rPr>
              <a:t>Cut</a:t>
            </a:r>
            <a:r>
              <a:rPr lang="en-US" dirty="0" smtClean="0">
                <a:solidFill>
                  <a:srgbClr val="000000"/>
                </a:solidFill>
              </a:rPr>
              <a:t> set region might </a:t>
            </a:r>
            <a:r>
              <a:rPr lang="en-US" dirty="0">
                <a:solidFill>
                  <a:srgbClr val="000000"/>
                </a:solidFill>
              </a:rPr>
              <a:t>not be</a:t>
            </a:r>
            <a:r>
              <a:rPr lang="en-US" dirty="0" smtClean="0">
                <a:solidFill>
                  <a:srgbClr val="000000"/>
                </a:solidFill>
              </a:rPr>
              <a:t> achievable</a:t>
            </a:r>
          </a:p>
          <a:p>
            <a:pPr algn="ctr">
              <a:buFont typeface="Arial" charset="0"/>
              <a:buChar char="•"/>
            </a:pPr>
            <a:r>
              <a:rPr lang="en-US" dirty="0" smtClean="0">
                <a:solidFill>
                  <a:srgbClr val="000000"/>
                </a:solidFill>
              </a:rPr>
              <a:t>Linear </a:t>
            </a:r>
            <a:r>
              <a:rPr lang="en-US" dirty="0">
                <a:solidFill>
                  <a:srgbClr val="000000"/>
                </a:solidFill>
              </a:rPr>
              <a:t>codes might not suffice (Dougherty et 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bldLvl="4"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762000" y="2501900"/>
            <a:ext cx="7315200" cy="1079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4" name="Slide Number Placeholder 3"/>
          <p:cNvSpPr>
            <a:spLocks noGrp="1"/>
          </p:cNvSpPr>
          <p:nvPr>
            <p:ph type="sldNum" sz="quarter" idx="12"/>
          </p:nvPr>
        </p:nvSpPr>
        <p:spPr/>
        <p:txBody>
          <a:bodyPr/>
          <a:lstStyle/>
          <a:p>
            <a:pPr>
              <a:defRPr/>
            </a:pPr>
            <a:fld id="{A07CDB20-95D2-1143-81F0-F223C662353F}" type="slidenum">
              <a:rPr lang="en-US" smtClean="0"/>
              <a:pPr>
                <a:defRPr/>
              </a:pPr>
              <a:t>29</a:t>
            </a:fld>
            <a:endParaRPr lang="en-US"/>
          </a:p>
        </p:txBody>
      </p:sp>
      <p:sp>
        <p:nvSpPr>
          <p:cNvPr id="5" name="TextBox 4"/>
          <p:cNvSpPr txBox="1"/>
          <p:nvPr/>
        </p:nvSpPr>
        <p:spPr>
          <a:xfrm>
            <a:off x="952500" y="1587500"/>
            <a:ext cx="7023100" cy="3908762"/>
          </a:xfrm>
          <a:prstGeom prst="rect">
            <a:avLst/>
          </a:prstGeom>
          <a:noFill/>
        </p:spPr>
        <p:txBody>
          <a:bodyPr wrap="square" rtlCol="0">
            <a:spAutoFit/>
          </a:bodyPr>
          <a:lstStyle/>
          <a:p>
            <a:pPr>
              <a:buFont typeface="Arial"/>
              <a:buChar char="•"/>
            </a:pPr>
            <a:r>
              <a:rPr lang="en-US" sz="2000" dirty="0" smtClean="0"/>
              <a:t>Storing Distributed information using codes. The repair problem</a:t>
            </a:r>
          </a:p>
          <a:p>
            <a:pPr>
              <a:buFont typeface="Arial"/>
              <a:buChar char="•"/>
            </a:pPr>
            <a:endParaRPr lang="en-US" sz="2000" dirty="0" smtClean="0"/>
          </a:p>
          <a:p>
            <a:pPr>
              <a:buFont typeface="Arial"/>
              <a:buChar char="•"/>
            </a:pPr>
            <a:r>
              <a:rPr lang="en-US" sz="2000" dirty="0" smtClean="0"/>
              <a:t>Functional Repair and Exact Repair. Minimum Storage and Minimum Bandwidth Regenerating codes. The state of the art.</a:t>
            </a:r>
          </a:p>
          <a:p>
            <a:pPr>
              <a:buFont typeface="Arial"/>
              <a:buChar char="•"/>
            </a:pPr>
            <a:endParaRPr lang="en-US" sz="2000" dirty="0" smtClean="0"/>
          </a:p>
          <a:p>
            <a:pPr>
              <a:buFont typeface="Arial"/>
              <a:buChar char="•"/>
            </a:pPr>
            <a:r>
              <a:rPr lang="en-US" sz="2000" dirty="0" smtClean="0"/>
              <a:t>Some new simple Min-Bandwidth Regenerating codes.</a:t>
            </a:r>
          </a:p>
          <a:p>
            <a:pPr>
              <a:buFont typeface="Arial"/>
              <a:buChar char="•"/>
            </a:pPr>
            <a:endParaRPr lang="en-US" sz="2000" dirty="0" smtClean="0"/>
          </a:p>
          <a:p>
            <a:pPr>
              <a:buFont typeface="Arial"/>
              <a:buChar char="•"/>
            </a:pPr>
            <a:r>
              <a:rPr lang="en-US" sz="2000" dirty="0" smtClean="0"/>
              <a:t>Interference Alignment and Open problems  </a:t>
            </a:r>
          </a:p>
          <a:p>
            <a:pPr>
              <a:buFont typeface="Arial"/>
              <a:buChar char="•"/>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p:spPr>
        <p:txBody>
          <a:bodyPr/>
          <a:lstStyle/>
          <a:p>
            <a:fld id="{F307D6CE-C12C-5346-852A-870443E85514}" type="slidenum">
              <a:rPr lang="en-US">
                <a:latin typeface="Arial" charset="0"/>
              </a:rPr>
              <a:pPr/>
              <a:t>3</a:t>
            </a:fld>
            <a:endParaRPr lang="en-US">
              <a:latin typeface="Arial" charset="0"/>
            </a:endParaRPr>
          </a:p>
        </p:txBody>
      </p:sp>
      <p:sp>
        <p:nvSpPr>
          <p:cNvPr id="2457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E67D3606-5C08-6745-A1DC-148AEE15C626}" type="slidenum">
              <a:rPr lang="en-US" sz="1400">
                <a:latin typeface="Arial" charset="0"/>
              </a:rPr>
              <a:pPr algn="r"/>
              <a:t>3</a:t>
            </a:fld>
            <a:endParaRPr lang="en-US" sz="1400">
              <a:latin typeface="Arial" charset="0"/>
            </a:endParaRPr>
          </a:p>
        </p:txBody>
      </p:sp>
      <p:sp>
        <p:nvSpPr>
          <p:cNvPr id="24580" name="Rectangle 2"/>
          <p:cNvSpPr>
            <a:spLocks noGrp="1" noChangeArrowheads="1"/>
          </p:cNvSpPr>
          <p:nvPr>
            <p:ph type="title"/>
          </p:nvPr>
        </p:nvSpPr>
        <p:spPr>
          <a:xfrm>
            <a:off x="411163" y="0"/>
            <a:ext cx="8494712" cy="1143000"/>
          </a:xfrm>
        </p:spPr>
        <p:txBody>
          <a:bodyPr/>
          <a:lstStyle/>
          <a:p>
            <a:r>
              <a:rPr lang="en-US" sz="3200" dirty="0" smtClean="0"/>
              <a:t>how to store using erasure codes</a:t>
            </a:r>
          </a:p>
        </p:txBody>
      </p:sp>
      <p:sp>
        <p:nvSpPr>
          <p:cNvPr id="24581" name="Rectangle 3"/>
          <p:cNvSpPr>
            <a:spLocks noChangeArrowheads="1"/>
          </p:cNvSpPr>
          <p:nvPr/>
        </p:nvSpPr>
        <p:spPr bwMode="auto">
          <a:xfrm>
            <a:off x="2678113" y="1957388"/>
            <a:ext cx="722312" cy="56673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800"/>
              <a:t>A</a:t>
            </a:r>
          </a:p>
        </p:txBody>
      </p:sp>
      <p:sp>
        <p:nvSpPr>
          <p:cNvPr id="24582" name="Rectangle 4"/>
          <p:cNvSpPr>
            <a:spLocks noChangeArrowheads="1"/>
          </p:cNvSpPr>
          <p:nvPr/>
        </p:nvSpPr>
        <p:spPr bwMode="auto">
          <a:xfrm>
            <a:off x="2689225" y="3268663"/>
            <a:ext cx="722313" cy="56673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800"/>
              <a:t>B</a:t>
            </a:r>
          </a:p>
        </p:txBody>
      </p:sp>
      <p:sp>
        <p:nvSpPr>
          <p:cNvPr id="336901" name="Rectangle 5"/>
          <p:cNvSpPr>
            <a:spLocks noChangeArrowheads="1"/>
          </p:cNvSpPr>
          <p:nvPr/>
        </p:nvSpPr>
        <p:spPr bwMode="auto">
          <a:xfrm>
            <a:off x="4495800" y="16764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a:t>
            </a:r>
          </a:p>
        </p:txBody>
      </p:sp>
      <p:sp>
        <p:nvSpPr>
          <p:cNvPr id="336902" name="Rectangle 6"/>
          <p:cNvSpPr>
            <a:spLocks noChangeArrowheads="1"/>
          </p:cNvSpPr>
          <p:nvPr/>
        </p:nvSpPr>
        <p:spPr bwMode="auto">
          <a:xfrm>
            <a:off x="4495800" y="26670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B</a:t>
            </a:r>
          </a:p>
        </p:txBody>
      </p:sp>
      <p:sp>
        <p:nvSpPr>
          <p:cNvPr id="336903" name="Rectangle 7"/>
          <p:cNvSpPr>
            <a:spLocks noChangeArrowheads="1"/>
          </p:cNvSpPr>
          <p:nvPr/>
        </p:nvSpPr>
        <p:spPr bwMode="auto">
          <a:xfrm>
            <a:off x="4495800" y="37338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A+B</a:t>
            </a:r>
          </a:p>
        </p:txBody>
      </p:sp>
      <p:sp>
        <p:nvSpPr>
          <p:cNvPr id="336905" name="Rectangle 9"/>
          <p:cNvSpPr>
            <a:spLocks noChangeArrowheads="1"/>
          </p:cNvSpPr>
          <p:nvPr/>
        </p:nvSpPr>
        <p:spPr bwMode="auto">
          <a:xfrm>
            <a:off x="6019800" y="26670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B</a:t>
            </a:r>
          </a:p>
        </p:txBody>
      </p:sp>
      <p:sp>
        <p:nvSpPr>
          <p:cNvPr id="336906" name="Rectangle 10"/>
          <p:cNvSpPr>
            <a:spLocks noChangeArrowheads="1"/>
          </p:cNvSpPr>
          <p:nvPr/>
        </p:nvSpPr>
        <p:spPr bwMode="auto">
          <a:xfrm>
            <a:off x="6019800" y="46482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A+2B</a:t>
            </a:r>
          </a:p>
        </p:txBody>
      </p:sp>
      <p:sp>
        <p:nvSpPr>
          <p:cNvPr id="24588" name="AutoShape 11"/>
          <p:cNvSpPr>
            <a:spLocks noChangeArrowheads="1"/>
          </p:cNvSpPr>
          <p:nvPr/>
        </p:nvSpPr>
        <p:spPr bwMode="auto">
          <a:xfrm>
            <a:off x="3498850" y="2265363"/>
            <a:ext cx="808038" cy="1458912"/>
          </a:xfrm>
          <a:prstGeom prst="rightArrow">
            <a:avLst>
              <a:gd name="adj1" fmla="val 49944"/>
              <a:gd name="adj2" fmla="val 44597"/>
            </a:avLst>
          </a:prstGeom>
          <a:solidFill>
            <a:srgbClr val="C0C0C0"/>
          </a:solidFill>
          <a:ln w="9525">
            <a:solidFill>
              <a:schemeClr val="tx1"/>
            </a:solidFill>
            <a:miter lim="800000"/>
            <a:headEnd/>
            <a:tailEnd/>
          </a:ln>
        </p:spPr>
        <p:txBody>
          <a:bodyPr wrap="none" anchor="ctr">
            <a:prstTxWarp prst="textNoShape">
              <a:avLst/>
            </a:prstTxWarp>
          </a:bodyPr>
          <a:lstStyle/>
          <a:p>
            <a:pPr algn="ctr"/>
            <a:endParaRPr lang="en-US" sz="1800"/>
          </a:p>
        </p:txBody>
      </p:sp>
      <p:sp>
        <p:nvSpPr>
          <p:cNvPr id="336909" name="Rectangle 13"/>
          <p:cNvSpPr>
            <a:spLocks noChangeArrowheads="1"/>
          </p:cNvSpPr>
          <p:nvPr/>
        </p:nvSpPr>
        <p:spPr bwMode="auto">
          <a:xfrm>
            <a:off x="6019800" y="16764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a:t>
            </a:r>
          </a:p>
        </p:txBody>
      </p:sp>
      <p:sp>
        <p:nvSpPr>
          <p:cNvPr id="336910" name="Rectangle 14"/>
          <p:cNvSpPr>
            <a:spLocks noChangeArrowheads="1"/>
          </p:cNvSpPr>
          <p:nvPr/>
        </p:nvSpPr>
        <p:spPr bwMode="auto">
          <a:xfrm>
            <a:off x="6019800" y="37338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A+B</a:t>
            </a:r>
          </a:p>
        </p:txBody>
      </p:sp>
      <p:sp>
        <p:nvSpPr>
          <p:cNvPr id="24591" name="Rectangle 22"/>
          <p:cNvSpPr>
            <a:spLocks noChangeArrowheads="1"/>
          </p:cNvSpPr>
          <p:nvPr/>
        </p:nvSpPr>
        <p:spPr bwMode="auto">
          <a:xfrm>
            <a:off x="550863" y="2576513"/>
            <a:ext cx="722312" cy="56673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800"/>
              <a:t>A</a:t>
            </a:r>
          </a:p>
        </p:txBody>
      </p:sp>
      <p:sp>
        <p:nvSpPr>
          <p:cNvPr id="24592" name="Rectangle 23"/>
          <p:cNvSpPr>
            <a:spLocks noChangeArrowheads="1"/>
          </p:cNvSpPr>
          <p:nvPr/>
        </p:nvSpPr>
        <p:spPr bwMode="auto">
          <a:xfrm>
            <a:off x="1277938" y="2578100"/>
            <a:ext cx="722312" cy="56673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800"/>
              <a:t>B</a:t>
            </a:r>
          </a:p>
        </p:txBody>
      </p:sp>
      <p:sp>
        <p:nvSpPr>
          <p:cNvPr id="24593" name="Line 24"/>
          <p:cNvSpPr>
            <a:spLocks noChangeShapeType="1"/>
          </p:cNvSpPr>
          <p:nvPr/>
        </p:nvSpPr>
        <p:spPr bwMode="auto">
          <a:xfrm flipV="1">
            <a:off x="2030413" y="2355850"/>
            <a:ext cx="585787" cy="43338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594" name="Line 25"/>
          <p:cNvSpPr>
            <a:spLocks noChangeShapeType="1"/>
          </p:cNvSpPr>
          <p:nvPr/>
        </p:nvSpPr>
        <p:spPr bwMode="auto">
          <a:xfrm>
            <a:off x="2041525" y="2941638"/>
            <a:ext cx="574675" cy="6080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 name="Text Box 12"/>
          <p:cNvSpPr txBox="1">
            <a:spLocks noChangeArrowheads="1"/>
          </p:cNvSpPr>
          <p:nvPr/>
        </p:nvSpPr>
        <p:spPr bwMode="auto">
          <a:xfrm>
            <a:off x="4038600" y="4619625"/>
            <a:ext cx="1660525" cy="7397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dirty="0"/>
              <a:t>(3,2) MDS code, (single parity) used in RAID 5</a:t>
            </a:r>
          </a:p>
        </p:txBody>
      </p:sp>
      <p:sp>
        <p:nvSpPr>
          <p:cNvPr id="27" name="Text Box 12"/>
          <p:cNvSpPr txBox="1">
            <a:spLocks noChangeArrowheads="1"/>
          </p:cNvSpPr>
          <p:nvPr/>
        </p:nvSpPr>
        <p:spPr bwMode="auto">
          <a:xfrm>
            <a:off x="5688013" y="5365750"/>
            <a:ext cx="1411287" cy="10620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t>(4,2) MDS code. Tolerates any 2 failures</a:t>
            </a:r>
          </a:p>
          <a:p>
            <a:pPr algn="ctr">
              <a:spcBef>
                <a:spcPct val="50000"/>
              </a:spcBef>
            </a:pPr>
            <a:r>
              <a:rPr lang="en-US" sz="1400"/>
              <a:t>Used in RAID 6</a:t>
            </a:r>
          </a:p>
        </p:txBody>
      </p:sp>
      <p:sp>
        <p:nvSpPr>
          <p:cNvPr id="24597" name="Text Box 12"/>
          <p:cNvSpPr txBox="1">
            <a:spLocks noChangeArrowheads="1"/>
          </p:cNvSpPr>
          <p:nvPr/>
        </p:nvSpPr>
        <p:spPr bwMode="auto">
          <a:xfrm>
            <a:off x="2357438" y="1617663"/>
            <a:ext cx="1304925" cy="307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t>k=2</a:t>
            </a:r>
          </a:p>
        </p:txBody>
      </p:sp>
      <p:sp>
        <p:nvSpPr>
          <p:cNvPr id="29" name="Text Box 12"/>
          <p:cNvSpPr txBox="1">
            <a:spLocks noChangeArrowheads="1"/>
          </p:cNvSpPr>
          <p:nvPr/>
        </p:nvSpPr>
        <p:spPr bwMode="auto">
          <a:xfrm>
            <a:off x="4217988" y="1312863"/>
            <a:ext cx="1304925" cy="307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t>n=3</a:t>
            </a:r>
          </a:p>
        </p:txBody>
      </p:sp>
      <p:sp>
        <p:nvSpPr>
          <p:cNvPr id="30" name="Text Box 12"/>
          <p:cNvSpPr txBox="1">
            <a:spLocks noChangeArrowheads="1"/>
          </p:cNvSpPr>
          <p:nvPr/>
        </p:nvSpPr>
        <p:spPr bwMode="auto">
          <a:xfrm>
            <a:off x="5722938" y="1319213"/>
            <a:ext cx="1304925" cy="307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t>n=4</a:t>
            </a:r>
          </a:p>
        </p:txBody>
      </p:sp>
      <p:sp>
        <p:nvSpPr>
          <p:cNvPr id="24600" name="TextBox 27"/>
          <p:cNvSpPr txBox="1">
            <a:spLocks noChangeArrowheads="1"/>
          </p:cNvSpPr>
          <p:nvPr/>
        </p:nvSpPr>
        <p:spPr bwMode="auto">
          <a:xfrm>
            <a:off x="769938" y="1812925"/>
            <a:ext cx="1020762" cy="738188"/>
          </a:xfrm>
          <a:prstGeom prst="rect">
            <a:avLst/>
          </a:prstGeom>
          <a:noFill/>
          <a:ln w="9525">
            <a:noFill/>
            <a:miter lim="800000"/>
            <a:headEnd/>
            <a:tailEnd/>
          </a:ln>
        </p:spPr>
        <p:txBody>
          <a:bodyPr>
            <a:prstTxWarp prst="textNoShape">
              <a:avLst/>
            </a:prstTxWarp>
            <a:spAutoFit/>
          </a:bodyPr>
          <a:lstStyle/>
          <a:p>
            <a:pPr algn="ctr"/>
            <a:r>
              <a:rPr lang="en-US" sz="1400"/>
              <a:t>File or data object</a:t>
            </a:r>
          </a:p>
        </p:txBody>
      </p:sp>
    </p:spTree>
    <p:custDataLst>
      <p:tags r:id="rId1"/>
    </p:custDataLst>
  </p:cSld>
  <p:clrMapOvr>
    <a:masterClrMapping/>
  </p:clrMapOvr>
  <p:transition advTm="1222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69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69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69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69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69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69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6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1" grpId="0" animBg="1"/>
      <p:bldP spid="336902" grpId="0" animBg="1"/>
      <p:bldP spid="336903" grpId="0" animBg="1"/>
      <p:bldP spid="336905" grpId="0" animBg="1"/>
      <p:bldP spid="336906" grpId="0" animBg="1"/>
      <p:bldP spid="336909" grpId="0" animBg="1"/>
      <p:bldP spid="336910" grpId="0" animBg="1"/>
      <p:bldP spid="26" grpId="0"/>
      <p:bldP spid="27" grpId="0"/>
      <p:bldP spid="29" grpId="0"/>
      <p:bldP spid="30"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p>
            <a:fld id="{BF3C7AE0-300D-714D-A58C-236EC003C926}" type="slidenum">
              <a:rPr lang="en-US">
                <a:latin typeface="Arial" charset="0"/>
              </a:rPr>
              <a:pPr/>
              <a:t>30</a:t>
            </a:fld>
            <a:endParaRPr lang="en-US">
              <a:latin typeface="Arial" charset="0"/>
            </a:endParaRPr>
          </a:p>
        </p:txBody>
      </p:sp>
      <p:sp>
        <p:nvSpPr>
          <p:cNvPr id="59395" name="Rectangle 2"/>
          <p:cNvSpPr>
            <a:spLocks noGrp="1" noChangeArrowheads="1"/>
          </p:cNvSpPr>
          <p:nvPr>
            <p:ph type="title" idx="4294967295"/>
          </p:nvPr>
        </p:nvSpPr>
        <p:spPr/>
        <p:txBody>
          <a:bodyPr/>
          <a:lstStyle/>
          <a:p>
            <a:r>
              <a:rPr lang="en-US" sz="3200" dirty="0" smtClean="0"/>
              <a:t>Exact Storage-Communication tradeoff?</a:t>
            </a:r>
            <a:endParaRPr lang="en-US" dirty="0" smtClean="0"/>
          </a:p>
        </p:txBody>
      </p:sp>
      <p:pic>
        <p:nvPicPr>
          <p:cNvPr id="59396" name="Picture 8" descr="RC_tradeoff2"/>
          <p:cNvPicPr>
            <a:picLocks noChangeAspect="1" noChangeArrowheads="1"/>
          </p:cNvPicPr>
          <p:nvPr/>
        </p:nvPicPr>
        <p:blipFill>
          <a:blip r:embed="rId3"/>
          <a:srcRect/>
          <a:stretch>
            <a:fillRect/>
          </a:stretch>
        </p:blipFill>
        <p:spPr bwMode="auto">
          <a:xfrm>
            <a:off x="431800" y="1622425"/>
            <a:ext cx="6815138" cy="4789488"/>
          </a:xfrm>
          <a:prstGeom prst="rect">
            <a:avLst/>
          </a:prstGeom>
          <a:noFill/>
          <a:ln w="9525">
            <a:noFill/>
            <a:miter lim="800000"/>
            <a:headEnd/>
            <a:tailEnd/>
          </a:ln>
        </p:spPr>
      </p:pic>
      <p:sp>
        <p:nvSpPr>
          <p:cNvPr id="59401" name="Text Box 13"/>
          <p:cNvSpPr txBox="1">
            <a:spLocks noChangeArrowheads="1"/>
          </p:cNvSpPr>
          <p:nvPr/>
        </p:nvSpPr>
        <p:spPr bwMode="auto">
          <a:xfrm>
            <a:off x="752475" y="2913063"/>
            <a:ext cx="498475" cy="457200"/>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a:latin typeface="Arial" charset="0"/>
              </a:rPr>
              <a:t>α</a:t>
            </a:r>
            <a:endParaRPr lang="en-US"/>
          </a:p>
        </p:txBody>
      </p:sp>
      <p:grpSp>
        <p:nvGrpSpPr>
          <p:cNvPr id="24" name="Group 23"/>
          <p:cNvGrpSpPr/>
          <p:nvPr/>
        </p:nvGrpSpPr>
        <p:grpSpPr>
          <a:xfrm>
            <a:off x="2717800" y="1993900"/>
            <a:ext cx="3873500" cy="2590800"/>
            <a:chOff x="2717800" y="1993900"/>
            <a:chExt cx="3873500" cy="2590800"/>
          </a:xfrm>
        </p:grpSpPr>
        <p:sp>
          <p:nvSpPr>
            <p:cNvPr id="22" name="Freeform 21"/>
            <p:cNvSpPr/>
            <p:nvPr/>
          </p:nvSpPr>
          <p:spPr>
            <a:xfrm>
              <a:off x="2717800" y="1993900"/>
              <a:ext cx="3873500" cy="2590800"/>
            </a:xfrm>
            <a:custGeom>
              <a:avLst/>
              <a:gdLst>
                <a:gd name="connsiteX0" fmla="*/ 0 w 3873500"/>
                <a:gd name="connsiteY0" fmla="*/ 0 h 2590800"/>
                <a:gd name="connsiteX1" fmla="*/ 0 w 3873500"/>
                <a:gd name="connsiteY1" fmla="*/ 1460500 h 2590800"/>
                <a:gd name="connsiteX2" fmla="*/ 228600 w 3873500"/>
                <a:gd name="connsiteY2" fmla="*/ 1727200 h 2590800"/>
                <a:gd name="connsiteX3" fmla="*/ 952500 w 3873500"/>
                <a:gd name="connsiteY3" fmla="*/ 2108200 h 2590800"/>
                <a:gd name="connsiteX4" fmla="*/ 2692400 w 3873500"/>
                <a:gd name="connsiteY4" fmla="*/ 2590800 h 2590800"/>
                <a:gd name="connsiteX5" fmla="*/ 3873500 w 3873500"/>
                <a:gd name="connsiteY5" fmla="*/ 2590800 h 2590800"/>
                <a:gd name="connsiteX6" fmla="*/ 3873500 w 3873500"/>
                <a:gd name="connsiteY6" fmla="*/ 12700 h 2590800"/>
                <a:gd name="connsiteX7" fmla="*/ 0 w 3873500"/>
                <a:gd name="connsiteY7" fmla="*/ 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3500" h="2590800">
                  <a:moveTo>
                    <a:pt x="0" y="0"/>
                  </a:moveTo>
                  <a:lnTo>
                    <a:pt x="0" y="1460500"/>
                  </a:lnTo>
                  <a:lnTo>
                    <a:pt x="228600" y="1727200"/>
                  </a:lnTo>
                  <a:lnTo>
                    <a:pt x="952500" y="2108200"/>
                  </a:lnTo>
                  <a:lnTo>
                    <a:pt x="2692400" y="2590800"/>
                  </a:lnTo>
                  <a:lnTo>
                    <a:pt x="3873500" y="2590800"/>
                  </a:lnTo>
                  <a:lnTo>
                    <a:pt x="3873500" y="12700"/>
                  </a:lnTo>
                  <a:lnTo>
                    <a:pt x="0" y="0"/>
                  </a:lnTo>
                  <a:close/>
                </a:path>
              </a:pathLst>
            </a:cu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467100" y="2489200"/>
              <a:ext cx="2832100" cy="830997"/>
            </a:xfrm>
            <a:prstGeom prst="rect">
              <a:avLst/>
            </a:prstGeom>
            <a:noFill/>
          </p:spPr>
          <p:txBody>
            <a:bodyPr wrap="square" rtlCol="0">
              <a:spAutoFit/>
            </a:bodyPr>
            <a:lstStyle/>
            <a:p>
              <a:r>
                <a:rPr lang="en-US" dirty="0" smtClean="0"/>
                <a:t>Exact repair feasible?</a:t>
              </a:r>
              <a:endParaRPr lang="en-US" dirty="0"/>
            </a:p>
          </p:txBody>
        </p:sp>
      </p:grpSp>
      <p:sp>
        <p:nvSpPr>
          <p:cNvPr id="10" name="Text Box 14"/>
          <p:cNvSpPr txBox="1">
            <a:spLocks noChangeArrowheads="1"/>
          </p:cNvSpPr>
          <p:nvPr/>
        </p:nvSpPr>
        <p:spPr bwMode="auto">
          <a:xfrm>
            <a:off x="4783138" y="6016625"/>
            <a:ext cx="1121919" cy="461665"/>
          </a:xfrm>
          <a:prstGeom prst="rect">
            <a:avLst/>
          </a:prstGeom>
          <a:solidFill>
            <a:schemeClr val="bg1"/>
          </a:solidFill>
          <a:ln w="9525">
            <a:noFill/>
            <a:miter lim="800000"/>
            <a:headEnd/>
            <a:tailEnd/>
          </a:ln>
        </p:spPr>
        <p:txBody>
          <a:bodyPr wrap="square">
            <a:prstTxWarp prst="textNoShape">
              <a:avLst/>
            </a:prstTxWarp>
            <a:spAutoFit/>
          </a:bodyPr>
          <a:lstStyle/>
          <a:p>
            <a:pPr>
              <a:spcBef>
                <a:spcPct val="50000"/>
              </a:spcBef>
            </a:pPr>
            <a:r>
              <a:rPr lang="en-US" dirty="0" err="1" smtClean="0">
                <a:latin typeface="Arial" charset="0"/>
              </a:rPr>
              <a:t>γ</a:t>
            </a:r>
            <a:r>
              <a:rPr lang="en-US" dirty="0" smtClean="0">
                <a:latin typeface="Arial" charset="0"/>
              </a:rPr>
              <a:t>=</a:t>
            </a:r>
            <a:r>
              <a:rPr lang="en-US" dirty="0" err="1" smtClean="0">
                <a:latin typeface="Arial" charset="0"/>
              </a:rPr>
              <a:t>βd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12"/>
          </p:nvPr>
        </p:nvSpPr>
        <p:spPr>
          <a:noFill/>
        </p:spPr>
        <p:txBody>
          <a:bodyPr/>
          <a:lstStyle/>
          <a:p>
            <a:fld id="{D931B091-B897-6246-B1B6-B978102DDCFD}" type="slidenum">
              <a:rPr lang="en-US">
                <a:latin typeface="Arial" charset="0"/>
              </a:rPr>
              <a:pPr/>
              <a:t>31</a:t>
            </a:fld>
            <a:endParaRPr lang="en-US">
              <a:latin typeface="Arial" charset="0"/>
            </a:endParaRPr>
          </a:p>
        </p:txBody>
      </p:sp>
      <p:sp>
        <p:nvSpPr>
          <p:cNvPr id="7" name="Text Box 3"/>
          <p:cNvSpPr txBox="1">
            <a:spLocks noChangeArrowheads="1"/>
          </p:cNvSpPr>
          <p:nvPr/>
        </p:nvSpPr>
        <p:spPr bwMode="auto">
          <a:xfrm>
            <a:off x="471488" y="1709738"/>
            <a:ext cx="8204200" cy="5078313"/>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dirty="0"/>
              <a:t>For (</a:t>
            </a:r>
            <a:r>
              <a:rPr lang="en-US" dirty="0" err="1"/>
              <a:t>n</a:t>
            </a:r>
            <a:r>
              <a:rPr lang="en-US" dirty="0" err="1" smtClean="0"/>
              <a:t>,k</a:t>
            </a:r>
            <a:r>
              <a:rPr lang="en-US" dirty="0" smtClean="0"/>
              <a:t>=2</a:t>
            </a:r>
            <a:r>
              <a:rPr lang="en-US" dirty="0"/>
              <a:t>)</a:t>
            </a:r>
            <a:r>
              <a:rPr lang="en-US" dirty="0" smtClean="0"/>
              <a:t> E-MSR repair </a:t>
            </a:r>
            <a:r>
              <a:rPr lang="en-US" dirty="0"/>
              <a:t>can match </a:t>
            </a:r>
            <a:r>
              <a:rPr lang="en-US" dirty="0" err="1"/>
              <a:t>cutset</a:t>
            </a:r>
            <a:r>
              <a:rPr lang="en-US" dirty="0"/>
              <a:t> bound. [WD ISIT’09] </a:t>
            </a:r>
          </a:p>
          <a:p>
            <a:pPr>
              <a:spcBef>
                <a:spcPct val="50000"/>
              </a:spcBef>
              <a:buFontTx/>
              <a:buChar char="•"/>
            </a:pPr>
            <a:r>
              <a:rPr lang="en-US" dirty="0" smtClean="0"/>
              <a:t>(</a:t>
            </a:r>
            <a:r>
              <a:rPr lang="en-US" dirty="0" err="1" smtClean="0"/>
              <a:t>n</a:t>
            </a:r>
            <a:r>
              <a:rPr lang="en-US" dirty="0" smtClean="0"/>
              <a:t>=5,k=3</a:t>
            </a:r>
            <a:r>
              <a:rPr lang="en-US" dirty="0"/>
              <a:t>)</a:t>
            </a:r>
            <a:r>
              <a:rPr lang="en-US" dirty="0" smtClean="0"/>
              <a:t> E-MSR </a:t>
            </a:r>
            <a:r>
              <a:rPr lang="en-US" dirty="0"/>
              <a:t>systematic code exists (</a:t>
            </a:r>
            <a:r>
              <a:rPr lang="en-US" dirty="0" err="1"/>
              <a:t>Cullina,D,Ho</a:t>
            </a:r>
            <a:r>
              <a:rPr lang="en-US" dirty="0"/>
              <a:t>, Allerton’09)</a:t>
            </a:r>
            <a:r>
              <a:rPr lang="en-US" b="1" dirty="0"/>
              <a:t> </a:t>
            </a:r>
          </a:p>
          <a:p>
            <a:pPr>
              <a:spcBef>
                <a:spcPct val="50000"/>
              </a:spcBef>
              <a:buFontTx/>
              <a:buChar char="•"/>
            </a:pPr>
            <a:r>
              <a:rPr lang="en-US" dirty="0"/>
              <a:t>For </a:t>
            </a:r>
            <a:r>
              <a:rPr lang="en-US" b="1" dirty="0" err="1"/>
              <a:t>k/n</a:t>
            </a:r>
            <a:r>
              <a:rPr lang="en-US" b="1" dirty="0"/>
              <a:t> &lt;=1/2</a:t>
            </a:r>
            <a:r>
              <a:rPr lang="en-US" b="1" dirty="0" smtClean="0"/>
              <a:t> </a:t>
            </a:r>
            <a:r>
              <a:rPr lang="en-US" dirty="0" smtClean="0"/>
              <a:t>E-MSR </a:t>
            </a:r>
            <a:r>
              <a:rPr lang="en-US" dirty="0"/>
              <a:t>repair can match </a:t>
            </a:r>
            <a:r>
              <a:rPr lang="en-US" dirty="0" err="1"/>
              <a:t>cutset</a:t>
            </a:r>
            <a:r>
              <a:rPr lang="en-US" dirty="0"/>
              <a:t> bound</a:t>
            </a:r>
          </a:p>
          <a:p>
            <a:pPr>
              <a:spcBef>
                <a:spcPct val="50000"/>
              </a:spcBef>
            </a:pPr>
            <a:r>
              <a:rPr lang="en-US" dirty="0"/>
              <a:t>[</a:t>
            </a:r>
            <a:r>
              <a:rPr lang="en-US" dirty="0" err="1"/>
              <a:t>Rashmi</a:t>
            </a:r>
            <a:r>
              <a:rPr lang="en-US" dirty="0"/>
              <a:t>, Shah, Kumar, </a:t>
            </a:r>
            <a:r>
              <a:rPr lang="en-US" dirty="0" err="1"/>
              <a:t>Ramchandran</a:t>
            </a:r>
            <a:r>
              <a:rPr lang="en-US" dirty="0"/>
              <a:t> (2010)]</a:t>
            </a:r>
            <a:r>
              <a:rPr lang="en-US" dirty="0" smtClean="0"/>
              <a:t> </a:t>
            </a:r>
          </a:p>
          <a:p>
            <a:pPr>
              <a:spcBef>
                <a:spcPct val="50000"/>
              </a:spcBef>
            </a:pPr>
            <a:r>
              <a:rPr lang="en-US" dirty="0" smtClean="0"/>
              <a:t>E-MBR for all </a:t>
            </a:r>
            <a:r>
              <a:rPr lang="en-US" dirty="0" err="1" smtClean="0"/>
              <a:t>n,k</a:t>
            </a:r>
            <a:r>
              <a:rPr lang="en-US" dirty="0" smtClean="0"/>
              <a:t>, for </a:t>
            </a:r>
            <a:r>
              <a:rPr lang="en-US" dirty="0" err="1" smtClean="0"/>
              <a:t>d</a:t>
            </a:r>
            <a:r>
              <a:rPr lang="en-US" dirty="0" smtClean="0"/>
              <a:t>=n-1 matches cut-set bound. </a:t>
            </a:r>
          </a:p>
          <a:p>
            <a:pPr>
              <a:spcBef>
                <a:spcPct val="50000"/>
              </a:spcBef>
            </a:pPr>
            <a:r>
              <a:rPr lang="en-US" dirty="0"/>
              <a:t>[</a:t>
            </a:r>
            <a:r>
              <a:rPr lang="en-US" dirty="0" err="1"/>
              <a:t>Suh</a:t>
            </a:r>
            <a:r>
              <a:rPr lang="en-US" dirty="0"/>
              <a:t>, </a:t>
            </a:r>
            <a:r>
              <a:rPr lang="en-US" dirty="0" err="1"/>
              <a:t>Ramchandran</a:t>
            </a:r>
            <a:r>
              <a:rPr lang="en-US" dirty="0"/>
              <a:t> (2010) </a:t>
            </a:r>
            <a:r>
              <a:rPr lang="en-US" dirty="0" smtClean="0"/>
              <a:t>]</a:t>
            </a:r>
          </a:p>
          <a:p>
            <a:pPr>
              <a:spcBef>
                <a:spcPct val="50000"/>
              </a:spcBef>
            </a:pPr>
            <a:r>
              <a:rPr lang="en-US" dirty="0" smtClean="0"/>
              <a:t>  </a:t>
            </a:r>
            <a:endParaRPr lang="en-US" dirty="0"/>
          </a:p>
          <a:p>
            <a:pPr>
              <a:spcBef>
                <a:spcPct val="50000"/>
              </a:spcBef>
            </a:pPr>
            <a:endParaRPr lang="en-US" dirty="0"/>
          </a:p>
          <a:p>
            <a:pPr>
              <a:spcBef>
                <a:spcPct val="50000"/>
              </a:spcBef>
            </a:pPr>
            <a:endParaRPr lang="en-US" dirty="0"/>
          </a:p>
        </p:txBody>
      </p:sp>
      <p:sp>
        <p:nvSpPr>
          <p:cNvPr id="5"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a:solidFill>
                  <a:srgbClr val="B2B2B2"/>
                </a:solidFill>
                <a:latin typeface="+mj-lt"/>
                <a:ea typeface="ＭＳ Ｐゴシック" pitchFamily="-112" charset="-128"/>
                <a:cs typeface="ＭＳ Ｐゴシック" pitchFamily="-112" charset="-128"/>
              </a:rPr>
              <a:t>What is known about</a:t>
            </a:r>
            <a:r>
              <a:rPr lang="en-US" sz="3600" b="1" kern="0" dirty="0" smtClean="0">
                <a:solidFill>
                  <a:srgbClr val="B2B2B2"/>
                </a:solidFill>
                <a:latin typeface="+mj-lt"/>
                <a:ea typeface="ＭＳ Ｐゴシック" pitchFamily="-112" charset="-128"/>
                <a:cs typeface="ＭＳ Ｐゴシック" pitchFamily="-112" charset="-128"/>
              </a:rPr>
              <a:t> </a:t>
            </a:r>
            <a:r>
              <a:rPr lang="en-US" sz="3600" b="1" kern="0" dirty="0" smtClean="0">
                <a:solidFill>
                  <a:schemeClr val="accent1">
                    <a:lumMod val="25000"/>
                  </a:schemeClr>
                </a:solidFill>
                <a:latin typeface="+mj-lt"/>
                <a:ea typeface="ＭＳ Ｐゴシック" pitchFamily="-112" charset="-128"/>
                <a:cs typeface="ＭＳ Ｐゴシック" pitchFamily="-112" charset="-128"/>
              </a:rPr>
              <a:t>exact </a:t>
            </a:r>
            <a:r>
              <a:rPr lang="en-US" sz="3600" b="1" kern="0" dirty="0" smtClean="0">
                <a:solidFill>
                  <a:srgbClr val="B2B2B2"/>
                </a:solidFill>
                <a:latin typeface="+mj-lt"/>
                <a:ea typeface="ＭＳ Ｐゴシック" pitchFamily="-112" charset="-128"/>
                <a:cs typeface="ＭＳ Ｐゴシック" pitchFamily="-112" charset="-128"/>
              </a:rPr>
              <a:t>repair</a:t>
            </a:r>
            <a:endParaRPr lang="en-US" sz="3600" b="1" kern="0" dirty="0">
              <a:solidFill>
                <a:srgbClr val="B2B2B2"/>
              </a:solidFill>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12"/>
          </p:nvPr>
        </p:nvSpPr>
        <p:spPr>
          <a:noFill/>
        </p:spPr>
        <p:txBody>
          <a:bodyPr/>
          <a:lstStyle/>
          <a:p>
            <a:fld id="{D931B091-B897-6246-B1B6-B978102DDCFD}" type="slidenum">
              <a:rPr lang="en-US">
                <a:latin typeface="Arial" charset="0"/>
              </a:rPr>
              <a:pPr/>
              <a:t>32</a:t>
            </a:fld>
            <a:endParaRPr lang="en-US">
              <a:latin typeface="Arial" charset="0"/>
            </a:endParaRPr>
          </a:p>
        </p:txBody>
      </p:sp>
      <p:sp>
        <p:nvSpPr>
          <p:cNvPr id="7" name="Text Box 3"/>
          <p:cNvSpPr txBox="1">
            <a:spLocks noChangeArrowheads="1"/>
          </p:cNvSpPr>
          <p:nvPr/>
        </p:nvSpPr>
        <p:spPr bwMode="auto">
          <a:xfrm>
            <a:off x="471488" y="1709738"/>
            <a:ext cx="8204200" cy="3170099"/>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2000" dirty="0" smtClean="0"/>
              <a:t>What </a:t>
            </a:r>
            <a:r>
              <a:rPr lang="en-US" sz="2000" dirty="0"/>
              <a:t>can be done for high rates</a:t>
            </a:r>
            <a:r>
              <a:rPr lang="en-US" sz="2000" dirty="0" smtClean="0"/>
              <a:t>?</a:t>
            </a:r>
          </a:p>
          <a:p>
            <a:pPr>
              <a:spcBef>
                <a:spcPct val="50000"/>
              </a:spcBef>
              <a:buFontTx/>
              <a:buChar char="•"/>
            </a:pPr>
            <a:r>
              <a:rPr lang="en-US" sz="2000" dirty="0" smtClean="0"/>
              <a:t>Recently the </a:t>
            </a:r>
            <a:r>
              <a:rPr lang="en-US" sz="2000" b="1" dirty="0" smtClean="0">
                <a:solidFill>
                  <a:srgbClr val="808080"/>
                </a:solidFill>
              </a:rPr>
              <a:t>symbol extension technique </a:t>
            </a:r>
            <a:r>
              <a:rPr lang="en-US" sz="2000" dirty="0" smtClean="0"/>
              <a:t>(</a:t>
            </a:r>
            <a:r>
              <a:rPr lang="en-US" sz="2000" dirty="0" err="1" smtClean="0"/>
              <a:t>Cadambe</a:t>
            </a:r>
            <a:r>
              <a:rPr lang="en-US" sz="2000" dirty="0" smtClean="0"/>
              <a:t>, </a:t>
            </a:r>
            <a:r>
              <a:rPr lang="en-US" sz="2000" dirty="0" err="1" smtClean="0"/>
              <a:t>Jafar</a:t>
            </a:r>
            <a:r>
              <a:rPr lang="en-US" sz="2000" dirty="0" smtClean="0"/>
              <a:t>, </a:t>
            </a:r>
            <a:r>
              <a:rPr lang="en-US" sz="2000" dirty="0" err="1" smtClean="0"/>
              <a:t>Maleki</a:t>
            </a:r>
            <a:r>
              <a:rPr lang="en-US" sz="2000" dirty="0" smtClean="0"/>
              <a:t>) and independently (</a:t>
            </a:r>
            <a:r>
              <a:rPr lang="en-US" sz="2000" dirty="0" err="1" smtClean="0"/>
              <a:t>Suh</a:t>
            </a:r>
            <a:r>
              <a:rPr lang="en-US" sz="2000" dirty="0" smtClean="0"/>
              <a:t>, </a:t>
            </a:r>
            <a:r>
              <a:rPr lang="en-US" sz="2000" dirty="0" err="1" smtClean="0"/>
              <a:t>Ramchandran</a:t>
            </a:r>
            <a:r>
              <a:rPr lang="en-US" sz="2000" dirty="0" smtClean="0"/>
              <a:t>) was shown to approach cut-set bound for E-MSR, </a:t>
            </a:r>
            <a:r>
              <a:rPr lang="en-US" sz="2000" b="1" dirty="0" smtClean="0"/>
              <a:t>for all (</a:t>
            </a:r>
            <a:r>
              <a:rPr lang="en-US" sz="2000" b="1" dirty="0" err="1" smtClean="0"/>
              <a:t>k,n,d</a:t>
            </a:r>
            <a:r>
              <a:rPr lang="en-US" sz="2000" b="1" dirty="0" smtClean="0"/>
              <a:t>)</a:t>
            </a:r>
            <a:r>
              <a:rPr lang="en-US" sz="2000" dirty="0" smtClean="0"/>
              <a:t>. </a:t>
            </a:r>
          </a:p>
          <a:p>
            <a:pPr>
              <a:spcBef>
                <a:spcPct val="50000"/>
              </a:spcBef>
              <a:buFont typeface="Arial"/>
              <a:buChar char="•"/>
            </a:pPr>
            <a:r>
              <a:rPr lang="en-US" sz="2000" dirty="0" smtClean="0"/>
              <a:t>(However requires enormous field size and sub-</a:t>
            </a:r>
            <a:r>
              <a:rPr lang="en-US" sz="2000" dirty="0" err="1" smtClean="0"/>
              <a:t>packetization</a:t>
            </a:r>
            <a:r>
              <a:rPr lang="en-US" sz="2000" dirty="0" smtClean="0"/>
              <a:t>.)</a:t>
            </a:r>
          </a:p>
          <a:p>
            <a:pPr>
              <a:spcBef>
                <a:spcPct val="50000"/>
              </a:spcBef>
              <a:buFont typeface="Arial"/>
              <a:buChar char="•"/>
            </a:pPr>
            <a:r>
              <a:rPr lang="en-US" sz="2000" dirty="0" smtClean="0"/>
              <a:t>Shows that linear codes suffice to approach cut-set region for exact repair, for the whole range of parameters.</a:t>
            </a:r>
          </a:p>
          <a:p>
            <a:pPr>
              <a:spcBef>
                <a:spcPct val="50000"/>
              </a:spcBef>
            </a:pPr>
            <a:r>
              <a:rPr lang="en-US" sz="2000" dirty="0" smtClean="0"/>
              <a:t>   </a:t>
            </a:r>
          </a:p>
          <a:p>
            <a:pPr>
              <a:spcBef>
                <a:spcPct val="50000"/>
              </a:spcBef>
            </a:pPr>
            <a:endParaRPr lang="en-US" dirty="0"/>
          </a:p>
        </p:txBody>
      </p:sp>
      <p:sp>
        <p:nvSpPr>
          <p:cNvPr id="5"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a:solidFill>
                  <a:srgbClr val="B2B2B2"/>
                </a:solidFill>
                <a:latin typeface="+mj-lt"/>
                <a:ea typeface="ＭＳ Ｐゴシック" pitchFamily="-112" charset="-128"/>
                <a:cs typeface="ＭＳ Ｐゴシック" pitchFamily="-112" charset="-128"/>
              </a:rPr>
              <a:t>What is known about</a:t>
            </a:r>
            <a:r>
              <a:rPr lang="en-US" sz="3600" b="1" kern="0" dirty="0" smtClean="0">
                <a:solidFill>
                  <a:srgbClr val="B2B2B2"/>
                </a:solidFill>
                <a:latin typeface="+mj-lt"/>
                <a:ea typeface="ＭＳ Ｐゴシック" pitchFamily="-112" charset="-128"/>
                <a:cs typeface="ＭＳ Ｐゴシック" pitchFamily="-112" charset="-128"/>
              </a:rPr>
              <a:t> </a:t>
            </a:r>
            <a:r>
              <a:rPr lang="en-US" sz="3600" b="1" kern="0" dirty="0" smtClean="0">
                <a:solidFill>
                  <a:schemeClr val="accent1">
                    <a:lumMod val="25000"/>
                  </a:schemeClr>
                </a:solidFill>
                <a:latin typeface="+mj-lt"/>
                <a:ea typeface="ＭＳ Ｐゴシック" pitchFamily="-112" charset="-128"/>
                <a:cs typeface="ＭＳ Ｐゴシック" pitchFamily="-112" charset="-128"/>
              </a:rPr>
              <a:t>exact </a:t>
            </a:r>
            <a:r>
              <a:rPr lang="en-US" sz="3600" b="1" kern="0" dirty="0" smtClean="0">
                <a:solidFill>
                  <a:srgbClr val="B2B2B2"/>
                </a:solidFill>
                <a:latin typeface="+mj-lt"/>
                <a:ea typeface="ＭＳ Ｐゴシック" pitchFamily="-112" charset="-128"/>
                <a:cs typeface="ＭＳ Ｐゴシック" pitchFamily="-112" charset="-128"/>
              </a:rPr>
              <a:t>repair</a:t>
            </a:r>
            <a:endParaRPr lang="en-US" sz="3600" b="1" kern="0" dirty="0">
              <a:solidFill>
                <a:srgbClr val="B2B2B2"/>
              </a:solidFill>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p>
            <a:fld id="{BF3C7AE0-300D-714D-A58C-236EC003C926}" type="slidenum">
              <a:rPr lang="en-US">
                <a:latin typeface="Arial" charset="0"/>
              </a:rPr>
              <a:pPr/>
              <a:t>33</a:t>
            </a:fld>
            <a:endParaRPr lang="en-US">
              <a:latin typeface="Arial" charset="0"/>
            </a:endParaRPr>
          </a:p>
        </p:txBody>
      </p:sp>
      <p:pic>
        <p:nvPicPr>
          <p:cNvPr id="59396" name="Picture 8" descr="RC_tradeoff2"/>
          <p:cNvPicPr>
            <a:picLocks noChangeAspect="1" noChangeArrowheads="1"/>
          </p:cNvPicPr>
          <p:nvPr/>
        </p:nvPicPr>
        <p:blipFill>
          <a:blip r:embed="rId3"/>
          <a:srcRect/>
          <a:stretch>
            <a:fillRect/>
          </a:stretch>
        </p:blipFill>
        <p:spPr bwMode="auto">
          <a:xfrm>
            <a:off x="431800" y="1622425"/>
            <a:ext cx="6815138" cy="4789488"/>
          </a:xfrm>
          <a:prstGeom prst="rect">
            <a:avLst/>
          </a:prstGeom>
          <a:noFill/>
          <a:ln w="9525">
            <a:noFill/>
            <a:miter lim="800000"/>
            <a:headEnd/>
            <a:tailEnd/>
          </a:ln>
        </p:spPr>
      </p:pic>
      <p:grpSp>
        <p:nvGrpSpPr>
          <p:cNvPr id="2" name="Group 22"/>
          <p:cNvGrpSpPr/>
          <p:nvPr/>
        </p:nvGrpSpPr>
        <p:grpSpPr>
          <a:xfrm>
            <a:off x="2060575" y="1874838"/>
            <a:ext cx="6843713" cy="3341687"/>
            <a:chOff x="2060575" y="1874838"/>
            <a:chExt cx="6843713" cy="3341687"/>
          </a:xfrm>
        </p:grpSpPr>
        <p:sp>
          <p:nvSpPr>
            <p:cNvPr id="59397" name="Line 9"/>
            <p:cNvSpPr>
              <a:spLocks noChangeShapeType="1"/>
            </p:cNvSpPr>
            <p:nvPr/>
          </p:nvSpPr>
          <p:spPr bwMode="auto">
            <a:xfrm flipH="1">
              <a:off x="5324475" y="3956050"/>
              <a:ext cx="1924050" cy="12604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398" name="Text Box 10"/>
            <p:cNvSpPr txBox="1">
              <a:spLocks noChangeArrowheads="1"/>
            </p:cNvSpPr>
            <p:nvPr/>
          </p:nvSpPr>
          <p:spPr bwMode="auto">
            <a:xfrm>
              <a:off x="7208838" y="3711575"/>
              <a:ext cx="1695450" cy="830263"/>
            </a:xfrm>
            <a:prstGeom prst="rect">
              <a:avLst/>
            </a:prstGeom>
            <a:noFill/>
            <a:ln w="9525">
              <a:noFill/>
              <a:miter lim="800000"/>
              <a:headEnd/>
              <a:tailEnd/>
            </a:ln>
          </p:spPr>
          <p:txBody>
            <a:bodyPr>
              <a:prstTxWarp prst="textNoShape">
                <a:avLst/>
              </a:prstTxWarp>
              <a:spAutoFit/>
            </a:bodyPr>
            <a:lstStyle/>
            <a:p>
              <a:pPr>
                <a:spcBef>
                  <a:spcPct val="50000"/>
                </a:spcBef>
              </a:pPr>
              <a:r>
                <a:rPr lang="en-US" sz="1600"/>
                <a:t>Min-Storage Regenerating  code</a:t>
              </a:r>
              <a:endParaRPr lang="en-US"/>
            </a:p>
          </p:txBody>
        </p:sp>
        <p:sp>
          <p:nvSpPr>
            <p:cNvPr id="59399" name="Text Box 11"/>
            <p:cNvSpPr txBox="1">
              <a:spLocks noChangeArrowheads="1"/>
            </p:cNvSpPr>
            <p:nvPr/>
          </p:nvSpPr>
          <p:spPr bwMode="auto">
            <a:xfrm>
              <a:off x="6935788" y="1874838"/>
              <a:ext cx="1785937" cy="839787"/>
            </a:xfrm>
            <a:prstGeom prst="rect">
              <a:avLst/>
            </a:prstGeom>
            <a:noFill/>
            <a:ln w="9525">
              <a:noFill/>
              <a:miter lim="800000"/>
              <a:headEnd/>
              <a:tailEnd/>
            </a:ln>
          </p:spPr>
          <p:txBody>
            <a:bodyPr>
              <a:prstTxWarp prst="textNoShape">
                <a:avLst/>
              </a:prstTxWarp>
              <a:spAutoFit/>
            </a:bodyPr>
            <a:lstStyle/>
            <a:p>
              <a:pPr>
                <a:spcBef>
                  <a:spcPct val="50000"/>
                </a:spcBef>
              </a:pPr>
              <a:r>
                <a:rPr lang="en-US" sz="1600"/>
                <a:t>Min-Bandwidth Regenerating code</a:t>
              </a:r>
              <a:endParaRPr lang="en-US"/>
            </a:p>
          </p:txBody>
        </p:sp>
        <p:sp>
          <p:nvSpPr>
            <p:cNvPr id="59400" name="Line 12"/>
            <p:cNvSpPr>
              <a:spLocks noChangeShapeType="1"/>
            </p:cNvSpPr>
            <p:nvPr/>
          </p:nvSpPr>
          <p:spPr bwMode="auto">
            <a:xfrm flipH="1">
              <a:off x="2060575" y="2266950"/>
              <a:ext cx="4933950" cy="11906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sp>
        <p:nvSpPr>
          <p:cNvPr id="59401" name="Text Box 13"/>
          <p:cNvSpPr txBox="1">
            <a:spLocks noChangeArrowheads="1"/>
          </p:cNvSpPr>
          <p:nvPr/>
        </p:nvSpPr>
        <p:spPr bwMode="auto">
          <a:xfrm>
            <a:off x="752475" y="2913063"/>
            <a:ext cx="498475" cy="457200"/>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a:latin typeface="Arial" charset="0"/>
              </a:rPr>
              <a:t>α</a:t>
            </a:r>
            <a:endParaRPr lang="en-US"/>
          </a:p>
        </p:txBody>
      </p:sp>
      <p:sp>
        <p:nvSpPr>
          <p:cNvPr id="59402" name="Text Box 14"/>
          <p:cNvSpPr txBox="1">
            <a:spLocks noChangeArrowheads="1"/>
          </p:cNvSpPr>
          <p:nvPr/>
        </p:nvSpPr>
        <p:spPr bwMode="auto">
          <a:xfrm>
            <a:off x="4783138" y="6016625"/>
            <a:ext cx="1121919" cy="461665"/>
          </a:xfrm>
          <a:prstGeom prst="rect">
            <a:avLst/>
          </a:prstGeom>
          <a:solidFill>
            <a:schemeClr val="bg1"/>
          </a:solidFill>
          <a:ln w="9525">
            <a:noFill/>
            <a:miter lim="800000"/>
            <a:headEnd/>
            <a:tailEnd/>
          </a:ln>
        </p:spPr>
        <p:txBody>
          <a:bodyPr wrap="square">
            <a:prstTxWarp prst="textNoShape">
              <a:avLst/>
            </a:prstTxWarp>
            <a:spAutoFit/>
          </a:bodyPr>
          <a:lstStyle/>
          <a:p>
            <a:pPr>
              <a:spcBef>
                <a:spcPct val="50000"/>
              </a:spcBef>
            </a:pPr>
            <a:r>
              <a:rPr lang="en-US" dirty="0" err="1" smtClean="0">
                <a:latin typeface="Arial" charset="0"/>
              </a:rPr>
              <a:t>γ</a:t>
            </a:r>
            <a:r>
              <a:rPr lang="en-US" dirty="0" smtClean="0">
                <a:latin typeface="Arial" charset="0"/>
              </a:rPr>
              <a:t>=</a:t>
            </a:r>
            <a:r>
              <a:rPr lang="en-US" dirty="0" err="1" smtClean="0">
                <a:latin typeface="Arial" charset="0"/>
              </a:rPr>
              <a:t>βd</a:t>
            </a:r>
            <a:endParaRPr lang="en-US" dirty="0"/>
          </a:p>
        </p:txBody>
      </p:sp>
      <p:grpSp>
        <p:nvGrpSpPr>
          <p:cNvPr id="3" name="Group 21"/>
          <p:cNvGrpSpPr/>
          <p:nvPr/>
        </p:nvGrpSpPr>
        <p:grpSpPr>
          <a:xfrm>
            <a:off x="2424222" y="2782684"/>
            <a:ext cx="4421078" cy="766465"/>
            <a:chOff x="2424222" y="2782684"/>
            <a:chExt cx="4421078" cy="766465"/>
          </a:xfrm>
        </p:grpSpPr>
        <p:sp>
          <p:nvSpPr>
            <p:cNvPr id="14" name="TextBox 13"/>
            <p:cNvSpPr txBox="1"/>
            <p:nvPr/>
          </p:nvSpPr>
          <p:spPr>
            <a:xfrm>
              <a:off x="4253022" y="3087484"/>
              <a:ext cx="2592278" cy="461665"/>
            </a:xfrm>
            <a:prstGeom prst="rect">
              <a:avLst/>
            </a:prstGeom>
            <a:noFill/>
          </p:spPr>
          <p:txBody>
            <a:bodyPr wrap="square" rtlCol="0">
              <a:spAutoFit/>
            </a:bodyPr>
            <a:lstStyle/>
            <a:p>
              <a:r>
                <a:rPr lang="en-US" dirty="0" smtClean="0"/>
                <a:t>E-MSR Point</a:t>
              </a:r>
              <a:endParaRPr lang="en-US" dirty="0"/>
            </a:p>
          </p:txBody>
        </p:sp>
        <p:sp>
          <p:nvSpPr>
            <p:cNvPr id="17" name="TextBox 16"/>
            <p:cNvSpPr txBox="1"/>
            <p:nvPr/>
          </p:nvSpPr>
          <p:spPr>
            <a:xfrm>
              <a:off x="2424222" y="2782684"/>
              <a:ext cx="2858978" cy="461665"/>
            </a:xfrm>
            <a:prstGeom prst="rect">
              <a:avLst/>
            </a:prstGeom>
            <a:noFill/>
          </p:spPr>
          <p:txBody>
            <a:bodyPr wrap="square" rtlCol="0">
              <a:spAutoFit/>
            </a:bodyPr>
            <a:lstStyle/>
            <a:p>
              <a:r>
                <a:rPr lang="en-US" dirty="0" smtClean="0"/>
                <a:t>E-MBR Point</a:t>
              </a:r>
              <a:endParaRPr lang="en-US" dirty="0"/>
            </a:p>
          </p:txBody>
        </p:sp>
      </p:grpSp>
      <p:grpSp>
        <p:nvGrpSpPr>
          <p:cNvPr id="4" name="Group 20"/>
          <p:cNvGrpSpPr/>
          <p:nvPr/>
        </p:nvGrpSpPr>
        <p:grpSpPr>
          <a:xfrm>
            <a:off x="1854200" y="3352800"/>
            <a:ext cx="3467100" cy="2032000"/>
            <a:chOff x="1854200" y="3352800"/>
            <a:chExt cx="3467100" cy="2032000"/>
          </a:xfrm>
        </p:grpSpPr>
        <p:cxnSp>
          <p:nvCxnSpPr>
            <p:cNvPr id="13" name="Straight Arrow Connector 12"/>
            <p:cNvCxnSpPr/>
            <p:nvPr/>
          </p:nvCxnSpPr>
          <p:spPr>
            <a:xfrm rot="5400000">
              <a:off x="4410412" y="4363255"/>
              <a:ext cx="1596170" cy="1588"/>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flipV="1">
              <a:off x="2096204" y="3403600"/>
              <a:ext cx="1599497" cy="18634"/>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105400" y="5194300"/>
              <a:ext cx="2159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854200" y="3352800"/>
              <a:ext cx="215900" cy="1905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B2B2B2"/>
                </a:solidFill>
                <a:effectLst/>
                <a:uLnTx/>
                <a:uFillTx/>
                <a:latin typeface="+mj-lt"/>
                <a:ea typeface="ＭＳ Ｐゴシック" pitchFamily="-112" charset="-128"/>
                <a:cs typeface="ＭＳ Ｐゴシック" pitchFamily="-112" charset="-128"/>
              </a:rPr>
              <a:t>Exact Storage-Communication tradeoff?</a:t>
            </a:r>
            <a:endParaRPr kumimoji="0" lang="en-US" sz="44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812800" y="3733800"/>
            <a:ext cx="6769100" cy="444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4" name="Slide Number Placeholder 3"/>
          <p:cNvSpPr>
            <a:spLocks noGrp="1"/>
          </p:cNvSpPr>
          <p:nvPr>
            <p:ph type="sldNum" sz="quarter" idx="12"/>
          </p:nvPr>
        </p:nvSpPr>
        <p:spPr/>
        <p:txBody>
          <a:bodyPr/>
          <a:lstStyle/>
          <a:p>
            <a:pPr>
              <a:defRPr/>
            </a:pPr>
            <a:fld id="{A07CDB20-95D2-1143-81F0-F223C662353F}" type="slidenum">
              <a:rPr lang="en-US" smtClean="0"/>
              <a:pPr>
                <a:defRPr/>
              </a:pPr>
              <a:t>34</a:t>
            </a:fld>
            <a:endParaRPr lang="en-US"/>
          </a:p>
        </p:txBody>
      </p:sp>
      <p:sp>
        <p:nvSpPr>
          <p:cNvPr id="5" name="TextBox 4"/>
          <p:cNvSpPr txBox="1"/>
          <p:nvPr/>
        </p:nvSpPr>
        <p:spPr>
          <a:xfrm>
            <a:off x="952500" y="1587500"/>
            <a:ext cx="7023100" cy="3908762"/>
          </a:xfrm>
          <a:prstGeom prst="rect">
            <a:avLst/>
          </a:prstGeom>
          <a:noFill/>
        </p:spPr>
        <p:txBody>
          <a:bodyPr wrap="square" rtlCol="0">
            <a:spAutoFit/>
          </a:bodyPr>
          <a:lstStyle/>
          <a:p>
            <a:pPr>
              <a:buFont typeface="Arial"/>
              <a:buChar char="•"/>
            </a:pPr>
            <a:r>
              <a:rPr lang="en-US" sz="2000" dirty="0" smtClean="0"/>
              <a:t>Storing Distributed information using codes. The repair problem</a:t>
            </a:r>
          </a:p>
          <a:p>
            <a:pPr>
              <a:buFont typeface="Arial"/>
              <a:buChar char="•"/>
            </a:pPr>
            <a:endParaRPr lang="en-US" sz="2000" dirty="0" smtClean="0"/>
          </a:p>
          <a:p>
            <a:pPr>
              <a:buFont typeface="Arial"/>
              <a:buChar char="•"/>
            </a:pPr>
            <a:r>
              <a:rPr lang="en-US" sz="2000" dirty="0" smtClean="0"/>
              <a:t>Functional Repair and Exact Repair. Minimum Storage and Minimum Bandwidth Regenerating codes. The state of the art.</a:t>
            </a:r>
          </a:p>
          <a:p>
            <a:pPr>
              <a:buFont typeface="Arial"/>
              <a:buChar char="•"/>
            </a:pPr>
            <a:endParaRPr lang="en-US" sz="2000" dirty="0" smtClean="0"/>
          </a:p>
          <a:p>
            <a:pPr>
              <a:buFont typeface="Arial"/>
              <a:buChar char="•"/>
            </a:pPr>
            <a:r>
              <a:rPr lang="en-US" sz="2000" dirty="0" smtClean="0"/>
              <a:t>Some new simple Min-Bandwidth Regenerating codes.</a:t>
            </a:r>
          </a:p>
          <a:p>
            <a:pPr>
              <a:buFont typeface="Arial"/>
              <a:buChar char="•"/>
            </a:pPr>
            <a:endParaRPr lang="en-US" sz="2000" dirty="0" smtClean="0"/>
          </a:p>
          <a:p>
            <a:pPr>
              <a:buFont typeface="Arial"/>
              <a:buChar char="•"/>
            </a:pPr>
            <a:r>
              <a:rPr lang="en-US" sz="2000" dirty="0" smtClean="0"/>
              <a:t>Interference Alignment and Open problems  </a:t>
            </a:r>
          </a:p>
          <a:p>
            <a:pPr>
              <a:buFont typeface="Arial"/>
              <a:buChar char="•"/>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6" name="Group 85"/>
          <p:cNvGrpSpPr/>
          <p:nvPr/>
        </p:nvGrpSpPr>
        <p:grpSpPr>
          <a:xfrm>
            <a:off x="177800" y="1993324"/>
            <a:ext cx="5715000" cy="3382528"/>
            <a:chOff x="177800" y="1993324"/>
            <a:chExt cx="5715000" cy="3382528"/>
          </a:xfrm>
        </p:grpSpPr>
        <p:sp>
          <p:nvSpPr>
            <p:cNvPr id="5" name="TextBox 4"/>
            <p:cNvSpPr txBox="1"/>
            <p:nvPr/>
          </p:nvSpPr>
          <p:spPr>
            <a:xfrm>
              <a:off x="177800" y="1993324"/>
              <a:ext cx="2286000" cy="584776"/>
            </a:xfrm>
            <a:prstGeom prst="rect">
              <a:avLst/>
            </a:prstGeom>
            <a:noFill/>
          </p:spPr>
          <p:txBody>
            <a:bodyPr wrap="square" rtlCol="0">
              <a:spAutoFit/>
            </a:bodyPr>
            <a:lstStyle/>
            <a:p>
              <a:r>
                <a:rPr lang="en-US" sz="1600" dirty="0" smtClean="0"/>
                <a:t>File is Separated in </a:t>
              </a:r>
              <a:r>
                <a:rPr lang="en-US" sz="1600" dirty="0" err="1" smtClean="0"/>
                <a:t>m</a:t>
              </a:r>
              <a:r>
                <a:rPr lang="en-US" sz="1600" dirty="0" smtClean="0"/>
                <a:t> blocks</a:t>
              </a:r>
              <a:endParaRPr lang="en-US" sz="1600" dirty="0"/>
            </a:p>
          </p:txBody>
        </p:sp>
        <p:grpSp>
          <p:nvGrpSpPr>
            <p:cNvPr id="84" name="Group 83"/>
            <p:cNvGrpSpPr/>
            <p:nvPr/>
          </p:nvGrpSpPr>
          <p:grpSpPr>
            <a:xfrm>
              <a:off x="508000" y="2273300"/>
              <a:ext cx="5384800" cy="3102552"/>
              <a:chOff x="508000" y="2273300"/>
              <a:chExt cx="5384800" cy="3102552"/>
            </a:xfrm>
          </p:grpSpPr>
          <p:sp>
            <p:nvSpPr>
              <p:cNvPr id="6" name="Rectangle 5"/>
              <p:cNvSpPr/>
              <p:nvPr/>
            </p:nvSpPr>
            <p:spPr>
              <a:xfrm>
                <a:off x="3378200" y="27320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8000" y="4676776"/>
                <a:ext cx="2514600" cy="584776"/>
              </a:xfrm>
              <a:prstGeom prst="rect">
                <a:avLst/>
              </a:prstGeom>
              <a:noFill/>
            </p:spPr>
            <p:txBody>
              <a:bodyPr wrap="square" rtlCol="0">
                <a:spAutoFit/>
              </a:bodyPr>
              <a:lstStyle/>
              <a:p>
                <a:r>
                  <a:rPr lang="en-US" sz="1600" dirty="0" smtClean="0"/>
                  <a:t>An MDS</a:t>
                </a:r>
              </a:p>
              <a:p>
                <a:r>
                  <a:rPr lang="en-US" sz="1600" dirty="0" smtClean="0"/>
                  <a:t>code produces T blocks.</a:t>
                </a:r>
              </a:p>
            </p:txBody>
          </p:sp>
          <p:cxnSp>
            <p:nvCxnSpPr>
              <p:cNvPr id="9" name="Straight Connector 8"/>
              <p:cNvCxnSpPr/>
              <p:nvPr/>
            </p:nvCxnSpPr>
            <p:spPr>
              <a:xfrm flipV="1">
                <a:off x="1701800" y="2273300"/>
                <a:ext cx="1676400" cy="4572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01800" y="4330700"/>
                <a:ext cx="1676400" cy="460376"/>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378200" y="31892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378200" y="3627617"/>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78200" y="40274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473200" y="27320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473200" y="31892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73200" y="3627617"/>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73200" y="40274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78200" y="4486276"/>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378200" y="2273300"/>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378200" y="4791076"/>
                <a:ext cx="2514600" cy="584776"/>
              </a:xfrm>
              <a:prstGeom prst="rect">
                <a:avLst/>
              </a:prstGeom>
              <a:noFill/>
            </p:spPr>
            <p:txBody>
              <a:bodyPr wrap="square" rtlCol="0">
                <a:spAutoFit/>
              </a:bodyPr>
              <a:lstStyle/>
              <a:p>
                <a:r>
                  <a:rPr lang="en-US" sz="1600" dirty="0" smtClean="0"/>
                  <a:t>Each coded block is stored in </a:t>
                </a:r>
                <a:r>
                  <a:rPr lang="en-US" sz="1600" dirty="0" err="1" smtClean="0"/>
                  <a:t>r</a:t>
                </a:r>
                <a:r>
                  <a:rPr lang="en-US" sz="1600" dirty="0" smtClean="0"/>
                  <a:t> nodes. </a:t>
                </a:r>
              </a:p>
              <a:p>
                <a:endParaRPr lang="en-US" sz="1600" dirty="0" smtClean="0"/>
              </a:p>
            </p:txBody>
          </p:sp>
          <p:cxnSp>
            <p:nvCxnSpPr>
              <p:cNvPr id="46" name="Straight Connector 45"/>
              <p:cNvCxnSpPr/>
              <p:nvPr/>
            </p:nvCxnSpPr>
            <p:spPr>
              <a:xfrm rot="5400000">
                <a:off x="368300" y="3570288"/>
                <a:ext cx="1524000"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30250" y="3340100"/>
                <a:ext cx="419100" cy="369332"/>
              </a:xfrm>
              <a:prstGeom prst="rect">
                <a:avLst/>
              </a:prstGeom>
              <a:noFill/>
            </p:spPr>
            <p:txBody>
              <a:bodyPr wrap="square" rtlCol="0">
                <a:spAutoFit/>
              </a:bodyPr>
              <a:lstStyle/>
              <a:p>
                <a:r>
                  <a:rPr lang="en-US" dirty="0" err="1" smtClean="0"/>
                  <a:t>m</a:t>
                </a:r>
                <a:endParaRPr lang="en-US" dirty="0"/>
              </a:p>
            </p:txBody>
          </p:sp>
        </p:grpSp>
      </p:grpSp>
      <p:grpSp>
        <p:nvGrpSpPr>
          <p:cNvPr id="82" name="Group 81"/>
          <p:cNvGrpSpPr/>
          <p:nvPr/>
        </p:nvGrpSpPr>
        <p:grpSpPr>
          <a:xfrm>
            <a:off x="6586935" y="2243056"/>
            <a:ext cx="2366565" cy="3175740"/>
            <a:chOff x="6586935" y="2243056"/>
            <a:chExt cx="2366565" cy="3175740"/>
          </a:xfrm>
        </p:grpSpPr>
        <p:sp>
          <p:nvSpPr>
            <p:cNvPr id="68" name="TextBox 67"/>
            <p:cNvSpPr txBox="1"/>
            <p:nvPr/>
          </p:nvSpPr>
          <p:spPr>
            <a:xfrm>
              <a:off x="6591300" y="4834020"/>
              <a:ext cx="2362200" cy="584776"/>
            </a:xfrm>
            <a:prstGeom prst="rect">
              <a:avLst/>
            </a:prstGeom>
            <a:noFill/>
          </p:spPr>
          <p:txBody>
            <a:bodyPr wrap="square" rtlCol="0">
              <a:spAutoFit/>
            </a:bodyPr>
            <a:lstStyle/>
            <a:p>
              <a:r>
                <a:rPr lang="en-US" sz="1600" dirty="0" smtClean="0"/>
                <a:t>Each storage node</a:t>
              </a:r>
            </a:p>
            <a:p>
              <a:r>
                <a:rPr lang="en-US" sz="1600" dirty="0" smtClean="0"/>
                <a:t>Stores </a:t>
              </a:r>
              <a:r>
                <a:rPr lang="en-US" sz="1600" dirty="0" err="1" smtClean="0"/>
                <a:t>d</a:t>
              </a:r>
              <a:r>
                <a:rPr lang="en-US" sz="1600" dirty="0" smtClean="0"/>
                <a:t> coded blocks.</a:t>
              </a:r>
            </a:p>
          </p:txBody>
        </p:sp>
        <p:grpSp>
          <p:nvGrpSpPr>
            <p:cNvPr id="81" name="Group 80"/>
            <p:cNvGrpSpPr/>
            <p:nvPr/>
          </p:nvGrpSpPr>
          <p:grpSpPr>
            <a:xfrm>
              <a:off x="6586935" y="2243056"/>
              <a:ext cx="2305050" cy="2502064"/>
              <a:chOff x="6586935" y="2243056"/>
              <a:chExt cx="2305050" cy="2502064"/>
            </a:xfrm>
          </p:grpSpPr>
          <p:cxnSp>
            <p:nvCxnSpPr>
              <p:cNvPr id="69" name="Straight Connector 68"/>
              <p:cNvCxnSpPr/>
              <p:nvPr/>
            </p:nvCxnSpPr>
            <p:spPr>
              <a:xfrm rot="5400000">
                <a:off x="7310061" y="3387349"/>
                <a:ext cx="2196266"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8472885" y="2955646"/>
                <a:ext cx="419100" cy="369332"/>
              </a:xfrm>
              <a:prstGeom prst="rect">
                <a:avLst/>
              </a:prstGeom>
              <a:noFill/>
            </p:spPr>
            <p:txBody>
              <a:bodyPr wrap="square" rtlCol="0">
                <a:spAutoFit/>
              </a:bodyPr>
              <a:lstStyle/>
              <a:p>
                <a:r>
                  <a:rPr lang="en-US" dirty="0" err="1" smtClean="0"/>
                  <a:t>n</a:t>
                </a:r>
                <a:endParaRPr lang="en-US" dirty="0"/>
              </a:p>
            </p:txBody>
          </p:sp>
          <p:grpSp>
            <p:nvGrpSpPr>
              <p:cNvPr id="80" name="Group 79"/>
              <p:cNvGrpSpPr/>
              <p:nvPr/>
            </p:nvGrpSpPr>
            <p:grpSpPr>
              <a:xfrm>
                <a:off x="6586935" y="2243056"/>
                <a:ext cx="1629965" cy="2502064"/>
                <a:chOff x="6586935" y="2243056"/>
                <a:chExt cx="1629965" cy="2502064"/>
              </a:xfrm>
            </p:grpSpPr>
            <p:cxnSp>
              <p:nvCxnSpPr>
                <p:cNvPr id="49" name="Straight Connector 48"/>
                <p:cNvCxnSpPr/>
                <p:nvPr/>
              </p:nvCxnSpPr>
              <p:spPr>
                <a:xfrm flipV="1">
                  <a:off x="6616700" y="241057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616700" y="240899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586935" y="224305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616700" y="28844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616700" y="288290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586935" y="271696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616700" y="334010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616700" y="333851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586935" y="317257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616700" y="381401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616700" y="381242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586935" y="364648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616700" y="4363326"/>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616700" y="4361738"/>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586935" y="4195804"/>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Can 71"/>
                <p:cNvSpPr/>
                <p:nvPr/>
              </p:nvSpPr>
              <p:spPr>
                <a:xfrm>
                  <a:off x="7912100" y="2290010"/>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an 72"/>
                <p:cNvSpPr/>
                <p:nvPr/>
              </p:nvSpPr>
              <p:spPr>
                <a:xfrm>
                  <a:off x="7912100" y="275506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an 73"/>
                <p:cNvSpPr/>
                <p:nvPr/>
              </p:nvSpPr>
              <p:spPr>
                <a:xfrm>
                  <a:off x="7912100" y="324437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an 74"/>
                <p:cNvSpPr/>
                <p:nvPr/>
              </p:nvSpPr>
              <p:spPr>
                <a:xfrm>
                  <a:off x="7912100" y="3709432"/>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Can 76"/>
                <p:cNvSpPr/>
                <p:nvPr/>
              </p:nvSpPr>
              <p:spPr>
                <a:xfrm>
                  <a:off x="7912100" y="4285538"/>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76"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smtClean="0">
                <a:solidFill>
                  <a:srgbClr val="B2B2B2"/>
                </a:solidFill>
                <a:latin typeface="+mj-lt"/>
                <a:ea typeface="ＭＳ Ｐゴシック" pitchFamily="-112" charset="-128"/>
                <a:cs typeface="ＭＳ Ｐゴシック" pitchFamily="-112" charset="-128"/>
              </a:rPr>
              <a:t>Simple regenerating codes</a:t>
            </a:r>
            <a:endParaRPr lang="en-US" sz="3600" b="1" kern="0" dirty="0">
              <a:solidFill>
                <a:srgbClr val="B2B2B2"/>
              </a:solidFill>
              <a:latin typeface="+mj-lt"/>
              <a:ea typeface="ＭＳ Ｐゴシック" pitchFamily="-112" charset="-128"/>
              <a:cs typeface="ＭＳ Ｐゴシック" pitchFamily="-112" charset="-128"/>
            </a:endParaRPr>
          </a:p>
        </p:txBody>
      </p:sp>
      <p:grpSp>
        <p:nvGrpSpPr>
          <p:cNvPr id="83" name="Group 82"/>
          <p:cNvGrpSpPr/>
          <p:nvPr/>
        </p:nvGrpSpPr>
        <p:grpSpPr>
          <a:xfrm>
            <a:off x="3683000" y="1993324"/>
            <a:ext cx="2903935" cy="2797752"/>
            <a:chOff x="3683000" y="1993324"/>
            <a:chExt cx="2903935" cy="2797752"/>
          </a:xfrm>
        </p:grpSpPr>
        <p:cxnSp>
          <p:nvCxnSpPr>
            <p:cNvPr id="30" name="Straight Connector 29"/>
            <p:cNvCxnSpPr>
              <a:stCxn id="25" idx="3"/>
            </p:cNvCxnSpPr>
            <p:nvPr/>
          </p:nvCxnSpPr>
          <p:spPr>
            <a:xfrm flipV="1">
              <a:off x="3683000" y="22748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978400" y="1993324"/>
              <a:ext cx="1608535" cy="2797752"/>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978400" y="2204303"/>
              <a:ext cx="1562100" cy="2308324"/>
            </a:xfrm>
            <a:prstGeom prst="rect">
              <a:avLst/>
            </a:prstGeom>
            <a:noFill/>
          </p:spPr>
          <p:txBody>
            <a:bodyPr wrap="square" rtlCol="0">
              <a:spAutoFit/>
            </a:bodyPr>
            <a:lstStyle/>
            <a:p>
              <a:r>
                <a:rPr lang="en-US" sz="1600" dirty="0"/>
                <a:t>A</a:t>
              </a:r>
              <a:r>
                <a:rPr lang="en-US" sz="1600" dirty="0" smtClean="0"/>
                <a:t>djacency matrix of an expander graph. </a:t>
              </a:r>
            </a:p>
            <a:p>
              <a:endParaRPr lang="en-US" sz="1600" dirty="0" smtClean="0"/>
            </a:p>
            <a:p>
              <a:r>
                <a:rPr lang="en-US" sz="1600" dirty="0" smtClean="0"/>
                <a:t>Every </a:t>
              </a:r>
              <a:r>
                <a:rPr lang="en-US" sz="1600" dirty="0" err="1" smtClean="0"/>
                <a:t>k</a:t>
              </a:r>
              <a:r>
                <a:rPr lang="en-US" sz="1600" dirty="0" smtClean="0"/>
                <a:t> right nodes are adjacent to </a:t>
              </a:r>
              <a:r>
                <a:rPr lang="en-US" sz="1600" dirty="0" err="1" smtClean="0"/>
                <a:t>m</a:t>
              </a:r>
              <a:r>
                <a:rPr lang="en-US" sz="1600" dirty="0" smtClean="0"/>
                <a:t> left nodes.</a:t>
              </a:r>
            </a:p>
            <a:p>
              <a:endParaRPr lang="en-US" sz="1600" dirty="0" smtClean="0"/>
            </a:p>
          </p:txBody>
        </p:sp>
        <p:cxnSp>
          <p:nvCxnSpPr>
            <p:cNvPr id="85" name="Straight Connector 84"/>
            <p:cNvCxnSpPr>
              <a:stCxn id="25" idx="3"/>
            </p:cNvCxnSpPr>
            <p:nvPr/>
          </p:nvCxnSpPr>
          <p:spPr>
            <a:xfrm>
              <a:off x="3683000" y="24257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3683000" y="2744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683000" y="2895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3695700" y="32019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3695700" y="33528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683000" y="3633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683000" y="3784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3683000" y="40401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683000" y="41910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3695700" y="44846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695700" y="46355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85"/>
          <p:cNvGrpSpPr/>
          <p:nvPr/>
        </p:nvGrpSpPr>
        <p:grpSpPr>
          <a:xfrm>
            <a:off x="177800" y="1993324"/>
            <a:ext cx="5715000" cy="3382528"/>
            <a:chOff x="177800" y="1993324"/>
            <a:chExt cx="5715000" cy="3382528"/>
          </a:xfrm>
        </p:grpSpPr>
        <p:sp>
          <p:nvSpPr>
            <p:cNvPr id="5" name="TextBox 4"/>
            <p:cNvSpPr txBox="1"/>
            <p:nvPr/>
          </p:nvSpPr>
          <p:spPr>
            <a:xfrm>
              <a:off x="177800" y="1993324"/>
              <a:ext cx="2286000" cy="584776"/>
            </a:xfrm>
            <a:prstGeom prst="rect">
              <a:avLst/>
            </a:prstGeom>
            <a:noFill/>
          </p:spPr>
          <p:txBody>
            <a:bodyPr wrap="square" rtlCol="0">
              <a:spAutoFit/>
            </a:bodyPr>
            <a:lstStyle/>
            <a:p>
              <a:r>
                <a:rPr lang="en-US" sz="1600" dirty="0" smtClean="0"/>
                <a:t>File is Separated in </a:t>
              </a:r>
              <a:r>
                <a:rPr lang="en-US" sz="1600" dirty="0" err="1" smtClean="0"/>
                <a:t>m</a:t>
              </a:r>
              <a:r>
                <a:rPr lang="en-US" sz="1600" dirty="0" smtClean="0"/>
                <a:t> blocks</a:t>
              </a:r>
              <a:endParaRPr lang="en-US" sz="1600" dirty="0"/>
            </a:p>
          </p:txBody>
        </p:sp>
        <p:grpSp>
          <p:nvGrpSpPr>
            <p:cNvPr id="3" name="Group 83"/>
            <p:cNvGrpSpPr/>
            <p:nvPr/>
          </p:nvGrpSpPr>
          <p:grpSpPr>
            <a:xfrm>
              <a:off x="508000" y="2273300"/>
              <a:ext cx="5384800" cy="3102552"/>
              <a:chOff x="508000" y="2273300"/>
              <a:chExt cx="5384800" cy="3102552"/>
            </a:xfrm>
          </p:grpSpPr>
          <p:sp>
            <p:nvSpPr>
              <p:cNvPr id="6" name="Rectangle 5"/>
              <p:cNvSpPr/>
              <p:nvPr/>
            </p:nvSpPr>
            <p:spPr>
              <a:xfrm>
                <a:off x="3378200" y="27320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8000" y="4676776"/>
                <a:ext cx="2514600" cy="584776"/>
              </a:xfrm>
              <a:prstGeom prst="rect">
                <a:avLst/>
              </a:prstGeom>
              <a:noFill/>
            </p:spPr>
            <p:txBody>
              <a:bodyPr wrap="square" rtlCol="0">
                <a:spAutoFit/>
              </a:bodyPr>
              <a:lstStyle/>
              <a:p>
                <a:r>
                  <a:rPr lang="en-US" sz="1600" dirty="0" smtClean="0"/>
                  <a:t>An MDS</a:t>
                </a:r>
              </a:p>
              <a:p>
                <a:r>
                  <a:rPr lang="en-US" sz="1600" dirty="0" smtClean="0"/>
                  <a:t>code produces T blocks.</a:t>
                </a:r>
              </a:p>
            </p:txBody>
          </p:sp>
          <p:cxnSp>
            <p:nvCxnSpPr>
              <p:cNvPr id="9" name="Straight Connector 8"/>
              <p:cNvCxnSpPr/>
              <p:nvPr/>
            </p:nvCxnSpPr>
            <p:spPr>
              <a:xfrm flipV="1">
                <a:off x="1701800" y="2273300"/>
                <a:ext cx="1676400" cy="4572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01800" y="4330700"/>
                <a:ext cx="1676400" cy="460376"/>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378200" y="31892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378200" y="3627617"/>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78200" y="40274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473200" y="27320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473200" y="31892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73200" y="3627617"/>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73200" y="40274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78200" y="4486276"/>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378200" y="2273300"/>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378200" y="4791076"/>
                <a:ext cx="2514600" cy="584776"/>
              </a:xfrm>
              <a:prstGeom prst="rect">
                <a:avLst/>
              </a:prstGeom>
              <a:noFill/>
            </p:spPr>
            <p:txBody>
              <a:bodyPr wrap="square" rtlCol="0">
                <a:spAutoFit/>
              </a:bodyPr>
              <a:lstStyle/>
              <a:p>
                <a:r>
                  <a:rPr lang="en-US" sz="1600" dirty="0" smtClean="0"/>
                  <a:t>Each coded block is stored in </a:t>
                </a:r>
                <a:r>
                  <a:rPr lang="en-US" sz="1600" dirty="0" err="1" smtClean="0"/>
                  <a:t>r</a:t>
                </a:r>
                <a:r>
                  <a:rPr lang="en-US" sz="1600" dirty="0" smtClean="0"/>
                  <a:t> nodes. </a:t>
                </a:r>
              </a:p>
              <a:p>
                <a:endParaRPr lang="en-US" sz="1600" dirty="0" smtClean="0"/>
              </a:p>
            </p:txBody>
          </p:sp>
          <p:cxnSp>
            <p:nvCxnSpPr>
              <p:cNvPr id="46" name="Straight Connector 45"/>
              <p:cNvCxnSpPr/>
              <p:nvPr/>
            </p:nvCxnSpPr>
            <p:spPr>
              <a:xfrm rot="5400000">
                <a:off x="368300" y="3570288"/>
                <a:ext cx="1524000"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30250" y="3340100"/>
                <a:ext cx="419100" cy="369332"/>
              </a:xfrm>
              <a:prstGeom prst="rect">
                <a:avLst/>
              </a:prstGeom>
              <a:noFill/>
            </p:spPr>
            <p:txBody>
              <a:bodyPr wrap="square" rtlCol="0">
                <a:spAutoFit/>
              </a:bodyPr>
              <a:lstStyle/>
              <a:p>
                <a:r>
                  <a:rPr lang="en-US" dirty="0" err="1" smtClean="0"/>
                  <a:t>m</a:t>
                </a:r>
                <a:endParaRPr lang="en-US" dirty="0"/>
              </a:p>
            </p:txBody>
          </p:sp>
        </p:grpSp>
      </p:grpSp>
      <p:grpSp>
        <p:nvGrpSpPr>
          <p:cNvPr id="4" name="Group 81"/>
          <p:cNvGrpSpPr/>
          <p:nvPr/>
        </p:nvGrpSpPr>
        <p:grpSpPr>
          <a:xfrm>
            <a:off x="6586935" y="2243056"/>
            <a:ext cx="2366565" cy="3175740"/>
            <a:chOff x="6586935" y="2243056"/>
            <a:chExt cx="2366565" cy="3175740"/>
          </a:xfrm>
        </p:grpSpPr>
        <p:sp>
          <p:nvSpPr>
            <p:cNvPr id="68" name="TextBox 67"/>
            <p:cNvSpPr txBox="1"/>
            <p:nvPr/>
          </p:nvSpPr>
          <p:spPr>
            <a:xfrm>
              <a:off x="6591300" y="4834020"/>
              <a:ext cx="2362200" cy="584776"/>
            </a:xfrm>
            <a:prstGeom prst="rect">
              <a:avLst/>
            </a:prstGeom>
            <a:noFill/>
          </p:spPr>
          <p:txBody>
            <a:bodyPr wrap="square" rtlCol="0">
              <a:spAutoFit/>
            </a:bodyPr>
            <a:lstStyle/>
            <a:p>
              <a:r>
                <a:rPr lang="en-US" sz="1600" dirty="0" smtClean="0"/>
                <a:t>Each storage node</a:t>
              </a:r>
            </a:p>
            <a:p>
              <a:r>
                <a:rPr lang="en-US" sz="1600" dirty="0" smtClean="0"/>
                <a:t>Stores </a:t>
              </a:r>
              <a:r>
                <a:rPr lang="en-US" sz="1600" dirty="0" err="1" smtClean="0"/>
                <a:t>d</a:t>
              </a:r>
              <a:r>
                <a:rPr lang="en-US" sz="1600" dirty="0" smtClean="0"/>
                <a:t> coded blocks.</a:t>
              </a:r>
            </a:p>
          </p:txBody>
        </p:sp>
        <p:grpSp>
          <p:nvGrpSpPr>
            <p:cNvPr id="8" name="Group 80"/>
            <p:cNvGrpSpPr/>
            <p:nvPr/>
          </p:nvGrpSpPr>
          <p:grpSpPr>
            <a:xfrm>
              <a:off x="6586935" y="2243056"/>
              <a:ext cx="2305050" cy="2502064"/>
              <a:chOff x="6586935" y="2243056"/>
              <a:chExt cx="2305050" cy="2502064"/>
            </a:xfrm>
          </p:grpSpPr>
          <p:cxnSp>
            <p:nvCxnSpPr>
              <p:cNvPr id="69" name="Straight Connector 68"/>
              <p:cNvCxnSpPr/>
              <p:nvPr/>
            </p:nvCxnSpPr>
            <p:spPr>
              <a:xfrm rot="5400000">
                <a:off x="7310061" y="3387349"/>
                <a:ext cx="2196266"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8472885" y="2955646"/>
                <a:ext cx="419100" cy="369332"/>
              </a:xfrm>
              <a:prstGeom prst="rect">
                <a:avLst/>
              </a:prstGeom>
              <a:noFill/>
            </p:spPr>
            <p:txBody>
              <a:bodyPr wrap="square" rtlCol="0">
                <a:spAutoFit/>
              </a:bodyPr>
              <a:lstStyle/>
              <a:p>
                <a:r>
                  <a:rPr lang="en-US" dirty="0" err="1" smtClean="0"/>
                  <a:t>n</a:t>
                </a:r>
                <a:endParaRPr lang="en-US" dirty="0"/>
              </a:p>
            </p:txBody>
          </p:sp>
          <p:grpSp>
            <p:nvGrpSpPr>
              <p:cNvPr id="10" name="Group 79"/>
              <p:cNvGrpSpPr/>
              <p:nvPr/>
            </p:nvGrpSpPr>
            <p:grpSpPr>
              <a:xfrm>
                <a:off x="6586935" y="2243056"/>
                <a:ext cx="1629965" cy="2502064"/>
                <a:chOff x="6586935" y="2243056"/>
                <a:chExt cx="1629965" cy="2502064"/>
              </a:xfrm>
            </p:grpSpPr>
            <p:cxnSp>
              <p:nvCxnSpPr>
                <p:cNvPr id="49" name="Straight Connector 48"/>
                <p:cNvCxnSpPr/>
                <p:nvPr/>
              </p:nvCxnSpPr>
              <p:spPr>
                <a:xfrm flipV="1">
                  <a:off x="6616700" y="241057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616700" y="240899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586935" y="224305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616700" y="28844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616700" y="288290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586935" y="271696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616700" y="334010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616700" y="333851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586935" y="317257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616700" y="381401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616700" y="381242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586935" y="364648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616700" y="4363326"/>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616700" y="4361738"/>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586935" y="4195804"/>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Can 71"/>
                <p:cNvSpPr/>
                <p:nvPr/>
              </p:nvSpPr>
              <p:spPr>
                <a:xfrm>
                  <a:off x="7912100" y="2290010"/>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an 72"/>
                <p:cNvSpPr/>
                <p:nvPr/>
              </p:nvSpPr>
              <p:spPr>
                <a:xfrm>
                  <a:off x="7912100" y="275506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an 73"/>
                <p:cNvSpPr/>
                <p:nvPr/>
              </p:nvSpPr>
              <p:spPr>
                <a:xfrm>
                  <a:off x="7912100" y="324437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an 74"/>
                <p:cNvSpPr/>
                <p:nvPr/>
              </p:nvSpPr>
              <p:spPr>
                <a:xfrm>
                  <a:off x="7912100" y="3709432"/>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Can 76"/>
                <p:cNvSpPr/>
                <p:nvPr/>
              </p:nvSpPr>
              <p:spPr>
                <a:xfrm>
                  <a:off x="7912100" y="4285538"/>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76"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smtClean="0">
                <a:solidFill>
                  <a:srgbClr val="B2B2B2"/>
                </a:solidFill>
                <a:latin typeface="+mj-lt"/>
                <a:ea typeface="ＭＳ Ｐゴシック" pitchFamily="-112" charset="-128"/>
                <a:cs typeface="ＭＳ Ｐゴシック" pitchFamily="-112" charset="-128"/>
              </a:rPr>
              <a:t>Simple regenerating codes</a:t>
            </a:r>
            <a:endParaRPr lang="en-US" sz="3600" b="1" kern="0" dirty="0">
              <a:solidFill>
                <a:srgbClr val="B2B2B2"/>
              </a:solidFill>
              <a:latin typeface="+mj-lt"/>
              <a:ea typeface="ＭＳ Ｐゴシック" pitchFamily="-112" charset="-128"/>
              <a:cs typeface="ＭＳ Ｐゴシック" pitchFamily="-112" charset="-128"/>
            </a:endParaRPr>
          </a:p>
        </p:txBody>
      </p:sp>
      <p:grpSp>
        <p:nvGrpSpPr>
          <p:cNvPr id="12" name="Group 82"/>
          <p:cNvGrpSpPr/>
          <p:nvPr/>
        </p:nvGrpSpPr>
        <p:grpSpPr>
          <a:xfrm>
            <a:off x="3683000" y="1993324"/>
            <a:ext cx="2903935" cy="2797752"/>
            <a:chOff x="3683000" y="1993324"/>
            <a:chExt cx="2903935" cy="2797752"/>
          </a:xfrm>
        </p:grpSpPr>
        <p:cxnSp>
          <p:nvCxnSpPr>
            <p:cNvPr id="30" name="Straight Connector 29"/>
            <p:cNvCxnSpPr>
              <a:stCxn id="25" idx="3"/>
            </p:cNvCxnSpPr>
            <p:nvPr/>
          </p:nvCxnSpPr>
          <p:spPr>
            <a:xfrm flipV="1">
              <a:off x="3683000" y="22748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978400" y="1993324"/>
              <a:ext cx="1608535" cy="2797752"/>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978400" y="2204303"/>
              <a:ext cx="1562100" cy="2308324"/>
            </a:xfrm>
            <a:prstGeom prst="rect">
              <a:avLst/>
            </a:prstGeom>
            <a:noFill/>
          </p:spPr>
          <p:txBody>
            <a:bodyPr wrap="square" rtlCol="0">
              <a:spAutoFit/>
            </a:bodyPr>
            <a:lstStyle/>
            <a:p>
              <a:r>
                <a:rPr lang="en-US" sz="1600" dirty="0"/>
                <a:t>A</a:t>
              </a:r>
              <a:r>
                <a:rPr lang="en-US" sz="1600" dirty="0" smtClean="0"/>
                <a:t>djacency matrix of an expander graph. </a:t>
              </a:r>
            </a:p>
            <a:p>
              <a:endParaRPr lang="en-US" sz="1600" dirty="0" smtClean="0"/>
            </a:p>
            <a:p>
              <a:r>
                <a:rPr lang="en-US" sz="1600" dirty="0" smtClean="0"/>
                <a:t>Every </a:t>
              </a:r>
              <a:r>
                <a:rPr lang="en-US" sz="1600" dirty="0" err="1" smtClean="0"/>
                <a:t>k</a:t>
              </a:r>
              <a:r>
                <a:rPr lang="en-US" sz="1600" dirty="0" smtClean="0"/>
                <a:t> right nodes are adjacent to </a:t>
              </a:r>
              <a:r>
                <a:rPr lang="en-US" sz="1600" dirty="0" err="1" smtClean="0"/>
                <a:t>m</a:t>
              </a:r>
              <a:r>
                <a:rPr lang="en-US" sz="1600" dirty="0" smtClean="0"/>
                <a:t> left nodes.</a:t>
              </a:r>
            </a:p>
            <a:p>
              <a:endParaRPr lang="en-US" sz="1600" dirty="0" smtClean="0"/>
            </a:p>
          </p:txBody>
        </p:sp>
        <p:cxnSp>
          <p:nvCxnSpPr>
            <p:cNvPr id="85" name="Straight Connector 84"/>
            <p:cNvCxnSpPr>
              <a:stCxn id="25" idx="3"/>
            </p:cNvCxnSpPr>
            <p:nvPr/>
          </p:nvCxnSpPr>
          <p:spPr>
            <a:xfrm>
              <a:off x="3683000" y="24257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3683000" y="2744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683000" y="2895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3695700" y="32019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3695700" y="33528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683000" y="3633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683000" y="3784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3683000" y="40401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683000" y="41910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3695700" y="44846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695700" y="46355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1" name="TextBox 70"/>
          <p:cNvSpPr txBox="1"/>
          <p:nvPr/>
        </p:nvSpPr>
        <p:spPr>
          <a:xfrm>
            <a:off x="406400" y="5600700"/>
            <a:ext cx="8089900" cy="461665"/>
          </a:xfrm>
          <a:prstGeom prst="rect">
            <a:avLst/>
          </a:prstGeom>
          <a:noFill/>
        </p:spPr>
        <p:txBody>
          <a:bodyPr wrap="square" rtlCol="0">
            <a:spAutoFit/>
          </a:bodyPr>
          <a:lstStyle/>
          <a:p>
            <a:r>
              <a:rPr lang="en-US" dirty="0" smtClean="0"/>
              <a:t>Claim 1: This code has the (</a:t>
            </a:r>
            <a:r>
              <a:rPr lang="en-US" dirty="0" err="1" smtClean="0"/>
              <a:t>n,k</a:t>
            </a:r>
            <a:r>
              <a:rPr lang="en-US" dirty="0" smtClean="0"/>
              <a:t>) recovery property.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3378200" y="27320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77800" y="1993324"/>
            <a:ext cx="2286000" cy="584776"/>
          </a:xfrm>
          <a:prstGeom prst="rect">
            <a:avLst/>
          </a:prstGeom>
          <a:noFill/>
        </p:spPr>
        <p:txBody>
          <a:bodyPr wrap="square" rtlCol="0">
            <a:spAutoFit/>
          </a:bodyPr>
          <a:lstStyle/>
          <a:p>
            <a:r>
              <a:rPr lang="en-US" sz="1600" dirty="0" smtClean="0"/>
              <a:t>File is Separated in </a:t>
            </a:r>
            <a:r>
              <a:rPr lang="en-US" sz="1600" dirty="0" err="1" smtClean="0"/>
              <a:t>m</a:t>
            </a:r>
            <a:r>
              <a:rPr lang="en-US" sz="1600" dirty="0" smtClean="0"/>
              <a:t> blocks</a:t>
            </a:r>
            <a:endParaRPr lang="en-US" sz="1600" dirty="0"/>
          </a:p>
        </p:txBody>
      </p:sp>
      <p:sp>
        <p:nvSpPr>
          <p:cNvPr id="7" name="TextBox 6"/>
          <p:cNvSpPr txBox="1"/>
          <p:nvPr/>
        </p:nvSpPr>
        <p:spPr>
          <a:xfrm>
            <a:off x="508000" y="4676776"/>
            <a:ext cx="2514600" cy="584776"/>
          </a:xfrm>
          <a:prstGeom prst="rect">
            <a:avLst/>
          </a:prstGeom>
          <a:noFill/>
        </p:spPr>
        <p:txBody>
          <a:bodyPr wrap="square" rtlCol="0">
            <a:spAutoFit/>
          </a:bodyPr>
          <a:lstStyle/>
          <a:p>
            <a:r>
              <a:rPr lang="en-US" sz="1600" dirty="0" smtClean="0"/>
              <a:t>An MDS</a:t>
            </a:r>
          </a:p>
          <a:p>
            <a:r>
              <a:rPr lang="en-US" sz="1600" dirty="0" smtClean="0"/>
              <a:t>code produces T blocks.</a:t>
            </a:r>
          </a:p>
        </p:txBody>
      </p:sp>
      <p:cxnSp>
        <p:nvCxnSpPr>
          <p:cNvPr id="9" name="Straight Connector 8"/>
          <p:cNvCxnSpPr/>
          <p:nvPr/>
        </p:nvCxnSpPr>
        <p:spPr>
          <a:xfrm flipV="1">
            <a:off x="1701800" y="2273300"/>
            <a:ext cx="1676400" cy="4572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01800" y="4330700"/>
            <a:ext cx="1676400" cy="460376"/>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473200" y="27320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473200" y="31892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73200" y="3627617"/>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73200" y="40274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378200" y="2273300"/>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stCxn id="25" idx="3"/>
          </p:cNvCxnSpPr>
          <p:nvPr/>
        </p:nvCxnSpPr>
        <p:spPr>
          <a:xfrm flipV="1">
            <a:off x="3683000" y="22748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78200" y="4791076"/>
            <a:ext cx="2514600" cy="584776"/>
          </a:xfrm>
          <a:prstGeom prst="rect">
            <a:avLst/>
          </a:prstGeom>
          <a:noFill/>
        </p:spPr>
        <p:txBody>
          <a:bodyPr wrap="square" rtlCol="0">
            <a:spAutoFit/>
          </a:bodyPr>
          <a:lstStyle/>
          <a:p>
            <a:r>
              <a:rPr lang="en-US" sz="1600" dirty="0" smtClean="0"/>
              <a:t>Each coded block is stored in </a:t>
            </a:r>
            <a:r>
              <a:rPr lang="en-US" sz="1600" dirty="0" err="1" smtClean="0"/>
              <a:t>r</a:t>
            </a:r>
            <a:r>
              <a:rPr lang="en-US" sz="1600" dirty="0" smtClean="0"/>
              <a:t> nodes. </a:t>
            </a:r>
          </a:p>
          <a:p>
            <a:endParaRPr lang="en-US" sz="1600" dirty="0" smtClean="0"/>
          </a:p>
        </p:txBody>
      </p:sp>
      <p:cxnSp>
        <p:nvCxnSpPr>
          <p:cNvPr id="46" name="Straight Connector 45"/>
          <p:cNvCxnSpPr/>
          <p:nvPr/>
        </p:nvCxnSpPr>
        <p:spPr>
          <a:xfrm rot="5400000">
            <a:off x="368300" y="3570288"/>
            <a:ext cx="1524000"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30250" y="3340100"/>
            <a:ext cx="419100" cy="369332"/>
          </a:xfrm>
          <a:prstGeom prst="rect">
            <a:avLst/>
          </a:prstGeom>
          <a:noFill/>
        </p:spPr>
        <p:txBody>
          <a:bodyPr wrap="square" rtlCol="0">
            <a:spAutoFit/>
          </a:bodyPr>
          <a:lstStyle/>
          <a:p>
            <a:r>
              <a:rPr lang="en-US" dirty="0" err="1" smtClean="0"/>
              <a:t>m</a:t>
            </a:r>
            <a:endParaRPr lang="en-US" dirty="0"/>
          </a:p>
        </p:txBody>
      </p:sp>
      <p:cxnSp>
        <p:nvCxnSpPr>
          <p:cNvPr id="49" name="Straight Connector 48"/>
          <p:cNvCxnSpPr/>
          <p:nvPr/>
        </p:nvCxnSpPr>
        <p:spPr>
          <a:xfrm flipV="1">
            <a:off x="6616700" y="241057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616700" y="240899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586935" y="224305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616700" y="28844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616700" y="288290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586935" y="271696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616700" y="334010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616700" y="333851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586935" y="317257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616700" y="381401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616700" y="381242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586935" y="364648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616700" y="4363326"/>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616700" y="4361738"/>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586935" y="4195804"/>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6591300" y="4834020"/>
            <a:ext cx="2362200" cy="584776"/>
          </a:xfrm>
          <a:prstGeom prst="rect">
            <a:avLst/>
          </a:prstGeom>
          <a:noFill/>
        </p:spPr>
        <p:txBody>
          <a:bodyPr wrap="square" rtlCol="0">
            <a:spAutoFit/>
          </a:bodyPr>
          <a:lstStyle/>
          <a:p>
            <a:r>
              <a:rPr lang="en-US" sz="1600" dirty="0" smtClean="0"/>
              <a:t>Each storage node</a:t>
            </a:r>
          </a:p>
          <a:p>
            <a:r>
              <a:rPr lang="en-US" sz="1600" dirty="0" smtClean="0"/>
              <a:t>Stores </a:t>
            </a:r>
            <a:r>
              <a:rPr lang="en-US" sz="1600" dirty="0" err="1" smtClean="0"/>
              <a:t>d</a:t>
            </a:r>
            <a:r>
              <a:rPr lang="en-US" sz="1600" dirty="0" smtClean="0"/>
              <a:t> coded blocks.</a:t>
            </a:r>
          </a:p>
        </p:txBody>
      </p:sp>
      <p:cxnSp>
        <p:nvCxnSpPr>
          <p:cNvPr id="69" name="Straight Connector 68"/>
          <p:cNvCxnSpPr/>
          <p:nvPr/>
        </p:nvCxnSpPr>
        <p:spPr>
          <a:xfrm rot="5400000">
            <a:off x="7310061" y="3387349"/>
            <a:ext cx="2196266"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8472885" y="2955646"/>
            <a:ext cx="419100" cy="369332"/>
          </a:xfrm>
          <a:prstGeom prst="rect">
            <a:avLst/>
          </a:prstGeom>
          <a:noFill/>
        </p:spPr>
        <p:txBody>
          <a:bodyPr wrap="square" rtlCol="0">
            <a:spAutoFit/>
          </a:bodyPr>
          <a:lstStyle/>
          <a:p>
            <a:r>
              <a:rPr lang="en-US" dirty="0" err="1" smtClean="0"/>
              <a:t>n</a:t>
            </a:r>
            <a:endParaRPr lang="en-US" dirty="0"/>
          </a:p>
        </p:txBody>
      </p:sp>
      <p:sp>
        <p:nvSpPr>
          <p:cNvPr id="72" name="Can 71"/>
          <p:cNvSpPr/>
          <p:nvPr/>
        </p:nvSpPr>
        <p:spPr>
          <a:xfrm>
            <a:off x="7912100" y="2290010"/>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Can 76"/>
          <p:cNvSpPr/>
          <p:nvPr/>
        </p:nvSpPr>
        <p:spPr>
          <a:xfrm>
            <a:off x="7912100" y="4285538"/>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4978400" y="1993324"/>
            <a:ext cx="1608535" cy="2797752"/>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978400" y="2204303"/>
            <a:ext cx="1562100" cy="2308324"/>
          </a:xfrm>
          <a:prstGeom prst="rect">
            <a:avLst/>
          </a:prstGeom>
          <a:noFill/>
        </p:spPr>
        <p:txBody>
          <a:bodyPr wrap="square" rtlCol="0">
            <a:spAutoFit/>
          </a:bodyPr>
          <a:lstStyle/>
          <a:p>
            <a:r>
              <a:rPr lang="en-US" sz="1600" dirty="0"/>
              <a:t>A</a:t>
            </a:r>
            <a:r>
              <a:rPr lang="en-US" sz="1600" dirty="0" smtClean="0"/>
              <a:t>djacency matrix of an expander graph. </a:t>
            </a:r>
          </a:p>
          <a:p>
            <a:endParaRPr lang="en-US" sz="1600" dirty="0" smtClean="0"/>
          </a:p>
          <a:p>
            <a:r>
              <a:rPr lang="en-US" sz="1600" dirty="0" smtClean="0"/>
              <a:t>Every </a:t>
            </a:r>
            <a:r>
              <a:rPr lang="en-US" sz="1600" dirty="0" err="1" smtClean="0"/>
              <a:t>k</a:t>
            </a:r>
            <a:r>
              <a:rPr lang="en-US" sz="1600" dirty="0" smtClean="0"/>
              <a:t> right nodes are adjacent to </a:t>
            </a:r>
            <a:r>
              <a:rPr lang="en-US" sz="1600" dirty="0" err="1" smtClean="0"/>
              <a:t>m</a:t>
            </a:r>
            <a:r>
              <a:rPr lang="en-US" sz="1600" dirty="0" smtClean="0"/>
              <a:t> left nodes.</a:t>
            </a:r>
          </a:p>
          <a:p>
            <a:endParaRPr lang="en-US" sz="1600" dirty="0" smtClean="0"/>
          </a:p>
        </p:txBody>
      </p:sp>
      <p:sp>
        <p:nvSpPr>
          <p:cNvPr id="76"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smtClean="0">
                <a:solidFill>
                  <a:srgbClr val="B2B2B2"/>
                </a:solidFill>
                <a:latin typeface="+mj-lt"/>
                <a:ea typeface="ＭＳ Ｐゴシック" pitchFamily="-112" charset="-128"/>
                <a:cs typeface="ＭＳ Ｐゴシック" pitchFamily="-112" charset="-128"/>
              </a:rPr>
              <a:t>Simple regenerating codes</a:t>
            </a:r>
            <a:endParaRPr lang="en-US" sz="3600" b="1" kern="0" dirty="0">
              <a:solidFill>
                <a:srgbClr val="B2B2B2"/>
              </a:solidFill>
              <a:latin typeface="+mj-lt"/>
              <a:ea typeface="ＭＳ Ｐゴシック" pitchFamily="-112" charset="-128"/>
              <a:cs typeface="ＭＳ Ｐゴシック" pitchFamily="-112" charset="-128"/>
            </a:endParaRPr>
          </a:p>
        </p:txBody>
      </p:sp>
      <p:cxnSp>
        <p:nvCxnSpPr>
          <p:cNvPr id="85" name="Straight Connector 84"/>
          <p:cNvCxnSpPr>
            <a:stCxn id="25" idx="3"/>
          </p:cNvCxnSpPr>
          <p:nvPr/>
        </p:nvCxnSpPr>
        <p:spPr>
          <a:xfrm>
            <a:off x="3683000" y="24257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3683000" y="2744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683000" y="2895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3695700" y="32019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3695700" y="33528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683000" y="3633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683000" y="3784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3683000" y="40401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683000" y="41910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3695700" y="44846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695700" y="46355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06400" y="5600700"/>
            <a:ext cx="8089900" cy="461665"/>
          </a:xfrm>
          <a:prstGeom prst="rect">
            <a:avLst/>
          </a:prstGeom>
          <a:noFill/>
        </p:spPr>
        <p:txBody>
          <a:bodyPr wrap="square" rtlCol="0">
            <a:spAutoFit/>
          </a:bodyPr>
          <a:lstStyle/>
          <a:p>
            <a:r>
              <a:rPr lang="en-US" dirty="0" smtClean="0"/>
              <a:t>Claim 1: This code has the (</a:t>
            </a:r>
            <a:r>
              <a:rPr lang="en-US" dirty="0" err="1" smtClean="0"/>
              <a:t>n,k</a:t>
            </a:r>
            <a:r>
              <a:rPr lang="en-US" dirty="0" smtClean="0"/>
              <a:t>) recovery property.</a:t>
            </a:r>
            <a:endParaRPr lang="en-US" dirty="0"/>
          </a:p>
        </p:txBody>
      </p:sp>
      <p:grpSp>
        <p:nvGrpSpPr>
          <p:cNvPr id="87" name="Group 86"/>
          <p:cNvGrpSpPr/>
          <p:nvPr/>
        </p:nvGrpSpPr>
        <p:grpSpPr>
          <a:xfrm>
            <a:off x="6985000" y="965200"/>
            <a:ext cx="1879600" cy="3098800"/>
            <a:chOff x="9029700" y="800100"/>
            <a:chExt cx="1879600" cy="3098800"/>
          </a:xfrm>
        </p:grpSpPr>
        <p:sp>
          <p:nvSpPr>
            <p:cNvPr id="80" name="Rectangle 79"/>
            <p:cNvSpPr/>
            <p:nvPr/>
          </p:nvSpPr>
          <p:spPr>
            <a:xfrm>
              <a:off x="9804400" y="2463800"/>
              <a:ext cx="571500" cy="1435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9029700" y="800100"/>
              <a:ext cx="1879600" cy="707886"/>
            </a:xfrm>
            <a:prstGeom prst="rect">
              <a:avLst/>
            </a:prstGeom>
            <a:solidFill>
              <a:schemeClr val="bg2">
                <a:lumMod val="40000"/>
                <a:lumOff val="60000"/>
              </a:schemeClr>
            </a:solidFill>
          </p:spPr>
          <p:txBody>
            <a:bodyPr wrap="square" rtlCol="0">
              <a:spAutoFit/>
            </a:bodyPr>
            <a:lstStyle/>
            <a:p>
              <a:r>
                <a:rPr lang="en-US" sz="2000" dirty="0" smtClean="0"/>
                <a:t>Choose </a:t>
              </a:r>
              <a:r>
                <a:rPr lang="en-US" sz="2000" dirty="0" err="1" smtClean="0"/>
                <a:t>k</a:t>
              </a:r>
              <a:r>
                <a:rPr lang="en-US" sz="2000" dirty="0" smtClean="0"/>
                <a:t> right nodes</a:t>
              </a:r>
              <a:endParaRPr lang="en-US" sz="2000" dirty="0"/>
            </a:p>
          </p:txBody>
        </p:sp>
        <p:cxnSp>
          <p:nvCxnSpPr>
            <p:cNvPr id="83" name="Straight Arrow Connector 82"/>
            <p:cNvCxnSpPr>
              <a:endCxn id="80" idx="0"/>
            </p:cNvCxnSpPr>
            <p:nvPr/>
          </p:nvCxnSpPr>
          <p:spPr>
            <a:xfrm rot="5400000">
              <a:off x="9502775" y="1857375"/>
              <a:ext cx="1193800" cy="19050"/>
            </a:xfrm>
            <a:prstGeom prst="straightConnector1">
              <a:avLst/>
            </a:prstGeom>
            <a:ln w="7620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73" name="Can 72"/>
          <p:cNvSpPr/>
          <p:nvPr/>
        </p:nvSpPr>
        <p:spPr>
          <a:xfrm>
            <a:off x="7912100" y="275506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an 73"/>
          <p:cNvSpPr/>
          <p:nvPr/>
        </p:nvSpPr>
        <p:spPr>
          <a:xfrm>
            <a:off x="7912100" y="324437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an 74"/>
          <p:cNvSpPr/>
          <p:nvPr/>
        </p:nvSpPr>
        <p:spPr>
          <a:xfrm>
            <a:off x="7912100" y="3709432"/>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9" name="Group 98"/>
          <p:cNvGrpSpPr/>
          <p:nvPr/>
        </p:nvGrpSpPr>
        <p:grpSpPr>
          <a:xfrm>
            <a:off x="1854200" y="1409700"/>
            <a:ext cx="2425700" cy="3517900"/>
            <a:chOff x="9029700" y="800100"/>
            <a:chExt cx="2425700" cy="3517900"/>
          </a:xfrm>
        </p:grpSpPr>
        <p:sp>
          <p:nvSpPr>
            <p:cNvPr id="100" name="Rectangle 99"/>
            <p:cNvSpPr/>
            <p:nvPr/>
          </p:nvSpPr>
          <p:spPr>
            <a:xfrm>
              <a:off x="10414000" y="2489200"/>
              <a:ext cx="5715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extBox 100"/>
            <p:cNvSpPr txBox="1"/>
            <p:nvPr/>
          </p:nvSpPr>
          <p:spPr>
            <a:xfrm>
              <a:off x="9029700" y="800100"/>
              <a:ext cx="2425700" cy="707886"/>
            </a:xfrm>
            <a:prstGeom prst="rect">
              <a:avLst/>
            </a:prstGeom>
            <a:solidFill>
              <a:schemeClr val="bg1">
                <a:lumMod val="85000"/>
              </a:schemeClr>
            </a:solidFill>
          </p:spPr>
          <p:txBody>
            <a:bodyPr wrap="square" rtlCol="0">
              <a:spAutoFit/>
            </a:bodyPr>
            <a:lstStyle/>
            <a:p>
              <a:r>
                <a:rPr lang="en-US" sz="2000" dirty="0" smtClean="0"/>
                <a:t>They must know </a:t>
              </a:r>
              <a:r>
                <a:rPr lang="en-US" sz="2000" dirty="0" err="1" smtClean="0"/>
                <a:t>m</a:t>
              </a:r>
              <a:r>
                <a:rPr lang="en-US" sz="2000" dirty="0" smtClean="0"/>
                <a:t> left nodes</a:t>
              </a:r>
              <a:endParaRPr lang="en-US" sz="2000" dirty="0"/>
            </a:p>
          </p:txBody>
        </p:sp>
        <p:cxnSp>
          <p:nvCxnSpPr>
            <p:cNvPr id="102" name="Straight Arrow Connector 101"/>
            <p:cNvCxnSpPr>
              <a:endCxn id="100" idx="0"/>
            </p:cNvCxnSpPr>
            <p:nvPr/>
          </p:nvCxnSpPr>
          <p:spPr>
            <a:xfrm rot="5400000">
              <a:off x="10112375" y="1882775"/>
              <a:ext cx="1193800" cy="19050"/>
            </a:xfrm>
            <a:prstGeom prst="straightConnector1">
              <a:avLst/>
            </a:prstGeom>
            <a:ln w="7620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6" name="Rectangle 15"/>
          <p:cNvSpPr/>
          <p:nvPr/>
        </p:nvSpPr>
        <p:spPr>
          <a:xfrm>
            <a:off x="3378200" y="31892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378200" y="3627617"/>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78200" y="40274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78200" y="4486276"/>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85"/>
          <p:cNvGrpSpPr/>
          <p:nvPr/>
        </p:nvGrpSpPr>
        <p:grpSpPr>
          <a:xfrm>
            <a:off x="177800" y="1993324"/>
            <a:ext cx="5715000" cy="3382528"/>
            <a:chOff x="177800" y="1993324"/>
            <a:chExt cx="5715000" cy="3382528"/>
          </a:xfrm>
        </p:grpSpPr>
        <p:sp>
          <p:nvSpPr>
            <p:cNvPr id="5" name="TextBox 4"/>
            <p:cNvSpPr txBox="1"/>
            <p:nvPr/>
          </p:nvSpPr>
          <p:spPr>
            <a:xfrm>
              <a:off x="177800" y="1993324"/>
              <a:ext cx="2286000" cy="584776"/>
            </a:xfrm>
            <a:prstGeom prst="rect">
              <a:avLst/>
            </a:prstGeom>
            <a:noFill/>
          </p:spPr>
          <p:txBody>
            <a:bodyPr wrap="square" rtlCol="0">
              <a:spAutoFit/>
            </a:bodyPr>
            <a:lstStyle/>
            <a:p>
              <a:r>
                <a:rPr lang="en-US" sz="1600" dirty="0" smtClean="0"/>
                <a:t>File is Separated in </a:t>
              </a:r>
              <a:r>
                <a:rPr lang="en-US" sz="1600" dirty="0" err="1" smtClean="0"/>
                <a:t>m</a:t>
              </a:r>
              <a:r>
                <a:rPr lang="en-US" sz="1600" dirty="0" smtClean="0"/>
                <a:t> blocks</a:t>
              </a:r>
              <a:endParaRPr lang="en-US" sz="1600" dirty="0"/>
            </a:p>
          </p:txBody>
        </p:sp>
        <p:grpSp>
          <p:nvGrpSpPr>
            <p:cNvPr id="3" name="Group 83"/>
            <p:cNvGrpSpPr/>
            <p:nvPr/>
          </p:nvGrpSpPr>
          <p:grpSpPr>
            <a:xfrm>
              <a:off x="508000" y="2273300"/>
              <a:ext cx="5384800" cy="3102552"/>
              <a:chOff x="508000" y="2273300"/>
              <a:chExt cx="5384800" cy="3102552"/>
            </a:xfrm>
          </p:grpSpPr>
          <p:sp>
            <p:nvSpPr>
              <p:cNvPr id="6" name="Rectangle 5"/>
              <p:cNvSpPr/>
              <p:nvPr/>
            </p:nvSpPr>
            <p:spPr>
              <a:xfrm>
                <a:off x="3378200" y="27320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8000" y="4676776"/>
                <a:ext cx="2514600" cy="584776"/>
              </a:xfrm>
              <a:prstGeom prst="rect">
                <a:avLst/>
              </a:prstGeom>
              <a:noFill/>
            </p:spPr>
            <p:txBody>
              <a:bodyPr wrap="square" rtlCol="0">
                <a:spAutoFit/>
              </a:bodyPr>
              <a:lstStyle/>
              <a:p>
                <a:r>
                  <a:rPr lang="en-US" sz="1600" dirty="0" smtClean="0"/>
                  <a:t>An MDS</a:t>
                </a:r>
              </a:p>
              <a:p>
                <a:r>
                  <a:rPr lang="en-US" sz="1600" dirty="0" smtClean="0"/>
                  <a:t>code produces T blocks.</a:t>
                </a:r>
              </a:p>
            </p:txBody>
          </p:sp>
          <p:cxnSp>
            <p:nvCxnSpPr>
              <p:cNvPr id="9" name="Straight Connector 8"/>
              <p:cNvCxnSpPr/>
              <p:nvPr/>
            </p:nvCxnSpPr>
            <p:spPr>
              <a:xfrm flipV="1">
                <a:off x="1701800" y="2273300"/>
                <a:ext cx="1676400" cy="4572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01800" y="4330700"/>
                <a:ext cx="1676400" cy="460376"/>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378200" y="31892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378200" y="3627617"/>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78200" y="40274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473200" y="27320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473200" y="31892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73200" y="3627617"/>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73200" y="40274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78200" y="4486276"/>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378200" y="2273300"/>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378200" y="4791076"/>
                <a:ext cx="2514600" cy="584776"/>
              </a:xfrm>
              <a:prstGeom prst="rect">
                <a:avLst/>
              </a:prstGeom>
              <a:noFill/>
            </p:spPr>
            <p:txBody>
              <a:bodyPr wrap="square" rtlCol="0">
                <a:spAutoFit/>
              </a:bodyPr>
              <a:lstStyle/>
              <a:p>
                <a:r>
                  <a:rPr lang="en-US" sz="1600" dirty="0" smtClean="0"/>
                  <a:t>Each coded block is stored in </a:t>
                </a:r>
                <a:r>
                  <a:rPr lang="en-US" sz="1600" dirty="0" err="1" smtClean="0"/>
                  <a:t>r</a:t>
                </a:r>
                <a:r>
                  <a:rPr lang="en-US" sz="1600" dirty="0" smtClean="0"/>
                  <a:t> nodes. </a:t>
                </a:r>
              </a:p>
              <a:p>
                <a:endParaRPr lang="en-US" sz="1600" dirty="0" smtClean="0"/>
              </a:p>
            </p:txBody>
          </p:sp>
          <p:cxnSp>
            <p:nvCxnSpPr>
              <p:cNvPr id="46" name="Straight Connector 45"/>
              <p:cNvCxnSpPr/>
              <p:nvPr/>
            </p:nvCxnSpPr>
            <p:spPr>
              <a:xfrm rot="5400000">
                <a:off x="368300" y="3570288"/>
                <a:ext cx="1524000"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30250" y="3340100"/>
                <a:ext cx="419100" cy="369332"/>
              </a:xfrm>
              <a:prstGeom prst="rect">
                <a:avLst/>
              </a:prstGeom>
              <a:noFill/>
            </p:spPr>
            <p:txBody>
              <a:bodyPr wrap="square" rtlCol="0">
                <a:spAutoFit/>
              </a:bodyPr>
              <a:lstStyle/>
              <a:p>
                <a:r>
                  <a:rPr lang="en-US" dirty="0" err="1" smtClean="0"/>
                  <a:t>m</a:t>
                </a:r>
                <a:endParaRPr lang="en-US" dirty="0"/>
              </a:p>
            </p:txBody>
          </p:sp>
        </p:grpSp>
      </p:grpSp>
      <p:grpSp>
        <p:nvGrpSpPr>
          <p:cNvPr id="4" name="Group 81"/>
          <p:cNvGrpSpPr/>
          <p:nvPr/>
        </p:nvGrpSpPr>
        <p:grpSpPr>
          <a:xfrm>
            <a:off x="6586935" y="2243056"/>
            <a:ext cx="2366565" cy="3175740"/>
            <a:chOff x="6586935" y="2243056"/>
            <a:chExt cx="2366565" cy="3175740"/>
          </a:xfrm>
        </p:grpSpPr>
        <p:sp>
          <p:nvSpPr>
            <p:cNvPr id="68" name="TextBox 67"/>
            <p:cNvSpPr txBox="1"/>
            <p:nvPr/>
          </p:nvSpPr>
          <p:spPr>
            <a:xfrm>
              <a:off x="6591300" y="4834020"/>
              <a:ext cx="2362200" cy="584776"/>
            </a:xfrm>
            <a:prstGeom prst="rect">
              <a:avLst/>
            </a:prstGeom>
            <a:noFill/>
          </p:spPr>
          <p:txBody>
            <a:bodyPr wrap="square" rtlCol="0">
              <a:spAutoFit/>
            </a:bodyPr>
            <a:lstStyle/>
            <a:p>
              <a:r>
                <a:rPr lang="en-US" sz="1600" dirty="0" smtClean="0"/>
                <a:t>Each storage node</a:t>
              </a:r>
            </a:p>
            <a:p>
              <a:r>
                <a:rPr lang="en-US" sz="1600" dirty="0" smtClean="0"/>
                <a:t>Stores </a:t>
              </a:r>
              <a:r>
                <a:rPr lang="en-US" sz="1600" dirty="0" err="1" smtClean="0"/>
                <a:t>d</a:t>
              </a:r>
              <a:r>
                <a:rPr lang="en-US" sz="1600" dirty="0" smtClean="0"/>
                <a:t> coded blocks.</a:t>
              </a:r>
            </a:p>
          </p:txBody>
        </p:sp>
        <p:grpSp>
          <p:nvGrpSpPr>
            <p:cNvPr id="8" name="Group 80"/>
            <p:cNvGrpSpPr/>
            <p:nvPr/>
          </p:nvGrpSpPr>
          <p:grpSpPr>
            <a:xfrm>
              <a:off x="6586935" y="2243056"/>
              <a:ext cx="2305050" cy="2502064"/>
              <a:chOff x="6586935" y="2243056"/>
              <a:chExt cx="2305050" cy="2502064"/>
            </a:xfrm>
          </p:grpSpPr>
          <p:cxnSp>
            <p:nvCxnSpPr>
              <p:cNvPr id="69" name="Straight Connector 68"/>
              <p:cNvCxnSpPr/>
              <p:nvPr/>
            </p:nvCxnSpPr>
            <p:spPr>
              <a:xfrm rot="5400000">
                <a:off x="7310061" y="3387349"/>
                <a:ext cx="2196266"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8472885" y="2955646"/>
                <a:ext cx="419100" cy="369332"/>
              </a:xfrm>
              <a:prstGeom prst="rect">
                <a:avLst/>
              </a:prstGeom>
              <a:noFill/>
            </p:spPr>
            <p:txBody>
              <a:bodyPr wrap="square" rtlCol="0">
                <a:spAutoFit/>
              </a:bodyPr>
              <a:lstStyle/>
              <a:p>
                <a:r>
                  <a:rPr lang="en-US" dirty="0" err="1" smtClean="0"/>
                  <a:t>n</a:t>
                </a:r>
                <a:endParaRPr lang="en-US" dirty="0"/>
              </a:p>
            </p:txBody>
          </p:sp>
          <p:grpSp>
            <p:nvGrpSpPr>
              <p:cNvPr id="10" name="Group 79"/>
              <p:cNvGrpSpPr/>
              <p:nvPr/>
            </p:nvGrpSpPr>
            <p:grpSpPr>
              <a:xfrm>
                <a:off x="6586935" y="2243056"/>
                <a:ext cx="1629965" cy="2502064"/>
                <a:chOff x="6586935" y="2243056"/>
                <a:chExt cx="1629965" cy="2502064"/>
              </a:xfrm>
            </p:grpSpPr>
            <p:cxnSp>
              <p:nvCxnSpPr>
                <p:cNvPr id="49" name="Straight Connector 48"/>
                <p:cNvCxnSpPr/>
                <p:nvPr/>
              </p:nvCxnSpPr>
              <p:spPr>
                <a:xfrm flipV="1">
                  <a:off x="6616700" y="241057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616700" y="240899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586935" y="224305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616700" y="28844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616700" y="288290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586935" y="271696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616700" y="334010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616700" y="333851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586935" y="317257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616700" y="381401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616700" y="381242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586935" y="364648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616700" y="4363326"/>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616700" y="4361738"/>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586935" y="4195804"/>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Can 71"/>
                <p:cNvSpPr/>
                <p:nvPr/>
              </p:nvSpPr>
              <p:spPr>
                <a:xfrm>
                  <a:off x="7912100" y="2290010"/>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an 72"/>
                <p:cNvSpPr/>
                <p:nvPr/>
              </p:nvSpPr>
              <p:spPr>
                <a:xfrm>
                  <a:off x="7912100" y="275506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an 73"/>
                <p:cNvSpPr/>
                <p:nvPr/>
              </p:nvSpPr>
              <p:spPr>
                <a:xfrm>
                  <a:off x="7912100" y="324437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an 74"/>
                <p:cNvSpPr/>
                <p:nvPr/>
              </p:nvSpPr>
              <p:spPr>
                <a:xfrm>
                  <a:off x="7912100" y="3709432"/>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Can 76"/>
                <p:cNvSpPr/>
                <p:nvPr/>
              </p:nvSpPr>
              <p:spPr>
                <a:xfrm>
                  <a:off x="7912100" y="4285538"/>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76"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smtClean="0">
                <a:solidFill>
                  <a:srgbClr val="B2B2B2"/>
                </a:solidFill>
                <a:latin typeface="+mj-lt"/>
                <a:ea typeface="ＭＳ Ｐゴシック" pitchFamily="-112" charset="-128"/>
                <a:cs typeface="ＭＳ Ｐゴシック" pitchFamily="-112" charset="-128"/>
              </a:rPr>
              <a:t>Simple regenerating codes</a:t>
            </a:r>
            <a:endParaRPr lang="en-US" sz="3600" b="1" kern="0" dirty="0">
              <a:solidFill>
                <a:srgbClr val="B2B2B2"/>
              </a:solidFill>
              <a:latin typeface="+mj-lt"/>
              <a:ea typeface="ＭＳ Ｐゴシック" pitchFamily="-112" charset="-128"/>
              <a:cs typeface="ＭＳ Ｐゴシック" pitchFamily="-112" charset="-128"/>
            </a:endParaRPr>
          </a:p>
        </p:txBody>
      </p:sp>
      <p:grpSp>
        <p:nvGrpSpPr>
          <p:cNvPr id="12" name="Group 82"/>
          <p:cNvGrpSpPr/>
          <p:nvPr/>
        </p:nvGrpSpPr>
        <p:grpSpPr>
          <a:xfrm>
            <a:off x="3683000" y="1993324"/>
            <a:ext cx="2903935" cy="2797752"/>
            <a:chOff x="3683000" y="1993324"/>
            <a:chExt cx="2903935" cy="2797752"/>
          </a:xfrm>
        </p:grpSpPr>
        <p:cxnSp>
          <p:nvCxnSpPr>
            <p:cNvPr id="30" name="Straight Connector 29"/>
            <p:cNvCxnSpPr>
              <a:stCxn id="25" idx="3"/>
            </p:cNvCxnSpPr>
            <p:nvPr/>
          </p:nvCxnSpPr>
          <p:spPr>
            <a:xfrm flipV="1">
              <a:off x="3683000" y="22748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978400" y="1993324"/>
              <a:ext cx="1608535" cy="2797752"/>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978400" y="2204303"/>
              <a:ext cx="1562100" cy="2308324"/>
            </a:xfrm>
            <a:prstGeom prst="rect">
              <a:avLst/>
            </a:prstGeom>
            <a:noFill/>
          </p:spPr>
          <p:txBody>
            <a:bodyPr wrap="square" rtlCol="0">
              <a:spAutoFit/>
            </a:bodyPr>
            <a:lstStyle/>
            <a:p>
              <a:r>
                <a:rPr lang="en-US" sz="1600" dirty="0"/>
                <a:t>A</a:t>
              </a:r>
              <a:r>
                <a:rPr lang="en-US" sz="1600" dirty="0" smtClean="0"/>
                <a:t>djacency matrix of an expander graph. </a:t>
              </a:r>
            </a:p>
            <a:p>
              <a:endParaRPr lang="en-US" sz="1600" dirty="0" smtClean="0"/>
            </a:p>
            <a:p>
              <a:r>
                <a:rPr lang="en-US" sz="1600" dirty="0" smtClean="0"/>
                <a:t>Every </a:t>
              </a:r>
              <a:r>
                <a:rPr lang="en-US" sz="1600" dirty="0" err="1" smtClean="0"/>
                <a:t>k</a:t>
              </a:r>
              <a:r>
                <a:rPr lang="en-US" sz="1600" dirty="0" smtClean="0"/>
                <a:t> right nodes are adjacent to </a:t>
              </a:r>
              <a:r>
                <a:rPr lang="en-US" sz="1600" dirty="0" err="1" smtClean="0"/>
                <a:t>m</a:t>
              </a:r>
              <a:r>
                <a:rPr lang="en-US" sz="1600" dirty="0" smtClean="0"/>
                <a:t> left nodes.</a:t>
              </a:r>
            </a:p>
            <a:p>
              <a:endParaRPr lang="en-US" sz="1600" dirty="0" smtClean="0"/>
            </a:p>
          </p:txBody>
        </p:sp>
        <p:cxnSp>
          <p:nvCxnSpPr>
            <p:cNvPr id="85" name="Straight Connector 84"/>
            <p:cNvCxnSpPr>
              <a:stCxn id="25" idx="3"/>
            </p:cNvCxnSpPr>
            <p:nvPr/>
          </p:nvCxnSpPr>
          <p:spPr>
            <a:xfrm>
              <a:off x="3683000" y="24257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3683000" y="2744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683000" y="2895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3695700" y="32019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3695700" y="33528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683000" y="3633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683000" y="3784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3683000" y="40401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683000" y="41910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3695700" y="44846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695700" y="46355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1" name="TextBox 70"/>
          <p:cNvSpPr txBox="1"/>
          <p:nvPr/>
        </p:nvSpPr>
        <p:spPr>
          <a:xfrm>
            <a:off x="406400" y="5600700"/>
            <a:ext cx="8089900" cy="461665"/>
          </a:xfrm>
          <a:prstGeom prst="rect">
            <a:avLst/>
          </a:prstGeom>
          <a:noFill/>
        </p:spPr>
        <p:txBody>
          <a:bodyPr wrap="square" rtlCol="0">
            <a:spAutoFit/>
          </a:bodyPr>
          <a:lstStyle/>
          <a:p>
            <a:r>
              <a:rPr lang="en-US" dirty="0" smtClean="0"/>
              <a:t>Claim 2: I can do easy lookup repair.</a:t>
            </a:r>
            <a:endParaRPr lang="en-US" dirty="0"/>
          </a:p>
        </p:txBody>
      </p:sp>
      <p:sp>
        <p:nvSpPr>
          <p:cNvPr id="80" name="TextBox 79"/>
          <p:cNvSpPr txBox="1"/>
          <p:nvPr/>
        </p:nvSpPr>
        <p:spPr>
          <a:xfrm>
            <a:off x="889000" y="6299200"/>
            <a:ext cx="6743700" cy="369332"/>
          </a:xfrm>
          <a:prstGeom prst="rect">
            <a:avLst/>
          </a:prstGeom>
          <a:noFill/>
        </p:spPr>
        <p:txBody>
          <a:bodyPr wrap="square" rtlCol="0">
            <a:spAutoFit/>
          </a:bodyPr>
          <a:lstStyle/>
          <a:p>
            <a:r>
              <a:rPr lang="en-US" sz="1800" dirty="0" smtClean="0"/>
              <a:t>[</a:t>
            </a:r>
            <a:r>
              <a:rPr lang="en-US" sz="1800" dirty="0" err="1" smtClean="0"/>
              <a:t>Rashmi</a:t>
            </a:r>
            <a:r>
              <a:rPr lang="en-US" sz="1800" dirty="0" smtClean="0"/>
              <a:t> et al. 2010, El </a:t>
            </a:r>
            <a:r>
              <a:rPr lang="en-US" sz="1800" dirty="0" err="1" smtClean="0"/>
              <a:t>Rouayheb</a:t>
            </a:r>
            <a:r>
              <a:rPr lang="en-US" sz="1800" dirty="0" smtClean="0"/>
              <a:t> &amp; </a:t>
            </a:r>
            <a:r>
              <a:rPr lang="en-US" sz="1800" dirty="0" err="1" smtClean="0"/>
              <a:t>Ramchandran</a:t>
            </a:r>
            <a:r>
              <a:rPr lang="en-US" sz="1800" dirty="0" smtClean="0"/>
              <a:t> 2010]</a:t>
            </a:r>
            <a:endParaRPr lang="en-US" sz="1800" dirty="0"/>
          </a:p>
        </p:txBody>
      </p:sp>
      <p:pic>
        <p:nvPicPr>
          <p:cNvPr id="81" name="Picture 29"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7923213" y="1787525"/>
            <a:ext cx="723900" cy="974725"/>
          </a:xfrm>
          <a:prstGeom prst="rect">
            <a:avLst/>
          </a:prstGeom>
          <a:noFill/>
          <a:ln w="9525">
            <a:noFill/>
            <a:miter lim="800000"/>
            <a:headEnd/>
            <a:tailEnd/>
          </a:ln>
        </p:spPr>
      </p:pic>
      <p:grpSp>
        <p:nvGrpSpPr>
          <p:cNvPr id="88" name="Group 87"/>
          <p:cNvGrpSpPr/>
          <p:nvPr/>
        </p:nvGrpSpPr>
        <p:grpSpPr>
          <a:xfrm>
            <a:off x="6350000" y="1270000"/>
            <a:ext cx="2425700" cy="1155700"/>
            <a:chOff x="6350000" y="1270000"/>
            <a:chExt cx="2425700" cy="1155700"/>
          </a:xfrm>
        </p:grpSpPr>
        <p:sp>
          <p:nvSpPr>
            <p:cNvPr id="84" name="TextBox 83"/>
            <p:cNvSpPr txBox="1"/>
            <p:nvPr/>
          </p:nvSpPr>
          <p:spPr>
            <a:xfrm>
              <a:off x="6350000" y="1270000"/>
              <a:ext cx="2425700" cy="400110"/>
            </a:xfrm>
            <a:prstGeom prst="rect">
              <a:avLst/>
            </a:prstGeom>
            <a:solidFill>
              <a:schemeClr val="bg1">
                <a:lumMod val="85000"/>
              </a:schemeClr>
            </a:solidFill>
          </p:spPr>
          <p:txBody>
            <a:bodyPr wrap="square" rtlCol="0">
              <a:spAutoFit/>
            </a:bodyPr>
            <a:lstStyle/>
            <a:p>
              <a:r>
                <a:rPr lang="en-US" sz="2000" dirty="0" err="1" smtClean="0"/>
                <a:t>d</a:t>
              </a:r>
              <a:r>
                <a:rPr lang="en-US" sz="2000" dirty="0" smtClean="0"/>
                <a:t> packets lost</a:t>
              </a:r>
              <a:endParaRPr lang="en-US" sz="2000" dirty="0"/>
            </a:p>
          </p:txBody>
        </p:sp>
        <p:cxnSp>
          <p:nvCxnSpPr>
            <p:cNvPr id="86" name="Straight Arrow Connector 85"/>
            <p:cNvCxnSpPr/>
            <p:nvPr/>
          </p:nvCxnSpPr>
          <p:spPr>
            <a:xfrm rot="16200000" flipH="1">
              <a:off x="7432675" y="1838325"/>
              <a:ext cx="762000" cy="412750"/>
            </a:xfrm>
            <a:prstGeom prst="straightConnector1">
              <a:avLst/>
            </a:prstGeom>
            <a:ln w="7620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09" name="Group 108"/>
          <p:cNvGrpSpPr/>
          <p:nvPr/>
        </p:nvGrpSpPr>
        <p:grpSpPr>
          <a:xfrm>
            <a:off x="6540500" y="2197100"/>
            <a:ext cx="1371600" cy="647700"/>
            <a:chOff x="6540500" y="2197100"/>
            <a:chExt cx="1371600" cy="647700"/>
          </a:xfrm>
        </p:grpSpPr>
        <p:cxnSp>
          <p:nvCxnSpPr>
            <p:cNvPr id="100" name="Straight Connector 99"/>
            <p:cNvCxnSpPr/>
            <p:nvPr/>
          </p:nvCxnSpPr>
          <p:spPr>
            <a:xfrm rot="10800000">
              <a:off x="6540500" y="2197100"/>
              <a:ext cx="1244600" cy="165100"/>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10800000" flipV="1">
              <a:off x="6591300" y="2425700"/>
              <a:ext cx="1219200" cy="165100"/>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72" idx="2"/>
            </p:cNvCxnSpPr>
            <p:nvPr/>
          </p:nvCxnSpPr>
          <p:spPr>
            <a:xfrm rot="10800000" flipV="1">
              <a:off x="6578600" y="2404310"/>
              <a:ext cx="1333500" cy="440490"/>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16" name="Group 115"/>
          <p:cNvGrpSpPr/>
          <p:nvPr/>
        </p:nvGrpSpPr>
        <p:grpSpPr>
          <a:xfrm>
            <a:off x="3657600" y="2717800"/>
            <a:ext cx="1346200" cy="1460500"/>
            <a:chOff x="3657600" y="2717800"/>
            <a:chExt cx="1346200" cy="1460500"/>
          </a:xfrm>
        </p:grpSpPr>
        <p:cxnSp>
          <p:nvCxnSpPr>
            <p:cNvPr id="110" name="Straight Connector 109"/>
            <p:cNvCxnSpPr/>
            <p:nvPr/>
          </p:nvCxnSpPr>
          <p:spPr>
            <a:xfrm rot="10800000" flipV="1">
              <a:off x="3695700" y="2717800"/>
              <a:ext cx="1295400" cy="190500"/>
            </a:xfrm>
            <a:prstGeom prst="line">
              <a:avLst/>
            </a:prstGeom>
            <a:ln w="762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0800000" flipV="1">
              <a:off x="3721100" y="3606800"/>
              <a:ext cx="1282700" cy="165100"/>
            </a:xfrm>
            <a:prstGeom prst="line">
              <a:avLst/>
            </a:prstGeom>
            <a:ln w="762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10800000" flipV="1">
              <a:off x="3657600" y="4013200"/>
              <a:ext cx="1333500" cy="165100"/>
            </a:xfrm>
            <a:prstGeom prst="line">
              <a:avLst/>
            </a:prstGeom>
            <a:ln w="762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1892300" y="1003300"/>
            <a:ext cx="3086100" cy="1765300"/>
            <a:chOff x="1892300" y="1003300"/>
            <a:chExt cx="3086100" cy="1765300"/>
          </a:xfrm>
        </p:grpSpPr>
        <p:sp>
          <p:nvSpPr>
            <p:cNvPr id="118" name="TextBox 117"/>
            <p:cNvSpPr txBox="1"/>
            <p:nvPr/>
          </p:nvSpPr>
          <p:spPr>
            <a:xfrm>
              <a:off x="1892300" y="1003300"/>
              <a:ext cx="3086100" cy="1015663"/>
            </a:xfrm>
            <a:prstGeom prst="rect">
              <a:avLst/>
            </a:prstGeom>
            <a:solidFill>
              <a:schemeClr val="bg1">
                <a:lumMod val="85000"/>
              </a:schemeClr>
            </a:solidFill>
          </p:spPr>
          <p:txBody>
            <a:bodyPr wrap="square" rtlCol="0">
              <a:spAutoFit/>
            </a:bodyPr>
            <a:lstStyle/>
            <a:p>
              <a:r>
                <a:rPr lang="en-US" sz="2000" dirty="0" smtClean="0"/>
                <a:t>But each packet is replicated </a:t>
              </a:r>
              <a:r>
                <a:rPr lang="en-US" sz="2000" dirty="0" err="1" smtClean="0"/>
                <a:t>r</a:t>
              </a:r>
              <a:r>
                <a:rPr lang="en-US" sz="2000" dirty="0" smtClean="0"/>
                <a:t> times. Find copy in another node.</a:t>
              </a:r>
              <a:endParaRPr lang="en-US" sz="2000" dirty="0"/>
            </a:p>
          </p:txBody>
        </p:sp>
        <p:cxnSp>
          <p:nvCxnSpPr>
            <p:cNvPr id="119" name="Straight Arrow Connector 118"/>
            <p:cNvCxnSpPr/>
            <p:nvPr/>
          </p:nvCxnSpPr>
          <p:spPr>
            <a:xfrm rot="16200000" flipH="1">
              <a:off x="3051175" y="2181225"/>
              <a:ext cx="762000" cy="412750"/>
            </a:xfrm>
            <a:prstGeom prst="straightConnector1">
              <a:avLst/>
            </a:prstGeom>
            <a:ln w="7620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85"/>
          <p:cNvGrpSpPr/>
          <p:nvPr/>
        </p:nvGrpSpPr>
        <p:grpSpPr>
          <a:xfrm>
            <a:off x="177800" y="1993324"/>
            <a:ext cx="5715000" cy="3382528"/>
            <a:chOff x="177800" y="1993324"/>
            <a:chExt cx="5715000" cy="3382528"/>
          </a:xfrm>
        </p:grpSpPr>
        <p:sp>
          <p:nvSpPr>
            <p:cNvPr id="5" name="TextBox 4"/>
            <p:cNvSpPr txBox="1"/>
            <p:nvPr/>
          </p:nvSpPr>
          <p:spPr>
            <a:xfrm>
              <a:off x="177800" y="1993324"/>
              <a:ext cx="2286000" cy="584776"/>
            </a:xfrm>
            <a:prstGeom prst="rect">
              <a:avLst/>
            </a:prstGeom>
            <a:noFill/>
          </p:spPr>
          <p:txBody>
            <a:bodyPr wrap="square" rtlCol="0">
              <a:spAutoFit/>
            </a:bodyPr>
            <a:lstStyle/>
            <a:p>
              <a:r>
                <a:rPr lang="en-US" sz="1600" dirty="0" smtClean="0"/>
                <a:t>File is Separated in </a:t>
              </a:r>
              <a:r>
                <a:rPr lang="en-US" sz="1600" dirty="0" err="1" smtClean="0"/>
                <a:t>m</a:t>
              </a:r>
              <a:r>
                <a:rPr lang="en-US" sz="1600" dirty="0" smtClean="0"/>
                <a:t> blocks</a:t>
              </a:r>
              <a:endParaRPr lang="en-US" sz="1600" dirty="0"/>
            </a:p>
          </p:txBody>
        </p:sp>
        <p:grpSp>
          <p:nvGrpSpPr>
            <p:cNvPr id="3" name="Group 83"/>
            <p:cNvGrpSpPr/>
            <p:nvPr/>
          </p:nvGrpSpPr>
          <p:grpSpPr>
            <a:xfrm>
              <a:off x="508000" y="2273300"/>
              <a:ext cx="5384800" cy="3102552"/>
              <a:chOff x="508000" y="2273300"/>
              <a:chExt cx="5384800" cy="3102552"/>
            </a:xfrm>
          </p:grpSpPr>
          <p:sp>
            <p:nvSpPr>
              <p:cNvPr id="6" name="Rectangle 5"/>
              <p:cNvSpPr/>
              <p:nvPr/>
            </p:nvSpPr>
            <p:spPr>
              <a:xfrm>
                <a:off x="3378200" y="27320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8000" y="4676776"/>
                <a:ext cx="2514600" cy="584776"/>
              </a:xfrm>
              <a:prstGeom prst="rect">
                <a:avLst/>
              </a:prstGeom>
              <a:noFill/>
            </p:spPr>
            <p:txBody>
              <a:bodyPr wrap="square" rtlCol="0">
                <a:spAutoFit/>
              </a:bodyPr>
              <a:lstStyle/>
              <a:p>
                <a:r>
                  <a:rPr lang="en-US" sz="1600" dirty="0" smtClean="0"/>
                  <a:t>An MDS</a:t>
                </a:r>
              </a:p>
              <a:p>
                <a:r>
                  <a:rPr lang="en-US" sz="1600" dirty="0" smtClean="0"/>
                  <a:t>code produces T blocks.</a:t>
                </a:r>
              </a:p>
            </p:txBody>
          </p:sp>
          <p:cxnSp>
            <p:nvCxnSpPr>
              <p:cNvPr id="9" name="Straight Connector 8"/>
              <p:cNvCxnSpPr/>
              <p:nvPr/>
            </p:nvCxnSpPr>
            <p:spPr>
              <a:xfrm flipV="1">
                <a:off x="1701800" y="2273300"/>
                <a:ext cx="1676400" cy="4572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01800" y="4330700"/>
                <a:ext cx="1676400" cy="460376"/>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378200" y="31892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378200" y="3627617"/>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78200" y="40274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473200" y="27320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473200" y="31892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73200" y="3627617"/>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73200" y="40274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78200" y="4486276"/>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378200" y="2273300"/>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378200" y="4791076"/>
                <a:ext cx="2514600" cy="584776"/>
              </a:xfrm>
              <a:prstGeom prst="rect">
                <a:avLst/>
              </a:prstGeom>
              <a:noFill/>
            </p:spPr>
            <p:txBody>
              <a:bodyPr wrap="square" rtlCol="0">
                <a:spAutoFit/>
              </a:bodyPr>
              <a:lstStyle/>
              <a:p>
                <a:r>
                  <a:rPr lang="en-US" sz="1600" dirty="0" smtClean="0"/>
                  <a:t>Each coded block is stored in </a:t>
                </a:r>
                <a:r>
                  <a:rPr lang="en-US" sz="1600" dirty="0" err="1" smtClean="0"/>
                  <a:t>r</a:t>
                </a:r>
                <a:r>
                  <a:rPr lang="en-US" sz="1600" dirty="0" smtClean="0"/>
                  <a:t> nodes. </a:t>
                </a:r>
              </a:p>
              <a:p>
                <a:endParaRPr lang="en-US" sz="1600" dirty="0" smtClean="0"/>
              </a:p>
            </p:txBody>
          </p:sp>
          <p:cxnSp>
            <p:nvCxnSpPr>
              <p:cNvPr id="46" name="Straight Connector 45"/>
              <p:cNvCxnSpPr/>
              <p:nvPr/>
            </p:nvCxnSpPr>
            <p:spPr>
              <a:xfrm rot="5400000">
                <a:off x="368300" y="3570288"/>
                <a:ext cx="1524000"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30250" y="3340100"/>
                <a:ext cx="419100" cy="369332"/>
              </a:xfrm>
              <a:prstGeom prst="rect">
                <a:avLst/>
              </a:prstGeom>
              <a:noFill/>
            </p:spPr>
            <p:txBody>
              <a:bodyPr wrap="square" rtlCol="0">
                <a:spAutoFit/>
              </a:bodyPr>
              <a:lstStyle/>
              <a:p>
                <a:r>
                  <a:rPr lang="en-US" dirty="0" err="1" smtClean="0"/>
                  <a:t>m</a:t>
                </a:r>
                <a:endParaRPr lang="en-US" dirty="0"/>
              </a:p>
            </p:txBody>
          </p:sp>
        </p:grpSp>
      </p:grpSp>
      <p:grpSp>
        <p:nvGrpSpPr>
          <p:cNvPr id="4" name="Group 81"/>
          <p:cNvGrpSpPr/>
          <p:nvPr/>
        </p:nvGrpSpPr>
        <p:grpSpPr>
          <a:xfrm>
            <a:off x="6586935" y="2243056"/>
            <a:ext cx="2366565" cy="3175740"/>
            <a:chOff x="6586935" y="2243056"/>
            <a:chExt cx="2366565" cy="3175740"/>
          </a:xfrm>
        </p:grpSpPr>
        <p:sp>
          <p:nvSpPr>
            <p:cNvPr id="68" name="TextBox 67"/>
            <p:cNvSpPr txBox="1"/>
            <p:nvPr/>
          </p:nvSpPr>
          <p:spPr>
            <a:xfrm>
              <a:off x="6591300" y="4834020"/>
              <a:ext cx="2362200" cy="584776"/>
            </a:xfrm>
            <a:prstGeom prst="rect">
              <a:avLst/>
            </a:prstGeom>
            <a:noFill/>
          </p:spPr>
          <p:txBody>
            <a:bodyPr wrap="square" rtlCol="0">
              <a:spAutoFit/>
            </a:bodyPr>
            <a:lstStyle/>
            <a:p>
              <a:r>
                <a:rPr lang="en-US" sz="1600" dirty="0" smtClean="0"/>
                <a:t>Each storage node</a:t>
              </a:r>
            </a:p>
            <a:p>
              <a:r>
                <a:rPr lang="en-US" sz="1600" dirty="0" smtClean="0"/>
                <a:t>Stores </a:t>
              </a:r>
              <a:r>
                <a:rPr lang="en-US" sz="1600" dirty="0" err="1" smtClean="0"/>
                <a:t>d</a:t>
              </a:r>
              <a:r>
                <a:rPr lang="en-US" sz="1600" dirty="0" smtClean="0"/>
                <a:t> coded blocks.</a:t>
              </a:r>
            </a:p>
          </p:txBody>
        </p:sp>
        <p:grpSp>
          <p:nvGrpSpPr>
            <p:cNvPr id="8" name="Group 80"/>
            <p:cNvGrpSpPr/>
            <p:nvPr/>
          </p:nvGrpSpPr>
          <p:grpSpPr>
            <a:xfrm>
              <a:off x="6586935" y="2243056"/>
              <a:ext cx="2305050" cy="2502064"/>
              <a:chOff x="6586935" y="2243056"/>
              <a:chExt cx="2305050" cy="2502064"/>
            </a:xfrm>
          </p:grpSpPr>
          <p:cxnSp>
            <p:nvCxnSpPr>
              <p:cNvPr id="69" name="Straight Connector 68"/>
              <p:cNvCxnSpPr/>
              <p:nvPr/>
            </p:nvCxnSpPr>
            <p:spPr>
              <a:xfrm rot="5400000">
                <a:off x="7310061" y="3387349"/>
                <a:ext cx="2196266"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8472885" y="2955646"/>
                <a:ext cx="419100" cy="369332"/>
              </a:xfrm>
              <a:prstGeom prst="rect">
                <a:avLst/>
              </a:prstGeom>
              <a:noFill/>
            </p:spPr>
            <p:txBody>
              <a:bodyPr wrap="square" rtlCol="0">
                <a:spAutoFit/>
              </a:bodyPr>
              <a:lstStyle/>
              <a:p>
                <a:r>
                  <a:rPr lang="en-US" dirty="0" err="1" smtClean="0"/>
                  <a:t>n</a:t>
                </a:r>
                <a:endParaRPr lang="en-US" dirty="0"/>
              </a:p>
            </p:txBody>
          </p:sp>
          <p:grpSp>
            <p:nvGrpSpPr>
              <p:cNvPr id="10" name="Group 79"/>
              <p:cNvGrpSpPr/>
              <p:nvPr/>
            </p:nvGrpSpPr>
            <p:grpSpPr>
              <a:xfrm>
                <a:off x="6586935" y="2243056"/>
                <a:ext cx="1629965" cy="2502064"/>
                <a:chOff x="6586935" y="2243056"/>
                <a:chExt cx="1629965" cy="2502064"/>
              </a:xfrm>
            </p:grpSpPr>
            <p:cxnSp>
              <p:nvCxnSpPr>
                <p:cNvPr id="49" name="Straight Connector 48"/>
                <p:cNvCxnSpPr/>
                <p:nvPr/>
              </p:nvCxnSpPr>
              <p:spPr>
                <a:xfrm flipV="1">
                  <a:off x="6616700" y="241057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616700" y="240899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586935" y="224305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616700" y="28844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616700" y="288290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586935" y="271696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616700" y="334010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616700" y="333851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586935" y="317257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616700" y="381401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616700" y="381242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586935" y="364648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616700" y="4363326"/>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616700" y="4361738"/>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586935" y="4195804"/>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Can 71"/>
                <p:cNvSpPr/>
                <p:nvPr/>
              </p:nvSpPr>
              <p:spPr>
                <a:xfrm>
                  <a:off x="7912100" y="2290010"/>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an 72"/>
                <p:cNvSpPr/>
                <p:nvPr/>
              </p:nvSpPr>
              <p:spPr>
                <a:xfrm>
                  <a:off x="7912100" y="275506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an 73"/>
                <p:cNvSpPr/>
                <p:nvPr/>
              </p:nvSpPr>
              <p:spPr>
                <a:xfrm>
                  <a:off x="7912100" y="324437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an 74"/>
                <p:cNvSpPr/>
                <p:nvPr/>
              </p:nvSpPr>
              <p:spPr>
                <a:xfrm>
                  <a:off x="7912100" y="3709432"/>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Can 76"/>
                <p:cNvSpPr/>
                <p:nvPr/>
              </p:nvSpPr>
              <p:spPr>
                <a:xfrm>
                  <a:off x="7912100" y="4285538"/>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76"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smtClean="0">
                <a:solidFill>
                  <a:srgbClr val="B2B2B2"/>
                </a:solidFill>
                <a:latin typeface="+mj-lt"/>
                <a:ea typeface="ＭＳ Ｐゴシック" pitchFamily="-112" charset="-128"/>
                <a:cs typeface="ＭＳ Ｐゴシック" pitchFamily="-112" charset="-128"/>
              </a:rPr>
              <a:t>Simple regenerating codes</a:t>
            </a:r>
            <a:endParaRPr lang="en-US" sz="3600" b="1" kern="0" dirty="0">
              <a:solidFill>
                <a:srgbClr val="B2B2B2"/>
              </a:solidFill>
              <a:latin typeface="+mj-lt"/>
              <a:ea typeface="ＭＳ Ｐゴシック" pitchFamily="-112" charset="-128"/>
              <a:cs typeface="ＭＳ Ｐゴシック" pitchFamily="-112" charset="-128"/>
            </a:endParaRPr>
          </a:p>
        </p:txBody>
      </p:sp>
      <p:grpSp>
        <p:nvGrpSpPr>
          <p:cNvPr id="12" name="Group 82"/>
          <p:cNvGrpSpPr/>
          <p:nvPr/>
        </p:nvGrpSpPr>
        <p:grpSpPr>
          <a:xfrm>
            <a:off x="3683000" y="1993324"/>
            <a:ext cx="2903935" cy="2797752"/>
            <a:chOff x="3683000" y="1993324"/>
            <a:chExt cx="2903935" cy="2797752"/>
          </a:xfrm>
        </p:grpSpPr>
        <p:cxnSp>
          <p:nvCxnSpPr>
            <p:cNvPr id="30" name="Straight Connector 29"/>
            <p:cNvCxnSpPr>
              <a:stCxn id="25" idx="3"/>
            </p:cNvCxnSpPr>
            <p:nvPr/>
          </p:nvCxnSpPr>
          <p:spPr>
            <a:xfrm flipV="1">
              <a:off x="3683000" y="22748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978400" y="1993324"/>
              <a:ext cx="1608535" cy="2797752"/>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978400" y="2204303"/>
              <a:ext cx="1562100" cy="2308324"/>
            </a:xfrm>
            <a:prstGeom prst="rect">
              <a:avLst/>
            </a:prstGeom>
            <a:noFill/>
          </p:spPr>
          <p:txBody>
            <a:bodyPr wrap="square" rtlCol="0">
              <a:spAutoFit/>
            </a:bodyPr>
            <a:lstStyle/>
            <a:p>
              <a:r>
                <a:rPr lang="en-US" sz="1600" dirty="0"/>
                <a:t>A</a:t>
              </a:r>
              <a:r>
                <a:rPr lang="en-US" sz="1600" dirty="0" smtClean="0"/>
                <a:t>djacency matrix of an expander graph. </a:t>
              </a:r>
            </a:p>
            <a:p>
              <a:endParaRPr lang="en-US" sz="1600" dirty="0" smtClean="0"/>
            </a:p>
            <a:p>
              <a:r>
                <a:rPr lang="en-US" sz="1600" dirty="0" smtClean="0"/>
                <a:t>Every </a:t>
              </a:r>
              <a:r>
                <a:rPr lang="en-US" sz="1600" dirty="0" err="1" smtClean="0"/>
                <a:t>k</a:t>
              </a:r>
              <a:r>
                <a:rPr lang="en-US" sz="1600" dirty="0" smtClean="0"/>
                <a:t> right nodes are adjacent to </a:t>
              </a:r>
              <a:r>
                <a:rPr lang="en-US" sz="1600" dirty="0" err="1" smtClean="0"/>
                <a:t>m</a:t>
              </a:r>
              <a:r>
                <a:rPr lang="en-US" sz="1600" dirty="0" smtClean="0"/>
                <a:t> left nodes.</a:t>
              </a:r>
            </a:p>
            <a:p>
              <a:endParaRPr lang="en-US" sz="1600" dirty="0" smtClean="0"/>
            </a:p>
          </p:txBody>
        </p:sp>
        <p:cxnSp>
          <p:nvCxnSpPr>
            <p:cNvPr id="85" name="Straight Connector 84"/>
            <p:cNvCxnSpPr>
              <a:stCxn id="25" idx="3"/>
            </p:cNvCxnSpPr>
            <p:nvPr/>
          </p:nvCxnSpPr>
          <p:spPr>
            <a:xfrm>
              <a:off x="3683000" y="24257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3683000" y="2744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683000" y="2895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3695700" y="32019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3695700" y="33528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683000" y="3633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683000" y="3784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3683000" y="40401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683000" y="41910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3695700" y="44846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695700" y="46355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1" name="TextBox 70"/>
          <p:cNvSpPr txBox="1"/>
          <p:nvPr/>
        </p:nvSpPr>
        <p:spPr>
          <a:xfrm>
            <a:off x="406400" y="5600700"/>
            <a:ext cx="8089900" cy="461665"/>
          </a:xfrm>
          <a:prstGeom prst="rect">
            <a:avLst/>
          </a:prstGeom>
          <a:noFill/>
        </p:spPr>
        <p:txBody>
          <a:bodyPr wrap="square" rtlCol="0">
            <a:spAutoFit/>
          </a:bodyPr>
          <a:lstStyle/>
          <a:p>
            <a:r>
              <a:rPr lang="en-US" dirty="0" smtClean="0"/>
              <a:t>Claim 2: I can do easy lookup repair.</a:t>
            </a:r>
            <a:endParaRPr lang="en-US" dirty="0"/>
          </a:p>
        </p:txBody>
      </p:sp>
      <p:sp>
        <p:nvSpPr>
          <p:cNvPr id="80" name="TextBox 79"/>
          <p:cNvSpPr txBox="1"/>
          <p:nvPr/>
        </p:nvSpPr>
        <p:spPr>
          <a:xfrm>
            <a:off x="889000" y="6299200"/>
            <a:ext cx="6743700" cy="369332"/>
          </a:xfrm>
          <a:prstGeom prst="rect">
            <a:avLst/>
          </a:prstGeom>
          <a:noFill/>
        </p:spPr>
        <p:txBody>
          <a:bodyPr wrap="square" rtlCol="0">
            <a:spAutoFit/>
          </a:bodyPr>
          <a:lstStyle/>
          <a:p>
            <a:r>
              <a:rPr lang="en-US" sz="1800" dirty="0" smtClean="0"/>
              <a:t>[</a:t>
            </a:r>
            <a:r>
              <a:rPr lang="en-US" sz="1800" dirty="0" err="1" smtClean="0"/>
              <a:t>Rashmi</a:t>
            </a:r>
            <a:r>
              <a:rPr lang="en-US" sz="1800" dirty="0" smtClean="0"/>
              <a:t> et al. 2010, El </a:t>
            </a:r>
            <a:r>
              <a:rPr lang="en-US" sz="1800" dirty="0" err="1" smtClean="0"/>
              <a:t>Rouayheb</a:t>
            </a:r>
            <a:r>
              <a:rPr lang="en-US" sz="1800" dirty="0" smtClean="0"/>
              <a:t> &amp; </a:t>
            </a:r>
            <a:r>
              <a:rPr lang="en-US" sz="1800" dirty="0" err="1" smtClean="0"/>
              <a:t>Ramchandran</a:t>
            </a:r>
            <a:r>
              <a:rPr lang="en-US" sz="1800" dirty="0" smtClean="0"/>
              <a:t> 2010]</a:t>
            </a:r>
            <a:endParaRPr lang="en-US" sz="1800" dirty="0"/>
          </a:p>
        </p:txBody>
      </p:sp>
      <p:pic>
        <p:nvPicPr>
          <p:cNvPr id="81" name="Picture 29"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7923213" y="1787525"/>
            <a:ext cx="723900" cy="974725"/>
          </a:xfrm>
          <a:prstGeom prst="rect">
            <a:avLst/>
          </a:prstGeom>
          <a:noFill/>
          <a:ln w="9525">
            <a:noFill/>
            <a:miter lim="800000"/>
            <a:headEnd/>
            <a:tailEnd/>
          </a:ln>
        </p:spPr>
      </p:pic>
      <p:grpSp>
        <p:nvGrpSpPr>
          <p:cNvPr id="13" name="Group 87"/>
          <p:cNvGrpSpPr/>
          <p:nvPr/>
        </p:nvGrpSpPr>
        <p:grpSpPr>
          <a:xfrm>
            <a:off x="6350000" y="1270000"/>
            <a:ext cx="2425700" cy="1155700"/>
            <a:chOff x="6350000" y="1270000"/>
            <a:chExt cx="2425700" cy="1155700"/>
          </a:xfrm>
        </p:grpSpPr>
        <p:sp>
          <p:nvSpPr>
            <p:cNvPr id="84" name="TextBox 83"/>
            <p:cNvSpPr txBox="1"/>
            <p:nvPr/>
          </p:nvSpPr>
          <p:spPr>
            <a:xfrm>
              <a:off x="6350000" y="1270000"/>
              <a:ext cx="2425700" cy="400110"/>
            </a:xfrm>
            <a:prstGeom prst="rect">
              <a:avLst/>
            </a:prstGeom>
            <a:solidFill>
              <a:schemeClr val="bg1">
                <a:lumMod val="85000"/>
              </a:schemeClr>
            </a:solidFill>
          </p:spPr>
          <p:txBody>
            <a:bodyPr wrap="square" rtlCol="0">
              <a:spAutoFit/>
            </a:bodyPr>
            <a:lstStyle/>
            <a:p>
              <a:r>
                <a:rPr lang="en-US" sz="2000" dirty="0" err="1" smtClean="0"/>
                <a:t>d</a:t>
              </a:r>
              <a:r>
                <a:rPr lang="en-US" sz="2000" dirty="0" smtClean="0"/>
                <a:t> packets lost</a:t>
              </a:r>
              <a:endParaRPr lang="en-US" sz="2000" dirty="0"/>
            </a:p>
          </p:txBody>
        </p:sp>
        <p:cxnSp>
          <p:nvCxnSpPr>
            <p:cNvPr id="86" name="Straight Arrow Connector 85"/>
            <p:cNvCxnSpPr/>
            <p:nvPr/>
          </p:nvCxnSpPr>
          <p:spPr>
            <a:xfrm rot="16200000" flipH="1">
              <a:off x="7432675" y="1838325"/>
              <a:ext cx="762000" cy="412750"/>
            </a:xfrm>
            <a:prstGeom prst="straightConnector1">
              <a:avLst/>
            </a:prstGeom>
            <a:ln w="7620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4" name="Group 108"/>
          <p:cNvGrpSpPr/>
          <p:nvPr/>
        </p:nvGrpSpPr>
        <p:grpSpPr>
          <a:xfrm>
            <a:off x="6540500" y="2197100"/>
            <a:ext cx="1371600" cy="647700"/>
            <a:chOff x="6540500" y="2197100"/>
            <a:chExt cx="1371600" cy="647700"/>
          </a:xfrm>
        </p:grpSpPr>
        <p:cxnSp>
          <p:nvCxnSpPr>
            <p:cNvPr id="100" name="Straight Connector 99"/>
            <p:cNvCxnSpPr/>
            <p:nvPr/>
          </p:nvCxnSpPr>
          <p:spPr>
            <a:xfrm rot="10800000">
              <a:off x="6540500" y="2197100"/>
              <a:ext cx="1244600" cy="165100"/>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10800000" flipV="1">
              <a:off x="6591300" y="2425700"/>
              <a:ext cx="1219200" cy="165100"/>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72" idx="2"/>
            </p:cNvCxnSpPr>
            <p:nvPr/>
          </p:nvCxnSpPr>
          <p:spPr>
            <a:xfrm rot="10800000" flipV="1">
              <a:off x="6578600" y="2404310"/>
              <a:ext cx="1333500" cy="440490"/>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5" name="Group 115"/>
          <p:cNvGrpSpPr/>
          <p:nvPr/>
        </p:nvGrpSpPr>
        <p:grpSpPr>
          <a:xfrm>
            <a:off x="3657600" y="2717800"/>
            <a:ext cx="1346200" cy="1460500"/>
            <a:chOff x="3657600" y="2717800"/>
            <a:chExt cx="1346200" cy="1460500"/>
          </a:xfrm>
        </p:grpSpPr>
        <p:cxnSp>
          <p:nvCxnSpPr>
            <p:cNvPr id="110" name="Straight Connector 109"/>
            <p:cNvCxnSpPr/>
            <p:nvPr/>
          </p:nvCxnSpPr>
          <p:spPr>
            <a:xfrm rot="10800000" flipV="1">
              <a:off x="3695700" y="2717800"/>
              <a:ext cx="1295400" cy="190500"/>
            </a:xfrm>
            <a:prstGeom prst="line">
              <a:avLst/>
            </a:prstGeom>
            <a:ln w="762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0800000" flipV="1">
              <a:off x="3721100" y="3606800"/>
              <a:ext cx="1282700" cy="165100"/>
            </a:xfrm>
            <a:prstGeom prst="line">
              <a:avLst/>
            </a:prstGeom>
            <a:ln w="762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10800000" flipV="1">
              <a:off x="3657600" y="4013200"/>
              <a:ext cx="1333500" cy="165100"/>
            </a:xfrm>
            <a:prstGeom prst="line">
              <a:avLst/>
            </a:prstGeom>
            <a:ln w="762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4" name="Group 121"/>
          <p:cNvGrpSpPr/>
          <p:nvPr/>
        </p:nvGrpSpPr>
        <p:grpSpPr>
          <a:xfrm>
            <a:off x="1892300" y="1003300"/>
            <a:ext cx="3086100" cy="1765300"/>
            <a:chOff x="1892300" y="1003300"/>
            <a:chExt cx="3086100" cy="1765300"/>
          </a:xfrm>
        </p:grpSpPr>
        <p:sp>
          <p:nvSpPr>
            <p:cNvPr id="118" name="TextBox 117"/>
            <p:cNvSpPr txBox="1"/>
            <p:nvPr/>
          </p:nvSpPr>
          <p:spPr>
            <a:xfrm>
              <a:off x="1892300" y="1003300"/>
              <a:ext cx="3086100" cy="1015663"/>
            </a:xfrm>
            <a:prstGeom prst="rect">
              <a:avLst/>
            </a:prstGeom>
            <a:solidFill>
              <a:schemeClr val="bg1">
                <a:lumMod val="85000"/>
              </a:schemeClr>
            </a:solidFill>
          </p:spPr>
          <p:txBody>
            <a:bodyPr wrap="square" rtlCol="0">
              <a:spAutoFit/>
            </a:bodyPr>
            <a:lstStyle/>
            <a:p>
              <a:r>
                <a:rPr lang="en-US" sz="2000" dirty="0" smtClean="0"/>
                <a:t>But each packet is replicated </a:t>
              </a:r>
              <a:r>
                <a:rPr lang="en-US" sz="2000" dirty="0" err="1" smtClean="0"/>
                <a:t>r</a:t>
              </a:r>
              <a:r>
                <a:rPr lang="en-US" sz="2000" dirty="0" smtClean="0"/>
                <a:t> times. Find copy in another node.</a:t>
              </a:r>
              <a:endParaRPr lang="en-US" sz="2000" dirty="0"/>
            </a:p>
          </p:txBody>
        </p:sp>
        <p:cxnSp>
          <p:nvCxnSpPr>
            <p:cNvPr id="119" name="Straight Arrow Connector 118"/>
            <p:cNvCxnSpPr/>
            <p:nvPr/>
          </p:nvCxnSpPr>
          <p:spPr>
            <a:xfrm rot="16200000" flipH="1">
              <a:off x="3051175" y="2181225"/>
              <a:ext cx="762000" cy="412750"/>
            </a:xfrm>
            <a:prstGeom prst="straightConnector1">
              <a:avLst/>
            </a:prstGeom>
            <a:ln w="7620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83" name="Straight Connector 82"/>
          <p:cNvCxnSpPr>
            <a:stCxn id="6" idx="3"/>
            <a:endCxn id="74" idx="2"/>
          </p:cNvCxnSpPr>
          <p:nvPr/>
        </p:nvCxnSpPr>
        <p:spPr>
          <a:xfrm>
            <a:off x="3683000" y="2884488"/>
            <a:ext cx="4229100" cy="474188"/>
          </a:xfrm>
          <a:prstGeom prst="line">
            <a:avLst/>
          </a:prstGeom>
          <a:ln w="762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a:endCxn id="75" idx="2"/>
          </p:cNvCxnSpPr>
          <p:nvPr/>
        </p:nvCxnSpPr>
        <p:spPr>
          <a:xfrm flipV="1">
            <a:off x="3733800" y="3823732"/>
            <a:ext cx="4178300" cy="13256"/>
          </a:xfrm>
          <a:prstGeom prst="line">
            <a:avLst/>
          </a:prstGeom>
          <a:ln w="762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a:endCxn id="77" idx="2"/>
          </p:cNvCxnSpPr>
          <p:nvPr/>
        </p:nvCxnSpPr>
        <p:spPr>
          <a:xfrm>
            <a:off x="3733800" y="4192588"/>
            <a:ext cx="4178300" cy="207250"/>
          </a:xfrm>
          <a:prstGeom prst="line">
            <a:avLst/>
          </a:prstGeom>
          <a:ln w="762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p:spPr>
        <p:txBody>
          <a:bodyPr/>
          <a:lstStyle/>
          <a:p>
            <a:fld id="{9540E82B-6990-7447-8B3A-05D37AB8CFAF}" type="slidenum">
              <a:rPr lang="en-US">
                <a:latin typeface="Arial" charset="0"/>
              </a:rPr>
              <a:pPr/>
              <a:t>4</a:t>
            </a:fld>
            <a:endParaRPr lang="en-US">
              <a:latin typeface="Arial" charset="0"/>
            </a:endParaRPr>
          </a:p>
        </p:txBody>
      </p:sp>
      <p:sp>
        <p:nvSpPr>
          <p:cNvPr id="2662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AA4D6BEA-EB00-4746-BDBE-612531A96498}" type="slidenum">
              <a:rPr lang="en-US" sz="1400">
                <a:latin typeface="Arial" charset="0"/>
              </a:rPr>
              <a:pPr algn="r"/>
              <a:t>4</a:t>
            </a:fld>
            <a:endParaRPr lang="en-US" sz="1400">
              <a:latin typeface="Arial" charset="0"/>
            </a:endParaRPr>
          </a:p>
        </p:txBody>
      </p:sp>
      <p:sp>
        <p:nvSpPr>
          <p:cNvPr id="26628" name="Rectangle 2"/>
          <p:cNvSpPr>
            <a:spLocks noGrp="1" noChangeArrowheads="1"/>
          </p:cNvSpPr>
          <p:nvPr>
            <p:ph type="title"/>
          </p:nvPr>
        </p:nvSpPr>
        <p:spPr>
          <a:xfrm>
            <a:off x="411163" y="0"/>
            <a:ext cx="8494712" cy="1143000"/>
          </a:xfrm>
        </p:spPr>
        <p:txBody>
          <a:bodyPr/>
          <a:lstStyle/>
          <a:p>
            <a:r>
              <a:rPr lang="en-US" sz="3200"/>
              <a:t>erasure codes are reliable</a:t>
            </a:r>
          </a:p>
        </p:txBody>
      </p:sp>
      <p:sp>
        <p:nvSpPr>
          <p:cNvPr id="26629" name="Rectangle 3"/>
          <p:cNvSpPr>
            <a:spLocks noChangeArrowheads="1"/>
          </p:cNvSpPr>
          <p:nvPr/>
        </p:nvSpPr>
        <p:spPr bwMode="auto">
          <a:xfrm>
            <a:off x="2678113" y="1957388"/>
            <a:ext cx="722312" cy="56673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800"/>
              <a:t>A</a:t>
            </a:r>
          </a:p>
        </p:txBody>
      </p:sp>
      <p:sp>
        <p:nvSpPr>
          <p:cNvPr id="26630" name="Rectangle 4"/>
          <p:cNvSpPr>
            <a:spLocks noChangeArrowheads="1"/>
          </p:cNvSpPr>
          <p:nvPr/>
        </p:nvSpPr>
        <p:spPr bwMode="auto">
          <a:xfrm>
            <a:off x="2689225" y="3268663"/>
            <a:ext cx="722313" cy="56673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800"/>
              <a:t>B</a:t>
            </a:r>
          </a:p>
        </p:txBody>
      </p:sp>
      <p:sp>
        <p:nvSpPr>
          <p:cNvPr id="336901" name="Rectangle 5"/>
          <p:cNvSpPr>
            <a:spLocks noChangeArrowheads="1"/>
          </p:cNvSpPr>
          <p:nvPr/>
        </p:nvSpPr>
        <p:spPr bwMode="auto">
          <a:xfrm>
            <a:off x="4495800" y="16764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a:t>
            </a:r>
          </a:p>
        </p:txBody>
      </p:sp>
      <p:sp>
        <p:nvSpPr>
          <p:cNvPr id="336902" name="Rectangle 6"/>
          <p:cNvSpPr>
            <a:spLocks noChangeArrowheads="1"/>
          </p:cNvSpPr>
          <p:nvPr/>
        </p:nvSpPr>
        <p:spPr bwMode="auto">
          <a:xfrm>
            <a:off x="4495800" y="26670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a:t>
            </a:r>
          </a:p>
        </p:txBody>
      </p:sp>
      <p:sp>
        <p:nvSpPr>
          <p:cNvPr id="336903" name="Rectangle 7"/>
          <p:cNvSpPr>
            <a:spLocks noChangeArrowheads="1"/>
          </p:cNvSpPr>
          <p:nvPr/>
        </p:nvSpPr>
        <p:spPr bwMode="auto">
          <a:xfrm>
            <a:off x="4495800" y="37338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B</a:t>
            </a:r>
          </a:p>
        </p:txBody>
      </p:sp>
      <p:sp>
        <p:nvSpPr>
          <p:cNvPr id="336904" name="Rectangle 8"/>
          <p:cNvSpPr>
            <a:spLocks noChangeArrowheads="1"/>
          </p:cNvSpPr>
          <p:nvPr/>
        </p:nvSpPr>
        <p:spPr bwMode="auto">
          <a:xfrm>
            <a:off x="4495800" y="46482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B</a:t>
            </a:r>
          </a:p>
        </p:txBody>
      </p:sp>
      <p:sp>
        <p:nvSpPr>
          <p:cNvPr id="336905" name="Rectangle 9"/>
          <p:cNvSpPr>
            <a:spLocks noChangeArrowheads="1"/>
          </p:cNvSpPr>
          <p:nvPr/>
        </p:nvSpPr>
        <p:spPr bwMode="auto">
          <a:xfrm>
            <a:off x="6042025" y="37084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A+B</a:t>
            </a:r>
          </a:p>
        </p:txBody>
      </p:sp>
      <p:sp>
        <p:nvSpPr>
          <p:cNvPr id="336906" name="Rectangle 10"/>
          <p:cNvSpPr>
            <a:spLocks noChangeArrowheads="1"/>
          </p:cNvSpPr>
          <p:nvPr/>
        </p:nvSpPr>
        <p:spPr bwMode="auto">
          <a:xfrm>
            <a:off x="6019800" y="46482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A+2B</a:t>
            </a:r>
          </a:p>
        </p:txBody>
      </p:sp>
      <p:sp>
        <p:nvSpPr>
          <p:cNvPr id="26637" name="AutoShape 11"/>
          <p:cNvSpPr>
            <a:spLocks noChangeArrowheads="1"/>
          </p:cNvSpPr>
          <p:nvPr/>
        </p:nvSpPr>
        <p:spPr bwMode="auto">
          <a:xfrm>
            <a:off x="3498850" y="2265363"/>
            <a:ext cx="808038" cy="1458912"/>
          </a:xfrm>
          <a:prstGeom prst="rightArrow">
            <a:avLst>
              <a:gd name="adj1" fmla="val 49944"/>
              <a:gd name="adj2" fmla="val 44597"/>
            </a:avLst>
          </a:prstGeom>
          <a:solidFill>
            <a:srgbClr val="C0C0C0"/>
          </a:solidFill>
          <a:ln w="9525">
            <a:solidFill>
              <a:schemeClr val="tx1"/>
            </a:solidFill>
            <a:miter lim="800000"/>
            <a:headEnd/>
            <a:tailEnd/>
          </a:ln>
        </p:spPr>
        <p:txBody>
          <a:bodyPr wrap="none" anchor="ctr">
            <a:prstTxWarp prst="textNoShape">
              <a:avLst/>
            </a:prstTxWarp>
          </a:bodyPr>
          <a:lstStyle/>
          <a:p>
            <a:pPr algn="ctr"/>
            <a:endParaRPr lang="en-US" sz="1800"/>
          </a:p>
        </p:txBody>
      </p:sp>
      <p:sp>
        <p:nvSpPr>
          <p:cNvPr id="336908" name="Text Box 12"/>
          <p:cNvSpPr txBox="1">
            <a:spLocks noChangeArrowheads="1"/>
          </p:cNvSpPr>
          <p:nvPr/>
        </p:nvSpPr>
        <p:spPr bwMode="auto">
          <a:xfrm>
            <a:off x="5389563" y="1084263"/>
            <a:ext cx="2528887" cy="523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t>(4,2) MDS erasure code                 (any 2 suffice to recover)</a:t>
            </a:r>
          </a:p>
        </p:txBody>
      </p:sp>
      <p:sp>
        <p:nvSpPr>
          <p:cNvPr id="336909" name="Rectangle 13"/>
          <p:cNvSpPr>
            <a:spLocks noChangeArrowheads="1"/>
          </p:cNvSpPr>
          <p:nvPr/>
        </p:nvSpPr>
        <p:spPr bwMode="auto">
          <a:xfrm>
            <a:off x="6019800" y="16764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a:t>
            </a:r>
          </a:p>
        </p:txBody>
      </p:sp>
      <p:sp>
        <p:nvSpPr>
          <p:cNvPr id="336910" name="Rectangle 14"/>
          <p:cNvSpPr>
            <a:spLocks noChangeArrowheads="1"/>
          </p:cNvSpPr>
          <p:nvPr/>
        </p:nvSpPr>
        <p:spPr bwMode="auto">
          <a:xfrm>
            <a:off x="6019800" y="2659063"/>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B</a:t>
            </a:r>
          </a:p>
        </p:txBody>
      </p:sp>
      <p:sp>
        <p:nvSpPr>
          <p:cNvPr id="26643" name="Text Box 21"/>
          <p:cNvSpPr txBox="1">
            <a:spLocks noChangeArrowheads="1"/>
          </p:cNvSpPr>
          <p:nvPr/>
        </p:nvSpPr>
        <p:spPr bwMode="auto">
          <a:xfrm>
            <a:off x="5345113" y="3136900"/>
            <a:ext cx="704850" cy="465138"/>
          </a:xfrm>
          <a:prstGeom prst="rect">
            <a:avLst/>
          </a:prstGeom>
          <a:noFill/>
          <a:ln w="9525">
            <a:noFill/>
            <a:miter lim="800000"/>
            <a:headEnd/>
            <a:tailEnd/>
          </a:ln>
        </p:spPr>
        <p:txBody>
          <a:bodyPr>
            <a:prstTxWarp prst="textNoShape">
              <a:avLst/>
            </a:prstTxWarp>
            <a:spAutoFit/>
          </a:bodyPr>
          <a:lstStyle/>
          <a:p>
            <a:pPr>
              <a:spcBef>
                <a:spcPct val="50000"/>
              </a:spcBef>
            </a:pPr>
            <a:r>
              <a:rPr lang="en-US"/>
              <a:t>vs</a:t>
            </a:r>
          </a:p>
        </p:txBody>
      </p:sp>
      <p:sp>
        <p:nvSpPr>
          <p:cNvPr id="26644" name="Rectangle 22"/>
          <p:cNvSpPr>
            <a:spLocks noChangeArrowheads="1"/>
          </p:cNvSpPr>
          <p:nvPr/>
        </p:nvSpPr>
        <p:spPr bwMode="auto">
          <a:xfrm>
            <a:off x="550863" y="2576513"/>
            <a:ext cx="722312" cy="56673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endParaRPr lang="en-US" sz="1800"/>
          </a:p>
        </p:txBody>
      </p:sp>
      <p:sp>
        <p:nvSpPr>
          <p:cNvPr id="26645" name="Rectangle 23"/>
          <p:cNvSpPr>
            <a:spLocks noChangeArrowheads="1"/>
          </p:cNvSpPr>
          <p:nvPr/>
        </p:nvSpPr>
        <p:spPr bwMode="auto">
          <a:xfrm>
            <a:off x="1277938" y="2578100"/>
            <a:ext cx="722312" cy="56673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endParaRPr lang="en-US" sz="1800"/>
          </a:p>
        </p:txBody>
      </p:sp>
      <p:sp>
        <p:nvSpPr>
          <p:cNvPr id="26646" name="Line 24"/>
          <p:cNvSpPr>
            <a:spLocks noChangeShapeType="1"/>
          </p:cNvSpPr>
          <p:nvPr/>
        </p:nvSpPr>
        <p:spPr bwMode="auto">
          <a:xfrm flipV="1">
            <a:off x="2030413" y="2355850"/>
            <a:ext cx="585787" cy="43338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647" name="Line 25"/>
          <p:cNvSpPr>
            <a:spLocks noChangeShapeType="1"/>
          </p:cNvSpPr>
          <p:nvPr/>
        </p:nvSpPr>
        <p:spPr bwMode="auto">
          <a:xfrm>
            <a:off x="2041525" y="2941638"/>
            <a:ext cx="574675" cy="6080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 name="Text Box 12"/>
          <p:cNvSpPr txBox="1">
            <a:spLocks noChangeArrowheads="1"/>
          </p:cNvSpPr>
          <p:nvPr/>
        </p:nvSpPr>
        <p:spPr bwMode="auto">
          <a:xfrm>
            <a:off x="4183063" y="1236663"/>
            <a:ext cx="1304925" cy="307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t>Replication</a:t>
            </a:r>
          </a:p>
        </p:txBody>
      </p:sp>
      <p:sp>
        <p:nvSpPr>
          <p:cNvPr id="26651" name="TextBox 27"/>
          <p:cNvSpPr txBox="1">
            <a:spLocks noChangeArrowheads="1"/>
          </p:cNvSpPr>
          <p:nvPr/>
        </p:nvSpPr>
        <p:spPr bwMode="auto">
          <a:xfrm>
            <a:off x="769938" y="1812925"/>
            <a:ext cx="1020762" cy="738188"/>
          </a:xfrm>
          <a:prstGeom prst="rect">
            <a:avLst/>
          </a:prstGeom>
          <a:noFill/>
          <a:ln w="9525">
            <a:noFill/>
            <a:miter lim="800000"/>
            <a:headEnd/>
            <a:tailEnd/>
          </a:ln>
        </p:spPr>
        <p:txBody>
          <a:bodyPr>
            <a:prstTxWarp prst="textNoShape">
              <a:avLst/>
            </a:prstTxWarp>
            <a:spAutoFit/>
          </a:bodyPr>
          <a:lstStyle/>
          <a:p>
            <a:pPr algn="ctr"/>
            <a:r>
              <a:rPr lang="en-US" sz="1400" dirty="0"/>
              <a:t>File or data object</a:t>
            </a:r>
          </a:p>
        </p:txBody>
      </p:sp>
    </p:spTree>
    <p:custDataLst>
      <p:tags r:id="rId1"/>
    </p:custDataLst>
  </p:cSld>
  <p:clrMapOvr>
    <a:masterClrMapping/>
  </p:clrMapOvr>
  <p:transition advTm="1222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69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69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69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69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69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69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69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69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6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1" grpId="0" animBg="1"/>
      <p:bldP spid="336902" grpId="0" animBg="1"/>
      <p:bldP spid="336903" grpId="0" animBg="1"/>
      <p:bldP spid="336904" grpId="0" animBg="1"/>
      <p:bldP spid="336905" grpId="0" animBg="1"/>
      <p:bldP spid="336906" grpId="0" animBg="1"/>
      <p:bldP spid="336908" grpId="0"/>
      <p:bldP spid="336909" grpId="0" animBg="1"/>
      <p:bldP spid="336910" grpId="0" animBg="1"/>
      <p:bldP spid="26"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85"/>
          <p:cNvGrpSpPr/>
          <p:nvPr/>
        </p:nvGrpSpPr>
        <p:grpSpPr>
          <a:xfrm>
            <a:off x="177800" y="1993324"/>
            <a:ext cx="5715000" cy="3382528"/>
            <a:chOff x="177800" y="1993324"/>
            <a:chExt cx="5715000" cy="3382528"/>
          </a:xfrm>
        </p:grpSpPr>
        <p:sp>
          <p:nvSpPr>
            <p:cNvPr id="5" name="TextBox 4"/>
            <p:cNvSpPr txBox="1"/>
            <p:nvPr/>
          </p:nvSpPr>
          <p:spPr>
            <a:xfrm>
              <a:off x="177800" y="1993324"/>
              <a:ext cx="2286000" cy="584776"/>
            </a:xfrm>
            <a:prstGeom prst="rect">
              <a:avLst/>
            </a:prstGeom>
            <a:noFill/>
          </p:spPr>
          <p:txBody>
            <a:bodyPr wrap="square" rtlCol="0">
              <a:spAutoFit/>
            </a:bodyPr>
            <a:lstStyle/>
            <a:p>
              <a:r>
                <a:rPr lang="en-US" sz="1600" dirty="0" smtClean="0"/>
                <a:t>File is Separated in </a:t>
              </a:r>
              <a:r>
                <a:rPr lang="en-US" sz="1600" dirty="0" err="1" smtClean="0"/>
                <a:t>m</a:t>
              </a:r>
              <a:r>
                <a:rPr lang="en-US" sz="1600" dirty="0" smtClean="0"/>
                <a:t> blocks</a:t>
              </a:r>
              <a:endParaRPr lang="en-US" sz="1600" dirty="0"/>
            </a:p>
          </p:txBody>
        </p:sp>
        <p:grpSp>
          <p:nvGrpSpPr>
            <p:cNvPr id="3" name="Group 83"/>
            <p:cNvGrpSpPr/>
            <p:nvPr/>
          </p:nvGrpSpPr>
          <p:grpSpPr>
            <a:xfrm>
              <a:off x="508000" y="2273300"/>
              <a:ext cx="5384800" cy="3102552"/>
              <a:chOff x="508000" y="2273300"/>
              <a:chExt cx="5384800" cy="3102552"/>
            </a:xfrm>
          </p:grpSpPr>
          <p:sp>
            <p:nvSpPr>
              <p:cNvPr id="6" name="Rectangle 5"/>
              <p:cNvSpPr/>
              <p:nvPr/>
            </p:nvSpPr>
            <p:spPr>
              <a:xfrm>
                <a:off x="3378200" y="27320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8000" y="4676776"/>
                <a:ext cx="2514600" cy="584776"/>
              </a:xfrm>
              <a:prstGeom prst="rect">
                <a:avLst/>
              </a:prstGeom>
              <a:noFill/>
            </p:spPr>
            <p:txBody>
              <a:bodyPr wrap="square" rtlCol="0">
                <a:spAutoFit/>
              </a:bodyPr>
              <a:lstStyle/>
              <a:p>
                <a:r>
                  <a:rPr lang="en-US" sz="1600" dirty="0" smtClean="0"/>
                  <a:t>An MDS</a:t>
                </a:r>
              </a:p>
              <a:p>
                <a:r>
                  <a:rPr lang="en-US" sz="1600" dirty="0" smtClean="0"/>
                  <a:t>code produces T blocks.</a:t>
                </a:r>
              </a:p>
            </p:txBody>
          </p:sp>
          <p:cxnSp>
            <p:nvCxnSpPr>
              <p:cNvPr id="9" name="Straight Connector 8"/>
              <p:cNvCxnSpPr/>
              <p:nvPr/>
            </p:nvCxnSpPr>
            <p:spPr>
              <a:xfrm flipV="1">
                <a:off x="1701800" y="2273300"/>
                <a:ext cx="1676400" cy="4572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01800" y="4330700"/>
                <a:ext cx="1676400" cy="460376"/>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378200" y="31892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378200" y="3627617"/>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78200" y="40274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473200" y="27320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473200" y="31892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73200" y="3627617"/>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73200" y="40274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78200" y="4486276"/>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378200" y="2273300"/>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378200" y="4791076"/>
                <a:ext cx="2514600" cy="584776"/>
              </a:xfrm>
              <a:prstGeom prst="rect">
                <a:avLst/>
              </a:prstGeom>
              <a:noFill/>
            </p:spPr>
            <p:txBody>
              <a:bodyPr wrap="square" rtlCol="0">
                <a:spAutoFit/>
              </a:bodyPr>
              <a:lstStyle/>
              <a:p>
                <a:r>
                  <a:rPr lang="en-US" sz="1600" dirty="0" smtClean="0"/>
                  <a:t>Each coded block is stored in </a:t>
                </a:r>
                <a:r>
                  <a:rPr lang="en-US" sz="1600" dirty="0" err="1" smtClean="0"/>
                  <a:t>r</a:t>
                </a:r>
                <a:r>
                  <a:rPr lang="en-US" sz="1600" dirty="0" smtClean="0"/>
                  <a:t> nodes. </a:t>
                </a:r>
              </a:p>
              <a:p>
                <a:endParaRPr lang="en-US" sz="1600" dirty="0" smtClean="0"/>
              </a:p>
            </p:txBody>
          </p:sp>
          <p:cxnSp>
            <p:nvCxnSpPr>
              <p:cNvPr id="46" name="Straight Connector 45"/>
              <p:cNvCxnSpPr/>
              <p:nvPr/>
            </p:nvCxnSpPr>
            <p:spPr>
              <a:xfrm rot="5400000">
                <a:off x="368300" y="3570288"/>
                <a:ext cx="1524000"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30250" y="3340100"/>
                <a:ext cx="419100" cy="369332"/>
              </a:xfrm>
              <a:prstGeom prst="rect">
                <a:avLst/>
              </a:prstGeom>
              <a:noFill/>
            </p:spPr>
            <p:txBody>
              <a:bodyPr wrap="square" rtlCol="0">
                <a:spAutoFit/>
              </a:bodyPr>
              <a:lstStyle/>
              <a:p>
                <a:r>
                  <a:rPr lang="en-US" dirty="0" err="1" smtClean="0"/>
                  <a:t>m</a:t>
                </a:r>
                <a:endParaRPr lang="en-US" dirty="0"/>
              </a:p>
            </p:txBody>
          </p:sp>
        </p:grpSp>
      </p:grpSp>
      <p:grpSp>
        <p:nvGrpSpPr>
          <p:cNvPr id="4" name="Group 81"/>
          <p:cNvGrpSpPr/>
          <p:nvPr/>
        </p:nvGrpSpPr>
        <p:grpSpPr>
          <a:xfrm>
            <a:off x="6586935" y="2243056"/>
            <a:ext cx="2366565" cy="3175740"/>
            <a:chOff x="6586935" y="2243056"/>
            <a:chExt cx="2366565" cy="3175740"/>
          </a:xfrm>
        </p:grpSpPr>
        <p:sp>
          <p:nvSpPr>
            <p:cNvPr id="68" name="TextBox 67"/>
            <p:cNvSpPr txBox="1"/>
            <p:nvPr/>
          </p:nvSpPr>
          <p:spPr>
            <a:xfrm>
              <a:off x="6591300" y="4834020"/>
              <a:ext cx="2362200" cy="584776"/>
            </a:xfrm>
            <a:prstGeom prst="rect">
              <a:avLst/>
            </a:prstGeom>
            <a:noFill/>
          </p:spPr>
          <p:txBody>
            <a:bodyPr wrap="square" rtlCol="0">
              <a:spAutoFit/>
            </a:bodyPr>
            <a:lstStyle/>
            <a:p>
              <a:r>
                <a:rPr lang="en-US" sz="1600" dirty="0" smtClean="0"/>
                <a:t>Each storage node</a:t>
              </a:r>
            </a:p>
            <a:p>
              <a:r>
                <a:rPr lang="en-US" sz="1600" dirty="0" smtClean="0"/>
                <a:t>Stores </a:t>
              </a:r>
              <a:r>
                <a:rPr lang="en-US" sz="1600" dirty="0" err="1" smtClean="0"/>
                <a:t>d</a:t>
              </a:r>
              <a:r>
                <a:rPr lang="en-US" sz="1600" dirty="0" smtClean="0"/>
                <a:t> coded blocks.</a:t>
              </a:r>
            </a:p>
          </p:txBody>
        </p:sp>
        <p:grpSp>
          <p:nvGrpSpPr>
            <p:cNvPr id="8" name="Group 80"/>
            <p:cNvGrpSpPr/>
            <p:nvPr/>
          </p:nvGrpSpPr>
          <p:grpSpPr>
            <a:xfrm>
              <a:off x="6586935" y="2243056"/>
              <a:ext cx="2305050" cy="2502064"/>
              <a:chOff x="6586935" y="2243056"/>
              <a:chExt cx="2305050" cy="2502064"/>
            </a:xfrm>
          </p:grpSpPr>
          <p:cxnSp>
            <p:nvCxnSpPr>
              <p:cNvPr id="69" name="Straight Connector 68"/>
              <p:cNvCxnSpPr/>
              <p:nvPr/>
            </p:nvCxnSpPr>
            <p:spPr>
              <a:xfrm rot="5400000">
                <a:off x="7310061" y="3387349"/>
                <a:ext cx="2196266"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8472885" y="2955646"/>
                <a:ext cx="419100" cy="369332"/>
              </a:xfrm>
              <a:prstGeom prst="rect">
                <a:avLst/>
              </a:prstGeom>
              <a:noFill/>
            </p:spPr>
            <p:txBody>
              <a:bodyPr wrap="square" rtlCol="0">
                <a:spAutoFit/>
              </a:bodyPr>
              <a:lstStyle/>
              <a:p>
                <a:r>
                  <a:rPr lang="en-US" dirty="0" err="1" smtClean="0"/>
                  <a:t>n</a:t>
                </a:r>
                <a:endParaRPr lang="en-US" dirty="0"/>
              </a:p>
            </p:txBody>
          </p:sp>
          <p:grpSp>
            <p:nvGrpSpPr>
              <p:cNvPr id="10" name="Group 79"/>
              <p:cNvGrpSpPr/>
              <p:nvPr/>
            </p:nvGrpSpPr>
            <p:grpSpPr>
              <a:xfrm>
                <a:off x="6586935" y="2243056"/>
                <a:ext cx="1629965" cy="2502064"/>
                <a:chOff x="6586935" y="2243056"/>
                <a:chExt cx="1629965" cy="2502064"/>
              </a:xfrm>
            </p:grpSpPr>
            <p:cxnSp>
              <p:nvCxnSpPr>
                <p:cNvPr id="49" name="Straight Connector 48"/>
                <p:cNvCxnSpPr/>
                <p:nvPr/>
              </p:nvCxnSpPr>
              <p:spPr>
                <a:xfrm flipV="1">
                  <a:off x="6616700" y="241057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616700" y="240899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586935" y="224305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616700" y="28844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616700" y="288290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586935" y="271696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616700" y="334010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616700" y="333851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586935" y="317257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616700" y="381401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616700" y="381242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586935" y="364648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616700" y="4363326"/>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616700" y="4361738"/>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586935" y="4195804"/>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Can 71"/>
                <p:cNvSpPr/>
                <p:nvPr/>
              </p:nvSpPr>
              <p:spPr>
                <a:xfrm>
                  <a:off x="7912100" y="2290010"/>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an 72"/>
                <p:cNvSpPr/>
                <p:nvPr/>
              </p:nvSpPr>
              <p:spPr>
                <a:xfrm>
                  <a:off x="7912100" y="275506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an 73"/>
                <p:cNvSpPr/>
                <p:nvPr/>
              </p:nvSpPr>
              <p:spPr>
                <a:xfrm>
                  <a:off x="7912100" y="324437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an 74"/>
                <p:cNvSpPr/>
                <p:nvPr/>
              </p:nvSpPr>
              <p:spPr>
                <a:xfrm>
                  <a:off x="7912100" y="3709432"/>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Can 76"/>
                <p:cNvSpPr/>
                <p:nvPr/>
              </p:nvSpPr>
              <p:spPr>
                <a:xfrm>
                  <a:off x="7912100" y="4285538"/>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76"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smtClean="0">
                <a:solidFill>
                  <a:srgbClr val="B2B2B2"/>
                </a:solidFill>
                <a:latin typeface="+mj-lt"/>
                <a:ea typeface="ＭＳ Ｐゴシック" pitchFamily="-112" charset="-128"/>
                <a:cs typeface="ＭＳ Ｐゴシック" pitchFamily="-112" charset="-128"/>
              </a:rPr>
              <a:t>Simple regenerating codes</a:t>
            </a:r>
            <a:endParaRPr lang="en-US" sz="3600" b="1" kern="0" dirty="0">
              <a:solidFill>
                <a:srgbClr val="B2B2B2"/>
              </a:solidFill>
              <a:latin typeface="+mj-lt"/>
              <a:ea typeface="ＭＳ Ｐゴシック" pitchFamily="-112" charset="-128"/>
              <a:cs typeface="ＭＳ Ｐゴシック" pitchFamily="-112" charset="-128"/>
            </a:endParaRPr>
          </a:p>
        </p:txBody>
      </p:sp>
      <p:grpSp>
        <p:nvGrpSpPr>
          <p:cNvPr id="12" name="Group 82"/>
          <p:cNvGrpSpPr/>
          <p:nvPr/>
        </p:nvGrpSpPr>
        <p:grpSpPr>
          <a:xfrm>
            <a:off x="3683000" y="1993324"/>
            <a:ext cx="2903935" cy="2797752"/>
            <a:chOff x="3683000" y="1993324"/>
            <a:chExt cx="2903935" cy="2797752"/>
          </a:xfrm>
        </p:grpSpPr>
        <p:cxnSp>
          <p:nvCxnSpPr>
            <p:cNvPr id="30" name="Straight Connector 29"/>
            <p:cNvCxnSpPr>
              <a:stCxn id="25" idx="3"/>
            </p:cNvCxnSpPr>
            <p:nvPr/>
          </p:nvCxnSpPr>
          <p:spPr>
            <a:xfrm flipV="1">
              <a:off x="3683000" y="22748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978400" y="1993324"/>
              <a:ext cx="1608535" cy="2797752"/>
            </a:xfrm>
            <a:prstGeom prst="rect">
              <a:avLst/>
            </a:prstGeom>
            <a:solidFill>
              <a:srgbClr val="CC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978400" y="2204303"/>
              <a:ext cx="1562100" cy="2308324"/>
            </a:xfrm>
            <a:prstGeom prst="rect">
              <a:avLst/>
            </a:prstGeom>
            <a:noFill/>
          </p:spPr>
          <p:txBody>
            <a:bodyPr wrap="square" rtlCol="0">
              <a:spAutoFit/>
            </a:bodyPr>
            <a:lstStyle/>
            <a:p>
              <a:r>
                <a:rPr lang="en-US" sz="1600" dirty="0"/>
                <a:t>A</a:t>
              </a:r>
              <a:r>
                <a:rPr lang="en-US" sz="1600" dirty="0" smtClean="0"/>
                <a:t>djacency matrix of an expander graph. </a:t>
              </a:r>
            </a:p>
            <a:p>
              <a:endParaRPr lang="en-US" sz="1600" dirty="0" smtClean="0"/>
            </a:p>
            <a:p>
              <a:r>
                <a:rPr lang="en-US" sz="1600" dirty="0" smtClean="0"/>
                <a:t>Every </a:t>
              </a:r>
              <a:r>
                <a:rPr lang="en-US" sz="1600" dirty="0" err="1" smtClean="0"/>
                <a:t>k</a:t>
              </a:r>
              <a:r>
                <a:rPr lang="en-US" sz="1600" dirty="0" smtClean="0"/>
                <a:t> right nodes are adjacent to </a:t>
              </a:r>
              <a:r>
                <a:rPr lang="en-US" sz="1600" dirty="0" err="1" smtClean="0"/>
                <a:t>m</a:t>
              </a:r>
              <a:r>
                <a:rPr lang="en-US" sz="1600" dirty="0" smtClean="0"/>
                <a:t> left nodes.</a:t>
              </a:r>
            </a:p>
            <a:p>
              <a:endParaRPr lang="en-US" sz="1600" dirty="0" smtClean="0"/>
            </a:p>
          </p:txBody>
        </p:sp>
        <p:cxnSp>
          <p:nvCxnSpPr>
            <p:cNvPr id="85" name="Straight Connector 84"/>
            <p:cNvCxnSpPr>
              <a:stCxn id="25" idx="3"/>
            </p:cNvCxnSpPr>
            <p:nvPr/>
          </p:nvCxnSpPr>
          <p:spPr>
            <a:xfrm>
              <a:off x="3683000" y="24257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3683000" y="2744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683000" y="2895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3695700" y="32019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3695700" y="33528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683000" y="3633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683000" y="3784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3683000" y="40401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683000" y="41910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3695700" y="44846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695700" y="46355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1" name="TextBox 70"/>
          <p:cNvSpPr txBox="1"/>
          <p:nvPr/>
        </p:nvSpPr>
        <p:spPr>
          <a:xfrm>
            <a:off x="406400" y="5600700"/>
            <a:ext cx="8089900" cy="830997"/>
          </a:xfrm>
          <a:prstGeom prst="rect">
            <a:avLst/>
          </a:prstGeom>
          <a:noFill/>
        </p:spPr>
        <p:txBody>
          <a:bodyPr wrap="square" rtlCol="0">
            <a:spAutoFit/>
          </a:bodyPr>
          <a:lstStyle/>
          <a:p>
            <a:r>
              <a:rPr lang="en-US" dirty="0" smtClean="0"/>
              <a:t>Great. Now everything depends on which graph I use and how much expansion it has. </a:t>
            </a:r>
            <a:endParaRPr lang="en-US" dirty="0"/>
          </a:p>
        </p:txBody>
      </p:sp>
      <p:pic>
        <p:nvPicPr>
          <p:cNvPr id="81" name="Picture 29"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7923213" y="1787525"/>
            <a:ext cx="723900" cy="97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regenerating codes</a:t>
            </a:r>
            <a:endParaRPr lang="en-US" dirty="0"/>
          </a:p>
        </p:txBody>
      </p:sp>
      <p:sp>
        <p:nvSpPr>
          <p:cNvPr id="4" name="Slide Number Placeholder 3"/>
          <p:cNvSpPr>
            <a:spLocks noGrp="1"/>
          </p:cNvSpPr>
          <p:nvPr>
            <p:ph type="sldNum" sz="quarter" idx="12"/>
          </p:nvPr>
        </p:nvSpPr>
        <p:spPr/>
        <p:txBody>
          <a:bodyPr/>
          <a:lstStyle/>
          <a:p>
            <a:pPr>
              <a:defRPr/>
            </a:pPr>
            <a:fld id="{A07CDB20-95D2-1143-81F0-F223C662353F}" type="slidenum">
              <a:rPr lang="en-US" smtClean="0"/>
              <a:pPr>
                <a:defRPr/>
              </a:pPr>
              <a:t>41</a:t>
            </a:fld>
            <a:endParaRPr lang="en-US"/>
          </a:p>
        </p:txBody>
      </p:sp>
      <p:grpSp>
        <p:nvGrpSpPr>
          <p:cNvPr id="33" name="Group 32"/>
          <p:cNvGrpSpPr/>
          <p:nvPr/>
        </p:nvGrpSpPr>
        <p:grpSpPr>
          <a:xfrm>
            <a:off x="7137400" y="1778000"/>
            <a:ext cx="1676400" cy="1774918"/>
            <a:chOff x="5562600" y="1905000"/>
            <a:chExt cx="1676400" cy="1774918"/>
          </a:xfrm>
        </p:grpSpPr>
        <p:sp>
          <p:nvSpPr>
            <p:cNvPr id="5" name="Oval 4"/>
            <p:cNvSpPr/>
            <p:nvPr/>
          </p:nvSpPr>
          <p:spPr>
            <a:xfrm>
              <a:off x="5562600" y="26670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086600" y="26670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921282" y="35052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727918" y="3527518"/>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324600" y="19050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5" idx="6"/>
              <a:endCxn id="6" idx="2"/>
            </p:cNvCxnSpPr>
            <p:nvPr/>
          </p:nvCxnSpPr>
          <p:spPr>
            <a:xfrm>
              <a:off x="5715000" y="2743200"/>
              <a:ext cx="13716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5" idx="6"/>
              <a:endCxn id="8" idx="0"/>
            </p:cNvCxnSpPr>
            <p:nvPr/>
          </p:nvCxnSpPr>
          <p:spPr>
            <a:xfrm>
              <a:off x="5715000" y="2743200"/>
              <a:ext cx="1089118" cy="7843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9" idx="4"/>
              <a:endCxn id="8" idx="0"/>
            </p:cNvCxnSpPr>
            <p:nvPr/>
          </p:nvCxnSpPr>
          <p:spPr>
            <a:xfrm rot="16200000" flipH="1">
              <a:off x="5867400" y="2590800"/>
              <a:ext cx="1470118" cy="4033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7"/>
              <a:endCxn id="9" idx="4"/>
            </p:cNvCxnSpPr>
            <p:nvPr/>
          </p:nvCxnSpPr>
          <p:spPr>
            <a:xfrm rot="5400000" flipH="1" flipV="1">
              <a:off x="5491023" y="2617741"/>
              <a:ext cx="1470118" cy="3494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7"/>
              <a:endCxn id="6" idx="2"/>
            </p:cNvCxnSpPr>
            <p:nvPr/>
          </p:nvCxnSpPr>
          <p:spPr>
            <a:xfrm rot="5400000" flipH="1" flipV="1">
              <a:off x="6176823" y="2617741"/>
              <a:ext cx="784318" cy="10352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7" idx="1"/>
              <a:endCxn id="5" idx="4"/>
            </p:cNvCxnSpPr>
            <p:nvPr/>
          </p:nvCxnSpPr>
          <p:spPr>
            <a:xfrm rot="16200000" flipV="1">
              <a:off x="5437141" y="3021059"/>
              <a:ext cx="708118" cy="304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5" idx="7"/>
              <a:endCxn id="9" idx="3"/>
            </p:cNvCxnSpPr>
            <p:nvPr/>
          </p:nvCxnSpPr>
          <p:spPr>
            <a:xfrm rot="5400000" flipH="1" flipV="1">
              <a:off x="5692682" y="2035082"/>
              <a:ext cx="654236" cy="6542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6" idx="1"/>
              <a:endCxn id="9" idx="5"/>
            </p:cNvCxnSpPr>
            <p:nvPr/>
          </p:nvCxnSpPr>
          <p:spPr>
            <a:xfrm rot="16200000" flipV="1">
              <a:off x="6454682" y="2035082"/>
              <a:ext cx="654236" cy="6542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8" idx="7"/>
              <a:endCxn id="6" idx="4"/>
            </p:cNvCxnSpPr>
            <p:nvPr/>
          </p:nvCxnSpPr>
          <p:spPr>
            <a:xfrm rot="5400000" flipH="1" flipV="1">
              <a:off x="6645182" y="3032218"/>
              <a:ext cx="730436" cy="304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7" idx="6"/>
              <a:endCxn id="8" idx="2"/>
            </p:cNvCxnSpPr>
            <p:nvPr/>
          </p:nvCxnSpPr>
          <p:spPr>
            <a:xfrm>
              <a:off x="6073682" y="3581400"/>
              <a:ext cx="654236" cy="223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431800" y="1739900"/>
            <a:ext cx="6731000" cy="4154983"/>
          </a:xfrm>
          <a:prstGeom prst="rect">
            <a:avLst/>
          </a:prstGeom>
          <a:noFill/>
        </p:spPr>
        <p:txBody>
          <a:bodyPr wrap="square" rtlCol="0">
            <a:spAutoFit/>
          </a:bodyPr>
          <a:lstStyle/>
          <a:p>
            <a:pPr>
              <a:buFont typeface="Arial"/>
              <a:buChar char="•"/>
            </a:pPr>
            <a:r>
              <a:rPr lang="en-US" sz="2000" dirty="0" err="1" smtClean="0"/>
              <a:t>Rashmi</a:t>
            </a:r>
            <a:r>
              <a:rPr lang="en-US" sz="2000" dirty="0" smtClean="0"/>
              <a:t> et al. used the edge-vertex bipartite graph of the complete graph. Vertices=storage nodes. Edges= coded packets. </a:t>
            </a:r>
          </a:p>
          <a:p>
            <a:endParaRPr lang="en-US" sz="2000" dirty="0" smtClean="0"/>
          </a:p>
          <a:p>
            <a:pPr>
              <a:buFont typeface="Arial"/>
              <a:buChar char="•"/>
            </a:pPr>
            <a:r>
              <a:rPr lang="en-US" sz="2000" dirty="0" err="1" smtClean="0"/>
              <a:t>d</a:t>
            </a:r>
            <a:r>
              <a:rPr lang="en-US" sz="2000" dirty="0" smtClean="0"/>
              <a:t>=n-1, </a:t>
            </a:r>
            <a:r>
              <a:rPr lang="en-US" sz="2000" dirty="0" err="1" smtClean="0"/>
              <a:t>r</a:t>
            </a:r>
            <a:r>
              <a:rPr lang="en-US" sz="2000" dirty="0" smtClean="0"/>
              <a:t>=2</a:t>
            </a:r>
          </a:p>
          <a:p>
            <a:endParaRPr lang="en-US" sz="2000" dirty="0" smtClean="0"/>
          </a:p>
          <a:p>
            <a:pPr>
              <a:buFont typeface="Arial"/>
              <a:buChar char="•"/>
            </a:pPr>
            <a:r>
              <a:rPr lang="en-US" sz="2000" dirty="0" smtClean="0"/>
              <a:t>Expansion: Every </a:t>
            </a:r>
            <a:r>
              <a:rPr lang="en-US" sz="2000" dirty="0" err="1" smtClean="0"/>
              <a:t>k</a:t>
            </a:r>
            <a:r>
              <a:rPr lang="en-US" sz="2000" dirty="0" smtClean="0"/>
              <a:t> nodes are adjacent to </a:t>
            </a:r>
          </a:p>
          <a:p>
            <a:r>
              <a:rPr lang="en-US" sz="2000" dirty="0" err="1" smtClean="0"/>
              <a:t>kd</a:t>
            </a:r>
            <a:r>
              <a:rPr lang="en-US" sz="2000" dirty="0" smtClean="0"/>
              <a:t> – (</a:t>
            </a:r>
            <a:r>
              <a:rPr lang="en-US" sz="2000" dirty="0" err="1" smtClean="0"/>
              <a:t>k</a:t>
            </a:r>
            <a:r>
              <a:rPr lang="en-US" sz="2000" dirty="0" smtClean="0"/>
              <a:t> choose 2) edges. </a:t>
            </a:r>
          </a:p>
          <a:p>
            <a:endParaRPr lang="en-US" sz="2000" dirty="0" smtClean="0"/>
          </a:p>
          <a:p>
            <a:pPr>
              <a:buFont typeface="Arial"/>
              <a:buChar char="•"/>
            </a:pPr>
            <a:r>
              <a:rPr lang="en-US" sz="2000" dirty="0" smtClean="0"/>
              <a:t>Remarkably this matches the cut-set bound for the E-MBR point.</a:t>
            </a:r>
          </a:p>
          <a:p>
            <a:pPr>
              <a:buFont typeface="Arial"/>
              <a:buChar char="•"/>
            </a:pPr>
            <a:endParaRPr lang="en-US" sz="2000"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this idea</a:t>
            </a:r>
            <a:endParaRPr lang="en-US" dirty="0"/>
          </a:p>
        </p:txBody>
      </p:sp>
      <p:sp>
        <p:nvSpPr>
          <p:cNvPr id="4" name="Slide Number Placeholder 3"/>
          <p:cNvSpPr>
            <a:spLocks noGrp="1"/>
          </p:cNvSpPr>
          <p:nvPr>
            <p:ph type="sldNum" sz="quarter" idx="12"/>
          </p:nvPr>
        </p:nvSpPr>
        <p:spPr/>
        <p:txBody>
          <a:bodyPr/>
          <a:lstStyle/>
          <a:p>
            <a:pPr>
              <a:defRPr/>
            </a:pPr>
            <a:fld id="{A07CDB20-95D2-1143-81F0-F223C662353F}" type="slidenum">
              <a:rPr lang="en-US" smtClean="0"/>
              <a:pPr>
                <a:defRPr/>
              </a:pPr>
              <a:t>42</a:t>
            </a:fld>
            <a:endParaRPr lang="en-US"/>
          </a:p>
        </p:txBody>
      </p:sp>
      <p:sp>
        <p:nvSpPr>
          <p:cNvPr id="5" name="Rectangle 4"/>
          <p:cNvSpPr/>
          <p:nvPr/>
        </p:nvSpPr>
        <p:spPr>
          <a:xfrm>
            <a:off x="571500" y="1550938"/>
            <a:ext cx="7937500" cy="4247317"/>
          </a:xfrm>
          <a:prstGeom prst="rect">
            <a:avLst/>
          </a:prstGeom>
        </p:spPr>
        <p:txBody>
          <a:bodyPr wrap="square">
            <a:spAutoFit/>
          </a:bodyPr>
          <a:lstStyle/>
          <a:p>
            <a:pPr>
              <a:buClr>
                <a:schemeClr val="bg2">
                  <a:lumMod val="75000"/>
                </a:schemeClr>
              </a:buClr>
              <a:buFont typeface="Arial"/>
              <a:buChar char="•"/>
            </a:pPr>
            <a:r>
              <a:rPr lang="en-US" sz="1800" dirty="0" smtClean="0"/>
              <a:t>Lookup repair allows very easy </a:t>
            </a:r>
            <a:r>
              <a:rPr lang="en-US" sz="1800" dirty="0" err="1" smtClean="0"/>
              <a:t>uncoded</a:t>
            </a:r>
            <a:r>
              <a:rPr lang="en-US" sz="1800" dirty="0" smtClean="0"/>
              <a:t> repair and modular designs. Random matrices and Steiner systems proposed by [El </a:t>
            </a:r>
            <a:r>
              <a:rPr lang="en-US" sz="1800" dirty="0" err="1" smtClean="0"/>
              <a:t>Rouayheb</a:t>
            </a:r>
            <a:r>
              <a:rPr lang="en-US" sz="1800" dirty="0" smtClean="0"/>
              <a:t> et al.]  </a:t>
            </a:r>
          </a:p>
          <a:p>
            <a:pPr>
              <a:buClr>
                <a:schemeClr val="bg2">
                  <a:lumMod val="75000"/>
                </a:schemeClr>
              </a:buClr>
              <a:buFont typeface="Arial"/>
              <a:buChar char="•"/>
            </a:pPr>
            <a:endParaRPr lang="en-US" sz="1800" dirty="0" smtClean="0"/>
          </a:p>
          <a:p>
            <a:pPr>
              <a:buClr>
                <a:schemeClr val="bg2">
                  <a:lumMod val="75000"/>
                </a:schemeClr>
              </a:buClr>
              <a:buFont typeface="Arial"/>
              <a:buChar char="•"/>
            </a:pPr>
            <a:r>
              <a:rPr lang="en-US" sz="1800" dirty="0" smtClean="0"/>
              <a:t>Note that for </a:t>
            </a:r>
            <a:r>
              <a:rPr lang="en-US" sz="1800" dirty="0" err="1" smtClean="0"/>
              <a:t>d</a:t>
            </a:r>
            <a:r>
              <a:rPr lang="en-US" sz="1800" dirty="0" smtClean="0"/>
              <a:t>&lt; n-1 it is possible to beat the previous E-MBR bound. This is because lookup repair </a:t>
            </a:r>
            <a:r>
              <a:rPr lang="en-US" sz="1800" b="1" dirty="0" smtClean="0">
                <a:solidFill>
                  <a:schemeClr val="bg2">
                    <a:lumMod val="60000"/>
                    <a:lumOff val="40000"/>
                  </a:schemeClr>
                </a:solidFill>
              </a:rPr>
              <a:t>does not require every set of </a:t>
            </a:r>
            <a:r>
              <a:rPr lang="en-US" sz="1800" b="1" dirty="0" err="1" smtClean="0">
                <a:solidFill>
                  <a:schemeClr val="bg2">
                    <a:lumMod val="60000"/>
                    <a:lumOff val="40000"/>
                  </a:schemeClr>
                </a:solidFill>
              </a:rPr>
              <a:t>d</a:t>
            </a:r>
            <a:r>
              <a:rPr lang="en-US" sz="1800" b="1" dirty="0" smtClean="0">
                <a:solidFill>
                  <a:schemeClr val="bg2">
                    <a:lumMod val="60000"/>
                    <a:lumOff val="40000"/>
                  </a:schemeClr>
                </a:solidFill>
              </a:rPr>
              <a:t> surviving nodes to suffice to repair</a:t>
            </a:r>
            <a:r>
              <a:rPr lang="en-US" sz="1800" dirty="0" smtClean="0"/>
              <a:t>.</a:t>
            </a:r>
          </a:p>
          <a:p>
            <a:pPr>
              <a:buClr>
                <a:schemeClr val="bg2">
                  <a:lumMod val="75000"/>
                </a:schemeClr>
              </a:buClr>
              <a:buFont typeface="Arial"/>
              <a:buChar char="•"/>
            </a:pPr>
            <a:endParaRPr lang="en-US" sz="1800" dirty="0" smtClean="0"/>
          </a:p>
          <a:p>
            <a:pPr>
              <a:buClr>
                <a:schemeClr val="bg2">
                  <a:lumMod val="75000"/>
                </a:schemeClr>
              </a:buClr>
              <a:buFont typeface="Arial"/>
              <a:buChar char="•"/>
            </a:pPr>
            <a:r>
              <a:rPr lang="en-US" sz="1800" dirty="0" smtClean="0"/>
              <a:t>E-MBR region for lookup repair remains open. </a:t>
            </a:r>
          </a:p>
          <a:p>
            <a:pPr>
              <a:buClr>
                <a:schemeClr val="bg2">
                  <a:lumMod val="75000"/>
                </a:schemeClr>
              </a:buClr>
            </a:pPr>
            <a:endParaRPr lang="en-US" sz="1800" dirty="0" smtClean="0"/>
          </a:p>
          <a:p>
            <a:pPr>
              <a:buClr>
                <a:schemeClr val="bg2">
                  <a:lumMod val="75000"/>
                </a:schemeClr>
              </a:buClr>
              <a:buFont typeface="Arial"/>
              <a:buChar char="•"/>
            </a:pPr>
            <a:r>
              <a:rPr lang="en-US" sz="1800" dirty="0" err="1" smtClean="0"/>
              <a:t>r</a:t>
            </a:r>
            <a:r>
              <a:rPr lang="en-US" sz="1800" dirty="0" smtClean="0"/>
              <a:t> ≥ 2 since two copies of each packet are required for easy repair. In practice higher rates are more attractive. </a:t>
            </a:r>
          </a:p>
          <a:p>
            <a:pPr>
              <a:buClr>
                <a:schemeClr val="bg2">
                  <a:lumMod val="75000"/>
                </a:schemeClr>
              </a:buClr>
              <a:buFont typeface="Arial"/>
              <a:buChar char="•"/>
            </a:pPr>
            <a:endParaRPr lang="en-US" sz="1800" dirty="0" smtClean="0"/>
          </a:p>
          <a:p>
            <a:pPr>
              <a:buClr>
                <a:schemeClr val="bg2">
                  <a:lumMod val="75000"/>
                </a:schemeClr>
              </a:buClr>
              <a:buFont typeface="Arial"/>
              <a:buChar char="•"/>
            </a:pPr>
            <a:r>
              <a:rPr lang="en-US" sz="1800" dirty="0" smtClean="0"/>
              <a:t>This corresponds to a repetition code! Lets replace it with a sparse intermediate code.  </a:t>
            </a:r>
          </a:p>
          <a:p>
            <a:pPr>
              <a:buClr>
                <a:schemeClr val="bg2">
                  <a:lumMod val="75000"/>
                </a:schemeClr>
              </a:buClr>
            </a:pPr>
            <a:r>
              <a:rPr lang="en-US"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77800" y="1993324"/>
            <a:ext cx="2286000" cy="584776"/>
          </a:xfrm>
          <a:prstGeom prst="rect">
            <a:avLst/>
          </a:prstGeom>
          <a:noFill/>
        </p:spPr>
        <p:txBody>
          <a:bodyPr wrap="square" rtlCol="0">
            <a:spAutoFit/>
          </a:bodyPr>
          <a:lstStyle/>
          <a:p>
            <a:r>
              <a:rPr lang="en-US" sz="1600" dirty="0" smtClean="0"/>
              <a:t>File is Separated in </a:t>
            </a:r>
            <a:r>
              <a:rPr lang="en-US" sz="1600" dirty="0" err="1" smtClean="0"/>
              <a:t>m</a:t>
            </a:r>
            <a:r>
              <a:rPr lang="en-US" sz="1600" dirty="0" smtClean="0"/>
              <a:t> blocks</a:t>
            </a:r>
            <a:endParaRPr lang="en-US" sz="1600" dirty="0"/>
          </a:p>
        </p:txBody>
      </p:sp>
      <p:sp>
        <p:nvSpPr>
          <p:cNvPr id="6" name="Rectangle 5"/>
          <p:cNvSpPr/>
          <p:nvPr/>
        </p:nvSpPr>
        <p:spPr>
          <a:xfrm>
            <a:off x="3378200" y="27320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0700" y="4791076"/>
            <a:ext cx="2514600" cy="584776"/>
          </a:xfrm>
          <a:prstGeom prst="rect">
            <a:avLst/>
          </a:prstGeom>
          <a:noFill/>
        </p:spPr>
        <p:txBody>
          <a:bodyPr wrap="square" rtlCol="0">
            <a:spAutoFit/>
          </a:bodyPr>
          <a:lstStyle/>
          <a:p>
            <a:r>
              <a:rPr lang="en-US" sz="1600" dirty="0" smtClean="0"/>
              <a:t>A code (possibly MDS code) produces T blocks.</a:t>
            </a:r>
          </a:p>
        </p:txBody>
      </p:sp>
      <p:cxnSp>
        <p:nvCxnSpPr>
          <p:cNvPr id="9" name="Straight Connector 8"/>
          <p:cNvCxnSpPr/>
          <p:nvPr/>
        </p:nvCxnSpPr>
        <p:spPr>
          <a:xfrm flipV="1">
            <a:off x="1701800" y="2273300"/>
            <a:ext cx="1676400" cy="4572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01800" y="4330700"/>
            <a:ext cx="1676400" cy="460376"/>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378200" y="31892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378200" y="3627617"/>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78200" y="40274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473200" y="27320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473200" y="31892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73200" y="3627617"/>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73200" y="40274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78200" y="4486276"/>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378200" y="2273300"/>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stCxn id="25" idx="3"/>
          </p:cNvCxnSpPr>
          <p:nvPr/>
        </p:nvCxnSpPr>
        <p:spPr>
          <a:xfrm flipV="1">
            <a:off x="3683000" y="22748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5" idx="3"/>
            <a:endCxn id="51" idx="0"/>
          </p:cNvCxnSpPr>
          <p:nvPr/>
        </p:nvCxnSpPr>
        <p:spPr>
          <a:xfrm>
            <a:off x="3683000" y="2425700"/>
            <a:ext cx="457200" cy="15067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683000" y="2733676"/>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endCxn id="51" idx="1"/>
          </p:cNvCxnSpPr>
          <p:nvPr/>
        </p:nvCxnSpPr>
        <p:spPr>
          <a:xfrm rot="16200000" flipH="1">
            <a:off x="3235236" y="3332252"/>
            <a:ext cx="1200329" cy="304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683000" y="31892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683001" y="3709432"/>
            <a:ext cx="1295399" cy="7058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378200" y="4791076"/>
            <a:ext cx="2514600" cy="584776"/>
          </a:xfrm>
          <a:prstGeom prst="rect">
            <a:avLst/>
          </a:prstGeom>
          <a:noFill/>
        </p:spPr>
        <p:txBody>
          <a:bodyPr wrap="square" rtlCol="0">
            <a:spAutoFit/>
          </a:bodyPr>
          <a:lstStyle/>
          <a:p>
            <a:r>
              <a:rPr lang="en-US" sz="1600" dirty="0" smtClean="0"/>
              <a:t>Each coded block is stored in </a:t>
            </a:r>
            <a:r>
              <a:rPr lang="en-US" sz="1600" b="1" dirty="0" err="1" smtClean="0"/>
              <a:t>r</a:t>
            </a:r>
            <a:r>
              <a:rPr lang="en-US" sz="1600" b="1" dirty="0" smtClean="0"/>
              <a:t>=1.5 </a:t>
            </a:r>
            <a:r>
              <a:rPr lang="en-US" sz="1600" dirty="0" smtClean="0"/>
              <a:t>nodes. </a:t>
            </a:r>
          </a:p>
          <a:p>
            <a:endParaRPr lang="en-US" sz="1600" dirty="0" smtClean="0"/>
          </a:p>
        </p:txBody>
      </p:sp>
      <p:cxnSp>
        <p:nvCxnSpPr>
          <p:cNvPr id="46" name="Straight Connector 45"/>
          <p:cNvCxnSpPr/>
          <p:nvPr/>
        </p:nvCxnSpPr>
        <p:spPr>
          <a:xfrm rot="5400000">
            <a:off x="368300" y="3570288"/>
            <a:ext cx="1524000"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30250" y="3340100"/>
            <a:ext cx="419100" cy="369332"/>
          </a:xfrm>
          <a:prstGeom prst="rect">
            <a:avLst/>
          </a:prstGeom>
          <a:noFill/>
        </p:spPr>
        <p:txBody>
          <a:bodyPr wrap="square" rtlCol="0">
            <a:spAutoFit/>
          </a:bodyPr>
          <a:lstStyle/>
          <a:p>
            <a:r>
              <a:rPr lang="en-US" dirty="0" err="1" smtClean="0"/>
              <a:t>m</a:t>
            </a:r>
            <a:endParaRPr lang="en-US" dirty="0"/>
          </a:p>
        </p:txBody>
      </p:sp>
      <p:cxnSp>
        <p:nvCxnSpPr>
          <p:cNvPr id="49" name="Straight Connector 48"/>
          <p:cNvCxnSpPr/>
          <p:nvPr/>
        </p:nvCxnSpPr>
        <p:spPr>
          <a:xfrm flipV="1">
            <a:off x="6616700" y="241057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616700" y="240899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586935" y="224305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616700" y="28844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616700" y="288290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586935" y="271696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616700" y="334010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616700" y="333851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586935" y="317257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616700" y="381401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616700" y="381242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586935" y="364648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616700" y="4363326"/>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616700" y="4361738"/>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586935" y="4195804"/>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6591300" y="4834020"/>
            <a:ext cx="2362200" cy="584776"/>
          </a:xfrm>
          <a:prstGeom prst="rect">
            <a:avLst/>
          </a:prstGeom>
          <a:noFill/>
        </p:spPr>
        <p:txBody>
          <a:bodyPr wrap="square" rtlCol="0">
            <a:spAutoFit/>
          </a:bodyPr>
          <a:lstStyle/>
          <a:p>
            <a:r>
              <a:rPr lang="en-US" sz="1600" dirty="0" smtClean="0"/>
              <a:t>Each storage node</a:t>
            </a:r>
          </a:p>
          <a:p>
            <a:r>
              <a:rPr lang="en-US" sz="1600" dirty="0" smtClean="0"/>
              <a:t>Stores </a:t>
            </a:r>
            <a:r>
              <a:rPr lang="en-US" sz="1600" dirty="0" err="1" smtClean="0"/>
              <a:t>d</a:t>
            </a:r>
            <a:r>
              <a:rPr lang="en-US" sz="1600" dirty="0" smtClean="0"/>
              <a:t> coded blocks.</a:t>
            </a:r>
          </a:p>
        </p:txBody>
      </p:sp>
      <p:cxnSp>
        <p:nvCxnSpPr>
          <p:cNvPr id="69" name="Straight Connector 68"/>
          <p:cNvCxnSpPr/>
          <p:nvPr/>
        </p:nvCxnSpPr>
        <p:spPr>
          <a:xfrm rot="5400000">
            <a:off x="7310061" y="3387349"/>
            <a:ext cx="2196266"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8472885" y="2955646"/>
            <a:ext cx="419100" cy="369332"/>
          </a:xfrm>
          <a:prstGeom prst="rect">
            <a:avLst/>
          </a:prstGeom>
          <a:noFill/>
        </p:spPr>
        <p:txBody>
          <a:bodyPr wrap="square" rtlCol="0">
            <a:spAutoFit/>
          </a:bodyPr>
          <a:lstStyle/>
          <a:p>
            <a:r>
              <a:rPr lang="en-US" dirty="0" err="1" smtClean="0"/>
              <a:t>n</a:t>
            </a:r>
            <a:endParaRPr lang="en-US" dirty="0"/>
          </a:p>
        </p:txBody>
      </p:sp>
      <p:sp>
        <p:nvSpPr>
          <p:cNvPr id="72" name="Can 71"/>
          <p:cNvSpPr/>
          <p:nvPr/>
        </p:nvSpPr>
        <p:spPr>
          <a:xfrm>
            <a:off x="7912100" y="2290010"/>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an 72"/>
          <p:cNvSpPr/>
          <p:nvPr/>
        </p:nvSpPr>
        <p:spPr>
          <a:xfrm>
            <a:off x="7912100" y="275506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an 73"/>
          <p:cNvSpPr/>
          <p:nvPr/>
        </p:nvSpPr>
        <p:spPr>
          <a:xfrm>
            <a:off x="7912100" y="324437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an 74"/>
          <p:cNvSpPr/>
          <p:nvPr/>
        </p:nvSpPr>
        <p:spPr>
          <a:xfrm>
            <a:off x="7912100" y="3709432"/>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Can 76"/>
          <p:cNvSpPr/>
          <p:nvPr/>
        </p:nvSpPr>
        <p:spPr>
          <a:xfrm>
            <a:off x="7912100" y="4285538"/>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4978400" y="1993324"/>
            <a:ext cx="1608535" cy="2797752"/>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978400" y="2204303"/>
            <a:ext cx="1562100" cy="2308324"/>
          </a:xfrm>
          <a:prstGeom prst="rect">
            <a:avLst/>
          </a:prstGeom>
          <a:noFill/>
        </p:spPr>
        <p:txBody>
          <a:bodyPr wrap="square" rtlCol="0">
            <a:spAutoFit/>
          </a:bodyPr>
          <a:lstStyle/>
          <a:p>
            <a:r>
              <a:rPr lang="en-US" sz="1600" dirty="0"/>
              <a:t>A</a:t>
            </a:r>
            <a:r>
              <a:rPr lang="en-US" sz="1600" dirty="0" smtClean="0"/>
              <a:t>djacency matrix of an expander graph. </a:t>
            </a:r>
          </a:p>
          <a:p>
            <a:endParaRPr lang="en-US" sz="1600" dirty="0" smtClean="0"/>
          </a:p>
          <a:p>
            <a:r>
              <a:rPr lang="en-US" sz="1600" dirty="0" smtClean="0"/>
              <a:t>Every </a:t>
            </a:r>
            <a:r>
              <a:rPr lang="en-US" sz="1600" dirty="0" err="1" smtClean="0"/>
              <a:t>k</a:t>
            </a:r>
            <a:r>
              <a:rPr lang="en-US" sz="1600" dirty="0" smtClean="0"/>
              <a:t> right nodes are adjacent to </a:t>
            </a:r>
            <a:r>
              <a:rPr lang="en-US" sz="1600" dirty="0" err="1" smtClean="0"/>
              <a:t>m</a:t>
            </a:r>
            <a:r>
              <a:rPr lang="en-US" sz="1600" dirty="0" smtClean="0"/>
              <a:t> left nodes.</a:t>
            </a:r>
          </a:p>
          <a:p>
            <a:endParaRPr lang="en-US" sz="1600" dirty="0" smtClean="0"/>
          </a:p>
        </p:txBody>
      </p:sp>
      <p:sp>
        <p:nvSpPr>
          <p:cNvPr id="51" name="Rectangle 50"/>
          <p:cNvSpPr/>
          <p:nvPr/>
        </p:nvSpPr>
        <p:spPr>
          <a:xfrm>
            <a:off x="3987800" y="3932417"/>
            <a:ext cx="304800" cy="3048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a:t>
            </a:r>
            <a:endParaRPr lang="en-US" sz="2000" dirty="0">
              <a:solidFill>
                <a:schemeClr val="tx1"/>
              </a:solidFill>
            </a:endParaRPr>
          </a:p>
        </p:txBody>
      </p:sp>
      <p:cxnSp>
        <p:nvCxnSpPr>
          <p:cNvPr id="71" name="Straight Connector 70"/>
          <p:cNvCxnSpPr/>
          <p:nvPr/>
        </p:nvCxnSpPr>
        <p:spPr>
          <a:xfrm flipV="1">
            <a:off x="4292600" y="4084817"/>
            <a:ext cx="685800" cy="4062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3987801" y="4440320"/>
            <a:ext cx="304800" cy="3048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a:t>
            </a:r>
            <a:endParaRPr lang="en-US" sz="2000" dirty="0">
              <a:solidFill>
                <a:schemeClr val="tx1"/>
              </a:solidFill>
            </a:endParaRPr>
          </a:p>
        </p:txBody>
      </p:sp>
      <p:cxnSp>
        <p:nvCxnSpPr>
          <p:cNvPr id="83" name="Straight Connector 82"/>
          <p:cNvCxnSpPr/>
          <p:nvPr/>
        </p:nvCxnSpPr>
        <p:spPr>
          <a:xfrm flipV="1">
            <a:off x="4292601" y="4592720"/>
            <a:ext cx="685800" cy="4062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flipH="1">
            <a:off x="3235237" y="3761574"/>
            <a:ext cx="1200329" cy="304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endCxn id="82" idx="1"/>
          </p:cNvCxnSpPr>
          <p:nvPr/>
        </p:nvCxnSpPr>
        <p:spPr>
          <a:xfrm rot="16200000" flipH="1">
            <a:off x="3438486" y="4043405"/>
            <a:ext cx="793832" cy="30479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6"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smtClean="0">
                <a:solidFill>
                  <a:srgbClr val="B2B2B2"/>
                </a:solidFill>
                <a:latin typeface="+mj-lt"/>
                <a:ea typeface="ＭＳ Ｐゴシック" pitchFamily="-112" charset="-128"/>
                <a:cs typeface="ＭＳ Ｐゴシック" pitchFamily="-112" charset="-128"/>
              </a:rPr>
              <a:t>Simple regenerating codes</a:t>
            </a:r>
            <a:endParaRPr lang="en-US" sz="3600" b="1" kern="0" dirty="0">
              <a:solidFill>
                <a:srgbClr val="B2B2B2"/>
              </a:solidFill>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85"/>
          <p:cNvGrpSpPr/>
          <p:nvPr/>
        </p:nvGrpSpPr>
        <p:grpSpPr>
          <a:xfrm>
            <a:off x="177800" y="1993324"/>
            <a:ext cx="5715000" cy="3382528"/>
            <a:chOff x="177800" y="1993324"/>
            <a:chExt cx="5715000" cy="3382528"/>
          </a:xfrm>
        </p:grpSpPr>
        <p:sp>
          <p:nvSpPr>
            <p:cNvPr id="5" name="TextBox 4"/>
            <p:cNvSpPr txBox="1"/>
            <p:nvPr/>
          </p:nvSpPr>
          <p:spPr>
            <a:xfrm>
              <a:off x="177800" y="1993324"/>
              <a:ext cx="2286000" cy="584776"/>
            </a:xfrm>
            <a:prstGeom prst="rect">
              <a:avLst/>
            </a:prstGeom>
            <a:noFill/>
          </p:spPr>
          <p:txBody>
            <a:bodyPr wrap="square" rtlCol="0">
              <a:spAutoFit/>
            </a:bodyPr>
            <a:lstStyle/>
            <a:p>
              <a:r>
                <a:rPr lang="en-US" sz="1600" dirty="0" smtClean="0"/>
                <a:t>File is Separated in </a:t>
              </a:r>
              <a:r>
                <a:rPr lang="en-US" sz="1600" dirty="0" err="1" smtClean="0"/>
                <a:t>m</a:t>
              </a:r>
              <a:r>
                <a:rPr lang="en-US" sz="1600" dirty="0" smtClean="0"/>
                <a:t> blocks</a:t>
              </a:r>
              <a:endParaRPr lang="en-US" sz="1600" dirty="0"/>
            </a:p>
          </p:txBody>
        </p:sp>
        <p:grpSp>
          <p:nvGrpSpPr>
            <p:cNvPr id="3" name="Group 83"/>
            <p:cNvGrpSpPr/>
            <p:nvPr/>
          </p:nvGrpSpPr>
          <p:grpSpPr>
            <a:xfrm>
              <a:off x="508000" y="2273300"/>
              <a:ext cx="5384800" cy="3102552"/>
              <a:chOff x="508000" y="2273300"/>
              <a:chExt cx="5384800" cy="3102552"/>
            </a:xfrm>
          </p:grpSpPr>
          <p:sp>
            <p:nvSpPr>
              <p:cNvPr id="6" name="Rectangle 5"/>
              <p:cNvSpPr/>
              <p:nvPr/>
            </p:nvSpPr>
            <p:spPr>
              <a:xfrm>
                <a:off x="3378200" y="27320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8000" y="4676776"/>
                <a:ext cx="2514600" cy="584776"/>
              </a:xfrm>
              <a:prstGeom prst="rect">
                <a:avLst/>
              </a:prstGeom>
              <a:noFill/>
            </p:spPr>
            <p:txBody>
              <a:bodyPr wrap="square" rtlCol="0">
                <a:spAutoFit/>
              </a:bodyPr>
              <a:lstStyle/>
              <a:p>
                <a:r>
                  <a:rPr lang="en-US" sz="1600" dirty="0" smtClean="0"/>
                  <a:t>An MDS</a:t>
                </a:r>
              </a:p>
              <a:p>
                <a:r>
                  <a:rPr lang="en-US" sz="1600" dirty="0" smtClean="0"/>
                  <a:t>code produces T blocks.</a:t>
                </a:r>
              </a:p>
            </p:txBody>
          </p:sp>
          <p:cxnSp>
            <p:nvCxnSpPr>
              <p:cNvPr id="9" name="Straight Connector 8"/>
              <p:cNvCxnSpPr/>
              <p:nvPr/>
            </p:nvCxnSpPr>
            <p:spPr>
              <a:xfrm flipV="1">
                <a:off x="1701800" y="2273300"/>
                <a:ext cx="1676400" cy="4572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01800" y="4330700"/>
                <a:ext cx="1676400" cy="460376"/>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378200" y="31892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378200" y="3627617"/>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78200" y="40274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473200" y="27320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473200" y="31892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73200" y="3627617"/>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73200" y="40274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78200" y="4486276"/>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378200" y="2273300"/>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378200" y="4791076"/>
                <a:ext cx="2514600" cy="584776"/>
              </a:xfrm>
              <a:prstGeom prst="rect">
                <a:avLst/>
              </a:prstGeom>
              <a:noFill/>
            </p:spPr>
            <p:txBody>
              <a:bodyPr wrap="square" rtlCol="0">
                <a:spAutoFit/>
              </a:bodyPr>
              <a:lstStyle/>
              <a:p>
                <a:r>
                  <a:rPr lang="en-US" sz="1600" dirty="0" smtClean="0"/>
                  <a:t>Each coded block is stored in </a:t>
                </a:r>
                <a:r>
                  <a:rPr lang="en-US" sz="1600" dirty="0" err="1" smtClean="0"/>
                  <a:t>r</a:t>
                </a:r>
                <a:r>
                  <a:rPr lang="en-US" sz="1600" dirty="0" smtClean="0"/>
                  <a:t> nodes. </a:t>
                </a:r>
              </a:p>
              <a:p>
                <a:endParaRPr lang="en-US" sz="1600" dirty="0" smtClean="0"/>
              </a:p>
            </p:txBody>
          </p:sp>
          <p:cxnSp>
            <p:nvCxnSpPr>
              <p:cNvPr id="46" name="Straight Connector 45"/>
              <p:cNvCxnSpPr/>
              <p:nvPr/>
            </p:nvCxnSpPr>
            <p:spPr>
              <a:xfrm rot="5400000">
                <a:off x="368300" y="3570288"/>
                <a:ext cx="1524000"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30250" y="3340100"/>
                <a:ext cx="419100" cy="369332"/>
              </a:xfrm>
              <a:prstGeom prst="rect">
                <a:avLst/>
              </a:prstGeom>
              <a:noFill/>
            </p:spPr>
            <p:txBody>
              <a:bodyPr wrap="square" rtlCol="0">
                <a:spAutoFit/>
              </a:bodyPr>
              <a:lstStyle/>
              <a:p>
                <a:r>
                  <a:rPr lang="en-US" dirty="0" err="1" smtClean="0"/>
                  <a:t>m</a:t>
                </a:r>
                <a:endParaRPr lang="en-US" dirty="0"/>
              </a:p>
            </p:txBody>
          </p:sp>
        </p:grpSp>
      </p:grpSp>
      <p:grpSp>
        <p:nvGrpSpPr>
          <p:cNvPr id="4" name="Group 81"/>
          <p:cNvGrpSpPr/>
          <p:nvPr/>
        </p:nvGrpSpPr>
        <p:grpSpPr>
          <a:xfrm>
            <a:off x="6586935" y="2243056"/>
            <a:ext cx="2366565" cy="3175740"/>
            <a:chOff x="6586935" y="2243056"/>
            <a:chExt cx="2366565" cy="3175740"/>
          </a:xfrm>
        </p:grpSpPr>
        <p:sp>
          <p:nvSpPr>
            <p:cNvPr id="68" name="TextBox 67"/>
            <p:cNvSpPr txBox="1"/>
            <p:nvPr/>
          </p:nvSpPr>
          <p:spPr>
            <a:xfrm>
              <a:off x="6591300" y="4834020"/>
              <a:ext cx="2362200" cy="584776"/>
            </a:xfrm>
            <a:prstGeom prst="rect">
              <a:avLst/>
            </a:prstGeom>
            <a:noFill/>
          </p:spPr>
          <p:txBody>
            <a:bodyPr wrap="square" rtlCol="0">
              <a:spAutoFit/>
            </a:bodyPr>
            <a:lstStyle/>
            <a:p>
              <a:r>
                <a:rPr lang="en-US" sz="1600" dirty="0" smtClean="0"/>
                <a:t>Each storage node</a:t>
              </a:r>
            </a:p>
            <a:p>
              <a:r>
                <a:rPr lang="en-US" sz="1600" dirty="0" smtClean="0"/>
                <a:t>Stores </a:t>
              </a:r>
              <a:r>
                <a:rPr lang="en-US" sz="1600" dirty="0" err="1" smtClean="0"/>
                <a:t>d</a:t>
              </a:r>
              <a:r>
                <a:rPr lang="en-US" sz="1600" dirty="0" smtClean="0"/>
                <a:t> coded blocks.</a:t>
              </a:r>
            </a:p>
          </p:txBody>
        </p:sp>
        <p:grpSp>
          <p:nvGrpSpPr>
            <p:cNvPr id="8" name="Group 80"/>
            <p:cNvGrpSpPr/>
            <p:nvPr/>
          </p:nvGrpSpPr>
          <p:grpSpPr>
            <a:xfrm>
              <a:off x="6586935" y="2243056"/>
              <a:ext cx="2305050" cy="2502064"/>
              <a:chOff x="6586935" y="2243056"/>
              <a:chExt cx="2305050" cy="2502064"/>
            </a:xfrm>
          </p:grpSpPr>
          <p:cxnSp>
            <p:nvCxnSpPr>
              <p:cNvPr id="69" name="Straight Connector 68"/>
              <p:cNvCxnSpPr/>
              <p:nvPr/>
            </p:nvCxnSpPr>
            <p:spPr>
              <a:xfrm rot="5400000">
                <a:off x="7310061" y="3387349"/>
                <a:ext cx="2196266"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8472885" y="2955646"/>
                <a:ext cx="419100" cy="369332"/>
              </a:xfrm>
              <a:prstGeom prst="rect">
                <a:avLst/>
              </a:prstGeom>
              <a:noFill/>
            </p:spPr>
            <p:txBody>
              <a:bodyPr wrap="square" rtlCol="0">
                <a:spAutoFit/>
              </a:bodyPr>
              <a:lstStyle/>
              <a:p>
                <a:r>
                  <a:rPr lang="en-US" dirty="0" err="1" smtClean="0"/>
                  <a:t>n</a:t>
                </a:r>
                <a:endParaRPr lang="en-US" dirty="0"/>
              </a:p>
            </p:txBody>
          </p:sp>
          <p:grpSp>
            <p:nvGrpSpPr>
              <p:cNvPr id="10" name="Group 79"/>
              <p:cNvGrpSpPr/>
              <p:nvPr/>
            </p:nvGrpSpPr>
            <p:grpSpPr>
              <a:xfrm>
                <a:off x="6586935" y="2243056"/>
                <a:ext cx="1629965" cy="2502064"/>
                <a:chOff x="6586935" y="2243056"/>
                <a:chExt cx="1629965" cy="2502064"/>
              </a:xfrm>
            </p:grpSpPr>
            <p:cxnSp>
              <p:nvCxnSpPr>
                <p:cNvPr id="49" name="Straight Connector 48"/>
                <p:cNvCxnSpPr/>
                <p:nvPr/>
              </p:nvCxnSpPr>
              <p:spPr>
                <a:xfrm flipV="1">
                  <a:off x="6616700" y="241057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616700" y="240899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586935" y="224305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616700" y="28844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616700" y="288290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586935" y="271696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616700" y="334010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616700" y="333851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586935" y="317257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616700" y="381401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616700" y="381242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586935" y="364648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616700" y="4363326"/>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616700" y="4361738"/>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586935" y="4195804"/>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Can 71"/>
                <p:cNvSpPr/>
                <p:nvPr/>
              </p:nvSpPr>
              <p:spPr>
                <a:xfrm>
                  <a:off x="7912100" y="2290010"/>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an 72"/>
                <p:cNvSpPr/>
                <p:nvPr/>
              </p:nvSpPr>
              <p:spPr>
                <a:xfrm>
                  <a:off x="7912100" y="275506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an 73"/>
                <p:cNvSpPr/>
                <p:nvPr/>
              </p:nvSpPr>
              <p:spPr>
                <a:xfrm>
                  <a:off x="7912100" y="324437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an 74"/>
                <p:cNvSpPr/>
                <p:nvPr/>
              </p:nvSpPr>
              <p:spPr>
                <a:xfrm>
                  <a:off x="7912100" y="3709432"/>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Can 76"/>
                <p:cNvSpPr/>
                <p:nvPr/>
              </p:nvSpPr>
              <p:spPr>
                <a:xfrm>
                  <a:off x="7912100" y="4285538"/>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76"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smtClean="0">
                <a:solidFill>
                  <a:srgbClr val="B2B2B2"/>
                </a:solidFill>
                <a:latin typeface="+mj-lt"/>
                <a:ea typeface="ＭＳ Ｐゴシック" pitchFamily="-112" charset="-128"/>
                <a:cs typeface="ＭＳ Ｐゴシック" pitchFamily="-112" charset="-128"/>
              </a:rPr>
              <a:t>Simple regenerating codes</a:t>
            </a:r>
            <a:endParaRPr lang="en-US" sz="3600" b="1" kern="0" dirty="0">
              <a:solidFill>
                <a:srgbClr val="B2B2B2"/>
              </a:solidFill>
              <a:latin typeface="+mj-lt"/>
              <a:ea typeface="ＭＳ Ｐゴシック" pitchFamily="-112" charset="-128"/>
              <a:cs typeface="ＭＳ Ｐゴシック" pitchFamily="-112" charset="-128"/>
            </a:endParaRPr>
          </a:p>
        </p:txBody>
      </p:sp>
      <p:cxnSp>
        <p:nvCxnSpPr>
          <p:cNvPr id="30" name="Straight Connector 29"/>
          <p:cNvCxnSpPr>
            <a:stCxn id="25" idx="3"/>
          </p:cNvCxnSpPr>
          <p:nvPr/>
        </p:nvCxnSpPr>
        <p:spPr>
          <a:xfrm flipV="1">
            <a:off x="3683000" y="22748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978400" y="1993324"/>
            <a:ext cx="1608535" cy="2797752"/>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978400" y="2204303"/>
            <a:ext cx="1562100" cy="2308324"/>
          </a:xfrm>
          <a:prstGeom prst="rect">
            <a:avLst/>
          </a:prstGeom>
          <a:noFill/>
        </p:spPr>
        <p:txBody>
          <a:bodyPr wrap="square" rtlCol="0">
            <a:spAutoFit/>
          </a:bodyPr>
          <a:lstStyle/>
          <a:p>
            <a:r>
              <a:rPr lang="en-US" sz="1600" dirty="0"/>
              <a:t>A</a:t>
            </a:r>
            <a:r>
              <a:rPr lang="en-US" sz="1600" dirty="0" smtClean="0"/>
              <a:t>djacency matrix of an expander graph. </a:t>
            </a:r>
          </a:p>
          <a:p>
            <a:endParaRPr lang="en-US" sz="1600" dirty="0" smtClean="0"/>
          </a:p>
          <a:p>
            <a:r>
              <a:rPr lang="en-US" sz="1600" dirty="0" smtClean="0"/>
              <a:t>Every </a:t>
            </a:r>
            <a:r>
              <a:rPr lang="en-US" sz="1600" dirty="0" err="1" smtClean="0"/>
              <a:t>k</a:t>
            </a:r>
            <a:r>
              <a:rPr lang="en-US" sz="1600" dirty="0" smtClean="0"/>
              <a:t> right nodes are adjacent to </a:t>
            </a:r>
            <a:r>
              <a:rPr lang="en-US" sz="1600" dirty="0" err="1" smtClean="0"/>
              <a:t>m</a:t>
            </a:r>
            <a:r>
              <a:rPr lang="en-US" sz="1600" dirty="0" smtClean="0"/>
              <a:t> left nodes.</a:t>
            </a:r>
          </a:p>
          <a:p>
            <a:endParaRPr lang="en-US" sz="1600" dirty="0" smtClean="0"/>
          </a:p>
        </p:txBody>
      </p:sp>
      <p:cxnSp>
        <p:nvCxnSpPr>
          <p:cNvPr id="89" name="Straight Connector 88"/>
          <p:cNvCxnSpPr/>
          <p:nvPr/>
        </p:nvCxnSpPr>
        <p:spPr>
          <a:xfrm flipV="1">
            <a:off x="3683000" y="2744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3695700" y="3073400"/>
            <a:ext cx="1257300" cy="279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683000" y="3633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3683000" y="40401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06400" y="5600700"/>
            <a:ext cx="8089900" cy="461665"/>
          </a:xfrm>
          <a:prstGeom prst="rect">
            <a:avLst/>
          </a:prstGeom>
          <a:noFill/>
        </p:spPr>
        <p:txBody>
          <a:bodyPr wrap="square" rtlCol="0">
            <a:spAutoFit/>
          </a:bodyPr>
          <a:lstStyle/>
          <a:p>
            <a:r>
              <a:rPr lang="en-US" dirty="0" smtClean="0"/>
              <a:t>Claim: I can still do easy lookup repair.</a:t>
            </a:r>
            <a:endParaRPr lang="en-US" dirty="0"/>
          </a:p>
        </p:txBody>
      </p:sp>
      <p:sp>
        <p:nvSpPr>
          <p:cNvPr id="80" name="TextBox 79"/>
          <p:cNvSpPr txBox="1"/>
          <p:nvPr/>
        </p:nvSpPr>
        <p:spPr>
          <a:xfrm>
            <a:off x="889000" y="6299200"/>
            <a:ext cx="6743700" cy="369332"/>
          </a:xfrm>
          <a:prstGeom prst="rect">
            <a:avLst/>
          </a:prstGeom>
          <a:noFill/>
        </p:spPr>
        <p:txBody>
          <a:bodyPr wrap="square" rtlCol="0">
            <a:spAutoFit/>
          </a:bodyPr>
          <a:lstStyle/>
          <a:p>
            <a:r>
              <a:rPr lang="en-US" sz="1800" dirty="0" smtClean="0"/>
              <a:t>[</a:t>
            </a:r>
            <a:r>
              <a:rPr lang="en-US" sz="1800" dirty="0" err="1" smtClean="0"/>
              <a:t>Dimakis</a:t>
            </a:r>
            <a:r>
              <a:rPr lang="en-US" sz="1800" dirty="0" smtClean="0"/>
              <a:t> et al. to appear]</a:t>
            </a:r>
            <a:endParaRPr lang="en-US" sz="1800" dirty="0"/>
          </a:p>
        </p:txBody>
      </p:sp>
      <p:pic>
        <p:nvPicPr>
          <p:cNvPr id="81" name="Picture 29" descr="MCj02501760000[1]"/>
          <p:cNvPicPr>
            <a:picLocks noChangeAspect="1" noChangeArrowheads="1"/>
          </p:cNvPicPr>
          <p:nvPr/>
        </p:nvPicPr>
        <mc:AlternateContent xmlns:ma="http://schemas.microsoft.com/office/mac/drawingml/2008/main">
          <mc:Choice Requires="ma">
            <p:blipFill>
              <a:blip r:embed="rId2"/>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a:stretch>
                <a:fillRect/>
              </a:stretch>
            </p:blipFill>
          </mc:Fallback>
        </mc:AlternateContent>
        <p:spPr bwMode="auto">
          <a:xfrm>
            <a:off x="7923213" y="1787525"/>
            <a:ext cx="723900" cy="974725"/>
          </a:xfrm>
          <a:prstGeom prst="rect">
            <a:avLst/>
          </a:prstGeom>
          <a:noFill/>
          <a:ln w="9525">
            <a:noFill/>
            <a:miter lim="800000"/>
            <a:headEnd/>
            <a:tailEnd/>
          </a:ln>
        </p:spPr>
      </p:pic>
      <p:grpSp>
        <p:nvGrpSpPr>
          <p:cNvPr id="13" name="Group 87"/>
          <p:cNvGrpSpPr/>
          <p:nvPr/>
        </p:nvGrpSpPr>
        <p:grpSpPr>
          <a:xfrm>
            <a:off x="6350000" y="1270000"/>
            <a:ext cx="2425700" cy="1155700"/>
            <a:chOff x="6350000" y="1270000"/>
            <a:chExt cx="2425700" cy="1155700"/>
          </a:xfrm>
        </p:grpSpPr>
        <p:sp>
          <p:nvSpPr>
            <p:cNvPr id="84" name="TextBox 83"/>
            <p:cNvSpPr txBox="1"/>
            <p:nvPr/>
          </p:nvSpPr>
          <p:spPr>
            <a:xfrm>
              <a:off x="6350000" y="1270000"/>
              <a:ext cx="2425700" cy="400110"/>
            </a:xfrm>
            <a:prstGeom prst="rect">
              <a:avLst/>
            </a:prstGeom>
            <a:solidFill>
              <a:schemeClr val="bg1">
                <a:lumMod val="85000"/>
              </a:schemeClr>
            </a:solidFill>
          </p:spPr>
          <p:txBody>
            <a:bodyPr wrap="square" rtlCol="0">
              <a:spAutoFit/>
            </a:bodyPr>
            <a:lstStyle/>
            <a:p>
              <a:r>
                <a:rPr lang="en-US" sz="2000" dirty="0" err="1" smtClean="0"/>
                <a:t>d</a:t>
              </a:r>
              <a:r>
                <a:rPr lang="en-US" sz="2000" dirty="0" smtClean="0"/>
                <a:t> packets lost</a:t>
              </a:r>
              <a:endParaRPr lang="en-US" sz="2000" dirty="0"/>
            </a:p>
          </p:txBody>
        </p:sp>
        <p:cxnSp>
          <p:nvCxnSpPr>
            <p:cNvPr id="86" name="Straight Arrow Connector 85"/>
            <p:cNvCxnSpPr/>
            <p:nvPr/>
          </p:nvCxnSpPr>
          <p:spPr>
            <a:xfrm rot="16200000" flipH="1">
              <a:off x="7432675" y="1838325"/>
              <a:ext cx="762000" cy="412750"/>
            </a:xfrm>
            <a:prstGeom prst="straightConnector1">
              <a:avLst/>
            </a:prstGeom>
            <a:ln w="7620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99" name="Straight Connector 98"/>
          <p:cNvCxnSpPr>
            <a:endCxn id="102" idx="0"/>
          </p:cNvCxnSpPr>
          <p:nvPr/>
        </p:nvCxnSpPr>
        <p:spPr>
          <a:xfrm>
            <a:off x="3683000" y="2425700"/>
            <a:ext cx="457200" cy="15067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endCxn id="102" idx="1"/>
          </p:cNvCxnSpPr>
          <p:nvPr/>
        </p:nvCxnSpPr>
        <p:spPr>
          <a:xfrm rot="16200000" flipH="1">
            <a:off x="3235236" y="3332252"/>
            <a:ext cx="1200329" cy="304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nvSpPr>
        <p:spPr>
          <a:xfrm>
            <a:off x="3987800" y="3932417"/>
            <a:ext cx="304800" cy="3048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a:t>
            </a:r>
            <a:endParaRPr lang="en-US" sz="2000" dirty="0">
              <a:solidFill>
                <a:schemeClr val="tx1"/>
              </a:solidFill>
            </a:endParaRPr>
          </a:p>
        </p:txBody>
      </p:sp>
      <p:sp>
        <p:nvSpPr>
          <p:cNvPr id="105" name="Rectangle 104"/>
          <p:cNvSpPr/>
          <p:nvPr/>
        </p:nvSpPr>
        <p:spPr>
          <a:xfrm>
            <a:off x="3987801" y="4440320"/>
            <a:ext cx="304800" cy="3048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a:t>
            </a:r>
            <a:endParaRPr lang="en-US" sz="2000" dirty="0">
              <a:solidFill>
                <a:schemeClr val="tx1"/>
              </a:solidFill>
            </a:endParaRPr>
          </a:p>
        </p:txBody>
      </p:sp>
      <p:cxnSp>
        <p:nvCxnSpPr>
          <p:cNvPr id="108" name="Straight Connector 107"/>
          <p:cNvCxnSpPr/>
          <p:nvPr/>
        </p:nvCxnSpPr>
        <p:spPr>
          <a:xfrm rot="16200000" flipH="1">
            <a:off x="3235237" y="3761574"/>
            <a:ext cx="1200329" cy="304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a:endCxn id="105" idx="1"/>
          </p:cNvCxnSpPr>
          <p:nvPr/>
        </p:nvCxnSpPr>
        <p:spPr>
          <a:xfrm rot="16200000" flipH="1">
            <a:off x="3438486" y="4043405"/>
            <a:ext cx="793832" cy="30479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27" name="Group 126"/>
          <p:cNvGrpSpPr/>
          <p:nvPr/>
        </p:nvGrpSpPr>
        <p:grpSpPr>
          <a:xfrm>
            <a:off x="3733801" y="2404310"/>
            <a:ext cx="4178299" cy="2188410"/>
            <a:chOff x="3733801" y="2404310"/>
            <a:chExt cx="4178299" cy="2188410"/>
          </a:xfrm>
        </p:grpSpPr>
        <p:cxnSp>
          <p:nvCxnSpPr>
            <p:cNvPr id="106" name="Straight Connector 105"/>
            <p:cNvCxnSpPr>
              <a:stCxn id="72" idx="2"/>
            </p:cNvCxnSpPr>
            <p:nvPr/>
          </p:nvCxnSpPr>
          <p:spPr>
            <a:xfrm rot="10800000" flipV="1">
              <a:off x="3746500" y="2404310"/>
              <a:ext cx="4165600" cy="923090"/>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05" idx="1"/>
            </p:cNvCxnSpPr>
            <p:nvPr/>
          </p:nvCxnSpPr>
          <p:spPr>
            <a:xfrm rot="10800000">
              <a:off x="3733801" y="3352800"/>
              <a:ext cx="254001" cy="1239920"/>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24" name="Straight Connector 123"/>
          <p:cNvCxnSpPr>
            <a:stCxn id="105" idx="3"/>
          </p:cNvCxnSpPr>
          <p:nvPr/>
        </p:nvCxnSpPr>
        <p:spPr>
          <a:xfrm>
            <a:off x="4292601" y="4592720"/>
            <a:ext cx="685799" cy="46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85"/>
          <p:cNvGrpSpPr/>
          <p:nvPr/>
        </p:nvGrpSpPr>
        <p:grpSpPr>
          <a:xfrm>
            <a:off x="177800" y="1993324"/>
            <a:ext cx="5715000" cy="3382528"/>
            <a:chOff x="177800" y="1993324"/>
            <a:chExt cx="5715000" cy="3382528"/>
          </a:xfrm>
        </p:grpSpPr>
        <p:sp>
          <p:nvSpPr>
            <p:cNvPr id="5" name="TextBox 4"/>
            <p:cNvSpPr txBox="1"/>
            <p:nvPr/>
          </p:nvSpPr>
          <p:spPr>
            <a:xfrm>
              <a:off x="177800" y="1993324"/>
              <a:ext cx="2286000" cy="584776"/>
            </a:xfrm>
            <a:prstGeom prst="rect">
              <a:avLst/>
            </a:prstGeom>
            <a:noFill/>
          </p:spPr>
          <p:txBody>
            <a:bodyPr wrap="square" rtlCol="0">
              <a:spAutoFit/>
            </a:bodyPr>
            <a:lstStyle/>
            <a:p>
              <a:r>
                <a:rPr lang="en-US" sz="1600" dirty="0" smtClean="0"/>
                <a:t>File is Separated in </a:t>
              </a:r>
              <a:r>
                <a:rPr lang="en-US" sz="1600" dirty="0" err="1" smtClean="0"/>
                <a:t>m</a:t>
              </a:r>
              <a:r>
                <a:rPr lang="en-US" sz="1600" dirty="0" smtClean="0"/>
                <a:t> blocks</a:t>
              </a:r>
              <a:endParaRPr lang="en-US" sz="1600" dirty="0"/>
            </a:p>
          </p:txBody>
        </p:sp>
        <p:grpSp>
          <p:nvGrpSpPr>
            <p:cNvPr id="3" name="Group 83"/>
            <p:cNvGrpSpPr/>
            <p:nvPr/>
          </p:nvGrpSpPr>
          <p:grpSpPr>
            <a:xfrm>
              <a:off x="508000" y="2273300"/>
              <a:ext cx="5384800" cy="3102552"/>
              <a:chOff x="508000" y="2273300"/>
              <a:chExt cx="5384800" cy="3102552"/>
            </a:xfrm>
          </p:grpSpPr>
          <p:sp>
            <p:nvSpPr>
              <p:cNvPr id="6" name="Rectangle 5"/>
              <p:cNvSpPr/>
              <p:nvPr/>
            </p:nvSpPr>
            <p:spPr>
              <a:xfrm>
                <a:off x="3378200" y="27320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8000" y="4676776"/>
                <a:ext cx="2514600" cy="584776"/>
              </a:xfrm>
              <a:prstGeom prst="rect">
                <a:avLst/>
              </a:prstGeom>
              <a:noFill/>
            </p:spPr>
            <p:txBody>
              <a:bodyPr wrap="square" rtlCol="0">
                <a:spAutoFit/>
              </a:bodyPr>
              <a:lstStyle/>
              <a:p>
                <a:r>
                  <a:rPr lang="en-US" sz="1600" dirty="0" smtClean="0"/>
                  <a:t>An MDS</a:t>
                </a:r>
              </a:p>
              <a:p>
                <a:r>
                  <a:rPr lang="en-US" sz="1600" dirty="0" smtClean="0"/>
                  <a:t>code produces T blocks.</a:t>
                </a:r>
              </a:p>
            </p:txBody>
          </p:sp>
          <p:cxnSp>
            <p:nvCxnSpPr>
              <p:cNvPr id="9" name="Straight Connector 8"/>
              <p:cNvCxnSpPr/>
              <p:nvPr/>
            </p:nvCxnSpPr>
            <p:spPr>
              <a:xfrm flipV="1">
                <a:off x="1701800" y="2273300"/>
                <a:ext cx="1676400" cy="4572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01800" y="4330700"/>
                <a:ext cx="1676400" cy="460376"/>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378200" y="31892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378200" y="3627617"/>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78200" y="40274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473200" y="27320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473200" y="31892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73200" y="3627617"/>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473200" y="40274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378200" y="4486276"/>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378200" y="2273300"/>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378200" y="4791076"/>
                <a:ext cx="2514600" cy="584776"/>
              </a:xfrm>
              <a:prstGeom prst="rect">
                <a:avLst/>
              </a:prstGeom>
              <a:noFill/>
            </p:spPr>
            <p:txBody>
              <a:bodyPr wrap="square" rtlCol="0">
                <a:spAutoFit/>
              </a:bodyPr>
              <a:lstStyle/>
              <a:p>
                <a:r>
                  <a:rPr lang="en-US" sz="1600" dirty="0" smtClean="0"/>
                  <a:t>Each coded block is stored in </a:t>
                </a:r>
                <a:r>
                  <a:rPr lang="en-US" sz="1600" dirty="0" err="1" smtClean="0"/>
                  <a:t>r</a:t>
                </a:r>
                <a:r>
                  <a:rPr lang="en-US" sz="1600" dirty="0" smtClean="0"/>
                  <a:t> nodes. </a:t>
                </a:r>
              </a:p>
              <a:p>
                <a:endParaRPr lang="en-US" sz="1600" dirty="0" smtClean="0"/>
              </a:p>
            </p:txBody>
          </p:sp>
          <p:cxnSp>
            <p:nvCxnSpPr>
              <p:cNvPr id="46" name="Straight Connector 45"/>
              <p:cNvCxnSpPr/>
              <p:nvPr/>
            </p:nvCxnSpPr>
            <p:spPr>
              <a:xfrm rot="5400000">
                <a:off x="368300" y="3570288"/>
                <a:ext cx="1524000"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30250" y="3340100"/>
                <a:ext cx="419100" cy="369332"/>
              </a:xfrm>
              <a:prstGeom prst="rect">
                <a:avLst/>
              </a:prstGeom>
              <a:noFill/>
            </p:spPr>
            <p:txBody>
              <a:bodyPr wrap="square" rtlCol="0">
                <a:spAutoFit/>
              </a:bodyPr>
              <a:lstStyle/>
              <a:p>
                <a:r>
                  <a:rPr lang="en-US" dirty="0" err="1" smtClean="0"/>
                  <a:t>m</a:t>
                </a:r>
                <a:endParaRPr lang="en-US" dirty="0"/>
              </a:p>
            </p:txBody>
          </p:sp>
        </p:grpSp>
      </p:grpSp>
      <p:grpSp>
        <p:nvGrpSpPr>
          <p:cNvPr id="4" name="Group 81"/>
          <p:cNvGrpSpPr/>
          <p:nvPr/>
        </p:nvGrpSpPr>
        <p:grpSpPr>
          <a:xfrm>
            <a:off x="6586935" y="2243056"/>
            <a:ext cx="2366565" cy="3175740"/>
            <a:chOff x="6586935" y="2243056"/>
            <a:chExt cx="2366565" cy="3175740"/>
          </a:xfrm>
        </p:grpSpPr>
        <p:sp>
          <p:nvSpPr>
            <p:cNvPr id="68" name="TextBox 67"/>
            <p:cNvSpPr txBox="1"/>
            <p:nvPr/>
          </p:nvSpPr>
          <p:spPr>
            <a:xfrm>
              <a:off x="6591300" y="4834020"/>
              <a:ext cx="2362200" cy="584776"/>
            </a:xfrm>
            <a:prstGeom prst="rect">
              <a:avLst/>
            </a:prstGeom>
            <a:noFill/>
          </p:spPr>
          <p:txBody>
            <a:bodyPr wrap="square" rtlCol="0">
              <a:spAutoFit/>
            </a:bodyPr>
            <a:lstStyle/>
            <a:p>
              <a:r>
                <a:rPr lang="en-US" sz="1600" dirty="0" smtClean="0"/>
                <a:t>Each storage node</a:t>
              </a:r>
            </a:p>
            <a:p>
              <a:r>
                <a:rPr lang="en-US" sz="1600" dirty="0" smtClean="0"/>
                <a:t>Stores </a:t>
              </a:r>
              <a:r>
                <a:rPr lang="en-US" sz="1600" dirty="0" err="1" smtClean="0"/>
                <a:t>d</a:t>
              </a:r>
              <a:r>
                <a:rPr lang="en-US" sz="1600" dirty="0" smtClean="0"/>
                <a:t> coded blocks.</a:t>
              </a:r>
            </a:p>
          </p:txBody>
        </p:sp>
        <p:grpSp>
          <p:nvGrpSpPr>
            <p:cNvPr id="8" name="Group 80"/>
            <p:cNvGrpSpPr/>
            <p:nvPr/>
          </p:nvGrpSpPr>
          <p:grpSpPr>
            <a:xfrm>
              <a:off x="6586935" y="2243056"/>
              <a:ext cx="2305050" cy="2502064"/>
              <a:chOff x="6586935" y="2243056"/>
              <a:chExt cx="2305050" cy="2502064"/>
            </a:xfrm>
          </p:grpSpPr>
          <p:cxnSp>
            <p:nvCxnSpPr>
              <p:cNvPr id="69" name="Straight Connector 68"/>
              <p:cNvCxnSpPr/>
              <p:nvPr/>
            </p:nvCxnSpPr>
            <p:spPr>
              <a:xfrm rot="5400000">
                <a:off x="7310061" y="3387349"/>
                <a:ext cx="2196266"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8472885" y="2955646"/>
                <a:ext cx="419100" cy="369332"/>
              </a:xfrm>
              <a:prstGeom prst="rect">
                <a:avLst/>
              </a:prstGeom>
              <a:noFill/>
            </p:spPr>
            <p:txBody>
              <a:bodyPr wrap="square" rtlCol="0">
                <a:spAutoFit/>
              </a:bodyPr>
              <a:lstStyle/>
              <a:p>
                <a:r>
                  <a:rPr lang="en-US" dirty="0" err="1" smtClean="0"/>
                  <a:t>n</a:t>
                </a:r>
                <a:endParaRPr lang="en-US" dirty="0"/>
              </a:p>
            </p:txBody>
          </p:sp>
          <p:grpSp>
            <p:nvGrpSpPr>
              <p:cNvPr id="10" name="Group 79"/>
              <p:cNvGrpSpPr/>
              <p:nvPr/>
            </p:nvGrpSpPr>
            <p:grpSpPr>
              <a:xfrm>
                <a:off x="6586935" y="2243056"/>
                <a:ext cx="1629965" cy="2502064"/>
                <a:chOff x="6586935" y="2243056"/>
                <a:chExt cx="1629965" cy="2502064"/>
              </a:xfrm>
            </p:grpSpPr>
            <p:cxnSp>
              <p:nvCxnSpPr>
                <p:cNvPr id="49" name="Straight Connector 48"/>
                <p:cNvCxnSpPr/>
                <p:nvPr/>
              </p:nvCxnSpPr>
              <p:spPr>
                <a:xfrm flipV="1">
                  <a:off x="6616700" y="241057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616700" y="240899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586935" y="224305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616700" y="28844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616700" y="2882900"/>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586935" y="271696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616700" y="334010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6616700" y="333851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586935" y="317257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616700" y="3814010"/>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616700" y="3812422"/>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586935" y="364648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616700" y="4363326"/>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616700" y="4361738"/>
                  <a:ext cx="1295400" cy="3833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586935" y="4195804"/>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Can 71"/>
                <p:cNvSpPr/>
                <p:nvPr/>
              </p:nvSpPr>
              <p:spPr>
                <a:xfrm>
                  <a:off x="7912100" y="2290010"/>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Can 72"/>
                <p:cNvSpPr/>
                <p:nvPr/>
              </p:nvSpPr>
              <p:spPr>
                <a:xfrm>
                  <a:off x="7912100" y="275506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an 73"/>
                <p:cNvSpPr/>
                <p:nvPr/>
              </p:nvSpPr>
              <p:spPr>
                <a:xfrm>
                  <a:off x="7912100" y="324437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an 74"/>
                <p:cNvSpPr/>
                <p:nvPr/>
              </p:nvSpPr>
              <p:spPr>
                <a:xfrm>
                  <a:off x="7912100" y="3709432"/>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Can 76"/>
                <p:cNvSpPr/>
                <p:nvPr/>
              </p:nvSpPr>
              <p:spPr>
                <a:xfrm>
                  <a:off x="7912100" y="4285538"/>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76"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smtClean="0">
                <a:solidFill>
                  <a:srgbClr val="B2B2B2"/>
                </a:solidFill>
                <a:latin typeface="+mj-lt"/>
                <a:ea typeface="ＭＳ Ｐゴシック" pitchFamily="-112" charset="-128"/>
                <a:cs typeface="ＭＳ Ｐゴシック" pitchFamily="-112" charset="-128"/>
              </a:rPr>
              <a:t>Simple regenerating codes</a:t>
            </a:r>
            <a:endParaRPr lang="en-US" sz="3600" b="1" kern="0" dirty="0">
              <a:solidFill>
                <a:srgbClr val="B2B2B2"/>
              </a:solidFill>
              <a:latin typeface="+mj-lt"/>
              <a:ea typeface="ＭＳ Ｐゴシック" pitchFamily="-112" charset="-128"/>
              <a:cs typeface="ＭＳ Ｐゴシック" pitchFamily="-112" charset="-128"/>
            </a:endParaRPr>
          </a:p>
        </p:txBody>
      </p:sp>
      <p:cxnSp>
        <p:nvCxnSpPr>
          <p:cNvPr id="30" name="Straight Connector 29"/>
          <p:cNvCxnSpPr>
            <a:stCxn id="25" idx="3"/>
          </p:cNvCxnSpPr>
          <p:nvPr/>
        </p:nvCxnSpPr>
        <p:spPr>
          <a:xfrm flipV="1">
            <a:off x="3683000" y="22748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4978400" y="1993324"/>
            <a:ext cx="1608535" cy="2797752"/>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978400" y="2204303"/>
            <a:ext cx="1562100" cy="2308324"/>
          </a:xfrm>
          <a:prstGeom prst="rect">
            <a:avLst/>
          </a:prstGeom>
          <a:noFill/>
        </p:spPr>
        <p:txBody>
          <a:bodyPr wrap="square" rtlCol="0">
            <a:spAutoFit/>
          </a:bodyPr>
          <a:lstStyle/>
          <a:p>
            <a:r>
              <a:rPr lang="en-US" sz="1600" dirty="0"/>
              <a:t>A</a:t>
            </a:r>
            <a:r>
              <a:rPr lang="en-US" sz="1600" dirty="0" smtClean="0"/>
              <a:t>djacency matrix of an expander graph. </a:t>
            </a:r>
          </a:p>
          <a:p>
            <a:endParaRPr lang="en-US" sz="1600" dirty="0" smtClean="0"/>
          </a:p>
          <a:p>
            <a:r>
              <a:rPr lang="en-US" sz="1600" dirty="0" smtClean="0"/>
              <a:t>Every </a:t>
            </a:r>
            <a:r>
              <a:rPr lang="en-US" sz="1600" dirty="0" err="1" smtClean="0"/>
              <a:t>k</a:t>
            </a:r>
            <a:r>
              <a:rPr lang="en-US" sz="1600" dirty="0" smtClean="0"/>
              <a:t> right nodes are adjacent to </a:t>
            </a:r>
            <a:r>
              <a:rPr lang="en-US" sz="1600" dirty="0" err="1" smtClean="0"/>
              <a:t>m</a:t>
            </a:r>
            <a:r>
              <a:rPr lang="en-US" sz="1600" dirty="0" smtClean="0"/>
              <a:t> left nodes.</a:t>
            </a:r>
          </a:p>
          <a:p>
            <a:endParaRPr lang="en-US" sz="1600" dirty="0" smtClean="0"/>
          </a:p>
        </p:txBody>
      </p:sp>
      <p:cxnSp>
        <p:nvCxnSpPr>
          <p:cNvPr id="89" name="Straight Connector 88"/>
          <p:cNvCxnSpPr/>
          <p:nvPr/>
        </p:nvCxnSpPr>
        <p:spPr>
          <a:xfrm flipV="1">
            <a:off x="3683000" y="2744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3695700" y="3073400"/>
            <a:ext cx="1257300" cy="279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683000" y="3633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3683000" y="40401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06400" y="5600700"/>
            <a:ext cx="8509000" cy="830997"/>
          </a:xfrm>
          <a:prstGeom prst="rect">
            <a:avLst/>
          </a:prstGeom>
          <a:noFill/>
        </p:spPr>
        <p:txBody>
          <a:bodyPr wrap="square" rtlCol="0">
            <a:spAutoFit/>
          </a:bodyPr>
          <a:lstStyle/>
          <a:p>
            <a:r>
              <a:rPr lang="en-US" dirty="0" smtClean="0"/>
              <a:t>Claim: I can still do easy lookup repair. 2d disk IO and communication</a:t>
            </a:r>
            <a:endParaRPr lang="en-US" dirty="0"/>
          </a:p>
        </p:txBody>
      </p:sp>
      <p:sp>
        <p:nvSpPr>
          <p:cNvPr id="80" name="TextBox 79"/>
          <p:cNvSpPr txBox="1"/>
          <p:nvPr/>
        </p:nvSpPr>
        <p:spPr>
          <a:xfrm>
            <a:off x="1054100" y="6488668"/>
            <a:ext cx="6743700" cy="369332"/>
          </a:xfrm>
          <a:prstGeom prst="rect">
            <a:avLst/>
          </a:prstGeom>
          <a:noFill/>
        </p:spPr>
        <p:txBody>
          <a:bodyPr wrap="square" rtlCol="0">
            <a:spAutoFit/>
          </a:bodyPr>
          <a:lstStyle/>
          <a:p>
            <a:r>
              <a:rPr lang="en-US" sz="1800" dirty="0" smtClean="0"/>
              <a:t>[</a:t>
            </a:r>
            <a:r>
              <a:rPr lang="en-US" sz="1800" dirty="0" err="1" smtClean="0"/>
              <a:t>Dimakis</a:t>
            </a:r>
            <a:r>
              <a:rPr lang="en-US" sz="1800" dirty="0" smtClean="0"/>
              <a:t> et al. to appear]</a:t>
            </a:r>
            <a:endParaRPr lang="en-US" sz="1800" dirty="0"/>
          </a:p>
        </p:txBody>
      </p:sp>
      <p:pic>
        <p:nvPicPr>
          <p:cNvPr id="81" name="Picture 29" descr="MCj02501760000[1]"/>
          <p:cNvPicPr>
            <a:picLocks noChangeAspect="1" noChangeArrowheads="1"/>
          </p:cNvPicPr>
          <p:nvPr/>
        </p:nvPicPr>
        <mc:AlternateContent xmlns:ma="http://schemas.microsoft.com/office/mac/drawingml/2008/main">
          <mc:Choice Requires="ma">
            <p:blipFill>
              <a:blip r:embed="rId2"/>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a:stretch>
                <a:fillRect/>
              </a:stretch>
            </p:blipFill>
          </mc:Fallback>
        </mc:AlternateContent>
        <p:spPr bwMode="auto">
          <a:xfrm>
            <a:off x="7923213" y="1787525"/>
            <a:ext cx="723900" cy="974725"/>
          </a:xfrm>
          <a:prstGeom prst="rect">
            <a:avLst/>
          </a:prstGeom>
          <a:noFill/>
          <a:ln w="9525">
            <a:noFill/>
            <a:miter lim="800000"/>
            <a:headEnd/>
            <a:tailEnd/>
          </a:ln>
        </p:spPr>
      </p:pic>
      <p:grpSp>
        <p:nvGrpSpPr>
          <p:cNvPr id="12" name="Group 87"/>
          <p:cNvGrpSpPr/>
          <p:nvPr/>
        </p:nvGrpSpPr>
        <p:grpSpPr>
          <a:xfrm>
            <a:off x="6350000" y="1270000"/>
            <a:ext cx="2425700" cy="1155700"/>
            <a:chOff x="6350000" y="1270000"/>
            <a:chExt cx="2425700" cy="1155700"/>
          </a:xfrm>
        </p:grpSpPr>
        <p:sp>
          <p:nvSpPr>
            <p:cNvPr id="84" name="TextBox 83"/>
            <p:cNvSpPr txBox="1"/>
            <p:nvPr/>
          </p:nvSpPr>
          <p:spPr>
            <a:xfrm>
              <a:off x="6350000" y="1270000"/>
              <a:ext cx="2425700" cy="400110"/>
            </a:xfrm>
            <a:prstGeom prst="rect">
              <a:avLst/>
            </a:prstGeom>
            <a:solidFill>
              <a:schemeClr val="bg1">
                <a:lumMod val="85000"/>
              </a:schemeClr>
            </a:solidFill>
          </p:spPr>
          <p:txBody>
            <a:bodyPr wrap="square" rtlCol="0">
              <a:spAutoFit/>
            </a:bodyPr>
            <a:lstStyle/>
            <a:p>
              <a:r>
                <a:rPr lang="en-US" sz="2000" dirty="0" err="1" smtClean="0"/>
                <a:t>d</a:t>
              </a:r>
              <a:r>
                <a:rPr lang="en-US" sz="2000" dirty="0" smtClean="0"/>
                <a:t> packets lost</a:t>
              </a:r>
              <a:endParaRPr lang="en-US" sz="2000" dirty="0"/>
            </a:p>
          </p:txBody>
        </p:sp>
        <p:cxnSp>
          <p:nvCxnSpPr>
            <p:cNvPr id="86" name="Straight Arrow Connector 85"/>
            <p:cNvCxnSpPr/>
            <p:nvPr/>
          </p:nvCxnSpPr>
          <p:spPr>
            <a:xfrm rot="16200000" flipH="1">
              <a:off x="7432675" y="1838325"/>
              <a:ext cx="762000" cy="412750"/>
            </a:xfrm>
            <a:prstGeom prst="straightConnector1">
              <a:avLst/>
            </a:prstGeom>
            <a:ln w="7620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99" name="Straight Connector 98"/>
          <p:cNvCxnSpPr>
            <a:endCxn id="102" idx="0"/>
          </p:cNvCxnSpPr>
          <p:nvPr/>
        </p:nvCxnSpPr>
        <p:spPr>
          <a:xfrm>
            <a:off x="3683000" y="2425700"/>
            <a:ext cx="457200" cy="15067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endCxn id="102" idx="1"/>
          </p:cNvCxnSpPr>
          <p:nvPr/>
        </p:nvCxnSpPr>
        <p:spPr>
          <a:xfrm rot="16200000" flipH="1">
            <a:off x="3235236" y="3332252"/>
            <a:ext cx="1200329" cy="304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2" name="Rectangle 101"/>
          <p:cNvSpPr/>
          <p:nvPr/>
        </p:nvSpPr>
        <p:spPr>
          <a:xfrm>
            <a:off x="3987800" y="3932417"/>
            <a:ext cx="304800" cy="3048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a:t>
            </a:r>
            <a:endParaRPr lang="en-US" sz="2000" dirty="0">
              <a:solidFill>
                <a:schemeClr val="tx1"/>
              </a:solidFill>
            </a:endParaRPr>
          </a:p>
        </p:txBody>
      </p:sp>
      <p:sp>
        <p:nvSpPr>
          <p:cNvPr id="105" name="Rectangle 104"/>
          <p:cNvSpPr/>
          <p:nvPr/>
        </p:nvSpPr>
        <p:spPr>
          <a:xfrm>
            <a:off x="3987801" y="4440320"/>
            <a:ext cx="304800" cy="304800"/>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a:t>
            </a:r>
            <a:endParaRPr lang="en-US" sz="2000" dirty="0">
              <a:solidFill>
                <a:schemeClr val="tx1"/>
              </a:solidFill>
            </a:endParaRPr>
          </a:p>
        </p:txBody>
      </p:sp>
      <p:cxnSp>
        <p:nvCxnSpPr>
          <p:cNvPr id="108" name="Straight Connector 107"/>
          <p:cNvCxnSpPr/>
          <p:nvPr/>
        </p:nvCxnSpPr>
        <p:spPr>
          <a:xfrm rot="16200000" flipH="1">
            <a:off x="3235237" y="3761574"/>
            <a:ext cx="1200329" cy="304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a:endCxn id="105" idx="1"/>
          </p:cNvCxnSpPr>
          <p:nvPr/>
        </p:nvCxnSpPr>
        <p:spPr>
          <a:xfrm rot="16200000" flipH="1">
            <a:off x="3438486" y="4043405"/>
            <a:ext cx="793832" cy="30479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4" name="Group 126"/>
          <p:cNvGrpSpPr/>
          <p:nvPr/>
        </p:nvGrpSpPr>
        <p:grpSpPr>
          <a:xfrm>
            <a:off x="3733801" y="2404310"/>
            <a:ext cx="4178299" cy="2188410"/>
            <a:chOff x="3733801" y="2404310"/>
            <a:chExt cx="4178299" cy="2188410"/>
          </a:xfrm>
        </p:grpSpPr>
        <p:cxnSp>
          <p:nvCxnSpPr>
            <p:cNvPr id="106" name="Straight Connector 105"/>
            <p:cNvCxnSpPr>
              <a:stCxn id="72" idx="2"/>
            </p:cNvCxnSpPr>
            <p:nvPr/>
          </p:nvCxnSpPr>
          <p:spPr>
            <a:xfrm rot="10800000" flipV="1">
              <a:off x="3746500" y="2404310"/>
              <a:ext cx="4165600" cy="923090"/>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05" idx="1"/>
            </p:cNvCxnSpPr>
            <p:nvPr/>
          </p:nvCxnSpPr>
          <p:spPr>
            <a:xfrm rot="10800000">
              <a:off x="3733801" y="3352800"/>
              <a:ext cx="254001" cy="1239920"/>
            </a:xfrm>
            <a:prstGeom prst="line">
              <a:avLst/>
            </a:prstGeom>
            <a:ln w="5715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24" name="Straight Connector 123"/>
          <p:cNvCxnSpPr>
            <a:stCxn id="105" idx="3"/>
          </p:cNvCxnSpPr>
          <p:nvPr/>
        </p:nvCxnSpPr>
        <p:spPr>
          <a:xfrm>
            <a:off x="4292601" y="4592720"/>
            <a:ext cx="685799" cy="46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105" idx="3"/>
            <a:endCxn id="77" idx="2"/>
          </p:cNvCxnSpPr>
          <p:nvPr/>
        </p:nvCxnSpPr>
        <p:spPr>
          <a:xfrm flipV="1">
            <a:off x="4292601" y="4399838"/>
            <a:ext cx="3619499" cy="192882"/>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5" name="Group 135"/>
          <p:cNvGrpSpPr/>
          <p:nvPr/>
        </p:nvGrpSpPr>
        <p:grpSpPr>
          <a:xfrm>
            <a:off x="3670301" y="3358676"/>
            <a:ext cx="4241799" cy="1234045"/>
            <a:chOff x="3670301" y="3358676"/>
            <a:chExt cx="4241799" cy="1234045"/>
          </a:xfrm>
        </p:grpSpPr>
        <p:cxnSp>
          <p:nvCxnSpPr>
            <p:cNvPr id="131" name="Straight Connector 130"/>
            <p:cNvCxnSpPr>
              <a:stCxn id="105" idx="1"/>
              <a:endCxn id="17" idx="3"/>
            </p:cNvCxnSpPr>
            <p:nvPr/>
          </p:nvCxnSpPr>
          <p:spPr>
            <a:xfrm rot="10800000">
              <a:off x="3683001" y="3780018"/>
              <a:ext cx="304801" cy="812703"/>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a:endCxn id="74" idx="2"/>
            </p:cNvCxnSpPr>
            <p:nvPr/>
          </p:nvCxnSpPr>
          <p:spPr>
            <a:xfrm flipV="1">
              <a:off x="3670301" y="3358676"/>
              <a:ext cx="4241799" cy="421244"/>
            </a:xfrm>
            <a:prstGeom prst="line">
              <a:avLst/>
            </a:prstGeom>
            <a:ln w="762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3838"/>
            <a:ext cx="8229600" cy="1143000"/>
          </a:xfrm>
        </p:spPr>
        <p:txBody>
          <a:bodyPr/>
          <a:lstStyle/>
          <a:p>
            <a:r>
              <a:rPr lang="en-US" dirty="0" smtClean="0"/>
              <a:t>Two excellent expanders to try at home</a:t>
            </a:r>
            <a:endParaRPr lang="en-US" dirty="0"/>
          </a:p>
        </p:txBody>
      </p:sp>
      <p:sp>
        <p:nvSpPr>
          <p:cNvPr id="4" name="TextBox 3"/>
          <p:cNvSpPr txBox="1"/>
          <p:nvPr/>
        </p:nvSpPr>
        <p:spPr>
          <a:xfrm>
            <a:off x="457200" y="1676400"/>
            <a:ext cx="4178300" cy="4524315"/>
          </a:xfrm>
          <a:prstGeom prst="rect">
            <a:avLst/>
          </a:prstGeom>
          <a:noFill/>
        </p:spPr>
        <p:txBody>
          <a:bodyPr wrap="square" rtlCol="0">
            <a:spAutoFit/>
          </a:bodyPr>
          <a:lstStyle/>
          <a:p>
            <a:r>
              <a:rPr lang="en-US" dirty="0" smtClean="0"/>
              <a:t>The Petersen Graph. </a:t>
            </a:r>
            <a:r>
              <a:rPr lang="en-US" dirty="0" err="1" smtClean="0"/>
              <a:t>n</a:t>
            </a:r>
            <a:r>
              <a:rPr lang="en-US" dirty="0" smtClean="0"/>
              <a:t>=10, T=15 edges.  </a:t>
            </a:r>
          </a:p>
          <a:p>
            <a:r>
              <a:rPr lang="en-US" dirty="0" smtClean="0"/>
              <a:t>Every </a:t>
            </a:r>
            <a:r>
              <a:rPr lang="en-US" dirty="0" err="1" smtClean="0"/>
              <a:t>k</a:t>
            </a:r>
            <a:r>
              <a:rPr lang="en-US" dirty="0" smtClean="0"/>
              <a:t>=7 nodes are adjacent to </a:t>
            </a:r>
            <a:r>
              <a:rPr lang="en-US" dirty="0" err="1" smtClean="0"/>
              <a:t>m</a:t>
            </a:r>
            <a:r>
              <a:rPr lang="en-US" dirty="0" smtClean="0"/>
              <a:t>=13 (or more) edges, i.e. left nodes.</a:t>
            </a:r>
          </a:p>
          <a:p>
            <a:endParaRPr lang="en-US" dirty="0" smtClean="0"/>
          </a:p>
          <a:p>
            <a:endParaRPr lang="en-US" dirty="0" smtClean="0"/>
          </a:p>
          <a:p>
            <a:r>
              <a:rPr lang="en-US" dirty="0" smtClean="0"/>
              <a:t>The ring. </a:t>
            </a:r>
            <a:r>
              <a:rPr lang="en-US" dirty="0" err="1" smtClean="0"/>
              <a:t>n</a:t>
            </a:r>
            <a:r>
              <a:rPr lang="en-US" dirty="0" smtClean="0"/>
              <a:t> vertices and edges. Maximum girth. Minimizes </a:t>
            </a:r>
            <a:r>
              <a:rPr lang="en-US" dirty="0" err="1" smtClean="0"/>
              <a:t>d</a:t>
            </a:r>
            <a:r>
              <a:rPr lang="en-US" dirty="0" smtClean="0"/>
              <a:t> which is important for some applications.   </a:t>
            </a:r>
            <a:endParaRPr lang="en-US" dirty="0"/>
          </a:p>
        </p:txBody>
      </p:sp>
      <p:sp>
        <p:nvSpPr>
          <p:cNvPr id="5" name="Oval 4"/>
          <p:cNvSpPr/>
          <p:nvPr/>
        </p:nvSpPr>
        <p:spPr>
          <a:xfrm>
            <a:off x="5562600" y="26670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086600" y="26670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921282" y="35052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727918" y="3527518"/>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324600" y="19050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81600" y="26670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324600" y="14478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010400" y="3908518"/>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467600" y="26670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715000" y="38862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5" idx="6"/>
            <a:endCxn id="6" idx="2"/>
          </p:cNvCxnSpPr>
          <p:nvPr/>
        </p:nvCxnSpPr>
        <p:spPr>
          <a:xfrm>
            <a:off x="5715000" y="2743200"/>
            <a:ext cx="13716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5" idx="6"/>
            <a:endCxn id="8" idx="0"/>
          </p:cNvCxnSpPr>
          <p:nvPr/>
        </p:nvCxnSpPr>
        <p:spPr>
          <a:xfrm>
            <a:off x="5715000" y="2743200"/>
            <a:ext cx="1089118" cy="7843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7" idx="7"/>
            <a:endCxn id="6" idx="3"/>
          </p:cNvCxnSpPr>
          <p:nvPr/>
        </p:nvCxnSpPr>
        <p:spPr>
          <a:xfrm rot="5400000" flipH="1" flipV="1">
            <a:off x="6214923" y="2633523"/>
            <a:ext cx="730436" cy="105755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9" idx="4"/>
            <a:endCxn id="8" idx="0"/>
          </p:cNvCxnSpPr>
          <p:nvPr/>
        </p:nvCxnSpPr>
        <p:spPr>
          <a:xfrm rot="16200000" flipH="1">
            <a:off x="5867400" y="2590800"/>
            <a:ext cx="1470118" cy="4033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7" idx="7"/>
            <a:endCxn id="9" idx="4"/>
          </p:cNvCxnSpPr>
          <p:nvPr/>
        </p:nvCxnSpPr>
        <p:spPr>
          <a:xfrm rot="5400000" flipH="1" flipV="1">
            <a:off x="5491023" y="2617741"/>
            <a:ext cx="1470118" cy="3494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1" idx="5"/>
            <a:endCxn id="13" idx="1"/>
          </p:cNvCxnSpPr>
          <p:nvPr/>
        </p:nvCxnSpPr>
        <p:spPr>
          <a:xfrm rot="16200000" flipH="1">
            <a:off x="6416582" y="1615982"/>
            <a:ext cx="1111436" cy="10352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1" idx="4"/>
            <a:endCxn id="9" idx="0"/>
          </p:cNvCxnSpPr>
          <p:nvPr/>
        </p:nvCxnSpPr>
        <p:spPr>
          <a:xfrm rot="5400000">
            <a:off x="6248400" y="1752600"/>
            <a:ext cx="3048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4" idx="6"/>
            <a:endCxn id="12" idx="2"/>
          </p:cNvCxnSpPr>
          <p:nvPr/>
        </p:nvCxnSpPr>
        <p:spPr>
          <a:xfrm>
            <a:off x="5867400" y="3962400"/>
            <a:ext cx="1143000" cy="223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0" idx="6"/>
            <a:endCxn id="5" idx="2"/>
          </p:cNvCxnSpPr>
          <p:nvPr/>
        </p:nvCxnSpPr>
        <p:spPr>
          <a:xfrm>
            <a:off x="5334000" y="2743200"/>
            <a:ext cx="2286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6" idx="6"/>
            <a:endCxn id="13" idx="2"/>
          </p:cNvCxnSpPr>
          <p:nvPr/>
        </p:nvCxnSpPr>
        <p:spPr>
          <a:xfrm>
            <a:off x="7239000" y="2743200"/>
            <a:ext cx="2286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7" idx="4"/>
            <a:endCxn id="14" idx="7"/>
          </p:cNvCxnSpPr>
          <p:nvPr/>
        </p:nvCxnSpPr>
        <p:spPr>
          <a:xfrm rot="5400000">
            <a:off x="5795823" y="3706859"/>
            <a:ext cx="250918"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8" idx="5"/>
            <a:endCxn id="12" idx="1"/>
          </p:cNvCxnSpPr>
          <p:nvPr/>
        </p:nvCxnSpPr>
        <p:spPr>
          <a:xfrm rot="16200000" flipH="1">
            <a:off x="6808741" y="3706859"/>
            <a:ext cx="273236" cy="1747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14" idx="0"/>
          </p:cNvCxnSpPr>
          <p:nvPr/>
        </p:nvCxnSpPr>
        <p:spPr>
          <a:xfrm rot="16200000" flipH="1">
            <a:off x="5006882" y="3101882"/>
            <a:ext cx="1066800" cy="5018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13" idx="4"/>
            <a:endCxn id="12" idx="7"/>
          </p:cNvCxnSpPr>
          <p:nvPr/>
        </p:nvCxnSpPr>
        <p:spPr>
          <a:xfrm rot="5400000">
            <a:off x="6786423" y="3173459"/>
            <a:ext cx="1111436" cy="4033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11" idx="2"/>
            <a:endCxn id="10" idx="7"/>
          </p:cNvCxnSpPr>
          <p:nvPr/>
        </p:nvCxnSpPr>
        <p:spPr>
          <a:xfrm rot="10800000" flipV="1">
            <a:off x="5311682" y="1524000"/>
            <a:ext cx="1012918" cy="11653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6375399" y="4751388"/>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30" idx="6"/>
            <a:endCxn id="33" idx="1"/>
          </p:cNvCxnSpPr>
          <p:nvPr/>
        </p:nvCxnSpPr>
        <p:spPr>
          <a:xfrm>
            <a:off x="6527799" y="4827588"/>
            <a:ext cx="403319" cy="24933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6908800" y="50546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7061200" y="55118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a:stCxn id="34" idx="6"/>
            <a:endCxn id="37" idx="7"/>
          </p:cNvCxnSpPr>
          <p:nvPr/>
        </p:nvCxnSpPr>
        <p:spPr>
          <a:xfrm flipH="1">
            <a:off x="6962682" y="5588000"/>
            <a:ext cx="250918" cy="4795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6832600" y="6045199"/>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37" idx="2"/>
            <a:endCxn id="41" idx="6"/>
          </p:cNvCxnSpPr>
          <p:nvPr/>
        </p:nvCxnSpPr>
        <p:spPr>
          <a:xfrm rot="10800000" flipV="1">
            <a:off x="6527800" y="6121398"/>
            <a:ext cx="304800" cy="7620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6375400" y="61214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33" idx="5"/>
            <a:endCxn id="34" idx="0"/>
          </p:cNvCxnSpPr>
          <p:nvPr/>
        </p:nvCxnSpPr>
        <p:spPr>
          <a:xfrm rot="16200000" flipH="1">
            <a:off x="6924582" y="5298982"/>
            <a:ext cx="327118" cy="985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30" idx="2"/>
            <a:endCxn id="45" idx="7"/>
          </p:cNvCxnSpPr>
          <p:nvPr/>
        </p:nvCxnSpPr>
        <p:spPr>
          <a:xfrm rot="10800000" flipV="1">
            <a:off x="6048283" y="4827588"/>
            <a:ext cx="327117" cy="24933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5918200" y="50546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689600" y="548948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stCxn id="46" idx="4"/>
            <a:endCxn id="49" idx="1"/>
          </p:cNvCxnSpPr>
          <p:nvPr/>
        </p:nvCxnSpPr>
        <p:spPr>
          <a:xfrm rot="16200000" flipH="1">
            <a:off x="5640341" y="5767338"/>
            <a:ext cx="425636" cy="17471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3"/>
            <a:endCxn id="46" idx="0"/>
          </p:cNvCxnSpPr>
          <p:nvPr/>
        </p:nvCxnSpPr>
        <p:spPr>
          <a:xfrm rot="5400000">
            <a:off x="5700760" y="5249722"/>
            <a:ext cx="304798" cy="1747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5918201" y="6045198"/>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a:stCxn id="49" idx="6"/>
            <a:endCxn id="41" idx="2"/>
          </p:cNvCxnSpPr>
          <p:nvPr/>
        </p:nvCxnSpPr>
        <p:spPr>
          <a:xfrm>
            <a:off x="6070601" y="6121398"/>
            <a:ext cx="304799" cy="7620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028700" y="6488668"/>
            <a:ext cx="6743700" cy="369332"/>
          </a:xfrm>
          <a:prstGeom prst="rect">
            <a:avLst/>
          </a:prstGeom>
          <a:noFill/>
        </p:spPr>
        <p:txBody>
          <a:bodyPr wrap="square" rtlCol="0">
            <a:spAutoFit/>
          </a:bodyPr>
          <a:lstStyle/>
          <a:p>
            <a:r>
              <a:rPr lang="en-US" sz="1800" dirty="0" smtClean="0"/>
              <a:t>[</a:t>
            </a:r>
            <a:r>
              <a:rPr lang="en-US" sz="1800" dirty="0" err="1" smtClean="0"/>
              <a:t>Dimakis</a:t>
            </a:r>
            <a:r>
              <a:rPr lang="en-US" sz="1800" dirty="0" smtClean="0"/>
              <a:t> et al. to appear]</a:t>
            </a:r>
            <a:endParaRPr lang="en-US"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Rounded Rectangle 20"/>
          <p:cNvSpPr/>
          <p:nvPr/>
        </p:nvSpPr>
        <p:spPr>
          <a:xfrm>
            <a:off x="7099300" y="1866900"/>
            <a:ext cx="1435100" cy="495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ring RC</a:t>
            </a:r>
            <a:endParaRPr lang="en-US" dirty="0"/>
          </a:p>
        </p:txBody>
      </p:sp>
      <p:sp>
        <p:nvSpPr>
          <p:cNvPr id="4" name="Slide Number Placeholder 3"/>
          <p:cNvSpPr>
            <a:spLocks noGrp="1"/>
          </p:cNvSpPr>
          <p:nvPr>
            <p:ph type="sldNum" sz="quarter" idx="12"/>
          </p:nvPr>
        </p:nvSpPr>
        <p:spPr>
          <a:xfrm>
            <a:off x="6299200" y="6219825"/>
            <a:ext cx="2133600" cy="476250"/>
          </a:xfrm>
        </p:spPr>
        <p:txBody>
          <a:bodyPr/>
          <a:lstStyle/>
          <a:p>
            <a:pPr>
              <a:defRPr/>
            </a:pPr>
            <a:fld id="{A07CDB20-95D2-1143-81F0-F223C662353F}" type="slidenum">
              <a:rPr lang="en-US" smtClean="0"/>
              <a:pPr>
                <a:defRPr/>
              </a:pPr>
              <a:t>47</a:t>
            </a:fld>
            <a:endParaRPr lang="en-US"/>
          </a:p>
        </p:txBody>
      </p:sp>
      <p:sp>
        <p:nvSpPr>
          <p:cNvPr id="5" name="Oval 4"/>
          <p:cNvSpPr/>
          <p:nvPr/>
        </p:nvSpPr>
        <p:spPr>
          <a:xfrm>
            <a:off x="7746999" y="738188"/>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stCxn id="5" idx="6"/>
            <a:endCxn id="7" idx="1"/>
          </p:cNvCxnSpPr>
          <p:nvPr/>
        </p:nvCxnSpPr>
        <p:spPr>
          <a:xfrm>
            <a:off x="7899399" y="814388"/>
            <a:ext cx="403319" cy="24933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8280400" y="10414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432800" y="14986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8" idx="6"/>
            <a:endCxn id="10" idx="7"/>
          </p:cNvCxnSpPr>
          <p:nvPr/>
        </p:nvCxnSpPr>
        <p:spPr>
          <a:xfrm flipH="1">
            <a:off x="8334282" y="1574800"/>
            <a:ext cx="250918" cy="4795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8204200" y="2031999"/>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10" idx="2"/>
            <a:endCxn id="12" idx="6"/>
          </p:cNvCxnSpPr>
          <p:nvPr/>
        </p:nvCxnSpPr>
        <p:spPr>
          <a:xfrm rot="10800000" flipV="1">
            <a:off x="7899400" y="2108198"/>
            <a:ext cx="304800" cy="7620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7747000" y="21082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7" idx="5"/>
            <a:endCxn id="8" idx="0"/>
          </p:cNvCxnSpPr>
          <p:nvPr/>
        </p:nvCxnSpPr>
        <p:spPr>
          <a:xfrm rot="16200000" flipH="1">
            <a:off x="8296182" y="1285782"/>
            <a:ext cx="327118" cy="985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5" idx="2"/>
            <a:endCxn id="15" idx="7"/>
          </p:cNvCxnSpPr>
          <p:nvPr/>
        </p:nvCxnSpPr>
        <p:spPr>
          <a:xfrm rot="10800000" flipV="1">
            <a:off x="7419883" y="814388"/>
            <a:ext cx="327117" cy="24933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7289800" y="104140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061200" y="1476280"/>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4"/>
            <a:endCxn id="19" idx="1"/>
          </p:cNvCxnSpPr>
          <p:nvPr/>
        </p:nvCxnSpPr>
        <p:spPr>
          <a:xfrm rot="16200000" flipH="1">
            <a:off x="7011941" y="1754138"/>
            <a:ext cx="425636" cy="17471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5" idx="3"/>
            <a:endCxn id="16" idx="0"/>
          </p:cNvCxnSpPr>
          <p:nvPr/>
        </p:nvCxnSpPr>
        <p:spPr>
          <a:xfrm rot="5400000">
            <a:off x="7072360" y="1236522"/>
            <a:ext cx="304798" cy="1747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7289801" y="2031998"/>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19" idx="6"/>
            <a:endCxn id="12" idx="2"/>
          </p:cNvCxnSpPr>
          <p:nvPr/>
        </p:nvCxnSpPr>
        <p:spPr>
          <a:xfrm>
            <a:off x="7442201" y="2108198"/>
            <a:ext cx="304799" cy="7620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96900" y="1600200"/>
            <a:ext cx="6642100" cy="1015663"/>
          </a:xfrm>
          <a:prstGeom prst="rect">
            <a:avLst/>
          </a:prstGeom>
          <a:noFill/>
        </p:spPr>
        <p:txBody>
          <a:bodyPr wrap="square" rtlCol="0">
            <a:spAutoFit/>
          </a:bodyPr>
          <a:lstStyle/>
          <a:p>
            <a:r>
              <a:rPr lang="en-US" sz="1800" dirty="0" smtClean="0"/>
              <a:t>Every </a:t>
            </a:r>
            <a:r>
              <a:rPr lang="en-US" sz="1800" dirty="0" err="1" smtClean="0"/>
              <a:t>k</a:t>
            </a:r>
            <a:r>
              <a:rPr lang="en-US" sz="1800" dirty="0" smtClean="0"/>
              <a:t> nodes adjacent to at least k+1 edges. </a:t>
            </a:r>
          </a:p>
          <a:p>
            <a:endParaRPr lang="en-US" sz="1800" dirty="0" smtClean="0"/>
          </a:p>
          <a:p>
            <a:r>
              <a:rPr lang="en-US" sz="1800" dirty="0" smtClean="0"/>
              <a:t>Example pick </a:t>
            </a:r>
            <a:r>
              <a:rPr lang="en-US" sz="1800" dirty="0" err="1" smtClean="0"/>
              <a:t>k</a:t>
            </a:r>
            <a:r>
              <a:rPr lang="en-US" sz="1800" dirty="0" smtClean="0"/>
              <a:t>=19, </a:t>
            </a:r>
            <a:r>
              <a:rPr lang="en-US" sz="1800" dirty="0" err="1" smtClean="0"/>
              <a:t>n</a:t>
            </a:r>
            <a:r>
              <a:rPr lang="en-US" sz="1800" dirty="0" smtClean="0"/>
              <a:t>=22. Use a ring of 22 nodes</a:t>
            </a:r>
            <a:r>
              <a:rPr lang="en-US" dirty="0" smtClean="0"/>
              <a:t>.   </a:t>
            </a:r>
            <a:endParaRPr lang="en-US" dirty="0"/>
          </a:p>
        </p:txBody>
      </p:sp>
      <p:sp>
        <p:nvSpPr>
          <p:cNvPr id="26" name="Rectangle 25"/>
          <p:cNvSpPr/>
          <p:nvPr/>
        </p:nvSpPr>
        <p:spPr>
          <a:xfrm>
            <a:off x="3225800" y="39893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55600" y="5934076"/>
            <a:ext cx="2514600" cy="584776"/>
          </a:xfrm>
          <a:prstGeom prst="rect">
            <a:avLst/>
          </a:prstGeom>
          <a:noFill/>
        </p:spPr>
        <p:txBody>
          <a:bodyPr wrap="square" rtlCol="0">
            <a:spAutoFit/>
          </a:bodyPr>
          <a:lstStyle/>
          <a:p>
            <a:r>
              <a:rPr lang="en-US" sz="1600" dirty="0" smtClean="0"/>
              <a:t>An MDS</a:t>
            </a:r>
          </a:p>
          <a:p>
            <a:r>
              <a:rPr lang="en-US" sz="1600" dirty="0" smtClean="0"/>
              <a:t>code produces T blocks.</a:t>
            </a:r>
          </a:p>
        </p:txBody>
      </p:sp>
      <p:cxnSp>
        <p:nvCxnSpPr>
          <p:cNvPr id="28" name="Straight Connector 27"/>
          <p:cNvCxnSpPr/>
          <p:nvPr/>
        </p:nvCxnSpPr>
        <p:spPr>
          <a:xfrm flipV="1">
            <a:off x="1549400" y="3530600"/>
            <a:ext cx="1676400" cy="457200"/>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549400" y="5588000"/>
            <a:ext cx="1685758" cy="13368"/>
          </a:xfrm>
          <a:prstGeom prst="line">
            <a:avLst/>
          </a:prstGeom>
          <a:ln w="25400" cap="flat" cmpd="sng" algn="ctr">
            <a:solidFill>
              <a:srgbClr val="00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225800" y="44465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225800" y="4884917"/>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225800" y="5284788"/>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320800" y="39893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320800" y="44465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320800" y="4884917"/>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320800" y="5284788"/>
            <a:ext cx="304800" cy="3048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225800" y="3530600"/>
            <a:ext cx="304800" cy="304800"/>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3225800" y="6048376"/>
            <a:ext cx="2514600" cy="584776"/>
          </a:xfrm>
          <a:prstGeom prst="rect">
            <a:avLst/>
          </a:prstGeom>
          <a:noFill/>
        </p:spPr>
        <p:txBody>
          <a:bodyPr wrap="square" rtlCol="0">
            <a:spAutoFit/>
          </a:bodyPr>
          <a:lstStyle/>
          <a:p>
            <a:r>
              <a:rPr lang="en-US" sz="1600" dirty="0" smtClean="0"/>
              <a:t>Each coded block is stored in </a:t>
            </a:r>
            <a:r>
              <a:rPr lang="en-US" sz="1600" dirty="0" err="1" smtClean="0"/>
              <a:t>r</a:t>
            </a:r>
            <a:r>
              <a:rPr lang="en-US" sz="1600" dirty="0" smtClean="0"/>
              <a:t>=2 </a:t>
            </a:r>
            <a:r>
              <a:rPr lang="en-US" sz="1600" dirty="0" smtClean="0"/>
              <a:t>nodes. </a:t>
            </a:r>
          </a:p>
          <a:p>
            <a:endParaRPr lang="en-US" sz="1600" dirty="0" smtClean="0"/>
          </a:p>
        </p:txBody>
      </p:sp>
      <p:cxnSp>
        <p:nvCxnSpPr>
          <p:cNvPr id="40" name="Straight Connector 39"/>
          <p:cNvCxnSpPr/>
          <p:nvPr/>
        </p:nvCxnSpPr>
        <p:spPr>
          <a:xfrm rot="5400000">
            <a:off x="215900" y="4827588"/>
            <a:ext cx="1524000"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65100" y="4597400"/>
            <a:ext cx="831850" cy="369332"/>
          </a:xfrm>
          <a:prstGeom prst="rect">
            <a:avLst/>
          </a:prstGeom>
          <a:noFill/>
        </p:spPr>
        <p:txBody>
          <a:bodyPr wrap="square" rtlCol="0">
            <a:spAutoFit/>
          </a:bodyPr>
          <a:lstStyle/>
          <a:p>
            <a:r>
              <a:rPr lang="en-US" sz="1800" dirty="0" smtClean="0"/>
              <a:t>m</a:t>
            </a:r>
            <a:r>
              <a:rPr lang="en-US" sz="1800" dirty="0" smtClean="0"/>
              <a:t>=20</a:t>
            </a:r>
            <a:endParaRPr lang="en-US" sz="1800" dirty="0"/>
          </a:p>
        </p:txBody>
      </p:sp>
      <p:sp>
        <p:nvSpPr>
          <p:cNvPr id="43" name="TextBox 42"/>
          <p:cNvSpPr txBox="1"/>
          <p:nvPr/>
        </p:nvSpPr>
        <p:spPr>
          <a:xfrm>
            <a:off x="6375400" y="5875420"/>
            <a:ext cx="2362200" cy="584776"/>
          </a:xfrm>
          <a:prstGeom prst="rect">
            <a:avLst/>
          </a:prstGeom>
          <a:noFill/>
        </p:spPr>
        <p:txBody>
          <a:bodyPr wrap="square" rtlCol="0">
            <a:spAutoFit/>
          </a:bodyPr>
          <a:lstStyle/>
          <a:p>
            <a:r>
              <a:rPr lang="en-US" sz="1600" dirty="0" smtClean="0"/>
              <a:t>Each storage node</a:t>
            </a:r>
          </a:p>
          <a:p>
            <a:r>
              <a:rPr lang="en-US" sz="1600" dirty="0" smtClean="0"/>
              <a:t>Stores </a:t>
            </a:r>
            <a:r>
              <a:rPr lang="en-US" sz="1600" dirty="0" err="1" smtClean="0"/>
              <a:t>d</a:t>
            </a:r>
            <a:r>
              <a:rPr lang="en-US" sz="1600" dirty="0" smtClean="0"/>
              <a:t> coded blocks.</a:t>
            </a:r>
          </a:p>
        </p:txBody>
      </p:sp>
      <p:cxnSp>
        <p:nvCxnSpPr>
          <p:cNvPr id="45" name="Straight Connector 44"/>
          <p:cNvCxnSpPr/>
          <p:nvPr/>
        </p:nvCxnSpPr>
        <p:spPr>
          <a:xfrm rot="5400000">
            <a:off x="7094161" y="4428749"/>
            <a:ext cx="2196266" cy="1588"/>
          </a:xfrm>
          <a:prstGeom prst="line">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8256984" y="3997046"/>
            <a:ext cx="887016" cy="369332"/>
          </a:xfrm>
          <a:prstGeom prst="rect">
            <a:avLst/>
          </a:prstGeom>
          <a:noFill/>
        </p:spPr>
        <p:txBody>
          <a:bodyPr wrap="square" rtlCol="0">
            <a:spAutoFit/>
          </a:bodyPr>
          <a:lstStyle/>
          <a:p>
            <a:r>
              <a:rPr lang="en-US" sz="1800" dirty="0" smtClean="0"/>
              <a:t>n</a:t>
            </a:r>
            <a:r>
              <a:rPr lang="en-US" sz="1800" dirty="0" smtClean="0"/>
              <a:t>=22</a:t>
            </a:r>
            <a:endParaRPr lang="en-US" sz="1800" dirty="0"/>
          </a:p>
        </p:txBody>
      </p:sp>
      <p:cxnSp>
        <p:nvCxnSpPr>
          <p:cNvPr id="49" name="Straight Connector 48"/>
          <p:cNvCxnSpPr/>
          <p:nvPr/>
        </p:nvCxnSpPr>
        <p:spPr>
          <a:xfrm flipV="1">
            <a:off x="6438900" y="3450390"/>
            <a:ext cx="1257300" cy="8656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371035" y="328445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445250" y="3905250"/>
            <a:ext cx="1250950" cy="1905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371035" y="3758366"/>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6451600" y="4379912"/>
            <a:ext cx="1244600" cy="777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371035" y="4213978"/>
            <a:ext cx="1295400" cy="1524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13500" y="4853822"/>
            <a:ext cx="1282700" cy="3567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70" idx="3"/>
          </p:cNvCxnSpPr>
          <p:nvPr/>
        </p:nvCxnSpPr>
        <p:spPr>
          <a:xfrm>
            <a:off x="6434535" y="4624100"/>
            <a:ext cx="1231900" cy="2161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426200" y="5359400"/>
            <a:ext cx="1270000" cy="4373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6362700" y="5130800"/>
            <a:ext cx="1303735" cy="2588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3" name="Can 62"/>
          <p:cNvSpPr/>
          <p:nvPr/>
        </p:nvSpPr>
        <p:spPr>
          <a:xfrm>
            <a:off x="7696200" y="3331410"/>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an 63"/>
          <p:cNvSpPr/>
          <p:nvPr/>
        </p:nvSpPr>
        <p:spPr>
          <a:xfrm>
            <a:off x="7696200" y="379646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an 64"/>
          <p:cNvSpPr/>
          <p:nvPr/>
        </p:nvSpPr>
        <p:spPr>
          <a:xfrm>
            <a:off x="7696200" y="4285776"/>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an 65"/>
          <p:cNvSpPr/>
          <p:nvPr/>
        </p:nvSpPr>
        <p:spPr>
          <a:xfrm>
            <a:off x="7696200" y="4750832"/>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an 66"/>
          <p:cNvSpPr/>
          <p:nvPr/>
        </p:nvSpPr>
        <p:spPr>
          <a:xfrm>
            <a:off x="7696200" y="5326938"/>
            <a:ext cx="304800" cy="228600"/>
          </a:xfrm>
          <a:prstGeom prst="can">
            <a:avLst/>
          </a:prstGeom>
          <a:noFill/>
          <a:ln w="28575"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V="1">
            <a:off x="3530600" y="35067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4826000" y="3225224"/>
            <a:ext cx="1608535" cy="2797752"/>
          </a:xfrm>
          <a:prstGeom prst="rect">
            <a:avLst/>
          </a:prstGeom>
          <a:solidFill>
            <a:srgbClr val="CC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4826000" y="3436203"/>
            <a:ext cx="1562100" cy="338554"/>
          </a:xfrm>
          <a:prstGeom prst="rect">
            <a:avLst/>
          </a:prstGeom>
          <a:noFill/>
        </p:spPr>
        <p:txBody>
          <a:bodyPr wrap="square" rtlCol="0">
            <a:spAutoFit/>
          </a:bodyPr>
          <a:lstStyle/>
          <a:p>
            <a:endParaRPr lang="en-US" sz="1600" dirty="0" smtClean="0"/>
          </a:p>
        </p:txBody>
      </p:sp>
      <p:cxnSp>
        <p:nvCxnSpPr>
          <p:cNvPr id="72" name="Straight Connector 71"/>
          <p:cNvCxnSpPr/>
          <p:nvPr/>
        </p:nvCxnSpPr>
        <p:spPr>
          <a:xfrm>
            <a:off x="3530600" y="36576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3530600" y="39766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530600" y="41275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543300" y="44338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543300" y="45847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3530600" y="48656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3530600" y="50165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3530600" y="5272088"/>
            <a:ext cx="1295400" cy="15081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530600" y="5422900"/>
            <a:ext cx="1295400" cy="889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4832350" y="3276600"/>
            <a:ext cx="160655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4813300" y="3911600"/>
            <a:ext cx="1600200" cy="63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838700" y="4406900"/>
            <a:ext cx="1587500" cy="444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819650" y="4864100"/>
            <a:ext cx="1625600" cy="381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826000" y="5283200"/>
            <a:ext cx="1606550" cy="82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826000" y="3746500"/>
            <a:ext cx="1606550" cy="317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832350" y="4197350"/>
            <a:ext cx="1562100" cy="190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a:endCxn id="70" idx="3"/>
          </p:cNvCxnSpPr>
          <p:nvPr/>
        </p:nvCxnSpPr>
        <p:spPr>
          <a:xfrm flipV="1">
            <a:off x="4851400" y="4624100"/>
            <a:ext cx="1583135" cy="36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838700" y="5130800"/>
            <a:ext cx="1600200" cy="63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5400000" flipH="1" flipV="1">
            <a:off x="4645025" y="3730625"/>
            <a:ext cx="1974850" cy="1587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9559" y="196410"/>
            <a:ext cx="8229600" cy="1143000"/>
          </a:xfrm>
        </p:spPr>
        <p:txBody>
          <a:bodyPr/>
          <a:lstStyle/>
          <a:p>
            <a:r>
              <a:rPr lang="en-US" dirty="0" smtClean="0"/>
              <a:t>Ring RC </a:t>
            </a:r>
            <a:r>
              <a:rPr lang="en-US" dirty="0" err="1" smtClean="0"/>
              <a:t>vs</a:t>
            </a:r>
            <a:r>
              <a:rPr lang="en-US" dirty="0" smtClean="0"/>
              <a:t> RS </a:t>
            </a:r>
            <a:endParaRPr lang="en-US" dirty="0"/>
          </a:p>
        </p:txBody>
      </p:sp>
      <p:sp>
        <p:nvSpPr>
          <p:cNvPr id="4" name="TextBox 3"/>
          <p:cNvSpPr txBox="1"/>
          <p:nvPr/>
        </p:nvSpPr>
        <p:spPr>
          <a:xfrm>
            <a:off x="457199" y="1676400"/>
            <a:ext cx="7189259" cy="1846659"/>
          </a:xfrm>
          <a:prstGeom prst="rect">
            <a:avLst/>
          </a:prstGeom>
          <a:noFill/>
        </p:spPr>
        <p:txBody>
          <a:bodyPr wrap="square" rtlCol="0">
            <a:spAutoFit/>
          </a:bodyPr>
          <a:lstStyle/>
          <a:p>
            <a:r>
              <a:rPr lang="en-US" sz="1800" dirty="0" err="1" smtClean="0"/>
              <a:t>k</a:t>
            </a:r>
            <a:r>
              <a:rPr lang="en-US" sz="1800" dirty="0" smtClean="0"/>
              <a:t>=19, </a:t>
            </a:r>
            <a:r>
              <a:rPr lang="en-US" sz="1800" dirty="0" err="1" smtClean="0"/>
              <a:t>n</a:t>
            </a:r>
            <a:r>
              <a:rPr lang="en-US" sz="1800" dirty="0" smtClean="0"/>
              <a:t>=22 Ring RC.  </a:t>
            </a:r>
            <a:r>
              <a:rPr lang="en-US" sz="1800" dirty="0" smtClean="0"/>
              <a:t>Assume B=20MB. </a:t>
            </a:r>
          </a:p>
          <a:p>
            <a:r>
              <a:rPr lang="en-US" sz="1800" dirty="0" smtClean="0"/>
              <a:t>Each </a:t>
            </a:r>
            <a:r>
              <a:rPr lang="en-US" sz="1800" dirty="0" smtClean="0"/>
              <a:t>Node stores </a:t>
            </a:r>
            <a:r>
              <a:rPr lang="en-US" sz="1800" dirty="0" err="1" smtClean="0"/>
              <a:t>d</a:t>
            </a:r>
            <a:r>
              <a:rPr lang="en-US" sz="1800" dirty="0" smtClean="0"/>
              <a:t>=2 packets. </a:t>
            </a:r>
            <a:r>
              <a:rPr lang="en-US" sz="1800" dirty="0" err="1" smtClean="0"/>
              <a:t>α</a:t>
            </a:r>
            <a:r>
              <a:rPr lang="en-US" sz="1800" dirty="0" smtClean="0"/>
              <a:t>= 2MB.</a:t>
            </a:r>
            <a:r>
              <a:rPr lang="en-US" sz="1800" dirty="0" smtClean="0"/>
              <a:t>Total storage =44MB</a:t>
            </a:r>
          </a:p>
          <a:p>
            <a:r>
              <a:rPr lang="en-US" sz="1800" dirty="0" smtClean="0"/>
              <a:t>1/rate= 44/20 = </a:t>
            </a:r>
            <a:r>
              <a:rPr lang="en-US" sz="1800" b="1" dirty="0" smtClean="0"/>
              <a:t>2.2 storage overhead </a:t>
            </a:r>
          </a:p>
          <a:p>
            <a:r>
              <a:rPr lang="en-US" sz="1800" dirty="0" smtClean="0"/>
              <a:t>Can tolerate 3 node failures. </a:t>
            </a:r>
          </a:p>
          <a:p>
            <a:r>
              <a:rPr lang="en-US" sz="1800" dirty="0" smtClean="0"/>
              <a:t>For one failure. </a:t>
            </a:r>
            <a:r>
              <a:rPr lang="en-US" sz="1800" dirty="0" err="1" smtClean="0"/>
              <a:t>d</a:t>
            </a:r>
            <a:r>
              <a:rPr lang="en-US" sz="1800" dirty="0" smtClean="0"/>
              <a:t>=2 surviving nodes are used for exact repair. Communication to </a:t>
            </a:r>
            <a:r>
              <a:rPr lang="en-US" sz="1800" b="1" dirty="0" smtClean="0"/>
              <a:t>repair </a:t>
            </a:r>
            <a:r>
              <a:rPr lang="en-US" sz="1800" b="1" dirty="0" err="1" smtClean="0"/>
              <a:t>γ</a:t>
            </a:r>
            <a:r>
              <a:rPr lang="en-US" sz="1800" b="1" dirty="0" smtClean="0"/>
              <a:t>= 2MB. Disk IO to repair=2MB</a:t>
            </a:r>
            <a:r>
              <a:rPr lang="en-US" sz="1800" dirty="0" smtClean="0"/>
              <a:t>.   </a:t>
            </a:r>
            <a:r>
              <a:rPr lang="en-US" dirty="0" smtClean="0"/>
              <a:t> </a:t>
            </a:r>
            <a:endParaRPr lang="en-US" dirty="0" smtClean="0"/>
          </a:p>
        </p:txBody>
      </p:sp>
      <p:sp>
        <p:nvSpPr>
          <p:cNvPr id="30" name="Oval 29"/>
          <p:cNvSpPr/>
          <p:nvPr/>
        </p:nvSpPr>
        <p:spPr>
          <a:xfrm>
            <a:off x="7841843" y="1360033"/>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30" idx="6"/>
            <a:endCxn id="33" idx="1"/>
          </p:cNvCxnSpPr>
          <p:nvPr/>
        </p:nvCxnSpPr>
        <p:spPr>
          <a:xfrm>
            <a:off x="7994243" y="1436233"/>
            <a:ext cx="403319" cy="24933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8375244" y="1663245"/>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527644" y="2120445"/>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a:stCxn id="34" idx="6"/>
            <a:endCxn id="37" idx="7"/>
          </p:cNvCxnSpPr>
          <p:nvPr/>
        </p:nvCxnSpPr>
        <p:spPr>
          <a:xfrm flipH="1">
            <a:off x="8429126" y="2196645"/>
            <a:ext cx="250918" cy="4795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8299044" y="2653844"/>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37" idx="2"/>
            <a:endCxn id="41" idx="6"/>
          </p:cNvCxnSpPr>
          <p:nvPr/>
        </p:nvCxnSpPr>
        <p:spPr>
          <a:xfrm rot="10800000" flipV="1">
            <a:off x="7994244" y="2730043"/>
            <a:ext cx="304800" cy="7620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7841844" y="2730045"/>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33" idx="5"/>
            <a:endCxn id="34" idx="0"/>
          </p:cNvCxnSpPr>
          <p:nvPr/>
        </p:nvCxnSpPr>
        <p:spPr>
          <a:xfrm rot="16200000" flipH="1">
            <a:off x="8391026" y="1907627"/>
            <a:ext cx="327118" cy="985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30" idx="2"/>
            <a:endCxn id="45" idx="7"/>
          </p:cNvCxnSpPr>
          <p:nvPr/>
        </p:nvCxnSpPr>
        <p:spPr>
          <a:xfrm rot="10800000" flipV="1">
            <a:off x="7514727" y="1436233"/>
            <a:ext cx="327117" cy="24933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7384644" y="1663245"/>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7156044" y="2098125"/>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stCxn id="46" idx="4"/>
            <a:endCxn id="49" idx="1"/>
          </p:cNvCxnSpPr>
          <p:nvPr/>
        </p:nvCxnSpPr>
        <p:spPr>
          <a:xfrm rot="16200000" flipH="1">
            <a:off x="7106785" y="2375983"/>
            <a:ext cx="425636" cy="17471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5" idx="3"/>
            <a:endCxn id="46" idx="0"/>
          </p:cNvCxnSpPr>
          <p:nvPr/>
        </p:nvCxnSpPr>
        <p:spPr>
          <a:xfrm rot="5400000">
            <a:off x="7167204" y="1858367"/>
            <a:ext cx="304798" cy="17471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7384645" y="2653843"/>
            <a:ext cx="152400" cy="152400"/>
          </a:xfrm>
          <a:prstGeom prst="ellipse">
            <a:avLst/>
          </a:prstGeom>
          <a:noFill/>
          <a:ln w="57150" cap="flat" cmpd="sng" algn="ctr">
            <a:solidFill>
              <a:srgbClr val="00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a:stCxn id="49" idx="6"/>
            <a:endCxn id="41" idx="2"/>
          </p:cNvCxnSpPr>
          <p:nvPr/>
        </p:nvCxnSpPr>
        <p:spPr>
          <a:xfrm>
            <a:off x="7537045" y="2730043"/>
            <a:ext cx="304799" cy="7620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028700" y="6488668"/>
            <a:ext cx="6743700" cy="369332"/>
          </a:xfrm>
          <a:prstGeom prst="rect">
            <a:avLst/>
          </a:prstGeom>
          <a:noFill/>
        </p:spPr>
        <p:txBody>
          <a:bodyPr wrap="square" rtlCol="0">
            <a:spAutoFit/>
          </a:bodyPr>
          <a:lstStyle/>
          <a:p>
            <a:r>
              <a:rPr lang="en-US" sz="1800" dirty="0" smtClean="0"/>
              <a:t>[</a:t>
            </a:r>
            <a:r>
              <a:rPr lang="en-US" sz="1800" dirty="0" err="1" smtClean="0"/>
              <a:t>Dimakis</a:t>
            </a:r>
            <a:r>
              <a:rPr lang="en-US" sz="1800" dirty="0" smtClean="0"/>
              <a:t> et al. to appear]</a:t>
            </a:r>
            <a:endParaRPr lang="en-US" sz="1800" dirty="0"/>
          </a:p>
        </p:txBody>
      </p:sp>
      <p:sp>
        <p:nvSpPr>
          <p:cNvPr id="53" name="TextBox 52"/>
          <p:cNvSpPr txBox="1"/>
          <p:nvPr/>
        </p:nvSpPr>
        <p:spPr>
          <a:xfrm>
            <a:off x="531040" y="3897658"/>
            <a:ext cx="7189259" cy="2400657"/>
          </a:xfrm>
          <a:prstGeom prst="rect">
            <a:avLst/>
          </a:prstGeom>
          <a:noFill/>
        </p:spPr>
        <p:txBody>
          <a:bodyPr wrap="square" rtlCol="0">
            <a:spAutoFit/>
          </a:bodyPr>
          <a:lstStyle/>
          <a:p>
            <a:r>
              <a:rPr lang="en-US" sz="1800" dirty="0" err="1" smtClean="0"/>
              <a:t>k</a:t>
            </a:r>
            <a:r>
              <a:rPr lang="en-US" sz="1800" dirty="0" smtClean="0"/>
              <a:t>=19, </a:t>
            </a:r>
            <a:r>
              <a:rPr lang="en-US" sz="1800" dirty="0" err="1" smtClean="0"/>
              <a:t>n</a:t>
            </a:r>
            <a:r>
              <a:rPr lang="en-US" sz="1800" dirty="0" smtClean="0"/>
              <a:t>=22 Reed Solomon with naïve repair. </a:t>
            </a:r>
            <a:r>
              <a:rPr lang="en-US" sz="1800" dirty="0" smtClean="0"/>
              <a:t>Assume B=20MB. </a:t>
            </a:r>
          </a:p>
          <a:p>
            <a:r>
              <a:rPr lang="en-US" sz="1800" dirty="0" smtClean="0"/>
              <a:t>Each </a:t>
            </a:r>
            <a:r>
              <a:rPr lang="en-US" sz="1800" dirty="0" smtClean="0"/>
              <a:t>Node stores </a:t>
            </a:r>
            <a:r>
              <a:rPr lang="en-US" sz="1800" dirty="0" err="1" smtClean="0"/>
              <a:t>α</a:t>
            </a:r>
            <a:r>
              <a:rPr lang="en-US" sz="1800" dirty="0" smtClean="0"/>
              <a:t>= </a:t>
            </a:r>
            <a:r>
              <a:rPr lang="en-US" sz="1800" dirty="0" smtClean="0"/>
              <a:t>20MB/ 19 =1.05 MB.  Total storage= 23.1</a:t>
            </a:r>
          </a:p>
          <a:p>
            <a:r>
              <a:rPr lang="en-US" sz="1800" dirty="0" smtClean="0"/>
              <a:t>1/rate= 22/19 = 1.15 storage overhead   </a:t>
            </a:r>
          </a:p>
          <a:p>
            <a:r>
              <a:rPr lang="en-US" sz="1800" dirty="0" smtClean="0"/>
              <a:t>Can tolerate 3 node failures. </a:t>
            </a:r>
          </a:p>
          <a:p>
            <a:r>
              <a:rPr lang="en-US" sz="1800" dirty="0" smtClean="0"/>
              <a:t>For one failure. </a:t>
            </a:r>
            <a:r>
              <a:rPr lang="en-US" sz="1800" dirty="0" err="1" smtClean="0"/>
              <a:t>d</a:t>
            </a:r>
            <a:r>
              <a:rPr lang="en-US" sz="1800" dirty="0" smtClean="0"/>
              <a:t>=19 surviving nodes are used for exact repair. Communication to </a:t>
            </a:r>
            <a:r>
              <a:rPr lang="en-US" sz="1800" b="1" dirty="0" smtClean="0"/>
              <a:t>repair </a:t>
            </a:r>
            <a:r>
              <a:rPr lang="en-US" sz="1800" b="1" dirty="0" err="1" smtClean="0"/>
              <a:t>γ</a:t>
            </a:r>
            <a:r>
              <a:rPr lang="en-US" sz="1800" b="1" dirty="0" smtClean="0"/>
              <a:t>= 19 MB. Disk IO to repair=19 MB</a:t>
            </a:r>
            <a:r>
              <a:rPr lang="en-US" sz="1800" dirty="0" smtClean="0"/>
              <a:t>.</a:t>
            </a:r>
          </a:p>
          <a:p>
            <a:endParaRPr lang="en-US" sz="1800" dirty="0" smtClean="0"/>
          </a:p>
          <a:p>
            <a:r>
              <a:rPr lang="en-US" sz="1800" dirty="0" smtClean="0"/>
              <a:t>Double storage, 10 times less resources to repair.    </a:t>
            </a:r>
            <a:r>
              <a:rPr lang="en-US"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889000" y="4318000"/>
            <a:ext cx="6769100" cy="444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4" name="Slide Number Placeholder 3"/>
          <p:cNvSpPr>
            <a:spLocks noGrp="1"/>
          </p:cNvSpPr>
          <p:nvPr>
            <p:ph type="sldNum" sz="quarter" idx="12"/>
          </p:nvPr>
        </p:nvSpPr>
        <p:spPr/>
        <p:txBody>
          <a:bodyPr/>
          <a:lstStyle/>
          <a:p>
            <a:pPr>
              <a:defRPr/>
            </a:pPr>
            <a:fld id="{A07CDB20-95D2-1143-81F0-F223C662353F}" type="slidenum">
              <a:rPr lang="en-US" smtClean="0"/>
              <a:pPr>
                <a:defRPr/>
              </a:pPr>
              <a:t>49</a:t>
            </a:fld>
            <a:endParaRPr lang="en-US"/>
          </a:p>
        </p:txBody>
      </p:sp>
      <p:sp>
        <p:nvSpPr>
          <p:cNvPr id="5" name="TextBox 4"/>
          <p:cNvSpPr txBox="1"/>
          <p:nvPr/>
        </p:nvSpPr>
        <p:spPr>
          <a:xfrm>
            <a:off x="952500" y="1587500"/>
            <a:ext cx="7023100" cy="3908762"/>
          </a:xfrm>
          <a:prstGeom prst="rect">
            <a:avLst/>
          </a:prstGeom>
          <a:noFill/>
        </p:spPr>
        <p:txBody>
          <a:bodyPr wrap="square" rtlCol="0">
            <a:spAutoFit/>
          </a:bodyPr>
          <a:lstStyle/>
          <a:p>
            <a:pPr>
              <a:buFont typeface="Arial"/>
              <a:buChar char="•"/>
            </a:pPr>
            <a:r>
              <a:rPr lang="en-US" sz="2000" dirty="0" smtClean="0"/>
              <a:t>Storing Distributed information using codes. The repair problem</a:t>
            </a:r>
          </a:p>
          <a:p>
            <a:pPr>
              <a:buFont typeface="Arial"/>
              <a:buChar char="•"/>
            </a:pPr>
            <a:endParaRPr lang="en-US" sz="2000" dirty="0" smtClean="0"/>
          </a:p>
          <a:p>
            <a:pPr>
              <a:buFont typeface="Arial"/>
              <a:buChar char="•"/>
            </a:pPr>
            <a:r>
              <a:rPr lang="en-US" sz="2000" dirty="0" smtClean="0"/>
              <a:t>Functional Repair and Exact Repair. Minimum Storage and Minimum Bandwidth Regenerating codes. The state of the art.</a:t>
            </a:r>
          </a:p>
          <a:p>
            <a:pPr>
              <a:buFont typeface="Arial"/>
              <a:buChar char="•"/>
            </a:pPr>
            <a:endParaRPr lang="en-US" sz="2000" dirty="0" smtClean="0"/>
          </a:p>
          <a:p>
            <a:pPr>
              <a:buFont typeface="Arial"/>
              <a:buChar char="•"/>
            </a:pPr>
            <a:r>
              <a:rPr lang="en-US" sz="2000" dirty="0" smtClean="0"/>
              <a:t>Some new simple Min-Bandwidth Regenerating codes.</a:t>
            </a:r>
          </a:p>
          <a:p>
            <a:pPr>
              <a:buFont typeface="Arial"/>
              <a:buChar char="•"/>
            </a:pPr>
            <a:endParaRPr lang="en-US" sz="2000" dirty="0" smtClean="0"/>
          </a:p>
          <a:p>
            <a:pPr>
              <a:buFont typeface="Arial"/>
              <a:buChar char="•"/>
            </a:pPr>
            <a:r>
              <a:rPr lang="en-US" sz="2000" dirty="0" smtClean="0"/>
              <a:t>Interference Alignment and Open problems  </a:t>
            </a:r>
          </a:p>
          <a:p>
            <a:pPr>
              <a:buFont typeface="Arial"/>
              <a:buChar char="•"/>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p:spPr>
        <p:txBody>
          <a:bodyPr/>
          <a:lstStyle/>
          <a:p>
            <a:fld id="{9540E82B-6990-7447-8B3A-05D37AB8CFAF}" type="slidenum">
              <a:rPr lang="en-US">
                <a:latin typeface="Arial" charset="0"/>
              </a:rPr>
              <a:pPr/>
              <a:t>5</a:t>
            </a:fld>
            <a:endParaRPr lang="en-US">
              <a:latin typeface="Arial" charset="0"/>
            </a:endParaRPr>
          </a:p>
        </p:txBody>
      </p:sp>
      <p:sp>
        <p:nvSpPr>
          <p:cNvPr id="2662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AA4D6BEA-EB00-4746-BDBE-612531A96498}" type="slidenum">
              <a:rPr lang="en-US" sz="1400">
                <a:latin typeface="Arial" charset="0"/>
              </a:rPr>
              <a:pPr algn="r"/>
              <a:t>5</a:t>
            </a:fld>
            <a:endParaRPr lang="en-US" sz="1400">
              <a:latin typeface="Arial" charset="0"/>
            </a:endParaRPr>
          </a:p>
        </p:txBody>
      </p:sp>
      <p:sp>
        <p:nvSpPr>
          <p:cNvPr id="26628" name="Rectangle 2"/>
          <p:cNvSpPr>
            <a:spLocks noGrp="1" noChangeArrowheads="1"/>
          </p:cNvSpPr>
          <p:nvPr>
            <p:ph type="title"/>
          </p:nvPr>
        </p:nvSpPr>
        <p:spPr>
          <a:xfrm>
            <a:off x="411163" y="0"/>
            <a:ext cx="8494712" cy="1143000"/>
          </a:xfrm>
        </p:spPr>
        <p:txBody>
          <a:bodyPr/>
          <a:lstStyle/>
          <a:p>
            <a:r>
              <a:rPr lang="en-US" sz="3200"/>
              <a:t>erasure codes are reliable</a:t>
            </a:r>
          </a:p>
        </p:txBody>
      </p:sp>
      <p:sp>
        <p:nvSpPr>
          <p:cNvPr id="26629" name="Rectangle 3"/>
          <p:cNvSpPr>
            <a:spLocks noChangeArrowheads="1"/>
          </p:cNvSpPr>
          <p:nvPr/>
        </p:nvSpPr>
        <p:spPr bwMode="auto">
          <a:xfrm>
            <a:off x="2678113" y="1957388"/>
            <a:ext cx="722312" cy="56673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800"/>
              <a:t>A</a:t>
            </a:r>
          </a:p>
        </p:txBody>
      </p:sp>
      <p:sp>
        <p:nvSpPr>
          <p:cNvPr id="26630" name="Rectangle 4"/>
          <p:cNvSpPr>
            <a:spLocks noChangeArrowheads="1"/>
          </p:cNvSpPr>
          <p:nvPr/>
        </p:nvSpPr>
        <p:spPr bwMode="auto">
          <a:xfrm>
            <a:off x="2689225" y="3268663"/>
            <a:ext cx="722313" cy="56673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en-US" sz="1800"/>
              <a:t>B</a:t>
            </a:r>
          </a:p>
        </p:txBody>
      </p:sp>
      <p:sp>
        <p:nvSpPr>
          <p:cNvPr id="336901" name="Rectangle 5"/>
          <p:cNvSpPr>
            <a:spLocks noChangeArrowheads="1"/>
          </p:cNvSpPr>
          <p:nvPr/>
        </p:nvSpPr>
        <p:spPr bwMode="auto">
          <a:xfrm>
            <a:off x="4495800" y="16764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a:t>
            </a:r>
          </a:p>
        </p:txBody>
      </p:sp>
      <p:sp>
        <p:nvSpPr>
          <p:cNvPr id="336902" name="Rectangle 6"/>
          <p:cNvSpPr>
            <a:spLocks noChangeArrowheads="1"/>
          </p:cNvSpPr>
          <p:nvPr/>
        </p:nvSpPr>
        <p:spPr bwMode="auto">
          <a:xfrm>
            <a:off x="4495800" y="26670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a:t>
            </a:r>
          </a:p>
        </p:txBody>
      </p:sp>
      <p:sp>
        <p:nvSpPr>
          <p:cNvPr id="336903" name="Rectangle 7"/>
          <p:cNvSpPr>
            <a:spLocks noChangeArrowheads="1"/>
          </p:cNvSpPr>
          <p:nvPr/>
        </p:nvSpPr>
        <p:spPr bwMode="auto">
          <a:xfrm>
            <a:off x="4495800" y="37338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B</a:t>
            </a:r>
          </a:p>
        </p:txBody>
      </p:sp>
      <p:sp>
        <p:nvSpPr>
          <p:cNvPr id="336904" name="Rectangle 8"/>
          <p:cNvSpPr>
            <a:spLocks noChangeArrowheads="1"/>
          </p:cNvSpPr>
          <p:nvPr/>
        </p:nvSpPr>
        <p:spPr bwMode="auto">
          <a:xfrm>
            <a:off x="4495800" y="46482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B</a:t>
            </a:r>
          </a:p>
        </p:txBody>
      </p:sp>
      <p:sp>
        <p:nvSpPr>
          <p:cNvPr id="336905" name="Rectangle 9"/>
          <p:cNvSpPr>
            <a:spLocks noChangeArrowheads="1"/>
          </p:cNvSpPr>
          <p:nvPr/>
        </p:nvSpPr>
        <p:spPr bwMode="auto">
          <a:xfrm>
            <a:off x="6042025" y="37084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A+B</a:t>
            </a:r>
          </a:p>
        </p:txBody>
      </p:sp>
      <p:sp>
        <p:nvSpPr>
          <p:cNvPr id="336906" name="Rectangle 10"/>
          <p:cNvSpPr>
            <a:spLocks noChangeArrowheads="1"/>
          </p:cNvSpPr>
          <p:nvPr/>
        </p:nvSpPr>
        <p:spPr bwMode="auto">
          <a:xfrm>
            <a:off x="6019800" y="46482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A+2B</a:t>
            </a:r>
          </a:p>
        </p:txBody>
      </p:sp>
      <p:sp>
        <p:nvSpPr>
          <p:cNvPr id="26637" name="AutoShape 11"/>
          <p:cNvSpPr>
            <a:spLocks noChangeArrowheads="1"/>
          </p:cNvSpPr>
          <p:nvPr/>
        </p:nvSpPr>
        <p:spPr bwMode="auto">
          <a:xfrm>
            <a:off x="3498850" y="2265363"/>
            <a:ext cx="808038" cy="1458912"/>
          </a:xfrm>
          <a:prstGeom prst="rightArrow">
            <a:avLst>
              <a:gd name="adj1" fmla="val 49944"/>
              <a:gd name="adj2" fmla="val 44597"/>
            </a:avLst>
          </a:prstGeom>
          <a:solidFill>
            <a:srgbClr val="C0C0C0"/>
          </a:solidFill>
          <a:ln w="9525">
            <a:solidFill>
              <a:schemeClr val="tx1"/>
            </a:solidFill>
            <a:miter lim="800000"/>
            <a:headEnd/>
            <a:tailEnd/>
          </a:ln>
        </p:spPr>
        <p:txBody>
          <a:bodyPr wrap="none" anchor="ctr">
            <a:prstTxWarp prst="textNoShape">
              <a:avLst/>
            </a:prstTxWarp>
          </a:bodyPr>
          <a:lstStyle/>
          <a:p>
            <a:pPr algn="ctr"/>
            <a:endParaRPr lang="en-US" sz="1800"/>
          </a:p>
        </p:txBody>
      </p:sp>
      <p:sp>
        <p:nvSpPr>
          <p:cNvPr id="336908" name="Text Box 12"/>
          <p:cNvSpPr txBox="1">
            <a:spLocks noChangeArrowheads="1"/>
          </p:cNvSpPr>
          <p:nvPr/>
        </p:nvSpPr>
        <p:spPr bwMode="auto">
          <a:xfrm>
            <a:off x="5389563" y="1084263"/>
            <a:ext cx="2528887" cy="523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t>(4,2) MDS erasure code                 (any 2 suffice to recover)</a:t>
            </a:r>
          </a:p>
        </p:txBody>
      </p:sp>
      <p:sp>
        <p:nvSpPr>
          <p:cNvPr id="336909" name="Rectangle 13"/>
          <p:cNvSpPr>
            <a:spLocks noChangeArrowheads="1"/>
          </p:cNvSpPr>
          <p:nvPr/>
        </p:nvSpPr>
        <p:spPr bwMode="auto">
          <a:xfrm>
            <a:off x="6019800" y="1676400"/>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A</a:t>
            </a:r>
          </a:p>
        </p:txBody>
      </p:sp>
      <p:sp>
        <p:nvSpPr>
          <p:cNvPr id="336910" name="Rectangle 14"/>
          <p:cNvSpPr>
            <a:spLocks noChangeArrowheads="1"/>
          </p:cNvSpPr>
          <p:nvPr/>
        </p:nvSpPr>
        <p:spPr bwMode="auto">
          <a:xfrm>
            <a:off x="6019800" y="2659063"/>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B</a:t>
            </a:r>
          </a:p>
        </p:txBody>
      </p:sp>
      <p:sp>
        <p:nvSpPr>
          <p:cNvPr id="26643" name="Text Box 21"/>
          <p:cNvSpPr txBox="1">
            <a:spLocks noChangeArrowheads="1"/>
          </p:cNvSpPr>
          <p:nvPr/>
        </p:nvSpPr>
        <p:spPr bwMode="auto">
          <a:xfrm>
            <a:off x="5345113" y="3136900"/>
            <a:ext cx="704850" cy="465138"/>
          </a:xfrm>
          <a:prstGeom prst="rect">
            <a:avLst/>
          </a:prstGeom>
          <a:noFill/>
          <a:ln w="9525">
            <a:noFill/>
            <a:miter lim="800000"/>
            <a:headEnd/>
            <a:tailEnd/>
          </a:ln>
        </p:spPr>
        <p:txBody>
          <a:bodyPr>
            <a:prstTxWarp prst="textNoShape">
              <a:avLst/>
            </a:prstTxWarp>
            <a:spAutoFit/>
          </a:bodyPr>
          <a:lstStyle/>
          <a:p>
            <a:pPr>
              <a:spcBef>
                <a:spcPct val="50000"/>
              </a:spcBef>
            </a:pPr>
            <a:r>
              <a:rPr lang="en-US"/>
              <a:t>vs</a:t>
            </a:r>
          </a:p>
        </p:txBody>
      </p:sp>
      <p:sp>
        <p:nvSpPr>
          <p:cNvPr id="26644" name="Rectangle 22"/>
          <p:cNvSpPr>
            <a:spLocks noChangeArrowheads="1"/>
          </p:cNvSpPr>
          <p:nvPr/>
        </p:nvSpPr>
        <p:spPr bwMode="auto">
          <a:xfrm>
            <a:off x="550863" y="2576513"/>
            <a:ext cx="722312" cy="56673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endParaRPr lang="en-US" sz="1800"/>
          </a:p>
        </p:txBody>
      </p:sp>
      <p:sp>
        <p:nvSpPr>
          <p:cNvPr id="26645" name="Rectangle 23"/>
          <p:cNvSpPr>
            <a:spLocks noChangeArrowheads="1"/>
          </p:cNvSpPr>
          <p:nvPr/>
        </p:nvSpPr>
        <p:spPr bwMode="auto">
          <a:xfrm>
            <a:off x="1277938" y="2578100"/>
            <a:ext cx="722312" cy="56673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algn="ctr"/>
            <a:endParaRPr lang="en-US" sz="1800"/>
          </a:p>
        </p:txBody>
      </p:sp>
      <p:sp>
        <p:nvSpPr>
          <p:cNvPr id="26646" name="Line 24"/>
          <p:cNvSpPr>
            <a:spLocks noChangeShapeType="1"/>
          </p:cNvSpPr>
          <p:nvPr/>
        </p:nvSpPr>
        <p:spPr bwMode="auto">
          <a:xfrm flipV="1">
            <a:off x="2030413" y="2355850"/>
            <a:ext cx="585787" cy="43338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647" name="Line 25"/>
          <p:cNvSpPr>
            <a:spLocks noChangeShapeType="1"/>
          </p:cNvSpPr>
          <p:nvPr/>
        </p:nvSpPr>
        <p:spPr bwMode="auto">
          <a:xfrm>
            <a:off x="2041525" y="2941638"/>
            <a:ext cx="574675" cy="60801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5" name="Rectangle 24"/>
          <p:cNvSpPr/>
          <p:nvPr/>
        </p:nvSpPr>
        <p:spPr>
          <a:xfrm>
            <a:off x="573088" y="2578100"/>
            <a:ext cx="7896225" cy="35560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000000"/>
              </a:solidFill>
            </a:endParaRPr>
          </a:p>
        </p:txBody>
      </p:sp>
      <p:sp>
        <p:nvSpPr>
          <p:cNvPr id="26" name="Text Box 12"/>
          <p:cNvSpPr txBox="1">
            <a:spLocks noChangeArrowheads="1"/>
          </p:cNvSpPr>
          <p:nvPr/>
        </p:nvSpPr>
        <p:spPr bwMode="auto">
          <a:xfrm>
            <a:off x="4183063" y="1236663"/>
            <a:ext cx="1304925" cy="307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t>Replication</a:t>
            </a:r>
          </a:p>
        </p:txBody>
      </p:sp>
      <p:sp>
        <p:nvSpPr>
          <p:cNvPr id="27" name="Rectangle 26"/>
          <p:cNvSpPr/>
          <p:nvPr/>
        </p:nvSpPr>
        <p:spPr>
          <a:xfrm>
            <a:off x="1045771" y="3238501"/>
            <a:ext cx="7120895" cy="10033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smtClean="0">
                <a:solidFill>
                  <a:srgbClr val="000000"/>
                </a:solidFill>
              </a:rPr>
              <a:t>Coding is introducing redundancy in an optimal way.</a:t>
            </a:r>
          </a:p>
          <a:p>
            <a:pPr algn="ctr">
              <a:defRPr/>
            </a:pPr>
            <a:r>
              <a:rPr lang="en-US" sz="1600" dirty="0" smtClean="0">
                <a:solidFill>
                  <a:srgbClr val="000000"/>
                </a:solidFill>
              </a:rPr>
              <a:t>Very useful in practice</a:t>
            </a:r>
          </a:p>
          <a:p>
            <a:pPr algn="ctr">
              <a:defRPr/>
            </a:pPr>
            <a:r>
              <a:rPr lang="en-US" sz="1600" dirty="0" smtClean="0">
                <a:solidFill>
                  <a:srgbClr val="000000"/>
                </a:solidFill>
              </a:rPr>
              <a:t>i.e. Reed-Solomon codes, Fountain Codes, (LT and Raptor)…</a:t>
            </a:r>
          </a:p>
          <a:p>
            <a:pPr algn="ctr">
              <a:defRPr/>
            </a:pPr>
            <a:endParaRPr lang="en-US" sz="1600" dirty="0" smtClean="0">
              <a:solidFill>
                <a:srgbClr val="000000"/>
              </a:solidFill>
            </a:endParaRPr>
          </a:p>
          <a:p>
            <a:pPr algn="ctr">
              <a:defRPr/>
            </a:pPr>
            <a:endParaRPr lang="en-US" sz="1600" dirty="0" smtClean="0">
              <a:solidFill>
                <a:srgbClr val="000000"/>
              </a:solidFill>
            </a:endParaRPr>
          </a:p>
          <a:p>
            <a:pPr algn="ctr">
              <a:defRPr/>
            </a:pPr>
            <a:endParaRPr lang="en-US" sz="1600" dirty="0" smtClean="0">
              <a:solidFill>
                <a:srgbClr val="000000"/>
              </a:solidFill>
            </a:endParaRPr>
          </a:p>
          <a:p>
            <a:pPr algn="ctr">
              <a:defRPr/>
            </a:pPr>
            <a:endParaRPr lang="en-US" sz="1600" dirty="0" smtClean="0">
              <a:solidFill>
                <a:srgbClr val="000000"/>
              </a:solidFill>
            </a:endParaRPr>
          </a:p>
          <a:p>
            <a:pPr algn="ctr">
              <a:defRPr/>
            </a:pPr>
            <a:endParaRPr lang="en-US" sz="1600" b="1" dirty="0" smtClean="0">
              <a:noFill/>
            </a:endParaRPr>
          </a:p>
        </p:txBody>
      </p:sp>
      <p:sp>
        <p:nvSpPr>
          <p:cNvPr id="26651" name="TextBox 27"/>
          <p:cNvSpPr txBox="1">
            <a:spLocks noChangeArrowheads="1"/>
          </p:cNvSpPr>
          <p:nvPr/>
        </p:nvSpPr>
        <p:spPr bwMode="auto">
          <a:xfrm>
            <a:off x="769938" y="1812925"/>
            <a:ext cx="1020762" cy="738188"/>
          </a:xfrm>
          <a:prstGeom prst="rect">
            <a:avLst/>
          </a:prstGeom>
          <a:noFill/>
          <a:ln w="9525">
            <a:noFill/>
            <a:miter lim="800000"/>
            <a:headEnd/>
            <a:tailEnd/>
          </a:ln>
        </p:spPr>
        <p:txBody>
          <a:bodyPr>
            <a:prstTxWarp prst="textNoShape">
              <a:avLst/>
            </a:prstTxWarp>
            <a:spAutoFit/>
          </a:bodyPr>
          <a:lstStyle/>
          <a:p>
            <a:pPr algn="ctr"/>
            <a:r>
              <a:rPr lang="en-US" sz="1400" dirty="0"/>
              <a:t>File or data object</a:t>
            </a:r>
          </a:p>
        </p:txBody>
      </p:sp>
      <p:grpSp>
        <p:nvGrpSpPr>
          <p:cNvPr id="2" name="Group 29"/>
          <p:cNvGrpSpPr/>
          <p:nvPr/>
        </p:nvGrpSpPr>
        <p:grpSpPr>
          <a:xfrm>
            <a:off x="673100" y="3822700"/>
            <a:ext cx="7620000" cy="2152650"/>
            <a:chOff x="673100" y="3822700"/>
            <a:chExt cx="7620000" cy="2152650"/>
          </a:xfrm>
        </p:grpSpPr>
        <p:sp>
          <p:nvSpPr>
            <p:cNvPr id="28" name="TextBox 27"/>
            <p:cNvSpPr txBox="1"/>
            <p:nvPr/>
          </p:nvSpPr>
          <p:spPr>
            <a:xfrm>
              <a:off x="2235200" y="3835400"/>
              <a:ext cx="6057900" cy="1200329"/>
            </a:xfrm>
            <a:prstGeom prst="rect">
              <a:avLst/>
            </a:prstGeom>
            <a:noFill/>
          </p:spPr>
          <p:txBody>
            <a:bodyPr wrap="square" rtlCol="0">
              <a:spAutoFit/>
            </a:bodyPr>
            <a:lstStyle/>
            <a:p>
              <a:pPr algn="ctr">
                <a:defRPr/>
              </a:pPr>
              <a:r>
                <a:rPr lang="en-US" sz="1800" b="1" dirty="0" smtClean="0">
                  <a:noFill/>
                </a:rPr>
                <a:t>Still, current storage architectures use replication.</a:t>
              </a:r>
            </a:p>
            <a:p>
              <a:pPr algn="ctr">
                <a:defRPr/>
              </a:pPr>
              <a:endParaRPr lang="en-US" sz="1800" b="1" dirty="0" smtClean="0">
                <a:noFill/>
              </a:endParaRPr>
            </a:p>
            <a:p>
              <a:pPr algn="ctr">
                <a:defRPr/>
              </a:pPr>
              <a:r>
                <a:rPr lang="en-US" sz="1800" b="1" dirty="0" smtClean="0">
                  <a:noFill/>
                </a:rPr>
                <a:t>Replication= repetition code (rate goes to zero to achieve vanishing probability of error)  </a:t>
              </a:r>
            </a:p>
            <a:p>
              <a:endParaRPr lang="en-US" sz="1800" dirty="0"/>
            </a:p>
          </p:txBody>
        </p:sp>
        <p:pic>
          <p:nvPicPr>
            <p:cNvPr id="29" name="Picture 28" descr="shannon.jpg"/>
            <p:cNvPicPr>
              <a:picLocks noChangeAspect="1"/>
            </p:cNvPicPr>
            <p:nvPr/>
          </p:nvPicPr>
          <p:blipFill>
            <a:blip r:embed="rId4"/>
            <a:stretch>
              <a:fillRect/>
            </a:stretch>
          </p:blipFill>
          <p:spPr>
            <a:xfrm>
              <a:off x="673100" y="3822700"/>
              <a:ext cx="1524500" cy="2152650"/>
            </a:xfrm>
            <a:prstGeom prst="rect">
              <a:avLst/>
            </a:prstGeom>
          </p:spPr>
        </p:pic>
      </p:grpSp>
      <p:sp>
        <p:nvSpPr>
          <p:cNvPr id="31" name="TextBox 30"/>
          <p:cNvSpPr txBox="1"/>
          <p:nvPr/>
        </p:nvSpPr>
        <p:spPr>
          <a:xfrm>
            <a:off x="3352800" y="5575300"/>
            <a:ext cx="4178300" cy="338554"/>
          </a:xfrm>
          <a:prstGeom prst="rect">
            <a:avLst/>
          </a:prstGeom>
          <a:noFill/>
        </p:spPr>
        <p:txBody>
          <a:bodyPr wrap="square" rtlCol="0">
            <a:spAutoFit/>
          </a:bodyPr>
          <a:lstStyle/>
          <a:p>
            <a:r>
              <a:rPr lang="en-US" sz="1600" b="1" dirty="0" smtClean="0"/>
              <a:t>Can we improve storage efficiency?</a:t>
            </a:r>
            <a:endParaRPr lang="en-US" sz="1600" b="1" dirty="0"/>
          </a:p>
        </p:txBody>
      </p:sp>
    </p:spTree>
    <p:custDataLst>
      <p:tags r:id="rId1"/>
    </p:custDataLst>
  </p:cSld>
  <p:clrMapOvr>
    <a:masterClrMapping/>
  </p:clrMapOvr>
  <p:transition advTm="1222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1498600" y="3048000"/>
            <a:ext cx="6654800" cy="1066463"/>
            <a:chOff x="1498600" y="3048000"/>
            <a:chExt cx="6654800" cy="1066463"/>
          </a:xfrm>
        </p:grpSpPr>
        <p:sp>
          <p:nvSpPr>
            <p:cNvPr id="8" name="Rectangle 7"/>
            <p:cNvSpPr/>
            <p:nvPr/>
          </p:nvSpPr>
          <p:spPr>
            <a:xfrm>
              <a:off x="1498600" y="3048000"/>
              <a:ext cx="838200" cy="1054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492500" y="3098800"/>
              <a:ext cx="4660900" cy="1015663"/>
            </a:xfrm>
            <a:prstGeom prst="rect">
              <a:avLst/>
            </a:prstGeom>
            <a:noFill/>
          </p:spPr>
          <p:txBody>
            <a:bodyPr wrap="square" rtlCol="0">
              <a:spAutoFit/>
            </a:bodyPr>
            <a:lstStyle/>
            <a:p>
              <a:r>
                <a:rPr lang="en-US" sz="2000" dirty="0" smtClean="0"/>
                <a:t>The coefficients of some variables lie in a lower dimensional subspace and can be canceled out. </a:t>
              </a:r>
              <a:endParaRPr lang="en-US" sz="2000" dirty="0"/>
            </a:p>
          </p:txBody>
        </p:sp>
      </p:grpSp>
      <p:sp>
        <p:nvSpPr>
          <p:cNvPr id="67586" name="Rectangle 6"/>
          <p:cNvSpPr>
            <a:spLocks noGrp="1" noChangeArrowheads="1"/>
          </p:cNvSpPr>
          <p:nvPr>
            <p:ph type="sldNum" sz="quarter" idx="12"/>
          </p:nvPr>
        </p:nvSpPr>
        <p:spPr>
          <a:noFill/>
        </p:spPr>
        <p:txBody>
          <a:bodyPr/>
          <a:lstStyle/>
          <a:p>
            <a:fld id="{D931B091-B897-6246-B1B6-B978102DDCFD}" type="slidenum">
              <a:rPr lang="en-US">
                <a:latin typeface="Arial" charset="0"/>
              </a:rPr>
              <a:pPr/>
              <a:t>50</a:t>
            </a:fld>
            <a:endParaRPr lang="en-US">
              <a:latin typeface="Arial" charset="0"/>
            </a:endParaRPr>
          </a:p>
        </p:txBody>
      </p:sp>
      <p:sp>
        <p:nvSpPr>
          <p:cNvPr id="7" name="Text Box 3"/>
          <p:cNvSpPr txBox="1">
            <a:spLocks noChangeArrowheads="1"/>
          </p:cNvSpPr>
          <p:nvPr/>
        </p:nvSpPr>
        <p:spPr bwMode="auto">
          <a:xfrm>
            <a:off x="407988" y="1684339"/>
            <a:ext cx="8204200" cy="317009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smtClean="0"/>
              <a:t>Imagine getting three linear equations in four variables. </a:t>
            </a:r>
          </a:p>
          <a:p>
            <a:pPr>
              <a:spcBef>
                <a:spcPct val="50000"/>
              </a:spcBef>
            </a:pPr>
            <a:r>
              <a:rPr lang="en-US" sz="2000" dirty="0" smtClean="0"/>
              <a:t>In general none of the variables is recoverable. (only a subspace). </a:t>
            </a:r>
          </a:p>
          <a:p>
            <a:pPr>
              <a:spcBef>
                <a:spcPct val="50000"/>
              </a:spcBef>
            </a:pPr>
            <a:endParaRPr lang="en-US" sz="2000" dirty="0" smtClean="0"/>
          </a:p>
          <a:p>
            <a:pPr>
              <a:spcBef>
                <a:spcPct val="50000"/>
              </a:spcBef>
            </a:pPr>
            <a:r>
              <a:rPr lang="en-US" sz="2000" dirty="0" smtClean="0"/>
              <a:t>A</a:t>
            </a:r>
            <a:r>
              <a:rPr lang="en-US" sz="2000" baseline="-25000" dirty="0" smtClean="0"/>
              <a:t>1</a:t>
            </a:r>
            <a:r>
              <a:rPr lang="en-US" sz="2000" dirty="0" smtClean="0"/>
              <a:t>+2A</a:t>
            </a:r>
            <a:r>
              <a:rPr lang="en-US" sz="2000" baseline="-25000" dirty="0" smtClean="0"/>
              <a:t>2</a:t>
            </a:r>
            <a:r>
              <a:rPr lang="en-US" sz="2000" dirty="0" smtClean="0"/>
              <a:t>+ B</a:t>
            </a:r>
            <a:r>
              <a:rPr lang="en-US" sz="2000" baseline="-25000" dirty="0" smtClean="0"/>
              <a:t>1</a:t>
            </a:r>
            <a:r>
              <a:rPr lang="en-US" sz="2000" dirty="0" smtClean="0"/>
              <a:t>+B</a:t>
            </a:r>
            <a:r>
              <a:rPr lang="en-US" sz="2000" baseline="-25000" dirty="0" smtClean="0"/>
              <a:t>2</a:t>
            </a:r>
            <a:r>
              <a:rPr lang="en-US" sz="2000" dirty="0" smtClean="0"/>
              <a:t>=y</a:t>
            </a:r>
            <a:r>
              <a:rPr lang="en-US" sz="2000" baseline="-25000" dirty="0" smtClean="0"/>
              <a:t>1</a:t>
            </a:r>
          </a:p>
          <a:p>
            <a:pPr>
              <a:spcBef>
                <a:spcPct val="50000"/>
              </a:spcBef>
            </a:pPr>
            <a:r>
              <a:rPr lang="en-US" sz="2000" dirty="0" smtClean="0"/>
              <a:t>2A</a:t>
            </a:r>
            <a:r>
              <a:rPr lang="en-US" sz="2000" baseline="-25000" dirty="0" smtClean="0"/>
              <a:t>1</a:t>
            </a:r>
            <a:r>
              <a:rPr lang="en-US" sz="2000" dirty="0" smtClean="0"/>
              <a:t>+A</a:t>
            </a:r>
            <a:r>
              <a:rPr lang="en-US" sz="2000" baseline="-25000" dirty="0" smtClean="0"/>
              <a:t>2</a:t>
            </a:r>
            <a:r>
              <a:rPr lang="en-US" sz="2000" dirty="0" smtClean="0"/>
              <a:t>+ B</a:t>
            </a:r>
            <a:r>
              <a:rPr lang="en-US" sz="2000" baseline="-25000" dirty="0" smtClean="0"/>
              <a:t>1</a:t>
            </a:r>
            <a:r>
              <a:rPr lang="en-US" sz="2000" dirty="0" smtClean="0"/>
              <a:t>+B</a:t>
            </a:r>
            <a:r>
              <a:rPr lang="en-US" sz="2000" baseline="-25000" dirty="0" smtClean="0"/>
              <a:t>2</a:t>
            </a:r>
            <a:r>
              <a:rPr lang="en-US" sz="2000" dirty="0" smtClean="0"/>
              <a:t>=y</a:t>
            </a:r>
            <a:r>
              <a:rPr lang="en-US" sz="2000" baseline="-25000" dirty="0" smtClean="0"/>
              <a:t>2</a:t>
            </a:r>
          </a:p>
          <a:p>
            <a:pPr>
              <a:spcBef>
                <a:spcPct val="50000"/>
              </a:spcBef>
            </a:pPr>
            <a:r>
              <a:rPr lang="en-US" sz="2000" dirty="0" smtClean="0"/>
              <a:t>B</a:t>
            </a:r>
            <a:r>
              <a:rPr lang="en-US" sz="2000" baseline="-25000" dirty="0" smtClean="0"/>
              <a:t>1</a:t>
            </a:r>
            <a:r>
              <a:rPr lang="en-US" sz="2000" dirty="0" smtClean="0"/>
              <a:t>+B</a:t>
            </a:r>
            <a:r>
              <a:rPr lang="en-US" sz="2000" baseline="-25000" dirty="0" smtClean="0"/>
              <a:t>2</a:t>
            </a:r>
            <a:r>
              <a:rPr lang="en-US" sz="2000" dirty="0" smtClean="0"/>
              <a:t>=y</a:t>
            </a:r>
            <a:r>
              <a:rPr lang="en-US" sz="2000" baseline="-25000" dirty="0" smtClean="0"/>
              <a:t>3</a:t>
            </a:r>
            <a:r>
              <a:rPr lang="en-US" sz="2000" dirty="0" smtClean="0"/>
              <a:t> </a:t>
            </a:r>
          </a:p>
          <a:p>
            <a:pPr>
              <a:spcBef>
                <a:spcPct val="50000"/>
              </a:spcBef>
            </a:pPr>
            <a:r>
              <a:rPr lang="en-US" sz="2000" dirty="0" smtClean="0"/>
              <a:t> </a:t>
            </a:r>
          </a:p>
          <a:p>
            <a:pPr>
              <a:spcBef>
                <a:spcPct val="50000"/>
              </a:spcBef>
            </a:pPr>
            <a:endParaRPr lang="en-US" dirty="0"/>
          </a:p>
        </p:txBody>
      </p:sp>
      <p:sp>
        <p:nvSpPr>
          <p:cNvPr id="5"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smtClean="0">
                <a:solidFill>
                  <a:srgbClr val="B2B2B2"/>
                </a:solidFill>
                <a:latin typeface="+mj-lt"/>
                <a:ea typeface="ＭＳ Ｐゴシック" pitchFamily="-112" charset="-128"/>
                <a:cs typeface="ＭＳ Ｐゴシック" pitchFamily="-112" charset="-128"/>
              </a:rPr>
              <a:t>Interference alignment</a:t>
            </a:r>
            <a:endParaRPr lang="en-US" sz="3600" b="1" kern="0" dirty="0">
              <a:solidFill>
                <a:srgbClr val="B2B2B2"/>
              </a:solidFill>
              <a:latin typeface="+mj-lt"/>
              <a:ea typeface="ＭＳ Ｐゴシック" pitchFamily="-112" charset="-128"/>
              <a:cs typeface="ＭＳ Ｐゴシック" pitchFamily="-112" charset="-128"/>
            </a:endParaRPr>
          </a:p>
        </p:txBody>
      </p:sp>
      <p:sp>
        <p:nvSpPr>
          <p:cNvPr id="10" name="TextBox 9"/>
          <p:cNvSpPr txBox="1"/>
          <p:nvPr/>
        </p:nvSpPr>
        <p:spPr>
          <a:xfrm>
            <a:off x="381000" y="4889500"/>
            <a:ext cx="7823200" cy="830997"/>
          </a:xfrm>
          <a:prstGeom prst="rect">
            <a:avLst/>
          </a:prstGeom>
          <a:noFill/>
        </p:spPr>
        <p:txBody>
          <a:bodyPr wrap="square" rtlCol="0">
            <a:spAutoFit/>
          </a:bodyPr>
          <a:lstStyle/>
          <a:p>
            <a:r>
              <a:rPr lang="en-US" dirty="0" smtClean="0"/>
              <a:t>How to form codes that have multiple alignments at the same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12"/>
          </p:nvPr>
        </p:nvSpPr>
        <p:spPr>
          <a:noFill/>
        </p:spPr>
        <p:txBody>
          <a:bodyPr/>
          <a:lstStyle/>
          <a:p>
            <a:fld id="{E494667F-D1D0-1B4A-8329-2C958DCC313C}" type="slidenum">
              <a:rPr lang="en-US">
                <a:latin typeface="Arial" charset="0"/>
              </a:rPr>
              <a:pPr/>
              <a:t>51</a:t>
            </a:fld>
            <a:endParaRPr lang="en-US">
              <a:latin typeface="Arial" charset="0"/>
            </a:endParaRPr>
          </a:p>
        </p:txBody>
      </p:sp>
      <p:sp>
        <p:nvSpPr>
          <p:cNvPr id="6553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DFAEFF7F-60F8-7F42-ADBB-31F4F6DE65F3}" type="slidenum">
              <a:rPr lang="en-US" sz="1400">
                <a:latin typeface="Arial" charset="0"/>
              </a:rPr>
              <a:pPr algn="r"/>
              <a:t>51</a:t>
            </a:fld>
            <a:endParaRPr lang="en-US" sz="1400">
              <a:latin typeface="Arial" charset="0"/>
            </a:endParaRPr>
          </a:p>
        </p:txBody>
      </p:sp>
      <p:sp>
        <p:nvSpPr>
          <p:cNvPr id="65540" name="Rectangle 2"/>
          <p:cNvSpPr>
            <a:spLocks noGrp="1" noChangeArrowheads="1"/>
          </p:cNvSpPr>
          <p:nvPr>
            <p:ph type="title" idx="4294967295"/>
          </p:nvPr>
        </p:nvSpPr>
        <p:spPr>
          <a:xfrm>
            <a:off x="211138" y="163513"/>
            <a:ext cx="8801100" cy="1143000"/>
          </a:xfrm>
        </p:spPr>
        <p:txBody>
          <a:bodyPr/>
          <a:lstStyle/>
          <a:p>
            <a:pPr eaLnBrk="1" hangingPunct="1"/>
            <a:r>
              <a:rPr lang="en-US" sz="3200" dirty="0" smtClean="0"/>
              <a:t>Exact Repair-(4,2) example</a:t>
            </a:r>
          </a:p>
        </p:txBody>
      </p:sp>
      <p:sp>
        <p:nvSpPr>
          <p:cNvPr id="65541" name="Rectangle 13"/>
          <p:cNvSpPr>
            <a:spLocks noChangeArrowheads="1"/>
          </p:cNvSpPr>
          <p:nvPr/>
        </p:nvSpPr>
        <p:spPr bwMode="auto">
          <a:xfrm>
            <a:off x="671513" y="1714500"/>
            <a:ext cx="722312"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x1</a:t>
            </a:r>
          </a:p>
        </p:txBody>
      </p:sp>
      <p:sp>
        <p:nvSpPr>
          <p:cNvPr id="65542" name="Rectangle 14"/>
          <p:cNvSpPr>
            <a:spLocks noChangeArrowheads="1"/>
          </p:cNvSpPr>
          <p:nvPr/>
        </p:nvSpPr>
        <p:spPr bwMode="auto">
          <a:xfrm>
            <a:off x="2336800" y="1692275"/>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x3</a:t>
            </a:r>
          </a:p>
        </p:txBody>
      </p:sp>
      <p:sp>
        <p:nvSpPr>
          <p:cNvPr id="65543" name="Rectangle 13"/>
          <p:cNvSpPr>
            <a:spLocks noChangeArrowheads="1"/>
          </p:cNvSpPr>
          <p:nvPr/>
        </p:nvSpPr>
        <p:spPr bwMode="auto">
          <a:xfrm>
            <a:off x="673100" y="2366963"/>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x2</a:t>
            </a:r>
          </a:p>
        </p:txBody>
      </p:sp>
      <p:sp>
        <p:nvSpPr>
          <p:cNvPr id="65544" name="Rectangle 13"/>
          <p:cNvSpPr>
            <a:spLocks noChangeArrowheads="1"/>
          </p:cNvSpPr>
          <p:nvPr/>
        </p:nvSpPr>
        <p:spPr bwMode="auto">
          <a:xfrm>
            <a:off x="2339975" y="2354263"/>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x4</a:t>
            </a:r>
          </a:p>
        </p:txBody>
      </p:sp>
      <p:sp>
        <p:nvSpPr>
          <p:cNvPr id="65545" name="Rectangle 13"/>
          <p:cNvSpPr>
            <a:spLocks noChangeArrowheads="1"/>
          </p:cNvSpPr>
          <p:nvPr/>
        </p:nvSpPr>
        <p:spPr bwMode="auto">
          <a:xfrm>
            <a:off x="4092575" y="1690688"/>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x1+x3</a:t>
            </a:r>
          </a:p>
        </p:txBody>
      </p:sp>
      <p:sp>
        <p:nvSpPr>
          <p:cNvPr id="65546" name="Rectangle 13"/>
          <p:cNvSpPr>
            <a:spLocks noChangeArrowheads="1"/>
          </p:cNvSpPr>
          <p:nvPr/>
        </p:nvSpPr>
        <p:spPr bwMode="auto">
          <a:xfrm>
            <a:off x="4095750" y="2344738"/>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x2+x4</a:t>
            </a:r>
          </a:p>
        </p:txBody>
      </p:sp>
      <p:sp>
        <p:nvSpPr>
          <p:cNvPr id="65547" name="Rectangle 14"/>
          <p:cNvSpPr>
            <a:spLocks noChangeArrowheads="1"/>
          </p:cNvSpPr>
          <p:nvPr/>
        </p:nvSpPr>
        <p:spPr bwMode="auto">
          <a:xfrm>
            <a:off x="5746750" y="1706563"/>
            <a:ext cx="966788" cy="54768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x1+2x3</a:t>
            </a:r>
          </a:p>
        </p:txBody>
      </p:sp>
      <p:sp>
        <p:nvSpPr>
          <p:cNvPr id="65548" name="Rectangle 13"/>
          <p:cNvSpPr>
            <a:spLocks noChangeArrowheads="1"/>
          </p:cNvSpPr>
          <p:nvPr/>
        </p:nvSpPr>
        <p:spPr bwMode="auto">
          <a:xfrm>
            <a:off x="5748338" y="2370138"/>
            <a:ext cx="965200" cy="56038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2x2+3x4</a:t>
            </a:r>
          </a:p>
        </p:txBody>
      </p:sp>
      <p:sp>
        <p:nvSpPr>
          <p:cNvPr id="65549" name="Rectangle 13"/>
          <p:cNvSpPr>
            <a:spLocks noChangeArrowheads="1"/>
          </p:cNvSpPr>
          <p:nvPr/>
        </p:nvSpPr>
        <p:spPr bwMode="auto">
          <a:xfrm>
            <a:off x="3529013" y="5073650"/>
            <a:ext cx="722312"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x1?</a:t>
            </a:r>
          </a:p>
        </p:txBody>
      </p:sp>
      <p:sp>
        <p:nvSpPr>
          <p:cNvPr id="65550" name="Rectangle 13"/>
          <p:cNvSpPr>
            <a:spLocks noChangeArrowheads="1"/>
          </p:cNvSpPr>
          <p:nvPr/>
        </p:nvSpPr>
        <p:spPr bwMode="auto">
          <a:xfrm>
            <a:off x="3530600" y="5726113"/>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x2?</a:t>
            </a:r>
          </a:p>
        </p:txBody>
      </p:sp>
      <p:cxnSp>
        <p:nvCxnSpPr>
          <p:cNvPr id="34" name="Straight Arrow Connector 33"/>
          <p:cNvCxnSpPr>
            <a:cxnSpLocks noChangeShapeType="1"/>
          </p:cNvCxnSpPr>
          <p:nvPr/>
        </p:nvCxnSpPr>
        <p:spPr bwMode="auto">
          <a:xfrm rot="5400000">
            <a:off x="3024982" y="2486818"/>
            <a:ext cx="1441450" cy="52546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37" name="Straight Arrow Connector 36"/>
          <p:cNvCxnSpPr>
            <a:cxnSpLocks noChangeShapeType="1"/>
          </p:cNvCxnSpPr>
          <p:nvPr/>
        </p:nvCxnSpPr>
        <p:spPr bwMode="auto">
          <a:xfrm rot="10800000" flipV="1">
            <a:off x="3683000" y="2957513"/>
            <a:ext cx="715963" cy="536575"/>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39" name="Rectangle 13"/>
          <p:cNvSpPr>
            <a:spLocks noChangeArrowheads="1"/>
          </p:cNvSpPr>
          <p:nvPr/>
        </p:nvSpPr>
        <p:spPr bwMode="auto">
          <a:xfrm>
            <a:off x="3155950" y="3584575"/>
            <a:ext cx="150336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x1+x2+</a:t>
            </a:r>
            <a:r>
              <a:rPr lang="en-US" sz="1800" b="1">
                <a:solidFill>
                  <a:srgbClr val="FF0000"/>
                </a:solidFill>
              </a:rPr>
              <a:t>x3+x4</a:t>
            </a:r>
          </a:p>
        </p:txBody>
      </p:sp>
      <p:sp>
        <p:nvSpPr>
          <p:cNvPr id="41" name="Rectangle 13"/>
          <p:cNvSpPr>
            <a:spLocks noChangeArrowheads="1"/>
          </p:cNvSpPr>
          <p:nvPr/>
        </p:nvSpPr>
        <p:spPr bwMode="auto">
          <a:xfrm>
            <a:off x="4999038" y="3586163"/>
            <a:ext cx="2892425"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2</a:t>
            </a:r>
            <a:r>
              <a:rPr lang="en-US" sz="1800" b="1" baseline="30000">
                <a:solidFill>
                  <a:schemeClr val="bg1"/>
                </a:solidFill>
              </a:rPr>
              <a:t>-1</a:t>
            </a:r>
            <a:r>
              <a:rPr lang="en-US" sz="1800" b="1">
                <a:solidFill>
                  <a:schemeClr val="bg1"/>
                </a:solidFill>
              </a:rPr>
              <a:t>x1+2 3</a:t>
            </a:r>
            <a:r>
              <a:rPr lang="en-US" sz="1800" b="1" baseline="30000">
                <a:solidFill>
                  <a:schemeClr val="bg1"/>
                </a:solidFill>
              </a:rPr>
              <a:t>-1</a:t>
            </a:r>
            <a:r>
              <a:rPr lang="en-US" sz="1800" b="1">
                <a:solidFill>
                  <a:schemeClr val="bg1"/>
                </a:solidFill>
              </a:rPr>
              <a:t>x2+</a:t>
            </a:r>
            <a:r>
              <a:rPr lang="en-US" sz="1800" b="1">
                <a:solidFill>
                  <a:srgbClr val="FF0000"/>
                </a:solidFill>
              </a:rPr>
              <a:t>x3+x4</a:t>
            </a:r>
          </a:p>
        </p:txBody>
      </p:sp>
      <p:cxnSp>
        <p:nvCxnSpPr>
          <p:cNvPr id="44" name="Straight Arrow Connector 43"/>
          <p:cNvCxnSpPr>
            <a:cxnSpLocks noChangeShapeType="1"/>
          </p:cNvCxnSpPr>
          <p:nvPr/>
        </p:nvCxnSpPr>
        <p:spPr bwMode="auto">
          <a:xfrm rot="5400000">
            <a:off x="4729957" y="2513806"/>
            <a:ext cx="1441450" cy="52546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45" name="Straight Arrow Connector 44"/>
          <p:cNvCxnSpPr>
            <a:cxnSpLocks noChangeShapeType="1"/>
          </p:cNvCxnSpPr>
          <p:nvPr/>
        </p:nvCxnSpPr>
        <p:spPr bwMode="auto">
          <a:xfrm rot="10800000" flipV="1">
            <a:off x="5751513" y="2986088"/>
            <a:ext cx="715962" cy="536575"/>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46" name="TextBox 45"/>
          <p:cNvSpPr txBox="1">
            <a:spLocks noChangeArrowheads="1"/>
          </p:cNvSpPr>
          <p:nvPr/>
        </p:nvSpPr>
        <p:spPr bwMode="auto">
          <a:xfrm>
            <a:off x="5234302" y="1974241"/>
            <a:ext cx="652462" cy="373063"/>
          </a:xfrm>
          <a:prstGeom prst="rect">
            <a:avLst/>
          </a:prstGeom>
          <a:noFill/>
          <a:ln w="9525">
            <a:noFill/>
            <a:miter lim="800000"/>
            <a:headEnd/>
            <a:tailEnd/>
          </a:ln>
        </p:spPr>
        <p:txBody>
          <a:bodyPr>
            <a:prstTxWarp prst="textNoShape">
              <a:avLst/>
            </a:prstTxWarp>
            <a:spAutoFit/>
          </a:bodyPr>
          <a:lstStyle/>
          <a:p>
            <a:r>
              <a:rPr lang="en-US" sz="1800" dirty="0"/>
              <a:t>2</a:t>
            </a:r>
            <a:r>
              <a:rPr lang="en-US" sz="1800" baseline="30000" dirty="0"/>
              <a:t>-1</a:t>
            </a:r>
            <a:endParaRPr lang="en-US" sz="1800" dirty="0"/>
          </a:p>
        </p:txBody>
      </p:sp>
      <p:sp>
        <p:nvSpPr>
          <p:cNvPr id="47" name="TextBox 46"/>
          <p:cNvSpPr txBox="1">
            <a:spLocks noChangeArrowheads="1"/>
          </p:cNvSpPr>
          <p:nvPr/>
        </p:nvSpPr>
        <p:spPr bwMode="auto">
          <a:xfrm>
            <a:off x="5746882" y="2988668"/>
            <a:ext cx="650875" cy="373063"/>
          </a:xfrm>
          <a:prstGeom prst="rect">
            <a:avLst/>
          </a:prstGeom>
          <a:noFill/>
          <a:ln w="9525">
            <a:noFill/>
            <a:miter lim="800000"/>
            <a:headEnd/>
            <a:tailEnd/>
          </a:ln>
        </p:spPr>
        <p:txBody>
          <a:bodyPr>
            <a:prstTxWarp prst="textNoShape">
              <a:avLst/>
            </a:prstTxWarp>
            <a:spAutoFit/>
          </a:bodyPr>
          <a:lstStyle/>
          <a:p>
            <a:r>
              <a:rPr lang="en-US" sz="1800" dirty="0"/>
              <a:t>3</a:t>
            </a:r>
            <a:r>
              <a:rPr lang="en-US" sz="1800" baseline="30000" dirty="0"/>
              <a:t>-1</a:t>
            </a:r>
            <a:endParaRPr lang="en-US" sz="1800" dirty="0"/>
          </a:p>
        </p:txBody>
      </p:sp>
      <p:sp>
        <p:nvSpPr>
          <p:cNvPr id="48" name="Rectangle 13"/>
          <p:cNvSpPr>
            <a:spLocks noChangeArrowheads="1"/>
          </p:cNvSpPr>
          <p:nvPr/>
        </p:nvSpPr>
        <p:spPr bwMode="auto">
          <a:xfrm>
            <a:off x="1592263" y="3573463"/>
            <a:ext cx="1038225"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rgbClr val="FF0000"/>
                </a:solidFill>
              </a:rPr>
              <a:t>x3+x4</a:t>
            </a:r>
          </a:p>
        </p:txBody>
      </p:sp>
      <p:cxnSp>
        <p:nvCxnSpPr>
          <p:cNvPr id="49" name="Straight Arrow Connector 48"/>
          <p:cNvCxnSpPr>
            <a:cxnSpLocks noChangeShapeType="1"/>
          </p:cNvCxnSpPr>
          <p:nvPr/>
        </p:nvCxnSpPr>
        <p:spPr bwMode="auto">
          <a:xfrm rot="5400000">
            <a:off x="1454944" y="2629694"/>
            <a:ext cx="1438275" cy="29051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50" name="Straight Arrow Connector 49"/>
          <p:cNvCxnSpPr>
            <a:cxnSpLocks noChangeShapeType="1"/>
          </p:cNvCxnSpPr>
          <p:nvPr/>
        </p:nvCxnSpPr>
        <p:spPr bwMode="auto">
          <a:xfrm rot="5400000">
            <a:off x="2416175" y="3100388"/>
            <a:ext cx="546100" cy="317500"/>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53" name="Straight Arrow Connector 52"/>
          <p:cNvCxnSpPr>
            <a:cxnSpLocks noChangeShapeType="1"/>
          </p:cNvCxnSpPr>
          <p:nvPr/>
        </p:nvCxnSpPr>
        <p:spPr bwMode="auto">
          <a:xfrm>
            <a:off x="2133600" y="4162425"/>
            <a:ext cx="1323975" cy="117316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55" name="Straight Arrow Connector 54"/>
          <p:cNvCxnSpPr>
            <a:cxnSpLocks noChangeShapeType="1"/>
          </p:cNvCxnSpPr>
          <p:nvPr/>
        </p:nvCxnSpPr>
        <p:spPr bwMode="auto">
          <a:xfrm rot="5400000">
            <a:off x="3594894" y="4577557"/>
            <a:ext cx="769937" cy="44450"/>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57" name="Straight Arrow Connector 56"/>
          <p:cNvCxnSpPr>
            <a:cxnSpLocks noChangeShapeType="1"/>
          </p:cNvCxnSpPr>
          <p:nvPr/>
        </p:nvCxnSpPr>
        <p:spPr bwMode="auto">
          <a:xfrm rot="10800000" flipV="1">
            <a:off x="4359275" y="4302125"/>
            <a:ext cx="1471613" cy="110966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pic>
        <p:nvPicPr>
          <p:cNvPr id="59" name="Picture 49" descr="MCj02501760000[1]"/>
          <p:cNvPicPr>
            <a:picLocks noChangeAspect="1" noChangeArrowheads="1"/>
          </p:cNvPicPr>
          <p:nvPr/>
        </p:nvPicPr>
        <mc:AlternateContent xmlns:ma="http://schemas.microsoft.com/office/mac/drawingml/2008/main">
          <mc:Choice Requires="ma">
            <p:blipFill>
              <a:blip r:embed="rId4"/>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a:stretch>
                <a:fillRect/>
              </a:stretch>
            </p:blipFill>
          </mc:Fallback>
        </mc:AlternateContent>
        <p:spPr bwMode="auto">
          <a:xfrm>
            <a:off x="820738" y="1985963"/>
            <a:ext cx="723900" cy="974725"/>
          </a:xfrm>
          <a:prstGeom prst="rect">
            <a:avLst/>
          </a:prstGeom>
          <a:noFill/>
          <a:ln w="9525">
            <a:noFill/>
            <a:miter lim="800000"/>
            <a:headEnd/>
            <a:tailEnd/>
          </a:ln>
        </p:spPr>
      </p:pic>
      <p:sp>
        <p:nvSpPr>
          <p:cNvPr id="65566" name="TextBox 29"/>
          <p:cNvSpPr txBox="1">
            <a:spLocks noChangeArrowheads="1"/>
          </p:cNvSpPr>
          <p:nvPr/>
        </p:nvSpPr>
        <p:spPr bwMode="auto">
          <a:xfrm>
            <a:off x="479425" y="6362700"/>
            <a:ext cx="5027613" cy="338138"/>
          </a:xfrm>
          <a:prstGeom prst="rect">
            <a:avLst/>
          </a:prstGeom>
          <a:noFill/>
          <a:ln w="9525">
            <a:noFill/>
            <a:miter lim="800000"/>
            <a:headEnd/>
            <a:tailEnd/>
          </a:ln>
        </p:spPr>
        <p:txBody>
          <a:bodyPr>
            <a:prstTxWarp prst="textNoShape">
              <a:avLst/>
            </a:prstTxWarp>
            <a:spAutoFit/>
          </a:bodyPr>
          <a:lstStyle/>
          <a:p>
            <a:r>
              <a:rPr lang="en-US" sz="1600" i="1"/>
              <a:t>(Wu and D. , ISIT 2009)</a:t>
            </a:r>
          </a:p>
        </p:txBody>
      </p:sp>
      <p:sp>
        <p:nvSpPr>
          <p:cNvPr id="31" name="TextBox 30"/>
          <p:cNvSpPr txBox="1">
            <a:spLocks noChangeArrowheads="1"/>
          </p:cNvSpPr>
          <p:nvPr/>
        </p:nvSpPr>
        <p:spPr bwMode="auto">
          <a:xfrm>
            <a:off x="1844457" y="2779091"/>
            <a:ext cx="652462" cy="373063"/>
          </a:xfrm>
          <a:prstGeom prst="rect">
            <a:avLst/>
          </a:prstGeom>
          <a:noFill/>
          <a:ln w="9525">
            <a:noFill/>
            <a:miter lim="800000"/>
            <a:headEnd/>
            <a:tailEnd/>
          </a:ln>
        </p:spPr>
        <p:txBody>
          <a:bodyPr>
            <a:prstTxWarp prst="textNoShape">
              <a:avLst/>
            </a:prstTxWarp>
            <a:spAutoFit/>
          </a:bodyPr>
          <a:lstStyle/>
          <a:p>
            <a:r>
              <a:rPr lang="en-US" sz="1800" dirty="0" smtClean="0"/>
              <a:t>1</a:t>
            </a:r>
            <a:endParaRPr lang="en-US" sz="1800" dirty="0"/>
          </a:p>
        </p:txBody>
      </p:sp>
      <p:sp>
        <p:nvSpPr>
          <p:cNvPr id="32" name="TextBox 31"/>
          <p:cNvSpPr txBox="1">
            <a:spLocks noChangeArrowheads="1"/>
          </p:cNvSpPr>
          <p:nvPr/>
        </p:nvSpPr>
        <p:spPr bwMode="auto">
          <a:xfrm>
            <a:off x="2393029" y="3059650"/>
            <a:ext cx="652462" cy="373063"/>
          </a:xfrm>
          <a:prstGeom prst="rect">
            <a:avLst/>
          </a:prstGeom>
          <a:noFill/>
          <a:ln w="9525">
            <a:noFill/>
            <a:miter lim="800000"/>
            <a:headEnd/>
            <a:tailEnd/>
          </a:ln>
        </p:spPr>
        <p:txBody>
          <a:bodyPr>
            <a:prstTxWarp prst="textNoShape">
              <a:avLst/>
            </a:prstTxWarp>
            <a:spAutoFit/>
          </a:bodyPr>
          <a:lstStyle/>
          <a:p>
            <a:r>
              <a:rPr lang="en-US" sz="1800" dirty="0" smtClean="0"/>
              <a:t>1</a:t>
            </a:r>
            <a:endParaRPr lang="en-US" sz="1800" dirty="0"/>
          </a:p>
        </p:txBody>
      </p:sp>
      <p:grpSp>
        <p:nvGrpSpPr>
          <p:cNvPr id="2" name="Group 35"/>
          <p:cNvGrpSpPr/>
          <p:nvPr/>
        </p:nvGrpSpPr>
        <p:grpSpPr>
          <a:xfrm>
            <a:off x="3325198" y="2826633"/>
            <a:ext cx="1048634" cy="477921"/>
            <a:chOff x="3325198" y="2826633"/>
            <a:chExt cx="1048634" cy="477921"/>
          </a:xfrm>
        </p:grpSpPr>
        <p:sp>
          <p:nvSpPr>
            <p:cNvPr id="33" name="TextBox 32"/>
            <p:cNvSpPr txBox="1">
              <a:spLocks noChangeArrowheads="1"/>
            </p:cNvSpPr>
            <p:nvPr/>
          </p:nvSpPr>
          <p:spPr bwMode="auto">
            <a:xfrm>
              <a:off x="3325198" y="2826633"/>
              <a:ext cx="652462" cy="373063"/>
            </a:xfrm>
            <a:prstGeom prst="rect">
              <a:avLst/>
            </a:prstGeom>
            <a:noFill/>
            <a:ln w="9525">
              <a:noFill/>
              <a:miter lim="800000"/>
              <a:headEnd/>
              <a:tailEnd/>
            </a:ln>
          </p:spPr>
          <p:txBody>
            <a:bodyPr>
              <a:prstTxWarp prst="textNoShape">
                <a:avLst/>
              </a:prstTxWarp>
              <a:spAutoFit/>
            </a:bodyPr>
            <a:lstStyle/>
            <a:p>
              <a:r>
                <a:rPr lang="en-US" sz="1800" dirty="0" smtClean="0"/>
                <a:t>1</a:t>
              </a:r>
              <a:endParaRPr lang="en-US" sz="1800" dirty="0"/>
            </a:p>
          </p:txBody>
        </p:sp>
        <p:sp>
          <p:nvSpPr>
            <p:cNvPr id="35" name="TextBox 34"/>
            <p:cNvSpPr txBox="1">
              <a:spLocks noChangeArrowheads="1"/>
            </p:cNvSpPr>
            <p:nvPr/>
          </p:nvSpPr>
          <p:spPr bwMode="auto">
            <a:xfrm>
              <a:off x="3721370" y="2931491"/>
              <a:ext cx="652462" cy="373063"/>
            </a:xfrm>
            <a:prstGeom prst="rect">
              <a:avLst/>
            </a:prstGeom>
            <a:noFill/>
            <a:ln w="9525">
              <a:noFill/>
              <a:miter lim="800000"/>
              <a:headEnd/>
              <a:tailEnd/>
            </a:ln>
          </p:spPr>
          <p:txBody>
            <a:bodyPr>
              <a:prstTxWarp prst="textNoShape">
                <a:avLst/>
              </a:prstTxWarp>
              <a:spAutoFit/>
            </a:bodyPr>
            <a:lstStyle/>
            <a:p>
              <a:r>
                <a:rPr lang="en-US" sz="1800" dirty="0" smtClean="0"/>
                <a:t>1</a:t>
              </a:r>
              <a:endParaRPr lang="en-US" sz="1800" dirty="0"/>
            </a:p>
          </p:txBody>
        </p:sp>
      </p:grpSp>
    </p:spTree>
    <p:custDataLst>
      <p:tags r:id="rId1"/>
    </p:custDataLst>
  </p:cSld>
  <p:clrMapOvr>
    <a:masterClrMapping/>
  </p:clrMapOvr>
  <p:transition advTm="1222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6" grpId="0"/>
      <p:bldP spid="47" grpId="0"/>
      <p:bldP spid="48" grpId="0" animBg="1"/>
      <p:bldP spid="31" grpId="0"/>
      <p:bldP spid="32"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599152" y="1709655"/>
            <a:ext cx="5503863" cy="17081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t>Given an error-correcting code find the repair coefficients that reduce communication (over a field)</a:t>
            </a:r>
          </a:p>
        </p:txBody>
      </p:sp>
      <p:sp>
        <p:nvSpPr>
          <p:cNvPr id="9" name="Rectangle 8"/>
          <p:cNvSpPr/>
          <p:nvPr/>
        </p:nvSpPr>
        <p:spPr>
          <a:xfrm>
            <a:off x="1747423" y="4859159"/>
            <a:ext cx="5503863" cy="17081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t>Given some channel matrices find the </a:t>
            </a:r>
            <a:r>
              <a:rPr lang="en-US" dirty="0" err="1"/>
              <a:t>beamforming</a:t>
            </a:r>
            <a:r>
              <a:rPr lang="en-US" dirty="0"/>
              <a:t> matrices that maximize the </a:t>
            </a:r>
            <a:r>
              <a:rPr lang="en-US" dirty="0" err="1"/>
              <a:t>DoF</a:t>
            </a:r>
            <a:endParaRPr lang="en-US" dirty="0"/>
          </a:p>
          <a:p>
            <a:pPr algn="ctr">
              <a:defRPr/>
            </a:pPr>
            <a:r>
              <a:rPr lang="en-US" dirty="0"/>
              <a:t>(</a:t>
            </a:r>
            <a:r>
              <a:rPr lang="en-US" dirty="0" err="1"/>
              <a:t>Cadambe</a:t>
            </a:r>
            <a:r>
              <a:rPr lang="en-US" dirty="0"/>
              <a:t> and </a:t>
            </a:r>
            <a:r>
              <a:rPr lang="en-US" dirty="0" err="1"/>
              <a:t>Jafar</a:t>
            </a:r>
            <a:r>
              <a:rPr lang="en-US" dirty="0"/>
              <a:t>, </a:t>
            </a:r>
            <a:r>
              <a:rPr lang="en-US" dirty="0" err="1"/>
              <a:t>Suh</a:t>
            </a:r>
            <a:r>
              <a:rPr lang="en-US" dirty="0"/>
              <a:t> and </a:t>
            </a:r>
            <a:r>
              <a:rPr lang="en-US" dirty="0" err="1"/>
              <a:t>Tse</a:t>
            </a:r>
            <a:r>
              <a:rPr lang="en-US" dirty="0"/>
              <a:t>)</a:t>
            </a:r>
          </a:p>
        </p:txBody>
      </p:sp>
      <p:grpSp>
        <p:nvGrpSpPr>
          <p:cNvPr id="12" name="Group 11"/>
          <p:cNvGrpSpPr/>
          <p:nvPr/>
        </p:nvGrpSpPr>
        <p:grpSpPr>
          <a:xfrm>
            <a:off x="3281363" y="3005927"/>
            <a:ext cx="1981200" cy="2003951"/>
            <a:chOff x="3281363" y="3386138"/>
            <a:chExt cx="1981200" cy="982662"/>
          </a:xfrm>
        </p:grpSpPr>
        <p:sp>
          <p:nvSpPr>
            <p:cNvPr id="10" name="Down Arrow 9"/>
            <p:cNvSpPr/>
            <p:nvPr/>
          </p:nvSpPr>
          <p:spPr>
            <a:xfrm>
              <a:off x="3281363" y="3460750"/>
              <a:ext cx="862012" cy="90805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Up Arrow 10"/>
            <p:cNvSpPr/>
            <p:nvPr/>
          </p:nvSpPr>
          <p:spPr>
            <a:xfrm>
              <a:off x="4324350" y="3386138"/>
              <a:ext cx="938213" cy="922337"/>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eaLnBrk="0" hangingPunct="0">
              <a:defRPr/>
            </a:pPr>
            <a:r>
              <a:rPr lang="en-US" sz="3600" b="1" kern="0" dirty="0">
                <a:solidFill>
                  <a:srgbClr val="B2B2B2"/>
                </a:solidFill>
                <a:latin typeface="+mj-lt"/>
                <a:ea typeface="ＭＳ Ｐゴシック" pitchFamily="-112" charset="-128"/>
                <a:cs typeface="ＭＳ Ｐゴシック" pitchFamily="-112" charset="-128"/>
              </a:rPr>
              <a:t>What is known about</a:t>
            </a:r>
            <a:r>
              <a:rPr lang="en-US" sz="3600" b="1" kern="0" dirty="0" smtClean="0">
                <a:solidFill>
                  <a:srgbClr val="B2B2B2"/>
                </a:solidFill>
                <a:latin typeface="+mj-lt"/>
                <a:ea typeface="ＭＳ Ｐゴシック" pitchFamily="-112" charset="-128"/>
                <a:cs typeface="ＭＳ Ｐゴシック" pitchFamily="-112" charset="-128"/>
              </a:rPr>
              <a:t> </a:t>
            </a:r>
            <a:r>
              <a:rPr lang="en-US" sz="3600" b="1" kern="0" dirty="0" smtClean="0">
                <a:solidFill>
                  <a:schemeClr val="accent1">
                    <a:lumMod val="25000"/>
                  </a:schemeClr>
                </a:solidFill>
                <a:latin typeface="+mj-lt"/>
                <a:ea typeface="ＭＳ Ｐゴシック" pitchFamily="-112" charset="-128"/>
                <a:cs typeface="ＭＳ Ｐゴシック" pitchFamily="-112" charset="-128"/>
              </a:rPr>
              <a:t>E-</a:t>
            </a:r>
            <a:r>
              <a:rPr lang="en-US" sz="3600" b="1" kern="0" dirty="0" smtClean="0">
                <a:solidFill>
                  <a:schemeClr val="accent1">
                    <a:lumMod val="25000"/>
                  </a:schemeClr>
                </a:solidFill>
                <a:latin typeface="+mj-lt"/>
                <a:ea typeface="ＭＳ Ｐゴシック" pitchFamily="-112" charset="-128"/>
                <a:cs typeface="ＭＳ Ｐゴシック" pitchFamily="-112" charset="-128"/>
              </a:rPr>
              <a:t>MSR </a:t>
            </a:r>
            <a:r>
              <a:rPr lang="en-US" sz="3600" b="1" kern="0" dirty="0" smtClean="0">
                <a:solidFill>
                  <a:srgbClr val="B2B2B2"/>
                </a:solidFill>
                <a:latin typeface="+mj-lt"/>
                <a:ea typeface="ＭＳ Ｐゴシック" pitchFamily="-112" charset="-128"/>
                <a:cs typeface="ＭＳ Ｐゴシック" pitchFamily="-112" charset="-128"/>
              </a:rPr>
              <a:t>repair</a:t>
            </a:r>
            <a:endParaRPr lang="en-US" sz="3600" b="1" kern="0" dirty="0">
              <a:solidFill>
                <a:srgbClr val="B2B2B2"/>
              </a:solidFill>
              <a:latin typeface="+mj-lt"/>
              <a:ea typeface="ＭＳ Ｐゴシック" pitchFamily="-112" charset="-128"/>
              <a:cs typeface="ＭＳ Ｐゴシック" pitchFamily="-112" charset="-128"/>
            </a:endParaRPr>
          </a:p>
        </p:txBody>
      </p:sp>
      <p:sp>
        <p:nvSpPr>
          <p:cNvPr id="13" name="TextBox 12"/>
          <p:cNvSpPr txBox="1"/>
          <p:nvPr/>
        </p:nvSpPr>
        <p:spPr>
          <a:xfrm>
            <a:off x="652518" y="3541869"/>
            <a:ext cx="7037879"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800" dirty="0" smtClean="0"/>
              <a:t>Both problems reduce to rank minimization subject to full rank constraints. Polynomial reduction from one to the other.</a:t>
            </a:r>
          </a:p>
          <a:p>
            <a:pPr algn="ctr"/>
            <a:endParaRPr lang="en-US" sz="1800" dirty="0" smtClean="0"/>
          </a:p>
          <a:p>
            <a:pPr algn="ctr"/>
            <a:r>
              <a:rPr lang="en-US" sz="1800" dirty="0" smtClean="0"/>
              <a:t>(</a:t>
            </a:r>
            <a:r>
              <a:rPr lang="en-US" sz="1800" dirty="0" err="1" smtClean="0"/>
              <a:t>Papailiopoulos</a:t>
            </a:r>
            <a:r>
              <a:rPr lang="en-US" sz="1800" dirty="0" smtClean="0"/>
              <a:t> &amp; D. </a:t>
            </a:r>
            <a:r>
              <a:rPr lang="en-US" sz="1800" dirty="0" err="1" smtClean="0"/>
              <a:t>Asilomar</a:t>
            </a:r>
            <a:r>
              <a:rPr lang="en-US" sz="1800" dirty="0" smtClean="0"/>
              <a:t> 2010)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p:spPr>
        <p:txBody>
          <a:bodyPr/>
          <a:lstStyle/>
          <a:p>
            <a:fld id="{828E7CC7-2325-E04E-B164-D93DA10D92E9}" type="slidenum">
              <a:rPr lang="en-US">
                <a:latin typeface="Arial" charset="0"/>
              </a:rPr>
              <a:pPr/>
              <a:t>53</a:t>
            </a:fld>
            <a:endParaRPr lang="en-US">
              <a:latin typeface="Arial" charset="0"/>
            </a:endParaRPr>
          </a:p>
        </p:txBody>
      </p:sp>
      <p:sp>
        <p:nvSpPr>
          <p:cNvPr id="30723" name="Rectangle 2"/>
          <p:cNvSpPr>
            <a:spLocks noGrp="1" noChangeArrowheads="1"/>
          </p:cNvSpPr>
          <p:nvPr>
            <p:ph type="title"/>
          </p:nvPr>
        </p:nvSpPr>
        <p:spPr>
          <a:xfrm>
            <a:off x="444500" y="0"/>
            <a:ext cx="8229600" cy="1143000"/>
          </a:xfrm>
        </p:spPr>
        <p:txBody>
          <a:bodyPr/>
          <a:lstStyle/>
          <a:p>
            <a:r>
              <a:rPr lang="en-US" sz="4000" dirty="0" smtClean="0"/>
              <a:t>Security during Repair ?</a:t>
            </a:r>
            <a:endParaRPr lang="en-US" sz="3600" dirty="0" smtClean="0"/>
          </a:p>
        </p:txBody>
      </p:sp>
      <p:sp>
        <p:nvSpPr>
          <p:cNvPr id="30724" name="Rectangle 3"/>
          <p:cNvSpPr>
            <a:spLocks noChangeArrowheads="1"/>
          </p:cNvSpPr>
          <p:nvPr/>
        </p:nvSpPr>
        <p:spPr bwMode="auto">
          <a:xfrm>
            <a:off x="620713" y="4125913"/>
            <a:ext cx="914400" cy="50482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30725" name="Rectangle 4"/>
          <p:cNvSpPr>
            <a:spLocks noChangeArrowheads="1"/>
          </p:cNvSpPr>
          <p:nvPr/>
        </p:nvSpPr>
        <p:spPr bwMode="auto">
          <a:xfrm>
            <a:off x="2428875" y="1736725"/>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a</a:t>
            </a:r>
          </a:p>
        </p:txBody>
      </p:sp>
      <p:sp>
        <p:nvSpPr>
          <p:cNvPr id="30726" name="Rectangle 5"/>
          <p:cNvSpPr>
            <a:spLocks noChangeArrowheads="1"/>
          </p:cNvSpPr>
          <p:nvPr/>
        </p:nvSpPr>
        <p:spPr bwMode="auto">
          <a:xfrm>
            <a:off x="2449513" y="2906713"/>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b</a:t>
            </a:r>
          </a:p>
        </p:txBody>
      </p:sp>
      <p:sp>
        <p:nvSpPr>
          <p:cNvPr id="30727" name="Rectangle 6"/>
          <p:cNvSpPr>
            <a:spLocks noChangeArrowheads="1"/>
          </p:cNvSpPr>
          <p:nvPr/>
        </p:nvSpPr>
        <p:spPr bwMode="auto">
          <a:xfrm>
            <a:off x="2449513" y="4125913"/>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c</a:t>
            </a:r>
          </a:p>
        </p:txBody>
      </p:sp>
      <p:sp>
        <p:nvSpPr>
          <p:cNvPr id="30729" name="Rectangle 8"/>
          <p:cNvSpPr>
            <a:spLocks noChangeArrowheads="1"/>
          </p:cNvSpPr>
          <p:nvPr/>
        </p:nvSpPr>
        <p:spPr bwMode="auto">
          <a:xfrm>
            <a:off x="5253571" y="4344739"/>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e</a:t>
            </a:r>
          </a:p>
        </p:txBody>
      </p:sp>
      <p:sp>
        <p:nvSpPr>
          <p:cNvPr id="30730" name="Line 9"/>
          <p:cNvSpPr>
            <a:spLocks noChangeShapeType="1"/>
          </p:cNvSpPr>
          <p:nvPr/>
        </p:nvSpPr>
        <p:spPr bwMode="auto">
          <a:xfrm flipV="1">
            <a:off x="1562100" y="2092325"/>
            <a:ext cx="808038" cy="8350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31" name="Line 10"/>
          <p:cNvSpPr>
            <a:spLocks noChangeShapeType="1"/>
          </p:cNvSpPr>
          <p:nvPr/>
        </p:nvSpPr>
        <p:spPr bwMode="auto">
          <a:xfrm>
            <a:off x="1547813" y="3111500"/>
            <a:ext cx="849312" cy="12065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32" name="Line 11"/>
          <p:cNvSpPr>
            <a:spLocks noChangeShapeType="1"/>
          </p:cNvSpPr>
          <p:nvPr/>
        </p:nvSpPr>
        <p:spPr bwMode="auto">
          <a:xfrm flipV="1">
            <a:off x="1574800" y="2184400"/>
            <a:ext cx="782638" cy="21463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33" name="Line 12"/>
          <p:cNvSpPr>
            <a:spLocks noChangeShapeType="1"/>
          </p:cNvSpPr>
          <p:nvPr/>
        </p:nvSpPr>
        <p:spPr bwMode="auto">
          <a:xfrm>
            <a:off x="1547813" y="4397375"/>
            <a:ext cx="874712" cy="9937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34" name="Line 13"/>
          <p:cNvSpPr>
            <a:spLocks noChangeShapeType="1"/>
          </p:cNvSpPr>
          <p:nvPr/>
        </p:nvSpPr>
        <p:spPr bwMode="auto">
          <a:xfrm flipV="1">
            <a:off x="1535113" y="4344988"/>
            <a:ext cx="822325" cy="127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35" name="Line 14"/>
          <p:cNvSpPr>
            <a:spLocks noChangeShapeType="1"/>
          </p:cNvSpPr>
          <p:nvPr/>
        </p:nvSpPr>
        <p:spPr bwMode="auto">
          <a:xfrm>
            <a:off x="1547813" y="2992438"/>
            <a:ext cx="849312" cy="1587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40" name="Line 19"/>
          <p:cNvSpPr>
            <a:spLocks noChangeShapeType="1"/>
          </p:cNvSpPr>
          <p:nvPr/>
        </p:nvSpPr>
        <p:spPr bwMode="auto">
          <a:xfrm>
            <a:off x="3416299" y="3178176"/>
            <a:ext cx="1768893" cy="124916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41" name="Line 20"/>
          <p:cNvSpPr>
            <a:spLocks noChangeShapeType="1"/>
          </p:cNvSpPr>
          <p:nvPr/>
        </p:nvSpPr>
        <p:spPr bwMode="auto">
          <a:xfrm>
            <a:off x="3390900" y="4370388"/>
            <a:ext cx="1794293" cy="19675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42" name="Line 21"/>
          <p:cNvSpPr>
            <a:spLocks noChangeShapeType="1"/>
          </p:cNvSpPr>
          <p:nvPr/>
        </p:nvSpPr>
        <p:spPr bwMode="auto">
          <a:xfrm flipV="1">
            <a:off x="3403600" y="4730258"/>
            <a:ext cx="1769941" cy="72756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49" name="Rectangle 28"/>
          <p:cNvSpPr>
            <a:spLocks noChangeArrowheads="1"/>
          </p:cNvSpPr>
          <p:nvPr/>
        </p:nvSpPr>
        <p:spPr bwMode="auto">
          <a:xfrm>
            <a:off x="620713" y="2830513"/>
            <a:ext cx="914400" cy="50482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pic>
        <p:nvPicPr>
          <p:cNvPr id="30750" name="Picture 29" descr="MCj02501760000[1]"/>
          <p:cNvPicPr>
            <a:picLocks noGrp="1" noChangeAspect="1" noChangeArrowheads="1"/>
          </p:cNvPicPr>
          <p:nvPr>
            <p:ph idx="1"/>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a:xfrm>
            <a:off x="3033713" y="1355725"/>
            <a:ext cx="723900" cy="974725"/>
          </a:xfrm>
        </p:spPr>
      </p:pic>
      <p:sp>
        <p:nvSpPr>
          <p:cNvPr id="33" name="Rectangle 5"/>
          <p:cNvSpPr>
            <a:spLocks noChangeArrowheads="1"/>
          </p:cNvSpPr>
          <p:nvPr/>
        </p:nvSpPr>
        <p:spPr bwMode="auto">
          <a:xfrm>
            <a:off x="3697212" y="3548451"/>
            <a:ext cx="914400" cy="26138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endParaRPr lang="en-US" dirty="0">
              <a:solidFill>
                <a:schemeClr val="bg1"/>
              </a:solidFill>
            </a:endParaRPr>
          </a:p>
        </p:txBody>
      </p:sp>
      <p:sp>
        <p:nvSpPr>
          <p:cNvPr id="34" name="Rectangle 5"/>
          <p:cNvSpPr>
            <a:spLocks noChangeArrowheads="1"/>
          </p:cNvSpPr>
          <p:nvPr/>
        </p:nvSpPr>
        <p:spPr bwMode="auto">
          <a:xfrm>
            <a:off x="3698135" y="4341650"/>
            <a:ext cx="914400" cy="26138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endParaRPr lang="en-US" dirty="0">
              <a:solidFill>
                <a:schemeClr val="bg1"/>
              </a:solidFill>
            </a:endParaRPr>
          </a:p>
        </p:txBody>
      </p:sp>
      <p:sp>
        <p:nvSpPr>
          <p:cNvPr id="35" name="Rectangle 5"/>
          <p:cNvSpPr>
            <a:spLocks noChangeArrowheads="1"/>
          </p:cNvSpPr>
          <p:nvPr/>
        </p:nvSpPr>
        <p:spPr bwMode="auto">
          <a:xfrm>
            <a:off x="3942829" y="4947495"/>
            <a:ext cx="914400" cy="26138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endParaRPr lang="en-US" dirty="0">
              <a:solidFill>
                <a:schemeClr val="bg1"/>
              </a:solidFill>
            </a:endParaRPr>
          </a:p>
        </p:txBody>
      </p:sp>
      <p:grpSp>
        <p:nvGrpSpPr>
          <p:cNvPr id="38" name="Group 37"/>
          <p:cNvGrpSpPr/>
          <p:nvPr/>
        </p:nvGrpSpPr>
        <p:grpSpPr>
          <a:xfrm>
            <a:off x="1866192" y="5208848"/>
            <a:ext cx="3610303" cy="1099812"/>
            <a:chOff x="1866192" y="5208848"/>
            <a:chExt cx="3610303" cy="1099812"/>
          </a:xfrm>
        </p:grpSpPr>
        <p:pic>
          <p:nvPicPr>
            <p:cNvPr id="31" name="Picture 30" descr="devil.jpg"/>
            <p:cNvPicPr>
              <a:picLocks noChangeAspect="1"/>
            </p:cNvPicPr>
            <p:nvPr/>
          </p:nvPicPr>
          <p:blipFill>
            <a:blip r:embed="rId5"/>
            <a:stretch>
              <a:fillRect/>
            </a:stretch>
          </p:blipFill>
          <p:spPr>
            <a:xfrm>
              <a:off x="1866192" y="5208848"/>
              <a:ext cx="941969" cy="974451"/>
            </a:xfrm>
            <a:prstGeom prst="rect">
              <a:avLst/>
            </a:prstGeom>
          </p:spPr>
        </p:pic>
        <p:sp>
          <p:nvSpPr>
            <p:cNvPr id="32" name="TextBox 31"/>
            <p:cNvSpPr txBox="1"/>
            <p:nvPr/>
          </p:nvSpPr>
          <p:spPr>
            <a:xfrm>
              <a:off x="3600504" y="5662329"/>
              <a:ext cx="187599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800" dirty="0" smtClean="0"/>
                <a:t>Incorrect linear equations</a:t>
              </a:r>
            </a:p>
          </p:txBody>
        </p:sp>
        <p:sp>
          <p:nvSpPr>
            <p:cNvPr id="36" name="Up Arrow 35"/>
            <p:cNvSpPr/>
            <p:nvPr/>
          </p:nvSpPr>
          <p:spPr>
            <a:xfrm>
              <a:off x="4194763" y="5277849"/>
              <a:ext cx="687475" cy="38447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Rectangle 5"/>
          <p:cNvSpPr>
            <a:spLocks noChangeArrowheads="1"/>
          </p:cNvSpPr>
          <p:nvPr/>
        </p:nvSpPr>
        <p:spPr bwMode="auto">
          <a:xfrm>
            <a:off x="3967056" y="4971735"/>
            <a:ext cx="914400" cy="261387"/>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pPr algn="ctr"/>
            <a:endParaRPr lang="en-US" dirty="0">
              <a:solidFill>
                <a:schemeClr val="bg1"/>
              </a:solidFill>
            </a:endParaRPr>
          </a:p>
        </p:txBody>
      </p:sp>
      <p:sp>
        <p:nvSpPr>
          <p:cNvPr id="39" name="Rectangle 5"/>
          <p:cNvSpPr>
            <a:spLocks noChangeArrowheads="1"/>
          </p:cNvSpPr>
          <p:nvPr/>
        </p:nvSpPr>
        <p:spPr bwMode="auto">
          <a:xfrm>
            <a:off x="5273016" y="4378478"/>
            <a:ext cx="914400" cy="491590"/>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pPr algn="ctr"/>
            <a:endParaRPr lang="en-US" dirty="0">
              <a:solidFill>
                <a:schemeClr val="bg1"/>
              </a:solidFill>
            </a:endParaRPr>
          </a:p>
        </p:txBody>
      </p:sp>
      <p:sp>
        <p:nvSpPr>
          <p:cNvPr id="30728" name="Rectangle 7"/>
          <p:cNvSpPr>
            <a:spLocks noChangeArrowheads="1"/>
          </p:cNvSpPr>
          <p:nvPr/>
        </p:nvSpPr>
        <p:spPr bwMode="auto">
          <a:xfrm>
            <a:off x="2449513" y="5192713"/>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d</a:t>
            </a:r>
          </a:p>
        </p:txBody>
      </p:sp>
      <p:pic>
        <p:nvPicPr>
          <p:cNvPr id="40" name="Picture 29" descr="MCj02501760000[1]"/>
          <p:cNvPicPr>
            <a:picLocks noChangeAspect="1" noChangeArrowheads="1"/>
          </p:cNvPicPr>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bwMode="auto">
          <a:xfrm>
            <a:off x="2382116" y="4921833"/>
            <a:ext cx="723900" cy="974725"/>
          </a:xfrm>
          <a:prstGeom prst="rect">
            <a:avLst/>
          </a:prstGeom>
          <a:noFill/>
          <a:ln w="9525">
            <a:noFill/>
            <a:miter lim="800000"/>
            <a:headEnd/>
            <a:tailEnd/>
          </a:ln>
        </p:spPr>
      </p:pic>
      <p:grpSp>
        <p:nvGrpSpPr>
          <p:cNvPr id="45" name="Group 44"/>
          <p:cNvGrpSpPr/>
          <p:nvPr/>
        </p:nvGrpSpPr>
        <p:grpSpPr>
          <a:xfrm>
            <a:off x="3367462" y="2903509"/>
            <a:ext cx="3982398" cy="1418968"/>
            <a:chOff x="3367462" y="2903509"/>
            <a:chExt cx="3982398" cy="1418968"/>
          </a:xfrm>
        </p:grpSpPr>
        <p:sp>
          <p:nvSpPr>
            <p:cNvPr id="41" name="Rectangle 6"/>
            <p:cNvSpPr>
              <a:spLocks noChangeArrowheads="1"/>
            </p:cNvSpPr>
            <p:nvPr/>
          </p:nvSpPr>
          <p:spPr bwMode="auto">
            <a:xfrm>
              <a:off x="6435460" y="2903509"/>
              <a:ext cx="914400" cy="504825"/>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endParaRPr lang="en-US" dirty="0">
                <a:solidFill>
                  <a:schemeClr val="bg1"/>
                </a:solidFill>
              </a:endParaRPr>
            </a:p>
          </p:txBody>
        </p:sp>
        <p:sp>
          <p:nvSpPr>
            <p:cNvPr id="42" name="Line 19"/>
            <p:cNvSpPr>
              <a:spLocks noChangeShapeType="1"/>
            </p:cNvSpPr>
            <p:nvPr/>
          </p:nvSpPr>
          <p:spPr bwMode="auto">
            <a:xfrm flipV="1">
              <a:off x="3367462" y="3238945"/>
              <a:ext cx="2994595" cy="108353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3" name="Line 19"/>
            <p:cNvSpPr>
              <a:spLocks noChangeShapeType="1"/>
            </p:cNvSpPr>
            <p:nvPr/>
          </p:nvSpPr>
          <p:spPr bwMode="auto">
            <a:xfrm>
              <a:off x="3425722" y="3122436"/>
              <a:ext cx="2924683" cy="45719"/>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4" name="Line 19"/>
            <p:cNvSpPr>
              <a:spLocks noChangeShapeType="1"/>
            </p:cNvSpPr>
            <p:nvPr/>
          </p:nvSpPr>
          <p:spPr bwMode="auto">
            <a:xfrm flipV="1">
              <a:off x="5861016" y="3471963"/>
              <a:ext cx="699127" cy="815561"/>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sp>
        <p:nvSpPr>
          <p:cNvPr id="46" name="Rectangle 5"/>
          <p:cNvSpPr>
            <a:spLocks noChangeArrowheads="1"/>
          </p:cNvSpPr>
          <p:nvPr/>
        </p:nvSpPr>
        <p:spPr bwMode="auto">
          <a:xfrm>
            <a:off x="6450802" y="2923056"/>
            <a:ext cx="914400" cy="491590"/>
          </a:xfrm>
          <a:prstGeom prst="rect">
            <a:avLst/>
          </a:prstGeom>
          <a:solidFill>
            <a:srgbClr val="008000"/>
          </a:solidFill>
          <a:ln w="9525">
            <a:solidFill>
              <a:schemeClr val="tx1"/>
            </a:solidFill>
            <a:miter lim="800000"/>
            <a:headEnd/>
            <a:tailEnd/>
          </a:ln>
        </p:spPr>
        <p:txBody>
          <a:bodyPr wrap="none" anchor="ctr">
            <a:prstTxWarp prst="textNoShape">
              <a:avLst/>
            </a:prstTxWarp>
          </a:bodyPr>
          <a:lstStyle/>
          <a:p>
            <a:pPr algn="ctr"/>
            <a:endParaRPr lang="en-US" dirty="0">
              <a:solidFill>
                <a:schemeClr val="bg1"/>
              </a:solidFill>
            </a:endParaRPr>
          </a:p>
        </p:txBody>
      </p:sp>
      <p:sp>
        <p:nvSpPr>
          <p:cNvPr id="47" name="TextBox 46"/>
          <p:cNvSpPr txBox="1"/>
          <p:nvPr/>
        </p:nvSpPr>
        <p:spPr>
          <a:xfrm>
            <a:off x="4124850" y="1549566"/>
            <a:ext cx="4695803"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t>Repair bandwidth in the presence of byzantine adversaries?</a:t>
            </a:r>
            <a:endParaRPr lang="en-US" sz="2000" dirty="0"/>
          </a:p>
        </p:txBody>
      </p:sp>
    </p:spTree>
  </p:cSld>
  <p:clrMapOvr>
    <a:masterClrMapping/>
  </p:clrMapOvr>
  <p:transition advTm="1094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6" grpId="0" animBg="1"/>
      <p:bldP spid="47" grpId="0" animBg="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6"/>
          <p:cNvSpPr>
            <a:spLocks noGrp="1" noChangeArrowheads="1"/>
          </p:cNvSpPr>
          <p:nvPr>
            <p:ph type="sldNum" sz="quarter" idx="12"/>
          </p:nvPr>
        </p:nvSpPr>
        <p:spPr>
          <a:noFill/>
        </p:spPr>
        <p:txBody>
          <a:bodyPr/>
          <a:lstStyle/>
          <a:p>
            <a:fld id="{488A09DC-5509-8F41-8595-50ED8039C21A}" type="slidenum">
              <a:rPr lang="en-US">
                <a:latin typeface="Arial" charset="0"/>
              </a:rPr>
              <a:pPr/>
              <a:t>54</a:t>
            </a:fld>
            <a:endParaRPr lang="en-US">
              <a:latin typeface="Arial" charset="0"/>
            </a:endParaRPr>
          </a:p>
        </p:txBody>
      </p:sp>
      <p:sp>
        <p:nvSpPr>
          <p:cNvPr id="71683" name="Title 1"/>
          <p:cNvSpPr>
            <a:spLocks noGrp="1"/>
          </p:cNvSpPr>
          <p:nvPr>
            <p:ph type="title" idx="4294967295"/>
          </p:nvPr>
        </p:nvSpPr>
        <p:spPr/>
        <p:txBody>
          <a:bodyPr/>
          <a:lstStyle/>
          <a:p>
            <a:pPr eaLnBrk="1" hangingPunct="1"/>
            <a:r>
              <a:rPr lang="en-US" dirty="0" smtClean="0"/>
              <a:t>Open Problems in distributed storage</a:t>
            </a:r>
          </a:p>
        </p:txBody>
      </p:sp>
      <p:sp>
        <p:nvSpPr>
          <p:cNvPr id="3" name="Content Placeholder 2"/>
          <p:cNvSpPr>
            <a:spLocks noGrp="1"/>
          </p:cNvSpPr>
          <p:nvPr>
            <p:ph idx="4294967295"/>
          </p:nvPr>
        </p:nvSpPr>
        <p:spPr>
          <a:xfrm>
            <a:off x="411163" y="1449388"/>
            <a:ext cx="8229600" cy="4525962"/>
          </a:xfrm>
        </p:spPr>
        <p:txBody>
          <a:bodyPr/>
          <a:lstStyle/>
          <a:p>
            <a:pPr eaLnBrk="1" hangingPunct="1"/>
            <a:endParaRPr lang="en-US" sz="2400" dirty="0" smtClean="0"/>
          </a:p>
          <a:p>
            <a:pPr eaLnBrk="1" hangingPunct="1"/>
            <a:r>
              <a:rPr lang="en-US" sz="2000" dirty="0" smtClean="0"/>
              <a:t>Cut-Set region matches exact repair region </a:t>
            </a:r>
            <a:r>
              <a:rPr lang="en-US" sz="2000" dirty="0" smtClean="0">
                <a:latin typeface="Arial Black" charset="0"/>
              </a:rPr>
              <a:t>?</a:t>
            </a:r>
            <a:endParaRPr lang="en-US" sz="2000" dirty="0" smtClean="0"/>
          </a:p>
          <a:p>
            <a:pPr eaLnBrk="1" hangingPunct="1"/>
            <a:r>
              <a:rPr lang="en-US" sz="2000" dirty="0" smtClean="0"/>
              <a:t>Repairing codes with a small finite field limit </a:t>
            </a:r>
            <a:r>
              <a:rPr lang="en-US" sz="2000" dirty="0" smtClean="0">
                <a:latin typeface="Arial Black" charset="0"/>
              </a:rPr>
              <a:t>?</a:t>
            </a:r>
          </a:p>
          <a:p>
            <a:pPr eaLnBrk="1" hangingPunct="1"/>
            <a:r>
              <a:rPr lang="en-US" sz="2000" dirty="0" smtClean="0"/>
              <a:t>Dealing with bit-errors (security) and privacy </a:t>
            </a:r>
            <a:r>
              <a:rPr lang="en-US" sz="2000" dirty="0" smtClean="0">
                <a:latin typeface="Arial Black" charset="0"/>
              </a:rPr>
              <a:t>?</a:t>
            </a:r>
          </a:p>
          <a:p>
            <a:pPr eaLnBrk="1" hangingPunct="1"/>
            <a:r>
              <a:rPr lang="en-US" sz="2000" dirty="0" smtClean="0"/>
              <a:t>(</a:t>
            </a:r>
            <a:r>
              <a:rPr lang="en-US" sz="2000" dirty="0" err="1" smtClean="0"/>
              <a:t>Dikaliotis,D</a:t>
            </a:r>
            <a:r>
              <a:rPr lang="en-US" sz="2000" dirty="0" smtClean="0"/>
              <a:t>, Ho, ISIT’10)</a:t>
            </a:r>
            <a:endParaRPr lang="en-US" sz="2000" dirty="0" smtClean="0">
              <a:latin typeface="Arial Black" charset="0"/>
            </a:endParaRPr>
          </a:p>
          <a:p>
            <a:pPr eaLnBrk="1" hangingPunct="1"/>
            <a:r>
              <a:rPr lang="en-US" sz="2000" dirty="0" smtClean="0"/>
              <a:t>What is the role of (non-trivial) network topologies </a:t>
            </a:r>
            <a:r>
              <a:rPr lang="en-US" sz="2000" dirty="0" smtClean="0">
                <a:latin typeface="Arial Black" charset="0"/>
              </a:rPr>
              <a:t>?</a:t>
            </a:r>
          </a:p>
          <a:p>
            <a:pPr eaLnBrk="1" hangingPunct="1"/>
            <a:r>
              <a:rPr lang="en-US" sz="2000" dirty="0" smtClean="0"/>
              <a:t>Cooperative repair (Shum et al.)</a:t>
            </a:r>
          </a:p>
          <a:p>
            <a:pPr eaLnBrk="1" hangingPunct="1"/>
            <a:r>
              <a:rPr lang="en-US" sz="2000" dirty="0" smtClean="0"/>
              <a:t>Lookup repair region </a:t>
            </a:r>
            <a:r>
              <a:rPr lang="en-US" sz="2000" dirty="0" smtClean="0">
                <a:latin typeface="Arial Black" charset="0"/>
              </a:rPr>
              <a:t>? </a:t>
            </a:r>
            <a:r>
              <a:rPr lang="en-US" sz="2000" dirty="0" smtClean="0"/>
              <a:t>Disk IO region </a:t>
            </a:r>
            <a:r>
              <a:rPr lang="en-US" sz="2000" dirty="0" smtClean="0">
                <a:latin typeface="Arial Black" charset="0"/>
              </a:rPr>
              <a:t>? </a:t>
            </a:r>
            <a:r>
              <a:rPr lang="en-US" sz="2000" dirty="0" smtClean="0"/>
              <a:t> </a:t>
            </a:r>
          </a:p>
          <a:p>
            <a:pPr eaLnBrk="1" hangingPunct="1"/>
            <a:r>
              <a:rPr lang="en-US" sz="2000" dirty="0" smtClean="0"/>
              <a:t>What are the limits of interference alignment techniques </a:t>
            </a:r>
            <a:r>
              <a:rPr lang="en-US" sz="2000" dirty="0" smtClean="0">
                <a:latin typeface="Arial Black" charset="0"/>
              </a:rPr>
              <a:t>?</a:t>
            </a:r>
            <a:endParaRPr lang="en-US" sz="2000" dirty="0" smtClean="0"/>
          </a:p>
          <a:p>
            <a:pPr eaLnBrk="1" hangingPunct="1"/>
            <a:r>
              <a:rPr lang="en-US" sz="2000" dirty="0" smtClean="0"/>
              <a:t>Repairing </a:t>
            </a:r>
            <a:r>
              <a:rPr lang="en-US" sz="2000" b="1" dirty="0" smtClean="0">
                <a:solidFill>
                  <a:schemeClr val="bg2"/>
                </a:solidFill>
              </a:rPr>
              <a:t>existing codes</a:t>
            </a:r>
            <a:r>
              <a:rPr lang="en-US" sz="2000" dirty="0" smtClean="0"/>
              <a:t> used in storage (e.g. </a:t>
            </a:r>
            <a:r>
              <a:rPr lang="en-US" sz="2000" dirty="0" err="1" smtClean="0"/>
              <a:t>EvenOdd</a:t>
            </a:r>
            <a:r>
              <a:rPr lang="en-US" sz="2000" dirty="0" smtClean="0"/>
              <a:t>, B-Code, Reed-Solomon etc)</a:t>
            </a:r>
            <a:r>
              <a:rPr lang="en-US" sz="2000" dirty="0" smtClean="0">
                <a:latin typeface="Arial Black" charset="0"/>
              </a:rPr>
              <a:t> ?</a:t>
            </a:r>
          </a:p>
          <a:p>
            <a:pPr eaLnBrk="1" hangingPunct="1"/>
            <a:r>
              <a:rPr lang="en-US" sz="2000" dirty="0" smtClean="0"/>
              <a:t>Real world implementation, benefits over HDFS for </a:t>
            </a:r>
            <a:r>
              <a:rPr lang="en-US" sz="2000" dirty="0" err="1" smtClean="0"/>
              <a:t>Mapreduce</a:t>
            </a:r>
            <a:r>
              <a:rPr lang="en-US" sz="2000" dirty="0" smtClean="0"/>
              <a:t> </a:t>
            </a:r>
            <a:r>
              <a:rPr lang="en-US" sz="2000" dirty="0" smtClean="0">
                <a:latin typeface="Arial Black" charset="0"/>
              </a:rPr>
              <a:t>?</a:t>
            </a:r>
          </a:p>
          <a:p>
            <a:pPr eaLnBrk="1" hangingPunct="1"/>
            <a:endParaRPr lang="en-US" sz="2000" dirty="0" smtClean="0">
              <a:latin typeface="Arial Black" charset="0"/>
            </a:endParaRPr>
          </a:p>
          <a:p>
            <a:pPr eaLnBrk="1" hangingPunct="1">
              <a:buNone/>
            </a:pPr>
            <a:r>
              <a:rPr lang="en-US" sz="2000" dirty="0" smtClean="0"/>
              <a:t> </a:t>
            </a:r>
            <a:endParaRPr lang="en-US" sz="2000" dirty="0" smtClean="0">
              <a:latin typeface="Arial Black" charset="0"/>
            </a:endParaRPr>
          </a:p>
          <a:p>
            <a:pPr eaLnBrk="1" hangingPunct="1"/>
            <a:endParaRPr lang="en-US" sz="2400" b="1" dirty="0" smtClean="0">
              <a:latin typeface="Arial Black" charset="0"/>
            </a:endParaRPr>
          </a:p>
          <a:p>
            <a:pPr eaLnBrk="1" hangingPunct="1">
              <a:buNone/>
            </a:pPr>
            <a:endParaRPr lang="en-US" sz="2400" b="1" dirty="0" smtClean="0">
              <a:latin typeface="Arial Black" charset="0"/>
            </a:endParaRPr>
          </a:p>
          <a:p>
            <a:pPr eaLnBrk="1" hangingPunct="1">
              <a:buNone/>
            </a:pPr>
            <a:endParaRPr lang="en-US" sz="2400" dirty="0" smtClean="0">
              <a:latin typeface="Arial Black" charset="0"/>
            </a:endParaRPr>
          </a:p>
          <a:p>
            <a:pPr eaLnBrk="1" hangingPunct="1"/>
            <a:r>
              <a:rPr lang="en-US" sz="2400" dirty="0" smtClean="0"/>
              <a:t> </a:t>
            </a:r>
          </a:p>
        </p:txBody>
      </p:sp>
      <p:sp>
        <p:nvSpPr>
          <p:cNvPr id="7168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0E5B3E31-6BAF-E14F-A785-5E50B46AB493}" type="slidenum">
              <a:rPr lang="en-US" sz="1400">
                <a:latin typeface="Arial" charset="0"/>
              </a:rPr>
              <a:pPr algn="r"/>
              <a:t>54</a:t>
            </a:fld>
            <a:endParaRPr lang="en-US"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a:noFill/>
        </p:spPr>
        <p:txBody>
          <a:bodyPr/>
          <a:lstStyle/>
          <a:p>
            <a:fld id="{2F3E533A-7C3F-2E4F-9E88-D9B0F53842A2}" type="slidenum">
              <a:rPr lang="en-US" smtClean="0">
                <a:latin typeface="Arial" charset="0"/>
              </a:rPr>
              <a:pPr/>
              <a:t>55</a:t>
            </a:fld>
            <a:endParaRPr lang="en-US" smtClean="0">
              <a:latin typeface="Arial" charset="0"/>
            </a:endParaRPr>
          </a:p>
        </p:txBody>
      </p:sp>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anchor="ctr">
            <a:prstTxWarp prst="textNoShape">
              <a:avLst/>
            </a:prstTxWarp>
          </a:bodyPr>
          <a:lstStyle/>
          <a:p>
            <a:pPr>
              <a:defRPr/>
            </a:pPr>
            <a:r>
              <a:rPr lang="en-US" sz="4400" b="1" kern="0" dirty="0">
                <a:solidFill>
                  <a:srgbClr val="B2B2B2"/>
                </a:solidFill>
                <a:latin typeface="+mj-lt"/>
                <a:ea typeface="ＭＳ Ｐゴシック" pitchFamily="-112" charset="-128"/>
                <a:cs typeface="ＭＳ Ｐゴシック" pitchFamily="-112" charset="-128"/>
              </a:rPr>
              <a:t>Coding for Storage </a:t>
            </a:r>
            <a:r>
              <a:rPr lang="en-US" sz="4400" b="1" kern="0" dirty="0" err="1">
                <a:solidFill>
                  <a:srgbClr val="B2B2B2"/>
                </a:solidFill>
                <a:latin typeface="+mj-lt"/>
                <a:ea typeface="ＭＳ Ｐゴシック" pitchFamily="-112" charset="-128"/>
                <a:cs typeface="ＭＳ Ｐゴシック" pitchFamily="-112" charset="-128"/>
              </a:rPr>
              <a:t>wiki</a:t>
            </a:r>
            <a:endParaRPr lang="en-US" sz="4400" b="1" kern="0" dirty="0">
              <a:solidFill>
                <a:srgbClr val="B2B2B2"/>
              </a:solidFill>
              <a:latin typeface="+mj-lt"/>
              <a:ea typeface="ＭＳ Ｐゴシック" pitchFamily="-112" charset="-128"/>
              <a:cs typeface="ＭＳ Ｐゴシック" pitchFamily="-112" charset="-128"/>
            </a:endParaRPr>
          </a:p>
        </p:txBody>
      </p:sp>
      <p:pic>
        <p:nvPicPr>
          <p:cNvPr id="73732" name="Picture 6" descr="wiki_Screenshot.png"/>
          <p:cNvPicPr>
            <a:picLocks noChangeAspect="1"/>
          </p:cNvPicPr>
          <p:nvPr/>
        </p:nvPicPr>
        <p:blipFill>
          <a:blip r:embed="rId2"/>
          <a:srcRect/>
          <a:stretch>
            <a:fillRect/>
          </a:stretch>
        </p:blipFill>
        <p:spPr bwMode="auto">
          <a:xfrm>
            <a:off x="884238" y="1693863"/>
            <a:ext cx="6723062" cy="404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a:noFill/>
        </p:spPr>
        <p:txBody>
          <a:bodyPr/>
          <a:lstStyle/>
          <a:p>
            <a:fld id="{7C261955-629B-2E41-8918-09407A3512FA}" type="slidenum">
              <a:rPr lang="en-US">
                <a:latin typeface="Arial" charset="0"/>
              </a:rPr>
              <a:pPr/>
              <a:t>56</a:t>
            </a:fld>
            <a:endParaRPr lang="en-US">
              <a:latin typeface="Arial" charset="0"/>
            </a:endParaRPr>
          </a:p>
        </p:txBody>
      </p:sp>
      <p:sp>
        <p:nvSpPr>
          <p:cNvPr id="7475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E9D6E7A-769B-0944-9C9B-A730DB45D5EF}" type="slidenum">
              <a:rPr lang="en-US" sz="1400">
                <a:latin typeface="Arial" charset="0"/>
              </a:rPr>
              <a:pPr algn="r"/>
              <a:t>56</a:t>
            </a:fld>
            <a:endParaRPr lang="en-US" sz="1400">
              <a:latin typeface="Arial" charset="0"/>
            </a:endParaRPr>
          </a:p>
        </p:txBody>
      </p:sp>
      <p:sp>
        <p:nvSpPr>
          <p:cNvPr id="74756" name="Rectangle 3"/>
          <p:cNvSpPr>
            <a:spLocks noGrp="1" noChangeArrowheads="1"/>
          </p:cNvSpPr>
          <p:nvPr>
            <p:ph type="body" idx="1"/>
          </p:nvPr>
        </p:nvSpPr>
        <p:spPr>
          <a:xfrm>
            <a:off x="457200" y="2119313"/>
            <a:ext cx="8229600" cy="4006850"/>
          </a:xfrm>
        </p:spPr>
        <p:txBody>
          <a:bodyPr/>
          <a:lstStyle/>
          <a:p>
            <a:pPr algn="ctr" eaLnBrk="1" hangingPunct="1">
              <a:buFontTx/>
              <a:buNone/>
            </a:pPr>
            <a:r>
              <a:rPr lang="en-US"/>
              <a:t>fin</a:t>
            </a:r>
          </a:p>
        </p:txBody>
      </p:sp>
    </p:spTree>
  </p:cSld>
  <p:clrMapOvr>
    <a:masterClrMapping/>
  </p:clrMapOvr>
  <p:transition advTm="1728"/>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6"/>
          <p:cNvSpPr>
            <a:spLocks noGrp="1" noChangeArrowheads="1"/>
          </p:cNvSpPr>
          <p:nvPr>
            <p:ph type="sldNum" sz="quarter" idx="12"/>
          </p:nvPr>
        </p:nvSpPr>
        <p:spPr>
          <a:noFill/>
        </p:spPr>
        <p:txBody>
          <a:bodyPr/>
          <a:lstStyle/>
          <a:p>
            <a:fld id="{2B2998C1-C91F-4C46-A8F9-3F27427FA12D}" type="slidenum">
              <a:rPr lang="en-US">
                <a:latin typeface="Arial" charset="0"/>
              </a:rPr>
              <a:pPr/>
              <a:t>57</a:t>
            </a:fld>
            <a:endParaRPr lang="en-US">
              <a:latin typeface="Arial" charset="0"/>
            </a:endParaRPr>
          </a:p>
        </p:txBody>
      </p:sp>
      <p:sp>
        <p:nvSpPr>
          <p:cNvPr id="7680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BEA9705-93CF-8142-8411-1CB75540E885}" type="slidenum">
              <a:rPr lang="en-US" sz="1400">
                <a:latin typeface="Arial" charset="0"/>
              </a:rPr>
              <a:pPr algn="r"/>
              <a:t>57</a:t>
            </a:fld>
            <a:endParaRPr lang="en-US" sz="1400">
              <a:latin typeface="Arial" charset="0"/>
            </a:endParaRPr>
          </a:p>
        </p:txBody>
      </p:sp>
      <p:sp>
        <p:nvSpPr>
          <p:cNvPr id="76804" name="Rectangle 2"/>
          <p:cNvSpPr>
            <a:spLocks noGrp="1" noChangeArrowheads="1"/>
          </p:cNvSpPr>
          <p:nvPr>
            <p:ph type="title"/>
          </p:nvPr>
        </p:nvSpPr>
        <p:spPr>
          <a:xfrm>
            <a:off x="457200" y="274638"/>
            <a:ext cx="8686800" cy="1143000"/>
          </a:xfrm>
        </p:spPr>
        <p:txBody>
          <a:bodyPr/>
          <a:lstStyle/>
          <a:p>
            <a:pPr eaLnBrk="1" hangingPunct="1"/>
            <a:r>
              <a:rPr lang="en-US" sz="3600"/>
              <a:t>Conclusions</a:t>
            </a:r>
          </a:p>
        </p:txBody>
      </p:sp>
      <p:sp>
        <p:nvSpPr>
          <p:cNvPr id="331800" name="Text Box 24"/>
          <p:cNvSpPr txBox="1">
            <a:spLocks noChangeArrowheads="1"/>
          </p:cNvSpPr>
          <p:nvPr/>
        </p:nvSpPr>
        <p:spPr bwMode="auto">
          <a:xfrm>
            <a:off x="550863" y="1646238"/>
            <a:ext cx="7686675" cy="3416300"/>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1800"/>
              <a:t>We proposed a theoretical framework for  analyzing encoded information representations</a:t>
            </a:r>
          </a:p>
          <a:p>
            <a:pPr>
              <a:spcBef>
                <a:spcPct val="50000"/>
              </a:spcBef>
              <a:buFontTx/>
              <a:buChar char="•"/>
            </a:pPr>
            <a:r>
              <a:rPr lang="en-US" sz="1800"/>
              <a:t>Repair reduces to network coding and flow arguments completely characterize what is possible. </a:t>
            </a:r>
          </a:p>
          <a:p>
            <a:pPr>
              <a:spcBef>
                <a:spcPct val="50000"/>
              </a:spcBef>
              <a:buFontTx/>
              <a:buChar char="•"/>
            </a:pPr>
            <a:r>
              <a:rPr lang="en-US" sz="1800"/>
              <a:t>We identified and characterized a tradeoff between repair bandwidth and communication for any storage system. </a:t>
            </a:r>
          </a:p>
          <a:p>
            <a:pPr>
              <a:spcBef>
                <a:spcPct val="50000"/>
              </a:spcBef>
              <a:buFontTx/>
              <a:buChar char="•"/>
            </a:pPr>
            <a:r>
              <a:rPr lang="en-US" sz="1800"/>
              <a:t>Numerous interesting questions in coding for data centers- repair/updates/disk IO vs network bandwidth. </a:t>
            </a:r>
          </a:p>
          <a:p>
            <a:pPr>
              <a:spcBef>
                <a:spcPct val="50000"/>
              </a:spcBef>
              <a:buFontTx/>
              <a:buChar char="•"/>
            </a:pPr>
            <a:r>
              <a:rPr lang="en-US" sz="1800"/>
              <a:t>Systematic, deterministic, small finite field constructions are very interesting for real applications.</a:t>
            </a:r>
          </a:p>
        </p:txBody>
      </p:sp>
      <p:pic>
        <p:nvPicPr>
          <p:cNvPr id="30725" name="Picture 5" descr="puzzled"/>
          <p:cNvPicPr>
            <a:picLocks noChangeAspect="1" noChangeArrowheads="1"/>
          </p:cNvPicPr>
          <p:nvPr/>
        </p:nvPicPr>
        <p:blipFill>
          <a:blip r:embed="rId3"/>
          <a:srcRect/>
          <a:stretch>
            <a:fillRect/>
          </a:stretch>
        </p:blipFill>
        <p:spPr bwMode="auto">
          <a:xfrm>
            <a:off x="7424738" y="3924300"/>
            <a:ext cx="869950" cy="835025"/>
          </a:xfrm>
          <a:prstGeom prst="rect">
            <a:avLst/>
          </a:prstGeom>
          <a:noFill/>
          <a:ln w="9525">
            <a:noFill/>
            <a:miter lim="800000"/>
            <a:headEnd/>
            <a:tailEnd/>
          </a:ln>
        </p:spPr>
      </p:pic>
    </p:spTree>
  </p:cSld>
  <p:clrMapOvr>
    <a:masterClrMapping/>
  </p:clrMapOvr>
  <p:transition advTm="126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8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18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18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18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18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00" grpId="0" build="allAtOnce"/>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12"/>
          </p:nvPr>
        </p:nvSpPr>
        <p:spPr>
          <a:noFill/>
        </p:spPr>
        <p:txBody>
          <a:bodyPr/>
          <a:lstStyle/>
          <a:p>
            <a:fld id="{E494667F-D1D0-1B4A-8329-2C958DCC313C}" type="slidenum">
              <a:rPr lang="en-US">
                <a:latin typeface="Arial" charset="0"/>
              </a:rPr>
              <a:pPr/>
              <a:t>58</a:t>
            </a:fld>
            <a:endParaRPr lang="en-US">
              <a:latin typeface="Arial" charset="0"/>
            </a:endParaRPr>
          </a:p>
        </p:txBody>
      </p:sp>
      <p:sp>
        <p:nvSpPr>
          <p:cNvPr id="6553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DFAEFF7F-60F8-7F42-ADBB-31F4F6DE65F3}" type="slidenum">
              <a:rPr lang="en-US" sz="1400">
                <a:latin typeface="Arial" charset="0"/>
              </a:rPr>
              <a:pPr algn="r"/>
              <a:t>58</a:t>
            </a:fld>
            <a:endParaRPr lang="en-US" sz="1400">
              <a:latin typeface="Arial" charset="0"/>
            </a:endParaRPr>
          </a:p>
        </p:txBody>
      </p:sp>
      <p:sp>
        <p:nvSpPr>
          <p:cNvPr id="65540" name="Rectangle 2"/>
          <p:cNvSpPr>
            <a:spLocks noGrp="1" noChangeArrowheads="1"/>
          </p:cNvSpPr>
          <p:nvPr>
            <p:ph type="title" idx="4294967295"/>
          </p:nvPr>
        </p:nvSpPr>
        <p:spPr>
          <a:xfrm>
            <a:off x="211138" y="163513"/>
            <a:ext cx="8801100" cy="1143000"/>
          </a:xfrm>
        </p:spPr>
        <p:txBody>
          <a:bodyPr/>
          <a:lstStyle/>
          <a:p>
            <a:pPr eaLnBrk="1" hangingPunct="1"/>
            <a:r>
              <a:rPr lang="en-US" sz="3200" dirty="0" smtClean="0"/>
              <a:t>Exact Repair-(4,2) example</a:t>
            </a:r>
          </a:p>
        </p:txBody>
      </p:sp>
      <p:sp>
        <p:nvSpPr>
          <p:cNvPr id="65541" name="Rectangle 13"/>
          <p:cNvSpPr>
            <a:spLocks noChangeArrowheads="1"/>
          </p:cNvSpPr>
          <p:nvPr/>
        </p:nvSpPr>
        <p:spPr bwMode="auto">
          <a:xfrm>
            <a:off x="671513" y="1714500"/>
            <a:ext cx="722312"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x1</a:t>
            </a:r>
          </a:p>
        </p:txBody>
      </p:sp>
      <p:sp>
        <p:nvSpPr>
          <p:cNvPr id="65542" name="Rectangle 14"/>
          <p:cNvSpPr>
            <a:spLocks noChangeArrowheads="1"/>
          </p:cNvSpPr>
          <p:nvPr/>
        </p:nvSpPr>
        <p:spPr bwMode="auto">
          <a:xfrm>
            <a:off x="2336800" y="1692275"/>
            <a:ext cx="72231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x3</a:t>
            </a:r>
          </a:p>
        </p:txBody>
      </p:sp>
      <p:sp>
        <p:nvSpPr>
          <p:cNvPr id="65543" name="Rectangle 13"/>
          <p:cNvSpPr>
            <a:spLocks noChangeArrowheads="1"/>
          </p:cNvSpPr>
          <p:nvPr/>
        </p:nvSpPr>
        <p:spPr bwMode="auto">
          <a:xfrm>
            <a:off x="673100" y="2366963"/>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x2</a:t>
            </a:r>
          </a:p>
        </p:txBody>
      </p:sp>
      <p:sp>
        <p:nvSpPr>
          <p:cNvPr id="65544" name="Rectangle 13"/>
          <p:cNvSpPr>
            <a:spLocks noChangeArrowheads="1"/>
          </p:cNvSpPr>
          <p:nvPr/>
        </p:nvSpPr>
        <p:spPr bwMode="auto">
          <a:xfrm>
            <a:off x="2339975" y="2354263"/>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x4</a:t>
            </a:r>
          </a:p>
        </p:txBody>
      </p:sp>
      <p:sp>
        <p:nvSpPr>
          <p:cNvPr id="65545" name="Rectangle 13"/>
          <p:cNvSpPr>
            <a:spLocks noChangeArrowheads="1"/>
          </p:cNvSpPr>
          <p:nvPr/>
        </p:nvSpPr>
        <p:spPr bwMode="auto">
          <a:xfrm>
            <a:off x="4092575" y="1690688"/>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x1+x3</a:t>
            </a:r>
          </a:p>
        </p:txBody>
      </p:sp>
      <p:sp>
        <p:nvSpPr>
          <p:cNvPr id="65546" name="Rectangle 13"/>
          <p:cNvSpPr>
            <a:spLocks noChangeArrowheads="1"/>
          </p:cNvSpPr>
          <p:nvPr/>
        </p:nvSpPr>
        <p:spPr bwMode="auto">
          <a:xfrm>
            <a:off x="4095750" y="2344738"/>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x2+x4</a:t>
            </a:r>
          </a:p>
        </p:txBody>
      </p:sp>
      <p:sp>
        <p:nvSpPr>
          <p:cNvPr id="65547" name="Rectangle 14"/>
          <p:cNvSpPr>
            <a:spLocks noChangeArrowheads="1"/>
          </p:cNvSpPr>
          <p:nvPr/>
        </p:nvSpPr>
        <p:spPr bwMode="auto">
          <a:xfrm>
            <a:off x="5746750" y="1706563"/>
            <a:ext cx="966788" cy="54768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x1+2x3</a:t>
            </a:r>
          </a:p>
        </p:txBody>
      </p:sp>
      <p:sp>
        <p:nvSpPr>
          <p:cNvPr id="65548" name="Rectangle 13"/>
          <p:cNvSpPr>
            <a:spLocks noChangeArrowheads="1"/>
          </p:cNvSpPr>
          <p:nvPr/>
        </p:nvSpPr>
        <p:spPr bwMode="auto">
          <a:xfrm>
            <a:off x="5748338" y="2370138"/>
            <a:ext cx="965200" cy="56038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2x2+3x4</a:t>
            </a:r>
          </a:p>
        </p:txBody>
      </p:sp>
      <p:sp>
        <p:nvSpPr>
          <p:cNvPr id="65549" name="Rectangle 13"/>
          <p:cNvSpPr>
            <a:spLocks noChangeArrowheads="1"/>
          </p:cNvSpPr>
          <p:nvPr/>
        </p:nvSpPr>
        <p:spPr bwMode="auto">
          <a:xfrm>
            <a:off x="3529013" y="5073650"/>
            <a:ext cx="722312"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x1?</a:t>
            </a:r>
          </a:p>
        </p:txBody>
      </p:sp>
      <p:sp>
        <p:nvSpPr>
          <p:cNvPr id="65550" name="Rectangle 13"/>
          <p:cNvSpPr>
            <a:spLocks noChangeArrowheads="1"/>
          </p:cNvSpPr>
          <p:nvPr/>
        </p:nvSpPr>
        <p:spPr bwMode="auto">
          <a:xfrm>
            <a:off x="3530600" y="5726113"/>
            <a:ext cx="722313"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x2?</a:t>
            </a:r>
          </a:p>
        </p:txBody>
      </p:sp>
      <p:cxnSp>
        <p:nvCxnSpPr>
          <p:cNvPr id="34" name="Straight Arrow Connector 33"/>
          <p:cNvCxnSpPr>
            <a:cxnSpLocks noChangeShapeType="1"/>
          </p:cNvCxnSpPr>
          <p:nvPr/>
        </p:nvCxnSpPr>
        <p:spPr bwMode="auto">
          <a:xfrm rot="5400000">
            <a:off x="3024982" y="2486818"/>
            <a:ext cx="1441450" cy="52546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37" name="Straight Arrow Connector 36"/>
          <p:cNvCxnSpPr>
            <a:cxnSpLocks noChangeShapeType="1"/>
          </p:cNvCxnSpPr>
          <p:nvPr/>
        </p:nvCxnSpPr>
        <p:spPr bwMode="auto">
          <a:xfrm rot="10800000" flipV="1">
            <a:off x="3683000" y="2957513"/>
            <a:ext cx="715963" cy="536575"/>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39" name="Rectangle 13"/>
          <p:cNvSpPr>
            <a:spLocks noChangeArrowheads="1"/>
          </p:cNvSpPr>
          <p:nvPr/>
        </p:nvSpPr>
        <p:spPr bwMode="auto">
          <a:xfrm>
            <a:off x="3155950" y="3584575"/>
            <a:ext cx="1503363" cy="566738"/>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x1+x2+</a:t>
            </a:r>
            <a:r>
              <a:rPr lang="en-US" sz="1800" b="1">
                <a:solidFill>
                  <a:srgbClr val="FF0000"/>
                </a:solidFill>
              </a:rPr>
              <a:t>x3+x4</a:t>
            </a:r>
          </a:p>
        </p:txBody>
      </p:sp>
      <p:sp>
        <p:nvSpPr>
          <p:cNvPr id="41" name="Rectangle 13"/>
          <p:cNvSpPr>
            <a:spLocks noChangeArrowheads="1"/>
          </p:cNvSpPr>
          <p:nvPr/>
        </p:nvSpPr>
        <p:spPr bwMode="auto">
          <a:xfrm>
            <a:off x="4999038" y="3586163"/>
            <a:ext cx="2892425"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chemeClr val="bg1"/>
                </a:solidFill>
              </a:rPr>
              <a:t>2</a:t>
            </a:r>
            <a:r>
              <a:rPr lang="en-US" sz="1800" b="1" baseline="30000">
                <a:solidFill>
                  <a:schemeClr val="bg1"/>
                </a:solidFill>
              </a:rPr>
              <a:t>-1</a:t>
            </a:r>
            <a:r>
              <a:rPr lang="en-US" sz="1800" b="1">
                <a:solidFill>
                  <a:schemeClr val="bg1"/>
                </a:solidFill>
              </a:rPr>
              <a:t>x1+2 3</a:t>
            </a:r>
            <a:r>
              <a:rPr lang="en-US" sz="1800" b="1" baseline="30000">
                <a:solidFill>
                  <a:schemeClr val="bg1"/>
                </a:solidFill>
              </a:rPr>
              <a:t>-1</a:t>
            </a:r>
            <a:r>
              <a:rPr lang="en-US" sz="1800" b="1">
                <a:solidFill>
                  <a:schemeClr val="bg1"/>
                </a:solidFill>
              </a:rPr>
              <a:t>x2+</a:t>
            </a:r>
            <a:r>
              <a:rPr lang="en-US" sz="1800" b="1">
                <a:solidFill>
                  <a:srgbClr val="FF0000"/>
                </a:solidFill>
              </a:rPr>
              <a:t>x3+x4</a:t>
            </a:r>
          </a:p>
        </p:txBody>
      </p:sp>
      <p:cxnSp>
        <p:nvCxnSpPr>
          <p:cNvPr id="44" name="Straight Arrow Connector 43"/>
          <p:cNvCxnSpPr>
            <a:cxnSpLocks noChangeShapeType="1"/>
          </p:cNvCxnSpPr>
          <p:nvPr/>
        </p:nvCxnSpPr>
        <p:spPr bwMode="auto">
          <a:xfrm rot="5400000">
            <a:off x="4729957" y="2513806"/>
            <a:ext cx="1441450" cy="52546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45" name="Straight Arrow Connector 44"/>
          <p:cNvCxnSpPr>
            <a:cxnSpLocks noChangeShapeType="1"/>
          </p:cNvCxnSpPr>
          <p:nvPr/>
        </p:nvCxnSpPr>
        <p:spPr bwMode="auto">
          <a:xfrm rot="10800000" flipV="1">
            <a:off x="5751513" y="2986088"/>
            <a:ext cx="715962" cy="536575"/>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sp>
        <p:nvSpPr>
          <p:cNvPr id="46" name="TextBox 45"/>
          <p:cNvSpPr txBox="1">
            <a:spLocks noChangeArrowheads="1"/>
          </p:cNvSpPr>
          <p:nvPr/>
        </p:nvSpPr>
        <p:spPr bwMode="auto">
          <a:xfrm>
            <a:off x="5234302" y="1974241"/>
            <a:ext cx="652462" cy="373063"/>
          </a:xfrm>
          <a:prstGeom prst="rect">
            <a:avLst/>
          </a:prstGeom>
          <a:noFill/>
          <a:ln w="9525">
            <a:noFill/>
            <a:miter lim="800000"/>
            <a:headEnd/>
            <a:tailEnd/>
          </a:ln>
        </p:spPr>
        <p:txBody>
          <a:bodyPr>
            <a:prstTxWarp prst="textNoShape">
              <a:avLst/>
            </a:prstTxWarp>
            <a:spAutoFit/>
          </a:bodyPr>
          <a:lstStyle/>
          <a:p>
            <a:r>
              <a:rPr lang="en-US" sz="1800" dirty="0"/>
              <a:t>2</a:t>
            </a:r>
            <a:r>
              <a:rPr lang="en-US" sz="1800" baseline="30000" dirty="0"/>
              <a:t>-1</a:t>
            </a:r>
            <a:endParaRPr lang="en-US" sz="1800" dirty="0"/>
          </a:p>
        </p:txBody>
      </p:sp>
      <p:sp>
        <p:nvSpPr>
          <p:cNvPr id="47" name="TextBox 46"/>
          <p:cNvSpPr txBox="1">
            <a:spLocks noChangeArrowheads="1"/>
          </p:cNvSpPr>
          <p:nvPr/>
        </p:nvSpPr>
        <p:spPr bwMode="auto">
          <a:xfrm>
            <a:off x="5746882" y="2988668"/>
            <a:ext cx="650875" cy="373063"/>
          </a:xfrm>
          <a:prstGeom prst="rect">
            <a:avLst/>
          </a:prstGeom>
          <a:noFill/>
          <a:ln w="9525">
            <a:noFill/>
            <a:miter lim="800000"/>
            <a:headEnd/>
            <a:tailEnd/>
          </a:ln>
        </p:spPr>
        <p:txBody>
          <a:bodyPr>
            <a:prstTxWarp prst="textNoShape">
              <a:avLst/>
            </a:prstTxWarp>
            <a:spAutoFit/>
          </a:bodyPr>
          <a:lstStyle/>
          <a:p>
            <a:r>
              <a:rPr lang="en-US" sz="1800" dirty="0"/>
              <a:t>3</a:t>
            </a:r>
            <a:r>
              <a:rPr lang="en-US" sz="1800" baseline="30000" dirty="0"/>
              <a:t>-1</a:t>
            </a:r>
            <a:endParaRPr lang="en-US" sz="1800" dirty="0"/>
          </a:p>
        </p:txBody>
      </p:sp>
      <p:sp>
        <p:nvSpPr>
          <p:cNvPr id="48" name="Rectangle 13"/>
          <p:cNvSpPr>
            <a:spLocks noChangeArrowheads="1"/>
          </p:cNvSpPr>
          <p:nvPr/>
        </p:nvSpPr>
        <p:spPr bwMode="auto">
          <a:xfrm>
            <a:off x="1592263" y="3573463"/>
            <a:ext cx="1038225" cy="566737"/>
          </a:xfrm>
          <a:prstGeom prst="rect">
            <a:avLst/>
          </a:prstGeom>
          <a:solidFill>
            <a:srgbClr val="006699"/>
          </a:solidFill>
          <a:ln w="9525">
            <a:solidFill>
              <a:schemeClr val="tx1"/>
            </a:solidFill>
            <a:miter lim="800000"/>
            <a:headEnd/>
            <a:tailEnd/>
          </a:ln>
        </p:spPr>
        <p:txBody>
          <a:bodyPr wrap="none" anchor="ctr">
            <a:prstTxWarp prst="textNoShape">
              <a:avLst/>
            </a:prstTxWarp>
          </a:bodyPr>
          <a:lstStyle/>
          <a:p>
            <a:pPr algn="ctr"/>
            <a:r>
              <a:rPr lang="en-US" sz="1800" b="1">
                <a:solidFill>
                  <a:srgbClr val="FF0000"/>
                </a:solidFill>
              </a:rPr>
              <a:t>x3+x4</a:t>
            </a:r>
          </a:p>
        </p:txBody>
      </p:sp>
      <p:cxnSp>
        <p:nvCxnSpPr>
          <p:cNvPr id="49" name="Straight Arrow Connector 48"/>
          <p:cNvCxnSpPr>
            <a:cxnSpLocks noChangeShapeType="1"/>
          </p:cNvCxnSpPr>
          <p:nvPr/>
        </p:nvCxnSpPr>
        <p:spPr bwMode="auto">
          <a:xfrm rot="5400000">
            <a:off x="1454944" y="2629694"/>
            <a:ext cx="1438275" cy="29051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50" name="Straight Arrow Connector 49"/>
          <p:cNvCxnSpPr>
            <a:cxnSpLocks noChangeShapeType="1"/>
          </p:cNvCxnSpPr>
          <p:nvPr/>
        </p:nvCxnSpPr>
        <p:spPr bwMode="auto">
          <a:xfrm rot="5400000">
            <a:off x="2416175" y="3100388"/>
            <a:ext cx="546100" cy="317500"/>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53" name="Straight Arrow Connector 52"/>
          <p:cNvCxnSpPr>
            <a:cxnSpLocks noChangeShapeType="1"/>
          </p:cNvCxnSpPr>
          <p:nvPr/>
        </p:nvCxnSpPr>
        <p:spPr bwMode="auto">
          <a:xfrm>
            <a:off x="2133600" y="4162425"/>
            <a:ext cx="1323975" cy="117316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55" name="Straight Arrow Connector 54"/>
          <p:cNvCxnSpPr>
            <a:cxnSpLocks noChangeShapeType="1"/>
          </p:cNvCxnSpPr>
          <p:nvPr/>
        </p:nvCxnSpPr>
        <p:spPr bwMode="auto">
          <a:xfrm rot="5400000">
            <a:off x="3594894" y="4577557"/>
            <a:ext cx="769937" cy="44450"/>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cxnSp>
        <p:nvCxnSpPr>
          <p:cNvPr id="57" name="Straight Arrow Connector 56"/>
          <p:cNvCxnSpPr>
            <a:cxnSpLocks noChangeShapeType="1"/>
          </p:cNvCxnSpPr>
          <p:nvPr/>
        </p:nvCxnSpPr>
        <p:spPr bwMode="auto">
          <a:xfrm rot="10800000" flipV="1">
            <a:off x="4359275" y="4302125"/>
            <a:ext cx="1471613" cy="1109663"/>
          </a:xfrm>
          <a:prstGeom prst="straightConnector1">
            <a:avLst/>
          </a:prstGeom>
          <a:noFill/>
          <a:ln w="25400">
            <a:solidFill>
              <a:schemeClr val="accent2"/>
            </a:solidFill>
            <a:round/>
            <a:headEnd/>
            <a:tailEnd type="arrow" w="med" len="med"/>
          </a:ln>
          <a:effectLst>
            <a:outerShdw blurRad="63500" dist="20000" dir="5400000" rotWithShape="0">
              <a:srgbClr val="000000">
                <a:alpha val="37999"/>
              </a:srgbClr>
            </a:outerShdw>
          </a:effectLst>
        </p:spPr>
      </p:cxnSp>
      <p:pic>
        <p:nvPicPr>
          <p:cNvPr id="59" name="Picture 49" descr="MCj02501760000[1]"/>
          <p:cNvPicPr>
            <a:picLocks noChangeAspect="1" noChangeArrowheads="1"/>
          </p:cNvPicPr>
          <p:nvPr/>
        </p:nvPicPr>
        <mc:AlternateContent xmlns:ma="http://schemas.microsoft.com/office/mac/drawingml/2008/main">
          <mc:Choice Requires="ma">
            <p:blipFill>
              <a:blip r:embed="rId4"/>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a:stretch>
                <a:fillRect/>
              </a:stretch>
            </p:blipFill>
          </mc:Fallback>
        </mc:AlternateContent>
        <p:spPr bwMode="auto">
          <a:xfrm>
            <a:off x="820738" y="1985963"/>
            <a:ext cx="723900" cy="974725"/>
          </a:xfrm>
          <a:prstGeom prst="rect">
            <a:avLst/>
          </a:prstGeom>
          <a:noFill/>
          <a:ln w="9525">
            <a:noFill/>
            <a:miter lim="800000"/>
            <a:headEnd/>
            <a:tailEnd/>
          </a:ln>
        </p:spPr>
      </p:pic>
      <p:sp>
        <p:nvSpPr>
          <p:cNvPr id="65566" name="TextBox 29"/>
          <p:cNvSpPr txBox="1">
            <a:spLocks noChangeArrowheads="1"/>
          </p:cNvSpPr>
          <p:nvPr/>
        </p:nvSpPr>
        <p:spPr bwMode="auto">
          <a:xfrm>
            <a:off x="479425" y="6362700"/>
            <a:ext cx="5027613" cy="338138"/>
          </a:xfrm>
          <a:prstGeom prst="rect">
            <a:avLst/>
          </a:prstGeom>
          <a:noFill/>
          <a:ln w="9525">
            <a:noFill/>
            <a:miter lim="800000"/>
            <a:headEnd/>
            <a:tailEnd/>
          </a:ln>
        </p:spPr>
        <p:txBody>
          <a:bodyPr>
            <a:prstTxWarp prst="textNoShape">
              <a:avLst/>
            </a:prstTxWarp>
            <a:spAutoFit/>
          </a:bodyPr>
          <a:lstStyle/>
          <a:p>
            <a:r>
              <a:rPr lang="en-US" sz="1600" i="1"/>
              <a:t>(Wu and D. , ISIT 2009)</a:t>
            </a:r>
          </a:p>
        </p:txBody>
      </p:sp>
      <p:sp>
        <p:nvSpPr>
          <p:cNvPr id="31" name="TextBox 30"/>
          <p:cNvSpPr txBox="1">
            <a:spLocks noChangeArrowheads="1"/>
          </p:cNvSpPr>
          <p:nvPr/>
        </p:nvSpPr>
        <p:spPr bwMode="auto">
          <a:xfrm>
            <a:off x="1844457" y="2779091"/>
            <a:ext cx="652462" cy="373063"/>
          </a:xfrm>
          <a:prstGeom prst="rect">
            <a:avLst/>
          </a:prstGeom>
          <a:noFill/>
          <a:ln w="9525">
            <a:noFill/>
            <a:miter lim="800000"/>
            <a:headEnd/>
            <a:tailEnd/>
          </a:ln>
        </p:spPr>
        <p:txBody>
          <a:bodyPr>
            <a:prstTxWarp prst="textNoShape">
              <a:avLst/>
            </a:prstTxWarp>
            <a:spAutoFit/>
          </a:bodyPr>
          <a:lstStyle/>
          <a:p>
            <a:r>
              <a:rPr lang="en-US" sz="1800" dirty="0" smtClean="0"/>
              <a:t>1</a:t>
            </a:r>
            <a:endParaRPr lang="en-US" sz="1800" dirty="0"/>
          </a:p>
        </p:txBody>
      </p:sp>
      <p:sp>
        <p:nvSpPr>
          <p:cNvPr id="32" name="TextBox 31"/>
          <p:cNvSpPr txBox="1">
            <a:spLocks noChangeArrowheads="1"/>
          </p:cNvSpPr>
          <p:nvPr/>
        </p:nvSpPr>
        <p:spPr bwMode="auto">
          <a:xfrm>
            <a:off x="2393029" y="3059650"/>
            <a:ext cx="652462" cy="373063"/>
          </a:xfrm>
          <a:prstGeom prst="rect">
            <a:avLst/>
          </a:prstGeom>
          <a:noFill/>
          <a:ln w="9525">
            <a:noFill/>
            <a:miter lim="800000"/>
            <a:headEnd/>
            <a:tailEnd/>
          </a:ln>
        </p:spPr>
        <p:txBody>
          <a:bodyPr>
            <a:prstTxWarp prst="textNoShape">
              <a:avLst/>
            </a:prstTxWarp>
            <a:spAutoFit/>
          </a:bodyPr>
          <a:lstStyle/>
          <a:p>
            <a:r>
              <a:rPr lang="en-US" sz="1800" dirty="0" smtClean="0"/>
              <a:t>1</a:t>
            </a:r>
            <a:endParaRPr lang="en-US" sz="1800" dirty="0"/>
          </a:p>
        </p:txBody>
      </p:sp>
      <p:grpSp>
        <p:nvGrpSpPr>
          <p:cNvPr id="2" name="Group 35"/>
          <p:cNvGrpSpPr/>
          <p:nvPr/>
        </p:nvGrpSpPr>
        <p:grpSpPr>
          <a:xfrm>
            <a:off x="3325198" y="2826633"/>
            <a:ext cx="1048634" cy="477921"/>
            <a:chOff x="3325198" y="2826633"/>
            <a:chExt cx="1048634" cy="477921"/>
          </a:xfrm>
        </p:grpSpPr>
        <p:sp>
          <p:nvSpPr>
            <p:cNvPr id="33" name="TextBox 32"/>
            <p:cNvSpPr txBox="1">
              <a:spLocks noChangeArrowheads="1"/>
            </p:cNvSpPr>
            <p:nvPr/>
          </p:nvSpPr>
          <p:spPr bwMode="auto">
            <a:xfrm>
              <a:off x="3325198" y="2826633"/>
              <a:ext cx="652462" cy="373063"/>
            </a:xfrm>
            <a:prstGeom prst="rect">
              <a:avLst/>
            </a:prstGeom>
            <a:noFill/>
            <a:ln w="9525">
              <a:noFill/>
              <a:miter lim="800000"/>
              <a:headEnd/>
              <a:tailEnd/>
            </a:ln>
          </p:spPr>
          <p:txBody>
            <a:bodyPr>
              <a:prstTxWarp prst="textNoShape">
                <a:avLst/>
              </a:prstTxWarp>
              <a:spAutoFit/>
            </a:bodyPr>
            <a:lstStyle/>
            <a:p>
              <a:r>
                <a:rPr lang="en-US" sz="1800" dirty="0" smtClean="0"/>
                <a:t>1</a:t>
              </a:r>
              <a:endParaRPr lang="en-US" sz="1800" dirty="0"/>
            </a:p>
          </p:txBody>
        </p:sp>
        <p:sp>
          <p:nvSpPr>
            <p:cNvPr id="35" name="TextBox 34"/>
            <p:cNvSpPr txBox="1">
              <a:spLocks noChangeArrowheads="1"/>
            </p:cNvSpPr>
            <p:nvPr/>
          </p:nvSpPr>
          <p:spPr bwMode="auto">
            <a:xfrm>
              <a:off x="3721370" y="2931491"/>
              <a:ext cx="652462" cy="373063"/>
            </a:xfrm>
            <a:prstGeom prst="rect">
              <a:avLst/>
            </a:prstGeom>
            <a:noFill/>
            <a:ln w="9525">
              <a:noFill/>
              <a:miter lim="800000"/>
              <a:headEnd/>
              <a:tailEnd/>
            </a:ln>
          </p:spPr>
          <p:txBody>
            <a:bodyPr>
              <a:prstTxWarp prst="textNoShape">
                <a:avLst/>
              </a:prstTxWarp>
              <a:spAutoFit/>
            </a:bodyPr>
            <a:lstStyle/>
            <a:p>
              <a:r>
                <a:rPr lang="en-US" sz="1800" dirty="0" smtClean="0"/>
                <a:t>1</a:t>
              </a:r>
              <a:endParaRPr lang="en-US" sz="1800" dirty="0"/>
            </a:p>
          </p:txBody>
        </p:sp>
      </p:grpSp>
    </p:spTree>
    <p:custDataLst>
      <p:tags r:id="rId1"/>
    </p:custDataLst>
  </p:cSld>
  <p:clrMapOvr>
    <a:masterClrMapping/>
  </p:clrMapOvr>
  <p:transition advTm="122208"/>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0C13CE6-BD51-574C-BBD2-44B687C64E57}" type="slidenum">
              <a:rPr lang="en-US" smtClean="0"/>
              <a:pPr>
                <a:defRPr/>
              </a:pPr>
              <a:t>59</a:t>
            </a:fld>
            <a:endParaRPr lang="en-US"/>
          </a:p>
        </p:txBody>
      </p:sp>
      <p:graphicFrame>
        <p:nvGraphicFramePr>
          <p:cNvPr id="3" name="Table 2"/>
          <p:cNvGraphicFramePr>
            <a:graphicFrameLocks noGrp="1"/>
          </p:cNvGraphicFramePr>
          <p:nvPr/>
        </p:nvGraphicFramePr>
        <p:xfrm>
          <a:off x="2089276" y="1734132"/>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4" name="Table 3"/>
          <p:cNvGraphicFramePr>
            <a:graphicFrameLocks noGrp="1"/>
          </p:cNvGraphicFramePr>
          <p:nvPr/>
        </p:nvGraphicFramePr>
        <p:xfrm>
          <a:off x="3347763" y="1736332"/>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0</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graphicFrame>
        <p:nvGraphicFramePr>
          <p:cNvPr id="6" name="Table 5"/>
          <p:cNvGraphicFramePr>
            <a:graphicFrameLocks noGrp="1"/>
          </p:cNvGraphicFramePr>
          <p:nvPr/>
        </p:nvGraphicFramePr>
        <p:xfrm>
          <a:off x="2091467" y="2828697"/>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0</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graphicFrame>
        <p:nvGraphicFramePr>
          <p:cNvPr id="7" name="Table 6"/>
          <p:cNvGraphicFramePr>
            <a:graphicFrameLocks noGrp="1"/>
          </p:cNvGraphicFramePr>
          <p:nvPr/>
        </p:nvGraphicFramePr>
        <p:xfrm>
          <a:off x="3349954" y="2830897"/>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8" name="Table 7"/>
          <p:cNvGraphicFramePr>
            <a:graphicFrameLocks noGrp="1"/>
          </p:cNvGraphicFramePr>
          <p:nvPr/>
        </p:nvGraphicFramePr>
        <p:xfrm>
          <a:off x="2080002" y="4005188"/>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9" name="Table 8"/>
          <p:cNvGraphicFramePr>
            <a:graphicFrameLocks noGrp="1"/>
          </p:cNvGraphicFramePr>
          <p:nvPr/>
        </p:nvGraphicFramePr>
        <p:xfrm>
          <a:off x="3338489" y="4007388"/>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10" name="Table 9"/>
          <p:cNvGraphicFramePr>
            <a:graphicFrameLocks noGrp="1"/>
          </p:cNvGraphicFramePr>
          <p:nvPr/>
        </p:nvGraphicFramePr>
        <p:xfrm>
          <a:off x="2082193" y="5277262"/>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2</a:t>
                      </a:r>
                      <a:endParaRPr lang="en-US" dirty="0"/>
                    </a:p>
                  </a:txBody>
                  <a:tcPr/>
                </a:tc>
              </a:tr>
            </a:tbl>
          </a:graphicData>
        </a:graphic>
      </p:graphicFrame>
      <p:graphicFrame>
        <p:nvGraphicFramePr>
          <p:cNvPr id="11" name="Table 10"/>
          <p:cNvGraphicFramePr>
            <a:graphicFrameLocks noGrp="1"/>
          </p:cNvGraphicFramePr>
          <p:nvPr/>
        </p:nvGraphicFramePr>
        <p:xfrm>
          <a:off x="3340680" y="5279462"/>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2</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3</a:t>
                      </a:r>
                      <a:endParaRPr lang="en-US" dirty="0"/>
                    </a:p>
                  </a:txBody>
                  <a:tcPr/>
                </a:tc>
              </a:tr>
            </a:tbl>
          </a:graphicData>
        </a:graphic>
      </p:graphicFrame>
      <p:graphicFrame>
        <p:nvGraphicFramePr>
          <p:cNvPr id="13" name="Table 12"/>
          <p:cNvGraphicFramePr>
            <a:graphicFrameLocks noGrp="1"/>
          </p:cNvGraphicFramePr>
          <p:nvPr/>
        </p:nvGraphicFramePr>
        <p:xfrm>
          <a:off x="895852" y="2830733"/>
          <a:ext cx="1084182" cy="370840"/>
        </p:xfrm>
        <a:graphic>
          <a:graphicData uri="http://schemas.openxmlformats.org/drawingml/2006/table">
            <a:tbl>
              <a:tblPr firstRow="1" bandRow="1">
                <a:tableStyleId>{8A107856-5554-42FB-B03E-39F5DBC370BA}</a:tableStyleId>
              </a:tblPr>
              <a:tblGrid>
                <a:gridCol w="542091"/>
                <a:gridCol w="542091"/>
              </a:tblGrid>
              <a:tr h="370840">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14" name="Table 13"/>
          <p:cNvGraphicFramePr>
            <a:graphicFrameLocks noGrp="1"/>
          </p:cNvGraphicFramePr>
          <p:nvPr/>
        </p:nvGraphicFramePr>
        <p:xfrm>
          <a:off x="898042" y="4007225"/>
          <a:ext cx="1084182" cy="370840"/>
        </p:xfrm>
        <a:graphic>
          <a:graphicData uri="http://schemas.openxmlformats.org/drawingml/2006/table">
            <a:tbl>
              <a:tblPr firstRow="1" bandRow="1">
                <a:tableStyleId>{8A107856-5554-42FB-B03E-39F5DBC370BA}</a:tableStyleId>
              </a:tblPr>
              <a:tblGrid>
                <a:gridCol w="542091"/>
                <a:gridCol w="542091"/>
              </a:tblGrid>
              <a:tr h="370840">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15" name="Table 14"/>
          <p:cNvGraphicFramePr>
            <a:graphicFrameLocks noGrp="1"/>
          </p:cNvGraphicFramePr>
          <p:nvPr/>
        </p:nvGraphicFramePr>
        <p:xfrm>
          <a:off x="898043" y="5277098"/>
          <a:ext cx="1084182" cy="370840"/>
        </p:xfrm>
        <a:graphic>
          <a:graphicData uri="http://schemas.openxmlformats.org/drawingml/2006/table">
            <a:tbl>
              <a:tblPr firstRow="1" bandRow="1">
                <a:tableStyleId>{8A107856-5554-42FB-B03E-39F5DBC370BA}</a:tableStyleId>
              </a:tblPr>
              <a:tblGrid>
                <a:gridCol w="542091"/>
                <a:gridCol w="54209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a:t>
                      </a:r>
                      <a:r>
                        <a:rPr lang="en-US" sz="1800" baseline="30000" dirty="0" smtClean="0"/>
                        <a:t>-1</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a:t>
                      </a:r>
                      <a:r>
                        <a:rPr lang="en-US" sz="1800" baseline="30000" dirty="0" smtClean="0"/>
                        <a:t>-1</a:t>
                      </a:r>
                      <a:endParaRPr lang="en-US" sz="1800" dirty="0" smtClean="0"/>
                    </a:p>
                    <a:p>
                      <a:endParaRPr lang="en-US" dirty="0"/>
                    </a:p>
                  </a:txBody>
                  <a:tcPr/>
                </a:tc>
              </a:tr>
            </a:tbl>
          </a:graphicData>
        </a:graphic>
      </p:graphicFrame>
      <p:graphicFrame>
        <p:nvGraphicFramePr>
          <p:cNvPr id="16" name="Table 15"/>
          <p:cNvGraphicFramePr>
            <a:graphicFrameLocks noGrp="1"/>
          </p:cNvGraphicFramePr>
          <p:nvPr/>
        </p:nvGraphicFramePr>
        <p:xfrm>
          <a:off x="4951304" y="2864434"/>
          <a:ext cx="2256268" cy="370840"/>
        </p:xfrm>
        <a:graphic>
          <a:graphicData uri="http://schemas.openxmlformats.org/drawingml/2006/table">
            <a:tbl>
              <a:tblPr firstRow="1" bandRow="1">
                <a:tableStyleId>{8A107856-5554-42FB-B03E-39F5DBC370BA}</a:tableStyleId>
              </a:tblPr>
              <a:tblGrid>
                <a:gridCol w="564067"/>
                <a:gridCol w="564067"/>
                <a:gridCol w="564067"/>
                <a:gridCol w="564067"/>
              </a:tblGrid>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17" name="Table 16"/>
          <p:cNvGraphicFramePr>
            <a:graphicFrameLocks noGrp="1"/>
          </p:cNvGraphicFramePr>
          <p:nvPr/>
        </p:nvGraphicFramePr>
        <p:xfrm>
          <a:off x="4953494" y="4013616"/>
          <a:ext cx="2256268" cy="370840"/>
        </p:xfrm>
        <a:graphic>
          <a:graphicData uri="http://schemas.openxmlformats.org/drawingml/2006/table">
            <a:tbl>
              <a:tblPr firstRow="1" bandRow="1">
                <a:tableStyleId>{8A107856-5554-42FB-B03E-39F5DBC370BA}</a:tableStyleId>
              </a:tblPr>
              <a:tblGrid>
                <a:gridCol w="564067"/>
                <a:gridCol w="564067"/>
                <a:gridCol w="564067"/>
                <a:gridCol w="564067"/>
              </a:tblGrid>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18" name="Table 17"/>
          <p:cNvGraphicFramePr>
            <a:graphicFrameLocks noGrp="1"/>
          </p:cNvGraphicFramePr>
          <p:nvPr/>
        </p:nvGraphicFramePr>
        <p:xfrm>
          <a:off x="4953494" y="5242527"/>
          <a:ext cx="2324837" cy="370840"/>
        </p:xfrm>
        <a:graphic>
          <a:graphicData uri="http://schemas.openxmlformats.org/drawingml/2006/table">
            <a:tbl>
              <a:tblPr firstRow="1" bandRow="1">
                <a:tableStyleId>{8A107856-5554-42FB-B03E-39F5DBC370BA}</a:tableStyleId>
              </a:tblPr>
              <a:tblGrid>
                <a:gridCol w="564067"/>
                <a:gridCol w="564067"/>
                <a:gridCol w="564067"/>
                <a:gridCol w="63263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a:t>
                      </a:r>
                      <a:r>
                        <a:rPr lang="en-US" sz="1800" baseline="30000" dirty="0" smtClean="0"/>
                        <a:t>-1</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23</a:t>
                      </a:r>
                      <a:r>
                        <a:rPr lang="en-US" sz="1400" baseline="30000" dirty="0" smtClean="0"/>
                        <a:t>-1</a:t>
                      </a:r>
                      <a:endParaRPr lang="en-US" sz="1400" dirty="0" smtClean="0"/>
                    </a:p>
                    <a:p>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sp>
        <p:nvSpPr>
          <p:cNvPr id="19" name="TextBox 18"/>
          <p:cNvSpPr txBox="1"/>
          <p:nvPr/>
        </p:nvSpPr>
        <p:spPr>
          <a:xfrm>
            <a:off x="860292" y="2348588"/>
            <a:ext cx="628148" cy="461665"/>
          </a:xfrm>
          <a:prstGeom prst="rect">
            <a:avLst/>
          </a:prstGeom>
          <a:noFill/>
        </p:spPr>
        <p:txBody>
          <a:bodyPr wrap="square" rtlCol="0">
            <a:spAutoFit/>
          </a:bodyPr>
          <a:lstStyle/>
          <a:p>
            <a:r>
              <a:rPr lang="en-US" dirty="0" smtClean="0"/>
              <a:t>v</a:t>
            </a:r>
            <a:r>
              <a:rPr lang="en-US" baseline="-25000" dirty="0" smtClean="0"/>
              <a:t>2</a:t>
            </a:r>
            <a:endParaRPr lang="en-US" baseline="-25000" dirty="0"/>
          </a:p>
        </p:txBody>
      </p:sp>
      <p:sp>
        <p:nvSpPr>
          <p:cNvPr id="20" name="TextBox 19"/>
          <p:cNvSpPr txBox="1"/>
          <p:nvPr/>
        </p:nvSpPr>
        <p:spPr>
          <a:xfrm>
            <a:off x="876139" y="3579698"/>
            <a:ext cx="628148" cy="461665"/>
          </a:xfrm>
          <a:prstGeom prst="rect">
            <a:avLst/>
          </a:prstGeom>
          <a:noFill/>
        </p:spPr>
        <p:txBody>
          <a:bodyPr wrap="square" rtlCol="0">
            <a:spAutoFit/>
          </a:bodyPr>
          <a:lstStyle/>
          <a:p>
            <a:r>
              <a:rPr lang="en-US" dirty="0" smtClean="0"/>
              <a:t>v</a:t>
            </a:r>
            <a:r>
              <a:rPr lang="en-US" baseline="-25000" dirty="0" smtClean="0"/>
              <a:t>3</a:t>
            </a:r>
            <a:endParaRPr lang="en-US" baseline="-25000" dirty="0"/>
          </a:p>
        </p:txBody>
      </p:sp>
      <p:sp>
        <p:nvSpPr>
          <p:cNvPr id="21" name="TextBox 20"/>
          <p:cNvSpPr txBox="1"/>
          <p:nvPr/>
        </p:nvSpPr>
        <p:spPr>
          <a:xfrm>
            <a:off x="889794" y="4822263"/>
            <a:ext cx="628148" cy="461665"/>
          </a:xfrm>
          <a:prstGeom prst="rect">
            <a:avLst/>
          </a:prstGeom>
          <a:noFill/>
        </p:spPr>
        <p:txBody>
          <a:bodyPr wrap="square" rtlCol="0">
            <a:spAutoFit/>
          </a:bodyPr>
          <a:lstStyle/>
          <a:p>
            <a:r>
              <a:rPr lang="en-US" dirty="0" smtClean="0"/>
              <a:t>v</a:t>
            </a:r>
            <a:r>
              <a:rPr lang="en-US" baseline="-25000" dirty="0" smtClean="0"/>
              <a:t>4</a:t>
            </a:r>
            <a:endParaRPr lang="en-US" baseline="-25000" dirty="0"/>
          </a:p>
        </p:txBody>
      </p:sp>
      <p:sp>
        <p:nvSpPr>
          <p:cNvPr id="22" name="TextBox 21"/>
          <p:cNvSpPr txBox="1"/>
          <p:nvPr/>
        </p:nvSpPr>
        <p:spPr>
          <a:xfrm>
            <a:off x="4506283" y="2812843"/>
            <a:ext cx="450629" cy="461665"/>
          </a:xfrm>
          <a:prstGeom prst="rect">
            <a:avLst/>
          </a:prstGeom>
          <a:noFill/>
        </p:spPr>
        <p:txBody>
          <a:bodyPr wrap="square" rtlCol="0">
            <a:spAutoFit/>
          </a:bodyPr>
          <a:lstStyle/>
          <a:p>
            <a:r>
              <a:rPr lang="en-US" dirty="0" smtClean="0"/>
              <a:t>=</a:t>
            </a:r>
            <a:endParaRPr lang="en-US" dirty="0"/>
          </a:p>
        </p:txBody>
      </p:sp>
      <p:sp>
        <p:nvSpPr>
          <p:cNvPr id="23" name="TextBox 22"/>
          <p:cNvSpPr txBox="1"/>
          <p:nvPr/>
        </p:nvSpPr>
        <p:spPr>
          <a:xfrm>
            <a:off x="4522129" y="3989335"/>
            <a:ext cx="450629" cy="461665"/>
          </a:xfrm>
          <a:prstGeom prst="rect">
            <a:avLst/>
          </a:prstGeom>
          <a:noFill/>
        </p:spPr>
        <p:txBody>
          <a:bodyPr wrap="square" rtlCol="0">
            <a:spAutoFit/>
          </a:bodyPr>
          <a:lstStyle/>
          <a:p>
            <a:r>
              <a:rPr lang="en-US" dirty="0" smtClean="0"/>
              <a:t>=</a:t>
            </a:r>
            <a:endParaRPr lang="en-US" dirty="0"/>
          </a:p>
        </p:txBody>
      </p:sp>
      <p:sp>
        <p:nvSpPr>
          <p:cNvPr id="24" name="TextBox 23"/>
          <p:cNvSpPr txBox="1"/>
          <p:nvPr/>
        </p:nvSpPr>
        <p:spPr>
          <a:xfrm>
            <a:off x="4522129" y="5259209"/>
            <a:ext cx="450629" cy="461665"/>
          </a:xfrm>
          <a:prstGeom prst="rect">
            <a:avLst/>
          </a:prstGeom>
          <a:noFill/>
        </p:spPr>
        <p:txBody>
          <a:bodyPr wrap="square" rtlCol="0">
            <a:spAutoFit/>
          </a:bodyPr>
          <a:lstStyle/>
          <a:p>
            <a:r>
              <a:rPr lang="en-US" dirty="0" smtClean="0"/>
              <a:t>=</a:t>
            </a:r>
            <a:endParaRPr lang="en-US" dirty="0"/>
          </a:p>
        </p:txBody>
      </p:sp>
      <p:sp>
        <p:nvSpPr>
          <p:cNvPr id="25" name="Rectangle 2"/>
          <p:cNvSpPr txBox="1">
            <a:spLocks noChangeArrowheads="1"/>
          </p:cNvSpPr>
          <p:nvPr/>
        </p:nvSpPr>
        <p:spPr bwMode="auto">
          <a:xfrm>
            <a:off x="211138" y="163513"/>
            <a:ext cx="8801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rPr>
              <a:t>Exact Repair-interference</a:t>
            </a:r>
            <a:r>
              <a:rPr kumimoji="0" lang="en-US" sz="3200" b="1" i="0" u="none" strike="noStrike" kern="0" cap="none" spc="0" normalizeH="0" noProof="0" dirty="0" smtClean="0">
                <a:ln>
                  <a:noFill/>
                </a:ln>
                <a:solidFill>
                  <a:srgbClr val="B2B2B2"/>
                </a:solidFill>
                <a:effectLst/>
                <a:uLnTx/>
                <a:uFillTx/>
                <a:latin typeface="+mj-lt"/>
                <a:ea typeface="ＭＳ Ｐゴシック" pitchFamily="-112" charset="-128"/>
                <a:cs typeface="ＭＳ Ｐゴシック" pitchFamily="-112" charset="-128"/>
              </a:rPr>
              <a:t> alignment</a:t>
            </a:r>
            <a:endPar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storing with an (n,k) code</a:t>
            </a:r>
          </a:p>
        </p:txBody>
      </p:sp>
      <p:sp>
        <p:nvSpPr>
          <p:cNvPr id="3" name="Content Placeholder 2"/>
          <p:cNvSpPr>
            <a:spLocks noGrp="1"/>
          </p:cNvSpPr>
          <p:nvPr>
            <p:ph idx="1"/>
          </p:nvPr>
        </p:nvSpPr>
        <p:spPr/>
        <p:txBody>
          <a:bodyPr/>
          <a:lstStyle/>
          <a:p>
            <a:pPr>
              <a:defRPr/>
            </a:pPr>
            <a:r>
              <a:rPr lang="en-US" sz="2400" dirty="0" smtClean="0"/>
              <a:t>An (</a:t>
            </a:r>
            <a:r>
              <a:rPr lang="en-US" sz="2400" dirty="0" err="1" smtClean="0"/>
              <a:t>n,k</a:t>
            </a:r>
            <a:r>
              <a:rPr lang="en-US" sz="2400" dirty="0" smtClean="0"/>
              <a:t>) erasure code provides a way to:</a:t>
            </a:r>
          </a:p>
          <a:p>
            <a:pPr>
              <a:defRPr/>
            </a:pPr>
            <a:endParaRPr lang="en-US" sz="2400" dirty="0" smtClean="0"/>
          </a:p>
          <a:p>
            <a:pPr>
              <a:defRPr/>
            </a:pPr>
            <a:r>
              <a:rPr lang="en-US" sz="2400" dirty="0" smtClean="0"/>
              <a:t>Take </a:t>
            </a:r>
            <a:r>
              <a:rPr lang="en-US" sz="2400" dirty="0" err="1" smtClean="0"/>
              <a:t>k</a:t>
            </a:r>
            <a:r>
              <a:rPr lang="en-US" sz="2400" dirty="0" smtClean="0"/>
              <a:t> packets and generate </a:t>
            </a:r>
            <a:r>
              <a:rPr lang="en-US" sz="2400" dirty="0" err="1" smtClean="0"/>
              <a:t>n</a:t>
            </a:r>
            <a:r>
              <a:rPr lang="en-US" sz="2400" dirty="0" smtClean="0"/>
              <a:t> packets </a:t>
            </a:r>
            <a:r>
              <a:rPr lang="en-US" sz="2400" b="1" i="1" dirty="0" smtClean="0">
                <a:solidFill>
                  <a:srgbClr val="FF6600"/>
                </a:solidFill>
              </a:rPr>
              <a:t>of the same size </a:t>
            </a:r>
            <a:r>
              <a:rPr lang="en-US" sz="2400" dirty="0" smtClean="0"/>
              <a:t>such that</a:t>
            </a:r>
          </a:p>
          <a:p>
            <a:pPr>
              <a:defRPr/>
            </a:pPr>
            <a:r>
              <a:rPr lang="en-US" sz="2400" b="1" dirty="0" smtClean="0"/>
              <a:t>Any </a:t>
            </a:r>
            <a:r>
              <a:rPr lang="en-US" sz="2400" dirty="0" err="1" smtClean="0"/>
              <a:t>k</a:t>
            </a:r>
            <a:r>
              <a:rPr lang="en-US" sz="2400" dirty="0" smtClean="0"/>
              <a:t> out of </a:t>
            </a:r>
            <a:r>
              <a:rPr lang="en-US" sz="2400" dirty="0" err="1" smtClean="0"/>
              <a:t>n</a:t>
            </a:r>
            <a:r>
              <a:rPr lang="en-US" sz="2400" dirty="0" smtClean="0"/>
              <a:t> suffice to reconstruct the original </a:t>
            </a:r>
            <a:r>
              <a:rPr lang="en-US" sz="2400" dirty="0" err="1" smtClean="0"/>
              <a:t>k</a:t>
            </a:r>
            <a:endParaRPr lang="en-US" sz="2400" dirty="0" smtClean="0"/>
          </a:p>
          <a:p>
            <a:pPr>
              <a:defRPr/>
            </a:pPr>
            <a:endParaRPr lang="en-US" sz="2400" dirty="0" smtClean="0"/>
          </a:p>
          <a:p>
            <a:pPr>
              <a:defRPr/>
            </a:pPr>
            <a:r>
              <a:rPr lang="en-US" sz="2400" dirty="0" smtClean="0"/>
              <a:t>Optimal reliability for that given redundancy. Well-known and used frequently, e.g. Reed-Solomon codes, Array codes, LDPC and Turbo codes. </a:t>
            </a:r>
          </a:p>
          <a:p>
            <a:pPr>
              <a:defRPr/>
            </a:pPr>
            <a:endParaRPr lang="en-US" sz="2400" dirty="0" smtClean="0"/>
          </a:p>
          <a:p>
            <a:pPr>
              <a:defRPr/>
            </a:pPr>
            <a:r>
              <a:rPr lang="en-US" sz="2400" dirty="0" smtClean="0"/>
              <a:t>Assume that each packet is stored at a different node, </a:t>
            </a:r>
            <a:r>
              <a:rPr lang="en-US" sz="2400" b="1" dirty="0" smtClean="0">
                <a:solidFill>
                  <a:schemeClr val="tx1">
                    <a:lumMod val="50000"/>
                    <a:lumOff val="50000"/>
                  </a:schemeClr>
                </a:solidFill>
              </a:rPr>
              <a:t>distributed </a:t>
            </a:r>
            <a:r>
              <a:rPr lang="en-US" sz="2400" dirty="0" smtClean="0"/>
              <a:t>in a network. </a:t>
            </a:r>
          </a:p>
          <a:p>
            <a:pPr>
              <a:defRPr/>
            </a:pPr>
            <a:endParaRPr lang="en-US" dirty="0"/>
          </a:p>
        </p:txBody>
      </p:sp>
      <p:sp>
        <p:nvSpPr>
          <p:cNvPr id="18436" name="Slide Number Placeholder 3"/>
          <p:cNvSpPr>
            <a:spLocks noGrp="1"/>
          </p:cNvSpPr>
          <p:nvPr>
            <p:ph type="sldNum" sz="quarter" idx="12"/>
          </p:nvPr>
        </p:nvSpPr>
        <p:spPr>
          <a:noFill/>
        </p:spPr>
        <p:txBody>
          <a:bodyPr/>
          <a:lstStyle/>
          <a:p>
            <a:fld id="{D2A510BD-CEF6-204C-A177-600B934DDB4D}" type="slidenum">
              <a:rPr lang="en-US" smtClean="0">
                <a:latin typeface="Arial" charset="0"/>
              </a:rPr>
              <a:pPr/>
              <a:t>6</a:t>
            </a:fld>
            <a:endParaRPr lang="en-US"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 name="Rectangle 60"/>
          <p:cNvSpPr/>
          <p:nvPr/>
        </p:nvSpPr>
        <p:spPr>
          <a:xfrm>
            <a:off x="6333406" y="3129092"/>
            <a:ext cx="1215331" cy="179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80C13CE6-BD51-574C-BBD2-44B687C64E57}" type="slidenum">
              <a:rPr lang="en-US" smtClean="0"/>
              <a:pPr>
                <a:defRPr/>
              </a:pPr>
              <a:t>60</a:t>
            </a:fld>
            <a:endParaRPr lang="en-US"/>
          </a:p>
        </p:txBody>
      </p:sp>
      <p:graphicFrame>
        <p:nvGraphicFramePr>
          <p:cNvPr id="3" name="Table 2"/>
          <p:cNvGraphicFramePr>
            <a:graphicFrameLocks noGrp="1"/>
          </p:cNvGraphicFramePr>
          <p:nvPr/>
        </p:nvGraphicFramePr>
        <p:xfrm>
          <a:off x="2266796" y="1474691"/>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4" name="Table 3"/>
          <p:cNvGraphicFramePr>
            <a:graphicFrameLocks noGrp="1"/>
          </p:cNvGraphicFramePr>
          <p:nvPr/>
        </p:nvGraphicFramePr>
        <p:xfrm>
          <a:off x="3525283" y="1476891"/>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0</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graphicFrame>
        <p:nvGraphicFramePr>
          <p:cNvPr id="6" name="Table 5"/>
          <p:cNvGraphicFramePr>
            <a:graphicFrameLocks noGrp="1"/>
          </p:cNvGraphicFramePr>
          <p:nvPr/>
        </p:nvGraphicFramePr>
        <p:xfrm>
          <a:off x="2268987" y="2569256"/>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0</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graphicFrame>
        <p:nvGraphicFramePr>
          <p:cNvPr id="7" name="Table 6"/>
          <p:cNvGraphicFramePr>
            <a:graphicFrameLocks noGrp="1"/>
          </p:cNvGraphicFramePr>
          <p:nvPr/>
        </p:nvGraphicFramePr>
        <p:xfrm>
          <a:off x="3527474" y="2571456"/>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8" name="Table 7"/>
          <p:cNvGraphicFramePr>
            <a:graphicFrameLocks noGrp="1"/>
          </p:cNvGraphicFramePr>
          <p:nvPr/>
        </p:nvGraphicFramePr>
        <p:xfrm>
          <a:off x="2257522" y="3745747"/>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9" name="Table 8"/>
          <p:cNvGraphicFramePr>
            <a:graphicFrameLocks noGrp="1"/>
          </p:cNvGraphicFramePr>
          <p:nvPr/>
        </p:nvGraphicFramePr>
        <p:xfrm>
          <a:off x="3516009" y="3747947"/>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10" name="Table 9"/>
          <p:cNvGraphicFramePr>
            <a:graphicFrameLocks noGrp="1"/>
          </p:cNvGraphicFramePr>
          <p:nvPr/>
        </p:nvGraphicFramePr>
        <p:xfrm>
          <a:off x="2259713" y="5017821"/>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2</a:t>
                      </a:r>
                      <a:endParaRPr lang="en-US" dirty="0"/>
                    </a:p>
                  </a:txBody>
                  <a:tcPr/>
                </a:tc>
              </a:tr>
            </a:tbl>
          </a:graphicData>
        </a:graphic>
      </p:graphicFrame>
      <p:graphicFrame>
        <p:nvGraphicFramePr>
          <p:cNvPr id="11" name="Table 10"/>
          <p:cNvGraphicFramePr>
            <a:graphicFrameLocks noGrp="1"/>
          </p:cNvGraphicFramePr>
          <p:nvPr/>
        </p:nvGraphicFramePr>
        <p:xfrm>
          <a:off x="3518200" y="5020021"/>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2</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3</a:t>
                      </a:r>
                      <a:endParaRPr lang="en-US" dirty="0"/>
                    </a:p>
                  </a:txBody>
                  <a:tcPr/>
                </a:tc>
              </a:tr>
            </a:tbl>
          </a:graphicData>
        </a:graphic>
      </p:graphicFrame>
      <p:graphicFrame>
        <p:nvGraphicFramePr>
          <p:cNvPr id="13" name="Table 12"/>
          <p:cNvGraphicFramePr>
            <a:graphicFrameLocks noGrp="1"/>
          </p:cNvGraphicFramePr>
          <p:nvPr/>
        </p:nvGraphicFramePr>
        <p:xfrm>
          <a:off x="1073372" y="2571292"/>
          <a:ext cx="1084182" cy="370840"/>
        </p:xfrm>
        <a:graphic>
          <a:graphicData uri="http://schemas.openxmlformats.org/drawingml/2006/table">
            <a:tbl>
              <a:tblPr firstRow="1" bandRow="1">
                <a:tableStyleId>{8A107856-5554-42FB-B03E-39F5DBC370BA}</a:tableStyleId>
              </a:tblPr>
              <a:tblGrid>
                <a:gridCol w="542091"/>
                <a:gridCol w="542091"/>
              </a:tblGrid>
              <a:tr h="370840">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14" name="Table 13"/>
          <p:cNvGraphicFramePr>
            <a:graphicFrameLocks noGrp="1"/>
          </p:cNvGraphicFramePr>
          <p:nvPr/>
        </p:nvGraphicFramePr>
        <p:xfrm>
          <a:off x="1075562" y="3747784"/>
          <a:ext cx="1084182" cy="370840"/>
        </p:xfrm>
        <a:graphic>
          <a:graphicData uri="http://schemas.openxmlformats.org/drawingml/2006/table">
            <a:tbl>
              <a:tblPr firstRow="1" bandRow="1">
                <a:tableStyleId>{8A107856-5554-42FB-B03E-39F5DBC370BA}</a:tableStyleId>
              </a:tblPr>
              <a:tblGrid>
                <a:gridCol w="542091"/>
                <a:gridCol w="542091"/>
              </a:tblGrid>
              <a:tr h="370840">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15" name="Table 14"/>
          <p:cNvGraphicFramePr>
            <a:graphicFrameLocks noGrp="1"/>
          </p:cNvGraphicFramePr>
          <p:nvPr/>
        </p:nvGraphicFramePr>
        <p:xfrm>
          <a:off x="1075563" y="5017657"/>
          <a:ext cx="1084182" cy="370840"/>
        </p:xfrm>
        <a:graphic>
          <a:graphicData uri="http://schemas.openxmlformats.org/drawingml/2006/table">
            <a:tbl>
              <a:tblPr firstRow="1" bandRow="1">
                <a:tableStyleId>{8A107856-5554-42FB-B03E-39F5DBC370BA}</a:tableStyleId>
              </a:tblPr>
              <a:tblGrid>
                <a:gridCol w="542091"/>
                <a:gridCol w="54209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a:t>
                      </a:r>
                      <a:r>
                        <a:rPr lang="en-US" sz="1800" baseline="30000" dirty="0" smtClean="0"/>
                        <a:t>-1</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a:t>
                      </a:r>
                      <a:r>
                        <a:rPr lang="en-US" sz="1800" baseline="30000" dirty="0" smtClean="0"/>
                        <a:t>-1</a:t>
                      </a:r>
                      <a:endParaRPr lang="en-US" sz="1800" dirty="0" smtClean="0"/>
                    </a:p>
                    <a:p>
                      <a:endParaRPr lang="en-US" dirty="0"/>
                    </a:p>
                  </a:txBody>
                  <a:tcPr/>
                </a:tc>
              </a:tr>
            </a:tbl>
          </a:graphicData>
        </a:graphic>
      </p:graphicFrame>
      <p:sp>
        <p:nvSpPr>
          <p:cNvPr id="22" name="Rectangle 21"/>
          <p:cNvSpPr/>
          <p:nvPr/>
        </p:nvSpPr>
        <p:spPr>
          <a:xfrm>
            <a:off x="2225831" y="3714037"/>
            <a:ext cx="1215331" cy="105140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latex-image-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2447099" y="3905202"/>
            <a:ext cx="795371" cy="482438"/>
          </a:xfrm>
          <a:prstGeom prst="rect">
            <a:avLst/>
          </a:prstGeom>
        </p:spPr>
      </p:pic>
      <p:sp>
        <p:nvSpPr>
          <p:cNvPr id="34" name="Rectangle 33"/>
          <p:cNvSpPr/>
          <p:nvPr/>
        </p:nvSpPr>
        <p:spPr>
          <a:xfrm>
            <a:off x="3525285" y="3729891"/>
            <a:ext cx="1215331" cy="1049203"/>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latex-image-1.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3686706" y="3931396"/>
            <a:ext cx="787400" cy="469900"/>
          </a:xfrm>
          <a:prstGeom prst="rect">
            <a:avLst/>
          </a:prstGeom>
        </p:spPr>
      </p:pic>
      <p:sp>
        <p:nvSpPr>
          <p:cNvPr id="35" name="Rectangle 34"/>
          <p:cNvSpPr/>
          <p:nvPr/>
        </p:nvSpPr>
        <p:spPr>
          <a:xfrm>
            <a:off x="2228022" y="4972456"/>
            <a:ext cx="1215331" cy="103554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527476" y="4988309"/>
            <a:ext cx="1215331" cy="1047004"/>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latex-image-1.pdf"/>
          <p:cNvPicPr>
            <a:picLocks noChangeAspect="1"/>
          </p:cNvPicPr>
          <p:nvPr/>
        </p:nvPicPr>
        <mc:AlternateContent xmlns:ma="http://schemas.microsoft.com/office/mac/drawingml/2008/main">
          <mc:Choice Requires="ma">
            <p:blipFill>
              <a:blip r:embed="rId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tretch>
                <a:fillRect/>
              </a:stretch>
            </p:blipFill>
          </mc:Fallback>
        </mc:AlternateContent>
        <p:spPr>
          <a:xfrm>
            <a:off x="2436758" y="5160305"/>
            <a:ext cx="774700" cy="469900"/>
          </a:xfrm>
          <a:prstGeom prst="rect">
            <a:avLst/>
          </a:prstGeom>
        </p:spPr>
      </p:pic>
      <p:pic>
        <p:nvPicPr>
          <p:cNvPr id="26" name="Picture 25" descr="latex-image-1.pdf"/>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tretch>
                <a:fillRect/>
              </a:stretch>
            </p:blipFill>
          </mc:Fallback>
        </mc:AlternateContent>
        <p:spPr>
          <a:xfrm>
            <a:off x="3714017" y="5160304"/>
            <a:ext cx="787400" cy="469900"/>
          </a:xfrm>
          <a:prstGeom prst="rect">
            <a:avLst/>
          </a:prstGeom>
        </p:spPr>
      </p:pic>
      <p:sp>
        <p:nvSpPr>
          <p:cNvPr id="38" name="Rectangle 37"/>
          <p:cNvSpPr/>
          <p:nvPr/>
        </p:nvSpPr>
        <p:spPr>
          <a:xfrm>
            <a:off x="921485" y="3720635"/>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962451" y="2532690"/>
            <a:ext cx="1215331" cy="52593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descr="latex-image-1.pdf"/>
          <p:cNvPicPr>
            <a:picLocks noChangeAspect="1"/>
          </p:cNvPicPr>
          <p:nvPr/>
        </p:nvPicPr>
        <mc:AlternateContent xmlns:ma="http://schemas.microsoft.com/office/mac/drawingml/2008/main">
          <mc:Choice Requires="ma">
            <p:blipFill>
              <a:blip r:embed="rId1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tretch>
                <a:fillRect/>
              </a:stretch>
            </p:blipFill>
          </mc:Fallback>
        </mc:AlternateContent>
        <p:spPr>
          <a:xfrm>
            <a:off x="1351294" y="3745627"/>
            <a:ext cx="596900" cy="431800"/>
          </a:xfrm>
          <a:prstGeom prst="rect">
            <a:avLst/>
          </a:prstGeom>
        </p:spPr>
      </p:pic>
      <p:sp>
        <p:nvSpPr>
          <p:cNvPr id="43" name="Rectangle 42"/>
          <p:cNvSpPr/>
          <p:nvPr/>
        </p:nvSpPr>
        <p:spPr>
          <a:xfrm>
            <a:off x="910021" y="4979054"/>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descr="latex-image-1.pdf"/>
          <p:cNvPicPr>
            <a:picLocks noChangeAspect="1"/>
          </p:cNvPicPr>
          <p:nvPr/>
        </p:nvPicPr>
        <mc:AlternateContent xmlns:ma="http://schemas.microsoft.com/office/mac/drawingml/2008/main">
          <mc:Choice Requires="ma">
            <p:blipFill>
              <a:blip r:embed="rId1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tretch>
                <a:fillRect/>
              </a:stretch>
            </p:blipFill>
          </mc:Fallback>
        </mc:AlternateContent>
        <p:spPr>
          <a:xfrm>
            <a:off x="1408107" y="5031355"/>
            <a:ext cx="596900" cy="431800"/>
          </a:xfrm>
          <a:prstGeom prst="rect">
            <a:avLst/>
          </a:prstGeom>
        </p:spPr>
      </p:pic>
      <p:sp>
        <p:nvSpPr>
          <p:cNvPr id="45" name="Rectangle 44"/>
          <p:cNvSpPr/>
          <p:nvPr/>
        </p:nvSpPr>
        <p:spPr>
          <a:xfrm>
            <a:off x="950986" y="3072274"/>
            <a:ext cx="1215331" cy="179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descr="latex-image-1.pdf"/>
          <p:cNvPicPr>
            <a:picLocks noChangeAspect="1"/>
          </p:cNvPicPr>
          <p:nvPr/>
        </p:nvPicPr>
        <mc:AlternateContent xmlns:ma="http://schemas.microsoft.com/office/mac/drawingml/2008/main">
          <mc:Choice Requires="ma">
            <p:blipFill>
              <a:blip r:embed="rId1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tretch>
                <a:fillRect/>
              </a:stretch>
            </p:blipFill>
          </mc:Fallback>
        </mc:AlternateContent>
        <p:spPr>
          <a:xfrm>
            <a:off x="1075377" y="2663432"/>
            <a:ext cx="1066800" cy="520700"/>
          </a:xfrm>
          <a:prstGeom prst="rect">
            <a:avLst/>
          </a:prstGeom>
        </p:spPr>
      </p:pic>
      <p:sp>
        <p:nvSpPr>
          <p:cNvPr id="46" name="Rectangle 45"/>
          <p:cNvSpPr/>
          <p:nvPr/>
        </p:nvSpPr>
        <p:spPr>
          <a:xfrm>
            <a:off x="5047610" y="3777454"/>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descr="latex-image-1.pdf"/>
          <p:cNvPicPr>
            <a:picLocks noChangeAspect="1"/>
          </p:cNvPicPr>
          <p:nvPr/>
        </p:nvPicPr>
        <mc:AlternateContent xmlns:ma="http://schemas.microsoft.com/office/mac/drawingml/2008/main">
          <mc:Choice Requires="ma">
            <p:blipFill>
              <a:blip r:embed="rId1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5"/>
              <a:stretch>
                <a:fillRect/>
              </a:stretch>
            </p:blipFill>
          </mc:Fallback>
        </mc:AlternateContent>
        <p:spPr>
          <a:xfrm>
            <a:off x="5076134" y="3809621"/>
            <a:ext cx="1142429" cy="438611"/>
          </a:xfrm>
          <a:prstGeom prst="rect">
            <a:avLst/>
          </a:prstGeom>
        </p:spPr>
      </p:pic>
      <p:sp>
        <p:nvSpPr>
          <p:cNvPr id="51" name="Rectangle 50"/>
          <p:cNvSpPr/>
          <p:nvPr/>
        </p:nvSpPr>
        <p:spPr>
          <a:xfrm>
            <a:off x="6347064" y="3779655"/>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latex-image-1.pdf"/>
          <p:cNvPicPr>
            <a:picLocks noChangeAspect="1"/>
          </p:cNvPicPr>
          <p:nvPr/>
        </p:nvPicPr>
        <mc:AlternateContent xmlns:ma="http://schemas.microsoft.com/office/mac/drawingml/2008/main">
          <mc:Choice Requires="ma">
            <p:blipFill>
              <a:blip r:embed="rId1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7"/>
              <a:stretch>
                <a:fillRect/>
              </a:stretch>
            </p:blipFill>
          </mc:Fallback>
        </mc:AlternateContent>
        <p:spPr>
          <a:xfrm>
            <a:off x="6394357" y="3865988"/>
            <a:ext cx="1071894" cy="407889"/>
          </a:xfrm>
          <a:prstGeom prst="rect">
            <a:avLst/>
          </a:prstGeom>
        </p:spPr>
      </p:pic>
      <p:sp>
        <p:nvSpPr>
          <p:cNvPr id="54" name="Rectangle 53"/>
          <p:cNvSpPr/>
          <p:nvPr/>
        </p:nvSpPr>
        <p:spPr>
          <a:xfrm>
            <a:off x="6308288" y="4997109"/>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5036143" y="4994908"/>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descr="latex-image-1.pdf"/>
          <p:cNvPicPr>
            <a:picLocks noChangeAspect="1"/>
          </p:cNvPicPr>
          <p:nvPr/>
        </p:nvPicPr>
        <mc:AlternateContent xmlns:ma="http://schemas.microsoft.com/office/mac/drawingml/2008/main">
          <mc:Choice Requires="ma">
            <p:blipFill>
              <a:blip r:embed="rId1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9"/>
              <a:stretch>
                <a:fillRect/>
              </a:stretch>
            </p:blipFill>
          </mc:Fallback>
        </mc:AlternateContent>
        <p:spPr>
          <a:xfrm>
            <a:off x="6476288" y="5052186"/>
            <a:ext cx="1044976" cy="397646"/>
          </a:xfrm>
          <a:prstGeom prst="rect">
            <a:avLst/>
          </a:prstGeom>
        </p:spPr>
      </p:pic>
      <p:pic>
        <p:nvPicPr>
          <p:cNvPr id="48" name="Picture 47" descr="latex-image-1.pdf"/>
          <p:cNvPicPr>
            <a:picLocks noChangeAspect="1"/>
          </p:cNvPicPr>
          <p:nvPr/>
        </p:nvPicPr>
        <mc:AlternateContent xmlns:ma="http://schemas.microsoft.com/office/mac/drawingml/2008/main">
          <mc:Choice Requires="ma">
            <p:blipFill>
              <a:blip r:embed="rId2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1"/>
              <a:stretch>
                <a:fillRect/>
              </a:stretch>
            </p:blipFill>
          </mc:Fallback>
        </mc:AlternateContent>
        <p:spPr>
          <a:xfrm>
            <a:off x="5103442" y="5065839"/>
            <a:ext cx="1035734" cy="397648"/>
          </a:xfrm>
          <a:prstGeom prst="rect">
            <a:avLst/>
          </a:prstGeom>
        </p:spPr>
      </p:pic>
      <p:sp>
        <p:nvSpPr>
          <p:cNvPr id="59" name="Rectangle 58"/>
          <p:cNvSpPr/>
          <p:nvPr/>
        </p:nvSpPr>
        <p:spPr>
          <a:xfrm>
            <a:off x="6317560" y="2589509"/>
            <a:ext cx="1215331" cy="52593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descr="latex-image-1.pdf"/>
          <p:cNvPicPr>
            <a:picLocks noChangeAspect="1"/>
          </p:cNvPicPr>
          <p:nvPr/>
        </p:nvPicPr>
        <mc:AlternateContent xmlns:ma="http://schemas.microsoft.com/office/mac/drawingml/2008/main">
          <mc:Choice Requires="ma">
            <p:blipFill>
              <a:blip r:embed="rId1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tretch>
                <a:fillRect/>
              </a:stretch>
            </p:blipFill>
          </mc:Fallback>
        </mc:AlternateContent>
        <p:spPr>
          <a:xfrm>
            <a:off x="6430486" y="2720251"/>
            <a:ext cx="1066800" cy="520700"/>
          </a:xfrm>
          <a:prstGeom prst="rect">
            <a:avLst/>
          </a:prstGeom>
        </p:spPr>
      </p:pic>
      <p:sp>
        <p:nvSpPr>
          <p:cNvPr id="62" name="Rectangle 61"/>
          <p:cNvSpPr/>
          <p:nvPr/>
        </p:nvSpPr>
        <p:spPr>
          <a:xfrm>
            <a:off x="5038333" y="3131292"/>
            <a:ext cx="1215331" cy="179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5036143" y="2578054"/>
            <a:ext cx="1215331" cy="52593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 name="Picture 64" descr="latex-image-1.pdf"/>
          <p:cNvPicPr>
            <a:picLocks noChangeAspect="1"/>
          </p:cNvPicPr>
          <p:nvPr/>
        </p:nvPicPr>
        <mc:AlternateContent xmlns:ma="http://schemas.microsoft.com/office/mac/drawingml/2008/main">
          <mc:Choice Requires="ma">
            <p:blipFill>
              <a:blip r:embed="rId2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3"/>
              <a:stretch>
                <a:fillRect/>
              </a:stretch>
            </p:blipFill>
          </mc:Fallback>
        </mc:AlternateContent>
        <p:spPr>
          <a:xfrm>
            <a:off x="5531362" y="2856463"/>
            <a:ext cx="215900" cy="330200"/>
          </a:xfrm>
          <a:prstGeom prst="rect">
            <a:avLst/>
          </a:prstGeom>
        </p:spPr>
      </p:pic>
      <p:sp>
        <p:nvSpPr>
          <p:cNvPr id="67" name="Rectangle 66"/>
          <p:cNvSpPr/>
          <p:nvPr/>
        </p:nvSpPr>
        <p:spPr>
          <a:xfrm>
            <a:off x="2255332" y="2514636"/>
            <a:ext cx="1215331" cy="105140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descr="latex-image-1.pdf"/>
          <p:cNvPicPr>
            <a:picLocks noChangeAspect="1"/>
          </p:cNvPicPr>
          <p:nvPr/>
        </p:nvPicPr>
        <mc:AlternateContent xmlns:ma="http://schemas.microsoft.com/office/mac/drawingml/2008/main">
          <mc:Choice Requires="ma">
            <p:blipFill>
              <a:blip r:embed="rId2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3"/>
              <a:stretch>
                <a:fillRect/>
              </a:stretch>
            </p:blipFill>
          </mc:Fallback>
        </mc:AlternateContent>
        <p:spPr>
          <a:xfrm>
            <a:off x="2745660" y="2870118"/>
            <a:ext cx="215900" cy="330200"/>
          </a:xfrm>
          <a:prstGeom prst="rect">
            <a:avLst/>
          </a:prstGeom>
        </p:spPr>
      </p:pic>
      <p:sp>
        <p:nvSpPr>
          <p:cNvPr id="68" name="Rectangle 67"/>
          <p:cNvSpPr/>
          <p:nvPr/>
        </p:nvSpPr>
        <p:spPr>
          <a:xfrm>
            <a:off x="3527475" y="2530492"/>
            <a:ext cx="1215331" cy="105140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latex-image-1.pdf"/>
          <p:cNvPicPr>
            <a:picLocks noChangeAspect="1"/>
          </p:cNvPicPr>
          <p:nvPr/>
        </p:nvPicPr>
        <mc:AlternateContent xmlns:ma="http://schemas.microsoft.com/office/mac/drawingml/2008/main">
          <mc:Choice Requires="ma">
            <p:blipFill>
              <a:blip r:embed="rId2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5"/>
              <a:stretch>
                <a:fillRect/>
              </a:stretch>
            </p:blipFill>
          </mc:Fallback>
        </mc:AlternateContent>
        <p:spPr>
          <a:xfrm>
            <a:off x="4077541" y="2824895"/>
            <a:ext cx="228600" cy="375708"/>
          </a:xfrm>
          <a:prstGeom prst="rect">
            <a:avLst/>
          </a:prstGeom>
        </p:spPr>
      </p:pic>
      <p:sp>
        <p:nvSpPr>
          <p:cNvPr id="69" name="Rectangle 68"/>
          <p:cNvSpPr/>
          <p:nvPr/>
        </p:nvSpPr>
        <p:spPr>
          <a:xfrm>
            <a:off x="3541130" y="1342544"/>
            <a:ext cx="1215331" cy="105140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69" descr="latex-image-1.pdf"/>
          <p:cNvPicPr>
            <a:picLocks noChangeAspect="1"/>
          </p:cNvPicPr>
          <p:nvPr/>
        </p:nvPicPr>
        <mc:AlternateContent xmlns:ma="http://schemas.microsoft.com/office/mac/drawingml/2008/main">
          <mc:Choice Requires="ma">
            <p:blipFill>
              <a:blip r:embed="rId2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3"/>
              <a:stretch>
                <a:fillRect/>
              </a:stretch>
            </p:blipFill>
          </mc:Fallback>
        </mc:AlternateContent>
        <p:spPr>
          <a:xfrm>
            <a:off x="4031458" y="1698026"/>
            <a:ext cx="215900" cy="330200"/>
          </a:xfrm>
          <a:prstGeom prst="rect">
            <a:avLst/>
          </a:prstGeom>
        </p:spPr>
      </p:pic>
      <p:sp>
        <p:nvSpPr>
          <p:cNvPr id="71" name="Rectangle 70"/>
          <p:cNvSpPr/>
          <p:nvPr/>
        </p:nvSpPr>
        <p:spPr>
          <a:xfrm>
            <a:off x="2232402" y="1331091"/>
            <a:ext cx="1215331" cy="105140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71" descr="latex-image-1.pdf"/>
          <p:cNvPicPr>
            <a:picLocks noChangeAspect="1"/>
          </p:cNvPicPr>
          <p:nvPr/>
        </p:nvPicPr>
        <mc:AlternateContent xmlns:ma="http://schemas.microsoft.com/office/mac/drawingml/2008/main">
          <mc:Choice Requires="ma">
            <p:blipFill>
              <a:blip r:embed="rId2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5"/>
              <a:stretch>
                <a:fillRect/>
              </a:stretch>
            </p:blipFill>
          </mc:Fallback>
        </mc:AlternateContent>
        <p:spPr>
          <a:xfrm>
            <a:off x="2782468" y="1625494"/>
            <a:ext cx="228600" cy="375708"/>
          </a:xfrm>
          <a:prstGeom prst="rect">
            <a:avLst/>
          </a:prstGeom>
        </p:spPr>
      </p:pic>
      <p:sp>
        <p:nvSpPr>
          <p:cNvPr id="73" name="Rectangle 2"/>
          <p:cNvSpPr txBox="1">
            <a:spLocks noChangeArrowheads="1"/>
          </p:cNvSpPr>
          <p:nvPr/>
        </p:nvSpPr>
        <p:spPr bwMode="auto">
          <a:xfrm>
            <a:off x="211138" y="163513"/>
            <a:ext cx="8801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rPr>
              <a:t>Exact Repair-interference</a:t>
            </a:r>
            <a:r>
              <a:rPr kumimoji="0" lang="en-US" sz="3200" b="1" i="0" u="none" strike="noStrike" kern="0" cap="none" spc="0" normalizeH="0" noProof="0" dirty="0" smtClean="0">
                <a:ln>
                  <a:noFill/>
                </a:ln>
                <a:solidFill>
                  <a:srgbClr val="B2B2B2"/>
                </a:solidFill>
                <a:effectLst/>
                <a:uLnTx/>
                <a:uFillTx/>
                <a:latin typeface="+mj-lt"/>
                <a:ea typeface="ＭＳ Ｐゴシック" pitchFamily="-112" charset="-128"/>
                <a:cs typeface="ＭＳ Ｐゴシック" pitchFamily="-112" charset="-128"/>
              </a:rPr>
              <a:t> alignment</a:t>
            </a:r>
            <a:endPar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endParaRPr>
          </a:p>
        </p:txBody>
      </p:sp>
      <p:sp>
        <p:nvSpPr>
          <p:cNvPr id="74" name="TextBox 73"/>
          <p:cNvSpPr txBox="1"/>
          <p:nvPr/>
        </p:nvSpPr>
        <p:spPr>
          <a:xfrm>
            <a:off x="4711108" y="2799188"/>
            <a:ext cx="450629" cy="461665"/>
          </a:xfrm>
          <a:prstGeom prst="rect">
            <a:avLst/>
          </a:prstGeom>
          <a:noFill/>
        </p:spPr>
        <p:txBody>
          <a:bodyPr wrap="square" rtlCol="0">
            <a:spAutoFit/>
          </a:bodyPr>
          <a:lstStyle/>
          <a:p>
            <a:r>
              <a:rPr lang="en-US" dirty="0" smtClean="0"/>
              <a:t>=</a:t>
            </a:r>
            <a:endParaRPr lang="en-US" dirty="0"/>
          </a:p>
        </p:txBody>
      </p:sp>
      <p:sp>
        <p:nvSpPr>
          <p:cNvPr id="75" name="TextBox 74"/>
          <p:cNvSpPr txBox="1"/>
          <p:nvPr/>
        </p:nvSpPr>
        <p:spPr>
          <a:xfrm>
            <a:off x="4697458" y="3795980"/>
            <a:ext cx="450629" cy="461665"/>
          </a:xfrm>
          <a:prstGeom prst="rect">
            <a:avLst/>
          </a:prstGeom>
          <a:noFill/>
        </p:spPr>
        <p:txBody>
          <a:bodyPr wrap="square" rtlCol="0">
            <a:spAutoFit/>
          </a:bodyPr>
          <a:lstStyle/>
          <a:p>
            <a:r>
              <a:rPr lang="en-US" dirty="0" smtClean="0"/>
              <a:t>=</a:t>
            </a:r>
            <a:endParaRPr lang="en-US" dirty="0"/>
          </a:p>
        </p:txBody>
      </p:sp>
      <p:sp>
        <p:nvSpPr>
          <p:cNvPr id="76" name="TextBox 75"/>
          <p:cNvSpPr txBox="1"/>
          <p:nvPr/>
        </p:nvSpPr>
        <p:spPr>
          <a:xfrm>
            <a:off x="4711112" y="5038534"/>
            <a:ext cx="450629" cy="461665"/>
          </a:xfrm>
          <a:prstGeom prst="rect">
            <a:avLst/>
          </a:prstGeom>
          <a:noFill/>
        </p:spPr>
        <p:txBody>
          <a:bodyPr wrap="square" rtlCol="0">
            <a:spAutoFit/>
          </a:bodyPr>
          <a:lstStyle/>
          <a:p>
            <a:r>
              <a:rPr lang="en-US" dirty="0" smtClean="0"/>
              <a:t>=</a:t>
            </a:r>
            <a:endParaRPr lang="en-US" dirty="0"/>
          </a:p>
        </p:txBody>
      </p:sp>
      <p:sp>
        <p:nvSpPr>
          <p:cNvPr id="77" name="TextBox 76"/>
          <p:cNvSpPr txBox="1"/>
          <p:nvPr/>
        </p:nvSpPr>
        <p:spPr>
          <a:xfrm>
            <a:off x="368300" y="6286500"/>
            <a:ext cx="7670800" cy="400110"/>
          </a:xfrm>
          <a:prstGeom prst="rect">
            <a:avLst/>
          </a:prstGeom>
          <a:noFill/>
        </p:spPr>
        <p:txBody>
          <a:bodyPr wrap="square" rtlCol="0">
            <a:spAutoFit/>
          </a:bodyPr>
          <a:lstStyle/>
          <a:p>
            <a:r>
              <a:rPr lang="en-US" sz="2000" i="1" dirty="0" smtClean="0"/>
              <a:t>[</a:t>
            </a:r>
            <a:r>
              <a:rPr lang="en-US" sz="2000" i="1" dirty="0" err="1" smtClean="0"/>
              <a:t>Cadambe-Jafar</a:t>
            </a:r>
            <a:r>
              <a:rPr lang="en-US" sz="2000" i="1" dirty="0" smtClean="0"/>
              <a:t> 2008, Cadambe-Jafar-Maleki-2010]</a:t>
            </a:r>
            <a:endParaRPr lang="en-US" sz="2000" i="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95"/>
          <p:cNvGrpSpPr/>
          <p:nvPr/>
        </p:nvGrpSpPr>
        <p:grpSpPr>
          <a:xfrm>
            <a:off x="4254500" y="3686730"/>
            <a:ext cx="2794000" cy="2815670"/>
            <a:chOff x="4254500" y="3686730"/>
            <a:chExt cx="2794000" cy="2815670"/>
          </a:xfrm>
        </p:grpSpPr>
        <p:sp>
          <p:nvSpPr>
            <p:cNvPr id="58" name="Rectangle 57"/>
            <p:cNvSpPr/>
            <p:nvPr/>
          </p:nvSpPr>
          <p:spPr>
            <a:xfrm>
              <a:off x="4970567" y="3686730"/>
              <a:ext cx="1324574" cy="20481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89"/>
            <p:cNvGrpSpPr/>
            <p:nvPr/>
          </p:nvGrpSpPr>
          <p:grpSpPr>
            <a:xfrm>
              <a:off x="4254500" y="5651500"/>
              <a:ext cx="2794000" cy="850900"/>
              <a:chOff x="4254500" y="5651500"/>
              <a:chExt cx="2794000" cy="850900"/>
            </a:xfrm>
          </p:grpSpPr>
          <p:sp>
            <p:nvSpPr>
              <p:cNvPr id="87" name="Up Arrow Callout 86"/>
              <p:cNvSpPr/>
              <p:nvPr/>
            </p:nvSpPr>
            <p:spPr>
              <a:xfrm>
                <a:off x="4254500" y="5651500"/>
                <a:ext cx="2794000" cy="8509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TextBox 88"/>
              <p:cNvSpPr txBox="1"/>
              <p:nvPr/>
            </p:nvSpPr>
            <p:spPr>
              <a:xfrm>
                <a:off x="4317440" y="5792982"/>
                <a:ext cx="2438959" cy="646331"/>
              </a:xfrm>
              <a:prstGeom prst="rect">
                <a:avLst/>
              </a:prstGeom>
              <a:noFill/>
            </p:spPr>
            <p:txBody>
              <a:bodyPr wrap="square" rtlCol="0">
                <a:spAutoFit/>
              </a:bodyPr>
              <a:lstStyle/>
              <a:p>
                <a:endParaRPr lang="en-US" sz="1800" dirty="0" smtClean="0"/>
              </a:p>
              <a:p>
                <a:r>
                  <a:rPr lang="en-US" sz="1800" dirty="0" smtClean="0"/>
                  <a:t>We want this full rank</a:t>
                </a:r>
                <a:endParaRPr lang="en-US" sz="1800" dirty="0"/>
              </a:p>
            </p:txBody>
          </p:sp>
        </p:grpSp>
      </p:grpSp>
      <p:sp>
        <p:nvSpPr>
          <p:cNvPr id="61" name="Rectangle 60"/>
          <p:cNvSpPr/>
          <p:nvPr/>
        </p:nvSpPr>
        <p:spPr>
          <a:xfrm>
            <a:off x="6333406" y="3129092"/>
            <a:ext cx="1215331" cy="179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80C13CE6-BD51-574C-BBD2-44B687C64E57}" type="slidenum">
              <a:rPr lang="en-US" smtClean="0"/>
              <a:pPr>
                <a:defRPr/>
              </a:pPr>
              <a:t>61</a:t>
            </a:fld>
            <a:endParaRPr lang="en-US"/>
          </a:p>
        </p:txBody>
      </p:sp>
      <p:graphicFrame>
        <p:nvGraphicFramePr>
          <p:cNvPr id="3" name="Table 2"/>
          <p:cNvGraphicFramePr>
            <a:graphicFrameLocks noGrp="1"/>
          </p:cNvGraphicFramePr>
          <p:nvPr/>
        </p:nvGraphicFramePr>
        <p:xfrm>
          <a:off x="2266796" y="1474691"/>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4" name="Table 3"/>
          <p:cNvGraphicFramePr>
            <a:graphicFrameLocks noGrp="1"/>
          </p:cNvGraphicFramePr>
          <p:nvPr/>
        </p:nvGraphicFramePr>
        <p:xfrm>
          <a:off x="3525283" y="1476891"/>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0</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graphicFrame>
        <p:nvGraphicFramePr>
          <p:cNvPr id="6" name="Table 5"/>
          <p:cNvGraphicFramePr>
            <a:graphicFrameLocks noGrp="1"/>
          </p:cNvGraphicFramePr>
          <p:nvPr/>
        </p:nvGraphicFramePr>
        <p:xfrm>
          <a:off x="2268987" y="2569256"/>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0</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graphicFrame>
        <p:nvGraphicFramePr>
          <p:cNvPr id="7" name="Table 6"/>
          <p:cNvGraphicFramePr>
            <a:graphicFrameLocks noGrp="1"/>
          </p:cNvGraphicFramePr>
          <p:nvPr/>
        </p:nvGraphicFramePr>
        <p:xfrm>
          <a:off x="3527474" y="2571456"/>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8" name="Table 7"/>
          <p:cNvGraphicFramePr>
            <a:graphicFrameLocks noGrp="1"/>
          </p:cNvGraphicFramePr>
          <p:nvPr/>
        </p:nvGraphicFramePr>
        <p:xfrm>
          <a:off x="2257522" y="3745747"/>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9" name="Table 8"/>
          <p:cNvGraphicFramePr>
            <a:graphicFrameLocks noGrp="1"/>
          </p:cNvGraphicFramePr>
          <p:nvPr/>
        </p:nvGraphicFramePr>
        <p:xfrm>
          <a:off x="3516009" y="3747947"/>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10" name="Table 9"/>
          <p:cNvGraphicFramePr>
            <a:graphicFrameLocks noGrp="1"/>
          </p:cNvGraphicFramePr>
          <p:nvPr/>
        </p:nvGraphicFramePr>
        <p:xfrm>
          <a:off x="2259713" y="5017821"/>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1</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2</a:t>
                      </a:r>
                      <a:endParaRPr lang="en-US" dirty="0"/>
                    </a:p>
                  </a:txBody>
                  <a:tcPr/>
                </a:tc>
              </a:tr>
            </a:tbl>
          </a:graphicData>
        </a:graphic>
      </p:graphicFrame>
      <p:graphicFrame>
        <p:nvGraphicFramePr>
          <p:cNvPr id="11" name="Table 10"/>
          <p:cNvGraphicFramePr>
            <a:graphicFrameLocks noGrp="1"/>
          </p:cNvGraphicFramePr>
          <p:nvPr/>
        </p:nvGraphicFramePr>
        <p:xfrm>
          <a:off x="3518200" y="5020021"/>
          <a:ext cx="1174368" cy="805619"/>
        </p:xfrm>
        <a:graphic>
          <a:graphicData uri="http://schemas.openxmlformats.org/drawingml/2006/table">
            <a:tbl>
              <a:tblPr firstRow="1" bandRow="1">
                <a:tableStyleId>{8A107856-5554-42FB-B03E-39F5DBC370BA}</a:tableStyleId>
              </a:tblPr>
              <a:tblGrid>
                <a:gridCol w="587184"/>
                <a:gridCol w="587184"/>
              </a:tblGrid>
              <a:tr h="433825">
                <a:tc>
                  <a:txBody>
                    <a:bodyPr/>
                    <a:lstStyle/>
                    <a:p>
                      <a:r>
                        <a:rPr lang="en-US" dirty="0" smtClean="0"/>
                        <a:t>2</a:t>
                      </a:r>
                      <a:endParaRPr lang="en-US" dirty="0"/>
                    </a:p>
                  </a:txBody>
                  <a:tcPr/>
                </a:tc>
                <a:tc>
                  <a:txBody>
                    <a:bodyPr/>
                    <a:lstStyle/>
                    <a:p>
                      <a:r>
                        <a:rPr lang="en-US" dirty="0" smtClean="0"/>
                        <a:t>0</a:t>
                      </a:r>
                      <a:endParaRPr lang="en-US" dirty="0"/>
                    </a:p>
                  </a:txBody>
                  <a:tcPr/>
                </a:tc>
              </a:tr>
              <a:tr h="371794">
                <a:tc>
                  <a:txBody>
                    <a:bodyPr/>
                    <a:lstStyle/>
                    <a:p>
                      <a:r>
                        <a:rPr lang="en-US" dirty="0" smtClean="0"/>
                        <a:t>0</a:t>
                      </a:r>
                      <a:endParaRPr lang="en-US" dirty="0"/>
                    </a:p>
                  </a:txBody>
                  <a:tcPr/>
                </a:tc>
                <a:tc>
                  <a:txBody>
                    <a:bodyPr/>
                    <a:lstStyle/>
                    <a:p>
                      <a:r>
                        <a:rPr lang="en-US" dirty="0" smtClean="0"/>
                        <a:t>3</a:t>
                      </a:r>
                      <a:endParaRPr lang="en-US" dirty="0"/>
                    </a:p>
                  </a:txBody>
                  <a:tcPr/>
                </a:tc>
              </a:tr>
            </a:tbl>
          </a:graphicData>
        </a:graphic>
      </p:graphicFrame>
      <p:graphicFrame>
        <p:nvGraphicFramePr>
          <p:cNvPr id="13" name="Table 12"/>
          <p:cNvGraphicFramePr>
            <a:graphicFrameLocks noGrp="1"/>
          </p:cNvGraphicFramePr>
          <p:nvPr/>
        </p:nvGraphicFramePr>
        <p:xfrm>
          <a:off x="1073372" y="2571292"/>
          <a:ext cx="1084182" cy="370840"/>
        </p:xfrm>
        <a:graphic>
          <a:graphicData uri="http://schemas.openxmlformats.org/drawingml/2006/table">
            <a:tbl>
              <a:tblPr firstRow="1" bandRow="1">
                <a:tableStyleId>{8A107856-5554-42FB-B03E-39F5DBC370BA}</a:tableStyleId>
              </a:tblPr>
              <a:tblGrid>
                <a:gridCol w="542091"/>
                <a:gridCol w="542091"/>
              </a:tblGrid>
              <a:tr h="370840">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14" name="Table 13"/>
          <p:cNvGraphicFramePr>
            <a:graphicFrameLocks noGrp="1"/>
          </p:cNvGraphicFramePr>
          <p:nvPr/>
        </p:nvGraphicFramePr>
        <p:xfrm>
          <a:off x="1075562" y="3747784"/>
          <a:ext cx="1084182" cy="370840"/>
        </p:xfrm>
        <a:graphic>
          <a:graphicData uri="http://schemas.openxmlformats.org/drawingml/2006/table">
            <a:tbl>
              <a:tblPr firstRow="1" bandRow="1">
                <a:tableStyleId>{8A107856-5554-42FB-B03E-39F5DBC370BA}</a:tableStyleId>
              </a:tblPr>
              <a:tblGrid>
                <a:gridCol w="542091"/>
                <a:gridCol w="542091"/>
              </a:tblGrid>
              <a:tr h="370840">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15" name="Table 14"/>
          <p:cNvGraphicFramePr>
            <a:graphicFrameLocks noGrp="1"/>
          </p:cNvGraphicFramePr>
          <p:nvPr/>
        </p:nvGraphicFramePr>
        <p:xfrm>
          <a:off x="1075563" y="5017657"/>
          <a:ext cx="1084182" cy="370840"/>
        </p:xfrm>
        <a:graphic>
          <a:graphicData uri="http://schemas.openxmlformats.org/drawingml/2006/table">
            <a:tbl>
              <a:tblPr firstRow="1" bandRow="1">
                <a:tableStyleId>{8A107856-5554-42FB-B03E-39F5DBC370BA}</a:tableStyleId>
              </a:tblPr>
              <a:tblGrid>
                <a:gridCol w="542091"/>
                <a:gridCol w="54209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a:t>
                      </a:r>
                      <a:r>
                        <a:rPr lang="en-US" sz="1800" baseline="30000" dirty="0" smtClean="0"/>
                        <a:t>-1</a:t>
                      </a:r>
                      <a:endParaRPr lang="en-US" sz="1800"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a:t>
                      </a:r>
                      <a:r>
                        <a:rPr lang="en-US" sz="1800" baseline="30000" dirty="0" smtClean="0"/>
                        <a:t>-1</a:t>
                      </a:r>
                      <a:endParaRPr lang="en-US" sz="1800" dirty="0" smtClean="0"/>
                    </a:p>
                    <a:p>
                      <a:endParaRPr lang="en-US" dirty="0"/>
                    </a:p>
                  </a:txBody>
                  <a:tcPr/>
                </a:tc>
              </a:tr>
            </a:tbl>
          </a:graphicData>
        </a:graphic>
      </p:graphicFrame>
      <p:sp>
        <p:nvSpPr>
          <p:cNvPr id="22" name="Rectangle 21"/>
          <p:cNvSpPr/>
          <p:nvPr/>
        </p:nvSpPr>
        <p:spPr>
          <a:xfrm>
            <a:off x="2225831" y="3714037"/>
            <a:ext cx="1215331" cy="105140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latex-image-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2447099" y="3905202"/>
            <a:ext cx="795371" cy="482438"/>
          </a:xfrm>
          <a:prstGeom prst="rect">
            <a:avLst/>
          </a:prstGeom>
        </p:spPr>
      </p:pic>
      <p:sp>
        <p:nvSpPr>
          <p:cNvPr id="34" name="Rectangle 33"/>
          <p:cNvSpPr/>
          <p:nvPr/>
        </p:nvSpPr>
        <p:spPr>
          <a:xfrm>
            <a:off x="3525285" y="3729891"/>
            <a:ext cx="1215331" cy="1049203"/>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latex-image-1.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3686706" y="3931396"/>
            <a:ext cx="787400" cy="469900"/>
          </a:xfrm>
          <a:prstGeom prst="rect">
            <a:avLst/>
          </a:prstGeom>
        </p:spPr>
      </p:pic>
      <p:sp>
        <p:nvSpPr>
          <p:cNvPr id="35" name="Rectangle 34"/>
          <p:cNvSpPr/>
          <p:nvPr/>
        </p:nvSpPr>
        <p:spPr>
          <a:xfrm>
            <a:off x="2228022" y="4972456"/>
            <a:ext cx="1215331" cy="1035548"/>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527476" y="4988309"/>
            <a:ext cx="1215331" cy="1047004"/>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latex-image-1.pdf"/>
          <p:cNvPicPr>
            <a:picLocks noChangeAspect="1"/>
          </p:cNvPicPr>
          <p:nvPr/>
        </p:nvPicPr>
        <mc:AlternateContent xmlns:ma="http://schemas.microsoft.com/office/mac/drawingml/2008/main">
          <mc:Choice Requires="ma">
            <p:blipFill>
              <a:blip r:embed="rId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tretch>
                <a:fillRect/>
              </a:stretch>
            </p:blipFill>
          </mc:Fallback>
        </mc:AlternateContent>
        <p:spPr>
          <a:xfrm>
            <a:off x="2436758" y="5160305"/>
            <a:ext cx="774700" cy="469900"/>
          </a:xfrm>
          <a:prstGeom prst="rect">
            <a:avLst/>
          </a:prstGeom>
        </p:spPr>
      </p:pic>
      <p:pic>
        <p:nvPicPr>
          <p:cNvPr id="26" name="Picture 25" descr="latex-image-1.pdf"/>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tretch>
                <a:fillRect/>
              </a:stretch>
            </p:blipFill>
          </mc:Fallback>
        </mc:AlternateContent>
        <p:spPr>
          <a:xfrm>
            <a:off x="3714017" y="5160304"/>
            <a:ext cx="787400" cy="469900"/>
          </a:xfrm>
          <a:prstGeom prst="rect">
            <a:avLst/>
          </a:prstGeom>
        </p:spPr>
      </p:pic>
      <p:sp>
        <p:nvSpPr>
          <p:cNvPr id="38" name="Rectangle 37"/>
          <p:cNvSpPr/>
          <p:nvPr/>
        </p:nvSpPr>
        <p:spPr>
          <a:xfrm>
            <a:off x="921485" y="3720635"/>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962451" y="2532690"/>
            <a:ext cx="1215331" cy="52593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descr="latex-image-1.pdf"/>
          <p:cNvPicPr>
            <a:picLocks noChangeAspect="1"/>
          </p:cNvPicPr>
          <p:nvPr/>
        </p:nvPicPr>
        <mc:AlternateContent xmlns:ma="http://schemas.microsoft.com/office/mac/drawingml/2008/main">
          <mc:Choice Requires="ma">
            <p:blipFill>
              <a:blip r:embed="rId1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tretch>
                <a:fillRect/>
              </a:stretch>
            </p:blipFill>
          </mc:Fallback>
        </mc:AlternateContent>
        <p:spPr>
          <a:xfrm>
            <a:off x="1351294" y="3745627"/>
            <a:ext cx="596900" cy="431800"/>
          </a:xfrm>
          <a:prstGeom prst="rect">
            <a:avLst/>
          </a:prstGeom>
        </p:spPr>
      </p:pic>
      <p:sp>
        <p:nvSpPr>
          <p:cNvPr id="43" name="Rectangle 42"/>
          <p:cNvSpPr/>
          <p:nvPr/>
        </p:nvSpPr>
        <p:spPr>
          <a:xfrm>
            <a:off x="910021" y="4979054"/>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descr="latex-image-1.pdf"/>
          <p:cNvPicPr>
            <a:picLocks noChangeAspect="1"/>
          </p:cNvPicPr>
          <p:nvPr/>
        </p:nvPicPr>
        <mc:AlternateContent xmlns:ma="http://schemas.microsoft.com/office/mac/drawingml/2008/main">
          <mc:Choice Requires="ma">
            <p:blipFill>
              <a:blip r:embed="rId1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tretch>
                <a:fillRect/>
              </a:stretch>
            </p:blipFill>
          </mc:Fallback>
        </mc:AlternateContent>
        <p:spPr>
          <a:xfrm>
            <a:off x="1408107" y="5031355"/>
            <a:ext cx="596900" cy="431800"/>
          </a:xfrm>
          <a:prstGeom prst="rect">
            <a:avLst/>
          </a:prstGeom>
        </p:spPr>
      </p:pic>
      <p:sp>
        <p:nvSpPr>
          <p:cNvPr id="45" name="Rectangle 44"/>
          <p:cNvSpPr/>
          <p:nvPr/>
        </p:nvSpPr>
        <p:spPr>
          <a:xfrm>
            <a:off x="950986" y="3072274"/>
            <a:ext cx="1215331" cy="179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descr="latex-image-1.pdf"/>
          <p:cNvPicPr>
            <a:picLocks noChangeAspect="1"/>
          </p:cNvPicPr>
          <p:nvPr/>
        </p:nvPicPr>
        <mc:AlternateContent xmlns:ma="http://schemas.microsoft.com/office/mac/drawingml/2008/main">
          <mc:Choice Requires="ma">
            <p:blipFill>
              <a:blip r:embed="rId1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tretch>
                <a:fillRect/>
              </a:stretch>
            </p:blipFill>
          </mc:Fallback>
        </mc:AlternateContent>
        <p:spPr>
          <a:xfrm>
            <a:off x="1075377" y="2663432"/>
            <a:ext cx="1066800" cy="520700"/>
          </a:xfrm>
          <a:prstGeom prst="rect">
            <a:avLst/>
          </a:prstGeom>
        </p:spPr>
      </p:pic>
      <p:sp>
        <p:nvSpPr>
          <p:cNvPr id="46" name="Rectangle 45"/>
          <p:cNvSpPr/>
          <p:nvPr/>
        </p:nvSpPr>
        <p:spPr>
          <a:xfrm>
            <a:off x="5047610" y="3777454"/>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descr="latex-image-1.pdf"/>
          <p:cNvPicPr>
            <a:picLocks noChangeAspect="1"/>
          </p:cNvPicPr>
          <p:nvPr/>
        </p:nvPicPr>
        <mc:AlternateContent xmlns:ma="http://schemas.microsoft.com/office/mac/drawingml/2008/main">
          <mc:Choice Requires="ma">
            <p:blipFill>
              <a:blip r:embed="rId1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5"/>
              <a:stretch>
                <a:fillRect/>
              </a:stretch>
            </p:blipFill>
          </mc:Fallback>
        </mc:AlternateContent>
        <p:spPr>
          <a:xfrm>
            <a:off x="5076134" y="3809621"/>
            <a:ext cx="1142429" cy="438611"/>
          </a:xfrm>
          <a:prstGeom prst="rect">
            <a:avLst/>
          </a:prstGeom>
        </p:spPr>
      </p:pic>
      <p:sp>
        <p:nvSpPr>
          <p:cNvPr id="51" name="Rectangle 50"/>
          <p:cNvSpPr/>
          <p:nvPr/>
        </p:nvSpPr>
        <p:spPr>
          <a:xfrm>
            <a:off x="6347064" y="3779655"/>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latex-image-1.pdf"/>
          <p:cNvPicPr>
            <a:picLocks noChangeAspect="1"/>
          </p:cNvPicPr>
          <p:nvPr/>
        </p:nvPicPr>
        <mc:AlternateContent xmlns:ma="http://schemas.microsoft.com/office/mac/drawingml/2008/main">
          <mc:Choice Requires="ma">
            <p:blipFill>
              <a:blip r:embed="rId1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7"/>
              <a:stretch>
                <a:fillRect/>
              </a:stretch>
            </p:blipFill>
          </mc:Fallback>
        </mc:AlternateContent>
        <p:spPr>
          <a:xfrm>
            <a:off x="6394357" y="3865988"/>
            <a:ext cx="1071894" cy="407889"/>
          </a:xfrm>
          <a:prstGeom prst="rect">
            <a:avLst/>
          </a:prstGeom>
        </p:spPr>
      </p:pic>
      <p:sp>
        <p:nvSpPr>
          <p:cNvPr id="54" name="Rectangle 53"/>
          <p:cNvSpPr/>
          <p:nvPr/>
        </p:nvSpPr>
        <p:spPr>
          <a:xfrm>
            <a:off x="6308288" y="4997109"/>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5036143" y="4994908"/>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descr="latex-image-1.pdf"/>
          <p:cNvPicPr>
            <a:picLocks noChangeAspect="1"/>
          </p:cNvPicPr>
          <p:nvPr/>
        </p:nvPicPr>
        <mc:AlternateContent xmlns:ma="http://schemas.microsoft.com/office/mac/drawingml/2008/main">
          <mc:Choice Requires="ma">
            <p:blipFill>
              <a:blip r:embed="rId1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9"/>
              <a:stretch>
                <a:fillRect/>
              </a:stretch>
            </p:blipFill>
          </mc:Fallback>
        </mc:AlternateContent>
        <p:spPr>
          <a:xfrm>
            <a:off x="6476288" y="5052186"/>
            <a:ext cx="1044976" cy="397646"/>
          </a:xfrm>
          <a:prstGeom prst="rect">
            <a:avLst/>
          </a:prstGeom>
        </p:spPr>
      </p:pic>
      <p:pic>
        <p:nvPicPr>
          <p:cNvPr id="48" name="Picture 47" descr="latex-image-1.pdf"/>
          <p:cNvPicPr>
            <a:picLocks noChangeAspect="1"/>
          </p:cNvPicPr>
          <p:nvPr/>
        </p:nvPicPr>
        <mc:AlternateContent xmlns:ma="http://schemas.microsoft.com/office/mac/drawingml/2008/main">
          <mc:Choice Requires="ma">
            <p:blipFill>
              <a:blip r:embed="rId2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1"/>
              <a:stretch>
                <a:fillRect/>
              </a:stretch>
            </p:blipFill>
          </mc:Fallback>
        </mc:AlternateContent>
        <p:spPr>
          <a:xfrm>
            <a:off x="5103442" y="5065839"/>
            <a:ext cx="1035734" cy="397648"/>
          </a:xfrm>
          <a:prstGeom prst="rect">
            <a:avLst/>
          </a:prstGeom>
        </p:spPr>
      </p:pic>
      <p:sp>
        <p:nvSpPr>
          <p:cNvPr id="59" name="Rectangle 58"/>
          <p:cNvSpPr/>
          <p:nvPr/>
        </p:nvSpPr>
        <p:spPr>
          <a:xfrm>
            <a:off x="6317560" y="2589509"/>
            <a:ext cx="1215331" cy="52593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descr="latex-image-1.pdf"/>
          <p:cNvPicPr>
            <a:picLocks noChangeAspect="1"/>
          </p:cNvPicPr>
          <p:nvPr/>
        </p:nvPicPr>
        <mc:AlternateContent xmlns:ma="http://schemas.microsoft.com/office/mac/drawingml/2008/main">
          <mc:Choice Requires="ma">
            <p:blipFill>
              <a:blip r:embed="rId1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tretch>
                <a:fillRect/>
              </a:stretch>
            </p:blipFill>
          </mc:Fallback>
        </mc:AlternateContent>
        <p:spPr>
          <a:xfrm>
            <a:off x="6430486" y="2720251"/>
            <a:ext cx="1066800" cy="520700"/>
          </a:xfrm>
          <a:prstGeom prst="rect">
            <a:avLst/>
          </a:prstGeom>
        </p:spPr>
      </p:pic>
      <p:sp>
        <p:nvSpPr>
          <p:cNvPr id="62" name="Rectangle 61"/>
          <p:cNvSpPr/>
          <p:nvPr/>
        </p:nvSpPr>
        <p:spPr>
          <a:xfrm>
            <a:off x="5038333" y="3131292"/>
            <a:ext cx="1215331" cy="179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5036143" y="2578054"/>
            <a:ext cx="1215331" cy="52593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 name="Picture 64" descr="latex-image-1.pdf"/>
          <p:cNvPicPr>
            <a:picLocks noChangeAspect="1"/>
          </p:cNvPicPr>
          <p:nvPr/>
        </p:nvPicPr>
        <mc:AlternateContent xmlns:ma="http://schemas.microsoft.com/office/mac/drawingml/2008/main">
          <mc:Choice Requires="ma">
            <p:blipFill>
              <a:blip r:embed="rId2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3"/>
              <a:stretch>
                <a:fillRect/>
              </a:stretch>
            </p:blipFill>
          </mc:Fallback>
        </mc:AlternateContent>
        <p:spPr>
          <a:xfrm>
            <a:off x="5531362" y="2856463"/>
            <a:ext cx="215900" cy="330200"/>
          </a:xfrm>
          <a:prstGeom prst="rect">
            <a:avLst/>
          </a:prstGeom>
        </p:spPr>
      </p:pic>
      <p:sp>
        <p:nvSpPr>
          <p:cNvPr id="67" name="Rectangle 66"/>
          <p:cNvSpPr/>
          <p:nvPr/>
        </p:nvSpPr>
        <p:spPr>
          <a:xfrm>
            <a:off x="2255332" y="2514636"/>
            <a:ext cx="1215331" cy="105140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descr="latex-image-1.pdf"/>
          <p:cNvPicPr>
            <a:picLocks noChangeAspect="1"/>
          </p:cNvPicPr>
          <p:nvPr/>
        </p:nvPicPr>
        <mc:AlternateContent xmlns:ma="http://schemas.microsoft.com/office/mac/drawingml/2008/main">
          <mc:Choice Requires="ma">
            <p:blipFill>
              <a:blip r:embed="rId2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3"/>
              <a:stretch>
                <a:fillRect/>
              </a:stretch>
            </p:blipFill>
          </mc:Fallback>
        </mc:AlternateContent>
        <p:spPr>
          <a:xfrm>
            <a:off x="2745660" y="2870118"/>
            <a:ext cx="215900" cy="330200"/>
          </a:xfrm>
          <a:prstGeom prst="rect">
            <a:avLst/>
          </a:prstGeom>
        </p:spPr>
      </p:pic>
      <p:sp>
        <p:nvSpPr>
          <p:cNvPr id="68" name="Rectangle 67"/>
          <p:cNvSpPr/>
          <p:nvPr/>
        </p:nvSpPr>
        <p:spPr>
          <a:xfrm>
            <a:off x="3527475" y="2530492"/>
            <a:ext cx="1215331" cy="105140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latex-image-1.pdf"/>
          <p:cNvPicPr>
            <a:picLocks noChangeAspect="1"/>
          </p:cNvPicPr>
          <p:nvPr/>
        </p:nvPicPr>
        <mc:AlternateContent xmlns:ma="http://schemas.microsoft.com/office/mac/drawingml/2008/main">
          <mc:Choice Requires="ma">
            <p:blipFill>
              <a:blip r:embed="rId2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5"/>
              <a:stretch>
                <a:fillRect/>
              </a:stretch>
            </p:blipFill>
          </mc:Fallback>
        </mc:AlternateContent>
        <p:spPr>
          <a:xfrm>
            <a:off x="4077541" y="2824895"/>
            <a:ext cx="228600" cy="375708"/>
          </a:xfrm>
          <a:prstGeom prst="rect">
            <a:avLst/>
          </a:prstGeom>
        </p:spPr>
      </p:pic>
      <p:sp>
        <p:nvSpPr>
          <p:cNvPr id="69" name="Rectangle 68"/>
          <p:cNvSpPr/>
          <p:nvPr/>
        </p:nvSpPr>
        <p:spPr>
          <a:xfrm>
            <a:off x="3541130" y="1342544"/>
            <a:ext cx="1215331" cy="105140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69" descr="latex-image-1.pdf"/>
          <p:cNvPicPr>
            <a:picLocks noChangeAspect="1"/>
          </p:cNvPicPr>
          <p:nvPr/>
        </p:nvPicPr>
        <mc:AlternateContent xmlns:ma="http://schemas.microsoft.com/office/mac/drawingml/2008/main">
          <mc:Choice Requires="ma">
            <p:blipFill>
              <a:blip r:embed="rId2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3"/>
              <a:stretch>
                <a:fillRect/>
              </a:stretch>
            </p:blipFill>
          </mc:Fallback>
        </mc:AlternateContent>
        <p:spPr>
          <a:xfrm>
            <a:off x="4031458" y="1698026"/>
            <a:ext cx="215900" cy="330200"/>
          </a:xfrm>
          <a:prstGeom prst="rect">
            <a:avLst/>
          </a:prstGeom>
        </p:spPr>
      </p:pic>
      <p:sp>
        <p:nvSpPr>
          <p:cNvPr id="71" name="Rectangle 70"/>
          <p:cNvSpPr/>
          <p:nvPr/>
        </p:nvSpPr>
        <p:spPr>
          <a:xfrm>
            <a:off x="2232402" y="1331091"/>
            <a:ext cx="1215331" cy="105140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71" descr="latex-image-1.pdf"/>
          <p:cNvPicPr>
            <a:picLocks noChangeAspect="1"/>
          </p:cNvPicPr>
          <p:nvPr/>
        </p:nvPicPr>
        <mc:AlternateContent xmlns:ma="http://schemas.microsoft.com/office/mac/drawingml/2008/main">
          <mc:Choice Requires="ma">
            <p:blipFill>
              <a:blip r:embed="rId2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25"/>
              <a:stretch>
                <a:fillRect/>
              </a:stretch>
            </p:blipFill>
          </mc:Fallback>
        </mc:AlternateContent>
        <p:spPr>
          <a:xfrm>
            <a:off x="2782468" y="1625494"/>
            <a:ext cx="228600" cy="375708"/>
          </a:xfrm>
          <a:prstGeom prst="rect">
            <a:avLst/>
          </a:prstGeom>
        </p:spPr>
      </p:pic>
      <p:sp>
        <p:nvSpPr>
          <p:cNvPr id="73" name="Rectangle 2"/>
          <p:cNvSpPr txBox="1">
            <a:spLocks noChangeArrowheads="1"/>
          </p:cNvSpPr>
          <p:nvPr/>
        </p:nvSpPr>
        <p:spPr bwMode="auto">
          <a:xfrm>
            <a:off x="211138" y="163513"/>
            <a:ext cx="8801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rPr>
              <a:t>Exact Repair-interference</a:t>
            </a:r>
            <a:r>
              <a:rPr kumimoji="0" lang="en-US" sz="3200" b="1" i="0" u="none" strike="noStrike" kern="0" cap="none" spc="0" normalizeH="0" noProof="0" dirty="0" smtClean="0">
                <a:ln>
                  <a:noFill/>
                </a:ln>
                <a:solidFill>
                  <a:srgbClr val="B2B2B2"/>
                </a:solidFill>
                <a:effectLst/>
                <a:uLnTx/>
                <a:uFillTx/>
                <a:latin typeface="+mj-lt"/>
                <a:ea typeface="ＭＳ Ｐゴシック" pitchFamily="-112" charset="-128"/>
                <a:cs typeface="ＭＳ Ｐゴシック" pitchFamily="-112" charset="-128"/>
              </a:rPr>
              <a:t> alignment</a:t>
            </a:r>
            <a:endPar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endParaRPr>
          </a:p>
        </p:txBody>
      </p:sp>
      <p:sp>
        <p:nvSpPr>
          <p:cNvPr id="74" name="TextBox 73"/>
          <p:cNvSpPr txBox="1"/>
          <p:nvPr/>
        </p:nvSpPr>
        <p:spPr>
          <a:xfrm>
            <a:off x="4711108" y="2799188"/>
            <a:ext cx="450629" cy="461665"/>
          </a:xfrm>
          <a:prstGeom prst="rect">
            <a:avLst/>
          </a:prstGeom>
          <a:noFill/>
        </p:spPr>
        <p:txBody>
          <a:bodyPr wrap="square" rtlCol="0">
            <a:spAutoFit/>
          </a:bodyPr>
          <a:lstStyle/>
          <a:p>
            <a:r>
              <a:rPr lang="en-US" dirty="0" smtClean="0"/>
              <a:t>=</a:t>
            </a:r>
            <a:endParaRPr lang="en-US" dirty="0"/>
          </a:p>
        </p:txBody>
      </p:sp>
      <p:sp>
        <p:nvSpPr>
          <p:cNvPr id="75" name="TextBox 74"/>
          <p:cNvSpPr txBox="1"/>
          <p:nvPr/>
        </p:nvSpPr>
        <p:spPr>
          <a:xfrm>
            <a:off x="4697458" y="3795980"/>
            <a:ext cx="450629" cy="461665"/>
          </a:xfrm>
          <a:prstGeom prst="rect">
            <a:avLst/>
          </a:prstGeom>
          <a:noFill/>
        </p:spPr>
        <p:txBody>
          <a:bodyPr wrap="square" rtlCol="0">
            <a:spAutoFit/>
          </a:bodyPr>
          <a:lstStyle/>
          <a:p>
            <a:r>
              <a:rPr lang="en-US" dirty="0" smtClean="0"/>
              <a:t>=</a:t>
            </a:r>
            <a:endParaRPr lang="en-US" dirty="0"/>
          </a:p>
        </p:txBody>
      </p:sp>
      <p:sp>
        <p:nvSpPr>
          <p:cNvPr id="76" name="TextBox 75"/>
          <p:cNvSpPr txBox="1"/>
          <p:nvPr/>
        </p:nvSpPr>
        <p:spPr>
          <a:xfrm>
            <a:off x="4711112" y="5038534"/>
            <a:ext cx="450629" cy="461665"/>
          </a:xfrm>
          <a:prstGeom prst="rect">
            <a:avLst/>
          </a:prstGeom>
          <a:noFill/>
        </p:spPr>
        <p:txBody>
          <a:bodyPr wrap="square" rtlCol="0">
            <a:spAutoFit/>
          </a:bodyPr>
          <a:lstStyle/>
          <a:p>
            <a:r>
              <a:rPr lang="en-US" dirty="0" smtClean="0"/>
              <a:t>=</a:t>
            </a:r>
            <a:endParaRPr lang="en-US" dirty="0"/>
          </a:p>
        </p:txBody>
      </p:sp>
      <p:grpSp>
        <p:nvGrpSpPr>
          <p:cNvPr id="16" name="Group 91"/>
          <p:cNvGrpSpPr/>
          <p:nvPr/>
        </p:nvGrpSpPr>
        <p:grpSpPr>
          <a:xfrm>
            <a:off x="204831" y="1037746"/>
            <a:ext cx="2430662" cy="1297183"/>
            <a:chOff x="204831" y="1037746"/>
            <a:chExt cx="2430662" cy="1297183"/>
          </a:xfrm>
        </p:grpSpPr>
        <p:sp>
          <p:nvSpPr>
            <p:cNvPr id="55" name="Oval Callout 54"/>
            <p:cNvSpPr/>
            <p:nvPr/>
          </p:nvSpPr>
          <p:spPr>
            <a:xfrm>
              <a:off x="204831" y="1037746"/>
              <a:ext cx="2430662" cy="1297183"/>
            </a:xfrm>
            <a:prstGeom prst="wedgeEllipseCallout">
              <a:avLst>
                <a:gd name="adj1" fmla="val -15590"/>
                <a:gd name="adj2" fmla="val 736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355041" y="1297182"/>
              <a:ext cx="2239486" cy="646331"/>
            </a:xfrm>
            <a:prstGeom prst="rect">
              <a:avLst/>
            </a:prstGeom>
            <a:noFill/>
          </p:spPr>
          <p:txBody>
            <a:bodyPr wrap="square" rtlCol="0">
              <a:spAutoFit/>
            </a:bodyPr>
            <a:lstStyle/>
            <a:p>
              <a:r>
                <a:rPr lang="en-US" sz="1800" dirty="0" smtClean="0"/>
                <a:t>Choose same V’ and V</a:t>
              </a:r>
              <a:endParaRPr lang="en-US" sz="1800" dirty="0"/>
            </a:p>
          </p:txBody>
        </p:sp>
      </p:grpSp>
      <p:grpSp>
        <p:nvGrpSpPr>
          <p:cNvPr id="17" name="Group 83"/>
          <p:cNvGrpSpPr/>
          <p:nvPr/>
        </p:nvGrpSpPr>
        <p:grpSpPr>
          <a:xfrm>
            <a:off x="2171209" y="4929294"/>
            <a:ext cx="1324574" cy="1283528"/>
            <a:chOff x="2171209" y="4929294"/>
            <a:chExt cx="1324574" cy="1283528"/>
          </a:xfrm>
        </p:grpSpPr>
        <p:sp>
          <p:nvSpPr>
            <p:cNvPr id="64" name="Rectangle 63"/>
            <p:cNvSpPr/>
            <p:nvPr/>
          </p:nvSpPr>
          <p:spPr>
            <a:xfrm>
              <a:off x="2171209" y="4929294"/>
              <a:ext cx="1324574" cy="12835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82"/>
            <p:cNvGrpSpPr/>
            <p:nvPr/>
          </p:nvGrpSpPr>
          <p:grpSpPr>
            <a:xfrm>
              <a:off x="2353737" y="5003800"/>
              <a:ext cx="922867" cy="931333"/>
              <a:chOff x="2260600" y="5003800"/>
              <a:chExt cx="922867" cy="931333"/>
            </a:xfrm>
          </p:grpSpPr>
          <p:sp>
            <p:nvSpPr>
              <p:cNvPr id="77" name="Rectangle 76"/>
              <p:cNvSpPr/>
              <p:nvPr/>
            </p:nvSpPr>
            <p:spPr>
              <a:xfrm>
                <a:off x="2260600" y="5003800"/>
                <a:ext cx="160867" cy="169333"/>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413000" y="5156200"/>
                <a:ext cx="160867" cy="169333"/>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2565400" y="5308600"/>
                <a:ext cx="160867" cy="169333"/>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2717800" y="5461000"/>
                <a:ext cx="160867" cy="169333"/>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2870200" y="5613400"/>
                <a:ext cx="160867" cy="169333"/>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3022600" y="5765800"/>
                <a:ext cx="160867" cy="169333"/>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 name="Group 90"/>
          <p:cNvGrpSpPr/>
          <p:nvPr/>
        </p:nvGrpSpPr>
        <p:grpSpPr>
          <a:xfrm>
            <a:off x="1270000" y="5842000"/>
            <a:ext cx="2794000" cy="850900"/>
            <a:chOff x="1270000" y="5842000"/>
            <a:chExt cx="2794000" cy="850900"/>
          </a:xfrm>
        </p:grpSpPr>
        <p:sp>
          <p:nvSpPr>
            <p:cNvPr id="85" name="Up Arrow Callout 84"/>
            <p:cNvSpPr/>
            <p:nvPr/>
          </p:nvSpPr>
          <p:spPr>
            <a:xfrm>
              <a:off x="1270000" y="5842000"/>
              <a:ext cx="2794000" cy="8509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TextBox 85"/>
            <p:cNvSpPr txBox="1"/>
            <p:nvPr/>
          </p:nvSpPr>
          <p:spPr>
            <a:xfrm>
              <a:off x="1383740" y="6021582"/>
              <a:ext cx="2438959" cy="646331"/>
            </a:xfrm>
            <a:prstGeom prst="rect">
              <a:avLst/>
            </a:prstGeom>
            <a:noFill/>
          </p:spPr>
          <p:txBody>
            <a:bodyPr wrap="square" rtlCol="0">
              <a:spAutoFit/>
            </a:bodyPr>
            <a:lstStyle/>
            <a:p>
              <a:endParaRPr lang="en-US" sz="1800" dirty="0" smtClean="0"/>
            </a:p>
            <a:p>
              <a:r>
                <a:rPr lang="en-US" sz="1800" dirty="0" smtClean="0"/>
                <a:t>Make all A diagonal </a:t>
              </a:r>
              <a:r>
                <a:rPr lang="en-US" sz="1800" dirty="0" err="1" smtClean="0"/>
                <a:t>iid</a:t>
              </a:r>
              <a:endParaRPr lang="en-US" sz="1800" dirty="0"/>
            </a:p>
          </p:txBody>
        </p:sp>
      </p:grpSp>
      <p:grpSp>
        <p:nvGrpSpPr>
          <p:cNvPr id="20" name="Group 96"/>
          <p:cNvGrpSpPr/>
          <p:nvPr/>
        </p:nvGrpSpPr>
        <p:grpSpPr>
          <a:xfrm>
            <a:off x="7226300" y="2971800"/>
            <a:ext cx="1739900" cy="2082800"/>
            <a:chOff x="7226300" y="2971800"/>
            <a:chExt cx="1739900" cy="2082800"/>
          </a:xfrm>
        </p:grpSpPr>
        <p:sp>
          <p:nvSpPr>
            <p:cNvPr id="93" name="Left Arrow Callout 92"/>
            <p:cNvSpPr/>
            <p:nvPr/>
          </p:nvSpPr>
          <p:spPr>
            <a:xfrm>
              <a:off x="7226300" y="2971800"/>
              <a:ext cx="1739900" cy="2082800"/>
            </a:xfrm>
            <a:prstGeom prst="leftArrowCallout">
              <a:avLst>
                <a:gd name="adj1" fmla="val 23540"/>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7886700" y="3136900"/>
              <a:ext cx="1016000" cy="1631216"/>
            </a:xfrm>
            <a:prstGeom prst="rect">
              <a:avLst/>
            </a:prstGeom>
            <a:noFill/>
          </p:spPr>
          <p:txBody>
            <a:bodyPr wrap="square" rtlCol="0">
              <a:spAutoFit/>
            </a:bodyPr>
            <a:lstStyle/>
            <a:p>
              <a:r>
                <a:rPr lang="en-US" sz="2000" dirty="0" smtClean="0"/>
                <a:t>Want this in the span of V’</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 name="Rectangle 60"/>
          <p:cNvSpPr/>
          <p:nvPr/>
        </p:nvSpPr>
        <p:spPr>
          <a:xfrm>
            <a:off x="6269906" y="2570292"/>
            <a:ext cx="1215331" cy="179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80C13CE6-BD51-574C-BBD2-44B687C64E57}" type="slidenum">
              <a:rPr lang="en-US" smtClean="0"/>
              <a:pPr>
                <a:defRPr/>
              </a:pPr>
              <a:t>62</a:t>
            </a:fld>
            <a:endParaRPr lang="en-US"/>
          </a:p>
        </p:txBody>
      </p:sp>
      <p:sp>
        <p:nvSpPr>
          <p:cNvPr id="51" name="Rectangle 50"/>
          <p:cNvSpPr/>
          <p:nvPr/>
        </p:nvSpPr>
        <p:spPr>
          <a:xfrm>
            <a:off x="1190864" y="2166755"/>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latex-image-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1301657" y="2227688"/>
            <a:ext cx="1071894" cy="407889"/>
          </a:xfrm>
          <a:prstGeom prst="rect">
            <a:avLst/>
          </a:prstGeom>
        </p:spPr>
      </p:pic>
      <p:sp>
        <p:nvSpPr>
          <p:cNvPr id="54" name="Rectangle 53"/>
          <p:cNvSpPr/>
          <p:nvPr/>
        </p:nvSpPr>
        <p:spPr>
          <a:xfrm>
            <a:off x="1190188" y="2850809"/>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descr="latex-image-1.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1307388" y="2918586"/>
            <a:ext cx="1044976" cy="397646"/>
          </a:xfrm>
          <a:prstGeom prst="rect">
            <a:avLst/>
          </a:prstGeom>
        </p:spPr>
      </p:pic>
      <p:sp>
        <p:nvSpPr>
          <p:cNvPr id="59" name="Rectangle 58"/>
          <p:cNvSpPr/>
          <p:nvPr/>
        </p:nvSpPr>
        <p:spPr>
          <a:xfrm>
            <a:off x="6254060" y="2030709"/>
            <a:ext cx="1215331" cy="52593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descr="latex-image-1.pdf"/>
          <p:cNvPicPr>
            <a:picLocks noChangeAspect="1"/>
          </p:cNvPicPr>
          <p:nvPr/>
        </p:nvPicPr>
        <mc:AlternateContent xmlns:ma="http://schemas.microsoft.com/office/mac/drawingml/2008/main">
          <mc:Choice Requires="ma">
            <p:blipFill>
              <a:blip r:embed="rId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tretch>
                <a:fillRect/>
              </a:stretch>
            </p:blipFill>
          </mc:Fallback>
        </mc:AlternateContent>
        <p:spPr>
          <a:xfrm>
            <a:off x="6366986" y="2161451"/>
            <a:ext cx="1066800" cy="520700"/>
          </a:xfrm>
          <a:prstGeom prst="rect">
            <a:avLst/>
          </a:prstGeom>
        </p:spPr>
      </p:pic>
      <p:sp>
        <p:nvSpPr>
          <p:cNvPr id="73" name="Rectangle 2"/>
          <p:cNvSpPr txBox="1">
            <a:spLocks noChangeArrowheads="1"/>
          </p:cNvSpPr>
          <p:nvPr/>
        </p:nvSpPr>
        <p:spPr bwMode="auto">
          <a:xfrm>
            <a:off x="160338" y="163513"/>
            <a:ext cx="8801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rPr>
              <a:t>Exact Repair-interference</a:t>
            </a:r>
            <a:r>
              <a:rPr kumimoji="0" lang="en-US" sz="3200" b="1" i="0" u="none" strike="noStrike" kern="0" cap="none" spc="0" normalizeH="0" noProof="0" dirty="0" smtClean="0">
                <a:ln>
                  <a:noFill/>
                </a:ln>
                <a:solidFill>
                  <a:srgbClr val="B2B2B2"/>
                </a:solidFill>
                <a:effectLst/>
                <a:uLnTx/>
                <a:uFillTx/>
                <a:latin typeface="+mj-lt"/>
                <a:ea typeface="ＭＳ Ｐゴシック" pitchFamily="-112" charset="-128"/>
                <a:cs typeface="ＭＳ Ｐゴシック" pitchFamily="-112" charset="-128"/>
              </a:rPr>
              <a:t> alignment</a:t>
            </a:r>
            <a:endPar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endParaRPr>
          </a:p>
        </p:txBody>
      </p:sp>
      <p:sp>
        <p:nvSpPr>
          <p:cNvPr id="83" name="TextBox 82"/>
          <p:cNvSpPr txBox="1"/>
          <p:nvPr/>
        </p:nvSpPr>
        <p:spPr>
          <a:xfrm>
            <a:off x="495300" y="1371600"/>
            <a:ext cx="7391400" cy="461665"/>
          </a:xfrm>
          <a:prstGeom prst="rect">
            <a:avLst/>
          </a:prstGeom>
          <a:noFill/>
        </p:spPr>
        <p:txBody>
          <a:bodyPr wrap="square" rtlCol="0">
            <a:spAutoFit/>
          </a:bodyPr>
          <a:lstStyle/>
          <a:p>
            <a:r>
              <a:rPr lang="en-US" dirty="0" smtClean="0"/>
              <a:t>We have to choose V, V’ so that all the rows in </a:t>
            </a:r>
            <a:endParaRPr lang="en-US" dirty="0"/>
          </a:p>
        </p:txBody>
      </p:sp>
      <p:sp>
        <p:nvSpPr>
          <p:cNvPr id="84" name="Rectangle 83"/>
          <p:cNvSpPr/>
          <p:nvPr/>
        </p:nvSpPr>
        <p:spPr>
          <a:xfrm>
            <a:off x="1190188" y="3574709"/>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1190188" y="4324009"/>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0" name="Picture 89" descr="latex-image-1.pdf"/>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tretch>
                <a:fillRect/>
              </a:stretch>
            </p:blipFill>
          </mc:Fallback>
        </mc:AlternateContent>
        <p:spPr>
          <a:xfrm>
            <a:off x="1295399" y="4400550"/>
            <a:ext cx="1097813" cy="400050"/>
          </a:xfrm>
          <a:prstGeom prst="rect">
            <a:avLst/>
          </a:prstGeom>
        </p:spPr>
      </p:pic>
      <p:pic>
        <p:nvPicPr>
          <p:cNvPr id="91" name="Picture 90" descr="latex-image-1.pdf"/>
          <p:cNvPicPr>
            <a:picLocks noChangeAspect="1"/>
          </p:cNvPicPr>
          <p:nvPr/>
        </p:nvPicPr>
        <mc:AlternateContent xmlns:ma="http://schemas.microsoft.com/office/mac/drawingml/2008/main">
          <mc:Choice Requires="ma">
            <p:blipFill>
              <a:blip r:embed="rId1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tretch>
                <a:fillRect/>
              </a:stretch>
            </p:blipFill>
          </mc:Fallback>
        </mc:AlternateContent>
        <p:spPr>
          <a:xfrm>
            <a:off x="1625600" y="3816350"/>
            <a:ext cx="304800" cy="63500"/>
          </a:xfrm>
          <a:prstGeom prst="rect">
            <a:avLst/>
          </a:prstGeom>
        </p:spPr>
      </p:pic>
      <p:sp>
        <p:nvSpPr>
          <p:cNvPr id="92" name="TextBox 91"/>
          <p:cNvSpPr txBox="1"/>
          <p:nvPr/>
        </p:nvSpPr>
        <p:spPr>
          <a:xfrm>
            <a:off x="2755900" y="1955800"/>
            <a:ext cx="3657600" cy="830997"/>
          </a:xfrm>
          <a:prstGeom prst="rect">
            <a:avLst/>
          </a:prstGeom>
          <a:noFill/>
        </p:spPr>
        <p:txBody>
          <a:bodyPr wrap="square" rtlCol="0">
            <a:spAutoFit/>
          </a:bodyPr>
          <a:lstStyle/>
          <a:p>
            <a:r>
              <a:rPr lang="en-US" dirty="0" smtClean="0"/>
              <a:t>Are contained in the </a:t>
            </a:r>
            <a:r>
              <a:rPr lang="en-US" dirty="0" err="1" smtClean="0"/>
              <a:t>rowspan</a:t>
            </a:r>
            <a:r>
              <a:rPr lang="en-US" dirty="0" smtClean="0"/>
              <a:t> of </a:t>
            </a:r>
            <a:endParaRPr lang="en-US" dirty="0"/>
          </a:p>
        </p:txBody>
      </p:sp>
      <p:sp>
        <p:nvSpPr>
          <p:cNvPr id="95" name="TextBox 94"/>
          <p:cNvSpPr txBox="1"/>
          <p:nvPr/>
        </p:nvSpPr>
        <p:spPr>
          <a:xfrm>
            <a:off x="495300" y="5130800"/>
            <a:ext cx="6540500" cy="830997"/>
          </a:xfrm>
          <a:prstGeom prst="rect">
            <a:avLst/>
          </a:prstGeom>
          <a:noFill/>
        </p:spPr>
        <p:txBody>
          <a:bodyPr wrap="square" rtlCol="0">
            <a:spAutoFit/>
          </a:bodyPr>
          <a:lstStyle/>
          <a:p>
            <a:r>
              <a:rPr lang="en-US" dirty="0" smtClean="0"/>
              <a:t>The A matrices assumed </a:t>
            </a:r>
            <a:r>
              <a:rPr lang="en-US" dirty="0" err="1" smtClean="0"/>
              <a:t>iid</a:t>
            </a:r>
            <a:r>
              <a:rPr lang="en-US" dirty="0" smtClean="0"/>
              <a:t> diagonal, no assumption other than that they </a:t>
            </a:r>
            <a:r>
              <a:rPr lang="en-US" b="1" dirty="0" smtClean="0"/>
              <a:t>commute</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Rectangle 25"/>
          <p:cNvSpPr/>
          <p:nvPr/>
        </p:nvSpPr>
        <p:spPr>
          <a:xfrm>
            <a:off x="6193706" y="5148392"/>
            <a:ext cx="1807294" cy="69360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190560" y="3657554"/>
            <a:ext cx="17850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193706" y="4360992"/>
            <a:ext cx="1807294" cy="69360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190864" y="2166755"/>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descr="latex-image-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1301657" y="2227688"/>
            <a:ext cx="1071894" cy="407889"/>
          </a:xfrm>
          <a:prstGeom prst="rect">
            <a:avLst/>
          </a:prstGeom>
        </p:spPr>
      </p:pic>
      <p:sp>
        <p:nvSpPr>
          <p:cNvPr id="54" name="Rectangle 53"/>
          <p:cNvSpPr/>
          <p:nvPr/>
        </p:nvSpPr>
        <p:spPr>
          <a:xfrm>
            <a:off x="1190188" y="2850809"/>
            <a:ext cx="1215331" cy="498622"/>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descr="latex-image-1.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1307388" y="2918586"/>
            <a:ext cx="1044976" cy="397646"/>
          </a:xfrm>
          <a:prstGeom prst="rect">
            <a:avLst/>
          </a:prstGeom>
        </p:spPr>
      </p:pic>
      <p:grpSp>
        <p:nvGrpSpPr>
          <p:cNvPr id="2" name="Group 30"/>
          <p:cNvGrpSpPr/>
          <p:nvPr/>
        </p:nvGrpSpPr>
        <p:grpSpPr>
          <a:xfrm>
            <a:off x="6254060" y="2030709"/>
            <a:ext cx="1231177" cy="719292"/>
            <a:chOff x="6254060" y="2030709"/>
            <a:chExt cx="1231177" cy="719292"/>
          </a:xfrm>
        </p:grpSpPr>
        <p:sp>
          <p:nvSpPr>
            <p:cNvPr id="61" name="Rectangle 60"/>
            <p:cNvSpPr/>
            <p:nvPr/>
          </p:nvSpPr>
          <p:spPr>
            <a:xfrm>
              <a:off x="6269906" y="2570292"/>
              <a:ext cx="1215331" cy="179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254060" y="2030709"/>
              <a:ext cx="1215331" cy="52593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descr="latex-image-1.pdf"/>
            <p:cNvPicPr>
              <a:picLocks noChangeAspect="1"/>
            </p:cNvPicPr>
            <p:nvPr/>
          </p:nvPicPr>
          <mc:AlternateContent xmlns:ma="http://schemas.microsoft.com/office/mac/drawingml/2008/main">
            <mc:Choice Requires="ma">
              <p:blipFill>
                <a:blip r:embed="rId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tretch>
                  <a:fillRect/>
                </a:stretch>
              </p:blipFill>
            </mc:Fallback>
          </mc:AlternateContent>
          <p:spPr>
            <a:xfrm>
              <a:off x="6366986" y="2161451"/>
              <a:ext cx="1066800" cy="520700"/>
            </a:xfrm>
            <a:prstGeom prst="rect">
              <a:avLst/>
            </a:prstGeom>
          </p:spPr>
        </p:pic>
      </p:grpSp>
      <p:sp>
        <p:nvSpPr>
          <p:cNvPr id="73" name="Rectangle 2"/>
          <p:cNvSpPr txBox="1">
            <a:spLocks noChangeArrowheads="1"/>
          </p:cNvSpPr>
          <p:nvPr/>
        </p:nvSpPr>
        <p:spPr bwMode="auto">
          <a:xfrm>
            <a:off x="160338" y="163513"/>
            <a:ext cx="8801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rPr>
              <a:t>Exact Repair-interference</a:t>
            </a:r>
            <a:r>
              <a:rPr kumimoji="0" lang="en-US" sz="3200" b="1" i="0" u="none" strike="noStrike" kern="0" cap="none" spc="0" normalizeH="0" noProof="0" dirty="0" smtClean="0">
                <a:ln>
                  <a:noFill/>
                </a:ln>
                <a:solidFill>
                  <a:srgbClr val="B2B2B2"/>
                </a:solidFill>
                <a:effectLst/>
                <a:uLnTx/>
                <a:uFillTx/>
                <a:latin typeface="+mj-lt"/>
                <a:ea typeface="ＭＳ Ｐゴシック" pitchFamily="-112" charset="-128"/>
                <a:cs typeface="ＭＳ Ｐゴシック" pitchFamily="-112" charset="-128"/>
              </a:rPr>
              <a:t> alignment</a:t>
            </a:r>
            <a:endPar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endParaRPr>
          </a:p>
        </p:txBody>
      </p:sp>
      <p:sp>
        <p:nvSpPr>
          <p:cNvPr id="83" name="TextBox 82"/>
          <p:cNvSpPr txBox="1"/>
          <p:nvPr/>
        </p:nvSpPr>
        <p:spPr>
          <a:xfrm>
            <a:off x="495300" y="1371600"/>
            <a:ext cx="7391400" cy="461665"/>
          </a:xfrm>
          <a:prstGeom prst="rect">
            <a:avLst/>
          </a:prstGeom>
          <a:noFill/>
        </p:spPr>
        <p:txBody>
          <a:bodyPr wrap="square" rtlCol="0">
            <a:spAutoFit/>
          </a:bodyPr>
          <a:lstStyle/>
          <a:p>
            <a:r>
              <a:rPr lang="en-US" dirty="0" smtClean="0"/>
              <a:t>Ok. Lets start by choosing V’ to be one vector </a:t>
            </a:r>
            <a:r>
              <a:rPr lang="en-US" b="1" i="1" dirty="0" err="1" smtClean="0"/>
              <a:t>w</a:t>
            </a:r>
            <a:r>
              <a:rPr lang="en-US" dirty="0" smtClean="0"/>
              <a:t> </a:t>
            </a:r>
            <a:endParaRPr lang="en-US" dirty="0"/>
          </a:p>
        </p:txBody>
      </p:sp>
      <p:sp>
        <p:nvSpPr>
          <p:cNvPr id="92" name="TextBox 91"/>
          <p:cNvSpPr txBox="1"/>
          <p:nvPr/>
        </p:nvSpPr>
        <p:spPr>
          <a:xfrm>
            <a:off x="2755900" y="1955800"/>
            <a:ext cx="3657600" cy="830997"/>
          </a:xfrm>
          <a:prstGeom prst="rect">
            <a:avLst/>
          </a:prstGeom>
          <a:noFill/>
        </p:spPr>
        <p:txBody>
          <a:bodyPr wrap="square" rtlCol="0">
            <a:spAutoFit/>
          </a:bodyPr>
          <a:lstStyle/>
          <a:p>
            <a:r>
              <a:rPr lang="en-US" dirty="0" smtClean="0"/>
              <a:t>Must be in the </a:t>
            </a:r>
            <a:r>
              <a:rPr lang="en-US" dirty="0" err="1" smtClean="0"/>
              <a:t>rowspan</a:t>
            </a:r>
            <a:r>
              <a:rPr lang="en-US" dirty="0" smtClean="0"/>
              <a:t> of </a:t>
            </a:r>
            <a:endParaRPr lang="en-US" dirty="0"/>
          </a:p>
        </p:txBody>
      </p:sp>
      <p:pic>
        <p:nvPicPr>
          <p:cNvPr id="19" name="Picture 18" descr="latex-image-1.pdf"/>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tretch>
                <a:fillRect/>
              </a:stretch>
            </p:blipFill>
          </mc:Fallback>
        </mc:AlternateContent>
        <p:spPr>
          <a:xfrm>
            <a:off x="6413500" y="5238750"/>
            <a:ext cx="1422400" cy="546100"/>
          </a:xfrm>
          <a:prstGeom prst="rect">
            <a:avLst/>
          </a:prstGeom>
        </p:spPr>
      </p:pic>
      <p:pic>
        <p:nvPicPr>
          <p:cNvPr id="20" name="Picture 19" descr="latex-image-1.pdf"/>
          <p:cNvPicPr>
            <a:picLocks noChangeAspect="1"/>
          </p:cNvPicPr>
          <p:nvPr/>
        </p:nvPicPr>
        <mc:AlternateContent xmlns:ma="http://schemas.microsoft.com/office/mac/drawingml/2008/main">
          <mc:Choice Requires="ma">
            <p:blipFill>
              <a:blip r:embed="rId1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tretch>
                <a:fillRect/>
              </a:stretch>
            </p:blipFill>
          </mc:Fallback>
        </mc:AlternateContent>
        <p:spPr>
          <a:xfrm>
            <a:off x="6426200" y="4464050"/>
            <a:ext cx="1422400" cy="546100"/>
          </a:xfrm>
          <a:prstGeom prst="rect">
            <a:avLst/>
          </a:prstGeom>
        </p:spPr>
      </p:pic>
      <p:pic>
        <p:nvPicPr>
          <p:cNvPr id="21" name="Picture 20" descr="latex-image-1.pdf"/>
          <p:cNvPicPr>
            <a:picLocks noChangeAspect="1"/>
          </p:cNvPicPr>
          <p:nvPr/>
        </p:nvPicPr>
        <mc:AlternateContent xmlns:ma="http://schemas.microsoft.com/office/mac/drawingml/2008/main">
          <mc:Choice Requires="ma">
            <p:blipFill>
              <a:blip r:embed="rId1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tretch>
                <a:fillRect/>
              </a:stretch>
            </p:blipFill>
          </mc:Fallback>
        </mc:AlternateContent>
        <p:spPr>
          <a:xfrm>
            <a:off x="6794500" y="3746500"/>
            <a:ext cx="584200" cy="488950"/>
          </a:xfrm>
          <a:prstGeom prst="rect">
            <a:avLst/>
          </a:prstGeom>
        </p:spPr>
      </p:pic>
      <p:sp>
        <p:nvSpPr>
          <p:cNvPr id="27" name="Rectangle 26"/>
          <p:cNvSpPr/>
          <p:nvPr/>
        </p:nvSpPr>
        <p:spPr>
          <a:xfrm>
            <a:off x="2088460" y="4356054"/>
            <a:ext cx="17850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descr="latex-image-1.pdf"/>
          <p:cNvPicPr>
            <a:picLocks noChangeAspect="1"/>
          </p:cNvPicPr>
          <p:nvPr/>
        </p:nvPicPr>
        <mc:AlternateContent xmlns:ma="http://schemas.microsoft.com/office/mac/drawingml/2008/main">
          <mc:Choice Requires="ma">
            <p:blipFill>
              <a:blip r:embed="rId1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tretch>
                <a:fillRect/>
              </a:stretch>
            </p:blipFill>
          </mc:Fallback>
        </mc:AlternateContent>
        <p:spPr>
          <a:xfrm>
            <a:off x="2692400" y="4445000"/>
            <a:ext cx="584200" cy="488950"/>
          </a:xfrm>
          <a:prstGeom prst="rect">
            <a:avLst/>
          </a:prstGeom>
        </p:spPr>
      </p:pic>
      <p:pic>
        <p:nvPicPr>
          <p:cNvPr id="29" name="Picture 28" descr="latex-image-1.pdf"/>
          <p:cNvPicPr>
            <a:picLocks noChangeAspect="1"/>
          </p:cNvPicPr>
          <p:nvPr/>
        </p:nvPicPr>
        <mc:AlternateContent xmlns:ma="http://schemas.microsoft.com/office/mac/drawingml/2008/main">
          <mc:Choice Requires="ma">
            <p:blipFill>
              <a:blip r:embed="rId1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5"/>
              <a:stretch>
                <a:fillRect/>
              </a:stretch>
            </p:blipFill>
          </mc:Fallback>
        </mc:AlternateContent>
        <p:spPr>
          <a:xfrm>
            <a:off x="844550" y="4394200"/>
            <a:ext cx="1104900" cy="431800"/>
          </a:xfrm>
          <a:prstGeom prst="rect">
            <a:avLst/>
          </a:prstGeom>
        </p:spPr>
      </p:pic>
      <p:pic>
        <p:nvPicPr>
          <p:cNvPr id="30" name="Picture 29" descr="latex-image-1.pdf"/>
          <p:cNvPicPr>
            <a:picLocks noChangeAspect="1"/>
          </p:cNvPicPr>
          <p:nvPr/>
        </p:nvPicPr>
        <mc:AlternateContent xmlns:ma="http://schemas.microsoft.com/office/mac/drawingml/2008/main">
          <mc:Choice Requires="ma">
            <p:blipFill>
              <a:blip r:embed="rId1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7"/>
              <a:stretch>
                <a:fillRect/>
              </a:stretch>
            </p:blipFill>
          </mc:Fallback>
        </mc:AlternateContent>
        <p:spPr>
          <a:xfrm>
            <a:off x="4552950" y="4413250"/>
            <a:ext cx="1562100" cy="5207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Rectangle 24"/>
          <p:cNvSpPr/>
          <p:nvPr/>
        </p:nvSpPr>
        <p:spPr>
          <a:xfrm>
            <a:off x="6219106" y="5097592"/>
            <a:ext cx="2721694" cy="69360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206406" y="3535492"/>
            <a:ext cx="2747094" cy="69360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219106" y="4322892"/>
            <a:ext cx="2708994" cy="69360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203260" y="1409654"/>
            <a:ext cx="27121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2"/>
          <p:cNvSpPr txBox="1">
            <a:spLocks noChangeArrowheads="1"/>
          </p:cNvSpPr>
          <p:nvPr/>
        </p:nvSpPr>
        <p:spPr bwMode="auto">
          <a:xfrm>
            <a:off x="160338" y="163513"/>
            <a:ext cx="8801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rPr>
              <a:t>Exact Repair-interference</a:t>
            </a:r>
            <a:r>
              <a:rPr kumimoji="0" lang="en-US" sz="3200" b="1" i="0" u="none" strike="noStrike" kern="0" cap="none" spc="0" normalizeH="0" noProof="0" dirty="0" smtClean="0">
                <a:ln>
                  <a:noFill/>
                </a:ln>
                <a:solidFill>
                  <a:srgbClr val="B2B2B2"/>
                </a:solidFill>
                <a:effectLst/>
                <a:uLnTx/>
                <a:uFillTx/>
                <a:latin typeface="+mj-lt"/>
                <a:ea typeface="ＭＳ Ｐゴシック" pitchFamily="-112" charset="-128"/>
                <a:cs typeface="ＭＳ Ｐゴシック" pitchFamily="-112" charset="-128"/>
              </a:rPr>
              <a:t> alignment</a:t>
            </a:r>
            <a:endPar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endParaRPr>
          </a:p>
        </p:txBody>
      </p:sp>
      <p:sp>
        <p:nvSpPr>
          <p:cNvPr id="83" name="TextBox 82"/>
          <p:cNvSpPr txBox="1"/>
          <p:nvPr/>
        </p:nvSpPr>
        <p:spPr>
          <a:xfrm>
            <a:off x="482600" y="1193800"/>
            <a:ext cx="7391400" cy="461665"/>
          </a:xfrm>
          <a:prstGeom prst="rect">
            <a:avLst/>
          </a:prstGeom>
          <a:noFill/>
        </p:spPr>
        <p:txBody>
          <a:bodyPr wrap="square" rtlCol="0">
            <a:spAutoFit/>
          </a:bodyPr>
          <a:lstStyle/>
          <a:p>
            <a:r>
              <a:rPr lang="en-US" dirty="0" smtClean="0"/>
              <a:t>And fold it back in…</a:t>
            </a:r>
            <a:endParaRPr lang="en-US" dirty="0"/>
          </a:p>
        </p:txBody>
      </p:sp>
      <p:pic>
        <p:nvPicPr>
          <p:cNvPr id="21" name="Picture 20" descr="latex-image-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6807200" y="1498600"/>
            <a:ext cx="584200" cy="488950"/>
          </a:xfrm>
          <a:prstGeom prst="rect">
            <a:avLst/>
          </a:prstGeom>
        </p:spPr>
      </p:pic>
      <p:sp>
        <p:nvSpPr>
          <p:cNvPr id="27" name="Rectangle 26"/>
          <p:cNvSpPr/>
          <p:nvPr/>
        </p:nvSpPr>
        <p:spPr>
          <a:xfrm>
            <a:off x="2063060" y="1943054"/>
            <a:ext cx="17850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descr="latex-image-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2667000" y="2032000"/>
            <a:ext cx="584200" cy="488950"/>
          </a:xfrm>
          <a:prstGeom prst="rect">
            <a:avLst/>
          </a:prstGeom>
        </p:spPr>
      </p:pic>
      <p:pic>
        <p:nvPicPr>
          <p:cNvPr id="29" name="Picture 28" descr="latex-image-1.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819150" y="2768600"/>
            <a:ext cx="1104900" cy="431800"/>
          </a:xfrm>
          <a:prstGeom prst="rect">
            <a:avLst/>
          </a:prstGeom>
        </p:spPr>
      </p:pic>
      <p:pic>
        <p:nvPicPr>
          <p:cNvPr id="30" name="Picture 29" descr="latex-image-1.pdf"/>
          <p:cNvPicPr>
            <a:picLocks noChangeAspect="1"/>
          </p:cNvPicPr>
          <p:nvPr/>
        </p:nvPicPr>
        <mc:AlternateContent xmlns:ma="http://schemas.microsoft.com/office/mac/drawingml/2008/main">
          <mc:Choice Requires="ma">
            <p:blipFill>
              <a:blip r:embed="rId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tretch>
                <a:fillRect/>
              </a:stretch>
            </p:blipFill>
          </mc:Fallback>
        </mc:AlternateContent>
        <p:spPr>
          <a:xfrm>
            <a:off x="4527550" y="2787650"/>
            <a:ext cx="1562100" cy="520700"/>
          </a:xfrm>
          <a:prstGeom prst="rect">
            <a:avLst/>
          </a:prstGeom>
        </p:spPr>
      </p:pic>
      <p:sp>
        <p:nvSpPr>
          <p:cNvPr id="23" name="Rectangle 22"/>
          <p:cNvSpPr/>
          <p:nvPr/>
        </p:nvSpPr>
        <p:spPr>
          <a:xfrm>
            <a:off x="2037660" y="2654254"/>
            <a:ext cx="17850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037660" y="3365454"/>
            <a:ext cx="17850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descr="latex-image-1.pdf"/>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tretch>
                <a:fillRect/>
              </a:stretch>
            </p:blipFill>
          </mc:Fallback>
        </mc:AlternateContent>
        <p:spPr>
          <a:xfrm>
            <a:off x="2298700" y="2724150"/>
            <a:ext cx="1422400" cy="546100"/>
          </a:xfrm>
          <a:prstGeom prst="rect">
            <a:avLst/>
          </a:prstGeom>
        </p:spPr>
      </p:pic>
      <p:pic>
        <p:nvPicPr>
          <p:cNvPr id="32" name="Picture 31" descr="latex-image-1.pdf"/>
          <p:cNvPicPr>
            <a:picLocks noChangeAspect="1"/>
          </p:cNvPicPr>
          <p:nvPr/>
        </p:nvPicPr>
        <mc:AlternateContent xmlns:ma="http://schemas.microsoft.com/office/mac/drawingml/2008/main">
          <mc:Choice Requires="ma">
            <p:blipFill>
              <a:blip r:embed="rId1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tretch>
                <a:fillRect/>
              </a:stretch>
            </p:blipFill>
          </mc:Fallback>
        </mc:AlternateContent>
        <p:spPr>
          <a:xfrm>
            <a:off x="2247900" y="3422650"/>
            <a:ext cx="1422400" cy="546100"/>
          </a:xfrm>
          <a:prstGeom prst="rect">
            <a:avLst/>
          </a:prstGeom>
        </p:spPr>
      </p:pic>
      <p:sp>
        <p:nvSpPr>
          <p:cNvPr id="33" name="Rectangle 32"/>
          <p:cNvSpPr/>
          <p:nvPr/>
        </p:nvSpPr>
        <p:spPr>
          <a:xfrm>
            <a:off x="6203260" y="2120854"/>
            <a:ext cx="27248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203260" y="2832054"/>
            <a:ext cx="27502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descr="latex-image-1.pdf"/>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tretch>
                <a:fillRect/>
              </a:stretch>
            </p:blipFill>
          </mc:Fallback>
        </mc:AlternateContent>
        <p:spPr>
          <a:xfrm>
            <a:off x="6464300" y="2190750"/>
            <a:ext cx="1422400" cy="546100"/>
          </a:xfrm>
          <a:prstGeom prst="rect">
            <a:avLst/>
          </a:prstGeom>
        </p:spPr>
      </p:pic>
      <p:pic>
        <p:nvPicPr>
          <p:cNvPr id="36" name="Picture 35" descr="latex-image-1.pdf"/>
          <p:cNvPicPr>
            <a:picLocks noChangeAspect="1"/>
          </p:cNvPicPr>
          <p:nvPr/>
        </p:nvPicPr>
        <mc:AlternateContent xmlns:ma="http://schemas.microsoft.com/office/mac/drawingml/2008/main">
          <mc:Choice Requires="ma">
            <p:blipFill>
              <a:blip r:embed="rId1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tretch>
                <a:fillRect/>
              </a:stretch>
            </p:blipFill>
          </mc:Fallback>
        </mc:AlternateContent>
        <p:spPr>
          <a:xfrm>
            <a:off x="6413500" y="2889250"/>
            <a:ext cx="1422400" cy="546100"/>
          </a:xfrm>
          <a:prstGeom prst="rect">
            <a:avLst/>
          </a:prstGeom>
        </p:spPr>
      </p:pic>
      <p:pic>
        <p:nvPicPr>
          <p:cNvPr id="37" name="Picture 36" descr="latex-image-1.pdf"/>
          <p:cNvPicPr>
            <a:picLocks noChangeAspect="1"/>
          </p:cNvPicPr>
          <p:nvPr/>
        </p:nvPicPr>
        <mc:AlternateContent xmlns:ma="http://schemas.microsoft.com/office/mac/drawingml/2008/main">
          <mc:Choice Requires="ma">
            <p:blipFill>
              <a:blip r:embed="rId1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tretch>
                <a:fillRect/>
              </a:stretch>
            </p:blipFill>
          </mc:Fallback>
        </mc:AlternateContent>
        <p:spPr>
          <a:xfrm>
            <a:off x="6870700" y="3606800"/>
            <a:ext cx="1422400" cy="584200"/>
          </a:xfrm>
          <a:prstGeom prst="rect">
            <a:avLst/>
          </a:prstGeom>
        </p:spPr>
      </p:pic>
      <p:pic>
        <p:nvPicPr>
          <p:cNvPr id="38" name="Picture 37" descr="latex-image-1.pdf"/>
          <p:cNvPicPr>
            <a:picLocks noChangeAspect="1"/>
          </p:cNvPicPr>
          <p:nvPr/>
        </p:nvPicPr>
        <mc:AlternateContent xmlns:ma="http://schemas.microsoft.com/office/mac/drawingml/2008/main">
          <mc:Choice Requires="ma">
            <p:blipFill>
              <a:blip r:embed="rId1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5"/>
              <a:stretch>
                <a:fillRect/>
              </a:stretch>
            </p:blipFill>
          </mc:Fallback>
        </mc:AlternateContent>
        <p:spPr>
          <a:xfrm>
            <a:off x="6426200" y="5175250"/>
            <a:ext cx="2260600" cy="546100"/>
          </a:xfrm>
          <a:prstGeom prst="rect">
            <a:avLst/>
          </a:prstGeom>
        </p:spPr>
      </p:pic>
      <p:pic>
        <p:nvPicPr>
          <p:cNvPr id="39" name="Picture 38" descr="latex-image-1.pdf"/>
          <p:cNvPicPr>
            <a:picLocks noChangeAspect="1"/>
          </p:cNvPicPr>
          <p:nvPr/>
        </p:nvPicPr>
        <mc:AlternateContent xmlns:ma="http://schemas.microsoft.com/office/mac/drawingml/2008/main">
          <mc:Choice Requires="ma">
            <p:blipFill>
              <a:blip r:embed="rId1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7"/>
              <a:stretch>
                <a:fillRect/>
              </a:stretch>
            </p:blipFill>
          </mc:Fallback>
        </mc:AlternateContent>
        <p:spPr>
          <a:xfrm>
            <a:off x="6819900" y="4406900"/>
            <a:ext cx="1422400" cy="5842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Rectangle 24"/>
          <p:cNvSpPr/>
          <p:nvPr/>
        </p:nvSpPr>
        <p:spPr>
          <a:xfrm>
            <a:off x="6219106" y="5097592"/>
            <a:ext cx="2721694" cy="69360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6206406" y="3535492"/>
            <a:ext cx="2747094" cy="69360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219106" y="4322892"/>
            <a:ext cx="2708994" cy="693608"/>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203260" y="1409654"/>
            <a:ext cx="27121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2"/>
          <p:cNvSpPr txBox="1">
            <a:spLocks noChangeArrowheads="1"/>
          </p:cNvSpPr>
          <p:nvPr/>
        </p:nvSpPr>
        <p:spPr bwMode="auto">
          <a:xfrm>
            <a:off x="160338" y="163513"/>
            <a:ext cx="8801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rPr>
              <a:t>Exact Repair-interference</a:t>
            </a:r>
            <a:r>
              <a:rPr kumimoji="0" lang="en-US" sz="3200" b="1" i="0" u="none" strike="noStrike" kern="0" cap="none" spc="0" normalizeH="0" noProof="0" dirty="0" smtClean="0">
                <a:ln>
                  <a:noFill/>
                </a:ln>
                <a:solidFill>
                  <a:srgbClr val="B2B2B2"/>
                </a:solidFill>
                <a:effectLst/>
                <a:uLnTx/>
                <a:uFillTx/>
                <a:latin typeface="+mj-lt"/>
                <a:ea typeface="ＭＳ Ｐゴシック" pitchFamily="-112" charset="-128"/>
                <a:cs typeface="ＭＳ Ｐゴシック" pitchFamily="-112" charset="-128"/>
              </a:rPr>
              <a:t> alignment</a:t>
            </a:r>
            <a:endParaRPr kumimoji="0" lang="en-US" sz="3200" b="1" i="0" u="none" strike="noStrike" kern="0" cap="none" spc="0" normalizeH="0" baseline="0" noProof="0" dirty="0" smtClean="0">
              <a:ln>
                <a:noFill/>
              </a:ln>
              <a:solidFill>
                <a:srgbClr val="B2B2B2"/>
              </a:solidFill>
              <a:effectLst/>
              <a:uLnTx/>
              <a:uFillTx/>
              <a:latin typeface="+mj-lt"/>
              <a:ea typeface="ＭＳ Ｐゴシック" pitchFamily="-112" charset="-128"/>
              <a:cs typeface="ＭＳ Ｐゴシック" pitchFamily="-112" charset="-128"/>
            </a:endParaRPr>
          </a:p>
        </p:txBody>
      </p:sp>
      <p:sp>
        <p:nvSpPr>
          <p:cNvPr id="83" name="TextBox 82"/>
          <p:cNvSpPr txBox="1"/>
          <p:nvPr/>
        </p:nvSpPr>
        <p:spPr>
          <a:xfrm>
            <a:off x="482600" y="1193800"/>
            <a:ext cx="7391400" cy="461665"/>
          </a:xfrm>
          <a:prstGeom prst="rect">
            <a:avLst/>
          </a:prstGeom>
          <a:noFill/>
        </p:spPr>
        <p:txBody>
          <a:bodyPr wrap="square" rtlCol="0">
            <a:spAutoFit/>
          </a:bodyPr>
          <a:lstStyle/>
          <a:p>
            <a:r>
              <a:rPr lang="en-US" dirty="0" smtClean="0"/>
              <a:t>And fold it back in…</a:t>
            </a:r>
            <a:endParaRPr lang="en-US" dirty="0"/>
          </a:p>
        </p:txBody>
      </p:sp>
      <p:pic>
        <p:nvPicPr>
          <p:cNvPr id="21" name="Picture 20" descr="latex-image-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6807200" y="1498600"/>
            <a:ext cx="584200" cy="488950"/>
          </a:xfrm>
          <a:prstGeom prst="rect">
            <a:avLst/>
          </a:prstGeom>
        </p:spPr>
      </p:pic>
      <p:sp>
        <p:nvSpPr>
          <p:cNvPr id="27" name="Rectangle 26"/>
          <p:cNvSpPr/>
          <p:nvPr/>
        </p:nvSpPr>
        <p:spPr>
          <a:xfrm>
            <a:off x="2063060" y="1943054"/>
            <a:ext cx="17850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descr="latex-image-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2667000" y="2032000"/>
            <a:ext cx="584200" cy="488950"/>
          </a:xfrm>
          <a:prstGeom prst="rect">
            <a:avLst/>
          </a:prstGeom>
        </p:spPr>
      </p:pic>
      <p:pic>
        <p:nvPicPr>
          <p:cNvPr id="29" name="Picture 28" descr="latex-image-1.pdf"/>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819150" y="2768600"/>
            <a:ext cx="1104900" cy="431800"/>
          </a:xfrm>
          <a:prstGeom prst="rect">
            <a:avLst/>
          </a:prstGeom>
        </p:spPr>
      </p:pic>
      <p:pic>
        <p:nvPicPr>
          <p:cNvPr id="30" name="Picture 29" descr="latex-image-1.pdf"/>
          <p:cNvPicPr>
            <a:picLocks noChangeAspect="1"/>
          </p:cNvPicPr>
          <p:nvPr/>
        </p:nvPicPr>
        <mc:AlternateContent xmlns:ma="http://schemas.microsoft.com/office/mac/drawingml/2008/main">
          <mc:Choice Requires="ma">
            <p:blipFill>
              <a:blip r:embed="rId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tretch>
                <a:fillRect/>
              </a:stretch>
            </p:blipFill>
          </mc:Fallback>
        </mc:AlternateContent>
        <p:spPr>
          <a:xfrm>
            <a:off x="4527550" y="2787650"/>
            <a:ext cx="1562100" cy="520700"/>
          </a:xfrm>
          <a:prstGeom prst="rect">
            <a:avLst/>
          </a:prstGeom>
        </p:spPr>
      </p:pic>
      <p:sp>
        <p:nvSpPr>
          <p:cNvPr id="23" name="Rectangle 22"/>
          <p:cNvSpPr/>
          <p:nvPr/>
        </p:nvSpPr>
        <p:spPr>
          <a:xfrm>
            <a:off x="2037660" y="2654254"/>
            <a:ext cx="17850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037660" y="3365454"/>
            <a:ext cx="17850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descr="latex-image-1.pdf"/>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tretch>
                <a:fillRect/>
              </a:stretch>
            </p:blipFill>
          </mc:Fallback>
        </mc:AlternateContent>
        <p:spPr>
          <a:xfrm>
            <a:off x="2298700" y="2724150"/>
            <a:ext cx="1422400" cy="546100"/>
          </a:xfrm>
          <a:prstGeom prst="rect">
            <a:avLst/>
          </a:prstGeom>
        </p:spPr>
      </p:pic>
      <p:pic>
        <p:nvPicPr>
          <p:cNvPr id="32" name="Picture 31" descr="latex-image-1.pdf"/>
          <p:cNvPicPr>
            <a:picLocks noChangeAspect="1"/>
          </p:cNvPicPr>
          <p:nvPr/>
        </p:nvPicPr>
        <mc:AlternateContent xmlns:ma="http://schemas.microsoft.com/office/mac/drawingml/2008/main">
          <mc:Choice Requires="ma">
            <p:blipFill>
              <a:blip r:embed="rId1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tretch>
                <a:fillRect/>
              </a:stretch>
            </p:blipFill>
          </mc:Fallback>
        </mc:AlternateContent>
        <p:spPr>
          <a:xfrm>
            <a:off x="2247900" y="3422650"/>
            <a:ext cx="1422400" cy="546100"/>
          </a:xfrm>
          <a:prstGeom prst="rect">
            <a:avLst/>
          </a:prstGeom>
        </p:spPr>
      </p:pic>
      <p:sp>
        <p:nvSpPr>
          <p:cNvPr id="33" name="Rectangle 32"/>
          <p:cNvSpPr/>
          <p:nvPr/>
        </p:nvSpPr>
        <p:spPr>
          <a:xfrm>
            <a:off x="6203260" y="2120854"/>
            <a:ext cx="27248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203260" y="2832054"/>
            <a:ext cx="2750240" cy="613585"/>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descr="latex-image-1.pdf"/>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tretch>
                <a:fillRect/>
              </a:stretch>
            </p:blipFill>
          </mc:Fallback>
        </mc:AlternateContent>
        <p:spPr>
          <a:xfrm>
            <a:off x="6464300" y="2190750"/>
            <a:ext cx="1422400" cy="546100"/>
          </a:xfrm>
          <a:prstGeom prst="rect">
            <a:avLst/>
          </a:prstGeom>
        </p:spPr>
      </p:pic>
      <p:pic>
        <p:nvPicPr>
          <p:cNvPr id="36" name="Picture 35" descr="latex-image-1.pdf"/>
          <p:cNvPicPr>
            <a:picLocks noChangeAspect="1"/>
          </p:cNvPicPr>
          <p:nvPr/>
        </p:nvPicPr>
        <mc:AlternateContent xmlns:ma="http://schemas.microsoft.com/office/mac/drawingml/2008/main">
          <mc:Choice Requires="ma">
            <p:blipFill>
              <a:blip r:embed="rId1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1"/>
              <a:stretch>
                <a:fillRect/>
              </a:stretch>
            </p:blipFill>
          </mc:Fallback>
        </mc:AlternateContent>
        <p:spPr>
          <a:xfrm>
            <a:off x="6413500" y="2889250"/>
            <a:ext cx="1422400" cy="546100"/>
          </a:xfrm>
          <a:prstGeom prst="rect">
            <a:avLst/>
          </a:prstGeom>
        </p:spPr>
      </p:pic>
      <p:pic>
        <p:nvPicPr>
          <p:cNvPr id="37" name="Picture 36" descr="latex-image-1.pdf"/>
          <p:cNvPicPr>
            <a:picLocks noChangeAspect="1"/>
          </p:cNvPicPr>
          <p:nvPr/>
        </p:nvPicPr>
        <mc:AlternateContent xmlns:ma="http://schemas.microsoft.com/office/mac/drawingml/2008/main">
          <mc:Choice Requires="ma">
            <p:blipFill>
              <a:blip r:embed="rId1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3"/>
              <a:stretch>
                <a:fillRect/>
              </a:stretch>
            </p:blipFill>
          </mc:Fallback>
        </mc:AlternateContent>
        <p:spPr>
          <a:xfrm>
            <a:off x="6870700" y="3606800"/>
            <a:ext cx="1422400" cy="584200"/>
          </a:xfrm>
          <a:prstGeom prst="rect">
            <a:avLst/>
          </a:prstGeom>
        </p:spPr>
      </p:pic>
      <p:pic>
        <p:nvPicPr>
          <p:cNvPr id="38" name="Picture 37" descr="latex-image-1.pdf"/>
          <p:cNvPicPr>
            <a:picLocks noChangeAspect="1"/>
          </p:cNvPicPr>
          <p:nvPr/>
        </p:nvPicPr>
        <mc:AlternateContent xmlns:ma="http://schemas.microsoft.com/office/mac/drawingml/2008/main">
          <mc:Choice Requires="ma">
            <p:blipFill>
              <a:blip r:embed="rId1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5"/>
              <a:stretch>
                <a:fillRect/>
              </a:stretch>
            </p:blipFill>
          </mc:Fallback>
        </mc:AlternateContent>
        <p:spPr>
          <a:xfrm>
            <a:off x="6426200" y="5175250"/>
            <a:ext cx="2260600" cy="546100"/>
          </a:xfrm>
          <a:prstGeom prst="rect">
            <a:avLst/>
          </a:prstGeom>
        </p:spPr>
      </p:pic>
      <p:pic>
        <p:nvPicPr>
          <p:cNvPr id="39" name="Picture 38" descr="latex-image-1.pdf"/>
          <p:cNvPicPr>
            <a:picLocks noChangeAspect="1"/>
          </p:cNvPicPr>
          <p:nvPr/>
        </p:nvPicPr>
        <mc:AlternateContent xmlns:ma="http://schemas.microsoft.com/office/mac/drawingml/2008/main">
          <mc:Choice Requires="ma">
            <p:blipFill>
              <a:blip r:embed="rId1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7"/>
              <a:stretch>
                <a:fillRect/>
              </a:stretch>
            </p:blipFill>
          </mc:Fallback>
        </mc:AlternateContent>
        <p:spPr>
          <a:xfrm>
            <a:off x="6819900" y="4406900"/>
            <a:ext cx="1422400" cy="584200"/>
          </a:xfrm>
          <a:prstGeom prst="rect">
            <a:avLst/>
          </a:prstGeom>
        </p:spPr>
      </p:pic>
      <p:sp>
        <p:nvSpPr>
          <p:cNvPr id="42" name="TextBox 41"/>
          <p:cNvSpPr txBox="1"/>
          <p:nvPr/>
        </p:nvSpPr>
        <p:spPr>
          <a:xfrm>
            <a:off x="520700" y="4724400"/>
            <a:ext cx="5092700" cy="461665"/>
          </a:xfrm>
          <a:prstGeom prst="rect">
            <a:avLst/>
          </a:prstGeom>
          <a:noFill/>
        </p:spPr>
        <p:txBody>
          <a:bodyPr wrap="square" rtlCol="0">
            <a:spAutoFit/>
          </a:bodyPr>
          <a:lstStyle/>
          <a:p>
            <a:r>
              <a:rPr lang="en-US" dirty="0" smtClean="0"/>
              <a:t>And again fold it back in…. </a:t>
            </a:r>
          </a:p>
          <a:p>
            <a:endParaRPr lang="en-US" dirty="0"/>
          </a:p>
        </p:txBody>
      </p:sp>
      <p:sp>
        <p:nvSpPr>
          <p:cNvPr id="43" name="Rectangle 42"/>
          <p:cNvSpPr/>
          <p:nvPr/>
        </p:nvSpPr>
        <p:spPr>
          <a:xfrm>
            <a:off x="547100" y="5166668"/>
            <a:ext cx="3858799" cy="461665"/>
          </a:xfrm>
          <a:prstGeom prst="rect">
            <a:avLst/>
          </a:prstGeom>
        </p:spPr>
        <p:txBody>
          <a:bodyPr wrap="none">
            <a:spAutoFit/>
          </a:bodyPr>
          <a:lstStyle/>
          <a:p>
            <a:r>
              <a:rPr lang="en-US" dirty="0" smtClean="0"/>
              <a:t>And again fold it back in…. </a:t>
            </a:r>
          </a:p>
        </p:txBody>
      </p:sp>
      <p:grpSp>
        <p:nvGrpSpPr>
          <p:cNvPr id="2" name="Group 64"/>
          <p:cNvGrpSpPr/>
          <p:nvPr/>
        </p:nvGrpSpPr>
        <p:grpSpPr>
          <a:xfrm>
            <a:off x="678760" y="5726408"/>
            <a:ext cx="4507777" cy="719293"/>
            <a:chOff x="678760" y="5726408"/>
            <a:chExt cx="4507777" cy="719293"/>
          </a:xfrm>
        </p:grpSpPr>
        <p:grpSp>
          <p:nvGrpSpPr>
            <p:cNvPr id="3" name="Group 45"/>
            <p:cNvGrpSpPr/>
            <p:nvPr/>
          </p:nvGrpSpPr>
          <p:grpSpPr>
            <a:xfrm>
              <a:off x="678760" y="5726409"/>
              <a:ext cx="1231177" cy="719292"/>
              <a:chOff x="6254060" y="2030709"/>
              <a:chExt cx="1231177" cy="719292"/>
            </a:xfrm>
          </p:grpSpPr>
          <p:sp>
            <p:nvSpPr>
              <p:cNvPr id="47" name="Rectangle 46"/>
              <p:cNvSpPr/>
              <p:nvPr/>
            </p:nvSpPr>
            <p:spPr>
              <a:xfrm>
                <a:off x="6269906" y="2570292"/>
                <a:ext cx="1215331" cy="179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6254060" y="2030709"/>
                <a:ext cx="1215331" cy="52593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9" descr="latex-image-1.pdf"/>
              <p:cNvPicPr>
                <a:picLocks noChangeAspect="1"/>
              </p:cNvPicPr>
              <p:nvPr/>
            </p:nvPicPr>
            <mc:AlternateContent xmlns:ma="http://schemas.microsoft.com/office/mac/drawingml/2008/main">
              <mc:Choice Requires="ma">
                <p:blipFill>
                  <a:blip r:embed="rId1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9"/>
                  <a:stretch>
                    <a:fillRect/>
                  </a:stretch>
                </p:blipFill>
              </mc:Fallback>
            </mc:AlternateContent>
            <p:spPr>
              <a:xfrm>
                <a:off x="6366986" y="2161451"/>
                <a:ext cx="1066800" cy="520700"/>
              </a:xfrm>
              <a:prstGeom prst="rect">
                <a:avLst/>
              </a:prstGeom>
            </p:spPr>
          </p:pic>
        </p:grpSp>
        <p:sp>
          <p:nvSpPr>
            <p:cNvPr id="55" name="Rectangle 54"/>
            <p:cNvSpPr/>
            <p:nvPr/>
          </p:nvSpPr>
          <p:spPr>
            <a:xfrm>
              <a:off x="2383706" y="6265992"/>
              <a:ext cx="1215331" cy="179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2367860" y="5726408"/>
              <a:ext cx="1215331" cy="63629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Picture 56" descr="latex-image-1.pdf"/>
            <p:cNvPicPr>
              <a:picLocks noChangeAspect="1"/>
            </p:cNvPicPr>
            <p:nvPr/>
          </p:nvPicPr>
          <mc:AlternateContent xmlns:ma="http://schemas.microsoft.com/office/mac/drawingml/2008/main">
            <mc:Choice Requires="ma">
              <p:blipFill>
                <a:blip r:embed="rId1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9"/>
                <a:stretch>
                  <a:fillRect/>
                </a:stretch>
              </p:blipFill>
            </mc:Fallback>
          </mc:AlternateContent>
          <p:spPr>
            <a:xfrm>
              <a:off x="2480786" y="5857151"/>
              <a:ext cx="1066800" cy="520700"/>
            </a:xfrm>
            <a:prstGeom prst="rect">
              <a:avLst/>
            </a:prstGeom>
          </p:spPr>
        </p:pic>
        <p:sp>
          <p:nvSpPr>
            <p:cNvPr id="62" name="Rectangle 61"/>
            <p:cNvSpPr/>
            <p:nvPr/>
          </p:nvSpPr>
          <p:spPr>
            <a:xfrm>
              <a:off x="3971206" y="6265992"/>
              <a:ext cx="1215331" cy="179709"/>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955360" y="5726408"/>
              <a:ext cx="1215331" cy="674391"/>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4" name="Picture 63" descr="latex-image-1.pdf"/>
            <p:cNvPicPr>
              <a:picLocks noChangeAspect="1"/>
            </p:cNvPicPr>
            <p:nvPr/>
          </p:nvPicPr>
          <mc:AlternateContent xmlns:ma="http://schemas.microsoft.com/office/mac/drawingml/2008/main">
            <mc:Choice Requires="ma">
              <p:blipFill>
                <a:blip r:embed="rId1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9"/>
                <a:stretch>
                  <a:fillRect/>
                </a:stretch>
              </p:blipFill>
            </mc:Fallback>
          </mc:AlternateContent>
          <p:spPr>
            <a:xfrm>
              <a:off x="4068286" y="5857151"/>
              <a:ext cx="1066800" cy="5207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p>
            <a:fld id="{1CA5DB01-E4F0-594A-891C-209ACFE8495E}" type="slidenum">
              <a:rPr lang="en-US">
                <a:latin typeface="Arial" charset="0"/>
              </a:rPr>
              <a:pPr/>
              <a:t>7</a:t>
            </a:fld>
            <a:endParaRPr lang="en-US">
              <a:latin typeface="Arial" charset="0"/>
            </a:endParaRPr>
          </a:p>
        </p:txBody>
      </p:sp>
      <p:sp>
        <p:nvSpPr>
          <p:cNvPr id="28675"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DA65B222-DC13-7A44-BA43-E2109E6A4A1D}" type="slidenum">
              <a:rPr lang="en-US" sz="1400">
                <a:latin typeface="Arial" charset="0"/>
              </a:rPr>
              <a:pPr algn="r"/>
              <a:t>7</a:t>
            </a:fld>
            <a:endParaRPr lang="en-US" sz="1400">
              <a:latin typeface="Arial" charset="0"/>
            </a:endParaRPr>
          </a:p>
        </p:txBody>
      </p:sp>
      <p:sp>
        <p:nvSpPr>
          <p:cNvPr id="28676" name="Rectangle 2"/>
          <p:cNvSpPr>
            <a:spLocks noGrp="1" noChangeArrowheads="1"/>
          </p:cNvSpPr>
          <p:nvPr>
            <p:ph type="title"/>
          </p:nvPr>
        </p:nvSpPr>
        <p:spPr>
          <a:xfrm>
            <a:off x="244694" y="133350"/>
            <a:ext cx="8436134" cy="1009650"/>
          </a:xfrm>
        </p:spPr>
        <p:txBody>
          <a:bodyPr/>
          <a:lstStyle/>
          <a:p>
            <a:r>
              <a:rPr lang="en-US" sz="2800" dirty="0" err="1" smtClean="0"/>
              <a:t>Coding+Storage</a:t>
            </a:r>
            <a:r>
              <a:rPr lang="en-US" sz="2800" dirty="0" smtClean="0"/>
              <a:t> Networks = New </a:t>
            </a:r>
            <a:r>
              <a:rPr lang="en-US" sz="2800" dirty="0"/>
              <a:t>open problems</a:t>
            </a:r>
          </a:p>
        </p:txBody>
      </p:sp>
      <p:pic>
        <p:nvPicPr>
          <p:cNvPr id="28677" name="Picture 4" descr="MPj04021470000[1]"/>
          <p:cNvPicPr>
            <a:picLocks noGrp="1" noChangeAspect="1" noChangeArrowheads="1"/>
          </p:cNvPicPr>
          <p:nvPr>
            <p:ph sz="half" idx="1"/>
          </p:nvPr>
        </p:nvPicPr>
        <p:blipFill>
          <a:blip r:embed="rId4"/>
          <a:srcRect/>
          <a:stretch>
            <a:fillRect/>
          </a:stretch>
        </p:blipFill>
        <p:spPr>
          <a:xfrm>
            <a:off x="1152525" y="1766888"/>
            <a:ext cx="1214438" cy="1103312"/>
          </a:xfrm>
          <a:noFill/>
        </p:spPr>
      </p:pic>
      <p:pic>
        <p:nvPicPr>
          <p:cNvPr id="28678" name="Picture 6" descr="MPj04021470000[1]"/>
          <p:cNvPicPr>
            <a:picLocks noGrp="1" noChangeAspect="1" noChangeArrowheads="1"/>
          </p:cNvPicPr>
          <p:nvPr>
            <p:ph sz="half" idx="2"/>
          </p:nvPr>
        </p:nvPicPr>
        <p:blipFill>
          <a:blip r:embed="rId5"/>
          <a:srcRect/>
          <a:stretch>
            <a:fillRect/>
          </a:stretch>
        </p:blipFill>
        <p:spPr>
          <a:xfrm>
            <a:off x="1165225" y="3787775"/>
            <a:ext cx="1203325" cy="1092200"/>
          </a:xfrm>
          <a:noFill/>
        </p:spPr>
      </p:pic>
      <p:pic>
        <p:nvPicPr>
          <p:cNvPr id="28679" name="Picture 10" descr="MCj03984390000[1]"/>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3900488" y="1565275"/>
            <a:ext cx="955675" cy="1020763"/>
          </a:xfrm>
          <a:prstGeom prst="rect">
            <a:avLst/>
          </a:prstGeom>
          <a:noFill/>
          <a:ln w="9525">
            <a:noFill/>
            <a:miter lim="800000"/>
            <a:headEnd/>
            <a:tailEnd/>
          </a:ln>
        </p:spPr>
      </p:pic>
      <p:pic>
        <p:nvPicPr>
          <p:cNvPr id="28680" name="Picture 13" descr="MCj03984390000[1]"/>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3886200" y="3175000"/>
            <a:ext cx="930275" cy="993775"/>
          </a:xfrm>
          <a:prstGeom prst="rect">
            <a:avLst/>
          </a:prstGeom>
          <a:noFill/>
          <a:ln w="9525">
            <a:noFill/>
            <a:miter lim="800000"/>
            <a:headEnd/>
            <a:tailEnd/>
          </a:ln>
        </p:spPr>
      </p:pic>
      <p:pic>
        <p:nvPicPr>
          <p:cNvPr id="28681" name="Picture 14" descr="MCj03984390000[1]"/>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3930650" y="4772025"/>
            <a:ext cx="947738" cy="1012825"/>
          </a:xfrm>
          <a:prstGeom prst="rect">
            <a:avLst/>
          </a:prstGeom>
          <a:noFill/>
          <a:ln w="9525">
            <a:noFill/>
            <a:miter lim="800000"/>
            <a:headEnd/>
            <a:tailEnd/>
          </a:ln>
        </p:spPr>
      </p:pic>
      <p:sp>
        <p:nvSpPr>
          <p:cNvPr id="28682" name="Line 16"/>
          <p:cNvSpPr>
            <a:spLocks noChangeShapeType="1"/>
          </p:cNvSpPr>
          <p:nvPr/>
        </p:nvSpPr>
        <p:spPr bwMode="auto">
          <a:xfrm flipV="1">
            <a:off x="2238375" y="2074863"/>
            <a:ext cx="1719263" cy="20478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8683" name="Line 17"/>
          <p:cNvSpPr>
            <a:spLocks noChangeShapeType="1"/>
          </p:cNvSpPr>
          <p:nvPr/>
        </p:nvSpPr>
        <p:spPr bwMode="auto">
          <a:xfrm flipV="1">
            <a:off x="2073275" y="3821113"/>
            <a:ext cx="1789113" cy="51911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8684" name="Line 18"/>
          <p:cNvSpPr>
            <a:spLocks noChangeShapeType="1"/>
          </p:cNvSpPr>
          <p:nvPr/>
        </p:nvSpPr>
        <p:spPr bwMode="auto">
          <a:xfrm>
            <a:off x="2249488" y="2430463"/>
            <a:ext cx="1735137" cy="268763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8685" name="Line 19"/>
          <p:cNvSpPr>
            <a:spLocks noChangeShapeType="1"/>
          </p:cNvSpPr>
          <p:nvPr/>
        </p:nvSpPr>
        <p:spPr bwMode="auto">
          <a:xfrm>
            <a:off x="2087563" y="4421188"/>
            <a:ext cx="1843087" cy="8064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38964" name="Text Box 20"/>
          <p:cNvSpPr txBox="1">
            <a:spLocks noChangeArrowheads="1"/>
          </p:cNvSpPr>
          <p:nvPr/>
        </p:nvSpPr>
        <p:spPr bwMode="auto">
          <a:xfrm>
            <a:off x="5540375" y="1528763"/>
            <a:ext cx="3603625" cy="2492375"/>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en-US" dirty="0"/>
              <a:t>Issues:</a:t>
            </a:r>
          </a:p>
          <a:p>
            <a:pPr marL="342900" indent="-342900">
              <a:spcBef>
                <a:spcPct val="50000"/>
              </a:spcBef>
              <a:buFontTx/>
              <a:buChar char="•"/>
            </a:pPr>
            <a:r>
              <a:rPr lang="en-US" dirty="0"/>
              <a:t>Communication</a:t>
            </a:r>
          </a:p>
          <a:p>
            <a:pPr marL="342900" indent="-342900">
              <a:spcBef>
                <a:spcPct val="50000"/>
              </a:spcBef>
              <a:buFontTx/>
              <a:buChar char="•"/>
            </a:pPr>
            <a:r>
              <a:rPr lang="en-US" dirty="0"/>
              <a:t>Update complexity</a:t>
            </a:r>
          </a:p>
          <a:p>
            <a:pPr marL="342900" indent="-342900">
              <a:spcBef>
                <a:spcPct val="50000"/>
              </a:spcBef>
              <a:buFontTx/>
              <a:buChar char="•"/>
            </a:pPr>
            <a:r>
              <a:rPr lang="en-US" dirty="0"/>
              <a:t>Repair communication</a:t>
            </a:r>
          </a:p>
        </p:txBody>
      </p:sp>
      <p:sp>
        <p:nvSpPr>
          <p:cNvPr id="28687" name="AutoShape 21"/>
          <p:cNvSpPr>
            <a:spLocks noChangeArrowheads="1"/>
          </p:cNvSpPr>
          <p:nvPr/>
        </p:nvSpPr>
        <p:spPr bwMode="auto">
          <a:xfrm>
            <a:off x="188913" y="1377950"/>
            <a:ext cx="955675" cy="819150"/>
          </a:xfrm>
          <a:prstGeom prst="cloudCallout">
            <a:avLst>
              <a:gd name="adj1" fmla="val 81227"/>
              <a:gd name="adj2" fmla="val 56009"/>
            </a:avLst>
          </a:prstGeom>
          <a:solidFill>
            <a:schemeClr val="accent1"/>
          </a:solidFill>
          <a:ln w="9525">
            <a:solidFill>
              <a:schemeClr val="tx1"/>
            </a:solidFill>
            <a:round/>
            <a:headEnd/>
            <a:tailEnd/>
          </a:ln>
        </p:spPr>
        <p:txBody>
          <a:bodyPr>
            <a:prstTxWarp prst="textNoShape">
              <a:avLst/>
            </a:prstTxWarp>
          </a:bodyPr>
          <a:lstStyle/>
          <a:p>
            <a:pPr algn="ctr"/>
            <a:r>
              <a:rPr lang="en-US"/>
              <a:t>A</a:t>
            </a:r>
          </a:p>
        </p:txBody>
      </p:sp>
      <p:sp>
        <p:nvSpPr>
          <p:cNvPr id="28688" name="AutoShape 22"/>
          <p:cNvSpPr>
            <a:spLocks noChangeArrowheads="1"/>
          </p:cNvSpPr>
          <p:nvPr/>
        </p:nvSpPr>
        <p:spPr bwMode="auto">
          <a:xfrm>
            <a:off x="165100" y="3054350"/>
            <a:ext cx="955675" cy="819150"/>
          </a:xfrm>
          <a:prstGeom prst="cloudCallout">
            <a:avLst>
              <a:gd name="adj1" fmla="val 74583"/>
              <a:gd name="adj2" fmla="val 72870"/>
            </a:avLst>
          </a:prstGeom>
          <a:solidFill>
            <a:schemeClr val="accent1"/>
          </a:solidFill>
          <a:ln w="9525">
            <a:solidFill>
              <a:schemeClr val="tx1"/>
            </a:solidFill>
            <a:round/>
            <a:headEnd/>
            <a:tailEnd/>
          </a:ln>
        </p:spPr>
        <p:txBody>
          <a:bodyPr>
            <a:prstTxWarp prst="textNoShape">
              <a:avLst/>
            </a:prstTxWarp>
          </a:bodyPr>
          <a:lstStyle/>
          <a:p>
            <a:pPr algn="ctr"/>
            <a:r>
              <a:rPr lang="en-US"/>
              <a:t>B</a:t>
            </a:r>
          </a:p>
        </p:txBody>
      </p:sp>
      <p:sp>
        <p:nvSpPr>
          <p:cNvPr id="338971" name="Freeform 27"/>
          <p:cNvSpPr>
            <a:spLocks/>
          </p:cNvSpPr>
          <p:nvPr/>
        </p:nvSpPr>
        <p:spPr bwMode="auto">
          <a:xfrm rot="1042014">
            <a:off x="3057525" y="1350963"/>
            <a:ext cx="2921000" cy="1201737"/>
          </a:xfrm>
          <a:custGeom>
            <a:avLst/>
            <a:gdLst>
              <a:gd name="T0" fmla="*/ 2147483647 w 1840"/>
              <a:gd name="T1" fmla="*/ 2147483647 h 757"/>
              <a:gd name="T2" fmla="*/ 2147483647 w 1840"/>
              <a:gd name="T3" fmla="*/ 2147483647 h 757"/>
              <a:gd name="T4" fmla="*/ 2147483647 w 1840"/>
              <a:gd name="T5" fmla="*/ 2147483647 h 757"/>
              <a:gd name="T6" fmla="*/ 2147483647 w 1840"/>
              <a:gd name="T7" fmla="*/ 2147483647 h 757"/>
              <a:gd name="T8" fmla="*/ 2147483647 w 1840"/>
              <a:gd name="T9" fmla="*/ 2147483647 h 757"/>
              <a:gd name="T10" fmla="*/ 0 w 1840"/>
              <a:gd name="T11" fmla="*/ 2147483647 h 757"/>
              <a:gd name="T12" fmla="*/ 0 60000 65536"/>
              <a:gd name="T13" fmla="*/ 0 60000 65536"/>
              <a:gd name="T14" fmla="*/ 0 60000 65536"/>
              <a:gd name="T15" fmla="*/ 0 60000 65536"/>
              <a:gd name="T16" fmla="*/ 0 60000 65536"/>
              <a:gd name="T17" fmla="*/ 0 60000 65536"/>
              <a:gd name="T18" fmla="*/ 0 w 1840"/>
              <a:gd name="T19" fmla="*/ 0 h 757"/>
              <a:gd name="T20" fmla="*/ 1840 w 1840"/>
              <a:gd name="T21" fmla="*/ 757 h 757"/>
            </a:gdLst>
            <a:ahLst/>
            <a:cxnLst>
              <a:cxn ang="T12">
                <a:pos x="T0" y="T1"/>
              </a:cxn>
              <a:cxn ang="T13">
                <a:pos x="T2" y="T3"/>
              </a:cxn>
              <a:cxn ang="T14">
                <a:pos x="T4" y="T5"/>
              </a:cxn>
              <a:cxn ang="T15">
                <a:pos x="T6" y="T7"/>
              </a:cxn>
              <a:cxn ang="T16">
                <a:pos x="T8" y="T9"/>
              </a:cxn>
              <a:cxn ang="T17">
                <a:pos x="T10" y="T11"/>
              </a:cxn>
            </a:cxnLst>
            <a:rect l="T18" t="T19" r="T20" b="T21"/>
            <a:pathLst>
              <a:path w="1840" h="757">
                <a:moveTo>
                  <a:pt x="1840" y="267"/>
                </a:moveTo>
                <a:cubicBezTo>
                  <a:pt x="1694" y="203"/>
                  <a:pt x="1549" y="139"/>
                  <a:pt x="1367" y="95"/>
                </a:cubicBezTo>
                <a:cubicBezTo>
                  <a:pt x="1185" y="51"/>
                  <a:pt x="934" y="0"/>
                  <a:pt x="748" y="1"/>
                </a:cubicBezTo>
                <a:cubicBezTo>
                  <a:pt x="562" y="2"/>
                  <a:pt x="364" y="37"/>
                  <a:pt x="250" y="104"/>
                </a:cubicBezTo>
                <a:cubicBezTo>
                  <a:pt x="136" y="171"/>
                  <a:pt x="103" y="296"/>
                  <a:pt x="61" y="405"/>
                </a:cubicBezTo>
                <a:cubicBezTo>
                  <a:pt x="19" y="514"/>
                  <a:pt x="9" y="635"/>
                  <a:pt x="0" y="757"/>
                </a:cubicBezTo>
              </a:path>
            </a:pathLst>
          </a:custGeom>
          <a:noFill/>
          <a:ln w="28575">
            <a:solidFill>
              <a:srgbClr val="CC0000"/>
            </a:solidFill>
            <a:round/>
            <a:headEnd/>
            <a:tailEnd type="arrow" w="med" len="med"/>
          </a:ln>
        </p:spPr>
        <p:txBody>
          <a:bodyPr>
            <a:prstTxWarp prst="textNoShape">
              <a:avLst/>
            </a:prstTxWarp>
          </a:bodyPr>
          <a:lstStyle/>
          <a:p>
            <a:endParaRPr lang="en-US"/>
          </a:p>
        </p:txBody>
      </p:sp>
      <p:grpSp>
        <p:nvGrpSpPr>
          <p:cNvPr id="2" name="Group 30"/>
          <p:cNvGrpSpPr>
            <a:grpSpLocks/>
          </p:cNvGrpSpPr>
          <p:nvPr/>
        </p:nvGrpSpPr>
        <p:grpSpPr bwMode="auto">
          <a:xfrm rot="1113874">
            <a:off x="2095500" y="2303463"/>
            <a:ext cx="3511550" cy="776287"/>
            <a:chOff x="1290" y="1247"/>
            <a:chExt cx="2097" cy="429"/>
          </a:xfrm>
        </p:grpSpPr>
        <p:sp>
          <p:nvSpPr>
            <p:cNvPr id="28697" name="Freeform 28"/>
            <p:cNvSpPr>
              <a:spLocks/>
            </p:cNvSpPr>
            <p:nvPr/>
          </p:nvSpPr>
          <p:spPr bwMode="auto">
            <a:xfrm>
              <a:off x="1479" y="1247"/>
              <a:ext cx="1908" cy="392"/>
            </a:xfrm>
            <a:custGeom>
              <a:avLst/>
              <a:gdLst>
                <a:gd name="T0" fmla="*/ 1908 w 1908"/>
                <a:gd name="T1" fmla="*/ 0 h 392"/>
                <a:gd name="T2" fmla="*/ 1349 w 1908"/>
                <a:gd name="T3" fmla="*/ 257 h 392"/>
                <a:gd name="T4" fmla="*/ 739 w 1908"/>
                <a:gd name="T5" fmla="*/ 378 h 392"/>
                <a:gd name="T6" fmla="*/ 146 w 1908"/>
                <a:gd name="T7" fmla="*/ 343 h 392"/>
                <a:gd name="T8" fmla="*/ 0 w 1908"/>
                <a:gd name="T9" fmla="*/ 283 h 392"/>
                <a:gd name="T10" fmla="*/ 0 60000 65536"/>
                <a:gd name="T11" fmla="*/ 0 60000 65536"/>
                <a:gd name="T12" fmla="*/ 0 60000 65536"/>
                <a:gd name="T13" fmla="*/ 0 60000 65536"/>
                <a:gd name="T14" fmla="*/ 0 60000 65536"/>
                <a:gd name="T15" fmla="*/ 0 w 1908"/>
                <a:gd name="T16" fmla="*/ 0 h 392"/>
                <a:gd name="T17" fmla="*/ 1908 w 1908"/>
                <a:gd name="T18" fmla="*/ 392 h 392"/>
              </a:gdLst>
              <a:ahLst/>
              <a:cxnLst>
                <a:cxn ang="T10">
                  <a:pos x="T0" y="T1"/>
                </a:cxn>
                <a:cxn ang="T11">
                  <a:pos x="T2" y="T3"/>
                </a:cxn>
                <a:cxn ang="T12">
                  <a:pos x="T4" y="T5"/>
                </a:cxn>
                <a:cxn ang="T13">
                  <a:pos x="T6" y="T7"/>
                </a:cxn>
                <a:cxn ang="T14">
                  <a:pos x="T8" y="T9"/>
                </a:cxn>
              </a:cxnLst>
              <a:rect l="T15" t="T16" r="T17" b="T18"/>
              <a:pathLst>
                <a:path w="1908" h="392">
                  <a:moveTo>
                    <a:pt x="1908" y="0"/>
                  </a:moveTo>
                  <a:cubicBezTo>
                    <a:pt x="1726" y="97"/>
                    <a:pt x="1544" y="194"/>
                    <a:pt x="1349" y="257"/>
                  </a:cubicBezTo>
                  <a:cubicBezTo>
                    <a:pt x="1154" y="320"/>
                    <a:pt x="939" y="364"/>
                    <a:pt x="739" y="378"/>
                  </a:cubicBezTo>
                  <a:cubicBezTo>
                    <a:pt x="539" y="392"/>
                    <a:pt x="269" y="359"/>
                    <a:pt x="146" y="343"/>
                  </a:cubicBezTo>
                  <a:cubicBezTo>
                    <a:pt x="23" y="327"/>
                    <a:pt x="11" y="305"/>
                    <a:pt x="0" y="283"/>
                  </a:cubicBezTo>
                </a:path>
              </a:pathLst>
            </a:custGeom>
            <a:noFill/>
            <a:ln w="28575">
              <a:solidFill>
                <a:srgbClr val="CC0000"/>
              </a:solidFill>
              <a:round/>
              <a:headEnd/>
              <a:tailEnd type="arrow" w="med" len="med"/>
            </a:ln>
          </p:spPr>
          <p:txBody>
            <a:bodyPr>
              <a:prstTxWarp prst="textNoShape">
                <a:avLst/>
              </a:prstTxWarp>
            </a:bodyPr>
            <a:lstStyle/>
            <a:p>
              <a:endParaRPr lang="en-US"/>
            </a:p>
          </p:txBody>
        </p:sp>
        <p:sp>
          <p:nvSpPr>
            <p:cNvPr id="28698" name="Oval 29"/>
            <p:cNvSpPr>
              <a:spLocks noChangeArrowheads="1"/>
            </p:cNvSpPr>
            <p:nvPr/>
          </p:nvSpPr>
          <p:spPr bwMode="auto">
            <a:xfrm>
              <a:off x="1290" y="1376"/>
              <a:ext cx="369" cy="300"/>
            </a:xfrm>
            <a:prstGeom prst="ellipse">
              <a:avLst/>
            </a:prstGeom>
            <a:noFill/>
            <a:ln w="28575">
              <a:solidFill>
                <a:srgbClr val="CC0000"/>
              </a:solidFill>
              <a:round/>
              <a:headEnd/>
              <a:tailEnd/>
            </a:ln>
          </p:spPr>
          <p:txBody>
            <a:bodyPr wrap="none" anchor="ctr">
              <a:prstTxWarp prst="textNoShape">
                <a:avLst/>
              </a:prstTxWarp>
            </a:bodyPr>
            <a:lstStyle/>
            <a:p>
              <a:endParaRPr lang="en-US"/>
            </a:p>
          </p:txBody>
        </p:sp>
      </p:grpSp>
      <p:pic>
        <p:nvPicPr>
          <p:cNvPr id="338981" name="Picture 37" descr="MCj02501760000[1]"/>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3751263" y="2898775"/>
            <a:ext cx="908050" cy="1222375"/>
          </a:xfrm>
          <a:prstGeom prst="rect">
            <a:avLst/>
          </a:prstGeom>
          <a:noFill/>
          <a:ln w="9525">
            <a:noFill/>
            <a:miter lim="800000"/>
            <a:headEnd/>
            <a:tailEnd/>
          </a:ln>
        </p:spPr>
      </p:pic>
      <p:pic>
        <p:nvPicPr>
          <p:cNvPr id="338990" name="Picture 46" descr="MCj03984390000[1]"/>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5511800" y="3886200"/>
            <a:ext cx="968375" cy="1033463"/>
          </a:xfrm>
          <a:prstGeom prst="rect">
            <a:avLst/>
          </a:prstGeom>
          <a:noFill/>
          <a:ln w="9525">
            <a:noFill/>
            <a:miter lim="800000"/>
            <a:headEnd/>
            <a:tailEnd/>
          </a:ln>
        </p:spPr>
      </p:pic>
      <p:sp>
        <p:nvSpPr>
          <p:cNvPr id="338991" name="Line 47"/>
          <p:cNvSpPr>
            <a:spLocks noChangeShapeType="1"/>
          </p:cNvSpPr>
          <p:nvPr/>
        </p:nvSpPr>
        <p:spPr bwMode="auto">
          <a:xfrm>
            <a:off x="4762500" y="2455863"/>
            <a:ext cx="887413" cy="1692275"/>
          </a:xfrm>
          <a:prstGeom prst="line">
            <a:avLst/>
          </a:prstGeom>
          <a:noFill/>
          <a:ln w="9525">
            <a:solidFill>
              <a:srgbClr val="CC0000"/>
            </a:solidFill>
            <a:round/>
            <a:headEnd/>
            <a:tailEnd type="triangle" w="med" len="med"/>
          </a:ln>
        </p:spPr>
        <p:txBody>
          <a:bodyPr>
            <a:prstTxWarp prst="textNoShape">
              <a:avLst/>
            </a:prstTxWarp>
          </a:bodyPr>
          <a:lstStyle/>
          <a:p>
            <a:endParaRPr lang="en-US"/>
          </a:p>
        </p:txBody>
      </p:sp>
      <p:sp>
        <p:nvSpPr>
          <p:cNvPr id="338992" name="Line 48"/>
          <p:cNvSpPr>
            <a:spLocks noChangeShapeType="1"/>
          </p:cNvSpPr>
          <p:nvPr/>
        </p:nvSpPr>
        <p:spPr bwMode="auto">
          <a:xfrm flipV="1">
            <a:off x="4640263" y="4340225"/>
            <a:ext cx="955675" cy="436563"/>
          </a:xfrm>
          <a:prstGeom prst="line">
            <a:avLst/>
          </a:prstGeom>
          <a:noFill/>
          <a:ln w="9525">
            <a:solidFill>
              <a:srgbClr val="CC0000"/>
            </a:solidFill>
            <a:round/>
            <a:headEnd/>
            <a:tailEnd type="triangle" w="med" len="med"/>
          </a:ln>
        </p:spPr>
        <p:txBody>
          <a:bodyPr>
            <a:prstTxWarp prst="textNoShape">
              <a:avLst/>
            </a:prstTxWarp>
          </a:bodyPr>
          <a:lstStyle/>
          <a:p>
            <a:endParaRPr lang="en-US"/>
          </a:p>
        </p:txBody>
      </p:sp>
      <p:sp>
        <p:nvSpPr>
          <p:cNvPr id="338993" name="Text Box 49"/>
          <p:cNvSpPr txBox="1">
            <a:spLocks noChangeArrowheads="1"/>
          </p:cNvSpPr>
          <p:nvPr/>
        </p:nvSpPr>
        <p:spPr bwMode="auto">
          <a:xfrm>
            <a:off x="5118100" y="3821113"/>
            <a:ext cx="490538"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solidFill>
                  <a:srgbClr val="CC0000"/>
                </a:solidFill>
                <a:latin typeface="Arial" charset="0"/>
              </a:rPr>
              <a:t>?</a:t>
            </a:r>
          </a:p>
        </p:txBody>
      </p:sp>
      <p:sp>
        <p:nvSpPr>
          <p:cNvPr id="28696" name="TextBox 28"/>
          <p:cNvSpPr txBox="1">
            <a:spLocks noChangeArrowheads="1"/>
          </p:cNvSpPr>
          <p:nvPr/>
        </p:nvSpPr>
        <p:spPr bwMode="auto">
          <a:xfrm>
            <a:off x="1949450" y="3001963"/>
            <a:ext cx="1176338" cy="469900"/>
          </a:xfrm>
          <a:prstGeom prst="rect">
            <a:avLst/>
          </a:prstGeom>
          <a:noFill/>
          <a:ln w="9525">
            <a:noFill/>
            <a:miter lim="800000"/>
            <a:headEnd/>
            <a:tailEnd/>
          </a:ln>
        </p:spPr>
        <p:txBody>
          <a:bodyPr>
            <a:prstTxWarp prst="textNoShape">
              <a:avLst/>
            </a:prstTxWarp>
            <a:spAutoFit/>
          </a:bodyPr>
          <a:lstStyle/>
          <a:p>
            <a:r>
              <a:rPr lang="en-US" sz="1200"/>
              <a:t>Network traffic</a:t>
            </a:r>
          </a:p>
        </p:txBody>
      </p:sp>
    </p:spTree>
    <p:custDataLst>
      <p:tags r:id="rId1"/>
    </p:custDataLst>
  </p:cSld>
  <p:clrMapOvr>
    <a:masterClrMapping/>
  </p:clrMapOvr>
  <p:transition advTm="1265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9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96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9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89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89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899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89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89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71" grpId="0" animBg="1"/>
      <p:bldP spid="338991" grpId="0" animBg="1"/>
      <p:bldP spid="338992" grpId="0" animBg="1"/>
      <p:bldP spid="338993"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23863" y="396875"/>
            <a:ext cx="7048500" cy="609600"/>
          </a:xfrm>
          <a:noFill/>
        </p:spPr>
        <p:txBody>
          <a:bodyPr/>
          <a:lstStyle/>
          <a:p>
            <a:r>
              <a:rPr lang="en-US" sz="2800" smtClean="0"/>
              <a:t>(4,2) MDS Codes: Evenodd</a:t>
            </a:r>
          </a:p>
        </p:txBody>
      </p:sp>
      <p:grpSp>
        <p:nvGrpSpPr>
          <p:cNvPr id="2" name="Group 19"/>
          <p:cNvGrpSpPr>
            <a:grpSpLocks/>
          </p:cNvGrpSpPr>
          <p:nvPr/>
        </p:nvGrpSpPr>
        <p:grpSpPr bwMode="auto">
          <a:xfrm>
            <a:off x="463550" y="1849656"/>
            <a:ext cx="8369300" cy="2273300"/>
            <a:chOff x="292" y="1108"/>
            <a:chExt cx="5272" cy="1432"/>
          </a:xfrm>
        </p:grpSpPr>
        <p:sp>
          <p:nvSpPr>
            <p:cNvPr id="23558" name="Rectangle 3"/>
            <p:cNvSpPr>
              <a:spLocks noChangeArrowheads="1"/>
            </p:cNvSpPr>
            <p:nvPr/>
          </p:nvSpPr>
          <p:spPr bwMode="auto">
            <a:xfrm>
              <a:off x="292" y="1108"/>
              <a:ext cx="1240" cy="712"/>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3559" name="Rectangle 4"/>
            <p:cNvSpPr>
              <a:spLocks noChangeArrowheads="1"/>
            </p:cNvSpPr>
            <p:nvPr/>
          </p:nvSpPr>
          <p:spPr bwMode="auto">
            <a:xfrm>
              <a:off x="1636" y="1108"/>
              <a:ext cx="1240" cy="712"/>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3560" name="Rectangle 5"/>
            <p:cNvSpPr>
              <a:spLocks noChangeArrowheads="1"/>
            </p:cNvSpPr>
            <p:nvPr/>
          </p:nvSpPr>
          <p:spPr bwMode="auto">
            <a:xfrm>
              <a:off x="2980" y="1108"/>
              <a:ext cx="1240" cy="712"/>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3561" name="Rectangle 6"/>
            <p:cNvSpPr>
              <a:spLocks noChangeArrowheads="1"/>
            </p:cNvSpPr>
            <p:nvPr/>
          </p:nvSpPr>
          <p:spPr bwMode="auto">
            <a:xfrm>
              <a:off x="4324" y="1108"/>
              <a:ext cx="1240" cy="712"/>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3562" name="Rectangle 7"/>
            <p:cNvSpPr>
              <a:spLocks noChangeArrowheads="1"/>
            </p:cNvSpPr>
            <p:nvPr/>
          </p:nvSpPr>
          <p:spPr bwMode="auto">
            <a:xfrm>
              <a:off x="292" y="1828"/>
              <a:ext cx="1240" cy="712"/>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3563" name="Rectangle 8"/>
            <p:cNvSpPr>
              <a:spLocks noChangeArrowheads="1"/>
            </p:cNvSpPr>
            <p:nvPr/>
          </p:nvSpPr>
          <p:spPr bwMode="auto">
            <a:xfrm>
              <a:off x="1636" y="1828"/>
              <a:ext cx="1240" cy="712"/>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3564" name="Rectangle 9"/>
            <p:cNvSpPr>
              <a:spLocks noChangeArrowheads="1"/>
            </p:cNvSpPr>
            <p:nvPr/>
          </p:nvSpPr>
          <p:spPr bwMode="auto">
            <a:xfrm>
              <a:off x="2980" y="1828"/>
              <a:ext cx="1240" cy="712"/>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3565" name="Rectangle 10"/>
            <p:cNvSpPr>
              <a:spLocks noChangeArrowheads="1"/>
            </p:cNvSpPr>
            <p:nvPr/>
          </p:nvSpPr>
          <p:spPr bwMode="auto">
            <a:xfrm>
              <a:off x="4324" y="1828"/>
              <a:ext cx="1240" cy="712"/>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3566" name="Rectangle 11"/>
            <p:cNvSpPr>
              <a:spLocks noChangeArrowheads="1"/>
            </p:cNvSpPr>
            <p:nvPr/>
          </p:nvSpPr>
          <p:spPr bwMode="auto">
            <a:xfrm>
              <a:off x="710" y="1325"/>
              <a:ext cx="245"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a:t>
              </a:r>
            </a:p>
          </p:txBody>
        </p:sp>
        <p:sp>
          <p:nvSpPr>
            <p:cNvPr id="23567" name="Rectangle 12"/>
            <p:cNvSpPr>
              <a:spLocks noChangeArrowheads="1"/>
            </p:cNvSpPr>
            <p:nvPr/>
          </p:nvSpPr>
          <p:spPr bwMode="auto">
            <a:xfrm>
              <a:off x="710" y="1949"/>
              <a:ext cx="232"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a:t>
              </a:r>
            </a:p>
          </p:txBody>
        </p:sp>
        <p:sp>
          <p:nvSpPr>
            <p:cNvPr id="23568" name="Rectangle 13"/>
            <p:cNvSpPr>
              <a:spLocks noChangeArrowheads="1"/>
            </p:cNvSpPr>
            <p:nvPr/>
          </p:nvSpPr>
          <p:spPr bwMode="auto">
            <a:xfrm>
              <a:off x="2054" y="1325"/>
              <a:ext cx="232"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c</a:t>
              </a:r>
            </a:p>
          </p:txBody>
        </p:sp>
        <p:sp>
          <p:nvSpPr>
            <p:cNvPr id="23569" name="Rectangle 14"/>
            <p:cNvSpPr>
              <a:spLocks noChangeArrowheads="1"/>
            </p:cNvSpPr>
            <p:nvPr/>
          </p:nvSpPr>
          <p:spPr bwMode="auto">
            <a:xfrm>
              <a:off x="2054" y="1997"/>
              <a:ext cx="245"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d</a:t>
              </a:r>
            </a:p>
          </p:txBody>
        </p:sp>
        <p:sp>
          <p:nvSpPr>
            <p:cNvPr id="23570" name="Rectangle 15"/>
            <p:cNvSpPr>
              <a:spLocks noChangeArrowheads="1"/>
            </p:cNvSpPr>
            <p:nvPr/>
          </p:nvSpPr>
          <p:spPr bwMode="auto">
            <a:xfrm>
              <a:off x="3302" y="1325"/>
              <a:ext cx="559"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a+c</a:t>
              </a:r>
            </a:p>
          </p:txBody>
        </p:sp>
        <p:sp>
          <p:nvSpPr>
            <p:cNvPr id="23571" name="Rectangle 16"/>
            <p:cNvSpPr>
              <a:spLocks noChangeArrowheads="1"/>
            </p:cNvSpPr>
            <p:nvPr/>
          </p:nvSpPr>
          <p:spPr bwMode="auto">
            <a:xfrm>
              <a:off x="3302" y="1997"/>
              <a:ext cx="559"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b+d</a:t>
              </a:r>
            </a:p>
          </p:txBody>
        </p:sp>
        <p:sp>
          <p:nvSpPr>
            <p:cNvPr id="23572" name="Rectangle 17"/>
            <p:cNvSpPr>
              <a:spLocks noChangeArrowheads="1"/>
            </p:cNvSpPr>
            <p:nvPr/>
          </p:nvSpPr>
          <p:spPr bwMode="auto">
            <a:xfrm>
              <a:off x="4646" y="1325"/>
              <a:ext cx="546"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b+c</a:t>
              </a:r>
            </a:p>
          </p:txBody>
        </p:sp>
        <p:sp>
          <p:nvSpPr>
            <p:cNvPr id="23573" name="Rectangle 18"/>
            <p:cNvSpPr>
              <a:spLocks noChangeArrowheads="1"/>
            </p:cNvSpPr>
            <p:nvPr/>
          </p:nvSpPr>
          <p:spPr bwMode="auto">
            <a:xfrm>
              <a:off x="4502" y="1997"/>
              <a:ext cx="957" cy="363"/>
            </a:xfrm>
            <a:prstGeom prst="rect">
              <a:avLst/>
            </a:prstGeom>
            <a:noFill/>
            <a:ln w="12700">
              <a:noFill/>
              <a:miter lim="800000"/>
              <a:headEnd/>
              <a:tailEnd/>
            </a:ln>
          </p:spPr>
          <p:txBody>
            <a:bodyPr wrap="none" lIns="90488" tIns="44450" rIns="90488" bIns="44450">
              <a:prstTxWarp prst="textNoShape">
                <a:avLst/>
              </a:prstTxWarp>
              <a:spAutoFit/>
            </a:bodyPr>
            <a:lstStyle/>
            <a:p>
              <a:r>
                <a:rPr lang="en-US"/>
                <a:t> </a:t>
              </a:r>
              <a:r>
                <a:rPr lang="en-US" i="1">
                  <a:latin typeface="Euclid" pitchFamily="18" charset="0"/>
                </a:rPr>
                <a:t>a+b+d</a:t>
              </a:r>
            </a:p>
          </p:txBody>
        </p:sp>
      </p:grpSp>
      <p:sp>
        <p:nvSpPr>
          <p:cNvPr id="23556" name="TextBox 19"/>
          <p:cNvSpPr txBox="1">
            <a:spLocks noChangeArrowheads="1"/>
          </p:cNvSpPr>
          <p:nvPr/>
        </p:nvSpPr>
        <p:spPr bwMode="auto">
          <a:xfrm>
            <a:off x="554038" y="6153150"/>
            <a:ext cx="7977187" cy="369888"/>
          </a:xfrm>
          <a:prstGeom prst="rect">
            <a:avLst/>
          </a:prstGeom>
          <a:noFill/>
          <a:ln w="9525">
            <a:noFill/>
            <a:miter lim="800000"/>
            <a:headEnd/>
            <a:tailEnd/>
          </a:ln>
        </p:spPr>
        <p:txBody>
          <a:bodyPr>
            <a:prstTxWarp prst="textNoShape">
              <a:avLst/>
            </a:prstTxWarp>
            <a:spAutoFit/>
          </a:bodyPr>
          <a:lstStyle/>
          <a:p>
            <a:r>
              <a:rPr lang="en-US" sz="1800" i="1"/>
              <a:t>M. Blaum and J. Bruck ( IEEE Trans. Comp., Vol. 44 , Feb 95)</a:t>
            </a:r>
          </a:p>
        </p:txBody>
      </p:sp>
      <p:sp>
        <p:nvSpPr>
          <p:cNvPr id="23557" name="TextBox 20"/>
          <p:cNvSpPr txBox="1">
            <a:spLocks noChangeArrowheads="1"/>
          </p:cNvSpPr>
          <p:nvPr/>
        </p:nvSpPr>
        <p:spPr bwMode="auto">
          <a:xfrm>
            <a:off x="439738" y="4672013"/>
            <a:ext cx="7375525" cy="831850"/>
          </a:xfrm>
          <a:prstGeom prst="rect">
            <a:avLst/>
          </a:prstGeom>
          <a:noFill/>
          <a:ln w="9525">
            <a:noFill/>
            <a:miter lim="800000"/>
            <a:headEnd/>
            <a:tailEnd/>
          </a:ln>
        </p:spPr>
        <p:txBody>
          <a:bodyPr>
            <a:prstTxWarp prst="textNoShape">
              <a:avLst/>
            </a:prstTxWarp>
            <a:spAutoFit/>
          </a:bodyPr>
          <a:lstStyle/>
          <a:p>
            <a:pPr>
              <a:buFont typeface="Arial" charset="0"/>
              <a:buChar char="•"/>
            </a:pPr>
            <a:r>
              <a:rPr lang="en-US" dirty="0"/>
              <a:t>Total data object size=</a:t>
            </a:r>
            <a:r>
              <a:rPr lang="en-US" dirty="0" smtClean="0"/>
              <a:t> 4GB</a:t>
            </a:r>
            <a:endParaRPr lang="en-US" dirty="0"/>
          </a:p>
          <a:p>
            <a:pPr>
              <a:buFont typeface="Arial" charset="0"/>
              <a:buChar char="•"/>
            </a:pPr>
            <a:r>
              <a:rPr lang="en-US" dirty="0" err="1"/>
              <a:t>k</a:t>
            </a:r>
            <a:r>
              <a:rPr lang="en-US" dirty="0"/>
              <a:t>=2 </a:t>
            </a:r>
            <a:r>
              <a:rPr lang="en-US" dirty="0" err="1"/>
              <a:t>n</a:t>
            </a:r>
            <a:r>
              <a:rPr lang="en-US" dirty="0"/>
              <a:t>=4 , binary MDS code used in RAID systems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81000"/>
            <a:ext cx="8939213" cy="609600"/>
          </a:xfrm>
          <a:noFill/>
        </p:spPr>
        <p:txBody>
          <a:bodyPr/>
          <a:lstStyle/>
          <a:p>
            <a:r>
              <a:rPr lang="en-US" sz="3200" smtClean="0"/>
              <a:t> We can reconstruct after </a:t>
            </a:r>
            <a:r>
              <a:rPr lang="en-US" sz="3200" i="1" smtClean="0"/>
              <a:t>any</a:t>
            </a:r>
            <a:r>
              <a:rPr lang="en-US" sz="3200" smtClean="0"/>
              <a:t> 2 failures</a:t>
            </a:r>
          </a:p>
        </p:txBody>
      </p:sp>
      <p:sp>
        <p:nvSpPr>
          <p:cNvPr id="24579" name="Rectangle 3"/>
          <p:cNvSpPr>
            <a:spLocks noChangeArrowheads="1"/>
          </p:cNvSpPr>
          <p:nvPr/>
        </p:nvSpPr>
        <p:spPr bwMode="auto">
          <a:xfrm>
            <a:off x="463550" y="175895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4580" name="Rectangle 4"/>
          <p:cNvSpPr>
            <a:spLocks noChangeArrowheads="1"/>
          </p:cNvSpPr>
          <p:nvPr/>
        </p:nvSpPr>
        <p:spPr bwMode="auto">
          <a:xfrm>
            <a:off x="2597150" y="175895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4581" name="Rectangle 5"/>
          <p:cNvSpPr>
            <a:spLocks noChangeArrowheads="1"/>
          </p:cNvSpPr>
          <p:nvPr/>
        </p:nvSpPr>
        <p:spPr bwMode="auto">
          <a:xfrm>
            <a:off x="4730750" y="1758950"/>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4582" name="Rectangle 6"/>
          <p:cNvSpPr>
            <a:spLocks noChangeArrowheads="1"/>
          </p:cNvSpPr>
          <p:nvPr/>
        </p:nvSpPr>
        <p:spPr bwMode="auto">
          <a:xfrm>
            <a:off x="6864350" y="1758950"/>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4583" name="Rectangle 7"/>
          <p:cNvSpPr>
            <a:spLocks noChangeArrowheads="1"/>
          </p:cNvSpPr>
          <p:nvPr/>
        </p:nvSpPr>
        <p:spPr bwMode="auto">
          <a:xfrm>
            <a:off x="463550" y="290195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4584" name="Rectangle 8"/>
          <p:cNvSpPr>
            <a:spLocks noChangeArrowheads="1"/>
          </p:cNvSpPr>
          <p:nvPr/>
        </p:nvSpPr>
        <p:spPr bwMode="auto">
          <a:xfrm>
            <a:off x="2597150" y="2901950"/>
            <a:ext cx="1968500" cy="1130300"/>
          </a:xfrm>
          <a:prstGeom prst="rect">
            <a:avLst/>
          </a:prstGeom>
          <a:solidFill>
            <a:srgbClr val="FAFD00"/>
          </a:solidFill>
          <a:ln w="12700">
            <a:solidFill>
              <a:schemeClr val="tx1"/>
            </a:solidFill>
            <a:miter lim="800000"/>
            <a:headEnd/>
            <a:tailEnd/>
          </a:ln>
        </p:spPr>
        <p:txBody>
          <a:bodyPr wrap="none" anchor="ctr">
            <a:prstTxWarp prst="textNoShape">
              <a:avLst/>
            </a:prstTxWarp>
          </a:bodyPr>
          <a:lstStyle/>
          <a:p>
            <a:endParaRPr lang="en-US"/>
          </a:p>
        </p:txBody>
      </p:sp>
      <p:sp>
        <p:nvSpPr>
          <p:cNvPr id="24585" name="Rectangle 9"/>
          <p:cNvSpPr>
            <a:spLocks noChangeArrowheads="1"/>
          </p:cNvSpPr>
          <p:nvPr/>
        </p:nvSpPr>
        <p:spPr bwMode="auto">
          <a:xfrm>
            <a:off x="4730750" y="2901950"/>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4586" name="Rectangle 10"/>
          <p:cNvSpPr>
            <a:spLocks noChangeArrowheads="1"/>
          </p:cNvSpPr>
          <p:nvPr/>
        </p:nvSpPr>
        <p:spPr bwMode="auto">
          <a:xfrm>
            <a:off x="6864350" y="2901950"/>
            <a:ext cx="1968500" cy="1130300"/>
          </a:xfrm>
          <a:prstGeom prst="rect">
            <a:avLst/>
          </a:prstGeom>
          <a:solidFill>
            <a:srgbClr val="FE9B03"/>
          </a:solidFill>
          <a:ln w="12700">
            <a:solidFill>
              <a:schemeClr val="tx1"/>
            </a:solidFill>
            <a:miter lim="800000"/>
            <a:headEnd/>
            <a:tailEnd/>
          </a:ln>
        </p:spPr>
        <p:txBody>
          <a:bodyPr wrap="none" anchor="ctr">
            <a:prstTxWarp prst="textNoShape">
              <a:avLst/>
            </a:prstTxWarp>
          </a:bodyPr>
          <a:lstStyle/>
          <a:p>
            <a:endParaRPr lang="en-US"/>
          </a:p>
        </p:txBody>
      </p:sp>
      <p:sp>
        <p:nvSpPr>
          <p:cNvPr id="24587" name="Rectangle 11"/>
          <p:cNvSpPr>
            <a:spLocks noChangeArrowheads="1"/>
          </p:cNvSpPr>
          <p:nvPr/>
        </p:nvSpPr>
        <p:spPr bwMode="auto">
          <a:xfrm>
            <a:off x="1127125" y="2103438"/>
            <a:ext cx="388938"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a:t>
            </a:r>
          </a:p>
        </p:txBody>
      </p:sp>
      <p:sp>
        <p:nvSpPr>
          <p:cNvPr id="24588" name="Rectangle 12"/>
          <p:cNvSpPr>
            <a:spLocks noChangeArrowheads="1"/>
          </p:cNvSpPr>
          <p:nvPr/>
        </p:nvSpPr>
        <p:spPr bwMode="auto">
          <a:xfrm>
            <a:off x="1127125" y="3094038"/>
            <a:ext cx="368300"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a:t>
            </a:r>
          </a:p>
        </p:txBody>
      </p:sp>
      <p:sp>
        <p:nvSpPr>
          <p:cNvPr id="24589" name="Rectangle 13"/>
          <p:cNvSpPr>
            <a:spLocks noChangeArrowheads="1"/>
          </p:cNvSpPr>
          <p:nvPr/>
        </p:nvSpPr>
        <p:spPr bwMode="auto">
          <a:xfrm>
            <a:off x="3260725" y="2103438"/>
            <a:ext cx="368300"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c</a:t>
            </a:r>
          </a:p>
        </p:txBody>
      </p:sp>
      <p:sp>
        <p:nvSpPr>
          <p:cNvPr id="24590" name="Rectangle 14"/>
          <p:cNvSpPr>
            <a:spLocks noChangeArrowheads="1"/>
          </p:cNvSpPr>
          <p:nvPr/>
        </p:nvSpPr>
        <p:spPr bwMode="auto">
          <a:xfrm>
            <a:off x="3260725" y="3170238"/>
            <a:ext cx="388938"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d</a:t>
            </a:r>
          </a:p>
        </p:txBody>
      </p:sp>
      <p:sp>
        <p:nvSpPr>
          <p:cNvPr id="24591" name="Rectangle 15"/>
          <p:cNvSpPr>
            <a:spLocks noChangeArrowheads="1"/>
          </p:cNvSpPr>
          <p:nvPr/>
        </p:nvSpPr>
        <p:spPr bwMode="auto">
          <a:xfrm>
            <a:off x="5241925" y="2103438"/>
            <a:ext cx="887413"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a+c</a:t>
            </a:r>
          </a:p>
        </p:txBody>
      </p:sp>
      <p:sp>
        <p:nvSpPr>
          <p:cNvPr id="24592" name="Rectangle 16"/>
          <p:cNvSpPr>
            <a:spLocks noChangeArrowheads="1"/>
          </p:cNvSpPr>
          <p:nvPr/>
        </p:nvSpPr>
        <p:spPr bwMode="auto">
          <a:xfrm>
            <a:off x="5241925" y="3170238"/>
            <a:ext cx="887413"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b+d</a:t>
            </a:r>
          </a:p>
        </p:txBody>
      </p:sp>
      <p:sp>
        <p:nvSpPr>
          <p:cNvPr id="24593" name="Rectangle 17"/>
          <p:cNvSpPr>
            <a:spLocks noChangeArrowheads="1"/>
          </p:cNvSpPr>
          <p:nvPr/>
        </p:nvSpPr>
        <p:spPr bwMode="auto">
          <a:xfrm>
            <a:off x="7375525" y="2103438"/>
            <a:ext cx="866775"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i="1">
                <a:latin typeface="Euclid" pitchFamily="18" charset="0"/>
              </a:rPr>
              <a:t>b+c</a:t>
            </a:r>
          </a:p>
        </p:txBody>
      </p:sp>
      <p:sp>
        <p:nvSpPr>
          <p:cNvPr id="24594" name="Rectangle 18"/>
          <p:cNvSpPr>
            <a:spLocks noChangeArrowheads="1"/>
          </p:cNvSpPr>
          <p:nvPr/>
        </p:nvSpPr>
        <p:spPr bwMode="auto">
          <a:xfrm>
            <a:off x="7146925" y="3170238"/>
            <a:ext cx="1519238" cy="576262"/>
          </a:xfrm>
          <a:prstGeom prst="rect">
            <a:avLst/>
          </a:prstGeom>
          <a:noFill/>
          <a:ln w="12700">
            <a:noFill/>
            <a:miter lim="800000"/>
            <a:headEnd/>
            <a:tailEnd/>
          </a:ln>
        </p:spPr>
        <p:txBody>
          <a:bodyPr wrap="none" lIns="90488" tIns="44450" rIns="90488" bIns="44450">
            <a:prstTxWarp prst="textNoShape">
              <a:avLst/>
            </a:prstTxWarp>
            <a:spAutoFit/>
          </a:bodyPr>
          <a:lstStyle/>
          <a:p>
            <a:r>
              <a:rPr lang="en-US"/>
              <a:t> </a:t>
            </a:r>
            <a:r>
              <a:rPr lang="en-US" i="1">
                <a:latin typeface="Euclid" pitchFamily="18" charset="0"/>
              </a:rPr>
              <a:t>a+b+d</a:t>
            </a:r>
          </a:p>
        </p:txBody>
      </p:sp>
      <p:sp>
        <p:nvSpPr>
          <p:cNvPr id="24595" name="Rectangle 19"/>
          <p:cNvSpPr>
            <a:spLocks noChangeArrowheads="1"/>
          </p:cNvSpPr>
          <p:nvPr/>
        </p:nvSpPr>
        <p:spPr bwMode="auto">
          <a:xfrm>
            <a:off x="2590800" y="1447800"/>
            <a:ext cx="2057400" cy="2971800"/>
          </a:xfrm>
          <a:prstGeom prst="rect">
            <a:avLst/>
          </a:prstGeom>
          <a:solidFill>
            <a:schemeClr val="folHlink">
              <a:alpha val="56078"/>
            </a:schemeClr>
          </a:solidFill>
          <a:ln w="12700">
            <a:noFill/>
            <a:miter lim="800000"/>
            <a:headEnd/>
            <a:tailEnd/>
          </a:ln>
        </p:spPr>
        <p:txBody>
          <a:bodyPr wrap="none" anchor="ctr">
            <a:prstTxWarp prst="textNoShape">
              <a:avLst/>
            </a:prstTxWarp>
          </a:bodyPr>
          <a:lstStyle/>
          <a:p>
            <a:endParaRPr lang="en-US"/>
          </a:p>
        </p:txBody>
      </p:sp>
      <p:sp>
        <p:nvSpPr>
          <p:cNvPr id="24598" name="Rectangle 22"/>
          <p:cNvSpPr>
            <a:spLocks noChangeArrowheads="1"/>
          </p:cNvSpPr>
          <p:nvPr/>
        </p:nvSpPr>
        <p:spPr bwMode="auto">
          <a:xfrm>
            <a:off x="6858000" y="1447800"/>
            <a:ext cx="2057400" cy="2971800"/>
          </a:xfrm>
          <a:prstGeom prst="rect">
            <a:avLst/>
          </a:prstGeom>
          <a:solidFill>
            <a:schemeClr val="folHlink">
              <a:alpha val="56078"/>
            </a:schemeClr>
          </a:solidFill>
          <a:ln w="12700">
            <a:noFill/>
            <a:miter lim="800000"/>
            <a:headEnd/>
            <a:tailEnd/>
          </a:ln>
        </p:spPr>
        <p:txBody>
          <a:bodyPr wrap="none" anchor="ctr">
            <a:prstTxWarp prst="textNoShape">
              <a:avLst/>
            </a:prstTxWarp>
          </a:bodyPr>
          <a:lstStyle/>
          <a:p>
            <a:endParaRPr lang="en-US"/>
          </a:p>
        </p:txBody>
      </p:sp>
      <p:sp>
        <p:nvSpPr>
          <p:cNvPr id="112664" name="Line 24"/>
          <p:cNvSpPr>
            <a:spLocks noChangeShapeType="1"/>
          </p:cNvSpPr>
          <p:nvPr/>
        </p:nvSpPr>
        <p:spPr bwMode="auto">
          <a:xfrm>
            <a:off x="1519238" y="2292350"/>
            <a:ext cx="2209800" cy="2438400"/>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sp>
        <p:nvSpPr>
          <p:cNvPr id="112666" name="Line 26"/>
          <p:cNvSpPr>
            <a:spLocks noChangeShapeType="1"/>
          </p:cNvSpPr>
          <p:nvPr/>
        </p:nvSpPr>
        <p:spPr bwMode="auto">
          <a:xfrm>
            <a:off x="852488" y="3527425"/>
            <a:ext cx="2209800" cy="2209800"/>
          </a:xfrm>
          <a:prstGeom prst="line">
            <a:avLst/>
          </a:prstGeom>
          <a:noFill/>
          <a:ln w="76200">
            <a:solidFill>
              <a:srgbClr val="000000"/>
            </a:solidFill>
            <a:round/>
            <a:headEnd/>
            <a:tailEnd type="triangle" w="med" len="med"/>
          </a:ln>
        </p:spPr>
        <p:txBody>
          <a:bodyPr>
            <a:prstTxWarp prst="textNoShape">
              <a:avLst/>
            </a:prstTxWarp>
          </a:bodyPr>
          <a:lstStyle/>
          <a:p>
            <a:endParaRPr lang="en-US"/>
          </a:p>
        </p:txBody>
      </p:sp>
      <p:grpSp>
        <p:nvGrpSpPr>
          <p:cNvPr id="2" name="Group 32"/>
          <p:cNvGrpSpPr>
            <a:grpSpLocks/>
          </p:cNvGrpSpPr>
          <p:nvPr/>
        </p:nvGrpSpPr>
        <p:grpSpPr bwMode="auto">
          <a:xfrm>
            <a:off x="3751263" y="2214563"/>
            <a:ext cx="5141912" cy="1239837"/>
            <a:chOff x="3751263" y="2215011"/>
            <a:chExt cx="5141195" cy="1238655"/>
          </a:xfrm>
        </p:grpSpPr>
        <p:pic>
          <p:nvPicPr>
            <p:cNvPr id="24606" name="Picture 37"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3751263" y="2215011"/>
              <a:ext cx="908050" cy="1222375"/>
            </a:xfrm>
            <a:prstGeom prst="rect">
              <a:avLst/>
            </a:prstGeom>
            <a:noFill/>
            <a:ln w="9525">
              <a:noFill/>
              <a:miter lim="800000"/>
              <a:headEnd/>
              <a:tailEnd/>
            </a:ln>
          </p:spPr>
        </p:pic>
        <p:pic>
          <p:nvPicPr>
            <p:cNvPr id="24607" name="Picture 37" descr="MCj02501760000[1]"/>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7984408" y="2231291"/>
              <a:ext cx="908050" cy="1222375"/>
            </a:xfrm>
            <a:prstGeom prst="rect">
              <a:avLst/>
            </a:prstGeom>
            <a:noFill/>
            <a:ln w="9525">
              <a:noFill/>
              <a:miter lim="800000"/>
              <a:headEnd/>
              <a:tailEnd/>
            </a:ln>
          </p:spPr>
        </p:pic>
      </p:grpSp>
      <p:pic>
        <p:nvPicPr>
          <p:cNvPr id="30" name="Picture 29" descr="laptop_outline.png"/>
          <p:cNvPicPr>
            <a:picLocks noChangeAspect="1"/>
          </p:cNvPicPr>
          <p:nvPr/>
        </p:nvPicPr>
        <p:blipFill>
          <a:blip r:embed="rId4"/>
          <a:srcRect/>
          <a:stretch>
            <a:fillRect/>
          </a:stretch>
        </p:blipFill>
        <p:spPr bwMode="auto">
          <a:xfrm>
            <a:off x="5043488" y="4622800"/>
            <a:ext cx="1930400" cy="2012950"/>
          </a:xfrm>
          <a:prstGeom prst="rect">
            <a:avLst/>
          </a:prstGeom>
          <a:noFill/>
          <a:ln w="9525">
            <a:noFill/>
            <a:miter lim="800000"/>
            <a:headEnd/>
            <a:tailEnd/>
          </a:ln>
        </p:spPr>
      </p:pic>
      <p:sp>
        <p:nvSpPr>
          <p:cNvPr id="34" name="TextBox 33"/>
          <p:cNvSpPr txBox="1">
            <a:spLocks noChangeArrowheads="1"/>
          </p:cNvSpPr>
          <p:nvPr/>
        </p:nvSpPr>
        <p:spPr bwMode="auto">
          <a:xfrm>
            <a:off x="1953894" y="5271021"/>
            <a:ext cx="1057275" cy="461963"/>
          </a:xfrm>
          <a:prstGeom prst="rect">
            <a:avLst/>
          </a:prstGeom>
          <a:noFill/>
          <a:ln w="9525">
            <a:noFill/>
            <a:miter lim="800000"/>
            <a:headEnd/>
            <a:tailEnd/>
          </a:ln>
        </p:spPr>
        <p:txBody>
          <a:bodyPr>
            <a:prstTxWarp prst="textNoShape">
              <a:avLst/>
            </a:prstTxWarp>
            <a:spAutoFit/>
          </a:bodyPr>
          <a:lstStyle/>
          <a:p>
            <a:r>
              <a:rPr lang="en-US" dirty="0" smtClean="0"/>
              <a:t>1GB</a:t>
            </a:r>
            <a:endParaRPr lang="en-US" dirty="0"/>
          </a:p>
        </p:txBody>
      </p:sp>
      <p:sp>
        <p:nvSpPr>
          <p:cNvPr id="33" name="TextBox 32"/>
          <p:cNvSpPr txBox="1">
            <a:spLocks noChangeArrowheads="1"/>
          </p:cNvSpPr>
          <p:nvPr/>
        </p:nvSpPr>
        <p:spPr bwMode="auto">
          <a:xfrm>
            <a:off x="2798994" y="4370009"/>
            <a:ext cx="1057275" cy="461963"/>
          </a:xfrm>
          <a:prstGeom prst="rect">
            <a:avLst/>
          </a:prstGeom>
          <a:noFill/>
          <a:ln w="9525">
            <a:noFill/>
            <a:miter lim="800000"/>
            <a:headEnd/>
            <a:tailEnd/>
          </a:ln>
        </p:spPr>
        <p:txBody>
          <a:bodyPr>
            <a:prstTxWarp prst="textNoShape">
              <a:avLst/>
            </a:prstTxWarp>
            <a:spAutoFit/>
          </a:bodyPr>
          <a:lstStyle/>
          <a:p>
            <a:r>
              <a:rPr lang="en-US" dirty="0" smtClean="0"/>
              <a:t>1GB</a:t>
            </a:r>
            <a:endParaRPr lang="en-U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0.3|0.3|0.5|0.5|47.|6.9|15.1|13.6"/>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0.3|0.3|0.5|0.5|47.|6.9|15.1|13.6"/>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0.3|0.3|0.5|0.5|47.|6.9|15.1|13.6"/>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3.|9.4|2.7|31.|1.4|2.7|27.3|1.4|8.1|4.6"/>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0.3|0.3|0.5|0.5|47.|6.9|15.1|13.6"/>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4|0.3|0.3|0.5|0.5|47.|6.9|15.1|13.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11845</TotalTime>
  <Words>4678</Words>
  <Application>Microsoft Office PowerPoint</Application>
  <PresentationFormat>On-screen Show (4:3)</PresentationFormat>
  <Paragraphs>1007</Paragraphs>
  <Slides>65</Slides>
  <Notes>26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Default Design</vt:lpstr>
      <vt:lpstr>Equation</vt:lpstr>
      <vt:lpstr>Slide 1</vt:lpstr>
      <vt:lpstr>overview</vt:lpstr>
      <vt:lpstr>how to store using erasure codes</vt:lpstr>
      <vt:lpstr>erasure codes are reliable</vt:lpstr>
      <vt:lpstr>erasure codes are reliable</vt:lpstr>
      <vt:lpstr>storing with an (n,k) code</vt:lpstr>
      <vt:lpstr>Coding+Storage Networks = New open problems</vt:lpstr>
      <vt:lpstr>(4,2) MDS Codes: Evenodd</vt:lpstr>
      <vt:lpstr> We can reconstruct after any 2 failures</vt:lpstr>
      <vt:lpstr> We can reconstruct after any 2 failures</vt:lpstr>
      <vt:lpstr>The Repair problem </vt:lpstr>
      <vt:lpstr>The Repair problem </vt:lpstr>
      <vt:lpstr>The Repair problem </vt:lpstr>
      <vt:lpstr>The Repair problem </vt:lpstr>
      <vt:lpstr>Exact repair with 3GB</vt:lpstr>
      <vt:lpstr>Systematic repair with 1.5GB</vt:lpstr>
      <vt:lpstr>  Repairing the last node</vt:lpstr>
      <vt:lpstr>What is known about repair</vt:lpstr>
      <vt:lpstr>Repair=Maintaining redundancy</vt:lpstr>
      <vt:lpstr>Repair=Maintaining redundancy</vt:lpstr>
      <vt:lpstr>Proof sketch: Information flow graph</vt:lpstr>
      <vt:lpstr>Proof sketch: reduction to multicasting</vt:lpstr>
      <vt:lpstr>Numerical example</vt:lpstr>
      <vt:lpstr>The infinite graph for Repair</vt:lpstr>
      <vt:lpstr>Slide 25</vt:lpstr>
      <vt:lpstr>Storage-Communication tradeoff</vt:lpstr>
      <vt:lpstr>Key problem: Exact repair</vt:lpstr>
      <vt:lpstr>Repair vs Exact Repair</vt:lpstr>
      <vt:lpstr>overview</vt:lpstr>
      <vt:lpstr>Exact Storage-Communication tradeoff?</vt:lpstr>
      <vt:lpstr>Slide 31</vt:lpstr>
      <vt:lpstr>Slide 32</vt:lpstr>
      <vt:lpstr>Slide 33</vt:lpstr>
      <vt:lpstr>overview</vt:lpstr>
      <vt:lpstr>Slide 35</vt:lpstr>
      <vt:lpstr>Slide 36</vt:lpstr>
      <vt:lpstr>Slide 37</vt:lpstr>
      <vt:lpstr>Slide 38</vt:lpstr>
      <vt:lpstr>Slide 39</vt:lpstr>
      <vt:lpstr>Slide 40</vt:lpstr>
      <vt:lpstr>Simple regenerating codes</vt:lpstr>
      <vt:lpstr>Extending this idea</vt:lpstr>
      <vt:lpstr>Slide 43</vt:lpstr>
      <vt:lpstr>Slide 44</vt:lpstr>
      <vt:lpstr>Slide 45</vt:lpstr>
      <vt:lpstr>Two excellent expanders to try at home</vt:lpstr>
      <vt:lpstr>Example ring RC</vt:lpstr>
      <vt:lpstr>Ring RC vs RS </vt:lpstr>
      <vt:lpstr>overview</vt:lpstr>
      <vt:lpstr>Slide 50</vt:lpstr>
      <vt:lpstr>Exact Repair-(4,2) example</vt:lpstr>
      <vt:lpstr>Slide 52</vt:lpstr>
      <vt:lpstr>Security during Repair ?</vt:lpstr>
      <vt:lpstr>Open Problems in distributed storage</vt:lpstr>
      <vt:lpstr>Slide 55</vt:lpstr>
      <vt:lpstr>Slide 56</vt:lpstr>
      <vt:lpstr>Conclusions</vt:lpstr>
      <vt:lpstr>Exact Repair-(4,2) example</vt:lpstr>
      <vt:lpstr>Slide 59</vt:lpstr>
      <vt:lpstr>Slide 60</vt:lpstr>
      <vt:lpstr>Slide 61</vt:lpstr>
      <vt:lpstr>Slide 62</vt:lpstr>
      <vt:lpstr>Slide 63</vt:lpstr>
      <vt:lpstr>Slide 64</vt:lpstr>
      <vt:lpstr>Slide 65</vt:lpstr>
    </vt:vector>
  </TitlesOfParts>
  <Company>EECS - University of California,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Approximate Data Collection in Sensor Networks</dc:title>
  <dc:creator>dcc</dc:creator>
  <cp:lastModifiedBy>Alex</cp:lastModifiedBy>
  <cp:revision>821</cp:revision>
  <cp:lastPrinted>2007-11-20T11:11:24Z</cp:lastPrinted>
  <dcterms:created xsi:type="dcterms:W3CDTF">2011-04-08T01:31:35Z</dcterms:created>
  <dcterms:modified xsi:type="dcterms:W3CDTF">2011-04-08T02:42:53Z</dcterms:modified>
</cp:coreProperties>
</file>