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357" r:id="rId2"/>
    <p:sldId id="386" r:id="rId3"/>
    <p:sldId id="385" r:id="rId4"/>
    <p:sldId id="359" r:id="rId5"/>
    <p:sldId id="383" r:id="rId6"/>
    <p:sldId id="363" r:id="rId7"/>
    <p:sldId id="364" r:id="rId8"/>
    <p:sldId id="365" r:id="rId9"/>
    <p:sldId id="367" r:id="rId10"/>
    <p:sldId id="368" r:id="rId11"/>
    <p:sldId id="369" r:id="rId12"/>
    <p:sldId id="373" r:id="rId13"/>
    <p:sldId id="377" r:id="rId14"/>
    <p:sldId id="381" r:id="rId15"/>
    <p:sldId id="382" r:id="rId16"/>
    <p:sldId id="362" r:id="rId17"/>
    <p:sldId id="361" r:id="rId18"/>
    <p:sldId id="388" r:id="rId19"/>
    <p:sldId id="387" r:id="rId20"/>
    <p:sldId id="358" r:id="rId21"/>
    <p:sldId id="296" r:id="rId22"/>
    <p:sldId id="304" r:id="rId23"/>
    <p:sldId id="306" r:id="rId24"/>
    <p:sldId id="394" r:id="rId25"/>
    <p:sldId id="355" r:id="rId26"/>
    <p:sldId id="350" r:id="rId27"/>
    <p:sldId id="351" r:id="rId28"/>
    <p:sldId id="352" r:id="rId29"/>
    <p:sldId id="389" r:id="rId30"/>
    <p:sldId id="390" r:id="rId31"/>
    <p:sldId id="391" r:id="rId32"/>
    <p:sldId id="392" r:id="rId33"/>
    <p:sldId id="393" r:id="rId34"/>
    <p:sldId id="336" r:id="rId35"/>
    <p:sldId id="356" r:id="rId36"/>
    <p:sldId id="334" r:id="rId37"/>
    <p:sldId id="33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D1FF5-1D72-47E1-BED9-00A9612D73D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450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60166-181D-4E13-9994-BB8B3662A6B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051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B1AD0-F4BC-4DCD-86CE-D53FF151277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0562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DAA6-5995-460D-95D8-2FEC4537EF0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9729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FC2D0-50EE-4212-91F3-05CB49332C7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7579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DB786-8FC7-48F7-8C8A-AF11D962EA7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8237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2891-92C6-42A6-A96D-93C1B18787B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609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07FDC-DBA4-4030-8591-EAC473C2426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6955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5846-CCFA-48F9-A4C9-58B0F6D4A42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6155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58D44-1AA5-41BF-B2AF-8F7B8980B4C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3044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BBC69-59C5-4F05-B8D7-DA25D269DD5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6911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 altLang="hu-H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 altLang="hu-H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E9731898-1CA3-4A5A-9BF3-E46ADFA8F422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hotan_River" TargetMode="External"/><Relationship Id="rId2" Type="http://schemas.openxmlformats.org/officeDocument/2006/relationships/hyperlink" Target="http://en.wikipedia.org/w/index.php?title=Koxlax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/index.php?title=Piqanlik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Influence</a:t>
            </a:r>
            <a:r>
              <a:rPr lang="hu-HU" dirty="0" smtClean="0"/>
              <a:t> of </a:t>
            </a:r>
            <a:r>
              <a:rPr lang="hu-HU" dirty="0" err="1" smtClean="0"/>
              <a:t>Buddhism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Chinese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Prof. Dr. Hamar Imre, Eötvös Loránd University, Budapest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72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Han</a:t>
            </a:r>
            <a:r>
              <a:rPr lang="hu-HU" dirty="0" smtClean="0"/>
              <a:t> </a:t>
            </a:r>
            <a:r>
              <a:rPr lang="hu-HU" dirty="0" err="1" smtClean="0"/>
              <a:t>History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19,300 </a:t>
            </a:r>
            <a:r>
              <a:rPr lang="hu-HU" dirty="0" err="1" smtClean="0"/>
              <a:t>people</a:t>
            </a:r>
            <a:endParaRPr lang="hu-HU" dirty="0" smtClean="0"/>
          </a:p>
          <a:p>
            <a:r>
              <a:rPr lang="hu-HU" dirty="0" smtClean="0"/>
              <a:t>3300 </a:t>
            </a:r>
            <a:r>
              <a:rPr lang="hu-HU" dirty="0" err="1" smtClean="0"/>
              <a:t>housholds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48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language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Iranian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Sogdian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borrowed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Sanskrit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6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Rawak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643981"/>
            <a:ext cx="3619500" cy="2438400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987"/>
            <a:ext cx="4038600" cy="3024389"/>
          </a:xfrm>
        </p:spPr>
      </p:pic>
    </p:spTree>
    <p:extLst>
      <p:ext uri="{BB962C8B-B14F-4D97-AF65-F5344CB8AC3E}">
        <p14:creationId xmlns:p14="http://schemas.microsoft.com/office/powerpoint/2010/main" val="385881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Dandan</a:t>
            </a:r>
            <a:r>
              <a:rPr lang="hu-HU" dirty="0"/>
              <a:t> </a:t>
            </a:r>
            <a:r>
              <a:rPr lang="hu-HU" dirty="0" err="1"/>
              <a:t>Uiliq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7883"/>
            <a:ext cx="8229600" cy="2330597"/>
          </a:xfrm>
        </p:spPr>
      </p:pic>
    </p:spTree>
    <p:extLst>
      <p:ext uri="{BB962C8B-B14F-4D97-AF65-F5344CB8AC3E}">
        <p14:creationId xmlns:p14="http://schemas.microsoft.com/office/powerpoint/2010/main" val="69190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2267744"/>
            <a:ext cx="2847975" cy="3190875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01" y="1600200"/>
            <a:ext cx="3395798" cy="4525963"/>
          </a:xfrm>
        </p:spPr>
      </p:pic>
    </p:spTree>
    <p:extLst>
      <p:ext uri="{BB962C8B-B14F-4D97-AF65-F5344CB8AC3E}">
        <p14:creationId xmlns:p14="http://schemas.microsoft.com/office/powerpoint/2010/main" val="61504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2224881"/>
            <a:ext cx="2714625" cy="32766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42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 err="1"/>
              <a:t>Book</a:t>
            </a:r>
            <a:r>
              <a:rPr lang="hu-HU" i="1" dirty="0"/>
              <a:t> of </a:t>
            </a:r>
            <a:r>
              <a:rPr lang="hu-HU" i="1" dirty="0" err="1"/>
              <a:t>Zambasta</a:t>
            </a:r>
            <a:r>
              <a:rPr lang="hu-HU" i="1" dirty="0"/>
              <a:t> </a:t>
            </a:r>
            <a:r>
              <a:rPr lang="hu-HU" dirty="0"/>
              <a:t>(23.4–5):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Khotanese do not value the Law at all in Khotanese. They understand it badly in Indian, (but) </a:t>
            </a:r>
            <a:r>
              <a:rPr lang="en-US" dirty="0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Khotanese </a:t>
            </a:r>
            <a:r>
              <a:rPr lang="en-US" dirty="0"/>
              <a:t>it does not seem to them the Law. For the Chinese, (however,) the Law is in Chinese. In </a:t>
            </a:r>
            <a:r>
              <a:rPr lang="en-US" dirty="0" err="1" smtClean="0"/>
              <a:t>Kashmirian</a:t>
            </a:r>
            <a:r>
              <a:rPr lang="hu-HU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is very agreeable, and they learn it in </a:t>
            </a:r>
            <a:r>
              <a:rPr lang="en-US" dirty="0" err="1"/>
              <a:t>Kashmirian</a:t>
            </a:r>
            <a:r>
              <a:rPr lang="en-US" dirty="0"/>
              <a:t> so that they can understand the meaning of </a:t>
            </a:r>
            <a:r>
              <a:rPr lang="en-US" dirty="0" err="1" smtClean="0"/>
              <a:t>it,as</a:t>
            </a:r>
            <a:r>
              <a:rPr lang="en-US" dirty="0" smtClean="0"/>
              <a:t> </a:t>
            </a:r>
            <a:r>
              <a:rPr lang="en-US" dirty="0"/>
              <a:t>well. To the Khotanese, (however,) that seems to be the Law whose meaning they do not understand </a:t>
            </a:r>
            <a:r>
              <a:rPr lang="en-US" dirty="0" smtClean="0"/>
              <a:t>at</a:t>
            </a:r>
            <a:r>
              <a:rPr lang="hu-HU" dirty="0" smtClean="0"/>
              <a:t> </a:t>
            </a:r>
            <a:r>
              <a:rPr lang="en-US" dirty="0" smtClean="0"/>
              <a:t>all</a:t>
            </a:r>
            <a:r>
              <a:rPr lang="en-US" dirty="0"/>
              <a:t>. When they hear it together with the meaning, it seems to them a different Law.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505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Book of </a:t>
            </a:r>
            <a:r>
              <a:rPr lang="en-US" i="1" dirty="0" err="1"/>
              <a:t>Zambasta</a:t>
            </a:r>
            <a:r>
              <a:rPr lang="en-US" i="1" dirty="0"/>
              <a:t> </a:t>
            </a:r>
            <a:r>
              <a:rPr lang="en-US" dirty="0"/>
              <a:t>chapter 23:</a:t>
            </a:r>
            <a:br>
              <a:rPr lang="en-US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Since I have translated this into Khotanese, may I surely become a Buddha. Through </a:t>
            </a:r>
            <a:r>
              <a:rPr lang="en-US" dirty="0" smtClean="0"/>
              <a:t>these</a:t>
            </a:r>
            <a:r>
              <a:rPr lang="hu-HU" dirty="0" smtClean="0"/>
              <a:t> </a:t>
            </a:r>
            <a:r>
              <a:rPr lang="en-US" dirty="0" smtClean="0"/>
              <a:t>merits</a:t>
            </a:r>
            <a:r>
              <a:rPr lang="en-US" dirty="0"/>
              <a:t>, may all beings realize best </a:t>
            </a:r>
            <a:r>
              <a:rPr lang="en-US" i="1" dirty="0"/>
              <a:t>bodhi</a:t>
            </a:r>
            <a:r>
              <a:rPr lang="en-US" dirty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47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translations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By</a:t>
            </a:r>
            <a:r>
              <a:rPr lang="hu-HU" dirty="0" smtClean="0"/>
              <a:t> Team (</a:t>
            </a:r>
            <a:r>
              <a:rPr lang="hu-HU" dirty="0" err="1" smtClean="0"/>
              <a:t>communication</a:t>
            </a:r>
            <a:r>
              <a:rPr lang="hu-HU" dirty="0" smtClean="0"/>
              <a:t>?)</a:t>
            </a:r>
          </a:p>
          <a:p>
            <a:r>
              <a:rPr lang="hu-HU" dirty="0" err="1" smtClean="0"/>
              <a:t>Closely</a:t>
            </a:r>
            <a:r>
              <a:rPr lang="hu-HU" dirty="0" smtClean="0"/>
              <a:t> </a:t>
            </a:r>
            <a:r>
              <a:rPr lang="hu-HU" dirty="0" err="1" smtClean="0"/>
              <a:t>follow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Sanskrit</a:t>
            </a:r>
            <a:endParaRPr lang="hu-HU" dirty="0" smtClean="0"/>
          </a:p>
          <a:p>
            <a:r>
              <a:rPr lang="hu-HU" dirty="0" err="1" smtClean="0"/>
              <a:t>Vernacular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(</a:t>
            </a:r>
            <a:r>
              <a:rPr lang="hu-HU" dirty="0" err="1" smtClean="0"/>
              <a:t>earliest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original</a:t>
            </a:r>
            <a:r>
              <a:rPr lang="hu-HU" dirty="0" smtClean="0"/>
              <a:t> text</a:t>
            </a:r>
          </a:p>
          <a:p>
            <a:pPr lvl="1"/>
            <a:r>
              <a:rPr lang="hu-HU" dirty="0" err="1" smtClean="0"/>
              <a:t>translator</a:t>
            </a:r>
            <a:endParaRPr lang="hu-HU" dirty="0" smtClean="0"/>
          </a:p>
          <a:p>
            <a:r>
              <a:rPr lang="hu-HU" dirty="0" err="1" smtClean="0"/>
              <a:t>Difficult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understand</a:t>
            </a:r>
            <a:endParaRPr lang="hu-HU" dirty="0" smtClean="0"/>
          </a:p>
          <a:p>
            <a:r>
              <a:rPr lang="hu-HU" dirty="0" err="1" smtClean="0"/>
              <a:t>Often</a:t>
            </a:r>
            <a:r>
              <a:rPr lang="hu-HU" dirty="0" smtClean="0"/>
              <a:t> </a:t>
            </a:r>
            <a:r>
              <a:rPr lang="hu-HU" dirty="0" err="1" smtClean="0"/>
              <a:t>includes</a:t>
            </a:r>
            <a:r>
              <a:rPr lang="hu-HU" dirty="0" smtClean="0"/>
              <a:t> </a:t>
            </a:r>
            <a:r>
              <a:rPr lang="hu-HU" dirty="0" err="1" smtClean="0"/>
              <a:t>commentary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340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Kumarajiva</a:t>
            </a:r>
            <a:r>
              <a:rPr lang="hu-HU" dirty="0"/>
              <a:t> </a:t>
            </a:r>
            <a:r>
              <a:rPr lang="ja-JP" altLang="en-US" dirty="0"/>
              <a:t>鳩摩羅什</a:t>
            </a:r>
            <a:r>
              <a:rPr lang="hu-HU" b="1" i="1" dirty="0"/>
              <a:t/>
            </a:r>
            <a:br>
              <a:rPr lang="hu-HU" b="1" i="1" dirty="0"/>
            </a:br>
            <a:r>
              <a:rPr lang="hu-HU" dirty="0"/>
              <a:t>(344–413/409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2381250" cy="25146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altLang="zh-CN" dirty="0" err="1" smtClean="0"/>
              <a:t>Kucha</a:t>
            </a:r>
            <a:r>
              <a:rPr lang="hu-HU" altLang="zh-CN" dirty="0" smtClean="0"/>
              <a:t> </a:t>
            </a:r>
            <a:r>
              <a:rPr lang="zh-CN" altLang="en-US" dirty="0" smtClean="0"/>
              <a:t>龜茲</a:t>
            </a:r>
            <a:endParaRPr lang="hu-HU" altLang="zh-CN" dirty="0" smtClean="0"/>
          </a:p>
          <a:p>
            <a:r>
              <a:rPr lang="hu-HU" dirty="0" err="1" smtClean="0"/>
              <a:t>Buddhist</a:t>
            </a:r>
            <a:r>
              <a:rPr lang="hu-HU" dirty="0" smtClean="0"/>
              <a:t> </a:t>
            </a:r>
            <a:r>
              <a:rPr lang="hu-HU" dirty="0" err="1" smtClean="0"/>
              <a:t>hybrid</a:t>
            </a:r>
            <a:r>
              <a:rPr lang="hu-HU" dirty="0" smtClean="0"/>
              <a:t> </a:t>
            </a:r>
            <a:r>
              <a:rPr lang="hu-HU" dirty="0" err="1" smtClean="0"/>
              <a:t>Chinese</a:t>
            </a:r>
            <a:endParaRPr lang="hu-HU" dirty="0" smtClean="0"/>
          </a:p>
          <a:p>
            <a:r>
              <a:rPr lang="hu-HU" dirty="0" err="1" smtClean="0"/>
              <a:t>Mahayana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14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0356" name="Picture 4" descr="budape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1243013"/>
            <a:ext cx="5838825" cy="437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121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vocabulary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Transliteration</a:t>
            </a:r>
            <a:r>
              <a:rPr lang="hu-HU" dirty="0" smtClean="0"/>
              <a:t>: </a:t>
            </a:r>
            <a:r>
              <a:rPr lang="zh-CN" altLang="en-US" dirty="0" smtClean="0"/>
              <a:t>般若，涅槃</a:t>
            </a:r>
            <a:endParaRPr lang="en-US" altLang="zh-CN" dirty="0" smtClean="0"/>
          </a:p>
          <a:p>
            <a:r>
              <a:rPr lang="en-US" altLang="zh-CN" dirty="0" smtClean="0"/>
              <a:t>New</a:t>
            </a:r>
            <a:r>
              <a:rPr lang="hu-HU" altLang="zh-CN" dirty="0" smtClean="0"/>
              <a:t> </a:t>
            </a:r>
            <a:r>
              <a:rPr lang="hu-HU" altLang="zh-CN" dirty="0" err="1" smtClean="0"/>
              <a:t>meaning</a:t>
            </a:r>
            <a:r>
              <a:rPr lang="hu-HU" altLang="zh-CN" dirty="0" smtClean="0"/>
              <a:t>:</a:t>
            </a:r>
            <a:r>
              <a:rPr lang="zh-CN" altLang="en-US" dirty="0" smtClean="0"/>
              <a:t>法，業</a:t>
            </a:r>
            <a:endParaRPr lang="hu-HU" altLang="zh-CN" dirty="0" smtClean="0"/>
          </a:p>
          <a:p>
            <a:r>
              <a:rPr lang="hu-HU" dirty="0" smtClean="0"/>
              <a:t>New </a:t>
            </a:r>
            <a:r>
              <a:rPr lang="hu-HU" dirty="0" err="1" smtClean="0"/>
              <a:t>concepts</a:t>
            </a:r>
            <a:r>
              <a:rPr lang="hu-HU" dirty="0" smtClean="0"/>
              <a:t>:</a:t>
            </a:r>
            <a:endParaRPr lang="en-US" dirty="0" smtClean="0"/>
          </a:p>
          <a:p>
            <a:pPr lvl="1"/>
            <a:r>
              <a:rPr lang="en-US" altLang="zh-CN" dirty="0" smtClean="0"/>
              <a:t>From</a:t>
            </a:r>
            <a:r>
              <a:rPr lang="hu-HU" altLang="zh-CN" dirty="0" smtClean="0"/>
              <a:t> </a:t>
            </a:r>
            <a:r>
              <a:rPr lang="hu-HU" altLang="zh-CN" dirty="0" err="1" smtClean="0"/>
              <a:t>Indian</a:t>
            </a:r>
            <a:r>
              <a:rPr lang="en-US" dirty="0" smtClean="0"/>
              <a:t> </a:t>
            </a:r>
            <a:r>
              <a:rPr lang="zh-CN" altLang="en-US" dirty="0" smtClean="0"/>
              <a:t>緣起，輪迴，</a:t>
            </a:r>
            <a:endParaRPr lang="hu-HU" altLang="zh-CN" dirty="0" smtClean="0"/>
          </a:p>
          <a:p>
            <a:pPr lvl="1"/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China</a:t>
            </a:r>
            <a:r>
              <a:rPr lang="hu-HU" dirty="0" smtClean="0"/>
              <a:t>: </a:t>
            </a:r>
            <a:endParaRPr lang="en-US" dirty="0" smtClean="0"/>
          </a:p>
          <a:p>
            <a:pPr lvl="2"/>
            <a:r>
              <a:rPr lang="en-US" altLang="zh-CN" dirty="0" smtClean="0"/>
              <a:t>Philosophical </a:t>
            </a:r>
            <a:r>
              <a:rPr lang="hu-HU" altLang="zh-CN" dirty="0" err="1" smtClean="0"/>
              <a:t>concepts</a:t>
            </a:r>
            <a:r>
              <a:rPr lang="hu-HU" altLang="zh-CN" dirty="0" smtClean="0"/>
              <a:t> </a:t>
            </a:r>
            <a:r>
              <a:rPr lang="zh-CN" altLang="en-US" dirty="0" smtClean="0"/>
              <a:t>事事無礙法界，理事無礙法界</a:t>
            </a:r>
            <a:endParaRPr lang="en-US" altLang="zh-CN" dirty="0" smtClean="0"/>
          </a:p>
          <a:p>
            <a:pPr lvl="2"/>
            <a:r>
              <a:rPr lang="hu-HU" altLang="zh-CN" dirty="0" err="1" smtClean="0"/>
              <a:t>Technical</a:t>
            </a:r>
            <a:r>
              <a:rPr lang="hu-HU" altLang="zh-CN" dirty="0" smtClean="0"/>
              <a:t> </a:t>
            </a:r>
            <a:r>
              <a:rPr lang="hu-HU" altLang="zh-CN" dirty="0" err="1" smtClean="0"/>
              <a:t>terms</a:t>
            </a:r>
            <a:r>
              <a:rPr lang="hu-HU" altLang="zh-CN" dirty="0" smtClean="0"/>
              <a:t> </a:t>
            </a:r>
            <a:r>
              <a:rPr lang="zh-CN" altLang="en-US" dirty="0" smtClean="0"/>
              <a:t>科判，來意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329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Laiyi 來意</a:t>
            </a:r>
            <a:endParaRPr lang="en-US" alt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’the meaning of apperance’, </a:t>
            </a:r>
          </a:p>
          <a:p>
            <a:r>
              <a:rPr lang="hu-HU" altLang="hu-HU"/>
              <a:t> to explain why the certain sections of </a:t>
            </a:r>
            <a:r>
              <a:rPr lang="hu-HU" altLang="hu-HU" i="1"/>
              <a:t>Avata</a:t>
            </a:r>
            <a:r>
              <a:rPr lang="en-US" altLang="hu-HU" sz="2800" i="1"/>
              <a:t>ṃ</a:t>
            </a:r>
            <a:r>
              <a:rPr lang="hu-HU" altLang="hu-HU" i="1"/>
              <a:t>saka s</a:t>
            </a:r>
            <a:r>
              <a:rPr lang="en-US" altLang="hu-HU" i="1"/>
              <a:t>ū</a:t>
            </a:r>
            <a:r>
              <a:rPr lang="hu-HU" altLang="hu-HU" i="1"/>
              <a:t>tra</a:t>
            </a:r>
            <a:r>
              <a:rPr lang="hu-HU" altLang="hu-HU"/>
              <a:t> appear after each other in the sequence they actually do. </a:t>
            </a:r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two kinds of commentaries</a:t>
            </a:r>
            <a:endParaRPr lang="en-US" altLang="hu-H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zh-TW"/>
              <a:t>Zhu </a:t>
            </a:r>
            <a:r>
              <a:rPr lang="zh-TW" altLang="hu-HU">
                <a:ea typeface="PMingLiU" pitchFamily="18" charset="-120"/>
              </a:rPr>
              <a:t>注 </a:t>
            </a:r>
            <a:r>
              <a:rPr lang="hu-HU" altLang="hu-HU"/>
              <a:t>’interlinear commentary’ </a:t>
            </a:r>
          </a:p>
          <a:p>
            <a:r>
              <a:rPr lang="hu-HU" altLang="hu-HU"/>
              <a:t>Shu 疏 ’expounding commentary’. </a:t>
            </a:r>
            <a:endParaRPr lang="en-US" alt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/>
              <a:t>The first expounding commentary</a:t>
            </a:r>
            <a:endParaRPr lang="en-US" altLang="hu-HU" sz="40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/>
              <a:t>Daosheng</a:t>
            </a:r>
            <a:r>
              <a:rPr lang="hu-HU" altLang="hu-HU"/>
              <a:t> </a:t>
            </a:r>
            <a:r>
              <a:rPr lang="en-US" altLang="hu-HU"/>
              <a:t>道生</a:t>
            </a:r>
            <a:r>
              <a:rPr lang="hu-HU" altLang="hu-HU"/>
              <a:t>﹕ </a:t>
            </a:r>
            <a:r>
              <a:rPr lang="en-US" altLang="hu-HU" i="1"/>
              <a:t>Mi</a:t>
            </a:r>
            <a:r>
              <a:rPr lang="hu-HU" altLang="hu-HU" i="1"/>
              <a:t>ao</a:t>
            </a:r>
            <a:r>
              <a:rPr lang="en-US" altLang="hu-HU" i="1"/>
              <a:t>fa lianhuajing shu</a:t>
            </a:r>
            <a:r>
              <a:rPr lang="en-US" altLang="hu-HU"/>
              <a:t>妙法蓮花經疏 </a:t>
            </a:r>
            <a:endParaRPr lang="hu-HU" altLang="hu-HU"/>
          </a:p>
          <a:p>
            <a:pPr>
              <a:buFontTx/>
              <a:buNone/>
            </a:pPr>
            <a:r>
              <a:rPr lang="hu-HU" altLang="hu-HU"/>
              <a:t>	   - Central concept (zong 宗)</a:t>
            </a:r>
          </a:p>
          <a:p>
            <a:pPr>
              <a:buFontTx/>
              <a:buNone/>
            </a:pPr>
            <a:r>
              <a:rPr lang="hu-HU" altLang="hu-HU"/>
              <a:t>	   - classification of teaching (panjiao 判教)</a:t>
            </a:r>
          </a:p>
          <a:p>
            <a:pPr>
              <a:buFontTx/>
              <a:buNone/>
            </a:pPr>
            <a:r>
              <a:rPr lang="hu-HU" altLang="hu-HU"/>
              <a:t>	   - outline (kepan, kewen 科判﹐科文 )</a:t>
            </a:r>
          </a:p>
          <a:p>
            <a:pPr>
              <a:buFontTx/>
              <a:buNone/>
            </a:pPr>
            <a:r>
              <a:rPr lang="hu-HU" altLang="hu-HU"/>
              <a:t>	   - below this 此下</a:t>
            </a:r>
          </a:p>
          <a:p>
            <a:pPr>
              <a:buFontTx/>
              <a:buNone/>
            </a:pPr>
            <a:r>
              <a:rPr lang="hu-HU" altLang="hu-HU"/>
              <a:t>	   - A to B	A至B </a:t>
            </a:r>
            <a:endParaRPr lang="en-US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華嚴經註疏</a:t>
            </a:r>
            <a:endParaRPr lang="en-US" altLang="hu-H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3600" smtClean="0">
                <a:latin typeface="SimSun" pitchFamily="2" charset="-122"/>
                <a:ea typeface="SimSun" pitchFamily="2" charset="-122"/>
              </a:rPr>
              <a:t>智儼: 大方廣華嚴經搜玄分齊通智方軌 </a:t>
            </a:r>
            <a:endParaRPr lang="en-US" altLang="hu-HU" sz="3600" smtClean="0">
              <a:latin typeface="SimSun" pitchFamily="2" charset="-122"/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hu-HU" altLang="hu-HU" sz="3600" smtClean="0">
                <a:latin typeface="SimSun" pitchFamily="2" charset="-122"/>
                <a:ea typeface="SimSun" pitchFamily="2" charset="-122"/>
              </a:rPr>
              <a:t>李通玄:新華嚴經論</a:t>
            </a:r>
            <a:r>
              <a:rPr lang="en-GB" altLang="hu-HU" sz="3600" smtClean="0">
                <a:latin typeface="SimSun" pitchFamily="2" charset="-122"/>
                <a:ea typeface="SimSun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u-HU" altLang="hu-HU" sz="3600" smtClean="0">
                <a:latin typeface="SimSun" pitchFamily="2" charset="-122"/>
                <a:ea typeface="SimSun" pitchFamily="2" charset="-122"/>
              </a:rPr>
              <a:t>法藏: 華嚴經探玄記</a:t>
            </a:r>
            <a:r>
              <a:rPr lang="en-GB" altLang="hu-HU" sz="3600" smtClean="0">
                <a:latin typeface="SimSun" pitchFamily="2" charset="-122"/>
                <a:ea typeface="SimSun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u-HU" altLang="hu-HU" sz="3600" smtClean="0">
                <a:latin typeface="SimSun" pitchFamily="2" charset="-122"/>
                <a:ea typeface="SimSun" pitchFamily="2" charset="-122"/>
              </a:rPr>
              <a:t>慧苑: 續華嚴經略疏刊定記 </a:t>
            </a:r>
            <a:endParaRPr lang="en-US" altLang="hu-HU" sz="3600" smtClean="0">
              <a:latin typeface="SimSun" pitchFamily="2" charset="-122"/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600" smtClean="0">
                <a:latin typeface="SimSun" pitchFamily="2" charset="-122"/>
                <a:ea typeface="SimSun" pitchFamily="2" charset="-122"/>
              </a:rPr>
              <a:t>澄觀</a:t>
            </a:r>
            <a:r>
              <a:rPr lang="hu-HU" altLang="zh-CN" sz="3600" smtClean="0">
                <a:latin typeface="SimSun" pitchFamily="2" charset="-122"/>
                <a:ea typeface="SimSun" pitchFamily="2" charset="-122"/>
              </a:rPr>
              <a:t>:</a:t>
            </a:r>
            <a:r>
              <a:rPr lang="en-GB" altLang="hu-HU" sz="360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GB" sz="3600" smtClean="0">
                <a:latin typeface="SimSun" pitchFamily="2" charset="-122"/>
                <a:ea typeface="SimSun" pitchFamily="2" charset="-122"/>
              </a:rPr>
              <a:t>大方廣佛華嚴經疏 </a:t>
            </a:r>
            <a:r>
              <a:rPr lang="hu-HU" altLang="hu-HU" sz="3600" i="1" smtClean="0">
                <a:latin typeface="SimSun" pitchFamily="2" charset="-122"/>
                <a:ea typeface="SimSun" pitchFamily="2" charset="-122"/>
              </a:rPr>
              <a:t>		</a:t>
            </a:r>
            <a:endParaRPr lang="en-US" altLang="hu-HU" sz="3600" i="1" smtClean="0">
              <a:latin typeface="SimSun" pitchFamily="2" charset="-122"/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600" smtClean="0">
                <a:latin typeface="SimSun" pitchFamily="2" charset="-122"/>
                <a:ea typeface="SimSun" pitchFamily="2" charset="-122"/>
              </a:rPr>
              <a:t>澄觀</a:t>
            </a:r>
            <a:r>
              <a:rPr lang="hu-HU" altLang="zh-CN" sz="3600" smtClean="0">
                <a:latin typeface="SimSun" pitchFamily="2" charset="-122"/>
                <a:ea typeface="SimSun" pitchFamily="2" charset="-122"/>
              </a:rPr>
              <a:t>: </a:t>
            </a:r>
            <a:r>
              <a:rPr lang="zh-TW" altLang="en-GB" sz="3600" smtClean="0">
                <a:latin typeface="SimSun" pitchFamily="2" charset="-122"/>
                <a:ea typeface="SimSun" pitchFamily="2" charset="-122"/>
              </a:rPr>
              <a:t>大方廣佛華嚴經隨疏演義</a:t>
            </a:r>
            <a:endParaRPr lang="hu-HU" altLang="hu-HU" sz="3600" smtClean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21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36762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Chengguan</a:t>
            </a:r>
            <a:endParaRPr lang="en-US" altLang="hu-HU"/>
          </a:p>
        </p:txBody>
      </p:sp>
      <p:pic>
        <p:nvPicPr>
          <p:cNvPr id="33795" name="Picture 3" descr="hab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1844675"/>
            <a:ext cx="3024188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0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Xiantongsi 顯通寺</a:t>
            </a:r>
            <a:endParaRPr lang="en-US" altLang="hu-HU"/>
          </a:p>
        </p:txBody>
      </p:sp>
      <p:pic>
        <p:nvPicPr>
          <p:cNvPr id="34819" name="Picture 3" descr="hab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51050"/>
            <a:ext cx="6121400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Miaojue ta 妙覺塔</a:t>
            </a:r>
            <a:endParaRPr lang="en-US" altLang="hu-HU"/>
          </a:p>
        </p:txBody>
      </p:sp>
      <p:pic>
        <p:nvPicPr>
          <p:cNvPr id="35843" name="Picture 3" descr="hab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7175" y="1916113"/>
            <a:ext cx="3073400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大方廣佛華嚴經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佛子！諸菩薩摩訶薩應云何知如來、應、正等覺心？佛子！如來心、意、識俱不可得，但應以智無量故，知如來心。」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48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Buddhist</a:t>
            </a:r>
            <a:r>
              <a:rPr lang="hu-HU" dirty="0" smtClean="0"/>
              <a:t> </a:t>
            </a:r>
            <a:r>
              <a:rPr lang="hu-HU" dirty="0" err="1" smtClean="0"/>
              <a:t>conquest</a:t>
            </a:r>
            <a:r>
              <a:rPr lang="hu-HU" dirty="0" smtClean="0"/>
              <a:t> of </a:t>
            </a:r>
            <a:r>
              <a:rPr lang="hu-HU" dirty="0" err="1" smtClean="0"/>
              <a:t>China</a:t>
            </a:r>
            <a:r>
              <a:rPr lang="hu-HU" dirty="0" smtClean="0"/>
              <a:t>: </a:t>
            </a:r>
            <a:r>
              <a:rPr lang="hu-HU" dirty="0" err="1" smtClean="0"/>
              <a:t>Indianization</a:t>
            </a:r>
            <a:endParaRPr lang="hu-HU" dirty="0" smtClean="0"/>
          </a:p>
          <a:p>
            <a:r>
              <a:rPr lang="hu-HU" dirty="0" err="1" smtClean="0"/>
              <a:t>Chinese</a:t>
            </a:r>
            <a:r>
              <a:rPr lang="hu-HU" dirty="0" smtClean="0"/>
              <a:t> </a:t>
            </a:r>
            <a:r>
              <a:rPr lang="hu-HU" dirty="0" err="1" smtClean="0"/>
              <a:t>conquest</a:t>
            </a:r>
            <a:r>
              <a:rPr lang="hu-HU" dirty="0" smtClean="0"/>
              <a:t> of </a:t>
            </a:r>
            <a:r>
              <a:rPr lang="hu-HU" dirty="0" err="1" smtClean="0"/>
              <a:t>Buddhism</a:t>
            </a:r>
            <a:r>
              <a:rPr lang="hu-HU" dirty="0" smtClean="0"/>
              <a:t>: </a:t>
            </a:r>
            <a:r>
              <a:rPr lang="hu-HU" dirty="0" err="1" smtClean="0"/>
              <a:t>Sinification</a:t>
            </a:r>
            <a:endParaRPr lang="hu-HU" dirty="0" smtClean="0"/>
          </a:p>
          <a:p>
            <a:r>
              <a:rPr lang="hu-HU" dirty="0" err="1" smtClean="0"/>
              <a:t>Modification</a:t>
            </a:r>
            <a:r>
              <a:rPr lang="hu-HU" dirty="0" smtClean="0"/>
              <a:t> of </a:t>
            </a:r>
            <a:r>
              <a:rPr lang="hu-HU" dirty="0" err="1" smtClean="0"/>
              <a:t>Chinese</a:t>
            </a:r>
            <a:r>
              <a:rPr lang="hu-HU" dirty="0" smtClean="0"/>
              <a:t> </a:t>
            </a:r>
            <a:r>
              <a:rPr lang="hu-HU" dirty="0" err="1" smtClean="0"/>
              <a:t>Buddhism</a:t>
            </a:r>
            <a:endParaRPr lang="hu-HU" dirty="0" smtClean="0"/>
          </a:p>
          <a:p>
            <a:pPr lvl="1"/>
            <a:r>
              <a:rPr lang="hu-HU" dirty="0" err="1" smtClean="0"/>
              <a:t>Chinese</a:t>
            </a:r>
            <a:r>
              <a:rPr lang="hu-HU" dirty="0" smtClean="0"/>
              <a:t> </a:t>
            </a:r>
            <a:r>
              <a:rPr lang="hu-HU" dirty="0" err="1" smtClean="0"/>
              <a:t>indigenous</a:t>
            </a:r>
            <a:r>
              <a:rPr lang="hu-HU" dirty="0" smtClean="0"/>
              <a:t> </a:t>
            </a:r>
            <a:r>
              <a:rPr lang="hu-HU" dirty="0" err="1" smtClean="0"/>
              <a:t>culture</a:t>
            </a:r>
            <a:endParaRPr lang="hu-HU" dirty="0" smtClean="0"/>
          </a:p>
          <a:p>
            <a:pPr lvl="1"/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Asia</a:t>
            </a:r>
            <a:r>
              <a:rPr lang="hu-HU" dirty="0" smtClean="0"/>
              <a:t>?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40522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大方廣佛華嚴經疏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今初。言如來心意識俱不可得者。約體遮詮也。但應以智無量故。知如來心者寄用表詮</a:t>
            </a:r>
            <a:r>
              <a:rPr lang="zh-CN" altLang="en-US" dirty="0"/>
              <a:t>。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9623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大方廣佛華嚴經隨疏演義鈔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第四出現意業。疏</a:t>
            </a:r>
            <a:r>
              <a:rPr lang="zh-CN" altLang="en-US" dirty="0">
                <a:solidFill>
                  <a:srgbClr val="0070C0"/>
                </a:solidFill>
              </a:rPr>
              <a:t>約體遮詮</a:t>
            </a:r>
            <a:r>
              <a:rPr lang="zh-CN" altLang="en-US" dirty="0">
                <a:solidFill>
                  <a:srgbClr val="FF0000"/>
                </a:solidFill>
              </a:rPr>
              <a:t>下釋此段經。疏文有三。初總釋文意。二別敘異釋。三會釋歸宗。今初。心即是王。就王辯體。智則是所。約所明用。體則表詮不逮故但遮詮。用則相可照著故寄表詮。然用亦有遮詮。同體故。無分量故。若一向遮則無由顯妙。故寄表詮以辯玄極。而言寄者。謂寄所顯王寄用顯體。又用及心所皆有遮義。今但寄表以顯於深。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57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大方廣佛華嚴經疏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然此一文古有多說。一云識等有二。一染二淨。佛地無彼有漏染心心所。而有淨分心及心所。</a:t>
            </a:r>
            <a:endParaRPr lang="hu-HU" dirty="0">
              <a:solidFill>
                <a:srgbClr val="0070C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8845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疏。</a:t>
            </a:r>
            <a:r>
              <a:rPr lang="zh-CN" altLang="en-US" dirty="0">
                <a:solidFill>
                  <a:srgbClr val="0070C0"/>
                </a:solidFill>
              </a:rPr>
              <a:t>然此一文</a:t>
            </a:r>
            <a:r>
              <a:rPr lang="zh-CN" altLang="en-US" dirty="0">
                <a:solidFill>
                  <a:srgbClr val="FF0000"/>
                </a:solidFill>
              </a:rPr>
              <a:t>下。第二別敘異釋。於中二。先標。後</a:t>
            </a:r>
            <a:r>
              <a:rPr lang="zh-CN" altLang="en-US" dirty="0">
                <a:solidFill>
                  <a:srgbClr val="0070C0"/>
                </a:solidFill>
              </a:rPr>
              <a:t>一云</a:t>
            </a:r>
            <a:r>
              <a:rPr lang="zh-CN" altLang="en-US" dirty="0">
                <a:solidFill>
                  <a:srgbClr val="FF0000"/>
                </a:solidFill>
              </a:rPr>
              <a:t>下別說。略有三說。不離一宗即分為三。初二師即法相宗。二結前生後。三敘法性宗。就初師中有五。一正明。二解妨。三反成。四引證。五重解妨。今初。言無彼有漏染心心所而有淨分者。唯有八識心王及二十一心所。即遍行五別境五善十一也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977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101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Thomas Aquinas</a:t>
            </a:r>
            <a:r>
              <a:rPr lang="pt-B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 </a:t>
            </a:r>
            <a:r>
              <a:rPr lang="pt-BR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Tommaso d'Aquino</a:t>
            </a:r>
            <a:r>
              <a:rPr lang="hu-H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(1225-1274)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55" y="1600200"/>
            <a:ext cx="3312690" cy="4525963"/>
          </a:xfrm>
        </p:spPr>
      </p:pic>
    </p:spTree>
    <p:extLst>
      <p:ext uri="{BB962C8B-B14F-4D97-AF65-F5344CB8AC3E}">
        <p14:creationId xmlns:p14="http://schemas.microsoft.com/office/powerpoint/2010/main" val="3159229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12644" name="Picture 4" descr="ST Thoma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38" y="-1519238"/>
            <a:ext cx="9875838" cy="148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111620" name="Picture 4" descr="ST Thomas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15087600"/>
            <a:ext cx="3703637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ST Thomas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838" y="-6580188"/>
            <a:ext cx="9875838" cy="148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Translators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silk</a:t>
            </a:r>
            <a:r>
              <a:rPr lang="hu-HU" dirty="0" smtClean="0"/>
              <a:t> </a:t>
            </a:r>
            <a:r>
              <a:rPr lang="hu-HU" dirty="0" err="1" smtClean="0"/>
              <a:t>road</a:t>
            </a:r>
            <a:r>
              <a:rPr lang="hu-HU" dirty="0" smtClean="0"/>
              <a:t> </a:t>
            </a:r>
            <a:r>
              <a:rPr lang="hu-HU" dirty="0" err="1" smtClean="0"/>
              <a:t>mainly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Asia</a:t>
            </a:r>
            <a:r>
              <a:rPr lang="hu-HU" dirty="0" smtClean="0"/>
              <a:t>:</a:t>
            </a:r>
          </a:p>
          <a:p>
            <a:pPr lvl="1"/>
            <a:r>
              <a:rPr lang="zh-CN" altLang="en-US" dirty="0" smtClean="0"/>
              <a:t>安</a:t>
            </a:r>
            <a:r>
              <a:rPr lang="hu-HU" altLang="zh-CN" dirty="0" smtClean="0"/>
              <a:t>: (</a:t>
            </a:r>
            <a:r>
              <a:rPr lang="zh-CN" altLang="en-US" dirty="0" smtClean="0"/>
              <a:t>安</a:t>
            </a:r>
            <a:r>
              <a:rPr lang="zh-CN" altLang="en-US" dirty="0"/>
              <a:t>息</a:t>
            </a:r>
            <a:r>
              <a:rPr lang="hu-HU" dirty="0"/>
              <a:t>) </a:t>
            </a:r>
            <a:r>
              <a:rPr lang="hu-HU" dirty="0" err="1" smtClean="0"/>
              <a:t>parthus</a:t>
            </a:r>
            <a:endParaRPr lang="hu-HU" dirty="0" smtClean="0"/>
          </a:p>
          <a:p>
            <a:pPr lvl="1"/>
            <a:r>
              <a:rPr lang="zh-CN" altLang="en-US" dirty="0" smtClean="0"/>
              <a:t>支</a:t>
            </a:r>
            <a:r>
              <a:rPr lang="hu-HU" altLang="zh-CN" dirty="0" smtClean="0"/>
              <a:t> :(</a:t>
            </a:r>
            <a:r>
              <a:rPr lang="zh-CN" altLang="en-US" dirty="0" smtClean="0"/>
              <a:t>月</a:t>
            </a:r>
            <a:r>
              <a:rPr lang="zh-CN" altLang="en-US" dirty="0"/>
              <a:t>支</a:t>
            </a:r>
            <a:r>
              <a:rPr lang="hu-HU" dirty="0"/>
              <a:t>) </a:t>
            </a:r>
            <a:r>
              <a:rPr lang="hu-HU" dirty="0" err="1" smtClean="0"/>
              <a:t>schitan</a:t>
            </a:r>
            <a:endParaRPr lang="hu-HU" dirty="0" smtClean="0"/>
          </a:p>
          <a:p>
            <a:pPr lvl="1"/>
            <a:r>
              <a:rPr lang="zh-CN" altLang="en-US" dirty="0" smtClean="0"/>
              <a:t>康</a:t>
            </a:r>
            <a:r>
              <a:rPr lang="hu-HU" altLang="zh-CN" dirty="0" smtClean="0"/>
              <a:t>: (</a:t>
            </a:r>
            <a:r>
              <a:rPr lang="zh-CN" altLang="en-US" dirty="0" smtClean="0"/>
              <a:t>康居</a:t>
            </a:r>
            <a:r>
              <a:rPr lang="hu-HU" altLang="zh-CN" dirty="0" smtClean="0"/>
              <a:t>) </a:t>
            </a:r>
            <a:r>
              <a:rPr lang="hu-HU" altLang="zh-CN" dirty="0" err="1" smtClean="0"/>
              <a:t>Sogdian</a:t>
            </a:r>
            <a:endParaRPr lang="hu-HU" altLang="zh-CN" dirty="0" smtClean="0"/>
          </a:p>
          <a:p>
            <a:r>
              <a:rPr lang="hu-HU" dirty="0" err="1" smtClean="0"/>
              <a:t>From</a:t>
            </a:r>
            <a:r>
              <a:rPr lang="hu-HU" dirty="0" smtClean="0"/>
              <a:t> India</a:t>
            </a:r>
          </a:p>
          <a:p>
            <a:pPr lvl="1"/>
            <a:r>
              <a:rPr lang="zh-CN" altLang="en-US" dirty="0" smtClean="0"/>
              <a:t>竺</a:t>
            </a:r>
            <a:r>
              <a:rPr lang="hu-HU" altLang="zh-CN" dirty="0" smtClean="0"/>
              <a:t> (</a:t>
            </a:r>
            <a:r>
              <a:rPr lang="zh-CN" altLang="en-US" dirty="0" smtClean="0"/>
              <a:t>天</a:t>
            </a:r>
            <a:r>
              <a:rPr lang="zh-CN" altLang="en-US" dirty="0"/>
              <a:t>竺</a:t>
            </a:r>
            <a:r>
              <a:rPr lang="hu-HU" dirty="0"/>
              <a:t>)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681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Pártus birodalom </a:t>
            </a:r>
            <a:r>
              <a:rPr lang="da-DK" dirty="0"/>
              <a:t> (Kr.e. 238 - Kr. u. 226)</a:t>
            </a:r>
            <a:endParaRPr lang="hu-HU" dirty="0"/>
          </a:p>
        </p:txBody>
      </p:sp>
      <p:pic>
        <p:nvPicPr>
          <p:cNvPr id="4" name="Tartalom helye 3" descr="párthus birodalo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599609" cy="4189114"/>
          </a:xfrm>
        </p:spPr>
      </p:pic>
    </p:spTree>
    <p:extLst>
      <p:ext uri="{BB962C8B-B14F-4D97-AF65-F5344CB8AC3E}">
        <p14:creationId xmlns:p14="http://schemas.microsoft.com/office/powerpoint/2010/main" val="11238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Geography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2567"/>
            <a:ext cx="8229600" cy="4121229"/>
          </a:xfrm>
        </p:spPr>
      </p:pic>
    </p:spTree>
    <p:extLst>
      <p:ext uri="{BB962C8B-B14F-4D97-AF65-F5344CB8AC3E}">
        <p14:creationId xmlns:p14="http://schemas.microsoft.com/office/powerpoint/2010/main" val="236487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rivers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Yurungkash</a:t>
            </a:r>
            <a:r>
              <a:rPr lang="hu-HU" dirty="0" smtClean="0"/>
              <a:t> </a:t>
            </a:r>
            <a:r>
              <a:rPr lang="ja-JP" altLang="en-US" dirty="0"/>
              <a:t>白玉</a:t>
            </a:r>
            <a:r>
              <a:rPr lang="ja-JP" altLang="en-US" dirty="0" smtClean="0"/>
              <a:t>河</a:t>
            </a:r>
            <a:r>
              <a:rPr lang="hu-HU" altLang="ja-JP" dirty="0" smtClean="0"/>
              <a:t> </a:t>
            </a:r>
            <a:r>
              <a:rPr lang="hu-HU" dirty="0" smtClean="0"/>
              <a:t>(White Jade)</a:t>
            </a:r>
          </a:p>
          <a:p>
            <a:r>
              <a:rPr lang="hu-HU" dirty="0" err="1" smtClean="0"/>
              <a:t>Karakash</a:t>
            </a:r>
            <a:r>
              <a:rPr lang="hu-HU" dirty="0" smtClean="0"/>
              <a:t> </a:t>
            </a:r>
            <a:r>
              <a:rPr lang="ja-JP" altLang="en-US" dirty="0"/>
              <a:t>黑玉</a:t>
            </a:r>
            <a:r>
              <a:rPr lang="ja-JP" altLang="en-US" dirty="0" smtClean="0"/>
              <a:t>河</a:t>
            </a:r>
            <a:r>
              <a:rPr lang="hu-HU" altLang="ja-JP" dirty="0" smtClean="0"/>
              <a:t> </a:t>
            </a:r>
            <a:r>
              <a:rPr lang="hu-HU" dirty="0" smtClean="0"/>
              <a:t>(Black Jade)</a:t>
            </a:r>
          </a:p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en-US" dirty="0" smtClean="0"/>
              <a:t>join </a:t>
            </a:r>
            <a:r>
              <a:rPr lang="en-US" dirty="0"/>
              <a:t>near </a:t>
            </a:r>
            <a:r>
              <a:rPr lang="en-US" dirty="0" err="1">
                <a:hlinkClick r:id="rId2" tooltip="Koxlax (page does not exist)"/>
              </a:rPr>
              <a:t>Koxlax</a:t>
            </a:r>
            <a:r>
              <a:rPr lang="en-US" dirty="0"/>
              <a:t> (some 200 km north of </a:t>
            </a:r>
            <a:r>
              <a:rPr lang="en-US" dirty="0" err="1" smtClean="0"/>
              <a:t>Khotan</a:t>
            </a:r>
            <a:r>
              <a:rPr lang="en-US" dirty="0" smtClean="0"/>
              <a:t>), </a:t>
            </a:r>
            <a:r>
              <a:rPr lang="en-US" dirty="0"/>
              <a:t>from where it continues north as the </a:t>
            </a:r>
            <a:r>
              <a:rPr lang="en-US" dirty="0" err="1">
                <a:hlinkClick r:id="rId3" tooltip="Khotan River"/>
              </a:rPr>
              <a:t>Khotan</a:t>
            </a:r>
            <a:r>
              <a:rPr lang="en-US" dirty="0">
                <a:hlinkClick r:id="rId3" tooltip="Khotan River"/>
              </a:rPr>
              <a:t> River</a:t>
            </a:r>
            <a:r>
              <a:rPr lang="en-US" dirty="0"/>
              <a:t> </a:t>
            </a:r>
            <a:r>
              <a:rPr lang="en-US" dirty="0" smtClean="0"/>
              <a:t>passing</a:t>
            </a:r>
            <a:r>
              <a:rPr lang="hu-HU" dirty="0" smtClean="0"/>
              <a:t> </a:t>
            </a:r>
            <a:r>
              <a:rPr lang="en-US" dirty="0" err="1" smtClean="0">
                <a:hlinkClick r:id="rId4" tooltip="Piqanlik (page does not exist)"/>
              </a:rPr>
              <a:t>Piqanlik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679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7876"/>
            <a:ext cx="4038600" cy="2630611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8043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people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Legend</a:t>
            </a:r>
            <a:r>
              <a:rPr lang="hu-HU" dirty="0" smtClean="0"/>
              <a:t>: </a:t>
            </a:r>
            <a:r>
              <a:rPr lang="hu-HU" dirty="0" err="1" smtClean="0"/>
              <a:t>migrants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India</a:t>
            </a:r>
          </a:p>
          <a:p>
            <a:r>
              <a:rPr lang="hu-HU" dirty="0" err="1" smtClean="0"/>
              <a:t>Shanpula</a:t>
            </a:r>
            <a:r>
              <a:rPr lang="hu-HU" dirty="0" smtClean="0"/>
              <a:t> </a:t>
            </a:r>
            <a:r>
              <a:rPr lang="hu-HU" dirty="0" err="1" smtClean="0"/>
              <a:t>cemetery</a:t>
            </a:r>
            <a:r>
              <a:rPr lang="hu-HU" dirty="0" smtClean="0"/>
              <a:t> (30 km </a:t>
            </a:r>
            <a:r>
              <a:rPr lang="hu-HU" dirty="0" err="1" smtClean="0"/>
              <a:t>east</a:t>
            </a:r>
            <a:r>
              <a:rPr lang="hu-HU" dirty="0" smtClean="0"/>
              <a:t> of </a:t>
            </a:r>
            <a:r>
              <a:rPr lang="hu-HU" dirty="0" err="1" smtClean="0"/>
              <a:t>Khotan</a:t>
            </a:r>
            <a:r>
              <a:rPr lang="hu-HU" dirty="0" smtClean="0"/>
              <a:t>): </a:t>
            </a:r>
            <a:r>
              <a:rPr lang="hu-HU" dirty="0" err="1" smtClean="0"/>
              <a:t>nomads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Eurasian</a:t>
            </a:r>
            <a:r>
              <a:rPr lang="hu-HU" dirty="0" smtClean="0"/>
              <a:t> </a:t>
            </a:r>
            <a:r>
              <a:rPr lang="hu-HU" dirty="0" err="1" smtClean="0"/>
              <a:t>steppe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1440507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932</Words>
  <Application>Microsoft Office PowerPoint</Application>
  <PresentationFormat>Diavetítés a képernyőre (4:3 oldalarány)</PresentationFormat>
  <Paragraphs>86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Alapértelmezett terv</vt:lpstr>
      <vt:lpstr>The Influence of Buddhism on Chinese Language</vt:lpstr>
      <vt:lpstr>PowerPoint bemutató</vt:lpstr>
      <vt:lpstr>PowerPoint bemutató</vt:lpstr>
      <vt:lpstr>PowerPoint bemutató</vt:lpstr>
      <vt:lpstr>Pártus birodalom  (Kr.e. 238 - Kr. u. 226)</vt:lpstr>
      <vt:lpstr>Geography</vt:lpstr>
      <vt:lpstr>Two rivers</vt:lpstr>
      <vt:lpstr>PowerPoint bemutató</vt:lpstr>
      <vt:lpstr>people</vt:lpstr>
      <vt:lpstr>Han History</vt:lpstr>
      <vt:lpstr>language</vt:lpstr>
      <vt:lpstr>Rawak</vt:lpstr>
      <vt:lpstr>Dandan Uiliq</vt:lpstr>
      <vt:lpstr>PowerPoint bemutató</vt:lpstr>
      <vt:lpstr>PowerPoint bemutató</vt:lpstr>
      <vt:lpstr>Book of Zambasta (23.4–5): </vt:lpstr>
      <vt:lpstr>Book of Zambasta chapter 23: </vt:lpstr>
      <vt:lpstr>Early translations</vt:lpstr>
      <vt:lpstr>Kumarajiva 鳩摩羅什 (344–413/409)</vt:lpstr>
      <vt:lpstr>New vocabulary</vt:lpstr>
      <vt:lpstr>Laiyi 來意</vt:lpstr>
      <vt:lpstr>two kinds of commentaries</vt:lpstr>
      <vt:lpstr>The first expounding commentary</vt:lpstr>
      <vt:lpstr>華嚴經註疏</vt:lpstr>
      <vt:lpstr>PowerPoint bemutató</vt:lpstr>
      <vt:lpstr>Chengguan</vt:lpstr>
      <vt:lpstr>Xiantongsi 顯通寺</vt:lpstr>
      <vt:lpstr>Miaojue ta 妙覺塔</vt:lpstr>
      <vt:lpstr>大方廣佛華嚴經</vt:lpstr>
      <vt:lpstr>大方廣佛華嚴經疏</vt:lpstr>
      <vt:lpstr>大方廣佛華嚴經隨疏演義鈔</vt:lpstr>
      <vt:lpstr>大方廣佛華嚴經疏</vt:lpstr>
      <vt:lpstr>PowerPoint bemutató</vt:lpstr>
      <vt:lpstr>PowerPoint bemutató</vt:lpstr>
      <vt:lpstr>Thomas Aquinas, Tommaso d'Aquino (1225-1274)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of Yogācāra Philosophy in Huayan Buddhism</dc:title>
  <dc:creator>Hamar Imre</dc:creator>
  <cp:lastModifiedBy>Imre</cp:lastModifiedBy>
  <cp:revision>52</cp:revision>
  <dcterms:created xsi:type="dcterms:W3CDTF">2008-10-24T01:21:52Z</dcterms:created>
  <dcterms:modified xsi:type="dcterms:W3CDTF">2016-02-25T17:39:46Z</dcterms:modified>
</cp:coreProperties>
</file>