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sldIdLst>
    <p:sldId id="318" r:id="rId5"/>
    <p:sldId id="320" r:id="rId6"/>
    <p:sldId id="286" r:id="rId7"/>
    <p:sldId id="281" r:id="rId8"/>
    <p:sldId id="274" r:id="rId9"/>
    <p:sldId id="321" r:id="rId10"/>
    <p:sldId id="323" r:id="rId11"/>
    <p:sldId id="324" r:id="rId12"/>
    <p:sldId id="326" r:id="rId13"/>
    <p:sldId id="327" r:id="rId14"/>
    <p:sldId id="328" r:id="rId15"/>
    <p:sldId id="329" r:id="rId16"/>
    <p:sldId id="331" r:id="rId17"/>
    <p:sldId id="299" r:id="rId18"/>
    <p:sldId id="302" r:id="rId19"/>
    <p:sldId id="342" r:id="rId20"/>
    <p:sldId id="314" r:id="rId21"/>
    <p:sldId id="311" r:id="rId22"/>
    <p:sldId id="338" r:id="rId23"/>
    <p:sldId id="330" r:id="rId24"/>
    <p:sldId id="333" r:id="rId25"/>
    <p:sldId id="334" r:id="rId26"/>
    <p:sldId id="335" r:id="rId27"/>
    <p:sldId id="336" r:id="rId28"/>
    <p:sldId id="350" r:id="rId29"/>
    <p:sldId id="352" r:id="rId30"/>
    <p:sldId id="353" r:id="rId31"/>
    <p:sldId id="294" r:id="rId32"/>
    <p:sldId id="366" r:id="rId33"/>
    <p:sldId id="364" r:id="rId34"/>
    <p:sldId id="367" r:id="rId35"/>
    <p:sldId id="372" r:id="rId36"/>
    <p:sldId id="370" r:id="rId37"/>
    <p:sldId id="371" r:id="rId38"/>
    <p:sldId id="373" r:id="rId39"/>
    <p:sldId id="374" r:id="rId40"/>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833ABB-95F1-1387-7698-7EF63718B61B}" v="703" dt="2023-10-16T09:19:32.543"/>
    <p1510:client id="{97CF105B-6804-69B2-F545-289D123F3CE2}" v="1" dt="2023-10-17T09:18:14.603"/>
    <p1510:client id="{B85AF149-58CC-CE2F-F0E1-F044CAC58655}" v="713" dt="2023-10-17T02:47:43.395"/>
    <p1510:client id="{DD725084-2BF3-2707-DFE4-0E7989242034}" v="979" dt="2023-10-16T04:18:53.610"/>
    <p1510:client id="{DED797A3-9524-8636-C428-563CDE9F8823}" v="663" dt="2023-10-16T07:42:30.5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83673" autoAdjust="0"/>
  </p:normalViewPr>
  <p:slideViewPr>
    <p:cSldViewPr snapToGrid="0">
      <p:cViewPr varScale="1">
        <p:scale>
          <a:sx n="109" d="100"/>
          <a:sy n="109" d="100"/>
        </p:scale>
        <p:origin x="60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92D8D2FC-3E17-4555-B6E1-B949A71B3B6C}" type="datetimeFigureOut">
              <a:t>10/31/2023</a:t>
            </a:fld>
            <a:endParaRPr lang="en-US"/>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08E90DBC-5A98-46BA-8178-9601E1C64575}" type="slidenum">
              <a:t>‹#›</a:t>
            </a:fld>
            <a:endParaRPr lang="en-US"/>
          </a:p>
        </p:txBody>
      </p:sp>
    </p:spTree>
    <p:extLst>
      <p:ext uri="{BB962C8B-B14F-4D97-AF65-F5344CB8AC3E}">
        <p14:creationId xmlns:p14="http://schemas.microsoft.com/office/powerpoint/2010/main" val="2548545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08E90DBC-5A98-46BA-8178-9601E1C64575}" type="slidenum">
              <a:rPr lang="en-US" smtClean="0"/>
              <a:t>1</a:t>
            </a:fld>
            <a:endParaRPr lang="en-US"/>
          </a:p>
        </p:txBody>
      </p:sp>
    </p:spTree>
    <p:extLst>
      <p:ext uri="{BB962C8B-B14F-4D97-AF65-F5344CB8AC3E}">
        <p14:creationId xmlns:p14="http://schemas.microsoft.com/office/powerpoint/2010/main" val="3927677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Pros &amp; cons</a:t>
            </a:r>
          </a:p>
        </p:txBody>
      </p:sp>
      <p:sp>
        <p:nvSpPr>
          <p:cNvPr id="4" name="投影片編號版面配置區 3"/>
          <p:cNvSpPr>
            <a:spLocks noGrp="1"/>
          </p:cNvSpPr>
          <p:nvPr>
            <p:ph type="sldNum" sz="quarter" idx="5"/>
          </p:nvPr>
        </p:nvSpPr>
        <p:spPr/>
        <p:txBody>
          <a:bodyPr/>
          <a:lstStyle/>
          <a:p>
            <a:fld id="{08E90DBC-5A98-46BA-8178-9601E1C64575}" type="slidenum">
              <a:rPr lang="en-US" smtClean="0"/>
              <a:t>11</a:t>
            </a:fld>
            <a:endParaRPr lang="en-US"/>
          </a:p>
        </p:txBody>
      </p:sp>
    </p:spTree>
    <p:extLst>
      <p:ext uri="{BB962C8B-B14F-4D97-AF65-F5344CB8AC3E}">
        <p14:creationId xmlns:p14="http://schemas.microsoft.com/office/powerpoint/2010/main" val="1333593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Pros &amp; cons</a:t>
            </a:r>
          </a:p>
        </p:txBody>
      </p:sp>
      <p:sp>
        <p:nvSpPr>
          <p:cNvPr id="4" name="投影片編號版面配置區 3"/>
          <p:cNvSpPr>
            <a:spLocks noGrp="1"/>
          </p:cNvSpPr>
          <p:nvPr>
            <p:ph type="sldNum" sz="quarter" idx="5"/>
          </p:nvPr>
        </p:nvSpPr>
        <p:spPr/>
        <p:txBody>
          <a:bodyPr/>
          <a:lstStyle/>
          <a:p>
            <a:fld id="{08E90DBC-5A98-46BA-8178-9601E1C64575}" type="slidenum">
              <a:rPr lang="en-US" smtClean="0"/>
              <a:t>12</a:t>
            </a:fld>
            <a:endParaRPr lang="en-US"/>
          </a:p>
        </p:txBody>
      </p:sp>
    </p:spTree>
    <p:extLst>
      <p:ext uri="{BB962C8B-B14F-4D97-AF65-F5344CB8AC3E}">
        <p14:creationId xmlns:p14="http://schemas.microsoft.com/office/powerpoint/2010/main" val="781574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08E90DBC-5A98-46BA-8178-9601E1C64575}" type="slidenum">
              <a:rPr lang="en-US" smtClean="0"/>
              <a:t>13</a:t>
            </a:fld>
            <a:endParaRPr lang="en-US"/>
          </a:p>
        </p:txBody>
      </p:sp>
    </p:spTree>
    <p:extLst>
      <p:ext uri="{BB962C8B-B14F-4D97-AF65-F5344CB8AC3E}">
        <p14:creationId xmlns:p14="http://schemas.microsoft.com/office/powerpoint/2010/main" val="2928986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QR code for download</a:t>
            </a:r>
          </a:p>
          <a:p>
            <a:r>
              <a:rPr lang="en-US" dirty="0"/>
              <a:t>1-2 mins video for how-to-use</a:t>
            </a:r>
          </a:p>
        </p:txBody>
      </p:sp>
      <p:sp>
        <p:nvSpPr>
          <p:cNvPr id="4" name="投影片編號版面配置區 3"/>
          <p:cNvSpPr>
            <a:spLocks noGrp="1"/>
          </p:cNvSpPr>
          <p:nvPr>
            <p:ph type="sldNum" sz="quarter" idx="5"/>
          </p:nvPr>
        </p:nvSpPr>
        <p:spPr/>
        <p:txBody>
          <a:bodyPr/>
          <a:lstStyle/>
          <a:p>
            <a:fld id="{08E90DBC-5A98-46BA-8178-9601E1C64575}" type="slidenum">
              <a:rPr lang="en-US" smtClean="0"/>
              <a:t>15</a:t>
            </a:fld>
            <a:endParaRPr lang="en-US"/>
          </a:p>
        </p:txBody>
      </p:sp>
    </p:spTree>
    <p:extLst>
      <p:ext uri="{BB962C8B-B14F-4D97-AF65-F5344CB8AC3E}">
        <p14:creationId xmlns:p14="http://schemas.microsoft.com/office/powerpoint/2010/main" val="1190103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QR code for download</a:t>
            </a:r>
          </a:p>
          <a:p>
            <a:r>
              <a:rPr lang="en-US" dirty="0"/>
              <a:t>1-2 mins video for how-to-use</a:t>
            </a:r>
          </a:p>
        </p:txBody>
      </p:sp>
      <p:sp>
        <p:nvSpPr>
          <p:cNvPr id="4" name="投影片編號版面配置區 3"/>
          <p:cNvSpPr>
            <a:spLocks noGrp="1"/>
          </p:cNvSpPr>
          <p:nvPr>
            <p:ph type="sldNum" sz="quarter" idx="5"/>
          </p:nvPr>
        </p:nvSpPr>
        <p:spPr/>
        <p:txBody>
          <a:bodyPr/>
          <a:lstStyle/>
          <a:p>
            <a:fld id="{08E90DBC-5A98-46BA-8178-9601E1C64575}" type="slidenum">
              <a:rPr lang="en-US" smtClean="0"/>
              <a:t>16</a:t>
            </a:fld>
            <a:endParaRPr lang="en-US"/>
          </a:p>
        </p:txBody>
      </p:sp>
    </p:spTree>
    <p:extLst>
      <p:ext uri="{BB962C8B-B14F-4D97-AF65-F5344CB8AC3E}">
        <p14:creationId xmlns:p14="http://schemas.microsoft.com/office/powerpoint/2010/main" val="1758410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08E90DBC-5A98-46BA-8178-9601E1C64575}" type="slidenum">
              <a:rPr lang="en-US" smtClean="0"/>
              <a:t>17</a:t>
            </a:fld>
            <a:endParaRPr lang="en-US"/>
          </a:p>
        </p:txBody>
      </p:sp>
    </p:spTree>
    <p:extLst>
      <p:ext uri="{BB962C8B-B14F-4D97-AF65-F5344CB8AC3E}">
        <p14:creationId xmlns:p14="http://schemas.microsoft.com/office/powerpoint/2010/main" val="3191585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8E90DBC-5A98-46BA-8178-9601E1C64575}" type="slidenum">
              <a:rPr lang="en-US"/>
              <a:t>18</a:t>
            </a:fld>
            <a:endParaRPr lang="en-US"/>
          </a:p>
        </p:txBody>
      </p:sp>
    </p:spTree>
    <p:extLst>
      <p:ext uri="{BB962C8B-B14F-4D97-AF65-F5344CB8AC3E}">
        <p14:creationId xmlns:p14="http://schemas.microsoft.com/office/powerpoint/2010/main" val="1661350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08E90DBC-5A98-46BA-8178-9601E1C64575}" type="slidenum">
              <a:rPr lang="en-US" smtClean="0"/>
              <a:t>19</a:t>
            </a:fld>
            <a:endParaRPr lang="en-US"/>
          </a:p>
        </p:txBody>
      </p:sp>
    </p:spTree>
    <p:extLst>
      <p:ext uri="{BB962C8B-B14F-4D97-AF65-F5344CB8AC3E}">
        <p14:creationId xmlns:p14="http://schemas.microsoft.com/office/powerpoint/2010/main" val="1324694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08E90DBC-5A98-46BA-8178-9601E1C64575}" type="slidenum">
              <a:rPr lang="en-US" smtClean="0"/>
              <a:t>20</a:t>
            </a:fld>
            <a:endParaRPr lang="en-US"/>
          </a:p>
        </p:txBody>
      </p:sp>
    </p:spTree>
    <p:extLst>
      <p:ext uri="{BB962C8B-B14F-4D97-AF65-F5344CB8AC3E}">
        <p14:creationId xmlns:p14="http://schemas.microsoft.com/office/powerpoint/2010/main" val="640634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Platform screen cap</a:t>
            </a:r>
          </a:p>
        </p:txBody>
      </p:sp>
      <p:sp>
        <p:nvSpPr>
          <p:cNvPr id="4" name="投影片編號版面配置區 3"/>
          <p:cNvSpPr>
            <a:spLocks noGrp="1"/>
          </p:cNvSpPr>
          <p:nvPr>
            <p:ph type="sldNum" sz="quarter" idx="5"/>
          </p:nvPr>
        </p:nvSpPr>
        <p:spPr/>
        <p:txBody>
          <a:bodyPr/>
          <a:lstStyle/>
          <a:p>
            <a:fld id="{08E90DBC-5A98-46BA-8178-9601E1C64575}" type="slidenum">
              <a:rPr lang="en-US" smtClean="0"/>
              <a:t>21</a:t>
            </a:fld>
            <a:endParaRPr lang="en-US"/>
          </a:p>
        </p:txBody>
      </p:sp>
    </p:spTree>
    <p:extLst>
      <p:ext uri="{BB962C8B-B14F-4D97-AF65-F5344CB8AC3E}">
        <p14:creationId xmlns:p14="http://schemas.microsoft.com/office/powerpoint/2010/main" val="4207242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08E90DBC-5A98-46BA-8178-9601E1C64575}" type="slidenum">
              <a:rPr lang="en-US" smtClean="0"/>
              <a:t>2</a:t>
            </a:fld>
            <a:endParaRPr lang="en-US"/>
          </a:p>
        </p:txBody>
      </p:sp>
    </p:spTree>
    <p:extLst>
      <p:ext uri="{BB962C8B-B14F-4D97-AF65-F5344CB8AC3E}">
        <p14:creationId xmlns:p14="http://schemas.microsoft.com/office/powerpoint/2010/main" val="514873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Platform screen cap</a:t>
            </a:r>
          </a:p>
        </p:txBody>
      </p:sp>
      <p:sp>
        <p:nvSpPr>
          <p:cNvPr id="4" name="投影片編號版面配置區 3"/>
          <p:cNvSpPr>
            <a:spLocks noGrp="1"/>
          </p:cNvSpPr>
          <p:nvPr>
            <p:ph type="sldNum" sz="quarter" idx="5"/>
          </p:nvPr>
        </p:nvSpPr>
        <p:spPr/>
        <p:txBody>
          <a:bodyPr/>
          <a:lstStyle/>
          <a:p>
            <a:fld id="{08E90DBC-5A98-46BA-8178-9601E1C64575}" type="slidenum">
              <a:rPr lang="en-US" smtClean="0"/>
              <a:t>22</a:t>
            </a:fld>
            <a:endParaRPr lang="en-US"/>
          </a:p>
        </p:txBody>
      </p:sp>
    </p:spTree>
    <p:extLst>
      <p:ext uri="{BB962C8B-B14F-4D97-AF65-F5344CB8AC3E}">
        <p14:creationId xmlns:p14="http://schemas.microsoft.com/office/powerpoint/2010/main" val="827625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Platform screen cap</a:t>
            </a:r>
          </a:p>
        </p:txBody>
      </p:sp>
      <p:sp>
        <p:nvSpPr>
          <p:cNvPr id="4" name="投影片編號版面配置區 3"/>
          <p:cNvSpPr>
            <a:spLocks noGrp="1"/>
          </p:cNvSpPr>
          <p:nvPr>
            <p:ph type="sldNum" sz="quarter" idx="5"/>
          </p:nvPr>
        </p:nvSpPr>
        <p:spPr/>
        <p:txBody>
          <a:bodyPr/>
          <a:lstStyle/>
          <a:p>
            <a:fld id="{08E90DBC-5A98-46BA-8178-9601E1C64575}" type="slidenum">
              <a:rPr lang="en-US" smtClean="0"/>
              <a:t>23</a:t>
            </a:fld>
            <a:endParaRPr lang="en-US"/>
          </a:p>
        </p:txBody>
      </p:sp>
    </p:spTree>
    <p:extLst>
      <p:ext uri="{BB962C8B-B14F-4D97-AF65-F5344CB8AC3E}">
        <p14:creationId xmlns:p14="http://schemas.microsoft.com/office/powerpoint/2010/main" val="930296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08E90DBC-5A98-46BA-8178-9601E1C64575}" type="slidenum">
              <a:rPr lang="en-US" smtClean="0"/>
              <a:t>24</a:t>
            </a:fld>
            <a:endParaRPr lang="en-US"/>
          </a:p>
        </p:txBody>
      </p:sp>
    </p:spTree>
    <p:extLst>
      <p:ext uri="{BB962C8B-B14F-4D97-AF65-F5344CB8AC3E}">
        <p14:creationId xmlns:p14="http://schemas.microsoft.com/office/powerpoint/2010/main" val="1170825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08E90DBC-5A98-46BA-8178-9601E1C64575}" type="slidenum">
              <a:rPr lang="en-US" smtClean="0"/>
              <a:t>25</a:t>
            </a:fld>
            <a:endParaRPr lang="en-US"/>
          </a:p>
        </p:txBody>
      </p:sp>
    </p:spTree>
    <p:extLst>
      <p:ext uri="{BB962C8B-B14F-4D97-AF65-F5344CB8AC3E}">
        <p14:creationId xmlns:p14="http://schemas.microsoft.com/office/powerpoint/2010/main" val="1432615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08E90DBC-5A98-46BA-8178-9601E1C64575}" type="slidenum">
              <a:rPr lang="en-US" smtClean="0"/>
              <a:t>26</a:t>
            </a:fld>
            <a:endParaRPr lang="en-US"/>
          </a:p>
        </p:txBody>
      </p:sp>
    </p:spTree>
    <p:extLst>
      <p:ext uri="{BB962C8B-B14F-4D97-AF65-F5344CB8AC3E}">
        <p14:creationId xmlns:p14="http://schemas.microsoft.com/office/powerpoint/2010/main" val="3863229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08E90DBC-5A98-46BA-8178-9601E1C64575}" type="slidenum">
              <a:rPr lang="en-US" smtClean="0"/>
              <a:t>27</a:t>
            </a:fld>
            <a:endParaRPr lang="en-US"/>
          </a:p>
        </p:txBody>
      </p:sp>
    </p:spTree>
    <p:extLst>
      <p:ext uri="{BB962C8B-B14F-4D97-AF65-F5344CB8AC3E}">
        <p14:creationId xmlns:p14="http://schemas.microsoft.com/office/powerpoint/2010/main" val="37893107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08E90DBC-5A98-46BA-8178-9601E1C64575}" type="slidenum">
              <a:rPr lang="en-US" smtClean="0"/>
              <a:t>28</a:t>
            </a:fld>
            <a:endParaRPr lang="en-US"/>
          </a:p>
        </p:txBody>
      </p:sp>
    </p:spTree>
    <p:extLst>
      <p:ext uri="{BB962C8B-B14F-4D97-AF65-F5344CB8AC3E}">
        <p14:creationId xmlns:p14="http://schemas.microsoft.com/office/powerpoint/2010/main" val="3596557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08E90DBC-5A98-46BA-8178-9601E1C64575}" type="slidenum">
              <a:rPr lang="en-US" smtClean="0"/>
              <a:t>29</a:t>
            </a:fld>
            <a:endParaRPr lang="en-US"/>
          </a:p>
        </p:txBody>
      </p:sp>
    </p:spTree>
    <p:extLst>
      <p:ext uri="{BB962C8B-B14F-4D97-AF65-F5344CB8AC3E}">
        <p14:creationId xmlns:p14="http://schemas.microsoft.com/office/powerpoint/2010/main" val="4294844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08E90DBC-5A98-46BA-8178-9601E1C64575}" type="slidenum">
              <a:rPr lang="en-US" smtClean="0"/>
              <a:t>30</a:t>
            </a:fld>
            <a:endParaRPr lang="en-US"/>
          </a:p>
        </p:txBody>
      </p:sp>
    </p:spTree>
    <p:extLst>
      <p:ext uri="{BB962C8B-B14F-4D97-AF65-F5344CB8AC3E}">
        <p14:creationId xmlns:p14="http://schemas.microsoft.com/office/powerpoint/2010/main" val="939420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08E90DBC-5A98-46BA-8178-9601E1C64575}" type="slidenum">
              <a:rPr lang="en-US" smtClean="0"/>
              <a:t>31</a:t>
            </a:fld>
            <a:endParaRPr lang="en-US"/>
          </a:p>
        </p:txBody>
      </p:sp>
    </p:spTree>
    <p:extLst>
      <p:ext uri="{BB962C8B-B14F-4D97-AF65-F5344CB8AC3E}">
        <p14:creationId xmlns:p14="http://schemas.microsoft.com/office/powerpoint/2010/main" val="1167104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08E90DBC-5A98-46BA-8178-9601E1C64575}" type="slidenum">
              <a:rPr lang="en-US" smtClean="0"/>
              <a:t>3</a:t>
            </a:fld>
            <a:endParaRPr lang="en-US"/>
          </a:p>
        </p:txBody>
      </p:sp>
    </p:spTree>
    <p:extLst>
      <p:ext uri="{BB962C8B-B14F-4D97-AF65-F5344CB8AC3E}">
        <p14:creationId xmlns:p14="http://schemas.microsoft.com/office/powerpoint/2010/main" val="14282397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08E90DBC-5A98-46BA-8178-9601E1C64575}" type="slidenum">
              <a:rPr lang="en-US" smtClean="0"/>
              <a:t>32</a:t>
            </a:fld>
            <a:endParaRPr lang="en-US"/>
          </a:p>
        </p:txBody>
      </p:sp>
    </p:spTree>
    <p:extLst>
      <p:ext uri="{BB962C8B-B14F-4D97-AF65-F5344CB8AC3E}">
        <p14:creationId xmlns:p14="http://schemas.microsoft.com/office/powerpoint/2010/main" val="41978008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08E90DBC-5A98-46BA-8178-9601E1C64575}" type="slidenum">
              <a:rPr lang="en-US" smtClean="0"/>
              <a:t>33</a:t>
            </a:fld>
            <a:endParaRPr lang="en-US"/>
          </a:p>
        </p:txBody>
      </p:sp>
    </p:spTree>
    <p:extLst>
      <p:ext uri="{BB962C8B-B14F-4D97-AF65-F5344CB8AC3E}">
        <p14:creationId xmlns:p14="http://schemas.microsoft.com/office/powerpoint/2010/main" val="1872923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08E90DBC-5A98-46BA-8178-9601E1C64575}" type="slidenum">
              <a:rPr lang="en-US" smtClean="0"/>
              <a:t>34</a:t>
            </a:fld>
            <a:endParaRPr lang="en-US"/>
          </a:p>
        </p:txBody>
      </p:sp>
    </p:spTree>
    <p:extLst>
      <p:ext uri="{BB962C8B-B14F-4D97-AF65-F5344CB8AC3E}">
        <p14:creationId xmlns:p14="http://schemas.microsoft.com/office/powerpoint/2010/main" val="2089442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08E90DBC-5A98-46BA-8178-9601E1C64575}" type="slidenum">
              <a:rPr lang="en-US" smtClean="0"/>
              <a:t>35</a:t>
            </a:fld>
            <a:endParaRPr lang="en-US"/>
          </a:p>
        </p:txBody>
      </p:sp>
    </p:spTree>
    <p:extLst>
      <p:ext uri="{BB962C8B-B14F-4D97-AF65-F5344CB8AC3E}">
        <p14:creationId xmlns:p14="http://schemas.microsoft.com/office/powerpoint/2010/main" val="174064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08E90DBC-5A98-46BA-8178-9601E1C64575}" type="slidenum">
              <a:rPr lang="en-US" smtClean="0"/>
              <a:t>36</a:t>
            </a:fld>
            <a:endParaRPr lang="en-US"/>
          </a:p>
        </p:txBody>
      </p:sp>
    </p:spTree>
    <p:extLst>
      <p:ext uri="{BB962C8B-B14F-4D97-AF65-F5344CB8AC3E}">
        <p14:creationId xmlns:p14="http://schemas.microsoft.com/office/powerpoint/2010/main" val="2738674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Pros &amp; cons</a:t>
            </a:r>
          </a:p>
        </p:txBody>
      </p:sp>
      <p:sp>
        <p:nvSpPr>
          <p:cNvPr id="4" name="投影片編號版面配置區 3"/>
          <p:cNvSpPr>
            <a:spLocks noGrp="1"/>
          </p:cNvSpPr>
          <p:nvPr>
            <p:ph type="sldNum" sz="quarter" idx="5"/>
          </p:nvPr>
        </p:nvSpPr>
        <p:spPr/>
        <p:txBody>
          <a:bodyPr/>
          <a:lstStyle/>
          <a:p>
            <a:fld id="{08E90DBC-5A98-46BA-8178-9601E1C64575}" type="slidenum">
              <a:rPr lang="en-US" smtClean="0"/>
              <a:t>5</a:t>
            </a:fld>
            <a:endParaRPr lang="en-US"/>
          </a:p>
        </p:txBody>
      </p:sp>
    </p:spTree>
    <p:extLst>
      <p:ext uri="{BB962C8B-B14F-4D97-AF65-F5344CB8AC3E}">
        <p14:creationId xmlns:p14="http://schemas.microsoft.com/office/powerpoint/2010/main" val="3320050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Pros &amp; cons</a:t>
            </a:r>
          </a:p>
        </p:txBody>
      </p:sp>
      <p:sp>
        <p:nvSpPr>
          <p:cNvPr id="4" name="投影片編號版面配置區 3"/>
          <p:cNvSpPr>
            <a:spLocks noGrp="1"/>
          </p:cNvSpPr>
          <p:nvPr>
            <p:ph type="sldNum" sz="quarter" idx="5"/>
          </p:nvPr>
        </p:nvSpPr>
        <p:spPr/>
        <p:txBody>
          <a:bodyPr/>
          <a:lstStyle/>
          <a:p>
            <a:fld id="{08E90DBC-5A98-46BA-8178-9601E1C64575}" type="slidenum">
              <a:rPr lang="en-US" smtClean="0"/>
              <a:t>6</a:t>
            </a:fld>
            <a:endParaRPr lang="en-US"/>
          </a:p>
        </p:txBody>
      </p:sp>
    </p:spTree>
    <p:extLst>
      <p:ext uri="{BB962C8B-B14F-4D97-AF65-F5344CB8AC3E}">
        <p14:creationId xmlns:p14="http://schemas.microsoft.com/office/powerpoint/2010/main" val="3549313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Pros &amp; cons</a:t>
            </a:r>
          </a:p>
        </p:txBody>
      </p:sp>
      <p:sp>
        <p:nvSpPr>
          <p:cNvPr id="4" name="投影片編號版面配置區 3"/>
          <p:cNvSpPr>
            <a:spLocks noGrp="1"/>
          </p:cNvSpPr>
          <p:nvPr>
            <p:ph type="sldNum" sz="quarter" idx="5"/>
          </p:nvPr>
        </p:nvSpPr>
        <p:spPr/>
        <p:txBody>
          <a:bodyPr/>
          <a:lstStyle/>
          <a:p>
            <a:fld id="{08E90DBC-5A98-46BA-8178-9601E1C64575}" type="slidenum">
              <a:rPr lang="en-US" smtClean="0"/>
              <a:t>7</a:t>
            </a:fld>
            <a:endParaRPr lang="en-US"/>
          </a:p>
        </p:txBody>
      </p:sp>
    </p:spTree>
    <p:extLst>
      <p:ext uri="{BB962C8B-B14F-4D97-AF65-F5344CB8AC3E}">
        <p14:creationId xmlns:p14="http://schemas.microsoft.com/office/powerpoint/2010/main" val="2414338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Pros &amp; cons</a:t>
            </a:r>
          </a:p>
        </p:txBody>
      </p:sp>
      <p:sp>
        <p:nvSpPr>
          <p:cNvPr id="4" name="投影片編號版面配置區 3"/>
          <p:cNvSpPr>
            <a:spLocks noGrp="1"/>
          </p:cNvSpPr>
          <p:nvPr>
            <p:ph type="sldNum" sz="quarter" idx="5"/>
          </p:nvPr>
        </p:nvSpPr>
        <p:spPr/>
        <p:txBody>
          <a:bodyPr/>
          <a:lstStyle/>
          <a:p>
            <a:fld id="{08E90DBC-5A98-46BA-8178-9601E1C64575}" type="slidenum">
              <a:rPr lang="en-US" smtClean="0"/>
              <a:t>8</a:t>
            </a:fld>
            <a:endParaRPr lang="en-US"/>
          </a:p>
        </p:txBody>
      </p:sp>
    </p:spTree>
    <p:extLst>
      <p:ext uri="{BB962C8B-B14F-4D97-AF65-F5344CB8AC3E}">
        <p14:creationId xmlns:p14="http://schemas.microsoft.com/office/powerpoint/2010/main" val="3903407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Pros &amp; cons</a:t>
            </a:r>
          </a:p>
        </p:txBody>
      </p:sp>
      <p:sp>
        <p:nvSpPr>
          <p:cNvPr id="4" name="投影片編號版面配置區 3"/>
          <p:cNvSpPr>
            <a:spLocks noGrp="1"/>
          </p:cNvSpPr>
          <p:nvPr>
            <p:ph type="sldNum" sz="quarter" idx="5"/>
          </p:nvPr>
        </p:nvSpPr>
        <p:spPr/>
        <p:txBody>
          <a:bodyPr/>
          <a:lstStyle/>
          <a:p>
            <a:fld id="{08E90DBC-5A98-46BA-8178-9601E1C64575}" type="slidenum">
              <a:rPr lang="en-US" smtClean="0"/>
              <a:t>9</a:t>
            </a:fld>
            <a:endParaRPr lang="en-US"/>
          </a:p>
        </p:txBody>
      </p:sp>
    </p:spTree>
    <p:extLst>
      <p:ext uri="{BB962C8B-B14F-4D97-AF65-F5344CB8AC3E}">
        <p14:creationId xmlns:p14="http://schemas.microsoft.com/office/powerpoint/2010/main" val="4195617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Pros &amp; cons</a:t>
            </a:r>
          </a:p>
        </p:txBody>
      </p:sp>
      <p:sp>
        <p:nvSpPr>
          <p:cNvPr id="4" name="投影片編號版面配置區 3"/>
          <p:cNvSpPr>
            <a:spLocks noGrp="1"/>
          </p:cNvSpPr>
          <p:nvPr>
            <p:ph type="sldNum" sz="quarter" idx="5"/>
          </p:nvPr>
        </p:nvSpPr>
        <p:spPr/>
        <p:txBody>
          <a:bodyPr/>
          <a:lstStyle/>
          <a:p>
            <a:fld id="{08E90DBC-5A98-46BA-8178-9601E1C64575}" type="slidenum">
              <a:rPr lang="en-US" smtClean="0"/>
              <a:t>10</a:t>
            </a:fld>
            <a:endParaRPr lang="en-US"/>
          </a:p>
        </p:txBody>
      </p:sp>
    </p:spTree>
    <p:extLst>
      <p:ext uri="{BB962C8B-B14F-4D97-AF65-F5344CB8AC3E}">
        <p14:creationId xmlns:p14="http://schemas.microsoft.com/office/powerpoint/2010/main" val="2826065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19A6AF9-2195-AABA-D6DA-1BE713A7A8B4}"/>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a:p>
        </p:txBody>
      </p:sp>
      <p:sp>
        <p:nvSpPr>
          <p:cNvPr id="3" name="副標題 2">
            <a:extLst>
              <a:ext uri="{FF2B5EF4-FFF2-40B4-BE49-F238E27FC236}">
                <a16:creationId xmlns:a16="http://schemas.microsoft.com/office/drawing/2014/main" id="{B3386F16-1F76-A6E3-9353-C6A4998A68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a:p>
        </p:txBody>
      </p:sp>
      <p:sp>
        <p:nvSpPr>
          <p:cNvPr id="4" name="日期版面配置區 3">
            <a:extLst>
              <a:ext uri="{FF2B5EF4-FFF2-40B4-BE49-F238E27FC236}">
                <a16:creationId xmlns:a16="http://schemas.microsoft.com/office/drawing/2014/main" id="{EE5A3822-A4C3-FA7E-9BB0-59C70601A38D}"/>
              </a:ext>
            </a:extLst>
          </p:cNvPr>
          <p:cNvSpPr>
            <a:spLocks noGrp="1"/>
          </p:cNvSpPr>
          <p:nvPr>
            <p:ph type="dt" sz="half" idx="10"/>
          </p:nvPr>
        </p:nvSpPr>
        <p:spPr/>
        <p:txBody>
          <a:bodyPr/>
          <a:lstStyle/>
          <a:p>
            <a:fld id="{30928AE2-9785-4312-80AF-41949A0D17CE}" type="datetimeFigureOut">
              <a:rPr lang="en-US" smtClean="0"/>
              <a:t>10/31/2023</a:t>
            </a:fld>
            <a:endParaRPr lang="en-US"/>
          </a:p>
        </p:txBody>
      </p:sp>
      <p:sp>
        <p:nvSpPr>
          <p:cNvPr id="5" name="頁尾版面配置區 4">
            <a:extLst>
              <a:ext uri="{FF2B5EF4-FFF2-40B4-BE49-F238E27FC236}">
                <a16:creationId xmlns:a16="http://schemas.microsoft.com/office/drawing/2014/main" id="{0BB227DB-6DCC-D7A0-6EED-6FD2FA33603D}"/>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E44DDAFB-8D47-20B6-DDA5-89AD31E73E30}"/>
              </a:ext>
            </a:extLst>
          </p:cNvPr>
          <p:cNvSpPr>
            <a:spLocks noGrp="1"/>
          </p:cNvSpPr>
          <p:nvPr>
            <p:ph type="sldNum" sz="quarter" idx="12"/>
          </p:nvPr>
        </p:nvSpPr>
        <p:spPr/>
        <p:txBody>
          <a:bodyPr/>
          <a:lstStyle/>
          <a:p>
            <a:fld id="{7D9FCBD6-FDDB-4366-8844-330968DA2DBF}" type="slidenum">
              <a:rPr lang="en-US" smtClean="0"/>
              <a:t>‹#›</a:t>
            </a:fld>
            <a:endParaRPr lang="en-US"/>
          </a:p>
        </p:txBody>
      </p:sp>
    </p:spTree>
    <p:extLst>
      <p:ext uri="{BB962C8B-B14F-4D97-AF65-F5344CB8AC3E}">
        <p14:creationId xmlns:p14="http://schemas.microsoft.com/office/powerpoint/2010/main" val="3278207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DB1440-5C0A-D559-DE68-DD947C0C4D15}"/>
              </a:ext>
            </a:extLst>
          </p:cNvPr>
          <p:cNvSpPr>
            <a:spLocks noGrp="1"/>
          </p:cNvSpPr>
          <p:nvPr>
            <p:ph type="title"/>
          </p:nvPr>
        </p:nvSpPr>
        <p:spPr/>
        <p:txBody>
          <a:bodyPr/>
          <a:lstStyle/>
          <a:p>
            <a:r>
              <a:rPr lang="zh-TW" altLang="en-US"/>
              <a:t>按一下以編輯母片標題樣式</a:t>
            </a:r>
            <a:endParaRPr lang="en-US"/>
          </a:p>
        </p:txBody>
      </p:sp>
      <p:sp>
        <p:nvSpPr>
          <p:cNvPr id="3" name="直排文字版面配置區 2">
            <a:extLst>
              <a:ext uri="{FF2B5EF4-FFF2-40B4-BE49-F238E27FC236}">
                <a16:creationId xmlns:a16="http://schemas.microsoft.com/office/drawing/2014/main" id="{D97C9117-FF5A-F08A-592B-4C965355EB5A}"/>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3">
            <a:extLst>
              <a:ext uri="{FF2B5EF4-FFF2-40B4-BE49-F238E27FC236}">
                <a16:creationId xmlns:a16="http://schemas.microsoft.com/office/drawing/2014/main" id="{255BCD83-F316-9747-84A5-5B7080582CD3}"/>
              </a:ext>
            </a:extLst>
          </p:cNvPr>
          <p:cNvSpPr>
            <a:spLocks noGrp="1"/>
          </p:cNvSpPr>
          <p:nvPr>
            <p:ph type="dt" sz="half" idx="10"/>
          </p:nvPr>
        </p:nvSpPr>
        <p:spPr/>
        <p:txBody>
          <a:bodyPr/>
          <a:lstStyle/>
          <a:p>
            <a:fld id="{30928AE2-9785-4312-80AF-41949A0D17CE}" type="datetimeFigureOut">
              <a:rPr lang="en-US" smtClean="0"/>
              <a:t>10/31/2023</a:t>
            </a:fld>
            <a:endParaRPr lang="en-US"/>
          </a:p>
        </p:txBody>
      </p:sp>
      <p:sp>
        <p:nvSpPr>
          <p:cNvPr id="5" name="頁尾版面配置區 4">
            <a:extLst>
              <a:ext uri="{FF2B5EF4-FFF2-40B4-BE49-F238E27FC236}">
                <a16:creationId xmlns:a16="http://schemas.microsoft.com/office/drawing/2014/main" id="{E94F257A-34B6-028A-8A41-4D1F59765649}"/>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BB604BD3-1099-5928-8B80-9629E26C1D56}"/>
              </a:ext>
            </a:extLst>
          </p:cNvPr>
          <p:cNvSpPr>
            <a:spLocks noGrp="1"/>
          </p:cNvSpPr>
          <p:nvPr>
            <p:ph type="sldNum" sz="quarter" idx="12"/>
          </p:nvPr>
        </p:nvSpPr>
        <p:spPr/>
        <p:txBody>
          <a:bodyPr/>
          <a:lstStyle/>
          <a:p>
            <a:fld id="{7D9FCBD6-FDDB-4366-8844-330968DA2DBF}" type="slidenum">
              <a:rPr lang="en-US" smtClean="0"/>
              <a:t>‹#›</a:t>
            </a:fld>
            <a:endParaRPr lang="en-US"/>
          </a:p>
        </p:txBody>
      </p:sp>
    </p:spTree>
    <p:extLst>
      <p:ext uri="{BB962C8B-B14F-4D97-AF65-F5344CB8AC3E}">
        <p14:creationId xmlns:p14="http://schemas.microsoft.com/office/powerpoint/2010/main" val="2799437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7CBAD724-EA60-1526-30BA-A5C7CEC07C17}"/>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a:p>
        </p:txBody>
      </p:sp>
      <p:sp>
        <p:nvSpPr>
          <p:cNvPr id="3" name="直排文字版面配置區 2">
            <a:extLst>
              <a:ext uri="{FF2B5EF4-FFF2-40B4-BE49-F238E27FC236}">
                <a16:creationId xmlns:a16="http://schemas.microsoft.com/office/drawing/2014/main" id="{956B37F8-1989-38C2-7BA0-7DB7CBB36CBE}"/>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3">
            <a:extLst>
              <a:ext uri="{FF2B5EF4-FFF2-40B4-BE49-F238E27FC236}">
                <a16:creationId xmlns:a16="http://schemas.microsoft.com/office/drawing/2014/main" id="{CE2D5103-46D4-BF5D-06CE-EC4E67271F80}"/>
              </a:ext>
            </a:extLst>
          </p:cNvPr>
          <p:cNvSpPr>
            <a:spLocks noGrp="1"/>
          </p:cNvSpPr>
          <p:nvPr>
            <p:ph type="dt" sz="half" idx="10"/>
          </p:nvPr>
        </p:nvSpPr>
        <p:spPr/>
        <p:txBody>
          <a:bodyPr/>
          <a:lstStyle/>
          <a:p>
            <a:fld id="{30928AE2-9785-4312-80AF-41949A0D17CE}" type="datetimeFigureOut">
              <a:rPr lang="en-US" smtClean="0"/>
              <a:t>10/31/2023</a:t>
            </a:fld>
            <a:endParaRPr lang="en-US"/>
          </a:p>
        </p:txBody>
      </p:sp>
      <p:sp>
        <p:nvSpPr>
          <p:cNvPr id="5" name="頁尾版面配置區 4">
            <a:extLst>
              <a:ext uri="{FF2B5EF4-FFF2-40B4-BE49-F238E27FC236}">
                <a16:creationId xmlns:a16="http://schemas.microsoft.com/office/drawing/2014/main" id="{1C9D2EEF-0FED-3535-C9A6-E38A6E8E7784}"/>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3ED7B8C0-848A-8242-A8D4-71A09E576814}"/>
              </a:ext>
            </a:extLst>
          </p:cNvPr>
          <p:cNvSpPr>
            <a:spLocks noGrp="1"/>
          </p:cNvSpPr>
          <p:nvPr>
            <p:ph type="sldNum" sz="quarter" idx="12"/>
          </p:nvPr>
        </p:nvSpPr>
        <p:spPr/>
        <p:txBody>
          <a:bodyPr/>
          <a:lstStyle/>
          <a:p>
            <a:fld id="{7D9FCBD6-FDDB-4366-8844-330968DA2DBF}" type="slidenum">
              <a:rPr lang="en-US" smtClean="0"/>
              <a:t>‹#›</a:t>
            </a:fld>
            <a:endParaRPr lang="en-US"/>
          </a:p>
        </p:txBody>
      </p:sp>
    </p:spTree>
    <p:extLst>
      <p:ext uri="{BB962C8B-B14F-4D97-AF65-F5344CB8AC3E}">
        <p14:creationId xmlns:p14="http://schemas.microsoft.com/office/powerpoint/2010/main" val="2146784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CD4FA8-E39B-CF7F-B3BC-7FE4285A5902}"/>
              </a:ext>
            </a:extLst>
          </p:cNvPr>
          <p:cNvSpPr>
            <a:spLocks noGrp="1"/>
          </p:cNvSpPr>
          <p:nvPr>
            <p:ph type="title"/>
          </p:nvPr>
        </p:nvSpPr>
        <p:spPr/>
        <p:txBody>
          <a:body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839BE3CD-605B-530D-1FD1-23F3D3654233}"/>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3">
            <a:extLst>
              <a:ext uri="{FF2B5EF4-FFF2-40B4-BE49-F238E27FC236}">
                <a16:creationId xmlns:a16="http://schemas.microsoft.com/office/drawing/2014/main" id="{E4E4DBB6-258A-A155-01B4-EA4AA8D0A207}"/>
              </a:ext>
            </a:extLst>
          </p:cNvPr>
          <p:cNvSpPr>
            <a:spLocks noGrp="1"/>
          </p:cNvSpPr>
          <p:nvPr>
            <p:ph type="dt" sz="half" idx="10"/>
          </p:nvPr>
        </p:nvSpPr>
        <p:spPr/>
        <p:txBody>
          <a:bodyPr/>
          <a:lstStyle/>
          <a:p>
            <a:fld id="{30928AE2-9785-4312-80AF-41949A0D17CE}" type="datetimeFigureOut">
              <a:rPr lang="en-US" smtClean="0"/>
              <a:t>10/31/2023</a:t>
            </a:fld>
            <a:endParaRPr lang="en-US"/>
          </a:p>
        </p:txBody>
      </p:sp>
      <p:sp>
        <p:nvSpPr>
          <p:cNvPr id="5" name="頁尾版面配置區 4">
            <a:extLst>
              <a:ext uri="{FF2B5EF4-FFF2-40B4-BE49-F238E27FC236}">
                <a16:creationId xmlns:a16="http://schemas.microsoft.com/office/drawing/2014/main" id="{D1F5860C-0693-4832-11CF-69D5B91752F7}"/>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FF538F13-5F2C-A32C-B877-3727F66ED44F}"/>
              </a:ext>
            </a:extLst>
          </p:cNvPr>
          <p:cNvSpPr>
            <a:spLocks noGrp="1"/>
          </p:cNvSpPr>
          <p:nvPr>
            <p:ph type="sldNum" sz="quarter" idx="12"/>
          </p:nvPr>
        </p:nvSpPr>
        <p:spPr/>
        <p:txBody>
          <a:bodyPr/>
          <a:lstStyle/>
          <a:p>
            <a:fld id="{7D9FCBD6-FDDB-4366-8844-330968DA2DBF}" type="slidenum">
              <a:rPr lang="en-US" smtClean="0"/>
              <a:t>‹#›</a:t>
            </a:fld>
            <a:endParaRPr lang="en-US"/>
          </a:p>
        </p:txBody>
      </p:sp>
    </p:spTree>
    <p:extLst>
      <p:ext uri="{BB962C8B-B14F-4D97-AF65-F5344CB8AC3E}">
        <p14:creationId xmlns:p14="http://schemas.microsoft.com/office/powerpoint/2010/main" val="934580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4145B4-3C3A-7D22-5249-33EDE6E17046}"/>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B75B0D16-31DF-8388-AE78-DE2B4B826F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9DA61A40-E8F3-9855-D5F3-5A6E5E90BEF8}"/>
              </a:ext>
            </a:extLst>
          </p:cNvPr>
          <p:cNvSpPr>
            <a:spLocks noGrp="1"/>
          </p:cNvSpPr>
          <p:nvPr>
            <p:ph type="dt" sz="half" idx="10"/>
          </p:nvPr>
        </p:nvSpPr>
        <p:spPr/>
        <p:txBody>
          <a:bodyPr/>
          <a:lstStyle/>
          <a:p>
            <a:fld id="{30928AE2-9785-4312-80AF-41949A0D17CE}" type="datetimeFigureOut">
              <a:rPr lang="en-US" smtClean="0"/>
              <a:t>10/31/2023</a:t>
            </a:fld>
            <a:endParaRPr lang="en-US"/>
          </a:p>
        </p:txBody>
      </p:sp>
      <p:sp>
        <p:nvSpPr>
          <p:cNvPr id="5" name="頁尾版面配置區 4">
            <a:extLst>
              <a:ext uri="{FF2B5EF4-FFF2-40B4-BE49-F238E27FC236}">
                <a16:creationId xmlns:a16="http://schemas.microsoft.com/office/drawing/2014/main" id="{143071B7-BDB3-B943-FFC3-589C677B920F}"/>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772F9486-BA6E-21F5-8A47-5F0284F83D67}"/>
              </a:ext>
            </a:extLst>
          </p:cNvPr>
          <p:cNvSpPr>
            <a:spLocks noGrp="1"/>
          </p:cNvSpPr>
          <p:nvPr>
            <p:ph type="sldNum" sz="quarter" idx="12"/>
          </p:nvPr>
        </p:nvSpPr>
        <p:spPr/>
        <p:txBody>
          <a:bodyPr/>
          <a:lstStyle/>
          <a:p>
            <a:fld id="{7D9FCBD6-FDDB-4366-8844-330968DA2DBF}" type="slidenum">
              <a:rPr lang="en-US" smtClean="0"/>
              <a:t>‹#›</a:t>
            </a:fld>
            <a:endParaRPr lang="en-US"/>
          </a:p>
        </p:txBody>
      </p:sp>
    </p:spTree>
    <p:extLst>
      <p:ext uri="{BB962C8B-B14F-4D97-AF65-F5344CB8AC3E}">
        <p14:creationId xmlns:p14="http://schemas.microsoft.com/office/powerpoint/2010/main" val="3033194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0F67D19-7CA5-768F-CAAC-C8DE5EB2E4CC}"/>
              </a:ext>
            </a:extLst>
          </p:cNvPr>
          <p:cNvSpPr>
            <a:spLocks noGrp="1"/>
          </p:cNvSpPr>
          <p:nvPr>
            <p:ph type="title"/>
          </p:nvPr>
        </p:nvSpPr>
        <p:spPr/>
        <p:txBody>
          <a:body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1004A312-395B-C3D2-3805-2049CCEA5566}"/>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內容版面配置區 3">
            <a:extLst>
              <a:ext uri="{FF2B5EF4-FFF2-40B4-BE49-F238E27FC236}">
                <a16:creationId xmlns:a16="http://schemas.microsoft.com/office/drawing/2014/main" id="{7CE42EBD-802F-595D-6E27-CA1AF27145D3}"/>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日期版面配置區 4">
            <a:extLst>
              <a:ext uri="{FF2B5EF4-FFF2-40B4-BE49-F238E27FC236}">
                <a16:creationId xmlns:a16="http://schemas.microsoft.com/office/drawing/2014/main" id="{FDC2463B-44A7-11F9-2636-73169974C2B5}"/>
              </a:ext>
            </a:extLst>
          </p:cNvPr>
          <p:cNvSpPr>
            <a:spLocks noGrp="1"/>
          </p:cNvSpPr>
          <p:nvPr>
            <p:ph type="dt" sz="half" idx="10"/>
          </p:nvPr>
        </p:nvSpPr>
        <p:spPr/>
        <p:txBody>
          <a:bodyPr/>
          <a:lstStyle/>
          <a:p>
            <a:fld id="{30928AE2-9785-4312-80AF-41949A0D17CE}" type="datetimeFigureOut">
              <a:rPr lang="en-US" smtClean="0"/>
              <a:t>10/31/2023</a:t>
            </a:fld>
            <a:endParaRPr lang="en-US"/>
          </a:p>
        </p:txBody>
      </p:sp>
      <p:sp>
        <p:nvSpPr>
          <p:cNvPr id="6" name="頁尾版面配置區 5">
            <a:extLst>
              <a:ext uri="{FF2B5EF4-FFF2-40B4-BE49-F238E27FC236}">
                <a16:creationId xmlns:a16="http://schemas.microsoft.com/office/drawing/2014/main" id="{A88D7ED8-FAA0-8E33-CA3F-900ED308AE4A}"/>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F096E13E-77D0-8C05-989F-852F767465C1}"/>
              </a:ext>
            </a:extLst>
          </p:cNvPr>
          <p:cNvSpPr>
            <a:spLocks noGrp="1"/>
          </p:cNvSpPr>
          <p:nvPr>
            <p:ph type="sldNum" sz="quarter" idx="12"/>
          </p:nvPr>
        </p:nvSpPr>
        <p:spPr/>
        <p:txBody>
          <a:bodyPr/>
          <a:lstStyle/>
          <a:p>
            <a:fld id="{7D9FCBD6-FDDB-4366-8844-330968DA2DBF}" type="slidenum">
              <a:rPr lang="en-US" smtClean="0"/>
              <a:t>‹#›</a:t>
            </a:fld>
            <a:endParaRPr lang="en-US"/>
          </a:p>
        </p:txBody>
      </p:sp>
    </p:spTree>
    <p:extLst>
      <p:ext uri="{BB962C8B-B14F-4D97-AF65-F5344CB8AC3E}">
        <p14:creationId xmlns:p14="http://schemas.microsoft.com/office/powerpoint/2010/main" val="1684698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728E626-5C74-DB05-922B-0DB2484A9E6E}"/>
              </a:ext>
            </a:extLst>
          </p:cNvPr>
          <p:cNvSpPr>
            <a:spLocks noGrp="1"/>
          </p:cNvSpPr>
          <p:nvPr>
            <p:ph type="title"/>
          </p:nvPr>
        </p:nvSpPr>
        <p:spPr>
          <a:xfrm>
            <a:off x="839788" y="365125"/>
            <a:ext cx="10515600" cy="1325563"/>
          </a:xfrm>
        </p:spPr>
        <p:txBody>
          <a:body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809D5B55-9DF3-21BA-C27F-47128CBA63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C556D533-39DA-E9F0-BD65-01440DFE77C3}"/>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文字版面配置區 4">
            <a:extLst>
              <a:ext uri="{FF2B5EF4-FFF2-40B4-BE49-F238E27FC236}">
                <a16:creationId xmlns:a16="http://schemas.microsoft.com/office/drawing/2014/main" id="{DC06275E-405D-21F3-7119-A5926E3941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2F896760-8740-BF57-1DDB-11A8AF3F2A41}"/>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日期版面配置區 6">
            <a:extLst>
              <a:ext uri="{FF2B5EF4-FFF2-40B4-BE49-F238E27FC236}">
                <a16:creationId xmlns:a16="http://schemas.microsoft.com/office/drawing/2014/main" id="{D13C8922-51AF-6B85-2659-13AB2F7F7029}"/>
              </a:ext>
            </a:extLst>
          </p:cNvPr>
          <p:cNvSpPr>
            <a:spLocks noGrp="1"/>
          </p:cNvSpPr>
          <p:nvPr>
            <p:ph type="dt" sz="half" idx="10"/>
          </p:nvPr>
        </p:nvSpPr>
        <p:spPr/>
        <p:txBody>
          <a:bodyPr/>
          <a:lstStyle/>
          <a:p>
            <a:fld id="{30928AE2-9785-4312-80AF-41949A0D17CE}" type="datetimeFigureOut">
              <a:rPr lang="en-US" smtClean="0"/>
              <a:t>10/31/2023</a:t>
            </a:fld>
            <a:endParaRPr lang="en-US"/>
          </a:p>
        </p:txBody>
      </p:sp>
      <p:sp>
        <p:nvSpPr>
          <p:cNvPr id="8" name="頁尾版面配置區 7">
            <a:extLst>
              <a:ext uri="{FF2B5EF4-FFF2-40B4-BE49-F238E27FC236}">
                <a16:creationId xmlns:a16="http://schemas.microsoft.com/office/drawing/2014/main" id="{313DBFBC-0BDE-C7BD-D695-3CFEC56E49C1}"/>
              </a:ext>
            </a:extLst>
          </p:cNvPr>
          <p:cNvSpPr>
            <a:spLocks noGrp="1"/>
          </p:cNvSpPr>
          <p:nvPr>
            <p:ph type="ftr" sz="quarter" idx="11"/>
          </p:nvPr>
        </p:nvSpPr>
        <p:spPr/>
        <p:txBody>
          <a:bodyPr/>
          <a:lstStyle/>
          <a:p>
            <a:endParaRPr lang="en-US"/>
          </a:p>
        </p:txBody>
      </p:sp>
      <p:sp>
        <p:nvSpPr>
          <p:cNvPr id="9" name="投影片編號版面配置區 8">
            <a:extLst>
              <a:ext uri="{FF2B5EF4-FFF2-40B4-BE49-F238E27FC236}">
                <a16:creationId xmlns:a16="http://schemas.microsoft.com/office/drawing/2014/main" id="{8CD7DC0A-3A35-5795-EEEF-2794AAEB871F}"/>
              </a:ext>
            </a:extLst>
          </p:cNvPr>
          <p:cNvSpPr>
            <a:spLocks noGrp="1"/>
          </p:cNvSpPr>
          <p:nvPr>
            <p:ph type="sldNum" sz="quarter" idx="12"/>
          </p:nvPr>
        </p:nvSpPr>
        <p:spPr/>
        <p:txBody>
          <a:bodyPr/>
          <a:lstStyle/>
          <a:p>
            <a:fld id="{7D9FCBD6-FDDB-4366-8844-330968DA2DBF}" type="slidenum">
              <a:rPr lang="en-US" smtClean="0"/>
              <a:t>‹#›</a:t>
            </a:fld>
            <a:endParaRPr lang="en-US"/>
          </a:p>
        </p:txBody>
      </p:sp>
    </p:spTree>
    <p:extLst>
      <p:ext uri="{BB962C8B-B14F-4D97-AF65-F5344CB8AC3E}">
        <p14:creationId xmlns:p14="http://schemas.microsoft.com/office/powerpoint/2010/main" val="2850920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5E6ED8-4026-878E-4838-1B9FEFCB2C4B}"/>
              </a:ext>
            </a:extLst>
          </p:cNvPr>
          <p:cNvSpPr>
            <a:spLocks noGrp="1"/>
          </p:cNvSpPr>
          <p:nvPr>
            <p:ph type="title"/>
          </p:nvPr>
        </p:nvSpPr>
        <p:spPr/>
        <p:txBody>
          <a:bodyPr/>
          <a:lstStyle/>
          <a:p>
            <a:r>
              <a:rPr lang="zh-TW" altLang="en-US"/>
              <a:t>按一下以編輯母片標題樣式</a:t>
            </a:r>
            <a:endParaRPr lang="en-US"/>
          </a:p>
        </p:txBody>
      </p:sp>
      <p:sp>
        <p:nvSpPr>
          <p:cNvPr id="3" name="日期版面配置區 2">
            <a:extLst>
              <a:ext uri="{FF2B5EF4-FFF2-40B4-BE49-F238E27FC236}">
                <a16:creationId xmlns:a16="http://schemas.microsoft.com/office/drawing/2014/main" id="{8B455690-669B-C87C-99E8-B4CD78EA08A4}"/>
              </a:ext>
            </a:extLst>
          </p:cNvPr>
          <p:cNvSpPr>
            <a:spLocks noGrp="1"/>
          </p:cNvSpPr>
          <p:nvPr>
            <p:ph type="dt" sz="half" idx="10"/>
          </p:nvPr>
        </p:nvSpPr>
        <p:spPr/>
        <p:txBody>
          <a:bodyPr/>
          <a:lstStyle/>
          <a:p>
            <a:fld id="{30928AE2-9785-4312-80AF-41949A0D17CE}" type="datetimeFigureOut">
              <a:rPr lang="en-US" smtClean="0"/>
              <a:t>10/31/2023</a:t>
            </a:fld>
            <a:endParaRPr lang="en-US"/>
          </a:p>
        </p:txBody>
      </p:sp>
      <p:sp>
        <p:nvSpPr>
          <p:cNvPr id="4" name="頁尾版面配置區 3">
            <a:extLst>
              <a:ext uri="{FF2B5EF4-FFF2-40B4-BE49-F238E27FC236}">
                <a16:creationId xmlns:a16="http://schemas.microsoft.com/office/drawing/2014/main" id="{4926399D-F172-5B8F-C791-613D3E3CF0D4}"/>
              </a:ext>
            </a:extLst>
          </p:cNvPr>
          <p:cNvSpPr>
            <a:spLocks noGrp="1"/>
          </p:cNvSpPr>
          <p:nvPr>
            <p:ph type="ftr" sz="quarter" idx="11"/>
          </p:nvPr>
        </p:nvSpPr>
        <p:spPr/>
        <p:txBody>
          <a:bodyPr/>
          <a:lstStyle/>
          <a:p>
            <a:endParaRPr lang="en-US"/>
          </a:p>
        </p:txBody>
      </p:sp>
      <p:sp>
        <p:nvSpPr>
          <p:cNvPr id="5" name="投影片編號版面配置區 4">
            <a:extLst>
              <a:ext uri="{FF2B5EF4-FFF2-40B4-BE49-F238E27FC236}">
                <a16:creationId xmlns:a16="http://schemas.microsoft.com/office/drawing/2014/main" id="{49C5F207-AACC-EC0F-ABF3-D79844C992DA}"/>
              </a:ext>
            </a:extLst>
          </p:cNvPr>
          <p:cNvSpPr>
            <a:spLocks noGrp="1"/>
          </p:cNvSpPr>
          <p:nvPr>
            <p:ph type="sldNum" sz="quarter" idx="12"/>
          </p:nvPr>
        </p:nvSpPr>
        <p:spPr/>
        <p:txBody>
          <a:bodyPr/>
          <a:lstStyle/>
          <a:p>
            <a:fld id="{7D9FCBD6-FDDB-4366-8844-330968DA2DBF}" type="slidenum">
              <a:rPr lang="en-US" smtClean="0"/>
              <a:t>‹#›</a:t>
            </a:fld>
            <a:endParaRPr lang="en-US"/>
          </a:p>
        </p:txBody>
      </p:sp>
    </p:spTree>
    <p:extLst>
      <p:ext uri="{BB962C8B-B14F-4D97-AF65-F5344CB8AC3E}">
        <p14:creationId xmlns:p14="http://schemas.microsoft.com/office/powerpoint/2010/main" val="861755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502AB082-4A03-A5A3-C86A-0AD8EB8F66EC}"/>
              </a:ext>
            </a:extLst>
          </p:cNvPr>
          <p:cNvSpPr>
            <a:spLocks noGrp="1"/>
          </p:cNvSpPr>
          <p:nvPr>
            <p:ph type="dt" sz="half" idx="10"/>
          </p:nvPr>
        </p:nvSpPr>
        <p:spPr/>
        <p:txBody>
          <a:bodyPr/>
          <a:lstStyle/>
          <a:p>
            <a:fld id="{30928AE2-9785-4312-80AF-41949A0D17CE}" type="datetimeFigureOut">
              <a:rPr lang="en-US" smtClean="0"/>
              <a:t>10/31/2023</a:t>
            </a:fld>
            <a:endParaRPr lang="en-US"/>
          </a:p>
        </p:txBody>
      </p:sp>
      <p:sp>
        <p:nvSpPr>
          <p:cNvPr id="3" name="頁尾版面配置區 2">
            <a:extLst>
              <a:ext uri="{FF2B5EF4-FFF2-40B4-BE49-F238E27FC236}">
                <a16:creationId xmlns:a16="http://schemas.microsoft.com/office/drawing/2014/main" id="{06355427-53F8-7BA1-FCB8-DB6CFDB7B057}"/>
              </a:ext>
            </a:extLst>
          </p:cNvPr>
          <p:cNvSpPr>
            <a:spLocks noGrp="1"/>
          </p:cNvSpPr>
          <p:nvPr>
            <p:ph type="ftr" sz="quarter" idx="11"/>
          </p:nvPr>
        </p:nvSpPr>
        <p:spPr/>
        <p:txBody>
          <a:bodyPr/>
          <a:lstStyle/>
          <a:p>
            <a:endParaRPr lang="en-US"/>
          </a:p>
        </p:txBody>
      </p:sp>
      <p:sp>
        <p:nvSpPr>
          <p:cNvPr id="4" name="投影片編號版面配置區 3">
            <a:extLst>
              <a:ext uri="{FF2B5EF4-FFF2-40B4-BE49-F238E27FC236}">
                <a16:creationId xmlns:a16="http://schemas.microsoft.com/office/drawing/2014/main" id="{BE94BC4D-F951-F6D6-2446-2103EFB4A7D3}"/>
              </a:ext>
            </a:extLst>
          </p:cNvPr>
          <p:cNvSpPr>
            <a:spLocks noGrp="1"/>
          </p:cNvSpPr>
          <p:nvPr>
            <p:ph type="sldNum" sz="quarter" idx="12"/>
          </p:nvPr>
        </p:nvSpPr>
        <p:spPr/>
        <p:txBody>
          <a:bodyPr/>
          <a:lstStyle/>
          <a:p>
            <a:fld id="{7D9FCBD6-FDDB-4366-8844-330968DA2DBF}" type="slidenum">
              <a:rPr lang="en-US" smtClean="0"/>
              <a:t>‹#›</a:t>
            </a:fld>
            <a:endParaRPr lang="en-US"/>
          </a:p>
        </p:txBody>
      </p:sp>
    </p:spTree>
    <p:extLst>
      <p:ext uri="{BB962C8B-B14F-4D97-AF65-F5344CB8AC3E}">
        <p14:creationId xmlns:p14="http://schemas.microsoft.com/office/powerpoint/2010/main" val="3202433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91F3682-CB1F-BB65-F0C1-D86A14FE0EB8}"/>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395345EE-5611-2EC4-8FCF-98C51EE6C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文字版面配置區 3">
            <a:extLst>
              <a:ext uri="{FF2B5EF4-FFF2-40B4-BE49-F238E27FC236}">
                <a16:creationId xmlns:a16="http://schemas.microsoft.com/office/drawing/2014/main" id="{88ADC309-9C88-1A3C-81D1-7259D58CCE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C5F954AA-107C-B0C5-C1BF-3BE9A31F25E7}"/>
              </a:ext>
            </a:extLst>
          </p:cNvPr>
          <p:cNvSpPr>
            <a:spLocks noGrp="1"/>
          </p:cNvSpPr>
          <p:nvPr>
            <p:ph type="dt" sz="half" idx="10"/>
          </p:nvPr>
        </p:nvSpPr>
        <p:spPr/>
        <p:txBody>
          <a:bodyPr/>
          <a:lstStyle/>
          <a:p>
            <a:fld id="{30928AE2-9785-4312-80AF-41949A0D17CE}" type="datetimeFigureOut">
              <a:rPr lang="en-US" smtClean="0"/>
              <a:t>10/31/2023</a:t>
            </a:fld>
            <a:endParaRPr lang="en-US"/>
          </a:p>
        </p:txBody>
      </p:sp>
      <p:sp>
        <p:nvSpPr>
          <p:cNvPr id="6" name="頁尾版面配置區 5">
            <a:extLst>
              <a:ext uri="{FF2B5EF4-FFF2-40B4-BE49-F238E27FC236}">
                <a16:creationId xmlns:a16="http://schemas.microsoft.com/office/drawing/2014/main" id="{04285200-86BA-F0B6-65CE-233C961AD46C}"/>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E770E465-8FF1-7DC6-AA4A-BC36B2744264}"/>
              </a:ext>
            </a:extLst>
          </p:cNvPr>
          <p:cNvSpPr>
            <a:spLocks noGrp="1"/>
          </p:cNvSpPr>
          <p:nvPr>
            <p:ph type="sldNum" sz="quarter" idx="12"/>
          </p:nvPr>
        </p:nvSpPr>
        <p:spPr/>
        <p:txBody>
          <a:bodyPr/>
          <a:lstStyle/>
          <a:p>
            <a:fld id="{7D9FCBD6-FDDB-4366-8844-330968DA2DBF}" type="slidenum">
              <a:rPr lang="en-US" smtClean="0"/>
              <a:t>‹#›</a:t>
            </a:fld>
            <a:endParaRPr lang="en-US"/>
          </a:p>
        </p:txBody>
      </p:sp>
    </p:spTree>
    <p:extLst>
      <p:ext uri="{BB962C8B-B14F-4D97-AF65-F5344CB8AC3E}">
        <p14:creationId xmlns:p14="http://schemas.microsoft.com/office/powerpoint/2010/main" val="3018770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76E3568-B10F-0B7C-0713-C664FEB39795}"/>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a:p>
        </p:txBody>
      </p:sp>
      <p:sp>
        <p:nvSpPr>
          <p:cNvPr id="3" name="圖片版面配置區 2">
            <a:extLst>
              <a:ext uri="{FF2B5EF4-FFF2-40B4-BE49-F238E27FC236}">
                <a16:creationId xmlns:a16="http://schemas.microsoft.com/office/drawing/2014/main" id="{B2B8B5A7-3F2B-756B-9CB8-ED06048C60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字版面配置區 3">
            <a:extLst>
              <a:ext uri="{FF2B5EF4-FFF2-40B4-BE49-F238E27FC236}">
                <a16:creationId xmlns:a16="http://schemas.microsoft.com/office/drawing/2014/main" id="{2AC92CC6-D56B-4143-C92E-227526DD8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DE2B9EA2-881D-935A-7756-E808293D9CEC}"/>
              </a:ext>
            </a:extLst>
          </p:cNvPr>
          <p:cNvSpPr>
            <a:spLocks noGrp="1"/>
          </p:cNvSpPr>
          <p:nvPr>
            <p:ph type="dt" sz="half" idx="10"/>
          </p:nvPr>
        </p:nvSpPr>
        <p:spPr/>
        <p:txBody>
          <a:bodyPr/>
          <a:lstStyle/>
          <a:p>
            <a:fld id="{30928AE2-9785-4312-80AF-41949A0D17CE}" type="datetimeFigureOut">
              <a:rPr lang="en-US" smtClean="0"/>
              <a:t>10/31/2023</a:t>
            </a:fld>
            <a:endParaRPr lang="en-US"/>
          </a:p>
        </p:txBody>
      </p:sp>
      <p:sp>
        <p:nvSpPr>
          <p:cNvPr id="6" name="頁尾版面配置區 5">
            <a:extLst>
              <a:ext uri="{FF2B5EF4-FFF2-40B4-BE49-F238E27FC236}">
                <a16:creationId xmlns:a16="http://schemas.microsoft.com/office/drawing/2014/main" id="{E265AB6C-AD18-1247-724F-059C64D09206}"/>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BC9403F8-039F-AE20-2B64-EC7CE01F505D}"/>
              </a:ext>
            </a:extLst>
          </p:cNvPr>
          <p:cNvSpPr>
            <a:spLocks noGrp="1"/>
          </p:cNvSpPr>
          <p:nvPr>
            <p:ph type="sldNum" sz="quarter" idx="12"/>
          </p:nvPr>
        </p:nvSpPr>
        <p:spPr/>
        <p:txBody>
          <a:bodyPr/>
          <a:lstStyle/>
          <a:p>
            <a:fld id="{7D9FCBD6-FDDB-4366-8844-330968DA2DBF}" type="slidenum">
              <a:rPr lang="en-US" smtClean="0"/>
              <a:t>‹#›</a:t>
            </a:fld>
            <a:endParaRPr lang="en-US"/>
          </a:p>
        </p:txBody>
      </p:sp>
    </p:spTree>
    <p:extLst>
      <p:ext uri="{BB962C8B-B14F-4D97-AF65-F5344CB8AC3E}">
        <p14:creationId xmlns:p14="http://schemas.microsoft.com/office/powerpoint/2010/main" val="2372965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E91DAA3A-1BB8-CDF5-A584-5F0D2D8CB6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8FF5D2C1-E486-B25B-27A7-392E141642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3">
            <a:extLst>
              <a:ext uri="{FF2B5EF4-FFF2-40B4-BE49-F238E27FC236}">
                <a16:creationId xmlns:a16="http://schemas.microsoft.com/office/drawing/2014/main" id="{A0E3A0CE-B17D-37D6-67FE-E0D409A4AC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928AE2-9785-4312-80AF-41949A0D17CE}" type="datetimeFigureOut">
              <a:rPr lang="en-US" smtClean="0"/>
              <a:t>10/31/2023</a:t>
            </a:fld>
            <a:endParaRPr lang="en-US"/>
          </a:p>
        </p:txBody>
      </p:sp>
      <p:sp>
        <p:nvSpPr>
          <p:cNvPr id="5" name="頁尾版面配置區 4">
            <a:extLst>
              <a:ext uri="{FF2B5EF4-FFF2-40B4-BE49-F238E27FC236}">
                <a16:creationId xmlns:a16="http://schemas.microsoft.com/office/drawing/2014/main" id="{6F2BE2A0-AF11-55AE-428C-51318081DB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投影片編號版面配置區 5">
            <a:extLst>
              <a:ext uri="{FF2B5EF4-FFF2-40B4-BE49-F238E27FC236}">
                <a16:creationId xmlns:a16="http://schemas.microsoft.com/office/drawing/2014/main" id="{FC648A4F-5340-4680-8A2C-0C2F4E1327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FCBD6-FDDB-4366-8844-330968DA2DBF}" type="slidenum">
              <a:rPr lang="en-US" smtClean="0"/>
              <a:t>‹#›</a:t>
            </a:fld>
            <a:endParaRPr lang="en-US"/>
          </a:p>
        </p:txBody>
      </p:sp>
    </p:spTree>
    <p:extLst>
      <p:ext uri="{BB962C8B-B14F-4D97-AF65-F5344CB8AC3E}">
        <p14:creationId xmlns:p14="http://schemas.microsoft.com/office/powerpoint/2010/main" val="2084376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pixologic.com/zclassroom/workshop/getting-started-with-maxon-zbrush" TargetMode="External"/><Relationship Id="rId7" Type="http://schemas.openxmlformats.org/officeDocument/2006/relationships/image" Target="../media/image14.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metascan.ai/support"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hyperlink" Target="https://learn.poly.cam/about"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hyperlink" Target="https://sketchfab.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s://www.yeggi.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6.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all3dp.com/2/fdm-3d-printing-post-processing-an-overview-for-beginners/"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hyperlink" Target="https://www.tinkercad.com/lear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https://www.blender.org/support/tutorial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CiBwrjUeB8U" TargetMode="External"/><Relationship Id="rId7" Type="http://schemas.openxmlformats.org/officeDocument/2006/relationships/image" Target="../media/image9.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17" name="Rectangle 1116">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9" name="Rectangle 1118">
            <a:extLst>
              <a:ext uri="{FF2B5EF4-FFF2-40B4-BE49-F238E27FC236}">
                <a16:creationId xmlns:a16="http://schemas.microsoft.com/office/drawing/2014/main" id="{1561AEE4-4E38-4BAC-976D-E0DE523FC5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1" name="Group 1120">
            <a:extLst>
              <a:ext uri="{FF2B5EF4-FFF2-40B4-BE49-F238E27FC236}">
                <a16:creationId xmlns:a16="http://schemas.microsoft.com/office/drawing/2014/main" id="{F0BC676B-D19A-44DB-910A-0C0E6D4339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431" y="3985"/>
            <a:ext cx="9772765" cy="6858000"/>
            <a:chOff x="1303402" y="3985"/>
            <a:chExt cx="9772765" cy="6858000"/>
          </a:xfrm>
        </p:grpSpPr>
        <p:sp>
          <p:nvSpPr>
            <p:cNvPr id="1122" name="Freeform: Shape 1121">
              <a:extLst>
                <a:ext uri="{FF2B5EF4-FFF2-40B4-BE49-F238E27FC236}">
                  <a16:creationId xmlns:a16="http://schemas.microsoft.com/office/drawing/2014/main" id="{999AA485-A13F-4455-814E-C116AD7E0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23" name="Freeform: Shape 1122">
              <a:extLst>
                <a:ext uri="{FF2B5EF4-FFF2-40B4-BE49-F238E27FC236}">
                  <a16:creationId xmlns:a16="http://schemas.microsoft.com/office/drawing/2014/main" id="{9C90D55F-0AFB-45E5-8815-A4701774C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24" name="Freeform: Shape 1123">
              <a:extLst>
                <a:ext uri="{FF2B5EF4-FFF2-40B4-BE49-F238E27FC236}">
                  <a16:creationId xmlns:a16="http://schemas.microsoft.com/office/drawing/2014/main" id="{D476B6C1-4A41-48E6-8540-FC48FCD769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25" name="Freeform: Shape 1124">
              <a:extLst>
                <a:ext uri="{FF2B5EF4-FFF2-40B4-BE49-F238E27FC236}">
                  <a16:creationId xmlns:a16="http://schemas.microsoft.com/office/drawing/2014/main" id="{3347F445-D2CA-4FEB-AB8E-7A47AB57C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26" name="Freeform: Shape 1125">
              <a:extLst>
                <a:ext uri="{FF2B5EF4-FFF2-40B4-BE49-F238E27FC236}">
                  <a16:creationId xmlns:a16="http://schemas.microsoft.com/office/drawing/2014/main" id="{12F1B3D8-301E-4A54-9284-EB14E9056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127" name="Freeform: Shape 1126">
              <a:extLst>
                <a:ext uri="{FF2B5EF4-FFF2-40B4-BE49-F238E27FC236}">
                  <a16:creationId xmlns:a16="http://schemas.microsoft.com/office/drawing/2014/main" id="{CE4B9C67-860A-4569-AC84-3ADE433D1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28" name="Freeform: Shape 1127">
              <a:extLst>
                <a:ext uri="{FF2B5EF4-FFF2-40B4-BE49-F238E27FC236}">
                  <a16:creationId xmlns:a16="http://schemas.microsoft.com/office/drawing/2014/main" id="{1175B763-A6E6-4AD1-9138-9B1164A7A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標題 1">
            <a:extLst>
              <a:ext uri="{FF2B5EF4-FFF2-40B4-BE49-F238E27FC236}">
                <a16:creationId xmlns:a16="http://schemas.microsoft.com/office/drawing/2014/main" id="{4991B54F-0AF4-5E56-3B24-2BA52E4B740D}"/>
              </a:ext>
            </a:extLst>
          </p:cNvPr>
          <p:cNvSpPr>
            <a:spLocks noGrp="1"/>
          </p:cNvSpPr>
          <p:nvPr>
            <p:ph type="ctrTitle"/>
          </p:nvPr>
        </p:nvSpPr>
        <p:spPr>
          <a:xfrm>
            <a:off x="275358" y="1552377"/>
            <a:ext cx="11640977" cy="2770248"/>
          </a:xfrm>
        </p:spPr>
        <p:txBody>
          <a:bodyPr vert="horz" lIns="91440" tIns="45720" rIns="91440" bIns="45720" rtlCol="0" anchor="ctr">
            <a:normAutofit/>
          </a:bodyPr>
          <a:lstStyle/>
          <a:p>
            <a:r>
              <a:rPr lang="en-US" sz="8000" b="1" u="sng" kern="1200" dirty="0">
                <a:effectLst>
                  <a:outerShdw blurRad="38100" dist="38100" dir="2700000" algn="tl">
                    <a:srgbClr val="000000">
                      <a:alpha val="43137"/>
                    </a:srgbClr>
                  </a:outerShdw>
                </a:effectLst>
                <a:latin typeface="Amasis MT Pro Black" panose="02040A04050005020304" pitchFamily="18" charset="0"/>
              </a:rPr>
              <a:t>3D Printed Museum </a:t>
            </a:r>
            <a:br>
              <a:rPr lang="en-US" sz="8000" b="1" u="sng" kern="1200" dirty="0">
                <a:effectLst>
                  <a:outerShdw blurRad="38100" dist="38100" dir="2700000" algn="tl">
                    <a:srgbClr val="000000">
                      <a:alpha val="43137"/>
                    </a:srgbClr>
                  </a:outerShdw>
                </a:effectLst>
                <a:latin typeface="Amasis MT Pro Black" panose="02040A04050005020304" pitchFamily="18" charset="0"/>
              </a:rPr>
            </a:br>
            <a:r>
              <a:rPr lang="en-US" sz="8000" b="1" u="sng" kern="1200" dirty="0">
                <a:effectLst>
                  <a:outerShdw blurRad="38100" dist="38100" dir="2700000" algn="tl">
                    <a:srgbClr val="000000">
                      <a:alpha val="43137"/>
                    </a:srgbClr>
                  </a:outerShdw>
                </a:effectLst>
                <a:latin typeface="Amasis MT Pro Black" panose="02040A04050005020304" pitchFamily="18" charset="0"/>
              </a:rPr>
              <a:t>Competition</a:t>
            </a:r>
          </a:p>
        </p:txBody>
      </p:sp>
      <p:sp>
        <p:nvSpPr>
          <p:cNvPr id="1112" name="標題 1">
            <a:extLst>
              <a:ext uri="{FF2B5EF4-FFF2-40B4-BE49-F238E27FC236}">
                <a16:creationId xmlns:a16="http://schemas.microsoft.com/office/drawing/2014/main" id="{345ABFB3-1C3A-F751-778E-C2B059EB5DDF}"/>
              </a:ext>
            </a:extLst>
          </p:cNvPr>
          <p:cNvSpPr txBox="1">
            <a:spLocks/>
          </p:cNvSpPr>
          <p:nvPr/>
        </p:nvSpPr>
        <p:spPr>
          <a:xfrm>
            <a:off x="162441" y="4322625"/>
            <a:ext cx="12191695" cy="114789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5400" b="1" dirty="0">
                <a:solidFill>
                  <a:schemeClr val="tx1">
                    <a:lumMod val="75000"/>
                    <a:lumOff val="25000"/>
                  </a:schemeClr>
                </a:solidFill>
                <a:latin typeface="Agency FB" panose="020B0503020202020204" pitchFamily="34" charset="0"/>
                <a:ea typeface="+mn-ea"/>
                <a:cs typeface="+mn-cs"/>
              </a:rPr>
              <a:t>Recreating </a:t>
            </a:r>
            <a:r>
              <a:rPr lang="en-US" sz="5400" b="1" spc="-300" dirty="0">
                <a:solidFill>
                  <a:schemeClr val="tx1">
                    <a:lumMod val="75000"/>
                    <a:lumOff val="25000"/>
                  </a:schemeClr>
                </a:solidFill>
                <a:latin typeface="Agency FB" panose="020B0503020202020204" pitchFamily="34" charset="0"/>
                <a:ea typeface="+mn-ea"/>
                <a:cs typeface="+mn-cs"/>
              </a:rPr>
              <a:t>Hong</a:t>
            </a:r>
            <a:r>
              <a:rPr lang="en-US" sz="5400" b="1" dirty="0">
                <a:solidFill>
                  <a:schemeClr val="tx1">
                    <a:lumMod val="75000"/>
                    <a:lumOff val="25000"/>
                  </a:schemeClr>
                </a:solidFill>
                <a:latin typeface="Agency FB" panose="020B0503020202020204" pitchFamily="34" charset="0"/>
                <a:ea typeface="+mn-ea"/>
                <a:cs typeface="+mn-cs"/>
              </a:rPr>
              <a:t> Kong in the 1960s &amp; 1970s</a:t>
            </a:r>
          </a:p>
        </p:txBody>
      </p:sp>
    </p:spTree>
    <p:extLst>
      <p:ext uri="{BB962C8B-B14F-4D97-AF65-F5344CB8AC3E}">
        <p14:creationId xmlns:p14="http://schemas.microsoft.com/office/powerpoint/2010/main" val="3549533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35" name="Freeform: Shape 3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標題 1">
            <a:extLst>
              <a:ext uri="{FF2B5EF4-FFF2-40B4-BE49-F238E27FC236}">
                <a16:creationId xmlns:a16="http://schemas.microsoft.com/office/drawing/2014/main" id="{782F5B8C-01FB-2BE2-67C1-A39E54E6D8DA}"/>
              </a:ext>
            </a:extLst>
          </p:cNvPr>
          <p:cNvSpPr txBox="1">
            <a:spLocks/>
          </p:cNvSpPr>
          <p:nvPr/>
        </p:nvSpPr>
        <p:spPr>
          <a:xfrm>
            <a:off x="1101103" y="143486"/>
            <a:ext cx="10489818" cy="11783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err="1">
                <a:solidFill>
                  <a:schemeClr val="tx2"/>
                </a:solidFill>
                <a:latin typeface="Amasis MT Pro Black" panose="02040A04050005020304" pitchFamily="18" charset="0"/>
              </a:rPr>
              <a:t>Solidworks</a:t>
            </a:r>
            <a:endParaRPr lang="en-US" sz="5400" b="1" dirty="0">
              <a:solidFill>
                <a:schemeClr val="tx2"/>
              </a:solidFill>
              <a:latin typeface="Amasis MT Pro Black" panose="02040A04050005020304" pitchFamily="18" charset="0"/>
            </a:endParaRPr>
          </a:p>
        </p:txBody>
      </p:sp>
      <p:sp>
        <p:nvSpPr>
          <p:cNvPr id="6" name="Content Placeholder 2">
            <a:extLst>
              <a:ext uri="{FF2B5EF4-FFF2-40B4-BE49-F238E27FC236}">
                <a16:creationId xmlns:a16="http://schemas.microsoft.com/office/drawing/2014/main" id="{FC6FAF0E-8A29-C634-65CA-AF8F994CFA16}"/>
              </a:ext>
            </a:extLst>
          </p:cNvPr>
          <p:cNvSpPr>
            <a:spLocks noGrp="1"/>
          </p:cNvSpPr>
          <p:nvPr>
            <p:ph idx="1"/>
          </p:nvPr>
        </p:nvSpPr>
        <p:spPr>
          <a:xfrm>
            <a:off x="780787" y="1433503"/>
            <a:ext cx="5565225" cy="5143380"/>
          </a:xfrm>
        </p:spPr>
        <p:txBody>
          <a:bodyPr vert="horz" lIns="91440" tIns="45720" rIns="91440" bIns="45720" rtlCol="0" anchor="ctr">
            <a:normAutofit/>
          </a:bodyPr>
          <a:lstStyle/>
          <a:p>
            <a:pPr marL="114300" indent="0">
              <a:buNone/>
            </a:pPr>
            <a:r>
              <a:rPr lang="en-US" b="1" u="sng" dirty="0">
                <a:latin typeface="DengXian" panose="02010600030101010101" pitchFamily="2" charset="-122"/>
                <a:ea typeface="DengXian" panose="02010600030101010101" pitchFamily="2" charset="-122"/>
                <a:cs typeface="Calibri"/>
              </a:rPr>
              <a:t>Pros:</a:t>
            </a:r>
          </a:p>
          <a:p>
            <a:pPr marL="571500" indent="-457200">
              <a:buFont typeface="Wingdings" panose="05000000000000000000" pitchFamily="2" charset="2"/>
              <a:buChar char="Ø"/>
            </a:pPr>
            <a:r>
              <a:rPr lang="en-US" sz="2000" dirty="0">
                <a:latin typeface="DengXian" panose="02010600030101010101" pitchFamily="2" charset="-122"/>
                <a:ea typeface="DengXian" panose="02010600030101010101" pitchFamily="2" charset="-122"/>
                <a:cs typeface="Calibri"/>
              </a:rPr>
              <a:t>User-Friendly Interface</a:t>
            </a:r>
          </a:p>
          <a:p>
            <a:pPr marL="571500" indent="-457200">
              <a:buFont typeface="Wingdings" panose="05000000000000000000" pitchFamily="2" charset="2"/>
              <a:buChar char="Ø"/>
            </a:pPr>
            <a:r>
              <a:rPr lang="en-US" sz="2000" dirty="0">
                <a:latin typeface="DengXian" panose="02010600030101010101" pitchFamily="2" charset="-122"/>
                <a:ea typeface="DengXian" panose="02010600030101010101" pitchFamily="2" charset="-122"/>
                <a:cs typeface="Calibri"/>
              </a:rPr>
              <a:t>Excels in assembly modeling, enabling the design of complex mechanical systems</a:t>
            </a:r>
          </a:p>
          <a:p>
            <a:pPr marL="571500" indent="-457200">
              <a:buFont typeface="Wingdings" panose="05000000000000000000" pitchFamily="2" charset="2"/>
              <a:buChar char="Ø"/>
            </a:pPr>
            <a:r>
              <a:rPr lang="en-US" sz="2000" dirty="0">
                <a:latin typeface="DengXian" panose="02010600030101010101" pitchFamily="2" charset="-122"/>
                <a:ea typeface="DengXian" panose="02010600030101010101" pitchFamily="2" charset="-122"/>
                <a:cs typeface="Calibri"/>
              </a:rPr>
              <a:t>Provide a comprehensive set of design and engineering tools, including parametric modeling, assemblies, and simulation</a:t>
            </a:r>
          </a:p>
          <a:p>
            <a:pPr marL="571500" indent="-457200">
              <a:buFont typeface="Wingdings" panose="05000000000000000000" pitchFamily="2" charset="2"/>
              <a:buChar char="Ø"/>
            </a:pPr>
            <a:endParaRPr lang="en-US" sz="400" dirty="0">
              <a:latin typeface="DengXian" panose="02010600030101010101" pitchFamily="2" charset="-122"/>
              <a:ea typeface="DengXian" panose="02010600030101010101" pitchFamily="2" charset="-122"/>
              <a:cs typeface="Calibri"/>
            </a:endParaRPr>
          </a:p>
          <a:p>
            <a:pPr marL="114300" indent="0">
              <a:buNone/>
            </a:pPr>
            <a:r>
              <a:rPr lang="en-US" b="1" u="sng" dirty="0">
                <a:latin typeface="DengXian" panose="02010600030101010101" pitchFamily="2" charset="-122"/>
                <a:ea typeface="DengXian" panose="02010600030101010101" pitchFamily="2" charset="-122"/>
                <a:cs typeface="Calibri"/>
              </a:rPr>
              <a:t>Cons</a:t>
            </a:r>
          </a:p>
          <a:p>
            <a:pPr marL="457200" indent="-342900">
              <a:buFont typeface="Wingdings" panose="05000000000000000000" pitchFamily="2" charset="2"/>
              <a:buChar char="Ø"/>
            </a:pPr>
            <a:r>
              <a:rPr lang="en-US" sz="2000" dirty="0">
                <a:latin typeface="DengXian" panose="02010600030101010101" pitchFamily="2" charset="-122"/>
                <a:ea typeface="DengXian" panose="02010600030101010101" pitchFamily="2" charset="-122"/>
                <a:cs typeface="Calibri"/>
              </a:rPr>
              <a:t>Cost and Hardware requirement is high</a:t>
            </a:r>
          </a:p>
          <a:p>
            <a:pPr marL="457200" indent="-342900">
              <a:buFont typeface="Wingdings" panose="05000000000000000000" pitchFamily="2" charset="2"/>
              <a:buChar char="Ø"/>
            </a:pPr>
            <a:r>
              <a:rPr lang="en-US" sz="2000" dirty="0">
                <a:latin typeface="DengXian" panose="02010600030101010101" pitchFamily="2" charset="-122"/>
                <a:ea typeface="DengXian" panose="02010600030101010101" pitchFamily="2" charset="-122"/>
                <a:cs typeface="Calibri"/>
              </a:rPr>
              <a:t>SolidWorks is designed for Windows only</a:t>
            </a:r>
          </a:p>
          <a:p>
            <a:pPr marL="457200" indent="-342900">
              <a:buFont typeface="Wingdings" panose="05000000000000000000" pitchFamily="2" charset="2"/>
              <a:buChar char="Ø"/>
            </a:pPr>
            <a:endParaRPr lang="en-US" sz="2400" dirty="0">
              <a:latin typeface="DengXian" panose="02010600030101010101" pitchFamily="2" charset="-122"/>
              <a:ea typeface="DengXian" panose="02010600030101010101" pitchFamily="2" charset="-122"/>
              <a:cs typeface="Calibri"/>
            </a:endParaRPr>
          </a:p>
        </p:txBody>
      </p:sp>
      <p:sp>
        <p:nvSpPr>
          <p:cNvPr id="10" name="文字方塊 9">
            <a:extLst>
              <a:ext uri="{FF2B5EF4-FFF2-40B4-BE49-F238E27FC236}">
                <a16:creationId xmlns:a16="http://schemas.microsoft.com/office/drawing/2014/main" id="{389F8195-C756-0B1C-1780-1409212D9D2B}"/>
              </a:ext>
            </a:extLst>
          </p:cNvPr>
          <p:cNvSpPr txBox="1"/>
          <p:nvPr/>
        </p:nvSpPr>
        <p:spPr>
          <a:xfrm>
            <a:off x="7376158" y="4890283"/>
            <a:ext cx="3431152" cy="276999"/>
          </a:xfrm>
          <a:prstGeom prst="rect">
            <a:avLst/>
          </a:prstGeom>
          <a:noFill/>
        </p:spPr>
        <p:txBody>
          <a:bodyPr wrap="square">
            <a:spAutoFit/>
          </a:bodyPr>
          <a:lstStyle/>
          <a:p>
            <a:r>
              <a:rPr lang="en-US" sz="1200" dirty="0"/>
              <a:t>Photo credit: FreeImages.com/</a:t>
            </a:r>
            <a:r>
              <a:rPr lang="en-US" sz="1200" dirty="0" err="1"/>
              <a:t>meltingdog</a:t>
            </a:r>
            <a:endParaRPr lang="en-US" sz="1200" dirty="0"/>
          </a:p>
        </p:txBody>
      </p:sp>
      <p:pic>
        <p:nvPicPr>
          <p:cNvPr id="12" name="圖片 11" descr="一張含有 室內, 電視機, 牆, 電視 的圖片&#10;&#10;自動產生的描述">
            <a:extLst>
              <a:ext uri="{FF2B5EF4-FFF2-40B4-BE49-F238E27FC236}">
                <a16:creationId xmlns:a16="http://schemas.microsoft.com/office/drawing/2014/main" id="{01A625F9-E387-EB16-572D-2BFE7C4EB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0484" y="1530174"/>
            <a:ext cx="4452641" cy="3363031"/>
          </a:xfrm>
          <a:prstGeom prst="rect">
            <a:avLst/>
          </a:prstGeom>
        </p:spPr>
      </p:pic>
    </p:spTree>
    <p:extLst>
      <p:ext uri="{BB962C8B-B14F-4D97-AF65-F5344CB8AC3E}">
        <p14:creationId xmlns:p14="http://schemas.microsoft.com/office/powerpoint/2010/main" val="3769406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35" name="Freeform: Shape 3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Content Placeholder 2">
            <a:extLst>
              <a:ext uri="{FF2B5EF4-FFF2-40B4-BE49-F238E27FC236}">
                <a16:creationId xmlns:a16="http://schemas.microsoft.com/office/drawing/2014/main" id="{47E38898-EC07-E018-1AA0-2D7AE4CE5823}"/>
              </a:ext>
            </a:extLst>
          </p:cNvPr>
          <p:cNvSpPr>
            <a:spLocks noGrp="1"/>
          </p:cNvSpPr>
          <p:nvPr>
            <p:ph idx="1"/>
          </p:nvPr>
        </p:nvSpPr>
        <p:spPr>
          <a:xfrm>
            <a:off x="616912" y="1366642"/>
            <a:ext cx="5479088" cy="4651587"/>
          </a:xfrm>
        </p:spPr>
        <p:txBody>
          <a:bodyPr vert="horz" lIns="91440" tIns="45720" rIns="91440" bIns="45720" rtlCol="0" anchor="ctr">
            <a:noAutofit/>
          </a:bodyPr>
          <a:lstStyle/>
          <a:p>
            <a:pPr indent="0">
              <a:buNone/>
            </a:pPr>
            <a:endParaRPr lang="en-US" sz="2000" dirty="0">
              <a:ea typeface="Calibri"/>
              <a:cs typeface="Calibri"/>
            </a:endParaRPr>
          </a:p>
          <a:p>
            <a:pPr marL="342900"/>
            <a:r>
              <a:rPr lang="en-US" sz="2000" dirty="0">
                <a:latin typeface="DengXian" panose="02010600030101010101" pitchFamily="2" charset="-122"/>
                <a:ea typeface="DengXian" panose="02010600030101010101" pitchFamily="2" charset="-122"/>
              </a:rPr>
              <a:t>For 3D Scanning clean up, 3D Printing, 3D Modeling, 3D Sculpting</a:t>
            </a:r>
            <a:endParaRPr lang="en-US" sz="2000" dirty="0">
              <a:latin typeface="DengXian" panose="02010600030101010101" pitchFamily="2" charset="-122"/>
              <a:ea typeface="DengXian" panose="02010600030101010101" pitchFamily="2" charset="-122"/>
              <a:cs typeface="Calibri"/>
            </a:endParaRPr>
          </a:p>
          <a:p>
            <a:pPr marL="114300"/>
            <a:endParaRPr lang="en-US" sz="2000" dirty="0">
              <a:latin typeface="DengXian" panose="02010600030101010101" pitchFamily="2" charset="-122"/>
              <a:ea typeface="DengXian" panose="02010600030101010101" pitchFamily="2" charset="-122"/>
              <a:cs typeface="Calibri"/>
            </a:endParaRPr>
          </a:p>
          <a:p>
            <a:pPr marL="342900"/>
            <a:r>
              <a:rPr lang="en-US" sz="2000" dirty="0">
                <a:latin typeface="DengXian" panose="02010600030101010101" pitchFamily="2" charset="-122"/>
                <a:ea typeface="DengXian" panose="02010600030101010101" pitchFamily="2" charset="-122"/>
              </a:rPr>
              <a:t>Online tutorial:</a:t>
            </a:r>
            <a:br>
              <a:rPr lang="en-US" sz="2000" dirty="0">
                <a:latin typeface="DengXian" panose="02010600030101010101" pitchFamily="2" charset="-122"/>
                <a:ea typeface="DengXian" panose="02010600030101010101" pitchFamily="2" charset="-122"/>
              </a:rPr>
            </a:br>
            <a:r>
              <a:rPr lang="en-US" sz="2000" dirty="0">
                <a:latin typeface="DengXian" panose="02010600030101010101" pitchFamily="2" charset="-122"/>
                <a:ea typeface="DengXian" panose="02010600030101010101" pitchFamily="2" charset="-122"/>
                <a:hlinkClick r:id="rId3"/>
              </a:rPr>
              <a:t>https://pixologic.com/zclassroom/workshop/getting-started-with-maxon-zbrush</a:t>
            </a:r>
            <a:r>
              <a:rPr lang="en-US" sz="2000" dirty="0">
                <a:latin typeface="DengXian" panose="02010600030101010101" pitchFamily="2" charset="-122"/>
                <a:ea typeface="DengXian" panose="02010600030101010101" pitchFamily="2" charset="-122"/>
              </a:rPr>
              <a:t> </a:t>
            </a:r>
          </a:p>
          <a:p>
            <a:pPr marL="114300"/>
            <a:endParaRPr lang="en-US" sz="2000" dirty="0">
              <a:latin typeface="DengXian" panose="02010600030101010101" pitchFamily="2" charset="-122"/>
              <a:ea typeface="DengXian" panose="02010600030101010101" pitchFamily="2" charset="-122"/>
              <a:cs typeface="Calibri"/>
            </a:endParaRPr>
          </a:p>
          <a:p>
            <a:pPr marL="457200"/>
            <a:r>
              <a:rPr lang="en-US" sz="2000" dirty="0">
                <a:latin typeface="DengXian" panose="02010600030101010101" pitchFamily="2" charset="-122"/>
                <a:ea typeface="DengXian" panose="02010600030101010101" pitchFamily="2" charset="-122"/>
              </a:rPr>
              <a:t>Software installed on high-performance workstations in the Learning Garden and </a:t>
            </a:r>
            <a:r>
              <a:rPr lang="en-US" sz="2000" dirty="0" err="1">
                <a:latin typeface="DengXian" panose="02010600030101010101" pitchFamily="2" charset="-122"/>
                <a:ea typeface="DengXian" panose="02010600030101010101" pitchFamily="2" charset="-122"/>
              </a:rPr>
              <a:t>MakerSpace</a:t>
            </a:r>
            <a:endParaRPr lang="en-US" sz="2000" dirty="0">
              <a:latin typeface="DengXian" panose="02010600030101010101" pitchFamily="2" charset="-122"/>
              <a:ea typeface="DengXian" panose="02010600030101010101" pitchFamily="2" charset="-122"/>
            </a:endParaRPr>
          </a:p>
          <a:p>
            <a:pPr marL="457200"/>
            <a:endParaRPr lang="en-US" sz="2000" dirty="0">
              <a:solidFill>
                <a:schemeClr val="tx2"/>
              </a:solidFill>
              <a:latin typeface="DengXian" panose="02010600030101010101" pitchFamily="2" charset="-122"/>
              <a:ea typeface="DengXian" panose="02010600030101010101" pitchFamily="2" charset="-122"/>
            </a:endParaRPr>
          </a:p>
          <a:p>
            <a:pPr marL="457200"/>
            <a:r>
              <a:rPr lang="en-US" sz="2000" dirty="0">
                <a:latin typeface="DengXian" panose="02010600030101010101" pitchFamily="2" charset="-122"/>
                <a:ea typeface="DengXian" panose="02010600030101010101" pitchFamily="2" charset="-122"/>
              </a:rPr>
              <a:t>Difficulty: </a:t>
            </a:r>
            <a:endParaRPr lang="en-US" sz="1800" dirty="0">
              <a:latin typeface="DengXian" panose="02010600030101010101" pitchFamily="2" charset="-122"/>
              <a:ea typeface="DengXian" panose="02010600030101010101" pitchFamily="2" charset="-122"/>
            </a:endParaRPr>
          </a:p>
        </p:txBody>
      </p:sp>
      <p:pic>
        <p:nvPicPr>
          <p:cNvPr id="13" name="圖片 12">
            <a:extLst>
              <a:ext uri="{FF2B5EF4-FFF2-40B4-BE49-F238E27FC236}">
                <a16:creationId xmlns:a16="http://schemas.microsoft.com/office/drawing/2014/main" id="{F93C1DB8-C925-8BEE-570D-07D6EA56AF6B}"/>
              </a:ext>
            </a:extLst>
          </p:cNvPr>
          <p:cNvPicPr>
            <a:picLocks noChangeAspect="1"/>
          </p:cNvPicPr>
          <p:nvPr/>
        </p:nvPicPr>
        <p:blipFill>
          <a:blip r:embed="rId4"/>
          <a:stretch>
            <a:fillRect/>
          </a:stretch>
        </p:blipFill>
        <p:spPr>
          <a:xfrm>
            <a:off x="3842517" y="4930694"/>
            <a:ext cx="3441860" cy="1568880"/>
          </a:xfrm>
          <a:prstGeom prst="rect">
            <a:avLst/>
          </a:prstGeom>
        </p:spPr>
      </p:pic>
      <p:sp>
        <p:nvSpPr>
          <p:cNvPr id="15" name="標題 1">
            <a:extLst>
              <a:ext uri="{FF2B5EF4-FFF2-40B4-BE49-F238E27FC236}">
                <a16:creationId xmlns:a16="http://schemas.microsoft.com/office/drawing/2014/main" id="{782F5B8C-01FB-2BE2-67C1-A39E54E6D8DA}"/>
              </a:ext>
            </a:extLst>
          </p:cNvPr>
          <p:cNvSpPr txBox="1">
            <a:spLocks/>
          </p:cNvSpPr>
          <p:nvPr/>
        </p:nvSpPr>
        <p:spPr>
          <a:xfrm>
            <a:off x="1101103" y="143486"/>
            <a:ext cx="10489818" cy="11783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err="1">
                <a:solidFill>
                  <a:schemeClr val="tx2"/>
                </a:solidFill>
                <a:latin typeface="Amasis MT Pro Black" panose="02040A04050005020304" pitchFamily="18" charset="0"/>
              </a:rPr>
              <a:t>ZBrush</a:t>
            </a:r>
            <a:endParaRPr lang="en-US" sz="5400" b="1" dirty="0">
              <a:solidFill>
                <a:schemeClr val="tx2"/>
              </a:solidFill>
              <a:latin typeface="Amasis MT Pro Black" panose="02040A04050005020304" pitchFamily="18" charset="0"/>
            </a:endParaRPr>
          </a:p>
        </p:txBody>
      </p:sp>
      <p:pic>
        <p:nvPicPr>
          <p:cNvPr id="2" name="Picture 6" descr="ZBrush Logo">
            <a:extLst>
              <a:ext uri="{FF2B5EF4-FFF2-40B4-BE49-F238E27FC236}">
                <a16:creationId xmlns:a16="http://schemas.microsoft.com/office/drawing/2014/main" id="{F43844BC-21F4-B3AE-2D07-B114EF044DB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284377" y="1661012"/>
            <a:ext cx="4681286" cy="2930485"/>
          </a:xfrm>
          <a:prstGeom prst="rect">
            <a:avLst/>
          </a:prstGeom>
          <a:noFill/>
          <a:extLst>
            <a:ext uri="{909E8E84-426E-40DD-AFC4-6F175D3DCCD1}">
              <a14:hiddenFill xmlns:a14="http://schemas.microsoft.com/office/drawing/2010/main">
                <a:solidFill>
                  <a:srgbClr val="FFFFFF"/>
                </a:solidFill>
              </a14:hiddenFill>
            </a:ext>
          </a:extLst>
        </p:spPr>
      </p:pic>
      <p:pic>
        <p:nvPicPr>
          <p:cNvPr id="3" name="圖形 2" descr="評分 3 星 以實心填滿">
            <a:extLst>
              <a:ext uri="{FF2B5EF4-FFF2-40B4-BE49-F238E27FC236}">
                <a16:creationId xmlns:a16="http://schemas.microsoft.com/office/drawing/2014/main" id="{AE3AFD4D-4157-22EE-410C-B4B79561C9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01523" y="5282409"/>
            <a:ext cx="914400" cy="914400"/>
          </a:xfrm>
          <a:prstGeom prst="rect">
            <a:avLst/>
          </a:prstGeom>
        </p:spPr>
      </p:pic>
    </p:spTree>
    <p:extLst>
      <p:ext uri="{BB962C8B-B14F-4D97-AF65-F5344CB8AC3E}">
        <p14:creationId xmlns:p14="http://schemas.microsoft.com/office/powerpoint/2010/main" val="649168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1FE1926-AF97-CB1E-C27D-8665A193A5B5}"/>
              </a:ext>
            </a:extLst>
          </p:cNvPr>
          <p:cNvSpPr>
            <a:spLocks noGrp="1"/>
          </p:cNvSpPr>
          <p:nvPr>
            <p:ph idx="1"/>
          </p:nvPr>
        </p:nvSpPr>
        <p:spPr>
          <a:xfrm>
            <a:off x="804671" y="1229506"/>
            <a:ext cx="5612996" cy="5143380"/>
          </a:xfrm>
        </p:spPr>
        <p:txBody>
          <a:bodyPr vert="horz" lIns="91440" tIns="45720" rIns="91440" bIns="45720" rtlCol="0" anchor="ctr">
            <a:normAutofit/>
          </a:bodyPr>
          <a:lstStyle/>
          <a:p>
            <a:pPr marL="114300" indent="0">
              <a:buNone/>
            </a:pPr>
            <a:r>
              <a:rPr lang="en-US" b="1" u="sng" dirty="0">
                <a:solidFill>
                  <a:schemeClr val="tx1">
                    <a:lumMod val="95000"/>
                    <a:lumOff val="5000"/>
                  </a:schemeClr>
                </a:solidFill>
                <a:latin typeface="DengXian" panose="02010600030101010101" pitchFamily="2" charset="-122"/>
                <a:ea typeface="DengXian" panose="02010600030101010101" pitchFamily="2" charset="-122"/>
                <a:cs typeface="Calibri"/>
              </a:rPr>
              <a:t>Pros:</a:t>
            </a:r>
          </a:p>
          <a:p>
            <a:pPr marL="571500" indent="-457200">
              <a:buFont typeface="Wingdings" panose="05000000000000000000" pitchFamily="2" charset="2"/>
              <a:buChar char="Ø"/>
            </a:pPr>
            <a:r>
              <a:rPr lang="en-US" altLang="ja-JP" sz="2000" dirty="0">
                <a:solidFill>
                  <a:schemeClr val="tx1">
                    <a:lumMod val="95000"/>
                    <a:lumOff val="5000"/>
                  </a:schemeClr>
                </a:solidFill>
                <a:latin typeface="DengXian" panose="02010600030101010101" pitchFamily="2" charset="-122"/>
                <a:ea typeface="DengXian" panose="02010600030101010101" pitchFamily="2" charset="-122"/>
              </a:rPr>
              <a:t>Advanced sculpting capabilities</a:t>
            </a:r>
          </a:p>
          <a:p>
            <a:pPr marL="571500" indent="-457200">
              <a:buFont typeface="Wingdings" panose="05000000000000000000" pitchFamily="2" charset="2"/>
              <a:buChar char="Ø"/>
            </a:pPr>
            <a:r>
              <a:rPr lang="en-US" altLang="ja-JP" sz="2000" dirty="0">
                <a:solidFill>
                  <a:schemeClr val="tx1">
                    <a:lumMod val="95000"/>
                    <a:lumOff val="5000"/>
                  </a:schemeClr>
                </a:solidFill>
                <a:latin typeface="DengXian" panose="02010600030101010101" pitchFamily="2" charset="-122"/>
                <a:ea typeface="DengXian" panose="02010600030101010101" pitchFamily="2" charset="-122"/>
              </a:rPr>
              <a:t>Integration with other 3D software</a:t>
            </a:r>
          </a:p>
          <a:p>
            <a:pPr marL="571500" indent="-457200">
              <a:buFont typeface="Wingdings" panose="05000000000000000000" pitchFamily="2" charset="2"/>
              <a:buChar char="Ø"/>
            </a:pPr>
            <a:endParaRPr lang="en-US" sz="400" dirty="0">
              <a:solidFill>
                <a:schemeClr val="tx1">
                  <a:lumMod val="95000"/>
                  <a:lumOff val="5000"/>
                </a:schemeClr>
              </a:solidFill>
              <a:latin typeface="DengXian" panose="02010600030101010101" pitchFamily="2" charset="-122"/>
              <a:ea typeface="DengXian" panose="02010600030101010101" pitchFamily="2" charset="-122"/>
              <a:cs typeface="Calibri"/>
            </a:endParaRPr>
          </a:p>
          <a:p>
            <a:pPr marL="114300" indent="0">
              <a:buNone/>
            </a:pPr>
            <a:r>
              <a:rPr lang="en-US" b="1" u="sng" dirty="0">
                <a:solidFill>
                  <a:schemeClr val="tx1">
                    <a:lumMod val="95000"/>
                    <a:lumOff val="5000"/>
                  </a:schemeClr>
                </a:solidFill>
                <a:latin typeface="DengXian" panose="02010600030101010101" pitchFamily="2" charset="-122"/>
                <a:ea typeface="DengXian" panose="02010600030101010101" pitchFamily="2" charset="-122"/>
                <a:cs typeface="Calibri"/>
              </a:rPr>
              <a:t>Cons</a:t>
            </a:r>
          </a:p>
          <a:p>
            <a:pPr marL="457200" indent="-342900">
              <a:buFont typeface="Wingdings" panose="05000000000000000000" pitchFamily="2" charset="2"/>
              <a:buChar char="Ø"/>
            </a:pPr>
            <a:r>
              <a:rPr lang="en-US" sz="2000" dirty="0">
                <a:solidFill>
                  <a:schemeClr val="tx1">
                    <a:lumMod val="95000"/>
                    <a:lumOff val="5000"/>
                  </a:schemeClr>
                </a:solidFill>
                <a:latin typeface="DengXian" panose="02010600030101010101" pitchFamily="2" charset="-122"/>
                <a:ea typeface="DengXian" panose="02010600030101010101" pitchFamily="2" charset="-122"/>
                <a:cs typeface="Calibri"/>
              </a:rPr>
              <a:t>Difficult for beginners to grasp all of its features and functionalities</a:t>
            </a:r>
          </a:p>
          <a:p>
            <a:pPr marL="457200" indent="-342900">
              <a:buFont typeface="Wingdings" panose="05000000000000000000" pitchFamily="2" charset="2"/>
              <a:buChar char="Ø"/>
            </a:pPr>
            <a:r>
              <a:rPr lang="en-US" sz="2000" dirty="0">
                <a:solidFill>
                  <a:schemeClr val="tx1">
                    <a:lumMod val="95000"/>
                    <a:lumOff val="5000"/>
                  </a:schemeClr>
                </a:solidFill>
                <a:latin typeface="DengXian" panose="02010600030101010101" pitchFamily="2" charset="-122"/>
                <a:ea typeface="DengXian" panose="02010600030101010101" pitchFamily="2" charset="-122"/>
                <a:cs typeface="Calibri"/>
              </a:rPr>
              <a:t>Complex software interface </a:t>
            </a:r>
          </a:p>
        </p:txBody>
      </p:sp>
      <p:grpSp>
        <p:nvGrpSpPr>
          <p:cNvPr id="34" name="Group 3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35" name="Freeform: Shape 3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標題 1">
            <a:extLst>
              <a:ext uri="{FF2B5EF4-FFF2-40B4-BE49-F238E27FC236}">
                <a16:creationId xmlns:a16="http://schemas.microsoft.com/office/drawing/2014/main" id="{57A85AAC-A684-ED6A-54A1-CEAC4961F817}"/>
              </a:ext>
            </a:extLst>
          </p:cNvPr>
          <p:cNvSpPr txBox="1">
            <a:spLocks/>
          </p:cNvSpPr>
          <p:nvPr/>
        </p:nvSpPr>
        <p:spPr>
          <a:xfrm>
            <a:off x="1101103" y="143486"/>
            <a:ext cx="10489818" cy="11783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err="1">
                <a:solidFill>
                  <a:schemeClr val="tx2"/>
                </a:solidFill>
                <a:latin typeface="Amasis MT Pro Black" panose="02040A04050005020304" pitchFamily="18" charset="0"/>
              </a:rPr>
              <a:t>ZBrush</a:t>
            </a:r>
            <a:endParaRPr lang="en-US" sz="5400" b="1" dirty="0">
              <a:solidFill>
                <a:schemeClr val="tx2"/>
              </a:solidFill>
              <a:latin typeface="Amasis MT Pro Black" panose="02040A04050005020304" pitchFamily="18" charset="0"/>
            </a:endParaRPr>
          </a:p>
        </p:txBody>
      </p:sp>
      <p:pic>
        <p:nvPicPr>
          <p:cNvPr id="2" name="Picture 6" descr="ZBrush Logo">
            <a:extLst>
              <a:ext uri="{FF2B5EF4-FFF2-40B4-BE49-F238E27FC236}">
                <a16:creationId xmlns:a16="http://schemas.microsoft.com/office/drawing/2014/main" id="{A819692B-B675-11ED-B95C-2AD77D31FB2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84377" y="1661012"/>
            <a:ext cx="4681286" cy="2930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913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6" name="Rectangle 1075">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Rectangle 1077">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080" name="Freeform: Shape 1079">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2" name="Group 1081">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083" name="Freeform: Shape 1082">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4" name="Freeform: Shape 1083">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5" name="Freeform: Shape 1084">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6" name="Freeform: Shape 1085">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7" name="Freeform: Shape 1086">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8" name="Freeform: Shape 1087">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9" name="Freeform: Shape 1088">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標題 1">
            <a:extLst>
              <a:ext uri="{FF2B5EF4-FFF2-40B4-BE49-F238E27FC236}">
                <a16:creationId xmlns:a16="http://schemas.microsoft.com/office/drawing/2014/main" id="{4991B54F-0AF4-5E56-3B24-2BA52E4B740D}"/>
              </a:ext>
            </a:extLst>
          </p:cNvPr>
          <p:cNvSpPr>
            <a:spLocks noGrp="1"/>
          </p:cNvSpPr>
          <p:nvPr>
            <p:ph type="ctrTitle"/>
          </p:nvPr>
        </p:nvSpPr>
        <p:spPr>
          <a:xfrm>
            <a:off x="1521650" y="2235041"/>
            <a:ext cx="9322031" cy="2387918"/>
          </a:xfrm>
        </p:spPr>
        <p:txBody>
          <a:bodyPr anchor="ctr">
            <a:normAutofit/>
          </a:bodyPr>
          <a:lstStyle/>
          <a:p>
            <a:r>
              <a:rPr lang="en-US" sz="5400" dirty="0">
                <a:solidFill>
                  <a:schemeClr val="tx2"/>
                </a:solidFill>
                <a:latin typeface="Amasis MT Pro Black" panose="02040A04050005020304" pitchFamily="18" charset="0"/>
              </a:rPr>
              <a:t>3D scanning and touch-up</a:t>
            </a:r>
            <a:endParaRPr lang="en-US" sz="5200" b="1" dirty="0">
              <a:solidFill>
                <a:schemeClr val="tx2"/>
              </a:solidFill>
              <a:effectLst>
                <a:outerShdw blurRad="38100" dist="38100" dir="2700000" algn="tl">
                  <a:srgbClr val="000000">
                    <a:alpha val="43137"/>
                  </a:srgbClr>
                </a:outerShdw>
              </a:effectLst>
              <a:latin typeface="Amasis MT Pro Black" panose="02040A04050005020304" pitchFamily="18" charset="0"/>
              <a:ea typeface="Calibri Light"/>
              <a:cs typeface="Calibri Light"/>
            </a:endParaRPr>
          </a:p>
        </p:txBody>
      </p:sp>
      <p:sp>
        <p:nvSpPr>
          <p:cNvPr id="3" name="副標題 2">
            <a:extLst>
              <a:ext uri="{FF2B5EF4-FFF2-40B4-BE49-F238E27FC236}">
                <a16:creationId xmlns:a16="http://schemas.microsoft.com/office/drawing/2014/main" id="{D14A9F9A-1E30-2FA1-3FB4-9AC41217A6E7}"/>
              </a:ext>
            </a:extLst>
          </p:cNvPr>
          <p:cNvSpPr>
            <a:spLocks noGrp="1"/>
          </p:cNvSpPr>
          <p:nvPr>
            <p:ph type="subTitle" idx="1"/>
          </p:nvPr>
        </p:nvSpPr>
        <p:spPr>
          <a:xfrm>
            <a:off x="3502135" y="4001587"/>
            <a:ext cx="5188034" cy="682079"/>
          </a:xfrm>
        </p:spPr>
        <p:txBody>
          <a:bodyPr>
            <a:normAutofit/>
          </a:bodyPr>
          <a:lstStyle/>
          <a:p>
            <a:pPr marL="457200" indent="-457200">
              <a:buFont typeface="Courier New" panose="020B0604020202020204" pitchFamily="34" charset="0"/>
              <a:buChar char="o"/>
            </a:pPr>
            <a:endParaRPr lang="en-US">
              <a:solidFill>
                <a:schemeClr val="tx2"/>
              </a:solidFill>
              <a:latin typeface="Calibri"/>
              <a:ea typeface="Calibri"/>
              <a:cs typeface="Calibri"/>
            </a:endParaRPr>
          </a:p>
          <a:p>
            <a:pPr marL="457200" indent="-457200">
              <a:buFont typeface="Arial" panose="020B0604020202020204" pitchFamily="34" charset="0"/>
              <a:buChar char="•"/>
            </a:pPr>
            <a:endParaRPr lang="en-US">
              <a:solidFill>
                <a:schemeClr val="tx2"/>
              </a:solidFill>
              <a:latin typeface="Calibri"/>
              <a:ea typeface="Calibri"/>
              <a:cs typeface="Calibri"/>
            </a:endParaRPr>
          </a:p>
          <a:p>
            <a:pPr marL="285750" indent="-285750">
              <a:buFont typeface="Arial" panose="020B0604020202020204" pitchFamily="34" charset="0"/>
              <a:buChar char="•"/>
            </a:pPr>
            <a:endParaRPr lang="en-US">
              <a:solidFill>
                <a:schemeClr val="tx2"/>
              </a:solidFill>
              <a:latin typeface="Garamond" panose="02020404030301010803" pitchFamily="18" charset="0"/>
              <a:ea typeface="Calibri" panose="020F0502020204030204"/>
              <a:cs typeface="Calibri" panose="020F0502020204030204"/>
            </a:endParaRPr>
          </a:p>
          <a:p>
            <a:pPr marL="285750" indent="-285750">
              <a:buFont typeface="Arial" panose="020B0604020202020204" pitchFamily="34" charset="0"/>
              <a:buChar char="•"/>
            </a:pPr>
            <a:endParaRPr lang="en-US">
              <a:solidFill>
                <a:schemeClr val="tx2"/>
              </a:solidFill>
              <a:latin typeface="Garamond" panose="02020404030301010803" pitchFamily="18" charset="0"/>
              <a:ea typeface="Calibri" panose="020F0502020204030204"/>
              <a:cs typeface="Calibri" panose="020F0502020204030204"/>
            </a:endParaRPr>
          </a:p>
          <a:p>
            <a:pPr marL="285750" indent="-285750">
              <a:buFont typeface="Arial" panose="020B0604020202020204" pitchFamily="34" charset="0"/>
              <a:buChar char="•"/>
            </a:pPr>
            <a:endParaRPr lang="en-US">
              <a:solidFill>
                <a:schemeClr val="tx2"/>
              </a:solidFill>
              <a:latin typeface="Garamond" panose="02020404030301010803" pitchFamily="18" charset="0"/>
              <a:ea typeface="Calibri" panose="020F0502020204030204"/>
              <a:cs typeface="Calibri" panose="020F0502020204030204"/>
            </a:endParaRPr>
          </a:p>
          <a:p>
            <a:pPr marL="285750" indent="-285750">
              <a:buFont typeface="Arial" panose="020B0604020202020204" pitchFamily="34" charset="0"/>
              <a:buChar char="•"/>
            </a:pPr>
            <a:endParaRPr lang="en-US">
              <a:solidFill>
                <a:schemeClr val="tx2"/>
              </a:solidFill>
              <a:latin typeface="Garamond" panose="02020404030301010803" pitchFamily="18" charset="0"/>
              <a:ea typeface="Calibri" panose="020F0502020204030204"/>
              <a:cs typeface="Calibri" panose="020F0502020204030204"/>
            </a:endParaRPr>
          </a:p>
          <a:p>
            <a:pPr marL="285750" indent="-285750">
              <a:buFont typeface="Arial" panose="020B0604020202020204" pitchFamily="34" charset="0"/>
              <a:buChar char="•"/>
            </a:pPr>
            <a:endParaRPr lang="en-US">
              <a:solidFill>
                <a:schemeClr val="tx2"/>
              </a:solidFill>
              <a:ea typeface="Calibri" panose="020F0502020204030204"/>
              <a:cs typeface="Calibri" panose="020F0502020204030204"/>
            </a:endParaRPr>
          </a:p>
        </p:txBody>
      </p:sp>
      <p:grpSp>
        <p:nvGrpSpPr>
          <p:cNvPr id="1091" name="Group 1090">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1092" name="Freeform: Shape 1091">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3" name="Freeform: Shape 1092">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4" name="Freeform: Shape 1093">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95" name="Freeform: Shape 1094">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97" name="Group 1096">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1098" name="Freeform: Shape 1097">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9" name="Freeform: Shape 1098">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0" name="Freeform: Shape 1099">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101" name="Freeform: Shape 1100">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60634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BD8AB40A-4374-4897-B5EE-9F8913476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副標題 2">
            <a:extLst>
              <a:ext uri="{FF2B5EF4-FFF2-40B4-BE49-F238E27FC236}">
                <a16:creationId xmlns:a16="http://schemas.microsoft.com/office/drawing/2014/main" id="{D14A9F9A-1E30-2FA1-3FB4-9AC41217A6E7}"/>
              </a:ext>
            </a:extLst>
          </p:cNvPr>
          <p:cNvSpPr>
            <a:spLocks noGrp="1"/>
          </p:cNvSpPr>
          <p:nvPr>
            <p:ph type="subTitle" idx="1"/>
          </p:nvPr>
        </p:nvSpPr>
        <p:spPr>
          <a:xfrm>
            <a:off x="1757046" y="2997108"/>
            <a:ext cx="2576566" cy="595631"/>
          </a:xfrm>
        </p:spPr>
        <p:txBody>
          <a:bodyPr anchor="t">
            <a:normAutofit/>
          </a:bodyPr>
          <a:lstStyle/>
          <a:p>
            <a:pPr algn="l"/>
            <a:r>
              <a:rPr lang="en-GB" sz="3600" b="0" i="0" u="none" strike="noStrike" dirty="0" err="1">
                <a:solidFill>
                  <a:srgbClr val="262626"/>
                </a:solidFill>
                <a:effectLst/>
                <a:latin typeface="Amasis MT Pro Black" panose="02040A04050005020304" pitchFamily="18" charset="0"/>
                <a:ea typeface="Calibri"/>
                <a:cs typeface="Calibri"/>
              </a:rPr>
              <a:t>Metascan</a:t>
            </a:r>
            <a:endParaRPr lang="en-GB" sz="3600" b="0" i="0" u="none" strike="noStrike" dirty="0">
              <a:solidFill>
                <a:srgbClr val="262626"/>
              </a:solidFill>
              <a:effectLst/>
              <a:latin typeface="Amasis MT Pro Black" panose="02040A04050005020304" pitchFamily="18" charset="0"/>
              <a:ea typeface="Calibri"/>
              <a:cs typeface="Calibri"/>
            </a:endParaRPr>
          </a:p>
          <a:p>
            <a:pPr marL="285750" indent="-285750" algn="l">
              <a:buFont typeface="Arial" panose="020B0604020202020204" pitchFamily="34" charset="0"/>
              <a:buChar char="•"/>
            </a:pPr>
            <a:endParaRPr lang="en-US" sz="2800" b="0" i="0" u="none" strike="noStrike" dirty="0">
              <a:solidFill>
                <a:srgbClr val="262626"/>
              </a:solidFill>
              <a:effectLst/>
              <a:latin typeface="Garamond" panose="02020404030301010803" pitchFamily="18" charset="0"/>
            </a:endParaRPr>
          </a:p>
          <a:p>
            <a:pPr marL="285750" indent="-285750" algn="l">
              <a:buFont typeface="Arial" panose="020B0604020202020204" pitchFamily="34" charset="0"/>
              <a:buChar char="•"/>
            </a:pPr>
            <a:endParaRPr lang="en-US" sz="2800" b="0" i="0" u="none" strike="noStrike" dirty="0">
              <a:solidFill>
                <a:srgbClr val="262626"/>
              </a:solidFill>
              <a:effectLst/>
              <a:latin typeface="Garamond" panose="02020404030301010803" pitchFamily="18" charset="0"/>
            </a:endParaRPr>
          </a:p>
          <a:p>
            <a:pPr marL="285750" indent="-285750" algn="l">
              <a:buFont typeface="Arial" panose="020B0604020202020204" pitchFamily="34" charset="0"/>
              <a:buChar char="•"/>
            </a:pPr>
            <a:endParaRPr lang="en-US" sz="3200" dirty="0">
              <a:solidFill>
                <a:schemeClr val="tx2"/>
              </a:solidFill>
            </a:endParaRPr>
          </a:p>
        </p:txBody>
      </p:sp>
      <p:grpSp>
        <p:nvGrpSpPr>
          <p:cNvPr id="1061" name="Group 1060">
            <a:extLst>
              <a:ext uri="{FF2B5EF4-FFF2-40B4-BE49-F238E27FC236}">
                <a16:creationId xmlns:a16="http://schemas.microsoft.com/office/drawing/2014/main" id="{2783379C-045E-4010-ABDC-A270A0AA1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6401" y="170308"/>
            <a:ext cx="2514948" cy="2174333"/>
            <a:chOff x="-305" y="-4155"/>
            <a:chExt cx="2514948" cy="2174333"/>
          </a:xfrm>
        </p:grpSpPr>
        <p:sp>
          <p:nvSpPr>
            <p:cNvPr id="1062" name="Freeform: Shape 1061">
              <a:extLst>
                <a:ext uri="{FF2B5EF4-FFF2-40B4-BE49-F238E27FC236}">
                  <a16:creationId xmlns:a16="http://schemas.microsoft.com/office/drawing/2014/main" id="{0B0AB1BF-11AE-4CFF-85EC-E51DBD316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Freeform: Shape 1062">
              <a:extLst>
                <a:ext uri="{FF2B5EF4-FFF2-40B4-BE49-F238E27FC236}">
                  <a16:creationId xmlns:a16="http://schemas.microsoft.com/office/drawing/2014/main" id="{526548A0-953E-4FBA-97A5-592ACAF42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Freeform: Shape 1063">
              <a:extLst>
                <a:ext uri="{FF2B5EF4-FFF2-40B4-BE49-F238E27FC236}">
                  <a16:creationId xmlns:a16="http://schemas.microsoft.com/office/drawing/2014/main" id="{F84FA27B-CD1F-421B-BB4F-B141F02FF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65" name="Freeform: Shape 1064">
              <a:extLst>
                <a:ext uri="{FF2B5EF4-FFF2-40B4-BE49-F238E27FC236}">
                  <a16:creationId xmlns:a16="http://schemas.microsoft.com/office/drawing/2014/main" id="{3CDBD6AB-1AC7-4807-9C34-01139BB7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7" name="Group 1066">
            <a:extLst>
              <a:ext uri="{FF2B5EF4-FFF2-40B4-BE49-F238E27FC236}">
                <a16:creationId xmlns:a16="http://schemas.microsoft.com/office/drawing/2014/main" id="{F5FDDF18-F156-4D2D-82C6-F55008E338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3" y="4560734"/>
            <a:ext cx="3061446" cy="2297265"/>
            <a:chOff x="-305" y="-1"/>
            <a:chExt cx="3832880" cy="2876136"/>
          </a:xfrm>
        </p:grpSpPr>
        <p:sp>
          <p:nvSpPr>
            <p:cNvPr id="1068" name="Freeform: Shape 1067">
              <a:extLst>
                <a:ext uri="{FF2B5EF4-FFF2-40B4-BE49-F238E27FC236}">
                  <a16:creationId xmlns:a16="http://schemas.microsoft.com/office/drawing/2014/main" id="{3822C29E-FFDD-45BC-A286-9C00C8E2D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Freeform: Shape 1068">
              <a:extLst>
                <a:ext uri="{FF2B5EF4-FFF2-40B4-BE49-F238E27FC236}">
                  <a16:creationId xmlns:a16="http://schemas.microsoft.com/office/drawing/2014/main" id="{C9E2381D-1763-4D42-A3A2-B2345DD35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Freeform: Shape 1069">
              <a:extLst>
                <a:ext uri="{FF2B5EF4-FFF2-40B4-BE49-F238E27FC236}">
                  <a16:creationId xmlns:a16="http://schemas.microsoft.com/office/drawing/2014/main" id="{D2A622D5-9532-4E0C-B9A8-DAEDD4646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Freeform: Shape 1070">
              <a:extLst>
                <a:ext uri="{FF2B5EF4-FFF2-40B4-BE49-F238E27FC236}">
                  <a16:creationId xmlns:a16="http://schemas.microsoft.com/office/drawing/2014/main" id="{5C0ABE88-5ADF-4A31-8505-78968DBB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red and white cube&#10;&#10;Description automatically generated">
            <a:extLst>
              <a:ext uri="{FF2B5EF4-FFF2-40B4-BE49-F238E27FC236}">
                <a16:creationId xmlns:a16="http://schemas.microsoft.com/office/drawing/2014/main" id="{C066ACA8-E2DF-0A28-5FD8-B0CE2D7E4C53}"/>
              </a:ext>
            </a:extLst>
          </p:cNvPr>
          <p:cNvPicPr>
            <a:picLocks noChangeAspect="1"/>
          </p:cNvPicPr>
          <p:nvPr/>
        </p:nvPicPr>
        <p:blipFill>
          <a:blip r:embed="rId2"/>
          <a:stretch>
            <a:fillRect/>
          </a:stretch>
        </p:blipFill>
        <p:spPr>
          <a:xfrm>
            <a:off x="1864229" y="3633532"/>
            <a:ext cx="2362200" cy="2209800"/>
          </a:xfrm>
          <a:prstGeom prst="rect">
            <a:avLst/>
          </a:prstGeom>
        </p:spPr>
      </p:pic>
      <p:pic>
        <p:nvPicPr>
          <p:cNvPr id="5" name="Picture 4" descr="A black and white logo&#10;&#10;Description automatically generated">
            <a:extLst>
              <a:ext uri="{FF2B5EF4-FFF2-40B4-BE49-F238E27FC236}">
                <a16:creationId xmlns:a16="http://schemas.microsoft.com/office/drawing/2014/main" id="{B3C3D14C-7F96-1338-BBCB-0890699615F3}"/>
              </a:ext>
            </a:extLst>
          </p:cNvPr>
          <p:cNvPicPr>
            <a:picLocks noChangeAspect="1"/>
          </p:cNvPicPr>
          <p:nvPr/>
        </p:nvPicPr>
        <p:blipFill>
          <a:blip r:embed="rId3"/>
          <a:stretch>
            <a:fillRect/>
          </a:stretch>
        </p:blipFill>
        <p:spPr>
          <a:xfrm>
            <a:off x="6713026" y="3633532"/>
            <a:ext cx="2352675" cy="2362200"/>
          </a:xfrm>
          <a:prstGeom prst="rect">
            <a:avLst/>
          </a:prstGeom>
        </p:spPr>
      </p:pic>
      <p:sp>
        <p:nvSpPr>
          <p:cNvPr id="7" name="副標題 2">
            <a:extLst>
              <a:ext uri="{FF2B5EF4-FFF2-40B4-BE49-F238E27FC236}">
                <a16:creationId xmlns:a16="http://schemas.microsoft.com/office/drawing/2014/main" id="{CE194928-BA12-6C6B-5FB5-E6FA601DFF73}"/>
              </a:ext>
            </a:extLst>
          </p:cNvPr>
          <p:cNvSpPr txBox="1">
            <a:spLocks/>
          </p:cNvSpPr>
          <p:nvPr/>
        </p:nvSpPr>
        <p:spPr>
          <a:xfrm>
            <a:off x="6820209" y="3054461"/>
            <a:ext cx="2576566" cy="59563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altLang="ja-JP" sz="3300" dirty="0" err="1">
                <a:solidFill>
                  <a:srgbClr val="262626"/>
                </a:solidFill>
                <a:latin typeface="Amasis MT Pro Black" panose="02040A04050005020304" pitchFamily="18" charset="0"/>
                <a:ea typeface="Calibri"/>
                <a:cs typeface="Calibri"/>
              </a:rPr>
              <a:t>Ploycam</a:t>
            </a:r>
            <a:endParaRPr lang="en-GB" sz="3300" dirty="0">
              <a:solidFill>
                <a:srgbClr val="262626"/>
              </a:solidFill>
              <a:latin typeface="Amasis MT Pro Black" panose="02040A04050005020304" pitchFamily="18" charset="0"/>
              <a:ea typeface="Calibri"/>
              <a:cs typeface="Calibri"/>
            </a:endParaRPr>
          </a:p>
          <a:p>
            <a:pPr marL="285750" indent="-285750" algn="l">
              <a:buFont typeface="Arial" panose="020B0604020202020204" pitchFamily="34" charset="0"/>
              <a:buChar char="•"/>
            </a:pPr>
            <a:endParaRPr lang="en-US" sz="2800" dirty="0">
              <a:solidFill>
                <a:srgbClr val="262626"/>
              </a:solidFill>
              <a:latin typeface="Garamond" panose="02020404030301010803" pitchFamily="18" charset="0"/>
            </a:endParaRPr>
          </a:p>
          <a:p>
            <a:pPr marL="285750" indent="-285750" algn="l">
              <a:buFont typeface="Arial" panose="020B0604020202020204" pitchFamily="34" charset="0"/>
              <a:buChar char="•"/>
            </a:pPr>
            <a:endParaRPr lang="en-US" sz="2800" dirty="0">
              <a:solidFill>
                <a:srgbClr val="262626"/>
              </a:solidFill>
              <a:latin typeface="Garamond" panose="02020404030301010803" pitchFamily="18" charset="0"/>
            </a:endParaRPr>
          </a:p>
          <a:p>
            <a:pPr marL="285750" indent="-285750" algn="l">
              <a:buFont typeface="Arial" panose="020B0604020202020204" pitchFamily="34" charset="0"/>
              <a:buChar char="•"/>
            </a:pPr>
            <a:endParaRPr lang="en-US" sz="3200" dirty="0">
              <a:solidFill>
                <a:schemeClr val="tx2"/>
              </a:solidFill>
            </a:endParaRPr>
          </a:p>
        </p:txBody>
      </p:sp>
      <p:sp>
        <p:nvSpPr>
          <p:cNvPr id="8" name="副標題 2">
            <a:extLst>
              <a:ext uri="{FF2B5EF4-FFF2-40B4-BE49-F238E27FC236}">
                <a16:creationId xmlns:a16="http://schemas.microsoft.com/office/drawing/2014/main" id="{2DD18E82-6589-28BB-0B5D-B09128F30BFD}"/>
              </a:ext>
            </a:extLst>
          </p:cNvPr>
          <p:cNvSpPr txBox="1">
            <a:spLocks/>
          </p:cNvSpPr>
          <p:nvPr/>
        </p:nvSpPr>
        <p:spPr>
          <a:xfrm>
            <a:off x="907900" y="1717582"/>
            <a:ext cx="10356491" cy="486659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har char="•"/>
            </a:pPr>
            <a:endParaRPr lang="en-US" dirty="0">
              <a:solidFill>
                <a:srgbClr val="000000"/>
              </a:solidFill>
              <a:ea typeface="+mn-lt"/>
              <a:cs typeface="+mn-lt"/>
            </a:endParaRPr>
          </a:p>
          <a:p>
            <a:pPr marL="457200" indent="-457200" algn="l">
              <a:buFont typeface="Arial,Sans-Serif" panose="020B0604020202020204" pitchFamily="34" charset="0"/>
              <a:buChar char="•"/>
            </a:pPr>
            <a:endParaRPr lang="en-US">
              <a:solidFill>
                <a:srgbClr val="262626"/>
              </a:solidFill>
              <a:latin typeface="Calibri"/>
              <a:ea typeface="Calibri"/>
              <a:cs typeface="Calibri"/>
            </a:endParaRPr>
          </a:p>
        </p:txBody>
      </p:sp>
      <p:sp>
        <p:nvSpPr>
          <p:cNvPr id="9" name="TextBox 8">
            <a:extLst>
              <a:ext uri="{FF2B5EF4-FFF2-40B4-BE49-F238E27FC236}">
                <a16:creationId xmlns:a16="http://schemas.microsoft.com/office/drawing/2014/main" id="{DA8A7C06-B9C5-F049-1895-23904D50264E}"/>
              </a:ext>
            </a:extLst>
          </p:cNvPr>
          <p:cNvSpPr txBox="1"/>
          <p:nvPr/>
        </p:nvSpPr>
        <p:spPr>
          <a:xfrm>
            <a:off x="1243212" y="1814269"/>
            <a:ext cx="96858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262626"/>
                </a:solidFill>
                <a:latin typeface="DengXian" panose="02010600030101010101" pitchFamily="2" charset="-122"/>
                <a:ea typeface="DengXian" panose="02010600030101010101" pitchFamily="2" charset="-122"/>
              </a:rPr>
              <a:t>There are many mobile apps for 3D Scanning, such as:</a:t>
            </a:r>
            <a:endParaRPr lang="ja-JP" altLang="en-US" sz="2800" dirty="0">
              <a:solidFill>
                <a:srgbClr val="262626"/>
              </a:solidFill>
              <a:latin typeface="DengXian" panose="02010600030101010101" pitchFamily="2" charset="-122"/>
              <a:ea typeface="DengXian" panose="02010600030101010101" pitchFamily="2" charset="-122"/>
              <a:cs typeface="Calibri" panose="020F0502020204030204"/>
            </a:endParaRPr>
          </a:p>
        </p:txBody>
      </p:sp>
      <p:sp>
        <p:nvSpPr>
          <p:cNvPr id="11" name="標題 1">
            <a:extLst>
              <a:ext uri="{FF2B5EF4-FFF2-40B4-BE49-F238E27FC236}">
                <a16:creationId xmlns:a16="http://schemas.microsoft.com/office/drawing/2014/main" id="{563D4544-20B1-0885-269C-136AD2680125}"/>
              </a:ext>
            </a:extLst>
          </p:cNvPr>
          <p:cNvSpPr txBox="1">
            <a:spLocks/>
          </p:cNvSpPr>
          <p:nvPr/>
        </p:nvSpPr>
        <p:spPr>
          <a:xfrm>
            <a:off x="1236855" y="561569"/>
            <a:ext cx="10489818" cy="11783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solidFill>
                  <a:schemeClr val="tx2"/>
                </a:solidFill>
                <a:latin typeface="Amasis MT Pro Black" panose="02040A04050005020304" pitchFamily="18" charset="0"/>
              </a:rPr>
              <a:t>3D Scanning</a:t>
            </a:r>
          </a:p>
        </p:txBody>
      </p:sp>
    </p:spTree>
    <p:extLst>
      <p:ext uri="{BB962C8B-B14F-4D97-AF65-F5344CB8AC3E}">
        <p14:creationId xmlns:p14="http://schemas.microsoft.com/office/powerpoint/2010/main" val="3854641324"/>
      </p:ext>
    </p:extLst>
  </p:cSld>
  <p:clrMapOvr>
    <a:masterClrMapping/>
  </p:clrMapOvr>
  <mc:AlternateContent xmlns:mc="http://schemas.openxmlformats.org/markup-compatibility/2006" xmlns:p14="http://schemas.microsoft.com/office/powerpoint/2010/main">
    <mc:Choice Requires="p14">
      <p:transition spd="slow" p14:dur="2000" advTm="23700"/>
    </mc:Choice>
    <mc:Fallback xmlns="">
      <p:transition spd="slow" advTm="237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ea typeface="+mn-lt"/>
                <a:cs typeface="+mn-lt"/>
              </a:rPr>
              <a:t>[object File]</a:t>
            </a:r>
            <a:endParaRPr lang="en-US"/>
          </a:p>
        </p:txBody>
      </p:sp>
      <p:sp>
        <p:nvSpPr>
          <p:cNvPr id="1059" name="Rectangle 1058">
            <a:extLst>
              <a:ext uri="{FF2B5EF4-FFF2-40B4-BE49-F238E27FC236}">
                <a16:creationId xmlns:a16="http://schemas.microsoft.com/office/drawing/2014/main" id="{BD8AB40A-4374-4897-B5EE-9F8913476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1" name="Group 1060">
            <a:extLst>
              <a:ext uri="{FF2B5EF4-FFF2-40B4-BE49-F238E27FC236}">
                <a16:creationId xmlns:a16="http://schemas.microsoft.com/office/drawing/2014/main" id="{2783379C-045E-4010-ABDC-A270A0AA1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6402" y="170309"/>
            <a:ext cx="2514948" cy="2174333"/>
            <a:chOff x="-305" y="-4155"/>
            <a:chExt cx="2514948" cy="2174333"/>
          </a:xfrm>
        </p:grpSpPr>
        <p:sp>
          <p:nvSpPr>
            <p:cNvPr id="1062" name="Freeform: Shape 1061">
              <a:extLst>
                <a:ext uri="{FF2B5EF4-FFF2-40B4-BE49-F238E27FC236}">
                  <a16:creationId xmlns:a16="http://schemas.microsoft.com/office/drawing/2014/main" id="{0B0AB1BF-11AE-4CFF-85EC-E51DBD316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Freeform: Shape 1062">
              <a:extLst>
                <a:ext uri="{FF2B5EF4-FFF2-40B4-BE49-F238E27FC236}">
                  <a16:creationId xmlns:a16="http://schemas.microsoft.com/office/drawing/2014/main" id="{526548A0-953E-4FBA-97A5-592ACAF42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Freeform: Shape 1063">
              <a:extLst>
                <a:ext uri="{FF2B5EF4-FFF2-40B4-BE49-F238E27FC236}">
                  <a16:creationId xmlns:a16="http://schemas.microsoft.com/office/drawing/2014/main" id="{F84FA27B-CD1F-421B-BB4F-B141F02FF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65" name="Freeform: Shape 1064">
              <a:extLst>
                <a:ext uri="{FF2B5EF4-FFF2-40B4-BE49-F238E27FC236}">
                  <a16:creationId xmlns:a16="http://schemas.microsoft.com/office/drawing/2014/main" id="{3CDBD6AB-1AC7-4807-9C34-01139BB7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7" name="Group 1066">
            <a:extLst>
              <a:ext uri="{FF2B5EF4-FFF2-40B4-BE49-F238E27FC236}">
                <a16:creationId xmlns:a16="http://schemas.microsoft.com/office/drawing/2014/main" id="{F5FDDF18-F156-4D2D-82C6-F55008E338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4" y="4560733"/>
            <a:ext cx="3061445" cy="2297266"/>
            <a:chOff x="-305" y="-1"/>
            <a:chExt cx="3832880" cy="2876136"/>
          </a:xfrm>
        </p:grpSpPr>
        <p:sp>
          <p:nvSpPr>
            <p:cNvPr id="1068" name="Freeform: Shape 1067">
              <a:extLst>
                <a:ext uri="{FF2B5EF4-FFF2-40B4-BE49-F238E27FC236}">
                  <a16:creationId xmlns:a16="http://schemas.microsoft.com/office/drawing/2014/main" id="{3822C29E-FFDD-45BC-A286-9C00C8E2D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Freeform: Shape 1068">
              <a:extLst>
                <a:ext uri="{FF2B5EF4-FFF2-40B4-BE49-F238E27FC236}">
                  <a16:creationId xmlns:a16="http://schemas.microsoft.com/office/drawing/2014/main" id="{C9E2381D-1763-4D42-A3A2-B2345DD35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Freeform: Shape 1069">
              <a:extLst>
                <a:ext uri="{FF2B5EF4-FFF2-40B4-BE49-F238E27FC236}">
                  <a16:creationId xmlns:a16="http://schemas.microsoft.com/office/drawing/2014/main" id="{D2A622D5-9532-4E0C-B9A8-DAEDD4646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Freeform: Shape 1070">
              <a:extLst>
                <a:ext uri="{FF2B5EF4-FFF2-40B4-BE49-F238E27FC236}">
                  <a16:creationId xmlns:a16="http://schemas.microsoft.com/office/drawing/2014/main" id="{5C0ABE88-5ADF-4A31-8505-78968DBB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副標題 2">
            <a:extLst>
              <a:ext uri="{FF2B5EF4-FFF2-40B4-BE49-F238E27FC236}">
                <a16:creationId xmlns:a16="http://schemas.microsoft.com/office/drawing/2014/main" id="{51FE1A0D-3DF8-65B9-686C-EE793D904019}"/>
              </a:ext>
            </a:extLst>
          </p:cNvPr>
          <p:cNvSpPr txBox="1">
            <a:spLocks/>
          </p:cNvSpPr>
          <p:nvPr/>
        </p:nvSpPr>
        <p:spPr>
          <a:xfrm>
            <a:off x="1190711" y="1625351"/>
            <a:ext cx="5936950" cy="3735030"/>
          </a:xfrm>
          <a:prstGeom prst="rect">
            <a:avLst/>
          </a:prstGeom>
        </p:spPr>
        <p:txBody>
          <a:bodyPr vert="horz" lIns="91440" tIns="45720" rIns="91440" bIns="45720" rtlCol="0" anchor="t">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har char="•"/>
            </a:pPr>
            <a:r>
              <a:rPr lang="en-US" dirty="0" err="1">
                <a:solidFill>
                  <a:srgbClr val="000000"/>
                </a:solidFill>
                <a:latin typeface="DengXian" panose="02010600030101010101" pitchFamily="2" charset="-122"/>
                <a:ea typeface="DengXian" panose="02010600030101010101" pitchFamily="2" charset="-122"/>
                <a:cs typeface="+mn-lt"/>
              </a:rPr>
              <a:t>Metascan</a:t>
            </a:r>
            <a:r>
              <a:rPr lang="en-US" dirty="0">
                <a:solidFill>
                  <a:srgbClr val="000000"/>
                </a:solidFill>
                <a:latin typeface="DengXian" panose="02010600030101010101" pitchFamily="2" charset="-122"/>
                <a:ea typeface="DengXian" panose="02010600030101010101" pitchFamily="2" charset="-122"/>
                <a:cs typeface="+mn-lt"/>
              </a:rPr>
              <a:t> is a 3D scanning app for iOS and web </a:t>
            </a:r>
            <a:endParaRPr lang="en-US" dirty="0">
              <a:solidFill>
                <a:srgbClr val="000000"/>
              </a:solidFill>
              <a:latin typeface="DengXian" panose="02010600030101010101" pitchFamily="2" charset="-122"/>
              <a:ea typeface="DengXian" panose="02010600030101010101" pitchFamily="2" charset="-122"/>
              <a:cs typeface="Calibri"/>
            </a:endParaRPr>
          </a:p>
          <a:p>
            <a:pPr algn="l"/>
            <a:endParaRPr lang="en-US" dirty="0">
              <a:solidFill>
                <a:srgbClr val="000000"/>
              </a:solidFill>
              <a:latin typeface="DengXian" panose="02010600030101010101" pitchFamily="2" charset="-122"/>
              <a:ea typeface="DengXian" panose="02010600030101010101" pitchFamily="2" charset="-122"/>
              <a:cs typeface="+mn-lt"/>
            </a:endParaRPr>
          </a:p>
          <a:p>
            <a:pPr marL="342900" indent="-342900" algn="l">
              <a:buChar char="•"/>
            </a:pPr>
            <a:r>
              <a:rPr lang="en-US" dirty="0">
                <a:solidFill>
                  <a:srgbClr val="000000"/>
                </a:solidFill>
                <a:latin typeface="DengXian" panose="02010600030101010101" pitchFamily="2" charset="-122"/>
                <a:ea typeface="DengXian" panose="02010600030101010101" pitchFamily="2" charset="-122"/>
                <a:cs typeface="+mn-lt"/>
              </a:rPr>
              <a:t>Build scale-accurate models of spaces in real-time</a:t>
            </a:r>
            <a:endParaRPr lang="en-US" dirty="0">
              <a:latin typeface="DengXian" panose="02010600030101010101" pitchFamily="2" charset="-122"/>
              <a:ea typeface="DengXian" panose="02010600030101010101" pitchFamily="2" charset="-122"/>
              <a:cs typeface="Calibri" panose="020F0502020204030204"/>
            </a:endParaRPr>
          </a:p>
          <a:p>
            <a:pPr marL="342900" indent="-342900" algn="l">
              <a:buFont typeface="Arial" panose="020B0604020202020204" pitchFamily="34" charset="0"/>
              <a:buChar char="•"/>
            </a:pPr>
            <a:endParaRPr lang="en-US" dirty="0">
              <a:solidFill>
                <a:srgbClr val="000000"/>
              </a:solidFill>
              <a:latin typeface="DengXian" panose="02010600030101010101" pitchFamily="2" charset="-122"/>
              <a:ea typeface="DengXian" panose="02010600030101010101" pitchFamily="2" charset="-122"/>
              <a:cs typeface="+mn-lt"/>
            </a:endParaRPr>
          </a:p>
          <a:p>
            <a:pPr marL="342900" indent="-342900" algn="l">
              <a:buFont typeface="Arial" panose="020B0604020202020204" pitchFamily="34" charset="0"/>
              <a:buChar char="•"/>
            </a:pPr>
            <a:r>
              <a:rPr lang="en-US" dirty="0">
                <a:solidFill>
                  <a:srgbClr val="222222"/>
                </a:solidFill>
                <a:latin typeface="DengXian" panose="02010600030101010101" pitchFamily="2" charset="-122"/>
                <a:ea typeface="DengXian" panose="02010600030101010101" pitchFamily="2" charset="-122"/>
                <a:cs typeface="+mn-lt"/>
              </a:rPr>
              <a:t>Export to popular formats: </a:t>
            </a:r>
            <a:r>
              <a:rPr lang="en-US" dirty="0">
                <a:solidFill>
                  <a:srgbClr val="262626"/>
                </a:solidFill>
                <a:latin typeface="DengXian" panose="02010600030101010101" pitchFamily="2" charset="-122"/>
                <a:ea typeface="DengXian" panose="02010600030101010101" pitchFamily="2" charset="-122"/>
                <a:cs typeface="+mn-lt"/>
              </a:rPr>
              <a:t>.</a:t>
            </a:r>
            <a:r>
              <a:rPr lang="en-US" dirty="0" err="1">
                <a:solidFill>
                  <a:srgbClr val="262626"/>
                </a:solidFill>
                <a:latin typeface="DengXian" panose="02010600030101010101" pitchFamily="2" charset="-122"/>
                <a:ea typeface="DengXian" panose="02010600030101010101" pitchFamily="2" charset="-122"/>
                <a:cs typeface="+mn-lt"/>
              </a:rPr>
              <a:t>stl</a:t>
            </a:r>
            <a:r>
              <a:rPr lang="en-US" dirty="0">
                <a:solidFill>
                  <a:srgbClr val="262626"/>
                </a:solidFill>
                <a:latin typeface="DengXian" panose="02010600030101010101" pitchFamily="2" charset="-122"/>
                <a:ea typeface="DengXian" panose="02010600030101010101" pitchFamily="2" charset="-122"/>
                <a:cs typeface="+mn-lt"/>
              </a:rPr>
              <a:t>, .obj</a:t>
            </a:r>
          </a:p>
          <a:p>
            <a:pPr marL="342900" indent="-342900" algn="l">
              <a:buFont typeface="Arial" panose="020B0604020202020204" pitchFamily="34" charset="0"/>
              <a:buChar char="•"/>
            </a:pPr>
            <a:endParaRPr lang="en-US" dirty="0">
              <a:solidFill>
                <a:srgbClr val="262626"/>
              </a:solidFill>
              <a:latin typeface="DengXian" panose="02010600030101010101" pitchFamily="2" charset="-122"/>
              <a:ea typeface="DengXian" panose="02010600030101010101" pitchFamily="2" charset="-122"/>
              <a:cs typeface="+mn-lt"/>
            </a:endParaRPr>
          </a:p>
          <a:p>
            <a:pPr marL="342900" indent="-342900" algn="l">
              <a:buFont typeface="Arial" panose="020B0604020202020204" pitchFamily="34" charset="0"/>
              <a:buChar char="•"/>
            </a:pPr>
            <a:r>
              <a:rPr lang="en-US" dirty="0">
                <a:solidFill>
                  <a:srgbClr val="262626"/>
                </a:solidFill>
                <a:latin typeface="DengXian" panose="02010600030101010101" pitchFamily="2" charset="-122"/>
                <a:ea typeface="DengXian" panose="02010600030101010101" pitchFamily="2" charset="-122"/>
                <a:cs typeface="+mn-lt"/>
              </a:rPr>
              <a:t>Requirement :</a:t>
            </a:r>
          </a:p>
          <a:p>
            <a:pPr marL="800100" lvl="1" indent="-342900" algn="l">
              <a:buFont typeface="Arial" panose="020B0604020202020204" pitchFamily="34" charset="0"/>
              <a:buChar char="•"/>
            </a:pPr>
            <a:r>
              <a:rPr lang="en-US" dirty="0">
                <a:solidFill>
                  <a:srgbClr val="262626"/>
                </a:solidFill>
                <a:latin typeface="DengXian" panose="02010600030101010101" pitchFamily="2" charset="-122"/>
                <a:ea typeface="DengXian" panose="02010600030101010101" pitchFamily="2" charset="-122"/>
                <a:cs typeface="+mn-lt"/>
              </a:rPr>
              <a:t>supports any iPhone or iPad from 2015 or later that runs iOS 15 or above. </a:t>
            </a:r>
          </a:p>
          <a:p>
            <a:pPr marL="800100" lvl="1" indent="-342900" algn="l">
              <a:buFont typeface="Arial" panose="020B0604020202020204" pitchFamily="34" charset="0"/>
              <a:buChar char="•"/>
            </a:pPr>
            <a:r>
              <a:rPr lang="en-US" dirty="0">
                <a:solidFill>
                  <a:srgbClr val="262626"/>
                </a:solidFill>
                <a:latin typeface="DengXian" panose="02010600030101010101" pitchFamily="2" charset="-122"/>
                <a:ea typeface="DengXian" panose="02010600030101010101" pitchFamily="2" charset="-122"/>
                <a:cs typeface="+mn-lt"/>
              </a:rPr>
              <a:t>LiDAR Mode requires a device with LiDAR Scanner, such as an iPhone 12 Pro or iPad Pro 2020.</a:t>
            </a:r>
          </a:p>
          <a:p>
            <a:pPr marL="342900" indent="-342900" algn="l">
              <a:buFont typeface="Arial" panose="020B0604020202020204" pitchFamily="34" charset="0"/>
              <a:buChar char="•"/>
            </a:pPr>
            <a:endParaRPr lang="en-US" dirty="0">
              <a:solidFill>
                <a:srgbClr val="262626"/>
              </a:solidFill>
              <a:latin typeface="DengXian" panose="02010600030101010101" pitchFamily="2" charset="-122"/>
              <a:ea typeface="DengXian" panose="02010600030101010101" pitchFamily="2" charset="-122"/>
              <a:cs typeface="+mn-lt"/>
            </a:endParaRPr>
          </a:p>
          <a:p>
            <a:pPr marL="342900" indent="-342900" algn="l">
              <a:buFont typeface="Arial" panose="020B0604020202020204" pitchFamily="34" charset="0"/>
              <a:buChar char="•"/>
            </a:pPr>
            <a:r>
              <a:rPr lang="en-US" dirty="0">
                <a:solidFill>
                  <a:srgbClr val="262626"/>
                </a:solidFill>
                <a:latin typeface="DengXian" panose="02010600030101010101" pitchFamily="2" charset="-122"/>
                <a:ea typeface="DengXian" panose="02010600030101010101" pitchFamily="2" charset="-122"/>
                <a:cs typeface="+mn-lt"/>
              </a:rPr>
              <a:t>User guide: </a:t>
            </a:r>
            <a:r>
              <a:rPr lang="en-US" dirty="0">
                <a:solidFill>
                  <a:srgbClr val="262626"/>
                </a:solidFill>
                <a:latin typeface="DengXian" panose="02010600030101010101" pitchFamily="2" charset="-122"/>
                <a:ea typeface="DengXian" panose="02010600030101010101" pitchFamily="2" charset="-122"/>
                <a:cs typeface="+mn-lt"/>
                <a:hlinkClick r:id="rId3"/>
              </a:rPr>
              <a:t>https://metascan.ai/support</a:t>
            </a:r>
            <a:r>
              <a:rPr lang="en-US" dirty="0">
                <a:solidFill>
                  <a:srgbClr val="262626"/>
                </a:solidFill>
                <a:latin typeface="DengXian" panose="02010600030101010101" pitchFamily="2" charset="-122"/>
                <a:ea typeface="DengXian" panose="02010600030101010101" pitchFamily="2" charset="-122"/>
                <a:cs typeface="+mn-lt"/>
              </a:rPr>
              <a:t> </a:t>
            </a:r>
          </a:p>
          <a:p>
            <a:pPr marL="457200" indent="-457200" algn="l">
              <a:buFont typeface="Arial,Sans-Serif" panose="020B0604020202020204" pitchFamily="34" charset="0"/>
              <a:buChar char="•"/>
            </a:pPr>
            <a:endParaRPr lang="en-US" dirty="0">
              <a:solidFill>
                <a:srgbClr val="262626"/>
              </a:solidFill>
              <a:latin typeface="Calibri"/>
              <a:ea typeface="Calibri"/>
              <a:cs typeface="Calibri"/>
            </a:endParaRPr>
          </a:p>
        </p:txBody>
      </p:sp>
      <p:pic>
        <p:nvPicPr>
          <p:cNvPr id="3" name="Picture 2" descr="A screenshot of a phone&#10;&#10;Description automatically generated">
            <a:extLst>
              <a:ext uri="{FF2B5EF4-FFF2-40B4-BE49-F238E27FC236}">
                <a16:creationId xmlns:a16="http://schemas.microsoft.com/office/drawing/2014/main" id="{1A23AE12-0022-12AF-16DD-6EF83EA709D3}"/>
              </a:ext>
            </a:extLst>
          </p:cNvPr>
          <p:cNvPicPr>
            <a:picLocks noChangeAspect="1"/>
          </p:cNvPicPr>
          <p:nvPr/>
        </p:nvPicPr>
        <p:blipFill>
          <a:blip r:embed="rId4"/>
          <a:stretch>
            <a:fillRect/>
          </a:stretch>
        </p:blipFill>
        <p:spPr>
          <a:xfrm>
            <a:off x="8164574" y="608358"/>
            <a:ext cx="2836715" cy="2759090"/>
          </a:xfrm>
          <a:prstGeom prst="rect">
            <a:avLst/>
          </a:prstGeom>
        </p:spPr>
      </p:pic>
      <p:pic>
        <p:nvPicPr>
          <p:cNvPr id="5" name="圖片 4">
            <a:extLst>
              <a:ext uri="{FF2B5EF4-FFF2-40B4-BE49-F238E27FC236}">
                <a16:creationId xmlns:a16="http://schemas.microsoft.com/office/drawing/2014/main" id="{FDBFC795-7FBF-45DB-3CD8-3EC02526ED5F}"/>
              </a:ext>
            </a:extLst>
          </p:cNvPr>
          <p:cNvPicPr>
            <a:picLocks noChangeAspect="1"/>
          </p:cNvPicPr>
          <p:nvPr/>
        </p:nvPicPr>
        <p:blipFill>
          <a:blip r:embed="rId5"/>
          <a:stretch>
            <a:fillRect/>
          </a:stretch>
        </p:blipFill>
        <p:spPr>
          <a:xfrm>
            <a:off x="8548865" y="4090923"/>
            <a:ext cx="2111321" cy="2119568"/>
          </a:xfrm>
          <a:prstGeom prst="rect">
            <a:avLst/>
          </a:prstGeom>
        </p:spPr>
      </p:pic>
      <p:sp>
        <p:nvSpPr>
          <p:cNvPr id="11" name="文字方塊 10">
            <a:extLst>
              <a:ext uri="{FF2B5EF4-FFF2-40B4-BE49-F238E27FC236}">
                <a16:creationId xmlns:a16="http://schemas.microsoft.com/office/drawing/2014/main" id="{23EB919D-4B97-2A8A-BC0D-C122E0707E35}"/>
              </a:ext>
            </a:extLst>
          </p:cNvPr>
          <p:cNvSpPr txBox="1"/>
          <p:nvPr/>
        </p:nvSpPr>
        <p:spPr>
          <a:xfrm>
            <a:off x="8970452" y="3728483"/>
            <a:ext cx="1697308" cy="369332"/>
          </a:xfrm>
          <a:prstGeom prst="rect">
            <a:avLst/>
          </a:prstGeom>
          <a:noFill/>
        </p:spPr>
        <p:txBody>
          <a:bodyPr wrap="square" rtlCol="0">
            <a:spAutoFit/>
          </a:bodyPr>
          <a:lstStyle/>
          <a:p>
            <a:r>
              <a:rPr lang="en-US" dirty="0">
                <a:latin typeface="Arial Rounded MT Bold" panose="020F0704030504030204" pitchFamily="34" charset="0"/>
                <a:cs typeface="Angsana New" panose="02020603050405020304" pitchFamily="18" charset="-34"/>
              </a:rPr>
              <a:t>Download :</a:t>
            </a:r>
          </a:p>
        </p:txBody>
      </p:sp>
      <p:sp>
        <p:nvSpPr>
          <p:cNvPr id="14" name="標題 1">
            <a:extLst>
              <a:ext uri="{FF2B5EF4-FFF2-40B4-BE49-F238E27FC236}">
                <a16:creationId xmlns:a16="http://schemas.microsoft.com/office/drawing/2014/main" id="{97492AE7-1D4A-EBA4-17E8-309BB725E3DF}"/>
              </a:ext>
            </a:extLst>
          </p:cNvPr>
          <p:cNvSpPr txBox="1">
            <a:spLocks/>
          </p:cNvSpPr>
          <p:nvPr/>
        </p:nvSpPr>
        <p:spPr>
          <a:xfrm>
            <a:off x="1150611" y="186822"/>
            <a:ext cx="10489818" cy="11783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err="1">
                <a:solidFill>
                  <a:schemeClr val="tx2"/>
                </a:solidFill>
                <a:latin typeface="Amasis MT Pro Black" panose="02040A04050005020304" pitchFamily="18" charset="0"/>
              </a:rPr>
              <a:t>Metascan</a:t>
            </a:r>
            <a:endParaRPr lang="en-US" sz="5400" b="1" dirty="0">
              <a:solidFill>
                <a:schemeClr val="tx2"/>
              </a:solidFill>
              <a:latin typeface="Amasis MT Pro Black" panose="02040A04050005020304" pitchFamily="18" charset="0"/>
            </a:endParaRPr>
          </a:p>
        </p:txBody>
      </p:sp>
    </p:spTree>
    <p:extLst>
      <p:ext uri="{BB962C8B-B14F-4D97-AF65-F5344CB8AC3E}">
        <p14:creationId xmlns:p14="http://schemas.microsoft.com/office/powerpoint/2010/main" val="2905296988"/>
      </p:ext>
    </p:extLst>
  </p:cSld>
  <p:clrMapOvr>
    <a:masterClrMapping/>
  </p:clrMapOvr>
  <mc:AlternateContent xmlns:mc="http://schemas.openxmlformats.org/markup-compatibility/2006" xmlns:p14="http://schemas.microsoft.com/office/powerpoint/2010/main">
    <mc:Choice Requires="p14">
      <p:transition spd="slow" p14:dur="2000" advTm="31200"/>
    </mc:Choice>
    <mc:Fallback xmlns="">
      <p:transition spd="slow" advTm="312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ea typeface="+mn-lt"/>
                <a:cs typeface="+mn-lt"/>
              </a:rPr>
              <a:t>[object File]</a:t>
            </a:r>
            <a:endParaRPr lang="en-US"/>
          </a:p>
        </p:txBody>
      </p:sp>
      <p:sp>
        <p:nvSpPr>
          <p:cNvPr id="1059" name="Rectangle 1058">
            <a:extLst>
              <a:ext uri="{FF2B5EF4-FFF2-40B4-BE49-F238E27FC236}">
                <a16:creationId xmlns:a16="http://schemas.microsoft.com/office/drawing/2014/main" id="{BD8AB40A-4374-4897-B5EE-9F8913476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1" name="Group 1060">
            <a:extLst>
              <a:ext uri="{FF2B5EF4-FFF2-40B4-BE49-F238E27FC236}">
                <a16:creationId xmlns:a16="http://schemas.microsoft.com/office/drawing/2014/main" id="{2783379C-045E-4010-ABDC-A270A0AA1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6402" y="170309"/>
            <a:ext cx="2514948" cy="2174333"/>
            <a:chOff x="-305" y="-4155"/>
            <a:chExt cx="2514948" cy="2174333"/>
          </a:xfrm>
        </p:grpSpPr>
        <p:sp>
          <p:nvSpPr>
            <p:cNvPr id="1062" name="Freeform: Shape 1061">
              <a:extLst>
                <a:ext uri="{FF2B5EF4-FFF2-40B4-BE49-F238E27FC236}">
                  <a16:creationId xmlns:a16="http://schemas.microsoft.com/office/drawing/2014/main" id="{0B0AB1BF-11AE-4CFF-85EC-E51DBD316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Freeform: Shape 1062">
              <a:extLst>
                <a:ext uri="{FF2B5EF4-FFF2-40B4-BE49-F238E27FC236}">
                  <a16:creationId xmlns:a16="http://schemas.microsoft.com/office/drawing/2014/main" id="{526548A0-953E-4FBA-97A5-592ACAF42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Freeform: Shape 1063">
              <a:extLst>
                <a:ext uri="{FF2B5EF4-FFF2-40B4-BE49-F238E27FC236}">
                  <a16:creationId xmlns:a16="http://schemas.microsoft.com/office/drawing/2014/main" id="{F84FA27B-CD1F-421B-BB4F-B141F02FF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65" name="Freeform: Shape 1064">
              <a:extLst>
                <a:ext uri="{FF2B5EF4-FFF2-40B4-BE49-F238E27FC236}">
                  <a16:creationId xmlns:a16="http://schemas.microsoft.com/office/drawing/2014/main" id="{3CDBD6AB-1AC7-4807-9C34-01139BB7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7" name="Group 1066">
            <a:extLst>
              <a:ext uri="{FF2B5EF4-FFF2-40B4-BE49-F238E27FC236}">
                <a16:creationId xmlns:a16="http://schemas.microsoft.com/office/drawing/2014/main" id="{F5FDDF18-F156-4D2D-82C6-F55008E338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4" y="4560733"/>
            <a:ext cx="3061445" cy="2297266"/>
            <a:chOff x="-305" y="-1"/>
            <a:chExt cx="3832880" cy="2876136"/>
          </a:xfrm>
        </p:grpSpPr>
        <p:sp>
          <p:nvSpPr>
            <p:cNvPr id="1068" name="Freeform: Shape 1067">
              <a:extLst>
                <a:ext uri="{FF2B5EF4-FFF2-40B4-BE49-F238E27FC236}">
                  <a16:creationId xmlns:a16="http://schemas.microsoft.com/office/drawing/2014/main" id="{3822C29E-FFDD-45BC-A286-9C00C8E2D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Freeform: Shape 1068">
              <a:extLst>
                <a:ext uri="{FF2B5EF4-FFF2-40B4-BE49-F238E27FC236}">
                  <a16:creationId xmlns:a16="http://schemas.microsoft.com/office/drawing/2014/main" id="{C9E2381D-1763-4D42-A3A2-B2345DD35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Freeform: Shape 1069">
              <a:extLst>
                <a:ext uri="{FF2B5EF4-FFF2-40B4-BE49-F238E27FC236}">
                  <a16:creationId xmlns:a16="http://schemas.microsoft.com/office/drawing/2014/main" id="{D2A622D5-9532-4E0C-B9A8-DAEDD4646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Freeform: Shape 1070">
              <a:extLst>
                <a:ext uri="{FF2B5EF4-FFF2-40B4-BE49-F238E27FC236}">
                  <a16:creationId xmlns:a16="http://schemas.microsoft.com/office/drawing/2014/main" id="{5C0ABE88-5ADF-4A31-8505-78968DBB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副標題 2">
            <a:extLst>
              <a:ext uri="{FF2B5EF4-FFF2-40B4-BE49-F238E27FC236}">
                <a16:creationId xmlns:a16="http://schemas.microsoft.com/office/drawing/2014/main" id="{51FE1A0D-3DF8-65B9-686C-EE793D904019}"/>
              </a:ext>
            </a:extLst>
          </p:cNvPr>
          <p:cNvSpPr txBox="1">
            <a:spLocks/>
          </p:cNvSpPr>
          <p:nvPr/>
        </p:nvSpPr>
        <p:spPr>
          <a:xfrm>
            <a:off x="1187563" y="1818738"/>
            <a:ext cx="5458328" cy="3735030"/>
          </a:xfrm>
          <a:prstGeom prst="rect">
            <a:avLst/>
          </a:prstGeom>
        </p:spPr>
        <p:txBody>
          <a:bodyPr vert="horz" lIns="91440" tIns="45720" rIns="91440" bIns="45720" rtlCol="0" anchor="t">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har char="•"/>
            </a:pPr>
            <a:r>
              <a:rPr lang="en-US" dirty="0" err="1">
                <a:solidFill>
                  <a:srgbClr val="000000"/>
                </a:solidFill>
                <a:latin typeface="DengXian" panose="02010600030101010101" pitchFamily="2" charset="-122"/>
                <a:ea typeface="DengXian" panose="02010600030101010101" pitchFamily="2" charset="-122"/>
                <a:cs typeface="+mn-lt"/>
              </a:rPr>
              <a:t>Polycam</a:t>
            </a:r>
            <a:r>
              <a:rPr lang="en-US" dirty="0">
                <a:solidFill>
                  <a:srgbClr val="000000"/>
                </a:solidFill>
                <a:latin typeface="DengXian" panose="02010600030101010101" pitchFamily="2" charset="-122"/>
                <a:ea typeface="DengXian" panose="02010600030101010101" pitchFamily="2" charset="-122"/>
                <a:cs typeface="+mn-lt"/>
              </a:rPr>
              <a:t> is a 3D scanning app for iOS, web and Android</a:t>
            </a:r>
          </a:p>
          <a:p>
            <a:pPr marL="342900" indent="-342900" algn="l">
              <a:buChar char="•"/>
            </a:pPr>
            <a:endParaRPr lang="en-US" dirty="0">
              <a:solidFill>
                <a:srgbClr val="000000"/>
              </a:solidFill>
              <a:latin typeface="DengXian" panose="02010600030101010101" pitchFamily="2" charset="-122"/>
              <a:ea typeface="DengXian" panose="02010600030101010101" pitchFamily="2" charset="-122"/>
              <a:cs typeface="+mn-lt"/>
            </a:endParaRPr>
          </a:p>
          <a:p>
            <a:pPr marL="342900" indent="-342900" algn="l">
              <a:buChar char="•"/>
            </a:pPr>
            <a:r>
              <a:rPr lang="en-US" dirty="0">
                <a:solidFill>
                  <a:srgbClr val="000000"/>
                </a:solidFill>
                <a:latin typeface="DengXian" panose="02010600030101010101" pitchFamily="2" charset="-122"/>
                <a:ea typeface="DengXian" panose="02010600030101010101" pitchFamily="2" charset="-122"/>
                <a:cs typeface="+mn-lt"/>
              </a:rPr>
              <a:t>Provide ‘’</a:t>
            </a:r>
            <a:r>
              <a:rPr lang="fr-FR" dirty="0">
                <a:solidFill>
                  <a:srgbClr val="000000"/>
                </a:solidFill>
                <a:latin typeface="DengXian" panose="02010600030101010101" pitchFamily="2" charset="-122"/>
                <a:ea typeface="DengXian" panose="02010600030101010101" pitchFamily="2" charset="-122"/>
                <a:cs typeface="+mn-lt"/>
              </a:rPr>
              <a:t>Photo Mode’’ and ‘’</a:t>
            </a:r>
            <a:r>
              <a:rPr lang="fr-FR" dirty="0" err="1">
                <a:solidFill>
                  <a:srgbClr val="000000"/>
                </a:solidFill>
                <a:latin typeface="DengXian" panose="02010600030101010101" pitchFamily="2" charset="-122"/>
                <a:ea typeface="DengXian" panose="02010600030101010101" pitchFamily="2" charset="-122"/>
                <a:cs typeface="+mn-lt"/>
              </a:rPr>
              <a:t>LiDAR</a:t>
            </a:r>
            <a:r>
              <a:rPr lang="fr-FR" dirty="0">
                <a:solidFill>
                  <a:srgbClr val="000000"/>
                </a:solidFill>
                <a:latin typeface="DengXian" panose="02010600030101010101" pitchFamily="2" charset="-122"/>
                <a:ea typeface="DengXian" panose="02010600030101010101" pitchFamily="2" charset="-122"/>
                <a:cs typeface="+mn-lt"/>
              </a:rPr>
              <a:t> Mode’’ for scanning Object</a:t>
            </a:r>
            <a:endParaRPr lang="en-US" dirty="0">
              <a:solidFill>
                <a:srgbClr val="000000"/>
              </a:solidFill>
              <a:latin typeface="DengXian" panose="02010600030101010101" pitchFamily="2" charset="-122"/>
              <a:ea typeface="DengXian" panose="02010600030101010101" pitchFamily="2" charset="-122"/>
              <a:cs typeface="+mn-lt"/>
            </a:endParaRPr>
          </a:p>
          <a:p>
            <a:pPr marL="342900" indent="-342900" algn="l">
              <a:buChar char="•"/>
            </a:pPr>
            <a:endParaRPr lang="en-US" dirty="0">
              <a:solidFill>
                <a:srgbClr val="000000"/>
              </a:solidFill>
              <a:latin typeface="DengXian" panose="02010600030101010101" pitchFamily="2" charset="-122"/>
              <a:ea typeface="DengXian" panose="02010600030101010101" pitchFamily="2" charset="-122"/>
              <a:cs typeface="+mn-lt"/>
            </a:endParaRPr>
          </a:p>
          <a:p>
            <a:pPr marL="342900" indent="-342900" algn="l">
              <a:buChar char="•"/>
            </a:pPr>
            <a:r>
              <a:rPr lang="en-US" dirty="0">
                <a:solidFill>
                  <a:srgbClr val="000000"/>
                </a:solidFill>
                <a:latin typeface="DengXian" panose="02010600030101010101" pitchFamily="2" charset="-122"/>
                <a:ea typeface="DengXian" panose="02010600030101010101" pitchFamily="2" charset="-122"/>
                <a:cs typeface="+mn-lt"/>
              </a:rPr>
              <a:t>Export to popular formats :.</a:t>
            </a:r>
            <a:r>
              <a:rPr lang="en-US" dirty="0" err="1">
                <a:solidFill>
                  <a:srgbClr val="000000"/>
                </a:solidFill>
                <a:latin typeface="DengXian" panose="02010600030101010101" pitchFamily="2" charset="-122"/>
                <a:ea typeface="DengXian" panose="02010600030101010101" pitchFamily="2" charset="-122"/>
                <a:cs typeface="+mn-lt"/>
              </a:rPr>
              <a:t>stl</a:t>
            </a:r>
            <a:r>
              <a:rPr lang="en-US" dirty="0">
                <a:solidFill>
                  <a:srgbClr val="000000"/>
                </a:solidFill>
                <a:latin typeface="DengXian" panose="02010600030101010101" pitchFamily="2" charset="-122"/>
                <a:ea typeface="DengXian" panose="02010600030101010101" pitchFamily="2" charset="-122"/>
                <a:cs typeface="+mn-lt"/>
              </a:rPr>
              <a:t>, .obj</a:t>
            </a:r>
          </a:p>
          <a:p>
            <a:pPr marL="342900" indent="-342900" algn="l">
              <a:buChar char="•"/>
            </a:pPr>
            <a:endParaRPr lang="en-US" dirty="0">
              <a:solidFill>
                <a:srgbClr val="000000"/>
              </a:solidFill>
              <a:latin typeface="DengXian" panose="02010600030101010101" pitchFamily="2" charset="-122"/>
              <a:ea typeface="DengXian" panose="02010600030101010101" pitchFamily="2" charset="-122"/>
              <a:cs typeface="+mn-lt"/>
            </a:endParaRPr>
          </a:p>
          <a:p>
            <a:pPr marL="342900" indent="-342900" algn="l">
              <a:buChar char="•"/>
            </a:pPr>
            <a:r>
              <a:rPr lang="en-US" dirty="0">
                <a:solidFill>
                  <a:srgbClr val="000000"/>
                </a:solidFill>
                <a:latin typeface="DengXian" panose="02010600030101010101" pitchFamily="2" charset="-122"/>
                <a:ea typeface="DengXian" panose="02010600030101010101" pitchFamily="2" charset="-122"/>
                <a:cs typeface="+mn-lt"/>
              </a:rPr>
              <a:t>User guide: </a:t>
            </a:r>
            <a:r>
              <a:rPr lang="en-US" dirty="0">
                <a:solidFill>
                  <a:srgbClr val="000000"/>
                </a:solidFill>
                <a:latin typeface="DengXian" panose="02010600030101010101" pitchFamily="2" charset="-122"/>
                <a:ea typeface="DengXian" panose="02010600030101010101" pitchFamily="2" charset="-122"/>
                <a:cs typeface="+mn-lt"/>
                <a:hlinkClick r:id="rId3"/>
              </a:rPr>
              <a:t>https://learn.poly.cam/about</a:t>
            </a:r>
            <a:r>
              <a:rPr lang="en-US" dirty="0">
                <a:solidFill>
                  <a:srgbClr val="000000"/>
                </a:solidFill>
                <a:latin typeface="DengXian" panose="02010600030101010101" pitchFamily="2" charset="-122"/>
                <a:ea typeface="DengXian" panose="02010600030101010101" pitchFamily="2" charset="-122"/>
                <a:cs typeface="+mn-lt"/>
              </a:rPr>
              <a:t> </a:t>
            </a:r>
          </a:p>
          <a:p>
            <a:pPr marL="342900" indent="-342900" algn="l">
              <a:buChar char="•"/>
            </a:pPr>
            <a:endParaRPr lang="en-US" dirty="0">
              <a:solidFill>
                <a:srgbClr val="000000"/>
              </a:solidFill>
              <a:latin typeface="DengXian" panose="02010600030101010101" pitchFamily="2" charset="-122"/>
              <a:ea typeface="DengXian" panose="02010600030101010101" pitchFamily="2" charset="-122"/>
              <a:cs typeface="+mn-lt"/>
            </a:endParaRPr>
          </a:p>
          <a:p>
            <a:pPr marL="457200" indent="-457200" algn="l">
              <a:buFont typeface="Arial,Sans-Serif" panose="020B0604020202020204" pitchFamily="34" charset="0"/>
              <a:buChar char="•"/>
            </a:pPr>
            <a:endParaRPr lang="en-US" dirty="0">
              <a:solidFill>
                <a:srgbClr val="262626"/>
              </a:solidFill>
              <a:latin typeface="Calibri"/>
              <a:ea typeface="Calibri"/>
              <a:cs typeface="Calibri"/>
            </a:endParaRPr>
          </a:p>
        </p:txBody>
      </p:sp>
      <p:sp>
        <p:nvSpPr>
          <p:cNvPr id="11" name="文字方塊 10">
            <a:extLst>
              <a:ext uri="{FF2B5EF4-FFF2-40B4-BE49-F238E27FC236}">
                <a16:creationId xmlns:a16="http://schemas.microsoft.com/office/drawing/2014/main" id="{23EB919D-4B97-2A8A-BC0D-C122E0707E35}"/>
              </a:ext>
            </a:extLst>
          </p:cNvPr>
          <p:cNvSpPr txBox="1"/>
          <p:nvPr/>
        </p:nvSpPr>
        <p:spPr>
          <a:xfrm>
            <a:off x="8295355" y="3450076"/>
            <a:ext cx="1697308" cy="369332"/>
          </a:xfrm>
          <a:prstGeom prst="rect">
            <a:avLst/>
          </a:prstGeom>
          <a:noFill/>
        </p:spPr>
        <p:txBody>
          <a:bodyPr wrap="square" rtlCol="0">
            <a:spAutoFit/>
          </a:bodyPr>
          <a:lstStyle/>
          <a:p>
            <a:r>
              <a:rPr lang="en-US" dirty="0">
                <a:latin typeface="Arial Rounded MT Bold" panose="020F0704030504030204" pitchFamily="34" charset="0"/>
                <a:cs typeface="Angsana New" panose="02020603050405020304" pitchFamily="18" charset="-34"/>
              </a:rPr>
              <a:t>Download :</a:t>
            </a:r>
          </a:p>
        </p:txBody>
      </p:sp>
      <p:sp>
        <p:nvSpPr>
          <p:cNvPr id="14" name="標題 1">
            <a:extLst>
              <a:ext uri="{FF2B5EF4-FFF2-40B4-BE49-F238E27FC236}">
                <a16:creationId xmlns:a16="http://schemas.microsoft.com/office/drawing/2014/main" id="{97492AE7-1D4A-EBA4-17E8-309BB725E3DF}"/>
              </a:ext>
            </a:extLst>
          </p:cNvPr>
          <p:cNvSpPr txBox="1">
            <a:spLocks/>
          </p:cNvSpPr>
          <p:nvPr/>
        </p:nvSpPr>
        <p:spPr>
          <a:xfrm>
            <a:off x="1150611" y="186822"/>
            <a:ext cx="10489818" cy="11783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err="1">
                <a:solidFill>
                  <a:schemeClr val="tx2"/>
                </a:solidFill>
                <a:latin typeface="Amasis MT Pro Black" panose="02040A04050005020304" pitchFamily="18" charset="0"/>
              </a:rPr>
              <a:t>Polycam</a:t>
            </a:r>
            <a:endParaRPr lang="en-US" sz="5400" b="1" dirty="0">
              <a:solidFill>
                <a:schemeClr val="tx2"/>
              </a:solidFill>
              <a:latin typeface="Amasis MT Pro Black" panose="02040A04050005020304" pitchFamily="18" charset="0"/>
            </a:endParaRPr>
          </a:p>
        </p:txBody>
      </p:sp>
      <p:pic>
        <p:nvPicPr>
          <p:cNvPr id="6" name="圖片 5">
            <a:extLst>
              <a:ext uri="{FF2B5EF4-FFF2-40B4-BE49-F238E27FC236}">
                <a16:creationId xmlns:a16="http://schemas.microsoft.com/office/drawing/2014/main" id="{1EBED8D7-DCE1-BC70-8825-54FF0255FF8E}"/>
              </a:ext>
            </a:extLst>
          </p:cNvPr>
          <p:cNvPicPr>
            <a:picLocks noChangeAspect="1"/>
          </p:cNvPicPr>
          <p:nvPr/>
        </p:nvPicPr>
        <p:blipFill>
          <a:blip r:embed="rId4"/>
          <a:stretch>
            <a:fillRect/>
          </a:stretch>
        </p:blipFill>
        <p:spPr>
          <a:xfrm>
            <a:off x="8371551" y="3801769"/>
            <a:ext cx="2428875" cy="2457450"/>
          </a:xfrm>
          <a:prstGeom prst="rect">
            <a:avLst/>
          </a:prstGeom>
        </p:spPr>
      </p:pic>
      <p:pic>
        <p:nvPicPr>
          <p:cNvPr id="12" name="圖片 11">
            <a:extLst>
              <a:ext uri="{FF2B5EF4-FFF2-40B4-BE49-F238E27FC236}">
                <a16:creationId xmlns:a16="http://schemas.microsoft.com/office/drawing/2014/main" id="{D205583C-99D6-6468-75BE-93ED0DE70C32}"/>
              </a:ext>
            </a:extLst>
          </p:cNvPr>
          <p:cNvPicPr>
            <a:picLocks noChangeAspect="1"/>
          </p:cNvPicPr>
          <p:nvPr/>
        </p:nvPicPr>
        <p:blipFill>
          <a:blip r:embed="rId5"/>
          <a:stretch>
            <a:fillRect/>
          </a:stretch>
        </p:blipFill>
        <p:spPr>
          <a:xfrm>
            <a:off x="8316681" y="540358"/>
            <a:ext cx="2454592" cy="2832222"/>
          </a:xfrm>
          <a:prstGeom prst="rect">
            <a:avLst/>
          </a:prstGeom>
        </p:spPr>
      </p:pic>
    </p:spTree>
    <p:extLst>
      <p:ext uri="{BB962C8B-B14F-4D97-AF65-F5344CB8AC3E}">
        <p14:creationId xmlns:p14="http://schemas.microsoft.com/office/powerpoint/2010/main" val="918076188"/>
      </p:ext>
    </p:extLst>
  </p:cSld>
  <p:clrMapOvr>
    <a:masterClrMapping/>
  </p:clrMapOvr>
  <mc:AlternateContent xmlns:mc="http://schemas.openxmlformats.org/markup-compatibility/2006" xmlns:p14="http://schemas.microsoft.com/office/powerpoint/2010/main">
    <mc:Choice Requires="p14">
      <p:transition spd="slow" p14:dur="2000" advTm="31200"/>
    </mc:Choice>
    <mc:Fallback xmlns="">
      <p:transition spd="slow" advTm="312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ea typeface="+mn-lt"/>
                <a:cs typeface="+mn-lt"/>
              </a:rPr>
              <a:t>[object File]</a:t>
            </a:r>
            <a:endParaRPr lang="en-US"/>
          </a:p>
        </p:txBody>
      </p:sp>
      <p:sp>
        <p:nvSpPr>
          <p:cNvPr id="1059" name="Rectangle 1058">
            <a:extLst>
              <a:ext uri="{FF2B5EF4-FFF2-40B4-BE49-F238E27FC236}">
                <a16:creationId xmlns:a16="http://schemas.microsoft.com/office/drawing/2014/main" id="{BD8AB40A-4374-4897-B5EE-9F8913476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1" name="Group 1060">
            <a:extLst>
              <a:ext uri="{FF2B5EF4-FFF2-40B4-BE49-F238E27FC236}">
                <a16:creationId xmlns:a16="http://schemas.microsoft.com/office/drawing/2014/main" id="{2783379C-045E-4010-ABDC-A270A0AA1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6401" y="170308"/>
            <a:ext cx="2514948" cy="2174333"/>
            <a:chOff x="-305" y="-4155"/>
            <a:chExt cx="2514948" cy="2174333"/>
          </a:xfrm>
        </p:grpSpPr>
        <p:sp>
          <p:nvSpPr>
            <p:cNvPr id="1062" name="Freeform: Shape 1061">
              <a:extLst>
                <a:ext uri="{FF2B5EF4-FFF2-40B4-BE49-F238E27FC236}">
                  <a16:creationId xmlns:a16="http://schemas.microsoft.com/office/drawing/2014/main" id="{0B0AB1BF-11AE-4CFF-85EC-E51DBD316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Freeform: Shape 1062">
              <a:extLst>
                <a:ext uri="{FF2B5EF4-FFF2-40B4-BE49-F238E27FC236}">
                  <a16:creationId xmlns:a16="http://schemas.microsoft.com/office/drawing/2014/main" id="{526548A0-953E-4FBA-97A5-592ACAF42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Freeform: Shape 1063">
              <a:extLst>
                <a:ext uri="{FF2B5EF4-FFF2-40B4-BE49-F238E27FC236}">
                  <a16:creationId xmlns:a16="http://schemas.microsoft.com/office/drawing/2014/main" id="{F84FA27B-CD1F-421B-BB4F-B141F02FF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65" name="Freeform: Shape 1064">
              <a:extLst>
                <a:ext uri="{FF2B5EF4-FFF2-40B4-BE49-F238E27FC236}">
                  <a16:creationId xmlns:a16="http://schemas.microsoft.com/office/drawing/2014/main" id="{3CDBD6AB-1AC7-4807-9C34-01139BB7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7" name="Group 1066">
            <a:extLst>
              <a:ext uri="{FF2B5EF4-FFF2-40B4-BE49-F238E27FC236}">
                <a16:creationId xmlns:a16="http://schemas.microsoft.com/office/drawing/2014/main" id="{F5FDDF18-F156-4D2D-82C6-F55008E338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3" y="4560734"/>
            <a:ext cx="3061446" cy="2297265"/>
            <a:chOff x="-305" y="-1"/>
            <a:chExt cx="3832880" cy="2876136"/>
          </a:xfrm>
        </p:grpSpPr>
        <p:sp>
          <p:nvSpPr>
            <p:cNvPr id="1068" name="Freeform: Shape 1067">
              <a:extLst>
                <a:ext uri="{FF2B5EF4-FFF2-40B4-BE49-F238E27FC236}">
                  <a16:creationId xmlns:a16="http://schemas.microsoft.com/office/drawing/2014/main" id="{3822C29E-FFDD-45BC-A286-9C00C8E2D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Freeform: Shape 1068">
              <a:extLst>
                <a:ext uri="{FF2B5EF4-FFF2-40B4-BE49-F238E27FC236}">
                  <a16:creationId xmlns:a16="http://schemas.microsoft.com/office/drawing/2014/main" id="{C9E2381D-1763-4D42-A3A2-B2345DD35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Freeform: Shape 1069">
              <a:extLst>
                <a:ext uri="{FF2B5EF4-FFF2-40B4-BE49-F238E27FC236}">
                  <a16:creationId xmlns:a16="http://schemas.microsoft.com/office/drawing/2014/main" id="{D2A622D5-9532-4E0C-B9A8-DAEDD4646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Freeform: Shape 1070">
              <a:extLst>
                <a:ext uri="{FF2B5EF4-FFF2-40B4-BE49-F238E27FC236}">
                  <a16:creationId xmlns:a16="http://schemas.microsoft.com/office/drawing/2014/main" id="{5C0ABE88-5ADF-4A31-8505-78968DBB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副標題 2">
            <a:extLst>
              <a:ext uri="{FF2B5EF4-FFF2-40B4-BE49-F238E27FC236}">
                <a16:creationId xmlns:a16="http://schemas.microsoft.com/office/drawing/2014/main" id="{51FE1A0D-3DF8-65B9-686C-EE793D904019}"/>
              </a:ext>
            </a:extLst>
          </p:cNvPr>
          <p:cNvSpPr txBox="1">
            <a:spLocks/>
          </p:cNvSpPr>
          <p:nvPr/>
        </p:nvSpPr>
        <p:spPr>
          <a:xfrm>
            <a:off x="696337" y="4912204"/>
            <a:ext cx="7309694" cy="1565126"/>
          </a:xfrm>
          <a:prstGeom prst="rect">
            <a:avLst/>
          </a:prstGeom>
        </p:spPr>
        <p:txBody>
          <a:bodyPr vert="horz" lIns="91440" tIns="45720" rIns="91440" bIns="45720" rtlCol="0" anchor="t">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latin typeface="DengXian" panose="02010600030101010101" pitchFamily="2" charset="-122"/>
                <a:ea typeface="DengXian" panose="02010600030101010101" pitchFamily="2" charset="-122"/>
                <a:cs typeface="Calibri"/>
              </a:rPr>
              <a:t>Learning Garden &amp; Makerspace provides accessories to support your 3D scanning:</a:t>
            </a:r>
          </a:p>
          <a:p>
            <a:pPr algn="l"/>
            <a:r>
              <a:rPr lang="en-US" sz="1800" dirty="0">
                <a:latin typeface="DengXian" panose="02010600030101010101" pitchFamily="2" charset="-122"/>
                <a:ea typeface="DengXian" panose="02010600030101010101" pitchFamily="2" charset="-122"/>
                <a:cs typeface="Calibri"/>
              </a:rPr>
              <a:t>Creative Media Studio</a:t>
            </a:r>
          </a:p>
          <a:p>
            <a:pPr algn="l"/>
            <a:r>
              <a:rPr lang="en-US" sz="1800" dirty="0">
                <a:latin typeface="DengXian" panose="02010600030101010101" pitchFamily="2" charset="-122"/>
                <a:ea typeface="DengXian" panose="02010600030101010101" pitchFamily="2" charset="-122"/>
                <a:cs typeface="Calibri"/>
              </a:rPr>
              <a:t>Tripod</a:t>
            </a:r>
          </a:p>
          <a:p>
            <a:pPr algn="l"/>
            <a:r>
              <a:rPr lang="en-US" sz="1800" dirty="0">
                <a:latin typeface="DengXian" panose="02010600030101010101" pitchFamily="2" charset="-122"/>
                <a:ea typeface="DengXian" panose="02010600030101010101" pitchFamily="2" charset="-122"/>
                <a:cs typeface="Calibri"/>
              </a:rPr>
              <a:t>Turntable</a:t>
            </a:r>
          </a:p>
          <a:p>
            <a:pPr algn="l"/>
            <a:r>
              <a:rPr lang="en-US" sz="1800" dirty="0">
                <a:latin typeface="DengXian" panose="02010600030101010101" pitchFamily="2" charset="-122"/>
                <a:ea typeface="DengXian" panose="02010600030101010101" pitchFamily="2" charset="-122"/>
                <a:cs typeface="Calibri"/>
              </a:rPr>
              <a:t>Lightbox</a:t>
            </a:r>
            <a:endParaRPr lang="en-US" sz="1800" dirty="0">
              <a:solidFill>
                <a:srgbClr val="262626"/>
              </a:solidFill>
              <a:latin typeface="DengXian" panose="02010600030101010101" pitchFamily="2" charset="-122"/>
              <a:ea typeface="DengXian" panose="02010600030101010101" pitchFamily="2" charset="-122"/>
              <a:cs typeface="Calibri"/>
            </a:endParaRPr>
          </a:p>
        </p:txBody>
      </p:sp>
      <p:sp>
        <p:nvSpPr>
          <p:cNvPr id="3" name="標題 1">
            <a:extLst>
              <a:ext uri="{FF2B5EF4-FFF2-40B4-BE49-F238E27FC236}">
                <a16:creationId xmlns:a16="http://schemas.microsoft.com/office/drawing/2014/main" id="{99A9477D-AB8A-E882-5A81-2EDEF8CC155D}"/>
              </a:ext>
            </a:extLst>
          </p:cNvPr>
          <p:cNvSpPr txBox="1">
            <a:spLocks/>
          </p:cNvSpPr>
          <p:nvPr/>
        </p:nvSpPr>
        <p:spPr>
          <a:xfrm>
            <a:off x="1150611" y="186822"/>
            <a:ext cx="10489818" cy="11783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solidFill>
                  <a:schemeClr val="tx2"/>
                </a:solidFill>
                <a:latin typeface="Amasis MT Pro Black" panose="02040A04050005020304" pitchFamily="18" charset="0"/>
              </a:rPr>
              <a:t>Tips for scanning </a:t>
            </a:r>
          </a:p>
        </p:txBody>
      </p:sp>
      <p:sp>
        <p:nvSpPr>
          <p:cNvPr id="2" name="內容版面配置區 4">
            <a:extLst>
              <a:ext uri="{FF2B5EF4-FFF2-40B4-BE49-F238E27FC236}">
                <a16:creationId xmlns:a16="http://schemas.microsoft.com/office/drawing/2014/main" id="{3BA96E34-6497-7FE4-3361-AAB31DDB260A}"/>
              </a:ext>
            </a:extLst>
          </p:cNvPr>
          <p:cNvSpPr txBox="1">
            <a:spLocks/>
          </p:cNvSpPr>
          <p:nvPr/>
        </p:nvSpPr>
        <p:spPr>
          <a:xfrm>
            <a:off x="838200" y="1825625"/>
            <a:ext cx="5181600" cy="32006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DOs</a:t>
            </a:r>
          </a:p>
          <a:p>
            <a:pPr marL="342900" indent="-342900" algn="l">
              <a:buFont typeface="Arial" panose="020B0604020202020204" pitchFamily="34" charset="0"/>
              <a:buChar char="•"/>
            </a:pPr>
            <a:r>
              <a:rPr lang="en-US" dirty="0">
                <a:latin typeface="DengXian" panose="02010600030101010101" pitchFamily="2" charset="-122"/>
                <a:ea typeface="DengXian" panose="02010600030101010101" pitchFamily="2" charset="-122"/>
                <a:cs typeface="Calibri"/>
              </a:rPr>
              <a:t>Make sure your camera lenses are clean</a:t>
            </a:r>
          </a:p>
          <a:p>
            <a:pPr marL="342900" indent="-342900" algn="l">
              <a:buFont typeface="Arial" panose="020B0604020202020204" pitchFamily="34" charset="0"/>
              <a:buChar char="•"/>
            </a:pPr>
            <a:r>
              <a:rPr lang="en-US" dirty="0">
                <a:latin typeface="DengXian" panose="02010600030101010101" pitchFamily="2" charset="-122"/>
                <a:ea typeface="DengXian" panose="02010600030101010101" pitchFamily="2" charset="-122"/>
                <a:cs typeface="Calibri"/>
              </a:rPr>
              <a:t>Use a high pixel camera</a:t>
            </a:r>
          </a:p>
          <a:p>
            <a:pPr marL="342900" indent="-342900" algn="l">
              <a:buFont typeface="Arial" panose="020B0604020202020204" pitchFamily="34" charset="0"/>
              <a:buChar char="•"/>
            </a:pPr>
            <a:r>
              <a:rPr lang="en-US" dirty="0">
                <a:latin typeface="DengXian" panose="02010600030101010101" pitchFamily="2" charset="-122"/>
                <a:ea typeface="DengXian" panose="02010600030101010101" pitchFamily="2" charset="-122"/>
                <a:cs typeface="Calibri"/>
              </a:rPr>
              <a:t>Plan your orbits to capture all sides of the object</a:t>
            </a:r>
          </a:p>
        </p:txBody>
      </p:sp>
      <p:sp>
        <p:nvSpPr>
          <p:cNvPr id="4" name="內容版面配置區 5">
            <a:extLst>
              <a:ext uri="{FF2B5EF4-FFF2-40B4-BE49-F238E27FC236}">
                <a16:creationId xmlns:a16="http://schemas.microsoft.com/office/drawing/2014/main" id="{3F2D011D-7809-C3D0-CB5F-062987E4E331}"/>
              </a:ext>
            </a:extLst>
          </p:cNvPr>
          <p:cNvSpPr txBox="1">
            <a:spLocks/>
          </p:cNvSpPr>
          <p:nvPr/>
        </p:nvSpPr>
        <p:spPr>
          <a:xfrm>
            <a:off x="6172200" y="1825625"/>
            <a:ext cx="5181600" cy="33410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DON’Ts</a:t>
            </a:r>
          </a:p>
          <a:p>
            <a:r>
              <a:rPr lang="en-US" sz="2400" dirty="0">
                <a:latin typeface="DengXian" panose="02010600030101010101" pitchFamily="2" charset="-122"/>
                <a:ea typeface="DengXian" panose="02010600030101010101" pitchFamily="2" charset="-122"/>
                <a:cs typeface="Calibri"/>
              </a:rPr>
              <a:t>Moving objects or camera quickly</a:t>
            </a:r>
          </a:p>
          <a:p>
            <a:r>
              <a:rPr lang="en-US" sz="2400" dirty="0">
                <a:latin typeface="DengXian" panose="02010600030101010101" pitchFamily="2" charset="-122"/>
                <a:ea typeface="DengXian" panose="02010600030101010101" pitchFamily="2" charset="-122"/>
                <a:cs typeface="Calibri"/>
              </a:rPr>
              <a:t>Shiny, dark, hairy or clear object</a:t>
            </a:r>
          </a:p>
          <a:p>
            <a:endParaRPr lang="en-US" dirty="0"/>
          </a:p>
        </p:txBody>
      </p:sp>
      <p:pic>
        <p:nvPicPr>
          <p:cNvPr id="5" name="圖形 4" descr="豎起大拇指標誌 以實心填滿">
            <a:extLst>
              <a:ext uri="{FF2B5EF4-FFF2-40B4-BE49-F238E27FC236}">
                <a16:creationId xmlns:a16="http://schemas.microsoft.com/office/drawing/2014/main" id="{CDCF32C7-E724-54FF-82E3-02D9BD41C9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84524" y="1376086"/>
            <a:ext cx="914400" cy="914400"/>
          </a:xfrm>
          <a:prstGeom prst="rect">
            <a:avLst/>
          </a:prstGeom>
        </p:spPr>
      </p:pic>
      <p:pic>
        <p:nvPicPr>
          <p:cNvPr id="6" name="圖形 5" descr="大拇指朝下 以實心填滿">
            <a:extLst>
              <a:ext uri="{FF2B5EF4-FFF2-40B4-BE49-F238E27FC236}">
                <a16:creationId xmlns:a16="http://schemas.microsoft.com/office/drawing/2014/main" id="{D143F990-5313-9237-654F-6E1B915064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31049" y="1559567"/>
            <a:ext cx="914400" cy="914400"/>
          </a:xfrm>
          <a:prstGeom prst="rect">
            <a:avLst/>
          </a:prstGeom>
        </p:spPr>
      </p:pic>
      <p:pic>
        <p:nvPicPr>
          <p:cNvPr id="9" name="圖片 8">
            <a:extLst>
              <a:ext uri="{FF2B5EF4-FFF2-40B4-BE49-F238E27FC236}">
                <a16:creationId xmlns:a16="http://schemas.microsoft.com/office/drawing/2014/main" id="{107B2435-938D-E70D-30BF-3A60B86D8BAB}"/>
              </a:ext>
            </a:extLst>
          </p:cNvPr>
          <p:cNvPicPr>
            <a:picLocks noChangeAspect="1"/>
          </p:cNvPicPr>
          <p:nvPr/>
        </p:nvPicPr>
        <p:blipFill>
          <a:blip r:embed="rId7"/>
          <a:stretch>
            <a:fillRect/>
          </a:stretch>
        </p:blipFill>
        <p:spPr>
          <a:xfrm>
            <a:off x="7655783" y="4078595"/>
            <a:ext cx="4324319" cy="2623744"/>
          </a:xfrm>
          <a:prstGeom prst="rect">
            <a:avLst/>
          </a:prstGeom>
        </p:spPr>
      </p:pic>
    </p:spTree>
    <p:extLst>
      <p:ext uri="{BB962C8B-B14F-4D97-AF65-F5344CB8AC3E}">
        <p14:creationId xmlns:p14="http://schemas.microsoft.com/office/powerpoint/2010/main" val="2612074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a typeface="+mn-lt"/>
                <a:cs typeface="+mn-lt"/>
              </a:rPr>
              <a:t>[object File]</a:t>
            </a:r>
            <a:endParaRPr lang="en-US" dirty="0"/>
          </a:p>
        </p:txBody>
      </p:sp>
      <p:sp>
        <p:nvSpPr>
          <p:cNvPr id="1059" name="Rectangle 1058">
            <a:extLst>
              <a:ext uri="{FF2B5EF4-FFF2-40B4-BE49-F238E27FC236}">
                <a16:creationId xmlns:a16="http://schemas.microsoft.com/office/drawing/2014/main" id="{BD8AB40A-4374-4897-B5EE-9F8913476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1" name="Group 1060">
            <a:extLst>
              <a:ext uri="{FF2B5EF4-FFF2-40B4-BE49-F238E27FC236}">
                <a16:creationId xmlns:a16="http://schemas.microsoft.com/office/drawing/2014/main" id="{2783379C-045E-4010-ABDC-A270A0AA1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6401" y="170308"/>
            <a:ext cx="2514948" cy="2174333"/>
            <a:chOff x="-305" y="-4155"/>
            <a:chExt cx="2514948" cy="2174333"/>
          </a:xfrm>
        </p:grpSpPr>
        <p:sp>
          <p:nvSpPr>
            <p:cNvPr id="1062" name="Freeform: Shape 1061">
              <a:extLst>
                <a:ext uri="{FF2B5EF4-FFF2-40B4-BE49-F238E27FC236}">
                  <a16:creationId xmlns:a16="http://schemas.microsoft.com/office/drawing/2014/main" id="{0B0AB1BF-11AE-4CFF-85EC-E51DBD316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Freeform: Shape 1062">
              <a:extLst>
                <a:ext uri="{FF2B5EF4-FFF2-40B4-BE49-F238E27FC236}">
                  <a16:creationId xmlns:a16="http://schemas.microsoft.com/office/drawing/2014/main" id="{526548A0-953E-4FBA-97A5-592ACAF42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Freeform: Shape 1063">
              <a:extLst>
                <a:ext uri="{FF2B5EF4-FFF2-40B4-BE49-F238E27FC236}">
                  <a16:creationId xmlns:a16="http://schemas.microsoft.com/office/drawing/2014/main" id="{F84FA27B-CD1F-421B-BB4F-B141F02FF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65" name="Freeform: Shape 1064">
              <a:extLst>
                <a:ext uri="{FF2B5EF4-FFF2-40B4-BE49-F238E27FC236}">
                  <a16:creationId xmlns:a16="http://schemas.microsoft.com/office/drawing/2014/main" id="{3CDBD6AB-1AC7-4807-9C34-01139BB7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7" name="Group 1066">
            <a:extLst>
              <a:ext uri="{FF2B5EF4-FFF2-40B4-BE49-F238E27FC236}">
                <a16:creationId xmlns:a16="http://schemas.microsoft.com/office/drawing/2014/main" id="{F5FDDF18-F156-4D2D-82C6-F55008E338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3" y="4560734"/>
            <a:ext cx="3061446" cy="2297265"/>
            <a:chOff x="-305" y="-1"/>
            <a:chExt cx="3832880" cy="2876136"/>
          </a:xfrm>
        </p:grpSpPr>
        <p:sp>
          <p:nvSpPr>
            <p:cNvPr id="1068" name="Freeform: Shape 1067">
              <a:extLst>
                <a:ext uri="{FF2B5EF4-FFF2-40B4-BE49-F238E27FC236}">
                  <a16:creationId xmlns:a16="http://schemas.microsoft.com/office/drawing/2014/main" id="{3822C29E-FFDD-45BC-A286-9C00C8E2D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Freeform: Shape 1068">
              <a:extLst>
                <a:ext uri="{FF2B5EF4-FFF2-40B4-BE49-F238E27FC236}">
                  <a16:creationId xmlns:a16="http://schemas.microsoft.com/office/drawing/2014/main" id="{C9E2381D-1763-4D42-A3A2-B2345DD35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Freeform: Shape 1069">
              <a:extLst>
                <a:ext uri="{FF2B5EF4-FFF2-40B4-BE49-F238E27FC236}">
                  <a16:creationId xmlns:a16="http://schemas.microsoft.com/office/drawing/2014/main" id="{D2A622D5-9532-4E0C-B9A8-DAEDD4646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Freeform: Shape 1070">
              <a:extLst>
                <a:ext uri="{FF2B5EF4-FFF2-40B4-BE49-F238E27FC236}">
                  <a16:creationId xmlns:a16="http://schemas.microsoft.com/office/drawing/2014/main" id="{5C0ABE88-5ADF-4A31-8505-78968DBB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副標題 2">
            <a:extLst>
              <a:ext uri="{FF2B5EF4-FFF2-40B4-BE49-F238E27FC236}">
                <a16:creationId xmlns:a16="http://schemas.microsoft.com/office/drawing/2014/main" id="{51FE1A0D-3DF8-65B9-686C-EE793D904019}"/>
              </a:ext>
            </a:extLst>
          </p:cNvPr>
          <p:cNvSpPr txBox="1">
            <a:spLocks/>
          </p:cNvSpPr>
          <p:nvPr/>
        </p:nvSpPr>
        <p:spPr>
          <a:xfrm>
            <a:off x="640784" y="1960400"/>
            <a:ext cx="7545980" cy="225889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80000"/>
              </a:lnSpc>
            </a:pPr>
            <a:r>
              <a:rPr lang="en-US" dirty="0">
                <a:solidFill>
                  <a:srgbClr val="262626"/>
                </a:solidFill>
                <a:latin typeface="DengXian" panose="02010600030101010101" pitchFamily="2" charset="-122"/>
                <a:ea typeface="DengXian" panose="02010600030101010101" pitchFamily="2" charset="-122"/>
                <a:cs typeface="+mn-lt"/>
              </a:rPr>
              <a:t>After the scanning, CAD software such as Blender, </a:t>
            </a:r>
            <a:r>
              <a:rPr lang="en-US" dirty="0" err="1">
                <a:solidFill>
                  <a:srgbClr val="262626"/>
                </a:solidFill>
                <a:latin typeface="DengXian" panose="02010600030101010101" pitchFamily="2" charset="-122"/>
                <a:ea typeface="DengXian" panose="02010600030101010101" pitchFamily="2" charset="-122"/>
                <a:cs typeface="+mn-lt"/>
              </a:rPr>
              <a:t>ZBrush</a:t>
            </a:r>
            <a:r>
              <a:rPr lang="en-US" dirty="0">
                <a:solidFill>
                  <a:srgbClr val="262626"/>
                </a:solidFill>
                <a:latin typeface="DengXian" panose="02010600030101010101" pitchFamily="2" charset="-122"/>
                <a:ea typeface="DengXian" panose="02010600030101010101" pitchFamily="2" charset="-122"/>
                <a:cs typeface="+mn-lt"/>
              </a:rPr>
              <a:t> can help to clean up the 3D model before using in any other applications.</a:t>
            </a:r>
            <a:endParaRPr lang="en-US" dirty="0">
              <a:latin typeface="DengXian" panose="02010600030101010101" pitchFamily="2" charset="-122"/>
              <a:ea typeface="DengXian" panose="02010600030101010101" pitchFamily="2" charset="-122"/>
              <a:cs typeface="+mn-lt"/>
            </a:endParaRPr>
          </a:p>
        </p:txBody>
      </p:sp>
      <p:sp>
        <p:nvSpPr>
          <p:cNvPr id="6" name="標題 1">
            <a:extLst>
              <a:ext uri="{FF2B5EF4-FFF2-40B4-BE49-F238E27FC236}">
                <a16:creationId xmlns:a16="http://schemas.microsoft.com/office/drawing/2014/main" id="{B21A8281-626D-C4C6-E23B-D2917EE0746A}"/>
              </a:ext>
            </a:extLst>
          </p:cNvPr>
          <p:cNvSpPr txBox="1">
            <a:spLocks/>
          </p:cNvSpPr>
          <p:nvPr/>
        </p:nvSpPr>
        <p:spPr>
          <a:xfrm>
            <a:off x="1150611" y="186822"/>
            <a:ext cx="10489818" cy="11783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solidFill>
                  <a:schemeClr val="tx2"/>
                </a:solidFill>
                <a:latin typeface="Amasis MT Pro Black" panose="02040A04050005020304" pitchFamily="18" charset="0"/>
              </a:rPr>
              <a:t>Touch-up your scanning</a:t>
            </a:r>
          </a:p>
        </p:txBody>
      </p:sp>
      <p:pic>
        <p:nvPicPr>
          <p:cNvPr id="2" name="WhatsApp Video 2023-10-30 at 11.15.55 AM">
            <a:hlinkClick r:id="" action="ppaction://media"/>
            <a:extLst>
              <a:ext uri="{FF2B5EF4-FFF2-40B4-BE49-F238E27FC236}">
                <a16:creationId xmlns:a16="http://schemas.microsoft.com/office/drawing/2014/main" id="{9FF5A262-083B-B8BA-6579-F2DC33D479A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80491" y="2008548"/>
            <a:ext cx="3521815" cy="3521815"/>
          </a:xfrm>
          <a:prstGeom prst="rect">
            <a:avLst/>
          </a:prstGeom>
        </p:spPr>
      </p:pic>
      <p:grpSp>
        <p:nvGrpSpPr>
          <p:cNvPr id="3" name="群組 2">
            <a:extLst>
              <a:ext uri="{FF2B5EF4-FFF2-40B4-BE49-F238E27FC236}">
                <a16:creationId xmlns:a16="http://schemas.microsoft.com/office/drawing/2014/main" id="{F11B3D5F-E4E4-C342-7C39-351AAF8BA2A3}"/>
              </a:ext>
            </a:extLst>
          </p:cNvPr>
          <p:cNvGrpSpPr/>
          <p:nvPr/>
        </p:nvGrpSpPr>
        <p:grpSpPr>
          <a:xfrm>
            <a:off x="474063" y="3358729"/>
            <a:ext cx="2935321" cy="2888782"/>
            <a:chOff x="1646953" y="2787994"/>
            <a:chExt cx="2935321" cy="2888782"/>
          </a:xfrm>
        </p:grpSpPr>
        <p:sp>
          <p:nvSpPr>
            <p:cNvPr id="4" name="文字方塊 3">
              <a:extLst>
                <a:ext uri="{FF2B5EF4-FFF2-40B4-BE49-F238E27FC236}">
                  <a16:creationId xmlns:a16="http://schemas.microsoft.com/office/drawing/2014/main" id="{3C85FF6A-C2C4-8F92-EEC2-88FAC0F0926C}"/>
                </a:ext>
              </a:extLst>
            </p:cNvPr>
            <p:cNvSpPr txBox="1"/>
            <p:nvPr/>
          </p:nvSpPr>
          <p:spPr>
            <a:xfrm>
              <a:off x="1646953" y="2787994"/>
              <a:ext cx="2935321" cy="400110"/>
            </a:xfrm>
            <a:prstGeom prst="rect">
              <a:avLst/>
            </a:prstGeom>
            <a:noFill/>
          </p:spPr>
          <p:txBody>
            <a:bodyPr wrap="square">
              <a:spAutoFit/>
            </a:bodyPr>
            <a:lstStyle/>
            <a:p>
              <a:pPr algn="l"/>
              <a:r>
                <a:rPr lang="en-US" sz="2000" b="1" u="sng" dirty="0">
                  <a:solidFill>
                    <a:srgbClr val="262626"/>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alibri"/>
                </a:rPr>
                <a:t>Blender online tutorials</a:t>
              </a:r>
            </a:p>
          </p:txBody>
        </p:sp>
        <p:pic>
          <p:nvPicPr>
            <p:cNvPr id="8" name="圖片 7">
              <a:extLst>
                <a:ext uri="{FF2B5EF4-FFF2-40B4-BE49-F238E27FC236}">
                  <a16:creationId xmlns:a16="http://schemas.microsoft.com/office/drawing/2014/main" id="{997F2950-04B8-5BA8-9D30-DD18376A4126}"/>
                </a:ext>
              </a:extLst>
            </p:cNvPr>
            <p:cNvPicPr>
              <a:picLocks noChangeAspect="1"/>
            </p:cNvPicPr>
            <p:nvPr/>
          </p:nvPicPr>
          <p:blipFill>
            <a:blip r:embed="rId6"/>
            <a:stretch>
              <a:fillRect/>
            </a:stretch>
          </p:blipFill>
          <p:spPr>
            <a:xfrm>
              <a:off x="1813673" y="3200276"/>
              <a:ext cx="2495550" cy="2476500"/>
            </a:xfrm>
            <a:prstGeom prst="rect">
              <a:avLst/>
            </a:prstGeom>
          </p:spPr>
        </p:pic>
      </p:grpSp>
      <p:grpSp>
        <p:nvGrpSpPr>
          <p:cNvPr id="9" name="群組 8">
            <a:extLst>
              <a:ext uri="{FF2B5EF4-FFF2-40B4-BE49-F238E27FC236}">
                <a16:creationId xmlns:a16="http://schemas.microsoft.com/office/drawing/2014/main" id="{133C7267-129B-0A66-204C-30FF87374B16}"/>
              </a:ext>
            </a:extLst>
          </p:cNvPr>
          <p:cNvGrpSpPr/>
          <p:nvPr/>
        </p:nvGrpSpPr>
        <p:grpSpPr>
          <a:xfrm>
            <a:off x="5013644" y="3358729"/>
            <a:ext cx="2935321" cy="2925327"/>
            <a:chOff x="5954442" y="2863992"/>
            <a:chExt cx="2935321" cy="2925327"/>
          </a:xfrm>
        </p:grpSpPr>
        <p:sp>
          <p:nvSpPr>
            <p:cNvPr id="10" name="文字方塊 9">
              <a:extLst>
                <a:ext uri="{FF2B5EF4-FFF2-40B4-BE49-F238E27FC236}">
                  <a16:creationId xmlns:a16="http://schemas.microsoft.com/office/drawing/2014/main" id="{480A9165-0F92-FAD4-AF0D-631A20AA3E1F}"/>
                </a:ext>
              </a:extLst>
            </p:cNvPr>
            <p:cNvSpPr txBox="1"/>
            <p:nvPr/>
          </p:nvSpPr>
          <p:spPr>
            <a:xfrm>
              <a:off x="5954442" y="2863992"/>
              <a:ext cx="2935321" cy="400110"/>
            </a:xfrm>
            <a:prstGeom prst="rect">
              <a:avLst/>
            </a:prstGeom>
            <a:noFill/>
          </p:spPr>
          <p:txBody>
            <a:bodyPr wrap="square">
              <a:spAutoFit/>
            </a:bodyPr>
            <a:lstStyle/>
            <a:p>
              <a:r>
                <a:rPr lang="en-US" sz="2000" b="1" u="sng" dirty="0" err="1">
                  <a:solidFill>
                    <a:srgbClr val="262626"/>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alibri"/>
                </a:rPr>
                <a:t>ZBrush</a:t>
              </a:r>
              <a:r>
                <a:rPr lang="en-US" sz="2000" b="1" u="sng" dirty="0">
                  <a:solidFill>
                    <a:srgbClr val="262626"/>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alibri"/>
                </a:rPr>
                <a:t> online tutorials</a:t>
              </a:r>
            </a:p>
          </p:txBody>
        </p:sp>
        <p:pic>
          <p:nvPicPr>
            <p:cNvPr id="11" name="圖片 10">
              <a:extLst>
                <a:ext uri="{FF2B5EF4-FFF2-40B4-BE49-F238E27FC236}">
                  <a16:creationId xmlns:a16="http://schemas.microsoft.com/office/drawing/2014/main" id="{A67C706F-8F17-6143-CA24-CC2766BD3B6F}"/>
                </a:ext>
              </a:extLst>
            </p:cNvPr>
            <p:cNvPicPr>
              <a:picLocks noChangeAspect="1"/>
            </p:cNvPicPr>
            <p:nvPr/>
          </p:nvPicPr>
          <p:blipFill>
            <a:blip r:embed="rId7"/>
            <a:stretch>
              <a:fillRect/>
            </a:stretch>
          </p:blipFill>
          <p:spPr>
            <a:xfrm>
              <a:off x="6169565" y="3274719"/>
              <a:ext cx="2505075" cy="2514600"/>
            </a:xfrm>
            <a:prstGeom prst="rect">
              <a:avLst/>
            </a:prstGeom>
          </p:spPr>
        </p:pic>
      </p:grpSp>
    </p:spTree>
    <p:extLst>
      <p:ext uri="{BB962C8B-B14F-4D97-AF65-F5344CB8AC3E}">
        <p14:creationId xmlns:p14="http://schemas.microsoft.com/office/powerpoint/2010/main" val="131449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6" name="Rectangle 1075">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Rectangle 1077">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080" name="Freeform: Shape 1079">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2" name="Group 1081">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083" name="Freeform: Shape 1082">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4" name="Freeform: Shape 1083">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5" name="Freeform: Shape 1084">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6" name="Freeform: Shape 1085">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7" name="Freeform: Shape 1086">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8" name="Freeform: Shape 1087">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9" name="Freeform: Shape 1088">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標題 1">
            <a:extLst>
              <a:ext uri="{FF2B5EF4-FFF2-40B4-BE49-F238E27FC236}">
                <a16:creationId xmlns:a16="http://schemas.microsoft.com/office/drawing/2014/main" id="{4991B54F-0AF4-5E56-3B24-2BA52E4B740D}"/>
              </a:ext>
            </a:extLst>
          </p:cNvPr>
          <p:cNvSpPr>
            <a:spLocks noGrp="1"/>
          </p:cNvSpPr>
          <p:nvPr>
            <p:ph type="ctrTitle"/>
          </p:nvPr>
        </p:nvSpPr>
        <p:spPr>
          <a:xfrm>
            <a:off x="2278893" y="1899734"/>
            <a:ext cx="7633908" cy="2387918"/>
          </a:xfrm>
        </p:spPr>
        <p:txBody>
          <a:bodyPr anchor="b">
            <a:normAutofit/>
          </a:bodyPr>
          <a:lstStyle/>
          <a:p>
            <a:r>
              <a:rPr lang="en-US" sz="5400" dirty="0">
                <a:solidFill>
                  <a:schemeClr val="tx2"/>
                </a:solidFill>
                <a:latin typeface="Amasis MT Pro Black" panose="02040A04050005020304" pitchFamily="18" charset="0"/>
              </a:rPr>
              <a:t>Exploring 3D model from the web</a:t>
            </a:r>
            <a:endParaRPr lang="en-US" sz="5200" b="1" dirty="0">
              <a:solidFill>
                <a:schemeClr val="tx2"/>
              </a:solidFill>
              <a:effectLst>
                <a:outerShdw blurRad="38100" dist="38100" dir="2700000" algn="tl">
                  <a:srgbClr val="000000">
                    <a:alpha val="43137"/>
                  </a:srgbClr>
                </a:outerShdw>
              </a:effectLst>
              <a:latin typeface="Amasis MT Pro Black" panose="02040A04050005020304" pitchFamily="18" charset="0"/>
              <a:ea typeface="Calibri Light"/>
              <a:cs typeface="Calibri Light"/>
            </a:endParaRPr>
          </a:p>
        </p:txBody>
      </p:sp>
      <p:sp>
        <p:nvSpPr>
          <p:cNvPr id="3" name="副標題 2">
            <a:extLst>
              <a:ext uri="{FF2B5EF4-FFF2-40B4-BE49-F238E27FC236}">
                <a16:creationId xmlns:a16="http://schemas.microsoft.com/office/drawing/2014/main" id="{D14A9F9A-1E30-2FA1-3FB4-9AC41217A6E7}"/>
              </a:ext>
            </a:extLst>
          </p:cNvPr>
          <p:cNvSpPr>
            <a:spLocks noGrp="1"/>
          </p:cNvSpPr>
          <p:nvPr>
            <p:ph type="subTitle" idx="1"/>
          </p:nvPr>
        </p:nvSpPr>
        <p:spPr>
          <a:xfrm>
            <a:off x="3502135" y="4001587"/>
            <a:ext cx="5188034" cy="682079"/>
          </a:xfrm>
        </p:spPr>
        <p:txBody>
          <a:bodyPr>
            <a:normAutofit/>
          </a:bodyPr>
          <a:lstStyle/>
          <a:p>
            <a:pPr marL="457200" indent="-457200">
              <a:buFont typeface="Courier New" panose="020B0604020202020204" pitchFamily="34" charset="0"/>
              <a:buChar char="o"/>
            </a:pPr>
            <a:endParaRPr lang="en-US">
              <a:solidFill>
                <a:schemeClr val="tx2"/>
              </a:solidFill>
              <a:latin typeface="Calibri"/>
              <a:ea typeface="Calibri"/>
              <a:cs typeface="Calibri"/>
            </a:endParaRPr>
          </a:p>
          <a:p>
            <a:pPr marL="457200" indent="-457200">
              <a:buFont typeface="Arial" panose="020B0604020202020204" pitchFamily="34" charset="0"/>
              <a:buChar char="•"/>
            </a:pPr>
            <a:endParaRPr lang="en-US">
              <a:solidFill>
                <a:schemeClr val="tx2"/>
              </a:solidFill>
              <a:latin typeface="Calibri"/>
              <a:ea typeface="Calibri"/>
              <a:cs typeface="Calibri"/>
            </a:endParaRPr>
          </a:p>
          <a:p>
            <a:pPr marL="285750" indent="-285750">
              <a:buFont typeface="Arial" panose="020B0604020202020204" pitchFamily="34" charset="0"/>
              <a:buChar char="•"/>
            </a:pPr>
            <a:endParaRPr lang="en-US">
              <a:solidFill>
                <a:schemeClr val="tx2"/>
              </a:solidFill>
              <a:latin typeface="Garamond" panose="02020404030301010803" pitchFamily="18" charset="0"/>
              <a:ea typeface="Calibri" panose="020F0502020204030204"/>
              <a:cs typeface="Calibri" panose="020F0502020204030204"/>
            </a:endParaRPr>
          </a:p>
          <a:p>
            <a:pPr marL="285750" indent="-285750">
              <a:buFont typeface="Arial" panose="020B0604020202020204" pitchFamily="34" charset="0"/>
              <a:buChar char="•"/>
            </a:pPr>
            <a:endParaRPr lang="en-US">
              <a:solidFill>
                <a:schemeClr val="tx2"/>
              </a:solidFill>
              <a:latin typeface="Garamond" panose="02020404030301010803" pitchFamily="18" charset="0"/>
              <a:ea typeface="Calibri" panose="020F0502020204030204"/>
              <a:cs typeface="Calibri" panose="020F0502020204030204"/>
            </a:endParaRPr>
          </a:p>
          <a:p>
            <a:pPr marL="285750" indent="-285750">
              <a:buFont typeface="Arial" panose="020B0604020202020204" pitchFamily="34" charset="0"/>
              <a:buChar char="•"/>
            </a:pPr>
            <a:endParaRPr lang="en-US">
              <a:solidFill>
                <a:schemeClr val="tx2"/>
              </a:solidFill>
              <a:latin typeface="Garamond" panose="02020404030301010803" pitchFamily="18" charset="0"/>
              <a:ea typeface="Calibri" panose="020F0502020204030204"/>
              <a:cs typeface="Calibri" panose="020F0502020204030204"/>
            </a:endParaRPr>
          </a:p>
          <a:p>
            <a:pPr marL="285750" indent="-285750">
              <a:buFont typeface="Arial" panose="020B0604020202020204" pitchFamily="34" charset="0"/>
              <a:buChar char="•"/>
            </a:pPr>
            <a:endParaRPr lang="en-US">
              <a:solidFill>
                <a:schemeClr val="tx2"/>
              </a:solidFill>
              <a:latin typeface="Garamond" panose="02020404030301010803" pitchFamily="18" charset="0"/>
              <a:ea typeface="Calibri" panose="020F0502020204030204"/>
              <a:cs typeface="Calibri" panose="020F0502020204030204"/>
            </a:endParaRPr>
          </a:p>
          <a:p>
            <a:pPr marL="285750" indent="-285750">
              <a:buFont typeface="Arial" panose="020B0604020202020204" pitchFamily="34" charset="0"/>
              <a:buChar char="•"/>
            </a:pPr>
            <a:endParaRPr lang="en-US">
              <a:solidFill>
                <a:schemeClr val="tx2"/>
              </a:solidFill>
              <a:ea typeface="Calibri" panose="020F0502020204030204"/>
              <a:cs typeface="Calibri" panose="020F0502020204030204"/>
            </a:endParaRPr>
          </a:p>
        </p:txBody>
      </p:sp>
      <p:grpSp>
        <p:nvGrpSpPr>
          <p:cNvPr id="1091" name="Group 1090">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1092" name="Freeform: Shape 1091">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3" name="Freeform: Shape 1092">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4" name="Freeform: Shape 1093">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95" name="Freeform: Shape 1094">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97" name="Group 1096">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1098" name="Freeform: Shape 1097">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9" name="Freeform: Shape 1098">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0" name="Freeform: Shape 1099">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101" name="Freeform: Shape 1100">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24185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54" name="Rectangle 1153">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6" name="Rectangle 1155">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158" name="Rectangle 1157">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0" name="Group 1159">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43336"/>
            <a:ext cx="5163047" cy="2657478"/>
            <a:chOff x="6867015" y="-1"/>
            <a:chExt cx="5324985" cy="3251912"/>
          </a:xfrm>
          <a:solidFill>
            <a:schemeClr val="bg1">
              <a:alpha val="30000"/>
            </a:schemeClr>
          </a:solidFill>
        </p:grpSpPr>
        <p:sp>
          <p:nvSpPr>
            <p:cNvPr id="1161" name="Freeform: Shape 1160">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2" name="Freeform: Shape 1161">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3" name="Freeform: Shape 1162">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4" name="Freeform: Shape 1163">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6" name="Group 1165">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167" name="Freeform: Shape 1166">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8" name="Freeform: Shape 1167">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9" name="Freeform: Shape 1168">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170" name="Freeform: Shape 1169">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標題 1">
            <a:extLst>
              <a:ext uri="{FF2B5EF4-FFF2-40B4-BE49-F238E27FC236}">
                <a16:creationId xmlns:a16="http://schemas.microsoft.com/office/drawing/2014/main" id="{4991B54F-0AF4-5E56-3B24-2BA52E4B740D}"/>
              </a:ext>
            </a:extLst>
          </p:cNvPr>
          <p:cNvSpPr>
            <a:spLocks noGrp="1"/>
          </p:cNvSpPr>
          <p:nvPr>
            <p:ph type="ctrTitle"/>
          </p:nvPr>
        </p:nvSpPr>
        <p:spPr>
          <a:xfrm>
            <a:off x="1836054" y="251209"/>
            <a:ext cx="9928054" cy="5955375"/>
          </a:xfrm>
        </p:spPr>
        <p:txBody>
          <a:bodyPr vert="horz" lIns="91440" tIns="45720" rIns="91440" bIns="45720" rtlCol="0" anchor="b">
            <a:normAutofit fontScale="90000"/>
          </a:bodyPr>
          <a:lstStyle/>
          <a:p>
            <a:pPr algn="l"/>
            <a:r>
              <a:rPr lang="en-US" sz="4800" kern="1200" dirty="0">
                <a:solidFill>
                  <a:schemeClr val="tx2"/>
                </a:solidFill>
                <a:latin typeface="Amasis MT Pro Black" panose="02040A04050005020304" pitchFamily="18" charset="0"/>
              </a:rPr>
              <a:t>1. How to prepare your 3D    	m</a:t>
            </a:r>
            <a:r>
              <a:rPr lang="en-US" sz="4800" dirty="0">
                <a:solidFill>
                  <a:schemeClr val="tx2"/>
                </a:solidFill>
                <a:latin typeface="Amasis MT Pro Black" panose="02040A04050005020304" pitchFamily="18" charset="0"/>
              </a:rPr>
              <a:t>odel?</a:t>
            </a:r>
            <a:br>
              <a:rPr lang="en-US" sz="5200" b="1" dirty="0">
                <a:solidFill>
                  <a:schemeClr val="tx2"/>
                </a:solidFill>
                <a:effectLst>
                  <a:outerShdw blurRad="38100" dist="38100" dir="2700000" algn="tl">
                    <a:srgbClr val="000000">
                      <a:alpha val="43137"/>
                    </a:srgbClr>
                  </a:outerShdw>
                </a:effectLst>
                <a:latin typeface="Amasis MT Pro Black" panose="02040A04050005020304" pitchFamily="18" charset="0"/>
              </a:rPr>
            </a:br>
            <a:r>
              <a:rPr lang="en-US" sz="5200" b="1" dirty="0">
                <a:solidFill>
                  <a:schemeClr val="tx2"/>
                </a:solidFill>
                <a:effectLst>
                  <a:outerShdw blurRad="38100" dist="38100" dir="2700000" algn="tl">
                    <a:srgbClr val="000000">
                      <a:alpha val="43137"/>
                    </a:srgbClr>
                  </a:outerShdw>
                </a:effectLst>
                <a:latin typeface="Amasis MT Pro Black" panose="02040A04050005020304" pitchFamily="18" charset="0"/>
              </a:rPr>
              <a:t>	</a:t>
            </a:r>
            <a:r>
              <a:rPr lang="en-US" sz="3600" dirty="0">
                <a:solidFill>
                  <a:schemeClr val="tx2"/>
                </a:solidFill>
                <a:latin typeface="Amasis MT Pro Black" panose="02040A04050005020304" pitchFamily="18" charset="0"/>
              </a:rPr>
              <a:t>-3D modeling from zero</a:t>
            </a:r>
            <a:br>
              <a:rPr lang="en-US" sz="3600" dirty="0">
                <a:solidFill>
                  <a:schemeClr val="tx2"/>
                </a:solidFill>
                <a:latin typeface="Amasis MT Pro Black" panose="02040A04050005020304" pitchFamily="18" charset="0"/>
              </a:rPr>
            </a:br>
            <a:r>
              <a:rPr lang="en-US" sz="3600" dirty="0">
                <a:solidFill>
                  <a:schemeClr val="tx2"/>
                </a:solidFill>
                <a:latin typeface="Amasis MT Pro Black" panose="02040A04050005020304" pitchFamily="18" charset="0"/>
              </a:rPr>
              <a:t>	-3D scanning and touch-up</a:t>
            </a:r>
            <a:br>
              <a:rPr lang="en-US" sz="3600" dirty="0">
                <a:solidFill>
                  <a:schemeClr val="tx2"/>
                </a:solidFill>
                <a:latin typeface="Amasis MT Pro Black" panose="02040A04050005020304" pitchFamily="18" charset="0"/>
              </a:rPr>
            </a:br>
            <a:r>
              <a:rPr lang="en-US" sz="3600" dirty="0">
                <a:solidFill>
                  <a:schemeClr val="tx2"/>
                </a:solidFill>
                <a:latin typeface="Amasis MT Pro Black" panose="02040A04050005020304" pitchFamily="18" charset="0"/>
              </a:rPr>
              <a:t>	-Exploring 3D model from the web</a:t>
            </a:r>
            <a:br>
              <a:rPr lang="en-US" sz="3600" dirty="0">
                <a:solidFill>
                  <a:schemeClr val="tx2"/>
                </a:solidFill>
                <a:latin typeface="Amasis MT Pro Black" panose="02040A04050005020304" pitchFamily="18" charset="0"/>
              </a:rPr>
            </a:br>
            <a:br>
              <a:rPr lang="en-US" sz="3600" dirty="0">
                <a:solidFill>
                  <a:schemeClr val="tx2"/>
                </a:solidFill>
                <a:latin typeface="Amasis MT Pro Black" panose="02040A04050005020304" pitchFamily="18" charset="0"/>
              </a:rPr>
            </a:br>
            <a:r>
              <a:rPr lang="en-US" sz="4800" dirty="0">
                <a:solidFill>
                  <a:schemeClr val="tx2"/>
                </a:solidFill>
                <a:latin typeface="Amasis MT Pro Black" panose="02040A04050005020304" pitchFamily="18" charset="0"/>
              </a:rPr>
              <a:t>2. 3D printing and post-processing</a:t>
            </a:r>
            <a:br>
              <a:rPr lang="en-US" sz="5200" b="1" dirty="0">
                <a:solidFill>
                  <a:schemeClr val="tx2"/>
                </a:solidFill>
                <a:effectLst>
                  <a:outerShdw blurRad="38100" dist="38100" dir="2700000" algn="tl">
                    <a:srgbClr val="000000">
                      <a:alpha val="43137"/>
                    </a:srgbClr>
                  </a:outerShdw>
                </a:effectLst>
                <a:latin typeface="Amasis MT Pro Black" panose="02040A04050005020304" pitchFamily="18" charset="0"/>
              </a:rPr>
            </a:br>
            <a:br>
              <a:rPr lang="en-US" sz="5200" b="1" dirty="0">
                <a:solidFill>
                  <a:schemeClr val="tx2"/>
                </a:solidFill>
                <a:effectLst>
                  <a:outerShdw blurRad="38100" dist="38100" dir="2700000" algn="tl">
                    <a:srgbClr val="000000">
                      <a:alpha val="43137"/>
                    </a:srgbClr>
                  </a:outerShdw>
                </a:effectLst>
                <a:latin typeface="Amasis MT Pro Black" panose="02040A04050005020304" pitchFamily="18" charset="0"/>
              </a:rPr>
            </a:br>
            <a:endParaRPr lang="en-US" sz="5200" b="1" kern="1200" dirty="0">
              <a:solidFill>
                <a:schemeClr val="tx2"/>
              </a:solidFill>
              <a:effectLst>
                <a:outerShdw blurRad="38100" dist="38100" dir="2700000" algn="tl">
                  <a:srgbClr val="000000">
                    <a:alpha val="43137"/>
                  </a:srgbClr>
                </a:outerShdw>
              </a:effectLst>
              <a:latin typeface="Amasis MT Pro Black" panose="02040A04050005020304" pitchFamily="18" charset="0"/>
            </a:endParaRPr>
          </a:p>
        </p:txBody>
      </p:sp>
    </p:spTree>
    <p:extLst>
      <p:ext uri="{BB962C8B-B14F-4D97-AF65-F5344CB8AC3E}">
        <p14:creationId xmlns:p14="http://schemas.microsoft.com/office/powerpoint/2010/main" val="2563819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BD8AB40A-4374-4897-B5EE-9F8913476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4991B54F-0AF4-5E56-3B24-2BA52E4B740D}"/>
              </a:ext>
            </a:extLst>
          </p:cNvPr>
          <p:cNvSpPr>
            <a:spLocks noGrp="1"/>
          </p:cNvSpPr>
          <p:nvPr>
            <p:ph type="ctrTitle"/>
          </p:nvPr>
        </p:nvSpPr>
        <p:spPr>
          <a:xfrm>
            <a:off x="1150611" y="186822"/>
            <a:ext cx="10489818" cy="1178329"/>
          </a:xfrm>
        </p:spPr>
        <p:txBody>
          <a:bodyPr anchor="b">
            <a:normAutofit/>
          </a:bodyPr>
          <a:lstStyle/>
          <a:p>
            <a:pPr algn="l"/>
            <a:r>
              <a:rPr lang="en-US" sz="5400" b="1" dirty="0">
                <a:solidFill>
                  <a:schemeClr val="tx2"/>
                </a:solidFill>
                <a:latin typeface="Amasis MT Pro Black" panose="02040A04050005020304" pitchFamily="18" charset="0"/>
              </a:rPr>
              <a:t>Online platform</a:t>
            </a:r>
          </a:p>
        </p:txBody>
      </p:sp>
      <p:sp>
        <p:nvSpPr>
          <p:cNvPr id="3" name="副標題 2">
            <a:extLst>
              <a:ext uri="{FF2B5EF4-FFF2-40B4-BE49-F238E27FC236}">
                <a16:creationId xmlns:a16="http://schemas.microsoft.com/office/drawing/2014/main" id="{D14A9F9A-1E30-2FA1-3FB4-9AC41217A6E7}"/>
              </a:ext>
            </a:extLst>
          </p:cNvPr>
          <p:cNvSpPr>
            <a:spLocks noGrp="1"/>
          </p:cNvSpPr>
          <p:nvPr>
            <p:ph type="subTitle" idx="1"/>
          </p:nvPr>
        </p:nvSpPr>
        <p:spPr>
          <a:xfrm>
            <a:off x="1150611" y="1699009"/>
            <a:ext cx="10055454" cy="4631408"/>
          </a:xfrm>
        </p:spPr>
        <p:txBody>
          <a:bodyPr anchor="t">
            <a:normAutofit/>
          </a:bodyPr>
          <a:lstStyle/>
          <a:p>
            <a:pPr algn="l"/>
            <a:r>
              <a:rPr lang="en-US" sz="2800" dirty="0">
                <a:solidFill>
                  <a:srgbClr val="262626"/>
                </a:solidFill>
                <a:latin typeface="DengXian" panose="02010600030101010101" pitchFamily="2" charset="-122"/>
                <a:ea typeface="DengXian" panose="02010600030101010101" pitchFamily="2" charset="-122"/>
                <a:cs typeface="Calibri"/>
              </a:rPr>
              <a:t>There are some platforms for downloading printable 3D models:</a:t>
            </a:r>
            <a:endParaRPr lang="en-US" sz="2000" dirty="0">
              <a:solidFill>
                <a:srgbClr val="000000"/>
              </a:solidFill>
              <a:latin typeface="DengXian" panose="02010600030101010101" pitchFamily="2" charset="-122"/>
              <a:ea typeface="DengXian" panose="02010600030101010101" pitchFamily="2" charset="-122"/>
              <a:cs typeface="Calibri"/>
            </a:endParaRPr>
          </a:p>
          <a:p>
            <a:pPr marL="285750" indent="-285750" algn="l">
              <a:buFont typeface="Arial" panose="020B0604020202020204" pitchFamily="34" charset="0"/>
              <a:buChar char="•"/>
            </a:pPr>
            <a:endParaRPr lang="en-US" sz="2800" b="0" i="0" u="none" strike="noStrike" dirty="0">
              <a:solidFill>
                <a:srgbClr val="262626"/>
              </a:solidFill>
              <a:effectLst/>
              <a:latin typeface="Garamond" panose="02020404030301010803" pitchFamily="18" charset="0"/>
            </a:endParaRPr>
          </a:p>
        </p:txBody>
      </p:sp>
      <p:grpSp>
        <p:nvGrpSpPr>
          <p:cNvPr id="1061" name="Group 1060">
            <a:extLst>
              <a:ext uri="{FF2B5EF4-FFF2-40B4-BE49-F238E27FC236}">
                <a16:creationId xmlns:a16="http://schemas.microsoft.com/office/drawing/2014/main" id="{2783379C-045E-4010-ABDC-A270A0AA1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268210" y="262117"/>
            <a:ext cx="2501089" cy="1976857"/>
            <a:chOff x="-305" y="-4155"/>
            <a:chExt cx="2501089" cy="1976857"/>
          </a:xfrm>
        </p:grpSpPr>
        <p:sp>
          <p:nvSpPr>
            <p:cNvPr id="1063" name="Freeform: Shape 1062">
              <a:extLst>
                <a:ext uri="{FF2B5EF4-FFF2-40B4-BE49-F238E27FC236}">
                  <a16:creationId xmlns:a16="http://schemas.microsoft.com/office/drawing/2014/main" id="{526548A0-953E-4FBA-97A5-592ACAF42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Freeform: Shape 1063">
              <a:extLst>
                <a:ext uri="{FF2B5EF4-FFF2-40B4-BE49-F238E27FC236}">
                  <a16:creationId xmlns:a16="http://schemas.microsoft.com/office/drawing/2014/main" id="{F84FA27B-CD1F-421B-BB4F-B141F02FF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65" name="Freeform: Shape 1064">
              <a:extLst>
                <a:ext uri="{FF2B5EF4-FFF2-40B4-BE49-F238E27FC236}">
                  <a16:creationId xmlns:a16="http://schemas.microsoft.com/office/drawing/2014/main" id="{3CDBD6AB-1AC7-4807-9C34-01139BB7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7" name="Group 1066">
            <a:extLst>
              <a:ext uri="{FF2B5EF4-FFF2-40B4-BE49-F238E27FC236}">
                <a16:creationId xmlns:a16="http://schemas.microsoft.com/office/drawing/2014/main" id="{F5FDDF18-F156-4D2D-82C6-F55008E338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3" y="4560734"/>
            <a:ext cx="3061446" cy="2297265"/>
            <a:chOff x="-305" y="-1"/>
            <a:chExt cx="3832880" cy="2876136"/>
          </a:xfrm>
        </p:grpSpPr>
        <p:sp>
          <p:nvSpPr>
            <p:cNvPr id="1068" name="Freeform: Shape 1067">
              <a:extLst>
                <a:ext uri="{FF2B5EF4-FFF2-40B4-BE49-F238E27FC236}">
                  <a16:creationId xmlns:a16="http://schemas.microsoft.com/office/drawing/2014/main" id="{3822C29E-FFDD-45BC-A286-9C00C8E2D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Freeform: Shape 1068">
              <a:extLst>
                <a:ext uri="{FF2B5EF4-FFF2-40B4-BE49-F238E27FC236}">
                  <a16:creationId xmlns:a16="http://schemas.microsoft.com/office/drawing/2014/main" id="{C9E2381D-1763-4D42-A3A2-B2345DD35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Freeform: Shape 1069">
              <a:extLst>
                <a:ext uri="{FF2B5EF4-FFF2-40B4-BE49-F238E27FC236}">
                  <a16:creationId xmlns:a16="http://schemas.microsoft.com/office/drawing/2014/main" id="{D2A622D5-9532-4E0C-B9A8-DAEDD4646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Freeform: Shape 1070">
              <a:extLst>
                <a:ext uri="{FF2B5EF4-FFF2-40B4-BE49-F238E27FC236}">
                  <a16:creationId xmlns:a16="http://schemas.microsoft.com/office/drawing/2014/main" id="{5C0ABE88-5ADF-4A31-8505-78968DBB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8" descr="Logos, Branding, &amp; Press Kit - Sketchfab">
            <a:extLst>
              <a:ext uri="{FF2B5EF4-FFF2-40B4-BE49-F238E27FC236}">
                <a16:creationId xmlns:a16="http://schemas.microsoft.com/office/drawing/2014/main" id="{74CADE44-6495-6AAE-325A-FA40A396A58C}"/>
              </a:ext>
            </a:extLst>
          </p:cNvPr>
          <p:cNvPicPr>
            <a:picLocks noChangeAspect="1"/>
          </p:cNvPicPr>
          <p:nvPr/>
        </p:nvPicPr>
        <p:blipFill>
          <a:blip r:embed="rId3"/>
          <a:stretch>
            <a:fillRect/>
          </a:stretch>
        </p:blipFill>
        <p:spPr>
          <a:xfrm>
            <a:off x="1226697" y="2501091"/>
            <a:ext cx="3647084" cy="754346"/>
          </a:xfrm>
          <a:prstGeom prst="rect">
            <a:avLst/>
          </a:prstGeom>
        </p:spPr>
      </p:pic>
      <p:pic>
        <p:nvPicPr>
          <p:cNvPr id="8" name="Picture 10" descr="yeggi - About">
            <a:extLst>
              <a:ext uri="{FF2B5EF4-FFF2-40B4-BE49-F238E27FC236}">
                <a16:creationId xmlns:a16="http://schemas.microsoft.com/office/drawing/2014/main" id="{46EB6A08-353B-6552-40AA-AC7FCFAF5165}"/>
              </a:ext>
            </a:extLst>
          </p:cNvPr>
          <p:cNvPicPr>
            <a:picLocks noChangeAspect="1"/>
          </p:cNvPicPr>
          <p:nvPr/>
        </p:nvPicPr>
        <p:blipFill>
          <a:blip r:embed="rId4"/>
          <a:stretch>
            <a:fillRect/>
          </a:stretch>
        </p:blipFill>
        <p:spPr>
          <a:xfrm>
            <a:off x="3312923" y="4272337"/>
            <a:ext cx="2963453" cy="1100253"/>
          </a:xfrm>
          <a:prstGeom prst="rect">
            <a:avLst/>
          </a:prstGeom>
        </p:spPr>
      </p:pic>
      <p:pic>
        <p:nvPicPr>
          <p:cNvPr id="9" name="Picture 11" descr="Turn That Frown Upside Down: Thingiverse Users Win Against Shady eBay  Seller - 3DPrint.com | The Voice of 3D Printing / Additive Manufacturing">
            <a:extLst>
              <a:ext uri="{FF2B5EF4-FFF2-40B4-BE49-F238E27FC236}">
                <a16:creationId xmlns:a16="http://schemas.microsoft.com/office/drawing/2014/main" id="{D0806C04-B251-49C4-0E67-F6DAC8D0AFE4}"/>
              </a:ext>
            </a:extLst>
          </p:cNvPr>
          <p:cNvPicPr>
            <a:picLocks noChangeAspect="1"/>
          </p:cNvPicPr>
          <p:nvPr/>
        </p:nvPicPr>
        <p:blipFill>
          <a:blip r:embed="rId5"/>
          <a:stretch>
            <a:fillRect/>
          </a:stretch>
        </p:blipFill>
        <p:spPr>
          <a:xfrm>
            <a:off x="8432344" y="2572046"/>
            <a:ext cx="2058011" cy="2068641"/>
          </a:xfrm>
          <a:prstGeom prst="rect">
            <a:avLst/>
          </a:prstGeom>
        </p:spPr>
      </p:pic>
    </p:spTree>
    <p:extLst>
      <p:ext uri="{BB962C8B-B14F-4D97-AF65-F5344CB8AC3E}">
        <p14:creationId xmlns:p14="http://schemas.microsoft.com/office/powerpoint/2010/main" val="3899527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 name="Rectangle 99">
            <a:extLst>
              <a:ext uri="{FF2B5EF4-FFF2-40B4-BE49-F238E27FC236}">
                <a16:creationId xmlns:a16="http://schemas.microsoft.com/office/drawing/2014/main" id="{DEA67D43-24F9-4F86-9147-C4C979316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950B084A-1B10-4A29-87DA-9179481E79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1" y="-1"/>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103">
            <a:extLst>
              <a:ext uri="{FF2B5EF4-FFF2-40B4-BE49-F238E27FC236}">
                <a16:creationId xmlns:a16="http://schemas.microsoft.com/office/drawing/2014/main" id="{87B1703D-C777-44F3-9BF9-F646BB5249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9611" y="4683666"/>
            <a:ext cx="2514948" cy="2174333"/>
            <a:chOff x="-305" y="-4155"/>
            <a:chExt cx="2514948" cy="2174333"/>
          </a:xfrm>
        </p:grpSpPr>
        <p:sp>
          <p:nvSpPr>
            <p:cNvPr id="105" name="Freeform: Shape 104">
              <a:extLst>
                <a:ext uri="{FF2B5EF4-FFF2-40B4-BE49-F238E27FC236}">
                  <a16:creationId xmlns:a16="http://schemas.microsoft.com/office/drawing/2014/main" id="{BD2B2847-E73C-47D5-9B74-357C4F8137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Shape 105">
              <a:extLst>
                <a:ext uri="{FF2B5EF4-FFF2-40B4-BE49-F238E27FC236}">
                  <a16:creationId xmlns:a16="http://schemas.microsoft.com/office/drawing/2014/main" id="{11F33014-1EB8-434D-8153-8774545E3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Shape 106">
              <a:extLst>
                <a:ext uri="{FF2B5EF4-FFF2-40B4-BE49-F238E27FC236}">
                  <a16:creationId xmlns:a16="http://schemas.microsoft.com/office/drawing/2014/main" id="{FF141D89-EBBE-452D-B6B8-BA042256BE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8" name="Freeform: Shape 107">
              <a:extLst>
                <a:ext uri="{FF2B5EF4-FFF2-40B4-BE49-F238E27FC236}">
                  <a16:creationId xmlns:a16="http://schemas.microsoft.com/office/drawing/2014/main" id="{81D2A05E-7D47-46D2-AC04-9C35336F51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Content Placeholder 2">
            <a:extLst>
              <a:ext uri="{FF2B5EF4-FFF2-40B4-BE49-F238E27FC236}">
                <a16:creationId xmlns:a16="http://schemas.microsoft.com/office/drawing/2014/main" id="{DF2EE71D-FBA1-11F3-36FB-CD68D4FB1684}"/>
              </a:ext>
            </a:extLst>
          </p:cNvPr>
          <p:cNvSpPr>
            <a:spLocks noGrp="1"/>
          </p:cNvSpPr>
          <p:nvPr>
            <p:ph idx="1"/>
          </p:nvPr>
        </p:nvSpPr>
        <p:spPr>
          <a:xfrm>
            <a:off x="931985" y="2051573"/>
            <a:ext cx="10691446" cy="421438"/>
          </a:xfrm>
        </p:spPr>
        <p:txBody>
          <a:bodyPr vert="horz" lIns="91440" tIns="45720" rIns="91440" bIns="45720" rtlCol="0" anchor="ctr">
            <a:normAutofit/>
          </a:bodyPr>
          <a:lstStyle/>
          <a:p>
            <a:pPr marL="114300" indent="0">
              <a:buNone/>
            </a:pPr>
            <a:r>
              <a:rPr lang="en-US" sz="2000" dirty="0" err="1">
                <a:solidFill>
                  <a:schemeClr val="tx1">
                    <a:lumMod val="95000"/>
                    <a:lumOff val="5000"/>
                  </a:schemeClr>
                </a:solidFill>
                <a:latin typeface="DengXian" panose="02010600030101010101" pitchFamily="2" charset="-122"/>
                <a:ea typeface="DengXian" panose="02010600030101010101" pitchFamily="2" charset="-122"/>
              </a:rPr>
              <a:t>Sketchfab</a:t>
            </a:r>
            <a:r>
              <a:rPr lang="en-US" sz="2000" dirty="0">
                <a:solidFill>
                  <a:schemeClr val="tx1">
                    <a:lumMod val="95000"/>
                    <a:lumOff val="5000"/>
                  </a:schemeClr>
                </a:solidFill>
                <a:latin typeface="DengXian" panose="02010600030101010101" pitchFamily="2" charset="-122"/>
                <a:ea typeface="DengXian" panose="02010600030101010101" pitchFamily="2" charset="-122"/>
              </a:rPr>
              <a:t> is a 3D modeling platform to publish, share, discover, buy and sell 3Dcontent</a:t>
            </a:r>
          </a:p>
        </p:txBody>
      </p:sp>
      <p:sp>
        <p:nvSpPr>
          <p:cNvPr id="3" name="文字方塊 2">
            <a:extLst>
              <a:ext uri="{FF2B5EF4-FFF2-40B4-BE49-F238E27FC236}">
                <a16:creationId xmlns:a16="http://schemas.microsoft.com/office/drawing/2014/main" id="{422C5755-C910-8385-9FBC-DD4AA613DDF5}"/>
              </a:ext>
            </a:extLst>
          </p:cNvPr>
          <p:cNvSpPr txBox="1"/>
          <p:nvPr/>
        </p:nvSpPr>
        <p:spPr>
          <a:xfrm>
            <a:off x="1096761" y="1686501"/>
            <a:ext cx="3149374" cy="369332"/>
          </a:xfrm>
          <a:prstGeom prst="rect">
            <a:avLst/>
          </a:prstGeom>
          <a:noFill/>
        </p:spPr>
        <p:txBody>
          <a:bodyPr wrap="square">
            <a:spAutoFit/>
          </a:bodyPr>
          <a:lstStyle/>
          <a:p>
            <a:pPr marL="0" indent="0">
              <a:buNone/>
            </a:pPr>
            <a:r>
              <a:rPr lang="en-US" sz="1800" dirty="0">
                <a:solidFill>
                  <a:schemeClr val="tx2"/>
                </a:solidFill>
                <a:latin typeface="DengXian" panose="02010600030101010101" pitchFamily="2" charset="-122"/>
                <a:ea typeface="DengXian" panose="02010600030101010101" pitchFamily="2" charset="-122"/>
                <a:hlinkClick r:id="rId3"/>
              </a:rPr>
              <a:t>https://sketchfab.com/</a:t>
            </a:r>
            <a:r>
              <a:rPr lang="en-US" sz="1800" dirty="0">
                <a:solidFill>
                  <a:schemeClr val="tx2"/>
                </a:solidFill>
                <a:latin typeface="DengXian" panose="02010600030101010101" pitchFamily="2" charset="-122"/>
                <a:ea typeface="DengXian" panose="02010600030101010101" pitchFamily="2" charset="-122"/>
              </a:rPr>
              <a:t> </a:t>
            </a:r>
          </a:p>
        </p:txBody>
      </p:sp>
      <p:pic>
        <p:nvPicPr>
          <p:cNvPr id="9" name="圖片 8">
            <a:extLst>
              <a:ext uri="{FF2B5EF4-FFF2-40B4-BE49-F238E27FC236}">
                <a16:creationId xmlns:a16="http://schemas.microsoft.com/office/drawing/2014/main" id="{C73F5850-75FA-9D34-D618-66FC6D5F6A70}"/>
              </a:ext>
            </a:extLst>
          </p:cNvPr>
          <p:cNvPicPr>
            <a:picLocks noChangeAspect="1"/>
          </p:cNvPicPr>
          <p:nvPr/>
        </p:nvPicPr>
        <p:blipFill>
          <a:blip r:embed="rId4"/>
          <a:stretch>
            <a:fillRect/>
          </a:stretch>
        </p:blipFill>
        <p:spPr>
          <a:xfrm>
            <a:off x="1096761" y="2506731"/>
            <a:ext cx="7411255" cy="4058737"/>
          </a:xfrm>
          <a:prstGeom prst="rect">
            <a:avLst/>
          </a:prstGeom>
        </p:spPr>
      </p:pic>
      <p:pic>
        <p:nvPicPr>
          <p:cNvPr id="10" name="Picture 8" descr="Logos, Branding, &amp; Press Kit - Sketchfab">
            <a:extLst>
              <a:ext uri="{FF2B5EF4-FFF2-40B4-BE49-F238E27FC236}">
                <a16:creationId xmlns:a16="http://schemas.microsoft.com/office/drawing/2014/main" id="{62E17AA5-0F16-ACF2-1750-66156343218A}"/>
              </a:ext>
            </a:extLst>
          </p:cNvPr>
          <p:cNvPicPr>
            <a:picLocks noChangeAspect="1"/>
          </p:cNvPicPr>
          <p:nvPr/>
        </p:nvPicPr>
        <p:blipFill>
          <a:blip r:embed="rId5"/>
          <a:stretch>
            <a:fillRect/>
          </a:stretch>
        </p:blipFill>
        <p:spPr>
          <a:xfrm>
            <a:off x="1096761" y="903194"/>
            <a:ext cx="3647084" cy="754346"/>
          </a:xfrm>
          <a:prstGeom prst="rect">
            <a:avLst/>
          </a:prstGeom>
        </p:spPr>
      </p:pic>
      <p:sp>
        <p:nvSpPr>
          <p:cNvPr id="13" name="箭號: 向左 12">
            <a:extLst>
              <a:ext uri="{FF2B5EF4-FFF2-40B4-BE49-F238E27FC236}">
                <a16:creationId xmlns:a16="http://schemas.microsoft.com/office/drawing/2014/main" id="{0298DBAE-39A0-325D-6C50-D49EA68FBBC8}"/>
              </a:ext>
            </a:extLst>
          </p:cNvPr>
          <p:cNvSpPr/>
          <p:nvPr/>
        </p:nvSpPr>
        <p:spPr>
          <a:xfrm>
            <a:off x="8544565" y="4524584"/>
            <a:ext cx="1949327" cy="55178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文字方塊 14">
            <a:extLst>
              <a:ext uri="{FF2B5EF4-FFF2-40B4-BE49-F238E27FC236}">
                <a16:creationId xmlns:a16="http://schemas.microsoft.com/office/drawing/2014/main" id="{1319A969-ED0C-96FE-ADBE-12F10BD4FBE8}"/>
              </a:ext>
            </a:extLst>
          </p:cNvPr>
          <p:cNvSpPr txBox="1"/>
          <p:nvPr/>
        </p:nvSpPr>
        <p:spPr>
          <a:xfrm>
            <a:off x="8291695" y="3889768"/>
            <a:ext cx="2455069" cy="646331"/>
          </a:xfrm>
          <a:prstGeom prst="rect">
            <a:avLst/>
          </a:prstGeom>
          <a:noFill/>
        </p:spPr>
        <p:txBody>
          <a:bodyPr wrap="square">
            <a:spAutoFit/>
          </a:bodyPr>
          <a:lstStyle/>
          <a:p>
            <a:pPr algn="ctr"/>
            <a:r>
              <a:rPr lang="en-US" dirty="0"/>
              <a:t>Check downloadable formats</a:t>
            </a:r>
          </a:p>
        </p:txBody>
      </p:sp>
    </p:spTree>
    <p:extLst>
      <p:ext uri="{BB962C8B-B14F-4D97-AF65-F5344CB8AC3E}">
        <p14:creationId xmlns:p14="http://schemas.microsoft.com/office/powerpoint/2010/main" val="2661008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 name="Rectangle 99">
            <a:extLst>
              <a:ext uri="{FF2B5EF4-FFF2-40B4-BE49-F238E27FC236}">
                <a16:creationId xmlns:a16="http://schemas.microsoft.com/office/drawing/2014/main" id="{DEA67D43-24F9-4F86-9147-C4C979316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950B084A-1B10-4A29-87DA-9179481E79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1" y="-1"/>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103">
            <a:extLst>
              <a:ext uri="{FF2B5EF4-FFF2-40B4-BE49-F238E27FC236}">
                <a16:creationId xmlns:a16="http://schemas.microsoft.com/office/drawing/2014/main" id="{87B1703D-C777-44F3-9BF9-F646BB5249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9611" y="4683666"/>
            <a:ext cx="2514948" cy="2174333"/>
            <a:chOff x="-305" y="-4155"/>
            <a:chExt cx="2514948" cy="2174333"/>
          </a:xfrm>
        </p:grpSpPr>
        <p:sp>
          <p:nvSpPr>
            <p:cNvPr id="105" name="Freeform: Shape 104">
              <a:extLst>
                <a:ext uri="{FF2B5EF4-FFF2-40B4-BE49-F238E27FC236}">
                  <a16:creationId xmlns:a16="http://schemas.microsoft.com/office/drawing/2014/main" id="{BD2B2847-E73C-47D5-9B74-357C4F8137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Shape 105">
              <a:extLst>
                <a:ext uri="{FF2B5EF4-FFF2-40B4-BE49-F238E27FC236}">
                  <a16:creationId xmlns:a16="http://schemas.microsoft.com/office/drawing/2014/main" id="{11F33014-1EB8-434D-8153-8774545E3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Shape 106">
              <a:extLst>
                <a:ext uri="{FF2B5EF4-FFF2-40B4-BE49-F238E27FC236}">
                  <a16:creationId xmlns:a16="http://schemas.microsoft.com/office/drawing/2014/main" id="{FF141D89-EBBE-452D-B6B8-BA042256BE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8" name="Freeform: Shape 107">
              <a:extLst>
                <a:ext uri="{FF2B5EF4-FFF2-40B4-BE49-F238E27FC236}">
                  <a16:creationId xmlns:a16="http://schemas.microsoft.com/office/drawing/2014/main" id="{81D2A05E-7D47-46D2-AC04-9C35336F51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Content Placeholder 2">
            <a:extLst>
              <a:ext uri="{FF2B5EF4-FFF2-40B4-BE49-F238E27FC236}">
                <a16:creationId xmlns:a16="http://schemas.microsoft.com/office/drawing/2014/main" id="{DF2EE71D-FBA1-11F3-36FB-CD68D4FB1684}"/>
              </a:ext>
            </a:extLst>
          </p:cNvPr>
          <p:cNvSpPr>
            <a:spLocks noGrp="1"/>
          </p:cNvSpPr>
          <p:nvPr>
            <p:ph idx="1"/>
          </p:nvPr>
        </p:nvSpPr>
        <p:spPr>
          <a:xfrm>
            <a:off x="653536" y="1336561"/>
            <a:ext cx="10820426" cy="1603223"/>
          </a:xfrm>
        </p:spPr>
        <p:txBody>
          <a:bodyPr vert="horz" lIns="91440" tIns="45720" rIns="91440" bIns="45720" rtlCol="0" anchor="ctr">
            <a:normAutofit/>
          </a:bodyPr>
          <a:lstStyle/>
          <a:p>
            <a:pPr marL="0" indent="0">
              <a:buNone/>
            </a:pPr>
            <a:endParaRPr lang="en-US" sz="1800" b="1" dirty="0">
              <a:solidFill>
                <a:schemeClr val="tx1">
                  <a:lumMod val="95000"/>
                  <a:lumOff val="5000"/>
                </a:schemeClr>
              </a:solidFill>
              <a:latin typeface="DengXian" panose="02010600030101010101" pitchFamily="2" charset="-122"/>
              <a:ea typeface="DengXian" panose="02010600030101010101" pitchFamily="2" charset="-122"/>
            </a:endParaRPr>
          </a:p>
          <a:p>
            <a:pPr marL="114300" indent="0">
              <a:buNone/>
            </a:pPr>
            <a:r>
              <a:rPr lang="en-US" sz="2000" dirty="0" err="1">
                <a:solidFill>
                  <a:schemeClr val="tx1">
                    <a:lumMod val="95000"/>
                    <a:lumOff val="5000"/>
                  </a:schemeClr>
                </a:solidFill>
                <a:latin typeface="DengXian" panose="02010600030101010101" pitchFamily="2" charset="-122"/>
                <a:ea typeface="DengXian" panose="02010600030101010101" pitchFamily="2" charset="-122"/>
              </a:rPr>
              <a:t>Yeggi</a:t>
            </a:r>
            <a:r>
              <a:rPr lang="en-US" sz="2000" dirty="0">
                <a:solidFill>
                  <a:schemeClr val="tx1">
                    <a:lumMod val="95000"/>
                    <a:lumOff val="5000"/>
                  </a:schemeClr>
                </a:solidFill>
                <a:latin typeface="DengXian" panose="02010600030101010101" pitchFamily="2" charset="-122"/>
                <a:ea typeface="DengXian" panose="02010600030101010101" pitchFamily="2" charset="-122"/>
              </a:rPr>
              <a:t> is a search engine for printable 3D models. It collects and index 4.9 million printable 3d model files from all websites</a:t>
            </a:r>
          </a:p>
        </p:txBody>
      </p:sp>
      <p:pic>
        <p:nvPicPr>
          <p:cNvPr id="2" name="Picture 3" descr="yeggi - About">
            <a:extLst>
              <a:ext uri="{FF2B5EF4-FFF2-40B4-BE49-F238E27FC236}">
                <a16:creationId xmlns:a16="http://schemas.microsoft.com/office/drawing/2014/main" id="{4C08914D-38D6-9B67-EDDB-96291D7C0F07}"/>
              </a:ext>
            </a:extLst>
          </p:cNvPr>
          <p:cNvPicPr>
            <a:picLocks noChangeAspect="1"/>
          </p:cNvPicPr>
          <p:nvPr/>
        </p:nvPicPr>
        <p:blipFill>
          <a:blip r:embed="rId3"/>
          <a:stretch>
            <a:fillRect/>
          </a:stretch>
        </p:blipFill>
        <p:spPr>
          <a:xfrm>
            <a:off x="855813" y="740526"/>
            <a:ext cx="2743200" cy="1018478"/>
          </a:xfrm>
          <a:prstGeom prst="rect">
            <a:avLst/>
          </a:prstGeom>
        </p:spPr>
      </p:pic>
      <p:sp>
        <p:nvSpPr>
          <p:cNvPr id="4" name="文字方塊 3">
            <a:extLst>
              <a:ext uri="{FF2B5EF4-FFF2-40B4-BE49-F238E27FC236}">
                <a16:creationId xmlns:a16="http://schemas.microsoft.com/office/drawing/2014/main" id="{61246F44-9E15-6E47-7D37-02997179F362}"/>
              </a:ext>
            </a:extLst>
          </p:cNvPr>
          <p:cNvSpPr txBox="1"/>
          <p:nvPr/>
        </p:nvSpPr>
        <p:spPr>
          <a:xfrm>
            <a:off x="791308" y="1692657"/>
            <a:ext cx="6101860" cy="369332"/>
          </a:xfrm>
          <a:prstGeom prst="rect">
            <a:avLst/>
          </a:prstGeom>
          <a:noFill/>
        </p:spPr>
        <p:txBody>
          <a:bodyPr wrap="square">
            <a:spAutoFit/>
          </a:bodyPr>
          <a:lstStyle/>
          <a:p>
            <a:r>
              <a:rPr lang="en-US" dirty="0">
                <a:latin typeface="DengXian" panose="02010600030101010101" pitchFamily="2" charset="-122"/>
                <a:ea typeface="DengXian" panose="02010600030101010101" pitchFamily="2" charset="-122"/>
                <a:hlinkClick r:id="rId4"/>
              </a:rPr>
              <a:t>https://www.yeggi.com/</a:t>
            </a:r>
            <a:r>
              <a:rPr lang="en-US" dirty="0">
                <a:latin typeface="DengXian" panose="02010600030101010101" pitchFamily="2" charset="-122"/>
                <a:ea typeface="DengXian" panose="02010600030101010101" pitchFamily="2" charset="-122"/>
              </a:rPr>
              <a:t> </a:t>
            </a:r>
          </a:p>
        </p:txBody>
      </p:sp>
      <p:pic>
        <p:nvPicPr>
          <p:cNvPr id="9" name="圖片 8">
            <a:extLst>
              <a:ext uri="{FF2B5EF4-FFF2-40B4-BE49-F238E27FC236}">
                <a16:creationId xmlns:a16="http://schemas.microsoft.com/office/drawing/2014/main" id="{F9053EDF-6285-333E-ED34-4D6A2ED691D7}"/>
              </a:ext>
            </a:extLst>
          </p:cNvPr>
          <p:cNvPicPr>
            <a:picLocks noChangeAspect="1"/>
          </p:cNvPicPr>
          <p:nvPr/>
        </p:nvPicPr>
        <p:blipFill>
          <a:blip r:embed="rId5"/>
          <a:stretch>
            <a:fillRect/>
          </a:stretch>
        </p:blipFill>
        <p:spPr>
          <a:xfrm>
            <a:off x="4247034" y="2453124"/>
            <a:ext cx="7754466" cy="4063340"/>
          </a:xfrm>
          <a:prstGeom prst="rect">
            <a:avLst/>
          </a:prstGeom>
        </p:spPr>
      </p:pic>
    </p:spTree>
    <p:extLst>
      <p:ext uri="{BB962C8B-B14F-4D97-AF65-F5344CB8AC3E}">
        <p14:creationId xmlns:p14="http://schemas.microsoft.com/office/powerpoint/2010/main" val="3331503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 name="Rectangle 99">
            <a:extLst>
              <a:ext uri="{FF2B5EF4-FFF2-40B4-BE49-F238E27FC236}">
                <a16:creationId xmlns:a16="http://schemas.microsoft.com/office/drawing/2014/main" id="{DEA67D43-24F9-4F86-9147-C4C979316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950B084A-1B10-4A29-87DA-9179481E79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1" y="-1"/>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103">
            <a:extLst>
              <a:ext uri="{FF2B5EF4-FFF2-40B4-BE49-F238E27FC236}">
                <a16:creationId xmlns:a16="http://schemas.microsoft.com/office/drawing/2014/main" id="{87B1703D-C777-44F3-9BF9-F646BB5249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9611" y="4683666"/>
            <a:ext cx="2514948" cy="2174333"/>
            <a:chOff x="-305" y="-4155"/>
            <a:chExt cx="2514948" cy="2174333"/>
          </a:xfrm>
        </p:grpSpPr>
        <p:sp>
          <p:nvSpPr>
            <p:cNvPr id="105" name="Freeform: Shape 104">
              <a:extLst>
                <a:ext uri="{FF2B5EF4-FFF2-40B4-BE49-F238E27FC236}">
                  <a16:creationId xmlns:a16="http://schemas.microsoft.com/office/drawing/2014/main" id="{BD2B2847-E73C-47D5-9B74-357C4F8137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Shape 105">
              <a:extLst>
                <a:ext uri="{FF2B5EF4-FFF2-40B4-BE49-F238E27FC236}">
                  <a16:creationId xmlns:a16="http://schemas.microsoft.com/office/drawing/2014/main" id="{11F33014-1EB8-434D-8153-8774545E3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Shape 106">
              <a:extLst>
                <a:ext uri="{FF2B5EF4-FFF2-40B4-BE49-F238E27FC236}">
                  <a16:creationId xmlns:a16="http://schemas.microsoft.com/office/drawing/2014/main" id="{FF141D89-EBBE-452D-B6B8-BA042256BE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8" name="Freeform: Shape 107">
              <a:extLst>
                <a:ext uri="{FF2B5EF4-FFF2-40B4-BE49-F238E27FC236}">
                  <a16:creationId xmlns:a16="http://schemas.microsoft.com/office/drawing/2014/main" id="{81D2A05E-7D47-46D2-AC04-9C35336F51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Content Placeholder 2">
            <a:extLst>
              <a:ext uri="{FF2B5EF4-FFF2-40B4-BE49-F238E27FC236}">
                <a16:creationId xmlns:a16="http://schemas.microsoft.com/office/drawing/2014/main" id="{DF2EE71D-FBA1-11F3-36FB-CD68D4FB1684}"/>
              </a:ext>
            </a:extLst>
          </p:cNvPr>
          <p:cNvSpPr>
            <a:spLocks noGrp="1"/>
          </p:cNvSpPr>
          <p:nvPr>
            <p:ph idx="1"/>
          </p:nvPr>
        </p:nvSpPr>
        <p:spPr>
          <a:xfrm>
            <a:off x="844107" y="1457661"/>
            <a:ext cx="10962995" cy="1060411"/>
          </a:xfrm>
        </p:spPr>
        <p:txBody>
          <a:bodyPr vert="horz" lIns="91440" tIns="45720" rIns="91440" bIns="45720" rtlCol="0" anchor="ctr">
            <a:normAutofit fontScale="92500" lnSpcReduction="20000"/>
          </a:bodyPr>
          <a:lstStyle/>
          <a:p>
            <a:pPr marL="0" indent="0">
              <a:buNone/>
            </a:pPr>
            <a:endParaRPr lang="en-US" sz="1800" dirty="0">
              <a:solidFill>
                <a:schemeClr val="tx1">
                  <a:lumMod val="95000"/>
                  <a:lumOff val="5000"/>
                </a:schemeClr>
              </a:solidFill>
              <a:latin typeface="DengXian" panose="02010600030101010101" pitchFamily="2" charset="-122"/>
              <a:ea typeface="DengXian" panose="02010600030101010101" pitchFamily="2" charset="-122"/>
            </a:endParaRPr>
          </a:p>
          <a:p>
            <a:pPr marL="114300" indent="0">
              <a:buNone/>
            </a:pPr>
            <a:r>
              <a:rPr lang="en-US" sz="2000" dirty="0" err="1">
                <a:solidFill>
                  <a:schemeClr val="tx1">
                    <a:lumMod val="95000"/>
                    <a:lumOff val="5000"/>
                  </a:schemeClr>
                </a:solidFill>
                <a:latin typeface="DengXian" panose="02010600030101010101" pitchFamily="2" charset="-122"/>
                <a:ea typeface="DengXian" panose="02010600030101010101" pitchFamily="2" charset="-122"/>
              </a:rPr>
              <a:t>Thingiverse</a:t>
            </a:r>
            <a:r>
              <a:rPr lang="en-US" sz="2000" dirty="0">
                <a:solidFill>
                  <a:schemeClr val="tx1">
                    <a:lumMod val="95000"/>
                    <a:lumOff val="5000"/>
                  </a:schemeClr>
                </a:solidFill>
                <a:latin typeface="DengXian" panose="02010600030101010101" pitchFamily="2" charset="-122"/>
                <a:ea typeface="DengXian" panose="02010600030101010101" pitchFamily="2" charset="-122"/>
              </a:rPr>
              <a:t> is a community of makers, hobbyists, educators, professionals, and many others who all have a passion for turning digital designs into real life objects via 3D printing. Many printable 3D models can be found here and some creators share their printing setting as well in “Thing Details”. </a:t>
            </a:r>
          </a:p>
        </p:txBody>
      </p:sp>
      <p:pic>
        <p:nvPicPr>
          <p:cNvPr id="2050" name="Picture 2" descr="Can I Sell Things from Thingiverse? | 3D Printing Spot">
            <a:extLst>
              <a:ext uri="{FF2B5EF4-FFF2-40B4-BE49-F238E27FC236}">
                <a16:creationId xmlns:a16="http://schemas.microsoft.com/office/drawing/2014/main" id="{F584AA7E-A770-A1F5-E17E-1D00E8CD2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631" y="364398"/>
            <a:ext cx="2453055" cy="1390065"/>
          </a:xfrm>
          <a:prstGeom prst="rect">
            <a:avLst/>
          </a:prstGeom>
          <a:noFill/>
          <a:extLst>
            <a:ext uri="{909E8E84-426E-40DD-AFC4-6F175D3DCCD1}">
              <a14:hiddenFill xmlns:a14="http://schemas.microsoft.com/office/drawing/2010/main">
                <a:solidFill>
                  <a:srgbClr val="FFFFFF"/>
                </a:solidFill>
              </a14:hiddenFill>
            </a:ext>
          </a:extLst>
        </p:spPr>
      </p:pic>
      <p:pic>
        <p:nvPicPr>
          <p:cNvPr id="9" name="圖片 8">
            <a:extLst>
              <a:ext uri="{FF2B5EF4-FFF2-40B4-BE49-F238E27FC236}">
                <a16:creationId xmlns:a16="http://schemas.microsoft.com/office/drawing/2014/main" id="{BD433B35-F567-F911-CB07-0062E922EAD7}"/>
              </a:ext>
            </a:extLst>
          </p:cNvPr>
          <p:cNvPicPr>
            <a:picLocks noChangeAspect="1"/>
          </p:cNvPicPr>
          <p:nvPr/>
        </p:nvPicPr>
        <p:blipFill>
          <a:blip r:embed="rId4"/>
          <a:stretch>
            <a:fillRect/>
          </a:stretch>
        </p:blipFill>
        <p:spPr>
          <a:xfrm>
            <a:off x="2728393" y="2599787"/>
            <a:ext cx="6734908" cy="3996173"/>
          </a:xfrm>
          <a:prstGeom prst="rect">
            <a:avLst/>
          </a:prstGeom>
        </p:spPr>
      </p:pic>
    </p:spTree>
    <p:extLst>
      <p:ext uri="{BB962C8B-B14F-4D97-AF65-F5344CB8AC3E}">
        <p14:creationId xmlns:p14="http://schemas.microsoft.com/office/powerpoint/2010/main" val="72430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6" name="Rectangle 1075">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Rectangle 1077">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080" name="Freeform: Shape 1079">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2" name="Group 1081">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083" name="Freeform: Shape 1082">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4" name="Freeform: Shape 1083">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5" name="Freeform: Shape 1084">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6" name="Freeform: Shape 1085">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7" name="Freeform: Shape 1086">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8" name="Freeform: Shape 1087">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9" name="Freeform: Shape 1088">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標題 1">
            <a:extLst>
              <a:ext uri="{FF2B5EF4-FFF2-40B4-BE49-F238E27FC236}">
                <a16:creationId xmlns:a16="http://schemas.microsoft.com/office/drawing/2014/main" id="{4991B54F-0AF4-5E56-3B24-2BA52E4B740D}"/>
              </a:ext>
            </a:extLst>
          </p:cNvPr>
          <p:cNvSpPr>
            <a:spLocks noGrp="1"/>
          </p:cNvSpPr>
          <p:nvPr>
            <p:ph type="ctrTitle"/>
          </p:nvPr>
        </p:nvSpPr>
        <p:spPr>
          <a:xfrm>
            <a:off x="2397136" y="1846749"/>
            <a:ext cx="7397421" cy="2387918"/>
          </a:xfrm>
        </p:spPr>
        <p:txBody>
          <a:bodyPr anchor="b">
            <a:normAutofit/>
          </a:bodyPr>
          <a:lstStyle/>
          <a:p>
            <a:r>
              <a:rPr lang="en-US" sz="5400" dirty="0">
                <a:solidFill>
                  <a:schemeClr val="tx2"/>
                </a:solidFill>
                <a:latin typeface="Amasis MT Pro Black" panose="02040A04050005020304" pitchFamily="18" charset="0"/>
              </a:rPr>
              <a:t>2. 3D printing and post-processing</a:t>
            </a:r>
            <a:endParaRPr lang="en-US" sz="5200" b="1" dirty="0">
              <a:solidFill>
                <a:schemeClr val="tx2"/>
              </a:solidFill>
              <a:effectLst>
                <a:outerShdw blurRad="38100" dist="38100" dir="2700000" algn="tl">
                  <a:srgbClr val="000000">
                    <a:alpha val="43137"/>
                  </a:srgbClr>
                </a:outerShdw>
              </a:effectLst>
              <a:latin typeface="Amasis MT Pro Black" panose="02040A04050005020304" pitchFamily="18" charset="0"/>
              <a:ea typeface="Calibri Light"/>
              <a:cs typeface="Calibri Light"/>
            </a:endParaRPr>
          </a:p>
        </p:txBody>
      </p:sp>
      <p:sp>
        <p:nvSpPr>
          <p:cNvPr id="3" name="副標題 2">
            <a:extLst>
              <a:ext uri="{FF2B5EF4-FFF2-40B4-BE49-F238E27FC236}">
                <a16:creationId xmlns:a16="http://schemas.microsoft.com/office/drawing/2014/main" id="{D14A9F9A-1E30-2FA1-3FB4-9AC41217A6E7}"/>
              </a:ext>
            </a:extLst>
          </p:cNvPr>
          <p:cNvSpPr>
            <a:spLocks noGrp="1"/>
          </p:cNvSpPr>
          <p:nvPr>
            <p:ph type="subTitle" idx="1"/>
          </p:nvPr>
        </p:nvSpPr>
        <p:spPr>
          <a:xfrm>
            <a:off x="3502135" y="4001587"/>
            <a:ext cx="5188034" cy="682079"/>
          </a:xfrm>
        </p:spPr>
        <p:txBody>
          <a:bodyPr>
            <a:normAutofit/>
          </a:bodyPr>
          <a:lstStyle/>
          <a:p>
            <a:pPr marL="457200" indent="-457200">
              <a:buFont typeface="Courier New" panose="020B0604020202020204" pitchFamily="34" charset="0"/>
              <a:buChar char="o"/>
            </a:pPr>
            <a:endParaRPr lang="en-US">
              <a:solidFill>
                <a:schemeClr val="tx2"/>
              </a:solidFill>
              <a:latin typeface="Calibri"/>
              <a:ea typeface="Calibri"/>
              <a:cs typeface="Calibri"/>
            </a:endParaRPr>
          </a:p>
          <a:p>
            <a:pPr marL="457200" indent="-457200">
              <a:buFont typeface="Arial" panose="020B0604020202020204" pitchFamily="34" charset="0"/>
              <a:buChar char="•"/>
            </a:pPr>
            <a:endParaRPr lang="en-US">
              <a:solidFill>
                <a:schemeClr val="tx2"/>
              </a:solidFill>
              <a:latin typeface="Calibri"/>
              <a:ea typeface="Calibri"/>
              <a:cs typeface="Calibri"/>
            </a:endParaRPr>
          </a:p>
          <a:p>
            <a:pPr marL="285750" indent="-285750">
              <a:buFont typeface="Arial" panose="020B0604020202020204" pitchFamily="34" charset="0"/>
              <a:buChar char="•"/>
            </a:pPr>
            <a:endParaRPr lang="en-US">
              <a:solidFill>
                <a:schemeClr val="tx2"/>
              </a:solidFill>
              <a:latin typeface="Garamond" panose="02020404030301010803" pitchFamily="18" charset="0"/>
              <a:ea typeface="Calibri" panose="020F0502020204030204"/>
              <a:cs typeface="Calibri" panose="020F0502020204030204"/>
            </a:endParaRPr>
          </a:p>
          <a:p>
            <a:pPr marL="285750" indent="-285750">
              <a:buFont typeface="Arial" panose="020B0604020202020204" pitchFamily="34" charset="0"/>
              <a:buChar char="•"/>
            </a:pPr>
            <a:endParaRPr lang="en-US">
              <a:solidFill>
                <a:schemeClr val="tx2"/>
              </a:solidFill>
              <a:latin typeface="Garamond" panose="02020404030301010803" pitchFamily="18" charset="0"/>
              <a:ea typeface="Calibri" panose="020F0502020204030204"/>
              <a:cs typeface="Calibri" panose="020F0502020204030204"/>
            </a:endParaRPr>
          </a:p>
          <a:p>
            <a:pPr marL="285750" indent="-285750">
              <a:buFont typeface="Arial" panose="020B0604020202020204" pitchFamily="34" charset="0"/>
              <a:buChar char="•"/>
            </a:pPr>
            <a:endParaRPr lang="en-US">
              <a:solidFill>
                <a:schemeClr val="tx2"/>
              </a:solidFill>
              <a:latin typeface="Garamond" panose="02020404030301010803" pitchFamily="18" charset="0"/>
              <a:ea typeface="Calibri" panose="020F0502020204030204"/>
              <a:cs typeface="Calibri" panose="020F0502020204030204"/>
            </a:endParaRPr>
          </a:p>
          <a:p>
            <a:pPr marL="285750" indent="-285750">
              <a:buFont typeface="Arial" panose="020B0604020202020204" pitchFamily="34" charset="0"/>
              <a:buChar char="•"/>
            </a:pPr>
            <a:endParaRPr lang="en-US">
              <a:solidFill>
                <a:schemeClr val="tx2"/>
              </a:solidFill>
              <a:latin typeface="Garamond" panose="02020404030301010803" pitchFamily="18" charset="0"/>
              <a:ea typeface="Calibri" panose="020F0502020204030204"/>
              <a:cs typeface="Calibri" panose="020F0502020204030204"/>
            </a:endParaRPr>
          </a:p>
          <a:p>
            <a:pPr marL="285750" indent="-285750">
              <a:buFont typeface="Arial" panose="020B0604020202020204" pitchFamily="34" charset="0"/>
              <a:buChar char="•"/>
            </a:pPr>
            <a:endParaRPr lang="en-US">
              <a:solidFill>
                <a:schemeClr val="tx2"/>
              </a:solidFill>
              <a:ea typeface="Calibri" panose="020F0502020204030204"/>
              <a:cs typeface="Calibri" panose="020F0502020204030204"/>
            </a:endParaRPr>
          </a:p>
        </p:txBody>
      </p:sp>
      <p:grpSp>
        <p:nvGrpSpPr>
          <p:cNvPr id="1091" name="Group 1090">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1092" name="Freeform: Shape 1091">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3" name="Freeform: Shape 1092">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4" name="Freeform: Shape 1093">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95" name="Freeform: Shape 1094">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97" name="Group 1096">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1098" name="Freeform: Shape 1097">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9" name="Freeform: Shape 1098">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0" name="Freeform: Shape 1099">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101" name="Freeform: Shape 1100">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34235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BD8AB40A-4374-4897-B5EE-9F8913476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副標題 2">
            <a:extLst>
              <a:ext uri="{FF2B5EF4-FFF2-40B4-BE49-F238E27FC236}">
                <a16:creationId xmlns:a16="http://schemas.microsoft.com/office/drawing/2014/main" id="{D14A9F9A-1E30-2FA1-3FB4-9AC41217A6E7}"/>
              </a:ext>
            </a:extLst>
          </p:cNvPr>
          <p:cNvSpPr>
            <a:spLocks noGrp="1"/>
          </p:cNvSpPr>
          <p:nvPr>
            <p:ph type="subTitle" idx="1"/>
          </p:nvPr>
        </p:nvSpPr>
        <p:spPr>
          <a:xfrm>
            <a:off x="1341530" y="2381459"/>
            <a:ext cx="10055454" cy="3947422"/>
          </a:xfrm>
        </p:spPr>
        <p:txBody>
          <a:bodyPr anchor="t">
            <a:normAutofit/>
          </a:bodyPr>
          <a:lstStyle/>
          <a:p>
            <a:pPr algn="l"/>
            <a:r>
              <a:rPr lang="en-US" sz="2800" b="0" i="0" dirty="0">
                <a:effectLst/>
                <a:latin typeface="DengXian" panose="02010600030101010101" pitchFamily="2" charset="-122"/>
                <a:ea typeface="DengXian" panose="02010600030101010101" pitchFamily="2" charset="-122"/>
              </a:rPr>
              <a:t>Learning Garden &amp; </a:t>
            </a:r>
            <a:r>
              <a:rPr lang="en-US" sz="2800" dirty="0" err="1">
                <a:latin typeface="DengXian" panose="02010600030101010101" pitchFamily="2" charset="-122"/>
                <a:ea typeface="DengXian" panose="02010600030101010101" pitchFamily="2" charset="-122"/>
              </a:rPr>
              <a:t>MakerSpace</a:t>
            </a:r>
            <a:r>
              <a:rPr lang="en-US" sz="2800" dirty="0">
                <a:latin typeface="DengXian" panose="02010600030101010101" pitchFamily="2" charset="-122"/>
                <a:ea typeface="DengXian" panose="02010600030101010101" pitchFamily="2" charset="-122"/>
              </a:rPr>
              <a:t> is applying 3 kind of 3D p</a:t>
            </a:r>
            <a:r>
              <a:rPr lang="en-US" sz="2800" b="0" i="0" dirty="0">
                <a:effectLst/>
                <a:latin typeface="DengXian" panose="02010600030101010101" pitchFamily="2" charset="-122"/>
                <a:ea typeface="DengXian" panose="02010600030101010101" pitchFamily="2" charset="-122"/>
              </a:rPr>
              <a:t>rinting technology:</a:t>
            </a:r>
          </a:p>
          <a:p>
            <a:pPr marL="457200" indent="-457200" algn="l">
              <a:buFont typeface="Arial" panose="020B0604020202020204" pitchFamily="34" charset="0"/>
              <a:buChar char="•"/>
            </a:pPr>
            <a:endParaRPr lang="en-US" sz="2000" dirty="0">
              <a:latin typeface="DengXian" panose="02010600030101010101" pitchFamily="2" charset="-122"/>
              <a:ea typeface="DengXian" panose="02010600030101010101" pitchFamily="2" charset="-122"/>
            </a:endParaRPr>
          </a:p>
          <a:p>
            <a:pPr marL="342900" indent="-342900" algn="l">
              <a:buFont typeface="Wingdings" panose="05000000000000000000" pitchFamily="2" charset="2"/>
              <a:buChar char="Ø"/>
            </a:pPr>
            <a:r>
              <a:rPr lang="en-US" sz="3200" i="0" dirty="0">
                <a:latin typeface="DengXian" panose="02010600030101010101" pitchFamily="2" charset="-122"/>
                <a:ea typeface="DengXian" panose="02010600030101010101" pitchFamily="2" charset="-122"/>
              </a:rPr>
              <a:t>FDM - Fused Deposition Modeling </a:t>
            </a:r>
          </a:p>
          <a:p>
            <a:pPr marL="342900" indent="-342900" algn="l">
              <a:buFont typeface="Wingdings" panose="05000000000000000000" pitchFamily="2" charset="2"/>
              <a:buChar char="Ø"/>
            </a:pPr>
            <a:r>
              <a:rPr lang="en-US" sz="3200" dirty="0">
                <a:latin typeface="DengXian" panose="02010600030101010101" pitchFamily="2" charset="-122"/>
                <a:ea typeface="DengXian" panose="02010600030101010101" pitchFamily="2" charset="-122"/>
              </a:rPr>
              <a:t>SLA - </a:t>
            </a:r>
            <a:r>
              <a:rPr lang="en-US" sz="3200" i="0" dirty="0">
                <a:latin typeface="DengXian" panose="02010600030101010101" pitchFamily="2" charset="-122"/>
                <a:ea typeface="DengXian" panose="02010600030101010101" pitchFamily="2" charset="-122"/>
              </a:rPr>
              <a:t>Stereolithography </a:t>
            </a:r>
          </a:p>
          <a:p>
            <a:pPr marL="342900" indent="-342900" algn="l">
              <a:buFont typeface="Wingdings" panose="05000000000000000000" pitchFamily="2" charset="2"/>
              <a:buChar char="Ø"/>
            </a:pPr>
            <a:r>
              <a:rPr lang="en-US" sz="3200" dirty="0" err="1">
                <a:latin typeface="DengXian" panose="02010600030101010101" pitchFamily="2" charset="-122"/>
                <a:ea typeface="DengXian" panose="02010600030101010101" pitchFamily="2" charset="-122"/>
              </a:rPr>
              <a:t>Polyjet</a:t>
            </a:r>
            <a:endParaRPr lang="en-US" sz="3200" dirty="0">
              <a:latin typeface="DengXian" panose="02010600030101010101" pitchFamily="2" charset="-122"/>
              <a:ea typeface="DengXian" panose="02010600030101010101" pitchFamily="2" charset="-122"/>
            </a:endParaRPr>
          </a:p>
          <a:p>
            <a:pPr algn="l"/>
            <a:endParaRPr lang="en-US" sz="2800" dirty="0">
              <a:solidFill>
                <a:srgbClr val="262626"/>
              </a:solidFill>
              <a:latin typeface="DengXian" panose="02010600030101010101" pitchFamily="2" charset="-122"/>
              <a:ea typeface="DengXian" panose="02010600030101010101" pitchFamily="2" charset="-122"/>
              <a:cs typeface="Calibri"/>
            </a:endParaRPr>
          </a:p>
        </p:txBody>
      </p:sp>
      <p:grpSp>
        <p:nvGrpSpPr>
          <p:cNvPr id="1061" name="Group 1060">
            <a:extLst>
              <a:ext uri="{FF2B5EF4-FFF2-40B4-BE49-F238E27FC236}">
                <a16:creationId xmlns:a16="http://schemas.microsoft.com/office/drawing/2014/main" id="{2783379C-045E-4010-ABDC-A270A0AA1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4324" y="172386"/>
            <a:ext cx="2514948" cy="2170178"/>
            <a:chOff x="-305" y="0"/>
            <a:chExt cx="2514948" cy="2170178"/>
          </a:xfrm>
        </p:grpSpPr>
        <p:sp>
          <p:nvSpPr>
            <p:cNvPr id="1062" name="Freeform: Shape 1061">
              <a:extLst>
                <a:ext uri="{FF2B5EF4-FFF2-40B4-BE49-F238E27FC236}">
                  <a16:creationId xmlns:a16="http://schemas.microsoft.com/office/drawing/2014/main" id="{0B0AB1BF-11AE-4CFF-85EC-E51DBD316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Freeform: Shape 1063">
              <a:extLst>
                <a:ext uri="{FF2B5EF4-FFF2-40B4-BE49-F238E27FC236}">
                  <a16:creationId xmlns:a16="http://schemas.microsoft.com/office/drawing/2014/main" id="{F84FA27B-CD1F-421B-BB4F-B141F02FF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65" name="Freeform: Shape 1064">
              <a:extLst>
                <a:ext uri="{FF2B5EF4-FFF2-40B4-BE49-F238E27FC236}">
                  <a16:creationId xmlns:a16="http://schemas.microsoft.com/office/drawing/2014/main" id="{3CDBD6AB-1AC7-4807-9C34-01139BB7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7" name="Group 1066">
            <a:extLst>
              <a:ext uri="{FF2B5EF4-FFF2-40B4-BE49-F238E27FC236}">
                <a16:creationId xmlns:a16="http://schemas.microsoft.com/office/drawing/2014/main" id="{F5FDDF18-F156-4D2D-82C6-F55008E338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3" y="4560734"/>
            <a:ext cx="3061446" cy="2297265"/>
            <a:chOff x="-305" y="-1"/>
            <a:chExt cx="3832880" cy="2876136"/>
          </a:xfrm>
        </p:grpSpPr>
        <p:sp>
          <p:nvSpPr>
            <p:cNvPr id="1068" name="Freeform: Shape 1067">
              <a:extLst>
                <a:ext uri="{FF2B5EF4-FFF2-40B4-BE49-F238E27FC236}">
                  <a16:creationId xmlns:a16="http://schemas.microsoft.com/office/drawing/2014/main" id="{3822C29E-FFDD-45BC-A286-9C00C8E2D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Freeform: Shape 1068">
              <a:extLst>
                <a:ext uri="{FF2B5EF4-FFF2-40B4-BE49-F238E27FC236}">
                  <a16:creationId xmlns:a16="http://schemas.microsoft.com/office/drawing/2014/main" id="{C9E2381D-1763-4D42-A3A2-B2345DD35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Freeform: Shape 1069">
              <a:extLst>
                <a:ext uri="{FF2B5EF4-FFF2-40B4-BE49-F238E27FC236}">
                  <a16:creationId xmlns:a16="http://schemas.microsoft.com/office/drawing/2014/main" id="{D2A622D5-9532-4E0C-B9A8-DAEDD4646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Freeform: Shape 1070">
              <a:extLst>
                <a:ext uri="{FF2B5EF4-FFF2-40B4-BE49-F238E27FC236}">
                  <a16:creationId xmlns:a16="http://schemas.microsoft.com/office/drawing/2014/main" id="{5C0ABE88-5ADF-4A31-8505-78968DBB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標題 1">
            <a:extLst>
              <a:ext uri="{FF2B5EF4-FFF2-40B4-BE49-F238E27FC236}">
                <a16:creationId xmlns:a16="http://schemas.microsoft.com/office/drawing/2014/main" id="{FE48969B-3C96-B4C3-F6AB-2A0F73B2CA05}"/>
              </a:ext>
            </a:extLst>
          </p:cNvPr>
          <p:cNvSpPr txBox="1">
            <a:spLocks/>
          </p:cNvSpPr>
          <p:nvPr/>
        </p:nvSpPr>
        <p:spPr>
          <a:xfrm>
            <a:off x="1495475" y="754385"/>
            <a:ext cx="9045809" cy="11783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TW" sz="5400" b="1" dirty="0">
                <a:solidFill>
                  <a:schemeClr val="tx2"/>
                </a:solidFill>
                <a:latin typeface="Amasis MT Pro Black" panose="02040A04050005020304" pitchFamily="18" charset="0"/>
              </a:rPr>
              <a:t>3D Printing</a:t>
            </a:r>
            <a:endParaRPr lang="en-US" sz="5400" b="1" dirty="0">
              <a:solidFill>
                <a:schemeClr val="tx2"/>
              </a:solidFill>
              <a:latin typeface="Amasis MT Pro Black" panose="02040A04050005020304" pitchFamily="18" charset="0"/>
            </a:endParaRPr>
          </a:p>
        </p:txBody>
      </p:sp>
    </p:spTree>
    <p:extLst>
      <p:ext uri="{BB962C8B-B14F-4D97-AF65-F5344CB8AC3E}">
        <p14:creationId xmlns:p14="http://schemas.microsoft.com/office/powerpoint/2010/main" val="2968913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BD8AB40A-4374-4897-B5EE-9F8913476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副標題 2">
            <a:extLst>
              <a:ext uri="{FF2B5EF4-FFF2-40B4-BE49-F238E27FC236}">
                <a16:creationId xmlns:a16="http://schemas.microsoft.com/office/drawing/2014/main" id="{D14A9F9A-1E30-2FA1-3FB4-9AC41217A6E7}"/>
              </a:ext>
            </a:extLst>
          </p:cNvPr>
          <p:cNvSpPr>
            <a:spLocks noGrp="1"/>
          </p:cNvSpPr>
          <p:nvPr>
            <p:ph type="subTitle" idx="1"/>
          </p:nvPr>
        </p:nvSpPr>
        <p:spPr>
          <a:xfrm>
            <a:off x="1327035" y="1932714"/>
            <a:ext cx="10055454" cy="4170901"/>
          </a:xfrm>
        </p:spPr>
        <p:txBody>
          <a:bodyPr anchor="t">
            <a:normAutofit/>
          </a:bodyPr>
          <a:lstStyle/>
          <a:p>
            <a:pPr algn="l"/>
            <a:r>
              <a:rPr lang="en-US" sz="2000" dirty="0">
                <a:solidFill>
                  <a:srgbClr val="262626"/>
                </a:solidFill>
                <a:latin typeface="DengXian" panose="02010600030101010101" pitchFamily="2" charset="-122"/>
                <a:ea typeface="DengXian" panose="02010600030101010101" pitchFamily="2" charset="-122"/>
                <a:cs typeface="Calibri"/>
              </a:rPr>
              <a:t>Fused deposition modeling, or FDM for short, is a material extrusion method of additive manufacturing where materials are extruded through a nozzle and joined together to create 3D objects.</a:t>
            </a:r>
          </a:p>
          <a:p>
            <a:pPr algn="l"/>
            <a:r>
              <a:rPr lang="en-US" sz="2000" dirty="0">
                <a:solidFill>
                  <a:srgbClr val="262626"/>
                </a:solidFill>
                <a:latin typeface="DengXian" panose="02010600030101010101" pitchFamily="2" charset="-122"/>
                <a:ea typeface="DengXian" panose="02010600030101010101" pitchFamily="2" charset="-122"/>
                <a:cs typeface="Calibri"/>
              </a:rPr>
              <a:t>Materials provided: </a:t>
            </a:r>
            <a:r>
              <a:rPr lang="en-US" sz="2000" b="1" dirty="0">
                <a:solidFill>
                  <a:srgbClr val="262626"/>
                </a:solidFill>
                <a:latin typeface="DengXian" panose="02010600030101010101" pitchFamily="2" charset="-122"/>
                <a:ea typeface="DengXian" panose="02010600030101010101" pitchFamily="2" charset="-122"/>
                <a:cs typeface="Calibri"/>
              </a:rPr>
              <a:t>PLA, PVA, TPU</a:t>
            </a:r>
          </a:p>
          <a:p>
            <a:pPr marL="457200" indent="-457200" algn="l">
              <a:buFont typeface="Arial" panose="020B0604020202020204" pitchFamily="34" charset="0"/>
              <a:buChar char="•"/>
            </a:pPr>
            <a:endParaRPr lang="en-US" dirty="0">
              <a:solidFill>
                <a:srgbClr val="262626"/>
              </a:solidFill>
              <a:latin typeface="DengXian" panose="02010600030101010101" pitchFamily="2" charset="-122"/>
              <a:ea typeface="DengXian" panose="02010600030101010101" pitchFamily="2" charset="-122"/>
              <a:cs typeface="Calibri"/>
            </a:endParaRPr>
          </a:p>
        </p:txBody>
      </p:sp>
      <p:grpSp>
        <p:nvGrpSpPr>
          <p:cNvPr id="1061" name="Group 1060">
            <a:extLst>
              <a:ext uri="{FF2B5EF4-FFF2-40B4-BE49-F238E27FC236}">
                <a16:creationId xmlns:a16="http://schemas.microsoft.com/office/drawing/2014/main" id="{2783379C-045E-4010-ABDC-A270A0AA1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4324" y="172386"/>
            <a:ext cx="2514948" cy="2170178"/>
            <a:chOff x="-305" y="0"/>
            <a:chExt cx="2514948" cy="2170178"/>
          </a:xfrm>
        </p:grpSpPr>
        <p:sp>
          <p:nvSpPr>
            <p:cNvPr id="1062" name="Freeform: Shape 1061">
              <a:extLst>
                <a:ext uri="{FF2B5EF4-FFF2-40B4-BE49-F238E27FC236}">
                  <a16:creationId xmlns:a16="http://schemas.microsoft.com/office/drawing/2014/main" id="{0B0AB1BF-11AE-4CFF-85EC-E51DBD316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Freeform: Shape 1063">
              <a:extLst>
                <a:ext uri="{FF2B5EF4-FFF2-40B4-BE49-F238E27FC236}">
                  <a16:creationId xmlns:a16="http://schemas.microsoft.com/office/drawing/2014/main" id="{F84FA27B-CD1F-421B-BB4F-B141F02FF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65" name="Freeform: Shape 1064">
              <a:extLst>
                <a:ext uri="{FF2B5EF4-FFF2-40B4-BE49-F238E27FC236}">
                  <a16:creationId xmlns:a16="http://schemas.microsoft.com/office/drawing/2014/main" id="{3CDBD6AB-1AC7-4807-9C34-01139BB7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7" name="Group 1066">
            <a:extLst>
              <a:ext uri="{FF2B5EF4-FFF2-40B4-BE49-F238E27FC236}">
                <a16:creationId xmlns:a16="http://schemas.microsoft.com/office/drawing/2014/main" id="{F5FDDF18-F156-4D2D-82C6-F55008E338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3" y="4560734"/>
            <a:ext cx="3061446" cy="2297265"/>
            <a:chOff x="-305" y="-1"/>
            <a:chExt cx="3832880" cy="2876136"/>
          </a:xfrm>
        </p:grpSpPr>
        <p:sp>
          <p:nvSpPr>
            <p:cNvPr id="1068" name="Freeform: Shape 1067">
              <a:extLst>
                <a:ext uri="{FF2B5EF4-FFF2-40B4-BE49-F238E27FC236}">
                  <a16:creationId xmlns:a16="http://schemas.microsoft.com/office/drawing/2014/main" id="{3822C29E-FFDD-45BC-A286-9C00C8E2D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Freeform: Shape 1068">
              <a:extLst>
                <a:ext uri="{FF2B5EF4-FFF2-40B4-BE49-F238E27FC236}">
                  <a16:creationId xmlns:a16="http://schemas.microsoft.com/office/drawing/2014/main" id="{C9E2381D-1763-4D42-A3A2-B2345DD35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Freeform: Shape 1069">
              <a:extLst>
                <a:ext uri="{FF2B5EF4-FFF2-40B4-BE49-F238E27FC236}">
                  <a16:creationId xmlns:a16="http://schemas.microsoft.com/office/drawing/2014/main" id="{D2A622D5-9532-4E0C-B9A8-DAEDD4646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Freeform: Shape 1070">
              <a:extLst>
                <a:ext uri="{FF2B5EF4-FFF2-40B4-BE49-F238E27FC236}">
                  <a16:creationId xmlns:a16="http://schemas.microsoft.com/office/drawing/2014/main" id="{5C0ABE88-5ADF-4A31-8505-78968DBB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標題 1">
            <a:extLst>
              <a:ext uri="{FF2B5EF4-FFF2-40B4-BE49-F238E27FC236}">
                <a16:creationId xmlns:a16="http://schemas.microsoft.com/office/drawing/2014/main" id="{FE48969B-3C96-B4C3-F6AB-2A0F73B2CA05}"/>
              </a:ext>
            </a:extLst>
          </p:cNvPr>
          <p:cNvSpPr txBox="1">
            <a:spLocks/>
          </p:cNvSpPr>
          <p:nvPr/>
        </p:nvSpPr>
        <p:spPr>
          <a:xfrm>
            <a:off x="1495475" y="754385"/>
            <a:ext cx="9045809" cy="11783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TW" sz="5400" b="1" dirty="0">
                <a:solidFill>
                  <a:schemeClr val="tx2"/>
                </a:solidFill>
                <a:latin typeface="Amasis MT Pro Black" panose="02040A04050005020304" pitchFamily="18" charset="0"/>
              </a:rPr>
              <a:t>FDM- Technical principle</a:t>
            </a:r>
            <a:endParaRPr lang="en-US" sz="5400" b="1" dirty="0">
              <a:solidFill>
                <a:schemeClr val="tx2"/>
              </a:solidFill>
              <a:latin typeface="Amasis MT Pro Black" panose="02040A04050005020304" pitchFamily="18" charset="0"/>
            </a:endParaRPr>
          </a:p>
        </p:txBody>
      </p:sp>
      <p:pic>
        <p:nvPicPr>
          <p:cNvPr id="5" name="圖片 4">
            <a:extLst>
              <a:ext uri="{FF2B5EF4-FFF2-40B4-BE49-F238E27FC236}">
                <a16:creationId xmlns:a16="http://schemas.microsoft.com/office/drawing/2014/main" id="{F1E72C6A-CDE2-1BDB-73F3-C72E1C7A8985}"/>
              </a:ext>
            </a:extLst>
          </p:cNvPr>
          <p:cNvPicPr>
            <a:picLocks noChangeAspect="1"/>
          </p:cNvPicPr>
          <p:nvPr/>
        </p:nvPicPr>
        <p:blipFill>
          <a:blip r:embed="rId3"/>
          <a:stretch>
            <a:fillRect/>
          </a:stretch>
        </p:blipFill>
        <p:spPr>
          <a:xfrm>
            <a:off x="1323990" y="3429000"/>
            <a:ext cx="6115396" cy="2898093"/>
          </a:xfrm>
          <a:prstGeom prst="rect">
            <a:avLst/>
          </a:prstGeom>
        </p:spPr>
      </p:pic>
    </p:spTree>
    <p:extLst>
      <p:ext uri="{BB962C8B-B14F-4D97-AF65-F5344CB8AC3E}">
        <p14:creationId xmlns:p14="http://schemas.microsoft.com/office/powerpoint/2010/main" val="4241705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BD8AB40A-4374-4897-B5EE-9F8913476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副標題 2">
            <a:extLst>
              <a:ext uri="{FF2B5EF4-FFF2-40B4-BE49-F238E27FC236}">
                <a16:creationId xmlns:a16="http://schemas.microsoft.com/office/drawing/2014/main" id="{D14A9F9A-1E30-2FA1-3FB4-9AC41217A6E7}"/>
              </a:ext>
            </a:extLst>
          </p:cNvPr>
          <p:cNvSpPr>
            <a:spLocks noGrp="1"/>
          </p:cNvSpPr>
          <p:nvPr>
            <p:ph type="subTitle" idx="1"/>
          </p:nvPr>
        </p:nvSpPr>
        <p:spPr>
          <a:xfrm>
            <a:off x="225685" y="1932714"/>
            <a:ext cx="4005516" cy="4468807"/>
          </a:xfrm>
        </p:spPr>
        <p:txBody>
          <a:bodyPr anchor="t">
            <a:normAutofit/>
          </a:bodyPr>
          <a:lstStyle/>
          <a:p>
            <a:pPr algn="l"/>
            <a:r>
              <a:rPr lang="en-US" b="1" dirty="0">
                <a:solidFill>
                  <a:srgbClr val="FF0000"/>
                </a:solidFill>
                <a:latin typeface="DengXian" panose="02010600030101010101" pitchFamily="2" charset="-122"/>
                <a:ea typeface="DengXian" panose="02010600030101010101" pitchFamily="2" charset="-122"/>
                <a:cs typeface="Calibri"/>
              </a:rPr>
              <a:t>PLA</a:t>
            </a:r>
            <a:r>
              <a:rPr lang="en-US" dirty="0">
                <a:solidFill>
                  <a:srgbClr val="262626"/>
                </a:solidFill>
                <a:latin typeface="DengXian" panose="02010600030101010101" pitchFamily="2" charset="-122"/>
                <a:ea typeface="DengXian" panose="02010600030101010101" pitchFamily="2" charset="-122"/>
                <a:cs typeface="Calibri"/>
              </a:rPr>
              <a:t> </a:t>
            </a:r>
            <a:r>
              <a:rPr lang="en-US" sz="2000" dirty="0">
                <a:solidFill>
                  <a:srgbClr val="262626"/>
                </a:solidFill>
                <a:latin typeface="DengXian" panose="02010600030101010101" pitchFamily="2" charset="-122"/>
                <a:ea typeface="DengXian" panose="02010600030101010101" pitchFamily="2" charset="-122"/>
                <a:cs typeface="Calibri"/>
              </a:rPr>
              <a:t>is one of the most widely used materials in 3D printing</a:t>
            </a:r>
          </a:p>
          <a:p>
            <a:pPr marL="114300" algn="l"/>
            <a:r>
              <a:rPr lang="en-US" sz="1600" b="1" u="sng" dirty="0">
                <a:solidFill>
                  <a:schemeClr val="tx1">
                    <a:lumMod val="95000"/>
                    <a:lumOff val="5000"/>
                  </a:schemeClr>
                </a:solidFill>
                <a:latin typeface="DengXian" panose="02010600030101010101" pitchFamily="2" charset="-122"/>
                <a:ea typeface="DengXian" panose="02010600030101010101" pitchFamily="2" charset="-122"/>
                <a:cs typeface="Calibri"/>
              </a:rPr>
              <a:t>Pros:</a:t>
            </a:r>
          </a:p>
          <a:p>
            <a:pPr marL="571500" indent="-457200" algn="l">
              <a:buFont typeface="Wingdings" panose="05000000000000000000" pitchFamily="2" charset="2"/>
              <a:buChar char="Ø"/>
            </a:pPr>
            <a:r>
              <a:rPr lang="en-US" altLang="ja-JP" sz="1600" dirty="0">
                <a:solidFill>
                  <a:schemeClr val="tx1">
                    <a:lumMod val="95000"/>
                    <a:lumOff val="5000"/>
                  </a:schemeClr>
                </a:solidFill>
                <a:latin typeface="DengXian" panose="02010600030101010101" pitchFamily="2" charset="-122"/>
                <a:ea typeface="DengXian" panose="02010600030101010101" pitchFamily="2" charset="-122"/>
              </a:rPr>
              <a:t>Low Cost</a:t>
            </a:r>
          </a:p>
          <a:p>
            <a:pPr marL="571500" indent="-457200" algn="l">
              <a:buFont typeface="Wingdings" panose="05000000000000000000" pitchFamily="2" charset="2"/>
              <a:buChar char="Ø"/>
            </a:pPr>
            <a:r>
              <a:rPr lang="en-US" altLang="ja-JP" sz="1600" dirty="0">
                <a:solidFill>
                  <a:schemeClr val="tx1">
                    <a:lumMod val="95000"/>
                    <a:lumOff val="5000"/>
                  </a:schemeClr>
                </a:solidFill>
                <a:latin typeface="DengXian" panose="02010600030101010101" pitchFamily="2" charset="-122"/>
                <a:ea typeface="DengXian" panose="02010600030101010101" pitchFamily="2" charset="-122"/>
              </a:rPr>
              <a:t>Stiff and good strength</a:t>
            </a:r>
          </a:p>
          <a:p>
            <a:pPr marL="571500" indent="-457200" algn="l">
              <a:buFont typeface="Wingdings" panose="05000000000000000000" pitchFamily="2" charset="2"/>
              <a:buChar char="Ø"/>
            </a:pPr>
            <a:r>
              <a:rPr lang="en-US" altLang="ja-JP" sz="1600" dirty="0">
                <a:solidFill>
                  <a:schemeClr val="tx1">
                    <a:lumMod val="95000"/>
                    <a:lumOff val="5000"/>
                  </a:schemeClr>
                </a:solidFill>
                <a:latin typeface="DengXian" panose="02010600030101010101" pitchFamily="2" charset="-122"/>
                <a:ea typeface="DengXian" panose="02010600030101010101" pitchFamily="2" charset="-122"/>
              </a:rPr>
              <a:t>Good dimensional accuracy</a:t>
            </a:r>
            <a:endParaRPr lang="en-US" sz="1600" dirty="0">
              <a:solidFill>
                <a:schemeClr val="tx1">
                  <a:lumMod val="95000"/>
                  <a:lumOff val="5000"/>
                </a:schemeClr>
              </a:solidFill>
              <a:latin typeface="DengXian" panose="02010600030101010101" pitchFamily="2" charset="-122"/>
              <a:ea typeface="DengXian" panose="02010600030101010101" pitchFamily="2" charset="-122"/>
              <a:cs typeface="Calibri"/>
            </a:endParaRPr>
          </a:p>
          <a:p>
            <a:pPr marL="114300" algn="l"/>
            <a:r>
              <a:rPr lang="en-US" sz="1600" b="1" u="sng" dirty="0">
                <a:solidFill>
                  <a:schemeClr val="tx1">
                    <a:lumMod val="95000"/>
                    <a:lumOff val="5000"/>
                  </a:schemeClr>
                </a:solidFill>
                <a:latin typeface="DengXian" panose="02010600030101010101" pitchFamily="2" charset="-122"/>
                <a:ea typeface="DengXian" panose="02010600030101010101" pitchFamily="2" charset="-122"/>
                <a:cs typeface="Calibri"/>
              </a:rPr>
              <a:t>Cons:</a:t>
            </a:r>
          </a:p>
          <a:p>
            <a:pPr marL="457200" indent="-342900" algn="l">
              <a:buFont typeface="Wingdings" panose="05000000000000000000" pitchFamily="2" charset="2"/>
              <a:buChar char="Ø"/>
            </a:pPr>
            <a:r>
              <a:rPr lang="en-US" sz="1600" dirty="0">
                <a:solidFill>
                  <a:schemeClr val="tx1">
                    <a:lumMod val="95000"/>
                    <a:lumOff val="5000"/>
                  </a:schemeClr>
                </a:solidFill>
                <a:latin typeface="DengXian" panose="02010600030101010101" pitchFamily="2" charset="-122"/>
                <a:ea typeface="DengXian" panose="02010600030101010101" pitchFamily="2" charset="-122"/>
                <a:cs typeface="Calibri"/>
              </a:rPr>
              <a:t>Color limitation</a:t>
            </a:r>
          </a:p>
          <a:p>
            <a:pPr marL="457200" indent="-342900" algn="l">
              <a:buFont typeface="Wingdings" panose="05000000000000000000" pitchFamily="2" charset="2"/>
              <a:buChar char="Ø"/>
            </a:pPr>
            <a:r>
              <a:rPr lang="en-US" sz="1600" dirty="0">
                <a:solidFill>
                  <a:schemeClr val="tx1">
                    <a:lumMod val="95000"/>
                    <a:lumOff val="5000"/>
                  </a:schemeClr>
                </a:solidFill>
                <a:latin typeface="DengXian" panose="02010600030101010101" pitchFamily="2" charset="-122"/>
                <a:ea typeface="DengXian" panose="02010600030101010101" pitchFamily="2" charset="-122"/>
                <a:cs typeface="Calibri"/>
              </a:rPr>
              <a:t>Filament may become brittle and break</a:t>
            </a:r>
            <a:endParaRPr lang="en-US" sz="1600" dirty="0">
              <a:solidFill>
                <a:srgbClr val="262626"/>
              </a:solidFill>
              <a:latin typeface="DengXian" panose="02010600030101010101" pitchFamily="2" charset="-122"/>
              <a:ea typeface="DengXian" panose="02010600030101010101" pitchFamily="2" charset="-122"/>
              <a:cs typeface="Calibri"/>
            </a:endParaRPr>
          </a:p>
          <a:p>
            <a:pPr algn="l"/>
            <a:endParaRPr lang="en-US" dirty="0">
              <a:solidFill>
                <a:srgbClr val="262626"/>
              </a:solidFill>
              <a:latin typeface="DengXian" panose="02010600030101010101" pitchFamily="2" charset="-122"/>
              <a:ea typeface="DengXian" panose="02010600030101010101" pitchFamily="2" charset="-122"/>
              <a:cs typeface="Calibri"/>
            </a:endParaRPr>
          </a:p>
          <a:p>
            <a:pPr marL="457200" indent="-457200" algn="l">
              <a:buFont typeface="Arial" panose="020B0604020202020204" pitchFamily="34" charset="0"/>
              <a:buChar char="•"/>
            </a:pPr>
            <a:endParaRPr lang="en-US" dirty="0">
              <a:solidFill>
                <a:srgbClr val="262626"/>
              </a:solidFill>
              <a:latin typeface="DengXian" panose="02010600030101010101" pitchFamily="2" charset="-122"/>
              <a:ea typeface="DengXian" panose="02010600030101010101" pitchFamily="2" charset="-122"/>
              <a:cs typeface="Calibri"/>
            </a:endParaRPr>
          </a:p>
          <a:p>
            <a:pPr marL="457200" indent="-457200" algn="l">
              <a:buFont typeface="Arial" panose="020B0604020202020204" pitchFamily="34" charset="0"/>
              <a:buChar char="•"/>
            </a:pPr>
            <a:endParaRPr lang="en-US" dirty="0">
              <a:solidFill>
                <a:srgbClr val="262626"/>
              </a:solidFill>
              <a:latin typeface="DengXian" panose="02010600030101010101" pitchFamily="2" charset="-122"/>
              <a:ea typeface="DengXian" panose="02010600030101010101" pitchFamily="2" charset="-122"/>
              <a:cs typeface="Calibri"/>
            </a:endParaRPr>
          </a:p>
          <a:p>
            <a:pPr marL="457200" indent="-457200" algn="l">
              <a:buFont typeface="Arial" panose="020B0604020202020204" pitchFamily="34" charset="0"/>
              <a:buChar char="•"/>
            </a:pPr>
            <a:endParaRPr lang="en-US" dirty="0">
              <a:solidFill>
                <a:srgbClr val="262626"/>
              </a:solidFill>
              <a:latin typeface="DengXian" panose="02010600030101010101" pitchFamily="2" charset="-122"/>
              <a:ea typeface="DengXian" panose="02010600030101010101" pitchFamily="2" charset="-122"/>
              <a:cs typeface="Calibri"/>
            </a:endParaRPr>
          </a:p>
          <a:p>
            <a:pPr marL="457200" indent="-457200" algn="l">
              <a:buFont typeface="Arial" panose="020B0604020202020204" pitchFamily="34" charset="0"/>
              <a:buChar char="•"/>
            </a:pPr>
            <a:endParaRPr lang="en-US" dirty="0">
              <a:solidFill>
                <a:srgbClr val="262626"/>
              </a:solidFill>
              <a:latin typeface="DengXian" panose="02010600030101010101" pitchFamily="2" charset="-122"/>
              <a:ea typeface="DengXian" panose="02010600030101010101" pitchFamily="2" charset="-122"/>
              <a:cs typeface="Calibri"/>
            </a:endParaRPr>
          </a:p>
          <a:p>
            <a:pPr marL="457200" indent="-457200" algn="l">
              <a:buFont typeface="Arial" panose="020B0604020202020204" pitchFamily="34" charset="0"/>
              <a:buChar char="•"/>
            </a:pPr>
            <a:endParaRPr lang="en-US" dirty="0">
              <a:solidFill>
                <a:srgbClr val="262626"/>
              </a:solidFill>
              <a:latin typeface="DengXian" panose="02010600030101010101" pitchFamily="2" charset="-122"/>
              <a:ea typeface="DengXian" panose="02010600030101010101" pitchFamily="2" charset="-122"/>
              <a:cs typeface="Calibri"/>
            </a:endParaRPr>
          </a:p>
        </p:txBody>
      </p:sp>
      <p:grpSp>
        <p:nvGrpSpPr>
          <p:cNvPr id="1061" name="Group 1060">
            <a:extLst>
              <a:ext uri="{FF2B5EF4-FFF2-40B4-BE49-F238E27FC236}">
                <a16:creationId xmlns:a16="http://schemas.microsoft.com/office/drawing/2014/main" id="{2783379C-045E-4010-ABDC-A270A0AA1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4324" y="172386"/>
            <a:ext cx="2514948" cy="2170178"/>
            <a:chOff x="-305" y="0"/>
            <a:chExt cx="2514948" cy="2170178"/>
          </a:xfrm>
        </p:grpSpPr>
        <p:sp>
          <p:nvSpPr>
            <p:cNvPr id="1062" name="Freeform: Shape 1061">
              <a:extLst>
                <a:ext uri="{FF2B5EF4-FFF2-40B4-BE49-F238E27FC236}">
                  <a16:creationId xmlns:a16="http://schemas.microsoft.com/office/drawing/2014/main" id="{0B0AB1BF-11AE-4CFF-85EC-E51DBD316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Freeform: Shape 1063">
              <a:extLst>
                <a:ext uri="{FF2B5EF4-FFF2-40B4-BE49-F238E27FC236}">
                  <a16:creationId xmlns:a16="http://schemas.microsoft.com/office/drawing/2014/main" id="{F84FA27B-CD1F-421B-BB4F-B141F02FF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65" name="Freeform: Shape 1064">
              <a:extLst>
                <a:ext uri="{FF2B5EF4-FFF2-40B4-BE49-F238E27FC236}">
                  <a16:creationId xmlns:a16="http://schemas.microsoft.com/office/drawing/2014/main" id="{3CDBD6AB-1AC7-4807-9C34-01139BB7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7" name="Group 1066">
            <a:extLst>
              <a:ext uri="{FF2B5EF4-FFF2-40B4-BE49-F238E27FC236}">
                <a16:creationId xmlns:a16="http://schemas.microsoft.com/office/drawing/2014/main" id="{F5FDDF18-F156-4D2D-82C6-F55008E338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3" y="4560734"/>
            <a:ext cx="3061446" cy="2297265"/>
            <a:chOff x="-305" y="-1"/>
            <a:chExt cx="3832880" cy="2876136"/>
          </a:xfrm>
        </p:grpSpPr>
        <p:sp>
          <p:nvSpPr>
            <p:cNvPr id="1068" name="Freeform: Shape 1067">
              <a:extLst>
                <a:ext uri="{FF2B5EF4-FFF2-40B4-BE49-F238E27FC236}">
                  <a16:creationId xmlns:a16="http://schemas.microsoft.com/office/drawing/2014/main" id="{3822C29E-FFDD-45BC-A286-9C00C8E2D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Freeform: Shape 1068">
              <a:extLst>
                <a:ext uri="{FF2B5EF4-FFF2-40B4-BE49-F238E27FC236}">
                  <a16:creationId xmlns:a16="http://schemas.microsoft.com/office/drawing/2014/main" id="{C9E2381D-1763-4D42-A3A2-B2345DD35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Freeform: Shape 1069">
              <a:extLst>
                <a:ext uri="{FF2B5EF4-FFF2-40B4-BE49-F238E27FC236}">
                  <a16:creationId xmlns:a16="http://schemas.microsoft.com/office/drawing/2014/main" id="{D2A622D5-9532-4E0C-B9A8-DAEDD4646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Freeform: Shape 1070">
              <a:extLst>
                <a:ext uri="{FF2B5EF4-FFF2-40B4-BE49-F238E27FC236}">
                  <a16:creationId xmlns:a16="http://schemas.microsoft.com/office/drawing/2014/main" id="{5C0ABE88-5ADF-4A31-8505-78968DBB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標題 1">
            <a:extLst>
              <a:ext uri="{FF2B5EF4-FFF2-40B4-BE49-F238E27FC236}">
                <a16:creationId xmlns:a16="http://schemas.microsoft.com/office/drawing/2014/main" id="{FE48969B-3C96-B4C3-F6AB-2A0F73B2CA05}"/>
              </a:ext>
            </a:extLst>
          </p:cNvPr>
          <p:cNvSpPr txBox="1">
            <a:spLocks/>
          </p:cNvSpPr>
          <p:nvPr/>
        </p:nvSpPr>
        <p:spPr>
          <a:xfrm>
            <a:off x="1495475" y="754385"/>
            <a:ext cx="9045809" cy="11783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TW" sz="5400" b="1" dirty="0">
                <a:solidFill>
                  <a:schemeClr val="tx2"/>
                </a:solidFill>
                <a:latin typeface="Amasis MT Pro Black" panose="02040A04050005020304" pitchFamily="18" charset="0"/>
              </a:rPr>
              <a:t>FDM – Materials</a:t>
            </a:r>
            <a:endParaRPr lang="en-US" sz="5400" b="1" dirty="0">
              <a:solidFill>
                <a:schemeClr val="tx2"/>
              </a:solidFill>
              <a:latin typeface="Amasis MT Pro Black" panose="02040A04050005020304" pitchFamily="18" charset="0"/>
            </a:endParaRPr>
          </a:p>
        </p:txBody>
      </p:sp>
      <p:pic>
        <p:nvPicPr>
          <p:cNvPr id="8" name="圖片 7">
            <a:extLst>
              <a:ext uri="{FF2B5EF4-FFF2-40B4-BE49-F238E27FC236}">
                <a16:creationId xmlns:a16="http://schemas.microsoft.com/office/drawing/2014/main" id="{D1C66BA8-52C7-2DD8-02F8-4728DE47B039}"/>
              </a:ext>
            </a:extLst>
          </p:cNvPr>
          <p:cNvPicPr>
            <a:picLocks noChangeAspect="1"/>
          </p:cNvPicPr>
          <p:nvPr/>
        </p:nvPicPr>
        <p:blipFill>
          <a:blip r:embed="rId3"/>
          <a:stretch>
            <a:fillRect/>
          </a:stretch>
        </p:blipFill>
        <p:spPr>
          <a:xfrm>
            <a:off x="261309" y="5199071"/>
            <a:ext cx="3418908" cy="1529646"/>
          </a:xfrm>
          <a:prstGeom prst="rect">
            <a:avLst/>
          </a:prstGeom>
        </p:spPr>
      </p:pic>
      <p:sp>
        <p:nvSpPr>
          <p:cNvPr id="5" name="副標題 2">
            <a:extLst>
              <a:ext uri="{FF2B5EF4-FFF2-40B4-BE49-F238E27FC236}">
                <a16:creationId xmlns:a16="http://schemas.microsoft.com/office/drawing/2014/main" id="{76FD9273-EE71-043F-03BD-3298DC7BE10E}"/>
              </a:ext>
            </a:extLst>
          </p:cNvPr>
          <p:cNvSpPr txBox="1">
            <a:spLocks/>
          </p:cNvSpPr>
          <p:nvPr/>
        </p:nvSpPr>
        <p:spPr>
          <a:xfrm>
            <a:off x="4093242" y="1929059"/>
            <a:ext cx="4005516" cy="446880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solidFill>
                  <a:srgbClr val="00B050"/>
                </a:solidFill>
                <a:latin typeface="DengXian" panose="02010600030101010101" pitchFamily="2" charset="-122"/>
                <a:ea typeface="DengXian" panose="02010600030101010101" pitchFamily="2" charset="-122"/>
                <a:cs typeface="Calibri"/>
              </a:rPr>
              <a:t>PVA</a:t>
            </a:r>
            <a:r>
              <a:rPr lang="en-US" dirty="0">
                <a:solidFill>
                  <a:srgbClr val="262626"/>
                </a:solidFill>
                <a:latin typeface="DengXian" panose="02010600030101010101" pitchFamily="2" charset="-122"/>
                <a:ea typeface="DengXian" panose="02010600030101010101" pitchFamily="2" charset="-122"/>
                <a:cs typeface="Calibri"/>
              </a:rPr>
              <a:t> </a:t>
            </a:r>
            <a:r>
              <a:rPr lang="en-US" sz="2000" dirty="0">
                <a:solidFill>
                  <a:srgbClr val="262626"/>
                </a:solidFill>
                <a:latin typeface="DengXian" panose="02010600030101010101" pitchFamily="2" charset="-122"/>
                <a:ea typeface="DengXian" panose="02010600030101010101" pitchFamily="2" charset="-122"/>
                <a:cs typeface="Calibri"/>
              </a:rPr>
              <a:t>is commonly used as support structure material for 3D printing. It can be easily removed by dissolving in warm water </a:t>
            </a:r>
          </a:p>
          <a:p>
            <a:pPr marL="114300" algn="l"/>
            <a:r>
              <a:rPr lang="en-US" sz="1600" b="1" u="sng" dirty="0">
                <a:solidFill>
                  <a:schemeClr val="tx1">
                    <a:lumMod val="95000"/>
                    <a:lumOff val="5000"/>
                  </a:schemeClr>
                </a:solidFill>
                <a:latin typeface="DengXian" panose="02010600030101010101" pitchFamily="2" charset="-122"/>
                <a:ea typeface="DengXian" panose="02010600030101010101" pitchFamily="2" charset="-122"/>
                <a:cs typeface="Calibri"/>
              </a:rPr>
              <a:t>Pros:</a:t>
            </a:r>
          </a:p>
          <a:p>
            <a:pPr marL="285750" indent="-171450" algn="l">
              <a:buFont typeface="Wingdings" panose="05000000000000000000" pitchFamily="2" charset="2"/>
              <a:buChar char="Ø"/>
            </a:pPr>
            <a:r>
              <a:rPr lang="en-US" sz="1600" dirty="0">
                <a:solidFill>
                  <a:schemeClr val="tx1">
                    <a:lumMod val="95000"/>
                    <a:lumOff val="5000"/>
                  </a:schemeClr>
                </a:solidFill>
                <a:latin typeface="DengXian" panose="02010600030101010101" pitchFamily="2" charset="-122"/>
                <a:ea typeface="DengXian" panose="02010600030101010101" pitchFamily="2" charset="-122"/>
                <a:cs typeface="Calibri"/>
              </a:rPr>
              <a:t>Great water dissolvable support material</a:t>
            </a:r>
          </a:p>
          <a:p>
            <a:pPr marL="114300" algn="l"/>
            <a:r>
              <a:rPr lang="en-US" sz="1600" b="1" u="sng" dirty="0">
                <a:solidFill>
                  <a:schemeClr val="tx1">
                    <a:lumMod val="95000"/>
                    <a:lumOff val="5000"/>
                  </a:schemeClr>
                </a:solidFill>
                <a:latin typeface="DengXian" panose="02010600030101010101" pitchFamily="2" charset="-122"/>
                <a:ea typeface="DengXian" panose="02010600030101010101" pitchFamily="2" charset="-122"/>
                <a:cs typeface="Calibri"/>
              </a:rPr>
              <a:t>Cons:</a:t>
            </a:r>
          </a:p>
          <a:p>
            <a:pPr marL="285750" indent="-171450" algn="l">
              <a:buFont typeface="Wingdings" panose="05000000000000000000" pitchFamily="2" charset="2"/>
              <a:buChar char="Ø"/>
            </a:pPr>
            <a:r>
              <a:rPr lang="en-US" sz="1600" dirty="0">
                <a:solidFill>
                  <a:schemeClr val="tx1">
                    <a:lumMod val="95000"/>
                    <a:lumOff val="5000"/>
                  </a:schemeClr>
                </a:solidFill>
                <a:latin typeface="DengXian" panose="02010600030101010101" pitchFamily="2" charset="-122"/>
                <a:ea typeface="DengXian" panose="02010600030101010101" pitchFamily="2" charset="-122"/>
                <a:cs typeface="Calibri"/>
              </a:rPr>
              <a:t>Airtight storage containers required</a:t>
            </a:r>
          </a:p>
          <a:p>
            <a:pPr algn="l"/>
            <a:endParaRPr lang="en-US" dirty="0">
              <a:solidFill>
                <a:srgbClr val="262626"/>
              </a:solidFill>
              <a:latin typeface="DengXian" panose="02010600030101010101" pitchFamily="2" charset="-122"/>
              <a:ea typeface="DengXian" panose="02010600030101010101" pitchFamily="2" charset="-122"/>
              <a:cs typeface="Calibri"/>
            </a:endParaRPr>
          </a:p>
          <a:p>
            <a:pPr marL="457200" indent="-457200" algn="l">
              <a:buFont typeface="Arial" panose="020B0604020202020204" pitchFamily="34" charset="0"/>
              <a:buChar char="•"/>
            </a:pPr>
            <a:endParaRPr lang="en-US" dirty="0">
              <a:solidFill>
                <a:srgbClr val="262626"/>
              </a:solidFill>
              <a:latin typeface="DengXian" panose="02010600030101010101" pitchFamily="2" charset="-122"/>
              <a:ea typeface="DengXian" panose="02010600030101010101" pitchFamily="2" charset="-122"/>
              <a:cs typeface="Calibri"/>
            </a:endParaRPr>
          </a:p>
          <a:p>
            <a:pPr marL="457200" indent="-457200" algn="l">
              <a:buFont typeface="Arial" panose="020B0604020202020204" pitchFamily="34" charset="0"/>
              <a:buChar char="•"/>
            </a:pPr>
            <a:endParaRPr lang="en-US" dirty="0">
              <a:solidFill>
                <a:srgbClr val="262626"/>
              </a:solidFill>
              <a:latin typeface="DengXian" panose="02010600030101010101" pitchFamily="2" charset="-122"/>
              <a:ea typeface="DengXian" panose="02010600030101010101" pitchFamily="2" charset="-122"/>
              <a:cs typeface="Calibri"/>
            </a:endParaRPr>
          </a:p>
          <a:p>
            <a:pPr marL="457200" indent="-457200" algn="l">
              <a:buFont typeface="Arial" panose="020B0604020202020204" pitchFamily="34" charset="0"/>
              <a:buChar char="•"/>
            </a:pPr>
            <a:endParaRPr lang="en-US" dirty="0">
              <a:solidFill>
                <a:srgbClr val="262626"/>
              </a:solidFill>
              <a:latin typeface="DengXian" panose="02010600030101010101" pitchFamily="2" charset="-122"/>
              <a:ea typeface="DengXian" panose="02010600030101010101" pitchFamily="2" charset="-122"/>
              <a:cs typeface="Calibri"/>
            </a:endParaRPr>
          </a:p>
          <a:p>
            <a:pPr marL="457200" indent="-457200" algn="l">
              <a:buFont typeface="Arial" panose="020B0604020202020204" pitchFamily="34" charset="0"/>
              <a:buChar char="•"/>
            </a:pPr>
            <a:endParaRPr lang="en-US" dirty="0">
              <a:solidFill>
                <a:srgbClr val="262626"/>
              </a:solidFill>
              <a:latin typeface="DengXian" panose="02010600030101010101" pitchFamily="2" charset="-122"/>
              <a:ea typeface="DengXian" panose="02010600030101010101" pitchFamily="2" charset="-122"/>
              <a:cs typeface="Calibri"/>
            </a:endParaRPr>
          </a:p>
          <a:p>
            <a:pPr marL="457200" indent="-457200" algn="l">
              <a:buFont typeface="Arial" panose="020B0604020202020204" pitchFamily="34" charset="0"/>
              <a:buChar char="•"/>
            </a:pPr>
            <a:endParaRPr lang="en-US" dirty="0">
              <a:solidFill>
                <a:srgbClr val="262626"/>
              </a:solidFill>
              <a:latin typeface="DengXian" panose="02010600030101010101" pitchFamily="2" charset="-122"/>
              <a:ea typeface="DengXian" panose="02010600030101010101" pitchFamily="2" charset="-122"/>
              <a:cs typeface="Calibri"/>
            </a:endParaRPr>
          </a:p>
        </p:txBody>
      </p:sp>
      <p:pic>
        <p:nvPicPr>
          <p:cNvPr id="6" name="圖片 5">
            <a:extLst>
              <a:ext uri="{FF2B5EF4-FFF2-40B4-BE49-F238E27FC236}">
                <a16:creationId xmlns:a16="http://schemas.microsoft.com/office/drawing/2014/main" id="{D6BECEFC-4DCD-04B9-A1B4-3AC841F89118}"/>
              </a:ext>
            </a:extLst>
          </p:cNvPr>
          <p:cNvPicPr>
            <a:picLocks noChangeAspect="1"/>
          </p:cNvPicPr>
          <p:nvPr/>
        </p:nvPicPr>
        <p:blipFill>
          <a:blip r:embed="rId4"/>
          <a:stretch>
            <a:fillRect/>
          </a:stretch>
        </p:blipFill>
        <p:spPr>
          <a:xfrm>
            <a:off x="5034104" y="4734777"/>
            <a:ext cx="2081591" cy="2123223"/>
          </a:xfrm>
          <a:prstGeom prst="rect">
            <a:avLst/>
          </a:prstGeom>
        </p:spPr>
      </p:pic>
      <p:sp>
        <p:nvSpPr>
          <p:cNvPr id="7" name="副標題 2">
            <a:extLst>
              <a:ext uri="{FF2B5EF4-FFF2-40B4-BE49-F238E27FC236}">
                <a16:creationId xmlns:a16="http://schemas.microsoft.com/office/drawing/2014/main" id="{6215592C-38F2-D0CC-1C7B-61D8640880DF}"/>
              </a:ext>
            </a:extLst>
          </p:cNvPr>
          <p:cNvSpPr txBox="1">
            <a:spLocks/>
          </p:cNvSpPr>
          <p:nvPr/>
        </p:nvSpPr>
        <p:spPr>
          <a:xfrm>
            <a:off x="8183438" y="1929060"/>
            <a:ext cx="4005516" cy="3530964"/>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solidFill>
                  <a:srgbClr val="0070C0"/>
                </a:solidFill>
                <a:latin typeface="DengXian" panose="02010600030101010101" pitchFamily="2" charset="-122"/>
                <a:ea typeface="DengXian" panose="02010600030101010101" pitchFamily="2" charset="-122"/>
                <a:cs typeface="Calibri"/>
              </a:rPr>
              <a:t>TPU</a:t>
            </a:r>
            <a:r>
              <a:rPr lang="en-US" dirty="0">
                <a:solidFill>
                  <a:srgbClr val="262626"/>
                </a:solidFill>
                <a:latin typeface="DengXian" panose="02010600030101010101" pitchFamily="2" charset="-122"/>
                <a:ea typeface="DengXian" panose="02010600030101010101" pitchFamily="2" charset="-122"/>
                <a:cs typeface="Calibri"/>
              </a:rPr>
              <a:t> </a:t>
            </a:r>
            <a:r>
              <a:rPr lang="en-US" sz="2000" dirty="0">
                <a:solidFill>
                  <a:srgbClr val="262626"/>
                </a:solidFill>
                <a:latin typeface="DengXian" panose="02010600030101010101" pitchFamily="2" charset="-122"/>
                <a:ea typeface="DengXian" panose="02010600030101010101" pitchFamily="2" charset="-122"/>
                <a:cs typeface="Calibri"/>
              </a:rPr>
              <a:t>is elastic, melt-processable and can be processed on extrusion, blow, injection and compression molding equipment. </a:t>
            </a:r>
          </a:p>
          <a:p>
            <a:pPr marL="114300" algn="l"/>
            <a:r>
              <a:rPr lang="en-US" sz="1600" b="1" u="sng" dirty="0">
                <a:solidFill>
                  <a:schemeClr val="tx1">
                    <a:lumMod val="95000"/>
                    <a:lumOff val="5000"/>
                  </a:schemeClr>
                </a:solidFill>
                <a:latin typeface="DengXian" panose="02010600030101010101" pitchFamily="2" charset="-122"/>
                <a:ea typeface="DengXian" panose="02010600030101010101" pitchFamily="2" charset="-122"/>
                <a:cs typeface="Calibri"/>
              </a:rPr>
              <a:t>Pros:</a:t>
            </a:r>
          </a:p>
          <a:p>
            <a:pPr marL="285750" indent="-171450" algn="l">
              <a:buFont typeface="Wingdings" panose="05000000000000000000" pitchFamily="2" charset="2"/>
              <a:buChar char="Ø"/>
            </a:pPr>
            <a:r>
              <a:rPr lang="en-US" sz="1600" dirty="0">
                <a:solidFill>
                  <a:schemeClr val="tx1">
                    <a:lumMod val="95000"/>
                    <a:lumOff val="5000"/>
                  </a:schemeClr>
                </a:solidFill>
                <a:latin typeface="DengXian" panose="02010600030101010101" pitchFamily="2" charset="-122"/>
                <a:ea typeface="DengXian" panose="02010600030101010101" pitchFamily="2" charset="-122"/>
                <a:cs typeface="Calibri"/>
              </a:rPr>
              <a:t>High elasticity and resilience</a:t>
            </a:r>
          </a:p>
          <a:p>
            <a:pPr marL="285750" indent="-171450" algn="l">
              <a:buFont typeface="Wingdings" panose="05000000000000000000" pitchFamily="2" charset="2"/>
              <a:buChar char="Ø"/>
            </a:pPr>
            <a:r>
              <a:rPr lang="en-US" sz="1600" dirty="0">
                <a:solidFill>
                  <a:schemeClr val="tx1">
                    <a:lumMod val="95000"/>
                    <a:lumOff val="5000"/>
                  </a:schemeClr>
                </a:solidFill>
                <a:latin typeface="DengXian" panose="02010600030101010101" pitchFamily="2" charset="-122"/>
                <a:ea typeface="DengXian" panose="02010600030101010101" pitchFamily="2" charset="-122"/>
                <a:cs typeface="Calibri"/>
              </a:rPr>
              <a:t>Abrasion resistance</a:t>
            </a:r>
          </a:p>
          <a:p>
            <a:pPr marL="114300" algn="l"/>
            <a:r>
              <a:rPr lang="en-US" sz="1600" b="1" u="sng" dirty="0">
                <a:solidFill>
                  <a:schemeClr val="tx1">
                    <a:lumMod val="95000"/>
                    <a:lumOff val="5000"/>
                  </a:schemeClr>
                </a:solidFill>
                <a:latin typeface="DengXian" panose="02010600030101010101" pitchFamily="2" charset="-122"/>
                <a:ea typeface="DengXian" panose="02010600030101010101" pitchFamily="2" charset="-122"/>
                <a:cs typeface="Calibri"/>
              </a:rPr>
              <a:t>Cons:</a:t>
            </a:r>
          </a:p>
          <a:p>
            <a:pPr marL="285750" indent="-171450" algn="l">
              <a:buFont typeface="Wingdings" panose="05000000000000000000" pitchFamily="2" charset="2"/>
              <a:buChar char="Ø"/>
            </a:pPr>
            <a:r>
              <a:rPr lang="en-US" sz="1600" dirty="0">
                <a:solidFill>
                  <a:schemeClr val="tx1">
                    <a:lumMod val="95000"/>
                    <a:lumOff val="5000"/>
                  </a:schemeClr>
                </a:solidFill>
                <a:latin typeface="DengXian" panose="02010600030101010101" pitchFamily="2" charset="-122"/>
                <a:ea typeface="DengXian" panose="02010600030101010101" pitchFamily="2" charset="-122"/>
                <a:cs typeface="Calibri"/>
              </a:rPr>
              <a:t>Difficult to post-process</a:t>
            </a:r>
          </a:p>
          <a:p>
            <a:pPr marL="285750" indent="-171450" algn="l">
              <a:buFont typeface="Wingdings" panose="05000000000000000000" pitchFamily="2" charset="2"/>
              <a:buChar char="Ø"/>
            </a:pPr>
            <a:r>
              <a:rPr lang="en-US" sz="1600" dirty="0">
                <a:solidFill>
                  <a:schemeClr val="tx1">
                    <a:lumMod val="95000"/>
                    <a:lumOff val="5000"/>
                  </a:schemeClr>
                </a:solidFill>
                <a:latin typeface="DengXian" panose="02010600030101010101" pitchFamily="2" charset="-122"/>
                <a:ea typeface="DengXian" panose="02010600030101010101" pitchFamily="2" charset="-122"/>
                <a:cs typeface="Calibri"/>
              </a:rPr>
              <a:t>Filament settings must be carefully controlled</a:t>
            </a:r>
            <a:endParaRPr lang="en-US" dirty="0">
              <a:solidFill>
                <a:srgbClr val="262626"/>
              </a:solidFill>
              <a:latin typeface="DengXian" panose="02010600030101010101" pitchFamily="2" charset="-122"/>
              <a:ea typeface="DengXian" panose="02010600030101010101" pitchFamily="2" charset="-122"/>
              <a:cs typeface="Calibri"/>
            </a:endParaRPr>
          </a:p>
          <a:p>
            <a:pPr marL="457200" indent="-457200" algn="l">
              <a:buFont typeface="Arial" panose="020B0604020202020204" pitchFamily="34" charset="0"/>
              <a:buChar char="•"/>
            </a:pPr>
            <a:endParaRPr lang="en-US" dirty="0">
              <a:solidFill>
                <a:srgbClr val="262626"/>
              </a:solidFill>
              <a:latin typeface="DengXian" panose="02010600030101010101" pitchFamily="2" charset="-122"/>
              <a:ea typeface="DengXian" panose="02010600030101010101" pitchFamily="2" charset="-122"/>
              <a:cs typeface="Calibri"/>
            </a:endParaRPr>
          </a:p>
          <a:p>
            <a:pPr marL="457200" indent="-457200" algn="l">
              <a:buFont typeface="Arial" panose="020B0604020202020204" pitchFamily="34" charset="0"/>
              <a:buChar char="•"/>
            </a:pPr>
            <a:endParaRPr lang="en-US" dirty="0">
              <a:solidFill>
                <a:srgbClr val="262626"/>
              </a:solidFill>
              <a:latin typeface="DengXian" panose="02010600030101010101" pitchFamily="2" charset="-122"/>
              <a:ea typeface="DengXian" panose="02010600030101010101" pitchFamily="2" charset="-122"/>
              <a:cs typeface="Calibri"/>
            </a:endParaRPr>
          </a:p>
        </p:txBody>
      </p:sp>
      <p:pic>
        <p:nvPicPr>
          <p:cNvPr id="9" name="圖片 8">
            <a:extLst>
              <a:ext uri="{FF2B5EF4-FFF2-40B4-BE49-F238E27FC236}">
                <a16:creationId xmlns:a16="http://schemas.microsoft.com/office/drawing/2014/main" id="{6BE69DC1-99FB-BE82-B9FE-903CE85BF612}"/>
              </a:ext>
            </a:extLst>
          </p:cNvPr>
          <p:cNvPicPr>
            <a:picLocks noChangeAspect="1"/>
          </p:cNvPicPr>
          <p:nvPr/>
        </p:nvPicPr>
        <p:blipFill>
          <a:blip r:embed="rId5"/>
          <a:stretch>
            <a:fillRect/>
          </a:stretch>
        </p:blipFill>
        <p:spPr>
          <a:xfrm>
            <a:off x="9586719" y="4995660"/>
            <a:ext cx="2162079" cy="1733057"/>
          </a:xfrm>
          <a:prstGeom prst="rect">
            <a:avLst/>
          </a:prstGeom>
        </p:spPr>
      </p:pic>
    </p:spTree>
    <p:extLst>
      <p:ext uri="{BB962C8B-B14F-4D97-AF65-F5344CB8AC3E}">
        <p14:creationId xmlns:p14="http://schemas.microsoft.com/office/powerpoint/2010/main" val="3010099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BD8AB40A-4374-4897-B5EE-9F8913476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1" name="Group 1060">
            <a:extLst>
              <a:ext uri="{FF2B5EF4-FFF2-40B4-BE49-F238E27FC236}">
                <a16:creationId xmlns:a16="http://schemas.microsoft.com/office/drawing/2014/main" id="{2783379C-045E-4010-ABDC-A270A0AA1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6401" y="170308"/>
            <a:ext cx="2514948" cy="2174333"/>
            <a:chOff x="-305" y="-4155"/>
            <a:chExt cx="2514948" cy="2174333"/>
          </a:xfrm>
        </p:grpSpPr>
        <p:sp>
          <p:nvSpPr>
            <p:cNvPr id="1062" name="Freeform: Shape 1061">
              <a:extLst>
                <a:ext uri="{FF2B5EF4-FFF2-40B4-BE49-F238E27FC236}">
                  <a16:creationId xmlns:a16="http://schemas.microsoft.com/office/drawing/2014/main" id="{0B0AB1BF-11AE-4CFF-85EC-E51DBD316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Freeform: Shape 1062">
              <a:extLst>
                <a:ext uri="{FF2B5EF4-FFF2-40B4-BE49-F238E27FC236}">
                  <a16:creationId xmlns:a16="http://schemas.microsoft.com/office/drawing/2014/main" id="{526548A0-953E-4FBA-97A5-592ACAF42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Freeform: Shape 1063">
              <a:extLst>
                <a:ext uri="{FF2B5EF4-FFF2-40B4-BE49-F238E27FC236}">
                  <a16:creationId xmlns:a16="http://schemas.microsoft.com/office/drawing/2014/main" id="{F84FA27B-CD1F-421B-BB4F-B141F02FF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65" name="Freeform: Shape 1064">
              <a:extLst>
                <a:ext uri="{FF2B5EF4-FFF2-40B4-BE49-F238E27FC236}">
                  <a16:creationId xmlns:a16="http://schemas.microsoft.com/office/drawing/2014/main" id="{3CDBD6AB-1AC7-4807-9C34-01139BB7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7" name="Group 1066">
            <a:extLst>
              <a:ext uri="{FF2B5EF4-FFF2-40B4-BE49-F238E27FC236}">
                <a16:creationId xmlns:a16="http://schemas.microsoft.com/office/drawing/2014/main" id="{F5FDDF18-F156-4D2D-82C6-F55008E338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3" y="4560734"/>
            <a:ext cx="3061446" cy="2297265"/>
            <a:chOff x="-305" y="-1"/>
            <a:chExt cx="3832880" cy="2876136"/>
          </a:xfrm>
        </p:grpSpPr>
        <p:sp>
          <p:nvSpPr>
            <p:cNvPr id="1068" name="Freeform: Shape 1067">
              <a:extLst>
                <a:ext uri="{FF2B5EF4-FFF2-40B4-BE49-F238E27FC236}">
                  <a16:creationId xmlns:a16="http://schemas.microsoft.com/office/drawing/2014/main" id="{3822C29E-FFDD-45BC-A286-9C00C8E2D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Freeform: Shape 1068">
              <a:extLst>
                <a:ext uri="{FF2B5EF4-FFF2-40B4-BE49-F238E27FC236}">
                  <a16:creationId xmlns:a16="http://schemas.microsoft.com/office/drawing/2014/main" id="{C9E2381D-1763-4D42-A3A2-B2345DD35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Freeform: Shape 1069">
              <a:extLst>
                <a:ext uri="{FF2B5EF4-FFF2-40B4-BE49-F238E27FC236}">
                  <a16:creationId xmlns:a16="http://schemas.microsoft.com/office/drawing/2014/main" id="{D2A622D5-9532-4E0C-B9A8-DAEDD4646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Freeform: Shape 1070">
              <a:extLst>
                <a:ext uri="{FF2B5EF4-FFF2-40B4-BE49-F238E27FC236}">
                  <a16:creationId xmlns:a16="http://schemas.microsoft.com/office/drawing/2014/main" id="{5C0ABE88-5ADF-4A31-8505-78968DBB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副標題 2">
            <a:extLst>
              <a:ext uri="{FF2B5EF4-FFF2-40B4-BE49-F238E27FC236}">
                <a16:creationId xmlns:a16="http://schemas.microsoft.com/office/drawing/2014/main" id="{51FE1A0D-3DF8-65B9-686C-EE793D904019}"/>
              </a:ext>
            </a:extLst>
          </p:cNvPr>
          <p:cNvSpPr txBox="1">
            <a:spLocks/>
          </p:cNvSpPr>
          <p:nvPr/>
        </p:nvSpPr>
        <p:spPr>
          <a:xfrm>
            <a:off x="926715" y="1834540"/>
            <a:ext cx="10055454" cy="455207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rgbClr val="333333"/>
                </a:solidFill>
                <a:latin typeface="DengXian" panose="02010600030101010101" pitchFamily="2" charset="-122"/>
                <a:ea typeface="DengXian" panose="02010600030101010101" pitchFamily="2" charset="-122"/>
                <a:cs typeface="Helvetica"/>
              </a:rPr>
              <a:t>Available material : PLA, PVA and TPU</a:t>
            </a:r>
          </a:p>
          <a:p>
            <a:pPr marL="342900" indent="-342900" algn="l">
              <a:buChar char="•"/>
            </a:pPr>
            <a:endParaRPr lang="en-US" dirty="0">
              <a:solidFill>
                <a:srgbClr val="333333"/>
              </a:solidFill>
              <a:latin typeface="DengXian" panose="02010600030101010101" pitchFamily="2" charset="-122"/>
              <a:ea typeface="DengXian" panose="02010600030101010101" pitchFamily="2" charset="-122"/>
              <a:cs typeface="Helvetica"/>
            </a:endParaRPr>
          </a:p>
          <a:p>
            <a:pPr marL="342900" indent="-342900" algn="l">
              <a:buChar char="•"/>
            </a:pPr>
            <a:r>
              <a:rPr lang="en-US" dirty="0">
                <a:solidFill>
                  <a:srgbClr val="262626"/>
                </a:solidFill>
                <a:latin typeface="DengXian" panose="02010600030101010101" pitchFamily="2" charset="-122"/>
                <a:ea typeface="DengXian" panose="02010600030101010101" pitchFamily="2" charset="-122"/>
                <a:cs typeface="Calibri"/>
              </a:rPr>
              <a:t>Support file type: .</a:t>
            </a:r>
            <a:r>
              <a:rPr lang="en-US" dirty="0" err="1">
                <a:solidFill>
                  <a:srgbClr val="262626"/>
                </a:solidFill>
                <a:latin typeface="DengXian" panose="02010600030101010101" pitchFamily="2" charset="-122"/>
                <a:ea typeface="DengXian" panose="02010600030101010101" pitchFamily="2" charset="-122"/>
                <a:cs typeface="Calibri"/>
              </a:rPr>
              <a:t>stl</a:t>
            </a:r>
            <a:r>
              <a:rPr lang="en-US" dirty="0">
                <a:solidFill>
                  <a:srgbClr val="262626"/>
                </a:solidFill>
                <a:latin typeface="DengXian" panose="02010600030101010101" pitchFamily="2" charset="-122"/>
                <a:ea typeface="DengXian" panose="02010600030101010101" pitchFamily="2" charset="-122"/>
                <a:cs typeface="Calibri"/>
              </a:rPr>
              <a:t>, .obj</a:t>
            </a:r>
          </a:p>
          <a:p>
            <a:pPr algn="l"/>
            <a:endParaRPr lang="en-US" dirty="0">
              <a:solidFill>
                <a:srgbClr val="262626"/>
              </a:solidFill>
              <a:latin typeface="DengXian" panose="02010600030101010101" pitchFamily="2" charset="-122"/>
              <a:ea typeface="DengXian" panose="02010600030101010101" pitchFamily="2" charset="-122"/>
              <a:cs typeface="Calibri"/>
            </a:endParaRPr>
          </a:p>
          <a:p>
            <a:pPr marL="285750" indent="-285750" algn="l">
              <a:buChar char="•"/>
            </a:pPr>
            <a:r>
              <a:rPr lang="en-US" dirty="0">
                <a:solidFill>
                  <a:srgbClr val="3C4043"/>
                </a:solidFill>
                <a:latin typeface="DengXian" panose="02010600030101010101" pitchFamily="2" charset="-122"/>
                <a:ea typeface="DengXian" panose="02010600030101010101" pitchFamily="2" charset="-122"/>
                <a:cs typeface="Calibri"/>
              </a:rPr>
              <a:t>Build volume:</a:t>
            </a:r>
          </a:p>
          <a:p>
            <a:pPr algn="l"/>
            <a:r>
              <a:rPr lang="en-US" sz="1900" dirty="0">
                <a:solidFill>
                  <a:srgbClr val="3C4043"/>
                </a:solidFill>
                <a:latin typeface="DengXian" panose="02010600030101010101" pitchFamily="2" charset="-122"/>
                <a:ea typeface="DengXian" panose="02010600030101010101" pitchFamily="2" charset="-122"/>
                <a:cs typeface="Calibri"/>
              </a:rPr>
              <a:t>    330 x 240 x 300 mm</a:t>
            </a:r>
            <a:endParaRPr lang="en-US" dirty="0">
              <a:solidFill>
                <a:srgbClr val="000000"/>
              </a:solidFill>
              <a:latin typeface="DengXian" panose="02010600030101010101" pitchFamily="2" charset="-122"/>
              <a:ea typeface="DengXian" panose="02010600030101010101" pitchFamily="2" charset="-122"/>
              <a:cs typeface="Calibri"/>
            </a:endParaRPr>
          </a:p>
          <a:p>
            <a:pPr algn="l"/>
            <a:endParaRPr lang="en-US" sz="1900" dirty="0">
              <a:solidFill>
                <a:srgbClr val="3C4043"/>
              </a:solidFill>
              <a:latin typeface="DengXian" panose="02010600030101010101" pitchFamily="2" charset="-122"/>
              <a:ea typeface="DengXian" panose="02010600030101010101" pitchFamily="2" charset="-122"/>
              <a:cs typeface="Calibri"/>
            </a:endParaRPr>
          </a:p>
          <a:p>
            <a:pPr marL="285750" indent="-285750" algn="l">
              <a:buFont typeface="Arial,Sans-Serif"/>
              <a:buChar char="•"/>
            </a:pPr>
            <a:r>
              <a:rPr lang="en-US" dirty="0">
                <a:solidFill>
                  <a:srgbClr val="3C4043"/>
                </a:solidFill>
                <a:latin typeface="DengXian" panose="02010600030101010101" pitchFamily="2" charset="-122"/>
                <a:ea typeface="DengXian" panose="02010600030101010101" pitchFamily="2" charset="-122"/>
                <a:cs typeface="Calibri"/>
              </a:rPr>
              <a:t>Printing Cost:</a:t>
            </a:r>
          </a:p>
          <a:p>
            <a:pPr algn="l"/>
            <a:r>
              <a:rPr lang="en-US" sz="1900" dirty="0">
                <a:solidFill>
                  <a:srgbClr val="3C4043"/>
                </a:solidFill>
                <a:latin typeface="DengXian" panose="02010600030101010101" pitchFamily="2" charset="-122"/>
                <a:ea typeface="DengXian" panose="02010600030101010101" pitchFamily="2" charset="-122"/>
                <a:cs typeface="Calibri"/>
              </a:rPr>
              <a:t>     Material charge HK$1 per gram (Basic charge HK$20)</a:t>
            </a:r>
            <a:endParaRPr lang="en-US" dirty="0">
              <a:latin typeface="DengXian" panose="02010600030101010101" pitchFamily="2" charset="-122"/>
              <a:ea typeface="DengXian" panose="02010600030101010101" pitchFamily="2" charset="-122"/>
            </a:endParaRPr>
          </a:p>
          <a:p>
            <a:pPr algn="l"/>
            <a:endParaRPr lang="en-US" dirty="0">
              <a:solidFill>
                <a:srgbClr val="262626"/>
              </a:solidFill>
              <a:latin typeface="Calibri"/>
              <a:ea typeface="Calibri"/>
              <a:cs typeface="Calibri"/>
            </a:endParaRPr>
          </a:p>
          <a:p>
            <a:pPr marL="457200" indent="-457200" algn="l">
              <a:buChar char="•"/>
            </a:pPr>
            <a:endParaRPr lang="en-US" dirty="0">
              <a:solidFill>
                <a:srgbClr val="262626"/>
              </a:solidFill>
              <a:latin typeface="Calibri"/>
              <a:ea typeface="Calibri"/>
              <a:cs typeface="Calibri"/>
            </a:endParaRPr>
          </a:p>
        </p:txBody>
      </p:sp>
      <p:pic>
        <p:nvPicPr>
          <p:cNvPr id="3" name="Picture 2" descr="A group of colorful objects&#10;&#10;Description automatically generated">
            <a:extLst>
              <a:ext uri="{FF2B5EF4-FFF2-40B4-BE49-F238E27FC236}">
                <a16:creationId xmlns:a16="http://schemas.microsoft.com/office/drawing/2014/main" id="{A563522D-785D-9193-ADFF-97105F60F628}"/>
              </a:ext>
            </a:extLst>
          </p:cNvPr>
          <p:cNvPicPr>
            <a:picLocks noChangeAspect="1"/>
          </p:cNvPicPr>
          <p:nvPr/>
        </p:nvPicPr>
        <p:blipFill>
          <a:blip r:embed="rId3"/>
          <a:stretch>
            <a:fillRect/>
          </a:stretch>
        </p:blipFill>
        <p:spPr>
          <a:xfrm>
            <a:off x="5264815" y="2805503"/>
            <a:ext cx="3041261" cy="1651683"/>
          </a:xfrm>
          <a:prstGeom prst="rect">
            <a:avLst/>
          </a:prstGeom>
        </p:spPr>
      </p:pic>
      <p:sp>
        <p:nvSpPr>
          <p:cNvPr id="6" name="標題 1">
            <a:extLst>
              <a:ext uri="{FF2B5EF4-FFF2-40B4-BE49-F238E27FC236}">
                <a16:creationId xmlns:a16="http://schemas.microsoft.com/office/drawing/2014/main" id="{890AEDD9-F2F2-C97A-D6DC-CDD886804F14}"/>
              </a:ext>
            </a:extLst>
          </p:cNvPr>
          <p:cNvSpPr txBox="1">
            <a:spLocks noGrp="1"/>
          </p:cNvSpPr>
          <p:nvPr>
            <p:ph type="ctrTitle"/>
          </p:nvPr>
        </p:nvSpPr>
        <p:spPr>
          <a:xfrm>
            <a:off x="1082675" y="328613"/>
            <a:ext cx="10490200" cy="11779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TW" sz="5400" b="1" dirty="0">
                <a:solidFill>
                  <a:schemeClr val="tx2"/>
                </a:solidFill>
                <a:latin typeface="Amasis MT Pro Black" panose="02040A04050005020304" pitchFamily="18" charset="0"/>
              </a:rPr>
              <a:t>FDM – </a:t>
            </a:r>
            <a:r>
              <a:rPr lang="en-US" altLang="zh-TW" sz="5400" b="1" dirty="0" err="1">
                <a:solidFill>
                  <a:schemeClr val="tx2"/>
                </a:solidFill>
                <a:latin typeface="Amasis MT Pro Black" panose="02040A04050005020304" pitchFamily="18" charset="0"/>
              </a:rPr>
              <a:t>Ultmaker</a:t>
            </a:r>
            <a:r>
              <a:rPr lang="en-US" altLang="zh-TW" sz="5400" b="1" dirty="0">
                <a:solidFill>
                  <a:schemeClr val="tx2"/>
                </a:solidFill>
                <a:latin typeface="Amasis MT Pro Black" panose="02040A04050005020304" pitchFamily="18" charset="0"/>
              </a:rPr>
              <a:t> S5</a:t>
            </a:r>
            <a:endParaRPr lang="en-US" sz="5400" b="1" dirty="0">
              <a:solidFill>
                <a:schemeClr val="tx2"/>
              </a:solidFill>
              <a:latin typeface="Amasis MT Pro Black" panose="02040A04050005020304" pitchFamily="18" charset="0"/>
            </a:endParaRPr>
          </a:p>
        </p:txBody>
      </p:sp>
      <p:pic>
        <p:nvPicPr>
          <p:cNvPr id="4" name="圖片 3">
            <a:extLst>
              <a:ext uri="{FF2B5EF4-FFF2-40B4-BE49-F238E27FC236}">
                <a16:creationId xmlns:a16="http://schemas.microsoft.com/office/drawing/2014/main" id="{0E978BFC-A510-DA09-B866-3671BEF4448E}"/>
              </a:ext>
            </a:extLst>
          </p:cNvPr>
          <p:cNvPicPr>
            <a:picLocks noChangeAspect="1"/>
          </p:cNvPicPr>
          <p:nvPr/>
        </p:nvPicPr>
        <p:blipFill>
          <a:blip r:embed="rId4"/>
          <a:stretch>
            <a:fillRect/>
          </a:stretch>
        </p:blipFill>
        <p:spPr>
          <a:xfrm>
            <a:off x="8319531" y="0"/>
            <a:ext cx="3864048" cy="6858000"/>
          </a:xfrm>
          <a:prstGeom prst="rect">
            <a:avLst/>
          </a:prstGeom>
        </p:spPr>
      </p:pic>
    </p:spTree>
    <p:extLst>
      <p:ext uri="{BB962C8B-B14F-4D97-AF65-F5344CB8AC3E}">
        <p14:creationId xmlns:p14="http://schemas.microsoft.com/office/powerpoint/2010/main" val="571005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BD8AB40A-4374-4897-B5EE-9F8913476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副標題 2">
            <a:extLst>
              <a:ext uri="{FF2B5EF4-FFF2-40B4-BE49-F238E27FC236}">
                <a16:creationId xmlns:a16="http://schemas.microsoft.com/office/drawing/2014/main" id="{D14A9F9A-1E30-2FA1-3FB4-9AC41217A6E7}"/>
              </a:ext>
            </a:extLst>
          </p:cNvPr>
          <p:cNvSpPr>
            <a:spLocks noGrp="1"/>
          </p:cNvSpPr>
          <p:nvPr>
            <p:ph type="subTitle" idx="1"/>
          </p:nvPr>
        </p:nvSpPr>
        <p:spPr>
          <a:xfrm>
            <a:off x="1327034" y="1932715"/>
            <a:ext cx="10861919" cy="1496285"/>
          </a:xfrm>
        </p:spPr>
        <p:txBody>
          <a:bodyPr anchor="t">
            <a:normAutofit/>
          </a:bodyPr>
          <a:lstStyle/>
          <a:p>
            <a:pPr algn="l"/>
            <a:r>
              <a:rPr lang="en-US" sz="2000" dirty="0">
                <a:solidFill>
                  <a:srgbClr val="262626"/>
                </a:solidFill>
                <a:latin typeface="DengXian" panose="02010600030101010101" pitchFamily="2" charset="-122"/>
                <a:ea typeface="DengXian" panose="02010600030101010101" pitchFamily="2" charset="-122"/>
                <a:cs typeface="Calibri"/>
              </a:rPr>
              <a:t>SLA uses a laser to cure a liquid resin into a physical piece through a process called photopolymerization.</a:t>
            </a:r>
          </a:p>
          <a:p>
            <a:pPr algn="l"/>
            <a:r>
              <a:rPr lang="en-US" sz="2000" dirty="0">
                <a:solidFill>
                  <a:srgbClr val="262626"/>
                </a:solidFill>
                <a:latin typeface="DengXian" panose="02010600030101010101" pitchFamily="2" charset="-122"/>
                <a:ea typeface="DengXian" panose="02010600030101010101" pitchFamily="2" charset="-122"/>
                <a:cs typeface="Calibri"/>
              </a:rPr>
              <a:t>Common material : </a:t>
            </a:r>
            <a:r>
              <a:rPr lang="en-US" sz="2000" b="1" dirty="0">
                <a:solidFill>
                  <a:srgbClr val="262626"/>
                </a:solidFill>
                <a:latin typeface="DengXian" panose="02010600030101010101" pitchFamily="2" charset="-122"/>
                <a:ea typeface="DengXian" panose="02010600030101010101" pitchFamily="2" charset="-122"/>
                <a:cs typeface="Calibri"/>
              </a:rPr>
              <a:t>Resin</a:t>
            </a:r>
          </a:p>
          <a:p>
            <a:pPr marL="457200" indent="-457200" algn="l">
              <a:buFont typeface="Arial" panose="020B0604020202020204" pitchFamily="34" charset="0"/>
              <a:buChar char="•"/>
            </a:pPr>
            <a:endParaRPr lang="en-US" dirty="0">
              <a:solidFill>
                <a:srgbClr val="262626"/>
              </a:solidFill>
              <a:latin typeface="DengXian" panose="02010600030101010101" pitchFamily="2" charset="-122"/>
              <a:ea typeface="DengXian" panose="02010600030101010101" pitchFamily="2" charset="-122"/>
              <a:cs typeface="Calibri"/>
            </a:endParaRPr>
          </a:p>
        </p:txBody>
      </p:sp>
      <p:grpSp>
        <p:nvGrpSpPr>
          <p:cNvPr id="1061" name="Group 1060">
            <a:extLst>
              <a:ext uri="{FF2B5EF4-FFF2-40B4-BE49-F238E27FC236}">
                <a16:creationId xmlns:a16="http://schemas.microsoft.com/office/drawing/2014/main" id="{2783379C-045E-4010-ABDC-A270A0AA1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4324" y="172386"/>
            <a:ext cx="2514948" cy="2170178"/>
            <a:chOff x="-305" y="0"/>
            <a:chExt cx="2514948" cy="2170178"/>
          </a:xfrm>
        </p:grpSpPr>
        <p:sp>
          <p:nvSpPr>
            <p:cNvPr id="1062" name="Freeform: Shape 1061">
              <a:extLst>
                <a:ext uri="{FF2B5EF4-FFF2-40B4-BE49-F238E27FC236}">
                  <a16:creationId xmlns:a16="http://schemas.microsoft.com/office/drawing/2014/main" id="{0B0AB1BF-11AE-4CFF-85EC-E51DBD316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Freeform: Shape 1063">
              <a:extLst>
                <a:ext uri="{FF2B5EF4-FFF2-40B4-BE49-F238E27FC236}">
                  <a16:creationId xmlns:a16="http://schemas.microsoft.com/office/drawing/2014/main" id="{F84FA27B-CD1F-421B-BB4F-B141F02FF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65" name="Freeform: Shape 1064">
              <a:extLst>
                <a:ext uri="{FF2B5EF4-FFF2-40B4-BE49-F238E27FC236}">
                  <a16:creationId xmlns:a16="http://schemas.microsoft.com/office/drawing/2014/main" id="{3CDBD6AB-1AC7-4807-9C34-01139BB7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7" name="Group 1066">
            <a:extLst>
              <a:ext uri="{FF2B5EF4-FFF2-40B4-BE49-F238E27FC236}">
                <a16:creationId xmlns:a16="http://schemas.microsoft.com/office/drawing/2014/main" id="{F5FDDF18-F156-4D2D-82C6-F55008E338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3" y="4560734"/>
            <a:ext cx="3061446" cy="2297265"/>
            <a:chOff x="-305" y="-1"/>
            <a:chExt cx="3832880" cy="2876136"/>
          </a:xfrm>
        </p:grpSpPr>
        <p:sp>
          <p:nvSpPr>
            <p:cNvPr id="1068" name="Freeform: Shape 1067">
              <a:extLst>
                <a:ext uri="{FF2B5EF4-FFF2-40B4-BE49-F238E27FC236}">
                  <a16:creationId xmlns:a16="http://schemas.microsoft.com/office/drawing/2014/main" id="{3822C29E-FFDD-45BC-A286-9C00C8E2D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Freeform: Shape 1068">
              <a:extLst>
                <a:ext uri="{FF2B5EF4-FFF2-40B4-BE49-F238E27FC236}">
                  <a16:creationId xmlns:a16="http://schemas.microsoft.com/office/drawing/2014/main" id="{C9E2381D-1763-4D42-A3A2-B2345DD35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Freeform: Shape 1069">
              <a:extLst>
                <a:ext uri="{FF2B5EF4-FFF2-40B4-BE49-F238E27FC236}">
                  <a16:creationId xmlns:a16="http://schemas.microsoft.com/office/drawing/2014/main" id="{D2A622D5-9532-4E0C-B9A8-DAEDD4646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Freeform: Shape 1070">
              <a:extLst>
                <a:ext uri="{FF2B5EF4-FFF2-40B4-BE49-F238E27FC236}">
                  <a16:creationId xmlns:a16="http://schemas.microsoft.com/office/drawing/2014/main" id="{5C0ABE88-5ADF-4A31-8505-78968DBB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標題 1">
            <a:extLst>
              <a:ext uri="{FF2B5EF4-FFF2-40B4-BE49-F238E27FC236}">
                <a16:creationId xmlns:a16="http://schemas.microsoft.com/office/drawing/2014/main" id="{FE48969B-3C96-B4C3-F6AB-2A0F73B2CA05}"/>
              </a:ext>
            </a:extLst>
          </p:cNvPr>
          <p:cNvSpPr txBox="1">
            <a:spLocks/>
          </p:cNvSpPr>
          <p:nvPr/>
        </p:nvSpPr>
        <p:spPr>
          <a:xfrm>
            <a:off x="1495475" y="754385"/>
            <a:ext cx="9045809" cy="11783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TW" sz="5400" b="1" dirty="0">
                <a:solidFill>
                  <a:schemeClr val="tx2"/>
                </a:solidFill>
                <a:latin typeface="Amasis MT Pro Black" panose="02040A04050005020304" pitchFamily="18" charset="0"/>
              </a:rPr>
              <a:t>SLA - Technical principle</a:t>
            </a:r>
            <a:endParaRPr lang="en-US" sz="5400" b="1" dirty="0">
              <a:solidFill>
                <a:schemeClr val="tx2"/>
              </a:solidFill>
              <a:latin typeface="Amasis MT Pro Black" panose="02040A04050005020304" pitchFamily="18" charset="0"/>
            </a:endParaRPr>
          </a:p>
        </p:txBody>
      </p:sp>
      <p:pic>
        <p:nvPicPr>
          <p:cNvPr id="8" name="圖片 7">
            <a:extLst>
              <a:ext uri="{FF2B5EF4-FFF2-40B4-BE49-F238E27FC236}">
                <a16:creationId xmlns:a16="http://schemas.microsoft.com/office/drawing/2014/main" id="{19728ED5-3092-C4F4-3EE9-30FA756EC920}"/>
              </a:ext>
            </a:extLst>
          </p:cNvPr>
          <p:cNvPicPr>
            <a:picLocks noChangeAspect="1"/>
          </p:cNvPicPr>
          <p:nvPr/>
        </p:nvPicPr>
        <p:blipFill>
          <a:blip r:embed="rId3"/>
          <a:stretch>
            <a:fillRect/>
          </a:stretch>
        </p:blipFill>
        <p:spPr>
          <a:xfrm>
            <a:off x="2084493" y="3064448"/>
            <a:ext cx="7316349" cy="3560905"/>
          </a:xfrm>
          <a:prstGeom prst="rect">
            <a:avLst/>
          </a:prstGeom>
        </p:spPr>
      </p:pic>
    </p:spTree>
    <p:extLst>
      <p:ext uri="{BB962C8B-B14F-4D97-AF65-F5344CB8AC3E}">
        <p14:creationId xmlns:p14="http://schemas.microsoft.com/office/powerpoint/2010/main" val="3428790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6" name="Rectangle 1075">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Rectangle 1077">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080" name="Freeform: Shape 1079">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2" name="Group 1081">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083" name="Freeform: Shape 1082">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4" name="Freeform: Shape 1083">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5" name="Freeform: Shape 1084">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6" name="Freeform: Shape 1085">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7" name="Freeform: Shape 1086">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8" name="Freeform: Shape 1087">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9" name="Freeform: Shape 1088">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標題 1">
            <a:extLst>
              <a:ext uri="{FF2B5EF4-FFF2-40B4-BE49-F238E27FC236}">
                <a16:creationId xmlns:a16="http://schemas.microsoft.com/office/drawing/2014/main" id="{4991B54F-0AF4-5E56-3B24-2BA52E4B740D}"/>
              </a:ext>
            </a:extLst>
          </p:cNvPr>
          <p:cNvSpPr>
            <a:spLocks noGrp="1"/>
          </p:cNvSpPr>
          <p:nvPr>
            <p:ph type="ctrTitle"/>
          </p:nvPr>
        </p:nvSpPr>
        <p:spPr>
          <a:xfrm>
            <a:off x="0" y="1954708"/>
            <a:ext cx="12200065" cy="2387918"/>
          </a:xfrm>
        </p:spPr>
        <p:txBody>
          <a:bodyPr anchor="ctr">
            <a:normAutofit/>
          </a:bodyPr>
          <a:lstStyle/>
          <a:p>
            <a:r>
              <a:rPr lang="en-US" sz="5000" kern="1200" dirty="0">
                <a:solidFill>
                  <a:schemeClr val="tx2"/>
                </a:solidFill>
                <a:latin typeface="Amasis MT Pro Black" panose="02040A04050005020304" pitchFamily="18" charset="0"/>
              </a:rPr>
              <a:t>1. How to prepare your 3D m</a:t>
            </a:r>
            <a:r>
              <a:rPr lang="en-US" sz="5000" dirty="0">
                <a:solidFill>
                  <a:schemeClr val="tx2"/>
                </a:solidFill>
                <a:latin typeface="Amasis MT Pro Black" panose="02040A04050005020304" pitchFamily="18" charset="0"/>
              </a:rPr>
              <a:t>odel?</a:t>
            </a:r>
            <a:endParaRPr lang="en-US" sz="5000" b="1" dirty="0">
              <a:solidFill>
                <a:schemeClr val="tx2"/>
              </a:solidFill>
              <a:effectLst>
                <a:outerShdw blurRad="38100" dist="38100" dir="2700000" algn="tl">
                  <a:srgbClr val="000000">
                    <a:alpha val="43137"/>
                  </a:srgbClr>
                </a:outerShdw>
              </a:effectLst>
              <a:latin typeface="Amasis MT Pro Black" panose="02040A04050005020304" pitchFamily="18" charset="0"/>
              <a:ea typeface="Calibri Light"/>
              <a:cs typeface="Calibri Light"/>
            </a:endParaRPr>
          </a:p>
        </p:txBody>
      </p:sp>
      <p:sp>
        <p:nvSpPr>
          <p:cNvPr id="3" name="副標題 2">
            <a:extLst>
              <a:ext uri="{FF2B5EF4-FFF2-40B4-BE49-F238E27FC236}">
                <a16:creationId xmlns:a16="http://schemas.microsoft.com/office/drawing/2014/main" id="{D14A9F9A-1E30-2FA1-3FB4-9AC41217A6E7}"/>
              </a:ext>
            </a:extLst>
          </p:cNvPr>
          <p:cNvSpPr>
            <a:spLocks noGrp="1"/>
          </p:cNvSpPr>
          <p:nvPr>
            <p:ph type="subTitle" idx="1"/>
          </p:nvPr>
        </p:nvSpPr>
        <p:spPr>
          <a:xfrm>
            <a:off x="3502135" y="4001587"/>
            <a:ext cx="5188034" cy="682079"/>
          </a:xfrm>
        </p:spPr>
        <p:txBody>
          <a:bodyPr>
            <a:normAutofit/>
          </a:bodyPr>
          <a:lstStyle/>
          <a:p>
            <a:pPr marL="457200" indent="-457200">
              <a:buFont typeface="Courier New" panose="020B0604020202020204" pitchFamily="34" charset="0"/>
              <a:buChar char="o"/>
            </a:pPr>
            <a:endParaRPr lang="en-US">
              <a:solidFill>
                <a:schemeClr val="tx2"/>
              </a:solidFill>
              <a:latin typeface="Calibri"/>
              <a:ea typeface="Calibri"/>
              <a:cs typeface="Calibri"/>
            </a:endParaRPr>
          </a:p>
          <a:p>
            <a:pPr marL="457200" indent="-457200">
              <a:buFont typeface="Arial" panose="020B0604020202020204" pitchFamily="34" charset="0"/>
              <a:buChar char="•"/>
            </a:pPr>
            <a:endParaRPr lang="en-US">
              <a:solidFill>
                <a:schemeClr val="tx2"/>
              </a:solidFill>
              <a:latin typeface="Calibri"/>
              <a:ea typeface="Calibri"/>
              <a:cs typeface="Calibri"/>
            </a:endParaRPr>
          </a:p>
          <a:p>
            <a:pPr marL="285750" indent="-285750">
              <a:buFont typeface="Arial" panose="020B0604020202020204" pitchFamily="34" charset="0"/>
              <a:buChar char="•"/>
            </a:pPr>
            <a:endParaRPr lang="en-US">
              <a:solidFill>
                <a:schemeClr val="tx2"/>
              </a:solidFill>
              <a:latin typeface="Garamond" panose="02020404030301010803" pitchFamily="18" charset="0"/>
              <a:ea typeface="Calibri" panose="020F0502020204030204"/>
              <a:cs typeface="Calibri" panose="020F0502020204030204"/>
            </a:endParaRPr>
          </a:p>
          <a:p>
            <a:pPr marL="285750" indent="-285750">
              <a:buFont typeface="Arial" panose="020B0604020202020204" pitchFamily="34" charset="0"/>
              <a:buChar char="•"/>
            </a:pPr>
            <a:endParaRPr lang="en-US">
              <a:solidFill>
                <a:schemeClr val="tx2"/>
              </a:solidFill>
              <a:latin typeface="Garamond" panose="02020404030301010803" pitchFamily="18" charset="0"/>
              <a:ea typeface="Calibri" panose="020F0502020204030204"/>
              <a:cs typeface="Calibri" panose="020F0502020204030204"/>
            </a:endParaRPr>
          </a:p>
          <a:p>
            <a:pPr marL="285750" indent="-285750">
              <a:buFont typeface="Arial" panose="020B0604020202020204" pitchFamily="34" charset="0"/>
              <a:buChar char="•"/>
            </a:pPr>
            <a:endParaRPr lang="en-US">
              <a:solidFill>
                <a:schemeClr val="tx2"/>
              </a:solidFill>
              <a:latin typeface="Garamond" panose="02020404030301010803" pitchFamily="18" charset="0"/>
              <a:ea typeface="Calibri" panose="020F0502020204030204"/>
              <a:cs typeface="Calibri" panose="020F0502020204030204"/>
            </a:endParaRPr>
          </a:p>
          <a:p>
            <a:pPr marL="285750" indent="-285750">
              <a:buFont typeface="Arial" panose="020B0604020202020204" pitchFamily="34" charset="0"/>
              <a:buChar char="•"/>
            </a:pPr>
            <a:endParaRPr lang="en-US">
              <a:solidFill>
                <a:schemeClr val="tx2"/>
              </a:solidFill>
              <a:latin typeface="Garamond" panose="02020404030301010803" pitchFamily="18" charset="0"/>
              <a:ea typeface="Calibri" panose="020F0502020204030204"/>
              <a:cs typeface="Calibri" panose="020F0502020204030204"/>
            </a:endParaRPr>
          </a:p>
          <a:p>
            <a:pPr marL="285750" indent="-285750">
              <a:buFont typeface="Arial" panose="020B0604020202020204" pitchFamily="34" charset="0"/>
              <a:buChar char="•"/>
            </a:pPr>
            <a:endParaRPr lang="en-US">
              <a:solidFill>
                <a:schemeClr val="tx2"/>
              </a:solidFill>
              <a:ea typeface="Calibri" panose="020F0502020204030204"/>
              <a:cs typeface="Calibri" panose="020F0502020204030204"/>
            </a:endParaRPr>
          </a:p>
        </p:txBody>
      </p:sp>
      <p:grpSp>
        <p:nvGrpSpPr>
          <p:cNvPr id="1091" name="Group 1090">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1092" name="Freeform: Shape 1091">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3" name="Freeform: Shape 1092">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4" name="Freeform: Shape 1093">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95" name="Freeform: Shape 1094">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97" name="Group 1096">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1098" name="Freeform: Shape 1097">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9" name="Freeform: Shape 1098">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0" name="Freeform: Shape 1099">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101" name="Freeform: Shape 1100">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3333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BD8AB40A-4374-4897-B5EE-9F8913476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副標題 2">
            <a:extLst>
              <a:ext uri="{FF2B5EF4-FFF2-40B4-BE49-F238E27FC236}">
                <a16:creationId xmlns:a16="http://schemas.microsoft.com/office/drawing/2014/main" id="{D14A9F9A-1E30-2FA1-3FB4-9AC41217A6E7}"/>
              </a:ext>
            </a:extLst>
          </p:cNvPr>
          <p:cNvSpPr>
            <a:spLocks noGrp="1"/>
          </p:cNvSpPr>
          <p:nvPr>
            <p:ph type="subTitle" idx="1"/>
          </p:nvPr>
        </p:nvSpPr>
        <p:spPr>
          <a:xfrm>
            <a:off x="1564921" y="1906761"/>
            <a:ext cx="9990148" cy="754236"/>
          </a:xfrm>
        </p:spPr>
        <p:txBody>
          <a:bodyPr anchor="t">
            <a:normAutofit/>
          </a:bodyPr>
          <a:lstStyle/>
          <a:p>
            <a:pPr algn="l"/>
            <a:r>
              <a:rPr lang="en-US" dirty="0">
                <a:solidFill>
                  <a:srgbClr val="262626"/>
                </a:solidFill>
                <a:latin typeface="DengXian" panose="02010600030101010101" pitchFamily="2" charset="-122"/>
                <a:ea typeface="DengXian" panose="02010600030101010101" pitchFamily="2" charset="-122"/>
                <a:cs typeface="Calibri"/>
              </a:rPr>
              <a:t>Resin is suitable for Function prototyping, patterns, molds and tooling.</a:t>
            </a:r>
          </a:p>
          <a:p>
            <a:pPr marL="457200" indent="-457200" algn="l">
              <a:buFont typeface="Arial" panose="020B0604020202020204" pitchFamily="34" charset="0"/>
              <a:buChar char="•"/>
            </a:pPr>
            <a:endParaRPr lang="en-US" dirty="0">
              <a:solidFill>
                <a:srgbClr val="262626"/>
              </a:solidFill>
              <a:latin typeface="DengXian" panose="02010600030101010101" pitchFamily="2" charset="-122"/>
              <a:ea typeface="DengXian" panose="02010600030101010101" pitchFamily="2" charset="-122"/>
              <a:cs typeface="Calibri"/>
            </a:endParaRPr>
          </a:p>
          <a:p>
            <a:pPr marL="457200" indent="-457200" algn="l">
              <a:buFont typeface="Arial" panose="020B0604020202020204" pitchFamily="34" charset="0"/>
              <a:buChar char="•"/>
            </a:pPr>
            <a:endParaRPr lang="en-US" dirty="0">
              <a:solidFill>
                <a:srgbClr val="262626"/>
              </a:solidFill>
              <a:latin typeface="DengXian" panose="02010600030101010101" pitchFamily="2" charset="-122"/>
              <a:ea typeface="DengXian" panose="02010600030101010101" pitchFamily="2" charset="-122"/>
              <a:cs typeface="Calibri"/>
            </a:endParaRPr>
          </a:p>
          <a:p>
            <a:pPr marL="457200" indent="-457200" algn="l">
              <a:buFont typeface="Arial" panose="020B0604020202020204" pitchFamily="34" charset="0"/>
              <a:buChar char="•"/>
            </a:pPr>
            <a:endParaRPr lang="en-US" dirty="0">
              <a:solidFill>
                <a:srgbClr val="262626"/>
              </a:solidFill>
              <a:latin typeface="DengXian" panose="02010600030101010101" pitchFamily="2" charset="-122"/>
              <a:ea typeface="DengXian" panose="02010600030101010101" pitchFamily="2" charset="-122"/>
              <a:cs typeface="Calibri"/>
            </a:endParaRPr>
          </a:p>
          <a:p>
            <a:pPr marL="457200" indent="-457200" algn="l">
              <a:buFont typeface="Arial" panose="020B0604020202020204" pitchFamily="34" charset="0"/>
              <a:buChar char="•"/>
            </a:pPr>
            <a:endParaRPr lang="en-US" dirty="0">
              <a:solidFill>
                <a:srgbClr val="262626"/>
              </a:solidFill>
              <a:latin typeface="DengXian" panose="02010600030101010101" pitchFamily="2" charset="-122"/>
              <a:ea typeface="DengXian" panose="02010600030101010101" pitchFamily="2" charset="-122"/>
              <a:cs typeface="Calibri"/>
            </a:endParaRPr>
          </a:p>
          <a:p>
            <a:pPr marL="457200" indent="-457200" algn="l">
              <a:buFont typeface="Arial" panose="020B0604020202020204" pitchFamily="34" charset="0"/>
              <a:buChar char="•"/>
            </a:pPr>
            <a:endParaRPr lang="en-US" dirty="0">
              <a:solidFill>
                <a:srgbClr val="262626"/>
              </a:solidFill>
              <a:latin typeface="DengXian" panose="02010600030101010101" pitchFamily="2" charset="-122"/>
              <a:ea typeface="DengXian" panose="02010600030101010101" pitchFamily="2" charset="-122"/>
              <a:cs typeface="Calibri"/>
            </a:endParaRPr>
          </a:p>
        </p:txBody>
      </p:sp>
      <p:grpSp>
        <p:nvGrpSpPr>
          <p:cNvPr id="1061" name="Group 1060">
            <a:extLst>
              <a:ext uri="{FF2B5EF4-FFF2-40B4-BE49-F238E27FC236}">
                <a16:creationId xmlns:a16="http://schemas.microsoft.com/office/drawing/2014/main" id="{2783379C-045E-4010-ABDC-A270A0AA1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4324" y="172386"/>
            <a:ext cx="2514948" cy="2170178"/>
            <a:chOff x="-305" y="0"/>
            <a:chExt cx="2514948" cy="2170178"/>
          </a:xfrm>
        </p:grpSpPr>
        <p:sp>
          <p:nvSpPr>
            <p:cNvPr id="1062" name="Freeform: Shape 1061">
              <a:extLst>
                <a:ext uri="{FF2B5EF4-FFF2-40B4-BE49-F238E27FC236}">
                  <a16:creationId xmlns:a16="http://schemas.microsoft.com/office/drawing/2014/main" id="{0B0AB1BF-11AE-4CFF-85EC-E51DBD316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Freeform: Shape 1063">
              <a:extLst>
                <a:ext uri="{FF2B5EF4-FFF2-40B4-BE49-F238E27FC236}">
                  <a16:creationId xmlns:a16="http://schemas.microsoft.com/office/drawing/2014/main" id="{F84FA27B-CD1F-421B-BB4F-B141F02FF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65" name="Freeform: Shape 1064">
              <a:extLst>
                <a:ext uri="{FF2B5EF4-FFF2-40B4-BE49-F238E27FC236}">
                  <a16:creationId xmlns:a16="http://schemas.microsoft.com/office/drawing/2014/main" id="{3CDBD6AB-1AC7-4807-9C34-01139BB7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7" name="Group 1066">
            <a:extLst>
              <a:ext uri="{FF2B5EF4-FFF2-40B4-BE49-F238E27FC236}">
                <a16:creationId xmlns:a16="http://schemas.microsoft.com/office/drawing/2014/main" id="{F5FDDF18-F156-4D2D-82C6-F55008E338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3" y="4560734"/>
            <a:ext cx="3061446" cy="2297265"/>
            <a:chOff x="-305" y="-1"/>
            <a:chExt cx="3832880" cy="2876136"/>
          </a:xfrm>
        </p:grpSpPr>
        <p:sp>
          <p:nvSpPr>
            <p:cNvPr id="1068" name="Freeform: Shape 1067">
              <a:extLst>
                <a:ext uri="{FF2B5EF4-FFF2-40B4-BE49-F238E27FC236}">
                  <a16:creationId xmlns:a16="http://schemas.microsoft.com/office/drawing/2014/main" id="{3822C29E-FFDD-45BC-A286-9C00C8E2D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Freeform: Shape 1068">
              <a:extLst>
                <a:ext uri="{FF2B5EF4-FFF2-40B4-BE49-F238E27FC236}">
                  <a16:creationId xmlns:a16="http://schemas.microsoft.com/office/drawing/2014/main" id="{C9E2381D-1763-4D42-A3A2-B2345DD35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Freeform: Shape 1069">
              <a:extLst>
                <a:ext uri="{FF2B5EF4-FFF2-40B4-BE49-F238E27FC236}">
                  <a16:creationId xmlns:a16="http://schemas.microsoft.com/office/drawing/2014/main" id="{D2A622D5-9532-4E0C-B9A8-DAEDD4646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Freeform: Shape 1070">
              <a:extLst>
                <a:ext uri="{FF2B5EF4-FFF2-40B4-BE49-F238E27FC236}">
                  <a16:creationId xmlns:a16="http://schemas.microsoft.com/office/drawing/2014/main" id="{5C0ABE88-5ADF-4A31-8505-78968DBB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標題 1">
            <a:extLst>
              <a:ext uri="{FF2B5EF4-FFF2-40B4-BE49-F238E27FC236}">
                <a16:creationId xmlns:a16="http://schemas.microsoft.com/office/drawing/2014/main" id="{FE48969B-3C96-B4C3-F6AB-2A0F73B2CA05}"/>
              </a:ext>
            </a:extLst>
          </p:cNvPr>
          <p:cNvSpPr txBox="1">
            <a:spLocks/>
          </p:cNvSpPr>
          <p:nvPr/>
        </p:nvSpPr>
        <p:spPr>
          <a:xfrm>
            <a:off x="1495475" y="754385"/>
            <a:ext cx="9045809" cy="11783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solidFill>
                  <a:schemeClr val="tx2"/>
                </a:solidFill>
                <a:latin typeface="Amasis MT Pro Black" panose="02040A04050005020304" pitchFamily="18" charset="0"/>
              </a:rPr>
              <a:t>SLA - Material</a:t>
            </a:r>
          </a:p>
        </p:txBody>
      </p:sp>
      <p:pic>
        <p:nvPicPr>
          <p:cNvPr id="9" name="圖片 8">
            <a:extLst>
              <a:ext uri="{FF2B5EF4-FFF2-40B4-BE49-F238E27FC236}">
                <a16:creationId xmlns:a16="http://schemas.microsoft.com/office/drawing/2014/main" id="{5CDC04C7-28DB-4B8F-E7F6-E4B3255F7773}"/>
              </a:ext>
            </a:extLst>
          </p:cNvPr>
          <p:cNvPicPr>
            <a:picLocks noChangeAspect="1"/>
          </p:cNvPicPr>
          <p:nvPr/>
        </p:nvPicPr>
        <p:blipFill>
          <a:blip r:embed="rId3"/>
          <a:stretch>
            <a:fillRect/>
          </a:stretch>
        </p:blipFill>
        <p:spPr>
          <a:xfrm>
            <a:off x="7449372" y="2693390"/>
            <a:ext cx="4591321" cy="3681662"/>
          </a:xfrm>
          <a:prstGeom prst="rect">
            <a:avLst/>
          </a:prstGeom>
        </p:spPr>
      </p:pic>
      <p:sp>
        <p:nvSpPr>
          <p:cNvPr id="2" name="Content Placeholder 2">
            <a:extLst>
              <a:ext uri="{FF2B5EF4-FFF2-40B4-BE49-F238E27FC236}">
                <a16:creationId xmlns:a16="http://schemas.microsoft.com/office/drawing/2014/main" id="{BBF7DC9C-DAC4-7524-862B-D1715AA9983A}"/>
              </a:ext>
            </a:extLst>
          </p:cNvPr>
          <p:cNvSpPr txBox="1">
            <a:spLocks/>
          </p:cNvSpPr>
          <p:nvPr/>
        </p:nvSpPr>
        <p:spPr>
          <a:xfrm>
            <a:off x="1467105" y="1978232"/>
            <a:ext cx="6416998" cy="444017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4300" algn="l"/>
            <a:r>
              <a:rPr lang="en-US" b="1" u="sng" dirty="0">
                <a:solidFill>
                  <a:schemeClr val="tx1">
                    <a:lumMod val="95000"/>
                    <a:lumOff val="5000"/>
                  </a:schemeClr>
                </a:solidFill>
                <a:latin typeface="DengXian" panose="02010600030101010101" pitchFamily="2" charset="-122"/>
                <a:ea typeface="DengXian" panose="02010600030101010101" pitchFamily="2" charset="-122"/>
                <a:cs typeface="Calibri"/>
              </a:rPr>
              <a:t>Pros:</a:t>
            </a:r>
          </a:p>
          <a:p>
            <a:pPr marL="571500" indent="-457200" algn="l">
              <a:buFont typeface="Wingdings" panose="05000000000000000000" pitchFamily="2" charset="2"/>
              <a:buChar char="Ø"/>
            </a:pPr>
            <a:r>
              <a:rPr lang="en-US" altLang="ja-JP" sz="2000" dirty="0">
                <a:solidFill>
                  <a:schemeClr val="tx1">
                    <a:lumMod val="95000"/>
                    <a:lumOff val="5000"/>
                  </a:schemeClr>
                </a:solidFill>
                <a:latin typeface="DengXian" panose="02010600030101010101" pitchFamily="2" charset="-122"/>
                <a:ea typeface="DengXian" panose="02010600030101010101" pitchFamily="2" charset="-122"/>
              </a:rPr>
              <a:t>Highly versatile material selection</a:t>
            </a:r>
          </a:p>
          <a:p>
            <a:pPr marL="571500" indent="-457200" algn="l">
              <a:buFont typeface="Wingdings" panose="05000000000000000000" pitchFamily="2" charset="2"/>
              <a:buChar char="Ø"/>
            </a:pPr>
            <a:r>
              <a:rPr lang="en-US" altLang="ja-JP" sz="2000" dirty="0">
                <a:solidFill>
                  <a:schemeClr val="tx1">
                    <a:lumMod val="95000"/>
                    <a:lumOff val="5000"/>
                  </a:schemeClr>
                </a:solidFill>
                <a:latin typeface="DengXian" panose="02010600030101010101" pitchFamily="2" charset="-122"/>
                <a:ea typeface="DengXian" panose="02010600030101010101" pitchFamily="2" charset="-122"/>
              </a:rPr>
              <a:t>Highest resolution and accuracy</a:t>
            </a:r>
          </a:p>
          <a:p>
            <a:pPr marL="571500" indent="-457200" algn="l">
              <a:buFont typeface="Wingdings" panose="05000000000000000000" pitchFamily="2" charset="2"/>
              <a:buChar char="Ø"/>
            </a:pPr>
            <a:r>
              <a:rPr lang="en-US" altLang="ja-JP" sz="2000" dirty="0">
                <a:solidFill>
                  <a:schemeClr val="tx1">
                    <a:lumMod val="95000"/>
                    <a:lumOff val="5000"/>
                  </a:schemeClr>
                </a:solidFill>
                <a:latin typeface="DengXian" panose="02010600030101010101" pitchFamily="2" charset="-122"/>
                <a:ea typeface="DengXian" panose="02010600030101010101" pitchFamily="2" charset="-122"/>
              </a:rPr>
              <a:t> Surface smoothness</a:t>
            </a:r>
          </a:p>
          <a:p>
            <a:pPr marL="571500" indent="-457200" algn="l">
              <a:buFont typeface="Wingdings" panose="05000000000000000000" pitchFamily="2" charset="2"/>
              <a:buChar char="Ø"/>
            </a:pPr>
            <a:endParaRPr lang="en-US" sz="400" dirty="0">
              <a:solidFill>
                <a:schemeClr val="tx1">
                  <a:lumMod val="95000"/>
                  <a:lumOff val="5000"/>
                </a:schemeClr>
              </a:solidFill>
              <a:latin typeface="DengXian" panose="02010600030101010101" pitchFamily="2" charset="-122"/>
              <a:ea typeface="DengXian" panose="02010600030101010101" pitchFamily="2" charset="-122"/>
              <a:cs typeface="Calibri"/>
            </a:endParaRPr>
          </a:p>
          <a:p>
            <a:pPr marL="114300" algn="l"/>
            <a:r>
              <a:rPr lang="en-US" b="1" u="sng" dirty="0">
                <a:solidFill>
                  <a:schemeClr val="tx1">
                    <a:lumMod val="95000"/>
                    <a:lumOff val="5000"/>
                  </a:schemeClr>
                </a:solidFill>
                <a:latin typeface="DengXian" panose="02010600030101010101" pitchFamily="2" charset="-122"/>
                <a:ea typeface="DengXian" panose="02010600030101010101" pitchFamily="2" charset="-122"/>
                <a:cs typeface="Calibri"/>
              </a:rPr>
              <a:t>Cons:</a:t>
            </a:r>
          </a:p>
          <a:p>
            <a:pPr marL="457200" indent="-342900" algn="l">
              <a:buFont typeface="Wingdings" panose="05000000000000000000" pitchFamily="2" charset="2"/>
              <a:buChar char="Ø"/>
            </a:pPr>
            <a:r>
              <a:rPr lang="en-US" sz="2000" dirty="0">
                <a:solidFill>
                  <a:schemeClr val="tx1">
                    <a:lumMod val="95000"/>
                    <a:lumOff val="5000"/>
                  </a:schemeClr>
                </a:solidFill>
                <a:latin typeface="DengXian" panose="02010600030101010101" pitchFamily="2" charset="-122"/>
                <a:ea typeface="DengXian" panose="02010600030101010101" pitchFamily="2" charset="-122"/>
                <a:cs typeface="Calibri"/>
              </a:rPr>
              <a:t>Expensive</a:t>
            </a:r>
          </a:p>
          <a:p>
            <a:pPr marL="457200" indent="-342900" algn="l">
              <a:buFont typeface="Wingdings" panose="05000000000000000000" pitchFamily="2" charset="2"/>
              <a:buChar char="Ø"/>
            </a:pPr>
            <a:r>
              <a:rPr lang="en-US" sz="2000" dirty="0">
                <a:solidFill>
                  <a:schemeClr val="tx1">
                    <a:lumMod val="95000"/>
                    <a:lumOff val="5000"/>
                  </a:schemeClr>
                </a:solidFill>
                <a:latin typeface="DengXian" panose="02010600030101010101" pitchFamily="2" charset="-122"/>
                <a:ea typeface="DengXian" panose="02010600030101010101" pitchFamily="2" charset="-122"/>
                <a:cs typeface="Calibri"/>
              </a:rPr>
              <a:t>large-size objects cannot be printed at once</a:t>
            </a:r>
          </a:p>
          <a:p>
            <a:pPr marL="457200" indent="-342900" algn="l">
              <a:buFont typeface="Wingdings" panose="05000000000000000000" pitchFamily="2" charset="2"/>
              <a:buChar char="Ø"/>
            </a:pPr>
            <a:r>
              <a:rPr lang="en-US" sz="2000" dirty="0">
                <a:solidFill>
                  <a:schemeClr val="tx1">
                    <a:lumMod val="95000"/>
                    <a:lumOff val="5000"/>
                  </a:schemeClr>
                </a:solidFill>
                <a:latin typeface="DengXian" panose="02010600030101010101" pitchFamily="2" charset="-122"/>
                <a:ea typeface="DengXian" panose="02010600030101010101" pitchFamily="2" charset="-122"/>
                <a:cs typeface="Calibri"/>
              </a:rPr>
              <a:t>Many supporting structures.</a:t>
            </a:r>
          </a:p>
        </p:txBody>
      </p:sp>
    </p:spTree>
    <p:extLst>
      <p:ext uri="{BB962C8B-B14F-4D97-AF65-F5344CB8AC3E}">
        <p14:creationId xmlns:p14="http://schemas.microsoft.com/office/powerpoint/2010/main" val="2744688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BD8AB40A-4374-4897-B5EE-9F8913476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1" name="Group 1060">
            <a:extLst>
              <a:ext uri="{FF2B5EF4-FFF2-40B4-BE49-F238E27FC236}">
                <a16:creationId xmlns:a16="http://schemas.microsoft.com/office/drawing/2014/main" id="{2783379C-045E-4010-ABDC-A270A0AA1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6401" y="170308"/>
            <a:ext cx="2514948" cy="2174333"/>
            <a:chOff x="-305" y="-4155"/>
            <a:chExt cx="2514948" cy="2174333"/>
          </a:xfrm>
        </p:grpSpPr>
        <p:sp>
          <p:nvSpPr>
            <p:cNvPr id="1062" name="Freeform: Shape 1061">
              <a:extLst>
                <a:ext uri="{FF2B5EF4-FFF2-40B4-BE49-F238E27FC236}">
                  <a16:creationId xmlns:a16="http://schemas.microsoft.com/office/drawing/2014/main" id="{0B0AB1BF-11AE-4CFF-85EC-E51DBD316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Freeform: Shape 1062">
              <a:extLst>
                <a:ext uri="{FF2B5EF4-FFF2-40B4-BE49-F238E27FC236}">
                  <a16:creationId xmlns:a16="http://schemas.microsoft.com/office/drawing/2014/main" id="{526548A0-953E-4FBA-97A5-592ACAF42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Freeform: Shape 1063">
              <a:extLst>
                <a:ext uri="{FF2B5EF4-FFF2-40B4-BE49-F238E27FC236}">
                  <a16:creationId xmlns:a16="http://schemas.microsoft.com/office/drawing/2014/main" id="{F84FA27B-CD1F-421B-BB4F-B141F02FF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65" name="Freeform: Shape 1064">
              <a:extLst>
                <a:ext uri="{FF2B5EF4-FFF2-40B4-BE49-F238E27FC236}">
                  <a16:creationId xmlns:a16="http://schemas.microsoft.com/office/drawing/2014/main" id="{3CDBD6AB-1AC7-4807-9C34-01139BB7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7" name="Group 1066">
            <a:extLst>
              <a:ext uri="{FF2B5EF4-FFF2-40B4-BE49-F238E27FC236}">
                <a16:creationId xmlns:a16="http://schemas.microsoft.com/office/drawing/2014/main" id="{F5FDDF18-F156-4D2D-82C6-F55008E338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3" y="4560734"/>
            <a:ext cx="3061446" cy="2297265"/>
            <a:chOff x="-305" y="-1"/>
            <a:chExt cx="3832880" cy="2876136"/>
          </a:xfrm>
        </p:grpSpPr>
        <p:sp>
          <p:nvSpPr>
            <p:cNvPr id="1068" name="Freeform: Shape 1067">
              <a:extLst>
                <a:ext uri="{FF2B5EF4-FFF2-40B4-BE49-F238E27FC236}">
                  <a16:creationId xmlns:a16="http://schemas.microsoft.com/office/drawing/2014/main" id="{3822C29E-FFDD-45BC-A286-9C00C8E2D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Freeform: Shape 1068">
              <a:extLst>
                <a:ext uri="{FF2B5EF4-FFF2-40B4-BE49-F238E27FC236}">
                  <a16:creationId xmlns:a16="http://schemas.microsoft.com/office/drawing/2014/main" id="{C9E2381D-1763-4D42-A3A2-B2345DD35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Freeform: Shape 1069">
              <a:extLst>
                <a:ext uri="{FF2B5EF4-FFF2-40B4-BE49-F238E27FC236}">
                  <a16:creationId xmlns:a16="http://schemas.microsoft.com/office/drawing/2014/main" id="{D2A622D5-9532-4E0C-B9A8-DAEDD4646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Freeform: Shape 1070">
              <a:extLst>
                <a:ext uri="{FF2B5EF4-FFF2-40B4-BE49-F238E27FC236}">
                  <a16:creationId xmlns:a16="http://schemas.microsoft.com/office/drawing/2014/main" id="{5C0ABE88-5ADF-4A31-8505-78968DBB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副標題 2">
            <a:extLst>
              <a:ext uri="{FF2B5EF4-FFF2-40B4-BE49-F238E27FC236}">
                <a16:creationId xmlns:a16="http://schemas.microsoft.com/office/drawing/2014/main" id="{51FE1A0D-3DF8-65B9-686C-EE793D904019}"/>
              </a:ext>
            </a:extLst>
          </p:cNvPr>
          <p:cNvSpPr txBox="1">
            <a:spLocks/>
          </p:cNvSpPr>
          <p:nvPr/>
        </p:nvSpPr>
        <p:spPr>
          <a:xfrm>
            <a:off x="926715" y="1834540"/>
            <a:ext cx="10055454" cy="455207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rgbClr val="333333"/>
                </a:solidFill>
                <a:latin typeface="DengXian" panose="02010600030101010101" pitchFamily="2" charset="-122"/>
                <a:ea typeface="DengXian" panose="02010600030101010101" pitchFamily="2" charset="-122"/>
                <a:cs typeface="Helvetica"/>
              </a:rPr>
              <a:t>Available material : Resin </a:t>
            </a:r>
          </a:p>
          <a:p>
            <a:pPr marL="342900" indent="-342900" algn="l">
              <a:buFont typeface="Arial" panose="020B0604020202020204" pitchFamily="34" charset="0"/>
              <a:buChar char="•"/>
            </a:pPr>
            <a:endParaRPr lang="en-US" dirty="0">
              <a:solidFill>
                <a:srgbClr val="333333"/>
              </a:solidFill>
              <a:latin typeface="DengXian" panose="02010600030101010101" pitchFamily="2" charset="-122"/>
              <a:ea typeface="DengXian" panose="02010600030101010101" pitchFamily="2" charset="-122"/>
              <a:cs typeface="Helvetica"/>
            </a:endParaRPr>
          </a:p>
          <a:p>
            <a:pPr marL="342900" indent="-342900" algn="l">
              <a:buChar char="•"/>
            </a:pPr>
            <a:r>
              <a:rPr lang="en-US" dirty="0">
                <a:solidFill>
                  <a:srgbClr val="262626"/>
                </a:solidFill>
                <a:latin typeface="DengXian" panose="02010600030101010101" pitchFamily="2" charset="-122"/>
                <a:ea typeface="DengXian" panose="02010600030101010101" pitchFamily="2" charset="-122"/>
                <a:cs typeface="Calibri"/>
              </a:rPr>
              <a:t>Support file type: .STL, .OBJ</a:t>
            </a:r>
          </a:p>
          <a:p>
            <a:pPr algn="l"/>
            <a:endParaRPr lang="en-US" dirty="0">
              <a:solidFill>
                <a:srgbClr val="262626"/>
              </a:solidFill>
              <a:latin typeface="DengXian" panose="02010600030101010101" pitchFamily="2" charset="-122"/>
              <a:ea typeface="DengXian" panose="02010600030101010101" pitchFamily="2" charset="-122"/>
              <a:cs typeface="Calibri"/>
            </a:endParaRPr>
          </a:p>
          <a:p>
            <a:pPr marL="285750" indent="-285750" algn="l">
              <a:buChar char="•"/>
            </a:pPr>
            <a:r>
              <a:rPr lang="en-US" dirty="0">
                <a:solidFill>
                  <a:srgbClr val="3C4043"/>
                </a:solidFill>
                <a:latin typeface="DengXian" panose="02010600030101010101" pitchFamily="2" charset="-122"/>
                <a:ea typeface="DengXian" panose="02010600030101010101" pitchFamily="2" charset="-122"/>
                <a:cs typeface="Calibri"/>
              </a:rPr>
              <a:t>Build volume:</a:t>
            </a:r>
          </a:p>
          <a:p>
            <a:pPr algn="l"/>
            <a:r>
              <a:rPr lang="en-US" sz="1900" dirty="0">
                <a:solidFill>
                  <a:srgbClr val="3C4043"/>
                </a:solidFill>
                <a:latin typeface="DengXian" panose="02010600030101010101" pitchFamily="2" charset="-122"/>
                <a:ea typeface="DengXian" panose="02010600030101010101" pitchFamily="2" charset="-122"/>
                <a:cs typeface="Calibri"/>
              </a:rPr>
              <a:t>    145 x 145 x 175 mm</a:t>
            </a:r>
          </a:p>
          <a:p>
            <a:pPr algn="l"/>
            <a:endParaRPr lang="en-US" sz="1900" dirty="0">
              <a:solidFill>
                <a:srgbClr val="3C4043"/>
              </a:solidFill>
              <a:latin typeface="DengXian" panose="02010600030101010101" pitchFamily="2" charset="-122"/>
              <a:ea typeface="DengXian" panose="02010600030101010101" pitchFamily="2" charset="-122"/>
              <a:cs typeface="Calibri"/>
            </a:endParaRPr>
          </a:p>
          <a:p>
            <a:pPr marL="285750" indent="-285750" algn="l">
              <a:buFont typeface="Arial,Sans-Serif"/>
              <a:buChar char="•"/>
            </a:pPr>
            <a:r>
              <a:rPr lang="en-US" dirty="0">
                <a:solidFill>
                  <a:srgbClr val="3C4043"/>
                </a:solidFill>
                <a:latin typeface="DengXian" panose="02010600030101010101" pitchFamily="2" charset="-122"/>
                <a:ea typeface="DengXian" panose="02010600030101010101" pitchFamily="2" charset="-122"/>
                <a:cs typeface="Calibri"/>
              </a:rPr>
              <a:t>Printing Cost:</a:t>
            </a:r>
          </a:p>
          <a:p>
            <a:pPr algn="l"/>
            <a:r>
              <a:rPr lang="en-US" sz="1900" dirty="0">
                <a:solidFill>
                  <a:srgbClr val="3C4043"/>
                </a:solidFill>
                <a:latin typeface="DengXian" panose="02010600030101010101" pitchFamily="2" charset="-122"/>
                <a:ea typeface="DengXian" panose="02010600030101010101" pitchFamily="2" charset="-122"/>
                <a:cs typeface="Calibri"/>
              </a:rPr>
              <a:t>      Material charge HK$ 6 per gram (Basic charge HK$20)</a:t>
            </a:r>
            <a:endParaRPr lang="en-US" dirty="0">
              <a:solidFill>
                <a:srgbClr val="262626"/>
              </a:solidFill>
              <a:latin typeface="Calibri"/>
              <a:ea typeface="Calibri"/>
              <a:cs typeface="Calibri"/>
            </a:endParaRPr>
          </a:p>
          <a:p>
            <a:pPr marL="457200" indent="-457200" algn="l">
              <a:buChar char="•"/>
            </a:pPr>
            <a:endParaRPr lang="en-US" dirty="0">
              <a:solidFill>
                <a:srgbClr val="262626"/>
              </a:solidFill>
              <a:latin typeface="Calibri"/>
              <a:ea typeface="Calibri"/>
              <a:cs typeface="Calibri"/>
            </a:endParaRPr>
          </a:p>
        </p:txBody>
      </p:sp>
      <p:sp>
        <p:nvSpPr>
          <p:cNvPr id="6" name="標題 1">
            <a:extLst>
              <a:ext uri="{FF2B5EF4-FFF2-40B4-BE49-F238E27FC236}">
                <a16:creationId xmlns:a16="http://schemas.microsoft.com/office/drawing/2014/main" id="{890AEDD9-F2F2-C97A-D6DC-CDD886804F14}"/>
              </a:ext>
            </a:extLst>
          </p:cNvPr>
          <p:cNvSpPr txBox="1">
            <a:spLocks noGrp="1"/>
          </p:cNvSpPr>
          <p:nvPr>
            <p:ph type="ctrTitle"/>
          </p:nvPr>
        </p:nvSpPr>
        <p:spPr>
          <a:xfrm>
            <a:off x="1082675" y="328613"/>
            <a:ext cx="10490200" cy="11779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TW" sz="5400" b="1" dirty="0">
                <a:solidFill>
                  <a:schemeClr val="tx2"/>
                </a:solidFill>
                <a:latin typeface="Amasis MT Pro Black" panose="02040A04050005020304" pitchFamily="18" charset="0"/>
              </a:rPr>
              <a:t>SLA – </a:t>
            </a:r>
            <a:r>
              <a:rPr lang="en-US" altLang="zh-TW" sz="5400" b="1" dirty="0" err="1">
                <a:solidFill>
                  <a:schemeClr val="tx2"/>
                </a:solidFill>
                <a:latin typeface="Amasis MT Pro Black" panose="02040A04050005020304" pitchFamily="18" charset="0"/>
              </a:rPr>
              <a:t>Formlabs</a:t>
            </a:r>
            <a:r>
              <a:rPr lang="en-US" altLang="zh-TW" sz="5400" b="1" dirty="0">
                <a:solidFill>
                  <a:schemeClr val="tx2"/>
                </a:solidFill>
                <a:latin typeface="Amasis MT Pro Black" panose="02040A04050005020304" pitchFamily="18" charset="0"/>
              </a:rPr>
              <a:t> Form 2</a:t>
            </a:r>
            <a:endParaRPr lang="en-US" sz="5400" b="1" dirty="0">
              <a:solidFill>
                <a:schemeClr val="tx2"/>
              </a:solidFill>
              <a:latin typeface="Amasis MT Pro Black" panose="02040A04050005020304" pitchFamily="18" charset="0"/>
            </a:endParaRPr>
          </a:p>
        </p:txBody>
      </p:sp>
      <p:pic>
        <p:nvPicPr>
          <p:cNvPr id="2" name="圖片 1">
            <a:extLst>
              <a:ext uri="{FF2B5EF4-FFF2-40B4-BE49-F238E27FC236}">
                <a16:creationId xmlns:a16="http://schemas.microsoft.com/office/drawing/2014/main" id="{1BF3D25A-BCDF-E8DD-038E-09EC783FBB2C}"/>
              </a:ext>
            </a:extLst>
          </p:cNvPr>
          <p:cNvPicPr>
            <a:picLocks noChangeAspect="1"/>
          </p:cNvPicPr>
          <p:nvPr/>
        </p:nvPicPr>
        <p:blipFill>
          <a:blip r:embed="rId3"/>
          <a:stretch>
            <a:fillRect/>
          </a:stretch>
        </p:blipFill>
        <p:spPr>
          <a:xfrm>
            <a:off x="9305722" y="676195"/>
            <a:ext cx="2404847" cy="3474488"/>
          </a:xfrm>
          <a:prstGeom prst="rect">
            <a:avLst/>
          </a:prstGeom>
        </p:spPr>
      </p:pic>
      <p:pic>
        <p:nvPicPr>
          <p:cNvPr id="4" name="Picture 2" descr="A close-up of a white and grey object&#10;&#10;Description automatically generated">
            <a:extLst>
              <a:ext uri="{FF2B5EF4-FFF2-40B4-BE49-F238E27FC236}">
                <a16:creationId xmlns:a16="http://schemas.microsoft.com/office/drawing/2014/main" id="{4C2EAE03-F648-529C-B4D7-881B74464BA4}"/>
              </a:ext>
            </a:extLst>
          </p:cNvPr>
          <p:cNvPicPr>
            <a:picLocks noChangeAspect="1"/>
          </p:cNvPicPr>
          <p:nvPr/>
        </p:nvPicPr>
        <p:blipFill>
          <a:blip r:embed="rId4"/>
          <a:stretch>
            <a:fillRect/>
          </a:stretch>
        </p:blipFill>
        <p:spPr>
          <a:xfrm>
            <a:off x="4620451" y="3329202"/>
            <a:ext cx="4316921" cy="1907602"/>
          </a:xfrm>
          <a:prstGeom prst="rect">
            <a:avLst/>
          </a:prstGeom>
        </p:spPr>
      </p:pic>
    </p:spTree>
    <p:extLst>
      <p:ext uri="{BB962C8B-B14F-4D97-AF65-F5344CB8AC3E}">
        <p14:creationId xmlns:p14="http://schemas.microsoft.com/office/powerpoint/2010/main" val="408207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BD8AB40A-4374-4897-B5EE-9F8913476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副標題 2">
            <a:extLst>
              <a:ext uri="{FF2B5EF4-FFF2-40B4-BE49-F238E27FC236}">
                <a16:creationId xmlns:a16="http://schemas.microsoft.com/office/drawing/2014/main" id="{D14A9F9A-1E30-2FA1-3FB4-9AC41217A6E7}"/>
              </a:ext>
            </a:extLst>
          </p:cNvPr>
          <p:cNvSpPr>
            <a:spLocks noGrp="1"/>
          </p:cNvSpPr>
          <p:nvPr>
            <p:ph type="subTitle" idx="1"/>
          </p:nvPr>
        </p:nvSpPr>
        <p:spPr>
          <a:xfrm>
            <a:off x="1492429" y="1932715"/>
            <a:ext cx="10262885" cy="1496285"/>
          </a:xfrm>
        </p:spPr>
        <p:txBody>
          <a:bodyPr anchor="t">
            <a:normAutofit/>
          </a:bodyPr>
          <a:lstStyle/>
          <a:p>
            <a:pPr algn="l"/>
            <a:r>
              <a:rPr lang="en-US" sz="2000" dirty="0" err="1">
                <a:solidFill>
                  <a:srgbClr val="262626"/>
                </a:solidFill>
                <a:latin typeface="DengXian" panose="02010600030101010101" pitchFamily="2" charset="-122"/>
                <a:ea typeface="DengXian" panose="02010600030101010101" pitchFamily="2" charset="-122"/>
                <a:cs typeface="Calibri"/>
              </a:rPr>
              <a:t>PolyJet</a:t>
            </a:r>
            <a:r>
              <a:rPr lang="en-US" sz="2000" dirty="0">
                <a:solidFill>
                  <a:srgbClr val="262626"/>
                </a:solidFill>
                <a:latin typeface="DengXian" panose="02010600030101010101" pitchFamily="2" charset="-122"/>
                <a:ea typeface="DengXian" panose="02010600030101010101" pitchFamily="2" charset="-122"/>
                <a:cs typeface="Calibri"/>
              </a:rPr>
              <a:t> is a revolutionary multi-material jetting photopolymer 3D printing technology that offers a wide range of capabilities, including the creation of complex geometries, intricate details, full-color combinations, transparencies, and flexible parts - all in a single model. </a:t>
            </a:r>
          </a:p>
        </p:txBody>
      </p:sp>
      <p:grpSp>
        <p:nvGrpSpPr>
          <p:cNvPr id="1061" name="Group 1060">
            <a:extLst>
              <a:ext uri="{FF2B5EF4-FFF2-40B4-BE49-F238E27FC236}">
                <a16:creationId xmlns:a16="http://schemas.microsoft.com/office/drawing/2014/main" id="{2783379C-045E-4010-ABDC-A270A0AA1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4324" y="172386"/>
            <a:ext cx="2514948" cy="2170178"/>
            <a:chOff x="-305" y="0"/>
            <a:chExt cx="2514948" cy="2170178"/>
          </a:xfrm>
        </p:grpSpPr>
        <p:sp>
          <p:nvSpPr>
            <p:cNvPr id="1062" name="Freeform: Shape 1061">
              <a:extLst>
                <a:ext uri="{FF2B5EF4-FFF2-40B4-BE49-F238E27FC236}">
                  <a16:creationId xmlns:a16="http://schemas.microsoft.com/office/drawing/2014/main" id="{0B0AB1BF-11AE-4CFF-85EC-E51DBD316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Freeform: Shape 1063">
              <a:extLst>
                <a:ext uri="{FF2B5EF4-FFF2-40B4-BE49-F238E27FC236}">
                  <a16:creationId xmlns:a16="http://schemas.microsoft.com/office/drawing/2014/main" id="{F84FA27B-CD1F-421B-BB4F-B141F02FF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65" name="Freeform: Shape 1064">
              <a:extLst>
                <a:ext uri="{FF2B5EF4-FFF2-40B4-BE49-F238E27FC236}">
                  <a16:creationId xmlns:a16="http://schemas.microsoft.com/office/drawing/2014/main" id="{3CDBD6AB-1AC7-4807-9C34-01139BB7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7" name="Group 1066">
            <a:extLst>
              <a:ext uri="{FF2B5EF4-FFF2-40B4-BE49-F238E27FC236}">
                <a16:creationId xmlns:a16="http://schemas.microsoft.com/office/drawing/2014/main" id="{F5FDDF18-F156-4D2D-82C6-F55008E338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3" y="4560734"/>
            <a:ext cx="3061446" cy="2297265"/>
            <a:chOff x="-305" y="-1"/>
            <a:chExt cx="3832880" cy="2876136"/>
          </a:xfrm>
        </p:grpSpPr>
        <p:sp>
          <p:nvSpPr>
            <p:cNvPr id="1068" name="Freeform: Shape 1067">
              <a:extLst>
                <a:ext uri="{FF2B5EF4-FFF2-40B4-BE49-F238E27FC236}">
                  <a16:creationId xmlns:a16="http://schemas.microsoft.com/office/drawing/2014/main" id="{3822C29E-FFDD-45BC-A286-9C00C8E2D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Freeform: Shape 1068">
              <a:extLst>
                <a:ext uri="{FF2B5EF4-FFF2-40B4-BE49-F238E27FC236}">
                  <a16:creationId xmlns:a16="http://schemas.microsoft.com/office/drawing/2014/main" id="{C9E2381D-1763-4D42-A3A2-B2345DD35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Freeform: Shape 1069">
              <a:extLst>
                <a:ext uri="{FF2B5EF4-FFF2-40B4-BE49-F238E27FC236}">
                  <a16:creationId xmlns:a16="http://schemas.microsoft.com/office/drawing/2014/main" id="{D2A622D5-9532-4E0C-B9A8-DAEDD4646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Freeform: Shape 1070">
              <a:extLst>
                <a:ext uri="{FF2B5EF4-FFF2-40B4-BE49-F238E27FC236}">
                  <a16:creationId xmlns:a16="http://schemas.microsoft.com/office/drawing/2014/main" id="{5C0ABE88-5ADF-4A31-8505-78968DBB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標題 1">
            <a:extLst>
              <a:ext uri="{FF2B5EF4-FFF2-40B4-BE49-F238E27FC236}">
                <a16:creationId xmlns:a16="http://schemas.microsoft.com/office/drawing/2014/main" id="{FE48969B-3C96-B4C3-F6AB-2A0F73B2CA05}"/>
              </a:ext>
            </a:extLst>
          </p:cNvPr>
          <p:cNvSpPr txBox="1">
            <a:spLocks/>
          </p:cNvSpPr>
          <p:nvPr/>
        </p:nvSpPr>
        <p:spPr>
          <a:xfrm>
            <a:off x="1495475" y="754385"/>
            <a:ext cx="10620325" cy="11783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err="1">
                <a:solidFill>
                  <a:schemeClr val="tx2"/>
                </a:solidFill>
                <a:latin typeface="Amasis MT Pro Black" panose="02040A04050005020304" pitchFamily="18" charset="0"/>
              </a:rPr>
              <a:t>Polyjet</a:t>
            </a:r>
            <a:r>
              <a:rPr lang="en-US" altLang="zh-TW" sz="5400" b="1" dirty="0">
                <a:solidFill>
                  <a:schemeClr val="tx2"/>
                </a:solidFill>
                <a:latin typeface="Amasis MT Pro Black" panose="02040A04050005020304" pitchFamily="18" charset="0"/>
              </a:rPr>
              <a:t> - Technical principle</a:t>
            </a:r>
            <a:endParaRPr lang="en-US" sz="5400" b="1" dirty="0">
              <a:solidFill>
                <a:schemeClr val="tx2"/>
              </a:solidFill>
              <a:latin typeface="Amasis MT Pro Black" panose="02040A04050005020304" pitchFamily="18" charset="0"/>
            </a:endParaRPr>
          </a:p>
        </p:txBody>
      </p:sp>
      <p:pic>
        <p:nvPicPr>
          <p:cNvPr id="15" name="螢幕錄製 14">
            <a:hlinkClick r:id="" action="ppaction://media"/>
            <a:extLst>
              <a:ext uri="{FF2B5EF4-FFF2-40B4-BE49-F238E27FC236}">
                <a16:creationId xmlns:a16="http://schemas.microsoft.com/office/drawing/2014/main" id="{1549DE4D-40D6-85B4-DA16-2AD55B0A960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54892" y="3113463"/>
            <a:ext cx="5533615" cy="3085113"/>
          </a:xfrm>
          <a:prstGeom prst="rect">
            <a:avLst/>
          </a:prstGeom>
        </p:spPr>
      </p:pic>
    </p:spTree>
    <p:extLst>
      <p:ext uri="{BB962C8B-B14F-4D97-AF65-F5344CB8AC3E}">
        <p14:creationId xmlns:p14="http://schemas.microsoft.com/office/powerpoint/2010/main" val="3516109506"/>
      </p:ext>
    </p:extLst>
  </p:cSld>
  <p:clrMapOvr>
    <a:masterClrMapping/>
  </p:clrMapOvr>
  <mc:AlternateContent xmlns:mc="http://schemas.openxmlformats.org/markup-compatibility/2006" xmlns:p14="http://schemas.microsoft.com/office/powerpoint/2010/main">
    <mc:Choice Requires="p14">
      <p:transition spd="slow" p14:dur="2000" advTm="159000"/>
    </mc:Choice>
    <mc:Fallback xmlns="">
      <p:transition spd="slow" advTm="1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BD8AB40A-4374-4897-B5EE-9F8913476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1" name="Group 1060">
            <a:extLst>
              <a:ext uri="{FF2B5EF4-FFF2-40B4-BE49-F238E27FC236}">
                <a16:creationId xmlns:a16="http://schemas.microsoft.com/office/drawing/2014/main" id="{2783379C-045E-4010-ABDC-A270A0AA1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4324" y="172386"/>
            <a:ext cx="2514948" cy="2170178"/>
            <a:chOff x="-305" y="0"/>
            <a:chExt cx="2514948" cy="2170178"/>
          </a:xfrm>
        </p:grpSpPr>
        <p:sp>
          <p:nvSpPr>
            <p:cNvPr id="1062" name="Freeform: Shape 1061">
              <a:extLst>
                <a:ext uri="{FF2B5EF4-FFF2-40B4-BE49-F238E27FC236}">
                  <a16:creationId xmlns:a16="http://schemas.microsoft.com/office/drawing/2014/main" id="{0B0AB1BF-11AE-4CFF-85EC-E51DBD316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Freeform: Shape 1063">
              <a:extLst>
                <a:ext uri="{FF2B5EF4-FFF2-40B4-BE49-F238E27FC236}">
                  <a16:creationId xmlns:a16="http://schemas.microsoft.com/office/drawing/2014/main" id="{F84FA27B-CD1F-421B-BB4F-B141F02FF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65" name="Freeform: Shape 1064">
              <a:extLst>
                <a:ext uri="{FF2B5EF4-FFF2-40B4-BE49-F238E27FC236}">
                  <a16:creationId xmlns:a16="http://schemas.microsoft.com/office/drawing/2014/main" id="{3CDBD6AB-1AC7-4807-9C34-01139BB7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7" name="Group 1066">
            <a:extLst>
              <a:ext uri="{FF2B5EF4-FFF2-40B4-BE49-F238E27FC236}">
                <a16:creationId xmlns:a16="http://schemas.microsoft.com/office/drawing/2014/main" id="{F5FDDF18-F156-4D2D-82C6-F55008E338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3" y="4560734"/>
            <a:ext cx="3061446" cy="2297265"/>
            <a:chOff x="-305" y="-1"/>
            <a:chExt cx="3832880" cy="2876136"/>
          </a:xfrm>
        </p:grpSpPr>
        <p:sp>
          <p:nvSpPr>
            <p:cNvPr id="1068" name="Freeform: Shape 1067">
              <a:extLst>
                <a:ext uri="{FF2B5EF4-FFF2-40B4-BE49-F238E27FC236}">
                  <a16:creationId xmlns:a16="http://schemas.microsoft.com/office/drawing/2014/main" id="{3822C29E-FFDD-45BC-A286-9C00C8E2D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Freeform: Shape 1068">
              <a:extLst>
                <a:ext uri="{FF2B5EF4-FFF2-40B4-BE49-F238E27FC236}">
                  <a16:creationId xmlns:a16="http://schemas.microsoft.com/office/drawing/2014/main" id="{C9E2381D-1763-4D42-A3A2-B2345DD35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Freeform: Shape 1069">
              <a:extLst>
                <a:ext uri="{FF2B5EF4-FFF2-40B4-BE49-F238E27FC236}">
                  <a16:creationId xmlns:a16="http://schemas.microsoft.com/office/drawing/2014/main" id="{D2A622D5-9532-4E0C-B9A8-DAEDD4646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Freeform: Shape 1070">
              <a:extLst>
                <a:ext uri="{FF2B5EF4-FFF2-40B4-BE49-F238E27FC236}">
                  <a16:creationId xmlns:a16="http://schemas.microsoft.com/office/drawing/2014/main" id="{5C0ABE88-5ADF-4A31-8505-78968DBB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標題 1">
            <a:extLst>
              <a:ext uri="{FF2B5EF4-FFF2-40B4-BE49-F238E27FC236}">
                <a16:creationId xmlns:a16="http://schemas.microsoft.com/office/drawing/2014/main" id="{FE48969B-3C96-B4C3-F6AB-2A0F73B2CA05}"/>
              </a:ext>
            </a:extLst>
          </p:cNvPr>
          <p:cNvSpPr txBox="1">
            <a:spLocks/>
          </p:cNvSpPr>
          <p:nvPr/>
        </p:nvSpPr>
        <p:spPr>
          <a:xfrm>
            <a:off x="1495475" y="754385"/>
            <a:ext cx="9045809" cy="11783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err="1">
                <a:solidFill>
                  <a:schemeClr val="tx2"/>
                </a:solidFill>
                <a:latin typeface="Amasis MT Pro Black" panose="02040A04050005020304" pitchFamily="18" charset="0"/>
              </a:rPr>
              <a:t>Polyjet</a:t>
            </a:r>
            <a:r>
              <a:rPr lang="en-US" sz="5400" b="1" dirty="0">
                <a:solidFill>
                  <a:schemeClr val="tx2"/>
                </a:solidFill>
                <a:latin typeface="Amasis MT Pro Black" panose="02040A04050005020304" pitchFamily="18" charset="0"/>
              </a:rPr>
              <a:t> - Material  </a:t>
            </a:r>
          </a:p>
        </p:txBody>
      </p:sp>
      <p:sp>
        <p:nvSpPr>
          <p:cNvPr id="7" name="Content Placeholder 2">
            <a:extLst>
              <a:ext uri="{FF2B5EF4-FFF2-40B4-BE49-F238E27FC236}">
                <a16:creationId xmlns:a16="http://schemas.microsoft.com/office/drawing/2014/main" id="{6B06507B-194E-989B-86AC-8C3FF3E11B7B}"/>
              </a:ext>
            </a:extLst>
          </p:cNvPr>
          <p:cNvSpPr txBox="1">
            <a:spLocks/>
          </p:cNvSpPr>
          <p:nvPr/>
        </p:nvSpPr>
        <p:spPr>
          <a:xfrm>
            <a:off x="1403236" y="1819303"/>
            <a:ext cx="7046171" cy="444017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4300" algn="l"/>
            <a:r>
              <a:rPr lang="en-US" dirty="0" err="1">
                <a:solidFill>
                  <a:schemeClr val="tx1">
                    <a:lumMod val="95000"/>
                    <a:lumOff val="5000"/>
                  </a:schemeClr>
                </a:solidFill>
                <a:latin typeface="DengXian" panose="02010600030101010101" pitchFamily="2" charset="-122"/>
                <a:ea typeface="DengXian" panose="02010600030101010101" pitchFamily="2" charset="-122"/>
                <a:cs typeface="Calibri"/>
              </a:rPr>
              <a:t>VeroUltra</a:t>
            </a:r>
            <a:r>
              <a:rPr lang="en-US" dirty="0">
                <a:solidFill>
                  <a:schemeClr val="tx1">
                    <a:lumMod val="95000"/>
                    <a:lumOff val="5000"/>
                  </a:schemeClr>
                </a:solidFill>
                <a:latin typeface="DengXian" panose="02010600030101010101" pitchFamily="2" charset="-122"/>
                <a:ea typeface="DengXian" panose="02010600030101010101" pitchFamily="2" charset="-122"/>
                <a:cs typeface="Calibri"/>
              </a:rPr>
              <a:t>™ the newest formulation of Vero opaque photopolymer resins. It enables printing extremely thin parts while offering richer colors with richer textures and high quality texts.</a:t>
            </a:r>
          </a:p>
          <a:p>
            <a:pPr marL="114300" algn="l"/>
            <a:r>
              <a:rPr lang="en-US" b="1" u="sng" dirty="0">
                <a:solidFill>
                  <a:schemeClr val="tx1">
                    <a:lumMod val="95000"/>
                    <a:lumOff val="5000"/>
                  </a:schemeClr>
                </a:solidFill>
                <a:latin typeface="DengXian" panose="02010600030101010101" pitchFamily="2" charset="-122"/>
                <a:ea typeface="DengXian" panose="02010600030101010101" pitchFamily="2" charset="-122"/>
                <a:cs typeface="Calibri"/>
              </a:rPr>
              <a:t>Pros:</a:t>
            </a:r>
          </a:p>
          <a:p>
            <a:pPr marL="571500" indent="-457200" algn="l">
              <a:buFont typeface="Wingdings" panose="05000000000000000000" pitchFamily="2" charset="2"/>
              <a:buChar char="Ø"/>
            </a:pPr>
            <a:r>
              <a:rPr lang="en-US" altLang="ja-JP" sz="2000" dirty="0">
                <a:solidFill>
                  <a:schemeClr val="tx1">
                    <a:lumMod val="95000"/>
                    <a:lumOff val="5000"/>
                  </a:schemeClr>
                </a:solidFill>
                <a:latin typeface="DengXian" panose="02010600030101010101" pitchFamily="2" charset="-122"/>
                <a:ea typeface="DengXian" panose="02010600030101010101" pitchFamily="2" charset="-122"/>
              </a:rPr>
              <a:t>Allows for multiple materials and colors</a:t>
            </a:r>
          </a:p>
          <a:p>
            <a:pPr marL="571500" indent="-457200" algn="l">
              <a:buFont typeface="Wingdings" panose="05000000000000000000" pitchFamily="2" charset="2"/>
              <a:buChar char="Ø"/>
            </a:pPr>
            <a:r>
              <a:rPr lang="en-US" altLang="ja-JP" sz="2000" dirty="0">
                <a:solidFill>
                  <a:schemeClr val="tx1">
                    <a:lumMod val="95000"/>
                    <a:lumOff val="5000"/>
                  </a:schemeClr>
                </a:solidFill>
                <a:latin typeface="DengXian" panose="02010600030101010101" pitchFamily="2" charset="-122"/>
                <a:ea typeface="DengXian" panose="02010600030101010101" pitchFamily="2" charset="-122"/>
              </a:rPr>
              <a:t>High accuracy and quality</a:t>
            </a:r>
          </a:p>
          <a:p>
            <a:pPr marL="571500" indent="-457200" algn="l">
              <a:buFont typeface="Wingdings" panose="05000000000000000000" pitchFamily="2" charset="2"/>
              <a:buChar char="Ø"/>
            </a:pPr>
            <a:endParaRPr lang="en-US" sz="400" dirty="0">
              <a:solidFill>
                <a:schemeClr val="tx1">
                  <a:lumMod val="95000"/>
                  <a:lumOff val="5000"/>
                </a:schemeClr>
              </a:solidFill>
              <a:latin typeface="DengXian" panose="02010600030101010101" pitchFamily="2" charset="-122"/>
              <a:ea typeface="DengXian" panose="02010600030101010101" pitchFamily="2" charset="-122"/>
              <a:cs typeface="Calibri"/>
            </a:endParaRPr>
          </a:p>
          <a:p>
            <a:pPr marL="114300" algn="l"/>
            <a:r>
              <a:rPr lang="en-US" b="1" u="sng" dirty="0">
                <a:solidFill>
                  <a:schemeClr val="tx1">
                    <a:lumMod val="95000"/>
                    <a:lumOff val="5000"/>
                  </a:schemeClr>
                </a:solidFill>
                <a:latin typeface="DengXian" panose="02010600030101010101" pitchFamily="2" charset="-122"/>
                <a:ea typeface="DengXian" panose="02010600030101010101" pitchFamily="2" charset="-122"/>
                <a:cs typeface="Calibri"/>
              </a:rPr>
              <a:t>Cons:</a:t>
            </a:r>
          </a:p>
          <a:p>
            <a:pPr marL="457200" indent="-342900" algn="l">
              <a:buFont typeface="Wingdings" panose="05000000000000000000" pitchFamily="2" charset="2"/>
              <a:buChar char="Ø"/>
            </a:pPr>
            <a:r>
              <a:rPr lang="en-US" sz="2000" dirty="0">
                <a:solidFill>
                  <a:schemeClr val="tx1">
                    <a:lumMod val="95000"/>
                    <a:lumOff val="5000"/>
                  </a:schemeClr>
                </a:solidFill>
                <a:latin typeface="DengXian" panose="02010600030101010101" pitchFamily="2" charset="-122"/>
                <a:ea typeface="DengXian" panose="02010600030101010101" pitchFamily="2" charset="-122"/>
                <a:cs typeface="Calibri"/>
              </a:rPr>
              <a:t>Always requires support structures and 100% infill</a:t>
            </a:r>
          </a:p>
        </p:txBody>
      </p:sp>
      <p:pic>
        <p:nvPicPr>
          <p:cNvPr id="2" name="Picture 54" descr="A white cube with black and white squares&#10;&#10;Description automatically generated">
            <a:extLst>
              <a:ext uri="{FF2B5EF4-FFF2-40B4-BE49-F238E27FC236}">
                <a16:creationId xmlns:a16="http://schemas.microsoft.com/office/drawing/2014/main" id="{B3CA5EDF-B98A-D556-0818-47031D6DF061}"/>
              </a:ext>
            </a:extLst>
          </p:cNvPr>
          <p:cNvPicPr>
            <a:picLocks noChangeAspect="1"/>
          </p:cNvPicPr>
          <p:nvPr/>
        </p:nvPicPr>
        <p:blipFill>
          <a:blip r:embed="rId3"/>
          <a:stretch>
            <a:fillRect/>
          </a:stretch>
        </p:blipFill>
        <p:spPr>
          <a:xfrm>
            <a:off x="8751184" y="1543896"/>
            <a:ext cx="2743200" cy="2390400"/>
          </a:xfrm>
          <a:prstGeom prst="rect">
            <a:avLst/>
          </a:prstGeom>
        </p:spPr>
      </p:pic>
      <p:pic>
        <p:nvPicPr>
          <p:cNvPr id="5" name="Picture 55" descr="A close-up of a denture&#10;&#10;Description automatically generated">
            <a:extLst>
              <a:ext uri="{FF2B5EF4-FFF2-40B4-BE49-F238E27FC236}">
                <a16:creationId xmlns:a16="http://schemas.microsoft.com/office/drawing/2014/main" id="{7F0804E5-A073-628A-EBF0-A867ECEC2976}"/>
              </a:ext>
            </a:extLst>
          </p:cNvPr>
          <p:cNvPicPr>
            <a:picLocks noChangeAspect="1"/>
          </p:cNvPicPr>
          <p:nvPr/>
        </p:nvPicPr>
        <p:blipFill>
          <a:blip r:embed="rId4"/>
          <a:stretch>
            <a:fillRect/>
          </a:stretch>
        </p:blipFill>
        <p:spPr>
          <a:xfrm>
            <a:off x="7741261" y="4313786"/>
            <a:ext cx="3047502" cy="2164724"/>
          </a:xfrm>
          <a:prstGeom prst="rect">
            <a:avLst/>
          </a:prstGeom>
        </p:spPr>
      </p:pic>
    </p:spTree>
    <p:extLst>
      <p:ext uri="{BB962C8B-B14F-4D97-AF65-F5344CB8AC3E}">
        <p14:creationId xmlns:p14="http://schemas.microsoft.com/office/powerpoint/2010/main" val="2491269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BD8AB40A-4374-4897-B5EE-9F8913476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1" name="Group 1060">
            <a:extLst>
              <a:ext uri="{FF2B5EF4-FFF2-40B4-BE49-F238E27FC236}">
                <a16:creationId xmlns:a16="http://schemas.microsoft.com/office/drawing/2014/main" id="{2783379C-045E-4010-ABDC-A270A0AA1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6401" y="170308"/>
            <a:ext cx="2514948" cy="2174333"/>
            <a:chOff x="-305" y="-4155"/>
            <a:chExt cx="2514948" cy="2174333"/>
          </a:xfrm>
        </p:grpSpPr>
        <p:sp>
          <p:nvSpPr>
            <p:cNvPr id="1062" name="Freeform: Shape 1061">
              <a:extLst>
                <a:ext uri="{FF2B5EF4-FFF2-40B4-BE49-F238E27FC236}">
                  <a16:creationId xmlns:a16="http://schemas.microsoft.com/office/drawing/2014/main" id="{0B0AB1BF-11AE-4CFF-85EC-E51DBD316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Freeform: Shape 1062">
              <a:extLst>
                <a:ext uri="{FF2B5EF4-FFF2-40B4-BE49-F238E27FC236}">
                  <a16:creationId xmlns:a16="http://schemas.microsoft.com/office/drawing/2014/main" id="{526548A0-953E-4FBA-97A5-592ACAF42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Freeform: Shape 1063">
              <a:extLst>
                <a:ext uri="{FF2B5EF4-FFF2-40B4-BE49-F238E27FC236}">
                  <a16:creationId xmlns:a16="http://schemas.microsoft.com/office/drawing/2014/main" id="{F84FA27B-CD1F-421B-BB4F-B141F02FF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65" name="Freeform: Shape 1064">
              <a:extLst>
                <a:ext uri="{FF2B5EF4-FFF2-40B4-BE49-F238E27FC236}">
                  <a16:creationId xmlns:a16="http://schemas.microsoft.com/office/drawing/2014/main" id="{3CDBD6AB-1AC7-4807-9C34-01139BB7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7" name="Group 1066">
            <a:extLst>
              <a:ext uri="{FF2B5EF4-FFF2-40B4-BE49-F238E27FC236}">
                <a16:creationId xmlns:a16="http://schemas.microsoft.com/office/drawing/2014/main" id="{F5FDDF18-F156-4D2D-82C6-F55008E338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3" y="4560734"/>
            <a:ext cx="3061446" cy="2297265"/>
            <a:chOff x="-305" y="-1"/>
            <a:chExt cx="3832880" cy="2876136"/>
          </a:xfrm>
        </p:grpSpPr>
        <p:sp>
          <p:nvSpPr>
            <p:cNvPr id="1068" name="Freeform: Shape 1067">
              <a:extLst>
                <a:ext uri="{FF2B5EF4-FFF2-40B4-BE49-F238E27FC236}">
                  <a16:creationId xmlns:a16="http://schemas.microsoft.com/office/drawing/2014/main" id="{3822C29E-FFDD-45BC-A286-9C00C8E2D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Freeform: Shape 1068">
              <a:extLst>
                <a:ext uri="{FF2B5EF4-FFF2-40B4-BE49-F238E27FC236}">
                  <a16:creationId xmlns:a16="http://schemas.microsoft.com/office/drawing/2014/main" id="{C9E2381D-1763-4D42-A3A2-B2345DD35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Freeform: Shape 1069">
              <a:extLst>
                <a:ext uri="{FF2B5EF4-FFF2-40B4-BE49-F238E27FC236}">
                  <a16:creationId xmlns:a16="http://schemas.microsoft.com/office/drawing/2014/main" id="{D2A622D5-9532-4E0C-B9A8-DAEDD4646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Freeform: Shape 1070">
              <a:extLst>
                <a:ext uri="{FF2B5EF4-FFF2-40B4-BE49-F238E27FC236}">
                  <a16:creationId xmlns:a16="http://schemas.microsoft.com/office/drawing/2014/main" id="{5C0ABE88-5ADF-4A31-8505-78968DBB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副標題 2">
            <a:extLst>
              <a:ext uri="{FF2B5EF4-FFF2-40B4-BE49-F238E27FC236}">
                <a16:creationId xmlns:a16="http://schemas.microsoft.com/office/drawing/2014/main" id="{51FE1A0D-3DF8-65B9-686C-EE793D904019}"/>
              </a:ext>
            </a:extLst>
          </p:cNvPr>
          <p:cNvSpPr txBox="1">
            <a:spLocks/>
          </p:cNvSpPr>
          <p:nvPr/>
        </p:nvSpPr>
        <p:spPr>
          <a:xfrm>
            <a:off x="926715" y="1834541"/>
            <a:ext cx="10055454" cy="362103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rgbClr val="262626"/>
                </a:solidFill>
                <a:latin typeface="DengXian" panose="02010600030101010101" pitchFamily="2" charset="-122"/>
                <a:ea typeface="DengXian" panose="02010600030101010101" pitchFamily="2" charset="-122"/>
                <a:cs typeface="Calibri"/>
              </a:rPr>
              <a:t>Support file type: .</a:t>
            </a:r>
            <a:r>
              <a:rPr lang="en-US" dirty="0" err="1">
                <a:solidFill>
                  <a:srgbClr val="262626"/>
                </a:solidFill>
                <a:latin typeface="DengXian" panose="02010600030101010101" pitchFamily="2" charset="-122"/>
                <a:ea typeface="DengXian" panose="02010600030101010101" pitchFamily="2" charset="-122"/>
                <a:cs typeface="Calibri"/>
              </a:rPr>
              <a:t>stl</a:t>
            </a:r>
            <a:r>
              <a:rPr lang="en-US" dirty="0">
                <a:solidFill>
                  <a:srgbClr val="262626"/>
                </a:solidFill>
                <a:latin typeface="DengXian" panose="02010600030101010101" pitchFamily="2" charset="-122"/>
                <a:ea typeface="DengXian" panose="02010600030101010101" pitchFamily="2" charset="-122"/>
                <a:cs typeface="Calibri"/>
              </a:rPr>
              <a:t>, .obj(with .</a:t>
            </a:r>
            <a:r>
              <a:rPr lang="en-US" dirty="0" err="1">
                <a:solidFill>
                  <a:srgbClr val="262626"/>
                </a:solidFill>
                <a:latin typeface="DengXian" panose="02010600030101010101" pitchFamily="2" charset="-122"/>
                <a:ea typeface="DengXian" panose="02010600030101010101" pitchFamily="2" charset="-122"/>
                <a:cs typeface="Calibri"/>
              </a:rPr>
              <a:t>mtl</a:t>
            </a:r>
            <a:r>
              <a:rPr lang="en-US" dirty="0">
                <a:solidFill>
                  <a:srgbClr val="262626"/>
                </a:solidFill>
                <a:latin typeface="DengXian" panose="02010600030101010101" pitchFamily="2" charset="-122"/>
                <a:ea typeface="DengXian" panose="02010600030101010101" pitchFamily="2" charset="-122"/>
                <a:cs typeface="Calibri"/>
              </a:rPr>
              <a:t> for texture) or .3mf</a:t>
            </a:r>
          </a:p>
          <a:p>
            <a:pPr marL="342900" indent="-342900" algn="l">
              <a:buFont typeface="Arial" panose="020B0604020202020204" pitchFamily="34" charset="0"/>
              <a:buChar char="•"/>
            </a:pPr>
            <a:endParaRPr lang="en-US" dirty="0">
              <a:solidFill>
                <a:srgbClr val="262626"/>
              </a:solidFill>
              <a:latin typeface="DengXian" panose="02010600030101010101" pitchFamily="2" charset="-122"/>
              <a:ea typeface="DengXian" panose="02010600030101010101" pitchFamily="2" charset="-122"/>
              <a:cs typeface="Calibri"/>
            </a:endParaRPr>
          </a:p>
          <a:p>
            <a:pPr marL="342900" indent="-342900" algn="l">
              <a:buFont typeface="Arial" panose="020B0604020202020204" pitchFamily="34" charset="0"/>
              <a:buChar char="•"/>
            </a:pPr>
            <a:r>
              <a:rPr lang="en-US" dirty="0">
                <a:solidFill>
                  <a:srgbClr val="3C4043"/>
                </a:solidFill>
                <a:latin typeface="DengXian" panose="02010600030101010101" pitchFamily="2" charset="-122"/>
                <a:ea typeface="DengXian" panose="02010600030101010101" pitchFamily="2" charset="-122"/>
                <a:cs typeface="Calibri"/>
              </a:rPr>
              <a:t>Build volume:</a:t>
            </a:r>
          </a:p>
          <a:p>
            <a:pPr algn="l"/>
            <a:r>
              <a:rPr lang="en-US" dirty="0">
                <a:solidFill>
                  <a:srgbClr val="3C4043"/>
                </a:solidFill>
                <a:latin typeface="DengXian" panose="02010600030101010101" pitchFamily="2" charset="-122"/>
                <a:ea typeface="DengXian" panose="02010600030101010101" pitchFamily="2" charset="-122"/>
                <a:cs typeface="Calibri"/>
              </a:rPr>
              <a:t>   Round Print Tray with up to 1,174cm2 (182 in2 )</a:t>
            </a:r>
          </a:p>
          <a:p>
            <a:pPr algn="l"/>
            <a:r>
              <a:rPr lang="en-US" dirty="0">
                <a:solidFill>
                  <a:srgbClr val="3C4043"/>
                </a:solidFill>
                <a:latin typeface="DengXian" panose="02010600030101010101" pitchFamily="2" charset="-122"/>
                <a:ea typeface="DengXian" panose="02010600030101010101" pitchFamily="2" charset="-122"/>
                <a:cs typeface="Calibri"/>
              </a:rPr>
              <a:t>   Print Height: 190mm</a:t>
            </a:r>
          </a:p>
          <a:p>
            <a:pPr marL="342900" indent="-342900" algn="l">
              <a:buFont typeface="Arial" panose="020B0604020202020204" pitchFamily="34" charset="0"/>
              <a:buChar char="•"/>
            </a:pPr>
            <a:endParaRPr lang="en-US" sz="1900" dirty="0">
              <a:solidFill>
                <a:srgbClr val="3C4043"/>
              </a:solidFill>
              <a:latin typeface="DengXian" panose="02010600030101010101" pitchFamily="2" charset="-122"/>
              <a:ea typeface="DengXian" panose="02010600030101010101" pitchFamily="2" charset="-122"/>
              <a:cs typeface="Calibri"/>
            </a:endParaRPr>
          </a:p>
          <a:p>
            <a:pPr marL="342900" indent="-342900" algn="l">
              <a:buFont typeface="Arial" panose="020B0604020202020204" pitchFamily="34" charset="0"/>
              <a:buChar char="•"/>
            </a:pPr>
            <a:r>
              <a:rPr lang="en-US" dirty="0">
                <a:solidFill>
                  <a:srgbClr val="3C4043"/>
                </a:solidFill>
                <a:latin typeface="DengXian" panose="02010600030101010101" pitchFamily="2" charset="-122"/>
                <a:ea typeface="DengXian" panose="02010600030101010101" pitchFamily="2" charset="-122"/>
                <a:cs typeface="Calibri"/>
              </a:rPr>
              <a:t>Printing Cost:</a:t>
            </a:r>
          </a:p>
          <a:p>
            <a:pPr algn="l"/>
            <a:r>
              <a:rPr lang="en-US" sz="1900" dirty="0">
                <a:solidFill>
                  <a:srgbClr val="3C4043"/>
                </a:solidFill>
                <a:latin typeface="DengXian" panose="02010600030101010101" pitchFamily="2" charset="-122"/>
                <a:ea typeface="DengXian" panose="02010600030101010101" pitchFamily="2" charset="-122"/>
                <a:cs typeface="Calibri"/>
              </a:rPr>
              <a:t>     Material charge HK$2 per gram </a:t>
            </a:r>
          </a:p>
        </p:txBody>
      </p:sp>
      <p:sp>
        <p:nvSpPr>
          <p:cNvPr id="6" name="標題 1">
            <a:extLst>
              <a:ext uri="{FF2B5EF4-FFF2-40B4-BE49-F238E27FC236}">
                <a16:creationId xmlns:a16="http://schemas.microsoft.com/office/drawing/2014/main" id="{890AEDD9-F2F2-C97A-D6DC-CDD886804F14}"/>
              </a:ext>
            </a:extLst>
          </p:cNvPr>
          <p:cNvSpPr txBox="1">
            <a:spLocks noGrp="1"/>
          </p:cNvSpPr>
          <p:nvPr>
            <p:ph type="ctrTitle"/>
          </p:nvPr>
        </p:nvSpPr>
        <p:spPr>
          <a:xfrm>
            <a:off x="1082675" y="328613"/>
            <a:ext cx="10490200" cy="1177925"/>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err="1">
                <a:solidFill>
                  <a:schemeClr val="tx2"/>
                </a:solidFill>
                <a:latin typeface="Amasis MT Pro Black" panose="02040A04050005020304" pitchFamily="18" charset="0"/>
              </a:rPr>
              <a:t>Polyjet</a:t>
            </a:r>
            <a:r>
              <a:rPr lang="en-US" sz="5400" b="1" dirty="0">
                <a:solidFill>
                  <a:schemeClr val="tx2"/>
                </a:solidFill>
                <a:latin typeface="Amasis MT Pro Black" panose="02040A04050005020304" pitchFamily="18" charset="0"/>
              </a:rPr>
              <a:t> – </a:t>
            </a:r>
            <a:r>
              <a:rPr lang="en-US" sz="4000" b="1" dirty="0">
                <a:solidFill>
                  <a:schemeClr val="tx2"/>
                </a:solidFill>
                <a:latin typeface="Amasis MT Pro Black" panose="02040A04050005020304" pitchFamily="18" charset="0"/>
              </a:rPr>
              <a:t>Stratasys J55 Prime Printer </a:t>
            </a:r>
            <a:endParaRPr lang="en-US" sz="5400" b="1" dirty="0">
              <a:solidFill>
                <a:schemeClr val="tx2"/>
              </a:solidFill>
              <a:latin typeface="Amasis MT Pro Black" panose="02040A04050005020304" pitchFamily="18" charset="0"/>
            </a:endParaRPr>
          </a:p>
        </p:txBody>
      </p:sp>
      <p:pic>
        <p:nvPicPr>
          <p:cNvPr id="3" name="圖片 2">
            <a:extLst>
              <a:ext uri="{FF2B5EF4-FFF2-40B4-BE49-F238E27FC236}">
                <a16:creationId xmlns:a16="http://schemas.microsoft.com/office/drawing/2014/main" id="{B58268E3-B5F3-0E57-5A4C-C90010B1DEF5}"/>
              </a:ext>
            </a:extLst>
          </p:cNvPr>
          <p:cNvPicPr>
            <a:picLocks noChangeAspect="1"/>
          </p:cNvPicPr>
          <p:nvPr/>
        </p:nvPicPr>
        <p:blipFill>
          <a:blip r:embed="rId3"/>
          <a:stretch>
            <a:fillRect/>
          </a:stretch>
        </p:blipFill>
        <p:spPr>
          <a:xfrm>
            <a:off x="8537825" y="1712283"/>
            <a:ext cx="2899588" cy="4674336"/>
          </a:xfrm>
          <a:prstGeom prst="rect">
            <a:avLst/>
          </a:prstGeom>
        </p:spPr>
      </p:pic>
    </p:spTree>
    <p:extLst>
      <p:ext uri="{BB962C8B-B14F-4D97-AF65-F5344CB8AC3E}">
        <p14:creationId xmlns:p14="http://schemas.microsoft.com/office/powerpoint/2010/main" val="789439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6" name="Rectangle 1075">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Rectangle 1077">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080" name="Group 1079">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1081" name="Freeform: Shape 1080">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2" name="Freeform: Shape 1081">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3" name="Freeform: Shape 1082">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4" name="Freeform: Shape 1083">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5" name="Freeform: Shape 1084">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6" name="Freeform: Shape 1085">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7" name="Freeform: Shape 1086">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標題 1">
            <a:extLst>
              <a:ext uri="{FF2B5EF4-FFF2-40B4-BE49-F238E27FC236}">
                <a16:creationId xmlns:a16="http://schemas.microsoft.com/office/drawing/2014/main" id="{4991B54F-0AF4-5E56-3B24-2BA52E4B740D}"/>
              </a:ext>
            </a:extLst>
          </p:cNvPr>
          <p:cNvSpPr>
            <a:spLocks noGrp="1"/>
          </p:cNvSpPr>
          <p:nvPr>
            <p:ph type="ctrTitle"/>
          </p:nvPr>
        </p:nvSpPr>
        <p:spPr>
          <a:xfrm>
            <a:off x="1623866" y="1747236"/>
            <a:ext cx="8851880" cy="2031055"/>
          </a:xfrm>
        </p:spPr>
        <p:txBody>
          <a:bodyPr>
            <a:normAutofit/>
          </a:bodyPr>
          <a:lstStyle/>
          <a:p>
            <a:r>
              <a:rPr lang="en-US" sz="5400" dirty="0">
                <a:solidFill>
                  <a:schemeClr val="tx2"/>
                </a:solidFill>
                <a:latin typeface="Amasis MT Pro Black" panose="02040A04050005020304" pitchFamily="18" charset="0"/>
              </a:rPr>
              <a:t>Post-processing work</a:t>
            </a:r>
            <a:endParaRPr lang="en-US" altLang="ja-JP" sz="5200" b="1" dirty="0">
              <a:solidFill>
                <a:schemeClr val="tx2"/>
              </a:solidFill>
              <a:latin typeface="Amasis MT Pro Black" panose="02040A04050005020304" pitchFamily="18" charset="0"/>
              <a:ea typeface="Calibri Light"/>
              <a:cs typeface="Calibri Light"/>
            </a:endParaRPr>
          </a:p>
        </p:txBody>
      </p:sp>
    </p:spTree>
    <p:extLst>
      <p:ext uri="{BB962C8B-B14F-4D97-AF65-F5344CB8AC3E}">
        <p14:creationId xmlns:p14="http://schemas.microsoft.com/office/powerpoint/2010/main" val="104730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BD8AB40A-4374-4897-B5EE-9F8913476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1" name="Group 1060">
            <a:extLst>
              <a:ext uri="{FF2B5EF4-FFF2-40B4-BE49-F238E27FC236}">
                <a16:creationId xmlns:a16="http://schemas.microsoft.com/office/drawing/2014/main" id="{2783379C-045E-4010-ABDC-A270A0AA1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4324" y="172386"/>
            <a:ext cx="2514948" cy="2170178"/>
            <a:chOff x="-305" y="0"/>
            <a:chExt cx="2514948" cy="2170178"/>
          </a:xfrm>
        </p:grpSpPr>
        <p:sp>
          <p:nvSpPr>
            <p:cNvPr id="1062" name="Freeform: Shape 1061">
              <a:extLst>
                <a:ext uri="{FF2B5EF4-FFF2-40B4-BE49-F238E27FC236}">
                  <a16:creationId xmlns:a16="http://schemas.microsoft.com/office/drawing/2014/main" id="{0B0AB1BF-11AE-4CFF-85EC-E51DBD316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Freeform: Shape 1063">
              <a:extLst>
                <a:ext uri="{FF2B5EF4-FFF2-40B4-BE49-F238E27FC236}">
                  <a16:creationId xmlns:a16="http://schemas.microsoft.com/office/drawing/2014/main" id="{F84FA27B-CD1F-421B-BB4F-B141F02FF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65" name="Freeform: Shape 1064">
              <a:extLst>
                <a:ext uri="{FF2B5EF4-FFF2-40B4-BE49-F238E27FC236}">
                  <a16:creationId xmlns:a16="http://schemas.microsoft.com/office/drawing/2014/main" id="{3CDBD6AB-1AC7-4807-9C34-01139BB7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7" name="Group 1066">
            <a:extLst>
              <a:ext uri="{FF2B5EF4-FFF2-40B4-BE49-F238E27FC236}">
                <a16:creationId xmlns:a16="http://schemas.microsoft.com/office/drawing/2014/main" id="{F5FDDF18-F156-4D2D-82C6-F55008E338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3" y="4560734"/>
            <a:ext cx="3061446" cy="2297265"/>
            <a:chOff x="-305" y="-1"/>
            <a:chExt cx="3832880" cy="2876136"/>
          </a:xfrm>
        </p:grpSpPr>
        <p:sp>
          <p:nvSpPr>
            <p:cNvPr id="1068" name="Freeform: Shape 1067">
              <a:extLst>
                <a:ext uri="{FF2B5EF4-FFF2-40B4-BE49-F238E27FC236}">
                  <a16:creationId xmlns:a16="http://schemas.microsoft.com/office/drawing/2014/main" id="{3822C29E-FFDD-45BC-A286-9C00C8E2D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Freeform: Shape 1068">
              <a:extLst>
                <a:ext uri="{FF2B5EF4-FFF2-40B4-BE49-F238E27FC236}">
                  <a16:creationId xmlns:a16="http://schemas.microsoft.com/office/drawing/2014/main" id="{C9E2381D-1763-4D42-A3A2-B2345DD35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Freeform: Shape 1069">
              <a:extLst>
                <a:ext uri="{FF2B5EF4-FFF2-40B4-BE49-F238E27FC236}">
                  <a16:creationId xmlns:a16="http://schemas.microsoft.com/office/drawing/2014/main" id="{D2A622D5-9532-4E0C-B9A8-DAEDD4646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Freeform: Shape 1070">
              <a:extLst>
                <a:ext uri="{FF2B5EF4-FFF2-40B4-BE49-F238E27FC236}">
                  <a16:creationId xmlns:a16="http://schemas.microsoft.com/office/drawing/2014/main" id="{5C0ABE88-5ADF-4A31-8505-78968DBB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標題 1">
            <a:extLst>
              <a:ext uri="{FF2B5EF4-FFF2-40B4-BE49-F238E27FC236}">
                <a16:creationId xmlns:a16="http://schemas.microsoft.com/office/drawing/2014/main" id="{FE48969B-3C96-B4C3-F6AB-2A0F73B2CA05}"/>
              </a:ext>
            </a:extLst>
          </p:cNvPr>
          <p:cNvSpPr txBox="1">
            <a:spLocks/>
          </p:cNvSpPr>
          <p:nvPr/>
        </p:nvSpPr>
        <p:spPr>
          <a:xfrm>
            <a:off x="1495475" y="754385"/>
            <a:ext cx="9045809" cy="11783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solidFill>
                  <a:schemeClr val="tx2"/>
                </a:solidFill>
                <a:latin typeface="Amasis MT Pro Black" panose="02040A04050005020304" pitchFamily="18" charset="0"/>
              </a:rPr>
              <a:t>Post-processing work</a:t>
            </a:r>
          </a:p>
        </p:txBody>
      </p:sp>
      <p:sp>
        <p:nvSpPr>
          <p:cNvPr id="3" name="文字方塊 2">
            <a:extLst>
              <a:ext uri="{FF2B5EF4-FFF2-40B4-BE49-F238E27FC236}">
                <a16:creationId xmlns:a16="http://schemas.microsoft.com/office/drawing/2014/main" id="{C903E1D8-20A6-A35B-95F1-3847EDB43F90}"/>
              </a:ext>
            </a:extLst>
          </p:cNvPr>
          <p:cNvSpPr txBox="1"/>
          <p:nvPr/>
        </p:nvSpPr>
        <p:spPr>
          <a:xfrm>
            <a:off x="405732" y="5943009"/>
            <a:ext cx="8812090" cy="646331"/>
          </a:xfrm>
          <a:prstGeom prst="rect">
            <a:avLst/>
          </a:prstGeom>
          <a:noFill/>
        </p:spPr>
        <p:txBody>
          <a:bodyPr wrap="square">
            <a:spAutoFit/>
          </a:bodyPr>
          <a:lstStyle/>
          <a:p>
            <a:r>
              <a:rPr lang="en-US" b="1" dirty="0">
                <a:latin typeface="DengXian" panose="02010600030101010101" pitchFamily="2" charset="-122"/>
                <a:ea typeface="DengXian" panose="02010600030101010101" pitchFamily="2" charset="-122"/>
              </a:rPr>
              <a:t>More details:</a:t>
            </a:r>
            <a:endParaRPr lang="en-US" b="1" dirty="0">
              <a:latin typeface="DengXian" panose="02010600030101010101" pitchFamily="2" charset="-122"/>
              <a:ea typeface="DengXian" panose="02010600030101010101" pitchFamily="2" charset="-122"/>
              <a:hlinkClick r:id="rId3">
                <a:extLst>
                  <a:ext uri="{A12FA001-AC4F-418D-AE19-62706E023703}">
                    <ahyp:hlinkClr xmlns:ahyp="http://schemas.microsoft.com/office/drawing/2018/hyperlinkcolor" val="tx"/>
                  </a:ext>
                </a:extLst>
              </a:hlinkClick>
            </a:endParaRPr>
          </a:p>
          <a:p>
            <a:r>
              <a:rPr lang="en-US" dirty="0">
                <a:solidFill>
                  <a:srgbClr val="0563C1"/>
                </a:solidFill>
                <a:latin typeface="DengXian" panose="02010600030101010101" pitchFamily="2" charset="-122"/>
                <a:ea typeface="DengXian" panose="02010600030101010101" pitchFamily="2" charset="-122"/>
                <a:hlinkClick r:id="rId3">
                  <a:extLst>
                    <a:ext uri="{A12FA001-AC4F-418D-AE19-62706E023703}">
                      <ahyp:hlinkClr xmlns:ahyp="http://schemas.microsoft.com/office/drawing/2018/hyperlinkcolor" val="tx"/>
                    </a:ext>
                  </a:extLst>
                </a:hlinkClick>
              </a:rPr>
              <a:t>https://all3dp.com/2/fdm-3d-printing-post-processing-an-overview-for-beginners/</a:t>
            </a:r>
            <a:r>
              <a:rPr lang="en-US" dirty="0">
                <a:latin typeface="DengXian" panose="02010600030101010101" pitchFamily="2" charset="-122"/>
                <a:ea typeface="DengXian" panose="02010600030101010101" pitchFamily="2" charset="-122"/>
              </a:rPr>
              <a:t> </a:t>
            </a:r>
          </a:p>
        </p:txBody>
      </p:sp>
      <p:sp>
        <p:nvSpPr>
          <p:cNvPr id="8" name="文字方塊 7">
            <a:extLst>
              <a:ext uri="{FF2B5EF4-FFF2-40B4-BE49-F238E27FC236}">
                <a16:creationId xmlns:a16="http://schemas.microsoft.com/office/drawing/2014/main" id="{9FE7B05F-CE2A-B8F0-AF91-708981993B5A}"/>
              </a:ext>
            </a:extLst>
          </p:cNvPr>
          <p:cNvSpPr txBox="1"/>
          <p:nvPr/>
        </p:nvSpPr>
        <p:spPr>
          <a:xfrm>
            <a:off x="1472650" y="2288842"/>
            <a:ext cx="3389495" cy="584775"/>
          </a:xfrm>
          <a:prstGeom prst="rect">
            <a:avLst/>
          </a:prstGeom>
          <a:noFill/>
        </p:spPr>
        <p:txBody>
          <a:bodyPr wrap="square">
            <a:spAutoFit/>
          </a:bodyPr>
          <a:lstStyle/>
          <a:p>
            <a:r>
              <a:rPr lang="en-US" sz="3200" b="1" dirty="0">
                <a:solidFill>
                  <a:srgbClr val="0070C0"/>
                </a:solidFill>
              </a:rPr>
              <a:t>Support Removal</a:t>
            </a:r>
          </a:p>
        </p:txBody>
      </p:sp>
      <p:sp>
        <p:nvSpPr>
          <p:cNvPr id="10" name="文字方塊 9">
            <a:extLst>
              <a:ext uri="{FF2B5EF4-FFF2-40B4-BE49-F238E27FC236}">
                <a16:creationId xmlns:a16="http://schemas.microsoft.com/office/drawing/2014/main" id="{B20507A1-205C-CD20-DDFB-9731084D0770}"/>
              </a:ext>
            </a:extLst>
          </p:cNvPr>
          <p:cNvSpPr txBox="1"/>
          <p:nvPr/>
        </p:nvSpPr>
        <p:spPr>
          <a:xfrm>
            <a:off x="2809396" y="3695817"/>
            <a:ext cx="1973619" cy="646331"/>
          </a:xfrm>
          <a:prstGeom prst="rect">
            <a:avLst/>
          </a:prstGeom>
          <a:noFill/>
        </p:spPr>
        <p:txBody>
          <a:bodyPr wrap="square">
            <a:spAutoFit/>
          </a:bodyPr>
          <a:lstStyle/>
          <a:p>
            <a:r>
              <a:rPr lang="en-US" sz="3600" b="1" dirty="0">
                <a:solidFill>
                  <a:srgbClr val="FF0000"/>
                </a:solidFill>
              </a:rPr>
              <a:t>Sanding</a:t>
            </a:r>
          </a:p>
        </p:txBody>
      </p:sp>
      <p:sp>
        <p:nvSpPr>
          <p:cNvPr id="16" name="文字方塊 15">
            <a:extLst>
              <a:ext uri="{FF2B5EF4-FFF2-40B4-BE49-F238E27FC236}">
                <a16:creationId xmlns:a16="http://schemas.microsoft.com/office/drawing/2014/main" id="{9C07DCFD-66BB-A4FF-B2D8-406DE00BAFC8}"/>
              </a:ext>
            </a:extLst>
          </p:cNvPr>
          <p:cNvSpPr txBox="1"/>
          <p:nvPr/>
        </p:nvSpPr>
        <p:spPr>
          <a:xfrm>
            <a:off x="6627947" y="3444180"/>
            <a:ext cx="6097464" cy="923330"/>
          </a:xfrm>
          <a:prstGeom prst="rect">
            <a:avLst/>
          </a:prstGeom>
          <a:noFill/>
        </p:spPr>
        <p:txBody>
          <a:bodyPr wrap="square">
            <a:spAutoFit/>
          </a:bodyPr>
          <a:lstStyle/>
          <a:p>
            <a:r>
              <a:rPr lang="en-US" sz="5400" b="1" dirty="0">
                <a:solidFill>
                  <a:schemeClr val="accent2"/>
                </a:solidFill>
              </a:rPr>
              <a:t>Gluing</a:t>
            </a:r>
          </a:p>
        </p:txBody>
      </p:sp>
      <p:sp>
        <p:nvSpPr>
          <p:cNvPr id="18" name="文字方塊 17">
            <a:extLst>
              <a:ext uri="{FF2B5EF4-FFF2-40B4-BE49-F238E27FC236}">
                <a16:creationId xmlns:a16="http://schemas.microsoft.com/office/drawing/2014/main" id="{4E6BE409-8BAE-E847-6D01-1F7703369FA9}"/>
              </a:ext>
            </a:extLst>
          </p:cNvPr>
          <p:cNvSpPr txBox="1"/>
          <p:nvPr/>
        </p:nvSpPr>
        <p:spPr>
          <a:xfrm>
            <a:off x="6016957" y="2467553"/>
            <a:ext cx="3200865" cy="523220"/>
          </a:xfrm>
          <a:prstGeom prst="rect">
            <a:avLst/>
          </a:prstGeom>
          <a:noFill/>
        </p:spPr>
        <p:txBody>
          <a:bodyPr wrap="square">
            <a:spAutoFit/>
          </a:bodyPr>
          <a:lstStyle/>
          <a:p>
            <a:r>
              <a:rPr lang="en-US" sz="2800" b="1" dirty="0">
                <a:solidFill>
                  <a:srgbClr val="00B050"/>
                </a:solidFill>
              </a:rPr>
              <a:t>Priming &amp; Painting</a:t>
            </a:r>
          </a:p>
        </p:txBody>
      </p:sp>
      <p:sp>
        <p:nvSpPr>
          <p:cNvPr id="20" name="文字方塊 19">
            <a:extLst>
              <a:ext uri="{FF2B5EF4-FFF2-40B4-BE49-F238E27FC236}">
                <a16:creationId xmlns:a16="http://schemas.microsoft.com/office/drawing/2014/main" id="{BC17B8D7-F5BF-2C5C-3A07-4D0FAF8F3B8C}"/>
              </a:ext>
            </a:extLst>
          </p:cNvPr>
          <p:cNvSpPr txBox="1"/>
          <p:nvPr/>
        </p:nvSpPr>
        <p:spPr>
          <a:xfrm>
            <a:off x="4685570" y="4198545"/>
            <a:ext cx="3746253" cy="923330"/>
          </a:xfrm>
          <a:prstGeom prst="rect">
            <a:avLst/>
          </a:prstGeom>
          <a:noFill/>
        </p:spPr>
        <p:txBody>
          <a:bodyPr wrap="square">
            <a:spAutoFit/>
          </a:bodyPr>
          <a:lstStyle/>
          <a:p>
            <a:r>
              <a:rPr lang="en-US" sz="5400" b="1" dirty="0">
                <a:solidFill>
                  <a:srgbClr val="92D050"/>
                </a:solidFill>
              </a:rPr>
              <a:t>Smoothing</a:t>
            </a:r>
          </a:p>
        </p:txBody>
      </p:sp>
      <p:sp>
        <p:nvSpPr>
          <p:cNvPr id="22" name="文字方塊 21">
            <a:extLst>
              <a:ext uri="{FF2B5EF4-FFF2-40B4-BE49-F238E27FC236}">
                <a16:creationId xmlns:a16="http://schemas.microsoft.com/office/drawing/2014/main" id="{DF6259F4-2BF3-BADC-49AF-54F0822C1D25}"/>
              </a:ext>
            </a:extLst>
          </p:cNvPr>
          <p:cNvSpPr txBox="1"/>
          <p:nvPr/>
        </p:nvSpPr>
        <p:spPr>
          <a:xfrm>
            <a:off x="2092503" y="4451419"/>
            <a:ext cx="2365197" cy="584775"/>
          </a:xfrm>
          <a:prstGeom prst="rect">
            <a:avLst/>
          </a:prstGeom>
          <a:noFill/>
        </p:spPr>
        <p:txBody>
          <a:bodyPr wrap="square">
            <a:spAutoFit/>
          </a:bodyPr>
          <a:lstStyle/>
          <a:p>
            <a:r>
              <a:rPr lang="en-US" sz="3200" b="1" dirty="0">
                <a:solidFill>
                  <a:schemeClr val="accent2">
                    <a:lumMod val="75000"/>
                  </a:schemeClr>
                </a:solidFill>
              </a:rPr>
              <a:t>Polishing</a:t>
            </a:r>
          </a:p>
        </p:txBody>
      </p:sp>
      <p:sp>
        <p:nvSpPr>
          <p:cNvPr id="26" name="文字方塊 25">
            <a:extLst>
              <a:ext uri="{FF2B5EF4-FFF2-40B4-BE49-F238E27FC236}">
                <a16:creationId xmlns:a16="http://schemas.microsoft.com/office/drawing/2014/main" id="{3CD01749-2161-2D4A-6F41-A52F79A742F0}"/>
              </a:ext>
            </a:extLst>
          </p:cNvPr>
          <p:cNvSpPr txBox="1"/>
          <p:nvPr/>
        </p:nvSpPr>
        <p:spPr>
          <a:xfrm>
            <a:off x="3848717" y="2925120"/>
            <a:ext cx="3589575" cy="707886"/>
          </a:xfrm>
          <a:prstGeom prst="rect">
            <a:avLst/>
          </a:prstGeom>
          <a:noFill/>
        </p:spPr>
        <p:txBody>
          <a:bodyPr wrap="square">
            <a:spAutoFit/>
          </a:bodyPr>
          <a:lstStyle/>
          <a:p>
            <a:r>
              <a:rPr lang="en-US" sz="4000" b="1" dirty="0">
                <a:solidFill>
                  <a:srgbClr val="7030A0"/>
                </a:solidFill>
              </a:rPr>
              <a:t>Epoxy Coating</a:t>
            </a:r>
          </a:p>
        </p:txBody>
      </p:sp>
    </p:spTree>
    <p:extLst>
      <p:ext uri="{BB962C8B-B14F-4D97-AF65-F5344CB8AC3E}">
        <p14:creationId xmlns:p14="http://schemas.microsoft.com/office/powerpoint/2010/main" val="3242891445"/>
      </p:ext>
    </p:extLst>
  </p:cSld>
  <p:clrMapOvr>
    <a:masterClrMapping/>
  </p:clrMapOvr>
  <mc:AlternateContent xmlns:mc="http://schemas.openxmlformats.org/markup-compatibility/2006" xmlns:p14="http://schemas.microsoft.com/office/powerpoint/2010/main">
    <mc:Choice Requires="p14">
      <p:transition spd="slow" p14:dur="2000" advTm="159000"/>
    </mc:Choice>
    <mc:Fallback xmlns="">
      <p:transition spd="slow" advTm="159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BD8AB40A-4374-4897-B5EE-9F8913476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4991B54F-0AF4-5E56-3B24-2BA52E4B740D}"/>
              </a:ext>
            </a:extLst>
          </p:cNvPr>
          <p:cNvSpPr>
            <a:spLocks noGrp="1"/>
          </p:cNvSpPr>
          <p:nvPr>
            <p:ph type="ctrTitle"/>
          </p:nvPr>
        </p:nvSpPr>
        <p:spPr>
          <a:xfrm>
            <a:off x="1150611" y="186822"/>
            <a:ext cx="10489818" cy="1178329"/>
          </a:xfrm>
        </p:spPr>
        <p:txBody>
          <a:bodyPr anchor="b">
            <a:normAutofit/>
          </a:bodyPr>
          <a:lstStyle/>
          <a:p>
            <a:pPr algn="l"/>
            <a:r>
              <a:rPr lang="en-US" sz="5400" dirty="0">
                <a:solidFill>
                  <a:schemeClr val="tx2"/>
                </a:solidFill>
                <a:latin typeface="Amasis MT Pro Black" panose="02040A04050005020304" pitchFamily="18" charset="0"/>
              </a:rPr>
              <a:t>3D Modeling from Zero</a:t>
            </a:r>
            <a:endParaRPr lang="en-US" sz="5400" b="1" dirty="0">
              <a:solidFill>
                <a:schemeClr val="tx2"/>
              </a:solidFill>
              <a:latin typeface="Amasis MT Pro Black" panose="02040A04050005020304" pitchFamily="18" charset="0"/>
            </a:endParaRPr>
          </a:p>
        </p:txBody>
      </p:sp>
      <p:sp>
        <p:nvSpPr>
          <p:cNvPr id="3" name="副標題 2">
            <a:extLst>
              <a:ext uri="{FF2B5EF4-FFF2-40B4-BE49-F238E27FC236}">
                <a16:creationId xmlns:a16="http://schemas.microsoft.com/office/drawing/2014/main" id="{D14A9F9A-1E30-2FA1-3FB4-9AC41217A6E7}"/>
              </a:ext>
            </a:extLst>
          </p:cNvPr>
          <p:cNvSpPr>
            <a:spLocks noGrp="1"/>
          </p:cNvSpPr>
          <p:nvPr>
            <p:ph type="subTitle" idx="1"/>
          </p:nvPr>
        </p:nvSpPr>
        <p:spPr>
          <a:xfrm>
            <a:off x="1150611" y="1699009"/>
            <a:ext cx="10055454" cy="4631408"/>
          </a:xfrm>
        </p:spPr>
        <p:txBody>
          <a:bodyPr anchor="t">
            <a:normAutofit/>
          </a:bodyPr>
          <a:lstStyle/>
          <a:p>
            <a:pPr algn="l"/>
            <a:r>
              <a:rPr lang="en-US" sz="2800" dirty="0">
                <a:solidFill>
                  <a:schemeClr val="tx1">
                    <a:lumMod val="75000"/>
                    <a:lumOff val="25000"/>
                  </a:schemeClr>
                </a:solidFill>
                <a:latin typeface="DengXian" panose="02010600030101010101" pitchFamily="2" charset="-122"/>
                <a:ea typeface="DengXian" panose="02010600030101010101" pitchFamily="2" charset="-122"/>
                <a:cs typeface="Calibri"/>
              </a:rPr>
              <a:t>You can create your 3D model by different computer-aided design(CAD) software</a:t>
            </a:r>
            <a:endParaRPr lang="en-GB" sz="2800" b="0" i="0" u="none" strike="noStrike" dirty="0">
              <a:solidFill>
                <a:schemeClr val="tx1">
                  <a:lumMod val="75000"/>
                  <a:lumOff val="25000"/>
                </a:schemeClr>
              </a:solidFill>
              <a:effectLst/>
              <a:latin typeface="DengXian" panose="02010600030101010101" pitchFamily="2" charset="-122"/>
              <a:ea typeface="DengXian" panose="02010600030101010101" pitchFamily="2" charset="-122"/>
              <a:cs typeface="Calibri"/>
            </a:endParaRPr>
          </a:p>
          <a:p>
            <a:pPr marL="285750" indent="-285750" algn="l">
              <a:buFont typeface="Arial" panose="020B0604020202020204" pitchFamily="34" charset="0"/>
              <a:buChar char="•"/>
            </a:pPr>
            <a:endParaRPr lang="en-US" sz="2800" b="0" i="0" u="none" strike="noStrike" dirty="0">
              <a:solidFill>
                <a:srgbClr val="262626"/>
              </a:solidFill>
              <a:effectLst/>
              <a:latin typeface="Garamond" panose="02020404030301010803" pitchFamily="18" charset="0"/>
            </a:endParaRPr>
          </a:p>
          <a:p>
            <a:pPr marL="285750" indent="-285750" algn="l">
              <a:buFont typeface="Arial" panose="020B0604020202020204" pitchFamily="34" charset="0"/>
              <a:buChar char="•"/>
            </a:pPr>
            <a:endParaRPr lang="en-US" sz="2800" b="0" i="0" u="none" strike="noStrike" dirty="0">
              <a:solidFill>
                <a:srgbClr val="262626"/>
              </a:solidFill>
              <a:effectLst/>
              <a:latin typeface="Garamond" panose="02020404030301010803" pitchFamily="18" charset="0"/>
            </a:endParaRPr>
          </a:p>
          <a:p>
            <a:pPr marL="285750" indent="-285750" algn="l">
              <a:buFont typeface="Arial" panose="020B0604020202020204" pitchFamily="34" charset="0"/>
              <a:buChar char="•"/>
            </a:pPr>
            <a:endParaRPr lang="en-US" sz="3200" dirty="0">
              <a:solidFill>
                <a:schemeClr val="tx2"/>
              </a:solidFill>
            </a:endParaRPr>
          </a:p>
        </p:txBody>
      </p:sp>
      <p:grpSp>
        <p:nvGrpSpPr>
          <p:cNvPr id="1061" name="Group 1060">
            <a:extLst>
              <a:ext uri="{FF2B5EF4-FFF2-40B4-BE49-F238E27FC236}">
                <a16:creationId xmlns:a16="http://schemas.microsoft.com/office/drawing/2014/main" id="{2783379C-045E-4010-ABDC-A270A0AA1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268210" y="262117"/>
            <a:ext cx="2501089" cy="1976857"/>
            <a:chOff x="-305" y="-4155"/>
            <a:chExt cx="2501089" cy="1976857"/>
          </a:xfrm>
        </p:grpSpPr>
        <p:sp>
          <p:nvSpPr>
            <p:cNvPr id="1063" name="Freeform: Shape 1062">
              <a:extLst>
                <a:ext uri="{FF2B5EF4-FFF2-40B4-BE49-F238E27FC236}">
                  <a16:creationId xmlns:a16="http://schemas.microsoft.com/office/drawing/2014/main" id="{526548A0-953E-4FBA-97A5-592ACAF42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Freeform: Shape 1063">
              <a:extLst>
                <a:ext uri="{FF2B5EF4-FFF2-40B4-BE49-F238E27FC236}">
                  <a16:creationId xmlns:a16="http://schemas.microsoft.com/office/drawing/2014/main" id="{F84FA27B-CD1F-421B-BB4F-B141F02FF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65" name="Freeform: Shape 1064">
              <a:extLst>
                <a:ext uri="{FF2B5EF4-FFF2-40B4-BE49-F238E27FC236}">
                  <a16:creationId xmlns:a16="http://schemas.microsoft.com/office/drawing/2014/main" id="{3CDBD6AB-1AC7-4807-9C34-01139BB7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7" name="Group 1066">
            <a:extLst>
              <a:ext uri="{FF2B5EF4-FFF2-40B4-BE49-F238E27FC236}">
                <a16:creationId xmlns:a16="http://schemas.microsoft.com/office/drawing/2014/main" id="{F5FDDF18-F156-4D2D-82C6-F55008E338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3" y="4560734"/>
            <a:ext cx="3061446" cy="2297265"/>
            <a:chOff x="-305" y="-1"/>
            <a:chExt cx="3832880" cy="2876136"/>
          </a:xfrm>
        </p:grpSpPr>
        <p:sp>
          <p:nvSpPr>
            <p:cNvPr id="1068" name="Freeform: Shape 1067">
              <a:extLst>
                <a:ext uri="{FF2B5EF4-FFF2-40B4-BE49-F238E27FC236}">
                  <a16:creationId xmlns:a16="http://schemas.microsoft.com/office/drawing/2014/main" id="{3822C29E-FFDD-45BC-A286-9C00C8E2D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Freeform: Shape 1068">
              <a:extLst>
                <a:ext uri="{FF2B5EF4-FFF2-40B4-BE49-F238E27FC236}">
                  <a16:creationId xmlns:a16="http://schemas.microsoft.com/office/drawing/2014/main" id="{C9E2381D-1763-4D42-A3A2-B2345DD35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Freeform: Shape 1069">
              <a:extLst>
                <a:ext uri="{FF2B5EF4-FFF2-40B4-BE49-F238E27FC236}">
                  <a16:creationId xmlns:a16="http://schemas.microsoft.com/office/drawing/2014/main" id="{D2A622D5-9532-4E0C-B9A8-DAEDD4646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Freeform: Shape 1070">
              <a:extLst>
                <a:ext uri="{FF2B5EF4-FFF2-40B4-BE49-F238E27FC236}">
                  <a16:creationId xmlns:a16="http://schemas.microsoft.com/office/drawing/2014/main" id="{5C0ABE88-5ADF-4A31-8505-78968DBB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8" name="Picture 4" descr="Tinkercad by Autodesk">
            <a:extLst>
              <a:ext uri="{FF2B5EF4-FFF2-40B4-BE49-F238E27FC236}">
                <a16:creationId xmlns:a16="http://schemas.microsoft.com/office/drawing/2014/main" id="{A800EF6E-A9AD-D522-0A07-6FFA9C08D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427" y="2883041"/>
            <a:ext cx="1677693" cy="16776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Logo — blender.org">
            <a:extLst>
              <a:ext uri="{FF2B5EF4-FFF2-40B4-BE49-F238E27FC236}">
                <a16:creationId xmlns:a16="http://schemas.microsoft.com/office/drawing/2014/main" id="{9F3E8BB6-5A1C-C7F4-0E40-781E0509DDA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57463" y="2954446"/>
            <a:ext cx="4141760" cy="1263236"/>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ZBrush Logo">
            <a:extLst>
              <a:ext uri="{FF2B5EF4-FFF2-40B4-BE49-F238E27FC236}">
                <a16:creationId xmlns:a16="http://schemas.microsoft.com/office/drawing/2014/main" id="{07C97622-D718-21E3-C6D2-D038490F1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6037" y="4738432"/>
            <a:ext cx="3872471" cy="24241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olidWorks logo and symbol, meaning, history, PNG">
            <a:extLst>
              <a:ext uri="{FF2B5EF4-FFF2-40B4-BE49-F238E27FC236}">
                <a16:creationId xmlns:a16="http://schemas.microsoft.com/office/drawing/2014/main" id="{3065A648-09F7-6381-B435-CFB5137398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0723" y="4538274"/>
            <a:ext cx="3955240" cy="247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073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1FE1926-AF97-CB1E-C27D-8665A193A5B5}"/>
              </a:ext>
            </a:extLst>
          </p:cNvPr>
          <p:cNvSpPr>
            <a:spLocks noGrp="1"/>
          </p:cNvSpPr>
          <p:nvPr>
            <p:ph idx="1"/>
          </p:nvPr>
        </p:nvSpPr>
        <p:spPr>
          <a:xfrm>
            <a:off x="802062" y="1476326"/>
            <a:ext cx="5565224" cy="4243313"/>
          </a:xfrm>
        </p:spPr>
        <p:txBody>
          <a:bodyPr vert="horz" lIns="91440" tIns="45720" rIns="91440" bIns="45720" rtlCol="0" anchor="ctr">
            <a:normAutofit lnSpcReduction="10000"/>
          </a:bodyPr>
          <a:lstStyle/>
          <a:p>
            <a:pPr marL="342900"/>
            <a:r>
              <a:rPr lang="en-US" sz="2400" dirty="0" err="1">
                <a:latin typeface="DengXian" panose="02010600030101010101" pitchFamily="2" charset="-122"/>
                <a:ea typeface="DengXian" panose="02010600030101010101" pitchFamily="2" charset="-122"/>
              </a:rPr>
              <a:t>Tinkercad</a:t>
            </a:r>
            <a:r>
              <a:rPr lang="en-US" sz="2400" dirty="0">
                <a:latin typeface="DengXian" panose="02010600030101010101" pitchFamily="2" charset="-122"/>
                <a:ea typeface="DengXian" panose="02010600030101010101" pitchFamily="2" charset="-122"/>
              </a:rPr>
              <a:t> is a </a:t>
            </a:r>
            <a:r>
              <a:rPr lang="en-US" sz="2400" b="1" dirty="0">
                <a:solidFill>
                  <a:srgbClr val="00B050"/>
                </a:solidFill>
                <a:latin typeface="DengXian" panose="02010600030101010101" pitchFamily="2" charset="-122"/>
                <a:ea typeface="DengXian" panose="02010600030101010101" pitchFamily="2" charset="-122"/>
              </a:rPr>
              <a:t>free</a:t>
            </a:r>
            <a:r>
              <a:rPr lang="en-US" sz="2400" dirty="0">
                <a:latin typeface="DengXian" panose="02010600030101010101" pitchFamily="2" charset="-122"/>
                <a:ea typeface="DengXian" panose="02010600030101010101" pitchFamily="2" charset="-122"/>
              </a:rPr>
              <a:t> web app </a:t>
            </a:r>
            <a:endParaRPr lang="en-US" sz="2400" dirty="0">
              <a:latin typeface="DengXian" panose="02010600030101010101" pitchFamily="2" charset="-122"/>
              <a:ea typeface="DengXian" panose="02010600030101010101" pitchFamily="2" charset="-122"/>
              <a:cs typeface="Calibri"/>
            </a:endParaRPr>
          </a:p>
          <a:p>
            <a:pPr marL="342900"/>
            <a:endParaRPr lang="en-US" sz="2400" dirty="0">
              <a:latin typeface="DengXian" panose="02010600030101010101" pitchFamily="2" charset="-122"/>
              <a:ea typeface="DengXian" panose="02010600030101010101" pitchFamily="2" charset="-122"/>
              <a:cs typeface="Calibri"/>
            </a:endParaRPr>
          </a:p>
          <a:p>
            <a:pPr marL="342900"/>
            <a:r>
              <a:rPr lang="en-US" sz="2400" dirty="0">
                <a:latin typeface="DengXian" panose="02010600030101010101" pitchFamily="2" charset="-122"/>
                <a:ea typeface="DengXian" panose="02010600030101010101" pitchFamily="2" charset="-122"/>
              </a:rPr>
              <a:t>For 3D design electronics and coding</a:t>
            </a:r>
            <a:endParaRPr lang="en-US" sz="2400" dirty="0">
              <a:latin typeface="DengXian" panose="02010600030101010101" pitchFamily="2" charset="-122"/>
              <a:ea typeface="DengXian" panose="02010600030101010101" pitchFamily="2" charset="-122"/>
              <a:cs typeface="Calibri"/>
            </a:endParaRPr>
          </a:p>
          <a:p>
            <a:pPr marL="285750"/>
            <a:endParaRPr lang="en-US" sz="2400" dirty="0">
              <a:latin typeface="DengXian" panose="02010600030101010101" pitchFamily="2" charset="-122"/>
              <a:ea typeface="DengXian" panose="02010600030101010101" pitchFamily="2" charset="-122"/>
              <a:cs typeface="Calibri"/>
            </a:endParaRPr>
          </a:p>
          <a:p>
            <a:pPr marL="285750"/>
            <a:r>
              <a:rPr lang="en-US" sz="2400" dirty="0">
                <a:latin typeface="DengXian" panose="02010600030101010101" pitchFamily="2" charset="-122"/>
                <a:ea typeface="DengXian" panose="02010600030101010101" pitchFamily="2" charset="-122"/>
              </a:rPr>
              <a:t>Online tutorial:</a:t>
            </a:r>
            <a:br>
              <a:rPr lang="en-US" sz="2400" dirty="0">
                <a:latin typeface="DengXian" panose="02010600030101010101" pitchFamily="2" charset="-122"/>
                <a:ea typeface="DengXian" panose="02010600030101010101" pitchFamily="2" charset="-122"/>
              </a:rPr>
            </a:br>
            <a:r>
              <a:rPr lang="en-US" sz="2400" dirty="0">
                <a:latin typeface="DengXian" panose="02010600030101010101" pitchFamily="2" charset="-122"/>
                <a:ea typeface="DengXian" panose="02010600030101010101" pitchFamily="2" charset="-122"/>
                <a:hlinkClick r:id="rId3"/>
              </a:rPr>
              <a:t>https://www.tinkercad.com/learn</a:t>
            </a:r>
            <a:r>
              <a:rPr lang="en-US" sz="2400" dirty="0">
                <a:latin typeface="DengXian" panose="02010600030101010101" pitchFamily="2" charset="-122"/>
                <a:ea typeface="DengXian" panose="02010600030101010101" pitchFamily="2" charset="-122"/>
              </a:rPr>
              <a:t> </a:t>
            </a:r>
            <a:endParaRPr lang="en-US" sz="2400" dirty="0">
              <a:latin typeface="DengXian" panose="02010600030101010101" pitchFamily="2" charset="-122"/>
              <a:ea typeface="DengXian" panose="02010600030101010101" pitchFamily="2" charset="-122"/>
              <a:cs typeface="Calibri"/>
            </a:endParaRPr>
          </a:p>
          <a:p>
            <a:pPr marL="285750"/>
            <a:endParaRPr lang="en-US" sz="2400" dirty="0">
              <a:latin typeface="DengXian" panose="02010600030101010101" pitchFamily="2" charset="-122"/>
              <a:ea typeface="DengXian" panose="02010600030101010101" pitchFamily="2" charset="-122"/>
            </a:endParaRPr>
          </a:p>
          <a:p>
            <a:pPr marL="285750"/>
            <a:r>
              <a:rPr lang="en-US" sz="2400" dirty="0">
                <a:latin typeface="DengXian" panose="02010600030101010101" pitchFamily="2" charset="-122"/>
                <a:ea typeface="DengXian" panose="02010600030101010101" pitchFamily="2" charset="-122"/>
              </a:rPr>
              <a:t>Export file type: .</a:t>
            </a:r>
            <a:r>
              <a:rPr lang="en-US" sz="2400" dirty="0" err="1">
                <a:latin typeface="DengXian" panose="02010600030101010101" pitchFamily="2" charset="-122"/>
                <a:ea typeface="DengXian" panose="02010600030101010101" pitchFamily="2" charset="-122"/>
              </a:rPr>
              <a:t>stl</a:t>
            </a:r>
            <a:r>
              <a:rPr lang="en-US" sz="2400" dirty="0">
                <a:latin typeface="DengXian" panose="02010600030101010101" pitchFamily="2" charset="-122"/>
                <a:ea typeface="DengXian" panose="02010600030101010101" pitchFamily="2" charset="-122"/>
              </a:rPr>
              <a:t>, .obj</a:t>
            </a:r>
            <a:endParaRPr lang="en-US" sz="1800" dirty="0">
              <a:solidFill>
                <a:schemeClr val="tx2"/>
              </a:solidFill>
              <a:latin typeface="DengXian" panose="02010600030101010101" pitchFamily="2" charset="-122"/>
              <a:ea typeface="DengXian" panose="02010600030101010101" pitchFamily="2" charset="-122"/>
            </a:endParaRPr>
          </a:p>
          <a:p>
            <a:pPr marL="285750"/>
            <a:endParaRPr lang="en-US" sz="1800" dirty="0">
              <a:solidFill>
                <a:schemeClr val="tx2"/>
              </a:solidFill>
              <a:latin typeface="DengXian" panose="02010600030101010101" pitchFamily="2" charset="-122"/>
              <a:ea typeface="DengXian" panose="02010600030101010101" pitchFamily="2" charset="-122"/>
              <a:cs typeface="Calibri"/>
            </a:endParaRPr>
          </a:p>
          <a:p>
            <a:pPr marL="285750"/>
            <a:r>
              <a:rPr lang="en-US" sz="2400" dirty="0">
                <a:latin typeface="DengXian" panose="02010600030101010101" pitchFamily="2" charset="-122"/>
                <a:ea typeface="DengXian" panose="02010600030101010101" pitchFamily="2" charset="-122"/>
                <a:cs typeface="Calibri"/>
              </a:rPr>
              <a:t>Difficulty: </a:t>
            </a:r>
          </a:p>
        </p:txBody>
      </p:sp>
      <p:grpSp>
        <p:nvGrpSpPr>
          <p:cNvPr id="34" name="Group 3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35" name="Freeform: Shape 3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Tinkercad by Autodesk">
            <a:extLst>
              <a:ext uri="{FF2B5EF4-FFF2-40B4-BE49-F238E27FC236}">
                <a16:creationId xmlns:a16="http://schemas.microsoft.com/office/drawing/2014/main" id="{1AB2ACB4-2536-8DEA-049D-17EEE951CB0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11335" y="1618989"/>
            <a:ext cx="3620021" cy="3620021"/>
          </a:xfrm>
          <a:prstGeom prst="rect">
            <a:avLst/>
          </a:prstGeom>
          <a:noFill/>
          <a:extLst>
            <a:ext uri="{909E8E84-426E-40DD-AFC4-6F175D3DCCD1}">
              <a14:hiddenFill xmlns:a14="http://schemas.microsoft.com/office/drawing/2010/main">
                <a:solidFill>
                  <a:srgbClr val="FFFFFF"/>
                </a:solidFill>
              </a14:hiddenFill>
            </a:ext>
          </a:extLst>
        </p:spPr>
      </p:pic>
      <p:pic>
        <p:nvPicPr>
          <p:cNvPr id="6" name="圖形 5" descr="評分 1 星 以實心填滿">
            <a:extLst>
              <a:ext uri="{FF2B5EF4-FFF2-40B4-BE49-F238E27FC236}">
                <a16:creationId xmlns:a16="http://schemas.microsoft.com/office/drawing/2014/main" id="{45962883-7FC5-3F2A-A598-9A4EB073DE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10434" y="4896437"/>
            <a:ext cx="914400" cy="914400"/>
          </a:xfrm>
          <a:prstGeom prst="rect">
            <a:avLst/>
          </a:prstGeom>
        </p:spPr>
      </p:pic>
      <p:sp>
        <p:nvSpPr>
          <p:cNvPr id="2" name="標題 1">
            <a:extLst>
              <a:ext uri="{FF2B5EF4-FFF2-40B4-BE49-F238E27FC236}">
                <a16:creationId xmlns:a16="http://schemas.microsoft.com/office/drawing/2014/main" id="{7500BAD7-AB84-CCE8-E2AA-7810BC9B8F41}"/>
              </a:ext>
            </a:extLst>
          </p:cNvPr>
          <p:cNvSpPr txBox="1">
            <a:spLocks/>
          </p:cNvSpPr>
          <p:nvPr/>
        </p:nvSpPr>
        <p:spPr>
          <a:xfrm>
            <a:off x="1101103" y="143486"/>
            <a:ext cx="10489818" cy="11783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err="1">
                <a:solidFill>
                  <a:schemeClr val="tx2"/>
                </a:solidFill>
                <a:latin typeface="Amasis MT Pro Black" panose="02040A04050005020304" pitchFamily="18" charset="0"/>
              </a:rPr>
              <a:t>Tinkercad</a:t>
            </a:r>
            <a:endParaRPr lang="en-US" sz="5400" b="1" dirty="0">
              <a:solidFill>
                <a:schemeClr val="tx2"/>
              </a:solidFill>
              <a:latin typeface="Amasis MT Pro Black" panose="02040A04050005020304" pitchFamily="18" charset="0"/>
            </a:endParaRPr>
          </a:p>
        </p:txBody>
      </p:sp>
    </p:spTree>
    <p:extLst>
      <p:ext uri="{BB962C8B-B14F-4D97-AF65-F5344CB8AC3E}">
        <p14:creationId xmlns:p14="http://schemas.microsoft.com/office/powerpoint/2010/main" val="2951027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1FE1926-AF97-CB1E-C27D-8665A193A5B5}"/>
              </a:ext>
            </a:extLst>
          </p:cNvPr>
          <p:cNvSpPr>
            <a:spLocks noGrp="1"/>
          </p:cNvSpPr>
          <p:nvPr>
            <p:ph idx="1"/>
          </p:nvPr>
        </p:nvSpPr>
        <p:spPr>
          <a:xfrm>
            <a:off x="780787" y="1217749"/>
            <a:ext cx="5565225" cy="5143380"/>
          </a:xfrm>
        </p:spPr>
        <p:txBody>
          <a:bodyPr vert="horz" lIns="91440" tIns="45720" rIns="91440" bIns="45720" rtlCol="0" anchor="ctr">
            <a:normAutofit/>
          </a:bodyPr>
          <a:lstStyle/>
          <a:p>
            <a:pPr marL="114300" indent="0">
              <a:buNone/>
            </a:pPr>
            <a:r>
              <a:rPr lang="en-US" b="1" u="sng" dirty="0">
                <a:latin typeface="DengXian" panose="02010600030101010101" pitchFamily="2" charset="-122"/>
                <a:ea typeface="DengXian" panose="02010600030101010101" pitchFamily="2" charset="-122"/>
                <a:cs typeface="Calibri"/>
              </a:rPr>
              <a:t>Pros:</a:t>
            </a:r>
          </a:p>
          <a:p>
            <a:pPr marL="571500" indent="-457200">
              <a:buFont typeface="Wingdings" panose="05000000000000000000" pitchFamily="2" charset="2"/>
              <a:buChar char="Ø"/>
            </a:pPr>
            <a:r>
              <a:rPr lang="en-US" sz="2000" dirty="0">
                <a:latin typeface="DengXian" panose="02010600030101010101" pitchFamily="2" charset="-122"/>
                <a:ea typeface="DengXian" panose="02010600030101010101" pitchFamily="2" charset="-122"/>
                <a:cs typeface="Calibri"/>
              </a:rPr>
              <a:t>Easy-to-use for beginners</a:t>
            </a:r>
          </a:p>
          <a:p>
            <a:pPr marL="571500" indent="-457200">
              <a:buFont typeface="Wingdings" panose="05000000000000000000" pitchFamily="2" charset="2"/>
              <a:buChar char="Ø"/>
            </a:pPr>
            <a:r>
              <a:rPr lang="en-US" sz="2000" dirty="0">
                <a:latin typeface="DengXian" panose="02010600030101010101" pitchFamily="2" charset="-122"/>
                <a:ea typeface="DengXian" panose="02010600030101010101" pitchFamily="2" charset="-122"/>
                <a:cs typeface="Calibri"/>
              </a:rPr>
              <a:t>Cloud-based: can save your projects on the internet and continue your design whenever you want</a:t>
            </a:r>
          </a:p>
          <a:p>
            <a:pPr marL="571500" indent="-457200">
              <a:buFont typeface="Wingdings" panose="05000000000000000000" pitchFamily="2" charset="2"/>
              <a:buChar char="Ø"/>
            </a:pPr>
            <a:r>
              <a:rPr lang="en-US" sz="2000" dirty="0">
                <a:latin typeface="DengXian" panose="02010600030101010101" pitchFamily="2" charset="-122"/>
                <a:ea typeface="DengXian" panose="02010600030101010101" pitchFamily="2" charset="-122"/>
                <a:cs typeface="Calibri"/>
              </a:rPr>
              <a:t>Provide templates like geometrical shapes and letters for easy modeling</a:t>
            </a:r>
            <a:endParaRPr lang="en-US" sz="2400" dirty="0">
              <a:latin typeface="DengXian" panose="02010600030101010101" pitchFamily="2" charset="-122"/>
              <a:ea typeface="DengXian" panose="02010600030101010101" pitchFamily="2" charset="-122"/>
              <a:cs typeface="Calibri"/>
            </a:endParaRPr>
          </a:p>
          <a:p>
            <a:pPr marL="114300" indent="0">
              <a:buNone/>
            </a:pPr>
            <a:endParaRPr lang="en-US" sz="400" dirty="0">
              <a:latin typeface="DengXian" panose="02010600030101010101" pitchFamily="2" charset="-122"/>
              <a:ea typeface="DengXian" panose="02010600030101010101" pitchFamily="2" charset="-122"/>
              <a:cs typeface="Calibri"/>
            </a:endParaRPr>
          </a:p>
          <a:p>
            <a:pPr marL="114300" indent="0">
              <a:buNone/>
            </a:pPr>
            <a:r>
              <a:rPr lang="en-US" b="1" u="sng" dirty="0">
                <a:latin typeface="DengXian" panose="02010600030101010101" pitchFamily="2" charset="-122"/>
                <a:ea typeface="DengXian" panose="02010600030101010101" pitchFamily="2" charset="-122"/>
                <a:cs typeface="Calibri"/>
              </a:rPr>
              <a:t>Cons:</a:t>
            </a:r>
          </a:p>
          <a:p>
            <a:pPr marL="457200" indent="-342900">
              <a:buFont typeface="Wingdings" panose="05000000000000000000" pitchFamily="2" charset="2"/>
              <a:buChar char="Ø"/>
            </a:pPr>
            <a:r>
              <a:rPr lang="en-US" sz="2000" dirty="0">
                <a:latin typeface="DengXian" panose="02010600030101010101" pitchFamily="2" charset="-122"/>
                <a:ea typeface="DengXian" panose="02010600030101010101" pitchFamily="2" charset="-122"/>
                <a:cs typeface="Calibri"/>
              </a:rPr>
              <a:t>Hard to creating complex sculpts</a:t>
            </a:r>
          </a:p>
          <a:p>
            <a:pPr marL="457200" indent="-342900">
              <a:buFont typeface="Wingdings" panose="05000000000000000000" pitchFamily="2" charset="2"/>
              <a:buChar char="Ø"/>
            </a:pPr>
            <a:r>
              <a:rPr lang="en-US" sz="2000" dirty="0">
                <a:latin typeface="DengXian" panose="02010600030101010101" pitchFamily="2" charset="-122"/>
                <a:ea typeface="DengXian" panose="02010600030101010101" pitchFamily="2" charset="-122"/>
                <a:cs typeface="Calibri"/>
              </a:rPr>
              <a:t>Resolution of objects aren’t very high</a:t>
            </a:r>
          </a:p>
          <a:p>
            <a:pPr marL="457200" indent="-342900">
              <a:buFont typeface="Wingdings" panose="05000000000000000000" pitchFamily="2" charset="2"/>
              <a:buChar char="Ø"/>
            </a:pPr>
            <a:endParaRPr lang="en-US" sz="2400" dirty="0">
              <a:latin typeface="DengXian" panose="02010600030101010101" pitchFamily="2" charset="-122"/>
              <a:ea typeface="DengXian" panose="02010600030101010101" pitchFamily="2" charset="-122"/>
              <a:cs typeface="Calibri"/>
            </a:endParaRPr>
          </a:p>
        </p:txBody>
      </p:sp>
      <p:grpSp>
        <p:nvGrpSpPr>
          <p:cNvPr id="34" name="Group 3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35" name="Freeform: Shape 3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標題 1">
            <a:extLst>
              <a:ext uri="{FF2B5EF4-FFF2-40B4-BE49-F238E27FC236}">
                <a16:creationId xmlns:a16="http://schemas.microsoft.com/office/drawing/2014/main" id="{17FB56B6-C644-409F-E45D-D94633C759E6}"/>
              </a:ext>
            </a:extLst>
          </p:cNvPr>
          <p:cNvSpPr txBox="1">
            <a:spLocks/>
          </p:cNvSpPr>
          <p:nvPr/>
        </p:nvSpPr>
        <p:spPr>
          <a:xfrm>
            <a:off x="1101103" y="143486"/>
            <a:ext cx="10489818" cy="11783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err="1">
                <a:solidFill>
                  <a:schemeClr val="tx2"/>
                </a:solidFill>
                <a:latin typeface="Amasis MT Pro Black" panose="02040A04050005020304" pitchFamily="18" charset="0"/>
              </a:rPr>
              <a:t>Tinkercad</a:t>
            </a:r>
            <a:endParaRPr lang="en-US" sz="5400" b="1" dirty="0">
              <a:solidFill>
                <a:schemeClr val="tx2"/>
              </a:solidFill>
              <a:latin typeface="Amasis MT Pro Black" panose="02040A04050005020304" pitchFamily="18" charset="0"/>
            </a:endParaRPr>
          </a:p>
        </p:txBody>
      </p:sp>
      <p:grpSp>
        <p:nvGrpSpPr>
          <p:cNvPr id="6" name="群組 5">
            <a:extLst>
              <a:ext uri="{FF2B5EF4-FFF2-40B4-BE49-F238E27FC236}">
                <a16:creationId xmlns:a16="http://schemas.microsoft.com/office/drawing/2014/main" id="{B567971C-C515-CE16-2AFC-0AD55A050244}"/>
              </a:ext>
            </a:extLst>
          </p:cNvPr>
          <p:cNvGrpSpPr/>
          <p:nvPr/>
        </p:nvGrpSpPr>
        <p:grpSpPr>
          <a:xfrm>
            <a:off x="6630324" y="1680834"/>
            <a:ext cx="5349018" cy="3210582"/>
            <a:chOff x="6591885" y="1582284"/>
            <a:chExt cx="5349018" cy="3210582"/>
          </a:xfrm>
        </p:grpSpPr>
        <p:pic>
          <p:nvPicPr>
            <p:cNvPr id="1026" name="Picture 2">
              <a:extLst>
                <a:ext uri="{FF2B5EF4-FFF2-40B4-BE49-F238E27FC236}">
                  <a16:creationId xmlns:a16="http://schemas.microsoft.com/office/drawing/2014/main" id="{2C347DBB-4758-6636-7420-4DE09BD333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762" y="1582284"/>
              <a:ext cx="5272141" cy="3203558"/>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a:extLst>
                <a:ext uri="{FF2B5EF4-FFF2-40B4-BE49-F238E27FC236}">
                  <a16:creationId xmlns:a16="http://schemas.microsoft.com/office/drawing/2014/main" id="{4DDF3802-97A9-321F-2938-EEE0F47C5494}"/>
                </a:ext>
              </a:extLst>
            </p:cNvPr>
            <p:cNvSpPr txBox="1"/>
            <p:nvPr/>
          </p:nvSpPr>
          <p:spPr>
            <a:xfrm>
              <a:off x="6591885" y="4515867"/>
              <a:ext cx="4946044" cy="276999"/>
            </a:xfrm>
            <a:prstGeom prst="rect">
              <a:avLst/>
            </a:prstGeom>
            <a:noFill/>
          </p:spPr>
          <p:txBody>
            <a:bodyPr wrap="square" rtlCol="0">
              <a:spAutoFit/>
            </a:bodyPr>
            <a:lstStyle/>
            <a:p>
              <a:r>
                <a:rPr lang="en-US" sz="1200" dirty="0"/>
                <a:t>Photo credit: https://www.likemagazine.com.hk/</a:t>
              </a:r>
            </a:p>
          </p:txBody>
        </p:sp>
      </p:grpSp>
    </p:spTree>
    <p:extLst>
      <p:ext uri="{BB962C8B-B14F-4D97-AF65-F5344CB8AC3E}">
        <p14:creationId xmlns:p14="http://schemas.microsoft.com/office/powerpoint/2010/main" val="1845396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35" name="Freeform: Shape 3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descr="Logo — blender.org">
            <a:extLst>
              <a:ext uri="{FF2B5EF4-FFF2-40B4-BE49-F238E27FC236}">
                <a16:creationId xmlns:a16="http://schemas.microsoft.com/office/drawing/2014/main" id="{D63A5393-79A0-4AFE-2E97-266A6EC587F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07382" y="2441692"/>
            <a:ext cx="5043830" cy="1538368"/>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47E38898-EC07-E018-1AA0-2D7AE4CE5823}"/>
              </a:ext>
            </a:extLst>
          </p:cNvPr>
          <p:cNvSpPr>
            <a:spLocks noGrp="1"/>
          </p:cNvSpPr>
          <p:nvPr>
            <p:ph idx="1"/>
          </p:nvPr>
        </p:nvSpPr>
        <p:spPr>
          <a:xfrm>
            <a:off x="616912" y="1661012"/>
            <a:ext cx="5479088" cy="4357217"/>
          </a:xfrm>
        </p:spPr>
        <p:txBody>
          <a:bodyPr vert="horz" lIns="91440" tIns="45720" rIns="91440" bIns="45720" rtlCol="0" anchor="ctr">
            <a:noAutofit/>
          </a:bodyPr>
          <a:lstStyle/>
          <a:p>
            <a:pPr marL="342900"/>
            <a:r>
              <a:rPr lang="en-US" sz="2000" dirty="0">
                <a:latin typeface="DengXian" panose="02010600030101010101" pitchFamily="2" charset="-122"/>
                <a:ea typeface="DengXian" panose="02010600030101010101" pitchFamily="2" charset="-122"/>
              </a:rPr>
              <a:t>Blender is </a:t>
            </a:r>
            <a:r>
              <a:rPr lang="en-US" sz="2000" b="1" dirty="0">
                <a:solidFill>
                  <a:srgbClr val="00B050"/>
                </a:solidFill>
                <a:latin typeface="DengXian" panose="02010600030101010101" pitchFamily="2" charset="-122"/>
                <a:ea typeface="DengXian" panose="02010600030101010101" pitchFamily="2" charset="-122"/>
              </a:rPr>
              <a:t>free</a:t>
            </a:r>
            <a:r>
              <a:rPr lang="en-US" sz="2000" dirty="0">
                <a:latin typeface="DengXian" panose="02010600030101010101" pitchFamily="2" charset="-122"/>
                <a:ea typeface="DengXian" panose="02010600030101010101" pitchFamily="2" charset="-122"/>
              </a:rPr>
              <a:t> and open-source 3D creation suite.</a:t>
            </a:r>
            <a:endParaRPr lang="en-US" sz="2000" dirty="0">
              <a:latin typeface="DengXian" panose="02010600030101010101" pitchFamily="2" charset="-122"/>
              <a:ea typeface="DengXian" panose="02010600030101010101" pitchFamily="2" charset="-122"/>
              <a:cs typeface="Calibri"/>
            </a:endParaRPr>
          </a:p>
          <a:p>
            <a:pPr marL="114300" indent="0">
              <a:buNone/>
            </a:pPr>
            <a:endParaRPr lang="en-US" sz="1050" dirty="0">
              <a:latin typeface="DengXian" panose="02010600030101010101" pitchFamily="2" charset="-122"/>
              <a:ea typeface="DengXian" panose="02010600030101010101" pitchFamily="2" charset="-122"/>
              <a:cs typeface="Calibri"/>
            </a:endParaRPr>
          </a:p>
          <a:p>
            <a:pPr marL="342900"/>
            <a:r>
              <a:rPr lang="en-US" sz="2000" dirty="0">
                <a:latin typeface="DengXian" panose="02010600030101010101" pitchFamily="2" charset="-122"/>
                <a:ea typeface="DengXian" panose="02010600030101010101" pitchFamily="2" charset="-122"/>
              </a:rPr>
              <a:t>For 3D Modeling, 3D Printing and 3D Scanning clean up.</a:t>
            </a:r>
            <a:endParaRPr lang="en-US" sz="2000" dirty="0">
              <a:latin typeface="DengXian" panose="02010600030101010101" pitchFamily="2" charset="-122"/>
              <a:ea typeface="DengXian" panose="02010600030101010101" pitchFamily="2" charset="-122"/>
              <a:cs typeface="Calibri"/>
            </a:endParaRPr>
          </a:p>
          <a:p>
            <a:pPr marL="114300"/>
            <a:endParaRPr lang="en-US" sz="1100" dirty="0">
              <a:latin typeface="DengXian" panose="02010600030101010101" pitchFamily="2" charset="-122"/>
              <a:ea typeface="DengXian" panose="02010600030101010101" pitchFamily="2" charset="-122"/>
              <a:cs typeface="Calibri"/>
            </a:endParaRPr>
          </a:p>
          <a:p>
            <a:pPr marL="342900"/>
            <a:r>
              <a:rPr lang="en-US" sz="2000" dirty="0">
                <a:latin typeface="DengXian" panose="02010600030101010101" pitchFamily="2" charset="-122"/>
                <a:ea typeface="DengXian" panose="02010600030101010101" pitchFamily="2" charset="-122"/>
              </a:rPr>
              <a:t>Online tutorial:</a:t>
            </a:r>
            <a:br>
              <a:rPr lang="en-US" sz="2000" dirty="0">
                <a:latin typeface="DengXian" panose="02010600030101010101" pitchFamily="2" charset="-122"/>
                <a:ea typeface="DengXian" panose="02010600030101010101" pitchFamily="2" charset="-122"/>
              </a:rPr>
            </a:br>
            <a:r>
              <a:rPr lang="en-US" sz="2000" dirty="0">
                <a:latin typeface="DengXian" panose="02010600030101010101" pitchFamily="2" charset="-122"/>
                <a:ea typeface="DengXian" panose="02010600030101010101" pitchFamily="2" charset="-122"/>
                <a:hlinkClick r:id="rId4"/>
              </a:rPr>
              <a:t>https://www.blender.org/support/tutorials/</a:t>
            </a:r>
            <a:endParaRPr lang="en-US" sz="2000" dirty="0">
              <a:latin typeface="DengXian" panose="02010600030101010101" pitchFamily="2" charset="-122"/>
              <a:ea typeface="DengXian" panose="02010600030101010101" pitchFamily="2" charset="-122"/>
              <a:cs typeface="Calibri"/>
            </a:endParaRPr>
          </a:p>
          <a:p>
            <a:pPr marL="342900"/>
            <a:endParaRPr lang="en-US" sz="1100" dirty="0">
              <a:latin typeface="DengXian" panose="02010600030101010101" pitchFamily="2" charset="-122"/>
              <a:ea typeface="DengXian" panose="02010600030101010101" pitchFamily="2" charset="-122"/>
              <a:cs typeface="Calibri"/>
            </a:endParaRPr>
          </a:p>
          <a:p>
            <a:pPr marL="342900"/>
            <a:r>
              <a:rPr lang="en-US" sz="2000" dirty="0">
                <a:latin typeface="DengXian" panose="02010600030101010101" pitchFamily="2" charset="-122"/>
                <a:ea typeface="DengXian" panose="02010600030101010101" pitchFamily="2" charset="-122"/>
              </a:rPr>
              <a:t>Software installed on high-performance workstations in the Learning Garden and </a:t>
            </a:r>
            <a:r>
              <a:rPr lang="en-US" sz="2000" dirty="0" err="1">
                <a:latin typeface="DengXian" panose="02010600030101010101" pitchFamily="2" charset="-122"/>
                <a:ea typeface="DengXian" panose="02010600030101010101" pitchFamily="2" charset="-122"/>
              </a:rPr>
              <a:t>MakerSpace</a:t>
            </a:r>
            <a:r>
              <a:rPr lang="en-US" sz="2000" dirty="0">
                <a:latin typeface="DengXian" panose="02010600030101010101" pitchFamily="2" charset="-122"/>
                <a:ea typeface="DengXian" panose="02010600030101010101" pitchFamily="2" charset="-122"/>
              </a:rPr>
              <a:t>.</a:t>
            </a:r>
          </a:p>
          <a:p>
            <a:pPr marL="342900"/>
            <a:endParaRPr lang="en-US" sz="800" dirty="0">
              <a:latin typeface="DengXian" panose="02010600030101010101" pitchFamily="2" charset="-122"/>
              <a:ea typeface="DengXian" panose="02010600030101010101" pitchFamily="2" charset="-122"/>
            </a:endParaRPr>
          </a:p>
          <a:p>
            <a:pPr marL="342900"/>
            <a:r>
              <a:rPr lang="en-US" sz="2000" dirty="0">
                <a:latin typeface="DengXian" panose="02010600030101010101" pitchFamily="2" charset="-122"/>
                <a:ea typeface="DengXian" panose="02010600030101010101" pitchFamily="2" charset="-122"/>
                <a:cs typeface="Calibri"/>
              </a:rPr>
              <a:t>Difficulty: </a:t>
            </a:r>
          </a:p>
          <a:p>
            <a:pPr marL="342900"/>
            <a:endParaRPr lang="en-US" sz="1500" dirty="0">
              <a:solidFill>
                <a:schemeClr val="tx2"/>
              </a:solidFill>
            </a:endParaRPr>
          </a:p>
        </p:txBody>
      </p:sp>
      <p:pic>
        <p:nvPicPr>
          <p:cNvPr id="11" name="圖形 10" descr="評等星級 以實心填滿">
            <a:extLst>
              <a:ext uri="{FF2B5EF4-FFF2-40B4-BE49-F238E27FC236}">
                <a16:creationId xmlns:a16="http://schemas.microsoft.com/office/drawing/2014/main" id="{53F2F9A0-E70E-F4C8-9B80-CF89AC75CC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77066" y="5206569"/>
            <a:ext cx="914400" cy="914400"/>
          </a:xfrm>
          <a:prstGeom prst="rect">
            <a:avLst/>
          </a:prstGeom>
        </p:spPr>
      </p:pic>
      <p:pic>
        <p:nvPicPr>
          <p:cNvPr id="13" name="圖片 12">
            <a:extLst>
              <a:ext uri="{FF2B5EF4-FFF2-40B4-BE49-F238E27FC236}">
                <a16:creationId xmlns:a16="http://schemas.microsoft.com/office/drawing/2014/main" id="{F93C1DB8-C925-8BEE-570D-07D6EA56AF6B}"/>
              </a:ext>
            </a:extLst>
          </p:cNvPr>
          <p:cNvPicPr>
            <a:picLocks noChangeAspect="1"/>
          </p:cNvPicPr>
          <p:nvPr/>
        </p:nvPicPr>
        <p:blipFill>
          <a:blip r:embed="rId7"/>
          <a:stretch>
            <a:fillRect/>
          </a:stretch>
        </p:blipFill>
        <p:spPr>
          <a:xfrm>
            <a:off x="3760324" y="5072820"/>
            <a:ext cx="3015806" cy="1374675"/>
          </a:xfrm>
          <a:prstGeom prst="rect">
            <a:avLst/>
          </a:prstGeom>
        </p:spPr>
      </p:pic>
      <p:sp>
        <p:nvSpPr>
          <p:cNvPr id="15" name="標題 1">
            <a:extLst>
              <a:ext uri="{FF2B5EF4-FFF2-40B4-BE49-F238E27FC236}">
                <a16:creationId xmlns:a16="http://schemas.microsoft.com/office/drawing/2014/main" id="{782F5B8C-01FB-2BE2-67C1-A39E54E6D8DA}"/>
              </a:ext>
            </a:extLst>
          </p:cNvPr>
          <p:cNvSpPr txBox="1">
            <a:spLocks/>
          </p:cNvSpPr>
          <p:nvPr/>
        </p:nvSpPr>
        <p:spPr>
          <a:xfrm>
            <a:off x="1101103" y="143486"/>
            <a:ext cx="10489818" cy="11783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solidFill>
                  <a:schemeClr val="tx2"/>
                </a:solidFill>
                <a:latin typeface="Amasis MT Pro Black" panose="02040A04050005020304" pitchFamily="18" charset="0"/>
              </a:rPr>
              <a:t>Blender</a:t>
            </a:r>
          </a:p>
        </p:txBody>
      </p:sp>
    </p:spTree>
    <p:extLst>
      <p:ext uri="{BB962C8B-B14F-4D97-AF65-F5344CB8AC3E}">
        <p14:creationId xmlns:p14="http://schemas.microsoft.com/office/powerpoint/2010/main" val="3706868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1FE1926-AF97-CB1E-C27D-8665A193A5B5}"/>
              </a:ext>
            </a:extLst>
          </p:cNvPr>
          <p:cNvSpPr>
            <a:spLocks noGrp="1"/>
          </p:cNvSpPr>
          <p:nvPr>
            <p:ph idx="1"/>
          </p:nvPr>
        </p:nvSpPr>
        <p:spPr>
          <a:xfrm>
            <a:off x="804671" y="1229506"/>
            <a:ext cx="5612996" cy="5143380"/>
          </a:xfrm>
        </p:spPr>
        <p:txBody>
          <a:bodyPr vert="horz" lIns="91440" tIns="45720" rIns="91440" bIns="45720" rtlCol="0" anchor="ctr">
            <a:normAutofit/>
          </a:bodyPr>
          <a:lstStyle/>
          <a:p>
            <a:pPr marL="114300" indent="0">
              <a:buNone/>
            </a:pPr>
            <a:r>
              <a:rPr lang="en-US" b="1" u="sng" dirty="0">
                <a:latin typeface="DengXian" panose="02010600030101010101" pitchFamily="2" charset="-122"/>
                <a:ea typeface="DengXian" panose="02010600030101010101" pitchFamily="2" charset="-122"/>
                <a:cs typeface="Calibri"/>
              </a:rPr>
              <a:t>Pros:</a:t>
            </a:r>
          </a:p>
          <a:p>
            <a:pPr marL="457200" indent="-342900">
              <a:buFont typeface="Wingdings" panose="05000000000000000000" pitchFamily="2" charset="2"/>
              <a:buChar char="Ø"/>
            </a:pPr>
            <a:r>
              <a:rPr lang="en-US" altLang="ja-JP" sz="2000" dirty="0">
                <a:latin typeface="DengXian" panose="02010600030101010101" pitchFamily="2" charset="-122"/>
                <a:ea typeface="DengXian" panose="02010600030101010101" pitchFamily="2" charset="-122"/>
              </a:rPr>
              <a:t>Available</a:t>
            </a:r>
            <a:r>
              <a:rPr lang="en-US" sz="2000" dirty="0">
                <a:latin typeface="DengXian" panose="02010600030101010101" pitchFamily="2" charset="-122"/>
                <a:ea typeface="DengXian" panose="02010600030101010101" pitchFamily="2" charset="-122"/>
              </a:rPr>
              <a:t> for both Windows and macOS platforms</a:t>
            </a:r>
          </a:p>
          <a:p>
            <a:pPr marL="457200" indent="-342900">
              <a:buFont typeface="Wingdings" panose="05000000000000000000" pitchFamily="2" charset="2"/>
              <a:buChar char="Ø"/>
            </a:pPr>
            <a:r>
              <a:rPr lang="en-US" sz="2000" dirty="0">
                <a:latin typeface="DengXian" panose="02010600030101010101" pitchFamily="2" charset="-122"/>
                <a:ea typeface="DengXian" panose="02010600030101010101" pitchFamily="2" charset="-122"/>
              </a:rPr>
              <a:t>Provide precise 3D object placement and manipulation tools</a:t>
            </a:r>
          </a:p>
          <a:p>
            <a:pPr marL="457200" indent="-342900">
              <a:buFont typeface="Wingdings" panose="05000000000000000000" pitchFamily="2" charset="2"/>
              <a:buChar char="Ø"/>
            </a:pPr>
            <a:r>
              <a:rPr lang="en-US" sz="2000" dirty="0">
                <a:latin typeface="DengXian" panose="02010600030101010101" pitchFamily="2" charset="-122"/>
                <a:ea typeface="DengXian" panose="02010600030101010101" pitchFamily="2" charset="-122"/>
              </a:rPr>
              <a:t>More advanced modeling and rendering supporting quality work</a:t>
            </a:r>
            <a:endParaRPr lang="en-US" sz="2400" dirty="0">
              <a:latin typeface="DengXian" panose="02010600030101010101" pitchFamily="2" charset="-122"/>
              <a:ea typeface="DengXian" panose="02010600030101010101" pitchFamily="2" charset="-122"/>
            </a:endParaRPr>
          </a:p>
          <a:p>
            <a:pPr marL="114300" indent="0">
              <a:buNone/>
            </a:pPr>
            <a:endParaRPr lang="en-US" sz="400" dirty="0">
              <a:latin typeface="DengXian" panose="02010600030101010101" pitchFamily="2" charset="-122"/>
              <a:ea typeface="DengXian" panose="02010600030101010101" pitchFamily="2" charset="-122"/>
              <a:cs typeface="Calibri"/>
            </a:endParaRPr>
          </a:p>
          <a:p>
            <a:pPr marL="114300" indent="0">
              <a:buNone/>
            </a:pPr>
            <a:r>
              <a:rPr lang="en-US" b="1" u="sng" dirty="0">
                <a:latin typeface="DengXian" panose="02010600030101010101" pitchFamily="2" charset="-122"/>
                <a:ea typeface="DengXian" panose="02010600030101010101" pitchFamily="2" charset="-122"/>
                <a:cs typeface="Calibri"/>
              </a:rPr>
              <a:t>Cons</a:t>
            </a:r>
          </a:p>
          <a:p>
            <a:pPr marL="457200" indent="-342900">
              <a:buFont typeface="Wingdings" panose="05000000000000000000" pitchFamily="2" charset="2"/>
              <a:buChar char="Ø"/>
            </a:pPr>
            <a:r>
              <a:rPr lang="en-US" sz="2000" dirty="0">
                <a:latin typeface="DengXian" panose="02010600030101010101" pitchFamily="2" charset="-122"/>
                <a:ea typeface="DengXian" panose="02010600030101010101" pitchFamily="2" charset="-122"/>
                <a:cs typeface="Calibri"/>
              </a:rPr>
              <a:t>Slow rendering times and crashes during complex projects</a:t>
            </a:r>
          </a:p>
          <a:p>
            <a:pPr marL="457200" indent="-342900">
              <a:buFont typeface="Wingdings" panose="05000000000000000000" pitchFamily="2" charset="2"/>
              <a:buChar char="Ø"/>
            </a:pPr>
            <a:r>
              <a:rPr lang="en-US" sz="2000" dirty="0">
                <a:latin typeface="DengXian" panose="02010600030101010101" pitchFamily="2" charset="-122"/>
                <a:ea typeface="DengXian" panose="02010600030101010101" pitchFamily="2" charset="-122"/>
                <a:cs typeface="Calibri"/>
              </a:rPr>
              <a:t>Difficult for beginners to grasp all of its features and functionalities</a:t>
            </a:r>
          </a:p>
          <a:p>
            <a:pPr marL="457200" indent="-342900">
              <a:buFont typeface="Wingdings" panose="05000000000000000000" pitchFamily="2" charset="2"/>
              <a:buChar char="Ø"/>
            </a:pPr>
            <a:r>
              <a:rPr lang="en-US" sz="2000" dirty="0">
                <a:latin typeface="DengXian" panose="02010600030101010101" pitchFamily="2" charset="-122"/>
                <a:ea typeface="DengXian" panose="02010600030101010101" pitchFamily="2" charset="-122"/>
                <a:cs typeface="Calibri"/>
              </a:rPr>
              <a:t>Complex software interface </a:t>
            </a:r>
          </a:p>
        </p:txBody>
      </p:sp>
      <p:grpSp>
        <p:nvGrpSpPr>
          <p:cNvPr id="34" name="Group 3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35" name="Freeform: Shape 3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標題 1">
            <a:extLst>
              <a:ext uri="{FF2B5EF4-FFF2-40B4-BE49-F238E27FC236}">
                <a16:creationId xmlns:a16="http://schemas.microsoft.com/office/drawing/2014/main" id="{57A85AAC-A684-ED6A-54A1-CEAC4961F817}"/>
              </a:ext>
            </a:extLst>
          </p:cNvPr>
          <p:cNvSpPr txBox="1">
            <a:spLocks/>
          </p:cNvSpPr>
          <p:nvPr/>
        </p:nvSpPr>
        <p:spPr>
          <a:xfrm>
            <a:off x="1101103" y="143486"/>
            <a:ext cx="10489818" cy="11783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solidFill>
                  <a:schemeClr val="tx2"/>
                </a:solidFill>
                <a:latin typeface="Amasis MT Pro Black" panose="02040A04050005020304" pitchFamily="18" charset="0"/>
              </a:rPr>
              <a:t>Blender</a:t>
            </a:r>
          </a:p>
        </p:txBody>
      </p:sp>
      <p:pic>
        <p:nvPicPr>
          <p:cNvPr id="4" name="圖片 3" descr="一張含有 玩具, 室內, 攪拌器, 餐具 的圖片&#10;&#10;自動產生的描述">
            <a:extLst>
              <a:ext uri="{FF2B5EF4-FFF2-40B4-BE49-F238E27FC236}">
                <a16:creationId xmlns:a16="http://schemas.microsoft.com/office/drawing/2014/main" id="{BB33D491-47D5-D829-5E3F-299278BE3D85}"/>
              </a:ext>
            </a:extLst>
          </p:cNvPr>
          <p:cNvPicPr>
            <a:picLocks noChangeAspect="1"/>
          </p:cNvPicPr>
          <p:nvPr/>
        </p:nvPicPr>
        <p:blipFill rotWithShape="1">
          <a:blip r:embed="rId3">
            <a:extLst>
              <a:ext uri="{28A0092B-C50C-407E-A947-70E740481C1C}">
                <a14:useLocalDpi xmlns:a14="http://schemas.microsoft.com/office/drawing/2010/main" val="0"/>
              </a:ext>
            </a:extLst>
          </a:blip>
          <a:srcRect l="20488" t="2521" r="13100"/>
          <a:stretch/>
        </p:blipFill>
        <p:spPr>
          <a:xfrm>
            <a:off x="7432591" y="1443983"/>
            <a:ext cx="4481139" cy="3699730"/>
          </a:xfrm>
          <a:prstGeom prst="rect">
            <a:avLst/>
          </a:prstGeom>
        </p:spPr>
      </p:pic>
    </p:spTree>
    <p:extLst>
      <p:ext uri="{BB962C8B-B14F-4D97-AF65-F5344CB8AC3E}">
        <p14:creationId xmlns:p14="http://schemas.microsoft.com/office/powerpoint/2010/main" val="1723101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35" name="Freeform: Shape 3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Content Placeholder 2">
            <a:extLst>
              <a:ext uri="{FF2B5EF4-FFF2-40B4-BE49-F238E27FC236}">
                <a16:creationId xmlns:a16="http://schemas.microsoft.com/office/drawing/2014/main" id="{47E38898-EC07-E018-1AA0-2D7AE4CE5823}"/>
              </a:ext>
            </a:extLst>
          </p:cNvPr>
          <p:cNvSpPr>
            <a:spLocks noGrp="1"/>
          </p:cNvSpPr>
          <p:nvPr>
            <p:ph idx="1"/>
          </p:nvPr>
        </p:nvSpPr>
        <p:spPr>
          <a:xfrm>
            <a:off x="650857" y="1748303"/>
            <a:ext cx="5479088" cy="4357217"/>
          </a:xfrm>
        </p:spPr>
        <p:txBody>
          <a:bodyPr vert="horz" lIns="91440" tIns="45720" rIns="91440" bIns="45720" rtlCol="0" anchor="ctr">
            <a:noAutofit/>
          </a:bodyPr>
          <a:lstStyle/>
          <a:p>
            <a:pPr marL="342900"/>
            <a:r>
              <a:rPr lang="en-US" sz="2000" dirty="0">
                <a:latin typeface="DengXian" panose="02010600030101010101" pitchFamily="2" charset="-122"/>
                <a:ea typeface="DengXian" panose="02010600030101010101" pitchFamily="2" charset="-122"/>
              </a:rPr>
              <a:t>Easy-to-use 2D and 3D product development solutions accessible</a:t>
            </a:r>
          </a:p>
          <a:p>
            <a:pPr marL="342900"/>
            <a:endParaRPr lang="en-US" sz="400" dirty="0">
              <a:latin typeface="DengXian" panose="02010600030101010101" pitchFamily="2" charset="-122"/>
              <a:ea typeface="DengXian" panose="02010600030101010101" pitchFamily="2" charset="-122"/>
            </a:endParaRPr>
          </a:p>
          <a:p>
            <a:pPr marL="342900"/>
            <a:r>
              <a:rPr lang="en-US" sz="2000" dirty="0">
                <a:latin typeface="DengXian" panose="02010600030101010101" pitchFamily="2" charset="-122"/>
                <a:ea typeface="DengXian" panose="02010600030101010101" pitchFamily="2" charset="-122"/>
              </a:rPr>
              <a:t>For CAD 3D Designs and product developments. Capable of creating a CAD 3D Model </a:t>
            </a:r>
          </a:p>
          <a:p>
            <a:pPr marL="342900"/>
            <a:endParaRPr lang="en-US" sz="400" dirty="0"/>
          </a:p>
          <a:p>
            <a:pPr marL="342900"/>
            <a:r>
              <a:rPr lang="en-US" sz="2000" dirty="0">
                <a:latin typeface="DengXian" panose="02010600030101010101" pitchFamily="2" charset="-122"/>
                <a:ea typeface="DengXian" panose="02010600030101010101" pitchFamily="2" charset="-122"/>
              </a:rPr>
              <a:t> Online tutorial:</a:t>
            </a:r>
            <a:br>
              <a:rPr lang="en-US" sz="2000" dirty="0">
                <a:latin typeface="DengXian" panose="02010600030101010101" pitchFamily="2" charset="-122"/>
                <a:ea typeface="DengXian" panose="02010600030101010101" pitchFamily="2" charset="-122"/>
              </a:rPr>
            </a:br>
            <a:r>
              <a:rPr lang="en-US" sz="2000" dirty="0">
                <a:latin typeface="DengXian" panose="02010600030101010101" pitchFamily="2" charset="-122"/>
                <a:ea typeface="DengXian" panose="02010600030101010101" pitchFamily="2" charset="-122"/>
                <a:hlinkClick r:id="rId3"/>
              </a:rPr>
              <a:t>https://www.youtube.com/watch?v=CiBwrjUeB8U</a:t>
            </a:r>
            <a:endParaRPr lang="en-US" sz="2000" dirty="0">
              <a:latin typeface="DengXian" panose="02010600030101010101" pitchFamily="2" charset="-122"/>
              <a:ea typeface="DengXian" panose="02010600030101010101" pitchFamily="2" charset="-122"/>
            </a:endParaRPr>
          </a:p>
          <a:p>
            <a:pPr marL="342900"/>
            <a:endParaRPr lang="en-US" sz="500" dirty="0">
              <a:latin typeface="DengXian" panose="02010600030101010101" pitchFamily="2" charset="-122"/>
              <a:ea typeface="DengXian" panose="02010600030101010101" pitchFamily="2" charset="-122"/>
            </a:endParaRPr>
          </a:p>
          <a:p>
            <a:pPr marL="342900"/>
            <a:r>
              <a:rPr lang="en-US" sz="2000" dirty="0">
                <a:latin typeface="DengXian" panose="02010600030101010101" pitchFamily="2" charset="-122"/>
                <a:ea typeface="DengXian" panose="02010600030101010101" pitchFamily="2" charset="-122"/>
              </a:rPr>
              <a:t>Software installed on high-performance workstations in the Learning Garden and </a:t>
            </a:r>
            <a:r>
              <a:rPr lang="en-US" sz="2000" dirty="0" err="1">
                <a:latin typeface="DengXian" panose="02010600030101010101" pitchFamily="2" charset="-122"/>
                <a:ea typeface="DengXian" panose="02010600030101010101" pitchFamily="2" charset="-122"/>
              </a:rPr>
              <a:t>MakerSpace</a:t>
            </a:r>
            <a:endParaRPr lang="en-US" sz="2000" dirty="0">
              <a:latin typeface="DengXian" panose="02010600030101010101" pitchFamily="2" charset="-122"/>
              <a:ea typeface="DengXian" panose="02010600030101010101" pitchFamily="2" charset="-122"/>
            </a:endParaRPr>
          </a:p>
          <a:p>
            <a:pPr marL="342900"/>
            <a:endParaRPr lang="en-US" sz="500" dirty="0">
              <a:latin typeface="DengXian" panose="02010600030101010101" pitchFamily="2" charset="-122"/>
              <a:ea typeface="DengXian" panose="02010600030101010101" pitchFamily="2" charset="-122"/>
            </a:endParaRPr>
          </a:p>
          <a:p>
            <a:pPr marL="342900"/>
            <a:r>
              <a:rPr lang="en-US" sz="2000" dirty="0">
                <a:latin typeface="DengXian" panose="02010600030101010101" pitchFamily="2" charset="-122"/>
                <a:ea typeface="DengXian" panose="02010600030101010101" pitchFamily="2" charset="-122"/>
                <a:cs typeface="Calibri"/>
              </a:rPr>
              <a:t>Difficulty: </a:t>
            </a:r>
          </a:p>
          <a:p>
            <a:pPr marL="342900"/>
            <a:endParaRPr lang="en-US" sz="1500" dirty="0">
              <a:solidFill>
                <a:schemeClr val="tx2"/>
              </a:solidFill>
            </a:endParaRPr>
          </a:p>
        </p:txBody>
      </p:sp>
      <p:pic>
        <p:nvPicPr>
          <p:cNvPr id="13" name="圖片 12">
            <a:extLst>
              <a:ext uri="{FF2B5EF4-FFF2-40B4-BE49-F238E27FC236}">
                <a16:creationId xmlns:a16="http://schemas.microsoft.com/office/drawing/2014/main" id="{F93C1DB8-C925-8BEE-570D-07D6EA56AF6B}"/>
              </a:ext>
            </a:extLst>
          </p:cNvPr>
          <p:cNvPicPr>
            <a:picLocks noChangeAspect="1"/>
          </p:cNvPicPr>
          <p:nvPr/>
        </p:nvPicPr>
        <p:blipFill>
          <a:blip r:embed="rId4"/>
          <a:stretch>
            <a:fillRect/>
          </a:stretch>
        </p:blipFill>
        <p:spPr>
          <a:xfrm>
            <a:off x="3877741" y="5232206"/>
            <a:ext cx="3079811" cy="1403850"/>
          </a:xfrm>
          <a:prstGeom prst="rect">
            <a:avLst/>
          </a:prstGeom>
        </p:spPr>
      </p:pic>
      <p:sp>
        <p:nvSpPr>
          <p:cNvPr id="15" name="標題 1">
            <a:extLst>
              <a:ext uri="{FF2B5EF4-FFF2-40B4-BE49-F238E27FC236}">
                <a16:creationId xmlns:a16="http://schemas.microsoft.com/office/drawing/2014/main" id="{782F5B8C-01FB-2BE2-67C1-A39E54E6D8DA}"/>
              </a:ext>
            </a:extLst>
          </p:cNvPr>
          <p:cNvSpPr txBox="1">
            <a:spLocks/>
          </p:cNvSpPr>
          <p:nvPr/>
        </p:nvSpPr>
        <p:spPr>
          <a:xfrm>
            <a:off x="1101103" y="143486"/>
            <a:ext cx="10489818" cy="11783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err="1">
                <a:solidFill>
                  <a:schemeClr val="tx2"/>
                </a:solidFill>
                <a:latin typeface="Amasis MT Pro Black" panose="02040A04050005020304" pitchFamily="18" charset="0"/>
              </a:rPr>
              <a:t>Solidworks</a:t>
            </a:r>
            <a:endParaRPr lang="en-US" sz="5400" b="1" dirty="0">
              <a:solidFill>
                <a:schemeClr val="tx2"/>
              </a:solidFill>
              <a:latin typeface="Amasis MT Pro Black" panose="02040A04050005020304" pitchFamily="18" charset="0"/>
            </a:endParaRPr>
          </a:p>
        </p:txBody>
      </p:sp>
      <p:pic>
        <p:nvPicPr>
          <p:cNvPr id="2" name="Picture 8" descr="SolidWorks logo and symbol, meaning, history, PNG">
            <a:extLst>
              <a:ext uri="{FF2B5EF4-FFF2-40B4-BE49-F238E27FC236}">
                <a16:creationId xmlns:a16="http://schemas.microsoft.com/office/drawing/2014/main" id="{6600C935-D715-CDBD-8147-6CDB24BEEE1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315200" y="1748303"/>
            <a:ext cx="4636847" cy="2898029"/>
          </a:xfrm>
          <a:prstGeom prst="rect">
            <a:avLst/>
          </a:prstGeom>
          <a:noFill/>
          <a:extLst>
            <a:ext uri="{909E8E84-426E-40DD-AFC4-6F175D3DCCD1}">
              <a14:hiddenFill xmlns:a14="http://schemas.microsoft.com/office/drawing/2010/main">
                <a:solidFill>
                  <a:srgbClr val="FFFFFF"/>
                </a:solidFill>
              </a14:hiddenFill>
            </a:ext>
          </a:extLst>
        </p:spPr>
      </p:pic>
      <p:pic>
        <p:nvPicPr>
          <p:cNvPr id="3" name="圖形 2" descr="評等星級 以實心填滿">
            <a:extLst>
              <a:ext uri="{FF2B5EF4-FFF2-40B4-BE49-F238E27FC236}">
                <a16:creationId xmlns:a16="http://schemas.microsoft.com/office/drawing/2014/main" id="{F0BF4C13-6B3D-41D3-69FB-5B4C89086C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51776" y="5443026"/>
            <a:ext cx="914400" cy="914400"/>
          </a:xfrm>
          <a:prstGeom prst="rect">
            <a:avLst/>
          </a:prstGeom>
        </p:spPr>
      </p:pic>
    </p:spTree>
    <p:extLst>
      <p:ext uri="{BB962C8B-B14F-4D97-AF65-F5344CB8AC3E}">
        <p14:creationId xmlns:p14="http://schemas.microsoft.com/office/powerpoint/2010/main" val="858208675"/>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ppVersion xmlns="3b355139-8e14-4a2a-b9dc-5424ae536cf1" xsi:nil="true"/>
    <Invited_Teachers xmlns="3b355139-8e14-4a2a-b9dc-5424ae536cf1" xsi:nil="true"/>
    <NotebookType xmlns="3b355139-8e14-4a2a-b9dc-5424ae536cf1" xsi:nil="true"/>
    <Templates xmlns="3b355139-8e14-4a2a-b9dc-5424ae536cf1" xsi:nil="true"/>
    <Self_Registration_Enabled xmlns="3b355139-8e14-4a2a-b9dc-5424ae536cf1" xsi:nil="true"/>
    <Teachers xmlns="3b355139-8e14-4a2a-b9dc-5424ae536cf1">
      <UserInfo>
        <DisplayName/>
        <AccountId xsi:nil="true"/>
        <AccountType/>
      </UserInfo>
    </Teachers>
    <Students xmlns="3b355139-8e14-4a2a-b9dc-5424ae536cf1">
      <UserInfo>
        <DisplayName/>
        <AccountId xsi:nil="true"/>
        <AccountType/>
      </UserInfo>
    </Students>
    <Student_Groups xmlns="3b355139-8e14-4a2a-b9dc-5424ae536cf1">
      <UserInfo>
        <DisplayName/>
        <AccountId xsi:nil="true"/>
        <AccountType/>
      </UserInfo>
    </Student_Groups>
    <Invited_Students xmlns="3b355139-8e14-4a2a-b9dc-5424ae536cf1" xsi:nil="true"/>
    <DefaultSectionNames xmlns="3b355139-8e14-4a2a-b9dc-5424ae536cf1" xsi:nil="true"/>
    <Is_Collaboration_Space_Locked xmlns="3b355139-8e14-4a2a-b9dc-5424ae536cf1" xsi:nil="true"/>
    <_activity xmlns="3b355139-8e14-4a2a-b9dc-5424ae536cf1" xsi:nil="true"/>
    <Has_Teacher_Only_SectionGroup xmlns="3b355139-8e14-4a2a-b9dc-5424ae536cf1" xsi:nil="true"/>
    <FolderType xmlns="3b355139-8e14-4a2a-b9dc-5424ae536cf1" xsi:nil="true"/>
    <Owner xmlns="3b355139-8e14-4a2a-b9dc-5424ae536cf1">
      <UserInfo>
        <DisplayName/>
        <AccountId xsi:nil="true"/>
        <AccountType/>
      </UserInfo>
    </Owner>
    <CultureName xmlns="3b355139-8e14-4a2a-b9dc-5424ae536cf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8E77190843F14B93ABF0D6167103FC" ma:contentTypeVersion="30" ma:contentTypeDescription="Create a new document." ma:contentTypeScope="" ma:versionID="6bfa10746a34bb2aab891687d6559151">
  <xsd:schema xmlns:xsd="http://www.w3.org/2001/XMLSchema" xmlns:xs="http://www.w3.org/2001/XMLSchema" xmlns:p="http://schemas.microsoft.com/office/2006/metadata/properties" xmlns:ns3="3b355139-8e14-4a2a-b9dc-5424ae536cf1" xmlns:ns4="8649d17f-2a02-4597-a56e-1626d7649d6f" targetNamespace="http://schemas.microsoft.com/office/2006/metadata/properties" ma:root="true" ma:fieldsID="0aaea3ac62b914bfd59ccb21123b71c0" ns3:_="" ns4:_="">
    <xsd:import namespace="3b355139-8e14-4a2a-b9dc-5424ae536cf1"/>
    <xsd:import namespace="8649d17f-2a02-4597-a56e-1626d7649d6f"/>
    <xsd:element name="properties">
      <xsd:complexType>
        <xsd:sequence>
          <xsd:element name="documentManagement">
            <xsd:complexType>
              <xsd:all>
                <xsd:element ref="ns3:MediaServiceMetadata" minOccurs="0"/>
                <xsd:element ref="ns3:MediaServiceFastMetadata" minOccurs="0"/>
                <xsd:element ref="ns3:NotebookType" minOccurs="0"/>
                <xsd:element ref="ns3:FolderType" minOccurs="0"/>
                <xsd:element ref="ns3:Owner" minOccurs="0"/>
                <xsd:element ref="ns3:DefaultSectionNames" minOccurs="0"/>
                <xsd:element ref="ns3:Templat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DateTaken" minOccurs="0"/>
                <xsd:element ref="ns3:MediaServiceAutoTags" minOccurs="0"/>
                <xsd:element ref="ns3:MediaServiceLocation" minOccurs="0"/>
                <xsd:element ref="ns3:MediaServiceAutoKeyPoints" minOccurs="0"/>
                <xsd:element ref="ns3:MediaServiceKeyPoints" minOccurs="0"/>
                <xsd:element ref="ns3:MediaServiceObjectDetectorVersions" minOccurs="0"/>
                <xsd:element ref="ns3:_activity"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355139-8e14-4a2a-b9dc-5424ae536cf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NotebookType" ma:index="10" nillable="true" ma:displayName="Notebook Type" ma:internalName="NotebookType">
      <xsd:simpleType>
        <xsd:restriction base="dms:Text"/>
      </xsd:simpleType>
    </xsd:element>
    <xsd:element name="FolderType" ma:index="11" nillable="true" ma:displayName="Folder Type" ma:internalName="FolderType">
      <xsd:simpleType>
        <xsd:restriction base="dms:Text"/>
      </xsd:simpleType>
    </xsd:element>
    <xsd:element name="Owner" ma:index="12"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3" nillable="true" ma:displayName="Default Section Names" ma:internalName="DefaultSectionNames">
      <xsd:simpleType>
        <xsd:restriction base="dms:Note">
          <xsd:maxLength value="255"/>
        </xsd:restriction>
      </xsd:simpleType>
    </xsd:element>
    <xsd:element name="Templates" ma:index="14" nillable="true" ma:displayName="Templates" ma:internalName="Templates">
      <xsd:simpleType>
        <xsd:restriction base="dms:Note">
          <xsd:maxLength value="255"/>
        </xsd:restriction>
      </xsd:simpleType>
    </xsd:element>
    <xsd:element name="CultureName" ma:index="15" nillable="true" ma:displayName="Culture Name" ma:internalName="CultureName">
      <xsd:simpleType>
        <xsd:restriction base="dms:Text"/>
      </xsd:simpleType>
    </xsd:element>
    <xsd:element name="AppVersion" ma:index="16" nillable="true" ma:displayName="App Version" ma:internalName="AppVersion">
      <xsd:simpleType>
        <xsd:restriction base="dms:Text"/>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0" nillable="true" ma:displayName="Invited Teachers" ma:internalName="Invited_Teachers">
      <xsd:simpleType>
        <xsd:restriction base="dms:Note">
          <xsd:maxLength value="255"/>
        </xsd:restriction>
      </xsd:simpleType>
    </xsd:element>
    <xsd:element name="Invited_Students" ma:index="21" nillable="true" ma:displayName="Invited Students" ma:internalName="Invited_Students">
      <xsd:simpleType>
        <xsd:restriction base="dms:Note">
          <xsd:maxLength value="255"/>
        </xsd:restriction>
      </xsd:simpleType>
    </xsd:element>
    <xsd:element name="Self_Registration_Enabled" ma:index="22" nillable="true" ma:displayName="Self Registration Enabled" ma:internalName="Self_Registration_Enabled">
      <xsd:simpleType>
        <xsd:restriction base="dms:Boolean"/>
      </xsd:simpleType>
    </xsd:element>
    <xsd:element name="Has_Teacher_Only_SectionGroup" ma:index="23" nillable="true" ma:displayName="Has Teacher Only SectionGroup" ma:internalName="Has_Teacher_Only_SectionGroup">
      <xsd:simpleType>
        <xsd:restriction base="dms:Boolean"/>
      </xsd:simpleType>
    </xsd:element>
    <xsd:element name="Is_Collaboration_Space_Locked" ma:index="24" nillable="true" ma:displayName="Is Collaboration Space Locked" ma:internalName="Is_Collaboration_Space_Locked">
      <xsd:simpleType>
        <xsd:restriction base="dms:Boolean"/>
      </xsd:simpleType>
    </xsd:element>
    <xsd:element name="MediaServiceEventHashCode" ma:index="28" nillable="true" ma:displayName="MediaServiceEventHashCode" ma:hidden="true" ma:internalName="MediaServiceEventHashCode" ma:readOnly="true">
      <xsd:simpleType>
        <xsd:restriction base="dms:Text"/>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DateTaken" ma:index="30" nillable="true" ma:displayName="MediaServiceDateTaken" ma:hidden="true" ma:internalName="MediaServiceDateTaken" ma:readOnly="true">
      <xsd:simpleType>
        <xsd:restriction base="dms:Text"/>
      </xsd:simpleType>
    </xsd:element>
    <xsd:element name="MediaServiceAutoTags" ma:index="31" nillable="true" ma:displayName="Tags" ma:internalName="MediaServiceAutoTags" ma:readOnly="true">
      <xsd:simpleType>
        <xsd:restriction base="dms:Text"/>
      </xsd:simpleType>
    </xsd:element>
    <xsd:element name="MediaServiceLocation" ma:index="32" nillable="true" ma:displayName="Location" ma:internalName="MediaServiceLocation" ma:readOnly="true">
      <xsd:simpleType>
        <xsd:restriction base="dms:Text"/>
      </xsd:simpleType>
    </xsd:element>
    <xsd:element name="MediaServiceAutoKeyPoints" ma:index="33" nillable="true" ma:displayName="MediaServiceAutoKeyPoints" ma:hidden="true" ma:internalName="MediaServiceAutoKeyPoints" ma:readOnly="true">
      <xsd:simpleType>
        <xsd:restriction base="dms:Note"/>
      </xsd:simpleType>
    </xsd:element>
    <xsd:element name="MediaServiceKeyPoints" ma:index="34" nillable="true" ma:displayName="KeyPoints" ma:internalName="MediaServiceKeyPoints" ma:readOnly="true">
      <xsd:simpleType>
        <xsd:restriction base="dms:Note">
          <xsd:maxLength value="255"/>
        </xsd:restriction>
      </xsd:simpleType>
    </xsd:element>
    <xsd:element name="MediaServiceObjectDetectorVersions" ma:index="35" nillable="true" ma:displayName="MediaServiceObjectDetectorVersions" ma:hidden="true" ma:indexed="true" ma:internalName="MediaServiceObjectDetectorVersions" ma:readOnly="true">
      <xsd:simpleType>
        <xsd:restriction base="dms:Text"/>
      </xsd:simpleType>
    </xsd:element>
    <xsd:element name="_activity" ma:index="36" nillable="true" ma:displayName="_activity" ma:hidden="true" ma:internalName="_activity">
      <xsd:simpleType>
        <xsd:restriction base="dms:Note"/>
      </xsd:simpleType>
    </xsd:element>
    <xsd:element name="MediaLengthInSeconds" ma:index="3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649d17f-2a02-4597-a56e-1626d7649d6f" elementFormDefault="qualified">
    <xsd:import namespace="http://schemas.microsoft.com/office/2006/documentManagement/types"/>
    <xsd:import namespace="http://schemas.microsoft.com/office/infopath/2007/PartnerControls"/>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element name="SharingHintHash" ma:index="2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73E950-FED2-4DD0-A5DE-51D64745403E}">
  <ds:schemaRefs>
    <ds:schemaRef ds:uri="http://schemas.microsoft.com/sharepoint/v3/contenttype/forms"/>
  </ds:schemaRefs>
</ds:datastoreItem>
</file>

<file path=customXml/itemProps2.xml><?xml version="1.0" encoding="utf-8"?>
<ds:datastoreItem xmlns:ds="http://schemas.openxmlformats.org/officeDocument/2006/customXml" ds:itemID="{E1C5AABD-08A8-4348-BE15-C0C3D37BD783}">
  <ds:schemaRefs>
    <ds:schemaRef ds:uri="http://schemas.openxmlformats.org/package/2006/metadata/core-properties"/>
    <ds:schemaRef ds:uri="http://www.w3.org/XML/1998/namespace"/>
    <ds:schemaRef ds:uri="http://schemas.microsoft.com/office/2006/documentManagement/types"/>
    <ds:schemaRef ds:uri="http://purl.org/dc/elements/1.1/"/>
    <ds:schemaRef ds:uri="http://purl.org/dc/terms/"/>
    <ds:schemaRef ds:uri="http://schemas.microsoft.com/office/2006/metadata/properties"/>
    <ds:schemaRef ds:uri="http://purl.org/dc/dcmitype/"/>
    <ds:schemaRef ds:uri="http://schemas.microsoft.com/office/infopath/2007/PartnerControls"/>
    <ds:schemaRef ds:uri="8649d17f-2a02-4597-a56e-1626d7649d6f"/>
    <ds:schemaRef ds:uri="3b355139-8e14-4a2a-b9dc-5424ae536cf1"/>
  </ds:schemaRefs>
</ds:datastoreItem>
</file>

<file path=customXml/itemProps3.xml><?xml version="1.0" encoding="utf-8"?>
<ds:datastoreItem xmlns:ds="http://schemas.openxmlformats.org/officeDocument/2006/customXml" ds:itemID="{2672CDDF-2ABE-4578-92BA-F9AF83905809}">
  <ds:schemaRefs>
    <ds:schemaRef ds:uri="3b355139-8e14-4a2a-b9dc-5424ae536cf1"/>
    <ds:schemaRef ds:uri="8649d17f-2a02-4597-a56e-1626d7649d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1821</TotalTime>
  <Words>1464</Words>
  <Application>Microsoft Office PowerPoint</Application>
  <PresentationFormat>寬螢幕</PresentationFormat>
  <Paragraphs>320</Paragraphs>
  <Slides>36</Slides>
  <Notes>34</Notes>
  <HiddenSlides>0</HiddenSlides>
  <MMClips>2</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36</vt:i4>
      </vt:variant>
    </vt:vector>
  </HeadingPairs>
  <TitlesOfParts>
    <vt:vector size="48" baseType="lpstr">
      <vt:lpstr>Arial,Sans-Serif</vt:lpstr>
      <vt:lpstr>DengXian</vt:lpstr>
      <vt:lpstr>Agency FB</vt:lpstr>
      <vt:lpstr>Amasis MT Pro Black</vt:lpstr>
      <vt:lpstr>Arial</vt:lpstr>
      <vt:lpstr>Arial Rounded MT Bold</vt:lpstr>
      <vt:lpstr>Calibri</vt:lpstr>
      <vt:lpstr>Calibri Light</vt:lpstr>
      <vt:lpstr>Courier New</vt:lpstr>
      <vt:lpstr>Garamond</vt:lpstr>
      <vt:lpstr>Wingdings</vt:lpstr>
      <vt:lpstr>Office 佈景主題</vt:lpstr>
      <vt:lpstr>3D Printed Museum  Competition</vt:lpstr>
      <vt:lpstr>1. How to prepare your 3D     model?  -3D modeling from zero  -3D scanning and touch-up  -Exploring 3D model from the web  2. 3D printing and post-processing  </vt:lpstr>
      <vt:lpstr>1. How to prepare your 3D model?</vt:lpstr>
      <vt:lpstr>3D Modeling from Zero</vt:lpstr>
      <vt:lpstr>PowerPoint 簡報</vt:lpstr>
      <vt:lpstr>PowerPoint 簡報</vt:lpstr>
      <vt:lpstr>PowerPoint 簡報</vt:lpstr>
      <vt:lpstr>PowerPoint 簡報</vt:lpstr>
      <vt:lpstr>PowerPoint 簡報</vt:lpstr>
      <vt:lpstr>PowerPoint 簡報</vt:lpstr>
      <vt:lpstr>PowerPoint 簡報</vt:lpstr>
      <vt:lpstr>PowerPoint 簡報</vt:lpstr>
      <vt:lpstr>3D scanning and touch-up</vt:lpstr>
      <vt:lpstr>PowerPoint 簡報</vt:lpstr>
      <vt:lpstr>PowerPoint 簡報</vt:lpstr>
      <vt:lpstr>PowerPoint 簡報</vt:lpstr>
      <vt:lpstr>PowerPoint 簡報</vt:lpstr>
      <vt:lpstr>PowerPoint 簡報</vt:lpstr>
      <vt:lpstr>Exploring 3D model from the web</vt:lpstr>
      <vt:lpstr>Online platform</vt:lpstr>
      <vt:lpstr>PowerPoint 簡報</vt:lpstr>
      <vt:lpstr>PowerPoint 簡報</vt:lpstr>
      <vt:lpstr>PowerPoint 簡報</vt:lpstr>
      <vt:lpstr>2. 3D printing and post-processing</vt:lpstr>
      <vt:lpstr>PowerPoint 簡報</vt:lpstr>
      <vt:lpstr>PowerPoint 簡報</vt:lpstr>
      <vt:lpstr>PowerPoint 簡報</vt:lpstr>
      <vt:lpstr>FDM – Ultmaker S5</vt:lpstr>
      <vt:lpstr>PowerPoint 簡報</vt:lpstr>
      <vt:lpstr>PowerPoint 簡報</vt:lpstr>
      <vt:lpstr>SLA – Formlabs Form 2</vt:lpstr>
      <vt:lpstr>PowerPoint 簡報</vt:lpstr>
      <vt:lpstr>PowerPoint 簡報</vt:lpstr>
      <vt:lpstr>Polyjet – Stratasys J55 Prime Printer </vt:lpstr>
      <vt:lpstr>Post-processing work</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3D Modeling</dc:title>
  <dc:creator>Yannis TAM (Library)</dc:creator>
  <cp:lastModifiedBy>Carol KONG (Library)</cp:lastModifiedBy>
  <cp:revision>229</cp:revision>
  <cp:lastPrinted>2023-10-19T06:08:57Z</cp:lastPrinted>
  <dcterms:created xsi:type="dcterms:W3CDTF">2023-10-13T08:54:00Z</dcterms:created>
  <dcterms:modified xsi:type="dcterms:W3CDTF">2023-10-31T09:53:31Z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0x010100B68E77190843F14B93ABF0D6167103FC</vt:lpwstr>
  </property>
</Properties>
</file>