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9" r:id="rId4"/>
    <p:sldId id="261" r:id="rId5"/>
    <p:sldId id="262" r:id="rId6"/>
    <p:sldId id="270" r:id="rId7"/>
    <p:sldId id="263" r:id="rId8"/>
    <p:sldId id="264" r:id="rId9"/>
    <p:sldId id="268" r:id="rId10"/>
    <p:sldId id="271" r:id="rId11"/>
    <p:sldId id="269" r:id="rId12"/>
  </p:sldIdLst>
  <p:sldSz cx="9144000" cy="6858000" type="screen4x3"/>
  <p:notesSz cx="6797675" cy="985678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2125"/>
          </a:xfrm>
          <a:prstGeom prst="rect">
            <a:avLst/>
          </a:prstGeom>
        </p:spPr>
        <p:txBody>
          <a:bodyPr vert="horz" lIns="91440" tIns="45720" rIns="91440" bIns="45720" rtlCol="0"/>
          <a:lstStyle>
            <a:lvl1pPr algn="r">
              <a:defRPr sz="1200"/>
            </a:lvl1pPr>
          </a:lstStyle>
          <a:p>
            <a:fld id="{A9D65C35-C5CC-4BE3-A4C6-31C27AC533B0}" type="datetimeFigureOut">
              <a:rPr lang="en-US" smtClean="0"/>
              <a:t>12/20/2012</a:t>
            </a:fld>
            <a:endParaRPr lang="en-US"/>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681538"/>
            <a:ext cx="5438775" cy="44354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61488"/>
            <a:ext cx="2946400" cy="493712"/>
          </a:xfrm>
          <a:prstGeom prst="rect">
            <a:avLst/>
          </a:prstGeom>
        </p:spPr>
        <p:txBody>
          <a:bodyPr vert="horz" lIns="91440" tIns="45720" rIns="91440" bIns="45720" rtlCol="0" anchor="b"/>
          <a:lstStyle>
            <a:lvl1pPr algn="r">
              <a:defRPr sz="1200"/>
            </a:lvl1pPr>
          </a:lstStyle>
          <a:p>
            <a:fld id="{F81CA4E9-6536-474E-8579-900D1B0F667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81CA4E9-6536-474E-8579-900D1B0F6673}"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Date Placeholder 29"/>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19" name="Footer Placeholder 18"/>
          <p:cNvSpPr>
            <a:spLocks noGrp="1"/>
          </p:cNvSpPr>
          <p:nvPr>
            <p:ph type="ftr" sz="quarter" idx="11"/>
          </p:nvPr>
        </p:nvSpPr>
        <p:spPr/>
        <p:txBody>
          <a:bodyPr/>
          <a:lstStyle/>
          <a:p>
            <a:endParaRPr lang="zh-HK" altLang="en-US"/>
          </a:p>
        </p:txBody>
      </p:sp>
      <p:sp>
        <p:nvSpPr>
          <p:cNvPr id="27" name="Slide Number Placeholder 26"/>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Date Placeholder 3"/>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Date Placeholder 6"/>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Date Placeholder 2"/>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8ACBC766-4BC4-44A0-927C-14C29C8C5AE3}" type="slidenum">
              <a:rPr lang="zh-HK" altLang="en-US" smtClean="0"/>
              <a:pPr/>
              <a:t>‹#›</a:t>
            </a:fld>
            <a:endParaRPr lang="zh-HK"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Date Placeholder 4"/>
          <p:cNvSpPr>
            <a:spLocks noGrp="1"/>
          </p:cNvSpPr>
          <p:nvPr>
            <p:ph type="dt" sz="half" idx="10"/>
          </p:nvPr>
        </p:nvSpPr>
        <p:spPr/>
        <p:txBody>
          <a:bodyPr/>
          <a:lstStyle/>
          <a:p>
            <a:fld id="{C7C4D548-6013-4814-B2A8-A1715200047B}" type="datetimeFigureOut">
              <a:rPr lang="zh-HK" altLang="en-US" smtClean="0"/>
              <a:pPr/>
              <a:t>20/12/2012</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a:xfrm>
            <a:off x="8077200" y="6356350"/>
            <a:ext cx="609600" cy="365125"/>
          </a:xfrm>
        </p:spPr>
        <p:txBody>
          <a:bodyPr/>
          <a:lstStyle/>
          <a:p>
            <a:fld id="{8ACBC766-4BC4-44A0-927C-14C29C8C5AE3}" type="slidenum">
              <a:rPr lang="zh-HK" altLang="en-US" smtClean="0"/>
              <a:pPr/>
              <a:t>‹#›</a:t>
            </a:fld>
            <a:endParaRPr lang="zh-HK"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C4D548-6013-4814-B2A8-A1715200047B}" type="datetimeFigureOut">
              <a:rPr lang="zh-HK" altLang="en-US" smtClean="0"/>
              <a:pPr/>
              <a:t>20/12/2012</a:t>
            </a:fld>
            <a:endParaRPr lang="zh-HK"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HK"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CBC766-4BC4-44A0-927C-14C29C8C5AE3}" type="slidenum">
              <a:rPr lang="zh-HK" altLang="en-US" smtClean="0"/>
              <a:pPr/>
              <a:t>‹#›</a:t>
            </a:fld>
            <a:endParaRPr lang="zh-HK"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HK" dirty="0" smtClean="0"/>
              <a:t>Importance of Bilingual Communication in Civil Service</a:t>
            </a:r>
            <a:endParaRPr lang="zh-HK" altLang="en-US" dirty="0"/>
          </a:p>
        </p:txBody>
      </p:sp>
      <p:sp>
        <p:nvSpPr>
          <p:cNvPr id="3" name="副標題 2"/>
          <p:cNvSpPr>
            <a:spLocks noGrp="1"/>
          </p:cNvSpPr>
          <p:nvPr>
            <p:ph type="subTitle" idx="1"/>
          </p:nvPr>
        </p:nvSpPr>
        <p:spPr>
          <a:xfrm>
            <a:off x="539552" y="3429000"/>
            <a:ext cx="7854696" cy="1752600"/>
          </a:xfrm>
        </p:spPr>
        <p:txBody>
          <a:bodyPr/>
          <a:lstStyle/>
          <a:p>
            <a:r>
              <a:rPr lang="en-US" altLang="zh-HK" dirty="0" smtClean="0"/>
              <a:t>Hon </a:t>
            </a:r>
            <a:r>
              <a:rPr lang="en-US" altLang="zh-HK" dirty="0" err="1" smtClean="0"/>
              <a:t>Ip</a:t>
            </a:r>
            <a:r>
              <a:rPr lang="en-US" altLang="zh-HK" dirty="0" smtClean="0"/>
              <a:t> Lau Suk-Yee, Regina</a:t>
            </a:r>
          </a:p>
          <a:p>
            <a:r>
              <a:rPr lang="en-US" altLang="zh-HK" dirty="0" smtClean="0"/>
              <a:t>20 December 2012</a:t>
            </a:r>
            <a:endParaRPr lang="zh-HK" altLang="en-US" dirty="0"/>
          </a:p>
        </p:txBody>
      </p:sp>
    </p:spTree>
    <p:extLst>
      <p:ext uri="{BB962C8B-B14F-4D97-AF65-F5344CB8AC3E}">
        <p14:creationId xmlns:p14="http://schemas.microsoft.com/office/powerpoint/2010/main" xmlns="" val="4165103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79712" y="476672"/>
            <a:ext cx="6404248" cy="1470025"/>
          </a:xfrm>
        </p:spPr>
        <p:txBody>
          <a:bodyPr>
            <a:normAutofit/>
          </a:bodyPr>
          <a:lstStyle/>
          <a:p>
            <a:r>
              <a:rPr lang="en-US" altLang="zh-HK" dirty="0" smtClean="0"/>
              <a:t>Minutes of Meeting</a:t>
            </a:r>
            <a:endParaRPr lang="zh-HK" altLang="en-US" dirty="0"/>
          </a:p>
        </p:txBody>
      </p:sp>
      <p:sp>
        <p:nvSpPr>
          <p:cNvPr id="3" name="副標題 2"/>
          <p:cNvSpPr>
            <a:spLocks noGrp="1"/>
          </p:cNvSpPr>
          <p:nvPr>
            <p:ph type="subTitle" idx="1"/>
          </p:nvPr>
        </p:nvSpPr>
        <p:spPr>
          <a:xfrm>
            <a:off x="1619672" y="2492896"/>
            <a:ext cx="5936704" cy="3649960"/>
          </a:xfrm>
        </p:spPr>
        <p:txBody>
          <a:bodyPr>
            <a:normAutofit/>
          </a:bodyPr>
          <a:lstStyle/>
          <a:p>
            <a:pPr algn="ctr"/>
            <a:r>
              <a:rPr lang="en-US" altLang="zh-HK" sz="1800" i="1" dirty="0" smtClean="0">
                <a:solidFill>
                  <a:schemeClr val="tx1">
                    <a:lumMod val="50000"/>
                    <a:lumOff val="50000"/>
                  </a:schemeClr>
                </a:solidFill>
              </a:rPr>
              <a:t>Two types of minutes of meeting:</a:t>
            </a:r>
          </a:p>
          <a:p>
            <a:endParaRPr lang="en-US" altLang="zh-HK" sz="2800" dirty="0"/>
          </a:p>
          <a:p>
            <a:pPr marL="571500" indent="-571500" algn="ctr">
              <a:buFont typeface="Arial" pitchFamily="34" charset="0"/>
              <a:buChar char="•"/>
            </a:pPr>
            <a:r>
              <a:rPr lang="en-US" altLang="zh-HK" sz="2400" dirty="0" smtClean="0"/>
              <a:t>Verbatim</a:t>
            </a:r>
          </a:p>
          <a:p>
            <a:pPr marL="571500" indent="-571500" algn="ctr">
              <a:buFont typeface="Arial" pitchFamily="34" charset="0"/>
              <a:buChar char="•"/>
            </a:pPr>
            <a:r>
              <a:rPr lang="en-US" altLang="zh-HK" sz="2400" dirty="0" smtClean="0"/>
              <a:t>Summary of Actions Required</a:t>
            </a:r>
          </a:p>
        </p:txBody>
      </p:sp>
    </p:spTree>
    <p:extLst>
      <p:ext uri="{BB962C8B-B14F-4D97-AF65-F5344CB8AC3E}">
        <p14:creationId xmlns:p14="http://schemas.microsoft.com/office/powerpoint/2010/main" xmlns="" val="3015378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648" y="2420888"/>
            <a:ext cx="6404248" cy="1470025"/>
          </a:xfrm>
        </p:spPr>
        <p:txBody>
          <a:bodyPr>
            <a:normAutofit/>
          </a:bodyPr>
          <a:lstStyle/>
          <a:p>
            <a:pPr algn="ctr"/>
            <a:r>
              <a:rPr lang="en-US" altLang="zh-HK" dirty="0" smtClean="0"/>
              <a:t>Thank you</a:t>
            </a:r>
            <a:endParaRPr lang="zh-HK" altLang="en-US" dirty="0"/>
          </a:p>
        </p:txBody>
      </p:sp>
    </p:spTree>
    <p:extLst>
      <p:ext uri="{BB962C8B-B14F-4D97-AF65-F5344CB8AC3E}">
        <p14:creationId xmlns:p14="http://schemas.microsoft.com/office/powerpoint/2010/main" xmlns="" val="373970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88640"/>
            <a:ext cx="7772400" cy="792088"/>
          </a:xfrm>
        </p:spPr>
        <p:txBody>
          <a:bodyPr>
            <a:normAutofit/>
          </a:bodyPr>
          <a:lstStyle/>
          <a:p>
            <a:r>
              <a:rPr lang="en-US" altLang="zh-HK" sz="4000" dirty="0" smtClean="0"/>
              <a:t>The historical perspective</a:t>
            </a:r>
            <a:endParaRPr lang="zh-HK" altLang="en-US" sz="4000" dirty="0"/>
          </a:p>
        </p:txBody>
      </p:sp>
      <p:sp>
        <p:nvSpPr>
          <p:cNvPr id="3" name="副標題 2"/>
          <p:cNvSpPr>
            <a:spLocks noGrp="1"/>
          </p:cNvSpPr>
          <p:nvPr>
            <p:ph type="subTitle" idx="1"/>
          </p:nvPr>
        </p:nvSpPr>
        <p:spPr>
          <a:xfrm>
            <a:off x="323528" y="1052736"/>
            <a:ext cx="8496944" cy="5112568"/>
          </a:xfrm>
        </p:spPr>
        <p:txBody>
          <a:bodyPr>
            <a:normAutofit fontScale="25000" lnSpcReduction="20000"/>
          </a:bodyPr>
          <a:lstStyle/>
          <a:p>
            <a:pPr marL="457200" indent="-457200" algn="l">
              <a:buFont typeface="Wingdings" pitchFamily="2" charset="2"/>
              <a:buChar char="l"/>
            </a:pPr>
            <a:r>
              <a:rPr lang="en-US" altLang="zh-HK" sz="7200" dirty="0" smtClean="0"/>
              <a:t>In civil services, verbal communications are based on written correspondences and the role of the official writing language is of vital significance. </a:t>
            </a:r>
          </a:p>
          <a:p>
            <a:pPr marL="457200" indent="-457200" algn="l">
              <a:buFont typeface="Wingdings" pitchFamily="2" charset="2"/>
              <a:buChar char="l"/>
            </a:pPr>
            <a:endParaRPr lang="en-US" altLang="zh-HK" sz="7200" dirty="0"/>
          </a:p>
          <a:p>
            <a:pPr marL="457200" indent="-457200" algn="l">
              <a:buFont typeface="Wingdings" pitchFamily="2" charset="2"/>
              <a:buChar char="l"/>
            </a:pPr>
            <a:r>
              <a:rPr lang="en-US" altLang="zh-HK" sz="7200" dirty="0" smtClean="0"/>
              <a:t>Unlike the business world where transactions are often based on words of mouth, decisions and transactions in civil services have to be prudently recorded and implemented accordingly. Civil servants of almost all ranks and positions have to rely on written communications to make, process, implement and keep track of proposals and decisions.</a:t>
            </a:r>
          </a:p>
          <a:p>
            <a:pPr marL="457200" indent="-457200" algn="l">
              <a:buFont typeface="Wingdings" pitchFamily="2" charset="2"/>
              <a:buChar char="l"/>
            </a:pPr>
            <a:endParaRPr lang="en-US" altLang="zh-HK" sz="7200" dirty="0" smtClean="0"/>
          </a:p>
          <a:p>
            <a:pPr marL="457200" indent="-457200" algn="l">
              <a:buFont typeface="Wingdings" pitchFamily="2" charset="2"/>
              <a:buChar char="l"/>
            </a:pPr>
            <a:r>
              <a:rPr lang="en-US" altLang="zh-HK" sz="7200" dirty="0" smtClean="0"/>
              <a:t>Historically, English has been the official language used in all formal communications among civil servants in Hong Kong (both internally and externally in the forms of a variety of documentations and written transactions) .</a:t>
            </a:r>
          </a:p>
          <a:p>
            <a:pPr marL="457200" indent="-457200" algn="l">
              <a:buFont typeface="Wingdings" pitchFamily="2" charset="2"/>
              <a:buChar char="l"/>
            </a:pPr>
            <a:endParaRPr lang="en-US" altLang="zh-HK" sz="7200" dirty="0"/>
          </a:p>
          <a:p>
            <a:pPr marL="457200" indent="-457200" algn="l">
              <a:buFont typeface="Wingdings" pitchFamily="2" charset="2"/>
              <a:buChar char="l"/>
            </a:pPr>
            <a:r>
              <a:rPr lang="en-US" altLang="zh-HK" sz="7200" dirty="0" smtClean="0"/>
              <a:t>Since the transfer of sovereignty in 1997, Chinese has become much more common in written correspondences. Formal documents for external circulations are now prepared in both official languages, whilst English remains prominent in internal communications among civil servants.</a:t>
            </a:r>
          </a:p>
          <a:p>
            <a:pPr algn="l"/>
            <a:r>
              <a:rPr lang="en-US" altLang="zh-HK" sz="7200" dirty="0" smtClean="0"/>
              <a:t> </a:t>
            </a:r>
            <a:endParaRPr lang="en-US" altLang="zh-HK" sz="7200" dirty="0"/>
          </a:p>
          <a:p>
            <a:pPr marL="457200" indent="-457200" algn="l">
              <a:buFont typeface="Wingdings" pitchFamily="2" charset="2"/>
              <a:buChar char="l"/>
            </a:pPr>
            <a:r>
              <a:rPr lang="en-US" altLang="zh-HK" sz="7200" dirty="0" smtClean="0"/>
              <a:t>Civil servants went through intensive training in written communications, with much emphasis on accuracy and clarity  The highly structured frameworks by which communications are constructed often require and in turn facilitate thorough understanding of the issues in concern.  </a:t>
            </a:r>
            <a:endParaRPr lang="en-US" altLang="zh-HK" dirty="0" smtClean="0"/>
          </a:p>
          <a:p>
            <a:endParaRPr lang="zh-HK" altLang="en-US" dirty="0"/>
          </a:p>
        </p:txBody>
      </p:sp>
    </p:spTree>
    <p:extLst>
      <p:ext uri="{BB962C8B-B14F-4D97-AF65-F5344CB8AC3E}">
        <p14:creationId xmlns:p14="http://schemas.microsoft.com/office/powerpoint/2010/main" xmlns="" val="3098012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584" y="1916832"/>
            <a:ext cx="7772400" cy="1470025"/>
          </a:xfrm>
        </p:spPr>
        <p:txBody>
          <a:bodyPr>
            <a:normAutofit fontScale="90000"/>
          </a:bodyPr>
          <a:lstStyle/>
          <a:p>
            <a:r>
              <a:rPr lang="en-US" altLang="zh-HK" dirty="0" smtClean="0"/>
              <a:t>Examples of Written Documents Delivered by and Circulated among Civil Servants </a:t>
            </a:r>
            <a:endParaRPr lang="zh-HK" altLang="en-US" dirty="0"/>
          </a:p>
        </p:txBody>
      </p:sp>
      <p:sp>
        <p:nvSpPr>
          <p:cNvPr id="3" name="副標題 2"/>
          <p:cNvSpPr>
            <a:spLocks noGrp="1"/>
          </p:cNvSpPr>
          <p:nvPr>
            <p:ph type="subTitle" idx="1"/>
          </p:nvPr>
        </p:nvSpPr>
        <p:spPr>
          <a:xfrm>
            <a:off x="683568" y="3933056"/>
            <a:ext cx="7704856" cy="1752600"/>
          </a:xfrm>
        </p:spPr>
        <p:txBody>
          <a:bodyPr>
            <a:normAutofit fontScale="85000" lnSpcReduction="20000"/>
          </a:bodyPr>
          <a:lstStyle/>
          <a:p>
            <a:pPr marL="457200" indent="-457200" algn="l">
              <a:buFont typeface="Wingdings" pitchFamily="2" charset="2"/>
              <a:buChar char="l"/>
            </a:pPr>
            <a:r>
              <a:rPr lang="en-US" altLang="zh-HK" dirty="0" smtClean="0">
                <a:solidFill>
                  <a:schemeClr val="tx1">
                    <a:lumMod val="95000"/>
                    <a:lumOff val="5000"/>
                  </a:schemeClr>
                </a:solidFill>
              </a:rPr>
              <a:t>Legislative Council documents</a:t>
            </a:r>
          </a:p>
          <a:p>
            <a:pPr marL="457200" indent="-457200" algn="l">
              <a:buFont typeface="Wingdings" pitchFamily="2" charset="2"/>
              <a:buChar char="l"/>
            </a:pPr>
            <a:r>
              <a:rPr lang="en-US" altLang="zh-HK" dirty="0" smtClean="0">
                <a:solidFill>
                  <a:schemeClr val="tx1">
                    <a:lumMod val="95000"/>
                    <a:lumOff val="5000"/>
                  </a:schemeClr>
                </a:solidFill>
              </a:rPr>
              <a:t>Executive Council documents</a:t>
            </a:r>
          </a:p>
          <a:p>
            <a:pPr marL="457200" indent="-457200" algn="l">
              <a:buFont typeface="Wingdings" pitchFamily="2" charset="2"/>
              <a:buChar char="l"/>
            </a:pPr>
            <a:r>
              <a:rPr lang="en-US" altLang="zh-HK" dirty="0" smtClean="0">
                <a:solidFill>
                  <a:schemeClr val="tx1">
                    <a:lumMod val="95000"/>
                    <a:lumOff val="5000"/>
                  </a:schemeClr>
                </a:solidFill>
              </a:rPr>
              <a:t>Internal Minute</a:t>
            </a:r>
          </a:p>
          <a:p>
            <a:pPr marL="457200" indent="-457200" algn="l">
              <a:buFont typeface="Wingdings" pitchFamily="2" charset="2"/>
              <a:buChar char="l"/>
            </a:pPr>
            <a:r>
              <a:rPr lang="en-US" altLang="zh-HK" dirty="0" smtClean="0">
                <a:solidFill>
                  <a:schemeClr val="tx1">
                    <a:lumMod val="95000"/>
                    <a:lumOff val="5000"/>
                  </a:schemeClr>
                </a:solidFill>
              </a:rPr>
              <a:t>Telegrams to the Foreign and Commonwealth Office</a:t>
            </a:r>
          </a:p>
          <a:p>
            <a:pPr marL="457200" indent="-457200" algn="l">
              <a:buFont typeface="Wingdings" pitchFamily="2" charset="2"/>
              <a:buChar char="l"/>
            </a:pPr>
            <a:r>
              <a:rPr lang="en-US" altLang="zh-HK" dirty="0" smtClean="0">
                <a:solidFill>
                  <a:schemeClr val="tx1">
                    <a:lumMod val="95000"/>
                    <a:lumOff val="5000"/>
                  </a:schemeClr>
                </a:solidFill>
              </a:rPr>
              <a:t>Minutes of Meeting</a:t>
            </a:r>
            <a:endParaRPr lang="en-US" altLang="zh-HK" dirty="0" smtClean="0"/>
          </a:p>
        </p:txBody>
      </p:sp>
    </p:spTree>
    <p:extLst>
      <p:ext uri="{BB962C8B-B14F-4D97-AF65-F5344CB8AC3E}">
        <p14:creationId xmlns:p14="http://schemas.microsoft.com/office/powerpoint/2010/main" xmlns="" val="4136798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620688"/>
            <a:ext cx="7772400" cy="1470025"/>
          </a:xfrm>
        </p:spPr>
        <p:txBody>
          <a:bodyPr>
            <a:normAutofit fontScale="90000"/>
          </a:bodyPr>
          <a:lstStyle/>
          <a:p>
            <a:r>
              <a:rPr lang="en-US" altLang="zh-HK" dirty="0" smtClean="0"/>
              <a:t>Legislative Council Documents</a:t>
            </a:r>
            <a:endParaRPr lang="zh-HK" altLang="en-US" dirty="0"/>
          </a:p>
        </p:txBody>
      </p:sp>
      <p:sp>
        <p:nvSpPr>
          <p:cNvPr id="3" name="副標題 2"/>
          <p:cNvSpPr>
            <a:spLocks noGrp="1"/>
          </p:cNvSpPr>
          <p:nvPr>
            <p:ph type="subTitle" idx="1"/>
          </p:nvPr>
        </p:nvSpPr>
        <p:spPr>
          <a:xfrm>
            <a:off x="611560" y="2564904"/>
            <a:ext cx="8064896" cy="3721968"/>
          </a:xfrm>
        </p:spPr>
        <p:txBody>
          <a:bodyPr>
            <a:normAutofit/>
          </a:bodyPr>
          <a:lstStyle/>
          <a:p>
            <a:pPr algn="l"/>
            <a:r>
              <a:rPr lang="en-US" altLang="zh-HK" sz="2400" dirty="0" smtClean="0"/>
              <a:t>Examples of documents:</a:t>
            </a:r>
          </a:p>
          <a:p>
            <a:endParaRPr lang="en-US" altLang="zh-HK" sz="2400" dirty="0" smtClean="0"/>
          </a:p>
          <a:p>
            <a:pPr marL="457200" indent="-457200" algn="l">
              <a:buFont typeface="Arial" pitchFamily="34" charset="0"/>
              <a:buChar char="•"/>
            </a:pPr>
            <a:r>
              <a:rPr lang="en-US" altLang="zh-HK" dirty="0" smtClean="0">
                <a:solidFill>
                  <a:schemeClr val="tx1">
                    <a:lumMod val="95000"/>
                    <a:lumOff val="5000"/>
                  </a:schemeClr>
                </a:solidFill>
              </a:rPr>
              <a:t>Legislative Council Panel background briefs</a:t>
            </a:r>
          </a:p>
          <a:p>
            <a:pPr marL="457200" indent="-457200" algn="l">
              <a:buFont typeface="Arial" pitchFamily="34" charset="0"/>
              <a:buChar char="•"/>
            </a:pPr>
            <a:r>
              <a:rPr lang="en-US" altLang="zh-HK" dirty="0" smtClean="0">
                <a:solidFill>
                  <a:schemeClr val="tx1">
                    <a:lumMod val="95000"/>
                    <a:lumOff val="5000"/>
                  </a:schemeClr>
                </a:solidFill>
              </a:rPr>
              <a:t>Written question raised by members and the administration’s reply</a:t>
            </a:r>
            <a:endParaRPr lang="en-US" altLang="zh-HK" dirty="0">
              <a:solidFill>
                <a:schemeClr val="tx1">
                  <a:lumMod val="95000"/>
                  <a:lumOff val="5000"/>
                </a:schemeClr>
              </a:solidFill>
            </a:endParaRPr>
          </a:p>
          <a:p>
            <a:pPr marL="457200" indent="-457200" algn="l">
              <a:buFont typeface="Arial" pitchFamily="34" charset="0"/>
              <a:buChar char="•"/>
            </a:pPr>
            <a:r>
              <a:rPr lang="en-US" altLang="zh-HK" dirty="0" smtClean="0">
                <a:solidFill>
                  <a:schemeClr val="tx1">
                    <a:lumMod val="95000"/>
                    <a:lumOff val="5000"/>
                  </a:schemeClr>
                </a:solidFill>
              </a:rPr>
              <a:t>Appendix: background</a:t>
            </a:r>
            <a:endParaRPr lang="zh-TW" altLang="zh-HK" dirty="0" smtClean="0">
              <a:solidFill>
                <a:schemeClr val="tx1">
                  <a:lumMod val="95000"/>
                  <a:lumOff val="5000"/>
                </a:schemeClr>
              </a:solidFill>
            </a:endParaRPr>
          </a:p>
          <a:p>
            <a:pPr marL="514350" indent="-514350">
              <a:buAutoNum type="arabicPeriod"/>
            </a:pPr>
            <a:endParaRPr lang="en-US" altLang="zh-HK" dirty="0" smtClean="0"/>
          </a:p>
          <a:p>
            <a:pPr marL="514350" indent="-514350">
              <a:buAutoNum type="arabicPeriod"/>
            </a:pPr>
            <a:endParaRPr lang="zh-HK" altLang="en-US" dirty="0"/>
          </a:p>
        </p:txBody>
      </p:sp>
    </p:spTree>
    <p:extLst>
      <p:ext uri="{BB962C8B-B14F-4D97-AF65-F5344CB8AC3E}">
        <p14:creationId xmlns:p14="http://schemas.microsoft.com/office/powerpoint/2010/main" xmlns="" val="2845496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584" y="548680"/>
            <a:ext cx="7772400" cy="1152128"/>
          </a:xfrm>
        </p:spPr>
        <p:txBody>
          <a:bodyPr>
            <a:normAutofit fontScale="90000"/>
          </a:bodyPr>
          <a:lstStyle/>
          <a:p>
            <a:pPr marL="514350" indent="-514350"/>
            <a:r>
              <a:rPr lang="en-US" altLang="zh-HK" dirty="0" smtClean="0"/>
              <a:t>Legislative Council Panel Background Briefs</a:t>
            </a:r>
          </a:p>
        </p:txBody>
      </p:sp>
      <p:sp>
        <p:nvSpPr>
          <p:cNvPr id="3" name="副標題 2"/>
          <p:cNvSpPr>
            <a:spLocks noGrp="1"/>
          </p:cNvSpPr>
          <p:nvPr>
            <p:ph type="subTitle" idx="1"/>
          </p:nvPr>
        </p:nvSpPr>
        <p:spPr>
          <a:xfrm>
            <a:off x="395536" y="1916832"/>
            <a:ext cx="8424936" cy="4680520"/>
          </a:xfrm>
        </p:spPr>
        <p:txBody>
          <a:bodyPr>
            <a:normAutofit fontScale="92500" lnSpcReduction="20000"/>
          </a:bodyPr>
          <a:lstStyle/>
          <a:p>
            <a:pPr algn="l"/>
            <a:r>
              <a:rPr lang="en-US" altLang="zh-HK" sz="1600" i="1" dirty="0" smtClean="0"/>
              <a:t>The basic format of the documents is as follows:</a:t>
            </a:r>
          </a:p>
          <a:p>
            <a:pPr algn="l"/>
            <a:endParaRPr lang="en-US" altLang="zh-HK" sz="1600" dirty="0"/>
          </a:p>
          <a:p>
            <a:pPr marL="285750" indent="-285750" algn="l">
              <a:buFont typeface="Arial" pitchFamily="34" charset="0"/>
              <a:buChar char="•"/>
            </a:pPr>
            <a:r>
              <a:rPr lang="en-US" altLang="zh-HK" sz="1800" dirty="0" smtClean="0">
                <a:solidFill>
                  <a:schemeClr val="tx1">
                    <a:lumMod val="95000"/>
                    <a:lumOff val="5000"/>
                  </a:schemeClr>
                </a:solidFill>
              </a:rPr>
              <a:t>Introduction:</a:t>
            </a:r>
          </a:p>
          <a:p>
            <a:pPr marL="742950" lvl="1" indent="-285750" algn="l">
              <a:buFont typeface="Arial" pitchFamily="34" charset="0"/>
              <a:buChar char="•"/>
            </a:pPr>
            <a:r>
              <a:rPr lang="en-US" altLang="zh-HK" sz="1400" dirty="0" smtClean="0">
                <a:solidFill>
                  <a:schemeClr val="tx1">
                    <a:lumMod val="95000"/>
                    <a:lumOff val="5000"/>
                  </a:schemeClr>
                </a:solidFill>
              </a:rPr>
              <a:t>Purpose</a:t>
            </a:r>
          </a:p>
          <a:p>
            <a:pPr marL="742950" lvl="1" indent="-285750" algn="l">
              <a:buFont typeface="Arial" pitchFamily="34" charset="0"/>
              <a:buChar char="•"/>
            </a:pPr>
            <a:r>
              <a:rPr lang="en-US" altLang="zh-HK" sz="1400" dirty="0" smtClean="0">
                <a:solidFill>
                  <a:schemeClr val="tx1">
                    <a:lumMod val="95000"/>
                    <a:lumOff val="5000"/>
                  </a:schemeClr>
                </a:solidFill>
              </a:rPr>
              <a:t>Background </a:t>
            </a:r>
          </a:p>
          <a:p>
            <a:pPr lvl="1" algn="l"/>
            <a:endParaRPr lang="en-US" altLang="zh-HK" sz="1400" dirty="0" smtClean="0">
              <a:solidFill>
                <a:schemeClr val="tx1">
                  <a:lumMod val="95000"/>
                  <a:lumOff val="5000"/>
                </a:schemeClr>
              </a:solidFill>
            </a:endParaRPr>
          </a:p>
          <a:p>
            <a:pPr marL="285750" indent="-285750" algn="l">
              <a:buFont typeface="Arial" pitchFamily="34" charset="0"/>
              <a:buChar char="•"/>
            </a:pPr>
            <a:r>
              <a:rPr lang="en-US" altLang="zh-HK" sz="1800" dirty="0" smtClean="0">
                <a:solidFill>
                  <a:schemeClr val="tx1">
                    <a:lumMod val="95000"/>
                    <a:lumOff val="5000"/>
                  </a:schemeClr>
                </a:solidFill>
              </a:rPr>
              <a:t>Context/ Issue:</a:t>
            </a:r>
          </a:p>
          <a:p>
            <a:pPr marL="742950" lvl="1" indent="-285750" algn="l">
              <a:buFont typeface="Arial" pitchFamily="34" charset="0"/>
              <a:buChar char="•"/>
            </a:pPr>
            <a:r>
              <a:rPr lang="en-US" altLang="zh-HK" sz="1400" dirty="0" smtClean="0">
                <a:solidFill>
                  <a:schemeClr val="tx1">
                    <a:lumMod val="95000"/>
                    <a:lumOff val="5000"/>
                  </a:schemeClr>
                </a:solidFill>
              </a:rPr>
              <a:t>Positioning/ planning and feasibility study for the proposed policies/ units</a:t>
            </a:r>
          </a:p>
          <a:p>
            <a:pPr marL="742950" lvl="1" indent="-285750" algn="l">
              <a:buFont typeface="Arial" pitchFamily="34" charset="0"/>
              <a:buChar char="•"/>
            </a:pPr>
            <a:r>
              <a:rPr lang="en-US" altLang="zh-HK" sz="1400" dirty="0" smtClean="0">
                <a:solidFill>
                  <a:schemeClr val="tx1">
                    <a:lumMod val="95000"/>
                    <a:lumOff val="5000"/>
                  </a:schemeClr>
                </a:solidFill>
              </a:rPr>
              <a:t>Key features/ details of the proposal</a:t>
            </a:r>
          </a:p>
          <a:p>
            <a:pPr marL="285750" indent="-285750" algn="l">
              <a:buFont typeface="Arial" pitchFamily="34" charset="0"/>
              <a:buChar char="•"/>
            </a:pPr>
            <a:endParaRPr lang="en-US" altLang="zh-HK" sz="1800" dirty="0">
              <a:solidFill>
                <a:schemeClr val="tx1">
                  <a:lumMod val="95000"/>
                  <a:lumOff val="5000"/>
                </a:schemeClr>
              </a:solidFill>
            </a:endParaRPr>
          </a:p>
          <a:p>
            <a:pPr marL="285750" indent="-285750" algn="l">
              <a:buFont typeface="Arial" pitchFamily="34" charset="0"/>
              <a:buChar char="•"/>
            </a:pPr>
            <a:r>
              <a:rPr lang="en-US" altLang="zh-HK" sz="1800" dirty="0" smtClean="0">
                <a:solidFill>
                  <a:schemeClr val="tx1">
                    <a:lumMod val="95000"/>
                    <a:lumOff val="5000"/>
                  </a:schemeClr>
                </a:solidFill>
              </a:rPr>
              <a:t>Implications:</a:t>
            </a:r>
          </a:p>
          <a:p>
            <a:pPr marL="742950" lvl="1" indent="-285750" algn="l">
              <a:buFont typeface="Arial" pitchFamily="34" charset="0"/>
              <a:buChar char="•"/>
            </a:pPr>
            <a:r>
              <a:rPr lang="en-US" altLang="zh-HK" sz="1500" dirty="0">
                <a:solidFill>
                  <a:schemeClr val="tx1">
                    <a:lumMod val="95000"/>
                    <a:lumOff val="5000"/>
                  </a:schemeClr>
                </a:solidFill>
              </a:rPr>
              <a:t>S</a:t>
            </a:r>
            <a:r>
              <a:rPr lang="en-US" altLang="zh-HK" sz="1500" dirty="0" smtClean="0">
                <a:solidFill>
                  <a:schemeClr val="tx1">
                    <a:lumMod val="95000"/>
                    <a:lumOff val="5000"/>
                  </a:schemeClr>
                </a:solidFill>
              </a:rPr>
              <a:t>taffing implications</a:t>
            </a:r>
          </a:p>
          <a:p>
            <a:pPr marL="742950" lvl="1" indent="-285750" algn="l">
              <a:buFont typeface="Arial" pitchFamily="34" charset="0"/>
              <a:buChar char="•"/>
            </a:pPr>
            <a:r>
              <a:rPr lang="en-US" altLang="zh-HK" sz="1500" dirty="0">
                <a:solidFill>
                  <a:schemeClr val="tx1">
                    <a:lumMod val="95000"/>
                    <a:lumOff val="5000"/>
                  </a:schemeClr>
                </a:solidFill>
              </a:rPr>
              <a:t>P</a:t>
            </a:r>
            <a:r>
              <a:rPr lang="en-US" altLang="zh-HK" sz="1500" dirty="0" smtClean="0">
                <a:solidFill>
                  <a:schemeClr val="tx1">
                    <a:lumMod val="95000"/>
                    <a:lumOff val="5000"/>
                  </a:schemeClr>
                </a:solidFill>
              </a:rPr>
              <a:t>ublic engagement exercises</a:t>
            </a:r>
          </a:p>
          <a:p>
            <a:pPr marL="742950" lvl="1" indent="-285750" algn="l">
              <a:buFont typeface="Arial" pitchFamily="34" charset="0"/>
              <a:buChar char="•"/>
            </a:pPr>
            <a:r>
              <a:rPr lang="en-US" altLang="zh-HK" sz="1500" dirty="0">
                <a:solidFill>
                  <a:schemeClr val="tx1">
                    <a:lumMod val="95000"/>
                    <a:lumOff val="5000"/>
                  </a:schemeClr>
                </a:solidFill>
              </a:rPr>
              <a:t>D</a:t>
            </a:r>
            <a:r>
              <a:rPr lang="en-US" altLang="zh-HK" sz="1500" dirty="0" smtClean="0">
                <a:solidFill>
                  <a:schemeClr val="tx1">
                    <a:lumMod val="95000"/>
                    <a:lumOff val="5000"/>
                  </a:schemeClr>
                </a:solidFill>
              </a:rPr>
              <a:t>evelopment plans</a:t>
            </a:r>
          </a:p>
          <a:p>
            <a:pPr marL="742950" lvl="1" indent="-285750" algn="l">
              <a:buFont typeface="Arial" pitchFamily="34" charset="0"/>
              <a:buChar char="•"/>
            </a:pPr>
            <a:r>
              <a:rPr lang="en-US" altLang="zh-HK" sz="1500" dirty="0" smtClean="0">
                <a:solidFill>
                  <a:schemeClr val="tx1">
                    <a:lumMod val="95000"/>
                    <a:lumOff val="5000"/>
                  </a:schemeClr>
                </a:solidFill>
              </a:rPr>
              <a:t>Time frame/ implementation schedule</a:t>
            </a:r>
          </a:p>
          <a:p>
            <a:pPr marL="742950" lvl="1" indent="-285750" algn="l">
              <a:buFont typeface="Arial" pitchFamily="34" charset="0"/>
              <a:buChar char="•"/>
            </a:pPr>
            <a:r>
              <a:rPr lang="en-US" altLang="zh-HK" sz="1500" dirty="0" smtClean="0">
                <a:solidFill>
                  <a:schemeClr val="tx1">
                    <a:lumMod val="95000"/>
                    <a:lumOff val="5000"/>
                  </a:schemeClr>
                </a:solidFill>
              </a:rPr>
              <a:t>Financial implications</a:t>
            </a:r>
          </a:p>
          <a:p>
            <a:pPr lvl="1" algn="l"/>
            <a:endParaRPr lang="en-US" altLang="zh-HK" sz="1500" dirty="0" smtClean="0">
              <a:solidFill>
                <a:schemeClr val="tx1">
                  <a:lumMod val="95000"/>
                  <a:lumOff val="5000"/>
                </a:schemeClr>
              </a:solidFill>
            </a:endParaRPr>
          </a:p>
          <a:p>
            <a:pPr marL="285750" indent="-285750" algn="l">
              <a:buFont typeface="Arial" pitchFamily="34" charset="0"/>
              <a:buChar char="•"/>
            </a:pPr>
            <a:r>
              <a:rPr lang="en-US" altLang="zh-HK" sz="1700" dirty="0" smtClean="0">
                <a:solidFill>
                  <a:schemeClr val="tx1">
                    <a:lumMod val="95000"/>
                    <a:lumOff val="5000"/>
                  </a:schemeClr>
                </a:solidFill>
              </a:rPr>
              <a:t>Answers in response to questions raised by members of the council/ the public</a:t>
            </a:r>
          </a:p>
          <a:p>
            <a:pPr algn="l"/>
            <a:endParaRPr lang="en-US" altLang="zh-HK" sz="1700" dirty="0" smtClean="0">
              <a:solidFill>
                <a:schemeClr val="tx1">
                  <a:lumMod val="95000"/>
                  <a:lumOff val="5000"/>
                </a:schemeClr>
              </a:solidFill>
            </a:endParaRPr>
          </a:p>
          <a:p>
            <a:pPr marL="285750" indent="-285750" algn="l">
              <a:buFont typeface="Arial" pitchFamily="34" charset="0"/>
              <a:buChar char="•"/>
            </a:pPr>
            <a:r>
              <a:rPr lang="en-US" altLang="zh-HK" sz="1700" dirty="0" smtClean="0">
                <a:solidFill>
                  <a:schemeClr val="tx1">
                    <a:lumMod val="95000"/>
                    <a:lumOff val="5000"/>
                  </a:schemeClr>
                </a:solidFill>
              </a:rPr>
              <a:t>Recent developments (major changes to the development plans)</a:t>
            </a:r>
            <a:endParaRPr lang="zh-TW" altLang="zh-HK" sz="1700" dirty="0" smtClean="0">
              <a:solidFill>
                <a:schemeClr val="tx1">
                  <a:lumMod val="95000"/>
                  <a:lumOff val="5000"/>
                </a:schemeClr>
              </a:solidFill>
            </a:endParaRPr>
          </a:p>
          <a:p>
            <a:endParaRPr lang="zh-HK" altLang="en-US" sz="1600" dirty="0"/>
          </a:p>
        </p:txBody>
      </p:sp>
    </p:spTree>
    <p:extLst>
      <p:ext uri="{BB962C8B-B14F-4D97-AF65-F5344CB8AC3E}">
        <p14:creationId xmlns:p14="http://schemas.microsoft.com/office/powerpoint/2010/main" xmlns="" val="284549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07504" y="404664"/>
            <a:ext cx="8852520" cy="1080120"/>
          </a:xfrm>
        </p:spPr>
        <p:txBody>
          <a:bodyPr>
            <a:normAutofit fontScale="90000"/>
          </a:bodyPr>
          <a:lstStyle/>
          <a:p>
            <a:pPr marL="514350" indent="-514350"/>
            <a:r>
              <a:rPr lang="en-US" altLang="zh-HK" sz="4000" dirty="0" smtClean="0"/>
              <a:t>Legislative Council Panel Background Briefs</a:t>
            </a:r>
            <a:r>
              <a:rPr lang="en-US" altLang="zh-HK" sz="4900" dirty="0" smtClean="0"/>
              <a:t/>
            </a:r>
            <a:br>
              <a:rPr lang="en-US" altLang="zh-HK" sz="4900" dirty="0" smtClean="0"/>
            </a:br>
            <a:r>
              <a:rPr lang="en-US" altLang="zh-HK" sz="2700" dirty="0" smtClean="0"/>
              <a:t>New </a:t>
            </a:r>
            <a:r>
              <a:rPr lang="en-US" altLang="zh-HK" sz="2700" dirty="0"/>
              <a:t>Development Areas in North East New Territories</a:t>
            </a:r>
            <a:br>
              <a:rPr lang="en-US" altLang="zh-HK" sz="2700" dirty="0"/>
            </a:br>
            <a:endParaRPr lang="en-US" altLang="zh-HK" sz="2700" dirty="0" smtClean="0"/>
          </a:p>
        </p:txBody>
      </p:sp>
      <p:sp>
        <p:nvSpPr>
          <p:cNvPr id="3" name="副標題 2"/>
          <p:cNvSpPr>
            <a:spLocks noGrp="1"/>
          </p:cNvSpPr>
          <p:nvPr>
            <p:ph type="subTitle" idx="1"/>
          </p:nvPr>
        </p:nvSpPr>
        <p:spPr>
          <a:xfrm>
            <a:off x="395536" y="1340768"/>
            <a:ext cx="8424936" cy="5112568"/>
          </a:xfrm>
        </p:spPr>
        <p:txBody>
          <a:bodyPr>
            <a:normAutofit fontScale="85000" lnSpcReduction="20000"/>
          </a:bodyPr>
          <a:lstStyle/>
          <a:p>
            <a:pPr algn="l"/>
            <a:endParaRPr lang="en-US" altLang="zh-HK" sz="1600" dirty="0"/>
          </a:p>
          <a:p>
            <a:pPr marL="285750" indent="-285750" algn="l">
              <a:buFont typeface="Arial" pitchFamily="34" charset="0"/>
              <a:buChar char="•"/>
            </a:pPr>
            <a:r>
              <a:rPr lang="en-US" altLang="zh-HK" sz="1800" dirty="0" smtClean="0">
                <a:solidFill>
                  <a:schemeClr val="tx1">
                    <a:lumMod val="95000"/>
                    <a:lumOff val="5000"/>
                  </a:schemeClr>
                </a:solidFill>
              </a:rPr>
              <a:t>Introduction:</a:t>
            </a:r>
          </a:p>
          <a:p>
            <a:pPr marL="742950" lvl="1" indent="-285750" algn="l">
              <a:buFont typeface="Arial" pitchFamily="34" charset="0"/>
              <a:buChar char="•"/>
            </a:pPr>
            <a:r>
              <a:rPr lang="en-US" altLang="zh-HK" sz="1500" dirty="0" smtClean="0">
                <a:solidFill>
                  <a:schemeClr val="tx1">
                    <a:lumMod val="95000"/>
                    <a:lumOff val="5000"/>
                  </a:schemeClr>
                </a:solidFill>
              </a:rPr>
              <a:t>Purpose</a:t>
            </a:r>
          </a:p>
          <a:p>
            <a:pPr marL="742950" lvl="1" indent="-285750" algn="l">
              <a:buFont typeface="Arial" pitchFamily="34" charset="0"/>
              <a:buChar char="•"/>
            </a:pPr>
            <a:r>
              <a:rPr lang="en-US" altLang="zh-HK" sz="1500" dirty="0" smtClean="0">
                <a:solidFill>
                  <a:schemeClr val="tx1">
                    <a:lumMod val="95000"/>
                    <a:lumOff val="5000"/>
                  </a:schemeClr>
                </a:solidFill>
              </a:rPr>
              <a:t>Background </a:t>
            </a:r>
          </a:p>
          <a:p>
            <a:pPr lvl="1" algn="l"/>
            <a:endParaRPr lang="en-US" altLang="zh-HK" sz="1400" dirty="0" smtClean="0">
              <a:solidFill>
                <a:schemeClr val="tx1">
                  <a:lumMod val="95000"/>
                  <a:lumOff val="5000"/>
                </a:schemeClr>
              </a:solidFill>
            </a:endParaRPr>
          </a:p>
          <a:p>
            <a:pPr marL="285750" indent="-285750" algn="l">
              <a:buFont typeface="Arial" pitchFamily="34" charset="0"/>
              <a:buChar char="•"/>
            </a:pPr>
            <a:r>
              <a:rPr lang="en-US" altLang="zh-HK" sz="1800" dirty="0" smtClean="0">
                <a:solidFill>
                  <a:schemeClr val="tx1">
                    <a:lumMod val="95000"/>
                    <a:lumOff val="5000"/>
                  </a:schemeClr>
                </a:solidFill>
              </a:rPr>
              <a:t>Context/ Issue:</a:t>
            </a:r>
          </a:p>
          <a:p>
            <a:pPr marL="742950" lvl="1" indent="-285750" algn="l">
              <a:buFont typeface="Arial" pitchFamily="34" charset="0"/>
              <a:buChar char="•"/>
            </a:pPr>
            <a:r>
              <a:rPr lang="en-US" altLang="zh-HK" sz="1600" dirty="0" smtClean="0">
                <a:solidFill>
                  <a:schemeClr val="tx1">
                    <a:lumMod val="95000"/>
                    <a:lumOff val="5000"/>
                  </a:schemeClr>
                </a:solidFill>
              </a:rPr>
              <a:t>Planning and engineering study</a:t>
            </a:r>
          </a:p>
          <a:p>
            <a:pPr marL="742950" lvl="1" indent="-285750" algn="l">
              <a:buFont typeface="Arial" pitchFamily="34" charset="0"/>
              <a:buChar char="•"/>
            </a:pPr>
            <a:r>
              <a:rPr lang="en-US" altLang="zh-HK" sz="1600" dirty="0" smtClean="0">
                <a:solidFill>
                  <a:schemeClr val="tx1">
                    <a:lumMod val="95000"/>
                    <a:lumOff val="5000"/>
                  </a:schemeClr>
                </a:solidFill>
              </a:rPr>
              <a:t>Public engagement exercises</a:t>
            </a:r>
          </a:p>
          <a:p>
            <a:pPr marL="742950" lvl="1" indent="-285750" algn="l">
              <a:buFont typeface="Arial" pitchFamily="34" charset="0"/>
              <a:buChar char="•"/>
            </a:pPr>
            <a:r>
              <a:rPr lang="en-US" altLang="zh-HK" sz="1600" dirty="0" smtClean="0">
                <a:solidFill>
                  <a:schemeClr val="tx1">
                    <a:lumMod val="95000"/>
                    <a:lumOff val="5000"/>
                  </a:schemeClr>
                </a:solidFill>
              </a:rPr>
              <a:t>Recommended development plans</a:t>
            </a:r>
          </a:p>
          <a:p>
            <a:pPr marL="285750" indent="-285750" algn="l">
              <a:buFont typeface="Arial" pitchFamily="34" charset="0"/>
              <a:buChar char="•"/>
            </a:pPr>
            <a:endParaRPr lang="en-US" altLang="zh-HK" sz="1800" dirty="0">
              <a:solidFill>
                <a:schemeClr val="tx1">
                  <a:lumMod val="95000"/>
                  <a:lumOff val="5000"/>
                </a:schemeClr>
              </a:solidFill>
            </a:endParaRPr>
          </a:p>
          <a:p>
            <a:pPr marL="285750" indent="-285750" algn="l">
              <a:buFont typeface="Arial" pitchFamily="34" charset="0"/>
              <a:buChar char="•"/>
            </a:pPr>
            <a:r>
              <a:rPr lang="en-US" altLang="zh-HK" sz="1800" dirty="0" smtClean="0">
                <a:solidFill>
                  <a:schemeClr val="tx1">
                    <a:lumMod val="95000"/>
                    <a:lumOff val="5000"/>
                  </a:schemeClr>
                </a:solidFill>
              </a:rPr>
              <a:t>Implications:</a:t>
            </a:r>
          </a:p>
          <a:p>
            <a:pPr marL="742950" lvl="1" indent="-285750" algn="l">
              <a:buFont typeface="Arial" pitchFamily="34" charset="0"/>
              <a:buChar char="•"/>
            </a:pPr>
            <a:r>
              <a:rPr lang="en-US" altLang="zh-HK" sz="1600" dirty="0">
                <a:solidFill>
                  <a:schemeClr val="tx1">
                    <a:lumMod val="95000"/>
                    <a:lumOff val="5000"/>
                  </a:schemeClr>
                </a:solidFill>
              </a:rPr>
              <a:t>Implementation mechanism and rehousing </a:t>
            </a:r>
            <a:r>
              <a:rPr lang="en-US" altLang="zh-HK" sz="1600" dirty="0" smtClean="0">
                <a:solidFill>
                  <a:schemeClr val="tx1">
                    <a:lumMod val="95000"/>
                    <a:lumOff val="5000"/>
                  </a:schemeClr>
                </a:solidFill>
              </a:rPr>
              <a:t>arrangements</a:t>
            </a:r>
            <a:endParaRPr lang="en-US" altLang="zh-HK" sz="1600" dirty="0">
              <a:solidFill>
                <a:schemeClr val="tx1">
                  <a:lumMod val="95000"/>
                  <a:lumOff val="5000"/>
                </a:schemeClr>
              </a:solidFill>
            </a:endParaRPr>
          </a:p>
          <a:p>
            <a:pPr lvl="1" algn="l"/>
            <a:endParaRPr lang="en-US" altLang="zh-HK" sz="1500" dirty="0" smtClean="0">
              <a:solidFill>
                <a:schemeClr val="tx1">
                  <a:lumMod val="95000"/>
                  <a:lumOff val="5000"/>
                </a:schemeClr>
              </a:solidFill>
            </a:endParaRPr>
          </a:p>
          <a:p>
            <a:pPr marL="285750" indent="-285750" algn="l">
              <a:buFont typeface="Arial" pitchFamily="34" charset="0"/>
              <a:buChar char="•"/>
            </a:pPr>
            <a:r>
              <a:rPr lang="en-US" altLang="zh-HK" sz="1700" dirty="0" smtClean="0">
                <a:solidFill>
                  <a:schemeClr val="tx1">
                    <a:lumMod val="95000"/>
                    <a:lumOff val="5000"/>
                  </a:schemeClr>
                </a:solidFill>
              </a:rPr>
              <a:t>Concerns raised by members of the council/ the public</a:t>
            </a:r>
          </a:p>
          <a:p>
            <a:pPr marL="742950" lvl="1" indent="-285750" algn="l">
              <a:buFont typeface="Arial" pitchFamily="34" charset="0"/>
              <a:buChar char="•"/>
            </a:pPr>
            <a:r>
              <a:rPr lang="en-US" altLang="zh-HK" sz="1500" dirty="0" smtClean="0">
                <a:solidFill>
                  <a:schemeClr val="tx1">
                    <a:lumMod val="95000"/>
                    <a:lumOff val="5000"/>
                  </a:schemeClr>
                </a:solidFill>
              </a:rPr>
              <a:t>Comprehensive planning</a:t>
            </a:r>
          </a:p>
          <a:p>
            <a:pPr marL="742950" lvl="1" indent="-285750" algn="l">
              <a:buFont typeface="Arial" pitchFamily="34" charset="0"/>
              <a:buChar char="•"/>
            </a:pPr>
            <a:r>
              <a:rPr lang="en-US" altLang="zh-HK" sz="1500" dirty="0" smtClean="0">
                <a:solidFill>
                  <a:schemeClr val="tx1">
                    <a:lumMod val="95000"/>
                    <a:lumOff val="5000"/>
                  </a:schemeClr>
                </a:solidFill>
              </a:rPr>
              <a:t>Transport network and connectivity with nearby areas</a:t>
            </a:r>
          </a:p>
          <a:p>
            <a:pPr marL="742950" lvl="1" indent="-285750" algn="l">
              <a:buFont typeface="Arial" pitchFamily="34" charset="0"/>
              <a:buChar char="•"/>
            </a:pPr>
            <a:r>
              <a:rPr lang="en-US" altLang="zh-HK" sz="1500" dirty="0" smtClean="0">
                <a:solidFill>
                  <a:schemeClr val="tx1">
                    <a:lumMod val="95000"/>
                    <a:lumOff val="5000"/>
                  </a:schemeClr>
                </a:solidFill>
              </a:rPr>
              <a:t>Nature/ ecological conservation</a:t>
            </a:r>
          </a:p>
          <a:p>
            <a:pPr marL="742950" lvl="1" indent="-285750" algn="l">
              <a:buFont typeface="Arial" pitchFamily="34" charset="0"/>
              <a:buChar char="•"/>
            </a:pPr>
            <a:r>
              <a:rPr lang="en-US" altLang="zh-HK" sz="1500" dirty="0" smtClean="0">
                <a:solidFill>
                  <a:schemeClr val="tx1">
                    <a:lumMod val="95000"/>
                    <a:lumOff val="5000"/>
                  </a:schemeClr>
                </a:solidFill>
              </a:rPr>
              <a:t>Implementation mechanism</a:t>
            </a:r>
          </a:p>
          <a:p>
            <a:pPr algn="l"/>
            <a:endParaRPr lang="en-US" altLang="zh-HK" sz="1700" dirty="0" smtClean="0">
              <a:solidFill>
                <a:schemeClr val="tx1">
                  <a:lumMod val="95000"/>
                  <a:lumOff val="5000"/>
                </a:schemeClr>
              </a:solidFill>
            </a:endParaRPr>
          </a:p>
          <a:p>
            <a:pPr marL="285750" indent="-285750" algn="l">
              <a:buFont typeface="Arial" pitchFamily="34" charset="0"/>
              <a:buChar char="•"/>
            </a:pPr>
            <a:r>
              <a:rPr lang="en-US" altLang="zh-HK" sz="1700" dirty="0" smtClean="0">
                <a:solidFill>
                  <a:schemeClr val="tx1">
                    <a:lumMod val="95000"/>
                    <a:lumOff val="5000"/>
                  </a:schemeClr>
                </a:solidFill>
              </a:rPr>
              <a:t>Recent developments (major changes to the development plans)</a:t>
            </a:r>
          </a:p>
          <a:p>
            <a:pPr marL="742950" lvl="1" indent="-285750" algn="l">
              <a:buFont typeface="Arial" pitchFamily="34" charset="0"/>
              <a:buChar char="•"/>
            </a:pPr>
            <a:r>
              <a:rPr lang="en-US" altLang="zh-HK" sz="1500" dirty="0" smtClean="0">
                <a:solidFill>
                  <a:schemeClr val="tx1">
                    <a:lumMod val="95000"/>
                    <a:lumOff val="5000"/>
                  </a:schemeClr>
                </a:solidFill>
              </a:rPr>
              <a:t>Increase in development intensity to better meet long-term housing needs</a:t>
            </a:r>
          </a:p>
          <a:p>
            <a:pPr marL="742950" lvl="1" indent="-285750" algn="l">
              <a:buFont typeface="Arial" pitchFamily="34" charset="0"/>
              <a:buChar char="•"/>
            </a:pPr>
            <a:r>
              <a:rPr lang="en-US" altLang="zh-HK" sz="1500" dirty="0" smtClean="0">
                <a:solidFill>
                  <a:schemeClr val="tx1">
                    <a:lumMod val="95000"/>
                    <a:lumOff val="5000"/>
                  </a:schemeClr>
                </a:solidFill>
              </a:rPr>
              <a:t>More robust zonings to promote economic development</a:t>
            </a:r>
          </a:p>
          <a:p>
            <a:pPr marL="742950" lvl="1" indent="-285750" algn="l">
              <a:buFont typeface="Arial" pitchFamily="34" charset="0"/>
              <a:buChar char="•"/>
            </a:pPr>
            <a:r>
              <a:rPr lang="en-US" altLang="zh-HK" sz="1500" dirty="0" smtClean="0">
                <a:solidFill>
                  <a:schemeClr val="tx1">
                    <a:lumMod val="95000"/>
                    <a:lumOff val="5000"/>
                  </a:schemeClr>
                </a:solidFill>
              </a:rPr>
              <a:t>Mixture of different housing types and timely provision facilities</a:t>
            </a:r>
          </a:p>
          <a:p>
            <a:pPr marL="742950" lvl="1" indent="-285750" algn="l">
              <a:buFont typeface="Arial" pitchFamily="34" charset="0"/>
              <a:buChar char="•"/>
            </a:pPr>
            <a:r>
              <a:rPr lang="en-US" altLang="zh-HK" sz="1500" dirty="0" smtClean="0">
                <a:solidFill>
                  <a:schemeClr val="tx1">
                    <a:lumMod val="95000"/>
                    <a:lumOff val="5000"/>
                  </a:schemeClr>
                </a:solidFill>
              </a:rPr>
              <a:t>Designating Long Valley as Nature Park</a:t>
            </a:r>
          </a:p>
          <a:p>
            <a:pPr marL="285750" indent="-285750" algn="l">
              <a:buFont typeface="Arial" pitchFamily="34" charset="0"/>
              <a:buChar char="•"/>
            </a:pPr>
            <a:endParaRPr lang="en-US" altLang="zh-HK" sz="1700" dirty="0" smtClean="0">
              <a:solidFill>
                <a:schemeClr val="tx1">
                  <a:lumMod val="95000"/>
                  <a:lumOff val="5000"/>
                </a:schemeClr>
              </a:solidFill>
            </a:endParaRPr>
          </a:p>
          <a:p>
            <a:pPr marL="285750" indent="-285750" algn="l">
              <a:buFont typeface="Arial" pitchFamily="34" charset="0"/>
              <a:buChar char="•"/>
            </a:pPr>
            <a:endParaRPr lang="zh-TW" altLang="zh-HK" sz="1700" dirty="0" smtClean="0">
              <a:solidFill>
                <a:schemeClr val="tx1">
                  <a:lumMod val="95000"/>
                  <a:lumOff val="5000"/>
                </a:schemeClr>
              </a:solidFill>
            </a:endParaRPr>
          </a:p>
          <a:p>
            <a:endParaRPr lang="zh-HK" altLang="en-US" sz="1600" dirty="0"/>
          </a:p>
        </p:txBody>
      </p:sp>
    </p:spTree>
    <p:extLst>
      <p:ext uri="{BB962C8B-B14F-4D97-AF65-F5344CB8AC3E}">
        <p14:creationId xmlns:p14="http://schemas.microsoft.com/office/powerpoint/2010/main" xmlns="" val="196511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51720" y="692696"/>
            <a:ext cx="6404248" cy="1080120"/>
          </a:xfrm>
        </p:spPr>
        <p:txBody>
          <a:bodyPr>
            <a:normAutofit fontScale="90000"/>
          </a:bodyPr>
          <a:lstStyle/>
          <a:p>
            <a:r>
              <a:rPr lang="en-US" altLang="zh-HK" dirty="0" smtClean="0"/>
              <a:t>Executive Council Documents </a:t>
            </a:r>
            <a:endParaRPr lang="zh-HK" altLang="en-US" dirty="0"/>
          </a:p>
        </p:txBody>
      </p:sp>
      <p:sp>
        <p:nvSpPr>
          <p:cNvPr id="3" name="副標題 2"/>
          <p:cNvSpPr>
            <a:spLocks noGrp="1"/>
          </p:cNvSpPr>
          <p:nvPr>
            <p:ph type="subTitle" idx="1"/>
          </p:nvPr>
        </p:nvSpPr>
        <p:spPr>
          <a:xfrm>
            <a:off x="467544" y="2060848"/>
            <a:ext cx="8208912" cy="4464496"/>
          </a:xfrm>
        </p:spPr>
        <p:txBody>
          <a:bodyPr>
            <a:normAutofit fontScale="77500" lnSpcReduction="20000"/>
          </a:bodyPr>
          <a:lstStyle/>
          <a:p>
            <a:pPr algn="l"/>
            <a:r>
              <a:rPr lang="en-US" altLang="zh-HK" sz="2200" i="1" dirty="0" smtClean="0"/>
              <a:t>The basic format of an Executive Council Memo is as follows:</a:t>
            </a:r>
          </a:p>
          <a:p>
            <a:pPr algn="l"/>
            <a:endParaRPr lang="en-US" altLang="zh-HK" sz="2200" dirty="0"/>
          </a:p>
          <a:p>
            <a:pPr marL="285750" indent="-285750" algn="l">
              <a:buFont typeface="Arial" pitchFamily="34" charset="0"/>
              <a:buChar char="•"/>
            </a:pPr>
            <a:r>
              <a:rPr lang="en-US" altLang="zh-HK" sz="2200" dirty="0" smtClean="0">
                <a:solidFill>
                  <a:schemeClr val="tx1">
                    <a:lumMod val="95000"/>
                    <a:lumOff val="5000"/>
                  </a:schemeClr>
                </a:solidFill>
              </a:rPr>
              <a:t>Introduction</a:t>
            </a:r>
          </a:p>
          <a:p>
            <a:pPr algn="l"/>
            <a:endParaRPr lang="en-US" altLang="zh-HK" sz="2200" dirty="0" smtClean="0">
              <a:solidFill>
                <a:schemeClr val="tx1">
                  <a:lumMod val="95000"/>
                  <a:lumOff val="5000"/>
                </a:schemeClr>
              </a:solidFill>
            </a:endParaRPr>
          </a:p>
          <a:p>
            <a:pPr marL="285750" indent="-285750" algn="l">
              <a:buFont typeface="Arial" pitchFamily="34" charset="0"/>
              <a:buChar char="•"/>
            </a:pPr>
            <a:r>
              <a:rPr lang="en-US" altLang="zh-HK" sz="2200" dirty="0" smtClean="0">
                <a:solidFill>
                  <a:schemeClr val="tx1">
                    <a:lumMod val="95000"/>
                    <a:lumOff val="5000"/>
                  </a:schemeClr>
                </a:solidFill>
              </a:rPr>
              <a:t>Issues</a:t>
            </a:r>
          </a:p>
          <a:p>
            <a:pPr algn="l"/>
            <a:endParaRPr lang="en-US" altLang="zh-HK" sz="2200" dirty="0" smtClean="0">
              <a:solidFill>
                <a:schemeClr val="tx1">
                  <a:lumMod val="95000"/>
                  <a:lumOff val="5000"/>
                </a:schemeClr>
              </a:solidFill>
            </a:endParaRPr>
          </a:p>
          <a:p>
            <a:pPr marL="285750" indent="-285750" algn="l">
              <a:buFont typeface="Arial" pitchFamily="34" charset="0"/>
              <a:buChar char="•"/>
            </a:pPr>
            <a:r>
              <a:rPr lang="en-US" altLang="zh-HK" sz="2200" dirty="0" smtClean="0">
                <a:solidFill>
                  <a:schemeClr val="tx1">
                    <a:lumMod val="95000"/>
                    <a:lumOff val="5000"/>
                  </a:schemeClr>
                </a:solidFill>
              </a:rPr>
              <a:t>Implications: </a:t>
            </a:r>
          </a:p>
          <a:p>
            <a:pPr marL="742950" lvl="1" indent="-285750" algn="l">
              <a:buFont typeface="Arial" pitchFamily="34" charset="0"/>
              <a:buChar char="•"/>
            </a:pPr>
            <a:r>
              <a:rPr lang="en-US" altLang="zh-HK" sz="2200" dirty="0" smtClean="0">
                <a:solidFill>
                  <a:schemeClr val="tx1">
                    <a:lumMod val="95000"/>
                    <a:lumOff val="5000"/>
                  </a:schemeClr>
                </a:solidFill>
              </a:rPr>
              <a:t>Financial and civil service implications</a:t>
            </a:r>
          </a:p>
          <a:p>
            <a:pPr marL="742950" lvl="1" indent="-285750" algn="l">
              <a:buFont typeface="Arial" pitchFamily="34" charset="0"/>
              <a:buChar char="•"/>
            </a:pPr>
            <a:r>
              <a:rPr lang="en-US" altLang="zh-HK" sz="2200" dirty="0" smtClean="0">
                <a:solidFill>
                  <a:schemeClr val="tx1">
                    <a:lumMod val="95000"/>
                    <a:lumOff val="5000"/>
                  </a:schemeClr>
                </a:solidFill>
              </a:rPr>
              <a:t>Economic implications</a:t>
            </a:r>
          </a:p>
          <a:p>
            <a:pPr marL="742950" lvl="1" indent="-285750" algn="l">
              <a:buFont typeface="Arial" pitchFamily="34" charset="0"/>
              <a:buChar char="•"/>
            </a:pPr>
            <a:r>
              <a:rPr lang="en-US" altLang="zh-HK" sz="2200" dirty="0" smtClean="0">
                <a:solidFill>
                  <a:schemeClr val="tx1">
                    <a:lumMod val="95000"/>
                    <a:lumOff val="5000"/>
                  </a:schemeClr>
                </a:solidFill>
              </a:rPr>
              <a:t>Other implications</a:t>
            </a:r>
          </a:p>
          <a:p>
            <a:pPr marL="742950" lvl="1" indent="-285750" algn="l">
              <a:buFont typeface="Arial" pitchFamily="34" charset="0"/>
              <a:buChar char="•"/>
            </a:pPr>
            <a:endParaRPr lang="en-US" altLang="zh-HK" sz="2200" dirty="0" smtClean="0">
              <a:solidFill>
                <a:schemeClr val="tx1">
                  <a:lumMod val="95000"/>
                  <a:lumOff val="5000"/>
                </a:schemeClr>
              </a:solidFill>
            </a:endParaRPr>
          </a:p>
          <a:p>
            <a:pPr marL="285750" indent="-285750" algn="l">
              <a:buFont typeface="Arial" pitchFamily="34" charset="0"/>
              <a:buChar char="•"/>
            </a:pPr>
            <a:r>
              <a:rPr lang="en-US" altLang="zh-HK" sz="2200" dirty="0" smtClean="0">
                <a:solidFill>
                  <a:schemeClr val="tx1">
                    <a:lumMod val="95000"/>
                    <a:lumOff val="5000"/>
                  </a:schemeClr>
                </a:solidFill>
              </a:rPr>
              <a:t>Public reaction and publicity</a:t>
            </a:r>
          </a:p>
          <a:p>
            <a:pPr algn="l"/>
            <a:endParaRPr lang="en-US" altLang="zh-HK" sz="2200" dirty="0" smtClean="0">
              <a:solidFill>
                <a:schemeClr val="tx1">
                  <a:lumMod val="95000"/>
                  <a:lumOff val="5000"/>
                </a:schemeClr>
              </a:solidFill>
            </a:endParaRPr>
          </a:p>
          <a:p>
            <a:pPr marL="285750" indent="-285750" algn="l">
              <a:buFont typeface="Arial" pitchFamily="34" charset="0"/>
              <a:buChar char="•"/>
            </a:pPr>
            <a:r>
              <a:rPr lang="en-US" altLang="zh-HK" sz="2200" dirty="0" smtClean="0">
                <a:solidFill>
                  <a:schemeClr val="tx1">
                    <a:lumMod val="95000"/>
                    <a:lumOff val="5000"/>
                  </a:schemeClr>
                </a:solidFill>
              </a:rPr>
              <a:t>Communication Strategy</a:t>
            </a:r>
          </a:p>
          <a:p>
            <a:pPr marL="285750" indent="-285750" algn="l">
              <a:buFont typeface="Arial" pitchFamily="34" charset="0"/>
              <a:buChar char="•"/>
            </a:pPr>
            <a:endParaRPr lang="en-US" altLang="zh-HK" sz="2200" dirty="0">
              <a:solidFill>
                <a:schemeClr val="tx1">
                  <a:lumMod val="95000"/>
                  <a:lumOff val="5000"/>
                </a:schemeClr>
              </a:solidFill>
            </a:endParaRPr>
          </a:p>
          <a:p>
            <a:pPr marL="285750" indent="-285750" algn="l">
              <a:buFont typeface="Arial" pitchFamily="34" charset="0"/>
              <a:buChar char="•"/>
            </a:pPr>
            <a:r>
              <a:rPr lang="en-US" altLang="zh-HK" sz="2200" dirty="0" smtClean="0">
                <a:solidFill>
                  <a:schemeClr val="tx1">
                    <a:lumMod val="95000"/>
                    <a:lumOff val="5000"/>
                  </a:schemeClr>
                </a:solidFill>
              </a:rPr>
              <a:t>Background (appendix)</a:t>
            </a:r>
          </a:p>
          <a:p>
            <a:pPr algn="l"/>
            <a:endParaRPr lang="en-US" altLang="zh-HK" sz="1400" dirty="0" smtClean="0"/>
          </a:p>
          <a:p>
            <a:endParaRPr lang="zh-HK" altLang="en-US" sz="1400" dirty="0"/>
          </a:p>
        </p:txBody>
      </p:sp>
    </p:spTree>
    <p:extLst>
      <p:ext uri="{BB962C8B-B14F-4D97-AF65-F5344CB8AC3E}">
        <p14:creationId xmlns:p14="http://schemas.microsoft.com/office/powerpoint/2010/main" xmlns="" val="284549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627784" y="590823"/>
            <a:ext cx="5828184" cy="1470025"/>
          </a:xfrm>
        </p:spPr>
        <p:txBody>
          <a:bodyPr>
            <a:normAutofit fontScale="90000"/>
          </a:bodyPr>
          <a:lstStyle/>
          <a:p>
            <a:r>
              <a:rPr lang="en-US" altLang="zh-HK" dirty="0" smtClean="0"/>
              <a:t>Format of an </a:t>
            </a:r>
            <a:br>
              <a:rPr lang="en-US" altLang="zh-HK" dirty="0" smtClean="0"/>
            </a:br>
            <a:r>
              <a:rPr lang="en-US" altLang="zh-HK" dirty="0" smtClean="0"/>
              <a:t>Internal Minute</a:t>
            </a:r>
            <a:endParaRPr lang="zh-HK" altLang="en-US" dirty="0"/>
          </a:p>
        </p:txBody>
      </p:sp>
      <p:sp>
        <p:nvSpPr>
          <p:cNvPr id="3" name="副標題 2"/>
          <p:cNvSpPr>
            <a:spLocks noGrp="1"/>
          </p:cNvSpPr>
          <p:nvPr>
            <p:ph type="subTitle" idx="1"/>
          </p:nvPr>
        </p:nvSpPr>
        <p:spPr>
          <a:xfrm>
            <a:off x="1619672" y="2659360"/>
            <a:ext cx="5936704" cy="3649960"/>
          </a:xfrm>
        </p:spPr>
        <p:txBody>
          <a:bodyPr>
            <a:normAutofit fontScale="85000" lnSpcReduction="20000"/>
          </a:bodyPr>
          <a:lstStyle/>
          <a:p>
            <a:r>
              <a:rPr lang="en-US" altLang="zh-HK" sz="2300" i="1" dirty="0" smtClean="0"/>
              <a:t>The basic format of an internal minute is as follows:</a:t>
            </a:r>
          </a:p>
          <a:p>
            <a:pPr algn="l"/>
            <a:endParaRPr lang="en-US" altLang="zh-HK" dirty="0"/>
          </a:p>
          <a:p>
            <a:pPr algn="l"/>
            <a:r>
              <a:rPr lang="en-US" altLang="zh-HK" sz="2000" dirty="0" smtClean="0"/>
              <a:t>S for S </a:t>
            </a:r>
          </a:p>
          <a:p>
            <a:pPr algn="l"/>
            <a:r>
              <a:rPr lang="en-US" altLang="zh-HK" sz="2000" dirty="0" smtClean="0"/>
              <a:t>Via PS(1)/ DPS (1)</a:t>
            </a:r>
            <a:endParaRPr lang="en-US" altLang="zh-HK" dirty="0"/>
          </a:p>
          <a:p>
            <a:pPr marL="457200" indent="-457200" algn="ctr">
              <a:buFont typeface="Arial" pitchFamily="34" charset="0"/>
              <a:buChar char="•"/>
            </a:pPr>
            <a:r>
              <a:rPr lang="en-US" altLang="zh-HK" dirty="0" smtClean="0">
                <a:solidFill>
                  <a:schemeClr val="tx1">
                    <a:lumMod val="95000"/>
                    <a:lumOff val="5000"/>
                  </a:schemeClr>
                </a:solidFill>
              </a:rPr>
              <a:t>Issue </a:t>
            </a:r>
          </a:p>
          <a:p>
            <a:pPr marL="457200" indent="-457200" algn="ctr">
              <a:buFont typeface="Arial" pitchFamily="34" charset="0"/>
              <a:buChar char="•"/>
            </a:pPr>
            <a:r>
              <a:rPr lang="en-US" altLang="zh-HK" dirty="0" smtClean="0">
                <a:solidFill>
                  <a:schemeClr val="tx1">
                    <a:lumMod val="95000"/>
                    <a:lumOff val="5000"/>
                  </a:schemeClr>
                </a:solidFill>
              </a:rPr>
              <a:t>Arguments</a:t>
            </a:r>
          </a:p>
          <a:p>
            <a:pPr marL="457200" indent="-457200" algn="ctr">
              <a:buFont typeface="Arial" pitchFamily="34" charset="0"/>
              <a:buChar char="•"/>
            </a:pPr>
            <a:r>
              <a:rPr lang="en-US" altLang="zh-HK" dirty="0" smtClean="0">
                <a:solidFill>
                  <a:schemeClr val="tx1">
                    <a:lumMod val="95000"/>
                    <a:lumOff val="5000"/>
                  </a:schemeClr>
                </a:solidFill>
              </a:rPr>
              <a:t>Background of the case</a:t>
            </a:r>
          </a:p>
          <a:p>
            <a:pPr marL="457200" indent="-457200" algn="ctr">
              <a:buFont typeface="Arial" pitchFamily="34" charset="0"/>
              <a:buChar char="•"/>
            </a:pPr>
            <a:r>
              <a:rPr lang="en-US" altLang="zh-HK" dirty="0" smtClean="0">
                <a:solidFill>
                  <a:schemeClr val="tx1">
                    <a:lumMod val="95000"/>
                    <a:lumOff val="5000"/>
                  </a:schemeClr>
                </a:solidFill>
              </a:rPr>
              <a:t>Recommendation</a:t>
            </a:r>
          </a:p>
          <a:p>
            <a:endParaRPr lang="en-US" altLang="zh-HK" dirty="0"/>
          </a:p>
          <a:p>
            <a:endParaRPr lang="en-US" altLang="zh-HK" dirty="0" smtClean="0"/>
          </a:p>
          <a:p>
            <a:pPr algn="r"/>
            <a:r>
              <a:rPr lang="en-US" altLang="zh-HK" sz="2000" dirty="0" smtClean="0"/>
              <a:t>PAS (S) D1</a:t>
            </a:r>
            <a:endParaRPr lang="zh-HK" altLang="en-US" sz="2000" dirty="0"/>
          </a:p>
        </p:txBody>
      </p:sp>
    </p:spTree>
    <p:extLst>
      <p:ext uri="{BB962C8B-B14F-4D97-AF65-F5344CB8AC3E}">
        <p14:creationId xmlns:p14="http://schemas.microsoft.com/office/powerpoint/2010/main" xmlns="" val="284549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95736" y="1268760"/>
            <a:ext cx="6404248" cy="1470025"/>
          </a:xfrm>
        </p:spPr>
        <p:txBody>
          <a:bodyPr>
            <a:normAutofit fontScale="90000"/>
          </a:bodyPr>
          <a:lstStyle/>
          <a:p>
            <a:r>
              <a:rPr lang="en-US" altLang="zh-HK" dirty="0" smtClean="0"/>
              <a:t>Telegram </a:t>
            </a:r>
            <a:r>
              <a:rPr lang="en-US" altLang="zh-HK" dirty="0"/>
              <a:t>to the Foreign and Commonwealth Office</a:t>
            </a:r>
            <a:endParaRPr lang="zh-HK" altLang="en-US" dirty="0"/>
          </a:p>
        </p:txBody>
      </p:sp>
      <p:sp>
        <p:nvSpPr>
          <p:cNvPr id="3" name="副標題 2"/>
          <p:cNvSpPr>
            <a:spLocks noGrp="1"/>
          </p:cNvSpPr>
          <p:nvPr>
            <p:ph type="subTitle" idx="1"/>
          </p:nvPr>
        </p:nvSpPr>
        <p:spPr>
          <a:xfrm>
            <a:off x="1547664" y="3307432"/>
            <a:ext cx="5936704" cy="3649960"/>
          </a:xfrm>
        </p:spPr>
        <p:txBody>
          <a:bodyPr>
            <a:normAutofit/>
          </a:bodyPr>
          <a:lstStyle/>
          <a:p>
            <a:pPr algn="ctr"/>
            <a:r>
              <a:rPr lang="en-US" altLang="zh-HK" sz="1800" i="1" dirty="0" smtClean="0">
                <a:solidFill>
                  <a:schemeClr val="tx1">
                    <a:lumMod val="50000"/>
                    <a:lumOff val="50000"/>
                  </a:schemeClr>
                </a:solidFill>
              </a:rPr>
              <a:t>The </a:t>
            </a:r>
            <a:r>
              <a:rPr lang="en-US" altLang="zh-HK" sz="1800" i="1" dirty="0">
                <a:solidFill>
                  <a:schemeClr val="tx1">
                    <a:lumMod val="50000"/>
                    <a:lumOff val="50000"/>
                  </a:schemeClr>
                </a:solidFill>
              </a:rPr>
              <a:t>basic format of a telegram to the FCO is as follows:</a:t>
            </a:r>
          </a:p>
          <a:p>
            <a:endParaRPr lang="en-US" altLang="zh-HK" sz="2800" dirty="0"/>
          </a:p>
          <a:p>
            <a:pPr marL="571500" indent="-571500" algn="ctr">
              <a:buFont typeface="Arial" pitchFamily="34" charset="0"/>
              <a:buChar char="•"/>
            </a:pPr>
            <a:r>
              <a:rPr lang="en-US" altLang="zh-HK" sz="2400" dirty="0"/>
              <a:t>Summary </a:t>
            </a:r>
            <a:endParaRPr lang="en-US" altLang="zh-HK" sz="2400" dirty="0" smtClean="0"/>
          </a:p>
          <a:p>
            <a:pPr marL="571500" indent="-571500" algn="ctr">
              <a:buFont typeface="Arial" pitchFamily="34" charset="0"/>
              <a:buChar char="•"/>
            </a:pPr>
            <a:r>
              <a:rPr lang="en-US" altLang="zh-HK" sz="2400" dirty="0" smtClean="0"/>
              <a:t>Detail</a:t>
            </a:r>
            <a:endParaRPr lang="en-US" altLang="zh-HK" sz="2400" dirty="0"/>
          </a:p>
          <a:p>
            <a:pPr marL="571500" indent="-571500" algn="ctr">
              <a:buFont typeface="Arial" pitchFamily="34" charset="0"/>
              <a:buChar char="•"/>
            </a:pPr>
            <a:r>
              <a:rPr lang="en-US" altLang="zh-HK" sz="2400" dirty="0" smtClean="0"/>
              <a:t>Comment</a:t>
            </a:r>
            <a:endParaRPr lang="zh-HK" altLang="en-US" sz="2400" dirty="0"/>
          </a:p>
        </p:txBody>
      </p:sp>
    </p:spTree>
    <p:extLst>
      <p:ext uri="{BB962C8B-B14F-4D97-AF65-F5344CB8AC3E}">
        <p14:creationId xmlns:p14="http://schemas.microsoft.com/office/powerpoint/2010/main" xmlns="" val="28036473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1196</TotalTime>
  <Words>574</Words>
  <Application>Microsoft Office PowerPoint</Application>
  <PresentationFormat>On-screen Show (4:3)</PresentationFormat>
  <Paragraphs>121</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流線</vt:lpstr>
      <vt:lpstr>Importance of Bilingual Communication in Civil Service</vt:lpstr>
      <vt:lpstr>The historical perspective</vt:lpstr>
      <vt:lpstr>Examples of Written Documents Delivered by and Circulated among Civil Servants </vt:lpstr>
      <vt:lpstr>Legislative Council Documents</vt:lpstr>
      <vt:lpstr>Legislative Council Panel Background Briefs</vt:lpstr>
      <vt:lpstr>Legislative Council Panel Background Briefs New Development Areas in North East New Territories </vt:lpstr>
      <vt:lpstr>Executive Council Documents </vt:lpstr>
      <vt:lpstr>Format of an  Internal Minute</vt:lpstr>
      <vt:lpstr>Telegram to the Foreign and Commonwealth Office</vt:lpstr>
      <vt:lpstr>Minutes of Meeting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Bilingual Communication in Civil Service</dc:title>
  <dc:creator>NPP</dc:creator>
  <cp:lastModifiedBy>Yvonne</cp:lastModifiedBy>
  <cp:revision>31</cp:revision>
  <cp:lastPrinted>2012-12-20T05:55:26Z</cp:lastPrinted>
  <dcterms:created xsi:type="dcterms:W3CDTF">2012-12-19T01:43:38Z</dcterms:created>
  <dcterms:modified xsi:type="dcterms:W3CDTF">2012-12-20T11:46:03Z</dcterms:modified>
</cp:coreProperties>
</file>