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2"/>
  </p:notesMasterIdLst>
  <p:handoutMasterIdLst>
    <p:handoutMasterId r:id="rId113"/>
  </p:handoutMasterIdLst>
  <p:sldIdLst>
    <p:sldId id="256" r:id="rId5"/>
    <p:sldId id="627" r:id="rId6"/>
    <p:sldId id="628" r:id="rId7"/>
    <p:sldId id="658" r:id="rId8"/>
    <p:sldId id="418" r:id="rId9"/>
    <p:sldId id="495" r:id="rId10"/>
    <p:sldId id="496" r:id="rId11"/>
    <p:sldId id="651" r:id="rId12"/>
    <p:sldId id="659" r:id="rId13"/>
    <p:sldId id="654" r:id="rId14"/>
    <p:sldId id="497" r:id="rId15"/>
    <p:sldId id="498" r:id="rId16"/>
    <p:sldId id="499" r:id="rId17"/>
    <p:sldId id="500" r:id="rId18"/>
    <p:sldId id="501" r:id="rId19"/>
    <p:sldId id="502" r:id="rId20"/>
    <p:sldId id="629" r:id="rId21"/>
    <p:sldId id="650" r:id="rId22"/>
    <p:sldId id="630" r:id="rId23"/>
    <p:sldId id="631" r:id="rId24"/>
    <p:sldId id="632" r:id="rId25"/>
    <p:sldId id="633" r:id="rId26"/>
    <p:sldId id="634" r:id="rId27"/>
    <p:sldId id="635" r:id="rId28"/>
    <p:sldId id="570" r:id="rId29"/>
    <p:sldId id="571" r:id="rId30"/>
    <p:sldId id="572" r:id="rId31"/>
    <p:sldId id="573" r:id="rId32"/>
    <p:sldId id="574" r:id="rId33"/>
    <p:sldId id="575" r:id="rId34"/>
    <p:sldId id="576" r:id="rId35"/>
    <p:sldId id="577" r:id="rId36"/>
    <p:sldId id="578" r:id="rId37"/>
    <p:sldId id="579" r:id="rId38"/>
    <p:sldId id="580" r:id="rId39"/>
    <p:sldId id="581" r:id="rId40"/>
    <p:sldId id="582" r:id="rId41"/>
    <p:sldId id="583" r:id="rId42"/>
    <p:sldId id="584" r:id="rId43"/>
    <p:sldId id="585" r:id="rId44"/>
    <p:sldId id="586" r:id="rId45"/>
    <p:sldId id="587" r:id="rId46"/>
    <p:sldId id="588" r:id="rId47"/>
    <p:sldId id="589" r:id="rId48"/>
    <p:sldId id="590" r:id="rId49"/>
    <p:sldId id="591" r:id="rId50"/>
    <p:sldId id="592" r:id="rId51"/>
    <p:sldId id="593" r:id="rId52"/>
    <p:sldId id="594" r:id="rId53"/>
    <p:sldId id="595" r:id="rId54"/>
    <p:sldId id="666" r:id="rId55"/>
    <p:sldId id="669" r:id="rId56"/>
    <p:sldId id="672" r:id="rId57"/>
    <p:sldId id="673" r:id="rId58"/>
    <p:sldId id="674" r:id="rId59"/>
    <p:sldId id="675" r:id="rId60"/>
    <p:sldId id="676" r:id="rId61"/>
    <p:sldId id="677" r:id="rId62"/>
    <p:sldId id="678" r:id="rId63"/>
    <p:sldId id="679" r:id="rId64"/>
    <p:sldId id="680" r:id="rId65"/>
    <p:sldId id="690" r:id="rId66"/>
    <p:sldId id="681" r:id="rId67"/>
    <p:sldId id="683" r:id="rId68"/>
    <p:sldId id="684" r:id="rId69"/>
    <p:sldId id="685" r:id="rId70"/>
    <p:sldId id="686" r:id="rId71"/>
    <p:sldId id="692" r:id="rId72"/>
    <p:sldId id="689" r:id="rId73"/>
    <p:sldId id="653" r:id="rId74"/>
    <p:sldId id="663" r:id="rId75"/>
    <p:sldId id="541" r:id="rId76"/>
    <p:sldId id="543" r:id="rId77"/>
    <p:sldId id="544" r:id="rId78"/>
    <p:sldId id="694" r:id="rId79"/>
    <p:sldId id="695" r:id="rId80"/>
    <p:sldId id="546" r:id="rId81"/>
    <p:sldId id="547" r:id="rId82"/>
    <p:sldId id="548" r:id="rId83"/>
    <p:sldId id="551" r:id="rId84"/>
    <p:sldId id="553" r:id="rId85"/>
    <p:sldId id="559" r:id="rId86"/>
    <p:sldId id="560" r:id="rId87"/>
    <p:sldId id="665" r:id="rId88"/>
    <p:sldId id="532" r:id="rId89"/>
    <p:sldId id="660" r:id="rId90"/>
    <p:sldId id="616" r:id="rId91"/>
    <p:sldId id="661" r:id="rId92"/>
    <p:sldId id="563" r:id="rId93"/>
    <p:sldId id="617" r:id="rId94"/>
    <p:sldId id="618" r:id="rId95"/>
    <p:sldId id="604" r:id="rId96"/>
    <p:sldId id="605" r:id="rId97"/>
    <p:sldId id="607" r:id="rId98"/>
    <p:sldId id="612" r:id="rId99"/>
    <p:sldId id="656" r:id="rId100"/>
    <p:sldId id="648" r:id="rId101"/>
    <p:sldId id="639" r:id="rId102"/>
    <p:sldId id="640" r:id="rId103"/>
    <p:sldId id="641" r:id="rId104"/>
    <p:sldId id="642" r:id="rId105"/>
    <p:sldId id="643" r:id="rId106"/>
    <p:sldId id="644" r:id="rId107"/>
    <p:sldId id="646" r:id="rId108"/>
    <p:sldId id="645" r:id="rId109"/>
    <p:sldId id="565" r:id="rId110"/>
    <p:sldId id="566" r:id="rId111"/>
  </p:sldIdLst>
  <p:sldSz cx="9906000" cy="6858000" type="A4"/>
  <p:notesSz cx="6799263" cy="9929813"/>
  <p:kinsoku lang="zh-TW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B4C2FE"/>
    <a:srgbClr val="0000CC"/>
    <a:srgbClr val="FF3300"/>
    <a:srgbClr val="CC00CC"/>
    <a:srgbClr val="FF0066"/>
    <a:srgbClr val="FF669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88" autoAdjust="0"/>
    <p:restoredTop sz="75652" autoAdjust="0"/>
  </p:normalViewPr>
  <p:slideViewPr>
    <p:cSldViewPr>
      <p:cViewPr varScale="1">
        <p:scale>
          <a:sx n="92" d="100"/>
          <a:sy n="92" d="100"/>
        </p:scale>
        <p:origin x="1164" y="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486" y="84"/>
      </p:cViewPr>
      <p:guideLst>
        <p:guide orient="horz" pos="3128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tableStyles" Target="tableStyle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handoutMaster" Target="handoutMasters/handoutMaster1.xml"/><Relationship Id="rId118" Type="http://schemas.microsoft.com/office/2016/11/relationships/changesInfo" Target="changesInfos/changesInfo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Lyu (CSD)" userId="9568a7c2-fd37-4ffe-8223-c6ee0e1aaa2b" providerId="ADAL" clId="{FB45CE90-B010-4207-BAA2-7095BE807F34}"/>
    <pc:docChg chg="modSld">
      <pc:chgData name="Michael Lyu (CSD)" userId="9568a7c2-fd37-4ffe-8223-c6ee0e1aaa2b" providerId="ADAL" clId="{FB45CE90-B010-4207-BAA2-7095BE807F34}" dt="2021-11-11T06:47:41.923" v="11" actId="20577"/>
      <pc:docMkLst>
        <pc:docMk/>
      </pc:docMkLst>
      <pc:sldChg chg="modSp modAnim">
        <pc:chgData name="Michael Lyu (CSD)" userId="9568a7c2-fd37-4ffe-8223-c6ee0e1aaa2b" providerId="ADAL" clId="{FB45CE90-B010-4207-BAA2-7095BE807F34}" dt="2021-11-11T06:47:41.923" v="11" actId="20577"/>
        <pc:sldMkLst>
          <pc:docMk/>
          <pc:sldMk cId="3718079315" sldId="547"/>
        </pc:sldMkLst>
        <pc:spChg chg="mod">
          <ac:chgData name="Michael Lyu (CSD)" userId="9568a7c2-fd37-4ffe-8223-c6ee0e1aaa2b" providerId="ADAL" clId="{FB45CE90-B010-4207-BAA2-7095BE807F34}" dt="2021-11-11T06:45:31.882" v="9" actId="20577"/>
          <ac:spMkLst>
            <pc:docMk/>
            <pc:sldMk cId="3718079315" sldId="547"/>
            <ac:spMk id="3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82C2BE-769D-4871-BF06-4C0E23ECA2EC}" type="doc">
      <dgm:prSet loTypeId="urn:microsoft.com/office/officeart/2005/8/layout/orgChart1" loCatId="hierarchy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A3DB261F-E05F-4148-BF23-CBB976ACF1B9}">
      <dgm:prSet phldrT="[Text]"/>
      <dgm:spPr/>
      <dgm:t>
        <a:bodyPr/>
        <a:lstStyle/>
        <a:p>
          <a:r>
            <a:rPr lang="en-US" dirty="0"/>
            <a:t>Cryptology</a:t>
          </a:r>
        </a:p>
      </dgm:t>
    </dgm:pt>
    <dgm:pt modelId="{4C5CFA74-94C5-4EB4-AB13-9FD2670663DD}" type="parTrans" cxnId="{6BC68127-3F85-4E28-9932-2D9367DFFDF2}">
      <dgm:prSet/>
      <dgm:spPr/>
      <dgm:t>
        <a:bodyPr/>
        <a:lstStyle/>
        <a:p>
          <a:endParaRPr lang="en-US"/>
        </a:p>
      </dgm:t>
    </dgm:pt>
    <dgm:pt modelId="{68AFEEA8-922D-456C-87E0-978CA947B6B4}" type="sibTrans" cxnId="{6BC68127-3F85-4E28-9932-2D9367DFFDF2}">
      <dgm:prSet/>
      <dgm:spPr/>
      <dgm:t>
        <a:bodyPr/>
        <a:lstStyle/>
        <a:p>
          <a:endParaRPr lang="en-US"/>
        </a:p>
      </dgm:t>
    </dgm:pt>
    <dgm:pt modelId="{0E05083E-4201-47A3-9677-2033012AE7D8}">
      <dgm:prSet phldrT="[Text]"/>
      <dgm:spPr/>
      <dgm:t>
        <a:bodyPr/>
        <a:lstStyle/>
        <a:p>
          <a:r>
            <a:rPr lang="en-US" dirty="0"/>
            <a:t>Cryptography</a:t>
          </a:r>
        </a:p>
      </dgm:t>
    </dgm:pt>
    <dgm:pt modelId="{BD1F35D7-80E9-435C-A891-A51FD5CBC04D}" type="parTrans" cxnId="{98F912A9-826A-4A27-8E57-D9A610F68CA6}">
      <dgm:prSet/>
      <dgm:spPr/>
      <dgm:t>
        <a:bodyPr/>
        <a:lstStyle/>
        <a:p>
          <a:endParaRPr lang="en-US"/>
        </a:p>
      </dgm:t>
    </dgm:pt>
    <dgm:pt modelId="{491C9024-B883-4CEB-AFEF-B99A7FB15AC8}" type="sibTrans" cxnId="{98F912A9-826A-4A27-8E57-D9A610F68CA6}">
      <dgm:prSet/>
      <dgm:spPr/>
      <dgm:t>
        <a:bodyPr/>
        <a:lstStyle/>
        <a:p>
          <a:endParaRPr lang="en-US"/>
        </a:p>
      </dgm:t>
    </dgm:pt>
    <dgm:pt modelId="{57608034-117A-4D30-B28F-8DACA0BEB6C1}">
      <dgm:prSet phldrT="[Text]"/>
      <dgm:spPr/>
      <dgm:t>
        <a:bodyPr/>
        <a:lstStyle/>
        <a:p>
          <a:r>
            <a:rPr lang="en-US" dirty="0"/>
            <a:t>Cryptanalysis</a:t>
          </a:r>
        </a:p>
      </dgm:t>
    </dgm:pt>
    <dgm:pt modelId="{1C64D605-92D1-48F3-B650-275F9FBAA169}" type="parTrans" cxnId="{4192B22E-4F6F-427D-A3F9-6C05DFC06C5B}">
      <dgm:prSet/>
      <dgm:spPr/>
      <dgm:t>
        <a:bodyPr/>
        <a:lstStyle/>
        <a:p>
          <a:endParaRPr lang="en-US"/>
        </a:p>
      </dgm:t>
    </dgm:pt>
    <dgm:pt modelId="{E79CCE12-D9E1-42A1-A559-4E9F56244E2B}" type="sibTrans" cxnId="{4192B22E-4F6F-427D-A3F9-6C05DFC06C5B}">
      <dgm:prSet/>
      <dgm:spPr/>
      <dgm:t>
        <a:bodyPr/>
        <a:lstStyle/>
        <a:p>
          <a:endParaRPr lang="en-US"/>
        </a:p>
      </dgm:t>
    </dgm:pt>
    <dgm:pt modelId="{6DE52654-7DC9-4615-A9DA-3B2F438385EF}" type="pres">
      <dgm:prSet presAssocID="{7C82C2BE-769D-4871-BF06-4C0E23ECA2E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5735615-9F7D-457D-8E8B-74021058AE59}" type="pres">
      <dgm:prSet presAssocID="{A3DB261F-E05F-4148-BF23-CBB976ACF1B9}" presName="hierRoot1" presStyleCnt="0">
        <dgm:presLayoutVars>
          <dgm:hierBranch val="init"/>
        </dgm:presLayoutVars>
      </dgm:prSet>
      <dgm:spPr/>
    </dgm:pt>
    <dgm:pt modelId="{98E981C7-0053-49D4-98D1-917399937D95}" type="pres">
      <dgm:prSet presAssocID="{A3DB261F-E05F-4148-BF23-CBB976ACF1B9}" presName="rootComposite1" presStyleCnt="0"/>
      <dgm:spPr/>
    </dgm:pt>
    <dgm:pt modelId="{29998DAD-9F29-461F-A0B6-FA80A512EC66}" type="pres">
      <dgm:prSet presAssocID="{A3DB261F-E05F-4148-BF23-CBB976ACF1B9}" presName="rootText1" presStyleLbl="node0" presStyleIdx="0" presStyleCnt="1">
        <dgm:presLayoutVars>
          <dgm:chPref val="3"/>
        </dgm:presLayoutVars>
      </dgm:prSet>
      <dgm:spPr/>
    </dgm:pt>
    <dgm:pt modelId="{57AEB2EB-D940-484E-8287-FF49DF853BE3}" type="pres">
      <dgm:prSet presAssocID="{A3DB261F-E05F-4148-BF23-CBB976ACF1B9}" presName="rootConnector1" presStyleLbl="node1" presStyleIdx="0" presStyleCnt="0"/>
      <dgm:spPr/>
    </dgm:pt>
    <dgm:pt modelId="{DE93B2B5-3496-46AA-AE8E-1F23AED03906}" type="pres">
      <dgm:prSet presAssocID="{A3DB261F-E05F-4148-BF23-CBB976ACF1B9}" presName="hierChild2" presStyleCnt="0"/>
      <dgm:spPr/>
    </dgm:pt>
    <dgm:pt modelId="{19FA0F39-C86C-4F1B-B2C0-A8EE3E0B3DF8}" type="pres">
      <dgm:prSet presAssocID="{BD1F35D7-80E9-435C-A891-A51FD5CBC04D}" presName="Name37" presStyleLbl="parChTrans1D2" presStyleIdx="0" presStyleCnt="2"/>
      <dgm:spPr/>
    </dgm:pt>
    <dgm:pt modelId="{F0FF05A0-5C16-41E4-9FCF-5A301FE90652}" type="pres">
      <dgm:prSet presAssocID="{0E05083E-4201-47A3-9677-2033012AE7D8}" presName="hierRoot2" presStyleCnt="0">
        <dgm:presLayoutVars>
          <dgm:hierBranch val="init"/>
        </dgm:presLayoutVars>
      </dgm:prSet>
      <dgm:spPr/>
    </dgm:pt>
    <dgm:pt modelId="{D182F67C-432D-4B6C-B3FC-E686AC8F1BCB}" type="pres">
      <dgm:prSet presAssocID="{0E05083E-4201-47A3-9677-2033012AE7D8}" presName="rootComposite" presStyleCnt="0"/>
      <dgm:spPr/>
    </dgm:pt>
    <dgm:pt modelId="{DC388063-703F-4DF2-8768-5F3F36CC1E94}" type="pres">
      <dgm:prSet presAssocID="{0E05083E-4201-47A3-9677-2033012AE7D8}" presName="rootText" presStyleLbl="node2" presStyleIdx="0" presStyleCnt="2">
        <dgm:presLayoutVars>
          <dgm:chPref val="3"/>
        </dgm:presLayoutVars>
      </dgm:prSet>
      <dgm:spPr/>
    </dgm:pt>
    <dgm:pt modelId="{A8310330-800D-48E2-94F8-49DE5ACB6F22}" type="pres">
      <dgm:prSet presAssocID="{0E05083E-4201-47A3-9677-2033012AE7D8}" presName="rootConnector" presStyleLbl="node2" presStyleIdx="0" presStyleCnt="2"/>
      <dgm:spPr/>
    </dgm:pt>
    <dgm:pt modelId="{BBD9244A-EA46-4801-8B9C-192A6AE3B5E9}" type="pres">
      <dgm:prSet presAssocID="{0E05083E-4201-47A3-9677-2033012AE7D8}" presName="hierChild4" presStyleCnt="0"/>
      <dgm:spPr/>
    </dgm:pt>
    <dgm:pt modelId="{F1C74D1F-55D1-4898-988E-0C70D26F24F8}" type="pres">
      <dgm:prSet presAssocID="{0E05083E-4201-47A3-9677-2033012AE7D8}" presName="hierChild5" presStyleCnt="0"/>
      <dgm:spPr/>
    </dgm:pt>
    <dgm:pt modelId="{192AFD7C-6BF8-4DCC-B5D9-14A27BF4FFEB}" type="pres">
      <dgm:prSet presAssocID="{1C64D605-92D1-48F3-B650-275F9FBAA169}" presName="Name37" presStyleLbl="parChTrans1D2" presStyleIdx="1" presStyleCnt="2"/>
      <dgm:spPr/>
    </dgm:pt>
    <dgm:pt modelId="{C039FF35-64E5-422C-B10F-3A90F90C5B8E}" type="pres">
      <dgm:prSet presAssocID="{57608034-117A-4D30-B28F-8DACA0BEB6C1}" presName="hierRoot2" presStyleCnt="0">
        <dgm:presLayoutVars>
          <dgm:hierBranch val="init"/>
        </dgm:presLayoutVars>
      </dgm:prSet>
      <dgm:spPr/>
    </dgm:pt>
    <dgm:pt modelId="{7D6E57C6-522E-45EB-98F9-62F9D885EB0C}" type="pres">
      <dgm:prSet presAssocID="{57608034-117A-4D30-B28F-8DACA0BEB6C1}" presName="rootComposite" presStyleCnt="0"/>
      <dgm:spPr/>
    </dgm:pt>
    <dgm:pt modelId="{7BFC9640-80C2-45D2-8EA1-7A60D19D2062}" type="pres">
      <dgm:prSet presAssocID="{57608034-117A-4D30-B28F-8DACA0BEB6C1}" presName="rootText" presStyleLbl="node2" presStyleIdx="1" presStyleCnt="2">
        <dgm:presLayoutVars>
          <dgm:chPref val="3"/>
        </dgm:presLayoutVars>
      </dgm:prSet>
      <dgm:spPr/>
    </dgm:pt>
    <dgm:pt modelId="{D6218409-0AAC-46A0-8A3D-EFFC62D3271F}" type="pres">
      <dgm:prSet presAssocID="{57608034-117A-4D30-B28F-8DACA0BEB6C1}" presName="rootConnector" presStyleLbl="node2" presStyleIdx="1" presStyleCnt="2"/>
      <dgm:spPr/>
    </dgm:pt>
    <dgm:pt modelId="{4362CB9A-822F-4A82-81BE-7C0877647EF0}" type="pres">
      <dgm:prSet presAssocID="{57608034-117A-4D30-B28F-8DACA0BEB6C1}" presName="hierChild4" presStyleCnt="0"/>
      <dgm:spPr/>
    </dgm:pt>
    <dgm:pt modelId="{5AEC1C95-F181-4023-8A24-CEF8BFF1BF81}" type="pres">
      <dgm:prSet presAssocID="{57608034-117A-4D30-B28F-8DACA0BEB6C1}" presName="hierChild5" presStyleCnt="0"/>
      <dgm:spPr/>
    </dgm:pt>
    <dgm:pt modelId="{08874C78-F13A-4218-8AC3-6E2EA91F770F}" type="pres">
      <dgm:prSet presAssocID="{A3DB261F-E05F-4148-BF23-CBB976ACF1B9}" presName="hierChild3" presStyleCnt="0"/>
      <dgm:spPr/>
    </dgm:pt>
  </dgm:ptLst>
  <dgm:cxnLst>
    <dgm:cxn modelId="{6BC68127-3F85-4E28-9932-2D9367DFFDF2}" srcId="{7C82C2BE-769D-4871-BF06-4C0E23ECA2EC}" destId="{A3DB261F-E05F-4148-BF23-CBB976ACF1B9}" srcOrd="0" destOrd="0" parTransId="{4C5CFA74-94C5-4EB4-AB13-9FD2670663DD}" sibTransId="{68AFEEA8-922D-456C-87E0-978CA947B6B4}"/>
    <dgm:cxn modelId="{4192B22E-4F6F-427D-A3F9-6C05DFC06C5B}" srcId="{A3DB261F-E05F-4148-BF23-CBB976ACF1B9}" destId="{57608034-117A-4D30-B28F-8DACA0BEB6C1}" srcOrd="1" destOrd="0" parTransId="{1C64D605-92D1-48F3-B650-275F9FBAA169}" sibTransId="{E79CCE12-D9E1-42A1-A559-4E9F56244E2B}"/>
    <dgm:cxn modelId="{6B114F33-5239-47AD-9961-1742807DAEB7}" type="presOf" srcId="{A3DB261F-E05F-4148-BF23-CBB976ACF1B9}" destId="{29998DAD-9F29-461F-A0B6-FA80A512EC66}" srcOrd="0" destOrd="0" presId="urn:microsoft.com/office/officeart/2005/8/layout/orgChart1"/>
    <dgm:cxn modelId="{4C00AA60-0D2C-41FB-847C-43215040DC52}" type="presOf" srcId="{7C82C2BE-769D-4871-BF06-4C0E23ECA2EC}" destId="{6DE52654-7DC9-4615-A9DA-3B2F438385EF}" srcOrd="0" destOrd="0" presId="urn:microsoft.com/office/officeart/2005/8/layout/orgChart1"/>
    <dgm:cxn modelId="{BDEE3F42-EC0F-4C28-8429-7AC1BC004959}" type="presOf" srcId="{1C64D605-92D1-48F3-B650-275F9FBAA169}" destId="{192AFD7C-6BF8-4DCC-B5D9-14A27BF4FFEB}" srcOrd="0" destOrd="0" presId="urn:microsoft.com/office/officeart/2005/8/layout/orgChart1"/>
    <dgm:cxn modelId="{00321169-0D60-4F5C-950B-53D1EE4D6756}" type="presOf" srcId="{A3DB261F-E05F-4148-BF23-CBB976ACF1B9}" destId="{57AEB2EB-D940-484E-8287-FF49DF853BE3}" srcOrd="1" destOrd="0" presId="urn:microsoft.com/office/officeart/2005/8/layout/orgChart1"/>
    <dgm:cxn modelId="{298FB07F-8730-4777-AB95-6CFCF82D47B1}" type="presOf" srcId="{0E05083E-4201-47A3-9677-2033012AE7D8}" destId="{DC388063-703F-4DF2-8768-5F3F36CC1E94}" srcOrd="0" destOrd="0" presId="urn:microsoft.com/office/officeart/2005/8/layout/orgChart1"/>
    <dgm:cxn modelId="{AF6A0A8F-7125-47D1-A9C8-72DA8E6BD012}" type="presOf" srcId="{57608034-117A-4D30-B28F-8DACA0BEB6C1}" destId="{7BFC9640-80C2-45D2-8EA1-7A60D19D2062}" srcOrd="0" destOrd="0" presId="urn:microsoft.com/office/officeart/2005/8/layout/orgChart1"/>
    <dgm:cxn modelId="{78518F9F-98B8-4595-9AEF-B099849045E7}" type="presOf" srcId="{57608034-117A-4D30-B28F-8DACA0BEB6C1}" destId="{D6218409-0AAC-46A0-8A3D-EFFC62D3271F}" srcOrd="1" destOrd="0" presId="urn:microsoft.com/office/officeart/2005/8/layout/orgChart1"/>
    <dgm:cxn modelId="{98F912A9-826A-4A27-8E57-D9A610F68CA6}" srcId="{A3DB261F-E05F-4148-BF23-CBB976ACF1B9}" destId="{0E05083E-4201-47A3-9677-2033012AE7D8}" srcOrd="0" destOrd="0" parTransId="{BD1F35D7-80E9-435C-A891-A51FD5CBC04D}" sibTransId="{491C9024-B883-4CEB-AFEF-B99A7FB15AC8}"/>
    <dgm:cxn modelId="{A933A5E7-97DB-488F-8000-5057CC577BB8}" type="presOf" srcId="{BD1F35D7-80E9-435C-A891-A51FD5CBC04D}" destId="{19FA0F39-C86C-4F1B-B2C0-A8EE3E0B3DF8}" srcOrd="0" destOrd="0" presId="urn:microsoft.com/office/officeart/2005/8/layout/orgChart1"/>
    <dgm:cxn modelId="{C8B808F6-C7CB-4D3A-8E90-F6B17D240CC9}" type="presOf" srcId="{0E05083E-4201-47A3-9677-2033012AE7D8}" destId="{A8310330-800D-48E2-94F8-49DE5ACB6F22}" srcOrd="1" destOrd="0" presId="urn:microsoft.com/office/officeart/2005/8/layout/orgChart1"/>
    <dgm:cxn modelId="{39D3853D-2EE0-4B31-ABEA-6679F41D1DFE}" type="presParOf" srcId="{6DE52654-7DC9-4615-A9DA-3B2F438385EF}" destId="{05735615-9F7D-457D-8E8B-74021058AE59}" srcOrd="0" destOrd="0" presId="urn:microsoft.com/office/officeart/2005/8/layout/orgChart1"/>
    <dgm:cxn modelId="{3A9AA9F2-0CF0-451D-8211-C02342B89972}" type="presParOf" srcId="{05735615-9F7D-457D-8E8B-74021058AE59}" destId="{98E981C7-0053-49D4-98D1-917399937D95}" srcOrd="0" destOrd="0" presId="urn:microsoft.com/office/officeart/2005/8/layout/orgChart1"/>
    <dgm:cxn modelId="{CA56826D-0C63-4C45-B610-47E5078639C3}" type="presParOf" srcId="{98E981C7-0053-49D4-98D1-917399937D95}" destId="{29998DAD-9F29-461F-A0B6-FA80A512EC66}" srcOrd="0" destOrd="0" presId="urn:microsoft.com/office/officeart/2005/8/layout/orgChart1"/>
    <dgm:cxn modelId="{B3409E8F-4E10-4023-AD12-FDFE25191337}" type="presParOf" srcId="{98E981C7-0053-49D4-98D1-917399937D95}" destId="{57AEB2EB-D940-484E-8287-FF49DF853BE3}" srcOrd="1" destOrd="0" presId="urn:microsoft.com/office/officeart/2005/8/layout/orgChart1"/>
    <dgm:cxn modelId="{F22239E3-7AB4-4DFC-9EFD-298DEE5F8B3C}" type="presParOf" srcId="{05735615-9F7D-457D-8E8B-74021058AE59}" destId="{DE93B2B5-3496-46AA-AE8E-1F23AED03906}" srcOrd="1" destOrd="0" presId="urn:microsoft.com/office/officeart/2005/8/layout/orgChart1"/>
    <dgm:cxn modelId="{EB54A0DE-8F4A-4374-9B9D-0E386613E452}" type="presParOf" srcId="{DE93B2B5-3496-46AA-AE8E-1F23AED03906}" destId="{19FA0F39-C86C-4F1B-B2C0-A8EE3E0B3DF8}" srcOrd="0" destOrd="0" presId="urn:microsoft.com/office/officeart/2005/8/layout/orgChart1"/>
    <dgm:cxn modelId="{7DDC6B8B-36CD-4D1C-A9CC-DEAFFBAA2F40}" type="presParOf" srcId="{DE93B2B5-3496-46AA-AE8E-1F23AED03906}" destId="{F0FF05A0-5C16-41E4-9FCF-5A301FE90652}" srcOrd="1" destOrd="0" presId="urn:microsoft.com/office/officeart/2005/8/layout/orgChart1"/>
    <dgm:cxn modelId="{6878B41F-EE07-463D-BA27-CD40CF20A14D}" type="presParOf" srcId="{F0FF05A0-5C16-41E4-9FCF-5A301FE90652}" destId="{D182F67C-432D-4B6C-B3FC-E686AC8F1BCB}" srcOrd="0" destOrd="0" presId="urn:microsoft.com/office/officeart/2005/8/layout/orgChart1"/>
    <dgm:cxn modelId="{47DDF978-41C4-42BD-9BAB-0EE4CB73B658}" type="presParOf" srcId="{D182F67C-432D-4B6C-B3FC-E686AC8F1BCB}" destId="{DC388063-703F-4DF2-8768-5F3F36CC1E94}" srcOrd="0" destOrd="0" presId="urn:microsoft.com/office/officeart/2005/8/layout/orgChart1"/>
    <dgm:cxn modelId="{2F49504B-25C4-4E3B-975C-4F0D8362A390}" type="presParOf" srcId="{D182F67C-432D-4B6C-B3FC-E686AC8F1BCB}" destId="{A8310330-800D-48E2-94F8-49DE5ACB6F22}" srcOrd="1" destOrd="0" presId="urn:microsoft.com/office/officeart/2005/8/layout/orgChart1"/>
    <dgm:cxn modelId="{F2F2084F-F5AB-4E77-9E15-9C0995BDA809}" type="presParOf" srcId="{F0FF05A0-5C16-41E4-9FCF-5A301FE90652}" destId="{BBD9244A-EA46-4801-8B9C-192A6AE3B5E9}" srcOrd="1" destOrd="0" presId="urn:microsoft.com/office/officeart/2005/8/layout/orgChart1"/>
    <dgm:cxn modelId="{19D5A924-BE3D-4D32-928C-B1B4FB5E584C}" type="presParOf" srcId="{F0FF05A0-5C16-41E4-9FCF-5A301FE90652}" destId="{F1C74D1F-55D1-4898-988E-0C70D26F24F8}" srcOrd="2" destOrd="0" presId="urn:microsoft.com/office/officeart/2005/8/layout/orgChart1"/>
    <dgm:cxn modelId="{22D9612E-3276-4869-BF7C-4306423617CB}" type="presParOf" srcId="{DE93B2B5-3496-46AA-AE8E-1F23AED03906}" destId="{192AFD7C-6BF8-4DCC-B5D9-14A27BF4FFEB}" srcOrd="2" destOrd="0" presId="urn:microsoft.com/office/officeart/2005/8/layout/orgChart1"/>
    <dgm:cxn modelId="{1D29F040-5068-4D39-A6DC-6D53B432FE40}" type="presParOf" srcId="{DE93B2B5-3496-46AA-AE8E-1F23AED03906}" destId="{C039FF35-64E5-422C-B10F-3A90F90C5B8E}" srcOrd="3" destOrd="0" presId="urn:microsoft.com/office/officeart/2005/8/layout/orgChart1"/>
    <dgm:cxn modelId="{2C005D9B-FC3C-45AA-A028-3879BE821AD6}" type="presParOf" srcId="{C039FF35-64E5-422C-B10F-3A90F90C5B8E}" destId="{7D6E57C6-522E-45EB-98F9-62F9D885EB0C}" srcOrd="0" destOrd="0" presId="urn:microsoft.com/office/officeart/2005/8/layout/orgChart1"/>
    <dgm:cxn modelId="{AA88F6E0-2BBD-4B5B-A9DD-519E4A6EC297}" type="presParOf" srcId="{7D6E57C6-522E-45EB-98F9-62F9D885EB0C}" destId="{7BFC9640-80C2-45D2-8EA1-7A60D19D2062}" srcOrd="0" destOrd="0" presId="urn:microsoft.com/office/officeart/2005/8/layout/orgChart1"/>
    <dgm:cxn modelId="{967ED731-C888-4FD4-83ED-8CD3EFBFC3A7}" type="presParOf" srcId="{7D6E57C6-522E-45EB-98F9-62F9D885EB0C}" destId="{D6218409-0AAC-46A0-8A3D-EFFC62D3271F}" srcOrd="1" destOrd="0" presId="urn:microsoft.com/office/officeart/2005/8/layout/orgChart1"/>
    <dgm:cxn modelId="{2EE136FC-66EB-4A3D-BCA1-8655CED3048D}" type="presParOf" srcId="{C039FF35-64E5-422C-B10F-3A90F90C5B8E}" destId="{4362CB9A-822F-4A82-81BE-7C0877647EF0}" srcOrd="1" destOrd="0" presId="urn:microsoft.com/office/officeart/2005/8/layout/orgChart1"/>
    <dgm:cxn modelId="{13184E39-5FC3-49CD-9EF3-33E939FEDFF6}" type="presParOf" srcId="{C039FF35-64E5-422C-B10F-3A90F90C5B8E}" destId="{5AEC1C95-F181-4023-8A24-CEF8BFF1BF81}" srcOrd="2" destOrd="0" presId="urn:microsoft.com/office/officeart/2005/8/layout/orgChart1"/>
    <dgm:cxn modelId="{C1BB7294-286F-4CC1-987F-062AF5411BD9}" type="presParOf" srcId="{05735615-9F7D-457D-8E8B-74021058AE59}" destId="{08874C78-F13A-4218-8AC3-6E2EA91F770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AFD7C-6BF8-4DCC-B5D9-14A27BF4FFEB}">
      <dsp:nvSpPr>
        <dsp:cNvPr id="0" name=""/>
        <dsp:cNvSpPr/>
      </dsp:nvSpPr>
      <dsp:spPr>
        <a:xfrm>
          <a:off x="3302000" y="1887720"/>
          <a:ext cx="1807010" cy="6272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613"/>
              </a:lnTo>
              <a:lnTo>
                <a:pt x="1807010" y="313613"/>
              </a:lnTo>
              <a:lnTo>
                <a:pt x="1807010" y="627226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A0F39-C86C-4F1B-B2C0-A8EE3E0B3DF8}">
      <dsp:nvSpPr>
        <dsp:cNvPr id="0" name=""/>
        <dsp:cNvSpPr/>
      </dsp:nvSpPr>
      <dsp:spPr>
        <a:xfrm>
          <a:off x="1494989" y="1887720"/>
          <a:ext cx="1807010" cy="627226"/>
        </a:xfrm>
        <a:custGeom>
          <a:avLst/>
          <a:gdLst/>
          <a:ahLst/>
          <a:cxnLst/>
          <a:rect l="0" t="0" r="0" b="0"/>
          <a:pathLst>
            <a:path>
              <a:moveTo>
                <a:pt x="1807010" y="0"/>
              </a:moveTo>
              <a:lnTo>
                <a:pt x="1807010" y="313613"/>
              </a:lnTo>
              <a:lnTo>
                <a:pt x="0" y="313613"/>
              </a:lnTo>
              <a:lnTo>
                <a:pt x="0" y="627226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98DAD-9F29-461F-A0B6-FA80A512EC66}">
      <dsp:nvSpPr>
        <dsp:cNvPr id="0" name=""/>
        <dsp:cNvSpPr/>
      </dsp:nvSpPr>
      <dsp:spPr>
        <a:xfrm>
          <a:off x="1808602" y="394322"/>
          <a:ext cx="2986794" cy="14933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Cryptology</a:t>
          </a:r>
        </a:p>
      </dsp:txBody>
      <dsp:txXfrm>
        <a:off x="1808602" y="394322"/>
        <a:ext cx="2986794" cy="1493397"/>
      </dsp:txXfrm>
    </dsp:sp>
    <dsp:sp modelId="{DC388063-703F-4DF2-8768-5F3F36CC1E94}">
      <dsp:nvSpPr>
        <dsp:cNvPr id="0" name=""/>
        <dsp:cNvSpPr/>
      </dsp:nvSpPr>
      <dsp:spPr>
        <a:xfrm>
          <a:off x="1592" y="2514946"/>
          <a:ext cx="2986794" cy="14933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Cryptography</a:t>
          </a:r>
        </a:p>
      </dsp:txBody>
      <dsp:txXfrm>
        <a:off x="1592" y="2514946"/>
        <a:ext cx="2986794" cy="1493397"/>
      </dsp:txXfrm>
    </dsp:sp>
    <dsp:sp modelId="{7BFC9640-80C2-45D2-8EA1-7A60D19D2062}">
      <dsp:nvSpPr>
        <dsp:cNvPr id="0" name=""/>
        <dsp:cNvSpPr/>
      </dsp:nvSpPr>
      <dsp:spPr>
        <a:xfrm>
          <a:off x="3615613" y="2514946"/>
          <a:ext cx="2986794" cy="14933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Cryptanalysis</a:t>
          </a:r>
        </a:p>
      </dsp:txBody>
      <dsp:txXfrm>
        <a:off x="3615613" y="2514946"/>
        <a:ext cx="2986794" cy="149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699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7206" y="4225894"/>
            <a:ext cx="4984853" cy="507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610" tIns="42545" rIns="86610" bIns="425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/>
              <a:t>Click to edit Master notes styles</a:t>
            </a:r>
          </a:p>
          <a:p>
            <a:pPr lvl="1"/>
            <a:r>
              <a:rPr lang="en-US" altLang="zh-TW" noProof="0"/>
              <a:t>Second Level</a:t>
            </a:r>
          </a:p>
          <a:p>
            <a:pPr lvl="2"/>
            <a:r>
              <a:rPr lang="en-US" altLang="zh-TW" noProof="0"/>
              <a:t>Third Level</a:t>
            </a:r>
          </a:p>
          <a:p>
            <a:pPr lvl="3"/>
            <a:r>
              <a:rPr lang="en-US" altLang="zh-TW" noProof="0"/>
              <a:t>Fourth Level</a:t>
            </a:r>
          </a:p>
          <a:p>
            <a:pPr lvl="4"/>
            <a:r>
              <a:rPr lang="en-US" altLang="zh-TW" noProof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5825" y="449263"/>
            <a:ext cx="5030788" cy="34845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6079822" y="9530410"/>
            <a:ext cx="651004" cy="301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610" tIns="42545" rIns="86610" bIns="42545" anchor="ctr">
            <a:spAutoFit/>
          </a:bodyPr>
          <a:lstStyle/>
          <a:p>
            <a:pPr algn="r" defTabSz="875934" eaLnBrk="0" hangingPunct="0"/>
            <a:r>
              <a:rPr lang="en-US" altLang="zh-TW" sz="1400" dirty="0"/>
              <a:t>10-</a:t>
            </a:r>
            <a:fld id="{DA100C8D-E437-4B47-B95A-A6AB1BAB6A39}" type="slidenum">
              <a:rPr lang="en-US" altLang="zh-TW" sz="1400" smtClean="0"/>
              <a:pPr algn="r" defTabSz="875934" eaLnBrk="0" hangingPunct="0"/>
              <a:t>‹#›</a:t>
            </a:fld>
            <a:endParaRPr lang="en-US" altLang="zh-TW" sz="1400" dirty="0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13273" y="9548387"/>
            <a:ext cx="3705890" cy="27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610" tIns="42545" rIns="86610" bIns="42545">
            <a:spAutoFit/>
          </a:bodyPr>
          <a:lstStyle/>
          <a:p>
            <a:pPr defTabSz="875934" eaLnBrk="0" hangingPunct="0">
              <a:defRPr/>
            </a:pPr>
            <a:r>
              <a:rPr lang="en-US" altLang="zh-TW" sz="1200"/>
              <a:t>Chinese University, CSE Dept., Distributed Systems</a:t>
            </a:r>
          </a:p>
        </p:txBody>
      </p:sp>
    </p:spTree>
    <p:extLst>
      <p:ext uri="{BB962C8B-B14F-4D97-AF65-F5344CB8AC3E}">
        <p14:creationId xmlns:p14="http://schemas.microsoft.com/office/powerpoint/2010/main" val="1751206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01600" indent="-101600" algn="just" rtl="0" eaLnBrk="0" fontAlgn="base" hangingPunct="0">
      <a:spcBef>
        <a:spcPct val="30000"/>
      </a:spcBef>
      <a:spcAft>
        <a:spcPct val="0"/>
      </a:spcAft>
      <a:buSzPct val="100000"/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just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just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just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just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De_finibus_bonorum_et_malorum" TargetMode="External"/><Relationship Id="rId3" Type="http://schemas.openxmlformats.org/officeDocument/2006/relationships/hyperlink" Target="https://en.wikipedia.org/wiki/Publishing" TargetMode="External"/><Relationship Id="rId7" Type="http://schemas.openxmlformats.org/officeDocument/2006/relationships/hyperlink" Target="https://en.wikipedia.org/wiki/Greeking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Copy_(written)" TargetMode="External"/><Relationship Id="rId5" Type="http://schemas.openxmlformats.org/officeDocument/2006/relationships/hyperlink" Target="https://en.wikipedia.org/wiki/Placeholder_text" TargetMode="External"/><Relationship Id="rId10" Type="http://schemas.openxmlformats.org/officeDocument/2006/relationships/hyperlink" Target="https://en.wikipedia.org/wiki/Latin" TargetMode="External"/><Relationship Id="rId4" Type="http://schemas.openxmlformats.org/officeDocument/2006/relationships/hyperlink" Target="https://en.wikipedia.org/wiki/Graphic_design" TargetMode="External"/><Relationship Id="rId9" Type="http://schemas.openxmlformats.org/officeDocument/2006/relationships/hyperlink" Target="https://en.wikipedia.org/wiki/Cicero" TargetMode="Externa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vestopedia.com/terms/b/bitcoin.asp" TargetMode="External"/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investopedia.com/terms/s/satoshi-nakamoto.asp" TargetMode="Externa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459" indent="-114459"/>
            <a:r>
              <a:rPr lang="en-US" altLang="zh-TW" dirty="0"/>
              <a:t>In this topic, we will present the main topics under </a:t>
            </a:r>
            <a:r>
              <a:rPr lang="en-US" altLang="zh-TW" dirty="0" err="1"/>
              <a:t>blockchain</a:t>
            </a:r>
            <a:r>
              <a:rPr lang="en-US" altLang="zh-TW" dirty="0"/>
              <a:t> computing technologies, which have come about due to advances in a new distributed</a:t>
            </a:r>
            <a:r>
              <a:rPr lang="en-US" altLang="zh-TW" baseline="0" dirty="0"/>
              <a:t> computing paradigm.</a:t>
            </a:r>
            <a:endParaRPr lang="en-US" altLang="zh-TW" dirty="0"/>
          </a:p>
        </p:txBody>
      </p:sp>
      <p:sp>
        <p:nvSpPr>
          <p:cNvPr id="1638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  <p:extLst>
      <p:ext uri="{BB962C8B-B14F-4D97-AF65-F5344CB8AC3E}">
        <p14:creationId xmlns:p14="http://schemas.microsoft.com/office/powerpoint/2010/main" val="3099989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Say: The physicality of money</a:t>
            </a:r>
            <a:r>
              <a:rPr lang="en-US" baseline="0" dirty="0"/>
              <a:t> or central agency (bank) took care of this (authentication and </a:t>
            </a:r>
            <a:r>
              <a:rPr lang="en-US" baseline="0" dirty="0" err="1"/>
              <a:t>txn</a:t>
            </a:r>
            <a:r>
              <a:rPr lang="en-US" baseline="0" dirty="0"/>
              <a:t> serialization).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352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text on the left shows a</a:t>
            </a:r>
            <a:r>
              <a:rPr lang="en-US" baseline="0" dirty="0"/>
              <a:t> lorem ipsum. 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3" tooltip="Publishing"/>
              </a:rPr>
              <a:t>publishing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and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4" tooltip="Graphic design"/>
              </a:rPr>
              <a:t>graphic design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lorem ipsum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is a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5" tooltip="Placeholder text"/>
              </a:rPr>
              <a:t>placeholder text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commonly used to demonstrate the visual form of a document or a typeface without relying on meaningful content. Lorem ipsum may be used before final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6" tooltip="Copy (written)"/>
              </a:rPr>
              <a:t>copy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is available, but it may also be used to temporarily replace copy in a process called 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7" tooltip="Greeking"/>
              </a:rPr>
              <a:t>greeking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which allows designers to consider form without the meaning of the text influencing the design.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Lorem ipsum is typically a corrupted version of 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8" tooltip="De finibus bonorum et malorum"/>
              </a:rPr>
              <a:t>De </a:t>
            </a:r>
            <a:r>
              <a:rPr lang="en-US" sz="1200" b="0" i="1" u="none" strike="noStrike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8" tooltip="De finibus bonorum et malorum"/>
              </a:rPr>
              <a:t>finibus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8" tooltip="De finibus bonorum et malorum"/>
              </a:rPr>
              <a:t> </a:t>
            </a:r>
            <a:r>
              <a:rPr lang="en-US" sz="1200" b="0" i="1" u="none" strike="noStrike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8" tooltip="De finibus bonorum et malorum"/>
              </a:rPr>
              <a:t>bonorum</a:t>
            </a:r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8" tooltip="De finibus bonorum et malorum"/>
              </a:rPr>
              <a:t> et </a:t>
            </a:r>
            <a:r>
              <a:rPr lang="en-US" sz="1200" b="0" i="1" u="none" strike="noStrike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8" tooltip="De finibus bonorum et malorum"/>
              </a:rPr>
              <a:t>malorum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a first-century BCE text by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9" tooltip="Cicero"/>
              </a:rPr>
              <a:t>Cicero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with words altered, added, and removed to make it nonsensical, improper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10" tooltip="Latin"/>
              </a:rPr>
              <a:t>Latin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182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Mint: 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鑄幣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24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Say: The physicality of money</a:t>
            </a:r>
            <a:r>
              <a:rPr lang="en-US" baseline="0" dirty="0"/>
              <a:t> or central agency (bank) took care of this (authentication and </a:t>
            </a:r>
            <a:r>
              <a:rPr lang="en-US" baseline="0" dirty="0" err="1"/>
              <a:t>txn</a:t>
            </a:r>
            <a:r>
              <a:rPr lang="en-US" baseline="0" dirty="0"/>
              <a:t> serialization).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392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Say: The physicality of money</a:t>
            </a:r>
            <a:r>
              <a:rPr lang="en-US" baseline="0" dirty="0"/>
              <a:t> or central agency (bank) took care of this (authentication and </a:t>
            </a:r>
            <a:r>
              <a:rPr lang="en-US" baseline="0" dirty="0" err="1"/>
              <a:t>txn</a:t>
            </a:r>
            <a:r>
              <a:rPr lang="en-US" baseline="0" dirty="0"/>
              <a:t> serialization).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96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Say: The physicality of money</a:t>
            </a:r>
            <a:r>
              <a:rPr lang="en-US" baseline="0" dirty="0"/>
              <a:t> or central agency (bank) took care of this (authentication and </a:t>
            </a:r>
            <a:r>
              <a:rPr lang="en-US" baseline="0" dirty="0" err="1"/>
              <a:t>txn</a:t>
            </a:r>
            <a:r>
              <a:rPr lang="en-US" baseline="0" dirty="0"/>
              <a:t> serialization).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212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tx1"/>
                </a:solidFill>
              </a:rPr>
              <a:t>Unstructured peer-to-peer network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tx1"/>
                </a:solidFill>
              </a:rPr>
              <a:t>Propagation by gossip </a:t>
            </a:r>
          </a:p>
          <a:p>
            <a:r>
              <a:rPr lang="en-US" dirty="0"/>
              <a:t>Talk about</a:t>
            </a:r>
            <a:r>
              <a:rPr lang="en-US" baseline="0" dirty="0"/>
              <a:t> how transaction security prohibits theft. </a:t>
            </a:r>
          </a:p>
          <a:p>
            <a:r>
              <a:rPr lang="en-US" baseline="0" dirty="0"/>
              <a:t>Say we’re not going to deal with </a:t>
            </a:r>
            <a:r>
              <a:rPr lang="en-US" baseline="0" dirty="0" err="1"/>
              <a:t>txns</a:t>
            </a:r>
            <a:r>
              <a:rPr lang="en-US" baseline="0" dirty="0"/>
              <a:t> anymore.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316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3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691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20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481358"/>
            <a:ext cx="2944283" cy="499110"/>
          </a:xfrm>
          <a:prstGeom prst="rect">
            <a:avLst/>
          </a:prstGeom>
        </p:spPr>
        <p:txBody>
          <a:bodyPr/>
          <a:lstStyle/>
          <a:p>
            <a:fld id="{D75C1D0A-02EA-469C-9404-C415092F9AF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691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Mining total: 21 million at 2140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35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8188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is no DECIDE step as in classical consensus </a:t>
            </a:r>
          </a:p>
          <a:p>
            <a:r>
              <a:rPr lang="en-US" dirty="0"/>
              <a:t>Making it difficult enough for attacker to out-run.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97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Say: The physicality of money</a:t>
            </a:r>
            <a:r>
              <a:rPr lang="en-US" baseline="0" dirty="0"/>
              <a:t> or central agency (bank) took care of this (authentication and </a:t>
            </a:r>
            <a:r>
              <a:rPr lang="en-US" baseline="0" dirty="0" err="1"/>
              <a:t>txn</a:t>
            </a:r>
            <a:r>
              <a:rPr lang="en-US" baseline="0" dirty="0"/>
              <a:t> serialization).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252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Genesis Block is the name of the first block of 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3"/>
              </a:rPr>
              <a:t>Bitcoin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ever mined—thus called "Genesis." The Genesis Block forms the foundation of the entire Bitcoin trading system and is the prototype of all other blocks in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blockchain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In 2009, Bitcoin's named developer, 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4"/>
              </a:rPr>
              <a:t>Satoshi </a:t>
            </a:r>
            <a:r>
              <a:rPr lang="en-US" sz="1200" b="0" i="0" u="sng" kern="1200" dirty="0" err="1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  <a:hlinkClick r:id="rId4"/>
              </a:rPr>
              <a:t>Nakamoto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created the Genesis Block, which launched the process of Bitcoin trading that's in place today.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051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438775" y="6946900"/>
            <a:ext cx="4160838" cy="36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C326B0C-0085-4472-95F7-44AF605D1BCA}" type="slidenum">
              <a:rPr lang="en-US" altLang="en-US" smtClean="0"/>
              <a:pPr/>
              <a:t>84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6436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01600" marR="0" lvl="0" indent="-10160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lang="en-US" sz="1200" dirty="0">
                <a:latin typeface="Helvetica Neue"/>
              </a:rPr>
              <a:t>There are two options for building private network for businesses 1) Reconfigure a public network fabric for private use, or 2) Build on top of a untested private network fabric that’s available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5C8F735-2258-884A-BAD8-BB4BE87DECB7}" type="slidenum">
              <a:rPr lang="en-US" smtClean="0"/>
              <a:pPr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211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pc="-26" dirty="0" err="1"/>
              <a:t>Wrapup</a:t>
            </a:r>
            <a:r>
              <a:rPr lang="en-US" sz="1200" spc="-26" dirty="0"/>
              <a:t> </a:t>
            </a:r>
            <a:r>
              <a:rPr lang="en-US" sz="1200" dirty="0"/>
              <a:t>1: </a:t>
            </a:r>
            <a:r>
              <a:rPr lang="en-US" sz="1200" spc="-11" dirty="0" err="1"/>
              <a:t>Blockchains</a:t>
            </a:r>
            <a:r>
              <a:rPr lang="en-US" sz="1200" spc="-11" dirty="0"/>
              <a:t> </a:t>
            </a:r>
            <a:r>
              <a:rPr lang="en-US" sz="1200" spc="-8" dirty="0"/>
              <a:t>let </a:t>
            </a:r>
            <a:r>
              <a:rPr lang="en-US" sz="1200" dirty="0"/>
              <a:t>us </a:t>
            </a:r>
            <a:r>
              <a:rPr lang="en-US" sz="1200" spc="-11" dirty="0"/>
              <a:t>agree </a:t>
            </a:r>
            <a:r>
              <a:rPr lang="en-US" sz="1200" dirty="0"/>
              <a:t>on</a:t>
            </a:r>
            <a:r>
              <a:rPr lang="en-US" sz="1200" spc="41" dirty="0"/>
              <a:t> </a:t>
            </a:r>
            <a:r>
              <a:rPr lang="en-US" sz="1200" spc="-11" dirty="0"/>
              <a:t>history</a:t>
            </a:r>
          </a:p>
          <a:p>
            <a:pPr marL="536575" lvl="1" indent="-171450">
              <a:spcBef>
                <a:spcPts val="581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100" spc="-45" dirty="0">
                <a:latin typeface="Calibri"/>
                <a:cs typeface="Calibri"/>
              </a:rPr>
              <a:t>We </a:t>
            </a:r>
            <a:r>
              <a:rPr lang="en-US" sz="2100" spc="-4" dirty="0">
                <a:latin typeface="Calibri"/>
                <a:cs typeface="Calibri"/>
              </a:rPr>
              <a:t>don’t </a:t>
            </a:r>
            <a:r>
              <a:rPr lang="en-US" sz="2100" spc="-19" dirty="0">
                <a:latin typeface="Calibri"/>
                <a:cs typeface="Calibri"/>
              </a:rPr>
              <a:t>have </a:t>
            </a:r>
            <a:r>
              <a:rPr lang="en-US" sz="2100" spc="-11" dirty="0">
                <a:latin typeface="Calibri"/>
                <a:cs typeface="Calibri"/>
              </a:rPr>
              <a:t>to </a:t>
            </a:r>
            <a:r>
              <a:rPr lang="en-US" sz="2100" spc="-8" dirty="0">
                <a:latin typeface="Calibri"/>
                <a:cs typeface="Calibri"/>
              </a:rPr>
              <a:t>trust </a:t>
            </a:r>
            <a:r>
              <a:rPr lang="en-US" sz="2100" dirty="0">
                <a:latin typeface="Calibri"/>
                <a:cs typeface="Calibri"/>
              </a:rPr>
              <a:t>each</a:t>
            </a:r>
            <a:r>
              <a:rPr lang="en-US" sz="2100" spc="116" dirty="0">
                <a:latin typeface="Calibri"/>
                <a:cs typeface="Calibri"/>
              </a:rPr>
              <a:t> </a:t>
            </a:r>
            <a:r>
              <a:rPr lang="en-US" sz="2100" spc="-8" dirty="0">
                <a:latin typeface="Calibri"/>
                <a:cs typeface="Calibri"/>
              </a:rPr>
              <a:t>other</a:t>
            </a:r>
            <a:endParaRPr lang="en-US" sz="2100" dirty="0">
              <a:latin typeface="Calibri"/>
              <a:cs typeface="Calibri"/>
            </a:endParaRPr>
          </a:p>
          <a:p>
            <a:pPr marL="536575" lvl="1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100" spc="-45" dirty="0">
                <a:latin typeface="Calibri"/>
                <a:cs typeface="Calibri"/>
              </a:rPr>
              <a:t>We </a:t>
            </a:r>
            <a:r>
              <a:rPr lang="en-US" sz="2100" spc="-4" dirty="0">
                <a:latin typeface="Calibri"/>
                <a:cs typeface="Calibri"/>
              </a:rPr>
              <a:t>don’t </a:t>
            </a:r>
            <a:r>
              <a:rPr lang="en-US" sz="2100" spc="-19" dirty="0">
                <a:latin typeface="Calibri"/>
                <a:cs typeface="Calibri"/>
              </a:rPr>
              <a:t>have </a:t>
            </a:r>
            <a:r>
              <a:rPr lang="en-US" sz="2100" spc="-11" dirty="0">
                <a:latin typeface="Calibri"/>
                <a:cs typeface="Calibri"/>
              </a:rPr>
              <a:t>to </a:t>
            </a:r>
            <a:r>
              <a:rPr lang="en-US" sz="2100" spc="-19" dirty="0">
                <a:latin typeface="Calibri"/>
                <a:cs typeface="Calibri"/>
              </a:rPr>
              <a:t>have </a:t>
            </a:r>
            <a:r>
              <a:rPr lang="en-US" sz="2100" spc="-4" dirty="0">
                <a:latin typeface="Calibri"/>
                <a:cs typeface="Calibri"/>
              </a:rPr>
              <a:t>a </a:t>
            </a:r>
            <a:r>
              <a:rPr lang="en-US" sz="2100" spc="-11" dirty="0">
                <a:latin typeface="Calibri"/>
                <a:cs typeface="Calibri"/>
              </a:rPr>
              <a:t>trusted third</a:t>
            </a:r>
            <a:r>
              <a:rPr lang="en-US" sz="2100" spc="176" dirty="0">
                <a:latin typeface="Calibri"/>
                <a:cs typeface="Calibri"/>
              </a:rPr>
              <a:t> </a:t>
            </a:r>
            <a:r>
              <a:rPr lang="en-US" sz="2100" spc="-8" dirty="0">
                <a:latin typeface="Calibri"/>
                <a:cs typeface="Calibri"/>
              </a:rPr>
              <a:t>party</a:t>
            </a:r>
            <a:endParaRPr lang="en-US" sz="2100" dirty="0">
              <a:latin typeface="Calibri"/>
              <a:cs typeface="Calibri"/>
            </a:endParaRPr>
          </a:p>
          <a:p>
            <a:pPr marL="536575" lvl="1" indent="-171450">
              <a:spcBef>
                <a:spcPts val="495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100" spc="-23" dirty="0">
                <a:latin typeface="Calibri"/>
                <a:cs typeface="Calibri"/>
              </a:rPr>
              <a:t>System </a:t>
            </a:r>
            <a:r>
              <a:rPr lang="en-US" sz="2100" spc="-4" dirty="0">
                <a:latin typeface="Calibri"/>
                <a:cs typeface="Calibri"/>
              </a:rPr>
              <a:t>is</a:t>
            </a:r>
            <a:r>
              <a:rPr lang="en-US" sz="2100" spc="30" dirty="0">
                <a:latin typeface="Calibri"/>
                <a:cs typeface="Calibri"/>
              </a:rPr>
              <a:t> </a:t>
            </a:r>
            <a:r>
              <a:rPr lang="en-US" sz="2100" spc="-11" dirty="0">
                <a:latin typeface="Calibri"/>
                <a:cs typeface="Calibri"/>
              </a:rPr>
              <a:t>distributed</a:t>
            </a:r>
            <a:endParaRPr lang="en-US" sz="2100" dirty="0">
              <a:latin typeface="Calibri"/>
              <a:cs typeface="Calibri"/>
            </a:endParaRPr>
          </a:p>
          <a:p>
            <a:pPr marL="536575" lvl="1" indent="-171450">
              <a:spcBef>
                <a:spcPts val="518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100" spc="-8" dirty="0">
                <a:latin typeface="Calibri"/>
                <a:cs typeface="Calibri"/>
              </a:rPr>
              <a:t>Agreeing </a:t>
            </a:r>
            <a:r>
              <a:rPr lang="en-US" sz="2100" dirty="0">
                <a:latin typeface="Calibri"/>
                <a:cs typeface="Calibri"/>
              </a:rPr>
              <a:t>on </a:t>
            </a:r>
            <a:r>
              <a:rPr lang="en-US" sz="2100" spc="-11" dirty="0">
                <a:latin typeface="Calibri"/>
                <a:cs typeface="Calibri"/>
              </a:rPr>
              <a:t>history </a:t>
            </a:r>
            <a:r>
              <a:rPr lang="en-US" sz="2100" spc="-4" dirty="0">
                <a:latin typeface="Wingdings"/>
                <a:cs typeface="Wingdings"/>
              </a:rPr>
              <a:t></a:t>
            </a:r>
            <a:r>
              <a:rPr lang="en-US" sz="2100" spc="-4" dirty="0">
                <a:latin typeface="Times New Roman"/>
                <a:cs typeface="Times New Roman"/>
              </a:rPr>
              <a:t> </a:t>
            </a:r>
            <a:r>
              <a:rPr lang="en-US" sz="2100" spc="-8" dirty="0">
                <a:latin typeface="Calibri"/>
                <a:cs typeface="Calibri"/>
              </a:rPr>
              <a:t>agreeing </a:t>
            </a:r>
            <a:r>
              <a:rPr lang="en-US" sz="2100" spc="-4" dirty="0">
                <a:latin typeface="Calibri"/>
                <a:cs typeface="Calibri"/>
              </a:rPr>
              <a:t>on </a:t>
            </a:r>
            <a:r>
              <a:rPr lang="en-US" sz="2100" spc="-23" dirty="0">
                <a:latin typeface="Calibri"/>
                <a:cs typeface="Calibri"/>
              </a:rPr>
              <a:t>state </a:t>
            </a:r>
            <a:r>
              <a:rPr lang="en-US" sz="2100" spc="-4" dirty="0">
                <a:latin typeface="Calibri"/>
                <a:cs typeface="Calibri"/>
              </a:rPr>
              <a:t>of</a:t>
            </a:r>
            <a:r>
              <a:rPr lang="en-US" sz="2100" spc="8" dirty="0">
                <a:latin typeface="Calibri"/>
                <a:cs typeface="Calibri"/>
              </a:rPr>
              <a:t> </a:t>
            </a:r>
            <a:r>
              <a:rPr lang="en-US" sz="2100" spc="-23" dirty="0">
                <a:latin typeface="Calibri"/>
                <a:cs typeface="Calibri"/>
              </a:rPr>
              <a:t>system</a:t>
            </a:r>
          </a:p>
          <a:p>
            <a:pPr marL="180975" marR="0" lvl="0" indent="-171450" algn="just" defTabSz="914400" rtl="0" eaLnBrk="0" fontAlgn="base" latinLnBrk="0" hangingPunct="0">
              <a:lnSpc>
                <a:spcPct val="100000"/>
              </a:lnSpc>
              <a:spcBef>
                <a:spcPts val="518"/>
              </a:spcBef>
              <a:spcAft>
                <a:spcPct val="0"/>
              </a:spcAft>
              <a:buClrTx/>
              <a:buSzTx/>
              <a:buFont typeface="Arial"/>
              <a:buChar char="•"/>
              <a:tabLst>
                <a:tab pos="180975" algn="l"/>
              </a:tabLst>
              <a:defRPr/>
            </a:pPr>
            <a:r>
              <a:rPr lang="en-US" sz="2400" kern="0" spc="-26" dirty="0" err="1"/>
              <a:t>Wrapup</a:t>
            </a:r>
            <a:r>
              <a:rPr lang="en-US" sz="2400" kern="0" spc="-26" dirty="0"/>
              <a:t> </a:t>
            </a:r>
            <a:r>
              <a:rPr lang="en-US" sz="2400" kern="0" dirty="0"/>
              <a:t>2: </a:t>
            </a:r>
            <a:r>
              <a:rPr lang="en-US" sz="2400" kern="0" spc="-11" dirty="0" err="1"/>
              <a:t>Blockchains</a:t>
            </a:r>
            <a:r>
              <a:rPr lang="en-US" sz="2400" kern="0" spc="-11" dirty="0"/>
              <a:t> </a:t>
            </a:r>
            <a:r>
              <a:rPr lang="en-US" sz="2400" kern="0" dirty="0"/>
              <a:t>and hash</a:t>
            </a:r>
            <a:r>
              <a:rPr lang="en-US" sz="2400" kern="0" spc="15" dirty="0"/>
              <a:t> </a:t>
            </a:r>
            <a:r>
              <a:rPr lang="en-US" sz="2400" kern="0" spc="-4" dirty="0"/>
              <a:t>chains</a:t>
            </a:r>
            <a:endParaRPr lang="en-US" sz="2100" spc="-23" dirty="0">
              <a:latin typeface="Calibri"/>
              <a:cs typeface="Calibri"/>
            </a:endParaRPr>
          </a:p>
          <a:p>
            <a:pPr marL="536575" lvl="1" indent="-171450">
              <a:spcBef>
                <a:spcPts val="581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400" spc="-4" dirty="0">
                <a:latin typeface="Calibri"/>
                <a:cs typeface="Calibri"/>
              </a:rPr>
              <a:t>The Nth </a:t>
            </a:r>
            <a:r>
              <a:rPr lang="en-US" sz="2400" spc="-15" dirty="0">
                <a:latin typeface="Calibri"/>
                <a:cs typeface="Calibri"/>
              </a:rPr>
              <a:t>record </a:t>
            </a:r>
            <a:r>
              <a:rPr lang="en-US" sz="2400" spc="-4" dirty="0">
                <a:latin typeface="Calibri"/>
                <a:cs typeface="Calibri"/>
              </a:rPr>
              <a:t>in the hash chain </a:t>
            </a:r>
            <a:r>
              <a:rPr lang="en-US" sz="2400" spc="-8" dirty="0">
                <a:latin typeface="Calibri"/>
                <a:cs typeface="Calibri"/>
              </a:rPr>
              <a:t>commits </a:t>
            </a:r>
            <a:r>
              <a:rPr lang="en-US" sz="2400" spc="-15" dirty="0">
                <a:latin typeface="Calibri"/>
                <a:cs typeface="Calibri"/>
              </a:rPr>
              <a:t>to </a:t>
            </a:r>
            <a:r>
              <a:rPr lang="en-US" sz="2400" dirty="0">
                <a:latin typeface="Calibri"/>
                <a:cs typeface="Calibri"/>
              </a:rPr>
              <a:t>all </a:t>
            </a:r>
            <a:r>
              <a:rPr lang="en-US" sz="2400" spc="-11" dirty="0">
                <a:latin typeface="Calibri"/>
                <a:cs typeface="Calibri"/>
              </a:rPr>
              <a:t>previous</a:t>
            </a:r>
            <a:r>
              <a:rPr lang="en-US" sz="2400" spc="143" dirty="0">
                <a:latin typeface="Calibri"/>
                <a:cs typeface="Calibri"/>
              </a:rPr>
              <a:t> </a:t>
            </a:r>
            <a:r>
              <a:rPr lang="en-US" sz="2400" spc="-15" dirty="0">
                <a:latin typeface="Calibri"/>
                <a:cs typeface="Calibri"/>
              </a:rPr>
              <a:t>records.</a:t>
            </a:r>
            <a:endParaRPr lang="en-US" sz="2400" dirty="0">
              <a:latin typeface="Calibri"/>
              <a:cs typeface="Calibri"/>
            </a:endParaRPr>
          </a:p>
          <a:p>
            <a:pPr marL="536575" lvl="1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400" spc="-8" dirty="0">
                <a:latin typeface="Calibri"/>
                <a:cs typeface="Calibri"/>
              </a:rPr>
              <a:t>Can’t change </a:t>
            </a:r>
            <a:r>
              <a:rPr lang="en-US" sz="2400" spc="-15" dirty="0">
                <a:latin typeface="Calibri"/>
                <a:cs typeface="Calibri"/>
              </a:rPr>
              <a:t>any </a:t>
            </a:r>
            <a:r>
              <a:rPr lang="en-US" sz="2400" spc="-11" dirty="0">
                <a:latin typeface="Calibri"/>
                <a:cs typeface="Calibri"/>
              </a:rPr>
              <a:t>previous </a:t>
            </a:r>
            <a:r>
              <a:rPr lang="en-US" sz="2400" spc="-15" dirty="0">
                <a:latin typeface="Calibri"/>
                <a:cs typeface="Calibri"/>
              </a:rPr>
              <a:t>record </a:t>
            </a:r>
            <a:r>
              <a:rPr lang="en-US" sz="2400" spc="-4" dirty="0">
                <a:latin typeface="Calibri"/>
                <a:cs typeface="Calibri"/>
              </a:rPr>
              <a:t>without making </a:t>
            </a:r>
            <a:r>
              <a:rPr lang="en-US" sz="2400" spc="-8" dirty="0">
                <a:latin typeface="Calibri"/>
                <a:cs typeface="Calibri"/>
              </a:rPr>
              <a:t>hash </a:t>
            </a:r>
            <a:r>
              <a:rPr lang="en-US" sz="2400" spc="-4" dirty="0">
                <a:latin typeface="Calibri"/>
                <a:cs typeface="Calibri"/>
              </a:rPr>
              <a:t>chain</a:t>
            </a:r>
            <a:r>
              <a:rPr lang="en-US" sz="2400" spc="191" dirty="0">
                <a:latin typeface="Calibri"/>
                <a:cs typeface="Calibri"/>
              </a:rPr>
              <a:t> </a:t>
            </a:r>
            <a:r>
              <a:rPr lang="en-US" sz="2400" spc="-11" dirty="0">
                <a:latin typeface="Calibri"/>
                <a:cs typeface="Calibri"/>
              </a:rPr>
              <a:t>invalid.</a:t>
            </a:r>
            <a:endParaRPr lang="en-US" sz="2400" dirty="0">
              <a:latin typeface="Calibri"/>
              <a:cs typeface="Calibri"/>
            </a:endParaRPr>
          </a:p>
          <a:p>
            <a:pPr marL="536575" lvl="1" indent="-171450">
              <a:spcBef>
                <a:spcPts val="495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400" spc="-4" dirty="0">
                <a:latin typeface="Calibri"/>
                <a:cs typeface="Calibri"/>
              </a:rPr>
              <a:t>A </a:t>
            </a:r>
            <a:r>
              <a:rPr lang="en-US" sz="2400" spc="-11" dirty="0" err="1">
                <a:latin typeface="Calibri"/>
                <a:cs typeface="Calibri"/>
              </a:rPr>
              <a:t>blockchain</a:t>
            </a:r>
            <a:r>
              <a:rPr lang="en-US" sz="2400" spc="-11" dirty="0">
                <a:latin typeface="Calibri"/>
                <a:cs typeface="Calibri"/>
              </a:rPr>
              <a:t> </a:t>
            </a:r>
            <a:r>
              <a:rPr lang="en-US" sz="2400" spc="-4" dirty="0">
                <a:latin typeface="Calibri"/>
                <a:cs typeface="Calibri"/>
              </a:rPr>
              <a:t>is a </a:t>
            </a:r>
            <a:r>
              <a:rPr lang="en-US" sz="2400" spc="-8" dirty="0">
                <a:latin typeface="Calibri"/>
                <a:cs typeface="Calibri"/>
              </a:rPr>
              <a:t>hash </a:t>
            </a:r>
            <a:r>
              <a:rPr lang="en-US" sz="2400" spc="-4" dirty="0">
                <a:latin typeface="Calibri"/>
                <a:cs typeface="Calibri"/>
              </a:rPr>
              <a:t>chain with </a:t>
            </a:r>
            <a:r>
              <a:rPr lang="en-US" sz="2400" spc="-8" dirty="0">
                <a:latin typeface="Calibri"/>
                <a:cs typeface="Calibri"/>
              </a:rPr>
              <a:t>some other </a:t>
            </a:r>
            <a:r>
              <a:rPr lang="en-US" sz="2400" spc="-15" dirty="0">
                <a:latin typeface="Calibri"/>
                <a:cs typeface="Calibri"/>
              </a:rPr>
              <a:t>stuff</a:t>
            </a:r>
            <a:r>
              <a:rPr lang="en-US" sz="2400" spc="146" dirty="0">
                <a:latin typeface="Calibri"/>
                <a:cs typeface="Calibri"/>
              </a:rPr>
              <a:t> </a:t>
            </a:r>
            <a:r>
              <a:rPr lang="en-US" sz="2400" spc="-4" dirty="0">
                <a:latin typeface="Calibri"/>
                <a:cs typeface="Calibri"/>
              </a:rPr>
              <a:t>added</a:t>
            </a:r>
            <a:endParaRPr lang="en-US" sz="2400" dirty="0">
              <a:latin typeface="Calibri"/>
              <a:cs typeface="Calibri"/>
            </a:endParaRPr>
          </a:p>
          <a:p>
            <a:pPr marL="981075" lvl="2" indent="-171450">
              <a:spcBef>
                <a:spcPts val="188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2000" spc="-15" dirty="0">
                <a:latin typeface="Calibri"/>
                <a:cs typeface="Calibri"/>
              </a:rPr>
              <a:t>Validity</a:t>
            </a:r>
            <a:r>
              <a:rPr lang="en-US" sz="2000" spc="-11" dirty="0">
                <a:latin typeface="Calibri"/>
                <a:cs typeface="Calibri"/>
              </a:rPr>
              <a:t> </a:t>
            </a:r>
            <a:r>
              <a:rPr lang="en-US" sz="2000" spc="-8" dirty="0">
                <a:latin typeface="Calibri"/>
                <a:cs typeface="Calibri"/>
              </a:rPr>
              <a:t>conditions</a:t>
            </a:r>
            <a:endParaRPr lang="en-US" sz="2000" dirty="0">
              <a:latin typeface="Calibri"/>
              <a:cs typeface="Calibri"/>
            </a:endParaRPr>
          </a:p>
          <a:p>
            <a:pPr marL="981075" lvl="2" indent="-171450">
              <a:spcBef>
                <a:spcPts val="150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2000" spc="-34" dirty="0">
                <a:latin typeface="Calibri"/>
                <a:cs typeface="Calibri"/>
              </a:rPr>
              <a:t>Way </a:t>
            </a:r>
            <a:r>
              <a:rPr lang="en-US" sz="2000" spc="-11" dirty="0">
                <a:latin typeface="Calibri"/>
                <a:cs typeface="Calibri"/>
              </a:rPr>
              <a:t>to </a:t>
            </a:r>
            <a:r>
              <a:rPr lang="en-US" sz="2000" spc="-8" dirty="0">
                <a:latin typeface="Calibri"/>
                <a:cs typeface="Calibri"/>
              </a:rPr>
              <a:t>resolve</a:t>
            </a:r>
            <a:r>
              <a:rPr lang="en-US" sz="2000" spc="30" dirty="0">
                <a:latin typeface="Calibri"/>
                <a:cs typeface="Calibri"/>
              </a:rPr>
              <a:t> </a:t>
            </a:r>
            <a:r>
              <a:rPr lang="en-US" sz="2000" spc="-8" dirty="0">
                <a:latin typeface="Calibri"/>
                <a:cs typeface="Calibri"/>
              </a:rPr>
              <a:t>disagreements</a:t>
            </a:r>
          </a:p>
          <a:p>
            <a:pPr marL="168275" lvl="0" indent="-171450">
              <a:spcBef>
                <a:spcPts val="150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2000" spc="-26" dirty="0" err="1"/>
              <a:t>Wrapup</a:t>
            </a:r>
            <a:r>
              <a:rPr lang="en-US" sz="2000" spc="-26" dirty="0"/>
              <a:t> </a:t>
            </a:r>
            <a:r>
              <a:rPr lang="en-US" sz="2000" dirty="0"/>
              <a:t>3: </a:t>
            </a:r>
            <a:r>
              <a:rPr lang="en-US" sz="2000" spc="-11" dirty="0"/>
              <a:t>Permissioned vs</a:t>
            </a:r>
            <a:r>
              <a:rPr lang="en-US" sz="2000" spc="34" dirty="0"/>
              <a:t> </a:t>
            </a:r>
            <a:r>
              <a:rPr lang="en-US" sz="2000" spc="-15" dirty="0"/>
              <a:t>Proof-of-work</a:t>
            </a:r>
          </a:p>
          <a:p>
            <a:pPr marL="536575" lvl="1" indent="-171450">
              <a:spcBef>
                <a:spcPts val="581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400" spc="-11" dirty="0">
                <a:latin typeface="Calibri"/>
                <a:cs typeface="Calibri"/>
              </a:rPr>
              <a:t>Most </a:t>
            </a:r>
            <a:r>
              <a:rPr lang="en-US" sz="2400" spc="-11" dirty="0" err="1">
                <a:latin typeface="Calibri"/>
                <a:cs typeface="Calibri"/>
              </a:rPr>
              <a:t>blockchains</a:t>
            </a:r>
            <a:r>
              <a:rPr lang="en-US" sz="2400" spc="-11" dirty="0">
                <a:latin typeface="Calibri"/>
                <a:cs typeface="Calibri"/>
              </a:rPr>
              <a:t> </a:t>
            </a:r>
            <a:r>
              <a:rPr lang="en-US" sz="2400" spc="-4" dirty="0">
                <a:latin typeface="Calibri"/>
                <a:cs typeface="Calibri"/>
              </a:rPr>
              <a:t>in use </a:t>
            </a:r>
            <a:r>
              <a:rPr lang="en-US" sz="2400" spc="-8" dirty="0">
                <a:latin typeface="Calibri"/>
                <a:cs typeface="Calibri"/>
              </a:rPr>
              <a:t>now </a:t>
            </a:r>
            <a:r>
              <a:rPr lang="en-US" sz="2400" spc="-4" dirty="0">
                <a:latin typeface="Calibri"/>
                <a:cs typeface="Calibri"/>
              </a:rPr>
              <a:t>use</a:t>
            </a:r>
            <a:r>
              <a:rPr lang="en-US" sz="2400" spc="105" dirty="0">
                <a:latin typeface="Calibri"/>
                <a:cs typeface="Calibri"/>
              </a:rPr>
              <a:t> </a:t>
            </a:r>
            <a:r>
              <a:rPr lang="en-US" sz="2400" spc="-8" dirty="0">
                <a:latin typeface="Calibri"/>
                <a:cs typeface="Calibri"/>
              </a:rPr>
              <a:t>proof-of-work</a:t>
            </a:r>
            <a:endParaRPr lang="en-US" sz="2400" dirty="0">
              <a:latin typeface="Calibri"/>
              <a:cs typeface="Calibri"/>
            </a:endParaRPr>
          </a:p>
          <a:p>
            <a:pPr marL="536575" lvl="1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400" spc="-11" dirty="0">
                <a:latin typeface="Calibri"/>
                <a:cs typeface="Calibri"/>
              </a:rPr>
              <a:t>Many </a:t>
            </a:r>
            <a:r>
              <a:rPr lang="en-US" sz="2400" spc="-8" dirty="0">
                <a:latin typeface="Calibri"/>
                <a:cs typeface="Calibri"/>
              </a:rPr>
              <a:t>new proposals use permissioned</a:t>
            </a:r>
            <a:r>
              <a:rPr lang="en-US" sz="2400" spc="79" dirty="0">
                <a:latin typeface="Calibri"/>
                <a:cs typeface="Calibri"/>
              </a:rPr>
              <a:t> </a:t>
            </a:r>
            <a:r>
              <a:rPr lang="en-US" sz="2400" spc="-8" dirty="0" err="1">
                <a:latin typeface="Calibri"/>
                <a:cs typeface="Calibri"/>
              </a:rPr>
              <a:t>blockchains</a:t>
            </a:r>
            <a:endParaRPr lang="en-US" sz="2400" dirty="0">
              <a:latin typeface="Calibri"/>
              <a:cs typeface="Calibri"/>
            </a:endParaRPr>
          </a:p>
          <a:p>
            <a:pPr marL="981075" lvl="2" indent="-171450">
              <a:spcBef>
                <a:spcPts val="176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2000" spc="-4" dirty="0">
                <a:latin typeface="Calibri"/>
                <a:cs typeface="Calibri"/>
              </a:rPr>
              <a:t>Some set of </a:t>
            </a:r>
            <a:r>
              <a:rPr lang="en-US" sz="2000" spc="-8" dirty="0">
                <a:latin typeface="Calibri"/>
                <a:cs typeface="Calibri"/>
              </a:rPr>
              <a:t>somewhat-trusted</a:t>
            </a:r>
            <a:r>
              <a:rPr lang="en-US" sz="2000" spc="-15" dirty="0">
                <a:latin typeface="Calibri"/>
                <a:cs typeface="Calibri"/>
              </a:rPr>
              <a:t> </a:t>
            </a:r>
            <a:r>
              <a:rPr lang="en-US" sz="2000" spc="-4" dirty="0">
                <a:latin typeface="Calibri"/>
                <a:cs typeface="Calibri"/>
              </a:rPr>
              <a:t>entities</a:t>
            </a:r>
            <a:endParaRPr lang="en-US" sz="2000" dirty="0">
              <a:latin typeface="Calibri"/>
              <a:cs typeface="Calibri"/>
            </a:endParaRPr>
          </a:p>
          <a:p>
            <a:pPr marL="536575" lvl="1" indent="-171450">
              <a:spcBef>
                <a:spcPts val="484"/>
              </a:spcBef>
              <a:buFont typeface="Arial"/>
              <a:buChar char="•"/>
              <a:tabLst>
                <a:tab pos="180975" algn="l"/>
              </a:tabLst>
            </a:pPr>
            <a:r>
              <a:rPr lang="en-US" sz="2400" spc="-11" dirty="0">
                <a:latin typeface="Calibri"/>
                <a:cs typeface="Calibri"/>
              </a:rPr>
              <a:t>There are </a:t>
            </a:r>
            <a:r>
              <a:rPr lang="en-US" sz="2400" spc="-8" dirty="0">
                <a:latin typeface="Calibri"/>
                <a:cs typeface="Calibri"/>
              </a:rPr>
              <a:t>other </a:t>
            </a:r>
            <a:r>
              <a:rPr lang="en-US" sz="2400" spc="-23" dirty="0">
                <a:latin typeface="Calibri"/>
                <a:cs typeface="Calibri"/>
              </a:rPr>
              <a:t>ways </a:t>
            </a:r>
            <a:r>
              <a:rPr lang="en-US" sz="2400" spc="-11" dirty="0">
                <a:latin typeface="Calibri"/>
                <a:cs typeface="Calibri"/>
              </a:rPr>
              <a:t>to </a:t>
            </a:r>
            <a:r>
              <a:rPr lang="en-US" sz="2400" spc="-4" dirty="0">
                <a:latin typeface="Calibri"/>
                <a:cs typeface="Calibri"/>
              </a:rPr>
              <a:t>do</a:t>
            </a:r>
            <a:r>
              <a:rPr lang="en-US" sz="2400" spc="64" dirty="0">
                <a:latin typeface="Calibri"/>
                <a:cs typeface="Calibri"/>
              </a:rPr>
              <a:t> </a:t>
            </a:r>
            <a:r>
              <a:rPr lang="en-US" sz="2400" spc="-4" dirty="0">
                <a:latin typeface="Calibri"/>
                <a:cs typeface="Calibri"/>
              </a:rPr>
              <a:t>it</a:t>
            </a:r>
            <a:endParaRPr lang="en-US" sz="2400" dirty="0">
              <a:latin typeface="Calibri"/>
              <a:cs typeface="Calibri"/>
            </a:endParaRPr>
          </a:p>
          <a:p>
            <a:pPr marL="981075" lvl="2" indent="-171450">
              <a:spcBef>
                <a:spcPts val="172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2000" spc="-11" dirty="0">
                <a:latin typeface="Calibri"/>
                <a:cs typeface="Calibri"/>
              </a:rPr>
              <a:t>Proof </a:t>
            </a:r>
            <a:r>
              <a:rPr lang="en-US" sz="2000" spc="-4" dirty="0">
                <a:latin typeface="Calibri"/>
                <a:cs typeface="Calibri"/>
              </a:rPr>
              <a:t>of</a:t>
            </a:r>
            <a:r>
              <a:rPr lang="en-US" sz="2000" spc="8" dirty="0">
                <a:latin typeface="Calibri"/>
                <a:cs typeface="Calibri"/>
              </a:rPr>
              <a:t> </a:t>
            </a:r>
            <a:r>
              <a:rPr lang="en-US" sz="2000" spc="-15" dirty="0">
                <a:latin typeface="Calibri"/>
                <a:cs typeface="Calibri"/>
              </a:rPr>
              <a:t>storage</a:t>
            </a:r>
            <a:endParaRPr lang="en-US" sz="2000" dirty="0">
              <a:latin typeface="Calibri"/>
              <a:cs typeface="Calibri"/>
            </a:endParaRPr>
          </a:p>
          <a:p>
            <a:pPr marL="981075" lvl="2" indent="-171450">
              <a:spcBef>
                <a:spcPts val="164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2000" spc="-11" dirty="0">
                <a:latin typeface="Calibri"/>
                <a:cs typeface="Calibri"/>
              </a:rPr>
              <a:t>Proof </a:t>
            </a:r>
            <a:r>
              <a:rPr lang="en-US" sz="2000" spc="-4" dirty="0">
                <a:latin typeface="Calibri"/>
                <a:cs typeface="Calibri"/>
              </a:rPr>
              <a:t>of</a:t>
            </a:r>
            <a:r>
              <a:rPr lang="en-US" sz="2000" spc="8" dirty="0">
                <a:latin typeface="Calibri"/>
                <a:cs typeface="Calibri"/>
              </a:rPr>
              <a:t> </a:t>
            </a:r>
            <a:r>
              <a:rPr lang="en-US" sz="2000" spc="-19" dirty="0">
                <a:latin typeface="Calibri"/>
                <a:cs typeface="Calibri"/>
              </a:rPr>
              <a:t>stake</a:t>
            </a:r>
            <a:endParaRPr lang="en-US" sz="2000" dirty="0">
              <a:latin typeface="Calibri"/>
              <a:cs typeface="Calibri"/>
            </a:endParaRPr>
          </a:p>
          <a:p>
            <a:pPr marL="981075" lvl="2" indent="-171450">
              <a:spcBef>
                <a:spcPts val="161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2000" spc="-8" dirty="0">
                <a:latin typeface="Calibri"/>
                <a:cs typeface="Calibri"/>
              </a:rPr>
              <a:t>Probably more </a:t>
            </a:r>
            <a:r>
              <a:rPr lang="en-US" sz="2000" dirty="0">
                <a:latin typeface="Calibri"/>
                <a:cs typeface="Calibri"/>
              </a:rPr>
              <a:t>we </a:t>
            </a:r>
            <a:r>
              <a:rPr lang="en-US" sz="2000" spc="-4" dirty="0">
                <a:latin typeface="Calibri"/>
                <a:cs typeface="Calibri"/>
              </a:rPr>
              <a:t>don’t yet </a:t>
            </a:r>
            <a:r>
              <a:rPr lang="en-US" sz="2000" spc="-8" dirty="0">
                <a:latin typeface="Calibri"/>
                <a:cs typeface="Calibri"/>
              </a:rPr>
              <a:t>know </a:t>
            </a:r>
            <a:r>
              <a:rPr lang="en-US" sz="2000" spc="-4" dirty="0">
                <a:latin typeface="Calibri"/>
                <a:cs typeface="Calibri"/>
              </a:rPr>
              <a:t>about</a:t>
            </a:r>
            <a:endParaRPr lang="en-US" sz="2000" dirty="0">
              <a:latin typeface="Calibri"/>
              <a:cs typeface="Calibri"/>
            </a:endParaRPr>
          </a:p>
          <a:p>
            <a:pPr marL="168275" lvl="0" indent="-171450">
              <a:spcBef>
                <a:spcPts val="150"/>
              </a:spcBef>
              <a:buFont typeface="Arial"/>
              <a:buChar char="•"/>
              <a:tabLst>
                <a:tab pos="524351" algn="l"/>
              </a:tabLst>
            </a:pPr>
            <a:endParaRPr lang="en-US" sz="2000" dirty="0">
              <a:latin typeface="Calibri"/>
              <a:cs typeface="Calibri"/>
            </a:endParaRPr>
          </a:p>
          <a:p>
            <a:pPr marL="536575" lvl="1" indent="-171450">
              <a:spcBef>
                <a:spcPts val="518"/>
              </a:spcBef>
              <a:buFont typeface="Arial"/>
              <a:buChar char="•"/>
              <a:tabLst>
                <a:tab pos="180975" algn="l"/>
              </a:tabLst>
            </a:pPr>
            <a:endParaRPr lang="en-US" sz="2100" dirty="0">
              <a:latin typeface="Calibri"/>
              <a:cs typeface="Calibri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769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15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173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marR="0" lvl="0" indent="-10160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lang="en-US" dirty="0"/>
              <a:t>Immutable: that cannot be changed.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197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368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Say: The physicality of money</a:t>
            </a:r>
            <a:r>
              <a:rPr lang="en-US" baseline="0" dirty="0"/>
              <a:t> or central agency (bank) took care of this (authentication and </a:t>
            </a:r>
            <a:r>
              <a:rPr lang="en-US" baseline="0" dirty="0" err="1"/>
              <a:t>txn</a:t>
            </a:r>
            <a:r>
              <a:rPr lang="en-US" baseline="0" dirty="0"/>
              <a:t> serialization).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684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843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Say: The physicality of money</a:t>
            </a:r>
            <a:r>
              <a:rPr lang="en-US" baseline="0" dirty="0"/>
              <a:t> or central agency (bank) took care of this (authentication and transaction serialization).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85CEE7A6-E435-4E5A-B8FB-4B155C3EA2D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66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7100" y="381000"/>
            <a:ext cx="232410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81000"/>
            <a:ext cx="681990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16082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24891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524096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93096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47916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800525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204852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75326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18884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36908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997068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599898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958934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7648095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4707610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6658292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8714242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45472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2794789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9985538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615788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458696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9579750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4512070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5646756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736099"/>
          </a:xfrm>
          <a:prstGeom prst="rect">
            <a:avLst/>
          </a:prstGeom>
        </p:spPr>
        <p:txBody>
          <a:bodyPr>
            <a:spAutoFit/>
          </a:bodyPr>
          <a:lstStyle>
            <a:lvl1pPr algn="ctr" rtl="0">
              <a:defRPr/>
            </a:lvl1pPr>
          </a:lstStyle>
          <a:p>
            <a:r>
              <a:rPr lang="en-US"/>
              <a:t>Click to edit Master title style</a:t>
            </a:r>
            <a:endParaRPr lang="he-I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81363" y="6492876"/>
            <a:ext cx="3343275" cy="365125"/>
          </a:xfrm>
          <a:prstGeom prst="rect">
            <a:avLst/>
          </a:prstGeom>
        </p:spPr>
        <p:txBody>
          <a:bodyPr/>
          <a:lstStyle>
            <a:lvl1pPr algn="ctr" rtl="0">
              <a:defRPr/>
            </a:lvl1pPr>
          </a:lstStyle>
          <a:p>
            <a:r>
              <a:rPr lang="mr-IN"/>
              <a:t>CS 394B – S18</a:t>
            </a:r>
            <a:endParaRPr lang="he-I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19413" y="6492875"/>
            <a:ext cx="886587" cy="365125"/>
          </a:xfrm>
          <a:prstGeom prst="rect">
            <a:avLst/>
          </a:prstGeom>
        </p:spPr>
        <p:txBody>
          <a:bodyPr/>
          <a:lstStyle>
            <a:lvl1pPr algn="r" rtl="0">
              <a:defRPr/>
            </a:lvl1pPr>
          </a:lstStyle>
          <a:p>
            <a:fld id="{5C9BD7F7-68FA-42E9-A894-91657511B043}" type="slidenum">
              <a:rPr lang="he-IL" smtClean="0"/>
              <a:pPr/>
              <a:t>‹#›</a:t>
            </a:fld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1718210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699" y="1831146"/>
            <a:ext cx="9146509" cy="4357003"/>
          </a:xfr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1600">
                <a:solidFill>
                  <a:schemeClr val="tx2"/>
                </a:solidFill>
              </a:defRPr>
            </a:lvl1pPr>
            <a:lvl2pPr marL="457200" indent="-228600">
              <a:spcBef>
                <a:spcPts val="0"/>
              </a:spcBef>
              <a:defRPr sz="1600">
                <a:solidFill>
                  <a:schemeClr val="tx2"/>
                </a:solidFill>
              </a:defRPr>
            </a:lvl2pPr>
            <a:lvl3pPr marL="685800" indent="-228600">
              <a:spcBef>
                <a:spcPts val="0"/>
              </a:spcBef>
              <a:buFont typeface="Wingdings" pitchFamily="2" charset="2"/>
              <a:buChar char="§"/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10"/>
          <p:cNvSpPr>
            <a:spLocks noGrp="1"/>
          </p:cNvSpPr>
          <p:nvPr>
            <p:ph type="title"/>
          </p:nvPr>
        </p:nvSpPr>
        <p:spPr>
          <a:xfrm>
            <a:off x="371033" y="300859"/>
            <a:ext cx="9139417" cy="9144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213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524000"/>
            <a:ext cx="42291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8238" y="1524000"/>
            <a:ext cx="42291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"/>
          <p:cNvGrpSpPr>
            <a:grpSpLocks/>
          </p:cNvGrpSpPr>
          <p:nvPr/>
        </p:nvGrpSpPr>
        <p:grpSpPr bwMode="auto">
          <a:xfrm>
            <a:off x="0" y="1200150"/>
            <a:ext cx="9893300" cy="152400"/>
            <a:chOff x="0" y="756"/>
            <a:chExt cx="6232" cy="96"/>
          </a:xfrm>
        </p:grpSpPr>
        <p:sp>
          <p:nvSpPr>
            <p:cNvPr id="1031" name="Rectangle 2"/>
            <p:cNvSpPr>
              <a:spLocks noChangeArrowheads="1"/>
            </p:cNvSpPr>
            <p:nvPr/>
          </p:nvSpPr>
          <p:spPr bwMode="auto">
            <a:xfrm>
              <a:off x="0" y="756"/>
              <a:ext cx="6232" cy="47"/>
            </a:xfrm>
            <a:prstGeom prst="rect">
              <a:avLst/>
            </a:prstGeom>
            <a:gradFill rotWithShape="0">
              <a:gsLst>
                <a:gs pos="0">
                  <a:srgbClr val="BCBCBC"/>
                </a:gs>
                <a:gs pos="50000">
                  <a:srgbClr val="EBEBEB"/>
                </a:gs>
                <a:gs pos="100000">
                  <a:srgbClr val="BCBCBC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0" y="828"/>
              <a:ext cx="6232" cy="24"/>
            </a:xfrm>
            <a:prstGeom prst="rect">
              <a:avLst/>
            </a:prstGeom>
            <a:gradFill rotWithShape="0">
              <a:gsLst>
                <a:gs pos="0">
                  <a:srgbClr val="7C7C7C"/>
                </a:gs>
                <a:gs pos="50000">
                  <a:srgbClr val="CECECE"/>
                </a:gs>
                <a:gs pos="100000">
                  <a:srgbClr val="7C7C7C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524000"/>
            <a:ext cx="861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900" tIns="44450" rIns="88900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9296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900" tIns="44450" rIns="88900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109538" y="6421438"/>
            <a:ext cx="2608262" cy="3016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88900" tIns="44450" rIns="88900" bIns="44450" anchor="ctr">
            <a:spAutoFit/>
          </a:bodyPr>
          <a:lstStyle/>
          <a:p>
            <a:pPr defTabSz="879475" eaLnBrk="0" hangingPunct="0">
              <a:defRPr/>
            </a:pPr>
            <a:r>
              <a:rPr lang="en-US" altLang="zh-TW" sz="1400" b="1">
                <a:ea typeface="新細明體" pitchFamily="18" charset="-120"/>
              </a:rPr>
              <a:t>© </a:t>
            </a:r>
            <a:r>
              <a:rPr lang="en-US" altLang="zh-TW" sz="1300">
                <a:ea typeface="新細明體" pitchFamily="18" charset="-120"/>
              </a:rPr>
              <a:t>Chinese University, CSE Dept.</a:t>
            </a:r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7377113" y="6427788"/>
            <a:ext cx="2346797" cy="2898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altLang="zh-TW" sz="1300" dirty="0">
                <a:ea typeface="PMingLiU" pitchFamily="18" charset="-120"/>
              </a:rPr>
              <a:t>Distributed Systems / 10 - </a:t>
            </a:r>
            <a:fld id="{19FE12AD-9752-421F-834E-954DC6A3B58F}" type="slidenum">
              <a:rPr lang="en-US" altLang="zh-TW" sz="1300">
                <a:ea typeface="PMingLiU" pitchFamily="18" charset="-120"/>
              </a:rPr>
              <a:pPr eaLnBrk="0" hangingPunct="0"/>
              <a:t>‹#›</a:t>
            </a:fld>
            <a:endParaRPr lang="en-US" altLang="zh-TW" sz="1300" dirty="0">
              <a:ea typeface="PMingLiU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8" r:id="rId38"/>
  </p:sldLayoutIdLst>
  <p:transition>
    <p:pull dir="r"/>
  </p:transition>
  <p:txStyles>
    <p:titleStyle>
      <a:lvl1pPr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ctr" defTabSz="879475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30200" indent="-330200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Symbol" pitchFamily="18" charset="2"/>
        <a:buChar char="¨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15963" indent="-271463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700">
          <a:solidFill>
            <a:schemeClr val="tx1"/>
          </a:solidFill>
          <a:latin typeface="+mn-lt"/>
        </a:defRPr>
      </a:lvl2pPr>
      <a:lvl3pPr marL="1100138" indent="-220663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300">
          <a:solidFill>
            <a:schemeClr val="tx1"/>
          </a:solidFill>
          <a:latin typeface="+mn-lt"/>
        </a:defRPr>
      </a:lvl3pPr>
      <a:lvl4pPr marL="1541463" indent="-220663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/>
        <a:buChar char="l"/>
        <a:defRPr sz="1900">
          <a:solidFill>
            <a:schemeClr val="tx1"/>
          </a:solidFill>
          <a:latin typeface="+mn-lt"/>
        </a:defRPr>
      </a:lvl4pPr>
      <a:lvl5pPr marL="1981200" indent="-219075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900">
          <a:solidFill>
            <a:schemeClr val="tx1"/>
          </a:solidFill>
          <a:latin typeface="+mn-lt"/>
        </a:defRPr>
      </a:lvl5pPr>
      <a:lvl6pPr marL="2438400" indent="-219075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900">
          <a:solidFill>
            <a:schemeClr val="tx1"/>
          </a:solidFill>
          <a:latin typeface="+mn-lt"/>
        </a:defRPr>
      </a:lvl6pPr>
      <a:lvl7pPr marL="2895600" indent="-219075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900">
          <a:solidFill>
            <a:schemeClr val="tx1"/>
          </a:solidFill>
          <a:latin typeface="+mn-lt"/>
        </a:defRPr>
      </a:lvl7pPr>
      <a:lvl8pPr marL="3352800" indent="-219075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900">
          <a:solidFill>
            <a:schemeClr val="tx1"/>
          </a:solidFill>
          <a:latin typeface="+mn-lt"/>
        </a:defRPr>
      </a:lvl8pPr>
      <a:lvl9pPr marL="3810000" indent="-219075" algn="l" defTabSz="87947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vidgerard.co.uk/blockchain" TargetMode="External"/><Relationship Id="rId7" Type="http://schemas.openxmlformats.org/officeDocument/2006/relationships/hyperlink" Target="http://blog.trendmicro.com/trendlabs-security-intelligence/ransomware-and-bitcoin-theft-combine-in-bitcrypt/" TargetMode="External"/><Relationship Id="rId2" Type="http://schemas.openxmlformats.org/officeDocument/2006/relationships/hyperlink" Target="http://www.coindesk.com/whither-price-bitcoi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cworld.com/article/2114200/malleability-attacks-not-to-blame-for-mt-goxs-missing-bitcoins-study-says.html" TargetMode="External"/><Relationship Id="rId5" Type="http://schemas.openxmlformats.org/officeDocument/2006/relationships/hyperlink" Target="http://www.thewestsidestory.net/2014/03/07/calif-man-satoshi-nakmoto-denies-bitcoin-founder/" TargetMode="External"/><Relationship Id="rId4" Type="http://schemas.openxmlformats.org/officeDocument/2006/relationships/hyperlink" Target="https://hbr.org/2017/01/the-truth-about-blockchain" TargetMode="Externa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s://bitsonblocks.net/" TargetMode="External"/><Relationship Id="rId2" Type="http://schemas.openxmlformats.org/officeDocument/2006/relationships/hyperlink" Target="http://www.coindesk.com/gavin-andresen-steps-bitcoins-lead-develope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uturelabconsulting.com/" TargetMode="External"/><Relationship Id="rId5" Type="http://schemas.openxmlformats.org/officeDocument/2006/relationships/hyperlink" Target="http://www.vocativ.com/tech/bitcoin/cryptocurrencies-new-spam-frontier/" TargetMode="External"/><Relationship Id="rId4" Type="http://schemas.openxmlformats.org/officeDocument/2006/relationships/hyperlink" Target="http://www.washingtonpost.com/blogs/the-switch/wp/2013/11/19/12-questions-you-were-too-embarrassed-to-ask-about-bitcoin/" TargetMode="Externa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droidauthority.com/dogecoin-mining-android-apps-362142/" TargetMode="External"/><Relationship Id="rId3" Type="http://schemas.openxmlformats.org/officeDocument/2006/relationships/hyperlink" Target="https://bitcoin.org/bitcoin.pdf" TargetMode="External"/><Relationship Id="rId7" Type="http://schemas.openxmlformats.org/officeDocument/2006/relationships/hyperlink" Target="https://www.linkedin.com/pulse/introduction-programmable-smart-contracts-ethereum-p1-%CE%BE%CE%BE%CE%BE-oliver/" TargetMode="External"/><Relationship Id="rId2" Type="http://schemas.openxmlformats.org/officeDocument/2006/relationships/hyperlink" Target="https://www.namecheap.com/domains/registration.aspx?utm_source=facebook&amp;amp;utm_medium=ppc&amp;amp;utm_content=Namecheap%2Baccepts%2Bbitcoin%2Bpayments&amp;amp;utm_campaign=Bitcoin%2Bcampaig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wc.com/us/en/technology-forecast/blockchain.html" TargetMode="External"/><Relationship Id="rId5" Type="http://schemas.openxmlformats.org/officeDocument/2006/relationships/hyperlink" Target="http://www.pcmag.com/article/351486/blockchain-the-invisible-technology-thats-changing-the-wor" TargetMode="External"/><Relationship Id="rId4" Type="http://schemas.openxmlformats.org/officeDocument/2006/relationships/hyperlink" Target="https://www.pillsburylaw.com/images/content/1/0/v2/104160/AdvisoryMay2016CSTechBlockchainBasicsAPrimer.pdf" TargetMode="Externa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://preev.com/" TargetMode="External"/><Relationship Id="rId7" Type="http://schemas.openxmlformats.org/officeDocument/2006/relationships/hyperlink" Target="http://signups.wallstreetdaily.com/X303Q1A8" TargetMode="External"/><Relationship Id="rId2" Type="http://schemas.openxmlformats.org/officeDocument/2006/relationships/hyperlink" Target="http://dealbook.nytimes.com/2013/12/21/into-the-bitcoin-mines/?hp&amp;amp;_r=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indesk.com/inside-bitcoins-nyc-day-1-bitcoin-2-0-takes-center-stage/" TargetMode="External"/><Relationship Id="rId5" Type="http://schemas.openxmlformats.org/officeDocument/2006/relationships/hyperlink" Target="http://scgnews.com/the-irs-just-declared-war-on-bitcoin-retroactively" TargetMode="External"/><Relationship Id="rId4" Type="http://schemas.openxmlformats.org/officeDocument/2006/relationships/hyperlink" Target="http://scgnews.com/bitcoin-flash-crash-80-drop-in-seconds-down-20-after-stabilizing" TargetMode="Externa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red.com/threatlevel/2014/01/liberty-reserve-source-code/" TargetMode="External"/><Relationship Id="rId2" Type="http://schemas.openxmlformats.org/officeDocument/2006/relationships/hyperlink" Target="http://www.forbes.com/sites/robertwood/2013/05/05/sorry-bitcoin-irs-gets-reports/" TargetMode="Externa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tcoinsecurity.org/2012/07/22/what-is-bitcoin/" TargetMode="External"/><Relationship Id="rId2" Type="http://schemas.openxmlformats.org/officeDocument/2006/relationships/hyperlink" Target="https://bitcoin.org/bitcoin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eusecoins.com/" TargetMode="Externa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hyperledger.org/" TargetMode="External"/><Relationship Id="rId3" Type="http://schemas.openxmlformats.org/officeDocument/2006/relationships/hyperlink" Target="https://anders.com/blockchain/blockchain.html" TargetMode="External"/><Relationship Id="rId7" Type="http://schemas.openxmlformats.org/officeDocument/2006/relationships/hyperlink" Target="https://guardtime.com/" TargetMode="External"/><Relationship Id="rId2" Type="http://schemas.openxmlformats.org/officeDocument/2006/relationships/hyperlink" Target="http://satoshinakamoto.me/whitepape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ethereum/wiki/wiki/White-Paper" TargetMode="External"/><Relationship Id="rId11" Type="http://schemas.openxmlformats.org/officeDocument/2006/relationships/hyperlink" Target="https://developer.ibm.com/courses/all/ibm-blockchain-foundation-developer/" TargetMode="External"/><Relationship Id="rId5" Type="http://schemas.openxmlformats.org/officeDocument/2006/relationships/hyperlink" Target="https://www.edx.org/course/blockchain-business-introduction-linuxfoundationx-lfs171x" TargetMode="External"/><Relationship Id="rId10" Type="http://schemas.openxmlformats.org/officeDocument/2006/relationships/hyperlink" Target="https://developer.ibm.com/courses/all/blockchain-essentials/" TargetMode="External"/><Relationship Id="rId4" Type="http://schemas.openxmlformats.org/officeDocument/2006/relationships/hyperlink" Target="https://www.youtube.com/watch?v=_160oMzblY8" TargetMode="External"/><Relationship Id="rId9" Type="http://schemas.openxmlformats.org/officeDocument/2006/relationships/hyperlink" Target="https://developer.ibm.com/blockchain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6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6.wdp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microsoft.com/office/2007/relationships/hdphoto" Target="../media/hdphoto6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4" Type="http://schemas.microsoft.com/office/2007/relationships/hdphoto" Target="../media/hdphoto6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Relationship Id="rId4" Type="http://schemas.openxmlformats.org/officeDocument/2006/relationships/image" Target="../media/image2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s://anders.com/blockchain/blockchain" TargetMode="External"/><Relationship Id="rId1" Type="http://schemas.openxmlformats.org/officeDocument/2006/relationships/slideLayout" Target="../slideLayouts/slideLayout3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c2en3nHxA4" TargetMode="External"/><Relationship Id="rId2" Type="http://schemas.openxmlformats.org/officeDocument/2006/relationships/hyperlink" Target="https://www.weusecoin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hyperlink" Target="https://bitcoin.org/" TargetMode="Externa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coinmarketcap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3.wmf"/><Relationship Id="rId4" Type="http://schemas.openxmlformats.org/officeDocument/2006/relationships/oleObject" Target="../embeddings/oleObject1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coinmarketcap.com/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coinmarketcap.com/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bitinfocharts.com/bitcoin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Gossip_protocol" TargetMode="Externa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blockchain.info/" TargetMode="Externa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hyperlink" Target="https://btc.com/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itcoin.org/bitcoin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8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hyperlink" Target="http://bit.ly/1eixu78" TargetMode="External"/><Relationship Id="rId3" Type="http://schemas.openxmlformats.org/officeDocument/2006/relationships/hyperlink" Target="http://www.blockchain-book.com/" TargetMode="External"/><Relationship Id="rId7" Type="http://schemas.openxmlformats.org/officeDocument/2006/relationships/hyperlink" Target="https://bitcoinfoundation.org/" TargetMode="External"/><Relationship Id="rId2" Type="http://schemas.openxmlformats.org/officeDocument/2006/relationships/hyperlink" Target="http://money.msn.com/business-news/article.aspx?feed=AP&amp;amp;date=20140321&amp;amp;id=1745429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itcoincharts.com/" TargetMode="External"/><Relationship Id="rId5" Type="http://schemas.openxmlformats.org/officeDocument/2006/relationships/hyperlink" Target="https://bitcoin.com/" TargetMode="External"/><Relationship Id="rId4" Type="http://schemas.openxmlformats.org/officeDocument/2006/relationships/hyperlink" Target="http://www.bbc.com/news/technology-26352442" TargetMode="External"/><Relationship Id="rId9" Type="http://schemas.openxmlformats.org/officeDocument/2006/relationships/hyperlink" Target="https://bitcoin.org/en/faq" TargetMode="Externa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dnet.com/bitcoin-bubble-could-burst-as-investors-rush-to-withdraw-cash-7000026410/" TargetMode="External"/><Relationship Id="rId2" Type="http://schemas.openxmlformats.org/officeDocument/2006/relationships/hyperlink" Target="http://bitcoinscammer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ryptocoinsnews.com/2014/03/27/pboc-orders-all-chinese-banks-third-party-payment-processors-shut-accounts-15-chinese-bitcoin-exchanges-april-15th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TW" dirty="0">
                <a:ea typeface="新細明體" pitchFamily="18" charset="-120"/>
              </a:rPr>
              <a:t>Distributed Systems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95400"/>
            <a:ext cx="8610600" cy="4800600"/>
          </a:xfrm>
        </p:spPr>
        <p:txBody>
          <a:bodyPr/>
          <a:lstStyle/>
          <a:p>
            <a:pPr>
              <a:lnSpc>
                <a:spcPct val="90000"/>
              </a:lnSpc>
              <a:buFont typeface="Symbol" pitchFamily="18" charset="2"/>
              <a:buNone/>
            </a:pPr>
            <a:endParaRPr lang="zh-TW" altLang="en-US" dirty="0">
              <a:ea typeface="PMingLiU" pitchFamily="18" charset="-120"/>
            </a:endParaRPr>
          </a:p>
          <a:p>
            <a:pPr algn="ctr">
              <a:lnSpc>
                <a:spcPct val="90000"/>
              </a:lnSpc>
              <a:buFont typeface="Symbol" pitchFamily="18" charset="2"/>
              <a:buNone/>
            </a:pPr>
            <a:r>
              <a:rPr lang="en-US" altLang="zh-TW" sz="4200" dirty="0">
                <a:ea typeface="PMingLiU" pitchFamily="18" charset="-120"/>
              </a:rPr>
              <a:t>Topic 10: </a:t>
            </a:r>
          </a:p>
          <a:p>
            <a:pPr algn="ctr">
              <a:lnSpc>
                <a:spcPct val="90000"/>
              </a:lnSpc>
              <a:buFont typeface="Symbol" pitchFamily="18" charset="2"/>
              <a:buNone/>
            </a:pPr>
            <a:endParaRPr lang="en-US" altLang="zh-TW" sz="2000" dirty="0">
              <a:ea typeface="PMingLiU" pitchFamily="18" charset="-120"/>
            </a:endParaRPr>
          </a:p>
          <a:p>
            <a:pPr algn="ctr">
              <a:lnSpc>
                <a:spcPct val="90000"/>
              </a:lnSpc>
              <a:buFont typeface="Symbol" pitchFamily="18" charset="2"/>
              <a:buNone/>
            </a:pPr>
            <a:r>
              <a:rPr lang="en-US" altLang="zh-TW" sz="4200" dirty="0" err="1">
                <a:solidFill>
                  <a:srgbClr val="000000"/>
                </a:solidFill>
                <a:ea typeface="PMingLiU" pitchFamily="18" charset="-120"/>
              </a:rPr>
              <a:t>Blockchain</a:t>
            </a:r>
            <a:br>
              <a:rPr lang="en-US" altLang="zh-TW" sz="4200" dirty="0">
                <a:ea typeface="PMingLiU" pitchFamily="18" charset="-120"/>
              </a:rPr>
            </a:br>
            <a:endParaRPr lang="en-US" altLang="zh-TW" sz="4200" dirty="0">
              <a:ea typeface="PMingLiU" pitchFamily="18" charset="-120"/>
            </a:endParaRPr>
          </a:p>
          <a:p>
            <a:pPr algn="ctr">
              <a:lnSpc>
                <a:spcPct val="90000"/>
              </a:lnSpc>
              <a:buFont typeface="Symbol" pitchFamily="18" charset="2"/>
              <a:buNone/>
            </a:pPr>
            <a:r>
              <a:rPr lang="en-US" altLang="zh-TW" dirty="0">
                <a:ea typeface="PMingLiU" pitchFamily="18" charset="-120"/>
              </a:rPr>
              <a:t>Dr. Michael R. </a:t>
            </a:r>
            <a:r>
              <a:rPr lang="en-US" altLang="zh-TW" dirty="0" err="1">
                <a:ea typeface="PMingLiU" pitchFamily="18" charset="-120"/>
              </a:rPr>
              <a:t>Lyu</a:t>
            </a:r>
            <a:endParaRPr lang="en-US" altLang="zh-TW" dirty="0">
              <a:ea typeface="PMingLiU" pitchFamily="18" charset="-120"/>
            </a:endParaRPr>
          </a:p>
          <a:p>
            <a:pPr algn="ctr">
              <a:lnSpc>
                <a:spcPct val="90000"/>
              </a:lnSpc>
              <a:buFont typeface="Symbol" pitchFamily="18" charset="2"/>
              <a:buNone/>
            </a:pPr>
            <a:r>
              <a:rPr lang="en-US" altLang="zh-TW" sz="2400" dirty="0">
                <a:ea typeface="PMingLiU" pitchFamily="18" charset="-120"/>
              </a:rPr>
              <a:t>Computer Science &amp; Engineering Department</a:t>
            </a:r>
          </a:p>
          <a:p>
            <a:pPr algn="ctr">
              <a:lnSpc>
                <a:spcPct val="90000"/>
              </a:lnSpc>
              <a:buFont typeface="Symbol" pitchFamily="18" charset="2"/>
              <a:buNone/>
            </a:pPr>
            <a:r>
              <a:rPr lang="en-US" altLang="zh-TW" sz="2400" dirty="0">
                <a:ea typeface="PMingLiU" pitchFamily="18" charset="-120"/>
              </a:rPr>
              <a:t>The Chinese University of Hong Kong</a:t>
            </a:r>
          </a:p>
        </p:txBody>
      </p:sp>
    </p:spTree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Blockchain Defined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738" y="1524000"/>
            <a:ext cx="9263062" cy="4876800"/>
          </a:xfrm>
        </p:spPr>
        <p:txBody>
          <a:bodyPr>
            <a:normAutofit fontScale="77500" lnSpcReduction="20000"/>
          </a:bodyPr>
          <a:lstStyle/>
          <a:p>
            <a:pPr marL="114300" indent="0">
              <a:lnSpc>
                <a:spcPct val="120000"/>
              </a:lnSpc>
              <a:buNone/>
            </a:pPr>
            <a:r>
              <a:rPr lang="en-US" sz="3600" dirty="0"/>
              <a:t>Simply defined, </a:t>
            </a:r>
            <a:r>
              <a:rPr lang="en-US" sz="3600" dirty="0" err="1"/>
              <a:t>Blockchain</a:t>
            </a:r>
            <a:r>
              <a:rPr lang="en-US" sz="3600" dirty="0"/>
              <a:t> is a system containing</a:t>
            </a:r>
          </a:p>
          <a:p>
            <a:pPr marL="114300" indent="0">
              <a:lnSpc>
                <a:spcPct val="120000"/>
              </a:lnSpc>
              <a:buNone/>
            </a:pPr>
            <a:endParaRPr lang="en-US" sz="3600" dirty="0"/>
          </a:p>
          <a:p>
            <a:pPr lvl="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P2P Distributed Architecture</a:t>
            </a:r>
          </a:p>
          <a:p>
            <a:pPr lvl="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Decentralized Peers</a:t>
            </a:r>
          </a:p>
          <a:p>
            <a:pPr lvl="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Transactions</a:t>
            </a:r>
          </a:p>
          <a:p>
            <a:pPr lvl="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Encryption Process</a:t>
            </a:r>
          </a:p>
          <a:p>
            <a:pPr lvl="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3600" dirty="0"/>
              <a:t>Immutable </a:t>
            </a:r>
            <a:r>
              <a:rPr lang="en-US" sz="3400" dirty="0" err="1"/>
              <a:t>Logfile</a:t>
            </a:r>
            <a:r>
              <a:rPr lang="en-US" sz="3400" dirty="0"/>
              <a:t> (called “Ledger”)</a:t>
            </a:r>
          </a:p>
          <a:p>
            <a:pPr lvl="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Consensus Mechanisms</a:t>
            </a:r>
          </a:p>
          <a:p>
            <a:pPr lvl="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Optional Smart Contracts</a:t>
            </a:r>
          </a:p>
          <a:p>
            <a:pPr marL="879475" lvl="2" indent="0">
              <a:buNone/>
            </a:pPr>
            <a:endParaRPr lang="en-US" sz="3400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456970"/>
      </p:ext>
    </p:extLst>
  </p:cSld>
  <p:clrMapOvr>
    <a:masterClrMapping/>
  </p:clrMapOvr>
  <p:transition spd="slow">
    <p:wipe dir="r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75482" y="294005"/>
            <a:ext cx="2955290" cy="696595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sz="4400" dirty="0"/>
              <a:t>Referenc</a:t>
            </a:r>
            <a:r>
              <a:rPr sz="4400" spc="-15" dirty="0"/>
              <a:t>e</a:t>
            </a:r>
            <a:r>
              <a:rPr sz="4400" dirty="0"/>
              <a:t>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09600" y="1295400"/>
            <a:ext cx="8915400" cy="528413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196850" indent="-342900"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Demeester, 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T.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(2014).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Whither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the Price of Bitcoin? Retreived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http://www.coindesk.com/whither-  price-bitcoin/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April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12,</a:t>
            </a:r>
            <a:r>
              <a:rPr sz="1600" spc="-16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56324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Dhillon, </a:t>
            </a:r>
            <a:r>
              <a:rPr sz="1600" spc="-65" dirty="0">
                <a:solidFill>
                  <a:srgbClr val="0F243E"/>
                </a:solidFill>
                <a:latin typeface="Times New Roman"/>
                <a:cs typeface="Times New Roman"/>
              </a:rPr>
              <a:t>V.,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Metcalf,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D.,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Hooper,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M. (2017). Blockchain Enabled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Applications: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Understand the  Blockchain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Ecosystem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How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to Nake It 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Work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for 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You.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New 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York, </a:t>
            </a:r>
            <a:r>
              <a:rPr sz="1600" spc="-50" dirty="0">
                <a:solidFill>
                  <a:srgbClr val="0F243E"/>
                </a:solidFill>
                <a:latin typeface="Times New Roman"/>
                <a:cs typeface="Times New Roman"/>
              </a:rPr>
              <a:t>NY:</a:t>
            </a:r>
            <a:r>
              <a:rPr sz="1600" spc="-17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Apress.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Drescher,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(2017). Blockchain Basics. Frankfort am Main,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Germany:</a:t>
            </a:r>
            <a:r>
              <a:rPr sz="1600" spc="-18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Apress.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Eddison,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(2017).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Ethereum:</a:t>
            </a:r>
            <a:r>
              <a:rPr sz="1600" spc="-9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Deep</a:t>
            </a:r>
            <a:r>
              <a:rPr sz="1600" spc="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Dive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into</a:t>
            </a:r>
            <a:r>
              <a:rPr sz="1600" spc="-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Ethereum.</a:t>
            </a:r>
            <a:r>
              <a:rPr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Published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by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Leonard</a:t>
            </a:r>
            <a:r>
              <a:rPr sz="1600" spc="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Eddison.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Etwaru, R. (2017). Blockchain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Trust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Companies. Indianapolis,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IN: Dog Ear</a:t>
            </a:r>
            <a:r>
              <a:rPr sz="1600" spc="-22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Publishing.</a:t>
            </a:r>
            <a:endParaRPr sz="1600" dirty="0">
              <a:latin typeface="Times New Roman"/>
              <a:cs typeface="Times New Roman"/>
            </a:endParaRPr>
          </a:p>
          <a:p>
            <a:pPr marL="355600" marR="698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Gerard,</a:t>
            </a:r>
            <a:r>
              <a:rPr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D.</a:t>
            </a:r>
            <a:r>
              <a:rPr sz="1600" spc="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(2107),</a:t>
            </a:r>
            <a:r>
              <a:rPr sz="1600" spc="-1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Attack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of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the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50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Foot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Blockchain: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Bitcoin,</a:t>
            </a:r>
            <a:r>
              <a:rPr sz="1600" spc="-4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Blockchain,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Ethereum,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Smart</a:t>
            </a:r>
            <a:r>
              <a:rPr sz="1600" spc="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Contracts.  Published by David Gerard.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www.davidgerard.co.uk/blockchain</a:t>
            </a:r>
            <a:r>
              <a:rPr sz="1600" spc="-145" dirty="0">
                <a:solidFill>
                  <a:srgbClr val="0000FF"/>
                </a:solidFill>
                <a:latin typeface="Times New Roman"/>
                <a:cs typeface="Times New Roman"/>
                <a:hlinkClick r:id="rId3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.</a:t>
            </a:r>
            <a:endParaRPr lang="en-US" sz="1600" dirty="0">
              <a:solidFill>
                <a:srgbClr val="0F243E"/>
              </a:solidFill>
              <a:latin typeface="Times New Roman"/>
              <a:cs typeface="Times New Roman"/>
            </a:endParaRPr>
          </a:p>
          <a:p>
            <a:pPr marL="355600" marR="698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Harvard Business Review, “The Truth About </a:t>
            </a:r>
            <a:r>
              <a:rPr lang="en-US" sz="1600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”,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https://hbr.org/2017/01/the-truth-about-blockchain</a:t>
            </a:r>
            <a:endParaRPr sz="1600" u="sng" spc="-5"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latin typeface="Times New Roman"/>
              <a:cs typeface="Times New Roman"/>
            </a:endParaRPr>
          </a:p>
          <a:p>
            <a:pPr marL="355600" marR="508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Hacking, J. (2014). Calif.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man,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Satoshi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Nakamoto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denies to be a Bitcoin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founder.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http://www.thewestsidestory.net/2014/03/07/calif-man-satoshi-nakmoto-denies-bitcoin-founder/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 7,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156845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Hornyak, 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T.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'Malleability'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attacks not to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blame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for Mt.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Gox's missing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bitcoins, study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says. 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6"/>
              </a:rPr>
              <a:t>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  <a:hlinkClick r:id="rId6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6"/>
              </a:rPr>
              <a:t>http://www.pcworld.com/article/2114200/malleability-attacks-not-to-blame-for-mt-goxs-  missing-bitcoins-study-says.html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6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6"/>
              </a:rPr>
              <a:t>on March 27,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  <a:hlinkClick r:id="rId6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6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3810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Incencio, R. (2014).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Ransomware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Bitcoin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Theft Combine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 BitCrypt. 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7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7"/>
              </a:rPr>
              <a:t>http://blog.trendmicro.com/trendlabs-security-intelligence/ransomware-and-bitcoin-theft-combine-in-  bitcrypt/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7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7"/>
              </a:rPr>
              <a:t>on March 27,</a:t>
            </a:r>
            <a:r>
              <a:rPr sz="1600" spc="-65" dirty="0">
                <a:solidFill>
                  <a:srgbClr val="0F243E"/>
                </a:solidFill>
                <a:latin typeface="Times New Roman"/>
                <a:cs typeface="Times New Roman"/>
                <a:hlinkClick r:id="rId7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7"/>
              </a:rPr>
              <a:t>2014.</a:t>
            </a:r>
            <a:endParaRPr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45692843"/>
      </p:ext>
    </p:extLst>
  </p:cSld>
  <p:clrMapOvr>
    <a:masterClrMapping/>
  </p:clrMapOvr>
  <p:transition spd="slow">
    <p:wipe dir="r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70910" y="294005"/>
            <a:ext cx="2955290" cy="696595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sz="4400" dirty="0"/>
              <a:t>Referenc</a:t>
            </a:r>
            <a:r>
              <a:rPr sz="4400" spc="-15" dirty="0"/>
              <a:t>e</a:t>
            </a:r>
            <a:r>
              <a:rPr sz="4400" dirty="0"/>
              <a:t>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3400" y="1295400"/>
            <a:ext cx="9144000" cy="5118708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 err="1">
                <a:solidFill>
                  <a:srgbClr val="0F243E"/>
                </a:solidFill>
                <a:latin typeface="Times New Roman"/>
                <a:cs typeface="Times New Roman"/>
              </a:rPr>
              <a:t>Kadhim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spc="-10" dirty="0" err="1">
                <a:solidFill>
                  <a:srgbClr val="0F243E"/>
                </a:solidFill>
                <a:latin typeface="Times New Roman"/>
                <a:cs typeface="Times New Roman"/>
              </a:rPr>
              <a:t>Shubber</a:t>
            </a:r>
            <a:r>
              <a:rPr lang="en-US"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,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K.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2014. Gavin Andresen Steps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Down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as </a:t>
            </a:r>
            <a:r>
              <a:rPr lang="en-US"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Bitcoin’s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Lead </a:t>
            </a:r>
            <a:r>
              <a:rPr lang="en-US"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Developer.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</a:t>
            </a:r>
            <a:r>
              <a:rPr lang="en-US" sz="1600" spc="-18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from </a:t>
            </a:r>
            <a:r>
              <a:rPr lang="en-US"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http://www.coindesk.com/gavin-andresen-steps-bitcoins-lead-developer/</a:t>
            </a:r>
            <a:r>
              <a:rPr lang="en-US"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April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8,</a:t>
            </a:r>
            <a:r>
              <a:rPr lang="en-US" sz="1600" spc="-1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Laurence, 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T.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(2017). Blockchain for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Dummies.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Hoboken,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NJ: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John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Wiley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&amp; Sons,</a:t>
            </a:r>
            <a:r>
              <a:rPr sz="1600" spc="-1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Inc.</a:t>
            </a:r>
            <a:endParaRPr lang="en-US" sz="1600" dirty="0">
              <a:solidFill>
                <a:srgbClr val="0F243E"/>
              </a:solidFill>
              <a:latin typeface="Times New Roman"/>
              <a:cs typeface="Times New Roman"/>
            </a:endParaRPr>
          </a:p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Lewis, Antony. “Bits on Blocks”,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https://bitsonblocks.net/</a:t>
            </a:r>
            <a:endParaRPr lang="en-US" sz="1600" u="sng" spc="-5"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latin typeface="Times New Roman"/>
              <a:cs typeface="Times New Roman"/>
            </a:endParaRPr>
          </a:p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Lee, 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T.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B. (2013). 12 questions about Bitcoin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you were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too embarrassed to ask. 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http://www.washingtonpost.com/blogs/the-switch/wp/2013/11/19/12-questions-you-were-too-embarrassed-  to-ask-about-bitcoin/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November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19,</a:t>
            </a:r>
            <a:r>
              <a:rPr sz="1600" spc="-65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2013.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Markowitz,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Cryptocurrencies</a:t>
            </a:r>
            <a:r>
              <a:rPr sz="1600" spc="-2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Are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the New Spam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Frontier.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</a:t>
            </a:r>
            <a:endParaRPr sz="1600" dirty="0">
              <a:latin typeface="Times New Roman"/>
              <a:cs typeface="Times New Roman"/>
            </a:endParaRPr>
          </a:p>
          <a:p>
            <a:pPr marL="355600">
              <a:spcBef>
                <a:spcPts val="5"/>
              </a:spcBef>
            </a:pP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http://www.vocativ.com/tech/bitcoin/cryptocurrencies-new-spam-frontier/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28,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36703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Kadhim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Shubber,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K.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 Gavin Andresen Steps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Down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as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Bitcoin’s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Lead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Developer.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</a:t>
            </a:r>
            <a:r>
              <a:rPr sz="1600" spc="-18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http://www.coindesk.com/gavin-andresen-steps-bitcoins-lead-developer/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April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8,</a:t>
            </a:r>
            <a:r>
              <a:rPr sz="1600" spc="-1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Laurence, 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T.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(2017). Blockchain for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Dummies.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Hoboken,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NJ: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John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Wiley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&amp; Sons,</a:t>
            </a:r>
            <a:r>
              <a:rPr sz="1600" spc="-1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Inc.</a:t>
            </a:r>
            <a:endParaRPr sz="1600" dirty="0">
              <a:latin typeface="Times New Roman"/>
              <a:cs typeface="Times New Roman"/>
            </a:endParaRPr>
          </a:p>
          <a:p>
            <a:pPr marL="355600" marR="508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Lee, 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T.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B. (2013). 12 questions about Bitcoin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you were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too embarrassed to ask. 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http://www.washingtonpost.com/blogs/the-switch/wp/2013/11/19/12-questions-you-were-too-embarrassed-  to-ask-about-bitcoin/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November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19,</a:t>
            </a:r>
            <a:r>
              <a:rPr sz="1600" spc="-7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2013.</a:t>
            </a:r>
            <a:endParaRPr sz="1600" dirty="0">
              <a:latin typeface="Times New Roman"/>
              <a:cs typeface="Times New Roman"/>
            </a:endParaRPr>
          </a:p>
          <a:p>
            <a:pPr marL="355600" marR="900430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Markowitz,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Cryptocurrencies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Are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New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Spam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Frontier.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http://www.vocativ.com/tech/bitcoin/cryptocurrencies-new-spam-frontier/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28,</a:t>
            </a:r>
            <a:r>
              <a:rPr sz="1600" spc="-10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16002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Ma,</a:t>
            </a:r>
            <a:r>
              <a:rPr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M. (2017).</a:t>
            </a:r>
            <a:r>
              <a:rPr sz="1600" spc="-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sz="1600" spc="-4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Design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Sprint:</a:t>
            </a:r>
            <a:r>
              <a:rPr sz="1600" spc="-12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An</a:t>
            </a:r>
            <a:r>
              <a:rPr sz="1600" spc="-6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Agile</a:t>
            </a:r>
            <a:r>
              <a:rPr sz="1600" spc="-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Innovation</a:t>
            </a:r>
            <a:r>
              <a:rPr sz="1600" spc="-7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Workbook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to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Implement</a:t>
            </a:r>
            <a:r>
              <a:rPr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</a:t>
            </a:r>
            <a:r>
              <a:rPr sz="1600" spc="-7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Agile</a:t>
            </a:r>
            <a:r>
              <a:rPr sz="1600" spc="-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Design  Sprint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for your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 Business. Published by Future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Lab</a:t>
            </a:r>
            <a:r>
              <a:rPr sz="1600" spc="-15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6"/>
              </a:rPr>
              <a:t>www.futurelabconsulting.com</a:t>
            </a:r>
            <a:endParaRPr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7014527"/>
      </p:ext>
    </p:extLst>
  </p:cSld>
  <p:clrMapOvr>
    <a:masterClrMapping/>
  </p:clrMapOvr>
  <p:transition spd="slow"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81832" y="294005"/>
            <a:ext cx="2955290" cy="696595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sz="4400" dirty="0"/>
              <a:t>Referenc</a:t>
            </a:r>
            <a:r>
              <a:rPr sz="4400" spc="-15" dirty="0"/>
              <a:t>e</a:t>
            </a:r>
            <a:r>
              <a:rPr sz="4400" dirty="0"/>
              <a:t>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09600" y="1371600"/>
            <a:ext cx="9144000" cy="5030479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NameCheap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(2014. </a:t>
            </a:r>
            <a:r>
              <a:rPr lang="en-US"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NameCheap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accepts Bitcoin for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Domain </a:t>
            </a:r>
            <a:r>
              <a:rPr lang="en-US"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Name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Registration. Retrieved from </a:t>
            </a:r>
            <a:r>
              <a:rPr lang="en-US"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https://www.namecheap.com/domains/registration.aspx?utm_source=facebook&amp;utm_medium=ppc&amp;utm_c  </a:t>
            </a:r>
            <a:r>
              <a:rPr lang="en-US" sz="1600" u="sng" spc="-5" dirty="0" err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ontent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=Namecheap%2Baccepts%2Bbitcoin%2Bpayments&amp;utm_campaign=Bitcoin%2Bcampaign</a:t>
            </a:r>
            <a:r>
              <a:rPr lang="en-US"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lang="en-US" sz="1600" spc="5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on </a:t>
            </a:r>
            <a:r>
              <a:rPr lang="en-US"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March 25,</a:t>
            </a:r>
            <a:r>
              <a:rPr lang="en-US"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Nakamoto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S. (2008). Bitcoin: A Peer-to-Peer Electronic Cash </a:t>
            </a:r>
            <a:r>
              <a:rPr lang="en-US"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System.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 </a:t>
            </a:r>
            <a:r>
              <a:rPr lang="en-US"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https://bitcoin.org/bitcoin.pdf</a:t>
            </a:r>
            <a:r>
              <a:rPr lang="en-US"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November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1,</a:t>
            </a:r>
            <a:r>
              <a:rPr lang="en-US"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2013.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Noyola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, E.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(2018).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Ethereum: Ethereum,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Tokens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Smart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Contracts. Published by Eugenio</a:t>
            </a:r>
            <a:r>
              <a:rPr sz="1600" spc="-15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Noyola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.</a:t>
            </a:r>
            <a:endParaRPr lang="en-US" sz="1600" spc="-5" dirty="0">
              <a:solidFill>
                <a:srgbClr val="0F243E"/>
              </a:solidFill>
              <a:latin typeface="Times New Roman"/>
              <a:cs typeface="Times New Roman"/>
            </a:endParaRPr>
          </a:p>
          <a:p>
            <a:pPr marL="342900" lvl="0" indent="-34290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Pittman, Pillsbury Winthrop Shaw LLP. </a:t>
            </a:r>
            <a:r>
              <a:rPr lang="en-US"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Basics: A Primer. </a:t>
            </a:r>
            <a:r>
              <a:rPr lang="en-US" sz="14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https://www.pillsburylaw.com/images/content/1/0/v2/104160/AdvisoryMay2016CSTechBlockchainBasicsAPrimer.pdf</a:t>
            </a:r>
            <a:endParaRPr lang="en-US" sz="1400" u="sng" spc="-5"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latin typeface="Times New Roman"/>
              <a:cs typeface="Times New Roman"/>
            </a:endParaRPr>
          </a:p>
          <a:p>
            <a:pPr marL="342900" lvl="0" indent="-342900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PC Magazine. </a:t>
            </a:r>
            <a:r>
              <a:rPr lang="en-US"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: The Invisible Technology That’s Changing the World. Feb 6, 2017,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http://www.pcmag.com/article/351486/blockchain-the-invisible-technology-thats-changing-the-wor</a:t>
            </a:r>
            <a:endParaRPr lang="en-US" sz="1600" u="sng" spc="-5"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latin typeface="Times New Roman"/>
              <a:cs typeface="Times New Roman"/>
            </a:endParaRPr>
          </a:p>
          <a:p>
            <a:pPr marL="342900" lvl="0" indent="-342900" defTabSz="457200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PwC Technology Forecast. </a:t>
            </a:r>
            <a:r>
              <a:rPr lang="en-US" sz="1600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and Smart Contract Automation.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6"/>
              </a:rPr>
              <a:t>http://www.pwc.com/us/en/technology-forecast/blockchain.html</a:t>
            </a:r>
            <a:endParaRPr sz="1600" u="sng" spc="-5" dirty="0">
              <a:solidFill>
                <a:srgbClr val="0000FF"/>
              </a:solidFill>
              <a:uFill>
                <a:solidFill>
                  <a:srgbClr val="0000FF"/>
                </a:solidFill>
              </a:uFill>
              <a:latin typeface="Times New Roman"/>
              <a:cs typeface="Times New Roman"/>
            </a:endParaRPr>
          </a:p>
          <a:p>
            <a:pPr marL="355600" marR="7366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Peterson,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O.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(2018).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An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Introduction of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Programmable Smart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Contracts in</a:t>
            </a:r>
            <a:r>
              <a:rPr sz="1600" spc="-2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Ethereum (Pt 1). 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7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7"/>
              </a:rPr>
              <a:t>https://www.linkedin.com/pulse/introduction-programmable-smart-contracts-ethereum-p1-</a:t>
            </a:r>
            <a:endParaRPr sz="1600" dirty="0">
              <a:latin typeface="Times New Roman"/>
              <a:cs typeface="Times New Roman"/>
            </a:endParaRPr>
          </a:p>
          <a:p>
            <a:pPr marL="355600"/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7"/>
              </a:rPr>
              <a:t>%CE%BE%CE%BE%CE%BE-oliver/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7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7"/>
              </a:rPr>
              <a:t>on February 1,</a:t>
            </a:r>
            <a:r>
              <a:rPr sz="1600" spc="-100" dirty="0">
                <a:solidFill>
                  <a:srgbClr val="0F243E"/>
                </a:solidFill>
                <a:latin typeface="Times New Roman"/>
                <a:cs typeface="Times New Roman"/>
                <a:hlinkClick r:id="rId7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7"/>
              </a:rPr>
              <a:t>2018.</a:t>
            </a:r>
            <a:endParaRPr sz="1600" dirty="0">
              <a:latin typeface="Times New Roman"/>
              <a:cs typeface="Times New Roman"/>
            </a:endParaRPr>
          </a:p>
          <a:p>
            <a:pPr marL="355600" marR="27241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Petrovan,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B.</a:t>
            </a:r>
            <a:r>
              <a:rPr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</a:t>
            </a:r>
            <a:r>
              <a:rPr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Researchers find</a:t>
            </a:r>
            <a:r>
              <a:rPr sz="1600" spc="-10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Android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apps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that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covertly</a:t>
            </a:r>
            <a:r>
              <a:rPr sz="1600" spc="-4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mine</a:t>
            </a:r>
            <a:r>
              <a:rPr sz="1600" spc="6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Dogecoin,</a:t>
            </a:r>
            <a:r>
              <a:rPr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one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of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them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with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more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8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8"/>
              </a:rPr>
              <a:t>than a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8"/>
              </a:rPr>
              <a:t>million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8"/>
              </a:rPr>
              <a:t>downloads. 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  <a:hlinkClick r:id="rId8"/>
              </a:rPr>
              <a:t> </a:t>
            </a:r>
            <a:r>
              <a:rPr sz="16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8"/>
              </a:rPr>
              <a:t>http://www.androidauthority.com/dogecoin-mining-android- 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8"/>
              </a:rPr>
              <a:t>apps-362142/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  <a:hlinkClick r:id="rId8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8"/>
              </a:rPr>
              <a:t>on March 27,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  <a:hlinkClick r:id="rId8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8"/>
              </a:rPr>
              <a:t>2014.</a:t>
            </a:r>
            <a:endParaRPr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52014117"/>
      </p:ext>
    </p:extLst>
  </p:cSld>
  <p:clrMapOvr>
    <a:masterClrMapping/>
  </p:clrMapOvr>
  <p:transition spd="slow"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81832" y="294005"/>
            <a:ext cx="2955290" cy="696595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sz="4400" dirty="0"/>
              <a:t>Referenc</a:t>
            </a:r>
            <a:r>
              <a:rPr sz="4400" spc="-15" dirty="0"/>
              <a:t>e</a:t>
            </a:r>
            <a:r>
              <a:rPr sz="4400" dirty="0"/>
              <a:t>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1146" y="1524000"/>
            <a:ext cx="8836661" cy="4821191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298450" marR="219710" indent="-285750">
              <a:spcBef>
                <a:spcPts val="340"/>
              </a:spcBef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lang="en-US" sz="1600" spc="-1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Popper,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N.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(2013). Into the Bitcoin Mines, Retrieved from</a:t>
            </a:r>
            <a:r>
              <a:rPr lang="en-US" sz="1600" dirty="0">
                <a:solidFill>
                  <a:srgbClr val="0000FF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http://dealbook.nytimes.com/2013/12/21/into-  the-bitcoin-mines/?</a:t>
            </a:r>
            <a:r>
              <a:rPr lang="en-US" sz="1600" u="sng" spc="-5" dirty="0" err="1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hp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&amp;_r=0</a:t>
            </a:r>
            <a:r>
              <a:rPr lang="en-US" sz="1600" spc="-5" dirty="0">
                <a:solidFill>
                  <a:srgbClr val="0000FF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on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December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21,</a:t>
            </a:r>
            <a:r>
              <a:rPr lang="en-US" sz="1600" spc="-45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  <a:hlinkClick r:id="rId2"/>
              </a:rPr>
              <a:t>2013.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spc="-15" dirty="0" err="1">
                <a:solidFill>
                  <a:srgbClr val="0F243E"/>
                </a:solidFill>
                <a:latin typeface="Times New Roman"/>
                <a:cs typeface="Times New Roman"/>
              </a:rPr>
              <a:t>Preev</a:t>
            </a:r>
            <a:r>
              <a:rPr lang="en-US"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 Current </a:t>
            </a:r>
            <a:r>
              <a:rPr lang="en-US"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Value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of Bitcoin. Retrieved from</a:t>
            </a:r>
            <a:r>
              <a:rPr lang="en-US"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16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http://preev.com/</a:t>
            </a:r>
            <a:r>
              <a:rPr lang="en-US" sz="1600" spc="-10" dirty="0">
                <a:solidFill>
                  <a:srgbClr val="0000FF"/>
                </a:solidFill>
                <a:latin typeface="Times New Roman"/>
                <a:cs typeface="Times New Roman"/>
              </a:rPr>
              <a:t> 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20,</a:t>
            </a:r>
            <a:r>
              <a:rPr lang="en-US" sz="1600" spc="-9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spc="-15" dirty="0" err="1">
                <a:solidFill>
                  <a:srgbClr val="0F243E"/>
                </a:solidFill>
                <a:latin typeface="Times New Roman"/>
                <a:cs typeface="Times New Roman"/>
              </a:rPr>
              <a:t>Prusty</a:t>
            </a:r>
            <a:r>
              <a:rPr lang="en-US"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,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 N.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 (2017).</a:t>
            </a:r>
            <a:r>
              <a:rPr lang="en-US"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Building </a:t>
            </a:r>
            <a:r>
              <a:rPr lang="en-US" sz="1600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Projects:</a:t>
            </a:r>
            <a:r>
              <a:rPr lang="en-US"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Building</a:t>
            </a:r>
            <a:r>
              <a:rPr lang="en-US" sz="1600" spc="-4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Decentralized</a:t>
            </a:r>
            <a:r>
              <a:rPr lang="en-US"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spc="-114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Applications</a:t>
            </a:r>
            <a:r>
              <a:rPr lang="en-US"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with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/>
            <a:r>
              <a:rPr lang="en-US" sz="1600" dirty="0" err="1">
                <a:solidFill>
                  <a:srgbClr val="0F243E"/>
                </a:solidFill>
                <a:latin typeface="Times New Roman"/>
                <a:cs typeface="Times New Roman"/>
              </a:rPr>
              <a:t>Ethereum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 and </a:t>
            </a:r>
            <a:r>
              <a:rPr lang="en-US"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Solidity.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Birmingham, UK: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Pact</a:t>
            </a:r>
            <a:r>
              <a:rPr lang="en-US" sz="1600" spc="-6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Publishing.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marR="5080" indent="-342900" algn="just">
              <a:spcBef>
                <a:spcPts val="340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SCGNEWS.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Bitcoin Flash Crash - 80% Drop in Seconds -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Down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20%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After Stabilizing.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 from</a:t>
            </a:r>
            <a:r>
              <a:rPr lang="en-US"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http://scgnews.com/bitcoin-flash-crash-80-drop-in-seconds-down-20-after-stabilizing</a:t>
            </a:r>
            <a:r>
              <a:rPr lang="en-US"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on February 10,  </a:t>
            </a:r>
            <a:r>
              <a:rPr lang="en-US"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marR="115189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SCGNEWS.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IRS Just Declared </a:t>
            </a:r>
            <a:r>
              <a:rPr lang="en-US"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War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on Bitcoin - </a:t>
            </a:r>
            <a:r>
              <a:rPr lang="en-US"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Retroactively.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 </a:t>
            </a:r>
            <a:r>
              <a:rPr lang="en-US"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http://scgnews.com/the-irs-just-declared-war-on-bitcoin-retroactively</a:t>
            </a:r>
            <a:r>
              <a:rPr lang="en-US"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27,</a:t>
            </a:r>
            <a:r>
              <a:rPr lang="en-US" sz="1600" spc="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Sharkey, </a:t>
            </a:r>
            <a:r>
              <a:rPr lang="en-US"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T.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(2014. Inside Bitcoins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NYC Day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1: Bitcoin 2.0 </a:t>
            </a:r>
            <a:r>
              <a:rPr lang="en-US"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Takes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Center Stage. Retrieved from </a:t>
            </a:r>
            <a:r>
              <a:rPr lang="en-US"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6"/>
              </a:rPr>
              <a:t> </a:t>
            </a:r>
            <a:r>
              <a:rPr lang="en-US"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6"/>
              </a:rPr>
              <a:t>http://www.coindesk.com/inside-bitcoins-nyc-day-1-bitcoin-2-0-takes-center-stage/</a:t>
            </a:r>
            <a:r>
              <a:rPr lang="en-US"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lang="en-US"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April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8,</a:t>
            </a:r>
            <a:r>
              <a:rPr lang="en-US"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lang="en-US"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4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Solomon, D.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(1998). Inside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Windows 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NT, </a:t>
            </a:r>
            <a:r>
              <a:rPr sz="1600" spc="20" dirty="0">
                <a:solidFill>
                  <a:srgbClr val="0F243E"/>
                </a:solidFill>
                <a:latin typeface="Times New Roman"/>
                <a:cs typeface="Times New Roman"/>
              </a:rPr>
              <a:t>2</a:t>
            </a:r>
            <a:r>
              <a:rPr sz="1400" spc="30" baseline="24691" dirty="0">
                <a:solidFill>
                  <a:srgbClr val="0F243E"/>
                </a:solidFill>
                <a:latin typeface="Times New Roman"/>
                <a:cs typeface="Times New Roman"/>
              </a:rPr>
              <a:t>nd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Edition. Redmond, 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WA: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Microsoft</a:t>
            </a:r>
            <a:r>
              <a:rPr sz="1600" spc="-229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Press.</a:t>
            </a:r>
            <a:endParaRPr sz="1600" dirty="0">
              <a:latin typeface="Times New Roman"/>
              <a:cs typeface="Times New Roman"/>
            </a:endParaRPr>
          </a:p>
          <a:p>
            <a:pPr marL="355600" marR="21907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Wall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Street </a:t>
            </a:r>
            <a:r>
              <a:rPr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Daily.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Beware Bitcoin: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An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Insideous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Currency Scam - Free Investor's</a:t>
            </a:r>
            <a:r>
              <a:rPr sz="1600" spc="-1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Report.  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7"/>
              </a:rPr>
              <a:t>http://signups.wallstreetdaily.com/X303Q1A8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7,</a:t>
            </a:r>
            <a:r>
              <a:rPr sz="1600" spc="-6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5080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Wattenhofer,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R. (2017).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Distributed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Ledger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Technology: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Science of the Blockchain, second</a:t>
            </a:r>
            <a:r>
              <a:rPr sz="1600" spc="-229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edition.  Inverted Forest</a:t>
            </a:r>
            <a:r>
              <a:rPr sz="1600" spc="-10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Technology.</a:t>
            </a:r>
            <a:endParaRPr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3672448"/>
      </p:ext>
    </p:extLst>
  </p:cSld>
  <p:clrMapOvr>
    <a:masterClrMapping/>
  </p:clrMapOvr>
  <p:transition spd="slow">
    <p:wipe dir="r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81832" y="294005"/>
            <a:ext cx="2955290" cy="696595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sz="4400" dirty="0"/>
              <a:t>Referenc</a:t>
            </a:r>
            <a:r>
              <a:rPr sz="4400" spc="-15" dirty="0"/>
              <a:t>e</a:t>
            </a:r>
            <a:r>
              <a:rPr sz="4400" dirty="0"/>
              <a:t>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1146" y="1524000"/>
            <a:ext cx="8836661" cy="1856276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marR="9461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White,</a:t>
            </a:r>
            <a:r>
              <a:rPr sz="1600" spc="-9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A.</a:t>
            </a:r>
            <a:r>
              <a:rPr sz="1600" spc="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(2018).</a:t>
            </a:r>
            <a:r>
              <a:rPr sz="1600" spc="-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Discover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the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Technology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Behind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Smart</a:t>
            </a:r>
            <a:r>
              <a:rPr sz="1600" spc="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Contracts,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Wallets,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Mining,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Cryptocurrency.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Published by Andrew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K.</a:t>
            </a:r>
            <a:r>
              <a:rPr sz="1600" spc="-17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White.</a:t>
            </a:r>
            <a:endParaRPr sz="1600" dirty="0">
              <a:latin typeface="Times New Roman"/>
              <a:cs typeface="Times New Roman"/>
            </a:endParaRPr>
          </a:p>
          <a:p>
            <a:pPr marL="355600" marR="2222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25" dirty="0">
                <a:solidFill>
                  <a:srgbClr val="0F243E"/>
                </a:solidFill>
                <a:latin typeface="Times New Roman"/>
                <a:cs typeface="Times New Roman"/>
              </a:rPr>
              <a:t>Wood,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R. </a:t>
            </a:r>
            <a:r>
              <a:rPr sz="1600" spc="-75" dirty="0">
                <a:solidFill>
                  <a:srgbClr val="0F243E"/>
                </a:solidFill>
                <a:latin typeface="Times New Roman"/>
                <a:cs typeface="Times New Roman"/>
              </a:rPr>
              <a:t>W.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(2013). Sorry Bitcoin, IRS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Gets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Reports. 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http://www.forbes.com/sites/robertwood/2013/05/05/sorry-bitcoin-irs-gets-reports/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15,</a:t>
            </a:r>
            <a:r>
              <a:rPr sz="1600" spc="-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52069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Zetter,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K.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Digital Currency Founder: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U.S.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Indicted Me For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Not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Giving FBI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My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Source Code.  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http://www.wired.com/threatlevel/2014/01/liberty-reserve-source-code/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January 30,  </a:t>
            </a:r>
            <a:r>
              <a:rPr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98710439"/>
      </p:ext>
    </p:extLst>
  </p:cSld>
  <p:clrMapOvr>
    <a:masterClrMapping/>
  </p:clrMapOvr>
  <p:transition spd="slow"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4400" y="304800"/>
            <a:ext cx="7772400" cy="566822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 marR="5080" indent="1022350">
              <a:spcBef>
                <a:spcPts val="100"/>
              </a:spcBef>
            </a:pPr>
            <a:r>
              <a:rPr sz="3600" spc="-5" dirty="0"/>
              <a:t>References:  Best</a:t>
            </a:r>
            <a:r>
              <a:rPr lang="en-US" sz="3600" spc="-5" dirty="0"/>
              <a:t> </a:t>
            </a:r>
            <a:r>
              <a:rPr sz="3600" dirty="0" err="1"/>
              <a:t>Blockchain</a:t>
            </a:r>
            <a:r>
              <a:rPr sz="3600" spc="-180" dirty="0"/>
              <a:t> </a:t>
            </a:r>
            <a:r>
              <a:rPr sz="3600" spc="-80" dirty="0"/>
              <a:t>Texts</a:t>
            </a:r>
            <a:endParaRPr sz="3600" dirty="0"/>
          </a:p>
        </p:txBody>
      </p:sp>
      <p:sp>
        <p:nvSpPr>
          <p:cNvPr id="6" name="object 6"/>
          <p:cNvSpPr txBox="1"/>
          <p:nvPr/>
        </p:nvSpPr>
        <p:spPr>
          <a:xfrm>
            <a:off x="747775" y="1347295"/>
            <a:ext cx="7758430" cy="5442516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355600" indent="-342900">
              <a:spcBef>
                <a:spcPts val="5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Mastering Blockchain - Second</a:t>
            </a:r>
            <a:r>
              <a:rPr sz="1600" b="1" spc="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Edition</a:t>
            </a:r>
            <a:endParaRPr sz="1600" dirty="0">
              <a:latin typeface="Times New Roman"/>
              <a:cs typeface="Times New Roman"/>
            </a:endParaRPr>
          </a:p>
          <a:p>
            <a:pPr marL="756285" lvl="1" indent="-286385">
              <a:spcBef>
                <a:spcPts val="30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0F243E"/>
                </a:solidFill>
                <a:latin typeface="Times New Roman"/>
                <a:cs typeface="Times New Roman"/>
              </a:rPr>
              <a:t>by </a:t>
            </a:r>
            <a:r>
              <a:rPr sz="1200" spc="-10" dirty="0">
                <a:solidFill>
                  <a:srgbClr val="0F243E"/>
                </a:solidFill>
                <a:latin typeface="Times New Roman"/>
                <a:cs typeface="Times New Roman"/>
              </a:rPr>
              <a:t>Imran</a:t>
            </a:r>
            <a:r>
              <a:rPr sz="1200" spc="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Bashir</a:t>
            </a:r>
            <a:endParaRPr sz="1200" dirty="0">
              <a:latin typeface="Times New Roman"/>
              <a:cs typeface="Times New Roman"/>
            </a:endParaRPr>
          </a:p>
          <a:p>
            <a:pPr lvl="1">
              <a:spcBef>
                <a:spcPts val="25"/>
              </a:spcBef>
              <a:buClr>
                <a:srgbClr val="0F243E"/>
              </a:buClr>
              <a:buFont typeface="Arial"/>
              <a:buChar char="–"/>
            </a:pPr>
            <a:endParaRPr dirty="0">
              <a:latin typeface="Times New Roman"/>
              <a:cs typeface="Times New Roman"/>
            </a:endParaRPr>
          </a:p>
          <a:p>
            <a:pPr marL="355600" marR="5080" indent="-342900"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Blockchain Enabled Applications: Understand the Blockchain Ecosystem and </a:t>
            </a:r>
            <a:r>
              <a:rPr sz="16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How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to  </a:t>
            </a:r>
            <a:r>
              <a:rPr sz="16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Make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it </a:t>
            </a:r>
            <a:r>
              <a:rPr sz="1600" b="1" spc="-25" dirty="0">
                <a:solidFill>
                  <a:srgbClr val="0F243E"/>
                </a:solidFill>
                <a:latin typeface="Times New Roman"/>
                <a:cs typeface="Times New Roman"/>
              </a:rPr>
              <a:t>Work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for</a:t>
            </a:r>
            <a:r>
              <a:rPr sz="1600" b="1" spc="-5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b="1" spc="-65" dirty="0">
                <a:solidFill>
                  <a:srgbClr val="0F243E"/>
                </a:solidFill>
                <a:latin typeface="Times New Roman"/>
                <a:cs typeface="Times New Roman"/>
              </a:rPr>
              <a:t>You</a:t>
            </a:r>
            <a:endParaRPr sz="1600" dirty="0">
              <a:latin typeface="Times New Roman"/>
              <a:cs typeface="Times New Roman"/>
            </a:endParaRPr>
          </a:p>
          <a:p>
            <a:pPr marL="756285" lvl="1" indent="-286385">
              <a:spcBef>
                <a:spcPts val="30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0F243E"/>
                </a:solidFill>
                <a:latin typeface="Times New Roman"/>
                <a:cs typeface="Times New Roman"/>
              </a:rPr>
              <a:t>by </a:t>
            </a:r>
            <a:r>
              <a:rPr sz="1200" spc="-15" dirty="0">
                <a:solidFill>
                  <a:srgbClr val="0F243E"/>
                </a:solidFill>
                <a:latin typeface="Times New Roman"/>
                <a:cs typeface="Times New Roman"/>
              </a:rPr>
              <a:t>Vikram </a:t>
            </a:r>
            <a:r>
              <a:rPr sz="1200" dirty="0">
                <a:solidFill>
                  <a:srgbClr val="0F243E"/>
                </a:solidFill>
                <a:latin typeface="Times New Roman"/>
                <a:cs typeface="Times New Roman"/>
              </a:rPr>
              <a:t>Dhillon, </a:t>
            </a:r>
            <a:r>
              <a:rPr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David Metcalf, Max</a:t>
            </a:r>
            <a:r>
              <a:rPr sz="1200" spc="4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Hooper</a:t>
            </a:r>
            <a:endParaRPr sz="1200" dirty="0">
              <a:latin typeface="Times New Roman"/>
              <a:cs typeface="Times New Roman"/>
            </a:endParaRPr>
          </a:p>
          <a:p>
            <a:pPr lvl="1">
              <a:spcBef>
                <a:spcPts val="25"/>
              </a:spcBef>
              <a:buClr>
                <a:srgbClr val="0F243E"/>
              </a:buClr>
              <a:buFont typeface="Arial"/>
              <a:buChar char="–"/>
            </a:pPr>
            <a:endParaRPr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Ethereum,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tokens &amp; </a:t>
            </a:r>
            <a:r>
              <a:rPr sz="16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smart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contracts: Notes on getting</a:t>
            </a:r>
            <a:r>
              <a:rPr sz="1600" b="1" spc="19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started</a:t>
            </a:r>
            <a:endParaRPr sz="1600" dirty="0">
              <a:latin typeface="Times New Roman"/>
              <a:cs typeface="Times New Roman"/>
            </a:endParaRPr>
          </a:p>
          <a:p>
            <a:pPr marL="756285" lvl="1" indent="-286385">
              <a:spcBef>
                <a:spcPts val="30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0F243E"/>
                </a:solidFill>
                <a:latin typeface="Times New Roman"/>
                <a:cs typeface="Times New Roman"/>
              </a:rPr>
              <a:t>by </a:t>
            </a:r>
            <a:r>
              <a:rPr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Eugenio</a:t>
            </a:r>
            <a:r>
              <a:rPr sz="1200" spc="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F243E"/>
                </a:solidFill>
                <a:latin typeface="Times New Roman"/>
                <a:cs typeface="Times New Roman"/>
              </a:rPr>
              <a:t>Noyola</a:t>
            </a:r>
            <a:endParaRPr sz="1200" dirty="0">
              <a:latin typeface="Times New Roman"/>
              <a:cs typeface="Times New Roman"/>
            </a:endParaRPr>
          </a:p>
          <a:p>
            <a:pPr lvl="1">
              <a:spcBef>
                <a:spcPts val="30"/>
              </a:spcBef>
              <a:buClr>
                <a:srgbClr val="0F243E"/>
              </a:buClr>
              <a:buFont typeface="Arial"/>
              <a:buChar char="–"/>
            </a:pPr>
            <a:endParaRPr dirty="0">
              <a:latin typeface="Times New Roman"/>
              <a:cs typeface="Times New Roman"/>
            </a:endParaRPr>
          </a:p>
          <a:p>
            <a:pPr marL="355600" indent="-342900"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Distributed Ledger </a:t>
            </a:r>
            <a:r>
              <a:rPr sz="1600" b="1" spc="-20" dirty="0">
                <a:solidFill>
                  <a:srgbClr val="0F243E"/>
                </a:solidFill>
                <a:latin typeface="Times New Roman"/>
                <a:cs typeface="Times New Roman"/>
              </a:rPr>
              <a:t>Technology: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The Science of the</a:t>
            </a:r>
            <a:r>
              <a:rPr sz="1600" b="1" spc="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endParaRPr sz="1600" dirty="0">
              <a:latin typeface="Times New Roman"/>
              <a:cs typeface="Times New Roman"/>
            </a:endParaRPr>
          </a:p>
          <a:p>
            <a:pPr marL="756285" lvl="1" indent="-286385">
              <a:spcBef>
                <a:spcPts val="30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200" dirty="0">
                <a:solidFill>
                  <a:srgbClr val="0F243E"/>
                </a:solidFill>
                <a:latin typeface="Times New Roman"/>
                <a:cs typeface="Times New Roman"/>
              </a:rPr>
              <a:t>by </a:t>
            </a:r>
            <a:r>
              <a:rPr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Roger</a:t>
            </a:r>
            <a:r>
              <a:rPr sz="1200" spc="-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0F243E"/>
                </a:solidFill>
                <a:latin typeface="Times New Roman"/>
                <a:cs typeface="Times New Roman"/>
              </a:rPr>
              <a:t>Wattenhofer</a:t>
            </a:r>
            <a:endParaRPr sz="1200" dirty="0">
              <a:latin typeface="Times New Roman"/>
              <a:cs typeface="Times New Roman"/>
            </a:endParaRPr>
          </a:p>
          <a:p>
            <a:pPr lvl="1">
              <a:spcBef>
                <a:spcPts val="25"/>
              </a:spcBef>
              <a:buClr>
                <a:srgbClr val="0F243E"/>
              </a:buClr>
              <a:buFont typeface="Arial"/>
              <a:buChar char="–"/>
            </a:pPr>
            <a:endParaRPr dirty="0">
              <a:latin typeface="Times New Roman"/>
              <a:cs typeface="Times New Roman"/>
            </a:endParaRPr>
          </a:p>
          <a:p>
            <a:pPr marL="355600" indent="-342900"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The Book of Satoshi: The Collected </a:t>
            </a:r>
            <a:r>
              <a:rPr sz="16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Writings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od Bitcoin </a:t>
            </a:r>
            <a:r>
              <a:rPr sz="16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Creator </a:t>
            </a:r>
            <a:r>
              <a:rPr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Satoshi</a:t>
            </a:r>
            <a:r>
              <a:rPr sz="1600" b="1" spc="13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0F243E"/>
                </a:solidFill>
                <a:latin typeface="Times New Roman"/>
                <a:cs typeface="Times New Roman"/>
              </a:rPr>
              <a:t>Nakamoto</a:t>
            </a:r>
            <a:endParaRPr sz="1600" dirty="0">
              <a:latin typeface="Times New Roman"/>
              <a:cs typeface="Times New Roman"/>
            </a:endParaRPr>
          </a:p>
          <a:p>
            <a:pPr lvl="1">
              <a:spcBef>
                <a:spcPts val="25"/>
              </a:spcBef>
              <a:buClr>
                <a:srgbClr val="0F243E"/>
              </a:buClr>
              <a:buFont typeface="Arial"/>
              <a:buChar char="–"/>
            </a:pPr>
            <a:r>
              <a:rPr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By </a:t>
            </a:r>
            <a:r>
              <a:rPr sz="1200" dirty="0">
                <a:solidFill>
                  <a:srgbClr val="0F243E"/>
                </a:solidFill>
                <a:latin typeface="Times New Roman"/>
                <a:cs typeface="Times New Roman"/>
              </a:rPr>
              <a:t>Phil </a:t>
            </a:r>
            <a:r>
              <a:rPr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Champagne</a:t>
            </a:r>
            <a:endParaRPr lang="en-US" sz="1200" spc="-5" dirty="0">
              <a:solidFill>
                <a:srgbClr val="0F243E"/>
              </a:solidFill>
              <a:latin typeface="Times New Roman"/>
              <a:cs typeface="Times New Roman"/>
            </a:endParaRPr>
          </a:p>
          <a:p>
            <a:pPr lvl="1">
              <a:spcBef>
                <a:spcPts val="25"/>
              </a:spcBef>
              <a:buClr>
                <a:srgbClr val="0F243E"/>
              </a:buClr>
              <a:buFont typeface="Arial"/>
              <a:buChar char="–"/>
            </a:pPr>
            <a:endParaRPr lang="en-US" dirty="0">
              <a:latin typeface="Times New Roman"/>
              <a:cs typeface="Times New Roman"/>
            </a:endParaRPr>
          </a:p>
          <a:p>
            <a:pPr marL="355600" indent="-342900"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b="1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 Applications: A Hands-On Approach</a:t>
            </a:r>
            <a:endParaRPr lang="en-US" sz="1600" dirty="0">
              <a:latin typeface="Times New Roman"/>
              <a:cs typeface="Times New Roman"/>
            </a:endParaRPr>
          </a:p>
          <a:p>
            <a:pPr marL="756285" lvl="1" indent="-286385">
              <a:spcBef>
                <a:spcPts val="30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lang="en-US"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By </a:t>
            </a:r>
            <a:r>
              <a:rPr lang="en-US" sz="1200" dirty="0" err="1">
                <a:solidFill>
                  <a:srgbClr val="0F243E"/>
                </a:solidFill>
                <a:latin typeface="Times New Roman"/>
                <a:cs typeface="Times New Roman"/>
              </a:rPr>
              <a:t>Arshdeep</a:t>
            </a:r>
            <a:r>
              <a:rPr lang="en-US" sz="120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lang="en-US" sz="1200" dirty="0" err="1">
                <a:solidFill>
                  <a:srgbClr val="0F243E"/>
                </a:solidFill>
                <a:latin typeface="Times New Roman"/>
                <a:cs typeface="Times New Roman"/>
              </a:rPr>
              <a:t>Bahga</a:t>
            </a:r>
            <a:r>
              <a:rPr lang="en-US" sz="1200" dirty="0">
                <a:solidFill>
                  <a:srgbClr val="0F243E"/>
                </a:solidFill>
                <a:latin typeface="Times New Roman"/>
                <a:cs typeface="Times New Roman"/>
              </a:rPr>
              <a:t>, Vijay </a:t>
            </a:r>
            <a:r>
              <a:rPr lang="en-US" sz="1200" dirty="0" err="1">
                <a:solidFill>
                  <a:srgbClr val="0F243E"/>
                </a:solidFill>
                <a:latin typeface="Times New Roman"/>
                <a:cs typeface="Times New Roman"/>
              </a:rPr>
              <a:t>Madisetti</a:t>
            </a:r>
            <a:endParaRPr lang="en-US" sz="1200" dirty="0">
              <a:latin typeface="Times New Roman"/>
              <a:cs typeface="Times New Roman"/>
            </a:endParaRPr>
          </a:p>
          <a:p>
            <a:pPr lvl="1">
              <a:spcBef>
                <a:spcPts val="25"/>
              </a:spcBef>
              <a:buClr>
                <a:srgbClr val="0F243E"/>
              </a:buClr>
              <a:buFont typeface="Arial"/>
              <a:buChar char="–"/>
            </a:pPr>
            <a:endParaRPr lang="en-US" dirty="0">
              <a:latin typeface="Times New Roman"/>
              <a:cs typeface="Times New Roman"/>
            </a:endParaRPr>
          </a:p>
          <a:p>
            <a:pPr marL="355600" indent="-342900"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Building </a:t>
            </a:r>
            <a:r>
              <a:rPr lang="en-US" sz="1600" b="1" spc="-5" dirty="0" err="1">
                <a:solidFill>
                  <a:srgbClr val="0F243E"/>
                </a:solidFill>
                <a:latin typeface="Times New Roman"/>
                <a:cs typeface="Times New Roman"/>
              </a:rPr>
              <a:t>Blockchain</a:t>
            </a:r>
            <a:r>
              <a:rPr lang="en-US" sz="1600" b="1" spc="-5" dirty="0">
                <a:solidFill>
                  <a:srgbClr val="0F243E"/>
                </a:solidFill>
                <a:latin typeface="Times New Roman"/>
                <a:cs typeface="Times New Roman"/>
              </a:rPr>
              <a:t> Projects</a:t>
            </a:r>
            <a:endParaRPr lang="en-US" sz="1600" dirty="0">
              <a:latin typeface="Times New Roman"/>
              <a:cs typeface="Times New Roman"/>
            </a:endParaRPr>
          </a:p>
          <a:p>
            <a:pPr marL="756285" lvl="1" indent="-286385">
              <a:spcBef>
                <a:spcPts val="30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lang="en-US" sz="1200" spc="-5" dirty="0">
                <a:solidFill>
                  <a:srgbClr val="0F243E"/>
                </a:solidFill>
                <a:latin typeface="Times New Roman"/>
                <a:cs typeface="Times New Roman"/>
              </a:rPr>
              <a:t>By </a:t>
            </a:r>
            <a:r>
              <a:rPr lang="en-US" sz="1200" dirty="0">
                <a:solidFill>
                  <a:srgbClr val="0F243E"/>
                </a:solidFill>
                <a:latin typeface="Times New Roman"/>
                <a:cs typeface="Times New Roman"/>
              </a:rPr>
              <a:t>Narayan </a:t>
            </a:r>
            <a:r>
              <a:rPr lang="en-US" sz="1200" dirty="0" err="1">
                <a:solidFill>
                  <a:srgbClr val="0F243E"/>
                </a:solidFill>
                <a:latin typeface="Times New Roman"/>
                <a:cs typeface="Times New Roman"/>
              </a:rPr>
              <a:t>Prusty</a:t>
            </a:r>
            <a:endParaRPr lang="en-US" sz="1200" dirty="0">
              <a:latin typeface="Times New Roman"/>
              <a:cs typeface="Times New Roman"/>
            </a:endParaRPr>
          </a:p>
          <a:p>
            <a:pPr marL="756285" lvl="1" indent="-286385">
              <a:spcBef>
                <a:spcPts val="30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endParaRPr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0447901"/>
      </p:ext>
    </p:extLst>
  </p:cSld>
  <p:clrMapOvr>
    <a:masterClrMapping/>
  </p:clrMapOvr>
  <p:transition spd="slow">
    <p:wipe dir="r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Bitcoin: A Peer-to-Peer Electronic Cash System </a:t>
            </a:r>
            <a:r>
              <a:rPr lang="en-US" dirty="0">
                <a:solidFill>
                  <a:srgbClr val="0000FF"/>
                </a:solidFill>
                <a:hlinkClick r:id="rId2"/>
              </a:rPr>
              <a:t>https://bitcoin.org/bitcoin.pdf</a:t>
            </a:r>
            <a:endParaRPr lang="en-US" dirty="0">
              <a:solidFill>
                <a:srgbClr val="0000FF"/>
              </a:solidFill>
            </a:endParaRPr>
          </a:p>
          <a:p>
            <a:r>
              <a:rPr lang="en-US" dirty="0"/>
              <a:t>http://</a:t>
            </a:r>
            <a:r>
              <a:rPr lang="en-US" dirty="0" err="1"/>
              <a:t>coinmarketcap.com</a:t>
            </a:r>
            <a:endParaRPr lang="en-US" dirty="0"/>
          </a:p>
          <a:p>
            <a:r>
              <a:rPr lang="en-US" dirty="0" err="1"/>
              <a:t>Hashcash.org</a:t>
            </a:r>
            <a:endParaRPr lang="en-US" dirty="0"/>
          </a:p>
          <a:p>
            <a:r>
              <a:rPr lang="en-US" dirty="0" err="1"/>
              <a:t>IDCoins</a:t>
            </a:r>
            <a:r>
              <a:rPr lang="en-US" dirty="0"/>
              <a:t>: A Web of Trust Blockchain for Identity and Reputation, David V Duccini, http://</a:t>
            </a:r>
            <a:r>
              <a:rPr lang="en-US" dirty="0" err="1"/>
              <a:t>bit.ly</a:t>
            </a:r>
            <a:r>
              <a:rPr lang="en-US" dirty="0"/>
              <a:t>/</a:t>
            </a:r>
            <a:r>
              <a:rPr lang="en-US" dirty="0" err="1"/>
              <a:t>idcoins</a:t>
            </a:r>
            <a:endParaRPr lang="en-US" dirty="0"/>
          </a:p>
          <a:p>
            <a:r>
              <a:rPr lang="en-US" dirty="0"/>
              <a:t>“Mastering Bitcoin”, Andreas </a:t>
            </a:r>
            <a:r>
              <a:rPr lang="en-US" dirty="0" err="1"/>
              <a:t>M.Antonopoulos</a:t>
            </a:r>
            <a:r>
              <a:rPr lang="en-US" dirty="0"/>
              <a:t> , O’Reilly Media</a:t>
            </a:r>
          </a:p>
          <a:p>
            <a:r>
              <a:rPr lang="en-US" dirty="0">
                <a:hlinkClick r:id="rId3"/>
              </a:rPr>
              <a:t>http://www.bitcoinsecurity.org/2012/07/22/what-is-bitcoin/</a:t>
            </a:r>
            <a:endParaRPr lang="en-US" dirty="0"/>
          </a:p>
          <a:p>
            <a:r>
              <a:rPr lang="en-US" dirty="0">
                <a:hlinkClick r:id="rId4"/>
              </a:rPr>
              <a:t>https://www.weusecoins.com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798151"/>
      </p:ext>
    </p:extLst>
  </p:cSld>
  <p:clrMapOvr>
    <a:masterClrMapping/>
  </p:clrMapOvr>
  <p:transition spd="slow"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05923-0D2B-4CFF-8293-B3DFD17ED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1EB28-BFDD-44A1-9A1A-24A531585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1" y="1354593"/>
            <a:ext cx="8877300" cy="5139869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hlinkClick r:id="rId2"/>
              </a:rPr>
              <a:t>Bitcoin White Paper</a:t>
            </a:r>
            <a:r>
              <a:rPr lang="en-US" dirty="0"/>
              <a:t> – Satoshi Nakamoto</a:t>
            </a:r>
            <a:endParaRPr lang="en-US" dirty="0">
              <a:hlinkClick r:id="" action="ppaction://noaction"/>
            </a:endParaRPr>
          </a:p>
          <a:p>
            <a:r>
              <a:rPr lang="en-US" dirty="0">
                <a:hlinkClick r:id="" action="ppaction://noaction"/>
              </a:rPr>
              <a:t>Blockchain Demo</a:t>
            </a:r>
            <a:r>
              <a:rPr lang="en-US" dirty="0"/>
              <a:t> – Anders </a:t>
            </a:r>
            <a:r>
              <a:rPr lang="en-US" dirty="0" err="1"/>
              <a:t>Brownworth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Videos</a:t>
            </a:r>
            <a:endParaRPr lang="en-US" dirty="0"/>
          </a:p>
          <a:p>
            <a:r>
              <a:rPr lang="en-US" sz="3200" dirty="0"/>
              <a:t>“</a:t>
            </a:r>
            <a:r>
              <a:rPr lang="en-US" sz="3200" dirty="0" err="1"/>
              <a:t>Blockchain</a:t>
            </a:r>
            <a:r>
              <a:rPr lang="en-US" sz="3200" dirty="0"/>
              <a:t> 101 – A Visual Demo” - </a:t>
            </a:r>
            <a:r>
              <a:rPr lang="en-US" sz="3200" dirty="0">
                <a:hlinkClick r:id="rId4"/>
              </a:rPr>
              <a:t>https://www.youtube.com/watch?v=_160oMzblY8</a:t>
            </a:r>
            <a:endParaRPr lang="en-US" sz="3200" dirty="0"/>
          </a:p>
          <a:p>
            <a:r>
              <a:rPr lang="en-US" dirty="0" err="1">
                <a:hlinkClick r:id="rId5"/>
              </a:rPr>
              <a:t>Blockchain</a:t>
            </a:r>
            <a:r>
              <a:rPr lang="en-US" dirty="0">
                <a:hlinkClick r:id="rId5"/>
              </a:rPr>
              <a:t> for Business - An Introduction to </a:t>
            </a:r>
            <a:r>
              <a:rPr lang="en-US" dirty="0" err="1">
                <a:hlinkClick r:id="rId5"/>
              </a:rPr>
              <a:t>Hyperledger</a:t>
            </a:r>
            <a:r>
              <a:rPr lang="en-US" dirty="0">
                <a:hlinkClick r:id="rId5"/>
              </a:rPr>
              <a:t> Technologies</a:t>
            </a:r>
            <a:r>
              <a:rPr lang="en-US" dirty="0"/>
              <a:t> - edX.org</a:t>
            </a:r>
          </a:p>
          <a:p>
            <a:r>
              <a:rPr lang="en-US" dirty="0">
                <a:hlinkClick r:id="rId6"/>
              </a:rPr>
              <a:t>Ethereum White Paper</a:t>
            </a:r>
            <a:endParaRPr lang="en-US" dirty="0"/>
          </a:p>
          <a:p>
            <a:r>
              <a:rPr lang="en-US" dirty="0" err="1">
                <a:hlinkClick r:id="rId7"/>
              </a:rPr>
              <a:t>Guardtime</a:t>
            </a:r>
            <a:r>
              <a:rPr lang="en-US" dirty="0"/>
              <a:t> – Blockchain </a:t>
            </a:r>
            <a:r>
              <a:rPr lang="en-US" i="1" dirty="0"/>
              <a:t>like</a:t>
            </a:r>
            <a:r>
              <a:rPr lang="en-US" dirty="0"/>
              <a:t> official site</a:t>
            </a:r>
          </a:p>
          <a:p>
            <a:r>
              <a:rPr lang="en-US" dirty="0" err="1">
                <a:hlinkClick r:id="rId8"/>
              </a:rPr>
              <a:t>Hyperledger</a:t>
            </a:r>
            <a:r>
              <a:rPr lang="en-US" dirty="0">
                <a:hlinkClick r:id="rId8"/>
              </a:rPr>
              <a:t> official site</a:t>
            </a:r>
            <a:r>
              <a:rPr lang="en-US" dirty="0"/>
              <a:t> - Linux Foundation</a:t>
            </a:r>
          </a:p>
          <a:p>
            <a:r>
              <a:rPr lang="en-US" dirty="0">
                <a:hlinkClick r:id="rId9"/>
              </a:rPr>
              <a:t>IBM Blockchain for Business</a:t>
            </a:r>
            <a:r>
              <a:rPr lang="en-US" dirty="0"/>
              <a:t> – IBM Dev Center</a:t>
            </a:r>
          </a:p>
          <a:p>
            <a:r>
              <a:rPr lang="en-US" dirty="0">
                <a:hlinkClick r:id="rId10"/>
              </a:rPr>
              <a:t>IBM Blockchain Essentials Course</a:t>
            </a:r>
            <a:r>
              <a:rPr lang="en-US" dirty="0"/>
              <a:t> – IBM Dev Center</a:t>
            </a:r>
          </a:p>
          <a:p>
            <a:r>
              <a:rPr lang="en-US" dirty="0">
                <a:hlinkClick r:id="rId11"/>
              </a:rPr>
              <a:t>IBM Blockchain Foundation Developer</a:t>
            </a:r>
            <a:r>
              <a:rPr lang="en-US" dirty="0"/>
              <a:t> – IBM Dev Center</a:t>
            </a:r>
          </a:p>
        </p:txBody>
      </p:sp>
    </p:spTree>
    <p:extLst>
      <p:ext uri="{BB962C8B-B14F-4D97-AF65-F5344CB8AC3E}">
        <p14:creationId xmlns:p14="http://schemas.microsoft.com/office/powerpoint/2010/main" val="2408923548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350304"/>
            <a:ext cx="8305800" cy="564096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lang="en-US" sz="3600" spc="-8" dirty="0" err="1"/>
              <a:t>B</a:t>
            </a:r>
            <a:r>
              <a:rPr sz="3600" spc="-8" dirty="0" err="1"/>
              <a:t>lockchain</a:t>
            </a:r>
            <a:r>
              <a:rPr lang="en-US" sz="3600" spc="-8" dirty="0"/>
              <a:t>: Background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381000" y="1600200"/>
            <a:ext cx="9525000" cy="4170694"/>
          </a:xfrm>
          <a:prstGeom prst="rect">
            <a:avLst/>
          </a:prstGeom>
        </p:spPr>
        <p:txBody>
          <a:bodyPr vert="horz" wrap="square" lIns="0" tIns="40958" rIns="0" bIns="0" rtlCol="0">
            <a:spAutoFit/>
          </a:bodyPr>
          <a:lstStyle/>
          <a:p>
            <a:pPr marL="180975" indent="-171450">
              <a:spcBef>
                <a:spcPts val="323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5" dirty="0">
                <a:latin typeface="Calibri"/>
                <a:cs typeface="Calibri"/>
              </a:rPr>
              <a:t>We </a:t>
            </a:r>
            <a:r>
              <a:rPr sz="2800" spc="-19" dirty="0">
                <a:latin typeface="Calibri"/>
                <a:cs typeface="Calibri"/>
              </a:rPr>
              <a:t>have </a:t>
            </a:r>
            <a:r>
              <a:rPr sz="2800" spc="-4" dirty="0">
                <a:latin typeface="Calibri"/>
                <a:cs typeface="Calibri"/>
              </a:rPr>
              <a:t>some </a:t>
            </a:r>
            <a:r>
              <a:rPr sz="2800" spc="-11" dirty="0">
                <a:latin typeface="Calibri"/>
                <a:cs typeface="Calibri"/>
              </a:rPr>
              <a:t>distributed</a:t>
            </a:r>
            <a:r>
              <a:rPr sz="2800" spc="116" dirty="0">
                <a:latin typeface="Calibri"/>
                <a:cs typeface="Calibri"/>
              </a:rPr>
              <a:t> </a:t>
            </a:r>
            <a:r>
              <a:rPr sz="2800" spc="-23" dirty="0">
                <a:latin typeface="Calibri"/>
                <a:cs typeface="Calibri"/>
              </a:rPr>
              <a:t>system</a:t>
            </a:r>
            <a:r>
              <a:rPr lang="en-US" sz="2800" spc="-23" dirty="0">
                <a:latin typeface="Calibri"/>
                <a:cs typeface="Calibri"/>
              </a:rPr>
              <a:t> (P2P preferred)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244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5" dirty="0">
                <a:latin typeface="Calibri"/>
                <a:cs typeface="Calibri"/>
              </a:rPr>
              <a:t>We </a:t>
            </a:r>
            <a:r>
              <a:rPr sz="2800" spc="-4" dirty="0">
                <a:latin typeface="Calibri"/>
                <a:cs typeface="Calibri"/>
              </a:rPr>
              <a:t>need </a:t>
            </a:r>
            <a:r>
              <a:rPr sz="2800" spc="-15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all </a:t>
            </a:r>
            <a:r>
              <a:rPr sz="2800" spc="-8" dirty="0">
                <a:latin typeface="Calibri"/>
                <a:cs typeface="Calibri"/>
              </a:rPr>
              <a:t>agree </a:t>
            </a:r>
            <a:r>
              <a:rPr sz="2800" spc="-4" dirty="0">
                <a:latin typeface="Calibri"/>
                <a:cs typeface="Calibri"/>
              </a:rPr>
              <a:t>on the </a:t>
            </a:r>
            <a:r>
              <a:rPr sz="2800" spc="-23" dirty="0">
                <a:latin typeface="Calibri"/>
                <a:cs typeface="Calibri"/>
              </a:rPr>
              <a:t>state </a:t>
            </a:r>
            <a:r>
              <a:rPr sz="2800" dirty="0">
                <a:latin typeface="Calibri"/>
                <a:cs typeface="Calibri"/>
              </a:rPr>
              <a:t>of </a:t>
            </a:r>
            <a:r>
              <a:rPr sz="2800" spc="-8" dirty="0">
                <a:latin typeface="Calibri"/>
                <a:cs typeface="Calibri"/>
              </a:rPr>
              <a:t>some</a:t>
            </a:r>
            <a:r>
              <a:rPr sz="2800" spc="116" dirty="0">
                <a:latin typeface="Calibri"/>
                <a:cs typeface="Calibri"/>
              </a:rPr>
              <a:t> </a:t>
            </a:r>
            <a:r>
              <a:rPr sz="2800" spc="-23" dirty="0">
                <a:latin typeface="Calibri"/>
                <a:cs typeface="Calibri"/>
              </a:rPr>
              <a:t>system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38"/>
              </a:spcBef>
              <a:buFont typeface="Arial"/>
              <a:buChar char="•"/>
            </a:pPr>
            <a:endParaRPr sz="3200" dirty="0">
              <a:latin typeface="Times New Roman"/>
              <a:cs typeface="Times New Roman"/>
            </a:endParaRPr>
          </a:p>
          <a:p>
            <a:pPr marL="180975" indent="-171450">
              <a:spcBef>
                <a:spcPts val="4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5" dirty="0">
                <a:latin typeface="Calibri"/>
                <a:cs typeface="Calibri"/>
              </a:rPr>
              <a:t>We </a:t>
            </a:r>
            <a:r>
              <a:rPr sz="2800" dirty="0">
                <a:latin typeface="Calibri"/>
                <a:cs typeface="Calibri"/>
              </a:rPr>
              <a:t>all </a:t>
            </a:r>
            <a:r>
              <a:rPr sz="2800" spc="-8" dirty="0">
                <a:latin typeface="Calibri"/>
                <a:cs typeface="Calibri"/>
              </a:rPr>
              <a:t>agree </a:t>
            </a:r>
            <a:r>
              <a:rPr sz="2800" spc="-4" dirty="0">
                <a:latin typeface="Calibri"/>
                <a:cs typeface="Calibri"/>
              </a:rPr>
              <a:t>on the initial </a:t>
            </a:r>
            <a:r>
              <a:rPr sz="2800" spc="-23" dirty="0">
                <a:latin typeface="Calibri"/>
                <a:cs typeface="Calibri"/>
              </a:rPr>
              <a:t>state </a:t>
            </a:r>
            <a:r>
              <a:rPr sz="2800" spc="-4" dirty="0">
                <a:latin typeface="Calibri"/>
                <a:cs typeface="Calibri"/>
              </a:rPr>
              <a:t>of the</a:t>
            </a:r>
            <a:r>
              <a:rPr sz="2800" spc="83" dirty="0">
                <a:latin typeface="Calibri"/>
                <a:cs typeface="Calibri"/>
              </a:rPr>
              <a:t> </a:t>
            </a:r>
            <a:r>
              <a:rPr sz="2800" spc="-23" dirty="0">
                <a:latin typeface="Calibri"/>
                <a:cs typeface="Calibri"/>
              </a:rPr>
              <a:t>system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244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A </a:t>
            </a:r>
            <a:r>
              <a:rPr sz="2800" spc="-11" dirty="0">
                <a:latin typeface="Calibri"/>
                <a:cs typeface="Calibri"/>
              </a:rPr>
              <a:t>blockchain contains </a:t>
            </a:r>
            <a:r>
              <a:rPr sz="2800" spc="-4" dirty="0">
                <a:latin typeface="Calibri"/>
                <a:cs typeface="Calibri"/>
              </a:rPr>
              <a:t>a </a:t>
            </a:r>
            <a:r>
              <a:rPr sz="2800" spc="-11" dirty="0">
                <a:latin typeface="Calibri"/>
                <a:cs typeface="Calibri"/>
              </a:rPr>
              <a:t>history </a:t>
            </a:r>
            <a:r>
              <a:rPr sz="2800" spc="-4" dirty="0">
                <a:latin typeface="Calibri"/>
                <a:cs typeface="Calibri"/>
              </a:rPr>
              <a:t>of </a:t>
            </a:r>
            <a:r>
              <a:rPr sz="2800" spc="-8" dirty="0">
                <a:latin typeface="Calibri"/>
                <a:cs typeface="Calibri"/>
              </a:rPr>
              <a:t>individual</a:t>
            </a:r>
            <a:r>
              <a:rPr sz="2800" spc="135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transactions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251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Thus: </a:t>
            </a:r>
            <a:r>
              <a:rPr sz="2800" spc="-45" dirty="0">
                <a:latin typeface="Calibri"/>
                <a:cs typeface="Calibri"/>
              </a:rPr>
              <a:t>We </a:t>
            </a:r>
            <a:r>
              <a:rPr sz="2800" spc="-8" dirty="0">
                <a:latin typeface="Calibri"/>
                <a:cs typeface="Calibri"/>
              </a:rPr>
              <a:t>can </a:t>
            </a:r>
            <a:r>
              <a:rPr sz="2800" spc="-4" dirty="0">
                <a:latin typeface="Calibri"/>
                <a:cs typeface="Calibri"/>
              </a:rPr>
              <a:t>all </a:t>
            </a:r>
            <a:r>
              <a:rPr sz="2800" spc="-8" dirty="0">
                <a:latin typeface="Calibri"/>
                <a:cs typeface="Calibri"/>
              </a:rPr>
              <a:t>agree </a:t>
            </a:r>
            <a:r>
              <a:rPr sz="2800" spc="-4" dirty="0">
                <a:latin typeface="Calibri"/>
                <a:cs typeface="Calibri"/>
              </a:rPr>
              <a:t>on the </a:t>
            </a:r>
            <a:r>
              <a:rPr sz="2800" spc="-11" dirty="0">
                <a:latin typeface="Calibri"/>
                <a:cs typeface="Calibri"/>
              </a:rPr>
              <a:t>current </a:t>
            </a:r>
            <a:r>
              <a:rPr sz="2800" spc="-23" dirty="0">
                <a:latin typeface="Calibri"/>
                <a:cs typeface="Calibri"/>
              </a:rPr>
              <a:t>state </a:t>
            </a:r>
            <a:r>
              <a:rPr sz="2800" dirty="0">
                <a:latin typeface="Calibri"/>
                <a:cs typeface="Calibri"/>
              </a:rPr>
              <a:t>of </a:t>
            </a:r>
            <a:r>
              <a:rPr sz="2800" spc="-4" dirty="0">
                <a:latin typeface="Calibri"/>
                <a:cs typeface="Calibri"/>
              </a:rPr>
              <a:t>the</a:t>
            </a:r>
            <a:r>
              <a:rPr sz="2800" spc="146" dirty="0">
                <a:latin typeface="Calibri"/>
                <a:cs typeface="Calibri"/>
              </a:rPr>
              <a:t> </a:t>
            </a:r>
            <a:r>
              <a:rPr sz="2800" spc="-23" dirty="0">
                <a:latin typeface="Calibri"/>
                <a:cs typeface="Calibri"/>
              </a:rPr>
              <a:t>system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34"/>
              </a:spcBef>
            </a:pPr>
            <a:endParaRPr sz="3200" dirty="0">
              <a:latin typeface="Times New Roman"/>
              <a:cs typeface="Times New Roman"/>
            </a:endParaRPr>
          </a:p>
          <a:p>
            <a:pPr marL="9525"/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A </a:t>
            </a:r>
            <a:r>
              <a:rPr sz="2800" b="1" spc="-8" dirty="0">
                <a:solidFill>
                  <a:srgbClr val="FF0000"/>
                </a:solidFill>
                <a:latin typeface="Calibri"/>
                <a:cs typeface="Calibri"/>
              </a:rPr>
              <a:t>blockchain lets mutually-distrusting entities </a:t>
            </a:r>
            <a:r>
              <a:rPr sz="2800" b="1" spc="-11" dirty="0">
                <a:solidFill>
                  <a:srgbClr val="FF0000"/>
                </a:solidFill>
                <a:latin typeface="Calibri"/>
                <a:cs typeface="Calibri"/>
              </a:rPr>
              <a:t>agree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on</a:t>
            </a:r>
            <a:r>
              <a:rPr sz="2800" b="1" spc="199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23" dirty="0">
                <a:solidFill>
                  <a:srgbClr val="FF0000"/>
                </a:solidFill>
                <a:latin typeface="Calibri"/>
                <a:cs typeface="Calibri"/>
              </a:rPr>
              <a:t>history...</a:t>
            </a:r>
            <a:endParaRPr sz="2800" dirty="0">
              <a:latin typeface="Calibri"/>
              <a:cs typeface="Calibri"/>
            </a:endParaRPr>
          </a:p>
          <a:p>
            <a:pPr marL="9525">
              <a:spcBef>
                <a:spcPts val="251"/>
              </a:spcBef>
            </a:pPr>
            <a:r>
              <a:rPr sz="2800" b="1" spc="-15" dirty="0">
                <a:solidFill>
                  <a:srgbClr val="FF0000"/>
                </a:solidFill>
                <a:latin typeface="Calibri"/>
                <a:cs typeface="Calibri"/>
              </a:rPr>
              <a:t>...which </a:t>
            </a:r>
            <a:r>
              <a:rPr sz="2800" b="1" spc="-8" dirty="0">
                <a:solidFill>
                  <a:srgbClr val="FF0000"/>
                </a:solidFill>
                <a:latin typeface="Calibri"/>
                <a:cs typeface="Calibri"/>
              </a:rPr>
              <a:t>lets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them </a:t>
            </a:r>
            <a:r>
              <a:rPr sz="2800" b="1" spc="-11" dirty="0">
                <a:solidFill>
                  <a:srgbClr val="FF0000"/>
                </a:solidFill>
                <a:latin typeface="Calibri"/>
                <a:cs typeface="Calibri"/>
              </a:rPr>
              <a:t>agree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on the </a:t>
            </a:r>
            <a:r>
              <a:rPr sz="2800" b="1" spc="-23" dirty="0">
                <a:solidFill>
                  <a:srgbClr val="FF0000"/>
                </a:solidFill>
                <a:latin typeface="Calibri"/>
                <a:cs typeface="Calibri"/>
              </a:rPr>
              <a:t>state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of the </a:t>
            </a:r>
            <a:r>
              <a:rPr sz="2800" b="1" spc="-23" dirty="0">
                <a:solidFill>
                  <a:srgbClr val="FF0000"/>
                </a:solidFill>
                <a:latin typeface="Calibri"/>
                <a:cs typeface="Calibri"/>
              </a:rPr>
              <a:t>system</a:t>
            </a:r>
            <a:r>
              <a:rPr sz="2800" b="1" spc="1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34" dirty="0">
                <a:solidFill>
                  <a:srgbClr val="FF0000"/>
                </a:solidFill>
                <a:latin typeface="Calibri"/>
                <a:cs typeface="Calibri"/>
              </a:rPr>
              <a:t>now.</a:t>
            </a:r>
            <a:endParaRPr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3918360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99385" y="381000"/>
            <a:ext cx="7114512" cy="687207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400" spc="-23" dirty="0"/>
              <a:t>Why </a:t>
            </a:r>
            <a:r>
              <a:rPr lang="en-US" sz="4400" dirty="0"/>
              <a:t>I</a:t>
            </a:r>
            <a:r>
              <a:rPr sz="4400" dirty="0"/>
              <a:t>s </a:t>
            </a:r>
            <a:r>
              <a:rPr lang="en-US" sz="4400" dirty="0"/>
              <a:t>T</a:t>
            </a:r>
            <a:r>
              <a:rPr sz="4400" dirty="0"/>
              <a:t>his</a:t>
            </a:r>
            <a:r>
              <a:rPr sz="4400" spc="-34" dirty="0"/>
              <a:t> </a:t>
            </a:r>
            <a:r>
              <a:rPr lang="en-US" sz="4400" spc="-8" dirty="0"/>
              <a:t>I</a:t>
            </a:r>
            <a:r>
              <a:rPr sz="4400" spc="-8" dirty="0"/>
              <a:t>mportant?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685800" y="1600200"/>
            <a:ext cx="8763000" cy="4565513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180975" indent="-171450">
              <a:spcBef>
                <a:spcPts val="581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8" dirty="0">
                <a:latin typeface="Calibri"/>
                <a:cs typeface="Calibri"/>
              </a:rPr>
              <a:t>Example:</a:t>
            </a:r>
            <a:r>
              <a:rPr sz="2800" spc="-4" dirty="0">
                <a:latin typeface="Calibri"/>
                <a:cs typeface="Calibri"/>
              </a:rPr>
              <a:t> </a:t>
            </a:r>
            <a:r>
              <a:rPr sz="2800" spc="-11" dirty="0">
                <a:latin typeface="Calibri"/>
                <a:cs typeface="Calibri"/>
              </a:rPr>
              <a:t>Bitcoin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8" dirty="0">
                <a:latin typeface="Calibri"/>
                <a:cs typeface="Calibri"/>
              </a:rPr>
              <a:t>Suppose </a:t>
            </a:r>
            <a:r>
              <a:rPr sz="2800" spc="-4" dirty="0">
                <a:latin typeface="Calibri"/>
                <a:cs typeface="Calibri"/>
              </a:rPr>
              <a:t>I </a:t>
            </a:r>
            <a:r>
              <a:rPr sz="2800" spc="-11" dirty="0">
                <a:latin typeface="Calibri"/>
                <a:cs typeface="Calibri"/>
              </a:rPr>
              <a:t>want to </a:t>
            </a:r>
            <a:r>
              <a:rPr sz="2800" spc="-19" dirty="0">
                <a:latin typeface="Calibri"/>
                <a:cs typeface="Calibri"/>
              </a:rPr>
              <a:t>transfer </a:t>
            </a:r>
            <a:r>
              <a:rPr sz="2800" spc="-4" dirty="0">
                <a:latin typeface="Calibri"/>
                <a:cs typeface="Calibri"/>
              </a:rPr>
              <a:t>100 </a:t>
            </a:r>
            <a:r>
              <a:rPr lang="en-US" sz="2800" spc="-34" dirty="0">
                <a:latin typeface="Calibri"/>
                <a:cs typeface="Calibri"/>
              </a:rPr>
              <a:t>Bitcoins</a:t>
            </a:r>
            <a:r>
              <a:rPr sz="2800" spc="-34" dirty="0">
                <a:latin typeface="Calibri"/>
                <a:cs typeface="Calibri"/>
              </a:rPr>
              <a:t> </a:t>
            </a:r>
            <a:r>
              <a:rPr sz="2800" spc="-11" dirty="0">
                <a:latin typeface="Calibri"/>
                <a:cs typeface="Calibri"/>
              </a:rPr>
              <a:t>to</a:t>
            </a:r>
            <a:r>
              <a:rPr sz="2800" spc="135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you.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495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56" dirty="0">
                <a:latin typeface="Calibri"/>
                <a:cs typeface="Calibri"/>
              </a:rPr>
              <a:t>You </a:t>
            </a:r>
            <a:r>
              <a:rPr sz="2800" spc="-4" dirty="0">
                <a:latin typeface="Calibri"/>
                <a:cs typeface="Calibri"/>
              </a:rPr>
              <a:t>need </a:t>
            </a:r>
            <a:r>
              <a:rPr sz="2800" spc="-15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know whether </a:t>
            </a:r>
            <a:r>
              <a:rPr sz="2800" spc="-19" dirty="0">
                <a:latin typeface="Calibri"/>
                <a:cs typeface="Calibri"/>
              </a:rPr>
              <a:t>my </a:t>
            </a:r>
            <a:r>
              <a:rPr sz="2800" spc="-8" dirty="0">
                <a:latin typeface="Calibri"/>
                <a:cs typeface="Calibri"/>
              </a:rPr>
              <a:t>account has </a:t>
            </a:r>
            <a:r>
              <a:rPr sz="2800" spc="-4" dirty="0">
                <a:latin typeface="Calibri"/>
                <a:cs typeface="Calibri"/>
              </a:rPr>
              <a:t>100 </a:t>
            </a:r>
            <a:r>
              <a:rPr lang="en-US" sz="2800" spc="-34" dirty="0">
                <a:latin typeface="Calibri"/>
                <a:cs typeface="Calibri"/>
              </a:rPr>
              <a:t>Bitcoins</a:t>
            </a:r>
            <a:r>
              <a:rPr sz="2800" spc="-34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in</a:t>
            </a:r>
            <a:r>
              <a:rPr sz="2800" spc="206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it.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499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15" dirty="0">
                <a:latin typeface="Calibri"/>
                <a:cs typeface="Calibri"/>
              </a:rPr>
              <a:t>For </a:t>
            </a:r>
            <a:r>
              <a:rPr sz="2800" spc="-4" dirty="0">
                <a:latin typeface="Calibri"/>
                <a:cs typeface="Calibri"/>
              </a:rPr>
              <a:t>that, </a:t>
            </a:r>
            <a:r>
              <a:rPr sz="2800" spc="-15" dirty="0">
                <a:latin typeface="Calibri"/>
                <a:cs typeface="Calibri"/>
              </a:rPr>
              <a:t>you </a:t>
            </a:r>
            <a:r>
              <a:rPr sz="2800" spc="-8" dirty="0">
                <a:latin typeface="Calibri"/>
                <a:cs typeface="Calibri"/>
              </a:rPr>
              <a:t>need </a:t>
            </a:r>
            <a:r>
              <a:rPr sz="2800" spc="-15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know the </a:t>
            </a:r>
            <a:r>
              <a:rPr sz="2800" spc="-11" dirty="0">
                <a:latin typeface="Calibri"/>
                <a:cs typeface="Calibri"/>
              </a:rPr>
              <a:t>current </a:t>
            </a:r>
            <a:r>
              <a:rPr sz="2800" spc="-23" dirty="0">
                <a:latin typeface="Calibri"/>
                <a:cs typeface="Calibri"/>
              </a:rPr>
              <a:t>state </a:t>
            </a:r>
            <a:r>
              <a:rPr sz="2800" dirty="0">
                <a:latin typeface="Calibri"/>
                <a:cs typeface="Calibri"/>
              </a:rPr>
              <a:t>of </a:t>
            </a:r>
            <a:r>
              <a:rPr sz="2800" spc="-4" dirty="0">
                <a:latin typeface="Calibri"/>
                <a:cs typeface="Calibri"/>
              </a:rPr>
              <a:t>the</a:t>
            </a:r>
            <a:r>
              <a:rPr sz="2800" spc="153" dirty="0">
                <a:latin typeface="Calibri"/>
                <a:cs typeface="Calibri"/>
              </a:rPr>
              <a:t> </a:t>
            </a:r>
            <a:r>
              <a:rPr sz="2800" spc="-19" dirty="0">
                <a:latin typeface="Calibri"/>
                <a:cs typeface="Calibri"/>
              </a:rPr>
              <a:t>system.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26"/>
              </a:spcBef>
              <a:buFont typeface="Arial"/>
              <a:buChar char="•"/>
            </a:pPr>
            <a:endParaRPr sz="3600" dirty="0">
              <a:latin typeface="Times New Roman"/>
              <a:cs typeface="Times New Roman"/>
            </a:endParaRPr>
          </a:p>
          <a:p>
            <a:pPr marL="180975" indent="-171450">
              <a:buFont typeface="Arial"/>
              <a:buChar char="•"/>
              <a:tabLst>
                <a:tab pos="180975" algn="l"/>
              </a:tabLst>
            </a:pPr>
            <a:r>
              <a:rPr sz="2800" spc="-8" dirty="0">
                <a:latin typeface="Calibri"/>
                <a:cs typeface="Calibri"/>
              </a:rPr>
              <a:t>Note: </a:t>
            </a:r>
            <a:r>
              <a:rPr sz="2800" spc="-53" dirty="0">
                <a:latin typeface="Calibri"/>
                <a:cs typeface="Calibri"/>
              </a:rPr>
              <a:t>You </a:t>
            </a:r>
            <a:r>
              <a:rPr sz="2800" spc="-4" dirty="0">
                <a:latin typeface="Calibri"/>
                <a:cs typeface="Calibri"/>
              </a:rPr>
              <a:t>need </a:t>
            </a:r>
            <a:r>
              <a:rPr sz="2800" spc="-15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know the </a:t>
            </a:r>
            <a:r>
              <a:rPr sz="2800" b="1" spc="-11" dirty="0">
                <a:latin typeface="Calibri"/>
                <a:cs typeface="Calibri"/>
              </a:rPr>
              <a:t>current</a:t>
            </a:r>
            <a:r>
              <a:rPr sz="2800" b="1" spc="109" dirty="0">
                <a:latin typeface="Calibri"/>
                <a:cs typeface="Calibri"/>
              </a:rPr>
              <a:t> </a:t>
            </a:r>
            <a:r>
              <a:rPr sz="2800" spc="-23" dirty="0">
                <a:latin typeface="Calibri"/>
                <a:cs typeface="Calibri"/>
              </a:rPr>
              <a:t>state</a:t>
            </a:r>
            <a:endParaRPr sz="2800" dirty="0">
              <a:latin typeface="Calibri"/>
              <a:cs typeface="Calibri"/>
            </a:endParaRPr>
          </a:p>
          <a:p>
            <a:pPr marL="523875" marR="3810" lvl="1" indent="-171450">
              <a:lnSpc>
                <a:spcPct val="150000"/>
              </a:lnSpc>
              <a:spcBef>
                <a:spcPts val="431"/>
              </a:spcBef>
              <a:buFont typeface="Arial"/>
              <a:buChar char="•"/>
              <a:tabLst>
                <a:tab pos="524351" algn="l"/>
              </a:tabLst>
            </a:pPr>
            <a:r>
              <a:rPr sz="2400" dirty="0">
                <a:latin typeface="Calibri"/>
                <a:cs typeface="Calibri"/>
              </a:rPr>
              <a:t>If </a:t>
            </a:r>
            <a:r>
              <a:rPr sz="2400" spc="-15" dirty="0">
                <a:latin typeface="Calibri"/>
                <a:cs typeface="Calibri"/>
              </a:rPr>
              <a:t>you’re </a:t>
            </a:r>
            <a:r>
              <a:rPr sz="2400" dirty="0">
                <a:latin typeface="Calibri"/>
                <a:cs typeface="Calibri"/>
              </a:rPr>
              <a:t>looking </a:t>
            </a:r>
            <a:r>
              <a:rPr sz="2400" spc="-11" dirty="0">
                <a:latin typeface="Calibri"/>
                <a:cs typeface="Calibri"/>
              </a:rPr>
              <a:t>at </a:t>
            </a:r>
            <a:r>
              <a:rPr sz="2400" dirty="0">
                <a:latin typeface="Calibri"/>
                <a:cs typeface="Calibri"/>
              </a:rPr>
              <a:t>an </a:t>
            </a:r>
            <a:r>
              <a:rPr sz="2400" spc="-4" dirty="0">
                <a:latin typeface="Calibri"/>
                <a:cs typeface="Calibri"/>
              </a:rPr>
              <a:t>old </a:t>
            </a:r>
            <a:r>
              <a:rPr sz="2400" spc="-19" dirty="0">
                <a:latin typeface="Calibri"/>
                <a:cs typeface="Calibri"/>
              </a:rPr>
              <a:t>state </a:t>
            </a:r>
            <a:r>
              <a:rPr sz="2400" spc="-4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5" dirty="0">
                <a:latin typeface="Calibri"/>
                <a:cs typeface="Calibri"/>
              </a:rPr>
              <a:t>system, </a:t>
            </a:r>
            <a:r>
              <a:rPr sz="2400" dirty="0">
                <a:latin typeface="Calibri"/>
                <a:cs typeface="Calibri"/>
              </a:rPr>
              <a:t>I </a:t>
            </a:r>
            <a:r>
              <a:rPr sz="2400" spc="-4" dirty="0">
                <a:latin typeface="Calibri"/>
                <a:cs typeface="Calibri"/>
              </a:rPr>
              <a:t>might be </a:t>
            </a:r>
            <a:r>
              <a:rPr sz="2400" spc="-8" dirty="0">
                <a:latin typeface="Calibri"/>
                <a:cs typeface="Calibri"/>
              </a:rPr>
              <a:t>paying you </a:t>
            </a:r>
            <a:r>
              <a:rPr sz="2400" dirty="0">
                <a:latin typeface="Calibri"/>
                <a:cs typeface="Calibri"/>
              </a:rPr>
              <a:t>with </a:t>
            </a:r>
            <a:r>
              <a:rPr sz="2400" spc="-4" dirty="0">
                <a:latin typeface="Calibri"/>
                <a:cs typeface="Calibri"/>
              </a:rPr>
              <a:t>money </a:t>
            </a:r>
            <a:r>
              <a:rPr sz="2400" spc="-15" dirty="0">
                <a:latin typeface="Calibri"/>
                <a:cs typeface="Calibri"/>
              </a:rPr>
              <a:t>I’ve </a:t>
            </a:r>
            <a:r>
              <a:rPr sz="2400" spc="-4" dirty="0">
                <a:latin typeface="Calibri"/>
                <a:cs typeface="Calibri"/>
              </a:rPr>
              <a:t>already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spent!</a:t>
            </a:r>
            <a:endParaRPr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7603845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381000"/>
            <a:ext cx="9448800" cy="640296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8" dirty="0"/>
              <a:t>What </a:t>
            </a:r>
            <a:r>
              <a:rPr lang="en-US" sz="4000" spc="-11" dirty="0"/>
              <a:t>P</a:t>
            </a:r>
            <a:r>
              <a:rPr sz="4000" spc="-11" dirty="0"/>
              <a:t>roblem </a:t>
            </a:r>
            <a:r>
              <a:rPr lang="en-US" sz="4000" dirty="0"/>
              <a:t>D</a:t>
            </a:r>
            <a:r>
              <a:rPr sz="4000" dirty="0"/>
              <a:t>oes a </a:t>
            </a:r>
            <a:r>
              <a:rPr lang="en-US" sz="4000" spc="-11" dirty="0" err="1"/>
              <a:t>B</a:t>
            </a:r>
            <a:r>
              <a:rPr sz="4000" spc="-11" dirty="0" err="1"/>
              <a:t>lockchain</a:t>
            </a:r>
            <a:r>
              <a:rPr sz="4000" dirty="0"/>
              <a:t> </a:t>
            </a:r>
            <a:r>
              <a:rPr lang="en-US" sz="4000" spc="-8" dirty="0"/>
              <a:t>S</a:t>
            </a:r>
            <a:r>
              <a:rPr sz="4000" spc="-8" dirty="0"/>
              <a:t>olve?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609600" y="1371600"/>
            <a:ext cx="8839200" cy="4872968"/>
          </a:xfrm>
          <a:prstGeom prst="rect">
            <a:avLst/>
          </a:prstGeom>
        </p:spPr>
        <p:txBody>
          <a:bodyPr vert="horz" wrap="square" lIns="0" tIns="70961" rIns="0" bIns="0" rtlCol="0">
            <a:spAutoFit/>
          </a:bodyPr>
          <a:lstStyle/>
          <a:p>
            <a:pPr marL="9525" marR="3810">
              <a:spcBef>
                <a:spcPts val="0"/>
              </a:spcBef>
              <a:spcAft>
                <a:spcPts val="0"/>
              </a:spcAft>
            </a:pPr>
            <a:r>
              <a:rPr sz="2800" i="1" spc="-4" dirty="0">
                <a:latin typeface="Calibri"/>
                <a:cs typeface="Calibri"/>
              </a:rPr>
              <a:t>A </a:t>
            </a:r>
            <a:r>
              <a:rPr sz="2800" i="1" spc="-8" dirty="0">
                <a:latin typeface="Calibri"/>
                <a:cs typeface="Calibri"/>
              </a:rPr>
              <a:t>blockchain lets </a:t>
            </a:r>
            <a:r>
              <a:rPr sz="2800" i="1" spc="-4" dirty="0">
                <a:latin typeface="Calibri"/>
                <a:cs typeface="Calibri"/>
              </a:rPr>
              <a:t>us agree on the </a:t>
            </a:r>
            <a:r>
              <a:rPr sz="2800" i="1" spc="-19" dirty="0">
                <a:latin typeface="Calibri"/>
                <a:cs typeface="Calibri"/>
              </a:rPr>
              <a:t>state </a:t>
            </a:r>
            <a:r>
              <a:rPr sz="2800" i="1" spc="-4" dirty="0">
                <a:latin typeface="Calibri"/>
                <a:cs typeface="Calibri"/>
              </a:rPr>
              <a:t>of the </a:t>
            </a:r>
            <a:r>
              <a:rPr sz="2800" i="1" spc="-15" dirty="0">
                <a:latin typeface="Calibri"/>
                <a:cs typeface="Calibri"/>
              </a:rPr>
              <a:t>system, </a:t>
            </a:r>
            <a:r>
              <a:rPr sz="2800" i="1" spc="-11" dirty="0">
                <a:latin typeface="Calibri"/>
                <a:cs typeface="Calibri"/>
              </a:rPr>
              <a:t>even </a:t>
            </a:r>
            <a:r>
              <a:rPr sz="2800" i="1" spc="-4" dirty="0">
                <a:latin typeface="Calibri"/>
                <a:cs typeface="Calibri"/>
              </a:rPr>
              <a:t>if</a:t>
            </a:r>
            <a:r>
              <a:rPr lang="en-US" sz="2800" i="1" spc="-4" dirty="0">
                <a:latin typeface="Calibri"/>
                <a:cs typeface="Calibri"/>
              </a:rPr>
              <a:t> there are millions of us, and</a:t>
            </a:r>
            <a:r>
              <a:rPr sz="2800" i="1" spc="-4" dirty="0">
                <a:latin typeface="Calibri"/>
                <a:cs typeface="Calibri"/>
              </a:rPr>
              <a:t> we don’t all </a:t>
            </a:r>
            <a:r>
              <a:rPr sz="2800" i="1" spc="-8" dirty="0">
                <a:latin typeface="Calibri"/>
                <a:cs typeface="Calibri"/>
              </a:rPr>
              <a:t>trust each</a:t>
            </a:r>
            <a:r>
              <a:rPr sz="2800" i="1" spc="11" dirty="0">
                <a:latin typeface="Calibri"/>
                <a:cs typeface="Calibri"/>
              </a:rPr>
              <a:t> </a:t>
            </a:r>
            <a:r>
              <a:rPr sz="2800" i="1" spc="-8" dirty="0">
                <a:latin typeface="Calibri"/>
                <a:cs typeface="Calibri"/>
              </a:rPr>
              <a:t>other!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600"/>
              </a:spcBef>
              <a:spcAft>
                <a:spcPts val="0"/>
              </a:spcAft>
              <a:buFont typeface="Arial"/>
              <a:buChar char="•"/>
              <a:tabLst>
                <a:tab pos="180975" algn="l"/>
              </a:tabLst>
            </a:pPr>
            <a:r>
              <a:rPr sz="2800" spc="-8" dirty="0">
                <a:latin typeface="Calibri"/>
                <a:cs typeface="Calibri"/>
              </a:rPr>
              <a:t>Ultimate goal: </a:t>
            </a:r>
            <a:r>
              <a:rPr sz="2800" spc="-41" dirty="0">
                <a:latin typeface="Calibri"/>
                <a:cs typeface="Calibri"/>
              </a:rPr>
              <a:t>We </a:t>
            </a:r>
            <a:r>
              <a:rPr sz="2800" spc="-4" dirty="0">
                <a:latin typeface="Calibri"/>
                <a:cs typeface="Calibri"/>
              </a:rPr>
              <a:t>all need </a:t>
            </a:r>
            <a:r>
              <a:rPr sz="2800" spc="-11" dirty="0">
                <a:latin typeface="Calibri"/>
                <a:cs typeface="Calibri"/>
              </a:rPr>
              <a:t>to </a:t>
            </a:r>
            <a:r>
              <a:rPr sz="2800" spc="-8" dirty="0">
                <a:latin typeface="Calibri"/>
                <a:cs typeface="Calibri"/>
              </a:rPr>
              <a:t>agree </a:t>
            </a:r>
            <a:r>
              <a:rPr sz="2800" spc="-4" dirty="0">
                <a:latin typeface="Calibri"/>
                <a:cs typeface="Calibri"/>
              </a:rPr>
              <a:t>on the </a:t>
            </a:r>
            <a:r>
              <a:rPr sz="2800" spc="-23" dirty="0">
                <a:latin typeface="Calibri"/>
                <a:cs typeface="Calibri"/>
              </a:rPr>
              <a:t>state </a:t>
            </a:r>
            <a:r>
              <a:rPr sz="2800" spc="-4" dirty="0">
                <a:latin typeface="Calibri"/>
                <a:cs typeface="Calibri"/>
              </a:rPr>
              <a:t>of </a:t>
            </a:r>
            <a:r>
              <a:rPr sz="2800" dirty="0">
                <a:latin typeface="Calibri"/>
                <a:cs typeface="Calibri"/>
              </a:rPr>
              <a:t>some</a:t>
            </a:r>
            <a:r>
              <a:rPr sz="2800" spc="229" dirty="0">
                <a:latin typeface="Calibri"/>
                <a:cs typeface="Calibri"/>
              </a:rPr>
              <a:t> </a:t>
            </a:r>
            <a:r>
              <a:rPr sz="2800" spc="-19" dirty="0">
                <a:latin typeface="Calibri"/>
                <a:cs typeface="Calibri"/>
              </a:rPr>
              <a:t>system.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How </a:t>
            </a:r>
            <a:r>
              <a:rPr sz="2400" dirty="0">
                <a:latin typeface="Calibri"/>
                <a:cs typeface="Calibri"/>
              </a:rPr>
              <a:t>much </a:t>
            </a:r>
            <a:r>
              <a:rPr lang="en-US" sz="2400" spc="-30" dirty="0">
                <a:latin typeface="Calibri"/>
                <a:cs typeface="Calibri"/>
              </a:rPr>
              <a:t>Bitcoins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 each </a:t>
            </a:r>
            <a:r>
              <a:rPr sz="2400" spc="-8" dirty="0">
                <a:latin typeface="Calibri"/>
                <a:cs typeface="Calibri"/>
              </a:rPr>
              <a:t>account?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524351" algn="l"/>
              </a:tabLst>
            </a:pPr>
            <a:r>
              <a:rPr sz="2400" dirty="0">
                <a:latin typeface="Calibri"/>
                <a:cs typeface="Calibri"/>
              </a:rPr>
              <a:t>Who </a:t>
            </a:r>
            <a:r>
              <a:rPr sz="2400" spc="-4" dirty="0">
                <a:latin typeface="Calibri"/>
                <a:cs typeface="Calibri"/>
              </a:rPr>
              <a:t>owns </a:t>
            </a:r>
            <a:r>
              <a:rPr sz="2400" dirty="0">
                <a:latin typeface="Calibri"/>
                <a:cs typeface="Calibri"/>
              </a:rPr>
              <a:t>which</a:t>
            </a:r>
            <a:r>
              <a:rPr sz="2400" spc="-11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property?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524351" algn="l"/>
              </a:tabLst>
            </a:pPr>
            <a:r>
              <a:rPr sz="2400" spc="-11" dirty="0">
                <a:latin typeface="Calibri"/>
                <a:cs typeface="Calibri"/>
              </a:rPr>
              <a:t>What’s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8" dirty="0">
                <a:latin typeface="Calibri"/>
                <a:cs typeface="Calibri"/>
              </a:rPr>
              <a:t>current </a:t>
            </a:r>
            <a:r>
              <a:rPr sz="2400" spc="-19" dirty="0">
                <a:latin typeface="Calibri"/>
                <a:cs typeface="Calibri"/>
              </a:rPr>
              <a:t>state </a:t>
            </a:r>
            <a:r>
              <a:rPr sz="2400" spc="-4" dirty="0">
                <a:latin typeface="Calibri"/>
                <a:cs typeface="Calibri"/>
              </a:rPr>
              <a:t>of </a:t>
            </a:r>
            <a:r>
              <a:rPr sz="2400" spc="-19" dirty="0">
                <a:latin typeface="Calibri"/>
                <a:cs typeface="Calibri"/>
              </a:rPr>
              <a:t>my</a:t>
            </a:r>
            <a:r>
              <a:rPr sz="2400" spc="-8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program?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600"/>
              </a:spcBef>
              <a:spcAft>
                <a:spcPts val="0"/>
              </a:spcAft>
              <a:buFont typeface="Arial"/>
              <a:buChar char="•"/>
              <a:tabLst>
                <a:tab pos="180975" algn="l"/>
              </a:tabLst>
            </a:pPr>
            <a:r>
              <a:rPr sz="2800" spc="-41" dirty="0">
                <a:latin typeface="Calibri"/>
                <a:cs typeface="Calibri"/>
              </a:rPr>
              <a:t>We </a:t>
            </a:r>
            <a:r>
              <a:rPr sz="2800" spc="-8" dirty="0">
                <a:latin typeface="Calibri"/>
                <a:cs typeface="Calibri"/>
              </a:rPr>
              <a:t>can </a:t>
            </a:r>
            <a:r>
              <a:rPr sz="2800" spc="-4" dirty="0">
                <a:latin typeface="Calibri"/>
                <a:cs typeface="Calibri"/>
              </a:rPr>
              <a:t>all </a:t>
            </a:r>
            <a:r>
              <a:rPr sz="2800" spc="-8" dirty="0">
                <a:latin typeface="Calibri"/>
                <a:cs typeface="Calibri"/>
              </a:rPr>
              <a:t>agree </a:t>
            </a:r>
            <a:r>
              <a:rPr sz="2800" spc="-4" dirty="0">
                <a:latin typeface="Calibri"/>
                <a:cs typeface="Calibri"/>
              </a:rPr>
              <a:t>on </a:t>
            </a:r>
            <a:r>
              <a:rPr sz="2800" spc="-8" dirty="0">
                <a:latin typeface="Calibri"/>
                <a:cs typeface="Calibri"/>
              </a:rPr>
              <a:t>that </a:t>
            </a:r>
            <a:r>
              <a:rPr sz="2800" spc="-4" dirty="0">
                <a:latin typeface="Calibri"/>
                <a:cs typeface="Calibri"/>
              </a:rPr>
              <a:t>if </a:t>
            </a:r>
            <a:r>
              <a:rPr sz="2800" spc="-8" dirty="0">
                <a:latin typeface="Calibri"/>
                <a:cs typeface="Calibri"/>
              </a:rPr>
              <a:t>we </a:t>
            </a:r>
            <a:r>
              <a:rPr lang="en-US" sz="2800" spc="-8" dirty="0">
                <a:latin typeface="Calibri"/>
                <a:cs typeface="Calibri"/>
              </a:rPr>
              <a:t>all </a:t>
            </a:r>
            <a:r>
              <a:rPr sz="2800" spc="-8" dirty="0">
                <a:latin typeface="Calibri"/>
                <a:cs typeface="Calibri"/>
              </a:rPr>
              <a:t>agree </a:t>
            </a:r>
            <a:r>
              <a:rPr sz="2800" spc="-4" dirty="0">
                <a:latin typeface="Calibri"/>
                <a:cs typeface="Calibri"/>
              </a:rPr>
              <a:t>on</a:t>
            </a:r>
            <a:r>
              <a:rPr sz="2800" spc="180" dirty="0">
                <a:latin typeface="Calibri"/>
                <a:cs typeface="Calibri"/>
              </a:rPr>
              <a:t> </a:t>
            </a:r>
            <a:r>
              <a:rPr sz="2800" spc="-26" dirty="0">
                <a:latin typeface="Calibri"/>
                <a:cs typeface="Calibri"/>
              </a:rPr>
              <a:t>history.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600"/>
              </a:spcBef>
              <a:spcAft>
                <a:spcPts val="0"/>
              </a:spcAft>
              <a:buFont typeface="Arial"/>
              <a:buChar char="•"/>
              <a:tabLst>
                <a:tab pos="524351" algn="l"/>
              </a:tabLst>
            </a:pPr>
            <a:r>
              <a:rPr sz="2400" spc="-4" dirty="0">
                <a:latin typeface="Calibri"/>
                <a:cs typeface="Calibri"/>
              </a:rPr>
              <a:t>Starting </a:t>
            </a:r>
            <a:r>
              <a:rPr sz="2400" spc="-19" dirty="0">
                <a:latin typeface="Calibri"/>
                <a:cs typeface="Calibri"/>
              </a:rPr>
              <a:t>state </a:t>
            </a:r>
            <a:r>
              <a:rPr sz="2400" dirty="0">
                <a:latin typeface="Calibri"/>
                <a:cs typeface="Calibri"/>
              </a:rPr>
              <a:t>+ </a:t>
            </a:r>
            <a:r>
              <a:rPr sz="2400" spc="-8" dirty="0">
                <a:latin typeface="Calibri"/>
                <a:cs typeface="Calibri"/>
              </a:rPr>
              <a:t>history </a:t>
            </a:r>
            <a:r>
              <a:rPr sz="2400" dirty="0">
                <a:latin typeface="Wingdings"/>
                <a:cs typeface="Wingdings"/>
              </a:rPr>
              <a:t>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8" dirty="0">
                <a:latin typeface="Calibri"/>
                <a:cs typeface="Calibri"/>
              </a:rPr>
              <a:t>current</a:t>
            </a:r>
            <a:r>
              <a:rPr sz="2400" spc="-68" dirty="0">
                <a:latin typeface="Calibri"/>
                <a:cs typeface="Calibri"/>
              </a:rPr>
              <a:t> </a:t>
            </a:r>
            <a:r>
              <a:rPr sz="2400" spc="-19" dirty="0">
                <a:latin typeface="Calibri"/>
                <a:cs typeface="Calibri"/>
              </a:rPr>
              <a:t>state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600"/>
              </a:spcBef>
              <a:spcAft>
                <a:spcPts val="0"/>
              </a:spcAft>
              <a:buFont typeface="Arial"/>
              <a:buChar char="•"/>
              <a:tabLst>
                <a:tab pos="180975" algn="l"/>
              </a:tabLst>
            </a:pPr>
            <a:r>
              <a:rPr sz="2800" b="1" spc="-41" dirty="0">
                <a:solidFill>
                  <a:srgbClr val="FF0000"/>
                </a:solidFill>
                <a:latin typeface="Calibri"/>
                <a:cs typeface="Calibri"/>
              </a:rPr>
              <a:t>We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don’t </a:t>
            </a:r>
            <a:r>
              <a:rPr sz="2800" b="1" spc="-11" dirty="0">
                <a:solidFill>
                  <a:srgbClr val="FF0000"/>
                </a:solidFill>
                <a:latin typeface="Calibri"/>
                <a:cs typeface="Calibri"/>
              </a:rPr>
              <a:t>want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a single </a:t>
            </a:r>
            <a:r>
              <a:rPr sz="2800" b="1" spc="-11" dirty="0">
                <a:solidFill>
                  <a:srgbClr val="FF0000"/>
                </a:solidFill>
                <a:latin typeface="Calibri"/>
                <a:cs typeface="Calibri"/>
              </a:rPr>
              <a:t>trusted </a:t>
            </a:r>
            <a:r>
              <a:rPr sz="2800" b="1" spc="-8" dirty="0">
                <a:solidFill>
                  <a:srgbClr val="FF0000"/>
                </a:solidFill>
                <a:latin typeface="Calibri"/>
                <a:cs typeface="Calibri"/>
              </a:rPr>
              <a:t>arbiter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of the </a:t>
            </a:r>
            <a:r>
              <a:rPr sz="2800" b="1" spc="-23" dirty="0">
                <a:solidFill>
                  <a:srgbClr val="FF0000"/>
                </a:solidFill>
                <a:latin typeface="Calibri"/>
                <a:cs typeface="Calibri"/>
              </a:rPr>
              <a:t>state </a:t>
            </a:r>
            <a:r>
              <a:rPr sz="2800" b="1" spc="-4" dirty="0">
                <a:solidFill>
                  <a:srgbClr val="FF0000"/>
                </a:solidFill>
                <a:latin typeface="Calibri"/>
                <a:cs typeface="Calibri"/>
              </a:rPr>
              <a:t>of the</a:t>
            </a:r>
            <a:r>
              <a:rPr sz="2800" b="1" spc="266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8" dirty="0">
                <a:solidFill>
                  <a:srgbClr val="FF0000"/>
                </a:solidFill>
                <a:latin typeface="Calibri"/>
                <a:cs typeface="Calibri"/>
              </a:rPr>
              <a:t>world.</a:t>
            </a:r>
            <a:endParaRPr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74564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19445"/>
            <a:ext cx="9144000" cy="687207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400" spc="-45" dirty="0"/>
              <a:t>Trusted</a:t>
            </a:r>
            <a:r>
              <a:rPr sz="4400" spc="-60" dirty="0"/>
              <a:t> </a:t>
            </a:r>
            <a:r>
              <a:rPr sz="4400" spc="-8" dirty="0"/>
              <a:t>Arbiter</a:t>
            </a:r>
            <a:r>
              <a:rPr lang="en-US" sz="4400" spc="-8" dirty="0"/>
              <a:t>: Centralized System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420052" y="1600200"/>
            <a:ext cx="9144000" cy="4805963"/>
          </a:xfrm>
          <a:prstGeom prst="rect">
            <a:avLst/>
          </a:prstGeom>
        </p:spPr>
        <p:txBody>
          <a:bodyPr vert="horz" wrap="square" lIns="0" tIns="45244" rIns="0" bIns="0" rtlCol="0">
            <a:spAutoFit/>
          </a:bodyPr>
          <a:lstStyle/>
          <a:p>
            <a:pPr marL="180975" marR="1032510" indent="-171450">
              <a:spcBef>
                <a:spcPts val="356"/>
              </a:spcBef>
              <a:buFont typeface="Arial"/>
              <a:buChar char="•"/>
              <a:tabLst>
                <a:tab pos="180975" algn="l"/>
              </a:tabLst>
            </a:pPr>
            <a:r>
              <a:rPr sz="3200" spc="-4" dirty="0">
                <a:latin typeface="Calibri"/>
                <a:cs typeface="Calibri"/>
              </a:rPr>
              <a:t>If </a:t>
            </a:r>
            <a:r>
              <a:rPr sz="3200" spc="-11" dirty="0">
                <a:latin typeface="Calibri"/>
                <a:cs typeface="Calibri"/>
              </a:rPr>
              <a:t>we </a:t>
            </a:r>
            <a:r>
              <a:rPr sz="3200" spc="-4" dirty="0">
                <a:latin typeface="Calibri"/>
                <a:cs typeface="Calibri"/>
              </a:rPr>
              <a:t>had a </a:t>
            </a:r>
            <a:r>
              <a:rPr sz="3200" spc="-11" dirty="0">
                <a:latin typeface="Calibri"/>
                <a:cs typeface="Calibri"/>
              </a:rPr>
              <a:t>completely trusted </a:t>
            </a:r>
            <a:r>
              <a:rPr sz="3200" spc="-30" dirty="0">
                <a:latin typeface="Calibri"/>
                <a:cs typeface="Calibri"/>
              </a:rPr>
              <a:t>arbiter</a:t>
            </a:r>
            <a:r>
              <a:rPr lang="en-US" sz="3200" spc="-30" dirty="0">
                <a:latin typeface="Calibri"/>
                <a:cs typeface="Calibri"/>
              </a:rPr>
              <a:t> (TA)</a:t>
            </a:r>
            <a:r>
              <a:rPr sz="3200" spc="-30" dirty="0">
                <a:latin typeface="Calibri"/>
                <a:cs typeface="Calibri"/>
              </a:rPr>
              <a:t>, </a:t>
            </a:r>
            <a:r>
              <a:rPr sz="3200" spc="-11" dirty="0">
                <a:latin typeface="Calibri"/>
                <a:cs typeface="Calibri"/>
              </a:rPr>
              <a:t>we </a:t>
            </a:r>
            <a:r>
              <a:rPr sz="3200" spc="-8" dirty="0">
                <a:latin typeface="Calibri"/>
                <a:cs typeface="Calibri"/>
              </a:rPr>
              <a:t>wouldn’t </a:t>
            </a:r>
            <a:r>
              <a:rPr sz="3200" spc="-4" dirty="0">
                <a:latin typeface="Calibri"/>
                <a:cs typeface="Calibri"/>
              </a:rPr>
              <a:t>need a </a:t>
            </a:r>
            <a:r>
              <a:rPr sz="3200" spc="-8" dirty="0">
                <a:latin typeface="Calibri"/>
                <a:cs typeface="Calibri"/>
              </a:rPr>
              <a:t>blockchain!</a:t>
            </a:r>
            <a:endParaRPr sz="3200" dirty="0">
              <a:latin typeface="Calibri"/>
              <a:cs typeface="Calibri"/>
            </a:endParaRPr>
          </a:p>
          <a:p>
            <a:pPr marL="180975" indent="-171450">
              <a:spcBef>
                <a:spcPts val="465"/>
              </a:spcBef>
              <a:buFont typeface="Arial"/>
              <a:buChar char="•"/>
              <a:tabLst>
                <a:tab pos="180975" algn="l"/>
              </a:tabLst>
            </a:pPr>
            <a:r>
              <a:rPr sz="3200" spc="-45" dirty="0">
                <a:latin typeface="Calibri"/>
                <a:cs typeface="Calibri"/>
              </a:rPr>
              <a:t>We </a:t>
            </a:r>
            <a:r>
              <a:rPr sz="3200" spc="-8" dirty="0">
                <a:latin typeface="Calibri"/>
                <a:cs typeface="Calibri"/>
              </a:rPr>
              <a:t>could </a:t>
            </a:r>
            <a:r>
              <a:rPr sz="3200" spc="-11" dirty="0">
                <a:latin typeface="Calibri"/>
                <a:cs typeface="Calibri"/>
              </a:rPr>
              <a:t>just define </a:t>
            </a:r>
            <a:r>
              <a:rPr sz="3200" spc="-8" dirty="0">
                <a:latin typeface="Calibri"/>
                <a:cs typeface="Calibri"/>
              </a:rPr>
              <a:t>reality </a:t>
            </a:r>
            <a:r>
              <a:rPr sz="3200" spc="-4" dirty="0">
                <a:latin typeface="Calibri"/>
                <a:cs typeface="Calibri"/>
              </a:rPr>
              <a:t>as </a:t>
            </a:r>
            <a:r>
              <a:rPr sz="3200" spc="-11" dirty="0">
                <a:latin typeface="Calibri"/>
                <a:cs typeface="Calibri"/>
              </a:rPr>
              <a:t>whatever </a:t>
            </a:r>
            <a:r>
              <a:rPr sz="3200" spc="-83" dirty="0">
                <a:latin typeface="Calibri"/>
                <a:cs typeface="Calibri"/>
              </a:rPr>
              <a:t>TA </a:t>
            </a:r>
            <a:r>
              <a:rPr sz="3200" spc="-4" dirty="0">
                <a:latin typeface="Calibri"/>
                <a:cs typeface="Calibri"/>
              </a:rPr>
              <a:t>said it</a:t>
            </a:r>
            <a:r>
              <a:rPr sz="3200" spc="221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was.</a:t>
            </a:r>
            <a:endParaRPr sz="3200" dirty="0">
              <a:latin typeface="Calibri"/>
              <a:cs typeface="Calibri"/>
            </a:endParaRPr>
          </a:p>
          <a:p>
            <a:pPr marL="180975" indent="-171450">
              <a:spcBef>
                <a:spcPts val="495"/>
              </a:spcBef>
              <a:buFont typeface="Arial"/>
              <a:buChar char="•"/>
              <a:tabLst>
                <a:tab pos="180975" algn="l"/>
              </a:tabLst>
            </a:pPr>
            <a:r>
              <a:rPr sz="3200" spc="-15" dirty="0">
                <a:latin typeface="Calibri"/>
                <a:cs typeface="Calibri"/>
              </a:rPr>
              <a:t>For </a:t>
            </a:r>
            <a:r>
              <a:rPr sz="3200" spc="-4" dirty="0">
                <a:latin typeface="Calibri"/>
                <a:cs typeface="Calibri"/>
              </a:rPr>
              <a:t>a </a:t>
            </a:r>
            <a:r>
              <a:rPr sz="3200" spc="-11" dirty="0">
                <a:latin typeface="Calibri"/>
                <a:cs typeface="Calibri"/>
              </a:rPr>
              <a:t>payment </a:t>
            </a:r>
            <a:r>
              <a:rPr sz="3200" spc="-19" dirty="0">
                <a:latin typeface="Calibri"/>
                <a:cs typeface="Calibri"/>
              </a:rPr>
              <a:t>system, </a:t>
            </a:r>
            <a:r>
              <a:rPr sz="3200" spc="-4" dirty="0">
                <a:latin typeface="Calibri"/>
                <a:cs typeface="Calibri"/>
              </a:rPr>
              <a:t>imagine </a:t>
            </a:r>
            <a:r>
              <a:rPr sz="3200" spc="-83" dirty="0">
                <a:latin typeface="Calibri"/>
                <a:cs typeface="Calibri"/>
              </a:rPr>
              <a:t>TA </a:t>
            </a:r>
            <a:r>
              <a:rPr sz="3200" dirty="0">
                <a:latin typeface="Calibri"/>
                <a:cs typeface="Calibri"/>
              </a:rPr>
              <a:t>as </a:t>
            </a:r>
            <a:r>
              <a:rPr sz="3200" spc="-4" dirty="0">
                <a:latin typeface="Calibri"/>
                <a:cs typeface="Calibri"/>
              </a:rPr>
              <a:t>the</a:t>
            </a:r>
            <a:r>
              <a:rPr sz="3200" spc="161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bank</a:t>
            </a:r>
            <a:endParaRPr sz="3200" dirty="0">
              <a:latin typeface="Calibri"/>
              <a:cs typeface="Calibri"/>
            </a:endParaRPr>
          </a:p>
          <a:p>
            <a:pPr marL="523875" lvl="1" indent="-171450">
              <a:spcBef>
                <a:spcPts val="184"/>
              </a:spcBef>
              <a:buFont typeface="Arial"/>
              <a:buChar char="•"/>
              <a:tabLst>
                <a:tab pos="524351" algn="l"/>
              </a:tabLst>
            </a:pPr>
            <a:r>
              <a:rPr sz="2800" dirty="0">
                <a:latin typeface="Calibri"/>
                <a:cs typeface="Calibri"/>
              </a:rPr>
              <a:t>Bank </a:t>
            </a:r>
            <a:r>
              <a:rPr sz="2800" spc="-8" dirty="0">
                <a:latin typeface="Calibri"/>
                <a:cs typeface="Calibri"/>
              </a:rPr>
              <a:t>provides </a:t>
            </a:r>
            <a:r>
              <a:rPr sz="2800" dirty="0">
                <a:latin typeface="Calibri"/>
                <a:cs typeface="Calibri"/>
              </a:rPr>
              <a:t>the </a:t>
            </a:r>
            <a:r>
              <a:rPr sz="2800" spc="-8" dirty="0">
                <a:latin typeface="Calibri"/>
                <a:cs typeface="Calibri"/>
              </a:rPr>
              <a:t>official </a:t>
            </a:r>
            <a:r>
              <a:rPr sz="2800" spc="-4" dirty="0">
                <a:latin typeface="Calibri"/>
                <a:cs typeface="Calibri"/>
              </a:rPr>
              <a:t>sequence of transactions </a:t>
            </a:r>
            <a:r>
              <a:rPr sz="2800" dirty="0">
                <a:latin typeface="Calibri"/>
                <a:cs typeface="Calibri"/>
              </a:rPr>
              <a:t>and </a:t>
            </a:r>
            <a:r>
              <a:rPr sz="2800" spc="-8" dirty="0">
                <a:latin typeface="Calibri"/>
                <a:cs typeface="Calibri"/>
              </a:rPr>
              <a:t>account</a:t>
            </a:r>
            <a:r>
              <a:rPr sz="2800" spc="-23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balances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53"/>
              </a:spcBef>
              <a:buFont typeface="Arial"/>
              <a:buChar char="•"/>
              <a:tabLst>
                <a:tab pos="524351" algn="l"/>
              </a:tabLst>
            </a:pPr>
            <a:r>
              <a:rPr sz="2800" dirty="0">
                <a:latin typeface="Calibri"/>
                <a:cs typeface="Calibri"/>
              </a:rPr>
              <a:t>When </a:t>
            </a:r>
            <a:r>
              <a:rPr sz="2800" spc="-8" dirty="0">
                <a:latin typeface="Calibri"/>
                <a:cs typeface="Calibri"/>
              </a:rPr>
              <a:t>you </a:t>
            </a:r>
            <a:r>
              <a:rPr sz="2800" spc="-11" dirty="0">
                <a:latin typeface="Calibri"/>
                <a:cs typeface="Calibri"/>
              </a:rPr>
              <a:t>want to </a:t>
            </a:r>
            <a:r>
              <a:rPr sz="2800" spc="-4" dirty="0">
                <a:latin typeface="Calibri"/>
                <a:cs typeface="Calibri"/>
              </a:rPr>
              <a:t>spend </a:t>
            </a:r>
            <a:r>
              <a:rPr sz="2800" spc="-8" dirty="0">
                <a:latin typeface="Calibri"/>
                <a:cs typeface="Calibri"/>
              </a:rPr>
              <a:t>your </a:t>
            </a:r>
            <a:r>
              <a:rPr sz="2800" spc="-23" dirty="0">
                <a:latin typeface="Calibri"/>
                <a:cs typeface="Calibri"/>
              </a:rPr>
              <a:t>money, </a:t>
            </a:r>
            <a:r>
              <a:rPr sz="2800" spc="-8" dirty="0">
                <a:latin typeface="Calibri"/>
                <a:cs typeface="Calibri"/>
              </a:rPr>
              <a:t>you </a:t>
            </a:r>
            <a:r>
              <a:rPr sz="2800" spc="-4" dirty="0">
                <a:latin typeface="Calibri"/>
                <a:cs typeface="Calibri"/>
              </a:rPr>
              <a:t>send </a:t>
            </a:r>
            <a:r>
              <a:rPr sz="2800" dirty="0">
                <a:latin typeface="Calibri"/>
                <a:cs typeface="Calibri"/>
              </a:rPr>
              <a:t>a </a:t>
            </a:r>
            <a:r>
              <a:rPr sz="2800" spc="-4" dirty="0">
                <a:latin typeface="Calibri"/>
                <a:cs typeface="Calibri"/>
              </a:rPr>
              <a:t>message </a:t>
            </a:r>
            <a:r>
              <a:rPr sz="2800" spc="-11" dirty="0">
                <a:latin typeface="Calibri"/>
                <a:cs typeface="Calibri"/>
              </a:rPr>
              <a:t>to</a:t>
            </a:r>
            <a:r>
              <a:rPr sz="2800" spc="-19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bank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61"/>
              </a:spcBef>
              <a:buFont typeface="Arial"/>
              <a:buChar char="•"/>
              <a:tabLst>
                <a:tab pos="524351" algn="l"/>
              </a:tabLst>
            </a:pPr>
            <a:r>
              <a:rPr sz="2800" dirty="0">
                <a:latin typeface="Calibri"/>
                <a:cs typeface="Calibri"/>
              </a:rPr>
              <a:t>Bank </a:t>
            </a:r>
            <a:r>
              <a:rPr sz="2800" spc="-4" dirty="0">
                <a:latin typeface="Calibri"/>
                <a:cs typeface="Calibri"/>
              </a:rPr>
              <a:t>permits transaction </a:t>
            </a:r>
            <a:r>
              <a:rPr sz="2800" dirty="0">
                <a:latin typeface="Calibri"/>
                <a:cs typeface="Calibri"/>
              </a:rPr>
              <a:t>if </a:t>
            </a:r>
            <a:r>
              <a:rPr sz="2800" spc="-8" dirty="0">
                <a:latin typeface="Calibri"/>
                <a:cs typeface="Calibri"/>
              </a:rPr>
              <a:t>you </a:t>
            </a:r>
            <a:r>
              <a:rPr sz="2800" spc="-15" dirty="0">
                <a:latin typeface="Calibri"/>
                <a:cs typeface="Calibri"/>
              </a:rPr>
              <a:t>have </a:t>
            </a:r>
            <a:r>
              <a:rPr sz="2800" spc="-23" dirty="0">
                <a:latin typeface="Calibri"/>
                <a:cs typeface="Calibri"/>
              </a:rPr>
              <a:t>money, </a:t>
            </a:r>
            <a:r>
              <a:rPr sz="2800" dirty="0">
                <a:latin typeface="Calibri"/>
                <a:cs typeface="Calibri"/>
              </a:rPr>
              <a:t>and </a:t>
            </a:r>
            <a:r>
              <a:rPr sz="2800" spc="-8" dirty="0">
                <a:latin typeface="Calibri"/>
                <a:cs typeface="Calibri"/>
              </a:rPr>
              <a:t>updates account</a:t>
            </a:r>
            <a:r>
              <a:rPr sz="2800" spc="-38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balances.</a:t>
            </a:r>
            <a:endParaRPr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5885617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7508" y="381000"/>
            <a:ext cx="9012887" cy="564096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3600" spc="-23" dirty="0"/>
              <a:t>Why </a:t>
            </a:r>
            <a:r>
              <a:rPr lang="en-US" sz="3600" spc="-4" dirty="0"/>
              <a:t>N</a:t>
            </a:r>
            <a:r>
              <a:rPr sz="3600" spc="-4" dirty="0"/>
              <a:t>ot </a:t>
            </a:r>
            <a:r>
              <a:rPr lang="en-US" sz="3600" spc="-11" dirty="0"/>
              <a:t>J</a:t>
            </a:r>
            <a:r>
              <a:rPr sz="3600" spc="-11" dirty="0"/>
              <a:t>ust </a:t>
            </a:r>
            <a:r>
              <a:rPr lang="en-US" sz="3600" spc="-26" dirty="0"/>
              <a:t>H</a:t>
            </a:r>
            <a:r>
              <a:rPr sz="3600" spc="-26" dirty="0"/>
              <a:t>ave </a:t>
            </a:r>
            <a:r>
              <a:rPr sz="3600" dirty="0"/>
              <a:t>a </a:t>
            </a:r>
            <a:r>
              <a:rPr lang="en-US" sz="3600" spc="-11" dirty="0"/>
              <a:t>T</a:t>
            </a:r>
            <a:r>
              <a:rPr sz="3600" spc="-11" dirty="0"/>
              <a:t>rusted </a:t>
            </a:r>
            <a:r>
              <a:rPr lang="en-US" sz="3600" spc="-45" dirty="0"/>
              <a:t>A</a:t>
            </a:r>
            <a:r>
              <a:rPr sz="3600" spc="-45" dirty="0"/>
              <a:t>rbiter,</a:t>
            </a:r>
            <a:r>
              <a:rPr sz="3600" spc="68" dirty="0"/>
              <a:t> </a:t>
            </a:r>
            <a:r>
              <a:rPr lang="en-US" sz="3600" dirty="0"/>
              <a:t>T</a:t>
            </a:r>
            <a:r>
              <a:rPr sz="3600" dirty="0"/>
              <a:t>hen?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09600" y="1371600"/>
            <a:ext cx="9054301" cy="5128166"/>
          </a:xfrm>
          <a:prstGeom prst="rect">
            <a:avLst/>
          </a:prstGeom>
        </p:spPr>
        <p:txBody>
          <a:bodyPr vert="horz" wrap="square" lIns="0" tIns="36671" rIns="0" bIns="0" rtlCol="0">
            <a:spAutoFit/>
          </a:bodyPr>
          <a:lstStyle/>
          <a:p>
            <a:pPr marL="395764" indent="-386238">
              <a:spcBef>
                <a:spcPts val="289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3600" spc="-8" dirty="0">
                <a:latin typeface="Calibri"/>
                <a:cs typeface="Calibri"/>
              </a:rPr>
              <a:t>Single </a:t>
            </a:r>
            <a:r>
              <a:rPr sz="3600" spc="-11" dirty="0">
                <a:latin typeface="Calibri"/>
                <a:cs typeface="Calibri"/>
              </a:rPr>
              <a:t>point </a:t>
            </a:r>
            <a:r>
              <a:rPr sz="3600" spc="-4" dirty="0">
                <a:latin typeface="Calibri"/>
                <a:cs typeface="Calibri"/>
              </a:rPr>
              <a:t>of</a:t>
            </a:r>
            <a:r>
              <a:rPr sz="3600" spc="19" dirty="0">
                <a:latin typeface="Calibri"/>
                <a:cs typeface="Calibri"/>
              </a:rPr>
              <a:t> </a:t>
            </a:r>
            <a:r>
              <a:rPr sz="3600" spc="-15" dirty="0">
                <a:latin typeface="Calibri"/>
                <a:cs typeface="Calibri"/>
              </a:rPr>
              <a:t>failure</a:t>
            </a:r>
            <a:endParaRPr sz="3600" dirty="0">
              <a:latin typeface="Calibri"/>
              <a:cs typeface="Calibri"/>
            </a:endParaRPr>
          </a:p>
          <a:p>
            <a:pPr marL="523875" lvl="1" indent="-171450">
              <a:spcBef>
                <a:spcPts val="184"/>
              </a:spcBef>
              <a:buFont typeface="Arial"/>
              <a:buChar char="•"/>
              <a:tabLst>
                <a:tab pos="524351" algn="l"/>
              </a:tabLst>
            </a:pPr>
            <a:r>
              <a:rPr sz="3200" dirty="0">
                <a:latin typeface="Calibri"/>
                <a:cs typeface="Calibri"/>
              </a:rPr>
              <a:t>If the </a:t>
            </a:r>
            <a:r>
              <a:rPr sz="3200" spc="-75" dirty="0">
                <a:latin typeface="Calibri"/>
                <a:cs typeface="Calibri"/>
              </a:rPr>
              <a:t>TA </a:t>
            </a:r>
            <a:r>
              <a:rPr sz="3200" spc="-8" dirty="0">
                <a:latin typeface="Calibri"/>
                <a:cs typeface="Calibri"/>
              </a:rPr>
              <a:t>goes down </a:t>
            </a:r>
            <a:r>
              <a:rPr sz="3200" spc="-15" dirty="0">
                <a:latin typeface="Calibri"/>
                <a:cs typeface="Calibri"/>
              </a:rPr>
              <a:t>for </a:t>
            </a:r>
            <a:r>
              <a:rPr sz="3200" dirty="0">
                <a:latin typeface="Calibri"/>
                <a:cs typeface="Calibri"/>
              </a:rPr>
              <a:t>a </a:t>
            </a:r>
            <a:r>
              <a:rPr sz="3200" spc="-4" dirty="0">
                <a:latin typeface="Calibri"/>
                <a:cs typeface="Calibri"/>
              </a:rPr>
              <a:t>week,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19" dirty="0">
                <a:latin typeface="Calibri"/>
                <a:cs typeface="Calibri"/>
              </a:rPr>
              <a:t>system </a:t>
            </a:r>
            <a:r>
              <a:rPr sz="3200" spc="-15" dirty="0">
                <a:latin typeface="Calibri"/>
                <a:cs typeface="Calibri"/>
              </a:rPr>
              <a:t>stops</a:t>
            </a:r>
            <a:r>
              <a:rPr sz="3200" spc="75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working!</a:t>
            </a:r>
            <a:endParaRPr sz="3200" dirty="0">
              <a:latin typeface="Calibri"/>
              <a:cs typeface="Calibri"/>
            </a:endParaRPr>
          </a:p>
          <a:p>
            <a:pPr marL="395764" indent="-386238">
              <a:spcBef>
                <a:spcPts val="476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3600" spc="-11" dirty="0">
                <a:latin typeface="Calibri"/>
                <a:cs typeface="Calibri"/>
              </a:rPr>
              <a:t>Concentration </a:t>
            </a:r>
            <a:r>
              <a:rPr sz="3600" spc="-4" dirty="0">
                <a:latin typeface="Calibri"/>
                <a:cs typeface="Calibri"/>
              </a:rPr>
              <a:t>of</a:t>
            </a:r>
            <a:r>
              <a:rPr sz="3600" spc="15" dirty="0">
                <a:latin typeface="Calibri"/>
                <a:cs typeface="Calibri"/>
              </a:rPr>
              <a:t> </a:t>
            </a:r>
            <a:r>
              <a:rPr sz="3600" spc="-11" dirty="0">
                <a:latin typeface="Calibri"/>
                <a:cs typeface="Calibri"/>
              </a:rPr>
              <a:t>power</a:t>
            </a:r>
            <a:endParaRPr sz="3600" dirty="0">
              <a:latin typeface="Calibri"/>
              <a:cs typeface="Calibri"/>
            </a:endParaRPr>
          </a:p>
          <a:p>
            <a:pPr marL="523875" lvl="1" indent="-171450">
              <a:spcBef>
                <a:spcPts val="183"/>
              </a:spcBef>
              <a:buFont typeface="Arial"/>
              <a:buChar char="•"/>
              <a:tabLst>
                <a:tab pos="524351" algn="l"/>
              </a:tabLst>
            </a:pPr>
            <a:r>
              <a:rPr sz="3200" spc="-4" dirty="0">
                <a:latin typeface="Calibri"/>
                <a:cs typeface="Calibri"/>
              </a:rPr>
              <a:t>“He </a:t>
            </a:r>
            <a:r>
              <a:rPr sz="3200" dirty="0">
                <a:latin typeface="Calibri"/>
                <a:cs typeface="Calibri"/>
              </a:rPr>
              <a:t>who </a:t>
            </a:r>
            <a:r>
              <a:rPr sz="3200" spc="-11" dirty="0">
                <a:latin typeface="Calibri"/>
                <a:cs typeface="Calibri"/>
              </a:rPr>
              <a:t>controls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8" dirty="0">
                <a:latin typeface="Calibri"/>
                <a:cs typeface="Calibri"/>
              </a:rPr>
              <a:t>past, </a:t>
            </a:r>
            <a:r>
              <a:rPr sz="3200" spc="-11" dirty="0">
                <a:latin typeface="Calibri"/>
                <a:cs typeface="Calibri"/>
              </a:rPr>
              <a:t>controls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future”</a:t>
            </a:r>
            <a:endParaRPr sz="3200" dirty="0">
              <a:latin typeface="Calibri"/>
              <a:cs typeface="Calibri"/>
            </a:endParaRPr>
          </a:p>
          <a:p>
            <a:pPr marL="523875" marR="3810" lvl="1" indent="-171450">
              <a:spcBef>
                <a:spcPts val="409"/>
              </a:spcBef>
              <a:buFont typeface="Arial"/>
              <a:buChar char="•"/>
              <a:tabLst>
                <a:tab pos="524351" algn="l"/>
              </a:tabLst>
            </a:pPr>
            <a:r>
              <a:rPr sz="3200" spc="-75" dirty="0">
                <a:latin typeface="Calibri"/>
                <a:cs typeface="Calibri"/>
              </a:rPr>
              <a:t>TA </a:t>
            </a:r>
            <a:r>
              <a:rPr sz="3200" spc="-8" dirty="0">
                <a:latin typeface="Calibri"/>
                <a:cs typeface="Calibri"/>
              </a:rPr>
              <a:t>can </a:t>
            </a:r>
            <a:r>
              <a:rPr sz="3200" spc="-4" dirty="0">
                <a:latin typeface="Calibri"/>
                <a:cs typeface="Calibri"/>
              </a:rPr>
              <a:t>censor transactions, </a:t>
            </a:r>
            <a:r>
              <a:rPr sz="3200" dirty="0">
                <a:latin typeface="Calibri"/>
                <a:cs typeface="Calibri"/>
              </a:rPr>
              <a:t>impose </a:t>
            </a:r>
            <a:r>
              <a:rPr sz="3200" spc="-8" dirty="0">
                <a:latin typeface="Calibri"/>
                <a:cs typeface="Calibri"/>
              </a:rPr>
              <a:t>new conditions </a:t>
            </a:r>
            <a:r>
              <a:rPr sz="3200" spc="-11" dirty="0">
                <a:latin typeface="Calibri"/>
                <a:cs typeface="Calibri"/>
              </a:rPr>
              <a:t>to </a:t>
            </a:r>
            <a:r>
              <a:rPr sz="3200" spc="-8" dirty="0">
                <a:latin typeface="Calibri"/>
                <a:cs typeface="Calibri"/>
              </a:rPr>
              <a:t>get </a:t>
            </a:r>
            <a:r>
              <a:rPr sz="3200" spc="-4" dirty="0">
                <a:latin typeface="Calibri"/>
                <a:cs typeface="Calibri"/>
              </a:rPr>
              <a:t>transactions </a:t>
            </a:r>
            <a:r>
              <a:rPr sz="3200" dirty="0">
                <a:latin typeface="Calibri"/>
                <a:cs typeface="Calibri"/>
              </a:rPr>
              <a:t>included in </a:t>
            </a:r>
            <a:r>
              <a:rPr sz="3200" spc="-23" dirty="0">
                <a:latin typeface="Calibri"/>
                <a:cs typeface="Calibri"/>
              </a:rPr>
              <a:t>history,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etc.</a:t>
            </a:r>
            <a:endParaRPr lang="en-US" sz="3200" spc="-8" dirty="0">
              <a:latin typeface="Calibri"/>
              <a:cs typeface="Calibri"/>
            </a:endParaRPr>
          </a:p>
          <a:p>
            <a:pPr marL="523875" marR="3810" lvl="1" indent="-171450">
              <a:spcBef>
                <a:spcPts val="409"/>
              </a:spcBef>
              <a:buFont typeface="Arial"/>
              <a:buChar char="•"/>
              <a:tabLst>
                <a:tab pos="524351" algn="l"/>
              </a:tabLst>
            </a:pPr>
            <a:r>
              <a:rPr lang="en-US" sz="3200" spc="-8" dirty="0">
                <a:latin typeface="Calibri"/>
                <a:cs typeface="Calibri"/>
              </a:rPr>
              <a:t>Overloaded</a:t>
            </a:r>
          </a:p>
          <a:p>
            <a:pPr marL="352425" marR="3810" lvl="1">
              <a:spcBef>
                <a:spcPts val="409"/>
              </a:spcBef>
              <a:tabLst>
                <a:tab pos="524351" algn="l"/>
              </a:tabLst>
            </a:pPr>
            <a:endParaRPr sz="1000" dirty="0">
              <a:latin typeface="Calibri"/>
              <a:cs typeface="Calibri"/>
            </a:endParaRPr>
          </a:p>
          <a:p>
            <a:pPr marL="395764" indent="-386238">
              <a:spcBef>
                <a:spcPts val="446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3600" spc="-11" dirty="0">
                <a:latin typeface="Calibri"/>
                <a:cs typeface="Calibri"/>
              </a:rPr>
              <a:t>Maybe </a:t>
            </a:r>
            <a:r>
              <a:rPr sz="3600" spc="-26" dirty="0">
                <a:latin typeface="Calibri"/>
                <a:cs typeface="Calibri"/>
              </a:rPr>
              <a:t>there’s </a:t>
            </a:r>
            <a:r>
              <a:rPr sz="3600" spc="-8" dirty="0">
                <a:latin typeface="Calibri"/>
                <a:cs typeface="Calibri"/>
              </a:rPr>
              <a:t>nobody </a:t>
            </a:r>
            <a:r>
              <a:rPr sz="3600" spc="-11" dirty="0">
                <a:latin typeface="Calibri"/>
                <a:cs typeface="Calibri"/>
              </a:rPr>
              <a:t>we </a:t>
            </a:r>
            <a:r>
              <a:rPr sz="3600" spc="-4" dirty="0">
                <a:latin typeface="Calibri"/>
                <a:cs typeface="Calibri"/>
              </a:rPr>
              <a:t>all</a:t>
            </a:r>
            <a:r>
              <a:rPr sz="3600" spc="68" dirty="0">
                <a:latin typeface="Calibri"/>
                <a:cs typeface="Calibri"/>
              </a:rPr>
              <a:t> </a:t>
            </a:r>
            <a:r>
              <a:rPr sz="3600" spc="-11" dirty="0">
                <a:latin typeface="Calibri"/>
                <a:cs typeface="Calibri"/>
              </a:rPr>
              <a:t>trust</a:t>
            </a:r>
            <a:endParaRPr sz="36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8432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04800"/>
            <a:ext cx="8305800" cy="564096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3600" dirty="0"/>
              <a:t>So </a:t>
            </a:r>
            <a:r>
              <a:rPr lang="en-US" sz="3600" spc="-8" dirty="0"/>
              <a:t>W</a:t>
            </a:r>
            <a:r>
              <a:rPr sz="3600" spc="-8" dirty="0"/>
              <a:t>hat </a:t>
            </a:r>
            <a:r>
              <a:rPr lang="en-US" sz="3600" dirty="0"/>
              <a:t>D</a:t>
            </a:r>
            <a:r>
              <a:rPr sz="3600" dirty="0"/>
              <a:t>oes a </a:t>
            </a:r>
            <a:r>
              <a:rPr lang="en-US" sz="3600" spc="-11" dirty="0" err="1"/>
              <a:t>B</a:t>
            </a:r>
            <a:r>
              <a:rPr sz="3600" spc="-11" dirty="0" err="1"/>
              <a:t>lockchain</a:t>
            </a:r>
            <a:r>
              <a:rPr sz="3600" spc="-11" dirty="0"/>
              <a:t> </a:t>
            </a:r>
            <a:r>
              <a:rPr lang="en-US" sz="3600" dirty="0"/>
              <a:t>B</a:t>
            </a:r>
            <a:r>
              <a:rPr sz="3600" dirty="0"/>
              <a:t>uy </a:t>
            </a:r>
            <a:r>
              <a:rPr lang="en-US" sz="3600" dirty="0"/>
              <a:t>U</a:t>
            </a:r>
            <a:r>
              <a:rPr sz="3600" dirty="0"/>
              <a:t>s,</a:t>
            </a:r>
            <a:r>
              <a:rPr sz="3600" spc="4" dirty="0"/>
              <a:t> </a:t>
            </a:r>
            <a:r>
              <a:rPr lang="en-US" sz="3600" spc="-11" dirty="0"/>
              <a:t>A</a:t>
            </a:r>
            <a:r>
              <a:rPr sz="3600" spc="-11" dirty="0"/>
              <a:t>gain?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1035574" y="1828800"/>
            <a:ext cx="8413226" cy="4239622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90513" indent="-280988">
              <a:spcBef>
                <a:spcPts val="360"/>
              </a:spcBef>
              <a:buFont typeface="Arial"/>
              <a:buChar char="•"/>
              <a:tabLst>
                <a:tab pos="290513" algn="l"/>
              </a:tabLst>
            </a:pPr>
            <a:r>
              <a:rPr sz="3200" spc="-4" dirty="0">
                <a:latin typeface="Calibri"/>
                <a:cs typeface="Calibri"/>
              </a:rPr>
              <a:t>Distributed</a:t>
            </a:r>
            <a:r>
              <a:rPr sz="3200" spc="-34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system</a:t>
            </a:r>
            <a:endParaRPr sz="3200" dirty="0">
              <a:latin typeface="Calibri"/>
              <a:cs typeface="Calibri"/>
            </a:endParaRPr>
          </a:p>
          <a:p>
            <a:pPr marL="290513" indent="-280988">
              <a:spcBef>
                <a:spcPts val="289"/>
              </a:spcBef>
              <a:buFont typeface="Arial"/>
              <a:buChar char="•"/>
              <a:tabLst>
                <a:tab pos="290513" algn="l"/>
              </a:tabLst>
            </a:pPr>
            <a:r>
              <a:rPr sz="3200" spc="-38" dirty="0">
                <a:latin typeface="Calibri"/>
                <a:cs typeface="Calibri"/>
              </a:rPr>
              <a:t>We </a:t>
            </a:r>
            <a:r>
              <a:rPr sz="3200" spc="-4" dirty="0">
                <a:latin typeface="Calibri"/>
                <a:cs typeface="Calibri"/>
              </a:rPr>
              <a:t>don’t </a:t>
            </a:r>
            <a:r>
              <a:rPr sz="3200" dirty="0">
                <a:latin typeface="Calibri"/>
                <a:cs typeface="Calibri"/>
              </a:rPr>
              <a:t>all </a:t>
            </a:r>
            <a:r>
              <a:rPr sz="3200" spc="-4" dirty="0">
                <a:latin typeface="Calibri"/>
                <a:cs typeface="Calibri"/>
              </a:rPr>
              <a:t>trust </a:t>
            </a:r>
            <a:r>
              <a:rPr sz="3200" dirty="0">
                <a:latin typeface="Calibri"/>
                <a:cs typeface="Calibri"/>
              </a:rPr>
              <a:t>each </a:t>
            </a:r>
            <a:r>
              <a:rPr sz="3200" spc="-4" dirty="0">
                <a:latin typeface="Calibri"/>
                <a:cs typeface="Calibri"/>
              </a:rPr>
              <a:t>other or </a:t>
            </a:r>
            <a:r>
              <a:rPr sz="3200" spc="-11" dirty="0">
                <a:latin typeface="Calibri"/>
                <a:cs typeface="Calibri"/>
              </a:rPr>
              <a:t>any </a:t>
            </a:r>
            <a:r>
              <a:rPr sz="3200" spc="-4" dirty="0">
                <a:latin typeface="Calibri"/>
                <a:cs typeface="Calibri"/>
              </a:rPr>
              <a:t>single</a:t>
            </a:r>
            <a:r>
              <a:rPr sz="3200" spc="19" dirty="0">
                <a:latin typeface="Calibri"/>
                <a:cs typeface="Calibri"/>
              </a:rPr>
              <a:t> </a:t>
            </a:r>
            <a:r>
              <a:rPr sz="3200" spc="-4" dirty="0">
                <a:latin typeface="Calibri"/>
                <a:cs typeface="Calibri"/>
              </a:rPr>
              <a:t>entity</a:t>
            </a:r>
            <a:endParaRPr sz="3200" dirty="0">
              <a:latin typeface="Calibri"/>
              <a:cs typeface="Calibri"/>
            </a:endParaRPr>
          </a:p>
          <a:p>
            <a:pPr marL="290513" indent="-280988">
              <a:spcBef>
                <a:spcPts val="281"/>
              </a:spcBef>
              <a:buFont typeface="Arial"/>
              <a:buChar char="•"/>
              <a:tabLst>
                <a:tab pos="290513" algn="l"/>
              </a:tabLst>
            </a:pPr>
            <a:r>
              <a:rPr sz="3200" spc="-38" dirty="0">
                <a:latin typeface="Calibri"/>
                <a:cs typeface="Calibri"/>
              </a:rPr>
              <a:t>We </a:t>
            </a:r>
            <a:r>
              <a:rPr sz="3200" spc="-11" dirty="0">
                <a:latin typeface="Calibri"/>
                <a:cs typeface="Calibri"/>
              </a:rPr>
              <a:t>want to </a:t>
            </a:r>
            <a:r>
              <a:rPr sz="3200" spc="-8" dirty="0">
                <a:latin typeface="Calibri"/>
                <a:cs typeface="Calibri"/>
              </a:rPr>
              <a:t>agree </a:t>
            </a:r>
            <a:r>
              <a:rPr sz="3200" spc="-4" dirty="0">
                <a:latin typeface="Calibri"/>
                <a:cs typeface="Calibri"/>
              </a:rPr>
              <a:t>on</a:t>
            </a:r>
            <a:r>
              <a:rPr sz="3200" spc="41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history</a:t>
            </a:r>
            <a:endParaRPr sz="3200" dirty="0">
              <a:latin typeface="Calibri"/>
              <a:cs typeface="Calibri"/>
            </a:endParaRPr>
          </a:p>
          <a:p>
            <a:pPr marL="290513" indent="-280988">
              <a:spcBef>
                <a:spcPts val="278"/>
              </a:spcBef>
              <a:buFont typeface="Arial"/>
              <a:buChar char="•"/>
              <a:tabLst>
                <a:tab pos="290513" algn="l"/>
              </a:tabLst>
            </a:pPr>
            <a:r>
              <a:rPr sz="3200" spc="-4" dirty="0">
                <a:latin typeface="Calibri"/>
                <a:cs typeface="Calibri"/>
              </a:rPr>
              <a:t>...so </a:t>
            </a:r>
            <a:r>
              <a:rPr sz="3200" spc="-11" dirty="0">
                <a:latin typeface="Calibri"/>
                <a:cs typeface="Calibri"/>
              </a:rPr>
              <a:t>we </a:t>
            </a:r>
            <a:r>
              <a:rPr sz="3200" spc="-8" dirty="0">
                <a:latin typeface="Calibri"/>
                <a:cs typeface="Calibri"/>
              </a:rPr>
              <a:t>can agree </a:t>
            </a:r>
            <a:r>
              <a:rPr sz="3200" spc="-4" dirty="0">
                <a:latin typeface="Calibri"/>
                <a:cs typeface="Calibri"/>
              </a:rPr>
              <a:t>on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19" dirty="0">
                <a:latin typeface="Calibri"/>
                <a:cs typeface="Calibri"/>
              </a:rPr>
              <a:t>state </a:t>
            </a:r>
            <a:r>
              <a:rPr sz="3200" spc="-4" dirty="0">
                <a:latin typeface="Calibri"/>
                <a:cs typeface="Calibri"/>
              </a:rPr>
              <a:t>of our</a:t>
            </a:r>
            <a:r>
              <a:rPr sz="3200" spc="19" dirty="0">
                <a:latin typeface="Calibri"/>
                <a:cs typeface="Calibri"/>
              </a:rPr>
              <a:t> </a:t>
            </a:r>
            <a:r>
              <a:rPr sz="3200" spc="-11" dirty="0">
                <a:latin typeface="Calibri"/>
                <a:cs typeface="Calibri"/>
              </a:rPr>
              <a:t>system...</a:t>
            </a:r>
            <a:endParaRPr sz="3200" dirty="0">
              <a:latin typeface="Calibri"/>
              <a:cs typeface="Calibri"/>
            </a:endParaRPr>
          </a:p>
          <a:p>
            <a:pPr marL="290513" indent="-280988">
              <a:spcBef>
                <a:spcPts val="289"/>
              </a:spcBef>
              <a:buFont typeface="Arial"/>
              <a:buChar char="•"/>
              <a:tabLst>
                <a:tab pos="290513" algn="l"/>
              </a:tabLst>
            </a:pPr>
            <a:r>
              <a:rPr sz="3200" spc="-4" dirty="0">
                <a:latin typeface="Calibri"/>
                <a:cs typeface="Calibri"/>
              </a:rPr>
              <a:t>...so </a:t>
            </a:r>
            <a:r>
              <a:rPr sz="3200" spc="-11" dirty="0">
                <a:latin typeface="Calibri"/>
                <a:cs typeface="Calibri"/>
              </a:rPr>
              <a:t>we </a:t>
            </a:r>
            <a:r>
              <a:rPr sz="3200" spc="-8" dirty="0">
                <a:latin typeface="Calibri"/>
                <a:cs typeface="Calibri"/>
              </a:rPr>
              <a:t>can </a:t>
            </a:r>
            <a:r>
              <a:rPr sz="3200" spc="-4" dirty="0">
                <a:latin typeface="Calibri"/>
                <a:cs typeface="Calibri"/>
              </a:rPr>
              <a:t>do</a:t>
            </a:r>
            <a:r>
              <a:rPr sz="3200" spc="11" dirty="0">
                <a:latin typeface="Calibri"/>
                <a:cs typeface="Calibri"/>
              </a:rPr>
              <a:t> </a:t>
            </a:r>
            <a:r>
              <a:rPr sz="3200" spc="-4" dirty="0">
                <a:latin typeface="Calibri"/>
                <a:cs typeface="Calibri"/>
              </a:rPr>
              <a:t>something.</a:t>
            </a:r>
            <a:endParaRPr lang="en-US" sz="3200" spc="-4" dirty="0">
              <a:latin typeface="Calibri"/>
              <a:cs typeface="Calibri"/>
            </a:endParaRPr>
          </a:p>
          <a:p>
            <a:pPr marL="180975" indent="-171450">
              <a:spcBef>
                <a:spcPts val="289"/>
              </a:spcBef>
              <a:buFont typeface="Arial"/>
              <a:buChar char="•"/>
              <a:tabLst>
                <a:tab pos="180975" algn="l"/>
              </a:tabLst>
            </a:pPr>
            <a:endParaRPr sz="3600" dirty="0">
              <a:latin typeface="Times New Roman"/>
              <a:cs typeface="Times New Roman"/>
            </a:endParaRPr>
          </a:p>
          <a:p>
            <a:pPr marL="9525"/>
            <a:r>
              <a:rPr sz="3200" b="1" i="1" spc="-34" dirty="0">
                <a:solidFill>
                  <a:srgbClr val="FF0000"/>
                </a:solidFill>
                <a:latin typeface="Calibri"/>
                <a:cs typeface="Calibri"/>
              </a:rPr>
              <a:t>We </a:t>
            </a:r>
            <a:r>
              <a:rPr sz="3200" b="1" i="1" spc="-4" dirty="0">
                <a:solidFill>
                  <a:srgbClr val="FF0000"/>
                </a:solidFill>
                <a:latin typeface="Calibri"/>
                <a:cs typeface="Calibri"/>
              </a:rPr>
              <a:t>get the functionality of 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a </a:t>
            </a:r>
            <a:r>
              <a:rPr sz="3200" b="1" i="1" spc="-11" dirty="0">
                <a:solidFill>
                  <a:srgbClr val="FF0000"/>
                </a:solidFill>
                <a:latin typeface="Calibri"/>
                <a:cs typeface="Calibri"/>
              </a:rPr>
              <a:t>trusted</a:t>
            </a:r>
            <a:r>
              <a:rPr sz="3200" b="1" i="1" spc="4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19" dirty="0">
                <a:solidFill>
                  <a:srgbClr val="FF0000"/>
                </a:solidFill>
                <a:latin typeface="Calibri"/>
                <a:cs typeface="Calibri"/>
              </a:rPr>
              <a:t>arbiter...</a:t>
            </a:r>
            <a:r>
              <a:rPr sz="3200" b="1" i="1" spc="-11" dirty="0">
                <a:solidFill>
                  <a:srgbClr val="FF0000"/>
                </a:solidFill>
                <a:latin typeface="Calibri"/>
                <a:cs typeface="Calibri"/>
              </a:rPr>
              <a:t>...without </a:t>
            </a:r>
            <a:r>
              <a:rPr sz="3200" b="1" i="1" spc="-4" dirty="0">
                <a:solidFill>
                  <a:srgbClr val="FF0000"/>
                </a:solidFill>
                <a:latin typeface="Calibri"/>
                <a:cs typeface="Calibri"/>
              </a:rPr>
              <a:t>needing </a:t>
            </a:r>
            <a:r>
              <a:rPr sz="3200" b="1" i="1" dirty="0">
                <a:solidFill>
                  <a:srgbClr val="FF0000"/>
                </a:solidFill>
                <a:latin typeface="Calibri"/>
                <a:cs typeface="Calibri"/>
              </a:rPr>
              <a:t>a </a:t>
            </a:r>
            <a:r>
              <a:rPr sz="3200" b="1" i="1" spc="-8" dirty="0">
                <a:solidFill>
                  <a:srgbClr val="FF0000"/>
                </a:solidFill>
                <a:latin typeface="Calibri"/>
                <a:cs typeface="Calibri"/>
              </a:rPr>
              <a:t>trusted</a:t>
            </a:r>
            <a:r>
              <a:rPr sz="3200" b="1" i="1" spc="-1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b="1" i="1" spc="-4" dirty="0">
                <a:solidFill>
                  <a:srgbClr val="FF0000"/>
                </a:solidFill>
                <a:latin typeface="Calibri"/>
                <a:cs typeface="Calibri"/>
              </a:rPr>
              <a:t>arbiter</a:t>
            </a:r>
            <a:endParaRPr sz="3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18595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Centralized vs Distributed Ledger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1000"/>
                    </a14:imgEffect>
                    <a14:imgEffect>
                      <a14:brightnessContrast contrast="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5" y="1828800"/>
            <a:ext cx="9843868" cy="4114800"/>
          </a:xfrm>
          <a:prstGeom prst="rect">
            <a:avLst/>
          </a:prstGeom>
        </p:spPr>
      </p:pic>
      <p:sp>
        <p:nvSpPr>
          <p:cNvPr id="5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F56FD50F-E4EC-4843-9B59-16DF520313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6553200"/>
            <a:ext cx="228600" cy="228600"/>
          </a:xfrm>
          <a:prstGeom prst="actionButtonBlank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35000">
                <a:srgbClr val="B4C2FE"/>
              </a:gs>
              <a:gs pos="70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617411-6782-49EB-9136-EE7DC781DCF1}"/>
              </a:ext>
            </a:extLst>
          </p:cNvPr>
          <p:cNvSpPr/>
          <p:nvPr/>
        </p:nvSpPr>
        <p:spPr bwMode="auto">
          <a:xfrm>
            <a:off x="4953000" y="1676400"/>
            <a:ext cx="4953000" cy="44196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398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819400"/>
            <a:ext cx="8543925" cy="903536"/>
          </a:xfrm>
        </p:spPr>
        <p:txBody>
          <a:bodyPr/>
          <a:lstStyle/>
          <a:p>
            <a:pPr algn="ctr" rtl="0"/>
            <a:r>
              <a:rPr lang="en-US" cap="none" dirty="0" err="1"/>
              <a:t>Blockchain</a:t>
            </a:r>
            <a:r>
              <a:rPr lang="en-US" cap="none" dirty="0"/>
              <a:t> Concepts</a:t>
            </a:r>
          </a:p>
        </p:txBody>
      </p:sp>
    </p:spTree>
    <p:extLst>
      <p:ext uri="{BB962C8B-B14F-4D97-AF65-F5344CB8AC3E}">
        <p14:creationId xmlns:p14="http://schemas.microsoft.com/office/powerpoint/2010/main" val="4160033277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Cryptography Review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567900906"/>
              </p:ext>
            </p:extLst>
          </p:nvPr>
        </p:nvGraphicFramePr>
        <p:xfrm>
          <a:off x="1752600" y="1676400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95400" y="3505200"/>
            <a:ext cx="979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Making</a:t>
            </a:r>
          </a:p>
          <a:p>
            <a:r>
              <a:rPr lang="en-US" dirty="0"/>
              <a:t>Ciphers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01000" y="3554567"/>
            <a:ext cx="1095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Breaking</a:t>
            </a:r>
          </a:p>
          <a:p>
            <a:r>
              <a:rPr lang="en-US" dirty="0"/>
              <a:t>Ciphers</a:t>
            </a:r>
          </a:p>
        </p:txBody>
      </p:sp>
    </p:spTree>
    <p:extLst>
      <p:ext uri="{BB962C8B-B14F-4D97-AF65-F5344CB8AC3E}">
        <p14:creationId xmlns:p14="http://schemas.microsoft.com/office/powerpoint/2010/main" val="3597365895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Information Economy</a:t>
            </a:r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95300" y="3346450"/>
            <a:ext cx="8915400" cy="2311400"/>
          </a:xfrm>
        </p:spPr>
        <p:txBody>
          <a:bodyPr>
            <a:noAutofit/>
          </a:bodyPr>
          <a:lstStyle/>
          <a:p>
            <a:r>
              <a:rPr lang="en-US" sz="2600" dirty="0"/>
              <a:t>Data is transferred with zero marginal cost</a:t>
            </a:r>
          </a:p>
          <a:p>
            <a:r>
              <a:rPr lang="en-US" sz="2600" dirty="0"/>
              <a:t>Why pay a fee to move bytes representing wealth?</a:t>
            </a:r>
          </a:p>
          <a:p>
            <a:r>
              <a:rPr lang="en-US" sz="2600" dirty="0"/>
              <a:t>Why only 9-5, Monday-Friday, two days settlement?</a:t>
            </a:r>
          </a:p>
          <a:p>
            <a:r>
              <a:rPr lang="en-US" sz="2600" dirty="0"/>
              <a:t>Who (and when) will gift humanity with a global instantaneous free p2p payment network?</a:t>
            </a:r>
          </a:p>
        </p:txBody>
      </p:sp>
      <p:grpSp>
        <p:nvGrpSpPr>
          <p:cNvPr id="37" name="Gruppo 8"/>
          <p:cNvGrpSpPr/>
          <p:nvPr/>
        </p:nvGrpSpPr>
        <p:grpSpPr>
          <a:xfrm>
            <a:off x="1279525" y="2025650"/>
            <a:ext cx="7346950" cy="1073150"/>
            <a:chOff x="558588" y="1315239"/>
            <a:chExt cx="8296601" cy="1345987"/>
          </a:xfrm>
        </p:grpSpPr>
        <p:sp>
          <p:nvSpPr>
            <p:cNvPr id="38" name="TextBox 37"/>
            <p:cNvSpPr txBox="1"/>
            <p:nvPr/>
          </p:nvSpPr>
          <p:spPr>
            <a:xfrm rot="1142326">
              <a:off x="8336294" y="1467013"/>
              <a:ext cx="445756" cy="92010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defTabSz="1088806">
                <a:spcBef>
                  <a:spcPts val="650"/>
                </a:spcBef>
                <a:buClr>
                  <a:schemeClr val="tx2"/>
                </a:buClr>
              </a:pPr>
              <a:r>
                <a:rPr lang="en-GB" sz="4767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?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7784140" y="1315240"/>
              <a:ext cx="437880" cy="392041"/>
              <a:chOff x="6281381" y="632949"/>
              <a:chExt cx="324000" cy="324000"/>
            </a:xfrm>
          </p:grpSpPr>
          <p:sp>
            <p:nvSpPr>
              <p:cNvPr id="61" name="Freeform 379"/>
              <p:cNvSpPr>
                <a:spLocks noEditPoints="1"/>
              </p:cNvSpPr>
              <p:nvPr/>
            </p:nvSpPr>
            <p:spPr bwMode="auto">
              <a:xfrm>
                <a:off x="6281381" y="632949"/>
                <a:ext cx="324000" cy="324000"/>
              </a:xfrm>
              <a:custGeom>
                <a:avLst/>
                <a:gdLst>
                  <a:gd name="T0" fmla="*/ 6 w 96"/>
                  <a:gd name="T1" fmla="*/ 16 h 85"/>
                  <a:gd name="T2" fmla="*/ 48 w 96"/>
                  <a:gd name="T3" fmla="*/ 0 h 85"/>
                  <a:gd name="T4" fmla="*/ 93 w 96"/>
                  <a:gd name="T5" fmla="*/ 16 h 85"/>
                  <a:gd name="T6" fmla="*/ 93 w 96"/>
                  <a:gd name="T7" fmla="*/ 25 h 85"/>
                  <a:gd name="T8" fmla="*/ 6 w 96"/>
                  <a:gd name="T9" fmla="*/ 25 h 85"/>
                  <a:gd name="T10" fmla="*/ 6 w 96"/>
                  <a:gd name="T11" fmla="*/ 16 h 85"/>
                  <a:gd name="T12" fmla="*/ 6 w 96"/>
                  <a:gd name="T13" fmla="*/ 16 h 85"/>
                  <a:gd name="T14" fmla="*/ 71 w 96"/>
                  <a:gd name="T15" fmla="*/ 70 h 85"/>
                  <a:gd name="T16" fmla="*/ 74 w 96"/>
                  <a:gd name="T17" fmla="*/ 70 h 85"/>
                  <a:gd name="T18" fmla="*/ 74 w 96"/>
                  <a:gd name="T19" fmla="*/ 31 h 85"/>
                  <a:gd name="T20" fmla="*/ 71 w 96"/>
                  <a:gd name="T21" fmla="*/ 31 h 85"/>
                  <a:gd name="T22" fmla="*/ 71 w 96"/>
                  <a:gd name="T23" fmla="*/ 28 h 85"/>
                  <a:gd name="T24" fmla="*/ 90 w 96"/>
                  <a:gd name="T25" fmla="*/ 28 h 85"/>
                  <a:gd name="T26" fmla="*/ 90 w 96"/>
                  <a:gd name="T27" fmla="*/ 31 h 85"/>
                  <a:gd name="T28" fmla="*/ 87 w 96"/>
                  <a:gd name="T29" fmla="*/ 31 h 85"/>
                  <a:gd name="T30" fmla="*/ 87 w 96"/>
                  <a:gd name="T31" fmla="*/ 70 h 85"/>
                  <a:gd name="T32" fmla="*/ 90 w 96"/>
                  <a:gd name="T33" fmla="*/ 70 h 85"/>
                  <a:gd name="T34" fmla="*/ 90 w 96"/>
                  <a:gd name="T35" fmla="*/ 73 h 85"/>
                  <a:gd name="T36" fmla="*/ 96 w 96"/>
                  <a:gd name="T37" fmla="*/ 73 h 85"/>
                  <a:gd name="T38" fmla="*/ 96 w 96"/>
                  <a:gd name="T39" fmla="*/ 85 h 85"/>
                  <a:gd name="T40" fmla="*/ 0 w 96"/>
                  <a:gd name="T41" fmla="*/ 85 h 85"/>
                  <a:gd name="T42" fmla="*/ 0 w 96"/>
                  <a:gd name="T43" fmla="*/ 73 h 85"/>
                  <a:gd name="T44" fmla="*/ 8 w 96"/>
                  <a:gd name="T45" fmla="*/ 73 h 85"/>
                  <a:gd name="T46" fmla="*/ 8 w 96"/>
                  <a:gd name="T47" fmla="*/ 70 h 85"/>
                  <a:gd name="T48" fmla="*/ 11 w 96"/>
                  <a:gd name="T49" fmla="*/ 70 h 85"/>
                  <a:gd name="T50" fmla="*/ 11 w 96"/>
                  <a:gd name="T51" fmla="*/ 31 h 85"/>
                  <a:gd name="T52" fmla="*/ 8 w 96"/>
                  <a:gd name="T53" fmla="*/ 31 h 85"/>
                  <a:gd name="T54" fmla="*/ 8 w 96"/>
                  <a:gd name="T55" fmla="*/ 28 h 85"/>
                  <a:gd name="T56" fmla="*/ 28 w 96"/>
                  <a:gd name="T57" fmla="*/ 28 h 85"/>
                  <a:gd name="T58" fmla="*/ 28 w 96"/>
                  <a:gd name="T59" fmla="*/ 31 h 85"/>
                  <a:gd name="T60" fmla="*/ 23 w 96"/>
                  <a:gd name="T61" fmla="*/ 31 h 85"/>
                  <a:gd name="T62" fmla="*/ 23 w 96"/>
                  <a:gd name="T63" fmla="*/ 70 h 85"/>
                  <a:gd name="T64" fmla="*/ 28 w 96"/>
                  <a:gd name="T65" fmla="*/ 70 h 85"/>
                  <a:gd name="T66" fmla="*/ 28 w 96"/>
                  <a:gd name="T67" fmla="*/ 73 h 85"/>
                  <a:gd name="T68" fmla="*/ 40 w 96"/>
                  <a:gd name="T69" fmla="*/ 73 h 85"/>
                  <a:gd name="T70" fmla="*/ 40 w 96"/>
                  <a:gd name="T71" fmla="*/ 70 h 85"/>
                  <a:gd name="T72" fmla="*/ 43 w 96"/>
                  <a:gd name="T73" fmla="*/ 70 h 85"/>
                  <a:gd name="T74" fmla="*/ 43 w 96"/>
                  <a:gd name="T75" fmla="*/ 31 h 85"/>
                  <a:gd name="T76" fmla="*/ 40 w 96"/>
                  <a:gd name="T77" fmla="*/ 31 h 85"/>
                  <a:gd name="T78" fmla="*/ 40 w 96"/>
                  <a:gd name="T79" fmla="*/ 28 h 85"/>
                  <a:gd name="T80" fmla="*/ 60 w 96"/>
                  <a:gd name="T81" fmla="*/ 28 h 85"/>
                  <a:gd name="T82" fmla="*/ 60 w 96"/>
                  <a:gd name="T83" fmla="*/ 31 h 85"/>
                  <a:gd name="T84" fmla="*/ 56 w 96"/>
                  <a:gd name="T85" fmla="*/ 31 h 85"/>
                  <a:gd name="T86" fmla="*/ 56 w 96"/>
                  <a:gd name="T87" fmla="*/ 70 h 85"/>
                  <a:gd name="T88" fmla="*/ 60 w 96"/>
                  <a:gd name="T89" fmla="*/ 70 h 85"/>
                  <a:gd name="T90" fmla="*/ 60 w 96"/>
                  <a:gd name="T91" fmla="*/ 73 h 85"/>
                  <a:gd name="T92" fmla="*/ 71 w 96"/>
                  <a:gd name="T93" fmla="*/ 73 h 85"/>
                  <a:gd name="T94" fmla="*/ 71 w 96"/>
                  <a:gd name="T95" fmla="*/ 7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6" h="85">
                    <a:moveTo>
                      <a:pt x="6" y="16"/>
                    </a:moveTo>
                    <a:lnTo>
                      <a:pt x="48" y="0"/>
                    </a:lnTo>
                    <a:lnTo>
                      <a:pt x="93" y="16"/>
                    </a:lnTo>
                    <a:lnTo>
                      <a:pt x="93" y="25"/>
                    </a:lnTo>
                    <a:lnTo>
                      <a:pt x="6" y="25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  <a:moveTo>
                      <a:pt x="71" y="70"/>
                    </a:moveTo>
                    <a:lnTo>
                      <a:pt x="74" y="70"/>
                    </a:lnTo>
                    <a:lnTo>
                      <a:pt x="74" y="31"/>
                    </a:lnTo>
                    <a:lnTo>
                      <a:pt x="71" y="31"/>
                    </a:lnTo>
                    <a:lnTo>
                      <a:pt x="71" y="28"/>
                    </a:lnTo>
                    <a:lnTo>
                      <a:pt x="90" y="28"/>
                    </a:lnTo>
                    <a:lnTo>
                      <a:pt x="90" y="31"/>
                    </a:lnTo>
                    <a:lnTo>
                      <a:pt x="87" y="31"/>
                    </a:lnTo>
                    <a:lnTo>
                      <a:pt x="87" y="70"/>
                    </a:lnTo>
                    <a:lnTo>
                      <a:pt x="90" y="70"/>
                    </a:lnTo>
                    <a:lnTo>
                      <a:pt x="90" y="73"/>
                    </a:lnTo>
                    <a:lnTo>
                      <a:pt x="96" y="73"/>
                    </a:lnTo>
                    <a:lnTo>
                      <a:pt x="96" y="85"/>
                    </a:lnTo>
                    <a:lnTo>
                      <a:pt x="0" y="85"/>
                    </a:lnTo>
                    <a:lnTo>
                      <a:pt x="0" y="73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11" y="70"/>
                    </a:lnTo>
                    <a:lnTo>
                      <a:pt x="11" y="31"/>
                    </a:lnTo>
                    <a:lnTo>
                      <a:pt x="8" y="31"/>
                    </a:lnTo>
                    <a:lnTo>
                      <a:pt x="8" y="28"/>
                    </a:lnTo>
                    <a:lnTo>
                      <a:pt x="28" y="28"/>
                    </a:lnTo>
                    <a:lnTo>
                      <a:pt x="28" y="31"/>
                    </a:lnTo>
                    <a:lnTo>
                      <a:pt x="23" y="31"/>
                    </a:lnTo>
                    <a:lnTo>
                      <a:pt x="23" y="70"/>
                    </a:lnTo>
                    <a:lnTo>
                      <a:pt x="28" y="70"/>
                    </a:lnTo>
                    <a:lnTo>
                      <a:pt x="28" y="73"/>
                    </a:lnTo>
                    <a:lnTo>
                      <a:pt x="40" y="73"/>
                    </a:lnTo>
                    <a:lnTo>
                      <a:pt x="40" y="70"/>
                    </a:lnTo>
                    <a:lnTo>
                      <a:pt x="43" y="70"/>
                    </a:lnTo>
                    <a:lnTo>
                      <a:pt x="43" y="31"/>
                    </a:lnTo>
                    <a:lnTo>
                      <a:pt x="40" y="31"/>
                    </a:lnTo>
                    <a:lnTo>
                      <a:pt x="40" y="28"/>
                    </a:lnTo>
                    <a:lnTo>
                      <a:pt x="60" y="28"/>
                    </a:lnTo>
                    <a:lnTo>
                      <a:pt x="60" y="31"/>
                    </a:lnTo>
                    <a:lnTo>
                      <a:pt x="56" y="31"/>
                    </a:lnTo>
                    <a:lnTo>
                      <a:pt x="56" y="70"/>
                    </a:lnTo>
                    <a:lnTo>
                      <a:pt x="60" y="70"/>
                    </a:lnTo>
                    <a:lnTo>
                      <a:pt x="60" y="73"/>
                    </a:lnTo>
                    <a:lnTo>
                      <a:pt x="71" y="73"/>
                    </a:lnTo>
                    <a:lnTo>
                      <a:pt x="71" y="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kern="0" dirty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6339394" y="651244"/>
                <a:ext cx="216955" cy="1036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 defTabSz="1088806">
                  <a:spcBef>
                    <a:spcPts val="650"/>
                  </a:spcBef>
                  <a:buClr>
                    <a:schemeClr val="tx2"/>
                  </a:buClr>
                </a:pPr>
                <a:r>
                  <a:rPr lang="en-GB" sz="650" b="1" dirty="0">
                    <a:solidFill>
                      <a:schemeClr val="bg1"/>
                    </a:solidFill>
                  </a:rPr>
                  <a:t>BANK</a:t>
                </a:r>
                <a:endParaRPr lang="en-GB" sz="1517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0" name="Freeform 76"/>
            <p:cNvSpPr>
              <a:spLocks noEditPoints="1"/>
            </p:cNvSpPr>
            <p:nvPr/>
          </p:nvSpPr>
          <p:spPr bwMode="auto">
            <a:xfrm>
              <a:off x="913826" y="1315239"/>
              <a:ext cx="365538" cy="396000"/>
            </a:xfrm>
            <a:custGeom>
              <a:avLst/>
              <a:gdLst>
                <a:gd name="T0" fmla="*/ 421895 w 114"/>
                <a:gd name="T1" fmla="*/ 429708 h 110"/>
                <a:gd name="T2" fmla="*/ 421895 w 114"/>
                <a:gd name="T3" fmla="*/ 429708 h 110"/>
                <a:gd name="T4" fmla="*/ 410176 w 114"/>
                <a:gd name="T5" fmla="*/ 429708 h 110"/>
                <a:gd name="T6" fmla="*/ 35158 w 114"/>
                <a:gd name="T7" fmla="*/ 429708 h 110"/>
                <a:gd name="T8" fmla="*/ 35158 w 114"/>
                <a:gd name="T9" fmla="*/ 429708 h 110"/>
                <a:gd name="T10" fmla="*/ 27345 w 114"/>
                <a:gd name="T11" fmla="*/ 429708 h 110"/>
                <a:gd name="T12" fmla="*/ 179696 w 114"/>
                <a:gd name="T13" fmla="*/ 316421 h 110"/>
                <a:gd name="T14" fmla="*/ 210948 w 114"/>
                <a:gd name="T15" fmla="*/ 339860 h 110"/>
                <a:gd name="T16" fmla="*/ 222667 w 114"/>
                <a:gd name="T17" fmla="*/ 343766 h 110"/>
                <a:gd name="T18" fmla="*/ 234386 w 114"/>
                <a:gd name="T19" fmla="*/ 339860 h 110"/>
                <a:gd name="T20" fmla="*/ 265638 w 114"/>
                <a:gd name="T21" fmla="*/ 316421 h 110"/>
                <a:gd name="T22" fmla="*/ 421895 w 114"/>
                <a:gd name="T23" fmla="*/ 429708 h 110"/>
                <a:gd name="T24" fmla="*/ 421895 w 114"/>
                <a:gd name="T25" fmla="*/ 429708 h 110"/>
                <a:gd name="T26" fmla="*/ 132819 w 114"/>
                <a:gd name="T27" fmla="*/ 218760 h 110"/>
                <a:gd name="T28" fmla="*/ 312515 w 114"/>
                <a:gd name="T29" fmla="*/ 218760 h 110"/>
                <a:gd name="T30" fmla="*/ 312515 w 114"/>
                <a:gd name="T31" fmla="*/ 230480 h 110"/>
                <a:gd name="T32" fmla="*/ 132819 w 114"/>
                <a:gd name="T33" fmla="*/ 230480 h 110"/>
                <a:gd name="T34" fmla="*/ 132819 w 114"/>
                <a:gd name="T35" fmla="*/ 218760 h 110"/>
                <a:gd name="T36" fmla="*/ 132819 w 114"/>
                <a:gd name="T37" fmla="*/ 218760 h 110"/>
                <a:gd name="T38" fmla="*/ 132819 w 114"/>
                <a:gd name="T39" fmla="*/ 187509 h 110"/>
                <a:gd name="T40" fmla="*/ 312515 w 114"/>
                <a:gd name="T41" fmla="*/ 187509 h 110"/>
                <a:gd name="T42" fmla="*/ 312515 w 114"/>
                <a:gd name="T43" fmla="*/ 199228 h 110"/>
                <a:gd name="T44" fmla="*/ 132819 w 114"/>
                <a:gd name="T45" fmla="*/ 199228 h 110"/>
                <a:gd name="T46" fmla="*/ 132819 w 114"/>
                <a:gd name="T47" fmla="*/ 187509 h 110"/>
                <a:gd name="T48" fmla="*/ 132819 w 114"/>
                <a:gd name="T49" fmla="*/ 187509 h 110"/>
                <a:gd name="T50" fmla="*/ 132819 w 114"/>
                <a:gd name="T51" fmla="*/ 156257 h 110"/>
                <a:gd name="T52" fmla="*/ 312515 w 114"/>
                <a:gd name="T53" fmla="*/ 156257 h 110"/>
                <a:gd name="T54" fmla="*/ 312515 w 114"/>
                <a:gd name="T55" fmla="*/ 171883 h 110"/>
                <a:gd name="T56" fmla="*/ 132819 w 114"/>
                <a:gd name="T57" fmla="*/ 171883 h 110"/>
                <a:gd name="T58" fmla="*/ 132819 w 114"/>
                <a:gd name="T59" fmla="*/ 156257 h 110"/>
                <a:gd name="T60" fmla="*/ 132819 w 114"/>
                <a:gd name="T61" fmla="*/ 156257 h 110"/>
                <a:gd name="T62" fmla="*/ 421895 w 114"/>
                <a:gd name="T63" fmla="*/ 156257 h 110"/>
                <a:gd name="T64" fmla="*/ 222667 w 114"/>
                <a:gd name="T65" fmla="*/ 0 h 110"/>
                <a:gd name="T66" fmla="*/ 15626 w 114"/>
                <a:gd name="T67" fmla="*/ 156257 h 110"/>
                <a:gd name="T68" fmla="*/ 101567 w 114"/>
                <a:gd name="T69" fmla="*/ 218760 h 110"/>
                <a:gd name="T70" fmla="*/ 101567 w 114"/>
                <a:gd name="T71" fmla="*/ 132819 h 110"/>
                <a:gd name="T72" fmla="*/ 343767 w 114"/>
                <a:gd name="T73" fmla="*/ 132819 h 110"/>
                <a:gd name="T74" fmla="*/ 343767 w 114"/>
                <a:gd name="T75" fmla="*/ 218760 h 110"/>
                <a:gd name="T76" fmla="*/ 421895 w 114"/>
                <a:gd name="T77" fmla="*/ 156257 h 110"/>
                <a:gd name="T78" fmla="*/ 421895 w 114"/>
                <a:gd name="T79" fmla="*/ 156257 h 110"/>
                <a:gd name="T80" fmla="*/ 0 w 114"/>
                <a:gd name="T81" fmla="*/ 183603 h 110"/>
                <a:gd name="T82" fmla="*/ 0 w 114"/>
                <a:gd name="T83" fmla="*/ 406269 h 110"/>
                <a:gd name="T84" fmla="*/ 148445 w 114"/>
                <a:gd name="T85" fmla="*/ 296889 h 110"/>
                <a:gd name="T86" fmla="*/ 0 w 114"/>
                <a:gd name="T87" fmla="*/ 183603 h 110"/>
                <a:gd name="T88" fmla="*/ 0 w 114"/>
                <a:gd name="T89" fmla="*/ 183603 h 110"/>
                <a:gd name="T90" fmla="*/ 0 w 114"/>
                <a:gd name="T91" fmla="*/ 183603 h 110"/>
                <a:gd name="T92" fmla="*/ 0 w 114"/>
                <a:gd name="T93" fmla="*/ 183603 h 110"/>
                <a:gd name="T94" fmla="*/ 445334 w 114"/>
                <a:gd name="T95" fmla="*/ 175790 h 110"/>
                <a:gd name="T96" fmla="*/ 296889 w 114"/>
                <a:gd name="T97" fmla="*/ 292983 h 110"/>
                <a:gd name="T98" fmla="*/ 445334 w 114"/>
                <a:gd name="T99" fmla="*/ 406269 h 110"/>
                <a:gd name="T100" fmla="*/ 445334 w 114"/>
                <a:gd name="T101" fmla="*/ 406269 h 110"/>
                <a:gd name="T102" fmla="*/ 445334 w 114"/>
                <a:gd name="T103" fmla="*/ 394550 h 110"/>
                <a:gd name="T104" fmla="*/ 445334 w 114"/>
                <a:gd name="T105" fmla="*/ 183603 h 110"/>
                <a:gd name="T106" fmla="*/ 445334 w 114"/>
                <a:gd name="T107" fmla="*/ 183603 h 110"/>
                <a:gd name="T108" fmla="*/ 445334 w 114"/>
                <a:gd name="T109" fmla="*/ 175790 h 110"/>
                <a:gd name="T110" fmla="*/ 445334 w 114"/>
                <a:gd name="T111" fmla="*/ 175790 h 1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4" h="110">
                  <a:moveTo>
                    <a:pt x="108" y="110"/>
                  </a:moveTo>
                  <a:lnTo>
                    <a:pt x="108" y="110"/>
                  </a:lnTo>
                  <a:lnTo>
                    <a:pt x="105" y="110"/>
                  </a:lnTo>
                  <a:lnTo>
                    <a:pt x="9" y="110"/>
                  </a:lnTo>
                  <a:lnTo>
                    <a:pt x="7" y="110"/>
                  </a:lnTo>
                  <a:lnTo>
                    <a:pt x="46" y="81"/>
                  </a:lnTo>
                  <a:lnTo>
                    <a:pt x="54" y="87"/>
                  </a:lnTo>
                  <a:lnTo>
                    <a:pt x="57" y="88"/>
                  </a:lnTo>
                  <a:lnTo>
                    <a:pt x="60" y="87"/>
                  </a:lnTo>
                  <a:lnTo>
                    <a:pt x="68" y="81"/>
                  </a:lnTo>
                  <a:lnTo>
                    <a:pt x="108" y="110"/>
                  </a:lnTo>
                  <a:close/>
                  <a:moveTo>
                    <a:pt x="34" y="56"/>
                  </a:moveTo>
                  <a:lnTo>
                    <a:pt x="80" y="56"/>
                  </a:lnTo>
                  <a:lnTo>
                    <a:pt x="80" y="59"/>
                  </a:lnTo>
                  <a:lnTo>
                    <a:pt x="34" y="59"/>
                  </a:lnTo>
                  <a:lnTo>
                    <a:pt x="34" y="56"/>
                  </a:lnTo>
                  <a:close/>
                  <a:moveTo>
                    <a:pt x="34" y="48"/>
                  </a:moveTo>
                  <a:lnTo>
                    <a:pt x="80" y="48"/>
                  </a:lnTo>
                  <a:lnTo>
                    <a:pt x="80" y="51"/>
                  </a:lnTo>
                  <a:lnTo>
                    <a:pt x="34" y="51"/>
                  </a:lnTo>
                  <a:lnTo>
                    <a:pt x="34" y="48"/>
                  </a:lnTo>
                  <a:close/>
                  <a:moveTo>
                    <a:pt x="34" y="40"/>
                  </a:moveTo>
                  <a:lnTo>
                    <a:pt x="80" y="40"/>
                  </a:lnTo>
                  <a:lnTo>
                    <a:pt x="80" y="44"/>
                  </a:lnTo>
                  <a:lnTo>
                    <a:pt x="34" y="44"/>
                  </a:lnTo>
                  <a:lnTo>
                    <a:pt x="34" y="40"/>
                  </a:lnTo>
                  <a:close/>
                  <a:moveTo>
                    <a:pt x="108" y="40"/>
                  </a:moveTo>
                  <a:lnTo>
                    <a:pt x="57" y="0"/>
                  </a:lnTo>
                  <a:lnTo>
                    <a:pt x="4" y="40"/>
                  </a:lnTo>
                  <a:lnTo>
                    <a:pt x="26" y="56"/>
                  </a:lnTo>
                  <a:lnTo>
                    <a:pt x="26" y="34"/>
                  </a:lnTo>
                  <a:lnTo>
                    <a:pt x="88" y="34"/>
                  </a:lnTo>
                  <a:lnTo>
                    <a:pt x="88" y="56"/>
                  </a:lnTo>
                  <a:lnTo>
                    <a:pt x="108" y="40"/>
                  </a:lnTo>
                  <a:close/>
                  <a:moveTo>
                    <a:pt x="0" y="47"/>
                  </a:moveTo>
                  <a:lnTo>
                    <a:pt x="0" y="104"/>
                  </a:lnTo>
                  <a:lnTo>
                    <a:pt x="38" y="76"/>
                  </a:lnTo>
                  <a:lnTo>
                    <a:pt x="0" y="47"/>
                  </a:lnTo>
                  <a:close/>
                  <a:moveTo>
                    <a:pt x="114" y="45"/>
                  </a:moveTo>
                  <a:lnTo>
                    <a:pt x="76" y="75"/>
                  </a:lnTo>
                  <a:lnTo>
                    <a:pt x="114" y="104"/>
                  </a:lnTo>
                  <a:lnTo>
                    <a:pt x="114" y="101"/>
                  </a:lnTo>
                  <a:lnTo>
                    <a:pt x="114" y="47"/>
                  </a:lnTo>
                  <a:lnTo>
                    <a:pt x="114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 dirty="0">
                <a:solidFill>
                  <a:sysClr val="windowText" lastClr="000000"/>
                </a:solidFill>
                <a:latin typeface="+mn-lt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4334709" y="1315239"/>
              <a:ext cx="426406" cy="418308"/>
              <a:chOff x="3284403" y="146557"/>
              <a:chExt cx="419945" cy="380280"/>
            </a:xfrm>
          </p:grpSpPr>
          <p:sp>
            <p:nvSpPr>
              <p:cNvPr id="58" name="Freeform 136"/>
              <p:cNvSpPr>
                <a:spLocks noEditPoints="1"/>
              </p:cNvSpPr>
              <p:nvPr/>
            </p:nvSpPr>
            <p:spPr bwMode="auto">
              <a:xfrm>
                <a:off x="3298119" y="166837"/>
                <a:ext cx="359999" cy="360000"/>
              </a:xfrm>
              <a:custGeom>
                <a:avLst/>
                <a:gdLst>
                  <a:gd name="T0" fmla="*/ 278 w 622"/>
                  <a:gd name="T1" fmla="*/ 310 h 621"/>
                  <a:gd name="T2" fmla="*/ 311 w 622"/>
                  <a:gd name="T3" fmla="*/ 277 h 621"/>
                  <a:gd name="T4" fmla="*/ 344 w 622"/>
                  <a:gd name="T5" fmla="*/ 310 h 621"/>
                  <a:gd name="T6" fmla="*/ 311 w 622"/>
                  <a:gd name="T7" fmla="*/ 343 h 621"/>
                  <a:gd name="T8" fmla="*/ 278 w 622"/>
                  <a:gd name="T9" fmla="*/ 310 h 621"/>
                  <a:gd name="T10" fmla="*/ 311 w 622"/>
                  <a:gd name="T11" fmla="*/ 224 h 621"/>
                  <a:gd name="T12" fmla="*/ 225 w 622"/>
                  <a:gd name="T13" fmla="*/ 310 h 621"/>
                  <a:gd name="T14" fmla="*/ 311 w 622"/>
                  <a:gd name="T15" fmla="*/ 396 h 621"/>
                  <a:gd name="T16" fmla="*/ 397 w 622"/>
                  <a:gd name="T17" fmla="*/ 310 h 621"/>
                  <a:gd name="T18" fmla="*/ 311 w 622"/>
                  <a:gd name="T19" fmla="*/ 224 h 621"/>
                  <a:gd name="T20" fmla="*/ 0 w 622"/>
                  <a:gd name="T21" fmla="*/ 310 h 621"/>
                  <a:gd name="T22" fmla="*/ 311 w 622"/>
                  <a:gd name="T23" fmla="*/ 621 h 621"/>
                  <a:gd name="T24" fmla="*/ 622 w 622"/>
                  <a:gd name="T25" fmla="*/ 310 h 621"/>
                  <a:gd name="T26" fmla="*/ 311 w 622"/>
                  <a:gd name="T27" fmla="*/ 0 h 621"/>
                  <a:gd name="T28" fmla="*/ 0 w 622"/>
                  <a:gd name="T29" fmla="*/ 310 h 621"/>
                  <a:gd name="T30" fmla="*/ 311 w 622"/>
                  <a:gd name="T31" fmla="*/ 172 h 621"/>
                  <a:gd name="T32" fmla="*/ 450 w 622"/>
                  <a:gd name="T33" fmla="*/ 310 h 621"/>
                  <a:gd name="T34" fmla="*/ 311 w 622"/>
                  <a:gd name="T35" fmla="*/ 449 h 621"/>
                  <a:gd name="T36" fmla="*/ 172 w 622"/>
                  <a:gd name="T37" fmla="*/ 310 h 621"/>
                  <a:gd name="T38" fmla="*/ 311 w 622"/>
                  <a:gd name="T39" fmla="*/ 172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22" h="621">
                    <a:moveTo>
                      <a:pt x="278" y="310"/>
                    </a:moveTo>
                    <a:cubicBezTo>
                      <a:pt x="278" y="292"/>
                      <a:pt x="293" y="277"/>
                      <a:pt x="311" y="277"/>
                    </a:cubicBezTo>
                    <a:cubicBezTo>
                      <a:pt x="329" y="277"/>
                      <a:pt x="344" y="292"/>
                      <a:pt x="344" y="310"/>
                    </a:cubicBezTo>
                    <a:cubicBezTo>
                      <a:pt x="344" y="329"/>
                      <a:pt x="329" y="343"/>
                      <a:pt x="311" y="343"/>
                    </a:cubicBezTo>
                    <a:cubicBezTo>
                      <a:pt x="293" y="343"/>
                      <a:pt x="278" y="329"/>
                      <a:pt x="278" y="310"/>
                    </a:cubicBezTo>
                    <a:close/>
                    <a:moveTo>
                      <a:pt x="311" y="224"/>
                    </a:moveTo>
                    <a:cubicBezTo>
                      <a:pt x="264" y="224"/>
                      <a:pt x="225" y="263"/>
                      <a:pt x="225" y="310"/>
                    </a:cubicBezTo>
                    <a:cubicBezTo>
                      <a:pt x="225" y="358"/>
                      <a:pt x="264" y="396"/>
                      <a:pt x="311" y="396"/>
                    </a:cubicBezTo>
                    <a:cubicBezTo>
                      <a:pt x="358" y="396"/>
                      <a:pt x="397" y="358"/>
                      <a:pt x="397" y="310"/>
                    </a:cubicBezTo>
                    <a:cubicBezTo>
                      <a:pt x="397" y="263"/>
                      <a:pt x="358" y="224"/>
                      <a:pt x="311" y="224"/>
                    </a:cubicBezTo>
                    <a:close/>
                    <a:moveTo>
                      <a:pt x="0" y="310"/>
                    </a:moveTo>
                    <a:cubicBezTo>
                      <a:pt x="0" y="482"/>
                      <a:pt x="139" y="621"/>
                      <a:pt x="311" y="621"/>
                    </a:cubicBezTo>
                    <a:cubicBezTo>
                      <a:pt x="483" y="621"/>
                      <a:pt x="622" y="482"/>
                      <a:pt x="622" y="310"/>
                    </a:cubicBezTo>
                    <a:cubicBezTo>
                      <a:pt x="622" y="139"/>
                      <a:pt x="483" y="0"/>
                      <a:pt x="311" y="0"/>
                    </a:cubicBezTo>
                    <a:cubicBezTo>
                      <a:pt x="139" y="0"/>
                      <a:pt x="0" y="139"/>
                      <a:pt x="0" y="310"/>
                    </a:cubicBezTo>
                    <a:close/>
                    <a:moveTo>
                      <a:pt x="311" y="172"/>
                    </a:moveTo>
                    <a:cubicBezTo>
                      <a:pt x="388" y="172"/>
                      <a:pt x="450" y="234"/>
                      <a:pt x="450" y="310"/>
                    </a:cubicBezTo>
                    <a:cubicBezTo>
                      <a:pt x="450" y="387"/>
                      <a:pt x="388" y="449"/>
                      <a:pt x="311" y="449"/>
                    </a:cubicBezTo>
                    <a:cubicBezTo>
                      <a:pt x="234" y="449"/>
                      <a:pt x="172" y="387"/>
                      <a:pt x="172" y="310"/>
                    </a:cubicBezTo>
                    <a:cubicBezTo>
                      <a:pt x="172" y="234"/>
                      <a:pt x="234" y="172"/>
                      <a:pt x="311" y="17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kern="0" dirty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sp>
            <p:nvSpPr>
              <p:cNvPr id="59" name="Freeform 116"/>
              <p:cNvSpPr>
                <a:spLocks/>
              </p:cNvSpPr>
              <p:nvPr/>
            </p:nvSpPr>
            <p:spPr bwMode="auto">
              <a:xfrm>
                <a:off x="3284403" y="146557"/>
                <a:ext cx="127918" cy="119350"/>
              </a:xfrm>
              <a:custGeom>
                <a:avLst/>
                <a:gdLst>
                  <a:gd name="T0" fmla="*/ 113562 w 582"/>
                  <a:gd name="T1" fmla="*/ 243433 h 595"/>
                  <a:gd name="T2" fmla="*/ 78569 w 582"/>
                  <a:gd name="T3" fmla="*/ 235516 h 595"/>
                  <a:gd name="T4" fmla="*/ 0 w 582"/>
                  <a:gd name="T5" fmla="*/ 314022 h 595"/>
                  <a:gd name="T6" fmla="*/ 78569 w 582"/>
                  <a:gd name="T7" fmla="*/ 392527 h 595"/>
                  <a:gd name="T8" fmla="*/ 157138 w 582"/>
                  <a:gd name="T9" fmla="*/ 314022 h 595"/>
                  <a:gd name="T10" fmla="*/ 157138 w 582"/>
                  <a:gd name="T11" fmla="*/ 139199 h 595"/>
                  <a:gd name="T12" fmla="*/ 174965 w 582"/>
                  <a:gd name="T13" fmla="*/ 122046 h 595"/>
                  <a:gd name="T14" fmla="*/ 322860 w 582"/>
                  <a:gd name="T15" fmla="*/ 122046 h 595"/>
                  <a:gd name="T16" fmla="*/ 340687 w 582"/>
                  <a:gd name="T17" fmla="*/ 139199 h 595"/>
                  <a:gd name="T18" fmla="*/ 340687 w 582"/>
                  <a:gd name="T19" fmla="*/ 243433 h 595"/>
                  <a:gd name="T20" fmla="*/ 305694 w 582"/>
                  <a:gd name="T21" fmla="*/ 235516 h 595"/>
                  <a:gd name="T22" fmla="*/ 227125 w 582"/>
                  <a:gd name="T23" fmla="*/ 314022 h 595"/>
                  <a:gd name="T24" fmla="*/ 305694 w 582"/>
                  <a:gd name="T25" fmla="*/ 392527 h 595"/>
                  <a:gd name="T26" fmla="*/ 384263 w 582"/>
                  <a:gd name="T27" fmla="*/ 314022 h 595"/>
                  <a:gd name="T28" fmla="*/ 384263 w 582"/>
                  <a:gd name="T29" fmla="*/ 19132 h 595"/>
                  <a:gd name="T30" fmla="*/ 365116 w 582"/>
                  <a:gd name="T31" fmla="*/ 0 h 595"/>
                  <a:gd name="T32" fmla="*/ 132709 w 582"/>
                  <a:gd name="T33" fmla="*/ 0 h 595"/>
                  <a:gd name="T34" fmla="*/ 113562 w 582"/>
                  <a:gd name="T35" fmla="*/ 19132 h 595"/>
                  <a:gd name="T36" fmla="*/ 113562 w 582"/>
                  <a:gd name="T37" fmla="*/ 243433 h 59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82" h="595">
                    <a:moveTo>
                      <a:pt x="172" y="369"/>
                    </a:moveTo>
                    <a:cubicBezTo>
                      <a:pt x="156" y="361"/>
                      <a:pt x="138" y="357"/>
                      <a:pt x="119" y="357"/>
                    </a:cubicBezTo>
                    <a:cubicBezTo>
                      <a:pt x="53" y="357"/>
                      <a:pt x="0" y="410"/>
                      <a:pt x="0" y="476"/>
                    </a:cubicBezTo>
                    <a:cubicBezTo>
                      <a:pt x="0" y="541"/>
                      <a:pt x="53" y="595"/>
                      <a:pt x="119" y="595"/>
                    </a:cubicBezTo>
                    <a:cubicBezTo>
                      <a:pt x="185" y="595"/>
                      <a:pt x="238" y="541"/>
                      <a:pt x="238" y="476"/>
                    </a:cubicBezTo>
                    <a:cubicBezTo>
                      <a:pt x="238" y="211"/>
                      <a:pt x="238" y="211"/>
                      <a:pt x="238" y="211"/>
                    </a:cubicBezTo>
                    <a:cubicBezTo>
                      <a:pt x="238" y="197"/>
                      <a:pt x="250" y="185"/>
                      <a:pt x="265" y="185"/>
                    </a:cubicBezTo>
                    <a:cubicBezTo>
                      <a:pt x="489" y="185"/>
                      <a:pt x="489" y="185"/>
                      <a:pt x="489" y="185"/>
                    </a:cubicBezTo>
                    <a:cubicBezTo>
                      <a:pt x="504" y="185"/>
                      <a:pt x="516" y="197"/>
                      <a:pt x="516" y="211"/>
                    </a:cubicBezTo>
                    <a:cubicBezTo>
                      <a:pt x="516" y="369"/>
                      <a:pt x="516" y="369"/>
                      <a:pt x="516" y="369"/>
                    </a:cubicBezTo>
                    <a:cubicBezTo>
                      <a:pt x="500" y="361"/>
                      <a:pt x="482" y="357"/>
                      <a:pt x="463" y="357"/>
                    </a:cubicBezTo>
                    <a:cubicBezTo>
                      <a:pt x="397" y="357"/>
                      <a:pt x="344" y="410"/>
                      <a:pt x="344" y="476"/>
                    </a:cubicBezTo>
                    <a:cubicBezTo>
                      <a:pt x="344" y="541"/>
                      <a:pt x="397" y="595"/>
                      <a:pt x="463" y="595"/>
                    </a:cubicBezTo>
                    <a:cubicBezTo>
                      <a:pt x="529" y="595"/>
                      <a:pt x="582" y="541"/>
                      <a:pt x="582" y="476"/>
                    </a:cubicBezTo>
                    <a:cubicBezTo>
                      <a:pt x="582" y="29"/>
                      <a:pt x="582" y="29"/>
                      <a:pt x="582" y="29"/>
                    </a:cubicBezTo>
                    <a:cubicBezTo>
                      <a:pt x="582" y="13"/>
                      <a:pt x="569" y="0"/>
                      <a:pt x="553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185" y="0"/>
                      <a:pt x="172" y="13"/>
                      <a:pt x="172" y="29"/>
                    </a:cubicBezTo>
                    <a:lnTo>
                      <a:pt x="172" y="36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kern="0" dirty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  <p:sp>
            <p:nvSpPr>
              <p:cNvPr id="60" name="Freeform 112"/>
              <p:cNvSpPr>
                <a:spLocks/>
              </p:cNvSpPr>
              <p:nvPr/>
            </p:nvSpPr>
            <p:spPr bwMode="auto">
              <a:xfrm>
                <a:off x="3549567" y="386126"/>
                <a:ext cx="154781" cy="140711"/>
              </a:xfrm>
              <a:custGeom>
                <a:avLst/>
                <a:gdLst>
                  <a:gd name="T0" fmla="*/ 0 w 635"/>
                  <a:gd name="T1" fmla="*/ 372998 h 635"/>
                  <a:gd name="T2" fmla="*/ 21902 w 635"/>
                  <a:gd name="T3" fmla="*/ 394900 h 635"/>
                  <a:gd name="T4" fmla="*/ 43804 w 635"/>
                  <a:gd name="T5" fmla="*/ 377644 h 635"/>
                  <a:gd name="T6" fmla="*/ 43804 w 635"/>
                  <a:gd name="T7" fmla="*/ 377644 h 635"/>
                  <a:gd name="T8" fmla="*/ 61724 w 635"/>
                  <a:gd name="T9" fmla="*/ 359724 h 635"/>
                  <a:gd name="T10" fmla="*/ 78980 w 635"/>
                  <a:gd name="T11" fmla="*/ 377644 h 635"/>
                  <a:gd name="T12" fmla="*/ 78980 w 635"/>
                  <a:gd name="T13" fmla="*/ 386272 h 635"/>
                  <a:gd name="T14" fmla="*/ 114156 w 635"/>
                  <a:gd name="T15" fmla="*/ 421448 h 635"/>
                  <a:gd name="T16" fmla="*/ 149332 w 635"/>
                  <a:gd name="T17" fmla="*/ 421448 h 635"/>
                  <a:gd name="T18" fmla="*/ 184508 w 635"/>
                  <a:gd name="T19" fmla="*/ 386272 h 635"/>
                  <a:gd name="T20" fmla="*/ 184508 w 635"/>
                  <a:gd name="T21" fmla="*/ 254860 h 635"/>
                  <a:gd name="T22" fmla="*/ 149332 w 635"/>
                  <a:gd name="T23" fmla="*/ 219684 h 635"/>
                  <a:gd name="T24" fmla="*/ 114156 w 635"/>
                  <a:gd name="T25" fmla="*/ 219684 h 635"/>
                  <a:gd name="T26" fmla="*/ 78980 w 635"/>
                  <a:gd name="T27" fmla="*/ 254860 h 635"/>
                  <a:gd name="T28" fmla="*/ 78980 w 635"/>
                  <a:gd name="T29" fmla="*/ 263488 h 635"/>
                  <a:gd name="T30" fmla="*/ 61724 w 635"/>
                  <a:gd name="T31" fmla="*/ 280744 h 635"/>
                  <a:gd name="T32" fmla="*/ 43804 w 635"/>
                  <a:gd name="T33" fmla="*/ 263488 h 635"/>
                  <a:gd name="T34" fmla="*/ 43804 w 635"/>
                  <a:gd name="T35" fmla="*/ 211056 h 635"/>
                  <a:gd name="T36" fmla="*/ 210392 w 635"/>
                  <a:gd name="T37" fmla="*/ 44468 h 635"/>
                  <a:gd name="T38" fmla="*/ 377644 w 635"/>
                  <a:gd name="T39" fmla="*/ 211056 h 635"/>
                  <a:gd name="T40" fmla="*/ 377644 w 635"/>
                  <a:gd name="T41" fmla="*/ 263488 h 635"/>
                  <a:gd name="T42" fmla="*/ 359724 w 635"/>
                  <a:gd name="T43" fmla="*/ 280744 h 635"/>
                  <a:gd name="T44" fmla="*/ 342468 w 635"/>
                  <a:gd name="T45" fmla="*/ 263488 h 635"/>
                  <a:gd name="T46" fmla="*/ 342468 w 635"/>
                  <a:gd name="T47" fmla="*/ 254860 h 635"/>
                  <a:gd name="T48" fmla="*/ 307292 w 635"/>
                  <a:gd name="T49" fmla="*/ 219684 h 635"/>
                  <a:gd name="T50" fmla="*/ 272116 w 635"/>
                  <a:gd name="T51" fmla="*/ 219684 h 635"/>
                  <a:gd name="T52" fmla="*/ 236940 w 635"/>
                  <a:gd name="T53" fmla="*/ 254860 h 635"/>
                  <a:gd name="T54" fmla="*/ 236940 w 635"/>
                  <a:gd name="T55" fmla="*/ 386272 h 635"/>
                  <a:gd name="T56" fmla="*/ 272116 w 635"/>
                  <a:gd name="T57" fmla="*/ 421448 h 635"/>
                  <a:gd name="T58" fmla="*/ 307292 w 635"/>
                  <a:gd name="T59" fmla="*/ 421448 h 635"/>
                  <a:gd name="T60" fmla="*/ 342468 w 635"/>
                  <a:gd name="T61" fmla="*/ 386272 h 635"/>
                  <a:gd name="T62" fmla="*/ 342468 w 635"/>
                  <a:gd name="T63" fmla="*/ 377644 h 635"/>
                  <a:gd name="T64" fmla="*/ 359724 w 635"/>
                  <a:gd name="T65" fmla="*/ 359724 h 635"/>
                  <a:gd name="T66" fmla="*/ 377644 w 635"/>
                  <a:gd name="T67" fmla="*/ 377644 h 635"/>
                  <a:gd name="T68" fmla="*/ 377644 w 635"/>
                  <a:gd name="T69" fmla="*/ 377644 h 635"/>
                  <a:gd name="T70" fmla="*/ 399546 w 635"/>
                  <a:gd name="T71" fmla="*/ 394900 h 635"/>
                  <a:gd name="T72" fmla="*/ 421448 w 635"/>
                  <a:gd name="T73" fmla="*/ 372998 h 635"/>
                  <a:gd name="T74" fmla="*/ 421448 w 635"/>
                  <a:gd name="T75" fmla="*/ 211056 h 635"/>
                  <a:gd name="T76" fmla="*/ 210392 w 635"/>
                  <a:gd name="T77" fmla="*/ 0 h 635"/>
                  <a:gd name="T78" fmla="*/ 0 w 635"/>
                  <a:gd name="T79" fmla="*/ 211056 h 635"/>
                  <a:gd name="T80" fmla="*/ 0 w 635"/>
                  <a:gd name="T81" fmla="*/ 372998 h 63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635" h="635">
                    <a:moveTo>
                      <a:pt x="0" y="562"/>
                    </a:moveTo>
                    <a:cubicBezTo>
                      <a:pt x="0" y="580"/>
                      <a:pt x="15" y="595"/>
                      <a:pt x="33" y="595"/>
                    </a:cubicBezTo>
                    <a:cubicBezTo>
                      <a:pt x="49" y="595"/>
                      <a:pt x="63" y="584"/>
                      <a:pt x="66" y="569"/>
                    </a:cubicBezTo>
                    <a:cubicBezTo>
                      <a:pt x="66" y="569"/>
                      <a:pt x="66" y="569"/>
                      <a:pt x="66" y="569"/>
                    </a:cubicBezTo>
                    <a:cubicBezTo>
                      <a:pt x="66" y="554"/>
                      <a:pt x="78" y="542"/>
                      <a:pt x="93" y="542"/>
                    </a:cubicBezTo>
                    <a:cubicBezTo>
                      <a:pt x="107" y="542"/>
                      <a:pt x="119" y="554"/>
                      <a:pt x="119" y="569"/>
                    </a:cubicBezTo>
                    <a:cubicBezTo>
                      <a:pt x="119" y="582"/>
                      <a:pt x="119" y="582"/>
                      <a:pt x="119" y="582"/>
                    </a:cubicBezTo>
                    <a:cubicBezTo>
                      <a:pt x="119" y="611"/>
                      <a:pt x="143" y="635"/>
                      <a:pt x="172" y="635"/>
                    </a:cubicBezTo>
                    <a:cubicBezTo>
                      <a:pt x="225" y="635"/>
                      <a:pt x="225" y="635"/>
                      <a:pt x="225" y="635"/>
                    </a:cubicBezTo>
                    <a:cubicBezTo>
                      <a:pt x="254" y="635"/>
                      <a:pt x="278" y="611"/>
                      <a:pt x="278" y="582"/>
                    </a:cubicBezTo>
                    <a:cubicBezTo>
                      <a:pt x="278" y="384"/>
                      <a:pt x="278" y="384"/>
                      <a:pt x="278" y="384"/>
                    </a:cubicBezTo>
                    <a:cubicBezTo>
                      <a:pt x="278" y="355"/>
                      <a:pt x="254" y="331"/>
                      <a:pt x="225" y="331"/>
                    </a:cubicBezTo>
                    <a:cubicBezTo>
                      <a:pt x="172" y="331"/>
                      <a:pt x="172" y="331"/>
                      <a:pt x="172" y="331"/>
                    </a:cubicBezTo>
                    <a:cubicBezTo>
                      <a:pt x="143" y="331"/>
                      <a:pt x="119" y="355"/>
                      <a:pt x="119" y="384"/>
                    </a:cubicBezTo>
                    <a:cubicBezTo>
                      <a:pt x="119" y="397"/>
                      <a:pt x="119" y="397"/>
                      <a:pt x="119" y="397"/>
                    </a:cubicBezTo>
                    <a:cubicBezTo>
                      <a:pt x="119" y="412"/>
                      <a:pt x="107" y="423"/>
                      <a:pt x="93" y="423"/>
                    </a:cubicBezTo>
                    <a:cubicBezTo>
                      <a:pt x="78" y="423"/>
                      <a:pt x="66" y="412"/>
                      <a:pt x="66" y="397"/>
                    </a:cubicBezTo>
                    <a:cubicBezTo>
                      <a:pt x="66" y="318"/>
                      <a:pt x="66" y="318"/>
                      <a:pt x="66" y="318"/>
                    </a:cubicBezTo>
                    <a:cubicBezTo>
                      <a:pt x="66" y="179"/>
                      <a:pt x="179" y="67"/>
                      <a:pt x="317" y="67"/>
                    </a:cubicBezTo>
                    <a:cubicBezTo>
                      <a:pt x="456" y="67"/>
                      <a:pt x="569" y="179"/>
                      <a:pt x="569" y="318"/>
                    </a:cubicBezTo>
                    <a:cubicBezTo>
                      <a:pt x="569" y="397"/>
                      <a:pt x="569" y="397"/>
                      <a:pt x="569" y="397"/>
                    </a:cubicBezTo>
                    <a:cubicBezTo>
                      <a:pt x="569" y="412"/>
                      <a:pt x="557" y="423"/>
                      <a:pt x="542" y="423"/>
                    </a:cubicBezTo>
                    <a:cubicBezTo>
                      <a:pt x="528" y="423"/>
                      <a:pt x="516" y="412"/>
                      <a:pt x="516" y="397"/>
                    </a:cubicBezTo>
                    <a:cubicBezTo>
                      <a:pt x="516" y="384"/>
                      <a:pt x="516" y="384"/>
                      <a:pt x="516" y="384"/>
                    </a:cubicBezTo>
                    <a:cubicBezTo>
                      <a:pt x="516" y="355"/>
                      <a:pt x="492" y="331"/>
                      <a:pt x="463" y="331"/>
                    </a:cubicBezTo>
                    <a:cubicBezTo>
                      <a:pt x="410" y="331"/>
                      <a:pt x="410" y="331"/>
                      <a:pt x="410" y="331"/>
                    </a:cubicBezTo>
                    <a:cubicBezTo>
                      <a:pt x="381" y="331"/>
                      <a:pt x="357" y="355"/>
                      <a:pt x="357" y="384"/>
                    </a:cubicBezTo>
                    <a:cubicBezTo>
                      <a:pt x="357" y="582"/>
                      <a:pt x="357" y="582"/>
                      <a:pt x="357" y="582"/>
                    </a:cubicBezTo>
                    <a:cubicBezTo>
                      <a:pt x="357" y="611"/>
                      <a:pt x="381" y="635"/>
                      <a:pt x="410" y="635"/>
                    </a:cubicBezTo>
                    <a:cubicBezTo>
                      <a:pt x="463" y="635"/>
                      <a:pt x="463" y="635"/>
                      <a:pt x="463" y="635"/>
                    </a:cubicBezTo>
                    <a:cubicBezTo>
                      <a:pt x="492" y="635"/>
                      <a:pt x="516" y="611"/>
                      <a:pt x="516" y="582"/>
                    </a:cubicBezTo>
                    <a:cubicBezTo>
                      <a:pt x="516" y="569"/>
                      <a:pt x="516" y="569"/>
                      <a:pt x="516" y="569"/>
                    </a:cubicBezTo>
                    <a:cubicBezTo>
                      <a:pt x="516" y="554"/>
                      <a:pt x="528" y="542"/>
                      <a:pt x="542" y="542"/>
                    </a:cubicBezTo>
                    <a:cubicBezTo>
                      <a:pt x="557" y="542"/>
                      <a:pt x="569" y="554"/>
                      <a:pt x="569" y="569"/>
                    </a:cubicBezTo>
                    <a:cubicBezTo>
                      <a:pt x="569" y="569"/>
                      <a:pt x="569" y="569"/>
                      <a:pt x="569" y="569"/>
                    </a:cubicBezTo>
                    <a:cubicBezTo>
                      <a:pt x="572" y="584"/>
                      <a:pt x="586" y="595"/>
                      <a:pt x="602" y="595"/>
                    </a:cubicBezTo>
                    <a:cubicBezTo>
                      <a:pt x="620" y="595"/>
                      <a:pt x="635" y="580"/>
                      <a:pt x="635" y="562"/>
                    </a:cubicBezTo>
                    <a:cubicBezTo>
                      <a:pt x="635" y="318"/>
                      <a:pt x="635" y="318"/>
                      <a:pt x="635" y="318"/>
                    </a:cubicBezTo>
                    <a:cubicBezTo>
                      <a:pt x="635" y="142"/>
                      <a:pt x="493" y="0"/>
                      <a:pt x="317" y="0"/>
                    </a:cubicBezTo>
                    <a:cubicBezTo>
                      <a:pt x="142" y="0"/>
                      <a:pt x="0" y="142"/>
                      <a:pt x="0" y="318"/>
                    </a:cubicBezTo>
                    <a:lnTo>
                      <a:pt x="0" y="5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kern="0" dirty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</p:grp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1772" y="2176167"/>
              <a:ext cx="989210" cy="3705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" name="Freeform 121"/>
            <p:cNvSpPr>
              <a:spLocks noEditPoints="1"/>
            </p:cNvSpPr>
            <p:nvPr/>
          </p:nvSpPr>
          <p:spPr bwMode="auto">
            <a:xfrm>
              <a:off x="6071582" y="1315239"/>
              <a:ext cx="402092" cy="435600"/>
            </a:xfrm>
            <a:custGeom>
              <a:avLst/>
              <a:gdLst>
                <a:gd name="T0" fmla="*/ 0 w 621"/>
                <a:gd name="T1" fmla="*/ 363 h 634"/>
                <a:gd name="T2" fmla="*/ 271 w 621"/>
                <a:gd name="T3" fmla="*/ 634 h 634"/>
                <a:gd name="T4" fmla="*/ 542 w 621"/>
                <a:gd name="T5" fmla="*/ 363 h 634"/>
                <a:gd name="T6" fmla="*/ 502 w 621"/>
                <a:gd name="T7" fmla="*/ 220 h 634"/>
                <a:gd name="T8" fmla="*/ 482 w 621"/>
                <a:gd name="T9" fmla="*/ 159 h 634"/>
                <a:gd name="T10" fmla="*/ 582 w 621"/>
                <a:gd name="T11" fmla="*/ 66 h 634"/>
                <a:gd name="T12" fmla="*/ 588 w 621"/>
                <a:gd name="T13" fmla="*/ 66 h 634"/>
                <a:gd name="T14" fmla="*/ 621 w 621"/>
                <a:gd name="T15" fmla="*/ 33 h 634"/>
                <a:gd name="T16" fmla="*/ 588 w 621"/>
                <a:gd name="T17" fmla="*/ 0 h 634"/>
                <a:gd name="T18" fmla="*/ 582 w 621"/>
                <a:gd name="T19" fmla="*/ 0 h 634"/>
                <a:gd name="T20" fmla="*/ 414 w 621"/>
                <a:gd name="T21" fmla="*/ 132 h 634"/>
                <a:gd name="T22" fmla="*/ 271 w 621"/>
                <a:gd name="T23" fmla="*/ 92 h 634"/>
                <a:gd name="T24" fmla="*/ 0 w 621"/>
                <a:gd name="T25" fmla="*/ 363 h 634"/>
                <a:gd name="T26" fmla="*/ 238 w 621"/>
                <a:gd name="T27" fmla="*/ 363 h 634"/>
                <a:gd name="T28" fmla="*/ 271 w 621"/>
                <a:gd name="T29" fmla="*/ 330 h 634"/>
                <a:gd name="T30" fmla="*/ 304 w 621"/>
                <a:gd name="T31" fmla="*/ 363 h 634"/>
                <a:gd name="T32" fmla="*/ 271 w 621"/>
                <a:gd name="T33" fmla="*/ 396 h 634"/>
                <a:gd name="T34" fmla="*/ 238 w 621"/>
                <a:gd name="T35" fmla="*/ 363 h 634"/>
                <a:gd name="T36" fmla="*/ 66 w 621"/>
                <a:gd name="T37" fmla="*/ 363 h 634"/>
                <a:gd name="T38" fmla="*/ 126 w 621"/>
                <a:gd name="T39" fmla="*/ 304 h 634"/>
                <a:gd name="T40" fmla="*/ 185 w 621"/>
                <a:gd name="T41" fmla="*/ 363 h 634"/>
                <a:gd name="T42" fmla="*/ 126 w 621"/>
                <a:gd name="T43" fmla="*/ 423 h 634"/>
                <a:gd name="T44" fmla="*/ 66 w 621"/>
                <a:gd name="T45" fmla="*/ 363 h 634"/>
                <a:gd name="T46" fmla="*/ 357 w 621"/>
                <a:gd name="T47" fmla="*/ 363 h 634"/>
                <a:gd name="T48" fmla="*/ 416 w 621"/>
                <a:gd name="T49" fmla="*/ 304 h 634"/>
                <a:gd name="T50" fmla="*/ 476 w 621"/>
                <a:gd name="T51" fmla="*/ 363 h 634"/>
                <a:gd name="T52" fmla="*/ 416 w 621"/>
                <a:gd name="T53" fmla="*/ 423 h 634"/>
                <a:gd name="T54" fmla="*/ 357 w 621"/>
                <a:gd name="T55" fmla="*/ 363 h 634"/>
                <a:gd name="T56" fmla="*/ 211 w 621"/>
                <a:gd name="T57" fmla="*/ 509 h 634"/>
                <a:gd name="T58" fmla="*/ 271 w 621"/>
                <a:gd name="T59" fmla="*/ 449 h 634"/>
                <a:gd name="T60" fmla="*/ 330 w 621"/>
                <a:gd name="T61" fmla="*/ 509 h 634"/>
                <a:gd name="T62" fmla="*/ 271 w 621"/>
                <a:gd name="T63" fmla="*/ 568 h 634"/>
                <a:gd name="T64" fmla="*/ 211 w 621"/>
                <a:gd name="T65" fmla="*/ 509 h 634"/>
                <a:gd name="T66" fmla="*/ 211 w 621"/>
                <a:gd name="T67" fmla="*/ 218 h 634"/>
                <a:gd name="T68" fmla="*/ 271 w 621"/>
                <a:gd name="T69" fmla="*/ 159 h 634"/>
                <a:gd name="T70" fmla="*/ 330 w 621"/>
                <a:gd name="T71" fmla="*/ 218 h 634"/>
                <a:gd name="T72" fmla="*/ 271 w 621"/>
                <a:gd name="T73" fmla="*/ 277 h 634"/>
                <a:gd name="T74" fmla="*/ 211 w 621"/>
                <a:gd name="T75" fmla="*/ 218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1" h="634">
                  <a:moveTo>
                    <a:pt x="0" y="363"/>
                  </a:moveTo>
                  <a:cubicBezTo>
                    <a:pt x="0" y="513"/>
                    <a:pt x="121" y="634"/>
                    <a:pt x="271" y="634"/>
                  </a:cubicBezTo>
                  <a:cubicBezTo>
                    <a:pt x="421" y="634"/>
                    <a:pt x="542" y="513"/>
                    <a:pt x="542" y="363"/>
                  </a:cubicBezTo>
                  <a:cubicBezTo>
                    <a:pt x="542" y="312"/>
                    <a:pt x="520" y="247"/>
                    <a:pt x="502" y="220"/>
                  </a:cubicBezTo>
                  <a:cubicBezTo>
                    <a:pt x="487" y="196"/>
                    <a:pt x="482" y="181"/>
                    <a:pt x="482" y="159"/>
                  </a:cubicBezTo>
                  <a:cubicBezTo>
                    <a:pt x="482" y="112"/>
                    <a:pt x="530" y="66"/>
                    <a:pt x="582" y="66"/>
                  </a:cubicBezTo>
                  <a:cubicBezTo>
                    <a:pt x="588" y="66"/>
                    <a:pt x="588" y="66"/>
                    <a:pt x="588" y="66"/>
                  </a:cubicBezTo>
                  <a:cubicBezTo>
                    <a:pt x="606" y="66"/>
                    <a:pt x="621" y="51"/>
                    <a:pt x="621" y="33"/>
                  </a:cubicBezTo>
                  <a:cubicBezTo>
                    <a:pt x="621" y="15"/>
                    <a:pt x="606" y="0"/>
                    <a:pt x="588" y="0"/>
                  </a:cubicBezTo>
                  <a:cubicBezTo>
                    <a:pt x="582" y="0"/>
                    <a:pt x="582" y="0"/>
                    <a:pt x="582" y="0"/>
                  </a:cubicBezTo>
                  <a:cubicBezTo>
                    <a:pt x="500" y="0"/>
                    <a:pt x="431" y="43"/>
                    <a:pt x="414" y="132"/>
                  </a:cubicBezTo>
                  <a:cubicBezTo>
                    <a:pt x="380" y="106"/>
                    <a:pt x="328" y="92"/>
                    <a:pt x="271" y="92"/>
                  </a:cubicBezTo>
                  <a:cubicBezTo>
                    <a:pt x="121" y="92"/>
                    <a:pt x="0" y="214"/>
                    <a:pt x="0" y="363"/>
                  </a:cubicBezTo>
                  <a:close/>
                  <a:moveTo>
                    <a:pt x="238" y="363"/>
                  </a:moveTo>
                  <a:cubicBezTo>
                    <a:pt x="238" y="345"/>
                    <a:pt x="253" y="330"/>
                    <a:pt x="271" y="330"/>
                  </a:cubicBezTo>
                  <a:cubicBezTo>
                    <a:pt x="289" y="330"/>
                    <a:pt x="304" y="345"/>
                    <a:pt x="304" y="363"/>
                  </a:cubicBezTo>
                  <a:cubicBezTo>
                    <a:pt x="304" y="382"/>
                    <a:pt x="289" y="396"/>
                    <a:pt x="271" y="396"/>
                  </a:cubicBezTo>
                  <a:cubicBezTo>
                    <a:pt x="253" y="396"/>
                    <a:pt x="238" y="382"/>
                    <a:pt x="238" y="363"/>
                  </a:cubicBezTo>
                  <a:close/>
                  <a:moveTo>
                    <a:pt x="66" y="363"/>
                  </a:moveTo>
                  <a:cubicBezTo>
                    <a:pt x="66" y="330"/>
                    <a:pt x="93" y="304"/>
                    <a:pt x="126" y="304"/>
                  </a:cubicBezTo>
                  <a:cubicBezTo>
                    <a:pt x="158" y="304"/>
                    <a:pt x="185" y="330"/>
                    <a:pt x="185" y="363"/>
                  </a:cubicBezTo>
                  <a:cubicBezTo>
                    <a:pt x="185" y="396"/>
                    <a:pt x="158" y="423"/>
                    <a:pt x="126" y="423"/>
                  </a:cubicBezTo>
                  <a:cubicBezTo>
                    <a:pt x="93" y="423"/>
                    <a:pt x="66" y="396"/>
                    <a:pt x="66" y="363"/>
                  </a:cubicBezTo>
                  <a:close/>
                  <a:moveTo>
                    <a:pt x="357" y="363"/>
                  </a:moveTo>
                  <a:cubicBezTo>
                    <a:pt x="357" y="330"/>
                    <a:pt x="383" y="304"/>
                    <a:pt x="416" y="304"/>
                  </a:cubicBezTo>
                  <a:cubicBezTo>
                    <a:pt x="449" y="304"/>
                    <a:pt x="476" y="330"/>
                    <a:pt x="476" y="363"/>
                  </a:cubicBezTo>
                  <a:cubicBezTo>
                    <a:pt x="476" y="396"/>
                    <a:pt x="449" y="423"/>
                    <a:pt x="416" y="423"/>
                  </a:cubicBezTo>
                  <a:cubicBezTo>
                    <a:pt x="383" y="423"/>
                    <a:pt x="357" y="396"/>
                    <a:pt x="357" y="363"/>
                  </a:cubicBezTo>
                  <a:close/>
                  <a:moveTo>
                    <a:pt x="211" y="509"/>
                  </a:moveTo>
                  <a:cubicBezTo>
                    <a:pt x="211" y="476"/>
                    <a:pt x="238" y="449"/>
                    <a:pt x="271" y="449"/>
                  </a:cubicBezTo>
                  <a:cubicBezTo>
                    <a:pt x="304" y="449"/>
                    <a:pt x="330" y="476"/>
                    <a:pt x="330" y="509"/>
                  </a:cubicBezTo>
                  <a:cubicBezTo>
                    <a:pt x="330" y="542"/>
                    <a:pt x="304" y="568"/>
                    <a:pt x="271" y="568"/>
                  </a:cubicBezTo>
                  <a:cubicBezTo>
                    <a:pt x="238" y="568"/>
                    <a:pt x="211" y="542"/>
                    <a:pt x="211" y="509"/>
                  </a:cubicBezTo>
                  <a:close/>
                  <a:moveTo>
                    <a:pt x="211" y="218"/>
                  </a:moveTo>
                  <a:cubicBezTo>
                    <a:pt x="211" y="185"/>
                    <a:pt x="238" y="159"/>
                    <a:pt x="271" y="159"/>
                  </a:cubicBezTo>
                  <a:cubicBezTo>
                    <a:pt x="304" y="159"/>
                    <a:pt x="330" y="185"/>
                    <a:pt x="330" y="218"/>
                  </a:cubicBezTo>
                  <a:cubicBezTo>
                    <a:pt x="330" y="251"/>
                    <a:pt x="304" y="277"/>
                    <a:pt x="271" y="277"/>
                  </a:cubicBezTo>
                  <a:cubicBezTo>
                    <a:pt x="238" y="277"/>
                    <a:pt x="211" y="251"/>
                    <a:pt x="211" y="2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 dirty="0">
                <a:solidFill>
                  <a:sysClr val="windowText" lastClr="000000"/>
                </a:solidFill>
                <a:latin typeface="+mn-lt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5792719" y="2202171"/>
              <a:ext cx="931651" cy="318561"/>
              <a:chOff x="6251381" y="1979286"/>
              <a:chExt cx="1009289" cy="318561"/>
            </a:xfrm>
          </p:grpSpPr>
          <p:sp>
            <p:nvSpPr>
              <p:cNvPr id="56" name="Rectangle 55"/>
              <p:cNvSpPr/>
              <p:nvPr/>
            </p:nvSpPr>
            <p:spPr>
              <a:xfrm>
                <a:off x="6251381" y="1979286"/>
                <a:ext cx="1009289" cy="31856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9000" tIns="39000" rIns="39000" bIns="39000" rtlCol="0" anchor="ctr"/>
              <a:lstStyle/>
              <a:p>
                <a:pPr algn="ctr"/>
                <a:endParaRPr lang="en-GB" sz="1517" dirty="0"/>
              </a:p>
            </p:txBody>
          </p:sp>
          <p:pic>
            <p:nvPicPr>
              <p:cNvPr id="57" name="Picture 5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26" t="26243" r="6857" b="25455"/>
              <a:stretch/>
            </p:blipFill>
            <p:spPr>
              <a:xfrm>
                <a:off x="6308822" y="2000114"/>
                <a:ext cx="879165" cy="27325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45" name="Isosceles Triangle 44"/>
            <p:cNvSpPr/>
            <p:nvPr/>
          </p:nvSpPr>
          <p:spPr>
            <a:xfrm rot="10800000">
              <a:off x="717810" y="1872254"/>
              <a:ext cx="757572" cy="211299"/>
            </a:xfrm>
            <a:prstGeom prst="triangle">
              <a:avLst/>
            </a:prstGeom>
            <a:solidFill>
              <a:srgbClr val="00699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000" tIns="39000" rIns="39000" bIns="39000" rtlCol="0" anchor="ctr"/>
            <a:lstStyle/>
            <a:p>
              <a:pPr algn="ctr"/>
              <a:endParaRPr lang="en-GB" sz="1517" dirty="0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2302334" y="2193008"/>
              <a:ext cx="1024455" cy="336884"/>
              <a:chOff x="2350790" y="1610320"/>
              <a:chExt cx="3831419" cy="1057275"/>
            </a:xfrm>
          </p:grpSpPr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50" t="31667" r="66000" b="31334"/>
              <a:stretch/>
            </p:blipFill>
            <p:spPr>
              <a:xfrm>
                <a:off x="2350790" y="1610320"/>
                <a:ext cx="1019175" cy="10572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680" t="41673" r="6500" b="45333"/>
              <a:stretch/>
            </p:blipFill>
            <p:spPr>
              <a:xfrm>
                <a:off x="3470535" y="1914313"/>
                <a:ext cx="2711674" cy="44928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47" name="Freeform 337"/>
            <p:cNvSpPr>
              <a:spLocks noEditPoints="1"/>
            </p:cNvSpPr>
            <p:nvPr/>
          </p:nvSpPr>
          <p:spPr bwMode="auto">
            <a:xfrm>
              <a:off x="2589831" y="1315239"/>
              <a:ext cx="434413" cy="378412"/>
            </a:xfrm>
            <a:custGeom>
              <a:avLst/>
              <a:gdLst>
                <a:gd name="T0" fmla="*/ 28 w 119"/>
                <a:gd name="T1" fmla="*/ 2 h 96"/>
                <a:gd name="T2" fmla="*/ 0 w 119"/>
                <a:gd name="T3" fmla="*/ 93 h 96"/>
                <a:gd name="T4" fmla="*/ 0 w 119"/>
                <a:gd name="T5" fmla="*/ 2 h 96"/>
                <a:gd name="T6" fmla="*/ 90 w 119"/>
                <a:gd name="T7" fmla="*/ 0 h 96"/>
                <a:gd name="T8" fmla="*/ 93 w 119"/>
                <a:gd name="T9" fmla="*/ 96 h 96"/>
                <a:gd name="T10" fmla="*/ 63 w 119"/>
                <a:gd name="T11" fmla="*/ 10 h 96"/>
                <a:gd name="T12" fmla="*/ 96 w 119"/>
                <a:gd name="T13" fmla="*/ 61 h 96"/>
                <a:gd name="T14" fmla="*/ 90 w 119"/>
                <a:gd name="T15" fmla="*/ 65 h 96"/>
                <a:gd name="T16" fmla="*/ 90 w 119"/>
                <a:gd name="T17" fmla="*/ 73 h 96"/>
                <a:gd name="T18" fmla="*/ 91 w 119"/>
                <a:gd name="T19" fmla="*/ 76 h 96"/>
                <a:gd name="T20" fmla="*/ 97 w 119"/>
                <a:gd name="T21" fmla="*/ 79 h 96"/>
                <a:gd name="T22" fmla="*/ 102 w 119"/>
                <a:gd name="T23" fmla="*/ 79 h 96"/>
                <a:gd name="T24" fmla="*/ 107 w 119"/>
                <a:gd name="T25" fmla="*/ 75 h 96"/>
                <a:gd name="T26" fmla="*/ 108 w 119"/>
                <a:gd name="T27" fmla="*/ 67 h 96"/>
                <a:gd name="T28" fmla="*/ 105 w 119"/>
                <a:gd name="T29" fmla="*/ 64 h 96"/>
                <a:gd name="T30" fmla="*/ 99 w 119"/>
                <a:gd name="T31" fmla="*/ 61 h 96"/>
                <a:gd name="T32" fmla="*/ 96 w 119"/>
                <a:gd name="T33" fmla="*/ 61 h 96"/>
                <a:gd name="T34" fmla="*/ 77 w 119"/>
                <a:gd name="T35" fmla="*/ 36 h 96"/>
                <a:gd name="T36" fmla="*/ 94 w 119"/>
                <a:gd name="T37" fmla="*/ 24 h 96"/>
                <a:gd name="T38" fmla="*/ 74 w 119"/>
                <a:gd name="T39" fmla="*/ 30 h 96"/>
                <a:gd name="T40" fmla="*/ 73 w 119"/>
                <a:gd name="T41" fmla="*/ 24 h 96"/>
                <a:gd name="T42" fmla="*/ 90 w 119"/>
                <a:gd name="T43" fmla="*/ 10 h 96"/>
                <a:gd name="T44" fmla="*/ 70 w 119"/>
                <a:gd name="T45" fmla="*/ 16 h 96"/>
                <a:gd name="T46" fmla="*/ 62 w 119"/>
                <a:gd name="T47" fmla="*/ 2 h 96"/>
                <a:gd name="T48" fmla="*/ 32 w 119"/>
                <a:gd name="T49" fmla="*/ 93 h 96"/>
                <a:gd name="T50" fmla="*/ 32 w 119"/>
                <a:gd name="T51" fmla="*/ 2 h 96"/>
                <a:gd name="T52" fmla="*/ 46 w 119"/>
                <a:gd name="T53" fmla="*/ 62 h 96"/>
                <a:gd name="T54" fmla="*/ 40 w 119"/>
                <a:gd name="T55" fmla="*/ 64 h 96"/>
                <a:gd name="T56" fmla="*/ 37 w 119"/>
                <a:gd name="T57" fmla="*/ 72 h 96"/>
                <a:gd name="T58" fmla="*/ 39 w 119"/>
                <a:gd name="T59" fmla="*/ 75 h 96"/>
                <a:gd name="T60" fmla="*/ 43 w 119"/>
                <a:gd name="T61" fmla="*/ 81 h 96"/>
                <a:gd name="T62" fmla="*/ 46 w 119"/>
                <a:gd name="T63" fmla="*/ 81 h 96"/>
                <a:gd name="T64" fmla="*/ 54 w 119"/>
                <a:gd name="T65" fmla="*/ 78 h 96"/>
                <a:gd name="T66" fmla="*/ 56 w 119"/>
                <a:gd name="T67" fmla="*/ 72 h 96"/>
                <a:gd name="T68" fmla="*/ 56 w 119"/>
                <a:gd name="T69" fmla="*/ 67 h 96"/>
                <a:gd name="T70" fmla="*/ 51 w 119"/>
                <a:gd name="T71" fmla="*/ 62 h 96"/>
                <a:gd name="T72" fmla="*/ 46 w 119"/>
                <a:gd name="T73" fmla="*/ 62 h 96"/>
                <a:gd name="T74" fmla="*/ 37 w 119"/>
                <a:gd name="T75" fmla="*/ 31 h 96"/>
                <a:gd name="T76" fmla="*/ 57 w 119"/>
                <a:gd name="T77" fmla="*/ 25 h 96"/>
                <a:gd name="T78" fmla="*/ 37 w 119"/>
                <a:gd name="T79" fmla="*/ 25 h 96"/>
                <a:gd name="T80" fmla="*/ 37 w 119"/>
                <a:gd name="T81" fmla="*/ 17 h 96"/>
                <a:gd name="T82" fmla="*/ 57 w 119"/>
                <a:gd name="T83" fmla="*/ 11 h 96"/>
                <a:gd name="T84" fmla="*/ 37 w 119"/>
                <a:gd name="T85" fmla="*/ 11 h 96"/>
                <a:gd name="T86" fmla="*/ 14 w 119"/>
                <a:gd name="T87" fmla="*/ 62 h 96"/>
                <a:gd name="T88" fmla="*/ 8 w 119"/>
                <a:gd name="T89" fmla="*/ 64 h 96"/>
                <a:gd name="T90" fmla="*/ 4 w 119"/>
                <a:gd name="T91" fmla="*/ 72 h 96"/>
                <a:gd name="T92" fmla="*/ 4 w 119"/>
                <a:gd name="T93" fmla="*/ 75 h 96"/>
                <a:gd name="T94" fmla="*/ 11 w 119"/>
                <a:gd name="T95" fmla="*/ 81 h 96"/>
                <a:gd name="T96" fmla="*/ 14 w 119"/>
                <a:gd name="T97" fmla="*/ 81 h 96"/>
                <a:gd name="T98" fmla="*/ 20 w 119"/>
                <a:gd name="T99" fmla="*/ 78 h 96"/>
                <a:gd name="T100" fmla="*/ 23 w 119"/>
                <a:gd name="T101" fmla="*/ 72 h 96"/>
                <a:gd name="T102" fmla="*/ 23 w 119"/>
                <a:gd name="T103" fmla="*/ 67 h 96"/>
                <a:gd name="T104" fmla="*/ 17 w 119"/>
                <a:gd name="T105" fmla="*/ 62 h 96"/>
                <a:gd name="T106" fmla="*/ 14 w 119"/>
                <a:gd name="T107" fmla="*/ 62 h 96"/>
                <a:gd name="T108" fmla="*/ 4 w 119"/>
                <a:gd name="T109" fmla="*/ 31 h 96"/>
                <a:gd name="T110" fmla="*/ 25 w 119"/>
                <a:gd name="T111" fmla="*/ 25 h 96"/>
                <a:gd name="T112" fmla="*/ 4 w 119"/>
                <a:gd name="T113" fmla="*/ 25 h 96"/>
                <a:gd name="T114" fmla="*/ 4 w 119"/>
                <a:gd name="T115" fmla="*/ 17 h 96"/>
                <a:gd name="T116" fmla="*/ 25 w 119"/>
                <a:gd name="T117" fmla="*/ 1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9" h="96">
                  <a:moveTo>
                    <a:pt x="0" y="2"/>
                  </a:moveTo>
                  <a:lnTo>
                    <a:pt x="28" y="2"/>
                  </a:lnTo>
                  <a:lnTo>
                    <a:pt x="28" y="93"/>
                  </a:lnTo>
                  <a:lnTo>
                    <a:pt x="0" y="93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63" y="10"/>
                  </a:moveTo>
                  <a:lnTo>
                    <a:pt x="90" y="0"/>
                  </a:lnTo>
                  <a:lnTo>
                    <a:pt x="119" y="87"/>
                  </a:lnTo>
                  <a:lnTo>
                    <a:pt x="93" y="96"/>
                  </a:lnTo>
                  <a:lnTo>
                    <a:pt x="63" y="10"/>
                  </a:lnTo>
                  <a:lnTo>
                    <a:pt x="63" y="10"/>
                  </a:lnTo>
                  <a:close/>
                  <a:moveTo>
                    <a:pt x="96" y="61"/>
                  </a:moveTo>
                  <a:lnTo>
                    <a:pt x="96" y="61"/>
                  </a:lnTo>
                  <a:lnTo>
                    <a:pt x="93" y="62"/>
                  </a:lnTo>
                  <a:lnTo>
                    <a:pt x="90" y="65"/>
                  </a:lnTo>
                  <a:lnTo>
                    <a:pt x="90" y="70"/>
                  </a:lnTo>
                  <a:lnTo>
                    <a:pt x="90" y="73"/>
                  </a:lnTo>
                  <a:lnTo>
                    <a:pt x="90" y="73"/>
                  </a:lnTo>
                  <a:lnTo>
                    <a:pt x="91" y="76"/>
                  </a:lnTo>
                  <a:lnTo>
                    <a:pt x="94" y="79"/>
                  </a:lnTo>
                  <a:lnTo>
                    <a:pt x="97" y="79"/>
                  </a:lnTo>
                  <a:lnTo>
                    <a:pt x="102" y="79"/>
                  </a:lnTo>
                  <a:lnTo>
                    <a:pt x="102" y="79"/>
                  </a:lnTo>
                  <a:lnTo>
                    <a:pt x="105" y="78"/>
                  </a:lnTo>
                  <a:lnTo>
                    <a:pt x="107" y="75"/>
                  </a:lnTo>
                  <a:lnTo>
                    <a:pt x="108" y="70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5" y="64"/>
                  </a:lnTo>
                  <a:lnTo>
                    <a:pt x="104" y="61"/>
                  </a:lnTo>
                  <a:lnTo>
                    <a:pt x="99" y="61"/>
                  </a:lnTo>
                  <a:lnTo>
                    <a:pt x="96" y="61"/>
                  </a:lnTo>
                  <a:lnTo>
                    <a:pt x="96" y="61"/>
                  </a:lnTo>
                  <a:close/>
                  <a:moveTo>
                    <a:pt x="74" y="30"/>
                  </a:moveTo>
                  <a:lnTo>
                    <a:pt x="77" y="36"/>
                  </a:lnTo>
                  <a:lnTo>
                    <a:pt x="96" y="30"/>
                  </a:lnTo>
                  <a:lnTo>
                    <a:pt x="94" y="24"/>
                  </a:lnTo>
                  <a:lnTo>
                    <a:pt x="74" y="30"/>
                  </a:lnTo>
                  <a:lnTo>
                    <a:pt x="74" y="30"/>
                  </a:lnTo>
                  <a:close/>
                  <a:moveTo>
                    <a:pt x="70" y="16"/>
                  </a:moveTo>
                  <a:lnTo>
                    <a:pt x="73" y="24"/>
                  </a:lnTo>
                  <a:lnTo>
                    <a:pt x="91" y="16"/>
                  </a:lnTo>
                  <a:lnTo>
                    <a:pt x="90" y="10"/>
                  </a:lnTo>
                  <a:lnTo>
                    <a:pt x="70" y="16"/>
                  </a:lnTo>
                  <a:lnTo>
                    <a:pt x="70" y="16"/>
                  </a:lnTo>
                  <a:close/>
                  <a:moveTo>
                    <a:pt x="32" y="2"/>
                  </a:moveTo>
                  <a:lnTo>
                    <a:pt x="62" y="2"/>
                  </a:lnTo>
                  <a:lnTo>
                    <a:pt x="62" y="93"/>
                  </a:lnTo>
                  <a:lnTo>
                    <a:pt x="32" y="93"/>
                  </a:lnTo>
                  <a:lnTo>
                    <a:pt x="32" y="2"/>
                  </a:lnTo>
                  <a:lnTo>
                    <a:pt x="32" y="2"/>
                  </a:lnTo>
                  <a:close/>
                  <a:moveTo>
                    <a:pt x="46" y="62"/>
                  </a:moveTo>
                  <a:lnTo>
                    <a:pt x="46" y="62"/>
                  </a:lnTo>
                  <a:lnTo>
                    <a:pt x="43" y="62"/>
                  </a:lnTo>
                  <a:lnTo>
                    <a:pt x="40" y="64"/>
                  </a:lnTo>
                  <a:lnTo>
                    <a:pt x="39" y="67"/>
                  </a:lnTo>
                  <a:lnTo>
                    <a:pt x="37" y="72"/>
                  </a:lnTo>
                  <a:lnTo>
                    <a:pt x="37" y="72"/>
                  </a:lnTo>
                  <a:lnTo>
                    <a:pt x="39" y="75"/>
                  </a:lnTo>
                  <a:lnTo>
                    <a:pt x="40" y="78"/>
                  </a:lnTo>
                  <a:lnTo>
                    <a:pt x="43" y="81"/>
                  </a:lnTo>
                  <a:lnTo>
                    <a:pt x="46" y="81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4" y="78"/>
                  </a:lnTo>
                  <a:lnTo>
                    <a:pt x="56" y="75"/>
                  </a:lnTo>
                  <a:lnTo>
                    <a:pt x="56" y="72"/>
                  </a:lnTo>
                  <a:lnTo>
                    <a:pt x="56" y="72"/>
                  </a:lnTo>
                  <a:lnTo>
                    <a:pt x="56" y="67"/>
                  </a:lnTo>
                  <a:lnTo>
                    <a:pt x="54" y="64"/>
                  </a:lnTo>
                  <a:lnTo>
                    <a:pt x="51" y="62"/>
                  </a:lnTo>
                  <a:lnTo>
                    <a:pt x="46" y="62"/>
                  </a:lnTo>
                  <a:lnTo>
                    <a:pt x="46" y="62"/>
                  </a:lnTo>
                  <a:close/>
                  <a:moveTo>
                    <a:pt x="37" y="25"/>
                  </a:moveTo>
                  <a:lnTo>
                    <a:pt x="37" y="31"/>
                  </a:lnTo>
                  <a:lnTo>
                    <a:pt x="57" y="31"/>
                  </a:lnTo>
                  <a:lnTo>
                    <a:pt x="57" y="25"/>
                  </a:lnTo>
                  <a:lnTo>
                    <a:pt x="37" y="25"/>
                  </a:lnTo>
                  <a:lnTo>
                    <a:pt x="37" y="25"/>
                  </a:lnTo>
                  <a:close/>
                  <a:moveTo>
                    <a:pt x="37" y="11"/>
                  </a:moveTo>
                  <a:lnTo>
                    <a:pt x="37" y="17"/>
                  </a:lnTo>
                  <a:lnTo>
                    <a:pt x="57" y="17"/>
                  </a:lnTo>
                  <a:lnTo>
                    <a:pt x="57" y="11"/>
                  </a:lnTo>
                  <a:lnTo>
                    <a:pt x="37" y="11"/>
                  </a:lnTo>
                  <a:lnTo>
                    <a:pt x="37" y="11"/>
                  </a:lnTo>
                  <a:close/>
                  <a:moveTo>
                    <a:pt x="14" y="62"/>
                  </a:moveTo>
                  <a:lnTo>
                    <a:pt x="14" y="62"/>
                  </a:lnTo>
                  <a:lnTo>
                    <a:pt x="11" y="62"/>
                  </a:lnTo>
                  <a:lnTo>
                    <a:pt x="8" y="64"/>
                  </a:lnTo>
                  <a:lnTo>
                    <a:pt x="4" y="67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75"/>
                  </a:lnTo>
                  <a:lnTo>
                    <a:pt x="8" y="78"/>
                  </a:lnTo>
                  <a:lnTo>
                    <a:pt x="11" y="81"/>
                  </a:lnTo>
                  <a:lnTo>
                    <a:pt x="14" y="81"/>
                  </a:lnTo>
                  <a:lnTo>
                    <a:pt x="14" y="81"/>
                  </a:lnTo>
                  <a:lnTo>
                    <a:pt x="17" y="81"/>
                  </a:lnTo>
                  <a:lnTo>
                    <a:pt x="20" y="78"/>
                  </a:lnTo>
                  <a:lnTo>
                    <a:pt x="23" y="75"/>
                  </a:lnTo>
                  <a:lnTo>
                    <a:pt x="23" y="72"/>
                  </a:lnTo>
                  <a:lnTo>
                    <a:pt x="23" y="72"/>
                  </a:lnTo>
                  <a:lnTo>
                    <a:pt x="23" y="67"/>
                  </a:lnTo>
                  <a:lnTo>
                    <a:pt x="20" y="64"/>
                  </a:lnTo>
                  <a:lnTo>
                    <a:pt x="17" y="62"/>
                  </a:lnTo>
                  <a:lnTo>
                    <a:pt x="14" y="62"/>
                  </a:lnTo>
                  <a:lnTo>
                    <a:pt x="14" y="62"/>
                  </a:lnTo>
                  <a:close/>
                  <a:moveTo>
                    <a:pt x="4" y="25"/>
                  </a:moveTo>
                  <a:lnTo>
                    <a:pt x="4" y="31"/>
                  </a:lnTo>
                  <a:lnTo>
                    <a:pt x="25" y="31"/>
                  </a:lnTo>
                  <a:lnTo>
                    <a:pt x="25" y="25"/>
                  </a:lnTo>
                  <a:lnTo>
                    <a:pt x="4" y="25"/>
                  </a:lnTo>
                  <a:lnTo>
                    <a:pt x="4" y="25"/>
                  </a:lnTo>
                  <a:close/>
                  <a:moveTo>
                    <a:pt x="4" y="11"/>
                  </a:moveTo>
                  <a:lnTo>
                    <a:pt x="4" y="17"/>
                  </a:lnTo>
                  <a:lnTo>
                    <a:pt x="25" y="17"/>
                  </a:lnTo>
                  <a:lnTo>
                    <a:pt x="25" y="11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00A1DE"/>
            </a:solidFill>
            <a:ln>
              <a:noFill/>
            </a:ln>
            <a:ex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u="sng" kern="0" dirty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48" name="Isosceles Triangle 47"/>
            <p:cNvSpPr/>
            <p:nvPr/>
          </p:nvSpPr>
          <p:spPr>
            <a:xfrm rot="10800000">
              <a:off x="2444431" y="1883259"/>
              <a:ext cx="757572" cy="211299"/>
            </a:xfrm>
            <a:prstGeom prst="triangle">
              <a:avLst/>
            </a:prstGeom>
            <a:solidFill>
              <a:srgbClr val="00699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000" tIns="39000" rIns="39000" bIns="39000" rtlCol="0" anchor="ctr"/>
            <a:lstStyle/>
            <a:p>
              <a:pPr algn="ctr"/>
              <a:endParaRPr lang="en-GB" sz="1517" dirty="0"/>
            </a:p>
          </p:txBody>
        </p:sp>
        <p:sp>
          <p:nvSpPr>
            <p:cNvPr id="49" name="Isosceles Triangle 48"/>
            <p:cNvSpPr/>
            <p:nvPr/>
          </p:nvSpPr>
          <p:spPr>
            <a:xfrm rot="10800000">
              <a:off x="4171052" y="1868116"/>
              <a:ext cx="757572" cy="211299"/>
            </a:xfrm>
            <a:prstGeom prst="triangle">
              <a:avLst/>
            </a:prstGeom>
            <a:solidFill>
              <a:srgbClr val="00699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000" tIns="39000" rIns="39000" bIns="39000" rtlCol="0" anchor="ctr"/>
            <a:lstStyle/>
            <a:p>
              <a:pPr algn="ctr"/>
              <a:endParaRPr lang="en-GB" sz="1517" dirty="0"/>
            </a:p>
          </p:txBody>
        </p:sp>
        <p:sp>
          <p:nvSpPr>
            <p:cNvPr id="50" name="Isosceles Triangle 49"/>
            <p:cNvSpPr/>
            <p:nvPr/>
          </p:nvSpPr>
          <p:spPr>
            <a:xfrm rot="10800000">
              <a:off x="5897673" y="1889890"/>
              <a:ext cx="757572" cy="211299"/>
            </a:xfrm>
            <a:prstGeom prst="triangle">
              <a:avLst/>
            </a:prstGeom>
            <a:solidFill>
              <a:srgbClr val="00699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000" tIns="39000" rIns="39000" bIns="39000" rtlCol="0" anchor="ctr"/>
            <a:lstStyle/>
            <a:p>
              <a:pPr algn="ctr"/>
              <a:endParaRPr lang="en-GB" sz="1517" dirty="0"/>
            </a:p>
          </p:txBody>
        </p:sp>
        <p:sp>
          <p:nvSpPr>
            <p:cNvPr id="51" name="Isosceles Triangle 50"/>
            <p:cNvSpPr/>
            <p:nvPr/>
          </p:nvSpPr>
          <p:spPr>
            <a:xfrm rot="10800000">
              <a:off x="7624295" y="1886163"/>
              <a:ext cx="757572" cy="211299"/>
            </a:xfrm>
            <a:prstGeom prst="triangle">
              <a:avLst/>
            </a:prstGeom>
            <a:solidFill>
              <a:srgbClr val="00699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000" tIns="39000" rIns="39000" bIns="39000" rtlCol="0" anchor="ctr"/>
            <a:lstStyle/>
            <a:p>
              <a:pPr algn="ctr"/>
              <a:endParaRPr lang="en-GB" sz="1517" dirty="0"/>
            </a:p>
          </p:txBody>
        </p:sp>
        <p:pic>
          <p:nvPicPr>
            <p:cNvPr id="52" name="Picture 8" descr="http://shegeeks.net/wp-content/uploads/2012/12/gmail_logo-e1354684621248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275"/>
            <a:stretch/>
          </p:blipFill>
          <p:spPr bwMode="auto">
            <a:xfrm>
              <a:off x="558588" y="2142443"/>
              <a:ext cx="1071173" cy="357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47001" y="2161311"/>
              <a:ext cx="1508188" cy="49991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67170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Cryptography</a:t>
            </a:r>
          </a:p>
        </p:txBody>
      </p:sp>
      <p:pic>
        <p:nvPicPr>
          <p:cNvPr id="4" name="Picture 2" descr="https://pbs.twimg.com/media/Czu6hUbW8AA18Di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73" y="2057400"/>
            <a:ext cx="9105427" cy="284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66738" y="1524000"/>
            <a:ext cx="8610600" cy="48006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61415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Encryptions: Keys and Keyless</a:t>
            </a:r>
          </a:p>
        </p:txBody>
      </p:sp>
      <p:pic>
        <p:nvPicPr>
          <p:cNvPr id="4" name="Picture 2" descr="http://3.bp.blogspot.com/-7kfxy22gU8Y/VlroXuTcJJI/AAAAAAAADEU/TU6WzBgQVwU/s1600/Encryption%2BGuideV4--042307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59733"/>
      </p:ext>
    </p:extLst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Blockchain</a:t>
            </a:r>
            <a:r>
              <a:rPr lang="en-US" dirty="0"/>
              <a:t> – Process </a:t>
            </a:r>
          </a:p>
        </p:txBody>
      </p:sp>
      <p:pic>
        <p:nvPicPr>
          <p:cNvPr id="1026" name="Picture 2" descr="Blockchain Proces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828800"/>
            <a:ext cx="8748743" cy="443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283111"/>
      </p:ext>
    </p:extLst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Blockchain</a:t>
            </a:r>
            <a:r>
              <a:rPr lang="en-US" dirty="0"/>
              <a:t> – Process </a:t>
            </a:r>
          </a:p>
        </p:txBody>
      </p:sp>
      <p:pic>
        <p:nvPicPr>
          <p:cNvPr id="4098" name="Picture 2" descr="Public Blockchai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980" y="2036380"/>
            <a:ext cx="10744200" cy="412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30E4B0-C3A4-41D3-961F-9EABD72491B4}"/>
              </a:ext>
            </a:extLst>
          </p:cNvPr>
          <p:cNvSpPr/>
          <p:nvPr/>
        </p:nvSpPr>
        <p:spPr bwMode="auto">
          <a:xfrm>
            <a:off x="6248400" y="3048000"/>
            <a:ext cx="2057400" cy="2514600"/>
          </a:xfrm>
          <a:prstGeom prst="rect">
            <a:avLst/>
          </a:pr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35966"/>
      </p:ext>
    </p:extLst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Blockchain</a:t>
            </a:r>
            <a:r>
              <a:rPr lang="en-US" dirty="0"/>
              <a:t> – Process </a:t>
            </a:r>
          </a:p>
        </p:txBody>
      </p:sp>
      <p:pic>
        <p:nvPicPr>
          <p:cNvPr id="5122" name="Picture 2" descr="Private Blockchai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670" y="1340070"/>
            <a:ext cx="11029739" cy="48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610023"/>
      </p:ext>
    </p:extLst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8440"/>
            <a:ext cx="9906000" cy="766877"/>
          </a:xfrm>
        </p:spPr>
        <p:txBody>
          <a:bodyPr/>
          <a:lstStyle/>
          <a:p>
            <a:r>
              <a:rPr lang="en-US" sz="4400" dirty="0"/>
              <a:t>Key Challenges</a:t>
            </a:r>
          </a:p>
        </p:txBody>
      </p:sp>
      <p:sp>
        <p:nvSpPr>
          <p:cNvPr id="4" name="Smiley Face 3"/>
          <p:cNvSpPr/>
          <p:nvPr/>
        </p:nvSpPr>
        <p:spPr>
          <a:xfrm>
            <a:off x="2286000" y="2699248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A</a:t>
            </a:r>
          </a:p>
        </p:txBody>
      </p:sp>
      <p:sp>
        <p:nvSpPr>
          <p:cNvPr id="7" name="Smiley Face 6"/>
          <p:cNvSpPr/>
          <p:nvPr/>
        </p:nvSpPr>
        <p:spPr>
          <a:xfrm>
            <a:off x="6072826" y="1413632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11" b="913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858" y="1866781"/>
            <a:ext cx="1264649" cy="1264649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stCxn id="4" idx="6"/>
            <a:endCxn id="7" idx="2"/>
          </p:cNvCxnSpPr>
          <p:nvPr/>
        </p:nvCxnSpPr>
        <p:spPr>
          <a:xfrm flipV="1">
            <a:off x="3593213" y="2067239"/>
            <a:ext cx="2479612" cy="128561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miley Face 10"/>
          <p:cNvSpPr/>
          <p:nvPr/>
        </p:nvSpPr>
        <p:spPr>
          <a:xfrm>
            <a:off x="6072825" y="3493386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C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000" y="4874149"/>
            <a:ext cx="8975271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417909" indent="-417909">
              <a:buFont typeface="+mj-lt"/>
              <a:buAutoNum type="arabicPeriod"/>
            </a:pPr>
            <a:r>
              <a:rPr lang="en-US" sz="2600" b="1" dirty="0">
                <a:solidFill>
                  <a:schemeClr val="tx1"/>
                </a:solidFill>
              </a:rPr>
              <a:t>No stealing: Only Alice can move her money </a:t>
            </a:r>
          </a:p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Minting: Fair money creation </a:t>
            </a:r>
          </a:p>
          <a:p>
            <a:pPr marL="417909" indent="-417909">
              <a:buFont typeface="+mj-lt"/>
              <a:buAutoNum type="arabicPeriod"/>
              <a:tabLst>
                <a:tab pos="3576737" algn="ctr"/>
                <a:tab pos="6920012" algn="r"/>
              </a:tabLst>
            </a:pPr>
            <a:r>
              <a:rPr lang="en-US" sz="2600" dirty="0">
                <a:solidFill>
                  <a:schemeClr val="tx1"/>
                </a:solidFill>
              </a:rPr>
              <a:t>No double-spending: Alice cannot duplicate her money </a:t>
            </a:r>
          </a:p>
        </p:txBody>
      </p:sp>
    </p:spTree>
    <p:extLst>
      <p:ext uri="{BB962C8B-B14F-4D97-AF65-F5344CB8AC3E}">
        <p14:creationId xmlns:p14="http://schemas.microsoft.com/office/powerpoint/2010/main" val="2463006655"/>
      </p:ext>
    </p:extLst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2218"/>
            <a:ext cx="9906000" cy="766877"/>
          </a:xfrm>
        </p:spPr>
        <p:txBody>
          <a:bodyPr/>
          <a:lstStyle/>
          <a:p>
            <a:r>
              <a:rPr lang="en-US" sz="4400" dirty="0"/>
              <a:t>Public Key Signatures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09600" y="1461995"/>
                <a:ext cx="8915400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3200" dirty="0"/>
                  <a:t>Alice generates key pair </a:t>
                </a:r>
              </a:p>
              <a:p>
                <a:pPr marL="417909" indent="-417909">
                  <a:buFont typeface="+mj-lt"/>
                  <a:buAutoNum type="arabicPeriod"/>
                </a:pPr>
                <a:r>
                  <a:rPr lang="en-US" sz="3200" dirty="0"/>
                  <a:t>private key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3200" i="1">
                            <a:solidFill>
                              <a:srgbClr val="FF33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3200" dirty="0"/>
                  <a:t>, kept secret </a:t>
                </a:r>
              </a:p>
              <a:p>
                <a:pPr marL="417909" indent="-417909">
                  <a:buFont typeface="+mj-lt"/>
                  <a:buAutoNum type="arabicPeriod"/>
                </a:pPr>
                <a:r>
                  <a:rPr lang="en-US" sz="3200" dirty="0"/>
                  <a:t>public key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3200" dirty="0"/>
                  <a:t>, published with </a:t>
                </a:r>
                <a:r>
                  <a:rPr lang="en-US" sz="3200" b="1" i="1" dirty="0"/>
                  <a:t>public key infrastructure </a:t>
                </a:r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461995"/>
                <a:ext cx="8915400" cy="2062103"/>
              </a:xfrm>
              <a:prstGeom prst="rect">
                <a:avLst/>
              </a:prstGeom>
              <a:blipFill>
                <a:blip r:embed="rId2"/>
                <a:stretch>
                  <a:fillRect l="-1709" t="-3846" b="-8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042989" y="3733800"/>
                <a:ext cx="8181130" cy="2062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71475" indent="-371475">
                  <a:buFont typeface="Arial" panose="020B0604020202020204" pitchFamily="34" charset="0"/>
                  <a:buChar char="•"/>
                </a:pPr>
                <a:r>
                  <a:rPr lang="en-US" sz="3200" dirty="0"/>
                  <a:t>Alice signs a message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dirty="0"/>
                  <a:t>with private key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3200" dirty="0"/>
                  <a:t>, generating a signature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3200" dirty="0"/>
                  <a:t>.</a:t>
                </a:r>
              </a:p>
              <a:p>
                <a:pPr marL="371475" indent="-371475">
                  <a:buFont typeface="Arial" panose="020B0604020202020204" pitchFamily="34" charset="0"/>
                  <a:buChar char="•"/>
                </a:pPr>
                <a:r>
                  <a:rPr lang="en-US" sz="3200" dirty="0"/>
                  <a:t>Anyone can verify that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sz="3200" dirty="0"/>
                  <a:t> is a signature of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3200" dirty="0"/>
                  <a:t> with key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3200" dirty="0"/>
                  <a:t> given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32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sz="3200" dirty="0"/>
                  <a:t>.</a:t>
                </a: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989" y="3733800"/>
                <a:ext cx="8181130" cy="2062103"/>
              </a:xfrm>
              <a:prstGeom prst="rect">
                <a:avLst/>
              </a:prstGeom>
              <a:blipFill>
                <a:blip r:embed="rId3"/>
                <a:stretch>
                  <a:fillRect l="-1714" t="-3846" r="-373" b="-85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7241837"/>
      </p:ext>
    </p:extLst>
  </p:cSld>
  <p:clrMapOvr>
    <a:masterClrMapping/>
  </p:clrMapOvr>
  <p:transition spd="slow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135" y="220019"/>
            <a:ext cx="9906000" cy="736099"/>
          </a:xfrm>
        </p:spPr>
        <p:txBody>
          <a:bodyPr/>
          <a:lstStyle/>
          <a:p>
            <a:r>
              <a:rPr lang="en-US" dirty="0"/>
              <a:t>Addresses and Transactions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4312975" y="2384722"/>
            <a:ext cx="5554715" cy="3055067"/>
            <a:chOff x="6386016" y="2194560"/>
            <a:chExt cx="5555781" cy="2926080"/>
          </a:xfrm>
        </p:grpSpPr>
        <p:sp>
          <p:nvSpPr>
            <p:cNvPr id="47" name="Rectangle 46"/>
            <p:cNvSpPr/>
            <p:nvPr/>
          </p:nvSpPr>
          <p:spPr>
            <a:xfrm>
              <a:off x="6386016" y="2194560"/>
              <a:ext cx="5555781" cy="2926080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/>
                <p:cNvSpPr/>
                <p:nvPr/>
              </p:nvSpPr>
              <p:spPr>
                <a:xfrm>
                  <a:off x="6386016" y="2897180"/>
                  <a:ext cx="1882086" cy="65236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1. </a:t>
                  </a:r>
                  <a:r>
                    <a:rPr kumimoji="0" lang="en-US" sz="32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sgn</a:t>
                  </a: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𝑘</m:t>
                          </m:r>
                        </m:e>
                        <m:sub>
                          <m:r>
                            <a:rPr kumimoji="0" lang="en-US" sz="3200" b="0" i="1" u="none" strike="noStrike" kern="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sub>
                      </m:sSub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)</a:t>
                  </a:r>
                </a:p>
              </p:txBody>
            </p:sp>
          </mc:Choice>
          <mc:Fallback xmlns="">
            <p:sp>
              <p:nvSpPr>
                <p:cNvPr id="48" name="Rectangle 4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86016" y="2897180"/>
                  <a:ext cx="1882086" cy="652366"/>
                </a:xfrm>
                <a:prstGeom prst="rect">
                  <a:avLst/>
                </a:prstGeom>
                <a:blipFill>
                  <a:blip r:embed="rId3"/>
                  <a:stretch>
                    <a:fillRect l="-8065" t="-2655" r="-4516" b="-22124"/>
                  </a:stretch>
                </a:blip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Rectangle 48"/>
                <p:cNvSpPr/>
                <p:nvPr/>
              </p:nvSpPr>
              <p:spPr>
                <a:xfrm>
                  <a:off x="6386016" y="3761148"/>
                  <a:ext cx="1882086" cy="65236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2. </a:t>
                  </a:r>
                  <a:r>
                    <a:rPr kumimoji="0" lang="en-US" sz="3200" b="0" i="0" u="none" strike="noStrike" kern="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sgn</a:t>
                  </a: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𝑘</m:t>
                          </m:r>
                        </m:e>
                        <m:sub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𝐵</m:t>
                          </m:r>
                        </m:sub>
                      </m:sSub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)</a:t>
                  </a:r>
                </a:p>
              </p:txBody>
            </p:sp>
          </mc:Choice>
          <mc:Fallback xmlns="">
            <p:sp>
              <p:nvSpPr>
                <p:cNvPr id="49" name="Rectangle 4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86016" y="3761148"/>
                  <a:ext cx="1882086" cy="652366"/>
                </a:xfrm>
                <a:prstGeom prst="rect">
                  <a:avLst/>
                </a:prstGeom>
                <a:blipFill>
                  <a:blip r:embed="rId4"/>
                  <a:stretch>
                    <a:fillRect l="-8065" t="-2655" r="-6129" b="-22124"/>
                  </a:stretch>
                </a:blip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ectangle 49"/>
                <p:cNvSpPr/>
                <p:nvPr/>
              </p:nvSpPr>
              <p:spPr>
                <a:xfrm>
                  <a:off x="8412479" y="3357685"/>
                  <a:ext cx="3529317" cy="65236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2.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𝐷</m:t>
                          </m:r>
                        </m:sub>
                      </m:sSub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, amount </a:t>
                  </a:r>
                  <a14:m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𝑦</m:t>
                      </m:r>
                    </m:oMath>
                  </a14:m>
                  <a:endPara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0" name="Rectangle 4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12479" y="3357685"/>
                  <a:ext cx="3529317" cy="652366"/>
                </a:xfrm>
                <a:prstGeom prst="rect">
                  <a:avLst/>
                </a:prstGeom>
                <a:blipFill>
                  <a:blip r:embed="rId5"/>
                  <a:stretch>
                    <a:fillRect l="-4303" t="-1754" b="-21930"/>
                  </a:stretch>
                </a:blip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/>
                <p:cNvSpPr/>
                <p:nvPr/>
              </p:nvSpPr>
              <p:spPr>
                <a:xfrm>
                  <a:off x="8412479" y="2414730"/>
                  <a:ext cx="3529317" cy="65236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1.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𝐶</m:t>
                          </m:r>
                        </m:sub>
                      </m:sSub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, amount </a:t>
                  </a:r>
                  <a14:m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0.5</m:t>
                      </m:r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𝑥</m:t>
                      </m:r>
                    </m:oMath>
                  </a14:m>
                  <a:endPara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1" name="Rectangle 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12479" y="2414730"/>
                  <a:ext cx="3529317" cy="652366"/>
                </a:xfrm>
                <a:prstGeom prst="rect">
                  <a:avLst/>
                </a:prstGeom>
                <a:blipFill>
                  <a:blip r:embed="rId6"/>
                  <a:stretch>
                    <a:fillRect l="-4303" t="-2632" b="-21053"/>
                  </a:stretch>
                </a:blip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tangle 51"/>
                <p:cNvSpPr/>
                <p:nvPr/>
              </p:nvSpPr>
              <p:spPr>
                <a:xfrm>
                  <a:off x="8412479" y="4300640"/>
                  <a:ext cx="3529317" cy="65236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3.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3200" b="0" i="1" u="none" strike="noStrike" kern="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sub>
                      </m:sSub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, amount </a:t>
                  </a:r>
                  <a14:m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0.5</m:t>
                      </m:r>
                      <m:r>
                        <a:rPr kumimoji="0" lang="en-US" sz="32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𝑥</m:t>
                      </m:r>
                    </m:oMath>
                  </a14:m>
                  <a:endPara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2" name="Rectangle 5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12479" y="4300640"/>
                  <a:ext cx="3529317" cy="652366"/>
                </a:xfrm>
                <a:prstGeom prst="rect">
                  <a:avLst/>
                </a:prstGeom>
                <a:blipFill>
                  <a:blip r:embed="rId7"/>
                  <a:stretch>
                    <a:fillRect l="-4303" t="-2632" b="-21053"/>
                  </a:stretch>
                </a:blip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3" name="Group 52"/>
          <p:cNvGrpSpPr/>
          <p:nvPr/>
        </p:nvGrpSpPr>
        <p:grpSpPr>
          <a:xfrm>
            <a:off x="121135" y="1783257"/>
            <a:ext cx="3285563" cy="4257996"/>
            <a:chOff x="2820803" y="1751734"/>
            <a:chExt cx="4007312" cy="4078221"/>
          </a:xfrm>
        </p:grpSpPr>
        <p:sp>
          <p:nvSpPr>
            <p:cNvPr id="54" name="Rectangle 53"/>
            <p:cNvSpPr/>
            <p:nvPr/>
          </p:nvSpPr>
          <p:spPr>
            <a:xfrm>
              <a:off x="2820803" y="1751734"/>
              <a:ext cx="4007312" cy="1969041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Rectangle 54"/>
                <p:cNvSpPr/>
                <p:nvPr/>
              </p:nvSpPr>
              <p:spPr>
                <a:xfrm>
                  <a:off x="2941488" y="2881035"/>
                  <a:ext cx="3738882" cy="65236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2.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</m:t>
                          </m:r>
                        </m:sub>
                      </m:sSub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, amount </a:t>
                  </a:r>
                  <a14:m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𝑥</m:t>
                      </m:r>
                    </m:oMath>
                  </a14:m>
                  <a:endPara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5" name="Rectangle 5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488" y="2881035"/>
                  <a:ext cx="3738882" cy="652366"/>
                </a:xfrm>
                <a:prstGeom prst="rect">
                  <a:avLst/>
                </a:prstGeom>
                <a:blipFill>
                  <a:blip r:embed="rId8"/>
                  <a:stretch>
                    <a:fillRect l="-4752" t="-2632" b="-21053"/>
                  </a:stretch>
                </a:blip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6" name="Rectangle 55"/>
            <p:cNvSpPr/>
            <p:nvPr/>
          </p:nvSpPr>
          <p:spPr>
            <a:xfrm>
              <a:off x="2941488" y="1938080"/>
              <a:ext cx="3738882" cy="65236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…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820803" y="3860914"/>
              <a:ext cx="4007312" cy="1969041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941488" y="4990215"/>
              <a:ext cx="3738882" cy="652366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…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Rectangle 58"/>
                <p:cNvSpPr/>
                <p:nvPr/>
              </p:nvSpPr>
              <p:spPr>
                <a:xfrm>
                  <a:off x="2941488" y="4047260"/>
                  <a:ext cx="3738882" cy="652366"/>
                </a:xfrm>
                <a:prstGeom prst="rect">
                  <a:avLst/>
                </a:prstGeom>
                <a:solidFill>
                  <a:sysClr val="window" lastClr="FFFFFF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1.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3200" b="0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𝐵</m:t>
                          </m:r>
                        </m:sub>
                      </m:sSub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, amount </a:t>
                  </a:r>
                  <a14:m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𝑦</m:t>
                      </m:r>
                    </m:oMath>
                  </a14:m>
                  <a:endPara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59" name="Rectangle 5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488" y="4047260"/>
                  <a:ext cx="3738882" cy="652366"/>
                </a:xfrm>
                <a:prstGeom prst="rect">
                  <a:avLst/>
                </a:prstGeom>
                <a:blipFill>
                  <a:blip r:embed="rId9"/>
                  <a:stretch>
                    <a:fillRect l="-4752" t="-2655" b="-22124"/>
                  </a:stretch>
                </a:blip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0" name="Straight Arrow Connector 30"/>
          <p:cNvCxnSpPr>
            <a:stCxn id="55" idx="3"/>
            <a:endCxn id="48" idx="1"/>
          </p:cNvCxnSpPr>
          <p:nvPr/>
        </p:nvCxnSpPr>
        <p:spPr>
          <a:xfrm>
            <a:off x="3285563" y="3302902"/>
            <a:ext cx="1027412" cy="155975"/>
          </a:xfrm>
          <a:prstGeom prst="curvedConnector3">
            <a:avLst>
              <a:gd name="adj1" fmla="val 50000"/>
            </a:avLst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stealth" w="lg" len="lg"/>
          </a:ln>
          <a:effectLst/>
        </p:spPr>
      </p:cxnSp>
      <p:cxnSp>
        <p:nvCxnSpPr>
          <p:cNvPr id="61" name="Straight Arrow Connector 35"/>
          <p:cNvCxnSpPr>
            <a:stCxn id="59" idx="3"/>
            <a:endCxn id="49" idx="1"/>
          </p:cNvCxnSpPr>
          <p:nvPr/>
        </p:nvCxnSpPr>
        <p:spPr>
          <a:xfrm flipV="1">
            <a:off x="3285563" y="4360930"/>
            <a:ext cx="1027412" cy="159606"/>
          </a:xfrm>
          <a:prstGeom prst="curvedConnector3">
            <a:avLst>
              <a:gd name="adj1" fmla="val 50000"/>
            </a:avLst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  <a:tailEnd type="stealth" w="lg" len="lg"/>
          </a:ln>
          <a:effectLst/>
        </p:spPr>
      </p:cxnSp>
    </p:spTree>
    <p:extLst>
      <p:ext uri="{BB962C8B-B14F-4D97-AF65-F5344CB8AC3E}">
        <p14:creationId xmlns:p14="http://schemas.microsoft.com/office/powerpoint/2010/main" val="1471720920"/>
      </p:ext>
    </p:extLst>
  </p:cSld>
  <p:clrMapOvr>
    <a:masterClrMapping/>
  </p:clrMapOvr>
  <p:transition spd="slow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74864" y="5040774"/>
            <a:ext cx="9356271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No stealing: Only Alice can move her money </a:t>
            </a:r>
          </a:p>
          <a:p>
            <a:pPr marL="417909" indent="-417909">
              <a:buFont typeface="+mj-lt"/>
              <a:buAutoNum type="arabicPeriod"/>
            </a:pPr>
            <a:r>
              <a:rPr lang="en-US" sz="2600" b="1" dirty="0">
                <a:solidFill>
                  <a:schemeClr val="tx1"/>
                </a:solidFill>
              </a:rPr>
              <a:t>No double-spending: Alice cannot duplicate her money </a:t>
            </a:r>
          </a:p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Minting: Fair money creation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906000" cy="736099"/>
          </a:xfrm>
        </p:spPr>
        <p:txBody>
          <a:bodyPr/>
          <a:lstStyle/>
          <a:p>
            <a:r>
              <a:rPr lang="en-US" dirty="0"/>
              <a:t>Key Challenges</a:t>
            </a:r>
          </a:p>
        </p:txBody>
      </p:sp>
      <p:sp>
        <p:nvSpPr>
          <p:cNvPr id="4" name="Smiley Face 3"/>
          <p:cNvSpPr/>
          <p:nvPr/>
        </p:nvSpPr>
        <p:spPr>
          <a:xfrm>
            <a:off x="1969387" y="2689409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A</a:t>
            </a:r>
          </a:p>
        </p:txBody>
      </p:sp>
      <p:sp>
        <p:nvSpPr>
          <p:cNvPr id="7" name="Smiley Face 6"/>
          <p:cNvSpPr/>
          <p:nvPr/>
        </p:nvSpPr>
        <p:spPr>
          <a:xfrm>
            <a:off x="5756213" y="1403793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11" b="913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569" y="3483547"/>
            <a:ext cx="1264649" cy="1264649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stCxn id="4" idx="6"/>
            <a:endCxn id="7" idx="2"/>
          </p:cNvCxnSpPr>
          <p:nvPr/>
        </p:nvCxnSpPr>
        <p:spPr>
          <a:xfrm flipV="1">
            <a:off x="3276600" y="2057400"/>
            <a:ext cx="2479612" cy="128561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miley Face 10"/>
          <p:cNvSpPr/>
          <p:nvPr/>
        </p:nvSpPr>
        <p:spPr>
          <a:xfrm>
            <a:off x="5756212" y="3483547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C</a:t>
            </a:r>
          </a:p>
        </p:txBody>
      </p:sp>
      <p:cxnSp>
        <p:nvCxnSpPr>
          <p:cNvPr id="12" name="Straight Arrow Connector 11"/>
          <p:cNvCxnSpPr>
            <a:stCxn id="4" idx="6"/>
            <a:endCxn id="11" idx="2"/>
          </p:cNvCxnSpPr>
          <p:nvPr/>
        </p:nvCxnSpPr>
        <p:spPr>
          <a:xfrm>
            <a:off x="3276601" y="3343016"/>
            <a:ext cx="2479611" cy="794138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11" b="913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569" y="1834699"/>
            <a:ext cx="1264649" cy="126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643132"/>
      </p:ext>
    </p:extLst>
  </p:cSld>
  <p:clrMapOvr>
    <a:masterClrMapping/>
  </p:clrMapOvr>
  <p:transition spd="slow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Global Ledger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57442" y="142590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57442" y="190847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M  A</a:t>
            </a:r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57442" y="239104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57442" y="287361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57442" y="335618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</a:rPr>
              <a:t>A </a:t>
            </a:r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 B</a:t>
            </a:r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57442" y="383875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57442" y="432132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57442" y="480389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257442" y="5286464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</a:rPr>
              <a:t>B </a:t>
            </a:r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 C</a:t>
            </a:r>
            <a:endParaRPr lang="en-US" sz="19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2933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21320" y="126303"/>
            <a:ext cx="8915400" cy="928688"/>
          </a:xfrm>
        </p:spPr>
        <p:txBody>
          <a:bodyPr/>
          <a:lstStyle/>
          <a:p>
            <a:r>
              <a:rPr lang="en-US" dirty="0"/>
              <a:t>Disruptive Innovation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95300" y="1633538"/>
            <a:ext cx="8915400" cy="417393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Did </a:t>
            </a:r>
            <a:r>
              <a:rPr lang="en-US" b="1" i="1" dirty="0"/>
              <a:t>not</a:t>
            </a:r>
            <a:r>
              <a:rPr lang="en-US" dirty="0"/>
              <a:t> understand it:</a:t>
            </a:r>
          </a:p>
          <a:p>
            <a:r>
              <a:rPr lang="en-US" dirty="0"/>
              <a:t>Have used it to build new business: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entertainment industry has wasted its resources fighting MP3 and illegal p2p sharing</a:t>
            </a:r>
          </a:p>
          <a:p>
            <a:r>
              <a:rPr lang="en-US" dirty="0"/>
              <a:t>We now buy music and movies from iTunes, Google Play, and Amazon… NOT from Sony or Universal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787900" y="1548303"/>
            <a:ext cx="2608554" cy="642447"/>
            <a:chOff x="1538618" y="5108821"/>
            <a:chExt cx="5149057" cy="1052426"/>
          </a:xfrm>
        </p:grpSpPr>
        <p:pic>
          <p:nvPicPr>
            <p:cNvPr id="5" name="Picture 4" descr="Screen Clippi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618" y="5166107"/>
              <a:ext cx="1102946" cy="9951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 descr="Screen Clippi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7406" y="5108821"/>
              <a:ext cx="1480269" cy="9681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 descr="Screen Clippi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1903" y="5270027"/>
              <a:ext cx="1145164" cy="7873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" name="Group 7"/>
          <p:cNvGrpSpPr/>
          <p:nvPr/>
        </p:nvGrpSpPr>
        <p:grpSpPr>
          <a:xfrm>
            <a:off x="7016751" y="2190750"/>
            <a:ext cx="2393949" cy="595803"/>
            <a:chOff x="5636522" y="3808122"/>
            <a:chExt cx="2306973" cy="556111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0658" y="3808122"/>
              <a:ext cx="1042708" cy="556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" descr="https://s3.amazonaws.com/BURC_Pages/downloads/a-smile_color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6522" y="3875438"/>
              <a:ext cx="445458" cy="4454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805" y="3880184"/>
              <a:ext cx="380900" cy="412642"/>
            </a:xfrm>
            <a:prstGeom prst="rect">
              <a:avLst/>
            </a:prstGeom>
          </p:spPr>
        </p:pic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8959" y="3875438"/>
              <a:ext cx="474536" cy="474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 descr="http://icons.iconarchive.com/icons/chrisbanks2/gCons/128/WhatsApp-icon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706" y="3875438"/>
              <a:ext cx="433715" cy="433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20835282"/>
      </p:ext>
    </p:extLst>
  </p:cSld>
  <p:clrMapOvr>
    <a:masterClrMapping/>
  </p:clrMapOvr>
  <p:transition spd="slow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Global Ledger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57442" y="142590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57442" y="190847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M  A</a:t>
            </a:r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57442" y="239104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57442" y="287361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57442" y="335618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</a:rPr>
              <a:t>A </a:t>
            </a:r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 B</a:t>
            </a:r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57442" y="383875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57442" y="432132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</a:rPr>
              <a:t>A </a:t>
            </a:r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 C</a:t>
            </a:r>
            <a:endParaRPr lang="en-US" sz="1950" dirty="0">
              <a:solidFill>
                <a:schemeClr val="tx1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4511875" y="4230253"/>
            <a:ext cx="781645" cy="5530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446406"/>
      </p:ext>
    </p:extLst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Global Ledger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57442" y="142590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57442" y="190847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M  A</a:t>
            </a:r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57442" y="239104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257442" y="2873616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57442" y="335618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</a:rPr>
              <a:t>A </a:t>
            </a:r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 B</a:t>
            </a:r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257442" y="383875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57442" y="432132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57442" y="4803895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l" rtl="0"/>
            <a:endParaRPr lang="en-US" sz="195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257442" y="5286464"/>
            <a:ext cx="1229808" cy="3924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1950" dirty="0">
                <a:solidFill>
                  <a:schemeClr val="tx1"/>
                </a:solidFill>
              </a:rPr>
              <a:t>B </a:t>
            </a:r>
            <a:r>
              <a:rPr lang="en-US" sz="1950" dirty="0">
                <a:solidFill>
                  <a:schemeClr val="tx1"/>
                </a:solidFill>
                <a:sym typeface="Wingdings" panose="05000000000000000000" pitchFamily="2" charset="2"/>
              </a:rPr>
              <a:t> C</a:t>
            </a:r>
            <a:endParaRPr lang="en-US" sz="19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38139"/>
      </p:ext>
    </p:extLst>
  </p:cSld>
  <p:clrMapOvr>
    <a:masterClrMapping/>
  </p:clrMapOvr>
  <p:transition spd="slow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Key Challenges</a:t>
            </a:r>
          </a:p>
        </p:txBody>
      </p:sp>
      <p:sp>
        <p:nvSpPr>
          <p:cNvPr id="4" name="Smiley Face 3"/>
          <p:cNvSpPr/>
          <p:nvPr/>
        </p:nvSpPr>
        <p:spPr>
          <a:xfrm>
            <a:off x="2534744" y="2775448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A</a:t>
            </a:r>
          </a:p>
        </p:txBody>
      </p:sp>
      <p:sp>
        <p:nvSpPr>
          <p:cNvPr id="7" name="Smiley Face 6"/>
          <p:cNvSpPr/>
          <p:nvPr/>
        </p:nvSpPr>
        <p:spPr>
          <a:xfrm>
            <a:off x="6321570" y="1489832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B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11" b="913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07" y="1290313"/>
            <a:ext cx="1264649" cy="1264649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145458" y="2452540"/>
            <a:ext cx="519196" cy="575077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miley Face 10"/>
          <p:cNvSpPr/>
          <p:nvPr/>
        </p:nvSpPr>
        <p:spPr>
          <a:xfrm>
            <a:off x="6321569" y="3569586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C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" y="5003009"/>
            <a:ext cx="9127671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No stealing: Only Alice can move her money </a:t>
            </a:r>
          </a:p>
          <a:p>
            <a:pPr marL="417909" indent="-417909">
              <a:buFont typeface="+mj-lt"/>
              <a:buAutoNum type="arabicPeriod"/>
              <a:tabLst>
                <a:tab pos="3576737" algn="ctr"/>
                <a:tab pos="6920012" algn="r"/>
              </a:tabLst>
            </a:pPr>
            <a:r>
              <a:rPr lang="en-US" sz="2600" dirty="0">
                <a:solidFill>
                  <a:schemeClr val="tx1"/>
                </a:solidFill>
              </a:rPr>
              <a:t>No double-spending: Alice cannot duplicate her money </a:t>
            </a:r>
          </a:p>
          <a:p>
            <a:pPr marL="417909" indent="-417909">
              <a:buFont typeface="+mj-lt"/>
              <a:buAutoNum type="arabicPeriod"/>
              <a:tabLst>
                <a:tab pos="3576737" algn="ctr"/>
                <a:tab pos="6920012" algn="r"/>
              </a:tabLst>
            </a:pPr>
            <a:r>
              <a:rPr lang="en-US" sz="2600" b="1" dirty="0">
                <a:solidFill>
                  <a:schemeClr val="tx1"/>
                </a:solidFill>
              </a:rPr>
              <a:t>Minting: Fair money creation </a:t>
            </a:r>
          </a:p>
        </p:txBody>
      </p:sp>
    </p:spTree>
    <p:extLst>
      <p:ext uri="{BB962C8B-B14F-4D97-AF65-F5344CB8AC3E}">
        <p14:creationId xmlns:p14="http://schemas.microsoft.com/office/powerpoint/2010/main" val="2527730102"/>
      </p:ext>
    </p:extLst>
  </p:cSld>
  <p:clrMapOvr>
    <a:masterClrMapping/>
  </p:clrMapOvr>
  <p:transition spd="slow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Cryptographic Hashing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836285" y="1821961"/>
                <a:ext cx="1779984" cy="1779984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r>
                  <a:rPr lang="en-US" sz="2600" dirty="0"/>
                  <a:t>Hash </a:t>
                </a:r>
              </a:p>
              <a:p>
                <a:pPr algn="ctr" rtl="0"/>
                <a:r>
                  <a:rPr lang="en-US" sz="2600" dirty="0"/>
                  <a:t>Function</a:t>
                </a:r>
              </a:p>
              <a:p>
                <a:pPr algn="ctr" rt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 dirty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6285" y="1821961"/>
                <a:ext cx="1779984" cy="177998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16963" y="1549134"/>
            <a:ext cx="3722331" cy="42473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cxnSp>
        <p:nvCxnSpPr>
          <p:cNvPr id="6" name="Straight Arrow Connector 5"/>
          <p:cNvCxnSpPr>
            <a:stCxn id="4" idx="3"/>
            <a:endCxn id="3" idx="1"/>
          </p:cNvCxnSpPr>
          <p:nvPr/>
        </p:nvCxnSpPr>
        <p:spPr>
          <a:xfrm flipV="1">
            <a:off x="4139294" y="2711953"/>
            <a:ext cx="696991" cy="96084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6616269" y="2713848"/>
            <a:ext cx="696990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313259" y="2224319"/>
            <a:ext cx="2231376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1625" b="1" dirty="0">
                <a:latin typeface="Courier New" panose="02070309020205020404" pitchFamily="49" charset="0"/>
                <a:cs typeface="Courier New" panose="02070309020205020404" pitchFamily="49" charset="0"/>
              </a:rPr>
              <a:t>56293a80e0394d25</a:t>
            </a:r>
          </a:p>
          <a:p>
            <a:pPr algn="ctr" rtl="0"/>
            <a:r>
              <a:rPr lang="en-US" sz="1625" b="1" dirty="0">
                <a:latin typeface="Courier New" panose="02070309020205020404" pitchFamily="49" charset="0"/>
                <a:cs typeface="Courier New" panose="02070309020205020404" pitchFamily="49" charset="0"/>
              </a:rPr>
              <a:t>2e995f2debccea82</a:t>
            </a:r>
          </a:p>
          <a:p>
            <a:pPr algn="ctr" rtl="0"/>
            <a:r>
              <a:rPr lang="en-US" sz="1625" b="1" dirty="0">
                <a:latin typeface="Courier New" panose="02070309020205020404" pitchFamily="49" charset="0"/>
                <a:cs typeface="Courier New" panose="02070309020205020404" pitchFamily="49" charset="0"/>
              </a:rPr>
              <a:t>23e4b5b2b150bee2</a:t>
            </a:r>
          </a:p>
          <a:p>
            <a:pPr algn="ctr" rtl="0"/>
            <a:r>
              <a:rPr lang="en-US" sz="1625" b="1" dirty="0">
                <a:latin typeface="Courier New" panose="02070309020205020404" pitchFamily="49" charset="0"/>
                <a:cs typeface="Courier New" panose="02070309020205020404" pitchFamily="49" charset="0"/>
              </a:rPr>
              <a:t>12729b3b39ac4d46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68951" y="3819396"/>
            <a:ext cx="14814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sz="2000" dirty="0"/>
              <a:t>String input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75668" y="3886007"/>
            <a:ext cx="29065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/>
            <a:r>
              <a:rPr lang="en-US" sz="2000" dirty="0"/>
              <a:t>256 bit number </a:t>
            </a:r>
          </a:p>
          <a:p>
            <a:pPr algn="ctr" rtl="0"/>
            <a:r>
              <a:rPr lang="en-US" sz="2000" dirty="0"/>
              <a:t>(64 hexadecimal words)</a:t>
            </a:r>
          </a:p>
          <a:p>
            <a:pPr algn="ctr" rtl="0"/>
            <a:r>
              <a:rPr lang="en-US" sz="2000" dirty="0"/>
              <a:t>(for example)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263023" y="4925468"/>
                <a:ext cx="540348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0"/>
                <a:r>
                  <a:rPr lang="en-US" sz="2400" dirty="0"/>
                  <a:t>Given a 256bit number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400" dirty="0"/>
                  <a:t>, one cannot find an input string that results in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400" dirty="0"/>
                  <a:t> faster than repeatedly guessing inputs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and calculating 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. </a:t>
                </a: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3023" y="4925468"/>
                <a:ext cx="5403482" cy="1569660"/>
              </a:xfrm>
              <a:prstGeom prst="rect">
                <a:avLst/>
              </a:prstGeom>
              <a:blipFill rotWithShape="0">
                <a:blip r:embed="rId4"/>
                <a:stretch>
                  <a:fillRect l="-1691" t="-2724" r="-2029" b="-85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0" y="5964994"/>
            <a:ext cx="1907895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38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Slide courtesy of </a:t>
            </a:r>
            <a:r>
              <a:rPr lang="en-US" sz="1138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Ittay</a:t>
            </a:r>
            <a:r>
              <a:rPr lang="en-US" sz="1138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38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Eyal</a:t>
            </a:r>
            <a:endParaRPr lang="en-US" sz="1138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686033"/>
      </p:ext>
    </p:extLst>
  </p:cSld>
  <p:clrMapOvr>
    <a:masterClrMapping/>
  </p:clrMapOvr>
  <p:transition spd="slow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b="1" i="1" dirty="0"/>
              <a:t>Mining </a:t>
            </a:r>
            <a:r>
              <a:rPr lang="en-US" dirty="0"/>
              <a:t>– Minting for Proof of 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20570" y="1652523"/>
                <a:ext cx="8864861" cy="3693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0"/>
                <a:r>
                  <a:rPr lang="en-US" sz="2600" dirty="0"/>
                  <a:t>Computationally difficult puzzle: </a:t>
                </a:r>
              </a:p>
              <a:p>
                <a:pPr algn="l" rtl="0"/>
                <a:endParaRPr lang="en-US" sz="2600" dirty="0"/>
              </a:p>
              <a:p>
                <a:pPr algn="ctr" rtl="0"/>
                <a:r>
                  <a:rPr lang="en-US" sz="2600" dirty="0"/>
                  <a:t>Find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600" dirty="0"/>
                  <a:t> such that </a:t>
                </a:r>
                <a14:m>
                  <m:oMath xmlns:m="http://schemas.openxmlformats.org/officeDocument/2006/math">
                    <m:r>
                      <a:rPr lang="en-US" sz="2600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600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26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600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600" dirty="0"/>
                  <a:t> </a:t>
                </a:r>
              </a:p>
              <a:p>
                <a:pPr algn="l" rtl="0"/>
                <a:endParaRPr lang="en-US" sz="2600" dirty="0"/>
              </a:p>
              <a:p>
                <a:pPr algn="l" rtl="0"/>
                <a:r>
                  <a:rPr lang="en-US" sz="2600" dirty="0"/>
                  <a:t>Solver guesses values for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600" dirty="0"/>
                  <a:t> until finding a valid one </a:t>
                </a:r>
              </a:p>
              <a:p>
                <a:pPr algn="l" rtl="0"/>
                <a:endParaRPr lang="en-US" sz="2600" dirty="0"/>
              </a:p>
              <a:p>
                <a:pPr marL="371475" indent="-371475">
                  <a:buFont typeface="Arial" panose="020B0604020202020204" pitchFamily="34" charset="0"/>
                  <a:buChar char="•"/>
                </a:pPr>
                <a:r>
                  <a:rPr lang="en-US" sz="2600" dirty="0"/>
                  <a:t>Different strings </a:t>
                </a:r>
                <a14:m>
                  <m:oMath xmlns:m="http://schemas.openxmlformats.org/officeDocument/2006/math">
                    <m:r>
                      <a:rPr lang="en-US" sz="26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600" dirty="0"/>
                  <a:t> for different puzzles </a:t>
                </a:r>
              </a:p>
              <a:p>
                <a:pPr marL="371475" indent="-371475">
                  <a:buFont typeface="Arial" panose="020B0604020202020204" pitchFamily="34" charset="0"/>
                  <a:buChar char="•"/>
                </a:pPr>
                <a:r>
                  <a:rPr lang="en-US" sz="2600" dirty="0"/>
                  <a:t>The target </a:t>
                </a:r>
                <a14:m>
                  <m:oMath xmlns:m="http://schemas.openxmlformats.org/officeDocument/2006/math">
                    <m:r>
                      <a:rPr lang="en-US" sz="2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600" dirty="0">
                    <a:solidFill>
                      <a:schemeClr val="tx1"/>
                    </a:solidFill>
                  </a:rPr>
                  <a:t> </a:t>
                </a:r>
                <a:r>
                  <a:rPr lang="en-US" sz="2600" dirty="0"/>
                  <a:t>determines the difficulty, average time to solve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570" y="1652523"/>
                <a:ext cx="8864861" cy="3693319"/>
              </a:xfrm>
              <a:prstGeom prst="rect">
                <a:avLst/>
              </a:prstGeom>
              <a:blipFill>
                <a:blip r:embed="rId3"/>
                <a:stretch>
                  <a:fillRect l="-1237" t="-1485" b="-33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9362470"/>
      </p:ext>
    </p:extLst>
  </p:cSld>
  <p:clrMapOvr>
    <a:masterClrMapping/>
  </p:clrMapOvr>
  <p:transition spd="slow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b="1" i="1" dirty="0"/>
              <a:t>Mining </a:t>
            </a:r>
            <a:r>
              <a:rPr lang="en-US" dirty="0"/>
              <a:t>– Minting for Proof of Work</a:t>
            </a:r>
          </a:p>
        </p:txBody>
      </p:sp>
      <p:sp>
        <p:nvSpPr>
          <p:cNvPr id="4" name="Smiley Face 3"/>
          <p:cNvSpPr/>
          <p:nvPr/>
        </p:nvSpPr>
        <p:spPr>
          <a:xfrm>
            <a:off x="2383122" y="2504813"/>
            <a:ext cx="1307214" cy="1307214"/>
          </a:xfrm>
          <a:prstGeom prst="smileyFac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8590" rIns="0" bIns="0" rtlCol="0" anchor="ctr"/>
          <a:lstStyle/>
          <a:p>
            <a:pPr algn="ctr"/>
            <a:r>
              <a:rPr lang="en-US" sz="3250" dirty="0"/>
              <a:t>A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3760237" y="2427227"/>
            <a:ext cx="238047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loud 7"/>
          <p:cNvSpPr/>
          <p:nvPr/>
        </p:nvSpPr>
        <p:spPr>
          <a:xfrm>
            <a:off x="6210612" y="2407888"/>
            <a:ext cx="2145457" cy="1501063"/>
          </a:xfrm>
          <a:prstGeom prst="cloud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141296" y="1952845"/>
            <a:ext cx="13562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600" dirty="0"/>
              <a:t>puzzle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760237" y="3185140"/>
            <a:ext cx="238047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60237" y="2710011"/>
            <a:ext cx="23804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600" dirty="0"/>
              <a:t>solution (</a:t>
            </a:r>
            <a:r>
              <a:rPr lang="en-US" sz="2600" dirty="0" err="1"/>
              <a:t>PoW</a:t>
            </a:r>
            <a:r>
              <a:rPr lang="en-US" sz="2600" dirty="0"/>
              <a:t>)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3760237" y="3964522"/>
            <a:ext cx="238047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11" b="913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641" y="3276627"/>
            <a:ext cx="1264649" cy="126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83748"/>
      </p:ext>
    </p:extLst>
  </p:cSld>
  <p:clrMapOvr>
    <a:masterClrMapping/>
  </p:clrMapOvr>
  <p:transition spd="slow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Key Challenges</a:t>
            </a:r>
          </a:p>
        </p:txBody>
      </p:sp>
      <p:sp>
        <p:nvSpPr>
          <p:cNvPr id="7" name="Rectangle 6"/>
          <p:cNvSpPr/>
          <p:nvPr/>
        </p:nvSpPr>
        <p:spPr>
          <a:xfrm>
            <a:off x="544914" y="1450077"/>
            <a:ext cx="5915270" cy="4093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No stealing: Only Alice can move her money </a:t>
            </a:r>
          </a:p>
          <a:p>
            <a:pPr lvl="1" rtl="0"/>
            <a:r>
              <a:rPr lang="en-US" sz="2600" b="1" dirty="0">
                <a:solidFill>
                  <a:srgbClr val="0000CC"/>
                </a:solidFill>
              </a:rPr>
              <a:t>Cryptographic signatures </a:t>
            </a:r>
          </a:p>
          <a:p>
            <a:pPr lvl="1" rtl="0"/>
            <a:endParaRPr lang="en-US" sz="2600" dirty="0">
              <a:solidFill>
                <a:schemeClr val="tx1"/>
              </a:solidFill>
            </a:endParaRPr>
          </a:p>
          <a:p>
            <a:pPr marL="417909" indent="-417909">
              <a:buFont typeface="+mj-lt"/>
              <a:buAutoNum type="arabicPeriod"/>
              <a:tabLst>
                <a:tab pos="3576737" algn="ctr"/>
                <a:tab pos="6920012" algn="r"/>
              </a:tabLst>
            </a:pPr>
            <a:r>
              <a:rPr lang="en-US" sz="2600" dirty="0">
                <a:solidFill>
                  <a:schemeClr val="tx1"/>
                </a:solidFill>
              </a:rPr>
              <a:t>No double-spending: Alice cannot duplicate her money </a:t>
            </a:r>
          </a:p>
          <a:p>
            <a:pPr lvl="1">
              <a:tabLst>
                <a:tab pos="3576737" algn="ctr"/>
                <a:tab pos="6920012" algn="r"/>
              </a:tabLst>
            </a:pPr>
            <a:r>
              <a:rPr lang="en-US" sz="2600" b="1" dirty="0">
                <a:solidFill>
                  <a:srgbClr val="0000CC"/>
                </a:solidFill>
              </a:rPr>
              <a:t>Global ledger </a:t>
            </a:r>
          </a:p>
          <a:p>
            <a:pPr lvl="1">
              <a:tabLst>
                <a:tab pos="3576737" algn="ctr"/>
                <a:tab pos="6920012" algn="r"/>
              </a:tabLst>
            </a:pPr>
            <a:endParaRPr lang="en-US" sz="2600" dirty="0">
              <a:solidFill>
                <a:schemeClr val="tx1"/>
              </a:solidFill>
            </a:endParaRPr>
          </a:p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Minting: Fair money creation</a:t>
            </a:r>
          </a:p>
          <a:p>
            <a:pPr lvl="1" rtl="0"/>
            <a:r>
              <a:rPr lang="en-US" sz="2600" b="1" dirty="0">
                <a:solidFill>
                  <a:srgbClr val="0000CC"/>
                </a:solidFill>
              </a:rPr>
              <a:t>Mint for proof of work</a:t>
            </a:r>
          </a:p>
        </p:txBody>
      </p:sp>
    </p:spTree>
    <p:extLst>
      <p:ext uri="{BB962C8B-B14F-4D97-AF65-F5344CB8AC3E}">
        <p14:creationId xmlns:p14="http://schemas.microsoft.com/office/powerpoint/2010/main" val="1620865590"/>
      </p:ext>
    </p:extLst>
  </p:cSld>
  <p:clrMapOvr>
    <a:masterClrMapping/>
  </p:clrMapOvr>
  <p:transition spd="slow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Key Challenges</a:t>
            </a:r>
          </a:p>
        </p:txBody>
      </p:sp>
      <p:sp>
        <p:nvSpPr>
          <p:cNvPr id="4" name="Oval Callout 3"/>
          <p:cNvSpPr/>
          <p:nvPr/>
        </p:nvSpPr>
        <p:spPr>
          <a:xfrm>
            <a:off x="6484345" y="4089566"/>
            <a:ext cx="3166423" cy="1140747"/>
          </a:xfrm>
          <a:prstGeom prst="wedgeEllipseCallout">
            <a:avLst>
              <a:gd name="adj1" fmla="val -61587"/>
              <a:gd name="adj2" fmla="val 38191"/>
            </a:avLst>
          </a:prstGeom>
          <a:solidFill>
            <a:srgbClr val="FF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1950" dirty="0"/>
              <a:t>Who gives money for puzzles?</a:t>
            </a:r>
          </a:p>
        </p:txBody>
      </p:sp>
      <p:sp>
        <p:nvSpPr>
          <p:cNvPr id="7" name="Oval Callout 6"/>
          <p:cNvSpPr/>
          <p:nvPr/>
        </p:nvSpPr>
        <p:spPr>
          <a:xfrm>
            <a:off x="6460185" y="1454010"/>
            <a:ext cx="3190584" cy="975256"/>
          </a:xfrm>
          <a:prstGeom prst="wedgeEllipseCallout">
            <a:avLst>
              <a:gd name="adj1" fmla="val -48874"/>
              <a:gd name="adj2" fmla="val 76391"/>
            </a:avLst>
          </a:prstGeom>
          <a:solidFill>
            <a:srgbClr val="FF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1950" dirty="0"/>
              <a:t>Who runs the public key infrastructure?</a:t>
            </a:r>
          </a:p>
        </p:txBody>
      </p:sp>
      <p:sp>
        <p:nvSpPr>
          <p:cNvPr id="8" name="Oval Callout 7"/>
          <p:cNvSpPr/>
          <p:nvPr/>
        </p:nvSpPr>
        <p:spPr>
          <a:xfrm>
            <a:off x="6460184" y="2721113"/>
            <a:ext cx="3190584" cy="1076605"/>
          </a:xfrm>
          <a:prstGeom prst="wedgeEllipseCallout">
            <a:avLst>
              <a:gd name="adj1" fmla="val -62667"/>
              <a:gd name="adj2" fmla="val 72919"/>
            </a:avLst>
          </a:prstGeom>
          <a:solidFill>
            <a:srgbClr val="FF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n-US" sz="1950" dirty="0"/>
              <a:t>Who maintains the public ledger?</a:t>
            </a:r>
          </a:p>
        </p:txBody>
      </p:sp>
      <p:sp>
        <p:nvSpPr>
          <p:cNvPr id="9" name="Rectangle 8"/>
          <p:cNvSpPr/>
          <p:nvPr/>
        </p:nvSpPr>
        <p:spPr>
          <a:xfrm>
            <a:off x="2495453" y="5718772"/>
            <a:ext cx="4915094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algn="ctr" rtl="0"/>
            <a:r>
              <a:rPr lang="en-US" sz="2600" b="1" dirty="0">
                <a:solidFill>
                  <a:srgbClr val="FF0000"/>
                </a:solidFill>
              </a:rPr>
              <a:t>Can this be decentralized?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4914" y="1450077"/>
            <a:ext cx="5915270" cy="4093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No stealing: Only Alice can move her money </a:t>
            </a:r>
          </a:p>
          <a:p>
            <a:pPr lvl="1" rtl="0"/>
            <a:r>
              <a:rPr lang="en-US" sz="2600" b="1" dirty="0">
                <a:solidFill>
                  <a:srgbClr val="0000CC"/>
                </a:solidFill>
              </a:rPr>
              <a:t>Cryptographic signatures </a:t>
            </a:r>
          </a:p>
          <a:p>
            <a:pPr lvl="1" rtl="0"/>
            <a:endParaRPr lang="en-US" sz="2600" dirty="0">
              <a:solidFill>
                <a:schemeClr val="tx1"/>
              </a:solidFill>
            </a:endParaRPr>
          </a:p>
          <a:p>
            <a:pPr marL="417909" indent="-417909">
              <a:buFont typeface="+mj-lt"/>
              <a:buAutoNum type="arabicPeriod"/>
              <a:tabLst>
                <a:tab pos="3576737" algn="ctr"/>
                <a:tab pos="6920012" algn="r"/>
              </a:tabLst>
            </a:pPr>
            <a:r>
              <a:rPr lang="en-US" sz="2600" dirty="0">
                <a:solidFill>
                  <a:schemeClr val="tx1"/>
                </a:solidFill>
              </a:rPr>
              <a:t>No double-spending: Alice cannot duplicate her money </a:t>
            </a:r>
          </a:p>
          <a:p>
            <a:pPr lvl="1">
              <a:tabLst>
                <a:tab pos="3576737" algn="ctr"/>
                <a:tab pos="6920012" algn="r"/>
              </a:tabLst>
            </a:pPr>
            <a:r>
              <a:rPr lang="en-US" sz="2600" b="1" dirty="0">
                <a:solidFill>
                  <a:srgbClr val="0000CC"/>
                </a:solidFill>
              </a:rPr>
              <a:t>Global ledger </a:t>
            </a:r>
          </a:p>
          <a:p>
            <a:pPr lvl="1">
              <a:tabLst>
                <a:tab pos="3576737" algn="ctr"/>
                <a:tab pos="6920012" algn="r"/>
              </a:tabLst>
            </a:pPr>
            <a:endParaRPr lang="en-US" sz="2600" dirty="0">
              <a:solidFill>
                <a:schemeClr val="tx1"/>
              </a:solidFill>
            </a:endParaRPr>
          </a:p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Minting: Fair money creation</a:t>
            </a:r>
          </a:p>
          <a:p>
            <a:pPr lvl="1" rtl="0"/>
            <a:r>
              <a:rPr lang="en-US" sz="2600" b="1" dirty="0">
                <a:solidFill>
                  <a:srgbClr val="0000CC"/>
                </a:solidFill>
              </a:rPr>
              <a:t>Mint for proof of work</a:t>
            </a:r>
          </a:p>
        </p:txBody>
      </p:sp>
    </p:spTree>
    <p:extLst>
      <p:ext uri="{BB962C8B-B14F-4D97-AF65-F5344CB8AC3E}">
        <p14:creationId xmlns:p14="http://schemas.microsoft.com/office/powerpoint/2010/main" val="11529629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0701"/>
            <a:ext cx="9906000" cy="736099"/>
          </a:xfrm>
        </p:spPr>
        <p:txBody>
          <a:bodyPr/>
          <a:lstStyle/>
          <a:p>
            <a:r>
              <a:rPr lang="en-US" dirty="0"/>
              <a:t>Replicated State Machine</a:t>
            </a:r>
          </a:p>
        </p:txBody>
      </p:sp>
      <p:sp>
        <p:nvSpPr>
          <p:cNvPr id="4" name="Rectangle 3"/>
          <p:cNvSpPr/>
          <p:nvPr/>
        </p:nvSpPr>
        <p:spPr>
          <a:xfrm>
            <a:off x="338623" y="1819775"/>
            <a:ext cx="9228754" cy="403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371475" indent="-371475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Instead of one machine, use a </a:t>
            </a:r>
            <a:r>
              <a:rPr lang="en-US" sz="3200" b="1" i="1" dirty="0">
                <a:solidFill>
                  <a:schemeClr val="tx1"/>
                </a:solidFill>
              </a:rPr>
              <a:t>replicated state machine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</a:p>
          <a:p>
            <a:pPr marL="371475" indent="-371475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Multiple machines operate a single ledger, PKI, and mint fairly </a:t>
            </a:r>
          </a:p>
          <a:p>
            <a:pPr marL="371475" indent="-371475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A subset can behave arbitrarily – aka </a:t>
            </a:r>
            <a:r>
              <a:rPr lang="en-US" sz="3200" b="1" i="1" dirty="0">
                <a:solidFill>
                  <a:schemeClr val="tx1"/>
                </a:solidFill>
              </a:rPr>
              <a:t>Byzantine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</a:p>
          <a:p>
            <a:pPr algn="l" rtl="0"/>
            <a:endParaRPr lang="en-US" sz="3200" dirty="0">
              <a:solidFill>
                <a:schemeClr val="tx1"/>
              </a:solidFill>
            </a:endParaRPr>
          </a:p>
          <a:p>
            <a:pPr algn="ctr" rtl="0"/>
            <a:r>
              <a:rPr lang="en-US" sz="3200" b="1" dirty="0">
                <a:solidFill>
                  <a:srgbClr val="FF0000"/>
                </a:solidFill>
              </a:rPr>
              <a:t>But who chooses the participating machines? </a:t>
            </a:r>
          </a:p>
        </p:txBody>
      </p:sp>
    </p:spTree>
    <p:extLst>
      <p:ext uri="{BB962C8B-B14F-4D97-AF65-F5344CB8AC3E}">
        <p14:creationId xmlns:p14="http://schemas.microsoft.com/office/powerpoint/2010/main" val="2652131634"/>
      </p:ext>
    </p:extLst>
  </p:cSld>
  <p:clrMapOvr>
    <a:masterClrMapping/>
  </p:clrMapOvr>
  <p:transition spd="slow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/>
              <a:t>A Replicated State Machine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169847" y="1168081"/>
            <a:ext cx="5548615" cy="3084655"/>
          </a:xfrm>
          <a:prstGeom prst="roundRect">
            <a:avLst>
              <a:gd name="adj" fmla="val 7645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endParaRPr lang="en-US" sz="2600" dirty="0">
              <a:solidFill>
                <a:schemeClr val="tx1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H="1" flipV="1">
            <a:off x="6035854" y="3009000"/>
            <a:ext cx="1039973" cy="135581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5975254" y="2246442"/>
            <a:ext cx="580585" cy="616259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648445" y="1778332"/>
            <a:ext cx="508347" cy="522454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3337704" y="1793947"/>
            <a:ext cx="1018144" cy="506840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2793421" y="1778332"/>
            <a:ext cx="279505" cy="788658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4088351" y="2653983"/>
            <a:ext cx="413795" cy="956117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 flipV="1">
            <a:off x="4709044" y="2447085"/>
            <a:ext cx="913014" cy="561914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3426122" y="1632034"/>
            <a:ext cx="1670071" cy="0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2618" y="1379779"/>
            <a:ext cx="585959" cy="623763"/>
          </a:xfrm>
          <a:prstGeom prst="rect">
            <a:avLst/>
          </a:prstGeom>
          <a:noFill/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1271" y="1824866"/>
            <a:ext cx="585959" cy="623763"/>
          </a:xfrm>
          <a:prstGeom prst="rect">
            <a:avLst/>
          </a:prstGeom>
          <a:noFill/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7230" y="2924007"/>
            <a:ext cx="585959" cy="623763"/>
          </a:xfrm>
          <a:prstGeom prst="rect">
            <a:avLst/>
          </a:prstGeom>
          <a:noFill/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8490" y="2710409"/>
            <a:ext cx="585959" cy="623763"/>
          </a:xfrm>
          <a:prstGeom prst="rect">
            <a:avLst/>
          </a:prstGeom>
          <a:noFill/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622" y="2125220"/>
            <a:ext cx="585959" cy="623763"/>
          </a:xfrm>
          <a:prstGeom prst="rect">
            <a:avLst/>
          </a:prstGeom>
          <a:noFill/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003" y="1401109"/>
            <a:ext cx="585959" cy="623763"/>
          </a:xfrm>
          <a:prstGeom prst="rect">
            <a:avLst/>
          </a:prstGeom>
          <a:noFill/>
        </p:spPr>
      </p:pic>
      <p:cxnSp>
        <p:nvCxnSpPr>
          <p:cNvPr id="66" name="Straight Connector 65"/>
          <p:cNvCxnSpPr/>
          <p:nvPr/>
        </p:nvCxnSpPr>
        <p:spPr>
          <a:xfrm flipH="1" flipV="1">
            <a:off x="2793421" y="2920188"/>
            <a:ext cx="1067264" cy="751025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4595" y="2484039"/>
            <a:ext cx="585959" cy="623763"/>
          </a:xfrm>
          <a:prstGeom prst="rect">
            <a:avLst/>
          </a:prstGeom>
          <a:noFill/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5199" y="3493690"/>
            <a:ext cx="585959" cy="623763"/>
          </a:xfrm>
          <a:prstGeom prst="rect">
            <a:avLst/>
          </a:prstGeom>
          <a:noFill/>
        </p:spPr>
      </p:pic>
      <p:cxnSp>
        <p:nvCxnSpPr>
          <p:cNvPr id="35" name="Straight Connector 34"/>
          <p:cNvCxnSpPr>
            <a:endCxn id="27" idx="2"/>
          </p:cNvCxnSpPr>
          <p:nvPr/>
        </p:nvCxnSpPr>
        <p:spPr>
          <a:xfrm flipH="1" flipV="1">
            <a:off x="2657575" y="3107803"/>
            <a:ext cx="97877" cy="2058284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2179315" y="4094364"/>
                <a:ext cx="1089545" cy="418556"/>
              </a:xfrm>
              <a:prstGeom prst="rect">
                <a:avLst/>
              </a:prstGeom>
              <a:solidFill>
                <a:srgbClr val="FF3300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9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95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9315" y="4094364"/>
                <a:ext cx="1089545" cy="41855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Connector 39"/>
          <p:cNvCxnSpPr/>
          <p:nvPr/>
        </p:nvCxnSpPr>
        <p:spPr>
          <a:xfrm flipV="1">
            <a:off x="4136415" y="3242169"/>
            <a:ext cx="1575630" cy="2163855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3" idx="2"/>
          </p:cNvCxnSpPr>
          <p:nvPr/>
        </p:nvCxnSpPr>
        <p:spPr>
          <a:xfrm>
            <a:off x="7260209" y="3547771"/>
            <a:ext cx="389955" cy="1277493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8124803" y="1526843"/>
            <a:ext cx="396537" cy="4166514"/>
            <a:chOff x="664129" y="1501836"/>
            <a:chExt cx="345981" cy="3635313"/>
          </a:xfrm>
        </p:grpSpPr>
        <p:sp>
          <p:nvSpPr>
            <p:cNvPr id="49" name="Rectangle 48"/>
            <p:cNvSpPr/>
            <p:nvPr/>
          </p:nvSpPr>
          <p:spPr>
            <a:xfrm>
              <a:off x="664129" y="1501836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64129" y="1637597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64129" y="1773358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64129" y="1909119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64129" y="2044880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664129" y="2180641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64129" y="2316402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64129" y="2452163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64129" y="2587924"/>
              <a:ext cx="345981" cy="105527"/>
            </a:xfrm>
            <a:prstGeom prst="rect">
              <a:avLst/>
            </a:prstGeom>
            <a:solidFill>
              <a:srgbClr val="FF3300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664129" y="2723685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664129" y="2859446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64129" y="2995207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64129" y="3130968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664129" y="3266729"/>
              <a:ext cx="345981" cy="105527"/>
            </a:xfrm>
            <a:prstGeom prst="rect">
              <a:avLst/>
            </a:prstGeom>
            <a:solidFill>
              <a:srgbClr val="0066FF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64129" y="3402490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64129" y="3538251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64129" y="3674012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64129" y="3809773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64129" y="3945534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664129" y="4081295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664129" y="4217056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664129" y="4352817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64129" y="4488578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664129" y="4624339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64129" y="4760100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64129" y="4895861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 sz="1950" dirty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64129" y="5031622"/>
              <a:ext cx="345981" cy="1055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950" dirty="0">
                <a:solidFill>
                  <a:schemeClr val="tx1"/>
                </a:solidFill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7947308" y="1036367"/>
            <a:ext cx="7425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/>
              <a:t>Log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670796" y="5279966"/>
            <a:ext cx="218218" cy="661535"/>
            <a:chOff x="5933426" y="4052062"/>
            <a:chExt cx="459306" cy="1392399"/>
          </a:xfrm>
        </p:grpSpPr>
        <p:cxnSp>
          <p:nvCxnSpPr>
            <p:cNvPr id="6" name="Straight Connector 5"/>
            <p:cNvCxnSpPr>
              <a:stCxn id="10" idx="4"/>
            </p:cNvCxnSpPr>
            <p:nvPr/>
          </p:nvCxnSpPr>
          <p:spPr>
            <a:xfrm>
              <a:off x="6161290" y="4343486"/>
              <a:ext cx="2443" cy="6412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5933426" y="4980372"/>
              <a:ext cx="228592" cy="46408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6164140" y="4980372"/>
              <a:ext cx="228592" cy="46408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5933426" y="4411267"/>
              <a:ext cx="459306" cy="315231"/>
              <a:chOff x="5933426" y="4411267"/>
              <a:chExt cx="459306" cy="464089"/>
            </a:xfrm>
          </p:grpSpPr>
          <p:cxnSp>
            <p:nvCxnSpPr>
              <p:cNvPr id="82" name="Straight Connector 81"/>
              <p:cNvCxnSpPr/>
              <p:nvPr/>
            </p:nvCxnSpPr>
            <p:spPr>
              <a:xfrm flipH="1">
                <a:off x="5933426" y="4411267"/>
                <a:ext cx="228592" cy="46408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6164140" y="4411267"/>
                <a:ext cx="228592" cy="46408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Oval 9"/>
            <p:cNvSpPr/>
            <p:nvPr/>
          </p:nvSpPr>
          <p:spPr>
            <a:xfrm>
              <a:off x="6015578" y="4052062"/>
              <a:ext cx="291424" cy="29142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870329" y="5436122"/>
            <a:ext cx="218218" cy="661535"/>
            <a:chOff x="5933426" y="4052062"/>
            <a:chExt cx="459306" cy="1392399"/>
          </a:xfrm>
        </p:grpSpPr>
        <p:cxnSp>
          <p:nvCxnSpPr>
            <p:cNvPr id="93" name="Straight Connector 92"/>
            <p:cNvCxnSpPr>
              <a:stCxn id="97" idx="4"/>
            </p:cNvCxnSpPr>
            <p:nvPr/>
          </p:nvCxnSpPr>
          <p:spPr>
            <a:xfrm>
              <a:off x="6161290" y="4343486"/>
              <a:ext cx="2443" cy="6412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H="1">
              <a:off x="5933426" y="4980372"/>
              <a:ext cx="228592" cy="46408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6164140" y="4980372"/>
              <a:ext cx="228592" cy="46408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Group 95"/>
            <p:cNvGrpSpPr/>
            <p:nvPr/>
          </p:nvGrpSpPr>
          <p:grpSpPr>
            <a:xfrm>
              <a:off x="5933426" y="4411267"/>
              <a:ext cx="459306" cy="315231"/>
              <a:chOff x="5933426" y="4411267"/>
              <a:chExt cx="459306" cy="464089"/>
            </a:xfrm>
          </p:grpSpPr>
          <p:cxnSp>
            <p:nvCxnSpPr>
              <p:cNvPr id="98" name="Straight Connector 97"/>
              <p:cNvCxnSpPr/>
              <p:nvPr/>
            </p:nvCxnSpPr>
            <p:spPr>
              <a:xfrm flipH="1">
                <a:off x="5933426" y="4411267"/>
                <a:ext cx="228592" cy="46408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6164140" y="4411267"/>
                <a:ext cx="228592" cy="46408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Oval 96"/>
            <p:cNvSpPr/>
            <p:nvPr/>
          </p:nvSpPr>
          <p:spPr>
            <a:xfrm>
              <a:off x="6015578" y="4052062"/>
              <a:ext cx="291424" cy="29142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cxnSp>
        <p:nvCxnSpPr>
          <p:cNvPr id="108" name="Straight Connector 107"/>
          <p:cNvCxnSpPr/>
          <p:nvPr/>
        </p:nvCxnSpPr>
        <p:spPr>
          <a:xfrm flipV="1">
            <a:off x="3037403" y="4035808"/>
            <a:ext cx="679926" cy="1272547"/>
          </a:xfrm>
          <a:prstGeom prst="line">
            <a:avLst/>
          </a:prstGeom>
          <a:noFill/>
          <a:ln w="28575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62201" y="5600393"/>
            <a:ext cx="407484" cy="49244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600" dirty="0"/>
              <a:t>A</a:t>
            </a:r>
            <a:endParaRPr lang="he-IL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ectangle 126"/>
              <p:cNvSpPr/>
              <p:nvPr/>
            </p:nvSpPr>
            <p:spPr>
              <a:xfrm>
                <a:off x="2809384" y="4622494"/>
                <a:ext cx="1089545" cy="418556"/>
              </a:xfrm>
              <a:prstGeom prst="rect">
                <a:avLst/>
              </a:prstGeom>
              <a:solidFill>
                <a:srgbClr val="FF3300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9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95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7" name="Rectangle 1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9384" y="4622494"/>
                <a:ext cx="1089545" cy="41855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/>
              <p:cNvSpPr/>
              <p:nvPr/>
            </p:nvSpPr>
            <p:spPr>
              <a:xfrm>
                <a:off x="3983654" y="4716688"/>
                <a:ext cx="1089545" cy="418556"/>
              </a:xfrm>
              <a:prstGeom prst="rect">
                <a:avLst/>
              </a:prstGeom>
              <a:solidFill>
                <a:srgbClr val="0066FF"/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95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195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95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8" name="Rectangle 1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654" y="4716688"/>
                <a:ext cx="1089545" cy="41855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4" name="Group 83"/>
          <p:cNvGrpSpPr/>
          <p:nvPr/>
        </p:nvGrpSpPr>
        <p:grpSpPr>
          <a:xfrm>
            <a:off x="7609353" y="4930444"/>
            <a:ext cx="218218" cy="661535"/>
            <a:chOff x="5933426" y="4052062"/>
            <a:chExt cx="459306" cy="1392399"/>
          </a:xfrm>
        </p:grpSpPr>
        <p:cxnSp>
          <p:nvCxnSpPr>
            <p:cNvPr id="85" name="Straight Connector 84"/>
            <p:cNvCxnSpPr>
              <a:stCxn id="89" idx="4"/>
            </p:cNvCxnSpPr>
            <p:nvPr/>
          </p:nvCxnSpPr>
          <p:spPr>
            <a:xfrm>
              <a:off x="6161290" y="4343486"/>
              <a:ext cx="2443" cy="6412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flipH="1">
              <a:off x="5933426" y="4980372"/>
              <a:ext cx="228592" cy="46408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6164140" y="4980372"/>
              <a:ext cx="228592" cy="46408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" name="Group 87"/>
            <p:cNvGrpSpPr/>
            <p:nvPr/>
          </p:nvGrpSpPr>
          <p:grpSpPr>
            <a:xfrm>
              <a:off x="5933426" y="4411267"/>
              <a:ext cx="459306" cy="315231"/>
              <a:chOff x="5933426" y="4411267"/>
              <a:chExt cx="459306" cy="464089"/>
            </a:xfrm>
          </p:grpSpPr>
          <p:cxnSp>
            <p:nvCxnSpPr>
              <p:cNvPr id="90" name="Straight Connector 89"/>
              <p:cNvCxnSpPr/>
              <p:nvPr/>
            </p:nvCxnSpPr>
            <p:spPr>
              <a:xfrm flipH="1">
                <a:off x="5933426" y="4411267"/>
                <a:ext cx="228592" cy="46408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>
                <a:off x="6164140" y="4411267"/>
                <a:ext cx="228592" cy="46408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Oval 88"/>
            <p:cNvSpPr/>
            <p:nvPr/>
          </p:nvSpPr>
          <p:spPr>
            <a:xfrm>
              <a:off x="6015578" y="4052062"/>
              <a:ext cx="291424" cy="29142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</p:spTree>
    <p:extLst>
      <p:ext uri="{BB962C8B-B14F-4D97-AF65-F5344CB8AC3E}">
        <p14:creationId xmlns:p14="http://schemas.microsoft.com/office/powerpoint/2010/main" val="22304091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Blockchain</a:t>
            </a:r>
            <a:r>
              <a:rPr lang="en-US" dirty="0"/>
              <a:t> as a Disruptive Innovation</a:t>
            </a:r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 bwMode="auto">
          <a:xfrm>
            <a:off x="685800" y="2133600"/>
            <a:ext cx="8915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900" tIns="44450" rIns="88900" bIns="44450" numCol="1" anchor="b" anchorCtr="0" compatLnSpc="1">
            <a:prstTxWarp prst="textNoShape">
              <a:avLst/>
            </a:prstTxWarp>
            <a:normAutofit/>
          </a:bodyPr>
          <a:lstStyle>
            <a:lvl1pPr marL="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Symbol" pitchFamily="18" charset="2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sz="1800">
                <a:solidFill>
                  <a:schemeClr val="tx1"/>
                </a:solidFill>
                <a:latin typeface="+mn-lt"/>
              </a:defRPr>
            </a:lvl2pPr>
            <a:lvl3pPr marL="9144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 marL="13716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/>
              <a:buNone/>
              <a:defRPr sz="1400">
                <a:solidFill>
                  <a:schemeClr val="tx1"/>
                </a:solidFill>
                <a:latin typeface="+mn-lt"/>
              </a:defRPr>
            </a:lvl4pPr>
            <a:lvl5pPr marL="18288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sz="1400">
                <a:solidFill>
                  <a:schemeClr val="tx1"/>
                </a:solidFill>
                <a:latin typeface="+mn-lt"/>
              </a:defRPr>
            </a:lvl5pPr>
            <a:lvl6pPr marL="22860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sz="1400">
                <a:solidFill>
                  <a:schemeClr val="tx1"/>
                </a:solidFill>
                <a:latin typeface="+mn-lt"/>
              </a:defRPr>
            </a:lvl6pPr>
            <a:lvl7pPr marL="27432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sz="1400">
                <a:solidFill>
                  <a:schemeClr val="tx1"/>
                </a:solidFill>
                <a:latin typeface="+mn-lt"/>
              </a:defRPr>
            </a:lvl7pPr>
            <a:lvl8pPr marL="32004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sz="1400">
                <a:solidFill>
                  <a:schemeClr val="tx1"/>
                </a:solidFill>
                <a:latin typeface="+mn-lt"/>
              </a:defRPr>
            </a:lvl8pPr>
            <a:lvl9pPr marL="3657600" indent="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800" kern="0" dirty="0" err="1"/>
              <a:t>Blockchain</a:t>
            </a:r>
            <a:r>
              <a:rPr lang="en-US" altLang="en-US" sz="2800" kern="0" dirty="0"/>
              <a:t> technology is a digital innovation that is poised to significantly alter financial markets within the next few years, within a cryptographic ecosystem that has the potential to also significantly impact trusted computing activities and therefore cybersecurity concerns as a whole.  Its impact is yet to be fully understood.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64859235"/>
      </p:ext>
    </p:extLst>
  </p:cSld>
  <p:clrMapOvr>
    <a:masterClrMapping/>
  </p:clrMapOvr>
  <p:transition>
    <p:pull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 err="1"/>
              <a:t>Nakamoto’s</a:t>
            </a:r>
            <a:r>
              <a:rPr lang="en-US" dirty="0"/>
              <a:t> Blockchain</a:t>
            </a:r>
          </a:p>
        </p:txBody>
      </p:sp>
      <p:sp>
        <p:nvSpPr>
          <p:cNvPr id="343" name="Rounded Rectangle 342"/>
          <p:cNvSpPr/>
          <p:nvPr/>
        </p:nvSpPr>
        <p:spPr>
          <a:xfrm>
            <a:off x="457200" y="1524000"/>
            <a:ext cx="8934989" cy="4418221"/>
          </a:xfrm>
          <a:prstGeom prst="roundRect">
            <a:avLst>
              <a:gd name="adj" fmla="val 7645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4" name="Rectangle 343"/>
          <p:cNvSpPr/>
          <p:nvPr/>
        </p:nvSpPr>
        <p:spPr>
          <a:xfrm>
            <a:off x="3497056" y="307139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45" name="Group 344"/>
          <p:cNvGrpSpPr/>
          <p:nvPr/>
        </p:nvGrpSpPr>
        <p:grpSpPr>
          <a:xfrm>
            <a:off x="4182111" y="3176427"/>
            <a:ext cx="345981" cy="1191615"/>
            <a:chOff x="845729" y="974306"/>
            <a:chExt cx="1513610" cy="5213121"/>
          </a:xfrm>
        </p:grpSpPr>
        <p:sp>
          <p:nvSpPr>
            <p:cNvPr id="346" name="Rectangle 345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7" name="Rectangle 346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8" name="Rectangle 347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9" name="Rectangle 348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0" name="Rectangle 349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1" name="Rectangle 350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2" name="Rectangle 351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3" name="Rectangle 352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4" name="Rectangle 353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5" name="Rectangle 354"/>
          <p:cNvSpPr/>
          <p:nvPr/>
        </p:nvSpPr>
        <p:spPr>
          <a:xfrm>
            <a:off x="4730238" y="307139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56" name="Group 355"/>
          <p:cNvGrpSpPr/>
          <p:nvPr/>
        </p:nvGrpSpPr>
        <p:grpSpPr>
          <a:xfrm>
            <a:off x="5415293" y="3176427"/>
            <a:ext cx="345981" cy="1191615"/>
            <a:chOff x="845729" y="974306"/>
            <a:chExt cx="1513610" cy="5213121"/>
          </a:xfrm>
        </p:grpSpPr>
        <p:sp>
          <p:nvSpPr>
            <p:cNvPr id="357" name="Rectangle 356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8" name="Rectangle 357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9" name="Rectangle 358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0" name="Rectangle 359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1" name="Rectangle 360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2" name="Rectangle 361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3" name="Rectangle 362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4" name="Rectangle 363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5" name="Rectangle 364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66" name="Rectangle 365"/>
          <p:cNvSpPr/>
          <p:nvPr/>
        </p:nvSpPr>
        <p:spPr>
          <a:xfrm>
            <a:off x="5963420" y="307139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7" name="Rectangle 366"/>
          <p:cNvSpPr/>
          <p:nvPr/>
        </p:nvSpPr>
        <p:spPr>
          <a:xfrm>
            <a:off x="6648475" y="317642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8" name="Rectangle 367"/>
          <p:cNvSpPr/>
          <p:nvPr/>
        </p:nvSpPr>
        <p:spPr>
          <a:xfrm>
            <a:off x="6648475" y="331218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9" name="Rectangle 368"/>
          <p:cNvSpPr/>
          <p:nvPr/>
        </p:nvSpPr>
        <p:spPr>
          <a:xfrm>
            <a:off x="6648475" y="3447949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" name="Rectangle 369"/>
          <p:cNvSpPr/>
          <p:nvPr/>
        </p:nvSpPr>
        <p:spPr>
          <a:xfrm>
            <a:off x="6648475" y="3583710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1" name="Rectangle 370"/>
          <p:cNvSpPr/>
          <p:nvPr/>
        </p:nvSpPr>
        <p:spPr>
          <a:xfrm>
            <a:off x="6648475" y="371947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2" name="Rectangle 371"/>
          <p:cNvSpPr/>
          <p:nvPr/>
        </p:nvSpPr>
        <p:spPr>
          <a:xfrm>
            <a:off x="6648475" y="385523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3" name="Rectangle 372"/>
          <p:cNvSpPr/>
          <p:nvPr/>
        </p:nvSpPr>
        <p:spPr>
          <a:xfrm>
            <a:off x="6648475" y="399099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4" name="Rectangle 373"/>
          <p:cNvSpPr/>
          <p:nvPr/>
        </p:nvSpPr>
        <p:spPr>
          <a:xfrm>
            <a:off x="6648475" y="412675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" name="Rectangle 374"/>
          <p:cNvSpPr/>
          <p:nvPr/>
        </p:nvSpPr>
        <p:spPr>
          <a:xfrm>
            <a:off x="6648475" y="426251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6" name="Rectangle 375"/>
          <p:cNvSpPr/>
          <p:nvPr/>
        </p:nvSpPr>
        <p:spPr>
          <a:xfrm>
            <a:off x="7196602" y="307139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7" name="Group 376"/>
          <p:cNvGrpSpPr/>
          <p:nvPr/>
        </p:nvGrpSpPr>
        <p:grpSpPr>
          <a:xfrm>
            <a:off x="7881657" y="3176427"/>
            <a:ext cx="345981" cy="1191615"/>
            <a:chOff x="845729" y="974306"/>
            <a:chExt cx="1513610" cy="5213121"/>
          </a:xfrm>
        </p:grpSpPr>
        <p:sp>
          <p:nvSpPr>
            <p:cNvPr id="378" name="Rectangle 377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9" name="Rectangle 378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0" name="Rectangle 379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1" name="Rectangle 380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2" name="Rectangle 381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3" name="Rectangle 382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4" name="Rectangle 383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5" name="Rectangle 384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6" name="Rectangle 385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87" name="Group 386"/>
          <p:cNvGrpSpPr/>
          <p:nvPr/>
        </p:nvGrpSpPr>
        <p:grpSpPr>
          <a:xfrm>
            <a:off x="1075547" y="2167382"/>
            <a:ext cx="345981" cy="3635313"/>
            <a:chOff x="664129" y="1501836"/>
            <a:chExt cx="345981" cy="3635313"/>
          </a:xfrm>
        </p:grpSpPr>
        <p:sp>
          <p:nvSpPr>
            <p:cNvPr id="388" name="Rectangle 387"/>
            <p:cNvSpPr/>
            <p:nvPr/>
          </p:nvSpPr>
          <p:spPr>
            <a:xfrm>
              <a:off x="664129" y="150183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9" name="Rectangle 388"/>
            <p:cNvSpPr/>
            <p:nvPr/>
          </p:nvSpPr>
          <p:spPr>
            <a:xfrm>
              <a:off x="664129" y="163759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0" name="Rectangle 389"/>
            <p:cNvSpPr/>
            <p:nvPr/>
          </p:nvSpPr>
          <p:spPr>
            <a:xfrm>
              <a:off x="664129" y="177335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1" name="Rectangle 390"/>
            <p:cNvSpPr/>
            <p:nvPr/>
          </p:nvSpPr>
          <p:spPr>
            <a:xfrm>
              <a:off x="664129" y="190911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2" name="Rectangle 391"/>
            <p:cNvSpPr/>
            <p:nvPr/>
          </p:nvSpPr>
          <p:spPr>
            <a:xfrm>
              <a:off x="664129" y="204488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3" name="Rectangle 392"/>
            <p:cNvSpPr/>
            <p:nvPr/>
          </p:nvSpPr>
          <p:spPr>
            <a:xfrm>
              <a:off x="664129" y="218064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4" name="Rectangle 393"/>
            <p:cNvSpPr/>
            <p:nvPr/>
          </p:nvSpPr>
          <p:spPr>
            <a:xfrm>
              <a:off x="664129" y="231640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5" name="Rectangle 394"/>
            <p:cNvSpPr/>
            <p:nvPr/>
          </p:nvSpPr>
          <p:spPr>
            <a:xfrm>
              <a:off x="664129" y="2452163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6" name="Rectangle 395"/>
            <p:cNvSpPr/>
            <p:nvPr/>
          </p:nvSpPr>
          <p:spPr>
            <a:xfrm>
              <a:off x="664129" y="2587924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7" name="Rectangle 396"/>
            <p:cNvSpPr/>
            <p:nvPr/>
          </p:nvSpPr>
          <p:spPr>
            <a:xfrm>
              <a:off x="664129" y="2723685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8" name="Rectangle 397"/>
            <p:cNvSpPr/>
            <p:nvPr/>
          </p:nvSpPr>
          <p:spPr>
            <a:xfrm>
              <a:off x="664129" y="285944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9" name="Rectangle 398"/>
            <p:cNvSpPr/>
            <p:nvPr/>
          </p:nvSpPr>
          <p:spPr>
            <a:xfrm>
              <a:off x="664129" y="299520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0" name="Rectangle 399"/>
            <p:cNvSpPr/>
            <p:nvPr/>
          </p:nvSpPr>
          <p:spPr>
            <a:xfrm>
              <a:off x="664129" y="313096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1" name="Rectangle 400"/>
            <p:cNvSpPr/>
            <p:nvPr/>
          </p:nvSpPr>
          <p:spPr>
            <a:xfrm>
              <a:off x="664129" y="326672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2" name="Rectangle 401"/>
            <p:cNvSpPr/>
            <p:nvPr/>
          </p:nvSpPr>
          <p:spPr>
            <a:xfrm>
              <a:off x="664129" y="340249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3" name="Rectangle 402"/>
            <p:cNvSpPr/>
            <p:nvPr/>
          </p:nvSpPr>
          <p:spPr>
            <a:xfrm>
              <a:off x="664129" y="353825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4" name="Rectangle 403"/>
            <p:cNvSpPr/>
            <p:nvPr/>
          </p:nvSpPr>
          <p:spPr>
            <a:xfrm>
              <a:off x="664129" y="367401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5" name="Rectangle 404"/>
            <p:cNvSpPr/>
            <p:nvPr/>
          </p:nvSpPr>
          <p:spPr>
            <a:xfrm>
              <a:off x="664129" y="3809773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6" name="Rectangle 405"/>
            <p:cNvSpPr/>
            <p:nvPr/>
          </p:nvSpPr>
          <p:spPr>
            <a:xfrm>
              <a:off x="664129" y="3945534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7" name="Rectangle 406"/>
            <p:cNvSpPr/>
            <p:nvPr/>
          </p:nvSpPr>
          <p:spPr>
            <a:xfrm>
              <a:off x="664129" y="4081295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8" name="Rectangle 407"/>
            <p:cNvSpPr/>
            <p:nvPr/>
          </p:nvSpPr>
          <p:spPr>
            <a:xfrm>
              <a:off x="664129" y="421705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9" name="Rectangle 408"/>
            <p:cNvSpPr/>
            <p:nvPr/>
          </p:nvSpPr>
          <p:spPr>
            <a:xfrm>
              <a:off x="664129" y="435281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0" name="Rectangle 409"/>
            <p:cNvSpPr/>
            <p:nvPr/>
          </p:nvSpPr>
          <p:spPr>
            <a:xfrm>
              <a:off x="664129" y="448857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1" name="Rectangle 410"/>
            <p:cNvSpPr/>
            <p:nvPr/>
          </p:nvSpPr>
          <p:spPr>
            <a:xfrm>
              <a:off x="664129" y="462433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2" name="Rectangle 411"/>
            <p:cNvSpPr/>
            <p:nvPr/>
          </p:nvSpPr>
          <p:spPr>
            <a:xfrm>
              <a:off x="664129" y="476010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3" name="Rectangle 412"/>
            <p:cNvSpPr/>
            <p:nvPr/>
          </p:nvSpPr>
          <p:spPr>
            <a:xfrm>
              <a:off x="664129" y="489586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4" name="Rectangle 413"/>
            <p:cNvSpPr/>
            <p:nvPr/>
          </p:nvSpPr>
          <p:spPr>
            <a:xfrm>
              <a:off x="664129" y="503162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15" name="TextBox 414"/>
          <p:cNvSpPr txBox="1"/>
          <p:nvPr/>
        </p:nvSpPr>
        <p:spPr>
          <a:xfrm>
            <a:off x="864456" y="1563572"/>
            <a:ext cx="768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Log</a:t>
            </a:r>
          </a:p>
        </p:txBody>
      </p:sp>
      <p:sp>
        <p:nvSpPr>
          <p:cNvPr id="416" name="TextBox 415"/>
          <p:cNvSpPr txBox="1"/>
          <p:nvPr/>
        </p:nvSpPr>
        <p:spPr>
          <a:xfrm>
            <a:off x="4730238" y="1577834"/>
            <a:ext cx="1965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solidFill>
                  <a:prstClr val="black"/>
                </a:solidFill>
                <a:latin typeface="Calibri" panose="020F0502020204030204"/>
              </a:rPr>
              <a:t>Blockchain</a:t>
            </a:r>
            <a:endParaRPr lang="en-US" sz="3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17" name="TextBox 416"/>
          <p:cNvSpPr txBox="1"/>
          <p:nvPr/>
        </p:nvSpPr>
        <p:spPr>
          <a:xfrm>
            <a:off x="4739958" y="4505815"/>
            <a:ext cx="1071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block</a:t>
            </a:r>
          </a:p>
        </p:txBody>
      </p:sp>
      <p:sp>
        <p:nvSpPr>
          <p:cNvPr id="418" name="Rectangle 417"/>
          <p:cNvSpPr/>
          <p:nvPr/>
        </p:nvSpPr>
        <p:spPr>
          <a:xfrm>
            <a:off x="6025075" y="317642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9" name="Rectangle 418"/>
          <p:cNvSpPr/>
          <p:nvPr/>
        </p:nvSpPr>
        <p:spPr>
          <a:xfrm>
            <a:off x="4791893" y="317642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0" name="Rectangle 419"/>
          <p:cNvSpPr/>
          <p:nvPr/>
        </p:nvSpPr>
        <p:spPr>
          <a:xfrm>
            <a:off x="3558711" y="317642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1" name="Rectangle 420"/>
          <p:cNvSpPr/>
          <p:nvPr/>
        </p:nvSpPr>
        <p:spPr>
          <a:xfrm>
            <a:off x="7257731" y="318179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22" name="Straight Arrow Connector 21"/>
          <p:cNvCxnSpPr/>
          <p:nvPr/>
        </p:nvCxnSpPr>
        <p:spPr>
          <a:xfrm rot="5400000" flipH="1" flipV="1">
            <a:off x="4375885" y="3155643"/>
            <a:ext cx="1191615" cy="1233182"/>
          </a:xfrm>
          <a:prstGeom prst="curvedConnector5">
            <a:avLst>
              <a:gd name="adj1" fmla="val -23086"/>
              <a:gd name="adj2" fmla="val 50000"/>
              <a:gd name="adj3" fmla="val 142595"/>
            </a:avLst>
          </a:prstGeom>
          <a:noFill/>
          <a:ln w="28575" cap="flat" cmpd="sng" algn="ctr">
            <a:solidFill>
              <a:sysClr val="windowText" lastClr="000000"/>
            </a:solidFill>
            <a:prstDash val="dash"/>
            <a:miter lim="800000"/>
            <a:tailEnd type="triangle" w="lg" len="lg"/>
          </a:ln>
          <a:effectLst/>
        </p:spPr>
      </p:cxnSp>
      <p:cxnSp>
        <p:nvCxnSpPr>
          <p:cNvPr id="423" name="Straight Arrow Connector 21"/>
          <p:cNvCxnSpPr/>
          <p:nvPr/>
        </p:nvCxnSpPr>
        <p:spPr>
          <a:xfrm rot="5400000" flipH="1" flipV="1">
            <a:off x="5606010" y="3149687"/>
            <a:ext cx="1191615" cy="1233182"/>
          </a:xfrm>
          <a:prstGeom prst="curvedConnector5">
            <a:avLst>
              <a:gd name="adj1" fmla="val -23086"/>
              <a:gd name="adj2" fmla="val 50000"/>
              <a:gd name="adj3" fmla="val 142595"/>
            </a:avLst>
          </a:prstGeom>
          <a:noFill/>
          <a:ln w="28575" cap="flat" cmpd="sng" algn="ctr">
            <a:solidFill>
              <a:sysClr val="windowText" lastClr="000000"/>
            </a:solidFill>
            <a:prstDash val="dash"/>
            <a:miter lim="800000"/>
            <a:tailEnd type="triangle" w="lg" len="lg"/>
          </a:ln>
          <a:effectLst/>
        </p:spPr>
      </p:cxnSp>
      <p:cxnSp>
        <p:nvCxnSpPr>
          <p:cNvPr id="424" name="Straight Arrow Connector 21"/>
          <p:cNvCxnSpPr/>
          <p:nvPr/>
        </p:nvCxnSpPr>
        <p:spPr>
          <a:xfrm rot="5400000" flipH="1" flipV="1">
            <a:off x="6836135" y="3143731"/>
            <a:ext cx="1191615" cy="1233182"/>
          </a:xfrm>
          <a:prstGeom prst="curvedConnector5">
            <a:avLst>
              <a:gd name="adj1" fmla="val -23086"/>
              <a:gd name="adj2" fmla="val 50000"/>
              <a:gd name="adj3" fmla="val 142595"/>
            </a:avLst>
          </a:prstGeom>
          <a:noFill/>
          <a:ln w="28575" cap="flat" cmpd="sng" algn="ctr">
            <a:solidFill>
              <a:sysClr val="windowText" lastClr="000000"/>
            </a:solidFill>
            <a:prstDash val="dash"/>
            <a:miter lim="800000"/>
            <a:tailEnd type="triangle" w="lg" len="lg"/>
          </a:ln>
          <a:effectLst/>
        </p:spPr>
      </p:cxnSp>
      <p:sp>
        <p:nvSpPr>
          <p:cNvPr id="425" name="TextBox 424"/>
          <p:cNvSpPr txBox="1"/>
          <p:nvPr/>
        </p:nvSpPr>
        <p:spPr>
          <a:xfrm>
            <a:off x="2169684" y="3064652"/>
            <a:ext cx="1364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4050983942"/>
      </p:ext>
    </p:extLst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 err="1"/>
              <a:t>Nakamoto’s</a:t>
            </a:r>
            <a:r>
              <a:rPr lang="en-US" dirty="0"/>
              <a:t> Blockchain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467511" y="1522873"/>
            <a:ext cx="8934989" cy="4418221"/>
          </a:xfrm>
          <a:prstGeom prst="roundRect">
            <a:avLst>
              <a:gd name="adj" fmla="val 7645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2" name="Rectangle 271"/>
          <p:cNvSpPr/>
          <p:nvPr/>
        </p:nvSpPr>
        <p:spPr>
          <a:xfrm>
            <a:off x="3507367" y="3070269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73" name="Group 272"/>
          <p:cNvGrpSpPr/>
          <p:nvPr/>
        </p:nvGrpSpPr>
        <p:grpSpPr>
          <a:xfrm>
            <a:off x="4192422" y="3175300"/>
            <a:ext cx="345981" cy="1191615"/>
            <a:chOff x="845729" y="974306"/>
            <a:chExt cx="1513610" cy="5213121"/>
          </a:xfrm>
        </p:grpSpPr>
        <p:sp>
          <p:nvSpPr>
            <p:cNvPr id="274" name="Rectangle 273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5" name="Rectangle 274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6" name="Rectangle 275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7" name="Rectangle 276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8" name="Rectangle 277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9" name="Rectangle 278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0" name="Rectangle 279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83" name="Rectangle 282"/>
          <p:cNvSpPr/>
          <p:nvPr/>
        </p:nvSpPr>
        <p:spPr>
          <a:xfrm>
            <a:off x="4740549" y="3070269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4" name="Group 283"/>
          <p:cNvGrpSpPr/>
          <p:nvPr/>
        </p:nvGrpSpPr>
        <p:grpSpPr>
          <a:xfrm>
            <a:off x="5425604" y="3175300"/>
            <a:ext cx="345981" cy="1191615"/>
            <a:chOff x="845729" y="974306"/>
            <a:chExt cx="1513610" cy="5213121"/>
          </a:xfrm>
        </p:grpSpPr>
        <p:sp>
          <p:nvSpPr>
            <p:cNvPr id="285" name="Rectangle 284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6" name="Rectangle 285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7" name="Rectangle 286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9" name="Rectangle 288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0" name="Rectangle 289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1" name="Rectangle 290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2" name="Rectangle 291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4" name="Rectangle 293"/>
          <p:cNvSpPr/>
          <p:nvPr/>
        </p:nvSpPr>
        <p:spPr>
          <a:xfrm>
            <a:off x="5973731" y="3070269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5" name="Rectangle 294"/>
          <p:cNvSpPr/>
          <p:nvPr/>
        </p:nvSpPr>
        <p:spPr>
          <a:xfrm>
            <a:off x="6658786" y="3175300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6" name="Rectangle 295"/>
          <p:cNvSpPr/>
          <p:nvPr/>
        </p:nvSpPr>
        <p:spPr>
          <a:xfrm>
            <a:off x="6658786" y="331106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7" name="Rectangle 296"/>
          <p:cNvSpPr/>
          <p:nvPr/>
        </p:nvSpPr>
        <p:spPr>
          <a:xfrm>
            <a:off x="6658786" y="344682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8" name="Rectangle 297"/>
          <p:cNvSpPr/>
          <p:nvPr/>
        </p:nvSpPr>
        <p:spPr>
          <a:xfrm>
            <a:off x="6658786" y="358258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9" name="Rectangle 298"/>
          <p:cNvSpPr/>
          <p:nvPr/>
        </p:nvSpPr>
        <p:spPr>
          <a:xfrm>
            <a:off x="6658786" y="371834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0" name="Rectangle 299"/>
          <p:cNvSpPr/>
          <p:nvPr/>
        </p:nvSpPr>
        <p:spPr>
          <a:xfrm>
            <a:off x="6658786" y="385410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1" name="Rectangle 300"/>
          <p:cNvSpPr/>
          <p:nvPr/>
        </p:nvSpPr>
        <p:spPr>
          <a:xfrm>
            <a:off x="6658786" y="398986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2" name="Rectangle 301"/>
          <p:cNvSpPr/>
          <p:nvPr/>
        </p:nvSpPr>
        <p:spPr>
          <a:xfrm>
            <a:off x="6658786" y="412562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3" name="Rectangle 302"/>
          <p:cNvSpPr/>
          <p:nvPr/>
        </p:nvSpPr>
        <p:spPr>
          <a:xfrm>
            <a:off x="6658786" y="426138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" name="Rectangle 303"/>
          <p:cNvSpPr/>
          <p:nvPr/>
        </p:nvSpPr>
        <p:spPr>
          <a:xfrm>
            <a:off x="7206913" y="3070269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05" name="Group 304"/>
          <p:cNvGrpSpPr/>
          <p:nvPr/>
        </p:nvGrpSpPr>
        <p:grpSpPr>
          <a:xfrm>
            <a:off x="7891968" y="3175300"/>
            <a:ext cx="345981" cy="1191615"/>
            <a:chOff x="845729" y="974306"/>
            <a:chExt cx="1513610" cy="5213121"/>
          </a:xfrm>
        </p:grpSpPr>
        <p:sp>
          <p:nvSpPr>
            <p:cNvPr id="306" name="Rectangle 305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" name="Rectangle 306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8" name="Rectangle 307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9" name="Rectangle 308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1" name="Rectangle 310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2" name="Rectangle 311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3" name="Rectangle 312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4" name="Rectangle 313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5" name="Group 314"/>
          <p:cNvGrpSpPr/>
          <p:nvPr/>
        </p:nvGrpSpPr>
        <p:grpSpPr>
          <a:xfrm>
            <a:off x="1085858" y="2166255"/>
            <a:ext cx="345981" cy="3635313"/>
            <a:chOff x="664129" y="1501836"/>
            <a:chExt cx="345981" cy="3635313"/>
          </a:xfrm>
        </p:grpSpPr>
        <p:sp>
          <p:nvSpPr>
            <p:cNvPr id="316" name="Rectangle 315"/>
            <p:cNvSpPr/>
            <p:nvPr/>
          </p:nvSpPr>
          <p:spPr>
            <a:xfrm>
              <a:off x="664129" y="150183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7" name="Rectangle 316"/>
            <p:cNvSpPr/>
            <p:nvPr/>
          </p:nvSpPr>
          <p:spPr>
            <a:xfrm>
              <a:off x="664129" y="163759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664129" y="177335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9" name="Rectangle 318"/>
            <p:cNvSpPr/>
            <p:nvPr/>
          </p:nvSpPr>
          <p:spPr>
            <a:xfrm>
              <a:off x="664129" y="190911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0" name="Rectangle 319"/>
            <p:cNvSpPr/>
            <p:nvPr/>
          </p:nvSpPr>
          <p:spPr>
            <a:xfrm>
              <a:off x="664129" y="204488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1" name="Rectangle 320"/>
            <p:cNvSpPr/>
            <p:nvPr/>
          </p:nvSpPr>
          <p:spPr>
            <a:xfrm>
              <a:off x="664129" y="218064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2" name="Rectangle 321"/>
            <p:cNvSpPr/>
            <p:nvPr/>
          </p:nvSpPr>
          <p:spPr>
            <a:xfrm>
              <a:off x="664129" y="231640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3" name="Rectangle 322"/>
            <p:cNvSpPr/>
            <p:nvPr/>
          </p:nvSpPr>
          <p:spPr>
            <a:xfrm>
              <a:off x="664129" y="2452163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4" name="Rectangle 323"/>
            <p:cNvSpPr/>
            <p:nvPr/>
          </p:nvSpPr>
          <p:spPr>
            <a:xfrm>
              <a:off x="664129" y="2587924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5" name="Rectangle 324"/>
            <p:cNvSpPr/>
            <p:nvPr/>
          </p:nvSpPr>
          <p:spPr>
            <a:xfrm>
              <a:off x="664129" y="2723685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6" name="Rectangle 325"/>
            <p:cNvSpPr/>
            <p:nvPr/>
          </p:nvSpPr>
          <p:spPr>
            <a:xfrm>
              <a:off x="664129" y="285944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7" name="Rectangle 326"/>
            <p:cNvSpPr/>
            <p:nvPr/>
          </p:nvSpPr>
          <p:spPr>
            <a:xfrm>
              <a:off x="664129" y="299520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8" name="Rectangle 327"/>
            <p:cNvSpPr/>
            <p:nvPr/>
          </p:nvSpPr>
          <p:spPr>
            <a:xfrm>
              <a:off x="664129" y="313096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9" name="Rectangle 328"/>
            <p:cNvSpPr/>
            <p:nvPr/>
          </p:nvSpPr>
          <p:spPr>
            <a:xfrm>
              <a:off x="664129" y="326672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0" name="Rectangle 329"/>
            <p:cNvSpPr/>
            <p:nvPr/>
          </p:nvSpPr>
          <p:spPr>
            <a:xfrm>
              <a:off x="664129" y="340249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1" name="Rectangle 330"/>
            <p:cNvSpPr/>
            <p:nvPr/>
          </p:nvSpPr>
          <p:spPr>
            <a:xfrm>
              <a:off x="664129" y="353825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2" name="Rectangle 331"/>
            <p:cNvSpPr/>
            <p:nvPr/>
          </p:nvSpPr>
          <p:spPr>
            <a:xfrm>
              <a:off x="664129" y="367401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3" name="Rectangle 332"/>
            <p:cNvSpPr/>
            <p:nvPr/>
          </p:nvSpPr>
          <p:spPr>
            <a:xfrm>
              <a:off x="664129" y="3809773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4" name="Rectangle 333"/>
            <p:cNvSpPr/>
            <p:nvPr/>
          </p:nvSpPr>
          <p:spPr>
            <a:xfrm>
              <a:off x="664129" y="3945534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5" name="Rectangle 334"/>
            <p:cNvSpPr/>
            <p:nvPr/>
          </p:nvSpPr>
          <p:spPr>
            <a:xfrm>
              <a:off x="664129" y="4081295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6" name="Rectangle 335"/>
            <p:cNvSpPr/>
            <p:nvPr/>
          </p:nvSpPr>
          <p:spPr>
            <a:xfrm>
              <a:off x="664129" y="421705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7" name="Rectangle 336"/>
            <p:cNvSpPr/>
            <p:nvPr/>
          </p:nvSpPr>
          <p:spPr>
            <a:xfrm>
              <a:off x="664129" y="435281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8" name="Rectangle 337"/>
            <p:cNvSpPr/>
            <p:nvPr/>
          </p:nvSpPr>
          <p:spPr>
            <a:xfrm>
              <a:off x="664129" y="448857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9" name="Rectangle 338"/>
            <p:cNvSpPr/>
            <p:nvPr/>
          </p:nvSpPr>
          <p:spPr>
            <a:xfrm>
              <a:off x="664129" y="462433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0" name="Rectangle 339"/>
            <p:cNvSpPr/>
            <p:nvPr/>
          </p:nvSpPr>
          <p:spPr>
            <a:xfrm>
              <a:off x="664129" y="476010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1" name="Rectangle 340"/>
            <p:cNvSpPr/>
            <p:nvPr/>
          </p:nvSpPr>
          <p:spPr>
            <a:xfrm>
              <a:off x="664129" y="489586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2" name="Rectangle 341"/>
            <p:cNvSpPr/>
            <p:nvPr/>
          </p:nvSpPr>
          <p:spPr>
            <a:xfrm>
              <a:off x="664129" y="503162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43" name="TextBox 342"/>
          <p:cNvSpPr txBox="1"/>
          <p:nvPr/>
        </p:nvSpPr>
        <p:spPr>
          <a:xfrm>
            <a:off x="874767" y="1562445"/>
            <a:ext cx="768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Log</a:t>
            </a:r>
          </a:p>
        </p:txBody>
      </p:sp>
      <p:sp>
        <p:nvSpPr>
          <p:cNvPr id="344" name="TextBox 343"/>
          <p:cNvSpPr txBox="1"/>
          <p:nvPr/>
        </p:nvSpPr>
        <p:spPr>
          <a:xfrm>
            <a:off x="4740549" y="1576707"/>
            <a:ext cx="1965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solidFill>
                  <a:prstClr val="black"/>
                </a:solidFill>
                <a:latin typeface="Calibri" panose="020F0502020204030204"/>
              </a:rPr>
              <a:t>Blockchain</a:t>
            </a:r>
            <a:endParaRPr lang="en-US" sz="3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45" name="TextBox 344"/>
          <p:cNvSpPr txBox="1"/>
          <p:nvPr/>
        </p:nvSpPr>
        <p:spPr>
          <a:xfrm>
            <a:off x="4750269" y="4504688"/>
            <a:ext cx="1071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block</a:t>
            </a:r>
          </a:p>
        </p:txBody>
      </p:sp>
      <p:sp>
        <p:nvSpPr>
          <p:cNvPr id="346" name="Rectangle 345"/>
          <p:cNvSpPr/>
          <p:nvPr/>
        </p:nvSpPr>
        <p:spPr>
          <a:xfrm>
            <a:off x="6035386" y="3175300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7" name="Rectangle 346"/>
          <p:cNvSpPr/>
          <p:nvPr/>
        </p:nvSpPr>
        <p:spPr>
          <a:xfrm>
            <a:off x="6101895" y="3388104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8" name="Rectangle 347"/>
          <p:cNvSpPr/>
          <p:nvPr/>
        </p:nvSpPr>
        <p:spPr>
          <a:xfrm>
            <a:off x="4802204" y="3175300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9" name="Rectangle 348"/>
          <p:cNvSpPr/>
          <p:nvPr/>
        </p:nvSpPr>
        <p:spPr>
          <a:xfrm>
            <a:off x="4868713" y="3388104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0" name="Rectangle 349"/>
          <p:cNvSpPr/>
          <p:nvPr/>
        </p:nvSpPr>
        <p:spPr>
          <a:xfrm>
            <a:off x="3569022" y="3175300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1" name="Rectangle 350"/>
          <p:cNvSpPr/>
          <p:nvPr/>
        </p:nvSpPr>
        <p:spPr>
          <a:xfrm>
            <a:off x="3635531" y="3388104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2" name="Rectangle 351"/>
          <p:cNvSpPr/>
          <p:nvPr/>
        </p:nvSpPr>
        <p:spPr>
          <a:xfrm>
            <a:off x="7268042" y="3180670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3" name="Rectangle 352"/>
          <p:cNvSpPr/>
          <p:nvPr/>
        </p:nvSpPr>
        <p:spPr>
          <a:xfrm>
            <a:off x="7334551" y="3393474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4" name="Straight Arrow Connector 21"/>
          <p:cNvCxnSpPr>
            <a:stCxn id="349" idx="0"/>
            <a:endCxn id="272" idx="0"/>
          </p:cNvCxnSpPr>
          <p:nvPr/>
        </p:nvCxnSpPr>
        <p:spPr>
          <a:xfrm rot="16200000" flipV="1">
            <a:off x="4335507" y="2787413"/>
            <a:ext cx="317834" cy="883546"/>
          </a:xfrm>
          <a:prstGeom prst="curvedConnector3">
            <a:avLst>
              <a:gd name="adj1" fmla="val 171924"/>
            </a:avLst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cxnSp>
        <p:nvCxnSpPr>
          <p:cNvPr id="355" name="Straight Arrow Connector 21"/>
          <p:cNvCxnSpPr>
            <a:stCxn id="347" idx="0"/>
            <a:endCxn id="283" idx="0"/>
          </p:cNvCxnSpPr>
          <p:nvPr/>
        </p:nvCxnSpPr>
        <p:spPr>
          <a:xfrm rot="16200000" flipV="1">
            <a:off x="5568689" y="2787413"/>
            <a:ext cx="317834" cy="883546"/>
          </a:xfrm>
          <a:prstGeom prst="curvedConnector3">
            <a:avLst>
              <a:gd name="adj1" fmla="val 171924"/>
            </a:avLst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cxnSp>
        <p:nvCxnSpPr>
          <p:cNvPr id="356" name="Straight Arrow Connector 21"/>
          <p:cNvCxnSpPr>
            <a:stCxn id="353" idx="0"/>
            <a:endCxn id="294" idx="0"/>
          </p:cNvCxnSpPr>
          <p:nvPr/>
        </p:nvCxnSpPr>
        <p:spPr>
          <a:xfrm rot="16200000" flipV="1">
            <a:off x="6798923" y="2790361"/>
            <a:ext cx="323204" cy="883020"/>
          </a:xfrm>
          <a:prstGeom prst="curvedConnector3">
            <a:avLst>
              <a:gd name="adj1" fmla="val 170729"/>
            </a:avLst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357" name="TextBox 356"/>
          <p:cNvSpPr txBox="1"/>
          <p:nvPr/>
        </p:nvSpPr>
        <p:spPr>
          <a:xfrm>
            <a:off x="2179995" y="3063525"/>
            <a:ext cx="1364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3177225941"/>
      </p:ext>
    </p:extLst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 err="1"/>
              <a:t>Nakamoto’s</a:t>
            </a:r>
            <a:r>
              <a:rPr lang="en-US" dirty="0"/>
              <a:t> Blockchain</a:t>
            </a:r>
          </a:p>
        </p:txBody>
      </p:sp>
      <p:cxnSp>
        <p:nvCxnSpPr>
          <p:cNvPr id="380" name="Straight Connector 379"/>
          <p:cNvCxnSpPr>
            <a:stCxn id="414" idx="1"/>
            <a:endCxn id="382" idx="3"/>
          </p:cNvCxnSpPr>
          <p:nvPr/>
        </p:nvCxnSpPr>
        <p:spPr>
          <a:xfrm flipH="1">
            <a:off x="4557725" y="3744508"/>
            <a:ext cx="2608977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none" w="lg" len="lg"/>
          </a:ln>
          <a:effectLst/>
        </p:spPr>
      </p:cxnSp>
      <p:sp>
        <p:nvSpPr>
          <p:cNvPr id="381" name="Rounded Rectangle 380"/>
          <p:cNvSpPr/>
          <p:nvPr/>
        </p:nvSpPr>
        <p:spPr>
          <a:xfrm>
            <a:off x="427300" y="1502229"/>
            <a:ext cx="8934989" cy="4418221"/>
          </a:xfrm>
          <a:prstGeom prst="roundRect">
            <a:avLst>
              <a:gd name="adj" fmla="val 7645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2" name="Rectangle 381"/>
          <p:cNvSpPr/>
          <p:nvPr/>
        </p:nvSpPr>
        <p:spPr>
          <a:xfrm>
            <a:off x="3467156" y="3049625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3" name="Group 382"/>
          <p:cNvGrpSpPr/>
          <p:nvPr/>
        </p:nvGrpSpPr>
        <p:grpSpPr>
          <a:xfrm>
            <a:off x="4152211" y="3154656"/>
            <a:ext cx="345981" cy="1191615"/>
            <a:chOff x="845729" y="974306"/>
            <a:chExt cx="1513610" cy="5213121"/>
          </a:xfrm>
        </p:grpSpPr>
        <p:sp>
          <p:nvSpPr>
            <p:cNvPr id="384" name="Rectangle 383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5" name="Rectangle 384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6" name="Rectangle 385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7" name="Rectangle 386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8" name="Rectangle 387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9" name="Rectangle 388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0" name="Rectangle 389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1" name="Rectangle 390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2" name="Rectangle 391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3" name="Rectangle 392"/>
          <p:cNvSpPr/>
          <p:nvPr/>
        </p:nvSpPr>
        <p:spPr>
          <a:xfrm>
            <a:off x="4700338" y="3049625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94" name="Group 393"/>
          <p:cNvGrpSpPr/>
          <p:nvPr/>
        </p:nvGrpSpPr>
        <p:grpSpPr>
          <a:xfrm>
            <a:off x="5385393" y="3154656"/>
            <a:ext cx="345981" cy="1191615"/>
            <a:chOff x="845729" y="974306"/>
            <a:chExt cx="1513610" cy="5213121"/>
          </a:xfrm>
        </p:grpSpPr>
        <p:sp>
          <p:nvSpPr>
            <p:cNvPr id="395" name="Rectangle 394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6" name="Rectangle 395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7" name="Rectangle 396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8" name="Rectangle 397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9" name="Rectangle 398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0" name="Rectangle 399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1" name="Rectangle 400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2" name="Rectangle 401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3" name="Rectangle 402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04" name="Rectangle 403"/>
          <p:cNvSpPr/>
          <p:nvPr/>
        </p:nvSpPr>
        <p:spPr>
          <a:xfrm>
            <a:off x="5933520" y="3049625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5" name="Rectangle 404"/>
          <p:cNvSpPr/>
          <p:nvPr/>
        </p:nvSpPr>
        <p:spPr>
          <a:xfrm>
            <a:off x="6618575" y="315465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6" name="Rectangle 405"/>
          <p:cNvSpPr/>
          <p:nvPr/>
        </p:nvSpPr>
        <p:spPr>
          <a:xfrm>
            <a:off x="6618575" y="329041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7" name="Rectangle 406"/>
          <p:cNvSpPr/>
          <p:nvPr/>
        </p:nvSpPr>
        <p:spPr>
          <a:xfrm>
            <a:off x="6618575" y="342617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8" name="Rectangle 407"/>
          <p:cNvSpPr/>
          <p:nvPr/>
        </p:nvSpPr>
        <p:spPr>
          <a:xfrm>
            <a:off x="6618575" y="3561939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9" name="Rectangle 408"/>
          <p:cNvSpPr/>
          <p:nvPr/>
        </p:nvSpPr>
        <p:spPr>
          <a:xfrm>
            <a:off x="6618575" y="3697700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0" name="Rectangle 409"/>
          <p:cNvSpPr/>
          <p:nvPr/>
        </p:nvSpPr>
        <p:spPr>
          <a:xfrm>
            <a:off x="6618575" y="383346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1" name="Rectangle 410"/>
          <p:cNvSpPr/>
          <p:nvPr/>
        </p:nvSpPr>
        <p:spPr>
          <a:xfrm>
            <a:off x="6618575" y="396922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2" name="Rectangle 411"/>
          <p:cNvSpPr/>
          <p:nvPr/>
        </p:nvSpPr>
        <p:spPr>
          <a:xfrm>
            <a:off x="6618575" y="410498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3" name="Rectangle 412"/>
          <p:cNvSpPr/>
          <p:nvPr/>
        </p:nvSpPr>
        <p:spPr>
          <a:xfrm>
            <a:off x="6618575" y="424074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4" name="Rectangle 413"/>
          <p:cNvSpPr/>
          <p:nvPr/>
        </p:nvSpPr>
        <p:spPr>
          <a:xfrm>
            <a:off x="7166702" y="3049625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15" name="Group 414"/>
          <p:cNvGrpSpPr/>
          <p:nvPr/>
        </p:nvGrpSpPr>
        <p:grpSpPr>
          <a:xfrm>
            <a:off x="7851757" y="3154656"/>
            <a:ext cx="345981" cy="1191615"/>
            <a:chOff x="845729" y="974306"/>
            <a:chExt cx="1513610" cy="5213121"/>
          </a:xfrm>
        </p:grpSpPr>
        <p:sp>
          <p:nvSpPr>
            <p:cNvPr id="416" name="Rectangle 415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7" name="Rectangle 416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8" name="Rectangle 417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9" name="Rectangle 418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0" name="Rectangle 419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1" name="Rectangle 420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2" name="Rectangle 421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3" name="Rectangle 422"/>
            <p:cNvSpPr/>
            <p:nvPr/>
          </p:nvSpPr>
          <p:spPr>
            <a:xfrm>
              <a:off x="845729" y="513183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4" name="Rectangle 423"/>
            <p:cNvSpPr/>
            <p:nvPr/>
          </p:nvSpPr>
          <p:spPr>
            <a:xfrm>
              <a:off x="845729" y="572576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25" name="Group 424"/>
          <p:cNvGrpSpPr/>
          <p:nvPr/>
        </p:nvGrpSpPr>
        <p:grpSpPr>
          <a:xfrm>
            <a:off x="1045647" y="2145611"/>
            <a:ext cx="345981" cy="3635313"/>
            <a:chOff x="664129" y="1501836"/>
            <a:chExt cx="345981" cy="3635313"/>
          </a:xfrm>
        </p:grpSpPr>
        <p:sp>
          <p:nvSpPr>
            <p:cNvPr id="426" name="Rectangle 425"/>
            <p:cNvSpPr/>
            <p:nvPr/>
          </p:nvSpPr>
          <p:spPr>
            <a:xfrm>
              <a:off x="664129" y="150183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7" name="Rectangle 426"/>
            <p:cNvSpPr/>
            <p:nvPr/>
          </p:nvSpPr>
          <p:spPr>
            <a:xfrm>
              <a:off x="664129" y="163759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8" name="Rectangle 427"/>
            <p:cNvSpPr/>
            <p:nvPr/>
          </p:nvSpPr>
          <p:spPr>
            <a:xfrm>
              <a:off x="664129" y="177335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9" name="Rectangle 428"/>
            <p:cNvSpPr/>
            <p:nvPr/>
          </p:nvSpPr>
          <p:spPr>
            <a:xfrm>
              <a:off x="664129" y="190911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0" name="Rectangle 429"/>
            <p:cNvSpPr/>
            <p:nvPr/>
          </p:nvSpPr>
          <p:spPr>
            <a:xfrm>
              <a:off x="664129" y="204488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1" name="Rectangle 430"/>
            <p:cNvSpPr/>
            <p:nvPr/>
          </p:nvSpPr>
          <p:spPr>
            <a:xfrm>
              <a:off x="664129" y="218064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2" name="Rectangle 431"/>
            <p:cNvSpPr/>
            <p:nvPr/>
          </p:nvSpPr>
          <p:spPr>
            <a:xfrm>
              <a:off x="664129" y="231640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3" name="Rectangle 432"/>
            <p:cNvSpPr/>
            <p:nvPr/>
          </p:nvSpPr>
          <p:spPr>
            <a:xfrm>
              <a:off x="664129" y="2452163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4" name="Rectangle 433"/>
            <p:cNvSpPr/>
            <p:nvPr/>
          </p:nvSpPr>
          <p:spPr>
            <a:xfrm>
              <a:off x="664129" y="2587924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5" name="Rectangle 434"/>
            <p:cNvSpPr/>
            <p:nvPr/>
          </p:nvSpPr>
          <p:spPr>
            <a:xfrm>
              <a:off x="664129" y="2723685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6" name="Rectangle 435"/>
            <p:cNvSpPr/>
            <p:nvPr/>
          </p:nvSpPr>
          <p:spPr>
            <a:xfrm>
              <a:off x="664129" y="285944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7" name="Rectangle 436"/>
            <p:cNvSpPr/>
            <p:nvPr/>
          </p:nvSpPr>
          <p:spPr>
            <a:xfrm>
              <a:off x="664129" y="299520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8" name="Rectangle 437"/>
            <p:cNvSpPr/>
            <p:nvPr/>
          </p:nvSpPr>
          <p:spPr>
            <a:xfrm>
              <a:off x="664129" y="313096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9" name="Rectangle 438"/>
            <p:cNvSpPr/>
            <p:nvPr/>
          </p:nvSpPr>
          <p:spPr>
            <a:xfrm>
              <a:off x="664129" y="326672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0" name="Rectangle 439"/>
            <p:cNvSpPr/>
            <p:nvPr/>
          </p:nvSpPr>
          <p:spPr>
            <a:xfrm>
              <a:off x="664129" y="340249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1" name="Rectangle 440"/>
            <p:cNvSpPr/>
            <p:nvPr/>
          </p:nvSpPr>
          <p:spPr>
            <a:xfrm>
              <a:off x="664129" y="353825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2" name="Rectangle 441"/>
            <p:cNvSpPr/>
            <p:nvPr/>
          </p:nvSpPr>
          <p:spPr>
            <a:xfrm>
              <a:off x="664129" y="367401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3" name="Rectangle 442"/>
            <p:cNvSpPr/>
            <p:nvPr/>
          </p:nvSpPr>
          <p:spPr>
            <a:xfrm>
              <a:off x="664129" y="3809773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4" name="Rectangle 443"/>
            <p:cNvSpPr/>
            <p:nvPr/>
          </p:nvSpPr>
          <p:spPr>
            <a:xfrm>
              <a:off x="664129" y="3945534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5" name="Rectangle 444"/>
            <p:cNvSpPr/>
            <p:nvPr/>
          </p:nvSpPr>
          <p:spPr>
            <a:xfrm>
              <a:off x="664129" y="4081295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6" name="Rectangle 445"/>
            <p:cNvSpPr/>
            <p:nvPr/>
          </p:nvSpPr>
          <p:spPr>
            <a:xfrm>
              <a:off x="664129" y="4217056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7" name="Rectangle 446"/>
            <p:cNvSpPr/>
            <p:nvPr/>
          </p:nvSpPr>
          <p:spPr>
            <a:xfrm>
              <a:off x="664129" y="4352817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8" name="Rectangle 447"/>
            <p:cNvSpPr/>
            <p:nvPr/>
          </p:nvSpPr>
          <p:spPr>
            <a:xfrm>
              <a:off x="664129" y="4488578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9" name="Rectangle 448"/>
            <p:cNvSpPr/>
            <p:nvPr/>
          </p:nvSpPr>
          <p:spPr>
            <a:xfrm>
              <a:off x="664129" y="4624339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0" name="Rectangle 449"/>
            <p:cNvSpPr/>
            <p:nvPr/>
          </p:nvSpPr>
          <p:spPr>
            <a:xfrm>
              <a:off x="664129" y="4760100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1" name="Rectangle 450"/>
            <p:cNvSpPr/>
            <p:nvPr/>
          </p:nvSpPr>
          <p:spPr>
            <a:xfrm>
              <a:off x="664129" y="4895861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2" name="Rectangle 451"/>
            <p:cNvSpPr/>
            <p:nvPr/>
          </p:nvSpPr>
          <p:spPr>
            <a:xfrm>
              <a:off x="664129" y="5031622"/>
              <a:ext cx="345981" cy="105527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53" name="TextBox 452"/>
          <p:cNvSpPr txBox="1"/>
          <p:nvPr/>
        </p:nvSpPr>
        <p:spPr>
          <a:xfrm>
            <a:off x="834556" y="1541801"/>
            <a:ext cx="768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Log</a:t>
            </a:r>
          </a:p>
        </p:txBody>
      </p:sp>
      <p:sp>
        <p:nvSpPr>
          <p:cNvPr id="454" name="TextBox 453"/>
          <p:cNvSpPr txBox="1"/>
          <p:nvPr/>
        </p:nvSpPr>
        <p:spPr>
          <a:xfrm>
            <a:off x="4700338" y="1556063"/>
            <a:ext cx="1965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solidFill>
                  <a:prstClr val="black"/>
                </a:solidFill>
                <a:latin typeface="Calibri" panose="020F0502020204030204"/>
              </a:rPr>
              <a:t>Blockchain</a:t>
            </a:r>
            <a:endParaRPr lang="en-US" sz="3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5" name="Rectangle 454"/>
          <p:cNvSpPr/>
          <p:nvPr/>
        </p:nvSpPr>
        <p:spPr>
          <a:xfrm>
            <a:off x="5995175" y="3154656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6" name="Rectangle 455"/>
          <p:cNvSpPr/>
          <p:nvPr/>
        </p:nvSpPr>
        <p:spPr>
          <a:xfrm>
            <a:off x="6061684" y="3367460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7" name="Rectangle 456"/>
          <p:cNvSpPr/>
          <p:nvPr/>
        </p:nvSpPr>
        <p:spPr>
          <a:xfrm>
            <a:off x="4761993" y="3154656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8" name="Rectangle 457"/>
          <p:cNvSpPr/>
          <p:nvPr/>
        </p:nvSpPr>
        <p:spPr>
          <a:xfrm>
            <a:off x="4828502" y="3367460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9" name="Rectangle 458"/>
          <p:cNvSpPr/>
          <p:nvPr/>
        </p:nvSpPr>
        <p:spPr>
          <a:xfrm>
            <a:off x="3528811" y="3154656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0" name="Rectangle 459"/>
          <p:cNvSpPr/>
          <p:nvPr/>
        </p:nvSpPr>
        <p:spPr>
          <a:xfrm>
            <a:off x="3595320" y="3367460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1" name="Rectangle 460"/>
          <p:cNvSpPr/>
          <p:nvPr/>
        </p:nvSpPr>
        <p:spPr>
          <a:xfrm>
            <a:off x="7227831" y="3160026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2" name="Rectangle 461"/>
          <p:cNvSpPr/>
          <p:nvPr/>
        </p:nvSpPr>
        <p:spPr>
          <a:xfrm>
            <a:off x="7294340" y="3372830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3" name="Rectangle 462"/>
          <p:cNvSpPr/>
          <p:nvPr/>
        </p:nvSpPr>
        <p:spPr>
          <a:xfrm>
            <a:off x="3770282" y="331375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4" name="Rectangle 463"/>
          <p:cNvSpPr/>
          <p:nvPr/>
        </p:nvSpPr>
        <p:spPr>
          <a:xfrm>
            <a:off x="5002295" y="332003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5" name="Rectangle 464"/>
          <p:cNvSpPr/>
          <p:nvPr/>
        </p:nvSpPr>
        <p:spPr>
          <a:xfrm>
            <a:off x="6234308" y="332631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6" name="Rectangle 465"/>
          <p:cNvSpPr/>
          <p:nvPr/>
        </p:nvSpPr>
        <p:spPr>
          <a:xfrm>
            <a:off x="7466321" y="333259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67" name="Group 466"/>
          <p:cNvGrpSpPr/>
          <p:nvPr/>
        </p:nvGrpSpPr>
        <p:grpSpPr>
          <a:xfrm>
            <a:off x="4206579" y="4886122"/>
            <a:ext cx="3586046" cy="584775"/>
            <a:chOff x="3450185" y="4642344"/>
            <a:chExt cx="3586046" cy="5847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8" name="Rectangle 467"/>
                <p:cNvSpPr/>
                <p:nvPr/>
              </p:nvSpPr>
              <p:spPr>
                <a:xfrm>
                  <a:off x="3450185" y="4642344"/>
                  <a:ext cx="3586046" cy="584775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hash</a:t>
                  </a: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( </a:t>
                  </a: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B64926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      </a:t>
                  </a:r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) </a:t>
                  </a:r>
                  <a14:m>
                    <m:oMath xmlns:m="http://schemas.openxmlformats.org/officeDocument/2006/math">
                      <m:r>
                        <a:rPr kumimoji="0" lang="en-US" sz="3200" b="0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&lt;</m:t>
                      </m:r>
                    </m:oMath>
                  </a14:m>
                  <a:r>
                    <a:rPr kumimoji="0" 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 target*</a:t>
                  </a:r>
                  <a:endParaRPr kumimoji="0" 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</mc:Choice>
          <mc:Fallback xmlns="">
            <p:sp>
              <p:nvSpPr>
                <p:cNvPr id="28" name="Rectangle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0185" y="4642344"/>
                  <a:ext cx="3586046" cy="584775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l="-3401" t="-12500" r="-4082" b="-3437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69" name="Group 468"/>
            <p:cNvGrpSpPr/>
            <p:nvPr/>
          </p:nvGrpSpPr>
          <p:grpSpPr>
            <a:xfrm>
              <a:off x="4542451" y="4753825"/>
              <a:ext cx="552093" cy="377049"/>
              <a:chOff x="5190684" y="5201649"/>
              <a:chExt cx="552093" cy="377049"/>
            </a:xfrm>
            <a:solidFill>
              <a:srgbClr val="4472C4"/>
            </a:solidFill>
          </p:grpSpPr>
          <p:sp>
            <p:nvSpPr>
              <p:cNvPr id="470" name="Rectangle 469"/>
              <p:cNvSpPr/>
              <p:nvPr/>
            </p:nvSpPr>
            <p:spPr>
              <a:xfrm>
                <a:off x="5190684" y="5201649"/>
                <a:ext cx="552093" cy="377049"/>
              </a:xfrm>
              <a:prstGeom prst="rect">
                <a:avLst/>
              </a:prstGeom>
              <a:grp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1" name="Rectangle 470"/>
              <p:cNvSpPr/>
              <p:nvPr/>
            </p:nvSpPr>
            <p:spPr>
              <a:xfrm>
                <a:off x="5257193" y="5414453"/>
                <a:ext cx="134969" cy="105527"/>
              </a:xfrm>
              <a:prstGeom prst="rect">
                <a:avLst/>
              </a:prstGeom>
              <a:solidFill>
                <a:srgbClr val="44546A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2" name="Rectangle 471"/>
              <p:cNvSpPr/>
              <p:nvPr/>
            </p:nvSpPr>
            <p:spPr>
              <a:xfrm>
                <a:off x="5432156" y="5360745"/>
                <a:ext cx="264204" cy="153280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73" name="Rectangle 472"/>
          <p:cNvSpPr/>
          <p:nvPr/>
        </p:nvSpPr>
        <p:spPr>
          <a:xfrm>
            <a:off x="1961339" y="5950295"/>
            <a:ext cx="78593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* </a:t>
            </a:r>
            <a:r>
              <a:rPr lang="en-US" sz="2800" i="1" dirty="0">
                <a:solidFill>
                  <a:prstClr val="black"/>
                </a:solidFill>
                <a:latin typeface="Calibri" panose="020F0502020204030204"/>
              </a:rPr>
              <a:t>target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: a deterministic function of previous blocks</a:t>
            </a:r>
          </a:p>
        </p:txBody>
      </p:sp>
    </p:spTree>
    <p:extLst>
      <p:ext uri="{BB962C8B-B14F-4D97-AF65-F5344CB8AC3E}">
        <p14:creationId xmlns:p14="http://schemas.microsoft.com/office/powerpoint/2010/main" val="3614045578"/>
      </p:ext>
    </p:extLst>
  </p:cSld>
  <p:clrMapOvr>
    <a:masterClrMapping/>
  </p:clrMapOvr>
  <p:transition spd="slow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 err="1"/>
              <a:t>Nakamoto’s</a:t>
            </a:r>
            <a:r>
              <a:rPr lang="en-US" dirty="0"/>
              <a:t> Blockchain</a:t>
            </a:r>
          </a:p>
        </p:txBody>
      </p:sp>
      <p:cxnSp>
        <p:nvCxnSpPr>
          <p:cNvPr id="108" name="Straight Connector 107"/>
          <p:cNvCxnSpPr>
            <a:stCxn id="168" idx="1"/>
            <a:endCxn id="151" idx="3"/>
          </p:cNvCxnSpPr>
          <p:nvPr/>
        </p:nvCxnSpPr>
        <p:spPr>
          <a:xfrm flipH="1">
            <a:off x="1748405" y="2676083"/>
            <a:ext cx="1375795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none" w="lg" len="lg"/>
          </a:ln>
          <a:effectLst/>
        </p:spPr>
      </p:cxnSp>
      <p:sp>
        <p:nvSpPr>
          <p:cNvPr id="109" name="Rectangle 108"/>
          <p:cNvSpPr/>
          <p:nvPr/>
        </p:nvSpPr>
        <p:spPr>
          <a:xfrm>
            <a:off x="5042437" y="208623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5042437" y="222199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5042437" y="235775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5042437" y="249351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5042437" y="262927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5042437" y="276503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5042437" y="290079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5042437" y="303655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5042437" y="3172319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4418511" y="209160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4485020" y="230440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4658930" y="2251281"/>
            <a:ext cx="264204" cy="153280"/>
          </a:xfrm>
          <a:prstGeom prst="rect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657836" y="1981200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1342891" y="2086230"/>
            <a:ext cx="345981" cy="784332"/>
            <a:chOff x="845729" y="974306"/>
            <a:chExt cx="1513610" cy="3431325"/>
          </a:xfrm>
        </p:grpSpPr>
        <p:sp>
          <p:nvSpPr>
            <p:cNvPr id="156" name="Rectangle 155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2" name="Rectangle 161"/>
          <p:cNvSpPr/>
          <p:nvPr/>
        </p:nvSpPr>
        <p:spPr>
          <a:xfrm>
            <a:off x="1891018" y="1981200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3" name="Group 162"/>
          <p:cNvGrpSpPr/>
          <p:nvPr/>
        </p:nvGrpSpPr>
        <p:grpSpPr>
          <a:xfrm>
            <a:off x="2576073" y="2086230"/>
            <a:ext cx="345981" cy="512810"/>
            <a:chOff x="845729" y="974306"/>
            <a:chExt cx="1513610" cy="2243461"/>
          </a:xfrm>
        </p:grpSpPr>
        <p:sp>
          <p:nvSpPr>
            <p:cNvPr id="164" name="Rectangle 163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8" name="Rectangle 167"/>
          <p:cNvSpPr/>
          <p:nvPr/>
        </p:nvSpPr>
        <p:spPr>
          <a:xfrm>
            <a:off x="3124200" y="1981200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3809255" y="208623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3809255" y="222199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3809255" y="235775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3809255" y="249351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3809255" y="262927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3809255" y="276503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3809255" y="290079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3809255" y="303655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Rectangle 176"/>
          <p:cNvSpPr/>
          <p:nvPr/>
        </p:nvSpPr>
        <p:spPr>
          <a:xfrm>
            <a:off x="3185855" y="208623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3252364" y="229903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Rectangle 178"/>
          <p:cNvSpPr/>
          <p:nvPr/>
        </p:nvSpPr>
        <p:spPr>
          <a:xfrm>
            <a:off x="1952673" y="208623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2019182" y="229903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1" name="Rectangle 180"/>
          <p:cNvSpPr/>
          <p:nvPr/>
        </p:nvSpPr>
        <p:spPr>
          <a:xfrm>
            <a:off x="719491" y="208623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786000" y="229903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3" name="Rectangle 182"/>
          <p:cNvSpPr/>
          <p:nvPr/>
        </p:nvSpPr>
        <p:spPr>
          <a:xfrm>
            <a:off x="3426274" y="225128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Rectangle 183"/>
          <p:cNvSpPr/>
          <p:nvPr/>
        </p:nvSpPr>
        <p:spPr>
          <a:xfrm>
            <a:off x="2193618" y="225128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5" name="Rectangle 184"/>
          <p:cNvSpPr/>
          <p:nvPr/>
        </p:nvSpPr>
        <p:spPr>
          <a:xfrm>
            <a:off x="960962" y="225128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64581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4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 err="1"/>
              <a:t>Nakamoto’s</a:t>
            </a:r>
            <a:r>
              <a:rPr lang="en-US" dirty="0"/>
              <a:t> Blockchain</a:t>
            </a:r>
          </a:p>
        </p:txBody>
      </p:sp>
      <p:cxnSp>
        <p:nvCxnSpPr>
          <p:cNvPr id="143" name="Straight Connector 142"/>
          <p:cNvCxnSpPr>
            <a:stCxn id="168" idx="1"/>
            <a:endCxn id="145" idx="3"/>
          </p:cNvCxnSpPr>
          <p:nvPr/>
        </p:nvCxnSpPr>
        <p:spPr>
          <a:xfrm flipH="1">
            <a:off x="1734423" y="2676083"/>
            <a:ext cx="2608977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none" w="lg" len="lg"/>
          </a:ln>
          <a:effectLst/>
        </p:spPr>
      </p:cxnSp>
      <p:sp>
        <p:nvSpPr>
          <p:cNvPr id="145" name="Rectangle 144"/>
          <p:cNvSpPr/>
          <p:nvPr/>
        </p:nvSpPr>
        <p:spPr>
          <a:xfrm>
            <a:off x="643854" y="1981200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1328909" y="2086230"/>
            <a:ext cx="345981" cy="784332"/>
            <a:chOff x="845729" y="974306"/>
            <a:chExt cx="1513610" cy="3431325"/>
          </a:xfrm>
        </p:grpSpPr>
        <p:sp>
          <p:nvSpPr>
            <p:cNvPr id="147" name="Rectangle 146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3" name="Rectangle 152"/>
          <p:cNvSpPr/>
          <p:nvPr/>
        </p:nvSpPr>
        <p:spPr>
          <a:xfrm>
            <a:off x="1877036" y="1981200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4" name="Group 153"/>
          <p:cNvGrpSpPr/>
          <p:nvPr/>
        </p:nvGrpSpPr>
        <p:grpSpPr>
          <a:xfrm>
            <a:off x="2562091" y="2086230"/>
            <a:ext cx="345981" cy="512810"/>
            <a:chOff x="845729" y="974306"/>
            <a:chExt cx="1513610" cy="2243461"/>
          </a:xfrm>
        </p:grpSpPr>
        <p:sp>
          <p:nvSpPr>
            <p:cNvPr id="155" name="Rectangle 154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9" name="Rectangle 158"/>
          <p:cNvSpPr/>
          <p:nvPr/>
        </p:nvSpPr>
        <p:spPr>
          <a:xfrm>
            <a:off x="3110218" y="1981200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3795273" y="208623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3795273" y="222199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3795273" y="235775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3795273" y="249351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3795273" y="262927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3795273" y="276503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3795273" y="290079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3795273" y="303655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4343400" y="1981200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5028455" y="208623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5028455" y="222199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5028455" y="235775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5028455" y="249351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5028455" y="262927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5028455" y="276503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5028455" y="290079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5028455" y="303655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Rectangle 176"/>
          <p:cNvSpPr/>
          <p:nvPr/>
        </p:nvSpPr>
        <p:spPr>
          <a:xfrm>
            <a:off x="5028455" y="3172319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3171873" y="208623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Rectangle 178"/>
          <p:cNvSpPr/>
          <p:nvPr/>
        </p:nvSpPr>
        <p:spPr>
          <a:xfrm>
            <a:off x="3238382" y="229903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0" name="Rectangle 179"/>
          <p:cNvSpPr/>
          <p:nvPr/>
        </p:nvSpPr>
        <p:spPr>
          <a:xfrm>
            <a:off x="1938691" y="208623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1" name="Rectangle 180"/>
          <p:cNvSpPr/>
          <p:nvPr/>
        </p:nvSpPr>
        <p:spPr>
          <a:xfrm>
            <a:off x="2005200" y="229903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705509" y="208623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3" name="Rectangle 182"/>
          <p:cNvSpPr/>
          <p:nvPr/>
        </p:nvSpPr>
        <p:spPr>
          <a:xfrm>
            <a:off x="772018" y="229903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Rectangle 183"/>
          <p:cNvSpPr/>
          <p:nvPr/>
        </p:nvSpPr>
        <p:spPr>
          <a:xfrm>
            <a:off x="4404529" y="2091601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5" name="Rectangle 184"/>
          <p:cNvSpPr/>
          <p:nvPr/>
        </p:nvSpPr>
        <p:spPr>
          <a:xfrm>
            <a:off x="4471038" y="2304405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4644948" y="225128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7" name="Rectangle 186"/>
          <p:cNvSpPr/>
          <p:nvPr/>
        </p:nvSpPr>
        <p:spPr>
          <a:xfrm>
            <a:off x="3412292" y="225128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2179636" y="225128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946980" y="2251281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98308"/>
      </p:ext>
    </p:extLst>
  </p:cSld>
  <p:clrMapOvr>
    <a:masterClrMapping/>
  </p:clrMapOvr>
  <p:transition spd="slow"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 err="1"/>
              <a:t>Nakamoto’s</a:t>
            </a:r>
            <a:r>
              <a:rPr lang="en-US" dirty="0"/>
              <a:t> Blockchain</a:t>
            </a:r>
          </a:p>
        </p:txBody>
      </p:sp>
      <p:cxnSp>
        <p:nvCxnSpPr>
          <p:cNvPr id="245" name="Straight Connector 244"/>
          <p:cNvCxnSpPr>
            <a:stCxn id="314" idx="1"/>
            <a:endCxn id="246" idx="3"/>
          </p:cNvCxnSpPr>
          <p:nvPr/>
        </p:nvCxnSpPr>
        <p:spPr>
          <a:xfrm flipH="1" flipV="1">
            <a:off x="1168775" y="2716641"/>
            <a:ext cx="7538862" cy="1948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none" w="lg" len="lg"/>
          </a:ln>
          <a:effectLst/>
        </p:spPr>
      </p:cxnSp>
      <p:sp>
        <p:nvSpPr>
          <p:cNvPr id="246" name="Rectangle 245"/>
          <p:cNvSpPr/>
          <p:nvPr/>
        </p:nvSpPr>
        <p:spPr>
          <a:xfrm>
            <a:off x="78207" y="2021758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7" name="Group 246"/>
          <p:cNvGrpSpPr/>
          <p:nvPr/>
        </p:nvGrpSpPr>
        <p:grpSpPr>
          <a:xfrm>
            <a:off x="763262" y="2126788"/>
            <a:ext cx="345981" cy="784332"/>
            <a:chOff x="845729" y="974306"/>
            <a:chExt cx="1513610" cy="3431325"/>
          </a:xfrm>
        </p:grpSpPr>
        <p:sp>
          <p:nvSpPr>
            <p:cNvPr id="248" name="Rectangle 247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9" name="Rectangle 248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0" name="Rectangle 249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2" name="Rectangle 251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54" name="Rectangle 253"/>
          <p:cNvSpPr/>
          <p:nvPr/>
        </p:nvSpPr>
        <p:spPr>
          <a:xfrm>
            <a:off x="1311389" y="2021758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55" name="Group 254"/>
          <p:cNvGrpSpPr/>
          <p:nvPr/>
        </p:nvGrpSpPr>
        <p:grpSpPr>
          <a:xfrm>
            <a:off x="1996444" y="2126788"/>
            <a:ext cx="345981" cy="512810"/>
            <a:chOff x="845729" y="974306"/>
            <a:chExt cx="1513610" cy="2243461"/>
          </a:xfrm>
        </p:grpSpPr>
        <p:sp>
          <p:nvSpPr>
            <p:cNvPr id="256" name="Rectangle 255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7" name="Rectangle 256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8" name="Rectangle 257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9" name="Rectangle 258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0" name="Rectangle 259"/>
          <p:cNvSpPr/>
          <p:nvPr/>
        </p:nvSpPr>
        <p:spPr>
          <a:xfrm>
            <a:off x="2544571" y="2021758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1" name="Rectangle 260"/>
          <p:cNvSpPr/>
          <p:nvPr/>
        </p:nvSpPr>
        <p:spPr>
          <a:xfrm>
            <a:off x="3229626" y="2126789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3229626" y="2262550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3229626" y="239831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4" name="Rectangle 263"/>
          <p:cNvSpPr/>
          <p:nvPr/>
        </p:nvSpPr>
        <p:spPr>
          <a:xfrm>
            <a:off x="3229626" y="253407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5" name="Rectangle 264"/>
          <p:cNvSpPr/>
          <p:nvPr/>
        </p:nvSpPr>
        <p:spPr>
          <a:xfrm>
            <a:off x="3229626" y="266983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6" name="Rectangle 265"/>
          <p:cNvSpPr/>
          <p:nvPr/>
        </p:nvSpPr>
        <p:spPr>
          <a:xfrm>
            <a:off x="3229626" y="280559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7" name="Rectangle 266"/>
          <p:cNvSpPr/>
          <p:nvPr/>
        </p:nvSpPr>
        <p:spPr>
          <a:xfrm>
            <a:off x="3229626" y="294135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8" name="Rectangle 267"/>
          <p:cNvSpPr/>
          <p:nvPr/>
        </p:nvSpPr>
        <p:spPr>
          <a:xfrm>
            <a:off x="3229626" y="307711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9" name="Rectangle 268"/>
          <p:cNvSpPr/>
          <p:nvPr/>
        </p:nvSpPr>
        <p:spPr>
          <a:xfrm>
            <a:off x="3777753" y="2021758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0" name="Rectangle 269"/>
          <p:cNvSpPr/>
          <p:nvPr/>
        </p:nvSpPr>
        <p:spPr>
          <a:xfrm>
            <a:off x="4462808" y="2126789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1" name="Rectangle 270"/>
          <p:cNvSpPr/>
          <p:nvPr/>
        </p:nvSpPr>
        <p:spPr>
          <a:xfrm>
            <a:off x="4462808" y="2262550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2" name="Rectangle 271"/>
          <p:cNvSpPr/>
          <p:nvPr/>
        </p:nvSpPr>
        <p:spPr>
          <a:xfrm>
            <a:off x="4462808" y="239831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3" name="Rectangle 272"/>
          <p:cNvSpPr/>
          <p:nvPr/>
        </p:nvSpPr>
        <p:spPr>
          <a:xfrm>
            <a:off x="4462808" y="253407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4" name="Rectangle 273"/>
          <p:cNvSpPr/>
          <p:nvPr/>
        </p:nvSpPr>
        <p:spPr>
          <a:xfrm>
            <a:off x="4462808" y="266983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5" name="Rectangle 274"/>
          <p:cNvSpPr/>
          <p:nvPr/>
        </p:nvSpPr>
        <p:spPr>
          <a:xfrm>
            <a:off x="4462808" y="280559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6" name="Rectangle 275"/>
          <p:cNvSpPr/>
          <p:nvPr/>
        </p:nvSpPr>
        <p:spPr>
          <a:xfrm>
            <a:off x="4462808" y="294135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7" name="Rectangle 276"/>
          <p:cNvSpPr/>
          <p:nvPr/>
        </p:nvSpPr>
        <p:spPr>
          <a:xfrm>
            <a:off x="4462808" y="3077116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8" name="Rectangle 277"/>
          <p:cNvSpPr/>
          <p:nvPr/>
        </p:nvSpPr>
        <p:spPr>
          <a:xfrm>
            <a:off x="4462808" y="321287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9" name="Rectangle 278"/>
          <p:cNvSpPr/>
          <p:nvPr/>
        </p:nvSpPr>
        <p:spPr>
          <a:xfrm>
            <a:off x="2606226" y="2126789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0" name="Rectangle 279"/>
          <p:cNvSpPr/>
          <p:nvPr/>
        </p:nvSpPr>
        <p:spPr>
          <a:xfrm>
            <a:off x="2672735" y="2339593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1" name="Rectangle 280"/>
          <p:cNvSpPr/>
          <p:nvPr/>
        </p:nvSpPr>
        <p:spPr>
          <a:xfrm>
            <a:off x="1373044" y="2126789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2" name="Rectangle 281"/>
          <p:cNvSpPr/>
          <p:nvPr/>
        </p:nvSpPr>
        <p:spPr>
          <a:xfrm>
            <a:off x="1439553" y="2339593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3" name="Rectangle 282"/>
          <p:cNvSpPr/>
          <p:nvPr/>
        </p:nvSpPr>
        <p:spPr>
          <a:xfrm>
            <a:off x="139862" y="2126789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4" name="Rectangle 283"/>
          <p:cNvSpPr/>
          <p:nvPr/>
        </p:nvSpPr>
        <p:spPr>
          <a:xfrm>
            <a:off x="206371" y="2339593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3838882" y="2132159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6" name="Rectangle 285"/>
          <p:cNvSpPr/>
          <p:nvPr/>
        </p:nvSpPr>
        <p:spPr>
          <a:xfrm>
            <a:off x="3905391" y="2344963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5008092" y="202370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8" name="Group 287"/>
          <p:cNvGrpSpPr/>
          <p:nvPr/>
        </p:nvGrpSpPr>
        <p:grpSpPr>
          <a:xfrm>
            <a:off x="5693147" y="2128736"/>
            <a:ext cx="345981" cy="784332"/>
            <a:chOff x="845729" y="974306"/>
            <a:chExt cx="1513610" cy="3431325"/>
          </a:xfrm>
        </p:grpSpPr>
        <p:sp>
          <p:nvSpPr>
            <p:cNvPr id="289" name="Rectangle 288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0" name="Rectangle 289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1" name="Rectangle 290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2" name="Rectangle 291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4" name="Rectangle 293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95" name="Rectangle 294"/>
          <p:cNvSpPr/>
          <p:nvPr/>
        </p:nvSpPr>
        <p:spPr>
          <a:xfrm>
            <a:off x="6241274" y="202370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96" name="Group 295"/>
          <p:cNvGrpSpPr/>
          <p:nvPr/>
        </p:nvGrpSpPr>
        <p:grpSpPr>
          <a:xfrm>
            <a:off x="6926329" y="2128737"/>
            <a:ext cx="345981" cy="920093"/>
            <a:chOff x="845729" y="974306"/>
            <a:chExt cx="1513610" cy="4025257"/>
          </a:xfrm>
        </p:grpSpPr>
        <p:sp>
          <p:nvSpPr>
            <p:cNvPr id="297" name="Rectangle 296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Rectangle 297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Rectangle 298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0" name="Rectangle 299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1" name="Rectangle 300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2" name="Rectangle 301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3" name="Rectangle 302"/>
            <p:cNvSpPr/>
            <p:nvPr/>
          </p:nvSpPr>
          <p:spPr>
            <a:xfrm>
              <a:off x="845729" y="453789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4" name="Rectangle 303"/>
          <p:cNvSpPr/>
          <p:nvPr/>
        </p:nvSpPr>
        <p:spPr>
          <a:xfrm>
            <a:off x="7474456" y="202370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5" name="Rectangle 304"/>
          <p:cNvSpPr/>
          <p:nvPr/>
        </p:nvSpPr>
        <p:spPr>
          <a:xfrm>
            <a:off x="8159511" y="2128737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" name="Rectangle 305"/>
          <p:cNvSpPr/>
          <p:nvPr/>
        </p:nvSpPr>
        <p:spPr>
          <a:xfrm>
            <a:off x="8159511" y="2264498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" name="Rectangle 306"/>
          <p:cNvSpPr/>
          <p:nvPr/>
        </p:nvSpPr>
        <p:spPr>
          <a:xfrm>
            <a:off x="8159511" y="2400259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8" name="Rectangle 307"/>
          <p:cNvSpPr/>
          <p:nvPr/>
        </p:nvSpPr>
        <p:spPr>
          <a:xfrm>
            <a:off x="8159511" y="2536020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9" name="Rectangle 308"/>
          <p:cNvSpPr/>
          <p:nvPr/>
        </p:nvSpPr>
        <p:spPr>
          <a:xfrm>
            <a:off x="8159511" y="2671781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0" name="Rectangle 309"/>
          <p:cNvSpPr/>
          <p:nvPr/>
        </p:nvSpPr>
        <p:spPr>
          <a:xfrm>
            <a:off x="8159511" y="2807542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1" name="Rectangle 310"/>
          <p:cNvSpPr/>
          <p:nvPr/>
        </p:nvSpPr>
        <p:spPr>
          <a:xfrm>
            <a:off x="8159511" y="2943303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2" name="Rectangle 311"/>
          <p:cNvSpPr/>
          <p:nvPr/>
        </p:nvSpPr>
        <p:spPr>
          <a:xfrm>
            <a:off x="8159511" y="3079064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3" name="Rectangle 312"/>
          <p:cNvSpPr/>
          <p:nvPr/>
        </p:nvSpPr>
        <p:spPr>
          <a:xfrm>
            <a:off x="8159511" y="3214825"/>
            <a:ext cx="345981" cy="105527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4" name="Rectangle 313"/>
          <p:cNvSpPr/>
          <p:nvPr/>
        </p:nvSpPr>
        <p:spPr>
          <a:xfrm>
            <a:off x="8707638" y="2023706"/>
            <a:ext cx="1090569" cy="1389766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15" name="Group 314"/>
          <p:cNvGrpSpPr/>
          <p:nvPr/>
        </p:nvGrpSpPr>
        <p:grpSpPr>
          <a:xfrm>
            <a:off x="9392693" y="2128736"/>
            <a:ext cx="345981" cy="784332"/>
            <a:chOff x="845729" y="974306"/>
            <a:chExt cx="1513610" cy="3431325"/>
          </a:xfrm>
        </p:grpSpPr>
        <p:sp>
          <p:nvSpPr>
            <p:cNvPr id="316" name="Rectangle 315"/>
            <p:cNvSpPr/>
            <p:nvPr/>
          </p:nvSpPr>
          <p:spPr>
            <a:xfrm>
              <a:off x="845729" y="97430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7" name="Rectangle 316"/>
            <p:cNvSpPr/>
            <p:nvPr/>
          </p:nvSpPr>
          <p:spPr>
            <a:xfrm>
              <a:off x="845729" y="1568238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Rectangle 317"/>
            <p:cNvSpPr/>
            <p:nvPr/>
          </p:nvSpPr>
          <p:spPr>
            <a:xfrm>
              <a:off x="845729" y="2162170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9" name="Rectangle 318"/>
            <p:cNvSpPr/>
            <p:nvPr/>
          </p:nvSpPr>
          <p:spPr>
            <a:xfrm>
              <a:off x="845729" y="2756102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0" name="Rectangle 319"/>
            <p:cNvSpPr/>
            <p:nvPr/>
          </p:nvSpPr>
          <p:spPr>
            <a:xfrm>
              <a:off x="845729" y="3350034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1" name="Rectangle 320"/>
            <p:cNvSpPr/>
            <p:nvPr/>
          </p:nvSpPr>
          <p:spPr>
            <a:xfrm>
              <a:off x="845729" y="3943966"/>
              <a:ext cx="1513610" cy="461665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22" name="Rectangle 321"/>
          <p:cNvSpPr/>
          <p:nvPr/>
        </p:nvSpPr>
        <p:spPr>
          <a:xfrm>
            <a:off x="7536111" y="212873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3" name="Rectangle 322"/>
          <p:cNvSpPr/>
          <p:nvPr/>
        </p:nvSpPr>
        <p:spPr>
          <a:xfrm>
            <a:off x="7602620" y="2341541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4" name="Rectangle 323"/>
          <p:cNvSpPr/>
          <p:nvPr/>
        </p:nvSpPr>
        <p:spPr>
          <a:xfrm>
            <a:off x="6302929" y="212873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5" name="Rectangle 324"/>
          <p:cNvSpPr/>
          <p:nvPr/>
        </p:nvSpPr>
        <p:spPr>
          <a:xfrm>
            <a:off x="6369438" y="2341541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6" name="Rectangle 325"/>
          <p:cNvSpPr/>
          <p:nvPr/>
        </p:nvSpPr>
        <p:spPr>
          <a:xfrm>
            <a:off x="5069747" y="212873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7" name="Rectangle 326"/>
          <p:cNvSpPr/>
          <p:nvPr/>
        </p:nvSpPr>
        <p:spPr>
          <a:xfrm>
            <a:off x="5136256" y="2341541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8" name="Rectangle 327"/>
          <p:cNvSpPr/>
          <p:nvPr/>
        </p:nvSpPr>
        <p:spPr>
          <a:xfrm>
            <a:off x="8768767" y="2134107"/>
            <a:ext cx="552093" cy="377049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9" name="Rectangle 328"/>
          <p:cNvSpPr/>
          <p:nvPr/>
        </p:nvSpPr>
        <p:spPr>
          <a:xfrm>
            <a:off x="8835276" y="2346911"/>
            <a:ext cx="134969" cy="105527"/>
          </a:xfrm>
          <a:prstGeom prst="rect">
            <a:avLst/>
          </a:prstGeom>
          <a:solidFill>
            <a:srgbClr val="44546A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0" name="Rectangle 329"/>
          <p:cNvSpPr/>
          <p:nvPr/>
        </p:nvSpPr>
        <p:spPr>
          <a:xfrm>
            <a:off x="4079301" y="229183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1" name="Rectangle 330"/>
          <p:cNvSpPr/>
          <p:nvPr/>
        </p:nvSpPr>
        <p:spPr>
          <a:xfrm>
            <a:off x="2846645" y="229183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2" name="Rectangle 331"/>
          <p:cNvSpPr/>
          <p:nvPr/>
        </p:nvSpPr>
        <p:spPr>
          <a:xfrm>
            <a:off x="1613989" y="229183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3" name="Rectangle 332"/>
          <p:cNvSpPr/>
          <p:nvPr/>
        </p:nvSpPr>
        <p:spPr>
          <a:xfrm>
            <a:off x="381333" y="229183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4" name="Rectangle 333"/>
          <p:cNvSpPr/>
          <p:nvPr/>
        </p:nvSpPr>
        <p:spPr>
          <a:xfrm>
            <a:off x="5314429" y="228549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5" name="Rectangle 334"/>
          <p:cNvSpPr/>
          <p:nvPr/>
        </p:nvSpPr>
        <p:spPr>
          <a:xfrm>
            <a:off x="6549557" y="227915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7784685" y="227281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7" name="Rectangle 336"/>
          <p:cNvSpPr/>
          <p:nvPr/>
        </p:nvSpPr>
        <p:spPr>
          <a:xfrm>
            <a:off x="9019813" y="2266479"/>
            <a:ext cx="264204" cy="15328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38" name="Group 337"/>
          <p:cNvGrpSpPr/>
          <p:nvPr/>
        </p:nvGrpSpPr>
        <p:grpSpPr>
          <a:xfrm rot="10800000" flipV="1">
            <a:off x="4343504" y="3418844"/>
            <a:ext cx="1235127" cy="1266433"/>
            <a:chOff x="5853494" y="4644702"/>
            <a:chExt cx="654576" cy="1715496"/>
          </a:xfrm>
        </p:grpSpPr>
        <p:cxnSp>
          <p:nvCxnSpPr>
            <p:cNvPr id="339" name="Straight Connector 338"/>
            <p:cNvCxnSpPr/>
            <p:nvPr/>
          </p:nvCxnSpPr>
          <p:spPr>
            <a:xfrm flipV="1">
              <a:off x="6508070" y="4644702"/>
              <a:ext cx="0" cy="1715496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cxnSp>
          <p:nvCxnSpPr>
            <p:cNvPr id="340" name="Straight Connector 339"/>
            <p:cNvCxnSpPr/>
            <p:nvPr/>
          </p:nvCxnSpPr>
          <p:spPr>
            <a:xfrm flipV="1">
              <a:off x="5860955" y="4644702"/>
              <a:ext cx="0" cy="1715496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cxnSp>
          <p:nvCxnSpPr>
            <p:cNvPr id="341" name="Straight Connector 340"/>
            <p:cNvCxnSpPr/>
            <p:nvPr/>
          </p:nvCxnSpPr>
          <p:spPr>
            <a:xfrm>
              <a:off x="5853494" y="6191912"/>
              <a:ext cx="654576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stealth" w="lg" len="lg"/>
              <a:tailEnd type="stealth" w="lg" len="lg"/>
            </a:ln>
            <a:effectLst/>
          </p:spPr>
        </p:cxnSp>
      </p:grpSp>
      <p:sp>
        <p:nvSpPr>
          <p:cNvPr id="342" name="Rectangle 341"/>
          <p:cNvSpPr/>
          <p:nvPr/>
        </p:nvSpPr>
        <p:spPr>
          <a:xfrm>
            <a:off x="2968453" y="4692597"/>
            <a:ext cx="39852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Exponential random interval</a:t>
            </a:r>
          </a:p>
        </p:txBody>
      </p:sp>
    </p:spTree>
    <p:extLst>
      <p:ext uri="{BB962C8B-B14F-4D97-AF65-F5344CB8AC3E}">
        <p14:creationId xmlns:p14="http://schemas.microsoft.com/office/powerpoint/2010/main" val="1225114543"/>
      </p:ext>
    </p:extLst>
  </p:cSld>
  <p:clrMapOvr>
    <a:masterClrMapping/>
  </p:clrMapOvr>
  <p:transition spd="slow"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34367"/>
            <a:ext cx="9906000" cy="1024967"/>
          </a:xfrm>
        </p:spPr>
        <p:txBody>
          <a:bodyPr/>
          <a:lstStyle/>
          <a:p>
            <a:r>
              <a:rPr lang="en-US" dirty="0"/>
              <a:t>Incentive for Mining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2188871" y="1368200"/>
            <a:ext cx="3060704" cy="15696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t" anchorCtr="0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Internal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Prize: </a:t>
            </a:r>
          </a:p>
          <a:p>
            <a:pPr marL="914400" marR="0" lvl="1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Minting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914400" marR="0" lvl="1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Fees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6" name="Group 125"/>
          <p:cNvGrpSpPr/>
          <p:nvPr/>
        </p:nvGrpSpPr>
        <p:grpSpPr>
          <a:xfrm>
            <a:off x="5320992" y="1371600"/>
            <a:ext cx="2000011" cy="2548713"/>
            <a:chOff x="3394987" y="3091611"/>
            <a:chExt cx="2000011" cy="2548713"/>
          </a:xfrm>
        </p:grpSpPr>
        <p:grpSp>
          <p:nvGrpSpPr>
            <p:cNvPr id="127" name="Group 126"/>
            <p:cNvGrpSpPr/>
            <p:nvPr/>
          </p:nvGrpSpPr>
          <p:grpSpPr>
            <a:xfrm>
              <a:off x="3394987" y="3091611"/>
              <a:ext cx="2000011" cy="2548713"/>
              <a:chOff x="5226289" y="2946296"/>
              <a:chExt cx="1090569" cy="1389766"/>
            </a:xfrm>
          </p:grpSpPr>
          <p:sp>
            <p:nvSpPr>
              <p:cNvPr id="136" name="Rectangle 135"/>
              <p:cNvSpPr/>
              <p:nvPr/>
            </p:nvSpPr>
            <p:spPr>
              <a:xfrm>
                <a:off x="5226289" y="2946296"/>
                <a:ext cx="1090569" cy="1389766"/>
              </a:xfrm>
              <a:prstGeom prst="rect">
                <a:avLst/>
              </a:prstGeom>
              <a:solidFill>
                <a:srgbClr val="5B9BD5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5911344" y="3051326"/>
                <a:ext cx="345981" cy="105527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Rectangle 137"/>
              <p:cNvSpPr/>
              <p:nvPr/>
            </p:nvSpPr>
            <p:spPr>
              <a:xfrm>
                <a:off x="5911344" y="3187087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Rectangle 138"/>
              <p:cNvSpPr/>
              <p:nvPr/>
            </p:nvSpPr>
            <p:spPr>
              <a:xfrm>
                <a:off x="5911344" y="3322848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5911344" y="3458609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Rectangle 140"/>
              <p:cNvSpPr/>
              <p:nvPr/>
            </p:nvSpPr>
            <p:spPr>
              <a:xfrm>
                <a:off x="5911344" y="3594370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5911344" y="3730131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5911344" y="3865892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Rectangle 143"/>
              <p:cNvSpPr/>
              <p:nvPr/>
            </p:nvSpPr>
            <p:spPr>
              <a:xfrm>
                <a:off x="5911344" y="4001653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Rectangle 144"/>
              <p:cNvSpPr/>
              <p:nvPr/>
            </p:nvSpPr>
            <p:spPr>
              <a:xfrm>
                <a:off x="5911344" y="4137414"/>
                <a:ext cx="345981" cy="105527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5287418" y="3056696"/>
                <a:ext cx="552093" cy="377049"/>
              </a:xfrm>
              <a:prstGeom prst="rect">
                <a:avLst/>
              </a:prstGeom>
              <a:solidFill>
                <a:srgbClr val="4472C4"/>
              </a:solidFill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8" name="Oval 127"/>
            <p:cNvSpPr/>
            <p:nvPr/>
          </p:nvSpPr>
          <p:spPr>
            <a:xfrm>
              <a:off x="5153869" y="3549219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9" name="Oval 128"/>
            <p:cNvSpPr/>
            <p:nvPr/>
          </p:nvSpPr>
          <p:spPr>
            <a:xfrm>
              <a:off x="5153869" y="3797102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0" name="Oval 129"/>
            <p:cNvSpPr/>
            <p:nvPr/>
          </p:nvSpPr>
          <p:spPr>
            <a:xfrm>
              <a:off x="5153869" y="4044985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1" name="Oval 130"/>
            <p:cNvSpPr/>
            <p:nvPr/>
          </p:nvSpPr>
          <p:spPr>
            <a:xfrm>
              <a:off x="5153869" y="4292868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2" name="Oval 131"/>
            <p:cNvSpPr/>
            <p:nvPr/>
          </p:nvSpPr>
          <p:spPr>
            <a:xfrm>
              <a:off x="5153869" y="4540751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3" name="Oval 132"/>
            <p:cNvSpPr/>
            <p:nvPr/>
          </p:nvSpPr>
          <p:spPr>
            <a:xfrm>
              <a:off x="5153869" y="4788634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4" name="Oval 133"/>
            <p:cNvSpPr/>
            <p:nvPr/>
          </p:nvSpPr>
          <p:spPr>
            <a:xfrm>
              <a:off x="5153869" y="5036517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5" name="Oval 134"/>
            <p:cNvSpPr/>
            <p:nvPr/>
          </p:nvSpPr>
          <p:spPr>
            <a:xfrm>
              <a:off x="5153869" y="5284400"/>
              <a:ext cx="111660" cy="111660"/>
            </a:xfrm>
            <a:prstGeom prst="ellipse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1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47" name="Rectangle 146"/>
          <p:cNvSpPr/>
          <p:nvPr/>
        </p:nvSpPr>
        <p:spPr>
          <a:xfrm>
            <a:off x="1508999" y="5952168"/>
            <a:ext cx="7131233" cy="5847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Wins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proportional to computation power</a:t>
            </a:r>
          </a:p>
        </p:txBody>
      </p:sp>
      <p:grpSp>
        <p:nvGrpSpPr>
          <p:cNvPr id="148" name="Group 147"/>
          <p:cNvGrpSpPr/>
          <p:nvPr/>
        </p:nvGrpSpPr>
        <p:grpSpPr>
          <a:xfrm>
            <a:off x="626010" y="3514602"/>
            <a:ext cx="1504908" cy="1500106"/>
            <a:chOff x="1905946" y="3266317"/>
            <a:chExt cx="1504908" cy="1500106"/>
          </a:xfrm>
        </p:grpSpPr>
        <p:sp>
          <p:nvSpPr>
            <p:cNvPr id="149" name="Pie 148"/>
            <p:cNvSpPr/>
            <p:nvPr/>
          </p:nvSpPr>
          <p:spPr>
            <a:xfrm rot="16200000">
              <a:off x="1905946" y="3316104"/>
              <a:ext cx="1450319" cy="1450319"/>
            </a:xfrm>
            <a:prstGeom prst="pie">
              <a:avLst>
                <a:gd name="adj1" fmla="val 5372658"/>
                <a:gd name="adj2" fmla="val 21576095"/>
              </a:avLst>
            </a:prstGeom>
            <a:solidFill>
              <a:srgbClr val="C9C9C9"/>
            </a:solidFill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0" name="Pie 149"/>
            <p:cNvSpPr/>
            <p:nvPr/>
          </p:nvSpPr>
          <p:spPr>
            <a:xfrm rot="5400000">
              <a:off x="1960535" y="3266317"/>
              <a:ext cx="1450319" cy="1450319"/>
            </a:xfrm>
            <a:prstGeom prst="pie">
              <a:avLst>
                <a:gd name="adj1" fmla="val 10784082"/>
                <a:gd name="adj2" fmla="val 16200000"/>
              </a:avLst>
            </a:prstGeom>
            <a:solidFill>
              <a:srgbClr val="FFC000"/>
            </a:solidFill>
            <a:ln w="31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51" name="Rectangle 150"/>
          <p:cNvSpPr/>
          <p:nvPr/>
        </p:nvSpPr>
        <p:spPr>
          <a:xfrm>
            <a:off x="1080531" y="5311532"/>
            <a:ext cx="552713" cy="552713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2048615" y="5311532"/>
            <a:ext cx="552713" cy="552713"/>
          </a:xfrm>
          <a:prstGeom prst="rect">
            <a:avLst/>
          </a:prstGeom>
          <a:solidFill>
            <a:srgbClr val="C9C9C9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3" name="Straight Connector 152"/>
          <p:cNvCxnSpPr/>
          <p:nvPr/>
        </p:nvCxnSpPr>
        <p:spPr>
          <a:xfrm>
            <a:off x="665160" y="5587888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54" name="Straight Connector 153"/>
          <p:cNvCxnSpPr/>
          <p:nvPr/>
        </p:nvCxnSpPr>
        <p:spPr>
          <a:xfrm>
            <a:off x="1633244" y="5587888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55" name="Rectangle 154"/>
          <p:cNvSpPr/>
          <p:nvPr/>
        </p:nvSpPr>
        <p:spPr>
          <a:xfrm>
            <a:off x="112447" y="5311532"/>
            <a:ext cx="552713" cy="552713"/>
          </a:xfrm>
          <a:prstGeom prst="rect">
            <a:avLst/>
          </a:prstGeom>
          <a:solidFill>
            <a:srgbClr val="C9C9C9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3039414" y="5311532"/>
            <a:ext cx="552713" cy="552713"/>
          </a:xfrm>
          <a:prstGeom prst="rect">
            <a:avLst/>
          </a:prstGeom>
          <a:solidFill>
            <a:srgbClr val="C9C9C9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4007498" y="5311532"/>
            <a:ext cx="552713" cy="552713"/>
          </a:xfrm>
          <a:prstGeom prst="rect">
            <a:avLst/>
          </a:prstGeom>
          <a:solidFill>
            <a:srgbClr val="C9C9C9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8" name="Straight Connector 157"/>
          <p:cNvCxnSpPr/>
          <p:nvPr/>
        </p:nvCxnSpPr>
        <p:spPr>
          <a:xfrm>
            <a:off x="2624043" y="5587888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59" name="Straight Connector 158"/>
          <p:cNvCxnSpPr/>
          <p:nvPr/>
        </p:nvCxnSpPr>
        <p:spPr>
          <a:xfrm>
            <a:off x="3592127" y="5587888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60" name="Rectangle 159"/>
          <p:cNvSpPr/>
          <p:nvPr/>
        </p:nvSpPr>
        <p:spPr>
          <a:xfrm>
            <a:off x="4975582" y="5306986"/>
            <a:ext cx="552713" cy="552713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5943666" y="5306986"/>
            <a:ext cx="552713" cy="552713"/>
          </a:xfrm>
          <a:prstGeom prst="rect">
            <a:avLst/>
          </a:prstGeom>
          <a:solidFill>
            <a:srgbClr val="C9C9C9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2" name="Straight Connector 161"/>
          <p:cNvCxnSpPr/>
          <p:nvPr/>
        </p:nvCxnSpPr>
        <p:spPr>
          <a:xfrm>
            <a:off x="4560211" y="5583342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3" name="Straight Connector 162"/>
          <p:cNvCxnSpPr/>
          <p:nvPr/>
        </p:nvCxnSpPr>
        <p:spPr>
          <a:xfrm>
            <a:off x="5528295" y="5583342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64" name="Rectangle 163"/>
          <p:cNvSpPr/>
          <p:nvPr/>
        </p:nvSpPr>
        <p:spPr>
          <a:xfrm>
            <a:off x="6911750" y="5302440"/>
            <a:ext cx="552713" cy="552713"/>
          </a:xfrm>
          <a:prstGeom prst="rect">
            <a:avLst/>
          </a:prstGeom>
          <a:solidFill>
            <a:srgbClr val="C9C9C9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879834" y="5302440"/>
            <a:ext cx="552713" cy="552713"/>
          </a:xfrm>
          <a:prstGeom prst="rect">
            <a:avLst/>
          </a:prstGeom>
          <a:solidFill>
            <a:srgbClr val="C9C9C9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6" name="Straight Connector 165"/>
          <p:cNvCxnSpPr/>
          <p:nvPr/>
        </p:nvCxnSpPr>
        <p:spPr>
          <a:xfrm>
            <a:off x="6496379" y="5578796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7" name="Straight Connector 166"/>
          <p:cNvCxnSpPr/>
          <p:nvPr/>
        </p:nvCxnSpPr>
        <p:spPr>
          <a:xfrm>
            <a:off x="7464463" y="5578796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68" name="Rectangle 167"/>
          <p:cNvSpPr/>
          <p:nvPr/>
        </p:nvSpPr>
        <p:spPr>
          <a:xfrm>
            <a:off x="8847918" y="5297894"/>
            <a:ext cx="552713" cy="552713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9" name="Straight Connector 168"/>
          <p:cNvCxnSpPr/>
          <p:nvPr/>
        </p:nvCxnSpPr>
        <p:spPr>
          <a:xfrm>
            <a:off x="8432547" y="5574250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0" name="Straight Connector 169"/>
          <p:cNvCxnSpPr/>
          <p:nvPr/>
        </p:nvCxnSpPr>
        <p:spPr>
          <a:xfrm>
            <a:off x="9400631" y="5574250"/>
            <a:ext cx="415371" cy="0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232609924"/>
      </p:ext>
    </p:extLst>
  </p:cSld>
  <p:clrMapOvr>
    <a:masterClrMapping/>
  </p:clrMapOvr>
  <p:transition spd="slow"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/>
              <a:t>Forks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323161" y="1168081"/>
            <a:ext cx="7259679" cy="3054142"/>
          </a:xfrm>
          <a:prstGeom prst="roundRect">
            <a:avLst>
              <a:gd name="adj" fmla="val 511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algn="l" rtl="0"/>
            <a:endParaRPr lang="en-US" sz="2600" dirty="0">
              <a:solidFill>
                <a:schemeClr val="tx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1510979" y="4297324"/>
            <a:ext cx="6878166" cy="511493"/>
          </a:xfrm>
          <a:prstGeom prst="roundRect">
            <a:avLst>
              <a:gd name="adj" fmla="val 7645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371475" indent="-371475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Natural in a distributed system</a:t>
            </a:r>
          </a:p>
        </p:txBody>
      </p:sp>
      <p:cxnSp>
        <p:nvCxnSpPr>
          <p:cNvPr id="78" name="Straight Connector 77"/>
          <p:cNvCxnSpPr/>
          <p:nvPr/>
        </p:nvCxnSpPr>
        <p:spPr>
          <a:xfrm>
            <a:off x="2392113" y="2912952"/>
            <a:ext cx="323411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2402277" y="2333475"/>
            <a:ext cx="323412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2018965" y="2529641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2659923" y="195016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94" name="Rectangle 93"/>
          <p:cNvSpPr/>
          <p:nvPr/>
        </p:nvSpPr>
        <p:spPr>
          <a:xfrm>
            <a:off x="2659922" y="3109118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95" name="Straight Connector 94"/>
          <p:cNvCxnSpPr/>
          <p:nvPr/>
        </p:nvCxnSpPr>
        <p:spPr>
          <a:xfrm>
            <a:off x="1751903" y="2750645"/>
            <a:ext cx="26706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21000">
                  <a:schemeClr val="bg1">
                    <a:lumMod val="65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744368"/>
      </p:ext>
    </p:extLst>
  </p:cSld>
  <p:clrMapOvr>
    <a:masterClrMapping/>
  </p:clrMapOvr>
  <p:transition spd="slow"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/>
              <a:t>Fork Resolution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10978" y="4103095"/>
            <a:ext cx="6884044" cy="1342668"/>
          </a:xfrm>
          <a:prstGeom prst="roundRect">
            <a:avLst>
              <a:gd name="adj" fmla="val 7645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371475" indent="-371475"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rgbClr val="0000CC"/>
                </a:solidFill>
              </a:rPr>
              <a:t>Longest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chain wins </a:t>
            </a:r>
          </a:p>
          <a:p>
            <a:pPr marL="371475" indent="-371475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Transactions are reverted </a:t>
            </a:r>
          </a:p>
          <a:p>
            <a:pPr marL="371475" indent="-371475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Double-spending a threat</a:t>
            </a:r>
          </a:p>
        </p:txBody>
      </p:sp>
      <p:sp>
        <p:nvSpPr>
          <p:cNvPr id="120" name="Right Arrow 119"/>
          <p:cNvSpPr/>
          <p:nvPr/>
        </p:nvSpPr>
        <p:spPr>
          <a:xfrm>
            <a:off x="3945285" y="2462707"/>
            <a:ext cx="1162497" cy="579722"/>
          </a:xfrm>
          <a:prstGeom prst="rightArrow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220" name="Straight Connector 219"/>
          <p:cNvCxnSpPr/>
          <p:nvPr/>
        </p:nvCxnSpPr>
        <p:spPr>
          <a:xfrm>
            <a:off x="2392113" y="2912952"/>
            <a:ext cx="323411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 flipV="1">
            <a:off x="2402277" y="2333475"/>
            <a:ext cx="323412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Rectangle 224"/>
          <p:cNvSpPr/>
          <p:nvPr/>
        </p:nvSpPr>
        <p:spPr>
          <a:xfrm>
            <a:off x="2018965" y="2529641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26" name="Rectangle 225"/>
          <p:cNvSpPr/>
          <p:nvPr/>
        </p:nvSpPr>
        <p:spPr>
          <a:xfrm>
            <a:off x="2659923" y="195016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27" name="Rectangle 226"/>
          <p:cNvSpPr/>
          <p:nvPr/>
        </p:nvSpPr>
        <p:spPr>
          <a:xfrm>
            <a:off x="2659922" y="3109118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228" name="Straight Connector 227"/>
          <p:cNvCxnSpPr/>
          <p:nvPr/>
        </p:nvCxnSpPr>
        <p:spPr>
          <a:xfrm>
            <a:off x="1751903" y="2750645"/>
            <a:ext cx="26706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21000">
                  <a:schemeClr val="bg1">
                    <a:lumMod val="65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Rectangle 245"/>
          <p:cNvSpPr/>
          <p:nvPr/>
        </p:nvSpPr>
        <p:spPr>
          <a:xfrm>
            <a:off x="7055472" y="312089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248" name="Straight Connector 247"/>
          <p:cNvCxnSpPr/>
          <p:nvPr/>
        </p:nvCxnSpPr>
        <p:spPr>
          <a:xfrm>
            <a:off x="6001095" y="2924728"/>
            <a:ext cx="323411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/>
          <p:nvPr/>
        </p:nvCxnSpPr>
        <p:spPr>
          <a:xfrm>
            <a:off x="6717983" y="3345433"/>
            <a:ext cx="337489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/>
          <p:nvPr/>
        </p:nvCxnSpPr>
        <p:spPr>
          <a:xfrm flipV="1">
            <a:off x="6011259" y="2345252"/>
            <a:ext cx="323412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Rectangle 252"/>
          <p:cNvSpPr/>
          <p:nvPr/>
        </p:nvSpPr>
        <p:spPr>
          <a:xfrm>
            <a:off x="5627947" y="2541417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54" name="Rectangle 253"/>
          <p:cNvSpPr/>
          <p:nvPr/>
        </p:nvSpPr>
        <p:spPr>
          <a:xfrm>
            <a:off x="6268905" y="1961940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255" name="Rectangle 254"/>
          <p:cNvSpPr/>
          <p:nvPr/>
        </p:nvSpPr>
        <p:spPr>
          <a:xfrm>
            <a:off x="6268904" y="312089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256" name="Straight Connector 255"/>
          <p:cNvCxnSpPr/>
          <p:nvPr/>
        </p:nvCxnSpPr>
        <p:spPr>
          <a:xfrm>
            <a:off x="5360885" y="2762422"/>
            <a:ext cx="26706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21000">
                  <a:schemeClr val="bg1">
                    <a:lumMod val="65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/>
          <p:cNvCxnSpPr/>
          <p:nvPr/>
        </p:nvCxnSpPr>
        <p:spPr>
          <a:xfrm>
            <a:off x="6408619" y="1829843"/>
            <a:ext cx="165644" cy="689464"/>
          </a:xfrm>
          <a:prstGeom prst="line">
            <a:avLst/>
          </a:prstGeom>
          <a:ln w="762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249075"/>
      </p:ext>
    </p:extLst>
  </p:cSld>
  <p:clrMapOvr>
    <a:masterClrMapping/>
  </p:clrMapOvr>
  <p:transition spd="slow"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/>
              <a:t>Fork Resolution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10978" y="4103095"/>
            <a:ext cx="6884044" cy="927080"/>
          </a:xfrm>
          <a:prstGeom prst="roundRect">
            <a:avLst>
              <a:gd name="adj" fmla="val 7645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algn="ctr" rtl="0"/>
            <a:r>
              <a:rPr lang="en-US" sz="2600" dirty="0">
                <a:solidFill>
                  <a:schemeClr val="tx1"/>
                </a:solidFill>
              </a:rPr>
              <a:t>A transaction is </a:t>
            </a:r>
            <a:r>
              <a:rPr lang="en-US" sz="2600" b="1" dirty="0">
                <a:solidFill>
                  <a:srgbClr val="0000CC"/>
                </a:solidFill>
              </a:rPr>
              <a:t>confirmed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when </a:t>
            </a: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>it is </a:t>
            </a:r>
            <a:r>
              <a:rPr lang="en-US" sz="2600" b="1" dirty="0">
                <a:solidFill>
                  <a:srgbClr val="0000CC"/>
                </a:solidFill>
              </a:rPr>
              <a:t>buried</a:t>
            </a:r>
            <a:r>
              <a:rPr lang="en-US" sz="2600" dirty="0">
                <a:solidFill>
                  <a:srgbClr val="0000CC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deep enough </a:t>
            </a:r>
          </a:p>
        </p:txBody>
      </p:sp>
      <p:cxnSp>
        <p:nvCxnSpPr>
          <p:cNvPr id="373" name="Straight Connector 372"/>
          <p:cNvCxnSpPr/>
          <p:nvPr/>
        </p:nvCxnSpPr>
        <p:spPr>
          <a:xfrm flipH="1">
            <a:off x="3667001" y="2177378"/>
            <a:ext cx="375025" cy="943516"/>
          </a:xfrm>
          <a:prstGeom prst="line">
            <a:avLst/>
          </a:prstGeom>
          <a:ln w="76200">
            <a:solidFill>
              <a:srgbClr val="0000CC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Rectangle 122"/>
          <p:cNvSpPr/>
          <p:nvPr/>
        </p:nvSpPr>
        <p:spPr>
          <a:xfrm>
            <a:off x="3442462" y="312089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124" name="Straight Connector 123"/>
          <p:cNvCxnSpPr/>
          <p:nvPr/>
        </p:nvCxnSpPr>
        <p:spPr>
          <a:xfrm>
            <a:off x="2388084" y="2924728"/>
            <a:ext cx="323411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3104972" y="3345433"/>
            <a:ext cx="337489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V="1">
            <a:off x="2398248" y="2345252"/>
            <a:ext cx="323412" cy="26193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ctangle 126"/>
          <p:cNvSpPr/>
          <p:nvPr/>
        </p:nvSpPr>
        <p:spPr>
          <a:xfrm>
            <a:off x="2014936" y="2541417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128" name="Rectangle 127"/>
          <p:cNvSpPr/>
          <p:nvPr/>
        </p:nvSpPr>
        <p:spPr>
          <a:xfrm>
            <a:off x="2655895" y="1961940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sp>
        <p:nvSpPr>
          <p:cNvPr id="129" name="Rectangle 128"/>
          <p:cNvSpPr/>
          <p:nvPr/>
        </p:nvSpPr>
        <p:spPr>
          <a:xfrm>
            <a:off x="2655893" y="312089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130" name="Straight Connector 129"/>
          <p:cNvCxnSpPr/>
          <p:nvPr/>
        </p:nvCxnSpPr>
        <p:spPr>
          <a:xfrm>
            <a:off x="1747875" y="2762422"/>
            <a:ext cx="26706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21000">
                  <a:schemeClr val="bg1">
                    <a:lumMod val="65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2795609" y="1829843"/>
            <a:ext cx="165644" cy="689464"/>
          </a:xfrm>
          <a:prstGeom prst="line">
            <a:avLst/>
          </a:prstGeom>
          <a:ln w="762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ectangle 131"/>
          <p:cNvSpPr/>
          <p:nvPr/>
        </p:nvSpPr>
        <p:spPr>
          <a:xfrm>
            <a:off x="4229030" y="312089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133" name="Straight Connector 132"/>
          <p:cNvCxnSpPr/>
          <p:nvPr/>
        </p:nvCxnSpPr>
        <p:spPr>
          <a:xfrm>
            <a:off x="3891541" y="3345433"/>
            <a:ext cx="337489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ectangle 133"/>
          <p:cNvSpPr/>
          <p:nvPr/>
        </p:nvSpPr>
        <p:spPr>
          <a:xfrm>
            <a:off x="5015598" y="312089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135" name="Straight Connector 134"/>
          <p:cNvCxnSpPr/>
          <p:nvPr/>
        </p:nvCxnSpPr>
        <p:spPr>
          <a:xfrm>
            <a:off x="4678109" y="3345433"/>
            <a:ext cx="337489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Rectangle 135"/>
          <p:cNvSpPr/>
          <p:nvPr/>
        </p:nvSpPr>
        <p:spPr>
          <a:xfrm>
            <a:off x="5802166" y="3120894"/>
            <a:ext cx="449079" cy="449079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5464677" y="3345433"/>
            <a:ext cx="337489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31222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TW" sz="5300" dirty="0">
                <a:ea typeface="新細明體" pitchFamily="18" charset="-120"/>
              </a:rPr>
              <a:t>Outline</a:t>
            </a:r>
            <a:endParaRPr lang="en-US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642938" y="1981200"/>
            <a:ext cx="8958262" cy="3657600"/>
          </a:xfrm>
        </p:spPr>
        <p:txBody>
          <a:bodyPr>
            <a:normAutofit/>
          </a:bodyPr>
          <a:lstStyle/>
          <a:p>
            <a:pPr marL="590550" indent="-590550">
              <a:buFont typeface="Symbol" pitchFamily="18" charset="2"/>
              <a:buAutoNum type="arabicPeriod"/>
            </a:pPr>
            <a:r>
              <a:rPr lang="en-US" altLang="zh-TW" sz="3200" dirty="0">
                <a:ea typeface="PMingLiU" pitchFamily="18" charset="-120"/>
              </a:rPr>
              <a:t>Prologue: A chess-by-mail analogy</a:t>
            </a:r>
          </a:p>
          <a:p>
            <a:pPr marL="590550" indent="-590550">
              <a:buFont typeface="Symbol" pitchFamily="18" charset="2"/>
              <a:buAutoNum type="arabicPeriod"/>
            </a:pPr>
            <a:r>
              <a:rPr lang="en-US" altLang="zh-TW" sz="3200" dirty="0" err="1">
                <a:ea typeface="PMingLiU" pitchFamily="18" charset="-120"/>
              </a:rPr>
              <a:t>Blockchain</a:t>
            </a:r>
            <a:r>
              <a:rPr lang="en-US" altLang="zh-TW" sz="3200" dirty="0">
                <a:ea typeface="PMingLiU" pitchFamily="18" charset="-120"/>
              </a:rPr>
              <a:t> Overview</a:t>
            </a:r>
          </a:p>
          <a:p>
            <a:pPr marL="590550" indent="-590550">
              <a:buFont typeface="Symbol" pitchFamily="18" charset="2"/>
              <a:buAutoNum type="arabicPeriod"/>
            </a:pPr>
            <a:r>
              <a:rPr lang="en-US" altLang="zh-TW" sz="3200" dirty="0" err="1">
                <a:ea typeface="PMingLiU" pitchFamily="18" charset="-120"/>
              </a:rPr>
              <a:t>Blockchain</a:t>
            </a:r>
            <a:r>
              <a:rPr lang="en-US" altLang="zh-TW" sz="3200" dirty="0">
                <a:ea typeface="PMingLiU" pitchFamily="18" charset="-120"/>
              </a:rPr>
              <a:t> Concept</a:t>
            </a:r>
          </a:p>
          <a:p>
            <a:pPr marL="590550" indent="-590550">
              <a:buFont typeface="Symbol" pitchFamily="18" charset="2"/>
              <a:buAutoNum type="arabicPeriod"/>
            </a:pPr>
            <a:r>
              <a:rPr lang="en-US" altLang="zh-TW" sz="3200" dirty="0">
                <a:ea typeface="PMingLiU" pitchFamily="18" charset="-120"/>
              </a:rPr>
              <a:t>Bitcoin: First Cryptocurrency with </a:t>
            </a:r>
            <a:r>
              <a:rPr lang="en-US" altLang="zh-TW" sz="3200" dirty="0" err="1">
                <a:ea typeface="PMingLiU" pitchFamily="18" charset="-120"/>
              </a:rPr>
              <a:t>Blockchain</a:t>
            </a:r>
            <a:endParaRPr lang="en-US" altLang="zh-TW" sz="3200" dirty="0">
              <a:ea typeface="PMingLiU" pitchFamily="18" charset="-120"/>
            </a:endParaRPr>
          </a:p>
          <a:p>
            <a:pPr marL="590550" indent="-590550">
              <a:buFont typeface="Symbol" pitchFamily="18" charset="2"/>
              <a:buAutoNum type="arabicPeriod"/>
            </a:pPr>
            <a:r>
              <a:rPr lang="en-US" altLang="zh-TW" sz="3200" dirty="0" err="1">
                <a:ea typeface="PMingLiU" pitchFamily="18" charset="-120"/>
              </a:rPr>
              <a:t>Ethereum</a:t>
            </a:r>
            <a:r>
              <a:rPr lang="en-US" altLang="zh-TW" sz="3200" dirty="0">
                <a:ea typeface="PMingLiU" pitchFamily="18" charset="-120"/>
              </a:rPr>
              <a:t> and Other Applications</a:t>
            </a:r>
          </a:p>
          <a:p>
            <a:pPr marL="590550" indent="-590550">
              <a:buFont typeface="Symbol" pitchFamily="18" charset="2"/>
              <a:buAutoNum type="arabicPeriod"/>
            </a:pPr>
            <a:r>
              <a:rPr lang="en-US" altLang="zh-TW" sz="3200" dirty="0">
                <a:ea typeface="PMingLiU" pitchFamily="18" charset="-120"/>
              </a:rPr>
              <a:t>Conclusion</a:t>
            </a:r>
          </a:p>
        </p:txBody>
      </p:sp>
    </p:spTree>
  </p:cSld>
  <p:clrMapOvr>
    <a:masterClrMapping/>
  </p:clrMapOvr>
  <p:transition spd="slow"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4501"/>
            <a:ext cx="9906000" cy="736099"/>
          </a:xfrm>
        </p:spPr>
        <p:txBody>
          <a:bodyPr/>
          <a:lstStyle/>
          <a:p>
            <a:r>
              <a:rPr lang="en-US" dirty="0"/>
              <a:t>Key Challenges</a:t>
            </a:r>
          </a:p>
        </p:txBody>
      </p:sp>
      <p:sp>
        <p:nvSpPr>
          <p:cNvPr id="9" name="Rectangle 8"/>
          <p:cNvSpPr/>
          <p:nvPr/>
        </p:nvSpPr>
        <p:spPr>
          <a:xfrm>
            <a:off x="2495453" y="5081376"/>
            <a:ext cx="4915094" cy="592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algn="ctr" rtl="0"/>
            <a:r>
              <a:rPr lang="en-US" sz="3250" b="1" dirty="0">
                <a:solidFill>
                  <a:srgbClr val="0000CC"/>
                </a:solidFill>
              </a:rPr>
              <a:t>Decentralized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4914" y="1450077"/>
            <a:ext cx="5915270" cy="3293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No stealing: Only Alice can move her money </a:t>
            </a:r>
          </a:p>
          <a:p>
            <a:pPr lvl="1" rtl="0"/>
            <a:r>
              <a:rPr lang="en-US" sz="2600" b="1" dirty="0">
                <a:solidFill>
                  <a:srgbClr val="0000CC"/>
                </a:solidFill>
              </a:rPr>
              <a:t>Cryptographic signatures </a:t>
            </a:r>
            <a:endParaRPr lang="en-US" sz="2600" dirty="0">
              <a:solidFill>
                <a:srgbClr val="0000CC"/>
              </a:solidFill>
            </a:endParaRPr>
          </a:p>
          <a:p>
            <a:pPr marL="417909" indent="-417909">
              <a:buFont typeface="+mj-lt"/>
              <a:buAutoNum type="arabicPeriod"/>
              <a:tabLst>
                <a:tab pos="3576737" algn="ctr"/>
                <a:tab pos="6920012" algn="r"/>
              </a:tabLst>
            </a:pPr>
            <a:r>
              <a:rPr lang="en-US" sz="2600" dirty="0">
                <a:solidFill>
                  <a:schemeClr val="tx1"/>
                </a:solidFill>
              </a:rPr>
              <a:t>No double-spending: Alice cannot duplicate her money </a:t>
            </a:r>
          </a:p>
          <a:p>
            <a:pPr lvl="1">
              <a:tabLst>
                <a:tab pos="3576737" algn="ctr"/>
                <a:tab pos="6920012" algn="r"/>
              </a:tabLst>
            </a:pPr>
            <a:r>
              <a:rPr lang="en-US" sz="2600" b="1" dirty="0">
                <a:solidFill>
                  <a:srgbClr val="0000CC"/>
                </a:solidFill>
              </a:rPr>
              <a:t>Global ledger </a:t>
            </a:r>
            <a:endParaRPr lang="en-US" sz="2600" dirty="0">
              <a:solidFill>
                <a:srgbClr val="0000CC"/>
              </a:solidFill>
            </a:endParaRPr>
          </a:p>
          <a:p>
            <a:pPr marL="417909" indent="-417909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</a:rPr>
              <a:t>Minting: Fair money creation</a:t>
            </a:r>
          </a:p>
          <a:p>
            <a:pPr lvl="1" rtl="0"/>
            <a:r>
              <a:rPr lang="en-US" sz="2600" b="1" dirty="0">
                <a:solidFill>
                  <a:srgbClr val="0000CC"/>
                </a:solidFill>
              </a:rPr>
              <a:t>Mint for proof of work</a:t>
            </a:r>
          </a:p>
        </p:txBody>
      </p:sp>
      <p:sp>
        <p:nvSpPr>
          <p:cNvPr id="5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C25212A-F4A5-46C8-9C1B-86A02453C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6553200"/>
            <a:ext cx="228600" cy="228600"/>
          </a:xfrm>
          <a:prstGeom prst="actionButtonBlank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35000">
                <a:srgbClr val="B4C2FE"/>
              </a:gs>
              <a:gs pos="70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634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19400"/>
            <a:ext cx="8543925" cy="903536"/>
          </a:xfrm>
        </p:spPr>
        <p:txBody>
          <a:bodyPr/>
          <a:lstStyle/>
          <a:p>
            <a:pPr algn="ctr" rtl="0"/>
            <a:r>
              <a:rPr lang="en-US" cap="none" dirty="0"/>
              <a:t>Blockchain Design</a:t>
            </a:r>
          </a:p>
        </p:txBody>
      </p:sp>
    </p:spTree>
    <p:extLst>
      <p:ext uri="{BB962C8B-B14F-4D97-AF65-F5344CB8AC3E}">
        <p14:creationId xmlns:p14="http://schemas.microsoft.com/office/powerpoint/2010/main" val="2005275738"/>
      </p:ext>
    </p:extLst>
  </p:cSld>
  <p:clrMapOvr>
    <a:masterClrMapping/>
  </p:clrMapOvr>
  <p:transition spd="slow"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D3BCA-97B5-480F-A72B-8CA7967CA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Decentralized Peers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3AD16-FD39-4F37-B8A3-FFAE13612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965" y="1447800"/>
            <a:ext cx="8224836" cy="2353616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Rather than the centralized “Hub and Spoke” type of network, Blockchain is a decentralized peer to peer network. Where each NODE has a copy of the ledger. </a:t>
            </a:r>
          </a:p>
          <a:p>
            <a:pPr>
              <a:lnSpc>
                <a:spcPct val="120000"/>
              </a:lnSpc>
            </a:pPr>
            <a:endParaRPr 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dirty="0"/>
              <a:t>Legacy Network			Blockchain Network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dirty="0"/>
              <a:t>Centralized DB			Distributed Ledgers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9174D5-5FDF-4ED0-87C7-30E6E0D3D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147" y="4004258"/>
            <a:ext cx="2276190" cy="2009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22D782-1B56-489F-AEFB-4BA0213C3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084" y="4004258"/>
            <a:ext cx="2257425" cy="21145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E4DD396-D5C3-415C-A5B9-583A4DF69019}"/>
              </a:ext>
            </a:extLst>
          </p:cNvPr>
          <p:cNvSpPr/>
          <p:nvPr/>
        </p:nvSpPr>
        <p:spPr bwMode="auto">
          <a:xfrm>
            <a:off x="5257800" y="2895600"/>
            <a:ext cx="3048000" cy="322320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1518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5576" y="177970"/>
            <a:ext cx="7488079" cy="1025761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4" dirty="0"/>
              <a:t>Building Block: </a:t>
            </a:r>
            <a:r>
              <a:rPr sz="3300" spc="-11" dirty="0"/>
              <a:t>Cryptographic </a:t>
            </a:r>
            <a:r>
              <a:rPr lang="en-US" sz="3300" dirty="0"/>
              <a:t>H</a:t>
            </a:r>
            <a:r>
              <a:rPr sz="3300" dirty="0"/>
              <a:t>ash</a:t>
            </a:r>
            <a:r>
              <a:rPr sz="3300" spc="30" dirty="0"/>
              <a:t> </a:t>
            </a:r>
            <a:r>
              <a:rPr lang="en-US" sz="3300" dirty="0"/>
              <a:t>F</a:t>
            </a:r>
            <a:r>
              <a:rPr sz="3300" dirty="0"/>
              <a:t>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58767" y="1905000"/>
            <a:ext cx="8161433" cy="2839560"/>
          </a:xfrm>
          <a:prstGeom prst="rect">
            <a:avLst/>
          </a:prstGeom>
        </p:spPr>
        <p:txBody>
          <a:bodyPr vert="horz" wrap="square" lIns="0" tIns="40958" rIns="0" bIns="0" rtlCol="0">
            <a:spAutoFit/>
          </a:bodyPr>
          <a:lstStyle/>
          <a:p>
            <a:pPr marL="9525">
              <a:spcBef>
                <a:spcPts val="323"/>
              </a:spcBef>
            </a:pPr>
            <a:r>
              <a:rPr sz="2400" spc="-4" dirty="0">
                <a:latin typeface="Calibri"/>
                <a:cs typeface="Calibri"/>
              </a:rPr>
              <a:t>A </a:t>
            </a:r>
            <a:r>
              <a:rPr sz="2400" b="1" i="1" spc="-8" dirty="0">
                <a:latin typeface="Calibri"/>
                <a:cs typeface="Calibri"/>
              </a:rPr>
              <a:t>cryptographic </a:t>
            </a:r>
            <a:r>
              <a:rPr sz="2400" b="1" i="1" spc="-4" dirty="0">
                <a:latin typeface="Calibri"/>
                <a:cs typeface="Calibri"/>
              </a:rPr>
              <a:t>hash</a:t>
            </a:r>
            <a:r>
              <a:rPr sz="2400" b="1" i="1" spc="8" dirty="0">
                <a:latin typeface="Calibri"/>
                <a:cs typeface="Calibri"/>
              </a:rPr>
              <a:t> </a:t>
            </a:r>
            <a:r>
              <a:rPr sz="2400" b="1" i="1" spc="-4" dirty="0">
                <a:latin typeface="Calibri"/>
                <a:cs typeface="Calibri"/>
              </a:rPr>
              <a:t>function: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244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49" dirty="0">
                <a:latin typeface="Calibri"/>
                <a:cs typeface="Calibri"/>
              </a:rPr>
              <a:t>Takes </a:t>
            </a:r>
            <a:r>
              <a:rPr sz="2400" spc="-19" dirty="0">
                <a:latin typeface="Calibri"/>
                <a:cs typeface="Calibri"/>
              </a:rPr>
              <a:t>any </a:t>
            </a:r>
            <a:r>
              <a:rPr sz="2400" spc="-11" dirty="0">
                <a:latin typeface="Calibri"/>
                <a:cs typeface="Calibri"/>
              </a:rPr>
              <a:t>bitstring </a:t>
            </a:r>
            <a:r>
              <a:rPr sz="2400" spc="-4" dirty="0">
                <a:latin typeface="Calibri"/>
                <a:cs typeface="Calibri"/>
              </a:rPr>
              <a:t>as an </a:t>
            </a:r>
            <a:r>
              <a:rPr sz="2400" spc="-8" dirty="0">
                <a:latin typeface="Calibri"/>
                <a:cs typeface="Calibri"/>
              </a:rPr>
              <a:t>input* </a:t>
            </a:r>
            <a:r>
              <a:rPr lang="en-US" sz="2400" spc="-8" dirty="0">
                <a:latin typeface="Calibri"/>
                <a:cs typeface="Calibri"/>
              </a:rPr>
              <a:t>	</a:t>
            </a:r>
            <a:r>
              <a:rPr sz="2400" spc="-19" dirty="0">
                <a:latin typeface="Calibri"/>
                <a:cs typeface="Calibri"/>
              </a:rPr>
              <a:t>(Like </a:t>
            </a:r>
            <a:r>
              <a:rPr sz="2400" spc="-4" dirty="0">
                <a:latin typeface="Calibri"/>
                <a:cs typeface="Calibri"/>
              </a:rPr>
              <a:t>a 10 MB</a:t>
            </a:r>
            <a:r>
              <a:rPr sz="2400" spc="217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file)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251"/>
              </a:spcBef>
              <a:buFont typeface="Arial"/>
              <a:buChar char="•"/>
              <a:tabLst>
                <a:tab pos="180975" algn="l"/>
                <a:tab pos="3639026" algn="l"/>
              </a:tabLst>
            </a:pPr>
            <a:r>
              <a:rPr sz="2400" spc="-11" dirty="0">
                <a:latin typeface="Calibri"/>
                <a:cs typeface="Calibri"/>
              </a:rPr>
              <a:t>Produces </a:t>
            </a:r>
            <a:r>
              <a:rPr sz="2400" spc="-4" dirty="0">
                <a:latin typeface="Calibri"/>
                <a:cs typeface="Calibri"/>
              </a:rPr>
              <a:t>a</a:t>
            </a:r>
            <a:r>
              <a:rPr sz="2400" spc="53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fixed-length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output	</a:t>
            </a:r>
            <a:r>
              <a:rPr sz="2400" spc="-15" dirty="0">
                <a:latin typeface="Calibri"/>
                <a:cs typeface="Calibri"/>
              </a:rPr>
              <a:t>(Typically </a:t>
            </a:r>
            <a:r>
              <a:rPr sz="2400" spc="-4" dirty="0">
                <a:latin typeface="Calibri"/>
                <a:cs typeface="Calibri"/>
              </a:rPr>
              <a:t>256 or 512</a:t>
            </a:r>
            <a:r>
              <a:rPr sz="2400" spc="26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bits)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244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4" dirty="0">
                <a:latin typeface="Calibri"/>
                <a:cs typeface="Calibri"/>
              </a:rPr>
              <a:t>Nobody </a:t>
            </a:r>
            <a:r>
              <a:rPr sz="2400" spc="-8" dirty="0">
                <a:latin typeface="Calibri"/>
                <a:cs typeface="Calibri"/>
              </a:rPr>
              <a:t>can find</a:t>
            </a:r>
            <a:r>
              <a:rPr sz="2400" spc="34" dirty="0">
                <a:latin typeface="Calibri"/>
                <a:cs typeface="Calibri"/>
              </a:rPr>
              <a:t> </a:t>
            </a:r>
            <a:r>
              <a:rPr sz="2400" b="1" i="1" spc="-8" dirty="0">
                <a:latin typeface="Calibri"/>
                <a:cs typeface="Calibri"/>
              </a:rPr>
              <a:t>collisions.</a:t>
            </a:r>
            <a:endParaRPr sz="2400" dirty="0">
              <a:latin typeface="Calibri"/>
              <a:cs typeface="Calibri"/>
            </a:endParaRPr>
          </a:p>
          <a:p>
            <a:pPr>
              <a:spcBef>
                <a:spcPts val="41"/>
              </a:spcBef>
              <a:buFont typeface="Arial"/>
              <a:buChar char="•"/>
            </a:pPr>
            <a:endParaRPr sz="2800" dirty="0">
              <a:latin typeface="Times New Roman"/>
              <a:cs typeface="Times New Roman"/>
            </a:endParaRPr>
          </a:p>
          <a:p>
            <a:pPr marL="180975" indent="-171450">
              <a:buFont typeface="Arial"/>
              <a:buChar char="•"/>
              <a:tabLst>
                <a:tab pos="180975" algn="l"/>
              </a:tabLst>
            </a:pPr>
            <a:r>
              <a:rPr sz="2400" b="1" i="1" spc="-8" dirty="0">
                <a:latin typeface="Calibri"/>
                <a:cs typeface="Calibri"/>
              </a:rPr>
              <a:t>Examples: </a:t>
            </a:r>
            <a:r>
              <a:rPr sz="2400" spc="-8" dirty="0">
                <a:latin typeface="Calibri"/>
                <a:cs typeface="Calibri"/>
              </a:rPr>
              <a:t>SHA256, SHA512, </a:t>
            </a:r>
            <a:r>
              <a:rPr sz="2400" dirty="0">
                <a:latin typeface="Calibri"/>
                <a:cs typeface="Calibri"/>
              </a:rPr>
              <a:t>SHA3-256,</a:t>
            </a:r>
            <a:r>
              <a:rPr sz="2400" spc="120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RIPEMD-160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61514066"/>
      </p:ext>
    </p:extLst>
  </p:cSld>
  <p:clrMapOvr>
    <a:masterClrMapping/>
  </p:clrMapOvr>
  <p:transition spd="slow"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SHA: Secure Hash Algorithm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41" y="2514600"/>
            <a:ext cx="9394918" cy="3810000"/>
          </a:xfrm>
        </p:spPr>
      </p:pic>
      <p:sp>
        <p:nvSpPr>
          <p:cNvPr id="5" name="TextBox 4"/>
          <p:cNvSpPr txBox="1"/>
          <p:nvPr/>
        </p:nvSpPr>
        <p:spPr>
          <a:xfrm>
            <a:off x="609600" y="14478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 cryptography, </a:t>
            </a:r>
            <a:r>
              <a:rPr lang="en-US" b="1" dirty="0"/>
              <a:t>SHA</a:t>
            </a:r>
            <a:r>
              <a:rPr lang="en-US" dirty="0"/>
              <a:t> (</a:t>
            </a:r>
            <a:r>
              <a:rPr lang="en-US" b="1" dirty="0"/>
              <a:t>Secure Hash Algorithms</a:t>
            </a:r>
            <a:r>
              <a:rPr lang="en-US" dirty="0"/>
              <a:t>) are a group of cryptographic hash functions which take an input and produces a hash value known as a message digest.</a:t>
            </a:r>
          </a:p>
        </p:txBody>
      </p:sp>
    </p:spTree>
    <p:extLst>
      <p:ext uri="{BB962C8B-B14F-4D97-AF65-F5344CB8AC3E}">
        <p14:creationId xmlns:p14="http://schemas.microsoft.com/office/powerpoint/2010/main" val="148087135"/>
      </p:ext>
    </p:extLst>
  </p:cSld>
  <p:clrMapOvr>
    <a:masterClrMapping/>
  </p:clrMapOvr>
  <p:transition spd="slow"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600" y="381000"/>
            <a:ext cx="7924800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19" dirty="0"/>
              <a:t>What’s </a:t>
            </a:r>
            <a:r>
              <a:rPr sz="4000" dirty="0"/>
              <a:t>a</a:t>
            </a:r>
            <a:r>
              <a:rPr sz="4000" spc="-34" dirty="0"/>
              <a:t> </a:t>
            </a:r>
            <a:r>
              <a:rPr lang="en-US" sz="4000" spc="-8" dirty="0"/>
              <a:t>C</a:t>
            </a:r>
            <a:r>
              <a:rPr sz="4000" spc="-8" dirty="0"/>
              <a:t>ollision?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990600" y="1752600"/>
            <a:ext cx="8229600" cy="244259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80975" marR="1183958" indent="-180975">
              <a:lnSpc>
                <a:spcPct val="120100"/>
              </a:lnSpc>
              <a:spcBef>
                <a:spcPts val="75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Suppose </a:t>
            </a:r>
            <a:r>
              <a:rPr sz="2400" spc="-4" dirty="0">
                <a:latin typeface="Calibri"/>
                <a:cs typeface="Calibri"/>
              </a:rPr>
              <a:t>I </a:t>
            </a:r>
            <a:r>
              <a:rPr sz="2400" spc="-8" dirty="0">
                <a:latin typeface="Calibri"/>
                <a:cs typeface="Calibri"/>
              </a:rPr>
              <a:t>can </a:t>
            </a:r>
            <a:r>
              <a:rPr sz="2400" spc="-4" dirty="0">
                <a:latin typeface="Calibri"/>
                <a:cs typeface="Calibri"/>
              </a:rPr>
              <a:t>find </a:t>
            </a:r>
            <a:r>
              <a:rPr sz="2400" spc="-8" dirty="0">
                <a:latin typeface="Calibri"/>
                <a:cs typeface="Calibri"/>
              </a:rPr>
              <a:t>two </a:t>
            </a:r>
            <a:r>
              <a:rPr sz="2400" spc="-19" dirty="0">
                <a:latin typeface="Calibri"/>
                <a:cs typeface="Calibri"/>
              </a:rPr>
              <a:t>different </a:t>
            </a:r>
            <a:r>
              <a:rPr sz="2400" spc="-4" dirty="0">
                <a:latin typeface="Calibri"/>
                <a:cs typeface="Calibri"/>
              </a:rPr>
              <a:t>inputs X and Y so </a:t>
            </a:r>
            <a:r>
              <a:rPr sz="2400" spc="-8" dirty="0">
                <a:latin typeface="Calibri"/>
                <a:cs typeface="Calibri"/>
              </a:rPr>
              <a:t>that  Hash(X) </a:t>
            </a:r>
            <a:r>
              <a:rPr sz="2400" spc="-4" dirty="0">
                <a:latin typeface="Calibri"/>
                <a:cs typeface="Calibri"/>
              </a:rPr>
              <a:t>=</a:t>
            </a:r>
            <a:r>
              <a:rPr sz="2400" spc="26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Hash(Y)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495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15" dirty="0">
                <a:latin typeface="Calibri"/>
                <a:cs typeface="Calibri"/>
              </a:rPr>
              <a:t>That’s </a:t>
            </a:r>
            <a:r>
              <a:rPr sz="2400" spc="-4" dirty="0">
                <a:latin typeface="Calibri"/>
                <a:cs typeface="Calibri"/>
              </a:rPr>
              <a:t>a</a:t>
            </a:r>
            <a:r>
              <a:rPr sz="2400" spc="11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collision.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lnSpc>
                <a:spcPts val="2393"/>
              </a:lnSpc>
              <a:spcBef>
                <a:spcPts val="499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15" dirty="0">
                <a:latin typeface="Calibri"/>
                <a:cs typeface="Calibri"/>
              </a:rPr>
              <a:t>For </a:t>
            </a:r>
            <a:r>
              <a:rPr sz="2400" spc="-4" dirty="0">
                <a:latin typeface="Calibri"/>
                <a:cs typeface="Calibri"/>
              </a:rPr>
              <a:t>a </a:t>
            </a:r>
            <a:r>
              <a:rPr sz="2400" spc="-8" dirty="0">
                <a:latin typeface="Calibri"/>
                <a:cs typeface="Calibri"/>
              </a:rPr>
              <a:t>cryptographic hash function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4" dirty="0">
                <a:latin typeface="Calibri"/>
                <a:cs typeface="Calibri"/>
              </a:rPr>
              <a:t>be </a:t>
            </a:r>
            <a:r>
              <a:rPr sz="2400" spc="-15" dirty="0">
                <a:latin typeface="Calibri"/>
                <a:cs typeface="Calibri"/>
              </a:rPr>
              <a:t>any </a:t>
            </a:r>
            <a:r>
              <a:rPr sz="2400" spc="-8" dirty="0">
                <a:latin typeface="Calibri"/>
                <a:cs typeface="Calibri"/>
              </a:rPr>
              <a:t>good, </a:t>
            </a:r>
            <a:r>
              <a:rPr sz="2400" spc="-4" dirty="0">
                <a:latin typeface="Calibri"/>
                <a:cs typeface="Calibri"/>
              </a:rPr>
              <a:t>it needs </a:t>
            </a:r>
            <a:r>
              <a:rPr sz="2400" spc="-15" dirty="0">
                <a:latin typeface="Calibri"/>
                <a:cs typeface="Calibri"/>
              </a:rPr>
              <a:t>to</a:t>
            </a:r>
            <a:r>
              <a:rPr sz="2400" spc="188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be</a:t>
            </a:r>
            <a:r>
              <a:rPr lang="en-US" sz="2400" dirty="0">
                <a:latin typeface="Calibri"/>
                <a:cs typeface="Calibri"/>
              </a:rPr>
              <a:t> </a:t>
            </a:r>
            <a:r>
              <a:rPr sz="2400" b="1" i="1" spc="-11" dirty="0">
                <a:latin typeface="Calibri"/>
                <a:cs typeface="Calibri"/>
              </a:rPr>
              <a:t>collision-resistant.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503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That </a:t>
            </a:r>
            <a:r>
              <a:rPr sz="2400" spc="-11" dirty="0">
                <a:latin typeface="Calibri"/>
                <a:cs typeface="Calibri"/>
              </a:rPr>
              <a:t>just </a:t>
            </a:r>
            <a:r>
              <a:rPr sz="2400" spc="-4" dirty="0">
                <a:latin typeface="Calibri"/>
                <a:cs typeface="Calibri"/>
              </a:rPr>
              <a:t>means </a:t>
            </a:r>
            <a:r>
              <a:rPr sz="2400" spc="-19" dirty="0">
                <a:latin typeface="Calibri"/>
                <a:cs typeface="Calibri"/>
              </a:rPr>
              <a:t>it’s </a:t>
            </a:r>
            <a:r>
              <a:rPr sz="2400" spc="-8" dirty="0">
                <a:latin typeface="Calibri"/>
                <a:cs typeface="Calibri"/>
              </a:rPr>
              <a:t>impossible </a:t>
            </a:r>
            <a:r>
              <a:rPr sz="2400" spc="-4" dirty="0">
                <a:latin typeface="Calibri"/>
                <a:cs typeface="Calibri"/>
              </a:rPr>
              <a:t>in </a:t>
            </a:r>
            <a:r>
              <a:rPr sz="2400" spc="-11" dirty="0">
                <a:latin typeface="Calibri"/>
                <a:cs typeface="Calibri"/>
              </a:rPr>
              <a:t>practice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spc="-8" dirty="0">
                <a:latin typeface="Calibri"/>
                <a:cs typeface="Calibri"/>
              </a:rPr>
              <a:t>find colliding</a:t>
            </a:r>
            <a:r>
              <a:rPr sz="2400" spc="266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inputs.</a:t>
            </a:r>
            <a:endParaRPr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4203318"/>
      </p:ext>
    </p:extLst>
  </p:cSld>
  <p:clrMapOvr>
    <a:masterClrMapping/>
  </p:clrMapOvr>
  <p:transition spd="slow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8704" y="381000"/>
            <a:ext cx="7547610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23" dirty="0"/>
              <a:t>Why </a:t>
            </a:r>
            <a:r>
              <a:rPr lang="en-US" sz="4000" dirty="0"/>
              <a:t>I</a:t>
            </a:r>
            <a:r>
              <a:rPr sz="4000" dirty="0"/>
              <a:t>s </a:t>
            </a:r>
            <a:r>
              <a:rPr lang="en-US" sz="4000" spc="-8" dirty="0"/>
              <a:t>C</a:t>
            </a:r>
            <a:r>
              <a:rPr sz="4000" spc="-8" dirty="0"/>
              <a:t>ollision </a:t>
            </a:r>
            <a:r>
              <a:rPr lang="en-US" sz="4000" spc="-15" dirty="0"/>
              <a:t>R</a:t>
            </a:r>
            <a:r>
              <a:rPr sz="4000" spc="-15" dirty="0"/>
              <a:t>esistance</a:t>
            </a:r>
            <a:r>
              <a:rPr sz="4000" spc="19" dirty="0"/>
              <a:t> </a:t>
            </a:r>
            <a:r>
              <a:rPr lang="en-US" sz="4000" spc="-8" dirty="0"/>
              <a:t>U</a:t>
            </a:r>
            <a:r>
              <a:rPr sz="4000" spc="-8" dirty="0"/>
              <a:t>seful?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881060" y="1447800"/>
            <a:ext cx="8262939" cy="5122076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180975" indent="-171450">
              <a:spcBef>
                <a:spcPts val="581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If </a:t>
            </a:r>
            <a:r>
              <a:rPr sz="2800" spc="-8" dirty="0">
                <a:latin typeface="Calibri"/>
                <a:cs typeface="Calibri"/>
              </a:rPr>
              <a:t>nobody can find </a:t>
            </a:r>
            <a:r>
              <a:rPr sz="2800" spc="-4" dirty="0">
                <a:latin typeface="Calibri"/>
                <a:cs typeface="Calibri"/>
              </a:rPr>
              <a:t>X != Y such </a:t>
            </a:r>
            <a:r>
              <a:rPr sz="2800" spc="-8" dirty="0">
                <a:latin typeface="Calibri"/>
                <a:cs typeface="Calibri"/>
              </a:rPr>
              <a:t>that </a:t>
            </a:r>
            <a:r>
              <a:rPr sz="2800" spc="-4" dirty="0">
                <a:latin typeface="Calibri"/>
                <a:cs typeface="Calibri"/>
              </a:rPr>
              <a:t>Hash(X) ==</a:t>
            </a:r>
            <a:r>
              <a:rPr sz="2800" spc="139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Hash(Y),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11" dirty="0">
                <a:latin typeface="Calibri"/>
                <a:cs typeface="Calibri"/>
              </a:rPr>
              <a:t>...then we can </a:t>
            </a:r>
            <a:r>
              <a:rPr sz="2800" spc="-8" dirty="0">
                <a:latin typeface="Calibri"/>
                <a:cs typeface="Calibri"/>
              </a:rPr>
              <a:t>use </a:t>
            </a:r>
            <a:r>
              <a:rPr sz="2800" spc="-4" dirty="0">
                <a:latin typeface="Calibri"/>
                <a:cs typeface="Calibri"/>
              </a:rPr>
              <a:t>hash(X) as a kind of </a:t>
            </a:r>
            <a:r>
              <a:rPr sz="2800" b="1" i="1" spc="-8" dirty="0">
                <a:latin typeface="Calibri"/>
                <a:cs typeface="Calibri"/>
              </a:rPr>
              <a:t>message digest </a:t>
            </a:r>
            <a:r>
              <a:rPr sz="2800" spc="-4" dirty="0">
                <a:latin typeface="Calibri"/>
                <a:cs typeface="Calibri"/>
              </a:rPr>
              <a:t>of</a:t>
            </a:r>
            <a:r>
              <a:rPr sz="2800" spc="172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X.</a:t>
            </a:r>
          </a:p>
          <a:p>
            <a:pPr marL="523875" lvl="1" indent="-171450">
              <a:spcBef>
                <a:spcPts val="176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Digital signatures </a:t>
            </a:r>
            <a:r>
              <a:rPr sz="2400" dirty="0">
                <a:latin typeface="Calibri"/>
                <a:cs typeface="Calibri"/>
              </a:rPr>
              <a:t>actually </a:t>
            </a:r>
            <a:r>
              <a:rPr sz="2400" spc="-4" dirty="0">
                <a:latin typeface="Calibri"/>
                <a:cs typeface="Calibri"/>
              </a:rPr>
              <a:t>sign hash(message) </a:t>
            </a:r>
            <a:r>
              <a:rPr sz="2400" spc="-8" dirty="0">
                <a:latin typeface="Calibri"/>
                <a:cs typeface="Calibri"/>
              </a:rPr>
              <a:t>instead </a:t>
            </a:r>
            <a:r>
              <a:rPr sz="2400" spc="-4" dirty="0">
                <a:latin typeface="Calibri"/>
                <a:cs typeface="Calibri"/>
              </a:rPr>
              <a:t>of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message.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484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Nobody </a:t>
            </a:r>
            <a:r>
              <a:rPr sz="2800" spc="-8" dirty="0">
                <a:latin typeface="Calibri"/>
                <a:cs typeface="Calibri"/>
              </a:rPr>
              <a:t>can </a:t>
            </a:r>
            <a:r>
              <a:rPr sz="2800" spc="-4" dirty="0">
                <a:latin typeface="Calibri"/>
                <a:cs typeface="Calibri"/>
              </a:rPr>
              <a:t>change X without changing</a:t>
            </a:r>
            <a:r>
              <a:rPr sz="2800" spc="83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hash(X)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72"/>
              </a:spcBef>
              <a:buFont typeface="Arial"/>
              <a:buChar char="•"/>
              <a:tabLst>
                <a:tab pos="524351" algn="l"/>
              </a:tabLst>
            </a:pPr>
            <a:r>
              <a:rPr sz="2400" dirty="0">
                <a:latin typeface="Calibri"/>
                <a:cs typeface="Calibri"/>
              </a:rPr>
              <a:t>If </a:t>
            </a:r>
            <a:r>
              <a:rPr sz="2400" spc="-4" dirty="0">
                <a:latin typeface="Calibri"/>
                <a:cs typeface="Calibri"/>
              </a:rPr>
              <a:t>they </a:t>
            </a:r>
            <a:r>
              <a:rPr sz="2400" spc="-8" dirty="0">
                <a:latin typeface="Calibri"/>
                <a:cs typeface="Calibri"/>
              </a:rPr>
              <a:t>could </a:t>
            </a:r>
            <a:r>
              <a:rPr sz="2400" spc="-4" dirty="0">
                <a:latin typeface="Calibri"/>
                <a:cs typeface="Calibri"/>
              </a:rPr>
              <a:t>do that, they </a:t>
            </a:r>
            <a:r>
              <a:rPr sz="2400" spc="-8" dirty="0">
                <a:latin typeface="Calibri"/>
                <a:cs typeface="Calibri"/>
              </a:rPr>
              <a:t>can </a:t>
            </a:r>
            <a:r>
              <a:rPr sz="2400" spc="-4" dirty="0">
                <a:latin typeface="Calibri"/>
                <a:cs typeface="Calibri"/>
              </a:rPr>
              <a:t>find collisions </a:t>
            </a:r>
            <a:r>
              <a:rPr sz="2400" spc="-15" dirty="0">
                <a:latin typeface="Calibri"/>
                <a:cs typeface="Calibri"/>
              </a:rPr>
              <a:t>for</a:t>
            </a:r>
            <a:r>
              <a:rPr sz="2400" spc="-26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hash(</a:t>
            </a:r>
            <a:r>
              <a:rPr lang="en-US" sz="2400" spc="-4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)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484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hash(X) also </a:t>
            </a:r>
            <a:r>
              <a:rPr sz="2800" b="1" i="1" spc="-8" dirty="0">
                <a:latin typeface="Calibri"/>
                <a:cs typeface="Calibri"/>
              </a:rPr>
              <a:t>commits </a:t>
            </a:r>
            <a:r>
              <a:rPr sz="2800" spc="-15" dirty="0">
                <a:latin typeface="Calibri"/>
                <a:cs typeface="Calibri"/>
              </a:rPr>
              <a:t>to</a:t>
            </a:r>
            <a:r>
              <a:rPr sz="2800" spc="45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X.</a:t>
            </a:r>
            <a:endParaRPr sz="2800" dirty="0">
              <a:latin typeface="Calibri"/>
              <a:cs typeface="Calibri"/>
            </a:endParaRPr>
          </a:p>
          <a:p>
            <a:pPr marL="523875" marR="3810" lvl="1" indent="-171450">
              <a:spcBef>
                <a:spcPts val="424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4" dirty="0">
                <a:latin typeface="Calibri"/>
                <a:cs typeface="Calibri"/>
              </a:rPr>
              <a:t>Once </a:t>
            </a:r>
            <a:r>
              <a:rPr sz="2400" spc="-15" dirty="0">
                <a:latin typeface="Calibri"/>
                <a:cs typeface="Calibri"/>
              </a:rPr>
              <a:t>I’ve </a:t>
            </a:r>
            <a:r>
              <a:rPr sz="2400" spc="-4" dirty="0">
                <a:latin typeface="Calibri"/>
                <a:cs typeface="Calibri"/>
              </a:rPr>
              <a:t>seen hash(X), </a:t>
            </a:r>
            <a:r>
              <a:rPr sz="2400" spc="-34" dirty="0">
                <a:latin typeface="Calibri"/>
                <a:cs typeface="Calibri"/>
              </a:rPr>
              <a:t>later, </a:t>
            </a:r>
            <a:r>
              <a:rPr sz="2400" spc="-8" dirty="0">
                <a:latin typeface="Calibri"/>
                <a:cs typeface="Calibri"/>
              </a:rPr>
              <a:t>you can show </a:t>
            </a:r>
            <a:r>
              <a:rPr sz="2400" dirty="0">
                <a:latin typeface="Calibri"/>
                <a:cs typeface="Calibri"/>
              </a:rPr>
              <a:t>me </a:t>
            </a:r>
            <a:r>
              <a:rPr sz="2400" spc="-4" dirty="0">
                <a:latin typeface="Calibri"/>
                <a:cs typeface="Calibri"/>
              </a:rPr>
              <a:t>X, </a:t>
            </a:r>
            <a:r>
              <a:rPr sz="2400" dirty="0">
                <a:latin typeface="Calibri"/>
                <a:cs typeface="Calibri"/>
              </a:rPr>
              <a:t>and I’ll </a:t>
            </a:r>
            <a:r>
              <a:rPr sz="2400" spc="-4" dirty="0">
                <a:latin typeface="Calibri"/>
                <a:cs typeface="Calibri"/>
              </a:rPr>
              <a:t>know </a:t>
            </a:r>
            <a:r>
              <a:rPr sz="2400" spc="-15" dirty="0">
                <a:latin typeface="Calibri"/>
                <a:cs typeface="Calibri"/>
              </a:rPr>
              <a:t>it’s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8" dirty="0">
                <a:latin typeface="Calibri"/>
                <a:cs typeface="Calibri"/>
              </a:rPr>
              <a:t>value you </a:t>
            </a:r>
            <a:r>
              <a:rPr sz="2400" spc="-11" dirty="0">
                <a:latin typeface="Calibri"/>
                <a:cs typeface="Calibri"/>
              </a:rPr>
              <a:t>committed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to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135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19" dirty="0">
                <a:latin typeface="Calibri"/>
                <a:cs typeface="Calibri"/>
              </a:rPr>
              <a:t>...you </a:t>
            </a:r>
            <a:r>
              <a:rPr sz="2400" spc="-4" dirty="0">
                <a:latin typeface="Calibri"/>
                <a:cs typeface="Calibri"/>
              </a:rPr>
              <a:t>can’t </a:t>
            </a:r>
            <a:r>
              <a:rPr sz="2400" spc="-8" dirty="0">
                <a:latin typeface="Calibri"/>
                <a:cs typeface="Calibri"/>
              </a:rPr>
              <a:t>show </a:t>
            </a:r>
            <a:r>
              <a:rPr sz="2400" dirty="0">
                <a:latin typeface="Calibri"/>
                <a:cs typeface="Calibri"/>
              </a:rPr>
              <a:t>me </a:t>
            </a:r>
            <a:r>
              <a:rPr sz="2400" spc="-4" dirty="0">
                <a:latin typeface="Calibri"/>
                <a:cs typeface="Calibri"/>
              </a:rPr>
              <a:t>some other X*, because </a:t>
            </a:r>
            <a:r>
              <a:rPr sz="2400" dirty="0">
                <a:latin typeface="Calibri"/>
                <a:cs typeface="Calibri"/>
              </a:rPr>
              <a:t>it </a:t>
            </a:r>
            <a:r>
              <a:rPr sz="2400" spc="-8" dirty="0">
                <a:latin typeface="Calibri"/>
                <a:cs typeface="Calibri"/>
              </a:rPr>
              <a:t>won’t </a:t>
            </a:r>
            <a:r>
              <a:rPr sz="2400" spc="-15" dirty="0">
                <a:latin typeface="Calibri"/>
                <a:cs typeface="Calibri"/>
              </a:rPr>
              <a:t>have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4" dirty="0">
                <a:latin typeface="Calibri"/>
                <a:cs typeface="Calibri"/>
              </a:rPr>
              <a:t>same</a:t>
            </a:r>
            <a:r>
              <a:rPr sz="2400" spc="-19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hash.</a:t>
            </a:r>
            <a:endParaRPr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44981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2999" y="381000"/>
            <a:ext cx="7298437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4" dirty="0"/>
              <a:t>Building </a:t>
            </a:r>
            <a:r>
              <a:rPr lang="en-US" sz="4000" spc="-4" dirty="0"/>
              <a:t>B</a:t>
            </a:r>
            <a:r>
              <a:rPr sz="4000" spc="-4" dirty="0"/>
              <a:t>lock: Hash</a:t>
            </a:r>
            <a:r>
              <a:rPr sz="4000" spc="-23" dirty="0"/>
              <a:t> </a:t>
            </a:r>
            <a:r>
              <a:rPr lang="en-US" sz="4000" spc="-4" dirty="0"/>
              <a:t>C</a:t>
            </a:r>
            <a:r>
              <a:rPr sz="4000" spc="-4" dirty="0"/>
              <a:t>hains</a:t>
            </a:r>
            <a:endParaRPr sz="4000" dirty="0"/>
          </a:p>
        </p:txBody>
      </p:sp>
      <p:sp>
        <p:nvSpPr>
          <p:cNvPr id="3" name="object 3"/>
          <p:cNvSpPr/>
          <p:nvPr/>
        </p:nvSpPr>
        <p:spPr>
          <a:xfrm>
            <a:off x="1214248" y="2948940"/>
            <a:ext cx="7227189" cy="1369314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" name="object 4"/>
          <p:cNvSpPr txBox="1"/>
          <p:nvPr/>
        </p:nvSpPr>
        <p:spPr>
          <a:xfrm>
            <a:off x="1301066" y="4648200"/>
            <a:ext cx="698230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8" dirty="0">
                <a:latin typeface="Calibri"/>
                <a:cs typeface="Calibri"/>
              </a:rPr>
              <a:t>Figure: </a:t>
            </a:r>
            <a:r>
              <a:rPr sz="1350" dirty="0">
                <a:latin typeface="Calibri"/>
                <a:cs typeface="Calibri"/>
              </a:rPr>
              <a:t>A </a:t>
            </a:r>
            <a:r>
              <a:rPr sz="1350" spc="-4" dirty="0">
                <a:latin typeface="Calibri"/>
                <a:cs typeface="Calibri"/>
              </a:rPr>
              <a:t>sequence of </a:t>
            </a:r>
            <a:r>
              <a:rPr sz="1350" spc="-11" dirty="0">
                <a:latin typeface="Calibri"/>
                <a:cs typeface="Calibri"/>
              </a:rPr>
              <a:t>records linked </a:t>
            </a:r>
            <a:r>
              <a:rPr sz="1350" spc="-4" dirty="0">
                <a:latin typeface="Calibri"/>
                <a:cs typeface="Calibri"/>
              </a:rPr>
              <a:t>together; </a:t>
            </a:r>
            <a:r>
              <a:rPr sz="1350" dirty="0">
                <a:latin typeface="Calibri"/>
                <a:cs typeface="Calibri"/>
              </a:rPr>
              <a:t>each </a:t>
            </a:r>
            <a:r>
              <a:rPr sz="1350" spc="-11" dirty="0">
                <a:latin typeface="Calibri"/>
                <a:cs typeface="Calibri"/>
              </a:rPr>
              <a:t>record </a:t>
            </a:r>
            <a:r>
              <a:rPr sz="1350" spc="-8" dirty="0">
                <a:latin typeface="Calibri"/>
                <a:cs typeface="Calibri"/>
              </a:rPr>
              <a:t>contains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4" dirty="0">
                <a:latin typeface="Calibri"/>
                <a:cs typeface="Calibri"/>
              </a:rPr>
              <a:t>hash of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8" dirty="0">
                <a:latin typeface="Calibri"/>
                <a:cs typeface="Calibri"/>
              </a:rPr>
              <a:t>previous</a:t>
            </a:r>
            <a:r>
              <a:rPr sz="1350" spc="251" dirty="0">
                <a:latin typeface="Calibri"/>
                <a:cs typeface="Calibri"/>
              </a:rPr>
              <a:t> </a:t>
            </a:r>
            <a:r>
              <a:rPr sz="1350" spc="-11" dirty="0">
                <a:latin typeface="Calibri"/>
                <a:cs typeface="Calibri"/>
              </a:rPr>
              <a:t>record.</a:t>
            </a:r>
            <a:endParaRPr sz="135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7876039"/>
      </p:ext>
    </p:extLst>
  </p:cSld>
  <p:clrMapOvr>
    <a:masterClrMapping/>
  </p:clrMapOvr>
  <p:transition spd="slow"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8705" y="299383"/>
            <a:ext cx="7593266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19" dirty="0"/>
              <a:t>What’s </a:t>
            </a:r>
            <a:r>
              <a:rPr sz="4000" dirty="0"/>
              <a:t>a </a:t>
            </a:r>
            <a:r>
              <a:rPr lang="en-US" sz="4000" dirty="0"/>
              <a:t>H</a:t>
            </a:r>
            <a:r>
              <a:rPr sz="4000" dirty="0"/>
              <a:t>ash</a:t>
            </a:r>
            <a:r>
              <a:rPr sz="4000" spc="-26" dirty="0"/>
              <a:t> </a:t>
            </a:r>
            <a:r>
              <a:rPr lang="en-US" sz="4000" spc="-4" dirty="0"/>
              <a:t>C</a:t>
            </a:r>
            <a:r>
              <a:rPr sz="4000" spc="-4" dirty="0"/>
              <a:t>hain?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1068705" y="1676400"/>
            <a:ext cx="7496175" cy="1039034"/>
          </a:xfrm>
          <a:prstGeom prst="rect">
            <a:avLst/>
          </a:prstGeom>
        </p:spPr>
        <p:txBody>
          <a:bodyPr vert="horz" wrap="square" lIns="0" tIns="41433" rIns="0" bIns="0" rtlCol="0">
            <a:spAutoFit/>
          </a:bodyPr>
          <a:lstStyle/>
          <a:p>
            <a:pPr marL="180975" marR="3810" indent="-171450" algn="just">
              <a:lnSpc>
                <a:spcPct val="90000"/>
              </a:lnSpc>
              <a:spcBef>
                <a:spcPts val="326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4" dirty="0">
                <a:latin typeface="Calibri"/>
                <a:cs typeface="Calibri"/>
              </a:rPr>
              <a:t>A </a:t>
            </a:r>
            <a:r>
              <a:rPr sz="2400" i="1" spc="-4" dirty="0">
                <a:latin typeface="Calibri"/>
                <a:cs typeface="Calibri"/>
              </a:rPr>
              <a:t>hash chain </a:t>
            </a:r>
            <a:r>
              <a:rPr sz="2400" spc="-4" dirty="0">
                <a:latin typeface="Calibri"/>
                <a:cs typeface="Calibri"/>
              </a:rPr>
              <a:t>is a </a:t>
            </a:r>
            <a:r>
              <a:rPr sz="2400" spc="-8" dirty="0">
                <a:latin typeface="Calibri"/>
                <a:cs typeface="Calibri"/>
              </a:rPr>
              <a:t>sequence </a:t>
            </a:r>
            <a:r>
              <a:rPr sz="2400" spc="-4" dirty="0">
                <a:latin typeface="Calibri"/>
                <a:cs typeface="Calibri"/>
              </a:rPr>
              <a:t>of </a:t>
            </a:r>
            <a:r>
              <a:rPr sz="2400" spc="-15" dirty="0">
                <a:latin typeface="Calibri"/>
                <a:cs typeface="Calibri"/>
              </a:rPr>
              <a:t>records </a:t>
            </a:r>
            <a:r>
              <a:rPr sz="2400" spc="-4" dirty="0">
                <a:latin typeface="Calibri"/>
                <a:cs typeface="Calibri"/>
              </a:rPr>
              <a:t>in which each </a:t>
            </a:r>
            <a:r>
              <a:rPr sz="2400" spc="-15" dirty="0">
                <a:latin typeface="Calibri"/>
                <a:cs typeface="Calibri"/>
              </a:rPr>
              <a:t>record </a:t>
            </a:r>
            <a:r>
              <a:rPr sz="2400" spc="-11" dirty="0">
                <a:latin typeface="Calibri"/>
                <a:cs typeface="Calibri"/>
              </a:rPr>
              <a:t>contains </a:t>
            </a:r>
            <a:r>
              <a:rPr sz="2400" spc="-4" dirty="0">
                <a:latin typeface="Calibri"/>
                <a:cs typeface="Calibri"/>
              </a:rPr>
              <a:t>the </a:t>
            </a:r>
            <a:r>
              <a:rPr sz="2400" spc="-8" dirty="0">
                <a:latin typeface="Calibri"/>
                <a:cs typeface="Calibri"/>
              </a:rPr>
              <a:t>hash </a:t>
            </a:r>
            <a:r>
              <a:rPr sz="2400" spc="-4" dirty="0">
                <a:latin typeface="Calibri"/>
                <a:cs typeface="Calibri"/>
              </a:rPr>
              <a:t>of the </a:t>
            </a:r>
            <a:r>
              <a:rPr sz="2400" spc="-11" dirty="0">
                <a:latin typeface="Calibri"/>
                <a:cs typeface="Calibri"/>
              </a:rPr>
              <a:t>previous </a:t>
            </a:r>
            <a:r>
              <a:rPr sz="2400" spc="-15" dirty="0">
                <a:latin typeface="Calibri"/>
                <a:cs typeface="Calibri"/>
              </a:rPr>
              <a:t>record </a:t>
            </a:r>
            <a:r>
              <a:rPr sz="2400" spc="-4" dirty="0">
                <a:latin typeface="Calibri"/>
                <a:cs typeface="Calibri"/>
              </a:rPr>
              <a:t>in the chain, and the </a:t>
            </a:r>
            <a:r>
              <a:rPr sz="2400" spc="-8" dirty="0">
                <a:latin typeface="Calibri"/>
                <a:cs typeface="Calibri"/>
              </a:rPr>
              <a:t>hash </a:t>
            </a:r>
            <a:r>
              <a:rPr sz="2400" spc="-4" dirty="0">
                <a:latin typeface="Calibri"/>
                <a:cs typeface="Calibri"/>
              </a:rPr>
              <a:t>of </a:t>
            </a:r>
            <a:r>
              <a:rPr sz="2400" dirty="0">
                <a:latin typeface="Calibri"/>
                <a:cs typeface="Calibri"/>
              </a:rPr>
              <a:t>all </a:t>
            </a:r>
            <a:r>
              <a:rPr sz="2400" spc="-4" dirty="0">
                <a:latin typeface="Calibri"/>
                <a:cs typeface="Calibri"/>
              </a:rPr>
              <a:t>the  </a:t>
            </a:r>
            <a:r>
              <a:rPr sz="2400" spc="-11" dirty="0">
                <a:latin typeface="Calibri"/>
                <a:cs typeface="Calibri"/>
              </a:rPr>
              <a:t>current </a:t>
            </a:r>
            <a:r>
              <a:rPr sz="2400" spc="-30" dirty="0">
                <a:latin typeface="Calibri"/>
                <a:cs typeface="Calibri"/>
              </a:rPr>
              <a:t>record’s</a:t>
            </a:r>
            <a:r>
              <a:rPr sz="2400" spc="38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contents.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4248" y="3643883"/>
            <a:ext cx="7227189" cy="1369314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 txBox="1"/>
          <p:nvPr/>
        </p:nvSpPr>
        <p:spPr>
          <a:xfrm>
            <a:off x="1430847" y="5202328"/>
            <a:ext cx="698230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8" dirty="0">
                <a:latin typeface="Calibri"/>
                <a:cs typeface="Calibri"/>
              </a:rPr>
              <a:t>Figure: </a:t>
            </a:r>
            <a:r>
              <a:rPr sz="1350" dirty="0">
                <a:latin typeface="Calibri"/>
                <a:cs typeface="Calibri"/>
              </a:rPr>
              <a:t>A </a:t>
            </a:r>
            <a:r>
              <a:rPr sz="1350" spc="-4" dirty="0">
                <a:latin typeface="Calibri"/>
                <a:cs typeface="Calibri"/>
              </a:rPr>
              <a:t>sequence of </a:t>
            </a:r>
            <a:r>
              <a:rPr sz="1350" spc="-11" dirty="0">
                <a:latin typeface="Calibri"/>
                <a:cs typeface="Calibri"/>
              </a:rPr>
              <a:t>records linked </a:t>
            </a:r>
            <a:r>
              <a:rPr sz="1350" spc="-4" dirty="0">
                <a:latin typeface="Calibri"/>
                <a:cs typeface="Calibri"/>
              </a:rPr>
              <a:t>together; </a:t>
            </a:r>
            <a:r>
              <a:rPr sz="1350" dirty="0">
                <a:latin typeface="Calibri"/>
                <a:cs typeface="Calibri"/>
              </a:rPr>
              <a:t>each </a:t>
            </a:r>
            <a:r>
              <a:rPr sz="1350" spc="-11" dirty="0">
                <a:latin typeface="Calibri"/>
                <a:cs typeface="Calibri"/>
              </a:rPr>
              <a:t>record </a:t>
            </a:r>
            <a:r>
              <a:rPr sz="1350" spc="-8" dirty="0">
                <a:latin typeface="Calibri"/>
                <a:cs typeface="Calibri"/>
              </a:rPr>
              <a:t>contains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4" dirty="0">
                <a:latin typeface="Calibri"/>
                <a:cs typeface="Calibri"/>
              </a:rPr>
              <a:t>hash of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8" dirty="0">
                <a:latin typeface="Calibri"/>
                <a:cs typeface="Calibri"/>
              </a:rPr>
              <a:t>previous</a:t>
            </a:r>
            <a:r>
              <a:rPr sz="1350" spc="251" dirty="0">
                <a:latin typeface="Calibri"/>
                <a:cs typeface="Calibri"/>
              </a:rPr>
              <a:t> </a:t>
            </a:r>
            <a:r>
              <a:rPr sz="1350" spc="-11" dirty="0">
                <a:latin typeface="Calibri"/>
                <a:cs typeface="Calibri"/>
              </a:rPr>
              <a:t>record.</a:t>
            </a:r>
            <a:endParaRPr sz="135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014232"/>
      </p:ext>
    </p:extLst>
  </p:cSld>
  <p:clrMapOvr>
    <a:masterClrMapping/>
  </p:clrMapOvr>
  <p:transition spd="slow"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9276" y="304800"/>
            <a:ext cx="6292298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8" dirty="0"/>
              <a:t>What </a:t>
            </a:r>
            <a:r>
              <a:rPr lang="en-US" sz="4000" dirty="0"/>
              <a:t>D</a:t>
            </a:r>
            <a:r>
              <a:rPr sz="4000" dirty="0"/>
              <a:t>oes </a:t>
            </a:r>
            <a:r>
              <a:rPr lang="en-US" sz="4000" spc="-8" dirty="0"/>
              <a:t>T</a:t>
            </a:r>
            <a:r>
              <a:rPr sz="4000" spc="-8" dirty="0"/>
              <a:t>hat </a:t>
            </a:r>
            <a:r>
              <a:rPr lang="en-US" sz="4000" dirty="0"/>
              <a:t>B</a:t>
            </a:r>
            <a:r>
              <a:rPr sz="4000" dirty="0"/>
              <a:t>uy</a:t>
            </a:r>
            <a:r>
              <a:rPr sz="4000" spc="-19" dirty="0"/>
              <a:t> </a:t>
            </a:r>
            <a:r>
              <a:rPr lang="en-US" sz="4000" dirty="0"/>
              <a:t>U</a:t>
            </a:r>
            <a:r>
              <a:rPr sz="4000" dirty="0"/>
              <a:t>s?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22903" y="1676400"/>
            <a:ext cx="7750493" cy="1864774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180975" indent="-171450">
              <a:spcBef>
                <a:spcPts val="581"/>
              </a:spcBef>
              <a:buFont typeface="Arial"/>
              <a:buChar char="•"/>
              <a:tabLst>
                <a:tab pos="180975" algn="l"/>
              </a:tabLst>
            </a:pPr>
            <a:r>
              <a:rPr sz="2100" spc="-38" dirty="0">
                <a:latin typeface="Calibri"/>
                <a:cs typeface="Calibri"/>
              </a:rPr>
              <a:t>We’re </a:t>
            </a:r>
            <a:r>
              <a:rPr sz="2100" spc="-8" dirty="0">
                <a:latin typeface="Calibri"/>
                <a:cs typeface="Calibri"/>
              </a:rPr>
              <a:t>using </a:t>
            </a:r>
            <a:r>
              <a:rPr sz="2100" spc="-4" dirty="0">
                <a:latin typeface="Calibri"/>
                <a:cs typeface="Calibri"/>
              </a:rPr>
              <a:t>a </a:t>
            </a:r>
            <a:r>
              <a:rPr sz="2100" spc="-8" dirty="0">
                <a:latin typeface="Calibri"/>
                <a:cs typeface="Calibri"/>
              </a:rPr>
              <a:t>cryptographic </a:t>
            </a:r>
            <a:r>
              <a:rPr sz="2100" spc="-4" dirty="0">
                <a:latin typeface="Calibri"/>
                <a:cs typeface="Calibri"/>
              </a:rPr>
              <a:t>hash </a:t>
            </a:r>
            <a:r>
              <a:rPr sz="2100" spc="-8" dirty="0">
                <a:latin typeface="Calibri"/>
                <a:cs typeface="Calibri"/>
              </a:rPr>
              <a:t>function </a:t>
            </a:r>
            <a:r>
              <a:rPr sz="2100" spc="-23" dirty="0">
                <a:latin typeface="Calibri"/>
                <a:cs typeface="Calibri"/>
              </a:rPr>
              <a:t>like</a:t>
            </a:r>
            <a:r>
              <a:rPr sz="2100" spc="150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SHA256.</a:t>
            </a:r>
            <a:endParaRPr sz="2100" dirty="0">
              <a:latin typeface="Calibri"/>
              <a:cs typeface="Calibri"/>
            </a:endParaRPr>
          </a:p>
          <a:p>
            <a:pPr marL="180975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sz="2100" spc="-8" dirty="0">
                <a:latin typeface="Calibri"/>
                <a:cs typeface="Calibri"/>
              </a:rPr>
              <a:t>That </a:t>
            </a:r>
            <a:r>
              <a:rPr sz="2100" spc="-4" dirty="0">
                <a:latin typeface="Calibri"/>
                <a:cs typeface="Calibri"/>
              </a:rPr>
              <a:t>means </a:t>
            </a:r>
            <a:r>
              <a:rPr sz="2100" spc="-8" dirty="0">
                <a:latin typeface="Calibri"/>
                <a:cs typeface="Calibri"/>
              </a:rPr>
              <a:t>nobody can find two inputs </a:t>
            </a:r>
            <a:r>
              <a:rPr sz="2100" spc="-4" dirty="0">
                <a:latin typeface="Calibri"/>
                <a:cs typeface="Calibri"/>
              </a:rPr>
              <a:t>with the </a:t>
            </a:r>
            <a:r>
              <a:rPr sz="2100" spc="-8" dirty="0">
                <a:latin typeface="Calibri"/>
                <a:cs typeface="Calibri"/>
              </a:rPr>
              <a:t>same hash</a:t>
            </a:r>
            <a:r>
              <a:rPr sz="2100" spc="191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value.</a:t>
            </a:r>
            <a:endParaRPr sz="2100" dirty="0">
              <a:latin typeface="Calibri"/>
              <a:cs typeface="Calibri"/>
            </a:endParaRPr>
          </a:p>
          <a:p>
            <a:pPr marL="180975" indent="-171450">
              <a:spcBef>
                <a:spcPts val="495"/>
              </a:spcBef>
              <a:buFont typeface="Arial"/>
              <a:buChar char="•"/>
              <a:tabLst>
                <a:tab pos="180975" algn="l"/>
              </a:tabLst>
            </a:pPr>
            <a:r>
              <a:rPr sz="2100" spc="-4" dirty="0">
                <a:latin typeface="Calibri"/>
                <a:cs typeface="Calibri"/>
              </a:rPr>
              <a:t>...and </a:t>
            </a:r>
            <a:r>
              <a:rPr sz="2100" b="1" spc="-8" dirty="0">
                <a:latin typeface="Calibri"/>
                <a:cs typeface="Calibri"/>
              </a:rPr>
              <a:t>that </a:t>
            </a:r>
            <a:r>
              <a:rPr sz="2100" spc="-4" dirty="0">
                <a:latin typeface="Calibri"/>
                <a:cs typeface="Calibri"/>
              </a:rPr>
              <a:t>means </a:t>
            </a:r>
            <a:r>
              <a:rPr sz="2100" spc="-8" dirty="0">
                <a:latin typeface="Calibri"/>
                <a:cs typeface="Calibri"/>
              </a:rPr>
              <a:t>that </a:t>
            </a:r>
            <a:r>
              <a:rPr sz="2100" spc="-15" dirty="0">
                <a:latin typeface="Calibri"/>
                <a:cs typeface="Calibri"/>
              </a:rPr>
              <a:t>record </a:t>
            </a:r>
            <a:r>
              <a:rPr sz="2100" spc="-4" dirty="0">
                <a:latin typeface="Calibri"/>
                <a:cs typeface="Calibri"/>
              </a:rPr>
              <a:t>N </a:t>
            </a:r>
            <a:r>
              <a:rPr sz="2100" spc="-11" dirty="0">
                <a:latin typeface="Calibri"/>
                <a:cs typeface="Calibri"/>
              </a:rPr>
              <a:t>contains </a:t>
            </a:r>
            <a:r>
              <a:rPr sz="2100" spc="-4" dirty="0">
                <a:latin typeface="Calibri"/>
                <a:cs typeface="Calibri"/>
              </a:rPr>
              <a:t>a </a:t>
            </a:r>
            <a:r>
              <a:rPr sz="2100" b="1" spc="-8" dirty="0">
                <a:latin typeface="Calibri"/>
                <a:cs typeface="Calibri"/>
              </a:rPr>
              <a:t>commitment </a:t>
            </a:r>
            <a:r>
              <a:rPr sz="2100" spc="-15" dirty="0">
                <a:latin typeface="Calibri"/>
                <a:cs typeface="Calibri"/>
              </a:rPr>
              <a:t>to record</a:t>
            </a:r>
            <a:r>
              <a:rPr sz="2100" spc="172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N-1</a:t>
            </a:r>
            <a:endParaRPr sz="2100" dirty="0">
              <a:latin typeface="Calibri"/>
              <a:cs typeface="Calibri"/>
            </a:endParaRPr>
          </a:p>
          <a:p>
            <a:pPr marL="180975" marR="671513" indent="-171450">
              <a:lnSpc>
                <a:spcPts val="2265"/>
              </a:lnSpc>
              <a:spcBef>
                <a:spcPts val="788"/>
              </a:spcBef>
              <a:buFont typeface="Arial"/>
              <a:buChar char="•"/>
              <a:tabLst>
                <a:tab pos="180975" algn="l"/>
              </a:tabLst>
            </a:pPr>
            <a:r>
              <a:rPr sz="2100" spc="-11" dirty="0">
                <a:latin typeface="Calibri"/>
                <a:cs typeface="Calibri"/>
              </a:rPr>
              <a:t>...which contains </a:t>
            </a:r>
            <a:r>
              <a:rPr sz="2100" spc="-4" dirty="0">
                <a:latin typeface="Calibri"/>
                <a:cs typeface="Calibri"/>
              </a:rPr>
              <a:t>a </a:t>
            </a:r>
            <a:r>
              <a:rPr sz="2100" spc="-11" dirty="0">
                <a:latin typeface="Calibri"/>
                <a:cs typeface="Calibri"/>
              </a:rPr>
              <a:t>commitment </a:t>
            </a:r>
            <a:r>
              <a:rPr sz="2100" spc="-15" dirty="0">
                <a:latin typeface="Calibri"/>
                <a:cs typeface="Calibri"/>
              </a:rPr>
              <a:t>to record </a:t>
            </a:r>
            <a:r>
              <a:rPr sz="2100" spc="-8" dirty="0">
                <a:latin typeface="Calibri"/>
                <a:cs typeface="Calibri"/>
              </a:rPr>
              <a:t>N-2, </a:t>
            </a:r>
            <a:r>
              <a:rPr sz="2100" spc="-4" dirty="0">
                <a:latin typeface="Calibri"/>
                <a:cs typeface="Calibri"/>
              </a:rPr>
              <a:t>which </a:t>
            </a:r>
            <a:r>
              <a:rPr sz="2100" spc="-11" dirty="0">
                <a:latin typeface="Calibri"/>
                <a:cs typeface="Calibri"/>
              </a:rPr>
              <a:t>contains </a:t>
            </a:r>
            <a:r>
              <a:rPr sz="2100" spc="-4" dirty="0">
                <a:latin typeface="Calibri"/>
                <a:cs typeface="Calibri"/>
              </a:rPr>
              <a:t>a  </a:t>
            </a:r>
            <a:r>
              <a:rPr sz="2100" spc="-11" dirty="0">
                <a:latin typeface="Calibri"/>
                <a:cs typeface="Calibri"/>
              </a:rPr>
              <a:t>commitment </a:t>
            </a:r>
            <a:r>
              <a:rPr sz="2100" spc="-15" dirty="0">
                <a:latin typeface="Calibri"/>
                <a:cs typeface="Calibri"/>
              </a:rPr>
              <a:t>to record </a:t>
            </a:r>
            <a:r>
              <a:rPr sz="2100" spc="-4" dirty="0">
                <a:latin typeface="Calibri"/>
                <a:cs typeface="Calibri"/>
              </a:rPr>
              <a:t>N-3, and so</a:t>
            </a:r>
            <a:r>
              <a:rPr sz="2100" spc="101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on.</a:t>
            </a:r>
            <a:endParaRPr sz="2100" dirty="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9200" y="4191000"/>
            <a:ext cx="7227189" cy="1369314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 txBox="1"/>
          <p:nvPr/>
        </p:nvSpPr>
        <p:spPr>
          <a:xfrm>
            <a:off x="1341643" y="5867400"/>
            <a:ext cx="698230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8" dirty="0">
                <a:latin typeface="Calibri"/>
                <a:cs typeface="Calibri"/>
              </a:rPr>
              <a:t>Figure: </a:t>
            </a:r>
            <a:r>
              <a:rPr sz="1350" dirty="0">
                <a:latin typeface="Calibri"/>
                <a:cs typeface="Calibri"/>
              </a:rPr>
              <a:t>A </a:t>
            </a:r>
            <a:r>
              <a:rPr sz="1350" spc="-4" dirty="0">
                <a:latin typeface="Calibri"/>
                <a:cs typeface="Calibri"/>
              </a:rPr>
              <a:t>sequence of </a:t>
            </a:r>
            <a:r>
              <a:rPr sz="1350" spc="-11" dirty="0">
                <a:latin typeface="Calibri"/>
                <a:cs typeface="Calibri"/>
              </a:rPr>
              <a:t>records linked </a:t>
            </a:r>
            <a:r>
              <a:rPr sz="1350" spc="-4" dirty="0">
                <a:latin typeface="Calibri"/>
                <a:cs typeface="Calibri"/>
              </a:rPr>
              <a:t>together; </a:t>
            </a:r>
            <a:r>
              <a:rPr sz="1350" dirty="0">
                <a:latin typeface="Calibri"/>
                <a:cs typeface="Calibri"/>
              </a:rPr>
              <a:t>each </a:t>
            </a:r>
            <a:r>
              <a:rPr sz="1350" spc="-11" dirty="0">
                <a:latin typeface="Calibri"/>
                <a:cs typeface="Calibri"/>
              </a:rPr>
              <a:t>record </a:t>
            </a:r>
            <a:r>
              <a:rPr sz="1350" spc="-8" dirty="0">
                <a:latin typeface="Calibri"/>
                <a:cs typeface="Calibri"/>
              </a:rPr>
              <a:t>contains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4" dirty="0">
                <a:latin typeface="Calibri"/>
                <a:cs typeface="Calibri"/>
              </a:rPr>
              <a:t>hash of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8" dirty="0">
                <a:latin typeface="Calibri"/>
                <a:cs typeface="Calibri"/>
              </a:rPr>
              <a:t>previous</a:t>
            </a:r>
            <a:r>
              <a:rPr sz="1350" spc="251" dirty="0">
                <a:latin typeface="Calibri"/>
                <a:cs typeface="Calibri"/>
              </a:rPr>
              <a:t> </a:t>
            </a:r>
            <a:r>
              <a:rPr sz="1350" spc="-11" dirty="0">
                <a:latin typeface="Calibri"/>
                <a:cs typeface="Calibri"/>
              </a:rPr>
              <a:t>record.</a:t>
            </a:r>
            <a:endParaRPr sz="135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4490579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199" y="228600"/>
            <a:ext cx="8913495" cy="984724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lnSpc>
                <a:spcPts val="3761"/>
              </a:lnSpc>
              <a:spcBef>
                <a:spcPts val="79"/>
              </a:spcBef>
            </a:pPr>
            <a:r>
              <a:rPr sz="3600" spc="-15" dirty="0"/>
              <a:t>Warm-up:</a:t>
            </a:r>
            <a:endParaRPr sz="3600" dirty="0"/>
          </a:p>
          <a:p>
            <a:pPr marL="9525">
              <a:lnSpc>
                <a:spcPts val="3761"/>
              </a:lnSpc>
            </a:pPr>
            <a:r>
              <a:rPr sz="3600" spc="-4" dirty="0"/>
              <a:t>Alice </a:t>
            </a:r>
            <a:r>
              <a:rPr sz="3600" spc="4" dirty="0"/>
              <a:t>and </a:t>
            </a:r>
            <a:r>
              <a:rPr sz="3600" spc="-4" dirty="0"/>
              <a:t>Bob </a:t>
            </a:r>
            <a:r>
              <a:rPr lang="en-US" sz="3600" spc="-15" dirty="0"/>
              <a:t>W</a:t>
            </a:r>
            <a:r>
              <a:rPr sz="3600" spc="-15" dirty="0"/>
              <a:t>ant </a:t>
            </a:r>
            <a:r>
              <a:rPr sz="3600" spc="-23" dirty="0"/>
              <a:t>to </a:t>
            </a:r>
            <a:r>
              <a:rPr lang="en-US" sz="3600" spc="-15" dirty="0"/>
              <a:t>P</a:t>
            </a:r>
            <a:r>
              <a:rPr sz="3600" spc="-15" dirty="0"/>
              <a:t>lay </a:t>
            </a:r>
            <a:r>
              <a:rPr lang="en-US" sz="3600" spc="-4" dirty="0"/>
              <a:t>C</a:t>
            </a:r>
            <a:r>
              <a:rPr sz="3600" spc="-4" dirty="0"/>
              <a:t>hess </a:t>
            </a:r>
            <a:r>
              <a:rPr sz="3600" spc="-11" dirty="0"/>
              <a:t>by</a:t>
            </a:r>
            <a:r>
              <a:rPr sz="3600" spc="19" dirty="0"/>
              <a:t> </a:t>
            </a:r>
            <a:r>
              <a:rPr lang="en-US" sz="3600" spc="-4" dirty="0"/>
              <a:t>M</a:t>
            </a:r>
            <a:r>
              <a:rPr sz="3600" spc="-4" dirty="0"/>
              <a:t>ail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990600" y="1905000"/>
            <a:ext cx="8380095" cy="3960219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180975" indent="-171450">
              <a:spcBef>
                <a:spcPts val="581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Alice sends Bob “1</a:t>
            </a:r>
            <a:r>
              <a:rPr sz="2800" spc="53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e4”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506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Bob </a:t>
            </a:r>
            <a:r>
              <a:rPr sz="2800" spc="-8" dirty="0">
                <a:latin typeface="Calibri"/>
                <a:cs typeface="Calibri"/>
              </a:rPr>
              <a:t>sends </a:t>
            </a:r>
            <a:r>
              <a:rPr sz="2800" spc="-4" dirty="0">
                <a:latin typeface="Calibri"/>
                <a:cs typeface="Calibri"/>
              </a:rPr>
              <a:t>back “1 ...</a:t>
            </a:r>
            <a:r>
              <a:rPr sz="2800" spc="75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e5”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495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Alice </a:t>
            </a:r>
            <a:r>
              <a:rPr sz="2800" spc="-8" dirty="0">
                <a:latin typeface="Calibri"/>
                <a:cs typeface="Calibri"/>
              </a:rPr>
              <a:t>sends </a:t>
            </a:r>
            <a:r>
              <a:rPr sz="2800" spc="-4" dirty="0">
                <a:latin typeface="Calibri"/>
                <a:cs typeface="Calibri"/>
              </a:rPr>
              <a:t>Bob “2</a:t>
            </a:r>
            <a:r>
              <a:rPr sz="2800" spc="53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Nf3”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499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...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26"/>
              </a:spcBef>
              <a:buFont typeface="Arial"/>
              <a:buChar char="•"/>
            </a:pPr>
            <a:endParaRPr sz="3600" dirty="0">
              <a:latin typeface="Times New Roman"/>
              <a:cs typeface="Times New Roman"/>
            </a:endParaRPr>
          </a:p>
          <a:p>
            <a:pPr marL="180975" indent="-171450">
              <a:buFont typeface="Arial"/>
              <a:buChar char="•"/>
              <a:tabLst>
                <a:tab pos="180975" algn="l"/>
              </a:tabLst>
            </a:pPr>
            <a:r>
              <a:rPr sz="2800" spc="-11" dirty="0">
                <a:latin typeface="Calibri"/>
                <a:cs typeface="Calibri"/>
              </a:rPr>
              <a:t>Each </a:t>
            </a:r>
            <a:r>
              <a:rPr sz="2800" spc="-4" dirty="0">
                <a:latin typeface="Calibri"/>
                <a:cs typeface="Calibri"/>
              </a:rPr>
              <a:t>of these messages is one </a:t>
            </a:r>
            <a:r>
              <a:rPr sz="2800" spc="-8" dirty="0">
                <a:latin typeface="Calibri"/>
                <a:cs typeface="Calibri"/>
              </a:rPr>
              <a:t>move </a:t>
            </a:r>
            <a:r>
              <a:rPr sz="2800" spc="-4" dirty="0">
                <a:latin typeface="Calibri"/>
                <a:cs typeface="Calibri"/>
              </a:rPr>
              <a:t>in the</a:t>
            </a:r>
            <a:r>
              <a:rPr sz="2800" spc="56" dirty="0">
                <a:latin typeface="Calibri"/>
                <a:cs typeface="Calibri"/>
              </a:rPr>
              <a:t> </a:t>
            </a:r>
            <a:r>
              <a:rPr sz="2800" spc="-11" dirty="0">
                <a:latin typeface="Calibri"/>
                <a:cs typeface="Calibri"/>
              </a:rPr>
              <a:t>game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26"/>
              </a:spcBef>
              <a:buFont typeface="Arial"/>
              <a:buChar char="•"/>
            </a:pPr>
            <a:endParaRPr sz="3600" dirty="0">
              <a:latin typeface="Times New Roman"/>
              <a:cs typeface="Times New Roman"/>
            </a:endParaRPr>
          </a:p>
          <a:p>
            <a:pPr marL="180975" indent="-171450">
              <a:buFont typeface="Arial"/>
              <a:buChar char="•"/>
              <a:tabLst>
                <a:tab pos="180975" algn="l"/>
              </a:tabLst>
            </a:pPr>
            <a:r>
              <a:rPr sz="2800" spc="-15" dirty="0">
                <a:latin typeface="Calibri"/>
                <a:cs typeface="Calibri"/>
              </a:rPr>
              <a:t>What’s </a:t>
            </a:r>
            <a:r>
              <a:rPr sz="2800" spc="-4" dirty="0">
                <a:latin typeface="Calibri"/>
                <a:cs typeface="Calibri"/>
              </a:rPr>
              <a:t>necessary </a:t>
            </a:r>
            <a:r>
              <a:rPr sz="2800" spc="-19" dirty="0">
                <a:latin typeface="Calibri"/>
                <a:cs typeface="Calibri"/>
              </a:rPr>
              <a:t>for </a:t>
            </a:r>
            <a:r>
              <a:rPr sz="2800" spc="-4" dirty="0">
                <a:latin typeface="Calibri"/>
                <a:cs typeface="Calibri"/>
              </a:rPr>
              <a:t>them </a:t>
            </a:r>
            <a:r>
              <a:rPr sz="2800" spc="-15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be able </a:t>
            </a:r>
            <a:r>
              <a:rPr sz="2800" spc="-11" dirty="0">
                <a:latin typeface="Calibri"/>
                <a:cs typeface="Calibri"/>
              </a:rPr>
              <a:t>to </a:t>
            </a:r>
            <a:r>
              <a:rPr sz="2800" spc="-15" dirty="0">
                <a:latin typeface="Calibri"/>
                <a:cs typeface="Calibri"/>
              </a:rPr>
              <a:t>play </a:t>
            </a:r>
            <a:r>
              <a:rPr sz="2800" spc="-4" dirty="0">
                <a:latin typeface="Calibri"/>
                <a:cs typeface="Calibri"/>
              </a:rPr>
              <a:t>the</a:t>
            </a:r>
            <a:r>
              <a:rPr sz="2800" spc="124" dirty="0">
                <a:latin typeface="Calibri"/>
                <a:cs typeface="Calibri"/>
              </a:rPr>
              <a:t> </a:t>
            </a:r>
            <a:r>
              <a:rPr sz="2800" spc="-11" dirty="0">
                <a:latin typeface="Calibri"/>
                <a:cs typeface="Calibri"/>
              </a:rPr>
              <a:t>game?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2050" name="Picture 2" descr="The Queen's Gambit Poster">
            <a:extLst>
              <a:ext uri="{FF2B5EF4-FFF2-40B4-BE49-F238E27FC236}">
                <a16:creationId xmlns:a16="http://schemas.microsoft.com/office/drawing/2014/main" id="{D877F425-1995-4853-88C0-4D7AA7DE5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524000"/>
            <a:ext cx="173355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443490"/>
      </p:ext>
    </p:extLst>
  </p:cSld>
  <p:clrMapOvr>
    <a:masterClrMapping/>
  </p:clrMapOvr>
  <p:transition spd="slow"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6800" y="6019800"/>
            <a:ext cx="773668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8" dirty="0">
                <a:latin typeface="Calibri"/>
                <a:cs typeface="Calibri"/>
              </a:rPr>
              <a:t>Figure: </a:t>
            </a:r>
            <a:r>
              <a:rPr sz="1350" dirty="0">
                <a:latin typeface="Calibri"/>
                <a:cs typeface="Calibri"/>
              </a:rPr>
              <a:t>A change </a:t>
            </a:r>
            <a:r>
              <a:rPr sz="1350" spc="-4" dirty="0">
                <a:latin typeface="Calibri"/>
                <a:cs typeface="Calibri"/>
              </a:rPr>
              <a:t>in one </a:t>
            </a:r>
            <a:r>
              <a:rPr sz="1350" spc="-11" dirty="0">
                <a:latin typeface="Calibri"/>
                <a:cs typeface="Calibri"/>
              </a:rPr>
              <a:t>record </a:t>
            </a:r>
            <a:r>
              <a:rPr sz="1350" spc="-4" dirty="0">
                <a:latin typeface="Calibri"/>
                <a:cs typeface="Calibri"/>
              </a:rPr>
              <a:t>in </a:t>
            </a:r>
            <a:r>
              <a:rPr sz="1350" dirty="0">
                <a:latin typeface="Calibri"/>
                <a:cs typeface="Calibri"/>
              </a:rPr>
              <a:t>the hash chain </a:t>
            </a:r>
            <a:r>
              <a:rPr sz="1350" spc="-11" dirty="0">
                <a:latin typeface="Calibri"/>
                <a:cs typeface="Calibri"/>
              </a:rPr>
              <a:t>propagates forward </a:t>
            </a:r>
            <a:r>
              <a:rPr sz="1350" spc="-8" dirty="0">
                <a:latin typeface="Calibri"/>
                <a:cs typeface="Calibri"/>
              </a:rPr>
              <a:t>to </a:t>
            </a:r>
            <a:r>
              <a:rPr sz="1350" dirty="0">
                <a:latin typeface="Calibri"/>
                <a:cs typeface="Calibri"/>
              </a:rPr>
              <a:t>change the </a:t>
            </a:r>
            <a:r>
              <a:rPr sz="1350" spc="-4" dirty="0">
                <a:latin typeface="Calibri"/>
                <a:cs typeface="Calibri"/>
              </a:rPr>
              <a:t>hashes in all </a:t>
            </a:r>
            <a:r>
              <a:rPr sz="1350" spc="-8" dirty="0">
                <a:latin typeface="Calibri"/>
                <a:cs typeface="Calibri"/>
              </a:rPr>
              <a:t>future</a:t>
            </a:r>
            <a:r>
              <a:rPr sz="1350" spc="240" dirty="0">
                <a:latin typeface="Calibri"/>
                <a:cs typeface="Calibri"/>
              </a:rPr>
              <a:t> </a:t>
            </a:r>
            <a:r>
              <a:rPr sz="1350" spc="-11" dirty="0">
                <a:latin typeface="Calibri"/>
                <a:cs typeface="Calibri"/>
              </a:rPr>
              <a:t>records.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6800" y="533400"/>
            <a:ext cx="7586166" cy="514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25906"/>
      </p:ext>
    </p:extLst>
  </p:cSld>
  <p:clrMapOvr>
    <a:masterClrMapping/>
  </p:clrMapOvr>
  <p:transition spd="slow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5112" y="381000"/>
            <a:ext cx="4896622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4" dirty="0"/>
              <a:t>The </a:t>
            </a:r>
            <a:r>
              <a:rPr lang="en-US" sz="4000" dirty="0"/>
              <a:t>B</a:t>
            </a:r>
            <a:r>
              <a:rPr sz="4000" dirty="0"/>
              <a:t>lock</a:t>
            </a:r>
            <a:r>
              <a:rPr sz="4000" spc="-45" dirty="0"/>
              <a:t> </a:t>
            </a:r>
            <a:r>
              <a:rPr lang="en-US" sz="4000" dirty="0"/>
              <a:t>C</a:t>
            </a:r>
            <a:r>
              <a:rPr sz="4000" dirty="0"/>
              <a:t>hain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81017" y="4673015"/>
            <a:ext cx="6073216" cy="635110"/>
          </a:xfrm>
          <a:prstGeom prst="rect">
            <a:avLst/>
          </a:prstGeom>
        </p:spPr>
        <p:txBody>
          <a:bodyPr vert="horz" wrap="square" lIns="0" tIns="44768" rIns="0" bIns="0" rtlCol="0">
            <a:spAutoFit/>
          </a:bodyPr>
          <a:lstStyle/>
          <a:p>
            <a:pPr marL="230029" marR="3810" indent="-220504">
              <a:lnSpc>
                <a:spcPts val="2273"/>
              </a:lnSpc>
              <a:spcBef>
                <a:spcPts val="353"/>
              </a:spcBef>
              <a:buSzPct val="44642"/>
              <a:buFont typeface="Wingdings"/>
              <a:buChar char=""/>
              <a:tabLst>
                <a:tab pos="230029" algn="l"/>
                <a:tab pos="230505" algn="l"/>
              </a:tabLst>
            </a:pPr>
            <a:r>
              <a:rPr sz="2400" spc="-11" dirty="0">
                <a:latin typeface="Calibri"/>
                <a:cs typeface="Calibri"/>
              </a:rPr>
              <a:t>Each </a:t>
            </a:r>
            <a:r>
              <a:rPr sz="2400" spc="-8" dirty="0">
                <a:latin typeface="Calibri"/>
                <a:cs typeface="Calibri"/>
              </a:rPr>
              <a:t>block </a:t>
            </a:r>
            <a:r>
              <a:rPr sz="2400" spc="-4" dirty="0">
                <a:latin typeface="Calibri"/>
                <a:cs typeface="Calibri"/>
              </a:rPr>
              <a:t>in the chain </a:t>
            </a:r>
            <a:r>
              <a:rPr sz="2400" i="1" spc="-8" dirty="0">
                <a:latin typeface="Calibri"/>
                <a:cs typeface="Calibri"/>
              </a:rPr>
              <a:t>commits </a:t>
            </a:r>
            <a:r>
              <a:rPr sz="2400" spc="-15" dirty="0">
                <a:latin typeface="Calibri"/>
                <a:cs typeface="Calibri"/>
              </a:rPr>
              <a:t>to </a:t>
            </a:r>
            <a:r>
              <a:rPr sz="2400" dirty="0">
                <a:latin typeface="Calibri"/>
                <a:cs typeface="Calibri"/>
              </a:rPr>
              <a:t>all </a:t>
            </a:r>
            <a:r>
              <a:rPr sz="2400" spc="-11" dirty="0">
                <a:latin typeface="Calibri"/>
                <a:cs typeface="Calibri"/>
              </a:rPr>
              <a:t>previous  </a:t>
            </a:r>
            <a:r>
              <a:rPr sz="2400" spc="-8" dirty="0">
                <a:latin typeface="Calibri"/>
                <a:cs typeface="Calibri"/>
              </a:rPr>
              <a:t>blocks </a:t>
            </a:r>
            <a:r>
              <a:rPr sz="2400" spc="-4" dirty="0">
                <a:latin typeface="Calibri"/>
                <a:cs typeface="Calibri"/>
              </a:rPr>
              <a:t>and</a:t>
            </a:r>
            <a:r>
              <a:rPr sz="2400" spc="26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transactions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36570" y="3236590"/>
            <a:ext cx="11906" cy="11906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0" y="0"/>
                </a:moveTo>
                <a:lnTo>
                  <a:pt x="15538" y="1570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/>
          <p:nvPr/>
        </p:nvSpPr>
        <p:spPr>
          <a:xfrm>
            <a:off x="3698120" y="3236588"/>
            <a:ext cx="50483" cy="46196"/>
          </a:xfrm>
          <a:custGeom>
            <a:avLst/>
            <a:gdLst/>
            <a:ahLst/>
            <a:cxnLst/>
            <a:rect l="l" t="t" r="r" b="b"/>
            <a:pathLst>
              <a:path w="67310" h="61594">
                <a:moveTo>
                  <a:pt x="0" y="0"/>
                </a:moveTo>
                <a:lnTo>
                  <a:pt x="66803" y="61426"/>
                </a:lnTo>
              </a:path>
            </a:pathLst>
          </a:custGeom>
          <a:ln w="645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3664267" y="3236588"/>
            <a:ext cx="84296" cy="85248"/>
          </a:xfrm>
          <a:custGeom>
            <a:avLst/>
            <a:gdLst/>
            <a:ahLst/>
            <a:cxnLst/>
            <a:rect l="l" t="t" r="r" b="b"/>
            <a:pathLst>
              <a:path w="112395" h="113664">
                <a:moveTo>
                  <a:pt x="0" y="0"/>
                </a:moveTo>
                <a:lnTo>
                  <a:pt x="111943" y="113145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/>
          <p:nvPr/>
        </p:nvSpPr>
        <p:spPr>
          <a:xfrm>
            <a:off x="3630752" y="3236589"/>
            <a:ext cx="117634" cy="119063"/>
          </a:xfrm>
          <a:custGeom>
            <a:avLst/>
            <a:gdLst/>
            <a:ahLst/>
            <a:cxnLst/>
            <a:rect l="l" t="t" r="r" b="b"/>
            <a:pathLst>
              <a:path w="156845" h="158750">
                <a:moveTo>
                  <a:pt x="0" y="0"/>
                </a:moveTo>
                <a:lnTo>
                  <a:pt x="156629" y="158525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" name="object 8"/>
          <p:cNvSpPr/>
          <p:nvPr/>
        </p:nvSpPr>
        <p:spPr>
          <a:xfrm>
            <a:off x="3592032" y="3236589"/>
            <a:ext cx="156209" cy="153353"/>
          </a:xfrm>
          <a:custGeom>
            <a:avLst/>
            <a:gdLst/>
            <a:ahLst/>
            <a:cxnLst/>
            <a:rect l="l" t="t" r="r" b="b"/>
            <a:pathLst>
              <a:path w="208279" h="204470">
                <a:moveTo>
                  <a:pt x="0" y="0"/>
                </a:moveTo>
                <a:lnTo>
                  <a:pt x="208257" y="204031"/>
                </a:lnTo>
              </a:path>
            </a:pathLst>
          </a:custGeom>
          <a:ln w="64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3558448" y="3236589"/>
            <a:ext cx="190024" cy="192405"/>
          </a:xfrm>
          <a:custGeom>
            <a:avLst/>
            <a:gdLst/>
            <a:ahLst/>
            <a:cxnLst/>
            <a:rect l="l" t="t" r="r" b="b"/>
            <a:pathLst>
              <a:path w="253364" h="256539">
                <a:moveTo>
                  <a:pt x="0" y="0"/>
                </a:moveTo>
                <a:lnTo>
                  <a:pt x="253034" y="255973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3524650" y="3236591"/>
            <a:ext cx="223838" cy="226219"/>
          </a:xfrm>
          <a:custGeom>
            <a:avLst/>
            <a:gdLst/>
            <a:ahLst/>
            <a:cxnLst/>
            <a:rect l="l" t="t" r="r" b="b"/>
            <a:pathLst>
              <a:path w="298450" h="301625">
                <a:moveTo>
                  <a:pt x="0" y="0"/>
                </a:moveTo>
                <a:lnTo>
                  <a:pt x="298095" y="30136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3486179" y="3236591"/>
            <a:ext cx="262414" cy="260509"/>
          </a:xfrm>
          <a:custGeom>
            <a:avLst/>
            <a:gdLst/>
            <a:ahLst/>
            <a:cxnLst/>
            <a:rect l="l" t="t" r="r" b="b"/>
            <a:pathLst>
              <a:path w="349885" h="347345">
                <a:moveTo>
                  <a:pt x="0" y="0"/>
                </a:moveTo>
                <a:lnTo>
                  <a:pt x="349393" y="346813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3452381" y="3236591"/>
            <a:ext cx="296228" cy="299561"/>
          </a:xfrm>
          <a:custGeom>
            <a:avLst/>
            <a:gdLst/>
            <a:ahLst/>
            <a:cxnLst/>
            <a:rect l="l" t="t" r="r" b="b"/>
            <a:pathLst>
              <a:path w="394970" h="399414">
                <a:moveTo>
                  <a:pt x="0" y="0"/>
                </a:moveTo>
                <a:lnTo>
                  <a:pt x="394454" y="398805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3418800" y="3236589"/>
            <a:ext cx="329565" cy="333375"/>
          </a:xfrm>
          <a:custGeom>
            <a:avLst/>
            <a:gdLst/>
            <a:ahLst/>
            <a:cxnLst/>
            <a:rect l="l" t="t" r="r" b="b"/>
            <a:pathLst>
              <a:path w="439420" h="444500">
                <a:moveTo>
                  <a:pt x="0" y="0"/>
                </a:moveTo>
                <a:lnTo>
                  <a:pt x="439231" y="444189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/>
          <p:nvPr/>
        </p:nvSpPr>
        <p:spPr>
          <a:xfrm>
            <a:off x="3380327" y="3236589"/>
            <a:ext cx="368141" cy="367665"/>
          </a:xfrm>
          <a:custGeom>
            <a:avLst/>
            <a:gdLst/>
            <a:ahLst/>
            <a:cxnLst/>
            <a:rect l="l" t="t" r="r" b="b"/>
            <a:pathLst>
              <a:path w="490854" h="490220">
                <a:moveTo>
                  <a:pt x="0" y="0"/>
                </a:moveTo>
                <a:lnTo>
                  <a:pt x="490530" y="48962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" name="object 15"/>
          <p:cNvSpPr/>
          <p:nvPr/>
        </p:nvSpPr>
        <p:spPr>
          <a:xfrm>
            <a:off x="3346530" y="3236591"/>
            <a:ext cx="401955" cy="406241"/>
          </a:xfrm>
          <a:custGeom>
            <a:avLst/>
            <a:gdLst/>
            <a:ahLst/>
            <a:cxnLst/>
            <a:rect l="l" t="t" r="r" b="b"/>
            <a:pathLst>
              <a:path w="535939" h="541654">
                <a:moveTo>
                  <a:pt x="0" y="0"/>
                </a:moveTo>
                <a:lnTo>
                  <a:pt x="535591" y="541359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" name="object 16"/>
          <p:cNvSpPr/>
          <p:nvPr/>
        </p:nvSpPr>
        <p:spPr>
          <a:xfrm>
            <a:off x="3312949" y="3236588"/>
            <a:ext cx="425291" cy="430530"/>
          </a:xfrm>
          <a:custGeom>
            <a:avLst/>
            <a:gdLst/>
            <a:ahLst/>
            <a:cxnLst/>
            <a:rect l="l" t="t" r="r" b="b"/>
            <a:pathLst>
              <a:path w="567054" h="574039">
                <a:moveTo>
                  <a:pt x="0" y="0"/>
                </a:moveTo>
                <a:lnTo>
                  <a:pt x="566939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object 17"/>
          <p:cNvSpPr/>
          <p:nvPr/>
        </p:nvSpPr>
        <p:spPr>
          <a:xfrm>
            <a:off x="3274259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72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object 18"/>
          <p:cNvSpPr/>
          <p:nvPr/>
        </p:nvSpPr>
        <p:spPr>
          <a:xfrm>
            <a:off x="3240676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31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9" name="object 19"/>
          <p:cNvSpPr/>
          <p:nvPr/>
        </p:nvSpPr>
        <p:spPr>
          <a:xfrm>
            <a:off x="3206881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65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0" name="object 20"/>
          <p:cNvSpPr/>
          <p:nvPr/>
        </p:nvSpPr>
        <p:spPr>
          <a:xfrm>
            <a:off x="3168407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3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1" name="object 21"/>
          <p:cNvSpPr/>
          <p:nvPr/>
        </p:nvSpPr>
        <p:spPr>
          <a:xfrm>
            <a:off x="3134611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2" name="object 22"/>
          <p:cNvSpPr/>
          <p:nvPr/>
        </p:nvSpPr>
        <p:spPr>
          <a:xfrm>
            <a:off x="3101028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3" name="object 23"/>
          <p:cNvSpPr/>
          <p:nvPr/>
        </p:nvSpPr>
        <p:spPr>
          <a:xfrm>
            <a:off x="3067233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4" name="object 24"/>
          <p:cNvSpPr/>
          <p:nvPr/>
        </p:nvSpPr>
        <p:spPr>
          <a:xfrm>
            <a:off x="3028767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72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5" name="object 25"/>
          <p:cNvSpPr/>
          <p:nvPr/>
        </p:nvSpPr>
        <p:spPr>
          <a:xfrm>
            <a:off x="2995176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6" name="object 26"/>
          <p:cNvSpPr/>
          <p:nvPr/>
        </p:nvSpPr>
        <p:spPr>
          <a:xfrm>
            <a:off x="2961380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7" name="object 27"/>
          <p:cNvSpPr/>
          <p:nvPr/>
        </p:nvSpPr>
        <p:spPr>
          <a:xfrm>
            <a:off x="2922917" y="3236588"/>
            <a:ext cx="430054" cy="430530"/>
          </a:xfrm>
          <a:custGeom>
            <a:avLst/>
            <a:gdLst/>
            <a:ahLst/>
            <a:cxnLst/>
            <a:rect l="l" t="t" r="r" b="b"/>
            <a:pathLst>
              <a:path w="573404" h="574039">
                <a:moveTo>
                  <a:pt x="0" y="0"/>
                </a:moveTo>
                <a:lnTo>
                  <a:pt x="573402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8" name="object 28"/>
          <p:cNvSpPr/>
          <p:nvPr/>
        </p:nvSpPr>
        <p:spPr>
          <a:xfrm>
            <a:off x="2889119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09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9" name="object 29"/>
          <p:cNvSpPr/>
          <p:nvPr/>
        </p:nvSpPr>
        <p:spPr>
          <a:xfrm>
            <a:off x="2855533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3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0" name="object 30"/>
          <p:cNvSpPr/>
          <p:nvPr/>
        </p:nvSpPr>
        <p:spPr>
          <a:xfrm>
            <a:off x="2817063" y="3236588"/>
            <a:ext cx="430054" cy="430530"/>
          </a:xfrm>
          <a:custGeom>
            <a:avLst/>
            <a:gdLst/>
            <a:ahLst/>
            <a:cxnLst/>
            <a:rect l="l" t="t" r="r" b="b"/>
            <a:pathLst>
              <a:path w="573404" h="574039">
                <a:moveTo>
                  <a:pt x="0" y="0"/>
                </a:moveTo>
                <a:lnTo>
                  <a:pt x="573404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" name="object 31"/>
          <p:cNvSpPr/>
          <p:nvPr/>
        </p:nvSpPr>
        <p:spPr>
          <a:xfrm>
            <a:off x="2783264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2" name="object 32"/>
          <p:cNvSpPr/>
          <p:nvPr/>
        </p:nvSpPr>
        <p:spPr>
          <a:xfrm>
            <a:off x="2783266" y="3270618"/>
            <a:ext cx="391954" cy="396240"/>
          </a:xfrm>
          <a:custGeom>
            <a:avLst/>
            <a:gdLst/>
            <a:ahLst/>
            <a:cxnLst/>
            <a:rect l="l" t="t" r="r" b="b"/>
            <a:pathLst>
              <a:path w="522604" h="528320">
                <a:moveTo>
                  <a:pt x="0" y="0"/>
                </a:moveTo>
                <a:lnTo>
                  <a:pt x="522152" y="52816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3" name="object 33"/>
          <p:cNvSpPr/>
          <p:nvPr/>
        </p:nvSpPr>
        <p:spPr>
          <a:xfrm>
            <a:off x="2783264" y="3309672"/>
            <a:ext cx="358140" cy="357188"/>
          </a:xfrm>
          <a:custGeom>
            <a:avLst/>
            <a:gdLst/>
            <a:ahLst/>
            <a:cxnLst/>
            <a:rect l="l" t="t" r="r" b="b"/>
            <a:pathLst>
              <a:path w="477520" h="476250">
                <a:moveTo>
                  <a:pt x="0" y="0"/>
                </a:moveTo>
                <a:lnTo>
                  <a:pt x="477317" y="476094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4" name="object 34"/>
          <p:cNvSpPr/>
          <p:nvPr/>
        </p:nvSpPr>
        <p:spPr>
          <a:xfrm>
            <a:off x="2783265" y="3343704"/>
            <a:ext cx="319563" cy="323374"/>
          </a:xfrm>
          <a:custGeom>
            <a:avLst/>
            <a:gdLst/>
            <a:ahLst/>
            <a:cxnLst/>
            <a:rect l="l" t="t" r="r" b="b"/>
            <a:pathLst>
              <a:path w="426085" h="431164">
                <a:moveTo>
                  <a:pt x="0" y="0"/>
                </a:moveTo>
                <a:lnTo>
                  <a:pt x="426074" y="43072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5" name="object 35"/>
          <p:cNvSpPr/>
          <p:nvPr/>
        </p:nvSpPr>
        <p:spPr>
          <a:xfrm>
            <a:off x="2783266" y="3377743"/>
            <a:ext cx="286226" cy="289084"/>
          </a:xfrm>
          <a:custGeom>
            <a:avLst/>
            <a:gdLst/>
            <a:ahLst/>
            <a:cxnLst/>
            <a:rect l="l" t="t" r="r" b="b"/>
            <a:pathLst>
              <a:path w="381635" h="385445">
                <a:moveTo>
                  <a:pt x="0" y="0"/>
                </a:moveTo>
                <a:lnTo>
                  <a:pt x="381015" y="38533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6" name="object 36"/>
          <p:cNvSpPr/>
          <p:nvPr/>
        </p:nvSpPr>
        <p:spPr>
          <a:xfrm>
            <a:off x="2783266" y="3416798"/>
            <a:ext cx="251936" cy="250031"/>
          </a:xfrm>
          <a:custGeom>
            <a:avLst/>
            <a:gdLst/>
            <a:ahLst/>
            <a:cxnLst/>
            <a:rect l="l" t="t" r="r" b="b"/>
            <a:pathLst>
              <a:path w="335914" h="333375">
                <a:moveTo>
                  <a:pt x="0" y="0"/>
                </a:moveTo>
                <a:lnTo>
                  <a:pt x="335875" y="333263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7" name="object 37"/>
          <p:cNvSpPr/>
          <p:nvPr/>
        </p:nvSpPr>
        <p:spPr>
          <a:xfrm>
            <a:off x="2783266" y="3450826"/>
            <a:ext cx="213836" cy="216218"/>
          </a:xfrm>
          <a:custGeom>
            <a:avLst/>
            <a:gdLst/>
            <a:ahLst/>
            <a:cxnLst/>
            <a:rect l="l" t="t" r="r" b="b"/>
            <a:pathLst>
              <a:path w="285114" h="288289">
                <a:moveTo>
                  <a:pt x="0" y="0"/>
                </a:moveTo>
                <a:lnTo>
                  <a:pt x="284656" y="28789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8" name="object 38"/>
          <p:cNvSpPr/>
          <p:nvPr/>
        </p:nvSpPr>
        <p:spPr>
          <a:xfrm>
            <a:off x="2780843" y="3482441"/>
            <a:ext cx="184756" cy="1867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graphicFrame>
        <p:nvGraphicFramePr>
          <p:cNvPr id="39" name="object 39"/>
          <p:cNvGraphicFramePr>
            <a:graphicFrameLocks noGrp="1"/>
          </p:cNvGraphicFramePr>
          <p:nvPr/>
        </p:nvGraphicFramePr>
        <p:xfrm>
          <a:off x="2775587" y="2296289"/>
          <a:ext cx="969169" cy="1367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9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60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60"/>
                        </a:spcBef>
                      </a:pPr>
                      <a:r>
                        <a:rPr sz="1200" spc="10" dirty="0">
                          <a:latin typeface="Arial"/>
                          <a:cs typeface="Arial"/>
                        </a:rPr>
                        <a:t>Hash</a:t>
                      </a:r>
                      <a:r>
                        <a:rPr sz="1200" spc="15" baseline="-27777" dirty="0">
                          <a:latin typeface="Arial"/>
                          <a:cs typeface="Arial"/>
                        </a:rPr>
                        <a:t>10</a:t>
                      </a:r>
                      <a:endParaRPr sz="1200" baseline="-27777">
                        <a:latin typeface="Arial"/>
                        <a:cs typeface="Arial"/>
                      </a:endParaRPr>
                    </a:p>
                  </a:txBody>
                  <a:tcPr marL="0" marR="0" marT="158115" marB="0">
                    <a:lnL w="9525">
                      <a:solidFill>
                        <a:srgbClr val="0000FF"/>
                      </a:solidFill>
                      <a:prstDash val="solid"/>
                    </a:lnL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072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1200" i="1" spc="-15" dirty="0">
                          <a:latin typeface="Arial"/>
                          <a:cs typeface="Arial"/>
                        </a:rPr>
                        <a:t>Nonce</a:t>
                      </a:r>
                      <a:r>
                        <a:rPr sz="1200" i="1" spc="-22" baseline="-27777" dirty="0">
                          <a:latin typeface="Arial"/>
                          <a:cs typeface="Arial"/>
                        </a:rPr>
                        <a:t>11</a:t>
                      </a:r>
                      <a:endParaRPr sz="1200" baseline="-27777" dirty="0">
                        <a:latin typeface="Arial"/>
                        <a:cs typeface="Arial"/>
                      </a:endParaRPr>
                    </a:p>
                  </a:txBody>
                  <a:tcPr marL="0" marR="0" marT="128588" marB="0">
                    <a:lnL w="9525">
                      <a:solidFill>
                        <a:srgbClr val="808080"/>
                      </a:solidFill>
                      <a:prstDash val="solid"/>
                    </a:lnL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893">
                <a:tc>
                  <a:txBody>
                    <a:bodyPr/>
                    <a:lstStyle/>
                    <a:p>
                      <a:pPr marL="307975">
                        <a:lnSpc>
                          <a:spcPts val="1639"/>
                        </a:lnSpc>
                        <a:spcBef>
                          <a:spcPts val="1000"/>
                        </a:spcBef>
                      </a:pPr>
                      <a:r>
                        <a:rPr sz="1200" b="1" spc="5" dirty="0">
                          <a:latin typeface="Arial"/>
                          <a:cs typeface="Arial"/>
                        </a:rPr>
                        <a:t>Trans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859790">
                        <a:lnSpc>
                          <a:spcPts val="860"/>
                        </a:lnSpc>
                      </a:pPr>
                      <a:r>
                        <a:rPr sz="700" b="1" spc="-75" dirty="0">
                          <a:latin typeface="Arial"/>
                          <a:cs typeface="Arial"/>
                        </a:rPr>
                        <a:t>11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9525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80808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0" name="object 40"/>
          <p:cNvSpPr/>
          <p:nvPr/>
        </p:nvSpPr>
        <p:spPr>
          <a:xfrm>
            <a:off x="3813431" y="2299716"/>
            <a:ext cx="59531" cy="1428750"/>
          </a:xfrm>
          <a:custGeom>
            <a:avLst/>
            <a:gdLst/>
            <a:ahLst/>
            <a:cxnLst/>
            <a:rect l="l" t="t" r="r" b="b"/>
            <a:pathLst>
              <a:path w="79375" h="1905000">
                <a:moveTo>
                  <a:pt x="7492" y="0"/>
                </a:moveTo>
                <a:lnTo>
                  <a:pt x="0" y="0"/>
                </a:lnTo>
                <a:lnTo>
                  <a:pt x="0" y="141224"/>
                </a:lnTo>
                <a:lnTo>
                  <a:pt x="4063" y="141224"/>
                </a:lnTo>
                <a:lnTo>
                  <a:pt x="6857" y="141477"/>
                </a:lnTo>
                <a:lnTo>
                  <a:pt x="17272" y="153288"/>
                </a:lnTo>
                <a:lnTo>
                  <a:pt x="18287" y="155194"/>
                </a:lnTo>
                <a:lnTo>
                  <a:pt x="18923" y="157479"/>
                </a:lnTo>
                <a:lnTo>
                  <a:pt x="19557" y="160020"/>
                </a:lnTo>
                <a:lnTo>
                  <a:pt x="20065" y="162687"/>
                </a:lnTo>
                <a:lnTo>
                  <a:pt x="20447" y="165608"/>
                </a:lnTo>
                <a:lnTo>
                  <a:pt x="21081" y="168528"/>
                </a:lnTo>
                <a:lnTo>
                  <a:pt x="21716" y="171831"/>
                </a:lnTo>
                <a:lnTo>
                  <a:pt x="21970" y="175387"/>
                </a:lnTo>
                <a:lnTo>
                  <a:pt x="22351" y="179324"/>
                </a:lnTo>
                <a:lnTo>
                  <a:pt x="22987" y="183514"/>
                </a:lnTo>
                <a:lnTo>
                  <a:pt x="23622" y="192404"/>
                </a:lnTo>
                <a:lnTo>
                  <a:pt x="24511" y="202437"/>
                </a:lnTo>
                <a:lnTo>
                  <a:pt x="25145" y="213487"/>
                </a:lnTo>
                <a:lnTo>
                  <a:pt x="25526" y="225298"/>
                </a:lnTo>
                <a:lnTo>
                  <a:pt x="26162" y="238378"/>
                </a:lnTo>
                <a:lnTo>
                  <a:pt x="26669" y="269621"/>
                </a:lnTo>
                <a:lnTo>
                  <a:pt x="27315" y="325374"/>
                </a:lnTo>
                <a:lnTo>
                  <a:pt x="29210" y="504316"/>
                </a:lnTo>
                <a:lnTo>
                  <a:pt x="29590" y="606806"/>
                </a:lnTo>
                <a:lnTo>
                  <a:pt x="30267" y="654685"/>
                </a:lnTo>
                <a:lnTo>
                  <a:pt x="30861" y="693165"/>
                </a:lnTo>
                <a:lnTo>
                  <a:pt x="32765" y="763524"/>
                </a:lnTo>
                <a:lnTo>
                  <a:pt x="35560" y="817626"/>
                </a:lnTo>
                <a:lnTo>
                  <a:pt x="39029" y="862076"/>
                </a:lnTo>
                <a:lnTo>
                  <a:pt x="43687" y="901191"/>
                </a:lnTo>
                <a:lnTo>
                  <a:pt x="52831" y="951738"/>
                </a:lnTo>
                <a:lnTo>
                  <a:pt x="56261" y="966342"/>
                </a:lnTo>
                <a:lnTo>
                  <a:pt x="54101" y="974851"/>
                </a:lnTo>
                <a:lnTo>
                  <a:pt x="51562" y="983996"/>
                </a:lnTo>
                <a:lnTo>
                  <a:pt x="49402" y="993775"/>
                </a:lnTo>
                <a:lnTo>
                  <a:pt x="47498" y="1004442"/>
                </a:lnTo>
                <a:lnTo>
                  <a:pt x="45338" y="1015873"/>
                </a:lnTo>
                <a:lnTo>
                  <a:pt x="43687" y="1027938"/>
                </a:lnTo>
                <a:lnTo>
                  <a:pt x="41782" y="1041019"/>
                </a:lnTo>
                <a:lnTo>
                  <a:pt x="40258" y="1054735"/>
                </a:lnTo>
                <a:lnTo>
                  <a:pt x="36194" y="1102995"/>
                </a:lnTo>
                <a:lnTo>
                  <a:pt x="33908" y="1141729"/>
                </a:lnTo>
                <a:lnTo>
                  <a:pt x="32130" y="1185417"/>
                </a:lnTo>
                <a:lnTo>
                  <a:pt x="31495" y="1209548"/>
                </a:lnTo>
                <a:lnTo>
                  <a:pt x="30855" y="1231773"/>
                </a:lnTo>
                <a:lnTo>
                  <a:pt x="30479" y="1259459"/>
                </a:lnTo>
                <a:lnTo>
                  <a:pt x="29844" y="1334770"/>
                </a:lnTo>
                <a:lnTo>
                  <a:pt x="29210" y="1559433"/>
                </a:lnTo>
                <a:lnTo>
                  <a:pt x="29210" y="1590675"/>
                </a:lnTo>
                <a:lnTo>
                  <a:pt x="28955" y="1619123"/>
                </a:lnTo>
                <a:lnTo>
                  <a:pt x="27939" y="1666621"/>
                </a:lnTo>
                <a:lnTo>
                  <a:pt x="26162" y="1710055"/>
                </a:lnTo>
                <a:lnTo>
                  <a:pt x="25780" y="1716278"/>
                </a:lnTo>
                <a:lnTo>
                  <a:pt x="20700" y="1746250"/>
                </a:lnTo>
                <a:lnTo>
                  <a:pt x="19812" y="1749425"/>
                </a:lnTo>
                <a:lnTo>
                  <a:pt x="18923" y="1752092"/>
                </a:lnTo>
                <a:lnTo>
                  <a:pt x="17652" y="1754378"/>
                </a:lnTo>
                <a:lnTo>
                  <a:pt x="15366" y="1758569"/>
                </a:lnTo>
                <a:lnTo>
                  <a:pt x="12573" y="1761236"/>
                </a:lnTo>
                <a:lnTo>
                  <a:pt x="9778" y="1763141"/>
                </a:lnTo>
                <a:lnTo>
                  <a:pt x="6350" y="1763776"/>
                </a:lnTo>
                <a:lnTo>
                  <a:pt x="2158" y="1763776"/>
                </a:lnTo>
                <a:lnTo>
                  <a:pt x="2158" y="1904619"/>
                </a:lnTo>
                <a:lnTo>
                  <a:pt x="9778" y="1904619"/>
                </a:lnTo>
                <a:lnTo>
                  <a:pt x="12953" y="1904364"/>
                </a:lnTo>
                <a:lnTo>
                  <a:pt x="33908" y="1871726"/>
                </a:lnTo>
                <a:lnTo>
                  <a:pt x="35813" y="1864614"/>
                </a:lnTo>
                <a:lnTo>
                  <a:pt x="41528" y="1826768"/>
                </a:lnTo>
                <a:lnTo>
                  <a:pt x="45592" y="1781048"/>
                </a:lnTo>
                <a:lnTo>
                  <a:pt x="47751" y="1742694"/>
                </a:lnTo>
                <a:lnTo>
                  <a:pt x="48767" y="1722120"/>
                </a:lnTo>
                <a:lnTo>
                  <a:pt x="50926" y="1654302"/>
                </a:lnTo>
                <a:lnTo>
                  <a:pt x="51576" y="1559433"/>
                </a:lnTo>
                <a:lnTo>
                  <a:pt x="51942" y="1415669"/>
                </a:lnTo>
                <a:lnTo>
                  <a:pt x="51942" y="1331214"/>
                </a:lnTo>
                <a:lnTo>
                  <a:pt x="52841" y="1231391"/>
                </a:lnTo>
                <a:lnTo>
                  <a:pt x="53466" y="1205991"/>
                </a:lnTo>
                <a:lnTo>
                  <a:pt x="53720" y="1184148"/>
                </a:lnTo>
                <a:lnTo>
                  <a:pt x="54355" y="1165606"/>
                </a:lnTo>
                <a:lnTo>
                  <a:pt x="55372" y="1149603"/>
                </a:lnTo>
                <a:lnTo>
                  <a:pt x="56006" y="1134617"/>
                </a:lnTo>
                <a:lnTo>
                  <a:pt x="56895" y="1120521"/>
                </a:lnTo>
                <a:lnTo>
                  <a:pt x="58165" y="1107566"/>
                </a:lnTo>
                <a:lnTo>
                  <a:pt x="59181" y="1095756"/>
                </a:lnTo>
                <a:lnTo>
                  <a:pt x="60705" y="1084707"/>
                </a:lnTo>
                <a:lnTo>
                  <a:pt x="68579" y="1044956"/>
                </a:lnTo>
                <a:lnTo>
                  <a:pt x="78993" y="1029970"/>
                </a:lnTo>
                <a:lnTo>
                  <a:pt x="78993" y="888746"/>
                </a:lnTo>
                <a:lnTo>
                  <a:pt x="63500" y="853821"/>
                </a:lnTo>
                <a:lnTo>
                  <a:pt x="58165" y="811529"/>
                </a:lnTo>
                <a:lnTo>
                  <a:pt x="57276" y="798449"/>
                </a:lnTo>
                <a:lnTo>
                  <a:pt x="56261" y="784098"/>
                </a:lnTo>
                <a:lnTo>
                  <a:pt x="54101" y="733551"/>
                </a:lnTo>
                <a:lnTo>
                  <a:pt x="52197" y="654685"/>
                </a:lnTo>
                <a:lnTo>
                  <a:pt x="51307" y="583564"/>
                </a:lnTo>
                <a:lnTo>
                  <a:pt x="49392" y="324358"/>
                </a:lnTo>
                <a:lnTo>
                  <a:pt x="48767" y="263144"/>
                </a:lnTo>
                <a:lnTo>
                  <a:pt x="47751" y="217424"/>
                </a:lnTo>
                <a:lnTo>
                  <a:pt x="47116" y="198500"/>
                </a:lnTo>
                <a:lnTo>
                  <a:pt x="46445" y="179324"/>
                </a:lnTo>
                <a:lnTo>
                  <a:pt x="45950" y="162687"/>
                </a:lnTo>
                <a:lnTo>
                  <a:pt x="44957" y="146431"/>
                </a:lnTo>
                <a:lnTo>
                  <a:pt x="44068" y="130048"/>
                </a:lnTo>
                <a:lnTo>
                  <a:pt x="42799" y="114426"/>
                </a:lnTo>
                <a:lnTo>
                  <a:pt x="41528" y="99440"/>
                </a:lnTo>
                <a:lnTo>
                  <a:pt x="38735" y="74675"/>
                </a:lnTo>
                <a:lnTo>
                  <a:pt x="37718" y="65150"/>
                </a:lnTo>
                <a:lnTo>
                  <a:pt x="36194" y="56387"/>
                </a:lnTo>
                <a:lnTo>
                  <a:pt x="34925" y="48260"/>
                </a:lnTo>
                <a:lnTo>
                  <a:pt x="33274" y="40766"/>
                </a:lnTo>
                <a:lnTo>
                  <a:pt x="17017" y="2921"/>
                </a:lnTo>
                <a:lnTo>
                  <a:pt x="10667" y="381"/>
                </a:lnTo>
                <a:lnTo>
                  <a:pt x="74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1" name="object 41"/>
          <p:cNvSpPr txBox="1"/>
          <p:nvPr/>
        </p:nvSpPr>
        <p:spPr>
          <a:xfrm>
            <a:off x="3896964" y="2828067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040886" y="2520316"/>
            <a:ext cx="271463" cy="500063"/>
          </a:xfrm>
          <a:custGeom>
            <a:avLst/>
            <a:gdLst/>
            <a:ahLst/>
            <a:cxnLst/>
            <a:rect l="l" t="t" r="r" b="b"/>
            <a:pathLst>
              <a:path w="361950" h="666750">
                <a:moveTo>
                  <a:pt x="174371" y="653922"/>
                </a:moveTo>
                <a:lnTo>
                  <a:pt x="0" y="653922"/>
                </a:lnTo>
                <a:lnTo>
                  <a:pt x="0" y="666622"/>
                </a:lnTo>
                <a:lnTo>
                  <a:pt x="184276" y="666622"/>
                </a:lnTo>
                <a:lnTo>
                  <a:pt x="187071" y="663701"/>
                </a:lnTo>
                <a:lnTo>
                  <a:pt x="187071" y="660272"/>
                </a:lnTo>
                <a:lnTo>
                  <a:pt x="174371" y="660272"/>
                </a:lnTo>
                <a:lnTo>
                  <a:pt x="174371" y="653922"/>
                </a:lnTo>
                <a:close/>
              </a:path>
              <a:path w="361950" h="666750">
                <a:moveTo>
                  <a:pt x="285241" y="31750"/>
                </a:moveTo>
                <a:lnTo>
                  <a:pt x="177291" y="31750"/>
                </a:lnTo>
                <a:lnTo>
                  <a:pt x="174371" y="34543"/>
                </a:lnTo>
                <a:lnTo>
                  <a:pt x="174371" y="660272"/>
                </a:lnTo>
                <a:lnTo>
                  <a:pt x="180721" y="653922"/>
                </a:lnTo>
                <a:lnTo>
                  <a:pt x="187071" y="653922"/>
                </a:lnTo>
                <a:lnTo>
                  <a:pt x="187071" y="44450"/>
                </a:lnTo>
                <a:lnTo>
                  <a:pt x="180721" y="44450"/>
                </a:lnTo>
                <a:lnTo>
                  <a:pt x="187071" y="38100"/>
                </a:lnTo>
                <a:lnTo>
                  <a:pt x="285241" y="38100"/>
                </a:lnTo>
                <a:lnTo>
                  <a:pt x="285241" y="31750"/>
                </a:lnTo>
                <a:close/>
              </a:path>
              <a:path w="361950" h="666750">
                <a:moveTo>
                  <a:pt x="187071" y="653922"/>
                </a:moveTo>
                <a:lnTo>
                  <a:pt x="180721" y="653922"/>
                </a:lnTo>
                <a:lnTo>
                  <a:pt x="174371" y="660272"/>
                </a:lnTo>
                <a:lnTo>
                  <a:pt x="187071" y="660272"/>
                </a:lnTo>
                <a:lnTo>
                  <a:pt x="187071" y="653922"/>
                </a:lnTo>
                <a:close/>
              </a:path>
              <a:path w="361950" h="666750">
                <a:moveTo>
                  <a:pt x="285241" y="0"/>
                </a:moveTo>
                <a:lnTo>
                  <a:pt x="285241" y="76200"/>
                </a:lnTo>
                <a:lnTo>
                  <a:pt x="348741" y="44450"/>
                </a:lnTo>
                <a:lnTo>
                  <a:pt x="297941" y="44450"/>
                </a:lnTo>
                <a:lnTo>
                  <a:pt x="297941" y="31750"/>
                </a:lnTo>
                <a:lnTo>
                  <a:pt x="348741" y="31750"/>
                </a:lnTo>
                <a:lnTo>
                  <a:pt x="285241" y="0"/>
                </a:lnTo>
                <a:close/>
              </a:path>
              <a:path w="361950" h="666750">
                <a:moveTo>
                  <a:pt x="187071" y="38100"/>
                </a:moveTo>
                <a:lnTo>
                  <a:pt x="180721" y="44450"/>
                </a:lnTo>
                <a:lnTo>
                  <a:pt x="187071" y="44450"/>
                </a:lnTo>
                <a:lnTo>
                  <a:pt x="187071" y="38100"/>
                </a:lnTo>
                <a:close/>
              </a:path>
              <a:path w="361950" h="666750">
                <a:moveTo>
                  <a:pt x="285241" y="38100"/>
                </a:moveTo>
                <a:lnTo>
                  <a:pt x="187071" y="38100"/>
                </a:lnTo>
                <a:lnTo>
                  <a:pt x="187071" y="44450"/>
                </a:lnTo>
                <a:lnTo>
                  <a:pt x="285241" y="44450"/>
                </a:lnTo>
                <a:lnTo>
                  <a:pt x="285241" y="38100"/>
                </a:lnTo>
                <a:close/>
              </a:path>
              <a:path w="361950" h="666750">
                <a:moveTo>
                  <a:pt x="348741" y="31750"/>
                </a:moveTo>
                <a:lnTo>
                  <a:pt x="297941" y="31750"/>
                </a:lnTo>
                <a:lnTo>
                  <a:pt x="297941" y="44450"/>
                </a:lnTo>
                <a:lnTo>
                  <a:pt x="348741" y="44450"/>
                </a:lnTo>
                <a:lnTo>
                  <a:pt x="361441" y="38100"/>
                </a:lnTo>
                <a:lnTo>
                  <a:pt x="348741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3" name="object 43"/>
          <p:cNvSpPr/>
          <p:nvPr/>
        </p:nvSpPr>
        <p:spPr>
          <a:xfrm>
            <a:off x="5267219" y="3236590"/>
            <a:ext cx="10001" cy="14764"/>
          </a:xfrm>
          <a:custGeom>
            <a:avLst/>
            <a:gdLst/>
            <a:ahLst/>
            <a:cxnLst/>
            <a:rect l="l" t="t" r="r" b="b"/>
            <a:pathLst>
              <a:path w="13334" h="19685">
                <a:moveTo>
                  <a:pt x="0" y="0"/>
                </a:moveTo>
                <a:lnTo>
                  <a:pt x="12816" y="19482"/>
                </a:lnTo>
              </a:path>
            </a:pathLst>
          </a:custGeom>
          <a:ln w="64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/>
          <p:nvPr/>
        </p:nvSpPr>
        <p:spPr>
          <a:xfrm>
            <a:off x="5228770" y="3236590"/>
            <a:ext cx="48101" cy="49054"/>
          </a:xfrm>
          <a:custGeom>
            <a:avLst/>
            <a:gdLst/>
            <a:ahLst/>
            <a:cxnLst/>
            <a:rect l="l" t="t" r="r" b="b"/>
            <a:pathLst>
              <a:path w="64134" h="65405">
                <a:moveTo>
                  <a:pt x="0" y="0"/>
                </a:moveTo>
                <a:lnTo>
                  <a:pt x="64080" y="64867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5" name="object 45"/>
          <p:cNvSpPr/>
          <p:nvPr/>
        </p:nvSpPr>
        <p:spPr>
          <a:xfrm>
            <a:off x="5194998" y="3236590"/>
            <a:ext cx="81915" cy="88106"/>
          </a:xfrm>
          <a:custGeom>
            <a:avLst/>
            <a:gdLst/>
            <a:ahLst/>
            <a:cxnLst/>
            <a:rect l="l" t="t" r="r" b="b"/>
            <a:pathLst>
              <a:path w="109220" h="117475">
                <a:moveTo>
                  <a:pt x="0" y="0"/>
                </a:moveTo>
                <a:lnTo>
                  <a:pt x="109107" y="116928"/>
                </a:lnTo>
              </a:path>
            </a:pathLst>
          </a:custGeom>
          <a:ln w="64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6" name="object 46"/>
          <p:cNvSpPr/>
          <p:nvPr/>
        </p:nvSpPr>
        <p:spPr>
          <a:xfrm>
            <a:off x="5161399" y="3236588"/>
            <a:ext cx="115729" cy="121920"/>
          </a:xfrm>
          <a:custGeom>
            <a:avLst/>
            <a:gdLst/>
            <a:ahLst/>
            <a:cxnLst/>
            <a:rect l="l" t="t" r="r" b="b"/>
            <a:pathLst>
              <a:path w="154304" h="162560">
                <a:moveTo>
                  <a:pt x="0" y="0"/>
                </a:moveTo>
                <a:lnTo>
                  <a:pt x="153907" y="162313"/>
                </a:lnTo>
              </a:path>
            </a:pathLst>
          </a:custGeom>
          <a:ln w="64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7" name="object 47"/>
          <p:cNvSpPr/>
          <p:nvPr/>
        </p:nvSpPr>
        <p:spPr>
          <a:xfrm>
            <a:off x="5122720" y="3236591"/>
            <a:ext cx="154305" cy="156209"/>
          </a:xfrm>
          <a:custGeom>
            <a:avLst/>
            <a:gdLst/>
            <a:ahLst/>
            <a:cxnLst/>
            <a:rect l="l" t="t" r="r" b="b"/>
            <a:pathLst>
              <a:path w="205740" h="208279">
                <a:moveTo>
                  <a:pt x="0" y="0"/>
                </a:moveTo>
                <a:lnTo>
                  <a:pt x="205478" y="207698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8" name="object 48"/>
          <p:cNvSpPr/>
          <p:nvPr/>
        </p:nvSpPr>
        <p:spPr>
          <a:xfrm>
            <a:off x="5089138" y="3236589"/>
            <a:ext cx="188119" cy="195263"/>
          </a:xfrm>
          <a:custGeom>
            <a:avLst/>
            <a:gdLst/>
            <a:ahLst/>
            <a:cxnLst/>
            <a:rect l="l" t="t" r="r" b="b"/>
            <a:pathLst>
              <a:path w="250825" h="260350">
                <a:moveTo>
                  <a:pt x="0" y="0"/>
                </a:moveTo>
                <a:lnTo>
                  <a:pt x="250255" y="259759"/>
                </a:lnTo>
              </a:path>
            </a:pathLst>
          </a:custGeom>
          <a:ln w="64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9" name="object 49"/>
          <p:cNvSpPr/>
          <p:nvPr/>
        </p:nvSpPr>
        <p:spPr>
          <a:xfrm>
            <a:off x="5055341" y="3236590"/>
            <a:ext cx="221933" cy="229076"/>
          </a:xfrm>
          <a:custGeom>
            <a:avLst/>
            <a:gdLst/>
            <a:ahLst/>
            <a:cxnLst/>
            <a:rect l="l" t="t" r="r" b="b"/>
            <a:pathLst>
              <a:path w="295909" h="305435">
                <a:moveTo>
                  <a:pt x="0" y="0"/>
                </a:moveTo>
                <a:lnTo>
                  <a:pt x="295316" y="305143"/>
                </a:lnTo>
              </a:path>
            </a:pathLst>
          </a:custGeom>
          <a:ln w="6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0" name="object 50"/>
          <p:cNvSpPr/>
          <p:nvPr/>
        </p:nvSpPr>
        <p:spPr>
          <a:xfrm>
            <a:off x="5016867" y="3236590"/>
            <a:ext cx="260033" cy="263366"/>
          </a:xfrm>
          <a:custGeom>
            <a:avLst/>
            <a:gdLst/>
            <a:ahLst/>
            <a:cxnLst/>
            <a:rect l="l" t="t" r="r" b="b"/>
            <a:pathLst>
              <a:path w="346709" h="351154">
                <a:moveTo>
                  <a:pt x="0" y="0"/>
                </a:moveTo>
                <a:lnTo>
                  <a:pt x="346614" y="350528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1" name="object 51"/>
          <p:cNvSpPr/>
          <p:nvPr/>
        </p:nvSpPr>
        <p:spPr>
          <a:xfrm>
            <a:off x="4983073" y="3236589"/>
            <a:ext cx="293846" cy="301943"/>
          </a:xfrm>
          <a:custGeom>
            <a:avLst/>
            <a:gdLst/>
            <a:ahLst/>
            <a:cxnLst/>
            <a:rect l="l" t="t" r="r" b="b"/>
            <a:pathLst>
              <a:path w="391795" h="402589">
                <a:moveTo>
                  <a:pt x="0" y="0"/>
                </a:moveTo>
                <a:lnTo>
                  <a:pt x="391675" y="402589"/>
                </a:lnTo>
              </a:path>
            </a:pathLst>
          </a:custGeom>
          <a:ln w="6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2" name="object 52"/>
          <p:cNvSpPr/>
          <p:nvPr/>
        </p:nvSpPr>
        <p:spPr>
          <a:xfrm>
            <a:off x="4949488" y="3236590"/>
            <a:ext cx="327660" cy="336232"/>
          </a:xfrm>
          <a:custGeom>
            <a:avLst/>
            <a:gdLst/>
            <a:ahLst/>
            <a:cxnLst/>
            <a:rect l="l" t="t" r="r" b="b"/>
            <a:pathLst>
              <a:path w="436879" h="448310">
                <a:moveTo>
                  <a:pt x="0" y="0"/>
                </a:moveTo>
                <a:lnTo>
                  <a:pt x="436452" y="447974"/>
                </a:lnTo>
              </a:path>
            </a:pathLst>
          </a:custGeom>
          <a:ln w="6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3" name="object 53"/>
          <p:cNvSpPr/>
          <p:nvPr/>
        </p:nvSpPr>
        <p:spPr>
          <a:xfrm>
            <a:off x="4910803" y="3236590"/>
            <a:ext cx="366236" cy="370046"/>
          </a:xfrm>
          <a:custGeom>
            <a:avLst/>
            <a:gdLst/>
            <a:ahLst/>
            <a:cxnLst/>
            <a:rect l="l" t="t" r="r" b="b"/>
            <a:pathLst>
              <a:path w="488315" h="493395">
                <a:moveTo>
                  <a:pt x="0" y="0"/>
                </a:moveTo>
                <a:lnTo>
                  <a:pt x="488034" y="49335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4" name="object 54"/>
          <p:cNvSpPr/>
          <p:nvPr/>
        </p:nvSpPr>
        <p:spPr>
          <a:xfrm>
            <a:off x="4877219" y="3236590"/>
            <a:ext cx="400050" cy="404336"/>
          </a:xfrm>
          <a:custGeom>
            <a:avLst/>
            <a:gdLst/>
            <a:ahLst/>
            <a:cxnLst/>
            <a:rect l="l" t="t" r="r" b="b"/>
            <a:pathLst>
              <a:path w="533400" h="539114">
                <a:moveTo>
                  <a:pt x="0" y="0"/>
                </a:moveTo>
                <a:lnTo>
                  <a:pt x="532812" y="538738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5" name="object 55"/>
          <p:cNvSpPr/>
          <p:nvPr/>
        </p:nvSpPr>
        <p:spPr>
          <a:xfrm>
            <a:off x="4843423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90" h="574039">
                <a:moveTo>
                  <a:pt x="0" y="0"/>
                </a:moveTo>
                <a:lnTo>
                  <a:pt x="56750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6" name="object 56"/>
          <p:cNvSpPr/>
          <p:nvPr/>
        </p:nvSpPr>
        <p:spPr>
          <a:xfrm>
            <a:off x="4804949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728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7" name="object 57"/>
          <p:cNvSpPr/>
          <p:nvPr/>
        </p:nvSpPr>
        <p:spPr>
          <a:xfrm>
            <a:off x="4771153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457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8" name="object 58"/>
          <p:cNvSpPr/>
          <p:nvPr/>
        </p:nvSpPr>
        <p:spPr>
          <a:xfrm>
            <a:off x="4737570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09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4699097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3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4665301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1" name="object 61"/>
          <p:cNvSpPr/>
          <p:nvPr/>
        </p:nvSpPr>
        <p:spPr>
          <a:xfrm>
            <a:off x="4631505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50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/>
          <p:nvPr/>
        </p:nvSpPr>
        <p:spPr>
          <a:xfrm>
            <a:off x="4597922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3" name="object 63"/>
          <p:cNvSpPr/>
          <p:nvPr/>
        </p:nvSpPr>
        <p:spPr>
          <a:xfrm>
            <a:off x="4559244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953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4" name="object 64"/>
          <p:cNvSpPr/>
          <p:nvPr/>
        </p:nvSpPr>
        <p:spPr>
          <a:xfrm>
            <a:off x="4525653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5" name="object 65"/>
          <p:cNvSpPr/>
          <p:nvPr/>
        </p:nvSpPr>
        <p:spPr>
          <a:xfrm>
            <a:off x="4491857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50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6" name="object 66"/>
          <p:cNvSpPr/>
          <p:nvPr/>
        </p:nvSpPr>
        <p:spPr>
          <a:xfrm>
            <a:off x="4453392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3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7" name="object 67"/>
          <p:cNvSpPr/>
          <p:nvPr/>
        </p:nvSpPr>
        <p:spPr>
          <a:xfrm>
            <a:off x="4419596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49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8" name="object 68"/>
          <p:cNvSpPr/>
          <p:nvPr/>
        </p:nvSpPr>
        <p:spPr>
          <a:xfrm>
            <a:off x="4386010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3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9" name="object 69"/>
          <p:cNvSpPr/>
          <p:nvPr/>
        </p:nvSpPr>
        <p:spPr>
          <a:xfrm>
            <a:off x="4347538" y="3236588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6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0" name="object 70"/>
          <p:cNvSpPr/>
          <p:nvPr/>
        </p:nvSpPr>
        <p:spPr>
          <a:xfrm>
            <a:off x="4313741" y="3236588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1" name="object 71"/>
          <p:cNvSpPr/>
          <p:nvPr/>
        </p:nvSpPr>
        <p:spPr>
          <a:xfrm>
            <a:off x="4313743" y="3270618"/>
            <a:ext cx="391954" cy="396240"/>
          </a:xfrm>
          <a:custGeom>
            <a:avLst/>
            <a:gdLst/>
            <a:ahLst/>
            <a:cxnLst/>
            <a:rect l="l" t="t" r="r" b="b"/>
            <a:pathLst>
              <a:path w="522604" h="528320">
                <a:moveTo>
                  <a:pt x="0" y="0"/>
                </a:moveTo>
                <a:lnTo>
                  <a:pt x="522434" y="52816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2" name="object 72"/>
          <p:cNvSpPr/>
          <p:nvPr/>
        </p:nvSpPr>
        <p:spPr>
          <a:xfrm>
            <a:off x="4313741" y="3309672"/>
            <a:ext cx="358140" cy="357188"/>
          </a:xfrm>
          <a:custGeom>
            <a:avLst/>
            <a:gdLst/>
            <a:ahLst/>
            <a:cxnLst/>
            <a:rect l="l" t="t" r="r" b="b"/>
            <a:pathLst>
              <a:path w="477520" h="476250">
                <a:moveTo>
                  <a:pt x="0" y="0"/>
                </a:moveTo>
                <a:lnTo>
                  <a:pt x="477317" y="476094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3" name="object 73"/>
          <p:cNvSpPr/>
          <p:nvPr/>
        </p:nvSpPr>
        <p:spPr>
          <a:xfrm>
            <a:off x="4313742" y="3343704"/>
            <a:ext cx="319563" cy="323374"/>
          </a:xfrm>
          <a:custGeom>
            <a:avLst/>
            <a:gdLst/>
            <a:ahLst/>
            <a:cxnLst/>
            <a:rect l="l" t="t" r="r" b="b"/>
            <a:pathLst>
              <a:path w="426085" h="431164">
                <a:moveTo>
                  <a:pt x="0" y="0"/>
                </a:moveTo>
                <a:lnTo>
                  <a:pt x="426074" y="43072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4" name="object 74"/>
          <p:cNvSpPr/>
          <p:nvPr/>
        </p:nvSpPr>
        <p:spPr>
          <a:xfrm>
            <a:off x="4313743" y="3377743"/>
            <a:ext cx="286226" cy="289084"/>
          </a:xfrm>
          <a:custGeom>
            <a:avLst/>
            <a:gdLst/>
            <a:ahLst/>
            <a:cxnLst/>
            <a:rect l="l" t="t" r="r" b="b"/>
            <a:pathLst>
              <a:path w="381635" h="385445">
                <a:moveTo>
                  <a:pt x="0" y="0"/>
                </a:moveTo>
                <a:lnTo>
                  <a:pt x="381015" y="38533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5" name="object 75"/>
          <p:cNvSpPr/>
          <p:nvPr/>
        </p:nvSpPr>
        <p:spPr>
          <a:xfrm>
            <a:off x="4313742" y="3416798"/>
            <a:ext cx="252413" cy="250031"/>
          </a:xfrm>
          <a:custGeom>
            <a:avLst/>
            <a:gdLst/>
            <a:ahLst/>
            <a:cxnLst/>
            <a:rect l="l" t="t" r="r" b="b"/>
            <a:pathLst>
              <a:path w="336550" h="333375">
                <a:moveTo>
                  <a:pt x="0" y="0"/>
                </a:moveTo>
                <a:lnTo>
                  <a:pt x="336155" y="333263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6" name="object 76"/>
          <p:cNvSpPr/>
          <p:nvPr/>
        </p:nvSpPr>
        <p:spPr>
          <a:xfrm>
            <a:off x="4313743" y="3450826"/>
            <a:ext cx="213836" cy="216218"/>
          </a:xfrm>
          <a:custGeom>
            <a:avLst/>
            <a:gdLst/>
            <a:ahLst/>
            <a:cxnLst/>
            <a:rect l="l" t="t" r="r" b="b"/>
            <a:pathLst>
              <a:path w="285114" h="288289">
                <a:moveTo>
                  <a:pt x="0" y="0"/>
                </a:moveTo>
                <a:lnTo>
                  <a:pt x="284935" y="28789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7" name="object 77"/>
          <p:cNvSpPr/>
          <p:nvPr/>
        </p:nvSpPr>
        <p:spPr>
          <a:xfrm>
            <a:off x="4311320" y="3482441"/>
            <a:ext cx="184756" cy="186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graphicFrame>
        <p:nvGraphicFramePr>
          <p:cNvPr id="78" name="object 78"/>
          <p:cNvGraphicFramePr>
            <a:graphicFrameLocks noGrp="1"/>
          </p:cNvGraphicFramePr>
          <p:nvPr/>
        </p:nvGraphicFramePr>
        <p:xfrm>
          <a:off x="4306063" y="2296289"/>
          <a:ext cx="968216" cy="1367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8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6061"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1660"/>
                        </a:spcBef>
                      </a:pPr>
                      <a:r>
                        <a:rPr sz="1200" spc="-15" dirty="0">
                          <a:latin typeface="Arial"/>
                          <a:cs typeface="Arial"/>
                        </a:rPr>
                        <a:t>Hash</a:t>
                      </a:r>
                      <a:r>
                        <a:rPr sz="1200" spc="-22" baseline="-27777" dirty="0">
                          <a:latin typeface="Arial"/>
                          <a:cs typeface="Arial"/>
                        </a:rPr>
                        <a:t>11</a:t>
                      </a:r>
                      <a:endParaRPr sz="1200" baseline="-27777">
                        <a:latin typeface="Arial"/>
                        <a:cs typeface="Arial"/>
                      </a:endParaRPr>
                    </a:p>
                  </a:txBody>
                  <a:tcPr marL="0" marR="0" marT="158115" marB="0">
                    <a:lnL w="9525">
                      <a:solidFill>
                        <a:srgbClr val="0000FF"/>
                      </a:solidFill>
                      <a:prstDash val="solid"/>
                    </a:lnL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072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1200" i="1" spc="10" dirty="0">
                          <a:latin typeface="Arial"/>
                          <a:cs typeface="Arial"/>
                        </a:rPr>
                        <a:t>Nonce</a:t>
                      </a:r>
                      <a:r>
                        <a:rPr sz="1200" i="1" spc="15" baseline="-27777" dirty="0">
                          <a:latin typeface="Arial"/>
                          <a:cs typeface="Arial"/>
                        </a:rPr>
                        <a:t>12</a:t>
                      </a:r>
                      <a:endParaRPr sz="1200" baseline="-27777">
                        <a:latin typeface="Arial"/>
                        <a:cs typeface="Arial"/>
                      </a:endParaRPr>
                    </a:p>
                  </a:txBody>
                  <a:tcPr marL="0" marR="0" marT="128588" marB="0">
                    <a:lnL w="9525">
                      <a:solidFill>
                        <a:srgbClr val="808080"/>
                      </a:solidFill>
                      <a:prstDash val="solid"/>
                    </a:lnL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893">
                <a:tc>
                  <a:txBody>
                    <a:bodyPr/>
                    <a:lstStyle/>
                    <a:p>
                      <a:pPr marL="301625">
                        <a:lnSpc>
                          <a:spcPts val="1639"/>
                        </a:lnSpc>
                        <a:spcBef>
                          <a:spcPts val="1000"/>
                        </a:spcBef>
                      </a:pPr>
                      <a:r>
                        <a:rPr sz="1200" b="1" spc="5" dirty="0">
                          <a:latin typeface="Arial"/>
                          <a:cs typeface="Arial"/>
                        </a:rPr>
                        <a:t>Trans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853440">
                        <a:lnSpc>
                          <a:spcPts val="860"/>
                        </a:lnSpc>
                      </a:pPr>
                      <a:r>
                        <a:rPr sz="700" b="1" spc="-25" dirty="0">
                          <a:latin typeface="Arial"/>
                          <a:cs typeface="Arial"/>
                        </a:rPr>
                        <a:t>12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9525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80808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9" name="object 79"/>
          <p:cNvSpPr/>
          <p:nvPr/>
        </p:nvSpPr>
        <p:spPr>
          <a:xfrm>
            <a:off x="5343908" y="2299716"/>
            <a:ext cx="59531" cy="1428750"/>
          </a:xfrm>
          <a:custGeom>
            <a:avLst/>
            <a:gdLst/>
            <a:ahLst/>
            <a:cxnLst/>
            <a:rect l="l" t="t" r="r" b="b"/>
            <a:pathLst>
              <a:path w="79375" h="1905000">
                <a:moveTo>
                  <a:pt x="7493" y="0"/>
                </a:moveTo>
                <a:lnTo>
                  <a:pt x="0" y="0"/>
                </a:lnTo>
                <a:lnTo>
                  <a:pt x="0" y="141224"/>
                </a:lnTo>
                <a:lnTo>
                  <a:pt x="4064" y="141224"/>
                </a:lnTo>
                <a:lnTo>
                  <a:pt x="6858" y="141477"/>
                </a:lnTo>
                <a:lnTo>
                  <a:pt x="17907" y="155194"/>
                </a:lnTo>
                <a:lnTo>
                  <a:pt x="18923" y="157479"/>
                </a:lnTo>
                <a:lnTo>
                  <a:pt x="19558" y="160020"/>
                </a:lnTo>
                <a:lnTo>
                  <a:pt x="20066" y="162687"/>
                </a:lnTo>
                <a:lnTo>
                  <a:pt x="20447" y="165608"/>
                </a:lnTo>
                <a:lnTo>
                  <a:pt x="21082" y="168528"/>
                </a:lnTo>
                <a:lnTo>
                  <a:pt x="21336" y="171831"/>
                </a:lnTo>
                <a:lnTo>
                  <a:pt x="21971" y="175387"/>
                </a:lnTo>
                <a:lnTo>
                  <a:pt x="22351" y="179324"/>
                </a:lnTo>
                <a:lnTo>
                  <a:pt x="22987" y="183514"/>
                </a:lnTo>
                <a:lnTo>
                  <a:pt x="23622" y="192404"/>
                </a:lnTo>
                <a:lnTo>
                  <a:pt x="24511" y="202437"/>
                </a:lnTo>
                <a:lnTo>
                  <a:pt x="25146" y="213487"/>
                </a:lnTo>
                <a:lnTo>
                  <a:pt x="25526" y="225298"/>
                </a:lnTo>
                <a:lnTo>
                  <a:pt x="26162" y="238378"/>
                </a:lnTo>
                <a:lnTo>
                  <a:pt x="26670" y="269621"/>
                </a:lnTo>
                <a:lnTo>
                  <a:pt x="27315" y="325374"/>
                </a:lnTo>
                <a:lnTo>
                  <a:pt x="29210" y="504316"/>
                </a:lnTo>
                <a:lnTo>
                  <a:pt x="29591" y="606806"/>
                </a:lnTo>
                <a:lnTo>
                  <a:pt x="30267" y="654685"/>
                </a:lnTo>
                <a:lnTo>
                  <a:pt x="30861" y="693165"/>
                </a:lnTo>
                <a:lnTo>
                  <a:pt x="32766" y="763524"/>
                </a:lnTo>
                <a:lnTo>
                  <a:pt x="35560" y="817626"/>
                </a:lnTo>
                <a:lnTo>
                  <a:pt x="39029" y="862076"/>
                </a:lnTo>
                <a:lnTo>
                  <a:pt x="43688" y="901191"/>
                </a:lnTo>
                <a:lnTo>
                  <a:pt x="52832" y="951738"/>
                </a:lnTo>
                <a:lnTo>
                  <a:pt x="56261" y="966342"/>
                </a:lnTo>
                <a:lnTo>
                  <a:pt x="54101" y="974851"/>
                </a:lnTo>
                <a:lnTo>
                  <a:pt x="51562" y="983996"/>
                </a:lnTo>
                <a:lnTo>
                  <a:pt x="49402" y="993775"/>
                </a:lnTo>
                <a:lnTo>
                  <a:pt x="47498" y="1004442"/>
                </a:lnTo>
                <a:lnTo>
                  <a:pt x="45339" y="1015873"/>
                </a:lnTo>
                <a:lnTo>
                  <a:pt x="43688" y="1027938"/>
                </a:lnTo>
                <a:lnTo>
                  <a:pt x="41783" y="1041019"/>
                </a:lnTo>
                <a:lnTo>
                  <a:pt x="40259" y="1054735"/>
                </a:lnTo>
                <a:lnTo>
                  <a:pt x="36195" y="1102995"/>
                </a:lnTo>
                <a:lnTo>
                  <a:pt x="33909" y="1141729"/>
                </a:lnTo>
                <a:lnTo>
                  <a:pt x="32131" y="1185417"/>
                </a:lnTo>
                <a:lnTo>
                  <a:pt x="31496" y="1209548"/>
                </a:lnTo>
                <a:lnTo>
                  <a:pt x="30855" y="1231773"/>
                </a:lnTo>
                <a:lnTo>
                  <a:pt x="30480" y="1259459"/>
                </a:lnTo>
                <a:lnTo>
                  <a:pt x="29845" y="1334770"/>
                </a:lnTo>
                <a:lnTo>
                  <a:pt x="29210" y="1559433"/>
                </a:lnTo>
                <a:lnTo>
                  <a:pt x="29210" y="1590675"/>
                </a:lnTo>
                <a:lnTo>
                  <a:pt x="28956" y="1619123"/>
                </a:lnTo>
                <a:lnTo>
                  <a:pt x="27940" y="1666621"/>
                </a:lnTo>
                <a:lnTo>
                  <a:pt x="26162" y="1710055"/>
                </a:lnTo>
                <a:lnTo>
                  <a:pt x="25781" y="1716278"/>
                </a:lnTo>
                <a:lnTo>
                  <a:pt x="20700" y="1746250"/>
                </a:lnTo>
                <a:lnTo>
                  <a:pt x="19812" y="1749425"/>
                </a:lnTo>
                <a:lnTo>
                  <a:pt x="18923" y="1752092"/>
                </a:lnTo>
                <a:lnTo>
                  <a:pt x="17652" y="1754378"/>
                </a:lnTo>
                <a:lnTo>
                  <a:pt x="15367" y="1758569"/>
                </a:lnTo>
                <a:lnTo>
                  <a:pt x="12573" y="1761236"/>
                </a:lnTo>
                <a:lnTo>
                  <a:pt x="9778" y="1763141"/>
                </a:lnTo>
                <a:lnTo>
                  <a:pt x="6350" y="1763776"/>
                </a:lnTo>
                <a:lnTo>
                  <a:pt x="2159" y="1763776"/>
                </a:lnTo>
                <a:lnTo>
                  <a:pt x="2159" y="1904619"/>
                </a:lnTo>
                <a:lnTo>
                  <a:pt x="9778" y="1904619"/>
                </a:lnTo>
                <a:lnTo>
                  <a:pt x="12953" y="1904364"/>
                </a:lnTo>
                <a:lnTo>
                  <a:pt x="33909" y="1871726"/>
                </a:lnTo>
                <a:lnTo>
                  <a:pt x="35814" y="1864614"/>
                </a:lnTo>
                <a:lnTo>
                  <a:pt x="37465" y="1856359"/>
                </a:lnTo>
                <a:lnTo>
                  <a:pt x="38735" y="1847342"/>
                </a:lnTo>
                <a:lnTo>
                  <a:pt x="40259" y="1837563"/>
                </a:lnTo>
                <a:lnTo>
                  <a:pt x="44323" y="1798701"/>
                </a:lnTo>
                <a:lnTo>
                  <a:pt x="47751" y="1742694"/>
                </a:lnTo>
                <a:lnTo>
                  <a:pt x="48768" y="1722120"/>
                </a:lnTo>
                <a:lnTo>
                  <a:pt x="50926" y="1654302"/>
                </a:lnTo>
                <a:lnTo>
                  <a:pt x="51576" y="1559433"/>
                </a:lnTo>
                <a:lnTo>
                  <a:pt x="51943" y="1415669"/>
                </a:lnTo>
                <a:lnTo>
                  <a:pt x="51943" y="1331214"/>
                </a:lnTo>
                <a:lnTo>
                  <a:pt x="52841" y="1231391"/>
                </a:lnTo>
                <a:lnTo>
                  <a:pt x="53467" y="1205991"/>
                </a:lnTo>
                <a:lnTo>
                  <a:pt x="53721" y="1184148"/>
                </a:lnTo>
                <a:lnTo>
                  <a:pt x="54356" y="1165606"/>
                </a:lnTo>
                <a:lnTo>
                  <a:pt x="55372" y="1149603"/>
                </a:lnTo>
                <a:lnTo>
                  <a:pt x="56007" y="1134617"/>
                </a:lnTo>
                <a:lnTo>
                  <a:pt x="56896" y="1120521"/>
                </a:lnTo>
                <a:lnTo>
                  <a:pt x="58166" y="1107566"/>
                </a:lnTo>
                <a:lnTo>
                  <a:pt x="59182" y="1095756"/>
                </a:lnTo>
                <a:lnTo>
                  <a:pt x="60706" y="1084707"/>
                </a:lnTo>
                <a:lnTo>
                  <a:pt x="68580" y="1044956"/>
                </a:lnTo>
                <a:lnTo>
                  <a:pt x="78994" y="1029970"/>
                </a:lnTo>
                <a:lnTo>
                  <a:pt x="78994" y="888746"/>
                </a:lnTo>
                <a:lnTo>
                  <a:pt x="63500" y="853821"/>
                </a:lnTo>
                <a:lnTo>
                  <a:pt x="58166" y="811529"/>
                </a:lnTo>
                <a:lnTo>
                  <a:pt x="57276" y="798449"/>
                </a:lnTo>
                <a:lnTo>
                  <a:pt x="56261" y="784098"/>
                </a:lnTo>
                <a:lnTo>
                  <a:pt x="55372" y="768731"/>
                </a:lnTo>
                <a:lnTo>
                  <a:pt x="54737" y="752094"/>
                </a:lnTo>
                <a:lnTo>
                  <a:pt x="53721" y="733551"/>
                </a:lnTo>
                <a:lnTo>
                  <a:pt x="53467" y="711073"/>
                </a:lnTo>
                <a:lnTo>
                  <a:pt x="52197" y="654685"/>
                </a:lnTo>
                <a:lnTo>
                  <a:pt x="51308" y="583564"/>
                </a:lnTo>
                <a:lnTo>
                  <a:pt x="49392" y="324358"/>
                </a:lnTo>
                <a:lnTo>
                  <a:pt x="48768" y="263144"/>
                </a:lnTo>
                <a:lnTo>
                  <a:pt x="47751" y="217424"/>
                </a:lnTo>
                <a:lnTo>
                  <a:pt x="46445" y="179324"/>
                </a:lnTo>
                <a:lnTo>
                  <a:pt x="45950" y="162687"/>
                </a:lnTo>
                <a:lnTo>
                  <a:pt x="44958" y="146431"/>
                </a:lnTo>
                <a:lnTo>
                  <a:pt x="44069" y="130048"/>
                </a:lnTo>
                <a:lnTo>
                  <a:pt x="42799" y="114426"/>
                </a:lnTo>
                <a:lnTo>
                  <a:pt x="41528" y="99440"/>
                </a:lnTo>
                <a:lnTo>
                  <a:pt x="38735" y="74675"/>
                </a:lnTo>
                <a:lnTo>
                  <a:pt x="37719" y="65150"/>
                </a:lnTo>
                <a:lnTo>
                  <a:pt x="36195" y="56387"/>
                </a:lnTo>
                <a:lnTo>
                  <a:pt x="34925" y="48260"/>
                </a:lnTo>
                <a:lnTo>
                  <a:pt x="33274" y="40766"/>
                </a:lnTo>
                <a:lnTo>
                  <a:pt x="17018" y="2921"/>
                </a:lnTo>
                <a:lnTo>
                  <a:pt x="10668" y="381"/>
                </a:lnTo>
                <a:lnTo>
                  <a:pt x="74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0" name="object 80"/>
          <p:cNvSpPr txBox="1"/>
          <p:nvPr/>
        </p:nvSpPr>
        <p:spPr>
          <a:xfrm>
            <a:off x="5427632" y="2828067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5571363" y="2520316"/>
            <a:ext cx="271463" cy="500063"/>
          </a:xfrm>
          <a:custGeom>
            <a:avLst/>
            <a:gdLst/>
            <a:ahLst/>
            <a:cxnLst/>
            <a:rect l="l" t="t" r="r" b="b"/>
            <a:pathLst>
              <a:path w="361950" h="666750">
                <a:moveTo>
                  <a:pt x="174371" y="653922"/>
                </a:moveTo>
                <a:lnTo>
                  <a:pt x="0" y="653922"/>
                </a:lnTo>
                <a:lnTo>
                  <a:pt x="0" y="666622"/>
                </a:lnTo>
                <a:lnTo>
                  <a:pt x="184276" y="666622"/>
                </a:lnTo>
                <a:lnTo>
                  <a:pt x="187071" y="663701"/>
                </a:lnTo>
                <a:lnTo>
                  <a:pt x="187071" y="660272"/>
                </a:lnTo>
                <a:lnTo>
                  <a:pt x="174371" y="660272"/>
                </a:lnTo>
                <a:lnTo>
                  <a:pt x="174371" y="653922"/>
                </a:lnTo>
                <a:close/>
              </a:path>
              <a:path w="361950" h="666750">
                <a:moveTo>
                  <a:pt x="285242" y="31750"/>
                </a:moveTo>
                <a:lnTo>
                  <a:pt x="177292" y="31750"/>
                </a:lnTo>
                <a:lnTo>
                  <a:pt x="174371" y="34543"/>
                </a:lnTo>
                <a:lnTo>
                  <a:pt x="174371" y="660272"/>
                </a:lnTo>
                <a:lnTo>
                  <a:pt x="180721" y="653922"/>
                </a:lnTo>
                <a:lnTo>
                  <a:pt x="187071" y="653922"/>
                </a:lnTo>
                <a:lnTo>
                  <a:pt x="187071" y="44450"/>
                </a:lnTo>
                <a:lnTo>
                  <a:pt x="180721" y="44450"/>
                </a:lnTo>
                <a:lnTo>
                  <a:pt x="187071" y="38100"/>
                </a:lnTo>
                <a:lnTo>
                  <a:pt x="285242" y="38100"/>
                </a:lnTo>
                <a:lnTo>
                  <a:pt x="285242" y="31750"/>
                </a:lnTo>
                <a:close/>
              </a:path>
              <a:path w="361950" h="666750">
                <a:moveTo>
                  <a:pt x="187071" y="653922"/>
                </a:moveTo>
                <a:lnTo>
                  <a:pt x="180721" y="653922"/>
                </a:lnTo>
                <a:lnTo>
                  <a:pt x="174371" y="660272"/>
                </a:lnTo>
                <a:lnTo>
                  <a:pt x="187071" y="660272"/>
                </a:lnTo>
                <a:lnTo>
                  <a:pt x="187071" y="653922"/>
                </a:lnTo>
                <a:close/>
              </a:path>
              <a:path w="361950" h="666750">
                <a:moveTo>
                  <a:pt x="285242" y="0"/>
                </a:moveTo>
                <a:lnTo>
                  <a:pt x="285242" y="76200"/>
                </a:lnTo>
                <a:lnTo>
                  <a:pt x="348742" y="44450"/>
                </a:lnTo>
                <a:lnTo>
                  <a:pt x="297942" y="44450"/>
                </a:lnTo>
                <a:lnTo>
                  <a:pt x="297942" y="31750"/>
                </a:lnTo>
                <a:lnTo>
                  <a:pt x="348742" y="31750"/>
                </a:lnTo>
                <a:lnTo>
                  <a:pt x="285242" y="0"/>
                </a:lnTo>
                <a:close/>
              </a:path>
              <a:path w="361950" h="666750">
                <a:moveTo>
                  <a:pt x="187071" y="38100"/>
                </a:moveTo>
                <a:lnTo>
                  <a:pt x="180721" y="44450"/>
                </a:lnTo>
                <a:lnTo>
                  <a:pt x="187071" y="44450"/>
                </a:lnTo>
                <a:lnTo>
                  <a:pt x="187071" y="38100"/>
                </a:lnTo>
                <a:close/>
              </a:path>
              <a:path w="361950" h="666750">
                <a:moveTo>
                  <a:pt x="285242" y="38100"/>
                </a:moveTo>
                <a:lnTo>
                  <a:pt x="187071" y="38100"/>
                </a:lnTo>
                <a:lnTo>
                  <a:pt x="187071" y="44450"/>
                </a:lnTo>
                <a:lnTo>
                  <a:pt x="285242" y="44450"/>
                </a:lnTo>
                <a:lnTo>
                  <a:pt x="285242" y="38100"/>
                </a:lnTo>
                <a:close/>
              </a:path>
              <a:path w="361950" h="666750">
                <a:moveTo>
                  <a:pt x="348742" y="31750"/>
                </a:moveTo>
                <a:lnTo>
                  <a:pt x="297942" y="31750"/>
                </a:lnTo>
                <a:lnTo>
                  <a:pt x="297942" y="44450"/>
                </a:lnTo>
                <a:lnTo>
                  <a:pt x="348742" y="44450"/>
                </a:lnTo>
                <a:lnTo>
                  <a:pt x="361442" y="38100"/>
                </a:lnTo>
                <a:lnTo>
                  <a:pt x="348742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2" name="object 82"/>
          <p:cNvSpPr/>
          <p:nvPr/>
        </p:nvSpPr>
        <p:spPr>
          <a:xfrm>
            <a:off x="6798685" y="3236608"/>
            <a:ext cx="11906" cy="11906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0" y="0"/>
                </a:moveTo>
                <a:lnTo>
                  <a:pt x="15575" y="15783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3" name="object 83"/>
          <p:cNvSpPr/>
          <p:nvPr/>
        </p:nvSpPr>
        <p:spPr>
          <a:xfrm>
            <a:off x="6760142" y="3236606"/>
            <a:ext cx="50483" cy="46673"/>
          </a:xfrm>
          <a:custGeom>
            <a:avLst/>
            <a:gdLst/>
            <a:ahLst/>
            <a:cxnLst/>
            <a:rect l="l" t="t" r="r" b="b"/>
            <a:pathLst>
              <a:path w="67309" h="62230">
                <a:moveTo>
                  <a:pt x="0" y="0"/>
                </a:moveTo>
                <a:lnTo>
                  <a:pt x="66963" y="61749"/>
                </a:lnTo>
              </a:path>
            </a:pathLst>
          </a:custGeom>
          <a:ln w="64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4" name="object 84"/>
          <p:cNvSpPr/>
          <p:nvPr/>
        </p:nvSpPr>
        <p:spPr>
          <a:xfrm>
            <a:off x="6726208" y="3236607"/>
            <a:ext cx="84296" cy="85725"/>
          </a:xfrm>
          <a:custGeom>
            <a:avLst/>
            <a:gdLst/>
            <a:ahLst/>
            <a:cxnLst/>
            <a:rect l="l" t="t" r="r" b="b"/>
            <a:pathLst>
              <a:path w="112395" h="114300">
                <a:moveTo>
                  <a:pt x="0" y="0"/>
                </a:moveTo>
                <a:lnTo>
                  <a:pt x="112212" y="11374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5" name="object 85"/>
          <p:cNvSpPr/>
          <p:nvPr/>
        </p:nvSpPr>
        <p:spPr>
          <a:xfrm>
            <a:off x="6692610" y="3236608"/>
            <a:ext cx="118110" cy="119539"/>
          </a:xfrm>
          <a:custGeom>
            <a:avLst/>
            <a:gdLst/>
            <a:ahLst/>
            <a:cxnLst/>
            <a:rect l="l" t="t" r="r" b="b"/>
            <a:pathLst>
              <a:path w="157479" h="159385">
                <a:moveTo>
                  <a:pt x="0" y="0"/>
                </a:moveTo>
                <a:lnTo>
                  <a:pt x="157006" y="159361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6" name="object 86"/>
          <p:cNvSpPr/>
          <p:nvPr/>
        </p:nvSpPr>
        <p:spPr>
          <a:xfrm>
            <a:off x="6653798" y="3236606"/>
            <a:ext cx="156686" cy="153828"/>
          </a:xfrm>
          <a:custGeom>
            <a:avLst/>
            <a:gdLst/>
            <a:ahLst/>
            <a:cxnLst/>
            <a:rect l="l" t="t" r="r" b="b"/>
            <a:pathLst>
              <a:path w="208915" h="205104">
                <a:moveTo>
                  <a:pt x="0" y="0"/>
                </a:moveTo>
                <a:lnTo>
                  <a:pt x="208757" y="205107"/>
                </a:lnTo>
              </a:path>
            </a:pathLst>
          </a:custGeom>
          <a:ln w="64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7" name="object 87"/>
          <p:cNvSpPr/>
          <p:nvPr/>
        </p:nvSpPr>
        <p:spPr>
          <a:xfrm>
            <a:off x="6620132" y="3236605"/>
            <a:ext cx="190500" cy="193358"/>
          </a:xfrm>
          <a:custGeom>
            <a:avLst/>
            <a:gdLst/>
            <a:ahLst/>
            <a:cxnLst/>
            <a:rect l="l" t="t" r="r" b="b"/>
            <a:pathLst>
              <a:path w="254000" h="257810">
                <a:moveTo>
                  <a:pt x="0" y="0"/>
                </a:moveTo>
                <a:lnTo>
                  <a:pt x="253642" y="25732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8" name="object 88"/>
          <p:cNvSpPr/>
          <p:nvPr/>
        </p:nvSpPr>
        <p:spPr>
          <a:xfrm>
            <a:off x="6586257" y="3236605"/>
            <a:ext cx="224314" cy="227648"/>
          </a:xfrm>
          <a:custGeom>
            <a:avLst/>
            <a:gdLst/>
            <a:ahLst/>
            <a:cxnLst/>
            <a:rect l="l" t="t" r="r" b="b"/>
            <a:pathLst>
              <a:path w="299084" h="303529">
                <a:moveTo>
                  <a:pt x="0" y="0"/>
                </a:moveTo>
                <a:lnTo>
                  <a:pt x="298811" y="302949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9" name="object 89"/>
          <p:cNvSpPr/>
          <p:nvPr/>
        </p:nvSpPr>
        <p:spPr>
          <a:xfrm>
            <a:off x="6547689" y="3236605"/>
            <a:ext cx="262890" cy="261938"/>
          </a:xfrm>
          <a:custGeom>
            <a:avLst/>
            <a:gdLst/>
            <a:ahLst/>
            <a:cxnLst/>
            <a:rect l="l" t="t" r="r" b="b"/>
            <a:pathLst>
              <a:path w="350520" h="349250">
                <a:moveTo>
                  <a:pt x="0" y="0"/>
                </a:moveTo>
                <a:lnTo>
                  <a:pt x="350234" y="348642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0" name="object 90"/>
          <p:cNvSpPr/>
          <p:nvPr/>
        </p:nvSpPr>
        <p:spPr>
          <a:xfrm>
            <a:off x="6513814" y="3236606"/>
            <a:ext cx="296704" cy="300990"/>
          </a:xfrm>
          <a:custGeom>
            <a:avLst/>
            <a:gdLst/>
            <a:ahLst/>
            <a:cxnLst/>
            <a:rect l="l" t="t" r="r" b="b"/>
            <a:pathLst>
              <a:path w="395604" h="401320">
                <a:moveTo>
                  <a:pt x="0" y="0"/>
                </a:moveTo>
                <a:lnTo>
                  <a:pt x="395403" y="400908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1" name="object 91"/>
          <p:cNvSpPr/>
          <p:nvPr/>
        </p:nvSpPr>
        <p:spPr>
          <a:xfrm>
            <a:off x="6480148" y="3236606"/>
            <a:ext cx="330518" cy="335280"/>
          </a:xfrm>
          <a:custGeom>
            <a:avLst/>
            <a:gdLst/>
            <a:ahLst/>
            <a:cxnLst/>
            <a:rect l="l" t="t" r="r" b="b"/>
            <a:pathLst>
              <a:path w="440690" h="447039">
                <a:moveTo>
                  <a:pt x="0" y="0"/>
                </a:moveTo>
                <a:lnTo>
                  <a:pt x="440288" y="44653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2" name="object 92"/>
          <p:cNvSpPr/>
          <p:nvPr/>
        </p:nvSpPr>
        <p:spPr>
          <a:xfrm>
            <a:off x="6441584" y="3236609"/>
            <a:ext cx="369094" cy="369569"/>
          </a:xfrm>
          <a:custGeom>
            <a:avLst/>
            <a:gdLst/>
            <a:ahLst/>
            <a:cxnLst/>
            <a:rect l="l" t="t" r="r" b="b"/>
            <a:pathLst>
              <a:path w="492125" h="492760">
                <a:moveTo>
                  <a:pt x="0" y="0"/>
                </a:moveTo>
                <a:lnTo>
                  <a:pt x="491710" y="492202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3" name="object 93"/>
          <p:cNvSpPr/>
          <p:nvPr/>
        </p:nvSpPr>
        <p:spPr>
          <a:xfrm>
            <a:off x="6407705" y="3236606"/>
            <a:ext cx="402908" cy="408623"/>
          </a:xfrm>
          <a:custGeom>
            <a:avLst/>
            <a:gdLst/>
            <a:ahLst/>
            <a:cxnLst/>
            <a:rect l="l" t="t" r="r" b="b"/>
            <a:pathLst>
              <a:path w="537209" h="544829">
                <a:moveTo>
                  <a:pt x="0" y="0"/>
                </a:moveTo>
                <a:lnTo>
                  <a:pt x="536879" y="544213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4" name="object 94"/>
          <p:cNvSpPr/>
          <p:nvPr/>
        </p:nvSpPr>
        <p:spPr>
          <a:xfrm>
            <a:off x="6374043" y="3236607"/>
            <a:ext cx="426244" cy="432435"/>
          </a:xfrm>
          <a:custGeom>
            <a:avLst/>
            <a:gdLst/>
            <a:ahLst/>
            <a:cxnLst/>
            <a:rect l="l" t="t" r="r" b="b"/>
            <a:pathLst>
              <a:path w="568325" h="576579">
                <a:moveTo>
                  <a:pt x="0" y="0"/>
                </a:moveTo>
                <a:lnTo>
                  <a:pt x="568303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5" name="object 95"/>
          <p:cNvSpPr/>
          <p:nvPr/>
        </p:nvSpPr>
        <p:spPr>
          <a:xfrm>
            <a:off x="6335263" y="3236607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5052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6" name="object 96"/>
          <p:cNvSpPr/>
          <p:nvPr/>
        </p:nvSpPr>
        <p:spPr>
          <a:xfrm>
            <a:off x="6301598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96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7" name="object 97"/>
          <p:cNvSpPr/>
          <p:nvPr/>
        </p:nvSpPr>
        <p:spPr>
          <a:xfrm>
            <a:off x="6267721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630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8" name="object 98"/>
          <p:cNvSpPr/>
          <p:nvPr/>
        </p:nvSpPr>
        <p:spPr>
          <a:xfrm>
            <a:off x="6229155" y="3236607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5064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9" name="object 99"/>
          <p:cNvSpPr/>
          <p:nvPr/>
        </p:nvSpPr>
        <p:spPr>
          <a:xfrm>
            <a:off x="6195278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0" name="object 100"/>
          <p:cNvSpPr/>
          <p:nvPr/>
        </p:nvSpPr>
        <p:spPr>
          <a:xfrm>
            <a:off x="6161614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1" name="object 101"/>
          <p:cNvSpPr/>
          <p:nvPr/>
        </p:nvSpPr>
        <p:spPr>
          <a:xfrm>
            <a:off x="6127737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2" name="object 102"/>
          <p:cNvSpPr/>
          <p:nvPr/>
        </p:nvSpPr>
        <p:spPr>
          <a:xfrm>
            <a:off x="6089180" y="3236607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5052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3" name="object 103"/>
          <p:cNvSpPr/>
          <p:nvPr/>
        </p:nvSpPr>
        <p:spPr>
          <a:xfrm>
            <a:off x="6055507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4" name="object 104"/>
          <p:cNvSpPr/>
          <p:nvPr/>
        </p:nvSpPr>
        <p:spPr>
          <a:xfrm>
            <a:off x="6021630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5" name="object 105"/>
          <p:cNvSpPr/>
          <p:nvPr/>
        </p:nvSpPr>
        <p:spPr>
          <a:xfrm>
            <a:off x="5983073" y="3236607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4782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6" name="object 106"/>
          <p:cNvSpPr/>
          <p:nvPr/>
        </p:nvSpPr>
        <p:spPr>
          <a:xfrm>
            <a:off x="5949195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74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7" name="object 107"/>
          <p:cNvSpPr/>
          <p:nvPr/>
        </p:nvSpPr>
        <p:spPr>
          <a:xfrm>
            <a:off x="5915528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78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8" name="object 108"/>
          <p:cNvSpPr/>
          <p:nvPr/>
        </p:nvSpPr>
        <p:spPr>
          <a:xfrm>
            <a:off x="5876964" y="3236607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4784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9" name="object 109"/>
          <p:cNvSpPr/>
          <p:nvPr/>
        </p:nvSpPr>
        <p:spPr>
          <a:xfrm>
            <a:off x="5843086" y="3236607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77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0" name="object 110"/>
          <p:cNvSpPr/>
          <p:nvPr/>
        </p:nvSpPr>
        <p:spPr>
          <a:xfrm>
            <a:off x="5843088" y="3270818"/>
            <a:ext cx="392906" cy="398621"/>
          </a:xfrm>
          <a:custGeom>
            <a:avLst/>
            <a:gdLst/>
            <a:ahLst/>
            <a:cxnLst/>
            <a:rect l="l" t="t" r="r" b="b"/>
            <a:pathLst>
              <a:path w="523875" h="531495">
                <a:moveTo>
                  <a:pt x="0" y="0"/>
                </a:moveTo>
                <a:lnTo>
                  <a:pt x="523409" y="53095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1" name="object 111"/>
          <p:cNvSpPr/>
          <p:nvPr/>
        </p:nvSpPr>
        <p:spPr>
          <a:xfrm>
            <a:off x="5843087" y="3310076"/>
            <a:ext cx="359093" cy="359093"/>
          </a:xfrm>
          <a:custGeom>
            <a:avLst/>
            <a:gdLst/>
            <a:ahLst/>
            <a:cxnLst/>
            <a:rect l="l" t="t" r="r" b="b"/>
            <a:pathLst>
              <a:path w="478790" h="478789">
                <a:moveTo>
                  <a:pt x="0" y="0"/>
                </a:moveTo>
                <a:lnTo>
                  <a:pt x="478466" y="47860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2" name="object 112"/>
          <p:cNvSpPr/>
          <p:nvPr/>
        </p:nvSpPr>
        <p:spPr>
          <a:xfrm>
            <a:off x="5843088" y="3344286"/>
            <a:ext cx="320516" cy="324803"/>
          </a:xfrm>
          <a:custGeom>
            <a:avLst/>
            <a:gdLst/>
            <a:ahLst/>
            <a:cxnLst/>
            <a:rect l="l" t="t" r="r" b="b"/>
            <a:pathLst>
              <a:path w="427354" h="433070">
                <a:moveTo>
                  <a:pt x="0" y="0"/>
                </a:moveTo>
                <a:lnTo>
                  <a:pt x="427100" y="43299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3" name="object 113"/>
          <p:cNvSpPr/>
          <p:nvPr/>
        </p:nvSpPr>
        <p:spPr>
          <a:xfrm>
            <a:off x="5843087" y="3378506"/>
            <a:ext cx="286703" cy="290989"/>
          </a:xfrm>
          <a:custGeom>
            <a:avLst/>
            <a:gdLst/>
            <a:ahLst/>
            <a:cxnLst/>
            <a:rect l="l" t="t" r="r" b="b"/>
            <a:pathLst>
              <a:path w="382270" h="387985">
                <a:moveTo>
                  <a:pt x="0" y="0"/>
                </a:moveTo>
                <a:lnTo>
                  <a:pt x="381932" y="387368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4" name="object 114"/>
          <p:cNvSpPr/>
          <p:nvPr/>
        </p:nvSpPr>
        <p:spPr>
          <a:xfrm>
            <a:off x="5843089" y="3417764"/>
            <a:ext cx="252889" cy="251460"/>
          </a:xfrm>
          <a:custGeom>
            <a:avLst/>
            <a:gdLst/>
            <a:ahLst/>
            <a:cxnLst/>
            <a:rect l="l" t="t" r="r" b="b"/>
            <a:pathLst>
              <a:path w="337184" h="335279">
                <a:moveTo>
                  <a:pt x="0" y="0"/>
                </a:moveTo>
                <a:lnTo>
                  <a:pt x="336683" y="335021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5" name="object 115"/>
          <p:cNvSpPr/>
          <p:nvPr/>
        </p:nvSpPr>
        <p:spPr>
          <a:xfrm>
            <a:off x="5843087" y="3451973"/>
            <a:ext cx="214313" cy="217170"/>
          </a:xfrm>
          <a:custGeom>
            <a:avLst/>
            <a:gdLst/>
            <a:ahLst/>
            <a:cxnLst/>
            <a:rect l="l" t="t" r="r" b="b"/>
            <a:pathLst>
              <a:path w="285750" h="289560">
                <a:moveTo>
                  <a:pt x="0" y="0"/>
                </a:moveTo>
                <a:lnTo>
                  <a:pt x="285341" y="289408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6" name="object 116"/>
          <p:cNvSpPr/>
          <p:nvPr/>
        </p:nvSpPr>
        <p:spPr>
          <a:xfrm>
            <a:off x="5840656" y="3483758"/>
            <a:ext cx="185207" cy="187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graphicFrame>
        <p:nvGraphicFramePr>
          <p:cNvPr id="117" name="object 117"/>
          <p:cNvGraphicFramePr>
            <a:graphicFrameLocks noGrp="1"/>
          </p:cNvGraphicFramePr>
          <p:nvPr/>
        </p:nvGraphicFramePr>
        <p:xfrm>
          <a:off x="5836539" y="2296287"/>
          <a:ext cx="971550" cy="13693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71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7204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670"/>
                        </a:spcBef>
                      </a:pPr>
                      <a:r>
                        <a:rPr sz="1200" spc="10" dirty="0">
                          <a:latin typeface="Arial"/>
                          <a:cs typeface="Arial"/>
                        </a:rPr>
                        <a:t>Hash</a:t>
                      </a:r>
                      <a:r>
                        <a:rPr sz="1200" spc="15" baseline="-27777" dirty="0">
                          <a:latin typeface="Arial"/>
                          <a:cs typeface="Arial"/>
                        </a:rPr>
                        <a:t>12</a:t>
                      </a:r>
                      <a:endParaRPr sz="1200" baseline="-27777">
                        <a:latin typeface="Arial"/>
                        <a:cs typeface="Arial"/>
                      </a:endParaRPr>
                    </a:p>
                  </a:txBody>
                  <a:tcPr marL="0" marR="0" marT="159068" marB="0">
                    <a:lnL w="9525">
                      <a:solidFill>
                        <a:srgbClr val="0000FF"/>
                      </a:solidFill>
                      <a:prstDash val="solid"/>
                    </a:lnL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08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1200" i="1" spc="10" dirty="0">
                          <a:latin typeface="Arial"/>
                          <a:cs typeface="Arial"/>
                        </a:rPr>
                        <a:t>Nonce</a:t>
                      </a:r>
                      <a:r>
                        <a:rPr sz="1200" i="1" spc="15" baseline="-27777" dirty="0">
                          <a:latin typeface="Arial"/>
                          <a:cs typeface="Arial"/>
                        </a:rPr>
                        <a:t>13</a:t>
                      </a:r>
                      <a:endParaRPr sz="1200" baseline="-27777">
                        <a:latin typeface="Arial"/>
                        <a:cs typeface="Arial"/>
                      </a:endParaRPr>
                    </a:p>
                  </a:txBody>
                  <a:tcPr marL="0" marR="0" marT="128588" marB="0">
                    <a:lnL w="9525">
                      <a:solidFill>
                        <a:srgbClr val="808080"/>
                      </a:solidFill>
                      <a:prstDash val="solid"/>
                    </a:lnL>
                    <a:lnB w="9525">
                      <a:solidFill>
                        <a:srgbClr val="80808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023">
                <a:tc>
                  <a:txBody>
                    <a:bodyPr/>
                    <a:lstStyle/>
                    <a:p>
                      <a:pPr marL="300990">
                        <a:lnSpc>
                          <a:spcPts val="1700"/>
                        </a:lnSpc>
                        <a:spcBef>
                          <a:spcPts val="950"/>
                        </a:spcBef>
                      </a:pPr>
                      <a:r>
                        <a:rPr sz="1200" b="1" spc="-20" dirty="0">
                          <a:latin typeface="Arial"/>
                          <a:cs typeface="Arial"/>
                        </a:rPr>
                        <a:t>Trans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854075">
                        <a:lnSpc>
                          <a:spcPts val="860"/>
                        </a:lnSpc>
                      </a:pPr>
                      <a:r>
                        <a:rPr sz="700" b="1" spc="-25" dirty="0"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90488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80808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8" name="object 118"/>
          <p:cNvSpPr/>
          <p:nvPr/>
        </p:nvSpPr>
        <p:spPr>
          <a:xfrm>
            <a:off x="2282953" y="2299719"/>
            <a:ext cx="61436" cy="1431131"/>
          </a:xfrm>
          <a:custGeom>
            <a:avLst/>
            <a:gdLst/>
            <a:ahLst/>
            <a:cxnLst/>
            <a:rect l="l" t="t" r="r" b="b"/>
            <a:pathLst>
              <a:path w="81914" h="1908175">
                <a:moveTo>
                  <a:pt x="7874" y="0"/>
                </a:moveTo>
                <a:lnTo>
                  <a:pt x="0" y="0"/>
                </a:lnTo>
                <a:lnTo>
                  <a:pt x="0" y="141350"/>
                </a:lnTo>
                <a:lnTo>
                  <a:pt x="4190" y="141350"/>
                </a:lnTo>
                <a:lnTo>
                  <a:pt x="7238" y="141732"/>
                </a:lnTo>
                <a:lnTo>
                  <a:pt x="17906" y="153542"/>
                </a:lnTo>
                <a:lnTo>
                  <a:pt x="18922" y="155448"/>
                </a:lnTo>
                <a:lnTo>
                  <a:pt x="19557" y="157734"/>
                </a:lnTo>
                <a:lnTo>
                  <a:pt x="20193" y="160274"/>
                </a:lnTo>
                <a:lnTo>
                  <a:pt x="20955" y="162940"/>
                </a:lnTo>
                <a:lnTo>
                  <a:pt x="21208" y="165862"/>
                </a:lnTo>
                <a:lnTo>
                  <a:pt x="21843" y="168783"/>
                </a:lnTo>
                <a:lnTo>
                  <a:pt x="22478" y="172085"/>
                </a:lnTo>
                <a:lnTo>
                  <a:pt x="22859" y="175640"/>
                </a:lnTo>
                <a:lnTo>
                  <a:pt x="23240" y="179577"/>
                </a:lnTo>
                <a:lnTo>
                  <a:pt x="23875" y="183896"/>
                </a:lnTo>
                <a:lnTo>
                  <a:pt x="24511" y="192659"/>
                </a:lnTo>
                <a:lnTo>
                  <a:pt x="25526" y="202819"/>
                </a:lnTo>
                <a:lnTo>
                  <a:pt x="26162" y="213867"/>
                </a:lnTo>
                <a:lnTo>
                  <a:pt x="26415" y="225678"/>
                </a:lnTo>
                <a:lnTo>
                  <a:pt x="27050" y="238760"/>
                </a:lnTo>
                <a:lnTo>
                  <a:pt x="27812" y="270001"/>
                </a:lnTo>
                <a:lnTo>
                  <a:pt x="28458" y="325882"/>
                </a:lnTo>
                <a:lnTo>
                  <a:pt x="30352" y="505206"/>
                </a:lnTo>
                <a:lnTo>
                  <a:pt x="30733" y="607695"/>
                </a:lnTo>
                <a:lnTo>
                  <a:pt x="31408" y="655701"/>
                </a:lnTo>
                <a:lnTo>
                  <a:pt x="32003" y="694309"/>
                </a:lnTo>
                <a:lnTo>
                  <a:pt x="33908" y="764794"/>
                </a:lnTo>
                <a:lnTo>
                  <a:pt x="36956" y="819023"/>
                </a:lnTo>
                <a:lnTo>
                  <a:pt x="40541" y="863346"/>
                </a:lnTo>
                <a:lnTo>
                  <a:pt x="45338" y="902588"/>
                </a:lnTo>
                <a:lnTo>
                  <a:pt x="54863" y="953262"/>
                </a:lnTo>
                <a:lnTo>
                  <a:pt x="58419" y="967866"/>
                </a:lnTo>
                <a:lnTo>
                  <a:pt x="56133" y="976376"/>
                </a:lnTo>
                <a:lnTo>
                  <a:pt x="53593" y="985520"/>
                </a:lnTo>
                <a:lnTo>
                  <a:pt x="51307" y="995299"/>
                </a:lnTo>
                <a:lnTo>
                  <a:pt x="49275" y="1006094"/>
                </a:lnTo>
                <a:lnTo>
                  <a:pt x="46989" y="1017524"/>
                </a:lnTo>
                <a:lnTo>
                  <a:pt x="45338" y="1029588"/>
                </a:lnTo>
                <a:lnTo>
                  <a:pt x="43433" y="1042670"/>
                </a:lnTo>
                <a:lnTo>
                  <a:pt x="41782" y="1056386"/>
                </a:lnTo>
                <a:lnTo>
                  <a:pt x="40131" y="1071372"/>
                </a:lnTo>
                <a:lnTo>
                  <a:pt x="38862" y="1087374"/>
                </a:lnTo>
                <a:lnTo>
                  <a:pt x="37591" y="1104773"/>
                </a:lnTo>
                <a:lnTo>
                  <a:pt x="36194" y="1123314"/>
                </a:lnTo>
                <a:lnTo>
                  <a:pt x="35306" y="1143635"/>
                </a:lnTo>
                <a:lnTo>
                  <a:pt x="34175" y="1167384"/>
                </a:lnTo>
                <a:lnTo>
                  <a:pt x="33274" y="1187323"/>
                </a:lnTo>
                <a:lnTo>
                  <a:pt x="32638" y="1211452"/>
                </a:lnTo>
                <a:lnTo>
                  <a:pt x="32000" y="1233677"/>
                </a:lnTo>
                <a:lnTo>
                  <a:pt x="31609" y="1263141"/>
                </a:lnTo>
                <a:lnTo>
                  <a:pt x="30987" y="1336928"/>
                </a:lnTo>
                <a:lnTo>
                  <a:pt x="30352" y="1561846"/>
                </a:lnTo>
                <a:lnTo>
                  <a:pt x="30352" y="1593214"/>
                </a:lnTo>
                <a:lnTo>
                  <a:pt x="30099" y="1621663"/>
                </a:lnTo>
                <a:lnTo>
                  <a:pt x="29082" y="1669288"/>
                </a:lnTo>
                <a:lnTo>
                  <a:pt x="27050" y="1712722"/>
                </a:lnTo>
                <a:lnTo>
                  <a:pt x="26796" y="1718945"/>
                </a:lnTo>
                <a:lnTo>
                  <a:pt x="26162" y="1724914"/>
                </a:lnTo>
                <a:lnTo>
                  <a:pt x="25526" y="1729739"/>
                </a:lnTo>
                <a:lnTo>
                  <a:pt x="24764" y="1734312"/>
                </a:lnTo>
                <a:lnTo>
                  <a:pt x="23494" y="1742186"/>
                </a:lnTo>
                <a:lnTo>
                  <a:pt x="22478" y="1745742"/>
                </a:lnTo>
                <a:lnTo>
                  <a:pt x="21589" y="1749044"/>
                </a:lnTo>
                <a:lnTo>
                  <a:pt x="20574" y="1752219"/>
                </a:lnTo>
                <a:lnTo>
                  <a:pt x="19557" y="1754886"/>
                </a:lnTo>
                <a:lnTo>
                  <a:pt x="18287" y="1757172"/>
                </a:lnTo>
                <a:lnTo>
                  <a:pt x="16001" y="1761363"/>
                </a:lnTo>
                <a:lnTo>
                  <a:pt x="13081" y="1764030"/>
                </a:lnTo>
                <a:lnTo>
                  <a:pt x="10159" y="1765935"/>
                </a:lnTo>
                <a:lnTo>
                  <a:pt x="6476" y="1766697"/>
                </a:lnTo>
                <a:lnTo>
                  <a:pt x="2286" y="1766697"/>
                </a:lnTo>
                <a:lnTo>
                  <a:pt x="2286" y="1907667"/>
                </a:lnTo>
                <a:lnTo>
                  <a:pt x="10159" y="1907667"/>
                </a:lnTo>
                <a:lnTo>
                  <a:pt x="13334" y="1907413"/>
                </a:lnTo>
                <a:lnTo>
                  <a:pt x="35306" y="1874774"/>
                </a:lnTo>
                <a:lnTo>
                  <a:pt x="37211" y="1867535"/>
                </a:lnTo>
                <a:lnTo>
                  <a:pt x="38862" y="1859407"/>
                </a:lnTo>
                <a:lnTo>
                  <a:pt x="40512" y="1850263"/>
                </a:lnTo>
                <a:lnTo>
                  <a:pt x="41782" y="1840484"/>
                </a:lnTo>
                <a:lnTo>
                  <a:pt x="43052" y="1829689"/>
                </a:lnTo>
                <a:lnTo>
                  <a:pt x="44450" y="1818259"/>
                </a:lnTo>
                <a:lnTo>
                  <a:pt x="48640" y="1765045"/>
                </a:lnTo>
                <a:lnTo>
                  <a:pt x="50672" y="1724914"/>
                </a:lnTo>
                <a:lnTo>
                  <a:pt x="52196" y="1680464"/>
                </a:lnTo>
                <a:lnTo>
                  <a:pt x="52958" y="1656969"/>
                </a:lnTo>
                <a:lnTo>
                  <a:pt x="53593" y="1567814"/>
                </a:lnTo>
                <a:lnTo>
                  <a:pt x="53847" y="1417954"/>
                </a:lnTo>
                <a:lnTo>
                  <a:pt x="53847" y="1333373"/>
                </a:lnTo>
                <a:lnTo>
                  <a:pt x="54504" y="1261490"/>
                </a:lnTo>
                <a:lnTo>
                  <a:pt x="54870" y="1233424"/>
                </a:lnTo>
                <a:lnTo>
                  <a:pt x="55499" y="1207897"/>
                </a:lnTo>
                <a:lnTo>
                  <a:pt x="55880" y="1186052"/>
                </a:lnTo>
                <a:lnTo>
                  <a:pt x="56514" y="1167384"/>
                </a:lnTo>
                <a:lnTo>
                  <a:pt x="57531" y="1151382"/>
                </a:lnTo>
                <a:lnTo>
                  <a:pt x="58165" y="1136396"/>
                </a:lnTo>
                <a:lnTo>
                  <a:pt x="59055" y="1122299"/>
                </a:lnTo>
                <a:lnTo>
                  <a:pt x="60451" y="1109345"/>
                </a:lnTo>
                <a:lnTo>
                  <a:pt x="61340" y="1097534"/>
                </a:lnTo>
                <a:lnTo>
                  <a:pt x="62991" y="1086485"/>
                </a:lnTo>
                <a:lnTo>
                  <a:pt x="64388" y="1076325"/>
                </a:lnTo>
                <a:lnTo>
                  <a:pt x="65912" y="1067562"/>
                </a:lnTo>
                <a:lnTo>
                  <a:pt x="81914" y="1031621"/>
                </a:lnTo>
                <a:lnTo>
                  <a:pt x="81914" y="890142"/>
                </a:lnTo>
                <a:lnTo>
                  <a:pt x="69595" y="870203"/>
                </a:lnTo>
                <a:lnTo>
                  <a:pt x="67563" y="863346"/>
                </a:lnTo>
                <a:lnTo>
                  <a:pt x="61721" y="825246"/>
                </a:lnTo>
                <a:lnTo>
                  <a:pt x="58419" y="785367"/>
                </a:lnTo>
                <a:lnTo>
                  <a:pt x="56133" y="734695"/>
                </a:lnTo>
                <a:lnTo>
                  <a:pt x="54228" y="655701"/>
                </a:lnTo>
                <a:lnTo>
                  <a:pt x="53212" y="584581"/>
                </a:lnTo>
                <a:lnTo>
                  <a:pt x="51297" y="324865"/>
                </a:lnTo>
                <a:lnTo>
                  <a:pt x="50672" y="263525"/>
                </a:lnTo>
                <a:lnTo>
                  <a:pt x="49656" y="217804"/>
                </a:lnTo>
                <a:lnTo>
                  <a:pt x="48331" y="179577"/>
                </a:lnTo>
                <a:lnTo>
                  <a:pt x="45719" y="130301"/>
                </a:lnTo>
                <a:lnTo>
                  <a:pt x="41528" y="84962"/>
                </a:lnTo>
                <a:lnTo>
                  <a:pt x="40131" y="74802"/>
                </a:lnTo>
                <a:lnTo>
                  <a:pt x="39243" y="65277"/>
                </a:lnTo>
                <a:lnTo>
                  <a:pt x="37591" y="56514"/>
                </a:lnTo>
                <a:lnTo>
                  <a:pt x="36194" y="48387"/>
                </a:lnTo>
                <a:lnTo>
                  <a:pt x="34670" y="40766"/>
                </a:lnTo>
                <a:lnTo>
                  <a:pt x="20574" y="5207"/>
                </a:lnTo>
                <a:lnTo>
                  <a:pt x="11049" y="381"/>
                </a:lnTo>
                <a:lnTo>
                  <a:pt x="78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9" name="object 119"/>
          <p:cNvSpPr txBox="1"/>
          <p:nvPr/>
        </p:nvSpPr>
        <p:spPr>
          <a:xfrm>
            <a:off x="2366201" y="2828067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2511551" y="2520317"/>
            <a:ext cx="274320" cy="502444"/>
          </a:xfrm>
          <a:custGeom>
            <a:avLst/>
            <a:gdLst/>
            <a:ahLst/>
            <a:cxnLst/>
            <a:rect l="l" t="t" r="r" b="b"/>
            <a:pathLst>
              <a:path w="365760" h="669925">
                <a:moveTo>
                  <a:pt x="176530" y="656716"/>
                </a:moveTo>
                <a:lnTo>
                  <a:pt x="0" y="656716"/>
                </a:lnTo>
                <a:lnTo>
                  <a:pt x="0" y="669416"/>
                </a:lnTo>
                <a:lnTo>
                  <a:pt x="186436" y="669416"/>
                </a:lnTo>
                <a:lnTo>
                  <a:pt x="189230" y="666622"/>
                </a:lnTo>
                <a:lnTo>
                  <a:pt x="189230" y="663066"/>
                </a:lnTo>
                <a:lnTo>
                  <a:pt x="176530" y="663066"/>
                </a:lnTo>
                <a:lnTo>
                  <a:pt x="176530" y="656716"/>
                </a:lnTo>
                <a:close/>
              </a:path>
              <a:path w="365760" h="669925">
                <a:moveTo>
                  <a:pt x="289559" y="31750"/>
                </a:moveTo>
                <a:lnTo>
                  <a:pt x="179450" y="31750"/>
                </a:lnTo>
                <a:lnTo>
                  <a:pt x="176530" y="34543"/>
                </a:lnTo>
                <a:lnTo>
                  <a:pt x="176530" y="663066"/>
                </a:lnTo>
                <a:lnTo>
                  <a:pt x="182880" y="656716"/>
                </a:lnTo>
                <a:lnTo>
                  <a:pt x="189230" y="656716"/>
                </a:lnTo>
                <a:lnTo>
                  <a:pt x="189230" y="44450"/>
                </a:lnTo>
                <a:lnTo>
                  <a:pt x="182880" y="44450"/>
                </a:lnTo>
                <a:lnTo>
                  <a:pt x="189230" y="38100"/>
                </a:lnTo>
                <a:lnTo>
                  <a:pt x="289559" y="38100"/>
                </a:lnTo>
                <a:lnTo>
                  <a:pt x="289559" y="31750"/>
                </a:lnTo>
                <a:close/>
              </a:path>
              <a:path w="365760" h="669925">
                <a:moveTo>
                  <a:pt x="189230" y="656716"/>
                </a:moveTo>
                <a:lnTo>
                  <a:pt x="182880" y="656716"/>
                </a:lnTo>
                <a:lnTo>
                  <a:pt x="176530" y="663066"/>
                </a:lnTo>
                <a:lnTo>
                  <a:pt x="189230" y="663066"/>
                </a:lnTo>
                <a:lnTo>
                  <a:pt x="189230" y="656716"/>
                </a:lnTo>
                <a:close/>
              </a:path>
              <a:path w="365760" h="669925">
                <a:moveTo>
                  <a:pt x="289559" y="0"/>
                </a:moveTo>
                <a:lnTo>
                  <a:pt x="289559" y="76200"/>
                </a:lnTo>
                <a:lnTo>
                  <a:pt x="353059" y="44450"/>
                </a:lnTo>
                <a:lnTo>
                  <a:pt x="302259" y="44450"/>
                </a:lnTo>
                <a:lnTo>
                  <a:pt x="302259" y="31750"/>
                </a:lnTo>
                <a:lnTo>
                  <a:pt x="353059" y="31750"/>
                </a:lnTo>
                <a:lnTo>
                  <a:pt x="289559" y="0"/>
                </a:lnTo>
                <a:close/>
              </a:path>
              <a:path w="365760" h="669925">
                <a:moveTo>
                  <a:pt x="189230" y="38100"/>
                </a:moveTo>
                <a:lnTo>
                  <a:pt x="182880" y="44450"/>
                </a:lnTo>
                <a:lnTo>
                  <a:pt x="189230" y="44450"/>
                </a:lnTo>
                <a:lnTo>
                  <a:pt x="189230" y="38100"/>
                </a:lnTo>
                <a:close/>
              </a:path>
              <a:path w="365760" h="669925">
                <a:moveTo>
                  <a:pt x="289559" y="38100"/>
                </a:moveTo>
                <a:lnTo>
                  <a:pt x="189230" y="38100"/>
                </a:lnTo>
                <a:lnTo>
                  <a:pt x="189230" y="44450"/>
                </a:lnTo>
                <a:lnTo>
                  <a:pt x="289559" y="44450"/>
                </a:lnTo>
                <a:lnTo>
                  <a:pt x="289559" y="38100"/>
                </a:lnTo>
                <a:close/>
              </a:path>
              <a:path w="365760" h="669925">
                <a:moveTo>
                  <a:pt x="353059" y="31750"/>
                </a:moveTo>
                <a:lnTo>
                  <a:pt x="302259" y="31750"/>
                </a:lnTo>
                <a:lnTo>
                  <a:pt x="302259" y="44450"/>
                </a:lnTo>
                <a:lnTo>
                  <a:pt x="353059" y="44450"/>
                </a:lnTo>
                <a:lnTo>
                  <a:pt x="365759" y="38100"/>
                </a:lnTo>
                <a:lnTo>
                  <a:pt x="353059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1" name="object 121"/>
          <p:cNvSpPr txBox="1"/>
          <p:nvPr/>
        </p:nvSpPr>
        <p:spPr>
          <a:xfrm>
            <a:off x="2041208" y="2727770"/>
            <a:ext cx="149543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spc="4" dirty="0">
                <a:latin typeface="Arial"/>
                <a:cs typeface="Arial"/>
              </a:rPr>
              <a:t>...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6864098" y="2299719"/>
            <a:ext cx="61436" cy="1431131"/>
          </a:xfrm>
          <a:custGeom>
            <a:avLst/>
            <a:gdLst/>
            <a:ahLst/>
            <a:cxnLst/>
            <a:rect l="l" t="t" r="r" b="b"/>
            <a:pathLst>
              <a:path w="81915" h="1908175">
                <a:moveTo>
                  <a:pt x="7874" y="0"/>
                </a:moveTo>
                <a:lnTo>
                  <a:pt x="0" y="0"/>
                </a:lnTo>
                <a:lnTo>
                  <a:pt x="0" y="141350"/>
                </a:lnTo>
                <a:lnTo>
                  <a:pt x="4191" y="141350"/>
                </a:lnTo>
                <a:lnTo>
                  <a:pt x="7239" y="141732"/>
                </a:lnTo>
                <a:lnTo>
                  <a:pt x="17906" y="153542"/>
                </a:lnTo>
                <a:lnTo>
                  <a:pt x="18923" y="155448"/>
                </a:lnTo>
                <a:lnTo>
                  <a:pt x="19557" y="157734"/>
                </a:lnTo>
                <a:lnTo>
                  <a:pt x="20193" y="160274"/>
                </a:lnTo>
                <a:lnTo>
                  <a:pt x="20954" y="162940"/>
                </a:lnTo>
                <a:lnTo>
                  <a:pt x="21208" y="165862"/>
                </a:lnTo>
                <a:lnTo>
                  <a:pt x="21844" y="168783"/>
                </a:lnTo>
                <a:lnTo>
                  <a:pt x="22478" y="172085"/>
                </a:lnTo>
                <a:lnTo>
                  <a:pt x="22860" y="175640"/>
                </a:lnTo>
                <a:lnTo>
                  <a:pt x="23241" y="179577"/>
                </a:lnTo>
                <a:lnTo>
                  <a:pt x="23875" y="183896"/>
                </a:lnTo>
                <a:lnTo>
                  <a:pt x="24511" y="192659"/>
                </a:lnTo>
                <a:lnTo>
                  <a:pt x="25526" y="202819"/>
                </a:lnTo>
                <a:lnTo>
                  <a:pt x="26162" y="213867"/>
                </a:lnTo>
                <a:lnTo>
                  <a:pt x="26416" y="225678"/>
                </a:lnTo>
                <a:lnTo>
                  <a:pt x="27050" y="238760"/>
                </a:lnTo>
                <a:lnTo>
                  <a:pt x="27813" y="270001"/>
                </a:lnTo>
                <a:lnTo>
                  <a:pt x="28458" y="325882"/>
                </a:lnTo>
                <a:lnTo>
                  <a:pt x="30352" y="505206"/>
                </a:lnTo>
                <a:lnTo>
                  <a:pt x="30733" y="607695"/>
                </a:lnTo>
                <a:lnTo>
                  <a:pt x="31408" y="655701"/>
                </a:lnTo>
                <a:lnTo>
                  <a:pt x="32003" y="694309"/>
                </a:lnTo>
                <a:lnTo>
                  <a:pt x="33908" y="764794"/>
                </a:lnTo>
                <a:lnTo>
                  <a:pt x="36956" y="819023"/>
                </a:lnTo>
                <a:lnTo>
                  <a:pt x="40541" y="863346"/>
                </a:lnTo>
                <a:lnTo>
                  <a:pt x="45339" y="902588"/>
                </a:lnTo>
                <a:lnTo>
                  <a:pt x="54864" y="953262"/>
                </a:lnTo>
                <a:lnTo>
                  <a:pt x="58420" y="967866"/>
                </a:lnTo>
                <a:lnTo>
                  <a:pt x="56133" y="976376"/>
                </a:lnTo>
                <a:lnTo>
                  <a:pt x="53594" y="985520"/>
                </a:lnTo>
                <a:lnTo>
                  <a:pt x="51307" y="995299"/>
                </a:lnTo>
                <a:lnTo>
                  <a:pt x="49275" y="1006094"/>
                </a:lnTo>
                <a:lnTo>
                  <a:pt x="46990" y="1017524"/>
                </a:lnTo>
                <a:lnTo>
                  <a:pt x="45339" y="1029588"/>
                </a:lnTo>
                <a:lnTo>
                  <a:pt x="43433" y="1042670"/>
                </a:lnTo>
                <a:lnTo>
                  <a:pt x="41782" y="1056386"/>
                </a:lnTo>
                <a:lnTo>
                  <a:pt x="40131" y="1071372"/>
                </a:lnTo>
                <a:lnTo>
                  <a:pt x="38862" y="1087374"/>
                </a:lnTo>
                <a:lnTo>
                  <a:pt x="37592" y="1104773"/>
                </a:lnTo>
                <a:lnTo>
                  <a:pt x="36195" y="1123314"/>
                </a:lnTo>
                <a:lnTo>
                  <a:pt x="35305" y="1143635"/>
                </a:lnTo>
                <a:lnTo>
                  <a:pt x="34175" y="1167384"/>
                </a:lnTo>
                <a:lnTo>
                  <a:pt x="33274" y="1187323"/>
                </a:lnTo>
                <a:lnTo>
                  <a:pt x="32639" y="1211452"/>
                </a:lnTo>
                <a:lnTo>
                  <a:pt x="32000" y="1233677"/>
                </a:lnTo>
                <a:lnTo>
                  <a:pt x="31609" y="1263141"/>
                </a:lnTo>
                <a:lnTo>
                  <a:pt x="30988" y="1336928"/>
                </a:lnTo>
                <a:lnTo>
                  <a:pt x="30352" y="1561846"/>
                </a:lnTo>
                <a:lnTo>
                  <a:pt x="30352" y="1593214"/>
                </a:lnTo>
                <a:lnTo>
                  <a:pt x="30099" y="1621663"/>
                </a:lnTo>
                <a:lnTo>
                  <a:pt x="29082" y="1669288"/>
                </a:lnTo>
                <a:lnTo>
                  <a:pt x="27050" y="1712722"/>
                </a:lnTo>
                <a:lnTo>
                  <a:pt x="26797" y="1718945"/>
                </a:lnTo>
                <a:lnTo>
                  <a:pt x="26162" y="1724914"/>
                </a:lnTo>
                <a:lnTo>
                  <a:pt x="25526" y="1729739"/>
                </a:lnTo>
                <a:lnTo>
                  <a:pt x="24765" y="1734312"/>
                </a:lnTo>
                <a:lnTo>
                  <a:pt x="23495" y="1742186"/>
                </a:lnTo>
                <a:lnTo>
                  <a:pt x="22478" y="1745742"/>
                </a:lnTo>
                <a:lnTo>
                  <a:pt x="21590" y="1749044"/>
                </a:lnTo>
                <a:lnTo>
                  <a:pt x="20574" y="1752219"/>
                </a:lnTo>
                <a:lnTo>
                  <a:pt x="19557" y="1754886"/>
                </a:lnTo>
                <a:lnTo>
                  <a:pt x="18288" y="1757172"/>
                </a:lnTo>
                <a:lnTo>
                  <a:pt x="16001" y="1761363"/>
                </a:lnTo>
                <a:lnTo>
                  <a:pt x="13080" y="1764030"/>
                </a:lnTo>
                <a:lnTo>
                  <a:pt x="10160" y="1765935"/>
                </a:lnTo>
                <a:lnTo>
                  <a:pt x="6476" y="1766697"/>
                </a:lnTo>
                <a:lnTo>
                  <a:pt x="2286" y="1766697"/>
                </a:lnTo>
                <a:lnTo>
                  <a:pt x="2286" y="1907667"/>
                </a:lnTo>
                <a:lnTo>
                  <a:pt x="10160" y="1907667"/>
                </a:lnTo>
                <a:lnTo>
                  <a:pt x="13335" y="1907413"/>
                </a:lnTo>
                <a:lnTo>
                  <a:pt x="35305" y="1874774"/>
                </a:lnTo>
                <a:lnTo>
                  <a:pt x="37211" y="1867535"/>
                </a:lnTo>
                <a:lnTo>
                  <a:pt x="38862" y="1859407"/>
                </a:lnTo>
                <a:lnTo>
                  <a:pt x="40513" y="1850263"/>
                </a:lnTo>
                <a:lnTo>
                  <a:pt x="41782" y="1840484"/>
                </a:lnTo>
                <a:lnTo>
                  <a:pt x="43052" y="1829689"/>
                </a:lnTo>
                <a:lnTo>
                  <a:pt x="44450" y="1818259"/>
                </a:lnTo>
                <a:lnTo>
                  <a:pt x="48641" y="1765045"/>
                </a:lnTo>
                <a:lnTo>
                  <a:pt x="50673" y="1724914"/>
                </a:lnTo>
                <a:lnTo>
                  <a:pt x="52197" y="1680464"/>
                </a:lnTo>
                <a:lnTo>
                  <a:pt x="52958" y="1656969"/>
                </a:lnTo>
                <a:lnTo>
                  <a:pt x="53594" y="1567814"/>
                </a:lnTo>
                <a:lnTo>
                  <a:pt x="53848" y="1417954"/>
                </a:lnTo>
                <a:lnTo>
                  <a:pt x="53848" y="1333373"/>
                </a:lnTo>
                <a:lnTo>
                  <a:pt x="54504" y="1261490"/>
                </a:lnTo>
                <a:lnTo>
                  <a:pt x="54870" y="1233424"/>
                </a:lnTo>
                <a:lnTo>
                  <a:pt x="55499" y="1207897"/>
                </a:lnTo>
                <a:lnTo>
                  <a:pt x="55879" y="1186052"/>
                </a:lnTo>
                <a:lnTo>
                  <a:pt x="56515" y="1167384"/>
                </a:lnTo>
                <a:lnTo>
                  <a:pt x="57530" y="1151382"/>
                </a:lnTo>
                <a:lnTo>
                  <a:pt x="58166" y="1136396"/>
                </a:lnTo>
                <a:lnTo>
                  <a:pt x="59054" y="1122299"/>
                </a:lnTo>
                <a:lnTo>
                  <a:pt x="60451" y="1109345"/>
                </a:lnTo>
                <a:lnTo>
                  <a:pt x="61341" y="1097534"/>
                </a:lnTo>
                <a:lnTo>
                  <a:pt x="62992" y="1086485"/>
                </a:lnTo>
                <a:lnTo>
                  <a:pt x="64389" y="1076325"/>
                </a:lnTo>
                <a:lnTo>
                  <a:pt x="65913" y="1067562"/>
                </a:lnTo>
                <a:lnTo>
                  <a:pt x="81915" y="1031621"/>
                </a:lnTo>
                <a:lnTo>
                  <a:pt x="81915" y="890142"/>
                </a:lnTo>
                <a:lnTo>
                  <a:pt x="69596" y="870203"/>
                </a:lnTo>
                <a:lnTo>
                  <a:pt x="67564" y="863346"/>
                </a:lnTo>
                <a:lnTo>
                  <a:pt x="61722" y="825246"/>
                </a:lnTo>
                <a:lnTo>
                  <a:pt x="58420" y="785367"/>
                </a:lnTo>
                <a:lnTo>
                  <a:pt x="56133" y="734695"/>
                </a:lnTo>
                <a:lnTo>
                  <a:pt x="54228" y="655701"/>
                </a:lnTo>
                <a:lnTo>
                  <a:pt x="53213" y="584581"/>
                </a:lnTo>
                <a:lnTo>
                  <a:pt x="51297" y="324865"/>
                </a:lnTo>
                <a:lnTo>
                  <a:pt x="50673" y="263525"/>
                </a:lnTo>
                <a:lnTo>
                  <a:pt x="49656" y="217804"/>
                </a:lnTo>
                <a:lnTo>
                  <a:pt x="48331" y="179577"/>
                </a:lnTo>
                <a:lnTo>
                  <a:pt x="45720" y="130301"/>
                </a:lnTo>
                <a:lnTo>
                  <a:pt x="41528" y="84962"/>
                </a:lnTo>
                <a:lnTo>
                  <a:pt x="40131" y="74802"/>
                </a:lnTo>
                <a:lnTo>
                  <a:pt x="39243" y="65277"/>
                </a:lnTo>
                <a:lnTo>
                  <a:pt x="37592" y="56514"/>
                </a:lnTo>
                <a:lnTo>
                  <a:pt x="36195" y="48387"/>
                </a:lnTo>
                <a:lnTo>
                  <a:pt x="34671" y="40766"/>
                </a:lnTo>
                <a:lnTo>
                  <a:pt x="20574" y="5207"/>
                </a:lnTo>
                <a:lnTo>
                  <a:pt x="11049" y="381"/>
                </a:lnTo>
                <a:lnTo>
                  <a:pt x="78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3" name="object 123"/>
          <p:cNvSpPr txBox="1"/>
          <p:nvPr/>
        </p:nvSpPr>
        <p:spPr>
          <a:xfrm>
            <a:off x="6947630" y="2828067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7091553" y="2520317"/>
            <a:ext cx="274320" cy="502444"/>
          </a:xfrm>
          <a:custGeom>
            <a:avLst/>
            <a:gdLst/>
            <a:ahLst/>
            <a:cxnLst/>
            <a:rect l="l" t="t" r="r" b="b"/>
            <a:pathLst>
              <a:path w="365759" h="669925">
                <a:moveTo>
                  <a:pt x="176529" y="656716"/>
                </a:moveTo>
                <a:lnTo>
                  <a:pt x="0" y="656716"/>
                </a:lnTo>
                <a:lnTo>
                  <a:pt x="0" y="669416"/>
                </a:lnTo>
                <a:lnTo>
                  <a:pt x="186436" y="669416"/>
                </a:lnTo>
                <a:lnTo>
                  <a:pt x="189229" y="666622"/>
                </a:lnTo>
                <a:lnTo>
                  <a:pt x="189229" y="663066"/>
                </a:lnTo>
                <a:lnTo>
                  <a:pt x="176529" y="663066"/>
                </a:lnTo>
                <a:lnTo>
                  <a:pt x="176529" y="656716"/>
                </a:lnTo>
                <a:close/>
              </a:path>
              <a:path w="365759" h="669925">
                <a:moveTo>
                  <a:pt x="289560" y="31750"/>
                </a:moveTo>
                <a:lnTo>
                  <a:pt x="179450" y="31750"/>
                </a:lnTo>
                <a:lnTo>
                  <a:pt x="176529" y="34543"/>
                </a:lnTo>
                <a:lnTo>
                  <a:pt x="176529" y="663066"/>
                </a:lnTo>
                <a:lnTo>
                  <a:pt x="182879" y="656716"/>
                </a:lnTo>
                <a:lnTo>
                  <a:pt x="189229" y="656716"/>
                </a:lnTo>
                <a:lnTo>
                  <a:pt x="189229" y="44450"/>
                </a:lnTo>
                <a:lnTo>
                  <a:pt x="182879" y="44450"/>
                </a:lnTo>
                <a:lnTo>
                  <a:pt x="189229" y="38100"/>
                </a:lnTo>
                <a:lnTo>
                  <a:pt x="289560" y="38100"/>
                </a:lnTo>
                <a:lnTo>
                  <a:pt x="289560" y="31750"/>
                </a:lnTo>
                <a:close/>
              </a:path>
              <a:path w="365759" h="669925">
                <a:moveTo>
                  <a:pt x="189229" y="656716"/>
                </a:moveTo>
                <a:lnTo>
                  <a:pt x="182879" y="656716"/>
                </a:lnTo>
                <a:lnTo>
                  <a:pt x="176529" y="663066"/>
                </a:lnTo>
                <a:lnTo>
                  <a:pt x="189229" y="663066"/>
                </a:lnTo>
                <a:lnTo>
                  <a:pt x="189229" y="656716"/>
                </a:lnTo>
                <a:close/>
              </a:path>
              <a:path w="365759" h="669925">
                <a:moveTo>
                  <a:pt x="289560" y="0"/>
                </a:moveTo>
                <a:lnTo>
                  <a:pt x="289560" y="76200"/>
                </a:lnTo>
                <a:lnTo>
                  <a:pt x="353060" y="44450"/>
                </a:lnTo>
                <a:lnTo>
                  <a:pt x="302260" y="44450"/>
                </a:lnTo>
                <a:lnTo>
                  <a:pt x="302260" y="31750"/>
                </a:lnTo>
                <a:lnTo>
                  <a:pt x="353060" y="31750"/>
                </a:lnTo>
                <a:lnTo>
                  <a:pt x="289560" y="0"/>
                </a:lnTo>
                <a:close/>
              </a:path>
              <a:path w="365759" h="669925">
                <a:moveTo>
                  <a:pt x="189229" y="38100"/>
                </a:moveTo>
                <a:lnTo>
                  <a:pt x="182879" y="44450"/>
                </a:lnTo>
                <a:lnTo>
                  <a:pt x="189229" y="44450"/>
                </a:lnTo>
                <a:lnTo>
                  <a:pt x="189229" y="38100"/>
                </a:lnTo>
                <a:close/>
              </a:path>
              <a:path w="365759" h="669925">
                <a:moveTo>
                  <a:pt x="289560" y="38100"/>
                </a:moveTo>
                <a:lnTo>
                  <a:pt x="189229" y="38100"/>
                </a:lnTo>
                <a:lnTo>
                  <a:pt x="189229" y="44450"/>
                </a:lnTo>
                <a:lnTo>
                  <a:pt x="289560" y="44450"/>
                </a:lnTo>
                <a:lnTo>
                  <a:pt x="289560" y="38100"/>
                </a:lnTo>
                <a:close/>
              </a:path>
              <a:path w="365759" h="669925">
                <a:moveTo>
                  <a:pt x="353060" y="31750"/>
                </a:moveTo>
                <a:lnTo>
                  <a:pt x="302260" y="31750"/>
                </a:lnTo>
                <a:lnTo>
                  <a:pt x="302260" y="44450"/>
                </a:lnTo>
                <a:lnTo>
                  <a:pt x="353060" y="44450"/>
                </a:lnTo>
                <a:lnTo>
                  <a:pt x="365760" y="38100"/>
                </a:lnTo>
                <a:lnTo>
                  <a:pt x="353060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5" name="object 125"/>
          <p:cNvSpPr txBox="1"/>
          <p:nvPr/>
        </p:nvSpPr>
        <p:spPr>
          <a:xfrm>
            <a:off x="7529894" y="2715864"/>
            <a:ext cx="149543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spc="4" dirty="0">
                <a:latin typeface="Arial"/>
                <a:cs typeface="Arial"/>
              </a:rPr>
              <a:t>...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1571611" y="4075672"/>
            <a:ext cx="6480334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8" dirty="0">
                <a:latin typeface="Calibri"/>
                <a:cs typeface="Calibri"/>
              </a:rPr>
              <a:t>Figure: </a:t>
            </a:r>
            <a:r>
              <a:rPr sz="1350" dirty="0">
                <a:latin typeface="Calibri"/>
                <a:cs typeface="Calibri"/>
              </a:rPr>
              <a:t>A </a:t>
            </a:r>
            <a:r>
              <a:rPr sz="1350" spc="-4" dirty="0">
                <a:latin typeface="Calibri"/>
                <a:cs typeface="Calibri"/>
              </a:rPr>
              <a:t>block chain </a:t>
            </a:r>
            <a:r>
              <a:rPr sz="1350" spc="-8" dirty="0">
                <a:latin typeface="Calibri"/>
                <a:cs typeface="Calibri"/>
              </a:rPr>
              <a:t>containing three blocks, </a:t>
            </a:r>
            <a:r>
              <a:rPr sz="1350" dirty="0">
                <a:latin typeface="Calibri"/>
                <a:cs typeface="Calibri"/>
              </a:rPr>
              <a:t>each </a:t>
            </a:r>
            <a:r>
              <a:rPr sz="1350" spc="-8" dirty="0">
                <a:latin typeface="Calibri"/>
                <a:cs typeface="Calibri"/>
              </a:rPr>
              <a:t>containing </a:t>
            </a:r>
            <a:r>
              <a:rPr sz="1350" dirty="0">
                <a:latin typeface="Calibri"/>
                <a:cs typeface="Calibri"/>
              </a:rPr>
              <a:t>the hash </a:t>
            </a:r>
            <a:r>
              <a:rPr sz="1350" spc="-4" dirty="0">
                <a:latin typeface="Calibri"/>
                <a:cs typeface="Calibri"/>
              </a:rPr>
              <a:t>of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8" dirty="0">
                <a:latin typeface="Calibri"/>
                <a:cs typeface="Calibri"/>
              </a:rPr>
              <a:t>previous</a:t>
            </a:r>
            <a:r>
              <a:rPr sz="1350" spc="191" dirty="0">
                <a:latin typeface="Calibri"/>
                <a:cs typeface="Calibri"/>
              </a:rPr>
              <a:t> </a:t>
            </a:r>
            <a:r>
              <a:rPr sz="1350" spc="-4" dirty="0">
                <a:latin typeface="Calibri"/>
                <a:cs typeface="Calibri"/>
              </a:rPr>
              <a:t>block,</a:t>
            </a:r>
            <a:endParaRPr sz="1350" dirty="0">
              <a:latin typeface="Calibri"/>
              <a:cs typeface="Calibri"/>
            </a:endParaRPr>
          </a:p>
          <a:p>
            <a:pPr marL="9525"/>
            <a:r>
              <a:rPr sz="1350" dirty="0">
                <a:latin typeface="Calibri"/>
                <a:cs typeface="Calibri"/>
              </a:rPr>
              <a:t>and each </a:t>
            </a:r>
            <a:r>
              <a:rPr sz="1350" spc="-8" dirty="0">
                <a:latin typeface="Calibri"/>
                <a:cs typeface="Calibri"/>
              </a:rPr>
              <a:t>containing </a:t>
            </a:r>
            <a:r>
              <a:rPr sz="1350" dirty="0">
                <a:latin typeface="Calibri"/>
                <a:cs typeface="Calibri"/>
              </a:rPr>
              <a:t>a </a:t>
            </a:r>
            <a:r>
              <a:rPr sz="1350" spc="-4" dirty="0">
                <a:latin typeface="Calibri"/>
                <a:cs typeface="Calibri"/>
              </a:rPr>
              <a:t>sequence of </a:t>
            </a:r>
            <a:r>
              <a:rPr sz="1350" spc="-8" dirty="0">
                <a:latin typeface="Calibri"/>
                <a:cs typeface="Calibri"/>
              </a:rPr>
              <a:t>transactions </a:t>
            </a:r>
            <a:r>
              <a:rPr sz="1350" dirty="0">
                <a:latin typeface="Calibri"/>
                <a:cs typeface="Calibri"/>
              </a:rPr>
              <a:t>and a</a:t>
            </a:r>
            <a:r>
              <a:rPr sz="1350" spc="83" dirty="0">
                <a:latin typeface="Calibri"/>
                <a:cs typeface="Calibri"/>
              </a:rPr>
              <a:t> </a:t>
            </a:r>
            <a:r>
              <a:rPr sz="1350" spc="-4" dirty="0">
                <a:latin typeface="Calibri"/>
                <a:cs typeface="Calibri"/>
              </a:rPr>
              <a:t>nonce.</a:t>
            </a:r>
            <a:endParaRPr sz="135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1351562"/>
      </p:ext>
    </p:extLst>
  </p:cSld>
  <p:clrMapOvr>
    <a:masterClrMapping/>
  </p:clrMapOvr>
  <p:transition spd="slow"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F5044-3C60-4F25-9B2B-8A4560B1D17A}"/>
              </a:ext>
            </a:extLst>
          </p:cNvPr>
          <p:cNvSpPr txBox="1">
            <a:spLocks/>
          </p:cNvSpPr>
          <p:nvPr/>
        </p:nvSpPr>
        <p:spPr>
          <a:xfrm>
            <a:off x="842964" y="2209800"/>
            <a:ext cx="8224837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330200" indent="-330200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Symbol" pitchFamily="18" charset="2"/>
              <a:buChar char="¨"/>
              <a:defRPr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5963" indent="-271463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00138" indent="-220663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2300">
                <a:solidFill>
                  <a:schemeClr val="tx1"/>
                </a:solidFill>
                <a:latin typeface="+mn-lt"/>
              </a:defRPr>
            </a:lvl3pPr>
            <a:lvl4pPr marL="1541463" indent="-220663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Monotype Sorts"/>
              <a:buChar char="l"/>
              <a:defRPr sz="1900">
                <a:solidFill>
                  <a:schemeClr val="tx1"/>
                </a:solidFill>
                <a:latin typeface="+mn-lt"/>
              </a:defRPr>
            </a:lvl4pPr>
            <a:lvl5pPr marL="1981200" indent="-219075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900">
                <a:solidFill>
                  <a:schemeClr val="tx1"/>
                </a:solidFill>
                <a:latin typeface="+mn-lt"/>
              </a:defRPr>
            </a:lvl5pPr>
            <a:lvl6pPr marL="2438400" indent="-219075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900">
                <a:solidFill>
                  <a:schemeClr val="tx1"/>
                </a:solidFill>
                <a:latin typeface="+mn-lt"/>
              </a:defRPr>
            </a:lvl6pPr>
            <a:lvl7pPr marL="2895600" indent="-219075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900">
                <a:solidFill>
                  <a:schemeClr val="tx1"/>
                </a:solidFill>
                <a:latin typeface="+mn-lt"/>
              </a:defRPr>
            </a:lvl7pPr>
            <a:lvl8pPr marL="3352800" indent="-219075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900">
                <a:solidFill>
                  <a:schemeClr val="tx1"/>
                </a:solidFill>
                <a:latin typeface="+mn-lt"/>
              </a:defRPr>
            </a:lvl8pPr>
            <a:lvl9pPr marL="3810000" indent="-219075" algn="l" defTabSz="8794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»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</a:pPr>
            <a:r>
              <a:rPr lang="en-US" kern="0" dirty="0"/>
              <a:t>Demo - </a:t>
            </a:r>
            <a:r>
              <a:rPr lang="en-US" dirty="0">
                <a:hlinkClick r:id="rId2"/>
              </a:rPr>
              <a:t>https://anders.com/blockchain/blockchain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2829999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7979" y="304800"/>
            <a:ext cx="7770494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4" dirty="0"/>
              <a:t>Building Block: </a:t>
            </a:r>
            <a:r>
              <a:rPr sz="4000" spc="-26" dirty="0"/>
              <a:t>Validity</a:t>
            </a:r>
            <a:r>
              <a:rPr sz="4000" spc="15" dirty="0"/>
              <a:t> </a:t>
            </a:r>
            <a:r>
              <a:rPr lang="en-US" sz="4000" spc="-8" dirty="0"/>
              <a:t>C</a:t>
            </a:r>
            <a:r>
              <a:rPr sz="4000" spc="-8" dirty="0"/>
              <a:t>onditions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777479" y="1447800"/>
            <a:ext cx="8151494" cy="5262819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800" i="1" spc="-4" dirty="0">
                <a:latin typeface="Calibri"/>
                <a:cs typeface="Calibri"/>
              </a:rPr>
              <a:t>What </a:t>
            </a:r>
            <a:r>
              <a:rPr sz="2800" i="1" dirty="0">
                <a:latin typeface="Calibri"/>
                <a:cs typeface="Calibri"/>
              </a:rPr>
              <a:t>will the world </a:t>
            </a:r>
            <a:r>
              <a:rPr sz="2800" i="1" spc="-8" dirty="0">
                <a:latin typeface="Calibri"/>
                <a:cs typeface="Calibri"/>
              </a:rPr>
              <a:t>accept </a:t>
            </a:r>
            <a:r>
              <a:rPr sz="2800" i="1" dirty="0">
                <a:latin typeface="Calibri"/>
                <a:cs typeface="Calibri"/>
              </a:rPr>
              <a:t>as the </a:t>
            </a:r>
            <a:r>
              <a:rPr sz="2800" i="1" spc="-8" dirty="0">
                <a:latin typeface="Calibri"/>
                <a:cs typeface="Calibri"/>
              </a:rPr>
              <a:t>next</a:t>
            </a:r>
            <a:r>
              <a:rPr sz="2800" i="1" spc="-64" dirty="0">
                <a:latin typeface="Calibri"/>
                <a:cs typeface="Calibri"/>
              </a:rPr>
              <a:t> </a:t>
            </a:r>
            <a:r>
              <a:rPr sz="2800" i="1" spc="-4" dirty="0">
                <a:latin typeface="Calibri"/>
                <a:cs typeface="Calibri"/>
              </a:rPr>
              <a:t>block?</a:t>
            </a:r>
            <a:endParaRPr sz="2800" dirty="0">
              <a:latin typeface="Calibri"/>
              <a:cs typeface="Calibri"/>
            </a:endParaRPr>
          </a:p>
          <a:p>
            <a:pPr marL="180975" marR="3810" indent="-171450">
              <a:spcBef>
                <a:spcPts val="750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38" dirty="0">
                <a:latin typeface="Calibri"/>
                <a:cs typeface="Calibri"/>
              </a:rPr>
              <a:t>We </a:t>
            </a:r>
            <a:r>
              <a:rPr sz="2800" spc="-4" dirty="0">
                <a:latin typeface="Calibri"/>
                <a:cs typeface="Calibri"/>
              </a:rPr>
              <a:t>don’t </a:t>
            </a:r>
            <a:r>
              <a:rPr sz="2800" spc="-15" dirty="0">
                <a:latin typeface="Calibri"/>
                <a:cs typeface="Calibri"/>
              </a:rPr>
              <a:t>have </a:t>
            </a:r>
            <a:r>
              <a:rPr sz="2800" spc="-4" dirty="0">
                <a:latin typeface="Calibri"/>
                <a:cs typeface="Calibri"/>
              </a:rPr>
              <a:t>some trusted entity </a:t>
            </a:r>
            <a:r>
              <a:rPr sz="2800" spc="-11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decide what </a:t>
            </a:r>
            <a:r>
              <a:rPr sz="2800" spc="-11" dirty="0">
                <a:latin typeface="Calibri"/>
                <a:cs typeface="Calibri"/>
              </a:rPr>
              <a:t>may </a:t>
            </a:r>
            <a:r>
              <a:rPr sz="2800" spc="-4" dirty="0">
                <a:latin typeface="Calibri"/>
                <a:cs typeface="Calibri"/>
              </a:rPr>
              <a:t>be </a:t>
            </a:r>
            <a:r>
              <a:rPr sz="2800" dirty="0">
                <a:latin typeface="Calibri"/>
                <a:cs typeface="Calibri"/>
              </a:rPr>
              <a:t>added </a:t>
            </a:r>
            <a:r>
              <a:rPr sz="2800" spc="-11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block  </a:t>
            </a:r>
            <a:r>
              <a:rPr sz="2800" dirty="0">
                <a:latin typeface="Calibri"/>
                <a:cs typeface="Calibri"/>
              </a:rPr>
              <a:t>chain</a:t>
            </a:r>
          </a:p>
          <a:p>
            <a:pPr marL="180975" indent="-171450">
              <a:spcBef>
                <a:spcPts val="45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...so </a:t>
            </a:r>
            <a:r>
              <a:rPr sz="2800" spc="-11" dirty="0">
                <a:latin typeface="Calibri"/>
                <a:cs typeface="Calibri"/>
              </a:rPr>
              <a:t>we </a:t>
            </a:r>
            <a:r>
              <a:rPr sz="2800" spc="-15" dirty="0">
                <a:latin typeface="Calibri"/>
                <a:cs typeface="Calibri"/>
              </a:rPr>
              <a:t>have </a:t>
            </a:r>
            <a:r>
              <a:rPr sz="2800" spc="-11" dirty="0">
                <a:latin typeface="Calibri"/>
                <a:cs typeface="Calibri"/>
              </a:rPr>
              <a:t>to </a:t>
            </a:r>
            <a:r>
              <a:rPr sz="2800" spc="-4" dirty="0">
                <a:latin typeface="Calibri"/>
                <a:cs typeface="Calibri"/>
              </a:rPr>
              <a:t>decide what blocks </a:t>
            </a:r>
            <a:r>
              <a:rPr sz="2800" spc="-8" dirty="0">
                <a:latin typeface="Calibri"/>
                <a:cs typeface="Calibri"/>
              </a:rPr>
              <a:t>are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valid.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53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Example:</a:t>
            </a:r>
            <a:r>
              <a:rPr sz="2800" spc="-19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Bitcoin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buFont typeface="Arial"/>
              <a:buChar char="•"/>
              <a:tabLst>
                <a:tab pos="523875" algn="l"/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Signatures needed </a:t>
            </a:r>
            <a:r>
              <a:rPr sz="2400" spc="-15" dirty="0">
                <a:latin typeface="Calibri"/>
                <a:cs typeface="Calibri"/>
              </a:rPr>
              <a:t>for </a:t>
            </a:r>
            <a:r>
              <a:rPr sz="2400" spc="-4" dirty="0">
                <a:latin typeface="Calibri"/>
                <a:cs typeface="Calibri"/>
              </a:rPr>
              <a:t>moving </a:t>
            </a:r>
            <a:r>
              <a:rPr sz="2400" spc="-30" dirty="0">
                <a:latin typeface="Calibri"/>
                <a:cs typeface="Calibri"/>
              </a:rPr>
              <a:t>BTC </a:t>
            </a:r>
            <a:r>
              <a:rPr sz="2400" spc="-11" dirty="0">
                <a:latin typeface="Calibri"/>
                <a:cs typeface="Calibri"/>
              </a:rPr>
              <a:t>from </a:t>
            </a:r>
            <a:r>
              <a:rPr sz="2400" spc="-4" dirty="0">
                <a:latin typeface="Calibri"/>
                <a:cs typeface="Calibri"/>
              </a:rPr>
              <a:t>an</a:t>
            </a:r>
            <a:r>
              <a:rPr sz="2400" spc="94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account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buFont typeface="Arial"/>
              <a:buChar char="•"/>
              <a:tabLst>
                <a:tab pos="523875" algn="l"/>
                <a:tab pos="524351" algn="l"/>
              </a:tabLst>
            </a:pPr>
            <a:r>
              <a:rPr sz="2400" spc="-4" dirty="0">
                <a:latin typeface="Calibri"/>
                <a:cs typeface="Calibri"/>
              </a:rPr>
              <a:t>Not </a:t>
            </a:r>
            <a:r>
              <a:rPr sz="2400" spc="-8" dirty="0">
                <a:latin typeface="Calibri"/>
                <a:cs typeface="Calibri"/>
              </a:rPr>
              <a:t>allowed </a:t>
            </a:r>
            <a:r>
              <a:rPr sz="2400" spc="-11" dirty="0">
                <a:latin typeface="Calibri"/>
                <a:cs typeface="Calibri"/>
              </a:rPr>
              <a:t>to leave </a:t>
            </a:r>
            <a:r>
              <a:rPr sz="2400" spc="-4" dirty="0">
                <a:latin typeface="Calibri"/>
                <a:cs typeface="Calibri"/>
              </a:rPr>
              <a:t>a </a:t>
            </a:r>
            <a:r>
              <a:rPr sz="2400" spc="-11" dirty="0">
                <a:latin typeface="Calibri"/>
                <a:cs typeface="Calibri"/>
              </a:rPr>
              <a:t>negative </a:t>
            </a:r>
            <a:r>
              <a:rPr sz="2400" spc="-4" dirty="0">
                <a:latin typeface="Calibri"/>
                <a:cs typeface="Calibri"/>
              </a:rPr>
              <a:t>balance in an</a:t>
            </a:r>
            <a:r>
              <a:rPr sz="2400" spc="53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account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buFont typeface="Arial"/>
              <a:buChar char="•"/>
              <a:tabLst>
                <a:tab pos="523875" algn="l"/>
                <a:tab pos="524351" algn="l"/>
              </a:tabLst>
            </a:pPr>
            <a:r>
              <a:rPr sz="2400" spc="-4" dirty="0">
                <a:latin typeface="Calibri"/>
                <a:cs typeface="Calibri"/>
              </a:rPr>
              <a:t>Block </a:t>
            </a:r>
            <a:r>
              <a:rPr sz="2400" spc="-8" dirty="0">
                <a:latin typeface="Calibri"/>
                <a:cs typeface="Calibri"/>
              </a:rPr>
              <a:t>must </a:t>
            </a:r>
            <a:r>
              <a:rPr sz="2400" spc="-11" dirty="0">
                <a:latin typeface="Calibri"/>
                <a:cs typeface="Calibri"/>
              </a:rPr>
              <a:t>contain </a:t>
            </a:r>
            <a:r>
              <a:rPr sz="2400" spc="-8" dirty="0">
                <a:latin typeface="Calibri"/>
                <a:cs typeface="Calibri"/>
              </a:rPr>
              <a:t>correct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proof-of-work</a:t>
            </a:r>
            <a:endParaRPr sz="2400" dirty="0">
              <a:latin typeface="Calibri"/>
              <a:cs typeface="Calibri"/>
            </a:endParaRPr>
          </a:p>
          <a:p>
            <a:pPr marL="180975" marR="43814" indent="-171450">
              <a:spcBef>
                <a:spcPts val="746"/>
              </a:spcBef>
              <a:buFont typeface="Arial"/>
              <a:buChar char="•"/>
              <a:tabLst>
                <a:tab pos="180975" algn="l"/>
              </a:tabLst>
            </a:pPr>
            <a:r>
              <a:rPr sz="2800" dirty="0">
                <a:latin typeface="Calibri"/>
                <a:cs typeface="Calibri"/>
              </a:rPr>
              <a:t>A </a:t>
            </a:r>
            <a:r>
              <a:rPr sz="2800" spc="-8" dirty="0">
                <a:latin typeface="Calibri"/>
                <a:cs typeface="Calibri"/>
              </a:rPr>
              <a:t>proposed </a:t>
            </a:r>
            <a:r>
              <a:rPr sz="2800" dirty="0">
                <a:latin typeface="Calibri"/>
                <a:cs typeface="Calibri"/>
              </a:rPr>
              <a:t>additional </a:t>
            </a:r>
            <a:r>
              <a:rPr sz="2800" spc="-4" dirty="0">
                <a:latin typeface="Calibri"/>
                <a:cs typeface="Calibri"/>
              </a:rPr>
              <a:t>block that doesn’t meet </a:t>
            </a:r>
            <a:r>
              <a:rPr sz="2800" dirty="0">
                <a:latin typeface="Calibri"/>
                <a:cs typeface="Calibri"/>
              </a:rPr>
              <a:t>these </a:t>
            </a:r>
            <a:r>
              <a:rPr sz="2800" spc="-4" dirty="0">
                <a:latin typeface="Calibri"/>
                <a:cs typeface="Calibri"/>
              </a:rPr>
              <a:t>conditions </a:t>
            </a:r>
            <a:r>
              <a:rPr sz="2800" spc="-8" dirty="0">
                <a:latin typeface="Calibri"/>
                <a:cs typeface="Calibri"/>
              </a:rPr>
              <a:t>won’t </a:t>
            </a:r>
            <a:r>
              <a:rPr sz="2800" spc="-4" dirty="0">
                <a:latin typeface="Calibri"/>
                <a:cs typeface="Calibri"/>
              </a:rPr>
              <a:t>be accepted by </a:t>
            </a:r>
            <a:r>
              <a:rPr sz="2800" dirty="0">
                <a:latin typeface="Calibri"/>
                <a:cs typeface="Calibri"/>
              </a:rPr>
              <a:t>the </a:t>
            </a:r>
            <a:r>
              <a:rPr sz="2800" spc="-11" dirty="0">
                <a:latin typeface="Calibri"/>
                <a:cs typeface="Calibri"/>
              </a:rPr>
              <a:t>rest </a:t>
            </a:r>
            <a:r>
              <a:rPr sz="2800" spc="-4" dirty="0">
                <a:latin typeface="Calibri"/>
                <a:cs typeface="Calibri"/>
              </a:rPr>
              <a:t>of </a:t>
            </a:r>
            <a:r>
              <a:rPr sz="2800" dirty="0">
                <a:latin typeface="Calibri"/>
                <a:cs typeface="Calibri"/>
              </a:rPr>
              <a:t>the</a:t>
            </a:r>
            <a:r>
              <a:rPr sz="2800" spc="-49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network.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23"/>
              </a:spcBef>
            </a:pP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1400" y="5932661"/>
            <a:ext cx="3733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spc="-11" dirty="0">
                <a:solidFill>
                  <a:srgbClr val="FF0000"/>
                </a:solidFill>
                <a:latin typeface="Calibri"/>
                <a:cs typeface="Calibri"/>
              </a:rPr>
              <a:t>Enforced </a:t>
            </a:r>
            <a:r>
              <a:rPr lang="en-US" sz="2800" b="1" i="1" spc="-4" dirty="0">
                <a:solidFill>
                  <a:srgbClr val="FF0000"/>
                </a:solidFill>
                <a:latin typeface="Calibri"/>
                <a:cs typeface="Calibri"/>
              </a:rPr>
              <a:t>by</a:t>
            </a:r>
            <a:r>
              <a:rPr lang="en-US" sz="2800" b="1" i="1" spc="1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2800" b="1" i="1" spc="-8" dirty="0">
                <a:solidFill>
                  <a:srgbClr val="FF0000"/>
                </a:solidFill>
                <a:latin typeface="Calibri"/>
                <a:cs typeface="Calibri"/>
              </a:rPr>
              <a:t>consensus</a:t>
            </a:r>
            <a:endParaRPr lang="en-US" sz="2800" dirty="0">
              <a:latin typeface="Calibri"/>
              <a:cs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6648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200" y="381000"/>
            <a:ext cx="7313295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4" dirty="0"/>
              <a:t>Adding </a:t>
            </a:r>
            <a:r>
              <a:rPr lang="en-US" sz="4000" spc="-8" dirty="0"/>
              <a:t>N</a:t>
            </a:r>
            <a:r>
              <a:rPr sz="4000" spc="-8" dirty="0"/>
              <a:t>ew </a:t>
            </a:r>
            <a:r>
              <a:rPr lang="en-US" sz="4000" spc="-8" dirty="0"/>
              <a:t>B</a:t>
            </a:r>
            <a:r>
              <a:rPr sz="4000" spc="-8" dirty="0"/>
              <a:t>locks </a:t>
            </a:r>
            <a:r>
              <a:rPr sz="4000" spc="-11" dirty="0"/>
              <a:t>to </a:t>
            </a:r>
            <a:r>
              <a:rPr sz="4000" dirty="0"/>
              <a:t>the</a:t>
            </a:r>
            <a:r>
              <a:rPr sz="4000" spc="-8" dirty="0"/>
              <a:t> </a:t>
            </a:r>
            <a:r>
              <a:rPr lang="en-US" sz="4000" spc="-4" dirty="0"/>
              <a:t>C</a:t>
            </a:r>
            <a:r>
              <a:rPr sz="4000" spc="-4" dirty="0"/>
              <a:t>hain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1066800" y="1905000"/>
            <a:ext cx="7846695" cy="3872374"/>
          </a:xfrm>
          <a:prstGeom prst="rect">
            <a:avLst/>
          </a:prstGeom>
        </p:spPr>
        <p:txBody>
          <a:bodyPr vert="horz" wrap="square" lIns="0" tIns="45244" rIns="0" bIns="0" rtlCol="0">
            <a:spAutoFit/>
          </a:bodyPr>
          <a:lstStyle/>
          <a:p>
            <a:pPr marL="180975" marR="3810" indent="-171450">
              <a:spcBef>
                <a:spcPts val="356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15" dirty="0">
                <a:latin typeface="Calibri"/>
                <a:cs typeface="Calibri"/>
              </a:rPr>
              <a:t>Any </a:t>
            </a:r>
            <a:r>
              <a:rPr sz="2800" spc="-11" dirty="0">
                <a:latin typeface="Calibri"/>
                <a:cs typeface="Calibri"/>
              </a:rPr>
              <a:t>blockchain </a:t>
            </a:r>
            <a:r>
              <a:rPr sz="2800" spc="-23" dirty="0">
                <a:latin typeface="Calibri"/>
                <a:cs typeface="Calibri"/>
              </a:rPr>
              <a:t>system </a:t>
            </a:r>
            <a:r>
              <a:rPr sz="2800" spc="-4" dirty="0">
                <a:latin typeface="Calibri"/>
                <a:cs typeface="Calibri"/>
              </a:rPr>
              <a:t>has </a:t>
            </a:r>
            <a:r>
              <a:rPr sz="2800" spc="-15" dirty="0">
                <a:latin typeface="Calibri"/>
                <a:cs typeface="Calibri"/>
              </a:rPr>
              <a:t>to </a:t>
            </a:r>
            <a:r>
              <a:rPr sz="2800" spc="-8" dirty="0">
                <a:latin typeface="Calibri"/>
                <a:cs typeface="Calibri"/>
              </a:rPr>
              <a:t>determine </a:t>
            </a:r>
            <a:r>
              <a:rPr sz="2800" spc="-4" dirty="0">
                <a:latin typeface="Calibri"/>
                <a:cs typeface="Calibri"/>
              </a:rPr>
              <a:t>who </a:t>
            </a:r>
            <a:r>
              <a:rPr sz="2800" spc="-8" dirty="0">
                <a:latin typeface="Calibri"/>
                <a:cs typeface="Calibri"/>
              </a:rPr>
              <a:t>can </a:t>
            </a:r>
            <a:r>
              <a:rPr sz="2800" spc="-4" dirty="0">
                <a:latin typeface="Calibri"/>
                <a:cs typeface="Calibri"/>
              </a:rPr>
              <a:t>add </a:t>
            </a:r>
            <a:r>
              <a:rPr sz="2800" spc="-11" dirty="0">
                <a:latin typeface="Calibri"/>
                <a:cs typeface="Calibri"/>
              </a:rPr>
              <a:t>new </a:t>
            </a:r>
            <a:r>
              <a:rPr sz="2800" spc="-8" dirty="0">
                <a:latin typeface="Calibri"/>
                <a:cs typeface="Calibri"/>
              </a:rPr>
              <a:t>blocks </a:t>
            </a:r>
            <a:r>
              <a:rPr sz="2800" spc="-15" dirty="0">
                <a:latin typeface="Calibri"/>
                <a:cs typeface="Calibri"/>
              </a:rPr>
              <a:t>to  </a:t>
            </a:r>
            <a:r>
              <a:rPr sz="2800" spc="-4" dirty="0">
                <a:latin typeface="Calibri"/>
                <a:cs typeface="Calibri"/>
              </a:rPr>
              <a:t>the chain, and </a:t>
            </a:r>
            <a:r>
              <a:rPr sz="2800" spc="-8" dirty="0">
                <a:latin typeface="Calibri"/>
                <a:cs typeface="Calibri"/>
              </a:rPr>
              <a:t>how </a:t>
            </a:r>
            <a:r>
              <a:rPr sz="2800" spc="-19" dirty="0">
                <a:latin typeface="Calibri"/>
                <a:cs typeface="Calibri"/>
              </a:rPr>
              <a:t>it’s</a:t>
            </a:r>
            <a:r>
              <a:rPr sz="2800" spc="64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done.</a:t>
            </a:r>
            <a:endParaRPr sz="2800" dirty="0">
              <a:latin typeface="Calibri"/>
              <a:cs typeface="Calibri"/>
            </a:endParaRPr>
          </a:p>
          <a:p>
            <a:pPr marL="180975" indent="-171450">
              <a:spcBef>
                <a:spcPts val="465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38" dirty="0">
                <a:latin typeface="Calibri"/>
                <a:cs typeface="Calibri"/>
              </a:rPr>
              <a:t>Two </a:t>
            </a:r>
            <a:r>
              <a:rPr sz="2800" spc="-4" dirty="0">
                <a:latin typeface="Calibri"/>
                <a:cs typeface="Calibri"/>
              </a:rPr>
              <a:t>main ideas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76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11" dirty="0">
                <a:latin typeface="Calibri"/>
                <a:cs typeface="Calibri"/>
              </a:rPr>
              <a:t>Proof </a:t>
            </a:r>
            <a:r>
              <a:rPr sz="2400" spc="-8" dirty="0">
                <a:latin typeface="Calibri"/>
                <a:cs typeface="Calibri"/>
              </a:rPr>
              <a:t>of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work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161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Permissioned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blockchain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476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Also </a:t>
            </a:r>
            <a:r>
              <a:rPr sz="2800" spc="-11" dirty="0">
                <a:latin typeface="Calibri"/>
                <a:cs typeface="Calibri"/>
              </a:rPr>
              <a:t>more </a:t>
            </a:r>
            <a:r>
              <a:rPr sz="2800" spc="-4" dirty="0">
                <a:latin typeface="Calibri"/>
                <a:cs typeface="Calibri"/>
              </a:rPr>
              <a:t>ideas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80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11" dirty="0">
                <a:latin typeface="Calibri"/>
                <a:cs typeface="Calibri"/>
              </a:rPr>
              <a:t>Proof </a:t>
            </a:r>
            <a:r>
              <a:rPr sz="2400" spc="-8" dirty="0">
                <a:latin typeface="Calibri"/>
                <a:cs typeface="Calibri"/>
              </a:rPr>
              <a:t>of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19" dirty="0">
                <a:latin typeface="Calibri"/>
                <a:cs typeface="Calibri"/>
              </a:rPr>
              <a:t>stake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165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11" dirty="0">
                <a:latin typeface="Calibri"/>
                <a:cs typeface="Calibri"/>
              </a:rPr>
              <a:t>Proof </a:t>
            </a:r>
            <a:r>
              <a:rPr sz="2400" spc="-4" dirty="0">
                <a:latin typeface="Calibri"/>
                <a:cs typeface="Calibri"/>
              </a:rPr>
              <a:t>of</a:t>
            </a:r>
            <a:r>
              <a:rPr sz="2400" spc="8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storage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153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Probably </a:t>
            </a:r>
            <a:r>
              <a:rPr sz="2400" spc="-11" dirty="0">
                <a:latin typeface="Calibri"/>
                <a:cs typeface="Calibri"/>
              </a:rPr>
              <a:t>several </a:t>
            </a:r>
            <a:r>
              <a:rPr lang="en-US" sz="2400" spc="-8" dirty="0">
                <a:latin typeface="Calibri"/>
                <a:cs typeface="Calibri"/>
              </a:rPr>
              <a:t>more to be invented</a:t>
            </a:r>
            <a:endParaRPr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16040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62074" y="381000"/>
            <a:ext cx="6953251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4" dirty="0"/>
              <a:t>Building Block: </a:t>
            </a:r>
            <a:r>
              <a:rPr sz="4000" spc="-23" dirty="0"/>
              <a:t>Proof </a:t>
            </a:r>
            <a:r>
              <a:rPr sz="4000" spc="-4" dirty="0"/>
              <a:t>of</a:t>
            </a:r>
            <a:r>
              <a:rPr sz="4000" spc="-23" dirty="0"/>
              <a:t> </a:t>
            </a:r>
            <a:r>
              <a:rPr sz="4000" spc="-38" dirty="0"/>
              <a:t>Work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762000" y="1524000"/>
            <a:ext cx="8839200" cy="4665860"/>
          </a:xfrm>
          <a:prstGeom prst="rect">
            <a:avLst/>
          </a:prstGeom>
        </p:spPr>
        <p:txBody>
          <a:bodyPr vert="horz" wrap="square" lIns="0" tIns="38576" rIns="0" bIns="0" rtlCol="0">
            <a:spAutoFit/>
          </a:bodyPr>
          <a:lstStyle/>
          <a:p>
            <a:pPr marL="278130" indent="-220980">
              <a:spcBef>
                <a:spcPts val="304"/>
              </a:spcBef>
              <a:buSzPct val="44230"/>
              <a:buFont typeface="Wingdings"/>
              <a:buChar char=""/>
              <a:tabLst>
                <a:tab pos="277654" algn="l"/>
                <a:tab pos="278130" algn="l"/>
              </a:tabLst>
            </a:pPr>
            <a:r>
              <a:rPr sz="3200" dirty="0">
                <a:latin typeface="Calibri"/>
                <a:cs typeface="Calibri"/>
              </a:rPr>
              <a:t>I </a:t>
            </a:r>
            <a:r>
              <a:rPr sz="3200" spc="-11" dirty="0">
                <a:latin typeface="Calibri"/>
                <a:cs typeface="Calibri"/>
              </a:rPr>
              <a:t>want you to </a:t>
            </a:r>
            <a:r>
              <a:rPr sz="3200" spc="-4" dirty="0">
                <a:latin typeface="Calibri"/>
                <a:cs typeface="Calibri"/>
              </a:rPr>
              <a:t>do </a:t>
            </a:r>
            <a:r>
              <a:rPr sz="3200" dirty="0">
                <a:latin typeface="Calibri"/>
                <a:cs typeface="Calibri"/>
              </a:rPr>
              <a:t>a </a:t>
            </a:r>
            <a:r>
              <a:rPr sz="3200" spc="-4" dirty="0">
                <a:latin typeface="Calibri"/>
                <a:cs typeface="Calibri"/>
              </a:rPr>
              <a:t>big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computation.</a:t>
            </a:r>
            <a:endParaRPr sz="3200" dirty="0">
              <a:latin typeface="Calibri"/>
              <a:cs typeface="Calibri"/>
            </a:endParaRPr>
          </a:p>
          <a:p>
            <a:pPr marL="571500" lvl="1" indent="-219075">
              <a:spcBef>
                <a:spcPts val="194"/>
              </a:spcBef>
              <a:buSzPct val="75000"/>
              <a:buFont typeface="Symbol"/>
              <a:buChar char=""/>
              <a:tabLst>
                <a:tab pos="571500" algn="l"/>
                <a:tab pos="571976" algn="l"/>
              </a:tabLst>
            </a:pPr>
            <a:r>
              <a:rPr sz="2700" spc="-4" dirty="0">
                <a:latin typeface="Calibri"/>
                <a:cs typeface="Calibri"/>
              </a:rPr>
              <a:t>I </a:t>
            </a:r>
            <a:r>
              <a:rPr sz="2700" spc="-11" dirty="0">
                <a:latin typeface="Calibri"/>
                <a:cs typeface="Calibri"/>
              </a:rPr>
              <a:t>want you </a:t>
            </a:r>
            <a:r>
              <a:rPr sz="2700" spc="-15" dirty="0">
                <a:latin typeface="Calibri"/>
                <a:cs typeface="Calibri"/>
              </a:rPr>
              <a:t>to prove </a:t>
            </a:r>
            <a:r>
              <a:rPr sz="2700" spc="-8" dirty="0">
                <a:latin typeface="Calibri"/>
                <a:cs typeface="Calibri"/>
              </a:rPr>
              <a:t>you </a:t>
            </a:r>
            <a:r>
              <a:rPr sz="2700" spc="-4" dirty="0">
                <a:latin typeface="Calibri"/>
                <a:cs typeface="Calibri"/>
              </a:rPr>
              <a:t>did</a:t>
            </a:r>
            <a:r>
              <a:rPr sz="2700" spc="45" dirty="0">
                <a:latin typeface="Calibri"/>
                <a:cs typeface="Calibri"/>
              </a:rPr>
              <a:t> </a:t>
            </a:r>
            <a:r>
              <a:rPr sz="2700" spc="-4" dirty="0">
                <a:latin typeface="Calibri"/>
                <a:cs typeface="Calibri"/>
              </a:rPr>
              <a:t>it.</a:t>
            </a:r>
            <a:endParaRPr sz="2700" dirty="0">
              <a:latin typeface="Calibri"/>
              <a:cs typeface="Calibri"/>
            </a:endParaRPr>
          </a:p>
          <a:p>
            <a:pPr marL="571500" lvl="1" indent="-219075">
              <a:spcBef>
                <a:spcPts val="180"/>
              </a:spcBef>
              <a:buSzPct val="75000"/>
              <a:buFont typeface="Symbol"/>
              <a:buChar char=""/>
              <a:tabLst>
                <a:tab pos="571500" algn="l"/>
                <a:tab pos="571976" algn="l"/>
              </a:tabLst>
            </a:pPr>
            <a:r>
              <a:rPr sz="2700" spc="-4" dirty="0">
                <a:latin typeface="Calibri"/>
                <a:cs typeface="Calibri"/>
              </a:rPr>
              <a:t>I </a:t>
            </a:r>
            <a:r>
              <a:rPr sz="2700" spc="-8" dirty="0">
                <a:latin typeface="Calibri"/>
                <a:cs typeface="Calibri"/>
              </a:rPr>
              <a:t>don't </a:t>
            </a:r>
            <a:r>
              <a:rPr sz="2700" spc="-11" dirty="0">
                <a:latin typeface="Calibri"/>
                <a:cs typeface="Calibri"/>
              </a:rPr>
              <a:t>want to </a:t>
            </a:r>
            <a:r>
              <a:rPr sz="2700" spc="-4" dirty="0">
                <a:latin typeface="Calibri"/>
                <a:cs typeface="Calibri"/>
              </a:rPr>
              <a:t>do much </a:t>
            </a:r>
            <a:r>
              <a:rPr sz="2700" spc="-8" dirty="0">
                <a:latin typeface="Calibri"/>
                <a:cs typeface="Calibri"/>
              </a:rPr>
              <a:t>work </a:t>
            </a:r>
            <a:r>
              <a:rPr sz="2700" spc="-4" dirty="0">
                <a:latin typeface="Calibri"/>
                <a:cs typeface="Calibri"/>
              </a:rPr>
              <a:t>checking the</a:t>
            </a:r>
            <a:r>
              <a:rPr sz="2700" spc="56" dirty="0">
                <a:latin typeface="Calibri"/>
                <a:cs typeface="Calibri"/>
              </a:rPr>
              <a:t> </a:t>
            </a:r>
            <a:r>
              <a:rPr sz="2700" spc="-26" dirty="0">
                <a:latin typeface="Calibri"/>
                <a:cs typeface="Calibri"/>
              </a:rPr>
              <a:t>proof.</a:t>
            </a:r>
            <a:endParaRPr lang="en-US" sz="2700" dirty="0">
              <a:latin typeface="Calibri"/>
              <a:cs typeface="Calibri"/>
            </a:endParaRPr>
          </a:p>
          <a:p>
            <a:pPr marL="352425" lvl="1">
              <a:spcBef>
                <a:spcPts val="180"/>
              </a:spcBef>
              <a:buSzPct val="75000"/>
              <a:tabLst>
                <a:tab pos="571500" algn="l"/>
                <a:tab pos="571976" algn="l"/>
              </a:tabLst>
            </a:pPr>
            <a:endParaRPr sz="3600" dirty="0">
              <a:latin typeface="Times New Roman"/>
              <a:cs typeface="Times New Roman"/>
            </a:endParaRPr>
          </a:p>
          <a:p>
            <a:pPr marL="278130" indent="-220980">
              <a:buSzPct val="44230"/>
              <a:buFont typeface="Wingdings"/>
              <a:buChar char=""/>
              <a:tabLst>
                <a:tab pos="277654" algn="l"/>
                <a:tab pos="278130" algn="l"/>
              </a:tabLst>
            </a:pPr>
            <a:r>
              <a:rPr sz="3200" spc="-11" dirty="0">
                <a:latin typeface="Calibri"/>
                <a:cs typeface="Calibri"/>
              </a:rPr>
              <a:t>Why </a:t>
            </a:r>
            <a:r>
              <a:rPr sz="3200" dirty="0">
                <a:latin typeface="Calibri"/>
                <a:cs typeface="Calibri"/>
              </a:rPr>
              <a:t>is this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useful?</a:t>
            </a:r>
            <a:endParaRPr sz="3200" dirty="0">
              <a:latin typeface="Calibri"/>
              <a:cs typeface="Calibri"/>
            </a:endParaRPr>
          </a:p>
          <a:p>
            <a:pPr marL="571500" lvl="1" indent="-219075">
              <a:spcBef>
                <a:spcPts val="203"/>
              </a:spcBef>
              <a:buSzPct val="75000"/>
              <a:buFont typeface="Symbol"/>
              <a:buChar char=""/>
              <a:tabLst>
                <a:tab pos="571500" algn="l"/>
                <a:tab pos="571976" algn="l"/>
              </a:tabLst>
            </a:pPr>
            <a:r>
              <a:rPr sz="2700" spc="-8" dirty="0">
                <a:latin typeface="Calibri"/>
                <a:cs typeface="Calibri"/>
              </a:rPr>
              <a:t>Limits </a:t>
            </a:r>
            <a:r>
              <a:rPr sz="2700" spc="-4" dirty="0">
                <a:latin typeface="Calibri"/>
                <a:cs typeface="Calibri"/>
              </a:rPr>
              <a:t>the </a:t>
            </a:r>
            <a:r>
              <a:rPr sz="2700" spc="-23" dirty="0">
                <a:latin typeface="Calibri"/>
                <a:cs typeface="Calibri"/>
              </a:rPr>
              <a:t>rate </a:t>
            </a:r>
            <a:r>
              <a:rPr sz="2700" dirty="0">
                <a:latin typeface="Calibri"/>
                <a:cs typeface="Calibri"/>
              </a:rPr>
              <a:t>of </a:t>
            </a:r>
            <a:r>
              <a:rPr sz="2700" spc="-11" dirty="0">
                <a:latin typeface="Calibri"/>
                <a:cs typeface="Calibri"/>
              </a:rPr>
              <a:t>new</a:t>
            </a:r>
            <a:r>
              <a:rPr sz="2700" spc="56" dirty="0">
                <a:latin typeface="Calibri"/>
                <a:cs typeface="Calibri"/>
              </a:rPr>
              <a:t> </a:t>
            </a:r>
            <a:r>
              <a:rPr sz="2700" spc="-8" dirty="0">
                <a:latin typeface="Calibri"/>
                <a:cs typeface="Calibri"/>
              </a:rPr>
              <a:t>blocks</a:t>
            </a:r>
            <a:endParaRPr sz="2700" dirty="0">
              <a:latin typeface="Calibri"/>
              <a:cs typeface="Calibri"/>
            </a:endParaRPr>
          </a:p>
          <a:p>
            <a:pPr marL="571500" lvl="1" indent="-219075">
              <a:spcBef>
                <a:spcPts val="169"/>
              </a:spcBef>
              <a:buSzPct val="75000"/>
              <a:buFont typeface="Symbol"/>
              <a:buChar char=""/>
              <a:tabLst>
                <a:tab pos="571500" algn="l"/>
                <a:tab pos="571976" algn="l"/>
              </a:tabLst>
            </a:pPr>
            <a:r>
              <a:rPr sz="2700" spc="-15" dirty="0">
                <a:latin typeface="Calibri"/>
                <a:cs typeface="Calibri"/>
              </a:rPr>
              <a:t>Makes attempts to </a:t>
            </a:r>
            <a:r>
              <a:rPr sz="2700" spc="-4" dirty="0">
                <a:latin typeface="Calibri"/>
                <a:cs typeface="Calibri"/>
              </a:rPr>
              <a:t>add </a:t>
            </a:r>
            <a:r>
              <a:rPr sz="2700" spc="-11" dirty="0">
                <a:latin typeface="Calibri"/>
                <a:cs typeface="Calibri"/>
              </a:rPr>
              <a:t>invalid </a:t>
            </a:r>
            <a:r>
              <a:rPr sz="2700" spc="-8" dirty="0">
                <a:latin typeface="Calibri"/>
                <a:cs typeface="Calibri"/>
              </a:rPr>
              <a:t>blocks </a:t>
            </a:r>
            <a:r>
              <a:rPr sz="2700" spc="-15" dirty="0">
                <a:latin typeface="Calibri"/>
                <a:cs typeface="Calibri"/>
              </a:rPr>
              <a:t>to </a:t>
            </a:r>
            <a:r>
              <a:rPr sz="2700" spc="-4" dirty="0">
                <a:latin typeface="Calibri"/>
                <a:cs typeface="Calibri"/>
              </a:rPr>
              <a:t>the chain</a:t>
            </a:r>
            <a:r>
              <a:rPr sz="2700" spc="116" dirty="0">
                <a:latin typeface="Calibri"/>
                <a:cs typeface="Calibri"/>
              </a:rPr>
              <a:t> </a:t>
            </a:r>
            <a:r>
              <a:rPr sz="2700" spc="-11" dirty="0">
                <a:latin typeface="Calibri"/>
                <a:cs typeface="Calibri"/>
              </a:rPr>
              <a:t>expensive</a:t>
            </a:r>
            <a:endParaRPr sz="2700" dirty="0">
              <a:latin typeface="Calibri"/>
              <a:cs typeface="Calibri"/>
            </a:endParaRPr>
          </a:p>
          <a:p>
            <a:pPr marL="571500" marR="3810" lvl="1" indent="-219075">
              <a:spcBef>
                <a:spcPts val="405"/>
              </a:spcBef>
              <a:buSzPct val="75000"/>
              <a:buFont typeface="Symbol"/>
              <a:buChar char=""/>
              <a:tabLst>
                <a:tab pos="571500" algn="l"/>
                <a:tab pos="571976" algn="l"/>
              </a:tabLst>
            </a:pPr>
            <a:r>
              <a:rPr sz="2700" spc="-8" dirty="0">
                <a:latin typeface="Calibri"/>
                <a:cs typeface="Calibri"/>
              </a:rPr>
              <a:t>Provides </a:t>
            </a:r>
            <a:r>
              <a:rPr sz="2700" spc="-4" dirty="0">
                <a:latin typeface="Calibri"/>
                <a:cs typeface="Calibri"/>
              </a:rPr>
              <a:t>a clear </a:t>
            </a:r>
            <a:r>
              <a:rPr sz="2700" spc="-19" dirty="0">
                <a:latin typeface="Calibri"/>
                <a:cs typeface="Calibri"/>
              </a:rPr>
              <a:t>way </a:t>
            </a:r>
            <a:r>
              <a:rPr sz="2700" spc="-15" dirty="0">
                <a:latin typeface="Calibri"/>
                <a:cs typeface="Calibri"/>
              </a:rPr>
              <a:t>to </a:t>
            </a:r>
            <a:r>
              <a:rPr sz="2700" spc="-8" dirty="0">
                <a:latin typeface="Calibri"/>
                <a:cs typeface="Calibri"/>
              </a:rPr>
              <a:t>decide between competing </a:t>
            </a:r>
            <a:r>
              <a:rPr sz="2700" spc="-4" dirty="0">
                <a:latin typeface="Calibri"/>
                <a:cs typeface="Calibri"/>
              </a:rPr>
              <a:t>chains when </a:t>
            </a:r>
            <a:r>
              <a:rPr sz="2700" spc="-8" dirty="0">
                <a:latin typeface="Calibri"/>
                <a:cs typeface="Calibri"/>
              </a:rPr>
              <a:t>there </a:t>
            </a:r>
            <a:r>
              <a:rPr sz="2700" spc="-4" dirty="0">
                <a:latin typeface="Calibri"/>
                <a:cs typeface="Calibri"/>
              </a:rPr>
              <a:t>is a </a:t>
            </a:r>
            <a:r>
              <a:rPr sz="2700" spc="-8" dirty="0">
                <a:latin typeface="Calibri"/>
                <a:cs typeface="Calibri"/>
              </a:rPr>
              <a:t>disagreement—the </a:t>
            </a:r>
            <a:r>
              <a:rPr sz="2700" spc="-4" dirty="0">
                <a:latin typeface="Calibri"/>
                <a:cs typeface="Calibri"/>
              </a:rPr>
              <a:t>one with the </a:t>
            </a:r>
            <a:r>
              <a:rPr sz="2700" spc="-8" dirty="0">
                <a:latin typeface="Calibri"/>
                <a:cs typeface="Calibri"/>
              </a:rPr>
              <a:t>most work</a:t>
            </a:r>
            <a:r>
              <a:rPr sz="2700" spc="86" dirty="0">
                <a:latin typeface="Calibri"/>
                <a:cs typeface="Calibri"/>
              </a:rPr>
              <a:t> </a:t>
            </a:r>
            <a:r>
              <a:rPr sz="2700" spc="-4" dirty="0">
                <a:latin typeface="Calibri"/>
                <a:cs typeface="Calibri"/>
              </a:rPr>
              <a:t>wins.</a:t>
            </a:r>
            <a:endParaRPr sz="27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56338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93831" y="381000"/>
            <a:ext cx="6400800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dirty="0"/>
              <a:t>Hash-</a:t>
            </a:r>
            <a:r>
              <a:rPr lang="en-US" sz="4000" dirty="0"/>
              <a:t>B</a:t>
            </a:r>
            <a:r>
              <a:rPr sz="4000" dirty="0"/>
              <a:t>ased </a:t>
            </a:r>
            <a:r>
              <a:rPr lang="en-US" sz="4000" spc="-15" dirty="0"/>
              <a:t>P</a:t>
            </a:r>
            <a:r>
              <a:rPr sz="4000" spc="-15" dirty="0"/>
              <a:t>roof </a:t>
            </a:r>
            <a:r>
              <a:rPr sz="4000" spc="-4" dirty="0"/>
              <a:t>of</a:t>
            </a:r>
            <a:r>
              <a:rPr sz="4000" spc="-45" dirty="0"/>
              <a:t> </a:t>
            </a:r>
            <a:r>
              <a:rPr lang="en-US" sz="4000" spc="-15" dirty="0"/>
              <a:t>W</a:t>
            </a:r>
            <a:r>
              <a:rPr sz="4000" spc="-15" dirty="0"/>
              <a:t>ork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1219200" y="1828800"/>
            <a:ext cx="7543800" cy="4273125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230029" indent="-220504">
              <a:spcBef>
                <a:spcPts val="581"/>
              </a:spcBef>
              <a:buSzPct val="44642"/>
              <a:buFont typeface="Wingdings"/>
              <a:buChar char=""/>
              <a:tabLst>
                <a:tab pos="230029" algn="l"/>
                <a:tab pos="230505" algn="l"/>
              </a:tabLst>
            </a:pPr>
            <a:r>
              <a:rPr sz="3200" spc="-4" dirty="0">
                <a:latin typeface="Calibri"/>
                <a:cs typeface="Calibri"/>
              </a:rPr>
              <a:t>I </a:t>
            </a:r>
            <a:r>
              <a:rPr sz="3200" spc="-11" dirty="0">
                <a:latin typeface="Calibri"/>
                <a:cs typeface="Calibri"/>
              </a:rPr>
              <a:t>give </a:t>
            </a:r>
            <a:r>
              <a:rPr sz="3200" spc="-15" dirty="0">
                <a:latin typeface="Calibri"/>
                <a:cs typeface="Calibri"/>
              </a:rPr>
              <a:t>you </a:t>
            </a:r>
            <a:r>
              <a:rPr sz="3200" spc="-8" dirty="0">
                <a:latin typeface="Calibri"/>
                <a:cs typeface="Calibri"/>
              </a:rPr>
              <a:t>challenge </a:t>
            </a:r>
            <a:r>
              <a:rPr sz="3200" spc="-4" dirty="0">
                <a:latin typeface="Calibri"/>
                <a:cs typeface="Calibri"/>
              </a:rPr>
              <a:t>C and </a:t>
            </a:r>
            <a:r>
              <a:rPr sz="3200" spc="-8" dirty="0">
                <a:latin typeface="Calibri"/>
                <a:cs typeface="Calibri"/>
              </a:rPr>
              <a:t>limit </a:t>
            </a:r>
            <a:r>
              <a:rPr sz="3200" spc="-4" dirty="0">
                <a:latin typeface="Calibri"/>
                <a:cs typeface="Calibri"/>
              </a:rPr>
              <a:t>L =</a:t>
            </a:r>
            <a:r>
              <a:rPr sz="3200" spc="86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2</a:t>
            </a:r>
            <a:r>
              <a:rPr sz="3200" baseline="25525" dirty="0">
                <a:latin typeface="Calibri"/>
                <a:cs typeface="Calibri"/>
              </a:rPr>
              <a:t>220</a:t>
            </a:r>
            <a:r>
              <a:rPr sz="3200" dirty="0">
                <a:latin typeface="Calibri"/>
                <a:cs typeface="Calibri"/>
              </a:rPr>
              <a:t>.</a:t>
            </a:r>
          </a:p>
          <a:p>
            <a:pPr marL="230029" indent="-220504">
              <a:spcBef>
                <a:spcPts val="506"/>
              </a:spcBef>
              <a:buSzPct val="44642"/>
              <a:buFont typeface="Wingdings"/>
              <a:buChar char=""/>
              <a:tabLst>
                <a:tab pos="230029" algn="l"/>
                <a:tab pos="230505" algn="l"/>
              </a:tabLst>
            </a:pPr>
            <a:r>
              <a:rPr sz="3200" spc="-4" dirty="0">
                <a:latin typeface="Calibri"/>
                <a:cs typeface="Calibri"/>
              </a:rPr>
              <a:t>Ask </a:t>
            </a:r>
            <a:r>
              <a:rPr sz="3200" spc="-15" dirty="0">
                <a:latin typeface="Calibri"/>
                <a:cs typeface="Calibri"/>
              </a:rPr>
              <a:t>you to </a:t>
            </a:r>
            <a:r>
              <a:rPr sz="3200" spc="-8" dirty="0">
                <a:latin typeface="Calibri"/>
                <a:cs typeface="Calibri"/>
              </a:rPr>
              <a:t>find </a:t>
            </a:r>
            <a:r>
              <a:rPr sz="3200" spc="-4" dirty="0">
                <a:latin typeface="Calibri"/>
                <a:cs typeface="Calibri"/>
              </a:rPr>
              <a:t>N </a:t>
            </a:r>
            <a:r>
              <a:rPr sz="3200" spc="-8" dirty="0">
                <a:latin typeface="Calibri"/>
                <a:cs typeface="Calibri"/>
              </a:rPr>
              <a:t>such</a:t>
            </a:r>
            <a:r>
              <a:rPr sz="3200" spc="98" dirty="0">
                <a:latin typeface="Calibri"/>
                <a:cs typeface="Calibri"/>
              </a:rPr>
              <a:t> </a:t>
            </a:r>
            <a:r>
              <a:rPr sz="3200" spc="-8" dirty="0">
                <a:latin typeface="Calibri"/>
                <a:cs typeface="Calibri"/>
              </a:rPr>
              <a:t>that</a:t>
            </a:r>
            <a:endParaRPr sz="3200" dirty="0">
              <a:latin typeface="Calibri"/>
              <a:cs typeface="Calibri"/>
            </a:endParaRPr>
          </a:p>
          <a:p>
            <a:pPr marL="2537936">
              <a:spcBef>
                <a:spcPts val="495"/>
              </a:spcBef>
            </a:pPr>
            <a:r>
              <a:rPr sz="3200" i="1" spc="-4" dirty="0">
                <a:solidFill>
                  <a:srgbClr val="FF0000"/>
                </a:solidFill>
                <a:latin typeface="Calibri"/>
                <a:cs typeface="Calibri"/>
              </a:rPr>
              <a:t>SHA256(C||N) &lt;</a:t>
            </a:r>
            <a:r>
              <a:rPr sz="3200" i="1" spc="4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i="1" spc="-4" dirty="0">
                <a:solidFill>
                  <a:srgbClr val="FF0000"/>
                </a:solidFill>
                <a:latin typeface="Calibri"/>
                <a:cs typeface="Calibri"/>
              </a:rPr>
              <a:t>L</a:t>
            </a:r>
            <a:endParaRPr sz="3200" dirty="0">
              <a:latin typeface="Calibri"/>
              <a:cs typeface="Calibri"/>
            </a:endParaRPr>
          </a:p>
          <a:p>
            <a:pPr marL="230029" indent="-220504">
              <a:spcBef>
                <a:spcPts val="499"/>
              </a:spcBef>
              <a:buSzPct val="44642"/>
              <a:buFont typeface="Wingdings"/>
              <a:buChar char=""/>
              <a:tabLst>
                <a:tab pos="230029" algn="l"/>
                <a:tab pos="230505" algn="l"/>
              </a:tabLst>
            </a:pPr>
            <a:r>
              <a:rPr sz="3200" spc="-8" dirty="0">
                <a:latin typeface="Calibri"/>
                <a:cs typeface="Calibri"/>
              </a:rPr>
              <a:t>Expected work </a:t>
            </a:r>
            <a:r>
              <a:rPr sz="3200" spc="-4" dirty="0">
                <a:latin typeface="Calibri"/>
                <a:cs typeface="Calibri"/>
              </a:rPr>
              <a:t>=</a:t>
            </a:r>
            <a:r>
              <a:rPr sz="3200" spc="26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2</a:t>
            </a:r>
            <a:r>
              <a:rPr sz="3200" baseline="25525" dirty="0">
                <a:latin typeface="Calibri"/>
                <a:cs typeface="Calibri"/>
              </a:rPr>
              <a:t>36</a:t>
            </a:r>
          </a:p>
          <a:p>
            <a:pPr marL="230029" indent="-220504">
              <a:spcBef>
                <a:spcPts val="503"/>
              </a:spcBef>
              <a:buSzPct val="44642"/>
              <a:buFont typeface="Wingdings"/>
              <a:buChar char=""/>
              <a:tabLst>
                <a:tab pos="230029" algn="l"/>
                <a:tab pos="230505" algn="l"/>
              </a:tabLst>
            </a:pPr>
            <a:r>
              <a:rPr sz="3200" spc="-11" dirty="0">
                <a:latin typeface="Calibri"/>
                <a:cs typeface="Calibri"/>
              </a:rPr>
              <a:t>Each new </a:t>
            </a:r>
            <a:r>
              <a:rPr sz="3200" spc="-4" dirty="0">
                <a:latin typeface="Calibri"/>
                <a:cs typeface="Calibri"/>
              </a:rPr>
              <a:t>N </a:t>
            </a:r>
            <a:r>
              <a:rPr sz="3200" spc="-8" dirty="0">
                <a:latin typeface="Calibri"/>
                <a:cs typeface="Calibri"/>
              </a:rPr>
              <a:t>has </a:t>
            </a:r>
            <a:r>
              <a:rPr sz="3200" spc="-15" dirty="0">
                <a:latin typeface="Calibri"/>
                <a:cs typeface="Calibri"/>
              </a:rPr>
              <a:t>prob </a:t>
            </a:r>
            <a:r>
              <a:rPr sz="3200" dirty="0">
                <a:latin typeface="Calibri"/>
                <a:cs typeface="Calibri"/>
              </a:rPr>
              <a:t>2</a:t>
            </a:r>
            <a:r>
              <a:rPr sz="3200" baseline="25525" dirty="0">
                <a:latin typeface="Calibri"/>
                <a:cs typeface="Calibri"/>
              </a:rPr>
              <a:t>-36 </a:t>
            </a:r>
            <a:r>
              <a:rPr sz="3200" spc="-4" dirty="0">
                <a:latin typeface="Calibri"/>
                <a:cs typeface="Calibri"/>
              </a:rPr>
              <a:t>of</a:t>
            </a:r>
            <a:r>
              <a:rPr sz="3200" spc="-49" dirty="0">
                <a:latin typeface="Calibri"/>
                <a:cs typeface="Calibri"/>
              </a:rPr>
              <a:t> </a:t>
            </a:r>
            <a:r>
              <a:rPr sz="3200" spc="-4" dirty="0">
                <a:latin typeface="Calibri"/>
                <a:cs typeface="Calibri"/>
              </a:rPr>
              <a:t>success</a:t>
            </a:r>
            <a:endParaRPr sz="3200" dirty="0">
              <a:latin typeface="Calibri"/>
              <a:cs typeface="Calibri"/>
            </a:endParaRPr>
          </a:p>
          <a:p>
            <a:pPr marL="230029" indent="-220504">
              <a:spcBef>
                <a:spcPts val="495"/>
              </a:spcBef>
              <a:buSzPct val="44642"/>
              <a:buFont typeface="Wingdings"/>
              <a:buChar char=""/>
              <a:tabLst>
                <a:tab pos="230029" algn="l"/>
                <a:tab pos="230505" algn="l"/>
              </a:tabLst>
            </a:pPr>
            <a:r>
              <a:rPr sz="3200" spc="-4" dirty="0">
                <a:latin typeface="Calibri"/>
                <a:cs typeface="Calibri"/>
              </a:rPr>
              <a:t>When </a:t>
            </a:r>
            <a:r>
              <a:rPr sz="3200" spc="-15" dirty="0">
                <a:latin typeface="Calibri"/>
                <a:cs typeface="Calibri"/>
              </a:rPr>
              <a:t>you </a:t>
            </a:r>
            <a:r>
              <a:rPr sz="3200" spc="-8" dirty="0">
                <a:latin typeface="Calibri"/>
                <a:cs typeface="Calibri"/>
              </a:rPr>
              <a:t>succeed, only </a:t>
            </a:r>
            <a:r>
              <a:rPr sz="3200" spc="-23" dirty="0">
                <a:latin typeface="Calibri"/>
                <a:cs typeface="Calibri"/>
              </a:rPr>
              <a:t>takes </a:t>
            </a:r>
            <a:r>
              <a:rPr sz="3200" spc="-4" dirty="0">
                <a:latin typeface="Calibri"/>
                <a:cs typeface="Calibri"/>
              </a:rPr>
              <a:t>me </a:t>
            </a:r>
            <a:r>
              <a:rPr sz="3200" spc="-8" dirty="0">
                <a:latin typeface="Calibri"/>
                <a:cs typeface="Calibri"/>
              </a:rPr>
              <a:t>one hash </a:t>
            </a:r>
            <a:r>
              <a:rPr sz="3200" spc="-15" dirty="0">
                <a:latin typeface="Calibri"/>
                <a:cs typeface="Calibri"/>
              </a:rPr>
              <a:t>to</a:t>
            </a:r>
            <a:r>
              <a:rPr sz="3200" spc="158" dirty="0">
                <a:latin typeface="Calibri"/>
                <a:cs typeface="Calibri"/>
              </a:rPr>
              <a:t> </a:t>
            </a:r>
            <a:r>
              <a:rPr sz="3200" spc="-4" dirty="0">
                <a:latin typeface="Calibri"/>
                <a:cs typeface="Calibri"/>
              </a:rPr>
              <a:t>check.</a:t>
            </a:r>
            <a:endParaRPr sz="3200" dirty="0">
              <a:latin typeface="Calibri"/>
              <a:cs typeface="Calibri"/>
            </a:endParaRPr>
          </a:p>
          <a:p>
            <a:pPr>
              <a:spcBef>
                <a:spcPts val="38"/>
              </a:spcBef>
            </a:pPr>
            <a:endParaRPr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05186323"/>
      </p:ext>
    </p:extLst>
  </p:cSld>
  <p:clrMapOvr>
    <a:masterClrMapping/>
  </p:clrMapOvr>
  <p:transition spd="slow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1296" y="416615"/>
            <a:ext cx="6711846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26" dirty="0"/>
              <a:t>Proofs </a:t>
            </a:r>
            <a:r>
              <a:rPr sz="4000" spc="-4" dirty="0"/>
              <a:t>of </a:t>
            </a:r>
            <a:r>
              <a:rPr lang="en-US" sz="4000" spc="-11" dirty="0"/>
              <a:t>W</a:t>
            </a:r>
            <a:r>
              <a:rPr sz="4000" spc="-11" dirty="0"/>
              <a:t>ork </a:t>
            </a:r>
            <a:r>
              <a:rPr sz="4000" dirty="0"/>
              <a:t>in </a:t>
            </a:r>
            <a:r>
              <a:rPr lang="en-US" sz="4000" spc="-11" dirty="0"/>
              <a:t>E</a:t>
            </a:r>
            <a:r>
              <a:rPr sz="4000" spc="-11" dirty="0"/>
              <a:t>very</a:t>
            </a:r>
            <a:r>
              <a:rPr sz="4000" dirty="0"/>
              <a:t> </a:t>
            </a:r>
            <a:r>
              <a:rPr lang="en-US" sz="4000" dirty="0"/>
              <a:t>B</a:t>
            </a:r>
            <a:r>
              <a:rPr sz="4000" dirty="0"/>
              <a:t>lock</a:t>
            </a:r>
          </a:p>
        </p:txBody>
      </p:sp>
      <p:sp>
        <p:nvSpPr>
          <p:cNvPr id="3" name="object 3"/>
          <p:cNvSpPr/>
          <p:nvPr/>
        </p:nvSpPr>
        <p:spPr>
          <a:xfrm>
            <a:off x="2779207" y="4044791"/>
            <a:ext cx="969169" cy="0"/>
          </a:xfrm>
          <a:custGeom>
            <a:avLst/>
            <a:gdLst/>
            <a:ahLst/>
            <a:cxnLst/>
            <a:rect l="l" t="t" r="r" b="b"/>
            <a:pathLst>
              <a:path w="1292225">
                <a:moveTo>
                  <a:pt x="0" y="0"/>
                </a:moveTo>
                <a:lnTo>
                  <a:pt x="1291844" y="0"/>
                </a:lnTo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" name="object 4"/>
          <p:cNvSpPr/>
          <p:nvPr/>
        </p:nvSpPr>
        <p:spPr>
          <a:xfrm>
            <a:off x="2779014" y="3549967"/>
            <a:ext cx="969645" cy="494348"/>
          </a:xfrm>
          <a:custGeom>
            <a:avLst/>
            <a:gdLst/>
            <a:ahLst/>
            <a:cxnLst/>
            <a:rect l="l" t="t" r="r" b="b"/>
            <a:pathLst>
              <a:path w="1292860" h="659129">
                <a:moveTo>
                  <a:pt x="0" y="659130"/>
                </a:moveTo>
                <a:lnTo>
                  <a:pt x="1292352" y="659130"/>
                </a:lnTo>
                <a:lnTo>
                  <a:pt x="1292352" y="0"/>
                </a:lnTo>
                <a:lnTo>
                  <a:pt x="0" y="0"/>
                </a:lnTo>
                <a:lnTo>
                  <a:pt x="0" y="659130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/>
          <p:nvPr/>
        </p:nvSpPr>
        <p:spPr>
          <a:xfrm>
            <a:off x="2779014" y="3549491"/>
            <a:ext cx="969645" cy="0"/>
          </a:xfrm>
          <a:custGeom>
            <a:avLst/>
            <a:gdLst/>
            <a:ahLst/>
            <a:cxnLst/>
            <a:rect l="l" t="t" r="r" b="b"/>
            <a:pathLst>
              <a:path w="1292860">
                <a:moveTo>
                  <a:pt x="0" y="0"/>
                </a:moveTo>
                <a:lnTo>
                  <a:pt x="1292352" y="0"/>
                </a:lnTo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2779014" y="3549016"/>
            <a:ext cx="969645" cy="496253"/>
          </a:xfrm>
          <a:custGeom>
            <a:avLst/>
            <a:gdLst/>
            <a:ahLst/>
            <a:cxnLst/>
            <a:rect l="l" t="t" r="r" b="b"/>
            <a:pathLst>
              <a:path w="1292860" h="661670">
                <a:moveTo>
                  <a:pt x="0" y="1396"/>
                </a:moveTo>
                <a:lnTo>
                  <a:pt x="0" y="634"/>
                </a:lnTo>
                <a:lnTo>
                  <a:pt x="635" y="0"/>
                </a:lnTo>
                <a:lnTo>
                  <a:pt x="1397" y="0"/>
                </a:lnTo>
                <a:lnTo>
                  <a:pt x="1290955" y="0"/>
                </a:lnTo>
                <a:lnTo>
                  <a:pt x="1291717" y="0"/>
                </a:lnTo>
                <a:lnTo>
                  <a:pt x="1292352" y="634"/>
                </a:lnTo>
                <a:lnTo>
                  <a:pt x="1292352" y="1396"/>
                </a:lnTo>
                <a:lnTo>
                  <a:pt x="1292352" y="660018"/>
                </a:lnTo>
                <a:lnTo>
                  <a:pt x="1292352" y="660780"/>
                </a:lnTo>
                <a:lnTo>
                  <a:pt x="1291717" y="661415"/>
                </a:lnTo>
                <a:lnTo>
                  <a:pt x="1290955" y="661415"/>
                </a:lnTo>
                <a:lnTo>
                  <a:pt x="1397" y="661415"/>
                </a:lnTo>
                <a:lnTo>
                  <a:pt x="635" y="661415"/>
                </a:lnTo>
                <a:lnTo>
                  <a:pt x="0" y="660780"/>
                </a:lnTo>
                <a:lnTo>
                  <a:pt x="0" y="660018"/>
                </a:lnTo>
                <a:lnTo>
                  <a:pt x="0" y="1396"/>
                </a:lnTo>
                <a:close/>
              </a:path>
            </a:pathLst>
          </a:custGeom>
          <a:ln w="914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 txBox="1"/>
          <p:nvPr/>
        </p:nvSpPr>
        <p:spPr>
          <a:xfrm>
            <a:off x="3014091" y="3695186"/>
            <a:ext cx="499110" cy="197651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1200" spc="11" dirty="0">
                <a:latin typeface="Arial"/>
                <a:cs typeface="Arial"/>
              </a:rPr>
              <a:t>Hash</a:t>
            </a:r>
            <a:r>
              <a:rPr sz="1238" spc="-5" baseline="-27777" dirty="0">
                <a:latin typeface="Arial"/>
                <a:cs typeface="Arial"/>
              </a:rPr>
              <a:t>10</a:t>
            </a:r>
            <a:endParaRPr sz="1238" baseline="-27777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779207" y="4479131"/>
            <a:ext cx="969169" cy="0"/>
          </a:xfrm>
          <a:custGeom>
            <a:avLst/>
            <a:gdLst/>
            <a:ahLst/>
            <a:cxnLst/>
            <a:rect l="l" t="t" r="r" b="b"/>
            <a:pathLst>
              <a:path w="1292225">
                <a:moveTo>
                  <a:pt x="0" y="0"/>
                </a:moveTo>
                <a:lnTo>
                  <a:pt x="1291844" y="0"/>
                </a:lnTo>
              </a:path>
            </a:pathLst>
          </a:custGeom>
          <a:ln w="31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2779014" y="4048125"/>
            <a:ext cx="969645" cy="430530"/>
          </a:xfrm>
          <a:custGeom>
            <a:avLst/>
            <a:gdLst/>
            <a:ahLst/>
            <a:cxnLst/>
            <a:rect l="l" t="t" r="r" b="b"/>
            <a:pathLst>
              <a:path w="1292860" h="574039">
                <a:moveTo>
                  <a:pt x="0" y="574039"/>
                </a:moveTo>
                <a:lnTo>
                  <a:pt x="1292352" y="574039"/>
                </a:lnTo>
                <a:lnTo>
                  <a:pt x="1292352" y="0"/>
                </a:lnTo>
                <a:lnTo>
                  <a:pt x="0" y="0"/>
                </a:lnTo>
                <a:lnTo>
                  <a:pt x="0" y="57403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2779207" y="4047649"/>
            <a:ext cx="969169" cy="0"/>
          </a:xfrm>
          <a:custGeom>
            <a:avLst/>
            <a:gdLst/>
            <a:ahLst/>
            <a:cxnLst/>
            <a:rect l="l" t="t" r="r" b="b"/>
            <a:pathLst>
              <a:path w="1292225">
                <a:moveTo>
                  <a:pt x="0" y="0"/>
                </a:moveTo>
                <a:lnTo>
                  <a:pt x="1291844" y="0"/>
                </a:lnTo>
              </a:path>
            </a:pathLst>
          </a:custGeom>
          <a:ln w="31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2779014" y="4047364"/>
            <a:ext cx="969645" cy="432435"/>
          </a:xfrm>
          <a:custGeom>
            <a:avLst/>
            <a:gdLst/>
            <a:ahLst/>
            <a:cxnLst/>
            <a:rect l="l" t="t" r="r" b="b"/>
            <a:pathLst>
              <a:path w="1292860" h="576579">
                <a:moveTo>
                  <a:pt x="0" y="1397"/>
                </a:moveTo>
                <a:lnTo>
                  <a:pt x="0" y="635"/>
                </a:lnTo>
                <a:lnTo>
                  <a:pt x="635" y="0"/>
                </a:lnTo>
                <a:lnTo>
                  <a:pt x="1397" y="0"/>
                </a:lnTo>
                <a:lnTo>
                  <a:pt x="1290955" y="0"/>
                </a:lnTo>
                <a:lnTo>
                  <a:pt x="1291717" y="0"/>
                </a:lnTo>
                <a:lnTo>
                  <a:pt x="1292352" y="635"/>
                </a:lnTo>
                <a:lnTo>
                  <a:pt x="1292352" y="1397"/>
                </a:lnTo>
                <a:lnTo>
                  <a:pt x="1292352" y="574675"/>
                </a:lnTo>
                <a:lnTo>
                  <a:pt x="1292352" y="575437"/>
                </a:lnTo>
                <a:lnTo>
                  <a:pt x="1291717" y="576072"/>
                </a:lnTo>
                <a:lnTo>
                  <a:pt x="1290955" y="576072"/>
                </a:lnTo>
                <a:lnTo>
                  <a:pt x="1397" y="576072"/>
                </a:lnTo>
                <a:lnTo>
                  <a:pt x="635" y="576072"/>
                </a:lnTo>
                <a:lnTo>
                  <a:pt x="0" y="575437"/>
                </a:lnTo>
                <a:lnTo>
                  <a:pt x="0" y="574675"/>
                </a:lnTo>
                <a:lnTo>
                  <a:pt x="0" y="1397"/>
                </a:lnTo>
                <a:close/>
              </a:path>
            </a:pathLst>
          </a:custGeom>
          <a:ln w="9143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 txBox="1"/>
          <p:nvPr/>
        </p:nvSpPr>
        <p:spPr>
          <a:xfrm>
            <a:off x="2975231" y="4162235"/>
            <a:ext cx="570071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i="1" spc="-11" dirty="0">
                <a:latin typeface="Arial"/>
                <a:cs typeface="Arial"/>
              </a:rPr>
              <a:t>Nonce</a:t>
            </a:r>
            <a:r>
              <a:rPr sz="1238" i="1" spc="-17" baseline="-27777" dirty="0">
                <a:latin typeface="Arial"/>
                <a:cs typeface="Arial"/>
              </a:rPr>
              <a:t>11</a:t>
            </a:r>
            <a:endParaRPr sz="1238" baseline="-27777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736570" y="4485889"/>
            <a:ext cx="11906" cy="11906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0" y="0"/>
                </a:moveTo>
                <a:lnTo>
                  <a:pt x="15538" y="1570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/>
          <p:nvPr/>
        </p:nvSpPr>
        <p:spPr>
          <a:xfrm>
            <a:off x="3698120" y="4485887"/>
            <a:ext cx="50483" cy="46196"/>
          </a:xfrm>
          <a:custGeom>
            <a:avLst/>
            <a:gdLst/>
            <a:ahLst/>
            <a:cxnLst/>
            <a:rect l="l" t="t" r="r" b="b"/>
            <a:pathLst>
              <a:path w="67310" h="61595">
                <a:moveTo>
                  <a:pt x="0" y="0"/>
                </a:moveTo>
                <a:lnTo>
                  <a:pt x="66803" y="61426"/>
                </a:lnTo>
              </a:path>
            </a:pathLst>
          </a:custGeom>
          <a:ln w="645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" name="object 15"/>
          <p:cNvSpPr/>
          <p:nvPr/>
        </p:nvSpPr>
        <p:spPr>
          <a:xfrm>
            <a:off x="3664267" y="4485887"/>
            <a:ext cx="84296" cy="85248"/>
          </a:xfrm>
          <a:custGeom>
            <a:avLst/>
            <a:gdLst/>
            <a:ahLst/>
            <a:cxnLst/>
            <a:rect l="l" t="t" r="r" b="b"/>
            <a:pathLst>
              <a:path w="112395" h="113664">
                <a:moveTo>
                  <a:pt x="0" y="0"/>
                </a:moveTo>
                <a:lnTo>
                  <a:pt x="111943" y="113145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" name="object 16"/>
          <p:cNvSpPr/>
          <p:nvPr/>
        </p:nvSpPr>
        <p:spPr>
          <a:xfrm>
            <a:off x="3630752" y="4485888"/>
            <a:ext cx="117634" cy="119063"/>
          </a:xfrm>
          <a:custGeom>
            <a:avLst/>
            <a:gdLst/>
            <a:ahLst/>
            <a:cxnLst/>
            <a:rect l="l" t="t" r="r" b="b"/>
            <a:pathLst>
              <a:path w="156845" h="158750">
                <a:moveTo>
                  <a:pt x="0" y="0"/>
                </a:moveTo>
                <a:lnTo>
                  <a:pt x="156629" y="158525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object 17"/>
          <p:cNvSpPr/>
          <p:nvPr/>
        </p:nvSpPr>
        <p:spPr>
          <a:xfrm>
            <a:off x="3592032" y="4485888"/>
            <a:ext cx="156209" cy="153353"/>
          </a:xfrm>
          <a:custGeom>
            <a:avLst/>
            <a:gdLst/>
            <a:ahLst/>
            <a:cxnLst/>
            <a:rect l="l" t="t" r="r" b="b"/>
            <a:pathLst>
              <a:path w="208279" h="204470">
                <a:moveTo>
                  <a:pt x="0" y="0"/>
                </a:moveTo>
                <a:lnTo>
                  <a:pt x="208257" y="204031"/>
                </a:lnTo>
              </a:path>
            </a:pathLst>
          </a:custGeom>
          <a:ln w="64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object 18"/>
          <p:cNvSpPr/>
          <p:nvPr/>
        </p:nvSpPr>
        <p:spPr>
          <a:xfrm>
            <a:off x="3558448" y="4485888"/>
            <a:ext cx="190024" cy="192405"/>
          </a:xfrm>
          <a:custGeom>
            <a:avLst/>
            <a:gdLst/>
            <a:ahLst/>
            <a:cxnLst/>
            <a:rect l="l" t="t" r="r" b="b"/>
            <a:pathLst>
              <a:path w="253364" h="256539">
                <a:moveTo>
                  <a:pt x="0" y="0"/>
                </a:moveTo>
                <a:lnTo>
                  <a:pt x="253034" y="255973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9" name="object 19"/>
          <p:cNvSpPr/>
          <p:nvPr/>
        </p:nvSpPr>
        <p:spPr>
          <a:xfrm>
            <a:off x="3524650" y="4485890"/>
            <a:ext cx="223838" cy="226219"/>
          </a:xfrm>
          <a:custGeom>
            <a:avLst/>
            <a:gdLst/>
            <a:ahLst/>
            <a:cxnLst/>
            <a:rect l="l" t="t" r="r" b="b"/>
            <a:pathLst>
              <a:path w="298450" h="301625">
                <a:moveTo>
                  <a:pt x="0" y="0"/>
                </a:moveTo>
                <a:lnTo>
                  <a:pt x="298095" y="30136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0" name="object 20"/>
          <p:cNvSpPr/>
          <p:nvPr/>
        </p:nvSpPr>
        <p:spPr>
          <a:xfrm>
            <a:off x="3486179" y="4485890"/>
            <a:ext cx="262414" cy="260509"/>
          </a:xfrm>
          <a:custGeom>
            <a:avLst/>
            <a:gdLst/>
            <a:ahLst/>
            <a:cxnLst/>
            <a:rect l="l" t="t" r="r" b="b"/>
            <a:pathLst>
              <a:path w="349885" h="347345">
                <a:moveTo>
                  <a:pt x="0" y="0"/>
                </a:moveTo>
                <a:lnTo>
                  <a:pt x="349393" y="346813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1" name="object 21"/>
          <p:cNvSpPr/>
          <p:nvPr/>
        </p:nvSpPr>
        <p:spPr>
          <a:xfrm>
            <a:off x="3452381" y="4485890"/>
            <a:ext cx="296228" cy="299561"/>
          </a:xfrm>
          <a:custGeom>
            <a:avLst/>
            <a:gdLst/>
            <a:ahLst/>
            <a:cxnLst/>
            <a:rect l="l" t="t" r="r" b="b"/>
            <a:pathLst>
              <a:path w="394970" h="399414">
                <a:moveTo>
                  <a:pt x="0" y="0"/>
                </a:moveTo>
                <a:lnTo>
                  <a:pt x="394454" y="398805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2" name="object 22"/>
          <p:cNvSpPr/>
          <p:nvPr/>
        </p:nvSpPr>
        <p:spPr>
          <a:xfrm>
            <a:off x="3418800" y="4485888"/>
            <a:ext cx="329565" cy="333375"/>
          </a:xfrm>
          <a:custGeom>
            <a:avLst/>
            <a:gdLst/>
            <a:ahLst/>
            <a:cxnLst/>
            <a:rect l="l" t="t" r="r" b="b"/>
            <a:pathLst>
              <a:path w="439420" h="444500">
                <a:moveTo>
                  <a:pt x="0" y="0"/>
                </a:moveTo>
                <a:lnTo>
                  <a:pt x="439231" y="444189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3" name="object 23"/>
          <p:cNvSpPr/>
          <p:nvPr/>
        </p:nvSpPr>
        <p:spPr>
          <a:xfrm>
            <a:off x="3380327" y="4485888"/>
            <a:ext cx="368141" cy="367665"/>
          </a:xfrm>
          <a:custGeom>
            <a:avLst/>
            <a:gdLst/>
            <a:ahLst/>
            <a:cxnLst/>
            <a:rect l="l" t="t" r="r" b="b"/>
            <a:pathLst>
              <a:path w="490854" h="490220">
                <a:moveTo>
                  <a:pt x="0" y="0"/>
                </a:moveTo>
                <a:lnTo>
                  <a:pt x="490530" y="48962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4" name="object 24"/>
          <p:cNvSpPr/>
          <p:nvPr/>
        </p:nvSpPr>
        <p:spPr>
          <a:xfrm>
            <a:off x="3346530" y="4485890"/>
            <a:ext cx="401955" cy="406241"/>
          </a:xfrm>
          <a:custGeom>
            <a:avLst/>
            <a:gdLst/>
            <a:ahLst/>
            <a:cxnLst/>
            <a:rect l="l" t="t" r="r" b="b"/>
            <a:pathLst>
              <a:path w="535939" h="541654">
                <a:moveTo>
                  <a:pt x="0" y="0"/>
                </a:moveTo>
                <a:lnTo>
                  <a:pt x="535591" y="541359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5" name="object 25"/>
          <p:cNvSpPr/>
          <p:nvPr/>
        </p:nvSpPr>
        <p:spPr>
          <a:xfrm>
            <a:off x="3312949" y="4485887"/>
            <a:ext cx="425291" cy="430530"/>
          </a:xfrm>
          <a:custGeom>
            <a:avLst/>
            <a:gdLst/>
            <a:ahLst/>
            <a:cxnLst/>
            <a:rect l="l" t="t" r="r" b="b"/>
            <a:pathLst>
              <a:path w="567054" h="574039">
                <a:moveTo>
                  <a:pt x="0" y="0"/>
                </a:moveTo>
                <a:lnTo>
                  <a:pt x="566939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6" name="object 26"/>
          <p:cNvSpPr/>
          <p:nvPr/>
        </p:nvSpPr>
        <p:spPr>
          <a:xfrm>
            <a:off x="3274259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72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7" name="object 27"/>
          <p:cNvSpPr/>
          <p:nvPr/>
        </p:nvSpPr>
        <p:spPr>
          <a:xfrm>
            <a:off x="3240676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3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8" name="object 28"/>
          <p:cNvSpPr/>
          <p:nvPr/>
        </p:nvSpPr>
        <p:spPr>
          <a:xfrm>
            <a:off x="3206881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65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9" name="object 29"/>
          <p:cNvSpPr/>
          <p:nvPr/>
        </p:nvSpPr>
        <p:spPr>
          <a:xfrm>
            <a:off x="3168407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3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0" name="object 30"/>
          <p:cNvSpPr/>
          <p:nvPr/>
        </p:nvSpPr>
        <p:spPr>
          <a:xfrm>
            <a:off x="3134611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" name="object 31"/>
          <p:cNvSpPr/>
          <p:nvPr/>
        </p:nvSpPr>
        <p:spPr>
          <a:xfrm>
            <a:off x="3101028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2" name="object 32"/>
          <p:cNvSpPr/>
          <p:nvPr/>
        </p:nvSpPr>
        <p:spPr>
          <a:xfrm>
            <a:off x="3067233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3" name="object 33"/>
          <p:cNvSpPr/>
          <p:nvPr/>
        </p:nvSpPr>
        <p:spPr>
          <a:xfrm>
            <a:off x="3028767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72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4" name="object 34"/>
          <p:cNvSpPr/>
          <p:nvPr/>
        </p:nvSpPr>
        <p:spPr>
          <a:xfrm>
            <a:off x="2995176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5" name="object 35"/>
          <p:cNvSpPr/>
          <p:nvPr/>
        </p:nvSpPr>
        <p:spPr>
          <a:xfrm>
            <a:off x="2961380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6" name="object 36"/>
          <p:cNvSpPr/>
          <p:nvPr/>
        </p:nvSpPr>
        <p:spPr>
          <a:xfrm>
            <a:off x="2922917" y="4485887"/>
            <a:ext cx="430054" cy="430530"/>
          </a:xfrm>
          <a:custGeom>
            <a:avLst/>
            <a:gdLst/>
            <a:ahLst/>
            <a:cxnLst/>
            <a:rect l="l" t="t" r="r" b="b"/>
            <a:pathLst>
              <a:path w="573404" h="574039">
                <a:moveTo>
                  <a:pt x="0" y="0"/>
                </a:moveTo>
                <a:lnTo>
                  <a:pt x="573402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7" name="object 37"/>
          <p:cNvSpPr/>
          <p:nvPr/>
        </p:nvSpPr>
        <p:spPr>
          <a:xfrm>
            <a:off x="2889119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09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8" name="object 38"/>
          <p:cNvSpPr/>
          <p:nvPr/>
        </p:nvSpPr>
        <p:spPr>
          <a:xfrm>
            <a:off x="2855533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4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2817063" y="4485887"/>
            <a:ext cx="430054" cy="430530"/>
          </a:xfrm>
          <a:custGeom>
            <a:avLst/>
            <a:gdLst/>
            <a:ahLst/>
            <a:cxnLst/>
            <a:rect l="l" t="t" r="r" b="b"/>
            <a:pathLst>
              <a:path w="573404" h="574039">
                <a:moveTo>
                  <a:pt x="0" y="0"/>
                </a:moveTo>
                <a:lnTo>
                  <a:pt x="573404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0" name="object 40"/>
          <p:cNvSpPr/>
          <p:nvPr/>
        </p:nvSpPr>
        <p:spPr>
          <a:xfrm>
            <a:off x="2783264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1" name="object 41"/>
          <p:cNvSpPr/>
          <p:nvPr/>
        </p:nvSpPr>
        <p:spPr>
          <a:xfrm>
            <a:off x="2783266" y="4519917"/>
            <a:ext cx="391954" cy="396240"/>
          </a:xfrm>
          <a:custGeom>
            <a:avLst/>
            <a:gdLst/>
            <a:ahLst/>
            <a:cxnLst/>
            <a:rect l="l" t="t" r="r" b="b"/>
            <a:pathLst>
              <a:path w="522604" h="528320">
                <a:moveTo>
                  <a:pt x="0" y="0"/>
                </a:moveTo>
                <a:lnTo>
                  <a:pt x="522153" y="528167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2" name="object 42"/>
          <p:cNvSpPr/>
          <p:nvPr/>
        </p:nvSpPr>
        <p:spPr>
          <a:xfrm>
            <a:off x="2783264" y="4558971"/>
            <a:ext cx="358140" cy="357188"/>
          </a:xfrm>
          <a:custGeom>
            <a:avLst/>
            <a:gdLst/>
            <a:ahLst/>
            <a:cxnLst/>
            <a:rect l="l" t="t" r="r" b="b"/>
            <a:pathLst>
              <a:path w="477520" h="476250">
                <a:moveTo>
                  <a:pt x="0" y="0"/>
                </a:moveTo>
                <a:lnTo>
                  <a:pt x="477317" y="476094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3" name="object 43"/>
          <p:cNvSpPr/>
          <p:nvPr/>
        </p:nvSpPr>
        <p:spPr>
          <a:xfrm>
            <a:off x="2783265" y="4593003"/>
            <a:ext cx="319563" cy="323374"/>
          </a:xfrm>
          <a:custGeom>
            <a:avLst/>
            <a:gdLst/>
            <a:ahLst/>
            <a:cxnLst/>
            <a:rect l="l" t="t" r="r" b="b"/>
            <a:pathLst>
              <a:path w="426085" h="431164">
                <a:moveTo>
                  <a:pt x="0" y="0"/>
                </a:moveTo>
                <a:lnTo>
                  <a:pt x="426074" y="430721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/>
          <p:nvPr/>
        </p:nvSpPr>
        <p:spPr>
          <a:xfrm>
            <a:off x="2783266" y="4627042"/>
            <a:ext cx="286226" cy="289084"/>
          </a:xfrm>
          <a:custGeom>
            <a:avLst/>
            <a:gdLst/>
            <a:ahLst/>
            <a:cxnLst/>
            <a:rect l="l" t="t" r="r" b="b"/>
            <a:pathLst>
              <a:path w="381635" h="385445">
                <a:moveTo>
                  <a:pt x="0" y="0"/>
                </a:moveTo>
                <a:lnTo>
                  <a:pt x="381015" y="38533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5" name="object 45"/>
          <p:cNvSpPr/>
          <p:nvPr/>
        </p:nvSpPr>
        <p:spPr>
          <a:xfrm>
            <a:off x="2783266" y="4666097"/>
            <a:ext cx="251936" cy="250031"/>
          </a:xfrm>
          <a:custGeom>
            <a:avLst/>
            <a:gdLst/>
            <a:ahLst/>
            <a:cxnLst/>
            <a:rect l="l" t="t" r="r" b="b"/>
            <a:pathLst>
              <a:path w="335914" h="333375">
                <a:moveTo>
                  <a:pt x="0" y="0"/>
                </a:moveTo>
                <a:lnTo>
                  <a:pt x="335875" y="333264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6" name="object 46"/>
          <p:cNvSpPr/>
          <p:nvPr/>
        </p:nvSpPr>
        <p:spPr>
          <a:xfrm>
            <a:off x="2783266" y="4700125"/>
            <a:ext cx="213836" cy="216218"/>
          </a:xfrm>
          <a:custGeom>
            <a:avLst/>
            <a:gdLst/>
            <a:ahLst/>
            <a:cxnLst/>
            <a:rect l="l" t="t" r="r" b="b"/>
            <a:pathLst>
              <a:path w="285114" h="288289">
                <a:moveTo>
                  <a:pt x="0" y="0"/>
                </a:moveTo>
                <a:lnTo>
                  <a:pt x="284656" y="28789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7" name="object 47"/>
          <p:cNvSpPr/>
          <p:nvPr/>
        </p:nvSpPr>
        <p:spPr>
          <a:xfrm>
            <a:off x="2780843" y="4731742"/>
            <a:ext cx="184756" cy="186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8" name="object 48"/>
          <p:cNvSpPr/>
          <p:nvPr/>
        </p:nvSpPr>
        <p:spPr>
          <a:xfrm>
            <a:off x="2783267" y="4485887"/>
            <a:ext cx="965359" cy="430530"/>
          </a:xfrm>
          <a:custGeom>
            <a:avLst/>
            <a:gdLst/>
            <a:ahLst/>
            <a:cxnLst/>
            <a:rect l="l" t="t" r="r" b="b"/>
            <a:pathLst>
              <a:path w="1287145" h="574039">
                <a:moveTo>
                  <a:pt x="0" y="573540"/>
                </a:moveTo>
                <a:lnTo>
                  <a:pt x="0" y="0"/>
                </a:lnTo>
                <a:lnTo>
                  <a:pt x="1286609" y="0"/>
                </a:lnTo>
              </a:path>
            </a:pathLst>
          </a:custGeom>
          <a:ln w="64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9" name="object 49"/>
          <p:cNvSpPr txBox="1"/>
          <p:nvPr/>
        </p:nvSpPr>
        <p:spPr>
          <a:xfrm>
            <a:off x="3000540" y="4564644"/>
            <a:ext cx="439579" cy="197651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1200" b="1" spc="-56" dirty="0">
                <a:latin typeface="Arial"/>
                <a:cs typeface="Arial"/>
              </a:rPr>
              <a:t>T</a:t>
            </a:r>
            <a:r>
              <a:rPr sz="1200" b="1" spc="19" dirty="0">
                <a:latin typeface="Arial"/>
                <a:cs typeface="Arial"/>
              </a:rPr>
              <a:t>r</a:t>
            </a:r>
            <a:r>
              <a:rPr sz="1200" b="1" spc="15" dirty="0">
                <a:latin typeface="Arial"/>
                <a:cs typeface="Arial"/>
              </a:rPr>
              <a:t>a</a:t>
            </a:r>
            <a:r>
              <a:rPr sz="1200" b="1" spc="19" dirty="0">
                <a:latin typeface="Arial"/>
                <a:cs typeface="Arial"/>
              </a:rPr>
              <a:t>n</a:t>
            </a:r>
            <a:r>
              <a:rPr sz="1200" b="1" spc="26" dirty="0">
                <a:latin typeface="Arial"/>
                <a:cs typeface="Arial"/>
              </a:rPr>
              <a:t>s</a:t>
            </a:r>
            <a:endParaRPr sz="12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414589" y="4696002"/>
            <a:ext cx="105728" cy="1212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713" b="1" spc="-56" dirty="0">
                <a:latin typeface="Arial"/>
                <a:cs typeface="Arial"/>
              </a:rPr>
              <a:t>11</a:t>
            </a:r>
            <a:endParaRPr sz="713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813431" y="3549015"/>
            <a:ext cx="59531" cy="1428750"/>
          </a:xfrm>
          <a:custGeom>
            <a:avLst/>
            <a:gdLst/>
            <a:ahLst/>
            <a:cxnLst/>
            <a:rect l="l" t="t" r="r" b="b"/>
            <a:pathLst>
              <a:path w="79375" h="1905000">
                <a:moveTo>
                  <a:pt x="7492" y="0"/>
                </a:moveTo>
                <a:lnTo>
                  <a:pt x="0" y="0"/>
                </a:lnTo>
                <a:lnTo>
                  <a:pt x="0" y="141223"/>
                </a:lnTo>
                <a:lnTo>
                  <a:pt x="4063" y="141223"/>
                </a:lnTo>
                <a:lnTo>
                  <a:pt x="6857" y="141477"/>
                </a:lnTo>
                <a:lnTo>
                  <a:pt x="17272" y="153288"/>
                </a:lnTo>
                <a:lnTo>
                  <a:pt x="18287" y="155193"/>
                </a:lnTo>
                <a:lnTo>
                  <a:pt x="18923" y="157479"/>
                </a:lnTo>
                <a:lnTo>
                  <a:pt x="19557" y="160019"/>
                </a:lnTo>
                <a:lnTo>
                  <a:pt x="20065" y="162686"/>
                </a:lnTo>
                <a:lnTo>
                  <a:pt x="20447" y="165607"/>
                </a:lnTo>
                <a:lnTo>
                  <a:pt x="21081" y="168528"/>
                </a:lnTo>
                <a:lnTo>
                  <a:pt x="21716" y="171830"/>
                </a:lnTo>
                <a:lnTo>
                  <a:pt x="21970" y="175386"/>
                </a:lnTo>
                <a:lnTo>
                  <a:pt x="22351" y="179323"/>
                </a:lnTo>
                <a:lnTo>
                  <a:pt x="22987" y="183514"/>
                </a:lnTo>
                <a:lnTo>
                  <a:pt x="23622" y="192404"/>
                </a:lnTo>
                <a:lnTo>
                  <a:pt x="24511" y="202437"/>
                </a:lnTo>
                <a:lnTo>
                  <a:pt x="25145" y="213486"/>
                </a:lnTo>
                <a:lnTo>
                  <a:pt x="25526" y="225297"/>
                </a:lnTo>
                <a:lnTo>
                  <a:pt x="26162" y="238378"/>
                </a:lnTo>
                <a:lnTo>
                  <a:pt x="26669" y="269620"/>
                </a:lnTo>
                <a:lnTo>
                  <a:pt x="27315" y="325373"/>
                </a:lnTo>
                <a:lnTo>
                  <a:pt x="29210" y="504316"/>
                </a:lnTo>
                <a:lnTo>
                  <a:pt x="29590" y="606805"/>
                </a:lnTo>
                <a:lnTo>
                  <a:pt x="30267" y="654684"/>
                </a:lnTo>
                <a:lnTo>
                  <a:pt x="30861" y="693165"/>
                </a:lnTo>
                <a:lnTo>
                  <a:pt x="32765" y="763523"/>
                </a:lnTo>
                <a:lnTo>
                  <a:pt x="35560" y="817625"/>
                </a:lnTo>
                <a:lnTo>
                  <a:pt x="39029" y="862075"/>
                </a:lnTo>
                <a:lnTo>
                  <a:pt x="43687" y="901191"/>
                </a:lnTo>
                <a:lnTo>
                  <a:pt x="52831" y="951737"/>
                </a:lnTo>
                <a:lnTo>
                  <a:pt x="56261" y="966342"/>
                </a:lnTo>
                <a:lnTo>
                  <a:pt x="54101" y="974851"/>
                </a:lnTo>
                <a:lnTo>
                  <a:pt x="51562" y="983995"/>
                </a:lnTo>
                <a:lnTo>
                  <a:pt x="49402" y="993774"/>
                </a:lnTo>
                <a:lnTo>
                  <a:pt x="47498" y="1004442"/>
                </a:lnTo>
                <a:lnTo>
                  <a:pt x="45338" y="1015872"/>
                </a:lnTo>
                <a:lnTo>
                  <a:pt x="43687" y="1027937"/>
                </a:lnTo>
                <a:lnTo>
                  <a:pt x="41782" y="1041018"/>
                </a:lnTo>
                <a:lnTo>
                  <a:pt x="40258" y="1054734"/>
                </a:lnTo>
                <a:lnTo>
                  <a:pt x="36194" y="1102994"/>
                </a:lnTo>
                <a:lnTo>
                  <a:pt x="33908" y="1141729"/>
                </a:lnTo>
                <a:lnTo>
                  <a:pt x="32130" y="1185417"/>
                </a:lnTo>
                <a:lnTo>
                  <a:pt x="31495" y="1209547"/>
                </a:lnTo>
                <a:lnTo>
                  <a:pt x="30855" y="1231772"/>
                </a:lnTo>
                <a:lnTo>
                  <a:pt x="30479" y="1259458"/>
                </a:lnTo>
                <a:lnTo>
                  <a:pt x="29844" y="1334769"/>
                </a:lnTo>
                <a:lnTo>
                  <a:pt x="29210" y="1559432"/>
                </a:lnTo>
                <a:lnTo>
                  <a:pt x="29210" y="1590674"/>
                </a:lnTo>
                <a:lnTo>
                  <a:pt x="28955" y="1619122"/>
                </a:lnTo>
                <a:lnTo>
                  <a:pt x="27939" y="1666620"/>
                </a:lnTo>
                <a:lnTo>
                  <a:pt x="26162" y="1710054"/>
                </a:lnTo>
                <a:lnTo>
                  <a:pt x="25780" y="1716277"/>
                </a:lnTo>
                <a:lnTo>
                  <a:pt x="20700" y="1746249"/>
                </a:lnTo>
                <a:lnTo>
                  <a:pt x="19812" y="1749424"/>
                </a:lnTo>
                <a:lnTo>
                  <a:pt x="18923" y="1752091"/>
                </a:lnTo>
                <a:lnTo>
                  <a:pt x="17652" y="1754377"/>
                </a:lnTo>
                <a:lnTo>
                  <a:pt x="15366" y="1758568"/>
                </a:lnTo>
                <a:lnTo>
                  <a:pt x="12573" y="1761235"/>
                </a:lnTo>
                <a:lnTo>
                  <a:pt x="9778" y="1763140"/>
                </a:lnTo>
                <a:lnTo>
                  <a:pt x="6350" y="1763776"/>
                </a:lnTo>
                <a:lnTo>
                  <a:pt x="2158" y="1763776"/>
                </a:lnTo>
                <a:lnTo>
                  <a:pt x="2158" y="1904618"/>
                </a:lnTo>
                <a:lnTo>
                  <a:pt x="9778" y="1904618"/>
                </a:lnTo>
                <a:lnTo>
                  <a:pt x="12953" y="1904364"/>
                </a:lnTo>
                <a:lnTo>
                  <a:pt x="33908" y="1871726"/>
                </a:lnTo>
                <a:lnTo>
                  <a:pt x="35813" y="1864614"/>
                </a:lnTo>
                <a:lnTo>
                  <a:pt x="41528" y="1826767"/>
                </a:lnTo>
                <a:lnTo>
                  <a:pt x="45592" y="1781047"/>
                </a:lnTo>
                <a:lnTo>
                  <a:pt x="47751" y="1742693"/>
                </a:lnTo>
                <a:lnTo>
                  <a:pt x="48767" y="1722119"/>
                </a:lnTo>
                <a:lnTo>
                  <a:pt x="50926" y="1654302"/>
                </a:lnTo>
                <a:lnTo>
                  <a:pt x="51576" y="1559432"/>
                </a:lnTo>
                <a:lnTo>
                  <a:pt x="51942" y="1415668"/>
                </a:lnTo>
                <a:lnTo>
                  <a:pt x="51942" y="1331213"/>
                </a:lnTo>
                <a:lnTo>
                  <a:pt x="52841" y="1231391"/>
                </a:lnTo>
                <a:lnTo>
                  <a:pt x="53466" y="1205991"/>
                </a:lnTo>
                <a:lnTo>
                  <a:pt x="53720" y="1184147"/>
                </a:lnTo>
                <a:lnTo>
                  <a:pt x="54355" y="1165605"/>
                </a:lnTo>
                <a:lnTo>
                  <a:pt x="55372" y="1149603"/>
                </a:lnTo>
                <a:lnTo>
                  <a:pt x="56006" y="1134617"/>
                </a:lnTo>
                <a:lnTo>
                  <a:pt x="56895" y="1120520"/>
                </a:lnTo>
                <a:lnTo>
                  <a:pt x="58165" y="1107566"/>
                </a:lnTo>
                <a:lnTo>
                  <a:pt x="59181" y="1095755"/>
                </a:lnTo>
                <a:lnTo>
                  <a:pt x="60705" y="1084706"/>
                </a:lnTo>
                <a:lnTo>
                  <a:pt x="68579" y="1044955"/>
                </a:lnTo>
                <a:lnTo>
                  <a:pt x="78993" y="1029969"/>
                </a:lnTo>
                <a:lnTo>
                  <a:pt x="78993" y="888745"/>
                </a:lnTo>
                <a:lnTo>
                  <a:pt x="63500" y="853820"/>
                </a:lnTo>
                <a:lnTo>
                  <a:pt x="58165" y="811529"/>
                </a:lnTo>
                <a:lnTo>
                  <a:pt x="57276" y="798448"/>
                </a:lnTo>
                <a:lnTo>
                  <a:pt x="56261" y="784097"/>
                </a:lnTo>
                <a:lnTo>
                  <a:pt x="54101" y="733551"/>
                </a:lnTo>
                <a:lnTo>
                  <a:pt x="52197" y="654684"/>
                </a:lnTo>
                <a:lnTo>
                  <a:pt x="51307" y="583564"/>
                </a:lnTo>
                <a:lnTo>
                  <a:pt x="49392" y="324357"/>
                </a:lnTo>
                <a:lnTo>
                  <a:pt x="48767" y="263143"/>
                </a:lnTo>
                <a:lnTo>
                  <a:pt x="47751" y="217423"/>
                </a:lnTo>
                <a:lnTo>
                  <a:pt x="47116" y="198500"/>
                </a:lnTo>
                <a:lnTo>
                  <a:pt x="46445" y="179323"/>
                </a:lnTo>
                <a:lnTo>
                  <a:pt x="45950" y="162686"/>
                </a:lnTo>
                <a:lnTo>
                  <a:pt x="44957" y="146430"/>
                </a:lnTo>
                <a:lnTo>
                  <a:pt x="44068" y="130047"/>
                </a:lnTo>
                <a:lnTo>
                  <a:pt x="42799" y="114426"/>
                </a:lnTo>
                <a:lnTo>
                  <a:pt x="41528" y="99440"/>
                </a:lnTo>
                <a:lnTo>
                  <a:pt x="38735" y="74675"/>
                </a:lnTo>
                <a:lnTo>
                  <a:pt x="37718" y="65150"/>
                </a:lnTo>
                <a:lnTo>
                  <a:pt x="36194" y="56387"/>
                </a:lnTo>
                <a:lnTo>
                  <a:pt x="34925" y="48259"/>
                </a:lnTo>
                <a:lnTo>
                  <a:pt x="33274" y="40766"/>
                </a:lnTo>
                <a:lnTo>
                  <a:pt x="17017" y="2920"/>
                </a:lnTo>
                <a:lnTo>
                  <a:pt x="10667" y="380"/>
                </a:lnTo>
                <a:lnTo>
                  <a:pt x="74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2" name="object 52"/>
          <p:cNvSpPr txBox="1"/>
          <p:nvPr/>
        </p:nvSpPr>
        <p:spPr>
          <a:xfrm>
            <a:off x="3896964" y="4078033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4040886" y="3768472"/>
            <a:ext cx="271463" cy="500063"/>
          </a:xfrm>
          <a:custGeom>
            <a:avLst/>
            <a:gdLst/>
            <a:ahLst/>
            <a:cxnLst/>
            <a:rect l="l" t="t" r="r" b="b"/>
            <a:pathLst>
              <a:path w="361950" h="666750">
                <a:moveTo>
                  <a:pt x="174371" y="653923"/>
                </a:moveTo>
                <a:lnTo>
                  <a:pt x="0" y="653923"/>
                </a:lnTo>
                <a:lnTo>
                  <a:pt x="0" y="666623"/>
                </a:lnTo>
                <a:lnTo>
                  <a:pt x="184276" y="666623"/>
                </a:lnTo>
                <a:lnTo>
                  <a:pt x="187071" y="663702"/>
                </a:lnTo>
                <a:lnTo>
                  <a:pt x="187071" y="660273"/>
                </a:lnTo>
                <a:lnTo>
                  <a:pt x="174371" y="660273"/>
                </a:lnTo>
                <a:lnTo>
                  <a:pt x="174371" y="653923"/>
                </a:lnTo>
                <a:close/>
              </a:path>
              <a:path w="361950" h="666750">
                <a:moveTo>
                  <a:pt x="285241" y="31750"/>
                </a:moveTo>
                <a:lnTo>
                  <a:pt x="177291" y="31750"/>
                </a:lnTo>
                <a:lnTo>
                  <a:pt x="174371" y="34544"/>
                </a:lnTo>
                <a:lnTo>
                  <a:pt x="174371" y="660273"/>
                </a:lnTo>
                <a:lnTo>
                  <a:pt x="180721" y="653923"/>
                </a:lnTo>
                <a:lnTo>
                  <a:pt x="187071" y="653923"/>
                </a:lnTo>
                <a:lnTo>
                  <a:pt x="187071" y="44450"/>
                </a:lnTo>
                <a:lnTo>
                  <a:pt x="180721" y="44450"/>
                </a:lnTo>
                <a:lnTo>
                  <a:pt x="187071" y="38100"/>
                </a:lnTo>
                <a:lnTo>
                  <a:pt x="285241" y="38100"/>
                </a:lnTo>
                <a:lnTo>
                  <a:pt x="285241" y="31750"/>
                </a:lnTo>
                <a:close/>
              </a:path>
              <a:path w="361950" h="666750">
                <a:moveTo>
                  <a:pt x="187071" y="653923"/>
                </a:moveTo>
                <a:lnTo>
                  <a:pt x="180721" y="653923"/>
                </a:lnTo>
                <a:lnTo>
                  <a:pt x="174371" y="660273"/>
                </a:lnTo>
                <a:lnTo>
                  <a:pt x="187071" y="660273"/>
                </a:lnTo>
                <a:lnTo>
                  <a:pt x="187071" y="653923"/>
                </a:lnTo>
                <a:close/>
              </a:path>
              <a:path w="361950" h="666750">
                <a:moveTo>
                  <a:pt x="285241" y="0"/>
                </a:moveTo>
                <a:lnTo>
                  <a:pt x="285241" y="76200"/>
                </a:lnTo>
                <a:lnTo>
                  <a:pt x="348741" y="44450"/>
                </a:lnTo>
                <a:lnTo>
                  <a:pt x="297941" y="44450"/>
                </a:lnTo>
                <a:lnTo>
                  <a:pt x="297941" y="31750"/>
                </a:lnTo>
                <a:lnTo>
                  <a:pt x="348741" y="31750"/>
                </a:lnTo>
                <a:lnTo>
                  <a:pt x="285241" y="0"/>
                </a:lnTo>
                <a:close/>
              </a:path>
              <a:path w="361950" h="666750">
                <a:moveTo>
                  <a:pt x="187071" y="38100"/>
                </a:moveTo>
                <a:lnTo>
                  <a:pt x="180721" y="44450"/>
                </a:lnTo>
                <a:lnTo>
                  <a:pt x="187071" y="44450"/>
                </a:lnTo>
                <a:lnTo>
                  <a:pt x="187071" y="38100"/>
                </a:lnTo>
                <a:close/>
              </a:path>
              <a:path w="361950" h="666750">
                <a:moveTo>
                  <a:pt x="285241" y="38100"/>
                </a:moveTo>
                <a:lnTo>
                  <a:pt x="187071" y="38100"/>
                </a:lnTo>
                <a:lnTo>
                  <a:pt x="187071" y="44450"/>
                </a:lnTo>
                <a:lnTo>
                  <a:pt x="285241" y="44450"/>
                </a:lnTo>
                <a:lnTo>
                  <a:pt x="285241" y="38100"/>
                </a:lnTo>
                <a:close/>
              </a:path>
              <a:path w="361950" h="666750">
                <a:moveTo>
                  <a:pt x="348741" y="31750"/>
                </a:moveTo>
                <a:lnTo>
                  <a:pt x="297941" y="31750"/>
                </a:lnTo>
                <a:lnTo>
                  <a:pt x="297941" y="44450"/>
                </a:lnTo>
                <a:lnTo>
                  <a:pt x="348741" y="44450"/>
                </a:lnTo>
                <a:lnTo>
                  <a:pt x="361441" y="38100"/>
                </a:lnTo>
                <a:lnTo>
                  <a:pt x="348741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4" name="object 54"/>
          <p:cNvSpPr/>
          <p:nvPr/>
        </p:nvSpPr>
        <p:spPr>
          <a:xfrm>
            <a:off x="4309681" y="4044791"/>
            <a:ext cx="967740" cy="0"/>
          </a:xfrm>
          <a:custGeom>
            <a:avLst/>
            <a:gdLst/>
            <a:ahLst/>
            <a:cxnLst/>
            <a:rect l="l" t="t" r="r" b="b"/>
            <a:pathLst>
              <a:path w="1290320">
                <a:moveTo>
                  <a:pt x="0" y="0"/>
                </a:moveTo>
                <a:lnTo>
                  <a:pt x="1290320" y="0"/>
                </a:lnTo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5" name="object 55"/>
          <p:cNvSpPr/>
          <p:nvPr/>
        </p:nvSpPr>
        <p:spPr>
          <a:xfrm>
            <a:off x="4309493" y="3549967"/>
            <a:ext cx="968216" cy="494348"/>
          </a:xfrm>
          <a:custGeom>
            <a:avLst/>
            <a:gdLst/>
            <a:ahLst/>
            <a:cxnLst/>
            <a:rect l="l" t="t" r="r" b="b"/>
            <a:pathLst>
              <a:path w="1290954" h="659129">
                <a:moveTo>
                  <a:pt x="0" y="659130"/>
                </a:moveTo>
                <a:lnTo>
                  <a:pt x="1290828" y="659130"/>
                </a:lnTo>
                <a:lnTo>
                  <a:pt x="1290828" y="0"/>
                </a:lnTo>
                <a:lnTo>
                  <a:pt x="0" y="0"/>
                </a:lnTo>
                <a:lnTo>
                  <a:pt x="0" y="659130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6" name="object 56"/>
          <p:cNvSpPr/>
          <p:nvPr/>
        </p:nvSpPr>
        <p:spPr>
          <a:xfrm>
            <a:off x="4309493" y="3549491"/>
            <a:ext cx="968216" cy="0"/>
          </a:xfrm>
          <a:custGeom>
            <a:avLst/>
            <a:gdLst/>
            <a:ahLst/>
            <a:cxnLst/>
            <a:rect l="l" t="t" r="r" b="b"/>
            <a:pathLst>
              <a:path w="1290954">
                <a:moveTo>
                  <a:pt x="0" y="0"/>
                </a:moveTo>
                <a:lnTo>
                  <a:pt x="1290828" y="0"/>
                </a:lnTo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7" name="object 57"/>
          <p:cNvSpPr/>
          <p:nvPr/>
        </p:nvSpPr>
        <p:spPr>
          <a:xfrm>
            <a:off x="4309493" y="3549016"/>
            <a:ext cx="968216" cy="496253"/>
          </a:xfrm>
          <a:custGeom>
            <a:avLst/>
            <a:gdLst/>
            <a:ahLst/>
            <a:cxnLst/>
            <a:rect l="l" t="t" r="r" b="b"/>
            <a:pathLst>
              <a:path w="1290954" h="661670">
                <a:moveTo>
                  <a:pt x="0" y="1396"/>
                </a:moveTo>
                <a:lnTo>
                  <a:pt x="0" y="634"/>
                </a:lnTo>
                <a:lnTo>
                  <a:pt x="635" y="0"/>
                </a:lnTo>
                <a:lnTo>
                  <a:pt x="1397" y="0"/>
                </a:lnTo>
                <a:lnTo>
                  <a:pt x="1289431" y="0"/>
                </a:lnTo>
                <a:lnTo>
                  <a:pt x="1290192" y="0"/>
                </a:lnTo>
                <a:lnTo>
                  <a:pt x="1290828" y="634"/>
                </a:lnTo>
                <a:lnTo>
                  <a:pt x="1290828" y="1396"/>
                </a:lnTo>
                <a:lnTo>
                  <a:pt x="1290828" y="660018"/>
                </a:lnTo>
                <a:lnTo>
                  <a:pt x="1290828" y="660780"/>
                </a:lnTo>
                <a:lnTo>
                  <a:pt x="1290192" y="661415"/>
                </a:lnTo>
                <a:lnTo>
                  <a:pt x="1289431" y="661415"/>
                </a:lnTo>
                <a:lnTo>
                  <a:pt x="1397" y="661415"/>
                </a:lnTo>
                <a:lnTo>
                  <a:pt x="635" y="661415"/>
                </a:lnTo>
                <a:lnTo>
                  <a:pt x="0" y="660780"/>
                </a:lnTo>
                <a:lnTo>
                  <a:pt x="0" y="660018"/>
                </a:lnTo>
                <a:lnTo>
                  <a:pt x="0" y="1396"/>
                </a:lnTo>
                <a:close/>
              </a:path>
            </a:pathLst>
          </a:custGeom>
          <a:ln w="914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8" name="object 58"/>
          <p:cNvSpPr txBox="1"/>
          <p:nvPr/>
        </p:nvSpPr>
        <p:spPr>
          <a:xfrm>
            <a:off x="4548189" y="3695186"/>
            <a:ext cx="483394" cy="197651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1200" spc="11" dirty="0">
                <a:latin typeface="Arial"/>
                <a:cs typeface="Arial"/>
              </a:rPr>
              <a:t>Hash</a:t>
            </a:r>
            <a:r>
              <a:rPr sz="1238" spc="-101" baseline="-27777" dirty="0">
                <a:latin typeface="Arial"/>
                <a:cs typeface="Arial"/>
              </a:rPr>
              <a:t>11</a:t>
            </a:r>
            <a:endParaRPr sz="1238" baseline="-27777"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309681" y="4479131"/>
            <a:ext cx="967740" cy="0"/>
          </a:xfrm>
          <a:custGeom>
            <a:avLst/>
            <a:gdLst/>
            <a:ahLst/>
            <a:cxnLst/>
            <a:rect l="l" t="t" r="r" b="b"/>
            <a:pathLst>
              <a:path w="1290320">
                <a:moveTo>
                  <a:pt x="0" y="0"/>
                </a:moveTo>
                <a:lnTo>
                  <a:pt x="1290320" y="0"/>
                </a:lnTo>
              </a:path>
            </a:pathLst>
          </a:custGeom>
          <a:ln w="31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4309493" y="4048125"/>
            <a:ext cx="968216" cy="430530"/>
          </a:xfrm>
          <a:custGeom>
            <a:avLst/>
            <a:gdLst/>
            <a:ahLst/>
            <a:cxnLst/>
            <a:rect l="l" t="t" r="r" b="b"/>
            <a:pathLst>
              <a:path w="1290954" h="574039">
                <a:moveTo>
                  <a:pt x="0" y="574039"/>
                </a:moveTo>
                <a:lnTo>
                  <a:pt x="1290828" y="574039"/>
                </a:lnTo>
                <a:lnTo>
                  <a:pt x="1290828" y="0"/>
                </a:lnTo>
                <a:lnTo>
                  <a:pt x="0" y="0"/>
                </a:lnTo>
                <a:lnTo>
                  <a:pt x="0" y="57403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1" name="object 61"/>
          <p:cNvSpPr/>
          <p:nvPr/>
        </p:nvSpPr>
        <p:spPr>
          <a:xfrm>
            <a:off x="4309681" y="4047649"/>
            <a:ext cx="967740" cy="0"/>
          </a:xfrm>
          <a:custGeom>
            <a:avLst/>
            <a:gdLst/>
            <a:ahLst/>
            <a:cxnLst/>
            <a:rect l="l" t="t" r="r" b="b"/>
            <a:pathLst>
              <a:path w="1290320">
                <a:moveTo>
                  <a:pt x="0" y="0"/>
                </a:moveTo>
                <a:lnTo>
                  <a:pt x="1290320" y="0"/>
                </a:lnTo>
              </a:path>
            </a:pathLst>
          </a:custGeom>
          <a:ln w="31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/>
          <p:nvPr/>
        </p:nvSpPr>
        <p:spPr>
          <a:xfrm>
            <a:off x="4309493" y="4047364"/>
            <a:ext cx="968216" cy="432435"/>
          </a:xfrm>
          <a:custGeom>
            <a:avLst/>
            <a:gdLst/>
            <a:ahLst/>
            <a:cxnLst/>
            <a:rect l="l" t="t" r="r" b="b"/>
            <a:pathLst>
              <a:path w="1290954" h="576579">
                <a:moveTo>
                  <a:pt x="0" y="1397"/>
                </a:moveTo>
                <a:lnTo>
                  <a:pt x="0" y="635"/>
                </a:lnTo>
                <a:lnTo>
                  <a:pt x="635" y="0"/>
                </a:lnTo>
                <a:lnTo>
                  <a:pt x="1397" y="0"/>
                </a:lnTo>
                <a:lnTo>
                  <a:pt x="1289431" y="0"/>
                </a:lnTo>
                <a:lnTo>
                  <a:pt x="1290192" y="0"/>
                </a:lnTo>
                <a:lnTo>
                  <a:pt x="1290828" y="635"/>
                </a:lnTo>
                <a:lnTo>
                  <a:pt x="1290828" y="1397"/>
                </a:lnTo>
                <a:lnTo>
                  <a:pt x="1290828" y="574675"/>
                </a:lnTo>
                <a:lnTo>
                  <a:pt x="1290828" y="575437"/>
                </a:lnTo>
                <a:lnTo>
                  <a:pt x="1290192" y="576072"/>
                </a:lnTo>
                <a:lnTo>
                  <a:pt x="1289431" y="576072"/>
                </a:lnTo>
                <a:lnTo>
                  <a:pt x="1397" y="576072"/>
                </a:lnTo>
                <a:lnTo>
                  <a:pt x="635" y="576072"/>
                </a:lnTo>
                <a:lnTo>
                  <a:pt x="0" y="575437"/>
                </a:lnTo>
                <a:lnTo>
                  <a:pt x="0" y="574675"/>
                </a:lnTo>
                <a:lnTo>
                  <a:pt x="0" y="1397"/>
                </a:lnTo>
                <a:close/>
              </a:path>
            </a:pathLst>
          </a:custGeom>
          <a:ln w="9144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3" name="object 63"/>
          <p:cNvSpPr txBox="1"/>
          <p:nvPr/>
        </p:nvSpPr>
        <p:spPr>
          <a:xfrm>
            <a:off x="4501326" y="4162235"/>
            <a:ext cx="586264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i="1" spc="11" dirty="0">
                <a:latin typeface="Arial"/>
                <a:cs typeface="Arial"/>
              </a:rPr>
              <a:t>Nonc</a:t>
            </a:r>
            <a:r>
              <a:rPr sz="1200" i="1" spc="15" dirty="0">
                <a:latin typeface="Arial"/>
                <a:cs typeface="Arial"/>
              </a:rPr>
              <a:t>e</a:t>
            </a:r>
            <a:r>
              <a:rPr sz="1238" i="1" spc="-5" baseline="-27777" dirty="0">
                <a:latin typeface="Arial"/>
                <a:cs typeface="Arial"/>
              </a:rPr>
              <a:t>12</a:t>
            </a:r>
            <a:endParaRPr sz="1238" baseline="-27777">
              <a:latin typeface="Arial"/>
              <a:cs typeface="Arial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5267219" y="4485889"/>
            <a:ext cx="10001" cy="14764"/>
          </a:xfrm>
          <a:custGeom>
            <a:avLst/>
            <a:gdLst/>
            <a:ahLst/>
            <a:cxnLst/>
            <a:rect l="l" t="t" r="r" b="b"/>
            <a:pathLst>
              <a:path w="13334" h="19685">
                <a:moveTo>
                  <a:pt x="0" y="0"/>
                </a:moveTo>
                <a:lnTo>
                  <a:pt x="12816" y="19482"/>
                </a:lnTo>
              </a:path>
            </a:pathLst>
          </a:custGeom>
          <a:ln w="64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5" name="object 65"/>
          <p:cNvSpPr/>
          <p:nvPr/>
        </p:nvSpPr>
        <p:spPr>
          <a:xfrm>
            <a:off x="5228770" y="4485889"/>
            <a:ext cx="48101" cy="49054"/>
          </a:xfrm>
          <a:custGeom>
            <a:avLst/>
            <a:gdLst/>
            <a:ahLst/>
            <a:cxnLst/>
            <a:rect l="l" t="t" r="r" b="b"/>
            <a:pathLst>
              <a:path w="64134" h="65404">
                <a:moveTo>
                  <a:pt x="0" y="0"/>
                </a:moveTo>
                <a:lnTo>
                  <a:pt x="64080" y="64867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6" name="object 66"/>
          <p:cNvSpPr/>
          <p:nvPr/>
        </p:nvSpPr>
        <p:spPr>
          <a:xfrm>
            <a:off x="5194998" y="4485889"/>
            <a:ext cx="81915" cy="88106"/>
          </a:xfrm>
          <a:custGeom>
            <a:avLst/>
            <a:gdLst/>
            <a:ahLst/>
            <a:cxnLst/>
            <a:rect l="l" t="t" r="r" b="b"/>
            <a:pathLst>
              <a:path w="109220" h="117475">
                <a:moveTo>
                  <a:pt x="0" y="0"/>
                </a:moveTo>
                <a:lnTo>
                  <a:pt x="109107" y="116928"/>
                </a:lnTo>
              </a:path>
            </a:pathLst>
          </a:custGeom>
          <a:ln w="64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7" name="object 67"/>
          <p:cNvSpPr/>
          <p:nvPr/>
        </p:nvSpPr>
        <p:spPr>
          <a:xfrm>
            <a:off x="5161399" y="4485887"/>
            <a:ext cx="115729" cy="121920"/>
          </a:xfrm>
          <a:custGeom>
            <a:avLst/>
            <a:gdLst/>
            <a:ahLst/>
            <a:cxnLst/>
            <a:rect l="l" t="t" r="r" b="b"/>
            <a:pathLst>
              <a:path w="154304" h="162560">
                <a:moveTo>
                  <a:pt x="0" y="0"/>
                </a:moveTo>
                <a:lnTo>
                  <a:pt x="153907" y="162313"/>
                </a:lnTo>
              </a:path>
            </a:pathLst>
          </a:custGeom>
          <a:ln w="64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8" name="object 68"/>
          <p:cNvSpPr/>
          <p:nvPr/>
        </p:nvSpPr>
        <p:spPr>
          <a:xfrm>
            <a:off x="5122720" y="4485890"/>
            <a:ext cx="154305" cy="156209"/>
          </a:xfrm>
          <a:custGeom>
            <a:avLst/>
            <a:gdLst/>
            <a:ahLst/>
            <a:cxnLst/>
            <a:rect l="l" t="t" r="r" b="b"/>
            <a:pathLst>
              <a:path w="205740" h="208279">
                <a:moveTo>
                  <a:pt x="0" y="0"/>
                </a:moveTo>
                <a:lnTo>
                  <a:pt x="205478" y="207698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9" name="object 69"/>
          <p:cNvSpPr/>
          <p:nvPr/>
        </p:nvSpPr>
        <p:spPr>
          <a:xfrm>
            <a:off x="5089138" y="4485888"/>
            <a:ext cx="188119" cy="195263"/>
          </a:xfrm>
          <a:custGeom>
            <a:avLst/>
            <a:gdLst/>
            <a:ahLst/>
            <a:cxnLst/>
            <a:rect l="l" t="t" r="r" b="b"/>
            <a:pathLst>
              <a:path w="250825" h="260350">
                <a:moveTo>
                  <a:pt x="0" y="0"/>
                </a:moveTo>
                <a:lnTo>
                  <a:pt x="250255" y="259759"/>
                </a:lnTo>
              </a:path>
            </a:pathLst>
          </a:custGeom>
          <a:ln w="64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0" name="object 70"/>
          <p:cNvSpPr/>
          <p:nvPr/>
        </p:nvSpPr>
        <p:spPr>
          <a:xfrm>
            <a:off x="5055341" y="4485889"/>
            <a:ext cx="221933" cy="229076"/>
          </a:xfrm>
          <a:custGeom>
            <a:avLst/>
            <a:gdLst/>
            <a:ahLst/>
            <a:cxnLst/>
            <a:rect l="l" t="t" r="r" b="b"/>
            <a:pathLst>
              <a:path w="295909" h="305435">
                <a:moveTo>
                  <a:pt x="0" y="0"/>
                </a:moveTo>
                <a:lnTo>
                  <a:pt x="295316" y="305143"/>
                </a:lnTo>
              </a:path>
            </a:pathLst>
          </a:custGeom>
          <a:ln w="6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1" name="object 71"/>
          <p:cNvSpPr/>
          <p:nvPr/>
        </p:nvSpPr>
        <p:spPr>
          <a:xfrm>
            <a:off x="5016867" y="4485889"/>
            <a:ext cx="260033" cy="263366"/>
          </a:xfrm>
          <a:custGeom>
            <a:avLst/>
            <a:gdLst/>
            <a:ahLst/>
            <a:cxnLst/>
            <a:rect l="l" t="t" r="r" b="b"/>
            <a:pathLst>
              <a:path w="346709" h="351154">
                <a:moveTo>
                  <a:pt x="0" y="0"/>
                </a:moveTo>
                <a:lnTo>
                  <a:pt x="346614" y="350528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2" name="object 72"/>
          <p:cNvSpPr/>
          <p:nvPr/>
        </p:nvSpPr>
        <p:spPr>
          <a:xfrm>
            <a:off x="4983073" y="4485888"/>
            <a:ext cx="293846" cy="301943"/>
          </a:xfrm>
          <a:custGeom>
            <a:avLst/>
            <a:gdLst/>
            <a:ahLst/>
            <a:cxnLst/>
            <a:rect l="l" t="t" r="r" b="b"/>
            <a:pathLst>
              <a:path w="391795" h="402589">
                <a:moveTo>
                  <a:pt x="0" y="0"/>
                </a:moveTo>
                <a:lnTo>
                  <a:pt x="391675" y="402589"/>
                </a:lnTo>
              </a:path>
            </a:pathLst>
          </a:custGeom>
          <a:ln w="6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3" name="object 73"/>
          <p:cNvSpPr/>
          <p:nvPr/>
        </p:nvSpPr>
        <p:spPr>
          <a:xfrm>
            <a:off x="4949488" y="4485889"/>
            <a:ext cx="327660" cy="336232"/>
          </a:xfrm>
          <a:custGeom>
            <a:avLst/>
            <a:gdLst/>
            <a:ahLst/>
            <a:cxnLst/>
            <a:rect l="l" t="t" r="r" b="b"/>
            <a:pathLst>
              <a:path w="436879" h="448310">
                <a:moveTo>
                  <a:pt x="0" y="0"/>
                </a:moveTo>
                <a:lnTo>
                  <a:pt x="436452" y="447974"/>
                </a:lnTo>
              </a:path>
            </a:pathLst>
          </a:custGeom>
          <a:ln w="646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4" name="object 74"/>
          <p:cNvSpPr/>
          <p:nvPr/>
        </p:nvSpPr>
        <p:spPr>
          <a:xfrm>
            <a:off x="4910803" y="4485889"/>
            <a:ext cx="366236" cy="370046"/>
          </a:xfrm>
          <a:custGeom>
            <a:avLst/>
            <a:gdLst/>
            <a:ahLst/>
            <a:cxnLst/>
            <a:rect l="l" t="t" r="r" b="b"/>
            <a:pathLst>
              <a:path w="488315" h="493395">
                <a:moveTo>
                  <a:pt x="0" y="0"/>
                </a:moveTo>
                <a:lnTo>
                  <a:pt x="488034" y="49335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5" name="object 75"/>
          <p:cNvSpPr/>
          <p:nvPr/>
        </p:nvSpPr>
        <p:spPr>
          <a:xfrm>
            <a:off x="4877219" y="4485889"/>
            <a:ext cx="400050" cy="404336"/>
          </a:xfrm>
          <a:custGeom>
            <a:avLst/>
            <a:gdLst/>
            <a:ahLst/>
            <a:cxnLst/>
            <a:rect l="l" t="t" r="r" b="b"/>
            <a:pathLst>
              <a:path w="533400" h="539114">
                <a:moveTo>
                  <a:pt x="0" y="0"/>
                </a:moveTo>
                <a:lnTo>
                  <a:pt x="532812" y="538738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6" name="object 76"/>
          <p:cNvSpPr/>
          <p:nvPr/>
        </p:nvSpPr>
        <p:spPr>
          <a:xfrm>
            <a:off x="4843423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90" h="574039">
                <a:moveTo>
                  <a:pt x="0" y="0"/>
                </a:moveTo>
                <a:lnTo>
                  <a:pt x="56750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7" name="object 77"/>
          <p:cNvSpPr/>
          <p:nvPr/>
        </p:nvSpPr>
        <p:spPr>
          <a:xfrm>
            <a:off x="4804949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729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8" name="object 78"/>
          <p:cNvSpPr/>
          <p:nvPr/>
        </p:nvSpPr>
        <p:spPr>
          <a:xfrm>
            <a:off x="4771153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457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9" name="object 79"/>
          <p:cNvSpPr/>
          <p:nvPr/>
        </p:nvSpPr>
        <p:spPr>
          <a:xfrm>
            <a:off x="4737570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09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0" name="object 80"/>
          <p:cNvSpPr/>
          <p:nvPr/>
        </p:nvSpPr>
        <p:spPr>
          <a:xfrm>
            <a:off x="4699097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3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1" name="object 81"/>
          <p:cNvSpPr/>
          <p:nvPr/>
        </p:nvSpPr>
        <p:spPr>
          <a:xfrm>
            <a:off x="4665301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2" name="object 82"/>
          <p:cNvSpPr/>
          <p:nvPr/>
        </p:nvSpPr>
        <p:spPr>
          <a:xfrm>
            <a:off x="4631505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50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3" name="object 83"/>
          <p:cNvSpPr/>
          <p:nvPr/>
        </p:nvSpPr>
        <p:spPr>
          <a:xfrm>
            <a:off x="4597922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4" name="object 84"/>
          <p:cNvSpPr/>
          <p:nvPr/>
        </p:nvSpPr>
        <p:spPr>
          <a:xfrm>
            <a:off x="4559244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954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5" name="object 85"/>
          <p:cNvSpPr/>
          <p:nvPr/>
        </p:nvSpPr>
        <p:spPr>
          <a:xfrm>
            <a:off x="4525653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20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6" name="object 86"/>
          <p:cNvSpPr/>
          <p:nvPr/>
        </p:nvSpPr>
        <p:spPr>
          <a:xfrm>
            <a:off x="4491857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50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7" name="object 87"/>
          <p:cNvSpPr/>
          <p:nvPr/>
        </p:nvSpPr>
        <p:spPr>
          <a:xfrm>
            <a:off x="4453392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3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8" name="object 88"/>
          <p:cNvSpPr/>
          <p:nvPr/>
        </p:nvSpPr>
        <p:spPr>
          <a:xfrm>
            <a:off x="4419596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491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9" name="object 89"/>
          <p:cNvSpPr/>
          <p:nvPr/>
        </p:nvSpPr>
        <p:spPr>
          <a:xfrm>
            <a:off x="4386010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4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0" name="object 90"/>
          <p:cNvSpPr/>
          <p:nvPr/>
        </p:nvSpPr>
        <p:spPr>
          <a:xfrm>
            <a:off x="4347538" y="4485887"/>
            <a:ext cx="430530" cy="430530"/>
          </a:xfrm>
          <a:custGeom>
            <a:avLst/>
            <a:gdLst/>
            <a:ahLst/>
            <a:cxnLst/>
            <a:rect l="l" t="t" r="r" b="b"/>
            <a:pathLst>
              <a:path w="574039" h="574039">
                <a:moveTo>
                  <a:pt x="0" y="0"/>
                </a:moveTo>
                <a:lnTo>
                  <a:pt x="573686" y="573540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1" name="object 91"/>
          <p:cNvSpPr/>
          <p:nvPr/>
        </p:nvSpPr>
        <p:spPr>
          <a:xfrm>
            <a:off x="4313741" y="4485887"/>
            <a:ext cx="425768" cy="430530"/>
          </a:xfrm>
          <a:custGeom>
            <a:avLst/>
            <a:gdLst/>
            <a:ahLst/>
            <a:cxnLst/>
            <a:rect l="l" t="t" r="r" b="b"/>
            <a:pathLst>
              <a:path w="567689" h="574039">
                <a:moveTo>
                  <a:pt x="0" y="0"/>
                </a:moveTo>
                <a:lnTo>
                  <a:pt x="567212" y="57354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2" name="object 92"/>
          <p:cNvSpPr/>
          <p:nvPr/>
        </p:nvSpPr>
        <p:spPr>
          <a:xfrm>
            <a:off x="4313743" y="4519917"/>
            <a:ext cx="391954" cy="396240"/>
          </a:xfrm>
          <a:custGeom>
            <a:avLst/>
            <a:gdLst/>
            <a:ahLst/>
            <a:cxnLst/>
            <a:rect l="l" t="t" r="r" b="b"/>
            <a:pathLst>
              <a:path w="522604" h="528320">
                <a:moveTo>
                  <a:pt x="0" y="0"/>
                </a:moveTo>
                <a:lnTo>
                  <a:pt x="522434" y="528167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3" name="object 93"/>
          <p:cNvSpPr/>
          <p:nvPr/>
        </p:nvSpPr>
        <p:spPr>
          <a:xfrm>
            <a:off x="4313741" y="4558971"/>
            <a:ext cx="358140" cy="357188"/>
          </a:xfrm>
          <a:custGeom>
            <a:avLst/>
            <a:gdLst/>
            <a:ahLst/>
            <a:cxnLst/>
            <a:rect l="l" t="t" r="r" b="b"/>
            <a:pathLst>
              <a:path w="477520" h="476250">
                <a:moveTo>
                  <a:pt x="0" y="0"/>
                </a:moveTo>
                <a:lnTo>
                  <a:pt x="477317" y="476094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4" name="object 94"/>
          <p:cNvSpPr/>
          <p:nvPr/>
        </p:nvSpPr>
        <p:spPr>
          <a:xfrm>
            <a:off x="4313742" y="4593003"/>
            <a:ext cx="319563" cy="323374"/>
          </a:xfrm>
          <a:custGeom>
            <a:avLst/>
            <a:gdLst/>
            <a:ahLst/>
            <a:cxnLst/>
            <a:rect l="l" t="t" r="r" b="b"/>
            <a:pathLst>
              <a:path w="426085" h="431164">
                <a:moveTo>
                  <a:pt x="0" y="0"/>
                </a:moveTo>
                <a:lnTo>
                  <a:pt x="426074" y="430721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5" name="object 95"/>
          <p:cNvSpPr/>
          <p:nvPr/>
        </p:nvSpPr>
        <p:spPr>
          <a:xfrm>
            <a:off x="4313743" y="4627042"/>
            <a:ext cx="286226" cy="289084"/>
          </a:xfrm>
          <a:custGeom>
            <a:avLst/>
            <a:gdLst/>
            <a:ahLst/>
            <a:cxnLst/>
            <a:rect l="l" t="t" r="r" b="b"/>
            <a:pathLst>
              <a:path w="381635" h="385445">
                <a:moveTo>
                  <a:pt x="0" y="0"/>
                </a:moveTo>
                <a:lnTo>
                  <a:pt x="381015" y="385336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6" name="object 96"/>
          <p:cNvSpPr/>
          <p:nvPr/>
        </p:nvSpPr>
        <p:spPr>
          <a:xfrm>
            <a:off x="4313742" y="4666097"/>
            <a:ext cx="252413" cy="250031"/>
          </a:xfrm>
          <a:custGeom>
            <a:avLst/>
            <a:gdLst/>
            <a:ahLst/>
            <a:cxnLst/>
            <a:rect l="l" t="t" r="r" b="b"/>
            <a:pathLst>
              <a:path w="336550" h="333375">
                <a:moveTo>
                  <a:pt x="0" y="0"/>
                </a:moveTo>
                <a:lnTo>
                  <a:pt x="336155" y="333264"/>
                </a:lnTo>
              </a:path>
            </a:pathLst>
          </a:custGeom>
          <a:ln w="64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7" name="object 97"/>
          <p:cNvSpPr/>
          <p:nvPr/>
        </p:nvSpPr>
        <p:spPr>
          <a:xfrm>
            <a:off x="4313743" y="4700125"/>
            <a:ext cx="213836" cy="216218"/>
          </a:xfrm>
          <a:custGeom>
            <a:avLst/>
            <a:gdLst/>
            <a:ahLst/>
            <a:cxnLst/>
            <a:rect l="l" t="t" r="r" b="b"/>
            <a:pathLst>
              <a:path w="285114" h="288289">
                <a:moveTo>
                  <a:pt x="0" y="0"/>
                </a:moveTo>
                <a:lnTo>
                  <a:pt x="284936" y="287890"/>
                </a:lnTo>
              </a:path>
            </a:pathLst>
          </a:custGeom>
          <a:ln w="64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8" name="object 98"/>
          <p:cNvSpPr/>
          <p:nvPr/>
        </p:nvSpPr>
        <p:spPr>
          <a:xfrm>
            <a:off x="4311320" y="4731742"/>
            <a:ext cx="184756" cy="1867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9" name="object 99"/>
          <p:cNvSpPr/>
          <p:nvPr/>
        </p:nvSpPr>
        <p:spPr>
          <a:xfrm>
            <a:off x="4313744" y="4485887"/>
            <a:ext cx="965359" cy="430530"/>
          </a:xfrm>
          <a:custGeom>
            <a:avLst/>
            <a:gdLst/>
            <a:ahLst/>
            <a:cxnLst/>
            <a:rect l="l" t="t" r="r" b="b"/>
            <a:pathLst>
              <a:path w="1287145" h="574039">
                <a:moveTo>
                  <a:pt x="0" y="573540"/>
                </a:moveTo>
                <a:lnTo>
                  <a:pt x="0" y="0"/>
                </a:lnTo>
                <a:lnTo>
                  <a:pt x="1286609" y="0"/>
                </a:lnTo>
              </a:path>
            </a:pathLst>
          </a:custGeom>
          <a:ln w="64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0" name="object 100"/>
          <p:cNvSpPr txBox="1"/>
          <p:nvPr/>
        </p:nvSpPr>
        <p:spPr>
          <a:xfrm>
            <a:off x="4526338" y="4564644"/>
            <a:ext cx="439579" cy="197651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1200" b="1" spc="-56" dirty="0">
                <a:latin typeface="Arial"/>
                <a:cs typeface="Arial"/>
              </a:rPr>
              <a:t>T</a:t>
            </a:r>
            <a:r>
              <a:rPr sz="1200" b="1" spc="19" dirty="0">
                <a:latin typeface="Arial"/>
                <a:cs typeface="Arial"/>
              </a:rPr>
              <a:t>r</a:t>
            </a:r>
            <a:r>
              <a:rPr sz="1200" b="1" spc="15" dirty="0">
                <a:latin typeface="Arial"/>
                <a:cs typeface="Arial"/>
              </a:rPr>
              <a:t>a</a:t>
            </a:r>
            <a:r>
              <a:rPr sz="1200" b="1" spc="19" dirty="0">
                <a:latin typeface="Arial"/>
                <a:cs typeface="Arial"/>
              </a:rPr>
              <a:t>n</a:t>
            </a:r>
            <a:r>
              <a:rPr sz="1200" b="1" spc="26" dirty="0">
                <a:latin typeface="Arial"/>
                <a:cs typeface="Arial"/>
              </a:rPr>
              <a:t>s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4940391" y="4696002"/>
            <a:ext cx="115729" cy="1212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713" b="1" spc="-19" dirty="0">
                <a:latin typeface="Arial"/>
                <a:cs typeface="Arial"/>
              </a:rPr>
              <a:t>12</a:t>
            </a:r>
            <a:endParaRPr sz="713">
              <a:latin typeface="Arial"/>
              <a:cs typeface="Arial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5343908" y="3549015"/>
            <a:ext cx="59531" cy="1428750"/>
          </a:xfrm>
          <a:custGeom>
            <a:avLst/>
            <a:gdLst/>
            <a:ahLst/>
            <a:cxnLst/>
            <a:rect l="l" t="t" r="r" b="b"/>
            <a:pathLst>
              <a:path w="79375" h="1905000">
                <a:moveTo>
                  <a:pt x="7493" y="0"/>
                </a:moveTo>
                <a:lnTo>
                  <a:pt x="0" y="0"/>
                </a:lnTo>
                <a:lnTo>
                  <a:pt x="0" y="141223"/>
                </a:lnTo>
                <a:lnTo>
                  <a:pt x="4064" y="141223"/>
                </a:lnTo>
                <a:lnTo>
                  <a:pt x="6858" y="141477"/>
                </a:lnTo>
                <a:lnTo>
                  <a:pt x="17907" y="155193"/>
                </a:lnTo>
                <a:lnTo>
                  <a:pt x="18923" y="157479"/>
                </a:lnTo>
                <a:lnTo>
                  <a:pt x="19558" y="160019"/>
                </a:lnTo>
                <a:lnTo>
                  <a:pt x="20066" y="162686"/>
                </a:lnTo>
                <a:lnTo>
                  <a:pt x="20447" y="165607"/>
                </a:lnTo>
                <a:lnTo>
                  <a:pt x="21082" y="168528"/>
                </a:lnTo>
                <a:lnTo>
                  <a:pt x="21336" y="171830"/>
                </a:lnTo>
                <a:lnTo>
                  <a:pt x="21971" y="175386"/>
                </a:lnTo>
                <a:lnTo>
                  <a:pt x="22351" y="179323"/>
                </a:lnTo>
                <a:lnTo>
                  <a:pt x="22987" y="183514"/>
                </a:lnTo>
                <a:lnTo>
                  <a:pt x="23622" y="192404"/>
                </a:lnTo>
                <a:lnTo>
                  <a:pt x="24511" y="202437"/>
                </a:lnTo>
                <a:lnTo>
                  <a:pt x="25146" y="213486"/>
                </a:lnTo>
                <a:lnTo>
                  <a:pt x="25526" y="225297"/>
                </a:lnTo>
                <a:lnTo>
                  <a:pt x="26162" y="238378"/>
                </a:lnTo>
                <a:lnTo>
                  <a:pt x="26670" y="269620"/>
                </a:lnTo>
                <a:lnTo>
                  <a:pt x="27315" y="325373"/>
                </a:lnTo>
                <a:lnTo>
                  <a:pt x="29210" y="504316"/>
                </a:lnTo>
                <a:lnTo>
                  <a:pt x="29591" y="606805"/>
                </a:lnTo>
                <a:lnTo>
                  <a:pt x="30267" y="654684"/>
                </a:lnTo>
                <a:lnTo>
                  <a:pt x="30861" y="693165"/>
                </a:lnTo>
                <a:lnTo>
                  <a:pt x="32766" y="763523"/>
                </a:lnTo>
                <a:lnTo>
                  <a:pt x="35560" y="817625"/>
                </a:lnTo>
                <a:lnTo>
                  <a:pt x="39029" y="862075"/>
                </a:lnTo>
                <a:lnTo>
                  <a:pt x="43688" y="901191"/>
                </a:lnTo>
                <a:lnTo>
                  <a:pt x="52832" y="951737"/>
                </a:lnTo>
                <a:lnTo>
                  <a:pt x="56261" y="966342"/>
                </a:lnTo>
                <a:lnTo>
                  <a:pt x="54101" y="974851"/>
                </a:lnTo>
                <a:lnTo>
                  <a:pt x="51562" y="983995"/>
                </a:lnTo>
                <a:lnTo>
                  <a:pt x="49402" y="993774"/>
                </a:lnTo>
                <a:lnTo>
                  <a:pt x="47498" y="1004442"/>
                </a:lnTo>
                <a:lnTo>
                  <a:pt x="45339" y="1015872"/>
                </a:lnTo>
                <a:lnTo>
                  <a:pt x="43688" y="1027937"/>
                </a:lnTo>
                <a:lnTo>
                  <a:pt x="41783" y="1041018"/>
                </a:lnTo>
                <a:lnTo>
                  <a:pt x="40259" y="1054734"/>
                </a:lnTo>
                <a:lnTo>
                  <a:pt x="36195" y="1102994"/>
                </a:lnTo>
                <a:lnTo>
                  <a:pt x="33909" y="1141729"/>
                </a:lnTo>
                <a:lnTo>
                  <a:pt x="32131" y="1185417"/>
                </a:lnTo>
                <a:lnTo>
                  <a:pt x="31496" y="1209547"/>
                </a:lnTo>
                <a:lnTo>
                  <a:pt x="30855" y="1231772"/>
                </a:lnTo>
                <a:lnTo>
                  <a:pt x="30480" y="1259458"/>
                </a:lnTo>
                <a:lnTo>
                  <a:pt x="29845" y="1334769"/>
                </a:lnTo>
                <a:lnTo>
                  <a:pt x="29210" y="1559432"/>
                </a:lnTo>
                <a:lnTo>
                  <a:pt x="29210" y="1590674"/>
                </a:lnTo>
                <a:lnTo>
                  <a:pt x="28956" y="1619122"/>
                </a:lnTo>
                <a:lnTo>
                  <a:pt x="27940" y="1666620"/>
                </a:lnTo>
                <a:lnTo>
                  <a:pt x="26162" y="1710054"/>
                </a:lnTo>
                <a:lnTo>
                  <a:pt x="25781" y="1716277"/>
                </a:lnTo>
                <a:lnTo>
                  <a:pt x="20700" y="1746249"/>
                </a:lnTo>
                <a:lnTo>
                  <a:pt x="19812" y="1749424"/>
                </a:lnTo>
                <a:lnTo>
                  <a:pt x="18923" y="1752091"/>
                </a:lnTo>
                <a:lnTo>
                  <a:pt x="17652" y="1754377"/>
                </a:lnTo>
                <a:lnTo>
                  <a:pt x="15367" y="1758568"/>
                </a:lnTo>
                <a:lnTo>
                  <a:pt x="12573" y="1761235"/>
                </a:lnTo>
                <a:lnTo>
                  <a:pt x="9778" y="1763140"/>
                </a:lnTo>
                <a:lnTo>
                  <a:pt x="6350" y="1763776"/>
                </a:lnTo>
                <a:lnTo>
                  <a:pt x="2159" y="1763776"/>
                </a:lnTo>
                <a:lnTo>
                  <a:pt x="2159" y="1904618"/>
                </a:lnTo>
                <a:lnTo>
                  <a:pt x="9778" y="1904618"/>
                </a:lnTo>
                <a:lnTo>
                  <a:pt x="12953" y="1904364"/>
                </a:lnTo>
                <a:lnTo>
                  <a:pt x="33909" y="1871726"/>
                </a:lnTo>
                <a:lnTo>
                  <a:pt x="35814" y="1864614"/>
                </a:lnTo>
                <a:lnTo>
                  <a:pt x="37465" y="1856358"/>
                </a:lnTo>
                <a:lnTo>
                  <a:pt x="38735" y="1847341"/>
                </a:lnTo>
                <a:lnTo>
                  <a:pt x="40259" y="1837563"/>
                </a:lnTo>
                <a:lnTo>
                  <a:pt x="44323" y="1798701"/>
                </a:lnTo>
                <a:lnTo>
                  <a:pt x="47751" y="1742693"/>
                </a:lnTo>
                <a:lnTo>
                  <a:pt x="48768" y="1722119"/>
                </a:lnTo>
                <a:lnTo>
                  <a:pt x="50926" y="1654302"/>
                </a:lnTo>
                <a:lnTo>
                  <a:pt x="51576" y="1559432"/>
                </a:lnTo>
                <a:lnTo>
                  <a:pt x="51943" y="1415668"/>
                </a:lnTo>
                <a:lnTo>
                  <a:pt x="51943" y="1331213"/>
                </a:lnTo>
                <a:lnTo>
                  <a:pt x="52841" y="1231391"/>
                </a:lnTo>
                <a:lnTo>
                  <a:pt x="53467" y="1205991"/>
                </a:lnTo>
                <a:lnTo>
                  <a:pt x="53721" y="1184147"/>
                </a:lnTo>
                <a:lnTo>
                  <a:pt x="54356" y="1165605"/>
                </a:lnTo>
                <a:lnTo>
                  <a:pt x="55372" y="1149603"/>
                </a:lnTo>
                <a:lnTo>
                  <a:pt x="56007" y="1134617"/>
                </a:lnTo>
                <a:lnTo>
                  <a:pt x="56896" y="1120520"/>
                </a:lnTo>
                <a:lnTo>
                  <a:pt x="58166" y="1107566"/>
                </a:lnTo>
                <a:lnTo>
                  <a:pt x="59182" y="1095755"/>
                </a:lnTo>
                <a:lnTo>
                  <a:pt x="60706" y="1084706"/>
                </a:lnTo>
                <a:lnTo>
                  <a:pt x="68580" y="1044955"/>
                </a:lnTo>
                <a:lnTo>
                  <a:pt x="78994" y="1029969"/>
                </a:lnTo>
                <a:lnTo>
                  <a:pt x="78994" y="888745"/>
                </a:lnTo>
                <a:lnTo>
                  <a:pt x="63500" y="853820"/>
                </a:lnTo>
                <a:lnTo>
                  <a:pt x="58166" y="811529"/>
                </a:lnTo>
                <a:lnTo>
                  <a:pt x="57276" y="798448"/>
                </a:lnTo>
                <a:lnTo>
                  <a:pt x="56261" y="784097"/>
                </a:lnTo>
                <a:lnTo>
                  <a:pt x="55372" y="768730"/>
                </a:lnTo>
                <a:lnTo>
                  <a:pt x="54737" y="752093"/>
                </a:lnTo>
                <a:lnTo>
                  <a:pt x="53721" y="733551"/>
                </a:lnTo>
                <a:lnTo>
                  <a:pt x="53467" y="711072"/>
                </a:lnTo>
                <a:lnTo>
                  <a:pt x="52197" y="654684"/>
                </a:lnTo>
                <a:lnTo>
                  <a:pt x="51308" y="583564"/>
                </a:lnTo>
                <a:lnTo>
                  <a:pt x="49392" y="324357"/>
                </a:lnTo>
                <a:lnTo>
                  <a:pt x="48768" y="263143"/>
                </a:lnTo>
                <a:lnTo>
                  <a:pt x="47751" y="217423"/>
                </a:lnTo>
                <a:lnTo>
                  <a:pt x="46445" y="179323"/>
                </a:lnTo>
                <a:lnTo>
                  <a:pt x="45950" y="162686"/>
                </a:lnTo>
                <a:lnTo>
                  <a:pt x="44958" y="146430"/>
                </a:lnTo>
                <a:lnTo>
                  <a:pt x="44069" y="130047"/>
                </a:lnTo>
                <a:lnTo>
                  <a:pt x="42799" y="114426"/>
                </a:lnTo>
                <a:lnTo>
                  <a:pt x="41528" y="99440"/>
                </a:lnTo>
                <a:lnTo>
                  <a:pt x="38735" y="74675"/>
                </a:lnTo>
                <a:lnTo>
                  <a:pt x="37719" y="65150"/>
                </a:lnTo>
                <a:lnTo>
                  <a:pt x="36195" y="56387"/>
                </a:lnTo>
                <a:lnTo>
                  <a:pt x="34925" y="48259"/>
                </a:lnTo>
                <a:lnTo>
                  <a:pt x="33274" y="40766"/>
                </a:lnTo>
                <a:lnTo>
                  <a:pt x="17018" y="2920"/>
                </a:lnTo>
                <a:lnTo>
                  <a:pt x="10668" y="380"/>
                </a:lnTo>
                <a:lnTo>
                  <a:pt x="74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3" name="object 103"/>
          <p:cNvSpPr txBox="1"/>
          <p:nvPr/>
        </p:nvSpPr>
        <p:spPr>
          <a:xfrm>
            <a:off x="5427632" y="4078033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5571363" y="3768472"/>
            <a:ext cx="271463" cy="500063"/>
          </a:xfrm>
          <a:custGeom>
            <a:avLst/>
            <a:gdLst/>
            <a:ahLst/>
            <a:cxnLst/>
            <a:rect l="l" t="t" r="r" b="b"/>
            <a:pathLst>
              <a:path w="361950" h="666750">
                <a:moveTo>
                  <a:pt x="174371" y="653923"/>
                </a:moveTo>
                <a:lnTo>
                  <a:pt x="0" y="653923"/>
                </a:lnTo>
                <a:lnTo>
                  <a:pt x="0" y="666623"/>
                </a:lnTo>
                <a:lnTo>
                  <a:pt x="184276" y="666623"/>
                </a:lnTo>
                <a:lnTo>
                  <a:pt x="187071" y="663702"/>
                </a:lnTo>
                <a:lnTo>
                  <a:pt x="187071" y="660273"/>
                </a:lnTo>
                <a:lnTo>
                  <a:pt x="174371" y="660273"/>
                </a:lnTo>
                <a:lnTo>
                  <a:pt x="174371" y="653923"/>
                </a:lnTo>
                <a:close/>
              </a:path>
              <a:path w="361950" h="666750">
                <a:moveTo>
                  <a:pt x="285242" y="31750"/>
                </a:moveTo>
                <a:lnTo>
                  <a:pt x="177292" y="31750"/>
                </a:lnTo>
                <a:lnTo>
                  <a:pt x="174371" y="34544"/>
                </a:lnTo>
                <a:lnTo>
                  <a:pt x="174371" y="660273"/>
                </a:lnTo>
                <a:lnTo>
                  <a:pt x="180721" y="653923"/>
                </a:lnTo>
                <a:lnTo>
                  <a:pt x="187071" y="653923"/>
                </a:lnTo>
                <a:lnTo>
                  <a:pt x="187071" y="44450"/>
                </a:lnTo>
                <a:lnTo>
                  <a:pt x="180721" y="44450"/>
                </a:lnTo>
                <a:lnTo>
                  <a:pt x="187071" y="38100"/>
                </a:lnTo>
                <a:lnTo>
                  <a:pt x="285242" y="38100"/>
                </a:lnTo>
                <a:lnTo>
                  <a:pt x="285242" y="31750"/>
                </a:lnTo>
                <a:close/>
              </a:path>
              <a:path w="361950" h="666750">
                <a:moveTo>
                  <a:pt x="187071" y="653923"/>
                </a:moveTo>
                <a:lnTo>
                  <a:pt x="180721" y="653923"/>
                </a:lnTo>
                <a:lnTo>
                  <a:pt x="174371" y="660273"/>
                </a:lnTo>
                <a:lnTo>
                  <a:pt x="187071" y="660273"/>
                </a:lnTo>
                <a:lnTo>
                  <a:pt x="187071" y="653923"/>
                </a:lnTo>
                <a:close/>
              </a:path>
              <a:path w="361950" h="666750">
                <a:moveTo>
                  <a:pt x="285242" y="0"/>
                </a:moveTo>
                <a:lnTo>
                  <a:pt x="285242" y="76200"/>
                </a:lnTo>
                <a:lnTo>
                  <a:pt x="348742" y="44450"/>
                </a:lnTo>
                <a:lnTo>
                  <a:pt x="297942" y="44450"/>
                </a:lnTo>
                <a:lnTo>
                  <a:pt x="297942" y="31750"/>
                </a:lnTo>
                <a:lnTo>
                  <a:pt x="348742" y="31750"/>
                </a:lnTo>
                <a:lnTo>
                  <a:pt x="285242" y="0"/>
                </a:lnTo>
                <a:close/>
              </a:path>
              <a:path w="361950" h="666750">
                <a:moveTo>
                  <a:pt x="187071" y="38100"/>
                </a:moveTo>
                <a:lnTo>
                  <a:pt x="180721" y="44450"/>
                </a:lnTo>
                <a:lnTo>
                  <a:pt x="187071" y="44450"/>
                </a:lnTo>
                <a:lnTo>
                  <a:pt x="187071" y="38100"/>
                </a:lnTo>
                <a:close/>
              </a:path>
              <a:path w="361950" h="666750">
                <a:moveTo>
                  <a:pt x="285242" y="38100"/>
                </a:moveTo>
                <a:lnTo>
                  <a:pt x="187071" y="38100"/>
                </a:lnTo>
                <a:lnTo>
                  <a:pt x="187071" y="44450"/>
                </a:lnTo>
                <a:lnTo>
                  <a:pt x="285242" y="44450"/>
                </a:lnTo>
                <a:lnTo>
                  <a:pt x="285242" y="38100"/>
                </a:lnTo>
                <a:close/>
              </a:path>
              <a:path w="361950" h="666750">
                <a:moveTo>
                  <a:pt x="348742" y="31750"/>
                </a:moveTo>
                <a:lnTo>
                  <a:pt x="297942" y="31750"/>
                </a:lnTo>
                <a:lnTo>
                  <a:pt x="297942" y="44450"/>
                </a:lnTo>
                <a:lnTo>
                  <a:pt x="348742" y="44450"/>
                </a:lnTo>
                <a:lnTo>
                  <a:pt x="361442" y="38100"/>
                </a:lnTo>
                <a:lnTo>
                  <a:pt x="348742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5" name="object 105"/>
          <p:cNvSpPr/>
          <p:nvPr/>
        </p:nvSpPr>
        <p:spPr>
          <a:xfrm>
            <a:off x="5839967" y="3549969"/>
            <a:ext cx="971550" cy="497205"/>
          </a:xfrm>
          <a:custGeom>
            <a:avLst/>
            <a:gdLst/>
            <a:ahLst/>
            <a:cxnLst/>
            <a:rect l="l" t="t" r="r" b="b"/>
            <a:pathLst>
              <a:path w="1295400" h="662939">
                <a:moveTo>
                  <a:pt x="0" y="662939"/>
                </a:moveTo>
                <a:lnTo>
                  <a:pt x="1295400" y="662939"/>
                </a:lnTo>
                <a:lnTo>
                  <a:pt x="1295400" y="0"/>
                </a:lnTo>
                <a:lnTo>
                  <a:pt x="0" y="0"/>
                </a:lnTo>
                <a:lnTo>
                  <a:pt x="0" y="662939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6" name="object 106"/>
          <p:cNvSpPr/>
          <p:nvPr/>
        </p:nvSpPr>
        <p:spPr>
          <a:xfrm>
            <a:off x="5839967" y="3549491"/>
            <a:ext cx="971550" cy="0"/>
          </a:xfrm>
          <a:custGeom>
            <a:avLst/>
            <a:gdLst/>
            <a:ahLst/>
            <a:cxnLst/>
            <a:rect l="l" t="t" r="r" b="b"/>
            <a:pathLst>
              <a:path w="1295400">
                <a:moveTo>
                  <a:pt x="0" y="0"/>
                </a:moveTo>
                <a:lnTo>
                  <a:pt x="1295400" y="0"/>
                </a:lnTo>
              </a:path>
            </a:pathLst>
          </a:custGeom>
          <a:ln w="3175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7" name="object 107"/>
          <p:cNvSpPr/>
          <p:nvPr/>
        </p:nvSpPr>
        <p:spPr>
          <a:xfrm>
            <a:off x="5839967" y="3549017"/>
            <a:ext cx="971550" cy="498634"/>
          </a:xfrm>
          <a:custGeom>
            <a:avLst/>
            <a:gdLst/>
            <a:ahLst/>
            <a:cxnLst/>
            <a:rect l="l" t="t" r="r" b="b"/>
            <a:pathLst>
              <a:path w="1295400" h="664845">
                <a:moveTo>
                  <a:pt x="0" y="1396"/>
                </a:moveTo>
                <a:lnTo>
                  <a:pt x="0" y="634"/>
                </a:lnTo>
                <a:lnTo>
                  <a:pt x="634" y="0"/>
                </a:lnTo>
                <a:lnTo>
                  <a:pt x="1397" y="0"/>
                </a:lnTo>
                <a:lnTo>
                  <a:pt x="1294002" y="0"/>
                </a:lnTo>
                <a:lnTo>
                  <a:pt x="1294765" y="0"/>
                </a:lnTo>
                <a:lnTo>
                  <a:pt x="1295400" y="634"/>
                </a:lnTo>
                <a:lnTo>
                  <a:pt x="1295400" y="1396"/>
                </a:lnTo>
                <a:lnTo>
                  <a:pt x="1295400" y="663066"/>
                </a:lnTo>
                <a:lnTo>
                  <a:pt x="1295400" y="663828"/>
                </a:lnTo>
                <a:lnTo>
                  <a:pt x="1294765" y="664463"/>
                </a:lnTo>
                <a:lnTo>
                  <a:pt x="1294002" y="664463"/>
                </a:lnTo>
                <a:lnTo>
                  <a:pt x="1397" y="664463"/>
                </a:lnTo>
                <a:lnTo>
                  <a:pt x="634" y="664463"/>
                </a:lnTo>
                <a:lnTo>
                  <a:pt x="0" y="663828"/>
                </a:lnTo>
                <a:lnTo>
                  <a:pt x="0" y="663066"/>
                </a:lnTo>
                <a:lnTo>
                  <a:pt x="0" y="1396"/>
                </a:lnTo>
                <a:close/>
              </a:path>
            </a:pathLst>
          </a:custGeom>
          <a:ln w="914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8" name="object 108"/>
          <p:cNvSpPr txBox="1"/>
          <p:nvPr/>
        </p:nvSpPr>
        <p:spPr>
          <a:xfrm>
            <a:off x="6076664" y="3696557"/>
            <a:ext cx="499110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spc="11" dirty="0">
                <a:latin typeface="Arial"/>
                <a:cs typeface="Arial"/>
              </a:rPr>
              <a:t>Has</a:t>
            </a:r>
            <a:r>
              <a:rPr sz="1200" spc="15" dirty="0">
                <a:latin typeface="Arial"/>
                <a:cs typeface="Arial"/>
              </a:rPr>
              <a:t>h</a:t>
            </a:r>
            <a:r>
              <a:rPr sz="1238" spc="-5" baseline="-27777" dirty="0">
                <a:latin typeface="Arial"/>
                <a:cs typeface="Arial"/>
              </a:rPr>
              <a:t>12</a:t>
            </a:r>
            <a:endParaRPr sz="1238" baseline="-27777">
              <a:latin typeface="Arial"/>
              <a:cs typeface="Arial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5839967" y="4048125"/>
            <a:ext cx="971550" cy="433388"/>
          </a:xfrm>
          <a:custGeom>
            <a:avLst/>
            <a:gdLst/>
            <a:ahLst/>
            <a:cxnLst/>
            <a:rect l="l" t="t" r="r" b="b"/>
            <a:pathLst>
              <a:path w="1295400" h="577850">
                <a:moveTo>
                  <a:pt x="0" y="577850"/>
                </a:moveTo>
                <a:lnTo>
                  <a:pt x="1295400" y="577850"/>
                </a:lnTo>
                <a:lnTo>
                  <a:pt x="1295400" y="0"/>
                </a:lnTo>
                <a:lnTo>
                  <a:pt x="0" y="0"/>
                </a:lnTo>
                <a:lnTo>
                  <a:pt x="0" y="57785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0" name="object 110"/>
          <p:cNvSpPr/>
          <p:nvPr/>
        </p:nvSpPr>
        <p:spPr>
          <a:xfrm>
            <a:off x="5840159" y="4047649"/>
            <a:ext cx="971550" cy="0"/>
          </a:xfrm>
          <a:custGeom>
            <a:avLst/>
            <a:gdLst/>
            <a:ahLst/>
            <a:cxnLst/>
            <a:rect l="l" t="t" r="r" b="b"/>
            <a:pathLst>
              <a:path w="1295400">
                <a:moveTo>
                  <a:pt x="0" y="0"/>
                </a:moveTo>
                <a:lnTo>
                  <a:pt x="1294892" y="0"/>
                </a:lnTo>
              </a:path>
            </a:pathLst>
          </a:custGeom>
          <a:ln w="31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1" name="object 111"/>
          <p:cNvSpPr/>
          <p:nvPr/>
        </p:nvSpPr>
        <p:spPr>
          <a:xfrm>
            <a:off x="5839967" y="4047363"/>
            <a:ext cx="971550" cy="434340"/>
          </a:xfrm>
          <a:custGeom>
            <a:avLst/>
            <a:gdLst/>
            <a:ahLst/>
            <a:cxnLst/>
            <a:rect l="l" t="t" r="r" b="b"/>
            <a:pathLst>
              <a:path w="1295400" h="579120">
                <a:moveTo>
                  <a:pt x="0" y="1397"/>
                </a:moveTo>
                <a:lnTo>
                  <a:pt x="0" y="635"/>
                </a:lnTo>
                <a:lnTo>
                  <a:pt x="634" y="0"/>
                </a:lnTo>
                <a:lnTo>
                  <a:pt x="1397" y="0"/>
                </a:lnTo>
                <a:lnTo>
                  <a:pt x="1294002" y="0"/>
                </a:lnTo>
                <a:lnTo>
                  <a:pt x="1294765" y="0"/>
                </a:lnTo>
                <a:lnTo>
                  <a:pt x="1295400" y="635"/>
                </a:lnTo>
                <a:lnTo>
                  <a:pt x="1295400" y="1397"/>
                </a:lnTo>
                <a:lnTo>
                  <a:pt x="1295400" y="577723"/>
                </a:lnTo>
                <a:lnTo>
                  <a:pt x="1295400" y="578485"/>
                </a:lnTo>
                <a:lnTo>
                  <a:pt x="1294765" y="579120"/>
                </a:lnTo>
                <a:lnTo>
                  <a:pt x="1294002" y="579120"/>
                </a:lnTo>
                <a:lnTo>
                  <a:pt x="1397" y="579120"/>
                </a:lnTo>
                <a:lnTo>
                  <a:pt x="634" y="579120"/>
                </a:lnTo>
                <a:lnTo>
                  <a:pt x="0" y="578485"/>
                </a:lnTo>
                <a:lnTo>
                  <a:pt x="0" y="577723"/>
                </a:lnTo>
                <a:lnTo>
                  <a:pt x="0" y="1397"/>
                </a:lnTo>
                <a:close/>
              </a:path>
            </a:pathLst>
          </a:custGeom>
          <a:ln w="9144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2" name="object 112"/>
          <p:cNvSpPr txBox="1"/>
          <p:nvPr/>
        </p:nvSpPr>
        <p:spPr>
          <a:xfrm>
            <a:off x="6033231" y="4163378"/>
            <a:ext cx="586264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i="1" spc="11" dirty="0">
                <a:latin typeface="Arial"/>
                <a:cs typeface="Arial"/>
              </a:rPr>
              <a:t>Nonc</a:t>
            </a:r>
            <a:r>
              <a:rPr sz="1200" i="1" spc="15" dirty="0">
                <a:latin typeface="Arial"/>
                <a:cs typeface="Arial"/>
              </a:rPr>
              <a:t>e</a:t>
            </a:r>
            <a:r>
              <a:rPr sz="1238" i="1" spc="-5" baseline="-27777" dirty="0">
                <a:latin typeface="Arial"/>
                <a:cs typeface="Arial"/>
              </a:rPr>
              <a:t>13</a:t>
            </a:r>
            <a:endParaRPr sz="1238" baseline="-27777">
              <a:latin typeface="Arial"/>
              <a:cs typeface="Arial"/>
            </a:endParaRPr>
          </a:p>
        </p:txBody>
      </p:sp>
      <p:sp>
        <p:nvSpPr>
          <p:cNvPr id="113" name="object 113"/>
          <p:cNvSpPr/>
          <p:nvPr/>
        </p:nvSpPr>
        <p:spPr>
          <a:xfrm>
            <a:off x="6798685" y="4485907"/>
            <a:ext cx="11906" cy="11906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0" y="0"/>
                </a:moveTo>
                <a:lnTo>
                  <a:pt x="15575" y="15783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4" name="object 114"/>
          <p:cNvSpPr/>
          <p:nvPr/>
        </p:nvSpPr>
        <p:spPr>
          <a:xfrm>
            <a:off x="6760142" y="4485905"/>
            <a:ext cx="50483" cy="46673"/>
          </a:xfrm>
          <a:custGeom>
            <a:avLst/>
            <a:gdLst/>
            <a:ahLst/>
            <a:cxnLst/>
            <a:rect l="l" t="t" r="r" b="b"/>
            <a:pathLst>
              <a:path w="67309" h="62229">
                <a:moveTo>
                  <a:pt x="0" y="0"/>
                </a:moveTo>
                <a:lnTo>
                  <a:pt x="66963" y="61749"/>
                </a:lnTo>
              </a:path>
            </a:pathLst>
          </a:custGeom>
          <a:ln w="64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5" name="object 115"/>
          <p:cNvSpPr/>
          <p:nvPr/>
        </p:nvSpPr>
        <p:spPr>
          <a:xfrm>
            <a:off x="6726208" y="4485906"/>
            <a:ext cx="84296" cy="85725"/>
          </a:xfrm>
          <a:custGeom>
            <a:avLst/>
            <a:gdLst/>
            <a:ahLst/>
            <a:cxnLst/>
            <a:rect l="l" t="t" r="r" b="b"/>
            <a:pathLst>
              <a:path w="112395" h="114300">
                <a:moveTo>
                  <a:pt x="0" y="0"/>
                </a:moveTo>
                <a:lnTo>
                  <a:pt x="112212" y="11374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6" name="object 116"/>
          <p:cNvSpPr/>
          <p:nvPr/>
        </p:nvSpPr>
        <p:spPr>
          <a:xfrm>
            <a:off x="6692610" y="4485907"/>
            <a:ext cx="118110" cy="119539"/>
          </a:xfrm>
          <a:custGeom>
            <a:avLst/>
            <a:gdLst/>
            <a:ahLst/>
            <a:cxnLst/>
            <a:rect l="l" t="t" r="r" b="b"/>
            <a:pathLst>
              <a:path w="157479" h="159385">
                <a:moveTo>
                  <a:pt x="0" y="0"/>
                </a:moveTo>
                <a:lnTo>
                  <a:pt x="157006" y="159361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7" name="object 117"/>
          <p:cNvSpPr/>
          <p:nvPr/>
        </p:nvSpPr>
        <p:spPr>
          <a:xfrm>
            <a:off x="6653798" y="4485905"/>
            <a:ext cx="156686" cy="153828"/>
          </a:xfrm>
          <a:custGeom>
            <a:avLst/>
            <a:gdLst/>
            <a:ahLst/>
            <a:cxnLst/>
            <a:rect l="l" t="t" r="r" b="b"/>
            <a:pathLst>
              <a:path w="208915" h="205104">
                <a:moveTo>
                  <a:pt x="0" y="0"/>
                </a:moveTo>
                <a:lnTo>
                  <a:pt x="208757" y="205107"/>
                </a:lnTo>
              </a:path>
            </a:pathLst>
          </a:custGeom>
          <a:ln w="64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8" name="object 118"/>
          <p:cNvSpPr/>
          <p:nvPr/>
        </p:nvSpPr>
        <p:spPr>
          <a:xfrm>
            <a:off x="6620132" y="4485904"/>
            <a:ext cx="190500" cy="193358"/>
          </a:xfrm>
          <a:custGeom>
            <a:avLst/>
            <a:gdLst/>
            <a:ahLst/>
            <a:cxnLst/>
            <a:rect l="l" t="t" r="r" b="b"/>
            <a:pathLst>
              <a:path w="254000" h="257810">
                <a:moveTo>
                  <a:pt x="0" y="0"/>
                </a:moveTo>
                <a:lnTo>
                  <a:pt x="253642" y="25732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9" name="object 119"/>
          <p:cNvSpPr/>
          <p:nvPr/>
        </p:nvSpPr>
        <p:spPr>
          <a:xfrm>
            <a:off x="6586257" y="4485904"/>
            <a:ext cx="224314" cy="227648"/>
          </a:xfrm>
          <a:custGeom>
            <a:avLst/>
            <a:gdLst/>
            <a:ahLst/>
            <a:cxnLst/>
            <a:rect l="l" t="t" r="r" b="b"/>
            <a:pathLst>
              <a:path w="299084" h="303529">
                <a:moveTo>
                  <a:pt x="0" y="0"/>
                </a:moveTo>
                <a:lnTo>
                  <a:pt x="298811" y="302949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0" name="object 120"/>
          <p:cNvSpPr/>
          <p:nvPr/>
        </p:nvSpPr>
        <p:spPr>
          <a:xfrm>
            <a:off x="6547689" y="4485904"/>
            <a:ext cx="262890" cy="261938"/>
          </a:xfrm>
          <a:custGeom>
            <a:avLst/>
            <a:gdLst/>
            <a:ahLst/>
            <a:cxnLst/>
            <a:rect l="l" t="t" r="r" b="b"/>
            <a:pathLst>
              <a:path w="350520" h="349250">
                <a:moveTo>
                  <a:pt x="0" y="0"/>
                </a:moveTo>
                <a:lnTo>
                  <a:pt x="350234" y="348642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1" name="object 121"/>
          <p:cNvSpPr/>
          <p:nvPr/>
        </p:nvSpPr>
        <p:spPr>
          <a:xfrm>
            <a:off x="6513814" y="4485905"/>
            <a:ext cx="296704" cy="300990"/>
          </a:xfrm>
          <a:custGeom>
            <a:avLst/>
            <a:gdLst/>
            <a:ahLst/>
            <a:cxnLst/>
            <a:rect l="l" t="t" r="r" b="b"/>
            <a:pathLst>
              <a:path w="395604" h="401320">
                <a:moveTo>
                  <a:pt x="0" y="0"/>
                </a:moveTo>
                <a:lnTo>
                  <a:pt x="395403" y="400908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2" name="object 122"/>
          <p:cNvSpPr/>
          <p:nvPr/>
        </p:nvSpPr>
        <p:spPr>
          <a:xfrm>
            <a:off x="6480148" y="4485905"/>
            <a:ext cx="330518" cy="335280"/>
          </a:xfrm>
          <a:custGeom>
            <a:avLst/>
            <a:gdLst/>
            <a:ahLst/>
            <a:cxnLst/>
            <a:rect l="l" t="t" r="r" b="b"/>
            <a:pathLst>
              <a:path w="440690" h="447039">
                <a:moveTo>
                  <a:pt x="0" y="0"/>
                </a:moveTo>
                <a:lnTo>
                  <a:pt x="440288" y="44653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3" name="object 123"/>
          <p:cNvSpPr/>
          <p:nvPr/>
        </p:nvSpPr>
        <p:spPr>
          <a:xfrm>
            <a:off x="6441584" y="4485908"/>
            <a:ext cx="369094" cy="369569"/>
          </a:xfrm>
          <a:custGeom>
            <a:avLst/>
            <a:gdLst/>
            <a:ahLst/>
            <a:cxnLst/>
            <a:rect l="l" t="t" r="r" b="b"/>
            <a:pathLst>
              <a:path w="492125" h="492760">
                <a:moveTo>
                  <a:pt x="0" y="0"/>
                </a:moveTo>
                <a:lnTo>
                  <a:pt x="491710" y="492202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4" name="object 124"/>
          <p:cNvSpPr/>
          <p:nvPr/>
        </p:nvSpPr>
        <p:spPr>
          <a:xfrm>
            <a:off x="6407705" y="4485905"/>
            <a:ext cx="402908" cy="408623"/>
          </a:xfrm>
          <a:custGeom>
            <a:avLst/>
            <a:gdLst/>
            <a:ahLst/>
            <a:cxnLst/>
            <a:rect l="l" t="t" r="r" b="b"/>
            <a:pathLst>
              <a:path w="537209" h="544829">
                <a:moveTo>
                  <a:pt x="0" y="0"/>
                </a:moveTo>
                <a:lnTo>
                  <a:pt x="536879" y="544213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5" name="object 125"/>
          <p:cNvSpPr/>
          <p:nvPr/>
        </p:nvSpPr>
        <p:spPr>
          <a:xfrm>
            <a:off x="6374043" y="4485906"/>
            <a:ext cx="426244" cy="432435"/>
          </a:xfrm>
          <a:custGeom>
            <a:avLst/>
            <a:gdLst/>
            <a:ahLst/>
            <a:cxnLst/>
            <a:rect l="l" t="t" r="r" b="b"/>
            <a:pathLst>
              <a:path w="568325" h="576579">
                <a:moveTo>
                  <a:pt x="0" y="0"/>
                </a:moveTo>
                <a:lnTo>
                  <a:pt x="568303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6" name="object 126"/>
          <p:cNvSpPr/>
          <p:nvPr/>
        </p:nvSpPr>
        <p:spPr>
          <a:xfrm>
            <a:off x="6335263" y="4485906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5052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7" name="object 127"/>
          <p:cNvSpPr/>
          <p:nvPr/>
        </p:nvSpPr>
        <p:spPr>
          <a:xfrm>
            <a:off x="6301598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96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8" name="object 128"/>
          <p:cNvSpPr/>
          <p:nvPr/>
        </p:nvSpPr>
        <p:spPr>
          <a:xfrm>
            <a:off x="6267721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630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9" name="object 129"/>
          <p:cNvSpPr/>
          <p:nvPr/>
        </p:nvSpPr>
        <p:spPr>
          <a:xfrm>
            <a:off x="6229155" y="4485906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5064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0" name="object 130"/>
          <p:cNvSpPr/>
          <p:nvPr/>
        </p:nvSpPr>
        <p:spPr>
          <a:xfrm>
            <a:off x="6195278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1" name="object 131"/>
          <p:cNvSpPr/>
          <p:nvPr/>
        </p:nvSpPr>
        <p:spPr>
          <a:xfrm>
            <a:off x="6161614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2" name="object 132"/>
          <p:cNvSpPr/>
          <p:nvPr/>
        </p:nvSpPr>
        <p:spPr>
          <a:xfrm>
            <a:off x="6127737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3" name="object 133"/>
          <p:cNvSpPr/>
          <p:nvPr/>
        </p:nvSpPr>
        <p:spPr>
          <a:xfrm>
            <a:off x="6089180" y="4485906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5052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4" name="object 134"/>
          <p:cNvSpPr/>
          <p:nvPr/>
        </p:nvSpPr>
        <p:spPr>
          <a:xfrm>
            <a:off x="6055507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5" name="object 135"/>
          <p:cNvSpPr/>
          <p:nvPr/>
        </p:nvSpPr>
        <p:spPr>
          <a:xfrm>
            <a:off x="6021630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85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6" name="object 136"/>
          <p:cNvSpPr/>
          <p:nvPr/>
        </p:nvSpPr>
        <p:spPr>
          <a:xfrm>
            <a:off x="5983073" y="4485906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4782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137"/>
          <p:cNvSpPr/>
          <p:nvPr/>
        </p:nvSpPr>
        <p:spPr>
          <a:xfrm>
            <a:off x="5949195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74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138"/>
          <p:cNvSpPr/>
          <p:nvPr/>
        </p:nvSpPr>
        <p:spPr>
          <a:xfrm>
            <a:off x="5915528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78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9" name="object 139"/>
          <p:cNvSpPr/>
          <p:nvPr/>
        </p:nvSpPr>
        <p:spPr>
          <a:xfrm>
            <a:off x="5876964" y="4485906"/>
            <a:ext cx="431483" cy="432435"/>
          </a:xfrm>
          <a:custGeom>
            <a:avLst/>
            <a:gdLst/>
            <a:ahLst/>
            <a:cxnLst/>
            <a:rect l="l" t="t" r="r" b="b"/>
            <a:pathLst>
              <a:path w="575309" h="576579">
                <a:moveTo>
                  <a:pt x="0" y="0"/>
                </a:moveTo>
                <a:lnTo>
                  <a:pt x="574784" y="57656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0" name="object 140"/>
          <p:cNvSpPr/>
          <p:nvPr/>
        </p:nvSpPr>
        <p:spPr>
          <a:xfrm>
            <a:off x="5843086" y="4485906"/>
            <a:ext cx="426720" cy="432435"/>
          </a:xfrm>
          <a:custGeom>
            <a:avLst/>
            <a:gdLst/>
            <a:ahLst/>
            <a:cxnLst/>
            <a:rect l="l" t="t" r="r" b="b"/>
            <a:pathLst>
              <a:path w="568959" h="576579">
                <a:moveTo>
                  <a:pt x="0" y="0"/>
                </a:moveTo>
                <a:lnTo>
                  <a:pt x="568577" y="576565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1" name="object 141"/>
          <p:cNvSpPr/>
          <p:nvPr/>
        </p:nvSpPr>
        <p:spPr>
          <a:xfrm>
            <a:off x="5843088" y="4520117"/>
            <a:ext cx="392906" cy="398621"/>
          </a:xfrm>
          <a:custGeom>
            <a:avLst/>
            <a:gdLst/>
            <a:ahLst/>
            <a:cxnLst/>
            <a:rect l="l" t="t" r="r" b="b"/>
            <a:pathLst>
              <a:path w="523875" h="531495">
                <a:moveTo>
                  <a:pt x="0" y="0"/>
                </a:moveTo>
                <a:lnTo>
                  <a:pt x="523409" y="53095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2" name="object 142"/>
          <p:cNvSpPr/>
          <p:nvPr/>
        </p:nvSpPr>
        <p:spPr>
          <a:xfrm>
            <a:off x="5843087" y="4559375"/>
            <a:ext cx="359093" cy="359093"/>
          </a:xfrm>
          <a:custGeom>
            <a:avLst/>
            <a:gdLst/>
            <a:ahLst/>
            <a:cxnLst/>
            <a:rect l="l" t="t" r="r" b="b"/>
            <a:pathLst>
              <a:path w="478790" h="478789">
                <a:moveTo>
                  <a:pt x="0" y="0"/>
                </a:moveTo>
                <a:lnTo>
                  <a:pt x="478466" y="478605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3" name="object 143"/>
          <p:cNvSpPr/>
          <p:nvPr/>
        </p:nvSpPr>
        <p:spPr>
          <a:xfrm>
            <a:off x="5843088" y="4593585"/>
            <a:ext cx="320516" cy="324803"/>
          </a:xfrm>
          <a:custGeom>
            <a:avLst/>
            <a:gdLst/>
            <a:ahLst/>
            <a:cxnLst/>
            <a:rect l="l" t="t" r="r" b="b"/>
            <a:pathLst>
              <a:path w="427354" h="433070">
                <a:moveTo>
                  <a:pt x="0" y="0"/>
                </a:moveTo>
                <a:lnTo>
                  <a:pt x="427099" y="432992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4" name="object 144"/>
          <p:cNvSpPr/>
          <p:nvPr/>
        </p:nvSpPr>
        <p:spPr>
          <a:xfrm>
            <a:off x="5843087" y="4627805"/>
            <a:ext cx="286703" cy="290989"/>
          </a:xfrm>
          <a:custGeom>
            <a:avLst/>
            <a:gdLst/>
            <a:ahLst/>
            <a:cxnLst/>
            <a:rect l="l" t="t" r="r" b="b"/>
            <a:pathLst>
              <a:path w="382270" h="387985">
                <a:moveTo>
                  <a:pt x="0" y="0"/>
                </a:moveTo>
                <a:lnTo>
                  <a:pt x="381932" y="387368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5" name="object 145"/>
          <p:cNvSpPr/>
          <p:nvPr/>
        </p:nvSpPr>
        <p:spPr>
          <a:xfrm>
            <a:off x="5843089" y="4667063"/>
            <a:ext cx="252889" cy="251460"/>
          </a:xfrm>
          <a:custGeom>
            <a:avLst/>
            <a:gdLst/>
            <a:ahLst/>
            <a:cxnLst/>
            <a:rect l="l" t="t" r="r" b="b"/>
            <a:pathLst>
              <a:path w="337184" h="335279">
                <a:moveTo>
                  <a:pt x="0" y="0"/>
                </a:moveTo>
                <a:lnTo>
                  <a:pt x="336683" y="335021"/>
                </a:lnTo>
              </a:path>
            </a:pathLst>
          </a:custGeom>
          <a:ln w="6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6" name="object 146"/>
          <p:cNvSpPr/>
          <p:nvPr/>
        </p:nvSpPr>
        <p:spPr>
          <a:xfrm>
            <a:off x="5843087" y="4701272"/>
            <a:ext cx="214313" cy="217170"/>
          </a:xfrm>
          <a:custGeom>
            <a:avLst/>
            <a:gdLst/>
            <a:ahLst/>
            <a:cxnLst/>
            <a:rect l="l" t="t" r="r" b="b"/>
            <a:pathLst>
              <a:path w="285750" h="289560">
                <a:moveTo>
                  <a:pt x="0" y="0"/>
                </a:moveTo>
                <a:lnTo>
                  <a:pt x="285341" y="289408"/>
                </a:lnTo>
              </a:path>
            </a:pathLst>
          </a:custGeom>
          <a:ln w="64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7" name="object 147"/>
          <p:cNvSpPr/>
          <p:nvPr/>
        </p:nvSpPr>
        <p:spPr>
          <a:xfrm>
            <a:off x="5840654" y="4733057"/>
            <a:ext cx="185207" cy="187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8" name="object 148"/>
          <p:cNvSpPr/>
          <p:nvPr/>
        </p:nvSpPr>
        <p:spPr>
          <a:xfrm>
            <a:off x="5843086" y="4485906"/>
            <a:ext cx="967740" cy="432435"/>
          </a:xfrm>
          <a:custGeom>
            <a:avLst/>
            <a:gdLst/>
            <a:ahLst/>
            <a:cxnLst/>
            <a:rect l="l" t="t" r="r" b="b"/>
            <a:pathLst>
              <a:path w="1290320" h="576579">
                <a:moveTo>
                  <a:pt x="0" y="576565"/>
                </a:moveTo>
                <a:lnTo>
                  <a:pt x="0" y="0"/>
                </a:lnTo>
                <a:lnTo>
                  <a:pt x="1289704" y="0"/>
                </a:lnTo>
              </a:path>
            </a:pathLst>
          </a:custGeom>
          <a:ln w="645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9" name="object 149"/>
          <p:cNvSpPr txBox="1"/>
          <p:nvPr/>
        </p:nvSpPr>
        <p:spPr>
          <a:xfrm>
            <a:off x="6056217" y="4565129"/>
            <a:ext cx="440531" cy="199639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238" b="1" spc="-75" dirty="0">
                <a:latin typeface="Arial"/>
                <a:cs typeface="Arial"/>
              </a:rPr>
              <a:t>T</a:t>
            </a:r>
            <a:r>
              <a:rPr sz="1238" b="1" spc="8" dirty="0">
                <a:latin typeface="Arial"/>
                <a:cs typeface="Arial"/>
              </a:rPr>
              <a:t>r</a:t>
            </a:r>
            <a:r>
              <a:rPr sz="1238" b="1" spc="-4" dirty="0">
                <a:latin typeface="Arial"/>
                <a:cs typeface="Arial"/>
              </a:rPr>
              <a:t>a</a:t>
            </a:r>
            <a:r>
              <a:rPr sz="1238" b="1" dirty="0">
                <a:latin typeface="Arial"/>
                <a:cs typeface="Arial"/>
              </a:rPr>
              <a:t>n</a:t>
            </a:r>
            <a:r>
              <a:rPr sz="1238" b="1" spc="8" dirty="0">
                <a:latin typeface="Arial"/>
                <a:cs typeface="Arial"/>
              </a:rPr>
              <a:t>s</a:t>
            </a:r>
            <a:endParaRPr sz="1238">
              <a:latin typeface="Arial"/>
              <a:cs typeface="Arial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6471264" y="4697176"/>
            <a:ext cx="116205" cy="121732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9525">
              <a:spcBef>
                <a:spcPts val="94"/>
              </a:spcBef>
            </a:pPr>
            <a:r>
              <a:rPr sz="713" b="1" spc="-19" dirty="0">
                <a:latin typeface="Arial"/>
                <a:cs typeface="Arial"/>
              </a:rPr>
              <a:t>13</a:t>
            </a:r>
            <a:endParaRPr sz="713">
              <a:latin typeface="Arial"/>
              <a:cs typeface="Arial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2282953" y="3549018"/>
            <a:ext cx="61436" cy="1431131"/>
          </a:xfrm>
          <a:custGeom>
            <a:avLst/>
            <a:gdLst/>
            <a:ahLst/>
            <a:cxnLst/>
            <a:rect l="l" t="t" r="r" b="b"/>
            <a:pathLst>
              <a:path w="81914" h="1908175">
                <a:moveTo>
                  <a:pt x="7874" y="0"/>
                </a:moveTo>
                <a:lnTo>
                  <a:pt x="0" y="0"/>
                </a:lnTo>
                <a:lnTo>
                  <a:pt x="0" y="141350"/>
                </a:lnTo>
                <a:lnTo>
                  <a:pt x="4190" y="141350"/>
                </a:lnTo>
                <a:lnTo>
                  <a:pt x="7238" y="141731"/>
                </a:lnTo>
                <a:lnTo>
                  <a:pt x="17906" y="153415"/>
                </a:lnTo>
                <a:lnTo>
                  <a:pt x="18922" y="155447"/>
                </a:lnTo>
                <a:lnTo>
                  <a:pt x="19557" y="157733"/>
                </a:lnTo>
                <a:lnTo>
                  <a:pt x="20193" y="160273"/>
                </a:lnTo>
                <a:lnTo>
                  <a:pt x="20955" y="162940"/>
                </a:lnTo>
                <a:lnTo>
                  <a:pt x="21208" y="165861"/>
                </a:lnTo>
                <a:lnTo>
                  <a:pt x="21843" y="168782"/>
                </a:lnTo>
                <a:lnTo>
                  <a:pt x="22478" y="172084"/>
                </a:lnTo>
                <a:lnTo>
                  <a:pt x="22859" y="175640"/>
                </a:lnTo>
                <a:lnTo>
                  <a:pt x="23240" y="179577"/>
                </a:lnTo>
                <a:lnTo>
                  <a:pt x="23875" y="183895"/>
                </a:lnTo>
                <a:lnTo>
                  <a:pt x="24511" y="192658"/>
                </a:lnTo>
                <a:lnTo>
                  <a:pt x="25526" y="202818"/>
                </a:lnTo>
                <a:lnTo>
                  <a:pt x="26162" y="213867"/>
                </a:lnTo>
                <a:lnTo>
                  <a:pt x="26415" y="225678"/>
                </a:lnTo>
                <a:lnTo>
                  <a:pt x="27050" y="238759"/>
                </a:lnTo>
                <a:lnTo>
                  <a:pt x="27812" y="270001"/>
                </a:lnTo>
                <a:lnTo>
                  <a:pt x="28458" y="325881"/>
                </a:lnTo>
                <a:lnTo>
                  <a:pt x="30352" y="505205"/>
                </a:lnTo>
                <a:lnTo>
                  <a:pt x="30733" y="607694"/>
                </a:lnTo>
                <a:lnTo>
                  <a:pt x="31408" y="655700"/>
                </a:lnTo>
                <a:lnTo>
                  <a:pt x="32003" y="694308"/>
                </a:lnTo>
                <a:lnTo>
                  <a:pt x="33908" y="764793"/>
                </a:lnTo>
                <a:lnTo>
                  <a:pt x="36956" y="819022"/>
                </a:lnTo>
                <a:lnTo>
                  <a:pt x="40541" y="863345"/>
                </a:lnTo>
                <a:lnTo>
                  <a:pt x="45338" y="902588"/>
                </a:lnTo>
                <a:lnTo>
                  <a:pt x="54863" y="953261"/>
                </a:lnTo>
                <a:lnTo>
                  <a:pt x="58419" y="967866"/>
                </a:lnTo>
                <a:lnTo>
                  <a:pt x="56133" y="976375"/>
                </a:lnTo>
                <a:lnTo>
                  <a:pt x="53593" y="985519"/>
                </a:lnTo>
                <a:lnTo>
                  <a:pt x="51307" y="995298"/>
                </a:lnTo>
                <a:lnTo>
                  <a:pt x="49275" y="1006093"/>
                </a:lnTo>
                <a:lnTo>
                  <a:pt x="46989" y="1017523"/>
                </a:lnTo>
                <a:lnTo>
                  <a:pt x="45338" y="1029588"/>
                </a:lnTo>
                <a:lnTo>
                  <a:pt x="43433" y="1042669"/>
                </a:lnTo>
                <a:lnTo>
                  <a:pt x="41782" y="1056385"/>
                </a:lnTo>
                <a:lnTo>
                  <a:pt x="40131" y="1071371"/>
                </a:lnTo>
                <a:lnTo>
                  <a:pt x="38862" y="1087373"/>
                </a:lnTo>
                <a:lnTo>
                  <a:pt x="37591" y="1104772"/>
                </a:lnTo>
                <a:lnTo>
                  <a:pt x="36194" y="1123314"/>
                </a:lnTo>
                <a:lnTo>
                  <a:pt x="35306" y="1143634"/>
                </a:lnTo>
                <a:lnTo>
                  <a:pt x="34175" y="1167383"/>
                </a:lnTo>
                <a:lnTo>
                  <a:pt x="33274" y="1187322"/>
                </a:lnTo>
                <a:lnTo>
                  <a:pt x="32638" y="1211452"/>
                </a:lnTo>
                <a:lnTo>
                  <a:pt x="32000" y="1233677"/>
                </a:lnTo>
                <a:lnTo>
                  <a:pt x="31609" y="1263141"/>
                </a:lnTo>
                <a:lnTo>
                  <a:pt x="30987" y="1336928"/>
                </a:lnTo>
                <a:lnTo>
                  <a:pt x="30352" y="1561845"/>
                </a:lnTo>
                <a:lnTo>
                  <a:pt x="30352" y="1593214"/>
                </a:lnTo>
                <a:lnTo>
                  <a:pt x="30099" y="1621662"/>
                </a:lnTo>
                <a:lnTo>
                  <a:pt x="29082" y="1669288"/>
                </a:lnTo>
                <a:lnTo>
                  <a:pt x="27050" y="1712721"/>
                </a:lnTo>
                <a:lnTo>
                  <a:pt x="26796" y="1718944"/>
                </a:lnTo>
                <a:lnTo>
                  <a:pt x="26162" y="1724914"/>
                </a:lnTo>
                <a:lnTo>
                  <a:pt x="25526" y="1729739"/>
                </a:lnTo>
                <a:lnTo>
                  <a:pt x="24764" y="1734311"/>
                </a:lnTo>
                <a:lnTo>
                  <a:pt x="23494" y="1742185"/>
                </a:lnTo>
                <a:lnTo>
                  <a:pt x="22478" y="1745741"/>
                </a:lnTo>
                <a:lnTo>
                  <a:pt x="21589" y="1749043"/>
                </a:lnTo>
                <a:lnTo>
                  <a:pt x="20574" y="1752218"/>
                </a:lnTo>
                <a:lnTo>
                  <a:pt x="19557" y="1754885"/>
                </a:lnTo>
                <a:lnTo>
                  <a:pt x="18287" y="1757171"/>
                </a:lnTo>
                <a:lnTo>
                  <a:pt x="16001" y="1761363"/>
                </a:lnTo>
                <a:lnTo>
                  <a:pt x="13081" y="1764029"/>
                </a:lnTo>
                <a:lnTo>
                  <a:pt x="10159" y="1765934"/>
                </a:lnTo>
                <a:lnTo>
                  <a:pt x="6476" y="1766696"/>
                </a:lnTo>
                <a:lnTo>
                  <a:pt x="2286" y="1766696"/>
                </a:lnTo>
                <a:lnTo>
                  <a:pt x="2286" y="1907666"/>
                </a:lnTo>
                <a:lnTo>
                  <a:pt x="10159" y="1907666"/>
                </a:lnTo>
                <a:lnTo>
                  <a:pt x="13334" y="1907413"/>
                </a:lnTo>
                <a:lnTo>
                  <a:pt x="35306" y="1874773"/>
                </a:lnTo>
                <a:lnTo>
                  <a:pt x="37211" y="1867534"/>
                </a:lnTo>
                <a:lnTo>
                  <a:pt x="38862" y="1859406"/>
                </a:lnTo>
                <a:lnTo>
                  <a:pt x="40512" y="1850263"/>
                </a:lnTo>
                <a:lnTo>
                  <a:pt x="41782" y="1840483"/>
                </a:lnTo>
                <a:lnTo>
                  <a:pt x="43052" y="1829689"/>
                </a:lnTo>
                <a:lnTo>
                  <a:pt x="44450" y="1818258"/>
                </a:lnTo>
                <a:lnTo>
                  <a:pt x="48640" y="1765045"/>
                </a:lnTo>
                <a:lnTo>
                  <a:pt x="50672" y="1724914"/>
                </a:lnTo>
                <a:lnTo>
                  <a:pt x="52196" y="1680464"/>
                </a:lnTo>
                <a:lnTo>
                  <a:pt x="52958" y="1656968"/>
                </a:lnTo>
                <a:lnTo>
                  <a:pt x="53593" y="1567814"/>
                </a:lnTo>
                <a:lnTo>
                  <a:pt x="53847" y="1417954"/>
                </a:lnTo>
                <a:lnTo>
                  <a:pt x="53847" y="1333372"/>
                </a:lnTo>
                <a:lnTo>
                  <a:pt x="54504" y="1261490"/>
                </a:lnTo>
                <a:lnTo>
                  <a:pt x="54870" y="1233423"/>
                </a:lnTo>
                <a:lnTo>
                  <a:pt x="55499" y="1207896"/>
                </a:lnTo>
                <a:lnTo>
                  <a:pt x="55880" y="1186052"/>
                </a:lnTo>
                <a:lnTo>
                  <a:pt x="56514" y="1167383"/>
                </a:lnTo>
                <a:lnTo>
                  <a:pt x="57531" y="1151381"/>
                </a:lnTo>
                <a:lnTo>
                  <a:pt x="58165" y="1136395"/>
                </a:lnTo>
                <a:lnTo>
                  <a:pt x="59055" y="1122298"/>
                </a:lnTo>
                <a:lnTo>
                  <a:pt x="60451" y="1109344"/>
                </a:lnTo>
                <a:lnTo>
                  <a:pt x="61340" y="1097533"/>
                </a:lnTo>
                <a:lnTo>
                  <a:pt x="62991" y="1086484"/>
                </a:lnTo>
                <a:lnTo>
                  <a:pt x="64388" y="1076324"/>
                </a:lnTo>
                <a:lnTo>
                  <a:pt x="65912" y="1067561"/>
                </a:lnTo>
                <a:lnTo>
                  <a:pt x="81914" y="1031620"/>
                </a:lnTo>
                <a:lnTo>
                  <a:pt x="81914" y="890142"/>
                </a:lnTo>
                <a:lnTo>
                  <a:pt x="69595" y="870203"/>
                </a:lnTo>
                <a:lnTo>
                  <a:pt x="67563" y="863345"/>
                </a:lnTo>
                <a:lnTo>
                  <a:pt x="61721" y="825245"/>
                </a:lnTo>
                <a:lnTo>
                  <a:pt x="58419" y="785367"/>
                </a:lnTo>
                <a:lnTo>
                  <a:pt x="56133" y="734694"/>
                </a:lnTo>
                <a:lnTo>
                  <a:pt x="54228" y="655700"/>
                </a:lnTo>
                <a:lnTo>
                  <a:pt x="53212" y="584580"/>
                </a:lnTo>
                <a:lnTo>
                  <a:pt x="51297" y="324865"/>
                </a:lnTo>
                <a:lnTo>
                  <a:pt x="50672" y="263524"/>
                </a:lnTo>
                <a:lnTo>
                  <a:pt x="49656" y="217804"/>
                </a:lnTo>
                <a:lnTo>
                  <a:pt x="48331" y="179577"/>
                </a:lnTo>
                <a:lnTo>
                  <a:pt x="45719" y="130301"/>
                </a:lnTo>
                <a:lnTo>
                  <a:pt x="41528" y="84962"/>
                </a:lnTo>
                <a:lnTo>
                  <a:pt x="40131" y="74802"/>
                </a:lnTo>
                <a:lnTo>
                  <a:pt x="39243" y="65277"/>
                </a:lnTo>
                <a:lnTo>
                  <a:pt x="37591" y="56514"/>
                </a:lnTo>
                <a:lnTo>
                  <a:pt x="36194" y="48386"/>
                </a:lnTo>
                <a:lnTo>
                  <a:pt x="34670" y="40766"/>
                </a:lnTo>
                <a:lnTo>
                  <a:pt x="20574" y="5206"/>
                </a:lnTo>
                <a:lnTo>
                  <a:pt x="11049" y="380"/>
                </a:lnTo>
                <a:lnTo>
                  <a:pt x="78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2" name="object 152"/>
          <p:cNvSpPr txBox="1"/>
          <p:nvPr/>
        </p:nvSpPr>
        <p:spPr>
          <a:xfrm>
            <a:off x="2366201" y="4078033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2511551" y="3768473"/>
            <a:ext cx="274320" cy="502444"/>
          </a:xfrm>
          <a:custGeom>
            <a:avLst/>
            <a:gdLst/>
            <a:ahLst/>
            <a:cxnLst/>
            <a:rect l="l" t="t" r="r" b="b"/>
            <a:pathLst>
              <a:path w="365760" h="669925">
                <a:moveTo>
                  <a:pt x="176530" y="656717"/>
                </a:moveTo>
                <a:lnTo>
                  <a:pt x="0" y="656717"/>
                </a:lnTo>
                <a:lnTo>
                  <a:pt x="0" y="669417"/>
                </a:lnTo>
                <a:lnTo>
                  <a:pt x="186436" y="669417"/>
                </a:lnTo>
                <a:lnTo>
                  <a:pt x="189230" y="666623"/>
                </a:lnTo>
                <a:lnTo>
                  <a:pt x="189230" y="663067"/>
                </a:lnTo>
                <a:lnTo>
                  <a:pt x="176530" y="663067"/>
                </a:lnTo>
                <a:lnTo>
                  <a:pt x="176530" y="656717"/>
                </a:lnTo>
                <a:close/>
              </a:path>
              <a:path w="365760" h="669925">
                <a:moveTo>
                  <a:pt x="289559" y="31750"/>
                </a:moveTo>
                <a:lnTo>
                  <a:pt x="179450" y="31750"/>
                </a:lnTo>
                <a:lnTo>
                  <a:pt x="176530" y="34544"/>
                </a:lnTo>
                <a:lnTo>
                  <a:pt x="176530" y="663067"/>
                </a:lnTo>
                <a:lnTo>
                  <a:pt x="182880" y="656717"/>
                </a:lnTo>
                <a:lnTo>
                  <a:pt x="189230" y="656717"/>
                </a:lnTo>
                <a:lnTo>
                  <a:pt x="189230" y="44450"/>
                </a:lnTo>
                <a:lnTo>
                  <a:pt x="182880" y="44450"/>
                </a:lnTo>
                <a:lnTo>
                  <a:pt x="189230" y="38100"/>
                </a:lnTo>
                <a:lnTo>
                  <a:pt x="289559" y="38100"/>
                </a:lnTo>
                <a:lnTo>
                  <a:pt x="289559" y="31750"/>
                </a:lnTo>
                <a:close/>
              </a:path>
              <a:path w="365760" h="669925">
                <a:moveTo>
                  <a:pt x="189230" y="656717"/>
                </a:moveTo>
                <a:lnTo>
                  <a:pt x="182880" y="656717"/>
                </a:lnTo>
                <a:lnTo>
                  <a:pt x="176530" y="663067"/>
                </a:lnTo>
                <a:lnTo>
                  <a:pt x="189230" y="663067"/>
                </a:lnTo>
                <a:lnTo>
                  <a:pt x="189230" y="656717"/>
                </a:lnTo>
                <a:close/>
              </a:path>
              <a:path w="365760" h="669925">
                <a:moveTo>
                  <a:pt x="289559" y="0"/>
                </a:moveTo>
                <a:lnTo>
                  <a:pt x="289559" y="76200"/>
                </a:lnTo>
                <a:lnTo>
                  <a:pt x="353059" y="44450"/>
                </a:lnTo>
                <a:lnTo>
                  <a:pt x="302259" y="44450"/>
                </a:lnTo>
                <a:lnTo>
                  <a:pt x="302259" y="31750"/>
                </a:lnTo>
                <a:lnTo>
                  <a:pt x="353059" y="31750"/>
                </a:lnTo>
                <a:lnTo>
                  <a:pt x="289559" y="0"/>
                </a:lnTo>
                <a:close/>
              </a:path>
              <a:path w="365760" h="669925">
                <a:moveTo>
                  <a:pt x="189230" y="38100"/>
                </a:moveTo>
                <a:lnTo>
                  <a:pt x="182880" y="44450"/>
                </a:lnTo>
                <a:lnTo>
                  <a:pt x="189230" y="44450"/>
                </a:lnTo>
                <a:lnTo>
                  <a:pt x="189230" y="38100"/>
                </a:lnTo>
                <a:close/>
              </a:path>
              <a:path w="365760" h="669925">
                <a:moveTo>
                  <a:pt x="289559" y="38100"/>
                </a:moveTo>
                <a:lnTo>
                  <a:pt x="189230" y="38100"/>
                </a:lnTo>
                <a:lnTo>
                  <a:pt x="189230" y="44450"/>
                </a:lnTo>
                <a:lnTo>
                  <a:pt x="289559" y="44450"/>
                </a:lnTo>
                <a:lnTo>
                  <a:pt x="289559" y="38100"/>
                </a:lnTo>
                <a:close/>
              </a:path>
              <a:path w="365760" h="669925">
                <a:moveTo>
                  <a:pt x="353059" y="31750"/>
                </a:moveTo>
                <a:lnTo>
                  <a:pt x="302259" y="31750"/>
                </a:lnTo>
                <a:lnTo>
                  <a:pt x="302259" y="44450"/>
                </a:lnTo>
                <a:lnTo>
                  <a:pt x="353059" y="44450"/>
                </a:lnTo>
                <a:lnTo>
                  <a:pt x="365759" y="38100"/>
                </a:lnTo>
                <a:lnTo>
                  <a:pt x="353059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154"/>
          <p:cNvSpPr txBox="1"/>
          <p:nvPr/>
        </p:nvSpPr>
        <p:spPr>
          <a:xfrm>
            <a:off x="2041208" y="3976592"/>
            <a:ext cx="149543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spc="4" dirty="0">
                <a:latin typeface="Arial"/>
                <a:cs typeface="Arial"/>
              </a:rPr>
              <a:t>...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6864098" y="3549018"/>
            <a:ext cx="61436" cy="1431131"/>
          </a:xfrm>
          <a:custGeom>
            <a:avLst/>
            <a:gdLst/>
            <a:ahLst/>
            <a:cxnLst/>
            <a:rect l="l" t="t" r="r" b="b"/>
            <a:pathLst>
              <a:path w="81915" h="1908175">
                <a:moveTo>
                  <a:pt x="7874" y="0"/>
                </a:moveTo>
                <a:lnTo>
                  <a:pt x="0" y="0"/>
                </a:lnTo>
                <a:lnTo>
                  <a:pt x="0" y="141350"/>
                </a:lnTo>
                <a:lnTo>
                  <a:pt x="4191" y="141350"/>
                </a:lnTo>
                <a:lnTo>
                  <a:pt x="7239" y="141731"/>
                </a:lnTo>
                <a:lnTo>
                  <a:pt x="17906" y="153415"/>
                </a:lnTo>
                <a:lnTo>
                  <a:pt x="18923" y="155447"/>
                </a:lnTo>
                <a:lnTo>
                  <a:pt x="19557" y="157733"/>
                </a:lnTo>
                <a:lnTo>
                  <a:pt x="20193" y="160273"/>
                </a:lnTo>
                <a:lnTo>
                  <a:pt x="20954" y="162940"/>
                </a:lnTo>
                <a:lnTo>
                  <a:pt x="21208" y="165861"/>
                </a:lnTo>
                <a:lnTo>
                  <a:pt x="21844" y="168782"/>
                </a:lnTo>
                <a:lnTo>
                  <a:pt x="22478" y="172084"/>
                </a:lnTo>
                <a:lnTo>
                  <a:pt x="22860" y="175640"/>
                </a:lnTo>
                <a:lnTo>
                  <a:pt x="23241" y="179577"/>
                </a:lnTo>
                <a:lnTo>
                  <a:pt x="23875" y="183895"/>
                </a:lnTo>
                <a:lnTo>
                  <a:pt x="24511" y="192658"/>
                </a:lnTo>
                <a:lnTo>
                  <a:pt x="25526" y="202818"/>
                </a:lnTo>
                <a:lnTo>
                  <a:pt x="26162" y="213867"/>
                </a:lnTo>
                <a:lnTo>
                  <a:pt x="26416" y="225678"/>
                </a:lnTo>
                <a:lnTo>
                  <a:pt x="27050" y="238759"/>
                </a:lnTo>
                <a:lnTo>
                  <a:pt x="27813" y="270001"/>
                </a:lnTo>
                <a:lnTo>
                  <a:pt x="28458" y="325881"/>
                </a:lnTo>
                <a:lnTo>
                  <a:pt x="30352" y="505205"/>
                </a:lnTo>
                <a:lnTo>
                  <a:pt x="30733" y="607694"/>
                </a:lnTo>
                <a:lnTo>
                  <a:pt x="31408" y="655700"/>
                </a:lnTo>
                <a:lnTo>
                  <a:pt x="32003" y="694308"/>
                </a:lnTo>
                <a:lnTo>
                  <a:pt x="33908" y="764793"/>
                </a:lnTo>
                <a:lnTo>
                  <a:pt x="36956" y="819022"/>
                </a:lnTo>
                <a:lnTo>
                  <a:pt x="40541" y="863345"/>
                </a:lnTo>
                <a:lnTo>
                  <a:pt x="45339" y="902588"/>
                </a:lnTo>
                <a:lnTo>
                  <a:pt x="54864" y="953261"/>
                </a:lnTo>
                <a:lnTo>
                  <a:pt x="58420" y="967866"/>
                </a:lnTo>
                <a:lnTo>
                  <a:pt x="56133" y="976375"/>
                </a:lnTo>
                <a:lnTo>
                  <a:pt x="53594" y="985519"/>
                </a:lnTo>
                <a:lnTo>
                  <a:pt x="51307" y="995298"/>
                </a:lnTo>
                <a:lnTo>
                  <a:pt x="49275" y="1006093"/>
                </a:lnTo>
                <a:lnTo>
                  <a:pt x="46990" y="1017523"/>
                </a:lnTo>
                <a:lnTo>
                  <a:pt x="45339" y="1029588"/>
                </a:lnTo>
                <a:lnTo>
                  <a:pt x="43433" y="1042669"/>
                </a:lnTo>
                <a:lnTo>
                  <a:pt x="41782" y="1056385"/>
                </a:lnTo>
                <a:lnTo>
                  <a:pt x="40131" y="1071371"/>
                </a:lnTo>
                <a:lnTo>
                  <a:pt x="38862" y="1087373"/>
                </a:lnTo>
                <a:lnTo>
                  <a:pt x="37592" y="1104772"/>
                </a:lnTo>
                <a:lnTo>
                  <a:pt x="36195" y="1123314"/>
                </a:lnTo>
                <a:lnTo>
                  <a:pt x="35305" y="1143634"/>
                </a:lnTo>
                <a:lnTo>
                  <a:pt x="34175" y="1167383"/>
                </a:lnTo>
                <a:lnTo>
                  <a:pt x="33274" y="1187322"/>
                </a:lnTo>
                <a:lnTo>
                  <a:pt x="32639" y="1211452"/>
                </a:lnTo>
                <a:lnTo>
                  <a:pt x="32000" y="1233677"/>
                </a:lnTo>
                <a:lnTo>
                  <a:pt x="31609" y="1263141"/>
                </a:lnTo>
                <a:lnTo>
                  <a:pt x="30988" y="1336928"/>
                </a:lnTo>
                <a:lnTo>
                  <a:pt x="30352" y="1561845"/>
                </a:lnTo>
                <a:lnTo>
                  <a:pt x="30352" y="1593214"/>
                </a:lnTo>
                <a:lnTo>
                  <a:pt x="30099" y="1621662"/>
                </a:lnTo>
                <a:lnTo>
                  <a:pt x="29082" y="1669288"/>
                </a:lnTo>
                <a:lnTo>
                  <a:pt x="27050" y="1712721"/>
                </a:lnTo>
                <a:lnTo>
                  <a:pt x="26797" y="1718944"/>
                </a:lnTo>
                <a:lnTo>
                  <a:pt x="26162" y="1724914"/>
                </a:lnTo>
                <a:lnTo>
                  <a:pt x="25526" y="1729739"/>
                </a:lnTo>
                <a:lnTo>
                  <a:pt x="24765" y="1734311"/>
                </a:lnTo>
                <a:lnTo>
                  <a:pt x="23495" y="1742185"/>
                </a:lnTo>
                <a:lnTo>
                  <a:pt x="22478" y="1745741"/>
                </a:lnTo>
                <a:lnTo>
                  <a:pt x="21590" y="1749043"/>
                </a:lnTo>
                <a:lnTo>
                  <a:pt x="20574" y="1752218"/>
                </a:lnTo>
                <a:lnTo>
                  <a:pt x="19557" y="1754885"/>
                </a:lnTo>
                <a:lnTo>
                  <a:pt x="18288" y="1757171"/>
                </a:lnTo>
                <a:lnTo>
                  <a:pt x="16001" y="1761363"/>
                </a:lnTo>
                <a:lnTo>
                  <a:pt x="13080" y="1764029"/>
                </a:lnTo>
                <a:lnTo>
                  <a:pt x="10160" y="1765934"/>
                </a:lnTo>
                <a:lnTo>
                  <a:pt x="6476" y="1766696"/>
                </a:lnTo>
                <a:lnTo>
                  <a:pt x="2286" y="1766696"/>
                </a:lnTo>
                <a:lnTo>
                  <a:pt x="2286" y="1907666"/>
                </a:lnTo>
                <a:lnTo>
                  <a:pt x="10160" y="1907666"/>
                </a:lnTo>
                <a:lnTo>
                  <a:pt x="13335" y="1907413"/>
                </a:lnTo>
                <a:lnTo>
                  <a:pt x="35305" y="1874773"/>
                </a:lnTo>
                <a:lnTo>
                  <a:pt x="37211" y="1867534"/>
                </a:lnTo>
                <a:lnTo>
                  <a:pt x="38862" y="1859406"/>
                </a:lnTo>
                <a:lnTo>
                  <a:pt x="40513" y="1850263"/>
                </a:lnTo>
                <a:lnTo>
                  <a:pt x="41782" y="1840483"/>
                </a:lnTo>
                <a:lnTo>
                  <a:pt x="43052" y="1829689"/>
                </a:lnTo>
                <a:lnTo>
                  <a:pt x="44450" y="1818258"/>
                </a:lnTo>
                <a:lnTo>
                  <a:pt x="48641" y="1765045"/>
                </a:lnTo>
                <a:lnTo>
                  <a:pt x="50673" y="1724914"/>
                </a:lnTo>
                <a:lnTo>
                  <a:pt x="52197" y="1680464"/>
                </a:lnTo>
                <a:lnTo>
                  <a:pt x="52958" y="1656968"/>
                </a:lnTo>
                <a:lnTo>
                  <a:pt x="53594" y="1567814"/>
                </a:lnTo>
                <a:lnTo>
                  <a:pt x="53848" y="1417954"/>
                </a:lnTo>
                <a:lnTo>
                  <a:pt x="53848" y="1333372"/>
                </a:lnTo>
                <a:lnTo>
                  <a:pt x="54504" y="1261490"/>
                </a:lnTo>
                <a:lnTo>
                  <a:pt x="54870" y="1233423"/>
                </a:lnTo>
                <a:lnTo>
                  <a:pt x="55499" y="1207896"/>
                </a:lnTo>
                <a:lnTo>
                  <a:pt x="55879" y="1186052"/>
                </a:lnTo>
                <a:lnTo>
                  <a:pt x="56515" y="1167383"/>
                </a:lnTo>
                <a:lnTo>
                  <a:pt x="57530" y="1151381"/>
                </a:lnTo>
                <a:lnTo>
                  <a:pt x="58166" y="1136395"/>
                </a:lnTo>
                <a:lnTo>
                  <a:pt x="59054" y="1122298"/>
                </a:lnTo>
                <a:lnTo>
                  <a:pt x="60451" y="1109344"/>
                </a:lnTo>
                <a:lnTo>
                  <a:pt x="61341" y="1097533"/>
                </a:lnTo>
                <a:lnTo>
                  <a:pt x="62992" y="1086484"/>
                </a:lnTo>
                <a:lnTo>
                  <a:pt x="64389" y="1076324"/>
                </a:lnTo>
                <a:lnTo>
                  <a:pt x="65913" y="1067561"/>
                </a:lnTo>
                <a:lnTo>
                  <a:pt x="81915" y="1031620"/>
                </a:lnTo>
                <a:lnTo>
                  <a:pt x="81915" y="890142"/>
                </a:lnTo>
                <a:lnTo>
                  <a:pt x="69596" y="870203"/>
                </a:lnTo>
                <a:lnTo>
                  <a:pt x="67564" y="863345"/>
                </a:lnTo>
                <a:lnTo>
                  <a:pt x="61722" y="825245"/>
                </a:lnTo>
                <a:lnTo>
                  <a:pt x="58420" y="785367"/>
                </a:lnTo>
                <a:lnTo>
                  <a:pt x="56133" y="734694"/>
                </a:lnTo>
                <a:lnTo>
                  <a:pt x="54228" y="655700"/>
                </a:lnTo>
                <a:lnTo>
                  <a:pt x="53213" y="584580"/>
                </a:lnTo>
                <a:lnTo>
                  <a:pt x="51297" y="324865"/>
                </a:lnTo>
                <a:lnTo>
                  <a:pt x="50673" y="263524"/>
                </a:lnTo>
                <a:lnTo>
                  <a:pt x="49656" y="217804"/>
                </a:lnTo>
                <a:lnTo>
                  <a:pt x="48331" y="179577"/>
                </a:lnTo>
                <a:lnTo>
                  <a:pt x="45720" y="130301"/>
                </a:lnTo>
                <a:lnTo>
                  <a:pt x="41528" y="84962"/>
                </a:lnTo>
                <a:lnTo>
                  <a:pt x="40131" y="74802"/>
                </a:lnTo>
                <a:lnTo>
                  <a:pt x="39243" y="65277"/>
                </a:lnTo>
                <a:lnTo>
                  <a:pt x="37592" y="56514"/>
                </a:lnTo>
                <a:lnTo>
                  <a:pt x="36195" y="48386"/>
                </a:lnTo>
                <a:lnTo>
                  <a:pt x="34671" y="40766"/>
                </a:lnTo>
                <a:lnTo>
                  <a:pt x="20574" y="5206"/>
                </a:lnTo>
                <a:lnTo>
                  <a:pt x="11049" y="380"/>
                </a:lnTo>
                <a:lnTo>
                  <a:pt x="78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6" name="object 156"/>
          <p:cNvSpPr txBox="1"/>
          <p:nvPr/>
        </p:nvSpPr>
        <p:spPr>
          <a:xfrm>
            <a:off x="6947630" y="4078033"/>
            <a:ext cx="119063" cy="17703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88" i="1" dirty="0">
                <a:latin typeface="Arial"/>
                <a:cs typeface="Arial"/>
              </a:rPr>
              <a:t>H</a:t>
            </a:r>
            <a:endParaRPr sz="1088">
              <a:latin typeface="Arial"/>
              <a:cs typeface="Arial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7091553" y="3768473"/>
            <a:ext cx="274320" cy="502444"/>
          </a:xfrm>
          <a:custGeom>
            <a:avLst/>
            <a:gdLst/>
            <a:ahLst/>
            <a:cxnLst/>
            <a:rect l="l" t="t" r="r" b="b"/>
            <a:pathLst>
              <a:path w="365759" h="669925">
                <a:moveTo>
                  <a:pt x="176529" y="656717"/>
                </a:moveTo>
                <a:lnTo>
                  <a:pt x="0" y="656717"/>
                </a:lnTo>
                <a:lnTo>
                  <a:pt x="0" y="669417"/>
                </a:lnTo>
                <a:lnTo>
                  <a:pt x="186436" y="669417"/>
                </a:lnTo>
                <a:lnTo>
                  <a:pt x="189229" y="666623"/>
                </a:lnTo>
                <a:lnTo>
                  <a:pt x="189229" y="663067"/>
                </a:lnTo>
                <a:lnTo>
                  <a:pt x="176529" y="663067"/>
                </a:lnTo>
                <a:lnTo>
                  <a:pt x="176529" y="656717"/>
                </a:lnTo>
                <a:close/>
              </a:path>
              <a:path w="365759" h="669925">
                <a:moveTo>
                  <a:pt x="289560" y="31750"/>
                </a:moveTo>
                <a:lnTo>
                  <a:pt x="179450" y="31750"/>
                </a:lnTo>
                <a:lnTo>
                  <a:pt x="176529" y="34544"/>
                </a:lnTo>
                <a:lnTo>
                  <a:pt x="176529" y="663067"/>
                </a:lnTo>
                <a:lnTo>
                  <a:pt x="182879" y="656717"/>
                </a:lnTo>
                <a:lnTo>
                  <a:pt x="189229" y="656717"/>
                </a:lnTo>
                <a:lnTo>
                  <a:pt x="189229" y="44450"/>
                </a:lnTo>
                <a:lnTo>
                  <a:pt x="182879" y="44450"/>
                </a:lnTo>
                <a:lnTo>
                  <a:pt x="189229" y="38100"/>
                </a:lnTo>
                <a:lnTo>
                  <a:pt x="289560" y="38100"/>
                </a:lnTo>
                <a:lnTo>
                  <a:pt x="289560" y="31750"/>
                </a:lnTo>
                <a:close/>
              </a:path>
              <a:path w="365759" h="669925">
                <a:moveTo>
                  <a:pt x="189229" y="656717"/>
                </a:moveTo>
                <a:lnTo>
                  <a:pt x="182879" y="656717"/>
                </a:lnTo>
                <a:lnTo>
                  <a:pt x="176529" y="663067"/>
                </a:lnTo>
                <a:lnTo>
                  <a:pt x="189229" y="663067"/>
                </a:lnTo>
                <a:lnTo>
                  <a:pt x="189229" y="656717"/>
                </a:lnTo>
                <a:close/>
              </a:path>
              <a:path w="365759" h="669925">
                <a:moveTo>
                  <a:pt x="289560" y="0"/>
                </a:moveTo>
                <a:lnTo>
                  <a:pt x="289560" y="76200"/>
                </a:lnTo>
                <a:lnTo>
                  <a:pt x="353060" y="44450"/>
                </a:lnTo>
                <a:lnTo>
                  <a:pt x="302260" y="44450"/>
                </a:lnTo>
                <a:lnTo>
                  <a:pt x="302260" y="31750"/>
                </a:lnTo>
                <a:lnTo>
                  <a:pt x="353060" y="31750"/>
                </a:lnTo>
                <a:lnTo>
                  <a:pt x="289560" y="0"/>
                </a:lnTo>
                <a:close/>
              </a:path>
              <a:path w="365759" h="669925">
                <a:moveTo>
                  <a:pt x="189229" y="38100"/>
                </a:moveTo>
                <a:lnTo>
                  <a:pt x="182879" y="44450"/>
                </a:lnTo>
                <a:lnTo>
                  <a:pt x="189229" y="44450"/>
                </a:lnTo>
                <a:lnTo>
                  <a:pt x="189229" y="38100"/>
                </a:lnTo>
                <a:close/>
              </a:path>
              <a:path w="365759" h="669925">
                <a:moveTo>
                  <a:pt x="289560" y="38100"/>
                </a:moveTo>
                <a:lnTo>
                  <a:pt x="189229" y="38100"/>
                </a:lnTo>
                <a:lnTo>
                  <a:pt x="189229" y="44450"/>
                </a:lnTo>
                <a:lnTo>
                  <a:pt x="289560" y="44450"/>
                </a:lnTo>
                <a:lnTo>
                  <a:pt x="289560" y="38100"/>
                </a:lnTo>
                <a:close/>
              </a:path>
              <a:path w="365759" h="669925">
                <a:moveTo>
                  <a:pt x="353060" y="31750"/>
                </a:moveTo>
                <a:lnTo>
                  <a:pt x="302260" y="31750"/>
                </a:lnTo>
                <a:lnTo>
                  <a:pt x="302260" y="44450"/>
                </a:lnTo>
                <a:lnTo>
                  <a:pt x="353060" y="44450"/>
                </a:lnTo>
                <a:lnTo>
                  <a:pt x="365760" y="38100"/>
                </a:lnTo>
                <a:lnTo>
                  <a:pt x="353060" y="31750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158"/>
          <p:cNvSpPr txBox="1"/>
          <p:nvPr/>
        </p:nvSpPr>
        <p:spPr>
          <a:xfrm>
            <a:off x="7529894" y="3964686"/>
            <a:ext cx="149543" cy="197170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1200" spc="4" dirty="0">
                <a:latin typeface="Arial"/>
                <a:cs typeface="Arial"/>
              </a:rPr>
              <a:t>...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1834896" y="1921384"/>
            <a:ext cx="1182053" cy="2256473"/>
          </a:xfrm>
          <a:custGeom>
            <a:avLst/>
            <a:gdLst/>
            <a:ahLst/>
            <a:cxnLst/>
            <a:rect l="l" t="t" r="r" b="b"/>
            <a:pathLst>
              <a:path w="1576070" h="3008629">
                <a:moveTo>
                  <a:pt x="1313180" y="1327403"/>
                </a:moveTo>
                <a:lnTo>
                  <a:pt x="919226" y="1327403"/>
                </a:lnTo>
                <a:lnTo>
                  <a:pt x="1377950" y="3008375"/>
                </a:lnTo>
                <a:lnTo>
                  <a:pt x="1313180" y="1327403"/>
                </a:lnTo>
                <a:close/>
              </a:path>
              <a:path w="1576070" h="3008629">
                <a:moveTo>
                  <a:pt x="1354582" y="0"/>
                </a:moveTo>
                <a:lnTo>
                  <a:pt x="221234" y="0"/>
                </a:lnTo>
                <a:lnTo>
                  <a:pt x="176650" y="4495"/>
                </a:lnTo>
                <a:lnTo>
                  <a:pt x="135124" y="17387"/>
                </a:lnTo>
                <a:lnTo>
                  <a:pt x="97544" y="37785"/>
                </a:lnTo>
                <a:lnTo>
                  <a:pt x="64801" y="64801"/>
                </a:lnTo>
                <a:lnTo>
                  <a:pt x="37785" y="97544"/>
                </a:lnTo>
                <a:lnTo>
                  <a:pt x="17387" y="135124"/>
                </a:lnTo>
                <a:lnTo>
                  <a:pt x="4495" y="176650"/>
                </a:lnTo>
                <a:lnTo>
                  <a:pt x="0" y="221233"/>
                </a:lnTo>
                <a:lnTo>
                  <a:pt x="0" y="1106169"/>
                </a:lnTo>
                <a:lnTo>
                  <a:pt x="4495" y="1150753"/>
                </a:lnTo>
                <a:lnTo>
                  <a:pt x="17387" y="1192279"/>
                </a:lnTo>
                <a:lnTo>
                  <a:pt x="37785" y="1229859"/>
                </a:lnTo>
                <a:lnTo>
                  <a:pt x="64801" y="1262602"/>
                </a:lnTo>
                <a:lnTo>
                  <a:pt x="97544" y="1289618"/>
                </a:lnTo>
                <a:lnTo>
                  <a:pt x="135124" y="1310016"/>
                </a:lnTo>
                <a:lnTo>
                  <a:pt x="176650" y="1322908"/>
                </a:lnTo>
                <a:lnTo>
                  <a:pt x="221234" y="1327403"/>
                </a:lnTo>
                <a:lnTo>
                  <a:pt x="1354582" y="1327403"/>
                </a:lnTo>
                <a:lnTo>
                  <a:pt x="1399165" y="1322908"/>
                </a:lnTo>
                <a:lnTo>
                  <a:pt x="1440691" y="1310016"/>
                </a:lnTo>
                <a:lnTo>
                  <a:pt x="1478271" y="1289618"/>
                </a:lnTo>
                <a:lnTo>
                  <a:pt x="1511014" y="1262602"/>
                </a:lnTo>
                <a:lnTo>
                  <a:pt x="1538030" y="1229859"/>
                </a:lnTo>
                <a:lnTo>
                  <a:pt x="1558428" y="1192279"/>
                </a:lnTo>
                <a:lnTo>
                  <a:pt x="1571320" y="1150753"/>
                </a:lnTo>
                <a:lnTo>
                  <a:pt x="1575816" y="1106169"/>
                </a:lnTo>
                <a:lnTo>
                  <a:pt x="1575816" y="221233"/>
                </a:lnTo>
                <a:lnTo>
                  <a:pt x="1571320" y="176650"/>
                </a:lnTo>
                <a:lnTo>
                  <a:pt x="1558428" y="135124"/>
                </a:lnTo>
                <a:lnTo>
                  <a:pt x="1538030" y="97544"/>
                </a:lnTo>
                <a:lnTo>
                  <a:pt x="1511014" y="64801"/>
                </a:lnTo>
                <a:lnTo>
                  <a:pt x="1478271" y="37785"/>
                </a:lnTo>
                <a:lnTo>
                  <a:pt x="1440691" y="17387"/>
                </a:lnTo>
                <a:lnTo>
                  <a:pt x="1399165" y="4495"/>
                </a:lnTo>
                <a:lnTo>
                  <a:pt x="1354582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0" name="object 160"/>
          <p:cNvSpPr/>
          <p:nvPr/>
        </p:nvSpPr>
        <p:spPr>
          <a:xfrm>
            <a:off x="1834896" y="1921384"/>
            <a:ext cx="1182053" cy="2256473"/>
          </a:xfrm>
          <a:custGeom>
            <a:avLst/>
            <a:gdLst/>
            <a:ahLst/>
            <a:cxnLst/>
            <a:rect l="l" t="t" r="r" b="b"/>
            <a:pathLst>
              <a:path w="1576070" h="3008629">
                <a:moveTo>
                  <a:pt x="0" y="221233"/>
                </a:moveTo>
                <a:lnTo>
                  <a:pt x="4495" y="176650"/>
                </a:lnTo>
                <a:lnTo>
                  <a:pt x="17387" y="135124"/>
                </a:lnTo>
                <a:lnTo>
                  <a:pt x="37785" y="97544"/>
                </a:lnTo>
                <a:lnTo>
                  <a:pt x="64801" y="64801"/>
                </a:lnTo>
                <a:lnTo>
                  <a:pt x="97544" y="37785"/>
                </a:lnTo>
                <a:lnTo>
                  <a:pt x="135124" y="17387"/>
                </a:lnTo>
                <a:lnTo>
                  <a:pt x="176650" y="4495"/>
                </a:lnTo>
                <a:lnTo>
                  <a:pt x="221234" y="0"/>
                </a:lnTo>
                <a:lnTo>
                  <a:pt x="919226" y="0"/>
                </a:lnTo>
                <a:lnTo>
                  <a:pt x="1313180" y="0"/>
                </a:lnTo>
                <a:lnTo>
                  <a:pt x="1354582" y="0"/>
                </a:lnTo>
                <a:lnTo>
                  <a:pt x="1399165" y="4495"/>
                </a:lnTo>
                <a:lnTo>
                  <a:pt x="1440691" y="17387"/>
                </a:lnTo>
                <a:lnTo>
                  <a:pt x="1478271" y="37785"/>
                </a:lnTo>
                <a:lnTo>
                  <a:pt x="1511014" y="64801"/>
                </a:lnTo>
                <a:lnTo>
                  <a:pt x="1538030" y="97544"/>
                </a:lnTo>
                <a:lnTo>
                  <a:pt x="1558428" y="135124"/>
                </a:lnTo>
                <a:lnTo>
                  <a:pt x="1571320" y="176650"/>
                </a:lnTo>
                <a:lnTo>
                  <a:pt x="1575816" y="221233"/>
                </a:lnTo>
                <a:lnTo>
                  <a:pt x="1575816" y="774318"/>
                </a:lnTo>
                <a:lnTo>
                  <a:pt x="1575816" y="1106169"/>
                </a:lnTo>
                <a:lnTo>
                  <a:pt x="1571320" y="1150753"/>
                </a:lnTo>
                <a:lnTo>
                  <a:pt x="1558428" y="1192279"/>
                </a:lnTo>
                <a:lnTo>
                  <a:pt x="1538030" y="1229859"/>
                </a:lnTo>
                <a:lnTo>
                  <a:pt x="1511014" y="1262602"/>
                </a:lnTo>
                <a:lnTo>
                  <a:pt x="1478271" y="1289618"/>
                </a:lnTo>
                <a:lnTo>
                  <a:pt x="1440691" y="1310016"/>
                </a:lnTo>
                <a:lnTo>
                  <a:pt x="1399165" y="1322908"/>
                </a:lnTo>
                <a:lnTo>
                  <a:pt x="1354582" y="1327403"/>
                </a:lnTo>
                <a:lnTo>
                  <a:pt x="1313180" y="1327403"/>
                </a:lnTo>
                <a:lnTo>
                  <a:pt x="1377950" y="3008375"/>
                </a:lnTo>
                <a:lnTo>
                  <a:pt x="919226" y="1327403"/>
                </a:lnTo>
                <a:lnTo>
                  <a:pt x="221234" y="1327403"/>
                </a:lnTo>
                <a:lnTo>
                  <a:pt x="176650" y="1322908"/>
                </a:lnTo>
                <a:lnTo>
                  <a:pt x="135124" y="1310016"/>
                </a:lnTo>
                <a:lnTo>
                  <a:pt x="97544" y="1289618"/>
                </a:lnTo>
                <a:lnTo>
                  <a:pt x="64801" y="1262602"/>
                </a:lnTo>
                <a:lnTo>
                  <a:pt x="37785" y="1229859"/>
                </a:lnTo>
                <a:lnTo>
                  <a:pt x="17387" y="1192279"/>
                </a:lnTo>
                <a:lnTo>
                  <a:pt x="4495" y="1150753"/>
                </a:lnTo>
                <a:lnTo>
                  <a:pt x="0" y="1106169"/>
                </a:lnTo>
                <a:lnTo>
                  <a:pt x="0" y="774318"/>
                </a:lnTo>
                <a:lnTo>
                  <a:pt x="0" y="221233"/>
                </a:lnTo>
                <a:close/>
              </a:path>
            </a:pathLst>
          </a:custGeom>
          <a:ln w="9144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1" name="object 161"/>
          <p:cNvSpPr txBox="1"/>
          <p:nvPr/>
        </p:nvSpPr>
        <p:spPr>
          <a:xfrm>
            <a:off x="1983772" y="2224088"/>
            <a:ext cx="841058" cy="384464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68116" marR="3810" indent="-159068">
              <a:lnSpc>
                <a:spcPct val="102499"/>
              </a:lnSpc>
              <a:spcBef>
                <a:spcPts val="60"/>
              </a:spcBef>
            </a:pPr>
            <a:r>
              <a:rPr sz="1200" spc="11" dirty="0">
                <a:latin typeface="Arial"/>
                <a:cs typeface="Arial"/>
              </a:rPr>
              <a:t>Choose</a:t>
            </a:r>
            <a:r>
              <a:rPr sz="1200" spc="-49" dirty="0">
                <a:latin typeface="Arial"/>
                <a:cs typeface="Arial"/>
              </a:rPr>
              <a:t> </a:t>
            </a:r>
            <a:r>
              <a:rPr sz="1200" spc="8" dirty="0">
                <a:latin typeface="Arial"/>
                <a:cs typeface="Arial"/>
              </a:rPr>
              <a:t>this  value....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2" name="object 162"/>
          <p:cNvSpPr/>
          <p:nvPr/>
        </p:nvSpPr>
        <p:spPr>
          <a:xfrm>
            <a:off x="5011486" y="2039113"/>
            <a:ext cx="1676876" cy="1628775"/>
          </a:xfrm>
          <a:custGeom>
            <a:avLst/>
            <a:gdLst/>
            <a:ahLst/>
            <a:cxnLst/>
            <a:rect l="l" t="t" r="r" b="b"/>
            <a:pathLst>
              <a:path w="2235834" h="2171700">
                <a:moveTo>
                  <a:pt x="1364233" y="1078992"/>
                </a:moveTo>
                <a:lnTo>
                  <a:pt x="990853" y="1078992"/>
                </a:lnTo>
                <a:lnTo>
                  <a:pt x="0" y="2171319"/>
                </a:lnTo>
                <a:lnTo>
                  <a:pt x="1364233" y="1078992"/>
                </a:lnTo>
                <a:close/>
              </a:path>
              <a:path w="2235834" h="2171700">
                <a:moveTo>
                  <a:pt x="2055622" y="0"/>
                </a:moveTo>
                <a:lnTo>
                  <a:pt x="921766" y="0"/>
                </a:lnTo>
                <a:lnTo>
                  <a:pt x="873961" y="6424"/>
                </a:lnTo>
                <a:lnTo>
                  <a:pt x="831003" y="24553"/>
                </a:lnTo>
                <a:lnTo>
                  <a:pt x="794607" y="52673"/>
                </a:lnTo>
                <a:lnTo>
                  <a:pt x="766487" y="89069"/>
                </a:lnTo>
                <a:lnTo>
                  <a:pt x="748358" y="132027"/>
                </a:lnTo>
                <a:lnTo>
                  <a:pt x="741933" y="179832"/>
                </a:lnTo>
                <a:lnTo>
                  <a:pt x="741933" y="899160"/>
                </a:lnTo>
                <a:lnTo>
                  <a:pt x="748358" y="946964"/>
                </a:lnTo>
                <a:lnTo>
                  <a:pt x="766487" y="989922"/>
                </a:lnTo>
                <a:lnTo>
                  <a:pt x="794607" y="1026318"/>
                </a:lnTo>
                <a:lnTo>
                  <a:pt x="831003" y="1054438"/>
                </a:lnTo>
                <a:lnTo>
                  <a:pt x="873961" y="1072567"/>
                </a:lnTo>
                <a:lnTo>
                  <a:pt x="921766" y="1078992"/>
                </a:lnTo>
                <a:lnTo>
                  <a:pt x="2055622" y="1078992"/>
                </a:lnTo>
                <a:lnTo>
                  <a:pt x="2103426" y="1072567"/>
                </a:lnTo>
                <a:lnTo>
                  <a:pt x="2146384" y="1054438"/>
                </a:lnTo>
                <a:lnTo>
                  <a:pt x="2182780" y="1026318"/>
                </a:lnTo>
                <a:lnTo>
                  <a:pt x="2210900" y="989922"/>
                </a:lnTo>
                <a:lnTo>
                  <a:pt x="2229029" y="946964"/>
                </a:lnTo>
                <a:lnTo>
                  <a:pt x="2235454" y="899160"/>
                </a:lnTo>
                <a:lnTo>
                  <a:pt x="2235454" y="179832"/>
                </a:lnTo>
                <a:lnTo>
                  <a:pt x="2229029" y="132027"/>
                </a:lnTo>
                <a:lnTo>
                  <a:pt x="2210900" y="89069"/>
                </a:lnTo>
                <a:lnTo>
                  <a:pt x="2182780" y="52673"/>
                </a:lnTo>
                <a:lnTo>
                  <a:pt x="2146384" y="24553"/>
                </a:lnTo>
                <a:lnTo>
                  <a:pt x="2103426" y="6424"/>
                </a:lnTo>
                <a:lnTo>
                  <a:pt x="2055622" y="0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3" name="object 163"/>
          <p:cNvSpPr/>
          <p:nvPr/>
        </p:nvSpPr>
        <p:spPr>
          <a:xfrm>
            <a:off x="5011486" y="2039113"/>
            <a:ext cx="1676876" cy="1628775"/>
          </a:xfrm>
          <a:custGeom>
            <a:avLst/>
            <a:gdLst/>
            <a:ahLst/>
            <a:cxnLst/>
            <a:rect l="l" t="t" r="r" b="b"/>
            <a:pathLst>
              <a:path w="2235834" h="2171700">
                <a:moveTo>
                  <a:pt x="741933" y="179832"/>
                </a:moveTo>
                <a:lnTo>
                  <a:pt x="748358" y="132027"/>
                </a:lnTo>
                <a:lnTo>
                  <a:pt x="766487" y="89069"/>
                </a:lnTo>
                <a:lnTo>
                  <a:pt x="794607" y="52673"/>
                </a:lnTo>
                <a:lnTo>
                  <a:pt x="831003" y="24553"/>
                </a:lnTo>
                <a:lnTo>
                  <a:pt x="873961" y="6424"/>
                </a:lnTo>
                <a:lnTo>
                  <a:pt x="921766" y="0"/>
                </a:lnTo>
                <a:lnTo>
                  <a:pt x="990853" y="0"/>
                </a:lnTo>
                <a:lnTo>
                  <a:pt x="1364233" y="0"/>
                </a:lnTo>
                <a:lnTo>
                  <a:pt x="2055622" y="0"/>
                </a:lnTo>
                <a:lnTo>
                  <a:pt x="2103426" y="6424"/>
                </a:lnTo>
                <a:lnTo>
                  <a:pt x="2146384" y="24553"/>
                </a:lnTo>
                <a:lnTo>
                  <a:pt x="2182780" y="52673"/>
                </a:lnTo>
                <a:lnTo>
                  <a:pt x="2210900" y="89069"/>
                </a:lnTo>
                <a:lnTo>
                  <a:pt x="2229029" y="132027"/>
                </a:lnTo>
                <a:lnTo>
                  <a:pt x="2235454" y="179832"/>
                </a:lnTo>
                <a:lnTo>
                  <a:pt x="2235454" y="629412"/>
                </a:lnTo>
                <a:lnTo>
                  <a:pt x="2235454" y="899160"/>
                </a:lnTo>
                <a:lnTo>
                  <a:pt x="2229029" y="946964"/>
                </a:lnTo>
                <a:lnTo>
                  <a:pt x="2210900" y="989922"/>
                </a:lnTo>
                <a:lnTo>
                  <a:pt x="2182780" y="1026318"/>
                </a:lnTo>
                <a:lnTo>
                  <a:pt x="2146384" y="1054438"/>
                </a:lnTo>
                <a:lnTo>
                  <a:pt x="2103426" y="1072567"/>
                </a:lnTo>
                <a:lnTo>
                  <a:pt x="2055622" y="1078992"/>
                </a:lnTo>
                <a:lnTo>
                  <a:pt x="1364233" y="1078992"/>
                </a:lnTo>
                <a:lnTo>
                  <a:pt x="0" y="2171319"/>
                </a:lnTo>
                <a:lnTo>
                  <a:pt x="990853" y="1078992"/>
                </a:lnTo>
                <a:lnTo>
                  <a:pt x="921766" y="1078992"/>
                </a:lnTo>
                <a:lnTo>
                  <a:pt x="873961" y="1072567"/>
                </a:lnTo>
                <a:lnTo>
                  <a:pt x="831003" y="1054438"/>
                </a:lnTo>
                <a:lnTo>
                  <a:pt x="794607" y="1026318"/>
                </a:lnTo>
                <a:lnTo>
                  <a:pt x="766487" y="989922"/>
                </a:lnTo>
                <a:lnTo>
                  <a:pt x="748358" y="946964"/>
                </a:lnTo>
                <a:lnTo>
                  <a:pt x="741933" y="899160"/>
                </a:lnTo>
                <a:lnTo>
                  <a:pt x="741933" y="629412"/>
                </a:lnTo>
                <a:lnTo>
                  <a:pt x="741933" y="179832"/>
                </a:lnTo>
                <a:close/>
              </a:path>
            </a:pathLst>
          </a:custGeom>
          <a:ln w="9144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4" name="object 164"/>
          <p:cNvSpPr txBox="1"/>
          <p:nvPr/>
        </p:nvSpPr>
        <p:spPr>
          <a:xfrm>
            <a:off x="5681377" y="2155128"/>
            <a:ext cx="893445" cy="573811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 marR="3810" algn="ctr">
              <a:lnSpc>
                <a:spcPct val="102200"/>
              </a:lnSpc>
              <a:spcBef>
                <a:spcPts val="68"/>
              </a:spcBef>
            </a:pPr>
            <a:r>
              <a:rPr sz="1200" spc="-56" dirty="0">
                <a:latin typeface="Arial"/>
                <a:cs typeface="Arial"/>
              </a:rPr>
              <a:t>To </a:t>
            </a:r>
            <a:r>
              <a:rPr sz="1200" spc="11" dirty="0">
                <a:latin typeface="Arial"/>
                <a:cs typeface="Arial"/>
              </a:rPr>
              <a:t>make </a:t>
            </a:r>
            <a:r>
              <a:rPr sz="1200" spc="8" dirty="0">
                <a:latin typeface="Arial"/>
                <a:cs typeface="Arial"/>
              </a:rPr>
              <a:t>this  </a:t>
            </a:r>
            <a:r>
              <a:rPr sz="1200" spc="11" dirty="0">
                <a:latin typeface="Arial"/>
                <a:cs typeface="Arial"/>
              </a:rPr>
              <a:t>value </a:t>
            </a:r>
            <a:r>
              <a:rPr sz="1200" spc="8" dirty="0">
                <a:latin typeface="Arial"/>
                <a:cs typeface="Arial"/>
              </a:rPr>
              <a:t>less  </a:t>
            </a:r>
            <a:r>
              <a:rPr sz="1200" spc="11" dirty="0">
                <a:latin typeface="Arial"/>
                <a:cs typeface="Arial"/>
              </a:rPr>
              <a:t>than</a:t>
            </a:r>
            <a:r>
              <a:rPr sz="1200" spc="-11" dirty="0">
                <a:latin typeface="Arial"/>
                <a:cs typeface="Arial"/>
              </a:rPr>
              <a:t> </a:t>
            </a:r>
            <a:r>
              <a:rPr sz="1200" spc="11" dirty="0">
                <a:latin typeface="Arial"/>
                <a:cs typeface="Arial"/>
              </a:rPr>
              <a:t>L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833704" y="4992242"/>
            <a:ext cx="7878604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8" dirty="0">
                <a:latin typeface="Calibri"/>
                <a:cs typeface="Calibri"/>
              </a:rPr>
              <a:t>Figure: Three blocks </a:t>
            </a:r>
            <a:r>
              <a:rPr sz="1350" spc="-4" dirty="0">
                <a:latin typeface="Calibri"/>
                <a:cs typeface="Calibri"/>
              </a:rPr>
              <a:t>in </a:t>
            </a:r>
            <a:r>
              <a:rPr sz="1350" dirty="0">
                <a:latin typeface="Calibri"/>
                <a:cs typeface="Calibri"/>
              </a:rPr>
              <a:t>a </a:t>
            </a:r>
            <a:r>
              <a:rPr sz="1350" spc="-4" dirty="0">
                <a:latin typeface="Calibri"/>
                <a:cs typeface="Calibri"/>
              </a:rPr>
              <a:t>block chain. The nonce in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11" dirty="0">
                <a:latin typeface="Calibri"/>
                <a:cs typeface="Calibri"/>
              </a:rPr>
              <a:t>first </a:t>
            </a:r>
            <a:r>
              <a:rPr sz="1350" spc="-4" dirty="0">
                <a:latin typeface="Calibri"/>
                <a:cs typeface="Calibri"/>
              </a:rPr>
              <a:t>block is chosen </a:t>
            </a:r>
            <a:r>
              <a:rPr sz="1350" spc="-8" dirty="0">
                <a:latin typeface="Calibri"/>
                <a:cs typeface="Calibri"/>
              </a:rPr>
              <a:t>to </a:t>
            </a:r>
            <a:r>
              <a:rPr sz="1350" spc="-15" dirty="0">
                <a:latin typeface="Calibri"/>
                <a:cs typeface="Calibri"/>
              </a:rPr>
              <a:t>force </a:t>
            </a:r>
            <a:r>
              <a:rPr sz="1350" spc="-4" dirty="0">
                <a:latin typeface="Calibri"/>
                <a:cs typeface="Calibri"/>
              </a:rPr>
              <a:t>its </a:t>
            </a:r>
            <a:r>
              <a:rPr sz="1350" dirty="0">
                <a:latin typeface="Calibri"/>
                <a:cs typeface="Calibri"/>
              </a:rPr>
              <a:t>hash </a:t>
            </a:r>
            <a:r>
              <a:rPr sz="1350" spc="-4" dirty="0">
                <a:latin typeface="Calibri"/>
                <a:cs typeface="Calibri"/>
              </a:rPr>
              <a:t>value </a:t>
            </a:r>
            <a:r>
              <a:rPr sz="1350" spc="-8" dirty="0">
                <a:latin typeface="Calibri"/>
                <a:cs typeface="Calibri"/>
              </a:rPr>
              <a:t>(which</a:t>
            </a:r>
            <a:r>
              <a:rPr lang="en-US" sz="1350" spc="278" dirty="0">
                <a:latin typeface="Calibri"/>
                <a:cs typeface="Calibri"/>
              </a:rPr>
              <a:t> </a:t>
            </a:r>
            <a:r>
              <a:rPr sz="1350" spc="-4" dirty="0">
                <a:latin typeface="Calibri"/>
                <a:cs typeface="Calibri"/>
              </a:rPr>
              <a:t>appears</a:t>
            </a:r>
            <a:endParaRPr sz="1350" dirty="0">
              <a:latin typeface="Calibri"/>
              <a:cs typeface="Calibri"/>
            </a:endParaRPr>
          </a:p>
          <a:p>
            <a:pPr marL="9525"/>
            <a:r>
              <a:rPr sz="1350" spc="-4" dirty="0">
                <a:latin typeface="Calibri"/>
                <a:cs typeface="Calibri"/>
              </a:rPr>
              <a:t>in </a:t>
            </a:r>
            <a:r>
              <a:rPr sz="1350" dirty="0">
                <a:latin typeface="Calibri"/>
                <a:cs typeface="Calibri"/>
              </a:rPr>
              <a:t>the </a:t>
            </a:r>
            <a:r>
              <a:rPr sz="1350" spc="-4" dirty="0">
                <a:latin typeface="Calibri"/>
                <a:cs typeface="Calibri"/>
              </a:rPr>
              <a:t>second block) </a:t>
            </a:r>
            <a:r>
              <a:rPr sz="1350" spc="-8" dirty="0">
                <a:latin typeface="Calibri"/>
                <a:cs typeface="Calibri"/>
              </a:rPr>
              <a:t>to </a:t>
            </a:r>
            <a:r>
              <a:rPr sz="1350" spc="-4" dirty="0">
                <a:latin typeface="Calibri"/>
                <a:cs typeface="Calibri"/>
              </a:rPr>
              <a:t>be less </a:t>
            </a:r>
            <a:r>
              <a:rPr sz="1350" dirty="0">
                <a:latin typeface="Calibri"/>
                <a:cs typeface="Calibri"/>
              </a:rPr>
              <a:t>than</a:t>
            </a:r>
            <a:r>
              <a:rPr sz="1350" spc="49" dirty="0">
                <a:latin typeface="Calibri"/>
                <a:cs typeface="Calibri"/>
              </a:rPr>
              <a:t> </a:t>
            </a:r>
            <a:r>
              <a:rPr sz="1350" spc="-4" dirty="0">
                <a:latin typeface="Calibri"/>
                <a:cs typeface="Calibri"/>
              </a:rPr>
              <a:t>L.</a:t>
            </a:r>
            <a:endParaRPr sz="135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7636408"/>
      </p:ext>
    </p:extLst>
  </p:cSld>
  <p:clrMapOvr>
    <a:masterClrMapping/>
  </p:clrMapOvr>
  <p:transition spd="slow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Work – Increasing Difficulty</a:t>
            </a:r>
          </a:p>
        </p:txBody>
      </p:sp>
      <p:pic>
        <p:nvPicPr>
          <p:cNvPr id="1026" name="Picture 2" descr="https://cdn-images-1.medium.com/max/1200/1*SqpDsS0f_-CmS0dvtFLmnw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" y="3124200"/>
            <a:ext cx="980122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52499" y="1905000"/>
            <a:ext cx="8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+mn-lt"/>
              </a:rPr>
              <a:t>When difficulty is increased by just adding one more leading zero then the nonce is increased exponentially</a:t>
            </a:r>
          </a:p>
        </p:txBody>
      </p:sp>
    </p:spTree>
    <p:extLst>
      <p:ext uri="{BB962C8B-B14F-4D97-AF65-F5344CB8AC3E}">
        <p14:creationId xmlns:p14="http://schemas.microsoft.com/office/powerpoint/2010/main" val="2963144381"/>
      </p:ext>
    </p:extLst>
  </p:cSld>
  <p:clrMapOvr>
    <a:masterClrMapping/>
  </p:clrMapOvr>
  <p:transition spd="slow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7575" y="381000"/>
            <a:ext cx="6703695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8" dirty="0"/>
              <a:t>Permissioned</a:t>
            </a:r>
            <a:r>
              <a:rPr sz="4000" spc="-34" dirty="0"/>
              <a:t> </a:t>
            </a:r>
            <a:r>
              <a:rPr lang="en-US" sz="4000" spc="-34" dirty="0" err="1"/>
              <a:t>B</a:t>
            </a:r>
            <a:r>
              <a:rPr sz="4000" spc="-11" dirty="0" err="1"/>
              <a:t>lockchains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1143000" y="1752600"/>
            <a:ext cx="7681436" cy="4352795"/>
          </a:xfrm>
          <a:prstGeom prst="rect">
            <a:avLst/>
          </a:prstGeom>
        </p:spPr>
        <p:txBody>
          <a:bodyPr vert="horz" wrap="square" lIns="0" tIns="40958" rIns="0" bIns="0" rtlCol="0">
            <a:spAutoFit/>
          </a:bodyPr>
          <a:lstStyle/>
          <a:p>
            <a:pPr marL="180975" indent="-171450">
              <a:spcBef>
                <a:spcPts val="323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4" dirty="0">
                <a:latin typeface="Calibri"/>
                <a:cs typeface="Calibri"/>
              </a:rPr>
              <a:t>An </a:t>
            </a:r>
            <a:r>
              <a:rPr sz="2400" spc="-8" dirty="0">
                <a:latin typeface="Calibri"/>
                <a:cs typeface="Calibri"/>
              </a:rPr>
              <a:t>alternative </a:t>
            </a:r>
            <a:r>
              <a:rPr sz="2400" spc="-11" dirty="0">
                <a:latin typeface="Calibri"/>
                <a:cs typeface="Calibri"/>
              </a:rPr>
              <a:t>to</a:t>
            </a:r>
            <a:r>
              <a:rPr sz="2400" spc="-8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proof-of-work</a:t>
            </a:r>
            <a:endParaRPr sz="2400" dirty="0">
              <a:latin typeface="Calibri"/>
              <a:cs typeface="Calibri"/>
            </a:endParaRPr>
          </a:p>
          <a:p>
            <a:pPr marL="180975" marR="104775" indent="-171450">
              <a:spcBef>
                <a:spcPts val="731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45" dirty="0">
                <a:latin typeface="Calibri"/>
                <a:cs typeface="Calibri"/>
              </a:rPr>
              <a:t>We </a:t>
            </a:r>
            <a:r>
              <a:rPr sz="2400" spc="-19" dirty="0">
                <a:latin typeface="Calibri"/>
                <a:cs typeface="Calibri"/>
              </a:rPr>
              <a:t>have </a:t>
            </a:r>
            <a:r>
              <a:rPr sz="2400" spc="-8" dirty="0">
                <a:latin typeface="Calibri"/>
                <a:cs typeface="Calibri"/>
              </a:rPr>
              <a:t>set </a:t>
            </a:r>
            <a:r>
              <a:rPr sz="2400" spc="-4" dirty="0">
                <a:latin typeface="Calibri"/>
                <a:cs typeface="Calibri"/>
              </a:rPr>
              <a:t>of </a:t>
            </a:r>
            <a:r>
              <a:rPr sz="2400" spc="-11" dirty="0">
                <a:latin typeface="Calibri"/>
                <a:cs typeface="Calibri"/>
              </a:rPr>
              <a:t>somewhat-trusted </a:t>
            </a:r>
            <a:r>
              <a:rPr sz="2400" spc="-8" dirty="0">
                <a:latin typeface="Calibri"/>
                <a:cs typeface="Calibri"/>
              </a:rPr>
              <a:t>entities </a:t>
            </a:r>
            <a:r>
              <a:rPr sz="2400" spc="-4" dirty="0">
                <a:latin typeface="Calibri"/>
                <a:cs typeface="Calibri"/>
              </a:rPr>
              <a:t>who </a:t>
            </a:r>
            <a:r>
              <a:rPr sz="2400" spc="-8" dirty="0">
                <a:latin typeface="Calibri"/>
                <a:cs typeface="Calibri"/>
              </a:rPr>
              <a:t>can work together </a:t>
            </a:r>
            <a:r>
              <a:rPr sz="2400" spc="-11" dirty="0">
                <a:latin typeface="Calibri"/>
                <a:cs typeface="Calibri"/>
              </a:rPr>
              <a:t>to </a:t>
            </a:r>
            <a:r>
              <a:rPr sz="2400" spc="-4" dirty="0">
                <a:latin typeface="Calibri"/>
                <a:cs typeface="Calibri"/>
              </a:rPr>
              <a:t>add </a:t>
            </a:r>
            <a:r>
              <a:rPr sz="2400" spc="-15" dirty="0">
                <a:latin typeface="Calibri"/>
                <a:cs typeface="Calibri"/>
              </a:rPr>
              <a:t>records to </a:t>
            </a:r>
            <a:r>
              <a:rPr sz="2400" spc="-4" dirty="0">
                <a:latin typeface="Calibri"/>
                <a:cs typeface="Calibri"/>
              </a:rPr>
              <a:t>the</a:t>
            </a:r>
            <a:r>
              <a:rPr sz="2400" spc="56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blockchain.</a:t>
            </a:r>
            <a:endParaRPr sz="2400" dirty="0">
              <a:latin typeface="Calibri"/>
              <a:cs typeface="Calibri"/>
            </a:endParaRPr>
          </a:p>
          <a:p>
            <a:pPr marL="180975" marR="65723" indent="-171450">
              <a:spcBef>
                <a:spcPts val="754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15" dirty="0">
                <a:latin typeface="Calibri"/>
                <a:cs typeface="Calibri"/>
              </a:rPr>
              <a:t>For </a:t>
            </a:r>
            <a:r>
              <a:rPr sz="2400" spc="-11" dirty="0">
                <a:latin typeface="Calibri"/>
                <a:cs typeface="Calibri"/>
              </a:rPr>
              <a:t>example, we </a:t>
            </a:r>
            <a:r>
              <a:rPr sz="2400" spc="-8" dirty="0">
                <a:latin typeface="Calibri"/>
                <a:cs typeface="Calibri"/>
              </a:rPr>
              <a:t>could </a:t>
            </a:r>
            <a:r>
              <a:rPr sz="2400" spc="-19" dirty="0">
                <a:latin typeface="Calibri"/>
                <a:cs typeface="Calibri"/>
              </a:rPr>
              <a:t>have </a:t>
            </a:r>
            <a:r>
              <a:rPr sz="2400" spc="-11" dirty="0">
                <a:latin typeface="Calibri"/>
                <a:cs typeface="Calibri"/>
              </a:rPr>
              <a:t>five </a:t>
            </a:r>
            <a:r>
              <a:rPr sz="2400" spc="-8" dirty="0">
                <a:latin typeface="Calibri"/>
                <a:cs typeface="Calibri"/>
              </a:rPr>
              <a:t>trustees, </a:t>
            </a:r>
            <a:r>
              <a:rPr sz="2400" spc="-4" dirty="0">
                <a:latin typeface="Calibri"/>
                <a:cs typeface="Calibri"/>
              </a:rPr>
              <a:t>and if </a:t>
            </a:r>
            <a:r>
              <a:rPr sz="2400" spc="-15" dirty="0">
                <a:latin typeface="Calibri"/>
                <a:cs typeface="Calibri"/>
              </a:rPr>
              <a:t>any </a:t>
            </a:r>
            <a:r>
              <a:rPr sz="2400" spc="-4" dirty="0">
                <a:latin typeface="Calibri"/>
                <a:cs typeface="Calibri"/>
              </a:rPr>
              <a:t>3/5 </a:t>
            </a:r>
            <a:r>
              <a:rPr sz="2400" spc="-15" dirty="0">
                <a:latin typeface="Calibri"/>
                <a:cs typeface="Calibri"/>
              </a:rPr>
              <a:t>vote </a:t>
            </a:r>
            <a:r>
              <a:rPr sz="2400" spc="-8" dirty="0">
                <a:latin typeface="Calibri"/>
                <a:cs typeface="Calibri"/>
              </a:rPr>
              <a:t>in </a:t>
            </a:r>
            <a:r>
              <a:rPr sz="2400" spc="-26" dirty="0">
                <a:latin typeface="Calibri"/>
                <a:cs typeface="Calibri"/>
              </a:rPr>
              <a:t>favor </a:t>
            </a:r>
            <a:r>
              <a:rPr sz="2400" spc="-4" dirty="0">
                <a:latin typeface="Calibri"/>
                <a:cs typeface="Calibri"/>
              </a:rPr>
              <a:t>of accepting a block on the chain, then the </a:t>
            </a:r>
            <a:r>
              <a:rPr sz="2400" spc="-8" dirty="0">
                <a:latin typeface="Calibri"/>
                <a:cs typeface="Calibri"/>
              </a:rPr>
              <a:t>block </a:t>
            </a:r>
            <a:r>
              <a:rPr sz="2400" spc="-4" dirty="0">
                <a:latin typeface="Calibri"/>
                <a:cs typeface="Calibri"/>
              </a:rPr>
              <a:t>is</a:t>
            </a:r>
            <a:r>
              <a:rPr sz="2400" spc="116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added.</a:t>
            </a:r>
            <a:endParaRPr sz="2400" dirty="0">
              <a:latin typeface="Calibri"/>
              <a:cs typeface="Calibri"/>
            </a:endParaRPr>
          </a:p>
          <a:p>
            <a:pPr marL="180975" indent="-171450">
              <a:spcBef>
                <a:spcPts val="259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19" dirty="0">
                <a:latin typeface="Calibri"/>
                <a:cs typeface="Calibri"/>
              </a:rPr>
              <a:t>Validity </a:t>
            </a:r>
            <a:r>
              <a:rPr sz="2400" spc="-8" dirty="0">
                <a:latin typeface="Calibri"/>
                <a:cs typeface="Calibri"/>
              </a:rPr>
              <a:t>condition </a:t>
            </a:r>
            <a:r>
              <a:rPr sz="2400" spc="-19" dirty="0">
                <a:latin typeface="Calibri"/>
                <a:cs typeface="Calibri"/>
              </a:rPr>
              <a:t>for </a:t>
            </a:r>
            <a:r>
              <a:rPr sz="2400" spc="-8" dirty="0">
                <a:latin typeface="Calibri"/>
                <a:cs typeface="Calibri"/>
              </a:rPr>
              <a:t>adding </a:t>
            </a:r>
            <a:r>
              <a:rPr sz="2400" spc="-4" dirty="0">
                <a:latin typeface="Calibri"/>
                <a:cs typeface="Calibri"/>
              </a:rPr>
              <a:t>a block = 3/5</a:t>
            </a:r>
            <a:r>
              <a:rPr sz="2400" spc="153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signatures</a:t>
            </a:r>
            <a:endParaRPr sz="2400" dirty="0">
              <a:latin typeface="Calibri"/>
              <a:cs typeface="Calibri"/>
            </a:endParaRPr>
          </a:p>
          <a:p>
            <a:pPr marL="180975" marR="341471" indent="-171450">
              <a:spcBef>
                <a:spcPts val="727"/>
              </a:spcBef>
              <a:buFont typeface="Arial"/>
              <a:buChar char="•"/>
              <a:tabLst>
                <a:tab pos="180975" algn="l"/>
              </a:tabLst>
            </a:pPr>
            <a:r>
              <a:rPr sz="2400" spc="-8" dirty="0">
                <a:latin typeface="Calibri"/>
                <a:cs typeface="Calibri"/>
              </a:rPr>
              <a:t>Resolution </a:t>
            </a:r>
            <a:r>
              <a:rPr sz="2400" spc="-19" dirty="0">
                <a:latin typeface="Calibri"/>
                <a:cs typeface="Calibri"/>
              </a:rPr>
              <a:t>for </a:t>
            </a:r>
            <a:r>
              <a:rPr sz="2400" spc="-8" dirty="0">
                <a:latin typeface="Calibri"/>
                <a:cs typeface="Calibri"/>
              </a:rPr>
              <a:t>conflicting </a:t>
            </a:r>
            <a:r>
              <a:rPr sz="2400" spc="-4" dirty="0">
                <a:latin typeface="Calibri"/>
                <a:cs typeface="Calibri"/>
              </a:rPr>
              <a:t>chains = look </a:t>
            </a:r>
            <a:r>
              <a:rPr sz="2400" spc="-19" dirty="0">
                <a:latin typeface="Calibri"/>
                <a:cs typeface="Calibri"/>
              </a:rPr>
              <a:t>for </a:t>
            </a:r>
            <a:r>
              <a:rPr sz="2400" spc="-8" dirty="0">
                <a:latin typeface="Calibri"/>
                <a:cs typeface="Calibri"/>
              </a:rPr>
              <a:t>longest </a:t>
            </a:r>
            <a:r>
              <a:rPr sz="2400" spc="-4" dirty="0">
                <a:latin typeface="Calibri"/>
                <a:cs typeface="Calibri"/>
              </a:rPr>
              <a:t>chain </a:t>
            </a:r>
            <a:r>
              <a:rPr sz="2400" spc="-11" dirty="0">
                <a:latin typeface="Calibri"/>
                <a:cs typeface="Calibri"/>
              </a:rPr>
              <a:t>(aka most votes)</a:t>
            </a:r>
            <a:endParaRPr sz="2400" dirty="0">
              <a:latin typeface="Calibri"/>
              <a:cs typeface="Calibri"/>
            </a:endParaRPr>
          </a:p>
          <a:p>
            <a:pPr marL="523875" marR="3810" lvl="1" indent="-171450">
              <a:spcBef>
                <a:spcPts val="409"/>
              </a:spcBef>
              <a:buFont typeface="Arial"/>
              <a:buChar char="•"/>
              <a:tabLst>
                <a:tab pos="524351" algn="l"/>
              </a:tabLst>
            </a:pPr>
            <a:r>
              <a:rPr sz="2000" dirty="0">
                <a:latin typeface="Calibri"/>
                <a:cs typeface="Calibri"/>
              </a:rPr>
              <a:t>With </a:t>
            </a:r>
            <a:r>
              <a:rPr sz="2000" spc="-4" dirty="0">
                <a:latin typeface="Calibri"/>
                <a:cs typeface="Calibri"/>
              </a:rPr>
              <a:t>3/5 </a:t>
            </a:r>
            <a:r>
              <a:rPr sz="2000" spc="-8" dirty="0">
                <a:latin typeface="Calibri"/>
                <a:cs typeface="Calibri"/>
              </a:rPr>
              <a:t>there </a:t>
            </a:r>
            <a:r>
              <a:rPr sz="2000" spc="-4" dirty="0">
                <a:latin typeface="Calibri"/>
                <a:cs typeface="Calibri"/>
              </a:rPr>
              <a:t>shouldn’t be </a:t>
            </a:r>
            <a:r>
              <a:rPr sz="2000" spc="-11" dirty="0">
                <a:latin typeface="Calibri"/>
                <a:cs typeface="Calibri"/>
              </a:rPr>
              <a:t>any </a:t>
            </a:r>
            <a:r>
              <a:rPr sz="2000" spc="-19" dirty="0">
                <a:latin typeface="Calibri"/>
                <a:cs typeface="Calibri"/>
              </a:rPr>
              <a:t>forked </a:t>
            </a:r>
            <a:r>
              <a:rPr sz="2000" spc="-4" dirty="0">
                <a:latin typeface="Calibri"/>
                <a:cs typeface="Calibri"/>
              </a:rPr>
              <a:t>chains—someone </a:t>
            </a:r>
            <a:r>
              <a:rPr sz="2000" spc="-8" dirty="0">
                <a:latin typeface="Calibri"/>
                <a:cs typeface="Calibri"/>
              </a:rPr>
              <a:t>would </a:t>
            </a:r>
            <a:r>
              <a:rPr sz="2000" spc="-15" dirty="0">
                <a:latin typeface="Calibri"/>
                <a:cs typeface="Calibri"/>
              </a:rPr>
              <a:t>have </a:t>
            </a:r>
            <a:r>
              <a:rPr sz="2000" spc="-11" dirty="0">
                <a:latin typeface="Calibri"/>
                <a:cs typeface="Calibri"/>
              </a:rPr>
              <a:t>to </a:t>
            </a:r>
            <a:r>
              <a:rPr sz="2000" spc="-15" dirty="0">
                <a:latin typeface="Calibri"/>
                <a:cs typeface="Calibri"/>
              </a:rPr>
              <a:t>vote for </a:t>
            </a:r>
            <a:r>
              <a:rPr sz="2000" spc="-8" dirty="0">
                <a:latin typeface="Calibri"/>
                <a:cs typeface="Calibri"/>
              </a:rPr>
              <a:t>two competing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8" dirty="0">
                <a:latin typeface="Calibri"/>
                <a:cs typeface="Calibri"/>
              </a:rPr>
              <a:t>blocks!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E7C666E-6FE8-4DF1-A0C2-8F5AF6AE2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6553200"/>
            <a:ext cx="228600" cy="228600"/>
          </a:xfrm>
          <a:prstGeom prst="actionButtonBlank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35000">
                <a:srgbClr val="B4C2FE"/>
              </a:gs>
              <a:gs pos="70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768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471846"/>
            <a:ext cx="8915399" cy="564096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3600" spc="-8" dirty="0"/>
              <a:t>They </a:t>
            </a:r>
            <a:r>
              <a:rPr lang="en-US" sz="3600" spc="-23" dirty="0"/>
              <a:t>H</a:t>
            </a:r>
            <a:r>
              <a:rPr sz="3600" spc="-23" dirty="0"/>
              <a:t>ave </a:t>
            </a:r>
            <a:r>
              <a:rPr sz="3600" spc="-15" dirty="0"/>
              <a:t>to </a:t>
            </a:r>
            <a:r>
              <a:rPr lang="en-US" sz="3600" spc="-8" dirty="0"/>
              <a:t>A</a:t>
            </a:r>
            <a:r>
              <a:rPr sz="3600" spc="-8" dirty="0"/>
              <a:t>gree </a:t>
            </a:r>
            <a:r>
              <a:rPr sz="3600" dirty="0"/>
              <a:t>on the </a:t>
            </a:r>
            <a:r>
              <a:rPr lang="en-US" sz="3600" spc="-30" dirty="0"/>
              <a:t>State </a:t>
            </a:r>
            <a:r>
              <a:rPr sz="3600" dirty="0"/>
              <a:t>of the</a:t>
            </a:r>
            <a:r>
              <a:rPr sz="3600" spc="19" dirty="0"/>
              <a:t> </a:t>
            </a:r>
            <a:r>
              <a:rPr lang="en-US" sz="3600" spc="-8" dirty="0"/>
              <a:t>B</a:t>
            </a:r>
            <a:r>
              <a:rPr sz="3600" spc="-8" dirty="0"/>
              <a:t>oard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1068705" y="1828801"/>
            <a:ext cx="7412355" cy="373323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800" i="1" spc="-4" dirty="0">
                <a:latin typeface="Calibri"/>
                <a:cs typeface="Calibri"/>
              </a:rPr>
              <a:t>If </a:t>
            </a:r>
            <a:r>
              <a:rPr sz="2800" i="1" spc="-8" dirty="0">
                <a:latin typeface="Calibri"/>
                <a:cs typeface="Calibri"/>
              </a:rPr>
              <a:t>they </a:t>
            </a:r>
            <a:r>
              <a:rPr sz="2800" i="1" spc="-4" dirty="0">
                <a:latin typeface="Calibri"/>
                <a:cs typeface="Calibri"/>
              </a:rPr>
              <a:t>don’t agree on the </a:t>
            </a:r>
            <a:r>
              <a:rPr sz="2800" i="1" spc="-19" dirty="0">
                <a:latin typeface="Calibri"/>
                <a:cs typeface="Calibri"/>
              </a:rPr>
              <a:t>state </a:t>
            </a:r>
            <a:r>
              <a:rPr sz="2800" i="1" spc="-4" dirty="0">
                <a:latin typeface="Calibri"/>
                <a:cs typeface="Calibri"/>
              </a:rPr>
              <a:t>of the board, </a:t>
            </a:r>
            <a:r>
              <a:rPr sz="2800" i="1" spc="-8" dirty="0">
                <a:latin typeface="Calibri"/>
                <a:cs typeface="Calibri"/>
              </a:rPr>
              <a:t>they can’t </a:t>
            </a:r>
            <a:r>
              <a:rPr sz="2800" i="1" spc="-4" dirty="0">
                <a:latin typeface="Calibri"/>
                <a:cs typeface="Calibri"/>
              </a:rPr>
              <a:t>play a</a:t>
            </a:r>
            <a:r>
              <a:rPr sz="2800" i="1" spc="68" dirty="0">
                <a:latin typeface="Calibri"/>
                <a:cs typeface="Calibri"/>
              </a:rPr>
              <a:t> </a:t>
            </a:r>
            <a:r>
              <a:rPr sz="2800" i="1" spc="-8" dirty="0">
                <a:latin typeface="Calibri"/>
                <a:cs typeface="Calibri"/>
              </a:rPr>
              <a:t>game!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19"/>
              </a:spcBef>
            </a:pPr>
            <a:endParaRPr sz="3200" dirty="0">
              <a:latin typeface="Times New Roman"/>
              <a:cs typeface="Times New Roman"/>
            </a:endParaRPr>
          </a:p>
          <a:p>
            <a:pPr marL="395764" indent="-386238">
              <a:buAutoNum type="arabicPeriod"/>
              <a:tabLst>
                <a:tab pos="395764" algn="l"/>
                <a:tab pos="396240" algn="l"/>
              </a:tabLst>
            </a:pPr>
            <a:r>
              <a:rPr sz="2800" spc="-4" dirty="0">
                <a:latin typeface="Calibri"/>
                <a:cs typeface="Calibri"/>
              </a:rPr>
              <a:t>Both </a:t>
            </a:r>
            <a:r>
              <a:rPr sz="2800" spc="-8" dirty="0">
                <a:latin typeface="Calibri"/>
                <a:cs typeface="Calibri"/>
              </a:rPr>
              <a:t>know </a:t>
            </a:r>
            <a:r>
              <a:rPr sz="2800" spc="-4" dirty="0">
                <a:latin typeface="Calibri"/>
                <a:cs typeface="Calibri"/>
              </a:rPr>
              <a:t>the </a:t>
            </a:r>
            <a:r>
              <a:rPr sz="2800" spc="-11" dirty="0">
                <a:latin typeface="Calibri"/>
                <a:cs typeface="Calibri"/>
              </a:rPr>
              <a:t>starting </a:t>
            </a:r>
            <a:r>
              <a:rPr sz="2800" spc="-8" dirty="0">
                <a:latin typeface="Calibri"/>
                <a:cs typeface="Calibri"/>
              </a:rPr>
              <a:t>positions </a:t>
            </a:r>
            <a:r>
              <a:rPr sz="2800" spc="-4" dirty="0">
                <a:latin typeface="Calibri"/>
                <a:cs typeface="Calibri"/>
              </a:rPr>
              <a:t>of the</a:t>
            </a:r>
            <a:r>
              <a:rPr sz="2800" spc="120" dirty="0">
                <a:latin typeface="Calibri"/>
                <a:cs typeface="Calibri"/>
              </a:rPr>
              <a:t> </a:t>
            </a:r>
            <a:r>
              <a:rPr sz="2800" spc="-11" dirty="0">
                <a:latin typeface="Calibri"/>
                <a:cs typeface="Calibri"/>
              </a:rPr>
              <a:t>board.</a:t>
            </a:r>
            <a:endParaRPr sz="2800" dirty="0">
              <a:latin typeface="Calibri"/>
              <a:cs typeface="Calibri"/>
            </a:endParaRPr>
          </a:p>
          <a:p>
            <a:pPr marL="395764" indent="-386238">
              <a:spcBef>
                <a:spcPts val="506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800" spc="-4" dirty="0">
                <a:latin typeface="Calibri"/>
                <a:cs typeface="Calibri"/>
              </a:rPr>
              <a:t>Both </a:t>
            </a:r>
            <a:r>
              <a:rPr sz="2800" spc="-8" dirty="0">
                <a:latin typeface="Calibri"/>
                <a:cs typeface="Calibri"/>
              </a:rPr>
              <a:t>know </a:t>
            </a:r>
            <a:r>
              <a:rPr sz="2800" spc="-4" dirty="0">
                <a:latin typeface="Calibri"/>
                <a:cs typeface="Calibri"/>
              </a:rPr>
              <a:t>the </a:t>
            </a:r>
            <a:r>
              <a:rPr sz="2800" spc="-8" dirty="0">
                <a:latin typeface="Calibri"/>
                <a:cs typeface="Calibri"/>
              </a:rPr>
              <a:t>sequence </a:t>
            </a:r>
            <a:r>
              <a:rPr sz="2800" spc="-4" dirty="0">
                <a:latin typeface="Calibri"/>
                <a:cs typeface="Calibri"/>
              </a:rPr>
              <a:t>of messages so</a:t>
            </a:r>
            <a:r>
              <a:rPr sz="2800" spc="83" dirty="0">
                <a:latin typeface="Calibri"/>
                <a:cs typeface="Calibri"/>
              </a:rPr>
              <a:t> </a:t>
            </a:r>
            <a:r>
              <a:rPr sz="2800" spc="-68" dirty="0">
                <a:latin typeface="Calibri"/>
                <a:cs typeface="Calibri"/>
              </a:rPr>
              <a:t>far.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72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Those </a:t>
            </a:r>
            <a:r>
              <a:rPr sz="2400" spc="-4" dirty="0">
                <a:latin typeface="Calibri"/>
                <a:cs typeface="Calibri"/>
              </a:rPr>
              <a:t>messages </a:t>
            </a:r>
            <a:r>
              <a:rPr sz="2400" spc="-15" dirty="0">
                <a:latin typeface="Calibri"/>
                <a:cs typeface="Calibri"/>
              </a:rPr>
              <a:t>make </a:t>
            </a:r>
            <a:r>
              <a:rPr sz="2400" spc="-4" dirty="0">
                <a:latin typeface="Calibri"/>
                <a:cs typeface="Calibri"/>
              </a:rPr>
              <a:t>up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4" dirty="0">
                <a:latin typeface="Calibri"/>
                <a:cs typeface="Calibri"/>
              </a:rPr>
              <a:t>transcript of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26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game.</a:t>
            </a:r>
            <a:endParaRPr sz="2400" dirty="0">
              <a:latin typeface="Calibri"/>
              <a:cs typeface="Calibri"/>
            </a:endParaRPr>
          </a:p>
          <a:p>
            <a:pPr marL="395764" indent="-386238">
              <a:spcBef>
                <a:spcPts val="484"/>
              </a:spcBef>
              <a:buAutoNum type="arabicPeriod"/>
              <a:tabLst>
                <a:tab pos="395764" algn="l"/>
                <a:tab pos="396240" algn="l"/>
              </a:tabLst>
            </a:pPr>
            <a:r>
              <a:rPr sz="2800" spc="-8" dirty="0">
                <a:latin typeface="Calibri"/>
                <a:cs typeface="Calibri"/>
              </a:rPr>
              <a:t>Thus, they can </a:t>
            </a:r>
            <a:r>
              <a:rPr sz="2800" spc="-11" dirty="0">
                <a:latin typeface="Calibri"/>
                <a:cs typeface="Calibri"/>
              </a:rPr>
              <a:t>reconstruct </a:t>
            </a:r>
            <a:r>
              <a:rPr sz="2800" spc="-4" dirty="0">
                <a:latin typeface="Calibri"/>
                <a:cs typeface="Calibri"/>
              </a:rPr>
              <a:t>the </a:t>
            </a:r>
            <a:r>
              <a:rPr sz="2800" spc="-23" dirty="0">
                <a:latin typeface="Calibri"/>
                <a:cs typeface="Calibri"/>
              </a:rPr>
              <a:t>state </a:t>
            </a:r>
            <a:r>
              <a:rPr sz="2800" spc="-4" dirty="0">
                <a:latin typeface="Calibri"/>
                <a:cs typeface="Calibri"/>
              </a:rPr>
              <a:t>of the</a:t>
            </a:r>
            <a:r>
              <a:rPr sz="2800" spc="109" dirty="0">
                <a:latin typeface="Calibri"/>
                <a:cs typeface="Calibri"/>
              </a:rPr>
              <a:t> </a:t>
            </a:r>
            <a:r>
              <a:rPr sz="2800" spc="-11" dirty="0">
                <a:latin typeface="Calibri"/>
                <a:cs typeface="Calibri"/>
              </a:rPr>
              <a:t>board.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8704" y="5562035"/>
            <a:ext cx="8227695" cy="378469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400" i="1" spc="-4" dirty="0">
                <a:solidFill>
                  <a:srgbClr val="FF0000"/>
                </a:solidFill>
                <a:latin typeface="Calibri"/>
                <a:cs typeface="Calibri"/>
              </a:rPr>
              <a:t>If we agree on </a:t>
            </a:r>
            <a:r>
              <a:rPr sz="2400" i="1" spc="-26" dirty="0">
                <a:solidFill>
                  <a:srgbClr val="FF0000"/>
                </a:solidFill>
                <a:latin typeface="Calibri"/>
                <a:cs typeface="Calibri"/>
              </a:rPr>
              <a:t>history, </a:t>
            </a:r>
            <a:r>
              <a:rPr sz="2400" i="1" spc="-4" dirty="0">
                <a:solidFill>
                  <a:srgbClr val="FF0000"/>
                </a:solidFill>
                <a:latin typeface="Calibri"/>
                <a:cs typeface="Calibri"/>
              </a:rPr>
              <a:t>we agree on the present </a:t>
            </a:r>
            <a:r>
              <a:rPr sz="2400" i="1" spc="-19" dirty="0">
                <a:solidFill>
                  <a:srgbClr val="FF0000"/>
                </a:solidFill>
                <a:latin typeface="Calibri"/>
                <a:cs typeface="Calibri"/>
              </a:rPr>
              <a:t>state </a:t>
            </a:r>
            <a:r>
              <a:rPr sz="2400" i="1" spc="-4" dirty="0">
                <a:solidFill>
                  <a:srgbClr val="FF0000"/>
                </a:solidFill>
                <a:latin typeface="Calibri"/>
                <a:cs typeface="Calibri"/>
              </a:rPr>
              <a:t>of the</a:t>
            </a:r>
            <a:r>
              <a:rPr sz="2400" i="1" spc="68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i="1" dirty="0">
                <a:solidFill>
                  <a:srgbClr val="FF0000"/>
                </a:solidFill>
                <a:latin typeface="Calibri"/>
                <a:cs typeface="Calibri"/>
              </a:rPr>
              <a:t>world!</a:t>
            </a:r>
            <a:endParaRPr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318"/>
      </p:ext>
    </p:extLst>
  </p:cSld>
  <p:clrMapOvr>
    <a:masterClrMapping/>
  </p:clrMapOvr>
  <p:transition spd="slow"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743200"/>
            <a:ext cx="8543925" cy="903536"/>
          </a:xfrm>
        </p:spPr>
        <p:txBody>
          <a:bodyPr/>
          <a:lstStyle/>
          <a:p>
            <a:pPr algn="ctr" rtl="0"/>
            <a:r>
              <a:rPr lang="en-US" cap="none" dirty="0"/>
              <a:t>Bitcoin: </a:t>
            </a:r>
            <a:br>
              <a:rPr lang="en-US" cap="none" dirty="0"/>
            </a:br>
            <a:r>
              <a:rPr lang="en-US" cap="none" dirty="0"/>
              <a:t>First Cryptocurrency with </a:t>
            </a:r>
            <a:r>
              <a:rPr lang="en-US" cap="none" dirty="0" err="1"/>
              <a:t>Blockchain</a:t>
            </a:r>
            <a:endParaRPr lang="en-US" cap="none" dirty="0"/>
          </a:p>
        </p:txBody>
      </p:sp>
    </p:spTree>
    <p:extLst>
      <p:ext uri="{BB962C8B-B14F-4D97-AF65-F5344CB8AC3E}">
        <p14:creationId xmlns:p14="http://schemas.microsoft.com/office/powerpoint/2010/main" val="1868249505"/>
      </p:ext>
    </p:extLst>
  </p:cSld>
  <p:clrMapOvr>
    <a:masterClrMapping/>
  </p:clrMapOvr>
  <p:transition spd="slow"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“What is Bitcoin” – Video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weusecoins.com</a:t>
            </a:r>
            <a:endParaRPr lang="en-US" dirty="0"/>
          </a:p>
        </p:txBody>
      </p:sp>
      <p:pic>
        <p:nvPicPr>
          <p:cNvPr id="4" name="Picture 3" descr="Screen Shot 2015-01-12 at 20.33.59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34" y="2209800"/>
            <a:ext cx="6442808" cy="405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12242"/>
      </p:ext>
    </p:extLst>
  </p:cSld>
  <p:clrMapOvr>
    <a:masterClrMapping/>
  </p:clrMapOvr>
  <p:transition spd="slow"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Bitcoin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A </a:t>
            </a:r>
            <a:r>
              <a:rPr lang="en-US" b="1" dirty="0"/>
              <a:t>protocol</a:t>
            </a:r>
            <a:r>
              <a:rPr lang="en-US" dirty="0"/>
              <a:t> that supports a decentralized, pseudo-anonymous, peer-to-peer digital currency</a:t>
            </a:r>
          </a:p>
          <a:p>
            <a:pPr>
              <a:lnSpc>
                <a:spcPct val="120000"/>
              </a:lnSpc>
            </a:pPr>
            <a:r>
              <a:rPr lang="en-US" dirty="0"/>
              <a:t>A </a:t>
            </a:r>
            <a:r>
              <a:rPr lang="en-US" b="1" dirty="0"/>
              <a:t>publicly</a:t>
            </a:r>
            <a:r>
              <a:rPr lang="en-US" dirty="0"/>
              <a:t> disclosed linked </a:t>
            </a:r>
            <a:r>
              <a:rPr lang="en-US" b="1" dirty="0"/>
              <a:t>ledger</a:t>
            </a:r>
            <a:r>
              <a:rPr lang="en-US" dirty="0"/>
              <a:t> of transactions stored in a </a:t>
            </a:r>
            <a:r>
              <a:rPr lang="en-US" dirty="0" err="1"/>
              <a:t>blockchain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A </a:t>
            </a:r>
            <a:r>
              <a:rPr lang="en-US" b="1" dirty="0"/>
              <a:t>reward</a:t>
            </a:r>
            <a:r>
              <a:rPr lang="en-US" dirty="0"/>
              <a:t> driven system for achieving </a:t>
            </a:r>
            <a:r>
              <a:rPr lang="en-US" b="1" dirty="0"/>
              <a:t>consensus</a:t>
            </a:r>
            <a:r>
              <a:rPr lang="en-US" dirty="0"/>
              <a:t> (mining) based on “Proofs of Work” for helping to secure the network</a:t>
            </a:r>
          </a:p>
          <a:p>
            <a:pPr>
              <a:lnSpc>
                <a:spcPct val="120000"/>
              </a:lnSpc>
            </a:pPr>
            <a:r>
              <a:rPr lang="en-US" dirty="0"/>
              <a:t>A “scare token” economy with an eventual cap of about 21M bitcoins (currently about 18.8M bitcoins are mined)</a:t>
            </a:r>
          </a:p>
          <a:p>
            <a:pPr>
              <a:lnSpc>
                <a:spcPct val="120000"/>
              </a:lnSpc>
            </a:pPr>
            <a:r>
              <a:rPr lang="en-US" dirty="0">
                <a:hlinkClick r:id="rId2"/>
              </a:rPr>
              <a:t>https://bitcoin.org/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34664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of Bitcoin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Essentially it’s “deflationary” – the reward is cut in half every four years (or about 21,000 blocks), and tokens can be irrevocably destroyed</a:t>
            </a:r>
          </a:p>
          <a:p>
            <a:pPr>
              <a:lnSpc>
                <a:spcPct val="120000"/>
              </a:lnSpc>
            </a:pPr>
            <a:r>
              <a:rPr lang="en-US" dirty="0"/>
              <a:t>Nominal transaction fee’s paid to the network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Same cost to send $.01 as $1,000,000</a:t>
            </a:r>
          </a:p>
          <a:p>
            <a:pPr>
              <a:lnSpc>
                <a:spcPct val="120000"/>
              </a:lnSpc>
            </a:pPr>
            <a:r>
              <a:rPr lang="en-US" dirty="0"/>
              <a:t>Consensus driven – no central authority</a:t>
            </a:r>
          </a:p>
          <a:p>
            <a:pPr>
              <a:lnSpc>
                <a:spcPct val="120000"/>
              </a:lnSpc>
            </a:pPr>
            <a:r>
              <a:rPr lang="en-US" dirty="0"/>
              <a:t>Counterfeit resilient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Cannot add coins arbitrarily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Cannot be double-spent</a:t>
            </a:r>
          </a:p>
          <a:p>
            <a:pPr>
              <a:lnSpc>
                <a:spcPct val="120000"/>
              </a:lnSpc>
            </a:pPr>
            <a:r>
              <a:rPr lang="en-US" dirty="0"/>
              <a:t>Non-repudiation – aka “gone baby gone” – no recourse and no one to appeal to return sent tokens</a:t>
            </a:r>
          </a:p>
        </p:txBody>
      </p:sp>
    </p:spTree>
    <p:extLst>
      <p:ext uri="{BB962C8B-B14F-4D97-AF65-F5344CB8AC3E}">
        <p14:creationId xmlns:p14="http://schemas.microsoft.com/office/powerpoint/2010/main" val="42598921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Did It Start?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9220200" cy="50292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“Satoshi </a:t>
            </a:r>
            <a:r>
              <a:rPr lang="en-US" dirty="0" err="1"/>
              <a:t>Nakamoto</a:t>
            </a:r>
            <a:r>
              <a:rPr lang="en-US" dirty="0"/>
              <a:t>” created the reference implementation that began with a Genesis Block of 50 coins</a:t>
            </a:r>
          </a:p>
          <a:p>
            <a:pPr>
              <a:lnSpc>
                <a:spcPct val="120000"/>
              </a:lnSpc>
            </a:pPr>
            <a:r>
              <a:rPr lang="en-US" b="1" dirty="0"/>
              <a:t>2008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August 18		</a:t>
            </a:r>
            <a:r>
              <a:rPr lang="en-US" dirty="0"/>
              <a:t>Domain name "bitcoin.org" registered.	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October 31		</a:t>
            </a:r>
            <a:r>
              <a:rPr lang="en-US" dirty="0"/>
              <a:t>Bitcoin design paper published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November 09		</a:t>
            </a:r>
            <a:r>
              <a:rPr lang="en-US" dirty="0"/>
              <a:t>Bitcoin project registered at SourceForge.net	</a:t>
            </a:r>
          </a:p>
          <a:p>
            <a:pPr>
              <a:lnSpc>
                <a:spcPct val="120000"/>
              </a:lnSpc>
            </a:pPr>
            <a:r>
              <a:rPr lang="en-US" b="1" dirty="0"/>
              <a:t>2009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January 3	</a:t>
            </a:r>
            <a:r>
              <a:rPr lang="en-US" dirty="0"/>
              <a:t>Genesis block established at 18:15:05 GMT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January 9	</a:t>
            </a:r>
            <a:r>
              <a:rPr lang="en-US" dirty="0"/>
              <a:t>Bitcoin v0.1 released and announced on the 					cryptography mailing list</a:t>
            </a:r>
          </a:p>
          <a:p>
            <a:pPr lvl="1">
              <a:lnSpc>
                <a:spcPct val="120000"/>
              </a:lnSpc>
            </a:pPr>
            <a:r>
              <a:rPr lang="en-US" b="1" dirty="0"/>
              <a:t>January 12	</a:t>
            </a:r>
            <a:r>
              <a:rPr lang="en-US" dirty="0"/>
              <a:t>First Bitcoin transaction, in block 170 from Satoshi to 			Hal Finney</a:t>
            </a:r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015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It Matter? (in 2019)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8448" y="1600200"/>
            <a:ext cx="8610600" cy="4800600"/>
          </a:xfrm>
        </p:spPr>
        <p:txBody>
          <a:bodyPr/>
          <a:lstStyle/>
          <a:p>
            <a:pPr marL="114300" indent="0" algn="ctr">
              <a:buNone/>
            </a:pPr>
            <a:r>
              <a:rPr lang="en-US" sz="3600" dirty="0"/>
              <a:t>220 Billion Dollar Market Cap in 2019</a:t>
            </a:r>
          </a:p>
          <a:p>
            <a:pPr marL="114300" indent="0">
              <a:buNone/>
            </a:pPr>
            <a:endParaRPr lang="en-US" sz="1400" dirty="0"/>
          </a:p>
          <a:p>
            <a:pPr marL="114300" indent="0">
              <a:buNone/>
            </a:pPr>
            <a:r>
              <a:rPr lang="en-US" dirty="0">
                <a:hlinkClick r:id="rId3"/>
              </a:rPr>
              <a:t>http://coinmarketcap.com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229524" y="3505200"/>
          <a:ext cx="9446952" cy="2046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18793440" imgH="4075920" progId="">
                  <p:embed/>
                </p:oleObj>
              </mc:Choice>
              <mc:Fallback>
                <p:oleObj r:id="rId4" imgW="18793440" imgH="4075920" progId="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9524" y="3505200"/>
                        <a:ext cx="9446952" cy="20460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C3EEEFBE-8529-4B3C-9384-BDD8BB6F67C3}"/>
              </a:ext>
            </a:extLst>
          </p:cNvPr>
          <p:cNvSpPr/>
          <p:nvPr/>
        </p:nvSpPr>
        <p:spPr bwMode="auto">
          <a:xfrm>
            <a:off x="2514600" y="3802963"/>
            <a:ext cx="1143000" cy="1741282"/>
          </a:xfrm>
          <a:prstGeom prst="rect">
            <a:avLst/>
          </a:prstGeom>
          <a:noFill/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FBD019-AD08-4089-9337-99D4EDE4B700}"/>
              </a:ext>
            </a:extLst>
          </p:cNvPr>
          <p:cNvCxnSpPr>
            <a:cxnSpLocks/>
          </p:cNvCxnSpPr>
          <p:nvPr/>
        </p:nvCxnSpPr>
        <p:spPr bwMode="auto">
          <a:xfrm>
            <a:off x="2590800" y="4437393"/>
            <a:ext cx="990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505B046-9B81-401B-ADAD-B2E0D58DD38F}"/>
              </a:ext>
            </a:extLst>
          </p:cNvPr>
          <p:cNvSpPr/>
          <p:nvPr/>
        </p:nvSpPr>
        <p:spPr bwMode="auto">
          <a:xfrm>
            <a:off x="3657600" y="4191000"/>
            <a:ext cx="685800" cy="246342"/>
          </a:xfrm>
          <a:prstGeom prst="round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512307"/>
      </p:ext>
    </p:extLst>
  </p:cSld>
  <p:clrMapOvr>
    <a:masterClrMapping/>
  </p:clrMapOvr>
  <p:transition spd="slow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It Matter? (in 2020)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8448" y="1600200"/>
            <a:ext cx="8610600" cy="4800600"/>
          </a:xfrm>
        </p:spPr>
        <p:txBody>
          <a:bodyPr/>
          <a:lstStyle/>
          <a:p>
            <a:pPr marL="114300" indent="0" algn="ctr">
              <a:buNone/>
            </a:pPr>
            <a:r>
              <a:rPr lang="en-US" sz="3600" dirty="0"/>
              <a:t>440 Billion Dollar Market Cap in 2020.</a:t>
            </a:r>
          </a:p>
          <a:p>
            <a:pPr marL="114300" indent="0">
              <a:buNone/>
            </a:pPr>
            <a:r>
              <a:rPr lang="en-US" dirty="0">
                <a:hlinkClick r:id="rId2"/>
              </a:rPr>
              <a:t>http://coinmarketcap.com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9ED81E-A4EA-479F-8A7C-24D6FDCB4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93" y="3424719"/>
            <a:ext cx="9906000" cy="295431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9F31B39-B921-48B9-AE0E-0353F99BA5B5}"/>
              </a:ext>
            </a:extLst>
          </p:cNvPr>
          <p:cNvSpPr/>
          <p:nvPr/>
        </p:nvSpPr>
        <p:spPr bwMode="auto">
          <a:xfrm>
            <a:off x="4495800" y="3810000"/>
            <a:ext cx="1143000" cy="2438400"/>
          </a:xfrm>
          <a:prstGeom prst="rect">
            <a:avLst/>
          </a:prstGeom>
          <a:noFill/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C6F9455-D5CB-442E-B017-5D42A52CC38B}"/>
              </a:ext>
            </a:extLst>
          </p:cNvPr>
          <p:cNvCxnSpPr/>
          <p:nvPr/>
        </p:nvCxnSpPr>
        <p:spPr bwMode="auto">
          <a:xfrm>
            <a:off x="4572000" y="4444430"/>
            <a:ext cx="9144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DB4B3D1-1E43-41A4-B5EA-3A399E6AE8A7}"/>
              </a:ext>
            </a:extLst>
          </p:cNvPr>
          <p:cNvSpPr/>
          <p:nvPr/>
        </p:nvSpPr>
        <p:spPr bwMode="auto">
          <a:xfrm>
            <a:off x="2438400" y="4246418"/>
            <a:ext cx="685800" cy="304800"/>
          </a:xfrm>
          <a:prstGeom prst="round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898569"/>
      </p:ext>
    </p:extLst>
  </p:cSld>
  <p:clrMapOvr>
    <a:masterClrMapping/>
  </p:clrMapOvr>
  <p:transition spd="slow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8B53D6-9D99-44E8-BBB3-0F2F55682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64" y="3177540"/>
            <a:ext cx="9906000" cy="3070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It Matter? (in 2021 now)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62100"/>
            <a:ext cx="9296400" cy="4800600"/>
          </a:xfrm>
        </p:spPr>
        <p:txBody>
          <a:bodyPr/>
          <a:lstStyle/>
          <a:p>
            <a:pPr marL="114300" indent="0" algn="ctr">
              <a:buNone/>
            </a:pPr>
            <a:r>
              <a:rPr lang="en-US" sz="3600" dirty="0"/>
              <a:t>2.83 Trillion Dollar Market Cap in 2021!</a:t>
            </a:r>
          </a:p>
          <a:p>
            <a:pPr marL="114300" indent="0">
              <a:buNone/>
            </a:pPr>
            <a:r>
              <a:rPr lang="en-US" dirty="0">
                <a:hlinkClick r:id="rId3"/>
              </a:rPr>
              <a:t>http://coinmarketcap.com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F31B39-B921-48B9-AE0E-0353F99BA5B5}"/>
              </a:ext>
            </a:extLst>
          </p:cNvPr>
          <p:cNvSpPr/>
          <p:nvPr/>
        </p:nvSpPr>
        <p:spPr bwMode="auto">
          <a:xfrm>
            <a:off x="4343400" y="3962400"/>
            <a:ext cx="1295400" cy="2438400"/>
          </a:xfrm>
          <a:prstGeom prst="rect">
            <a:avLst/>
          </a:prstGeom>
          <a:noFill/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C6F9455-D5CB-442E-B017-5D42A52CC38B}"/>
              </a:ext>
            </a:extLst>
          </p:cNvPr>
          <p:cNvCxnSpPr/>
          <p:nvPr/>
        </p:nvCxnSpPr>
        <p:spPr bwMode="auto">
          <a:xfrm>
            <a:off x="4572000" y="4444430"/>
            <a:ext cx="9144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723DE65-1BC5-4275-AB24-95063C4E2738}"/>
              </a:ext>
            </a:extLst>
          </p:cNvPr>
          <p:cNvSpPr/>
          <p:nvPr/>
        </p:nvSpPr>
        <p:spPr bwMode="auto">
          <a:xfrm>
            <a:off x="2438400" y="4114800"/>
            <a:ext cx="762000" cy="329630"/>
          </a:xfrm>
          <a:prstGeom prst="round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solidFill>
                  <a:srgbClr val="0000FF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165706"/>
      </p:ext>
    </p:extLst>
  </p:cSld>
  <p:clrMapOvr>
    <a:masterClrMapping/>
  </p:clrMapOvr>
  <p:transition spd="slow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Decentralized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The “digital wallet” operates in a peer to peer mode </a:t>
            </a:r>
          </a:p>
          <a:p>
            <a:pPr>
              <a:lnSpc>
                <a:spcPct val="120000"/>
              </a:lnSpc>
            </a:pPr>
            <a:r>
              <a:rPr lang="en-US" dirty="0"/>
              <a:t>When it starts it bootstraps to find other wallets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Over 68M wallets now (34% active users)</a:t>
            </a:r>
          </a:p>
          <a:p>
            <a:pPr>
              <a:lnSpc>
                <a:spcPct val="120000"/>
              </a:lnSpc>
            </a:pPr>
            <a:r>
              <a:rPr lang="en-US" dirty="0"/>
              <a:t>The wallet will synchronize with the network by downloading ALL of the transactions starting from the GENESIS block if necessary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709,180 blocks mined as of November 11, 2021.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Over 360 GB transactions. (Blockchain size)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hlinkClick r:id="rId3"/>
              </a:rPr>
              <a:t>https://bitinfocharts.com/bitcoin/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Using a “gossip protocol” the wallets share all transaction information with their peers </a:t>
            </a:r>
            <a:r>
              <a:rPr lang="en-US" dirty="0">
                <a:hlinkClick r:id="rId4"/>
              </a:rPr>
              <a:t>http://en.wikipedia.org/wiki/Gossip_protocol</a:t>
            </a:r>
            <a:endParaRPr lang="en-US" dirty="0"/>
          </a:p>
          <a:p>
            <a:pPr>
              <a:lnSpc>
                <a:spcPct val="12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0793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Coins Flow from Inputs to Outputs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398" r="1398"/>
          <a:stretch>
            <a:fillRect/>
          </a:stretch>
        </p:blipFill>
        <p:spPr>
          <a:xfrm>
            <a:off x="1714322" y="2867322"/>
            <a:ext cx="5608695" cy="3533478"/>
          </a:xfrm>
        </p:spPr>
      </p:pic>
      <p:sp>
        <p:nvSpPr>
          <p:cNvPr id="5" name="TextBox 4"/>
          <p:cNvSpPr txBox="1"/>
          <p:nvPr/>
        </p:nvSpPr>
        <p:spPr>
          <a:xfrm>
            <a:off x="631125" y="1666993"/>
            <a:ext cx="7827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coin owner transfers coins by digitally signing a hash digest of the previous transaction and the public key of the next owner. This signature is then appended to the end of the coin.</a:t>
            </a:r>
          </a:p>
        </p:txBody>
      </p:sp>
    </p:spTree>
    <p:extLst>
      <p:ext uri="{BB962C8B-B14F-4D97-AF65-F5344CB8AC3E}">
        <p14:creationId xmlns:p14="http://schemas.microsoft.com/office/powerpoint/2010/main" val="3867033607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19400"/>
            <a:ext cx="8543925" cy="903536"/>
          </a:xfrm>
        </p:spPr>
        <p:txBody>
          <a:bodyPr/>
          <a:lstStyle/>
          <a:p>
            <a:pPr algn="ctr" rtl="0"/>
            <a:r>
              <a:rPr lang="en-US" cap="none" dirty="0" err="1"/>
              <a:t>Blockchain</a:t>
            </a:r>
            <a:r>
              <a:rPr lang="en-US" cap="none" dirty="0"/>
              <a:t> Overview</a:t>
            </a:r>
          </a:p>
        </p:txBody>
      </p:sp>
    </p:spTree>
    <p:extLst>
      <p:ext uri="{BB962C8B-B14F-4D97-AF65-F5344CB8AC3E}">
        <p14:creationId xmlns:p14="http://schemas.microsoft.com/office/powerpoint/2010/main" val="2877376007"/>
      </p:ext>
    </p:extLst>
  </p:cSld>
  <p:clrMapOvr>
    <a:masterClrMapping/>
  </p:clrMapOvr>
  <p:transition spd="slow">
    <p:wipe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Ledger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Every </a:t>
            </a:r>
            <a:r>
              <a:rPr lang="en-US" i="1" dirty="0"/>
              <a:t>viable</a:t>
            </a:r>
            <a:r>
              <a:rPr lang="en-US" dirty="0"/>
              <a:t> transaction is stored in a public ledger</a:t>
            </a:r>
          </a:p>
          <a:p>
            <a:r>
              <a:rPr lang="en-US" dirty="0"/>
              <a:t>Transactions are placed in blocks, which are linked by SHA256 hashes. </a:t>
            </a:r>
          </a:p>
          <a:p>
            <a:r>
              <a:rPr lang="en-US" dirty="0">
                <a:hlinkClick r:id="rId2"/>
              </a:rPr>
              <a:t>https://blockchain.info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924" y="4513741"/>
            <a:ext cx="5181600" cy="132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36441"/>
      </p:ext>
    </p:extLst>
  </p:cSld>
  <p:clrMapOvr>
    <a:masterClrMapping/>
  </p:clrMapOvr>
  <p:transition spd="slow"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Arriving at Consensus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738" y="1524000"/>
            <a:ext cx="8729662" cy="28194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Although the accepted chain can be considered a list, the block chain is best represented with a tree.</a:t>
            </a:r>
          </a:p>
          <a:p>
            <a:r>
              <a:rPr lang="en-US" dirty="0"/>
              <a:t>The longest path represents the accepted chain.</a:t>
            </a:r>
          </a:p>
          <a:p>
            <a:r>
              <a:rPr lang="en-US" dirty="0"/>
              <a:t>A participant choosing to extend an existing path in the block chain indicates a vote towards consensus on that path. The longer the path, the more computation was expended building it.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4191000"/>
            <a:ext cx="5046482" cy="192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90864"/>
      </p:ext>
    </p:extLst>
  </p:cSld>
  <p:clrMapOvr>
    <a:masterClrMapping/>
  </p:clrMapOvr>
  <p:transition spd="slow"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The Payout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738" y="1524000"/>
            <a:ext cx="9034462" cy="4876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The node that finds the best solution to the challenge is provisionally granted a reward </a:t>
            </a:r>
          </a:p>
          <a:p>
            <a:pPr>
              <a:lnSpc>
                <a:spcPct val="120000"/>
              </a:lnSpc>
            </a:pPr>
            <a:r>
              <a:rPr lang="en-US" dirty="0"/>
              <a:t>Originally in Bitcoin it was 50 new coins</a:t>
            </a:r>
          </a:p>
          <a:p>
            <a:pPr>
              <a:lnSpc>
                <a:spcPct val="120000"/>
              </a:lnSpc>
            </a:pPr>
            <a:r>
              <a:rPr lang="en-US" dirty="0"/>
              <a:t>Competing solutions are evaluated based on which node offers the higher number of transactions included in the candidate block as well as the level of over-satisfying the difficulty.</a:t>
            </a:r>
          </a:p>
          <a:p>
            <a:pPr>
              <a:lnSpc>
                <a:spcPct val="120000"/>
              </a:lnSpc>
            </a:pPr>
            <a:r>
              <a:rPr lang="en-US" dirty="0"/>
              <a:t>For example, if two nodes offer a solution to the challenge and both have the same number of transactions, the reward will go to the node that found a NONCE that beat the challenge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E.G. Find a hash that begins with 4 zeros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node that supplies a hash that has 5 zeros beats the node that only finds the minimum</a:t>
            </a:r>
          </a:p>
          <a:p>
            <a:pPr marL="114300" indent="0">
              <a:lnSpc>
                <a:spcPct val="12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6084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 Confirmation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738" y="1371600"/>
            <a:ext cx="8805862" cy="49530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Having a transaction provisionally accepted into a candidate block signals that the network has verified that the inputs were viable</a:t>
            </a:r>
          </a:p>
          <a:p>
            <a:pPr>
              <a:lnSpc>
                <a:spcPct val="120000"/>
              </a:lnSpc>
            </a:pPr>
            <a:r>
              <a:rPr lang="en-US" dirty="0"/>
              <a:t>Every new block accepted into the chain after the transaction was accepted is considered a confirmation</a:t>
            </a:r>
          </a:p>
          <a:p>
            <a:pPr>
              <a:lnSpc>
                <a:spcPct val="120000"/>
              </a:lnSpc>
            </a:pPr>
            <a:r>
              <a:rPr lang="en-US" dirty="0"/>
              <a:t>Coins are not considered mature until there have been 6 confirmations (basically an hour assuming a 10 minute block cadence)</a:t>
            </a:r>
          </a:p>
          <a:p>
            <a:pPr>
              <a:lnSpc>
                <a:spcPct val="120000"/>
              </a:lnSpc>
            </a:pPr>
            <a:r>
              <a:rPr lang="en-US" dirty="0"/>
              <a:t>New Coins created by the mining process are not valid until about 120 confirmations</a:t>
            </a:r>
          </a:p>
          <a:p>
            <a:pPr>
              <a:lnSpc>
                <a:spcPct val="120000"/>
              </a:lnSpc>
            </a:pPr>
            <a:r>
              <a:rPr lang="en-US" dirty="0"/>
              <a:t>This is to assure that a node with more than 51% of the total hash-power does not pull off fraudulent transactions</a:t>
            </a:r>
          </a:p>
          <a:p>
            <a:pPr>
              <a:lnSpc>
                <a:spcPct val="120000"/>
              </a:lnSpc>
            </a:pPr>
            <a:r>
              <a:rPr lang="en-US" dirty="0"/>
              <a:t>Bitcoins data are encrypted, but are viewable to the public, e.g. </a:t>
            </a:r>
            <a:r>
              <a:rPr lang="en-US" dirty="0">
                <a:hlinkClick r:id="rId2"/>
              </a:rPr>
              <a:t>https://btc.com/</a:t>
            </a:r>
            <a:endParaRPr lang="en-US" dirty="0"/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935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Content Placeholder 1"/>
          <p:cNvSpPr>
            <a:spLocks noGrp="1"/>
          </p:cNvSpPr>
          <p:nvPr>
            <p:ph idx="1"/>
          </p:nvPr>
        </p:nvSpPr>
        <p:spPr>
          <a:xfrm>
            <a:off x="838200" y="1600200"/>
            <a:ext cx="8534400" cy="4783138"/>
          </a:xfrm>
        </p:spPr>
        <p:txBody>
          <a:bodyPr>
            <a:normAutofit/>
          </a:bodyPr>
          <a:lstStyle/>
          <a:p>
            <a:pPr marL="347472">
              <a:defRPr/>
            </a:pPr>
            <a:r>
              <a:rPr lang="en-US" altLang="en-US" sz="2800" dirty="0"/>
              <a:t>An area of heavy criticism has to do with the vast amounts of energy necessary to process and store transactions, especially as the use of blockchain technology increases</a:t>
            </a:r>
          </a:p>
          <a:p>
            <a:pPr marL="347472">
              <a:defRPr/>
            </a:pPr>
            <a:r>
              <a:rPr lang="en-US" sz="2800" dirty="0"/>
              <a:t>The Bitcoin blockchain network’s miners are attempting 450 thousand trillion solutions per second in efforts to validate transactions, using substantial amounts of computer power</a:t>
            </a:r>
          </a:p>
          <a:p>
            <a:pPr marL="347472">
              <a:defRPr/>
            </a:pPr>
            <a:r>
              <a:rPr lang="en-US" sz="2800" dirty="0"/>
              <a:t>Wasted resources: Mining Bitcoin wastes huge amounts of energy ($15million/day) for Consensus</a:t>
            </a:r>
            <a:endParaRPr lang="en-US" altLang="en-US" sz="2800" dirty="0"/>
          </a:p>
        </p:txBody>
      </p:sp>
      <p:sp>
        <p:nvSpPr>
          <p:cNvPr id="6656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Energy Consumption</a:t>
            </a:r>
          </a:p>
        </p:txBody>
      </p:sp>
      <p:sp>
        <p:nvSpPr>
          <p:cNvPr id="66564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457200" y="6459539"/>
            <a:ext cx="3124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900">
                <a:solidFill>
                  <a:srgbClr val="AAAAAA"/>
                </a:solidFill>
                <a:cs typeface="Arial" panose="020B0604020202020204" pitchFamily="34" charset="0"/>
              </a:rPr>
              <a:t>© Elliott Davis Decosimo, LLC © Elliott Davis Decosimo, PLLC </a:t>
            </a:r>
          </a:p>
        </p:txBody>
      </p:sp>
    </p:spTree>
    <p:extLst>
      <p:ext uri="{BB962C8B-B14F-4D97-AF65-F5344CB8AC3E}">
        <p14:creationId xmlns:p14="http://schemas.microsoft.com/office/powerpoint/2010/main" val="13766431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83204" y="381000"/>
            <a:ext cx="4417696" cy="625652"/>
          </a:xfrm>
          <a:prstGeom prst="rect">
            <a:avLst/>
          </a:prstGeom>
        </p:spPr>
        <p:txBody>
          <a:bodyPr vert="horz" wrap="square" lIns="0" tIns="10001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9"/>
              </a:spcBef>
            </a:pPr>
            <a:r>
              <a:rPr sz="4000" spc="-11" dirty="0"/>
              <a:t>Incentive</a:t>
            </a:r>
            <a:r>
              <a:rPr sz="4000" spc="-38" dirty="0"/>
              <a:t> </a:t>
            </a:r>
            <a:r>
              <a:rPr lang="en-US" sz="4000" dirty="0"/>
              <a:t>D</a:t>
            </a:r>
            <a:r>
              <a:rPr sz="4000" dirty="0"/>
              <a:t>esign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09600" y="1524000"/>
            <a:ext cx="9220200" cy="4958889"/>
          </a:xfrm>
          <a:prstGeom prst="rect">
            <a:avLst/>
          </a:prstGeom>
        </p:spPr>
        <p:txBody>
          <a:bodyPr vert="horz" wrap="square" lIns="0" tIns="36671" rIns="0" bIns="0" rtlCol="0">
            <a:spAutoFit/>
          </a:bodyPr>
          <a:lstStyle/>
          <a:p>
            <a:pPr marL="180975" indent="-171450">
              <a:spcBef>
                <a:spcPts val="289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4" dirty="0">
                <a:latin typeface="Calibri"/>
                <a:cs typeface="Calibri"/>
              </a:rPr>
              <a:t>The </a:t>
            </a:r>
            <a:r>
              <a:rPr sz="2800" spc="-11" dirty="0">
                <a:latin typeface="Calibri"/>
                <a:cs typeface="Calibri"/>
              </a:rPr>
              <a:t>real </a:t>
            </a:r>
            <a:r>
              <a:rPr sz="2800" spc="-8" dirty="0">
                <a:latin typeface="Calibri"/>
                <a:cs typeface="Calibri"/>
              </a:rPr>
              <a:t>genius </a:t>
            </a:r>
            <a:r>
              <a:rPr sz="2800" spc="-4" dirty="0">
                <a:latin typeface="Calibri"/>
                <a:cs typeface="Calibri"/>
              </a:rPr>
              <a:t>in </a:t>
            </a:r>
            <a:r>
              <a:rPr sz="2800" spc="-26" dirty="0">
                <a:latin typeface="Calibri"/>
                <a:cs typeface="Calibri"/>
              </a:rPr>
              <a:t>Bitcoin’s </a:t>
            </a:r>
            <a:r>
              <a:rPr sz="2800" spc="-8" dirty="0">
                <a:latin typeface="Calibri"/>
                <a:cs typeface="Calibri"/>
              </a:rPr>
              <a:t>design </a:t>
            </a:r>
            <a:r>
              <a:rPr sz="2800" spc="-4" dirty="0">
                <a:latin typeface="Calibri"/>
                <a:cs typeface="Calibri"/>
              </a:rPr>
              <a:t>is the </a:t>
            </a:r>
            <a:r>
              <a:rPr sz="2800" spc="-23" dirty="0">
                <a:latin typeface="Calibri"/>
                <a:cs typeface="Calibri"/>
              </a:rPr>
              <a:t>way </a:t>
            </a:r>
            <a:r>
              <a:rPr sz="2800" spc="-8" dirty="0">
                <a:latin typeface="Calibri"/>
                <a:cs typeface="Calibri"/>
              </a:rPr>
              <a:t>incentives </a:t>
            </a:r>
            <a:r>
              <a:rPr sz="2800" spc="-11" dirty="0">
                <a:latin typeface="Calibri"/>
                <a:cs typeface="Calibri"/>
              </a:rPr>
              <a:t>are</a:t>
            </a:r>
            <a:r>
              <a:rPr sz="2800" spc="191" dirty="0">
                <a:latin typeface="Calibri"/>
                <a:cs typeface="Calibri"/>
              </a:rPr>
              <a:t> </a:t>
            </a:r>
            <a:r>
              <a:rPr sz="2800" spc="-4" dirty="0">
                <a:latin typeface="Calibri"/>
                <a:cs typeface="Calibri"/>
              </a:rPr>
              <a:t>aligned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84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Untrusted, </a:t>
            </a:r>
            <a:r>
              <a:rPr sz="2400" spc="-11" dirty="0">
                <a:latin typeface="Calibri"/>
                <a:cs typeface="Calibri"/>
              </a:rPr>
              <a:t>self-interested </a:t>
            </a:r>
            <a:r>
              <a:rPr sz="2400" spc="-4" dirty="0">
                <a:latin typeface="Calibri"/>
                <a:cs typeface="Calibri"/>
              </a:rPr>
              <a:t>miners </a:t>
            </a:r>
            <a:r>
              <a:rPr sz="2400" spc="-15" dirty="0">
                <a:latin typeface="Calibri"/>
                <a:cs typeface="Calibri"/>
              </a:rPr>
              <a:t>keep </a:t>
            </a:r>
            <a:r>
              <a:rPr sz="2400" dirty="0">
                <a:latin typeface="Calibri"/>
                <a:cs typeface="Calibri"/>
              </a:rPr>
              <a:t>the </a:t>
            </a:r>
            <a:r>
              <a:rPr sz="2400" spc="-19" dirty="0">
                <a:latin typeface="Calibri"/>
                <a:cs typeface="Calibri"/>
              </a:rPr>
              <a:t>system</a:t>
            </a:r>
            <a:r>
              <a:rPr sz="2400" spc="-4" dirty="0">
                <a:latin typeface="Calibri"/>
                <a:cs typeface="Calibri"/>
              </a:rPr>
              <a:t> </a:t>
            </a:r>
            <a:r>
              <a:rPr sz="2400" spc="-8" dirty="0">
                <a:latin typeface="Calibri"/>
                <a:cs typeface="Calibri"/>
              </a:rPr>
              <a:t>working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164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They </a:t>
            </a:r>
            <a:r>
              <a:rPr sz="2400" spc="-15" dirty="0">
                <a:latin typeface="Calibri"/>
                <a:cs typeface="Calibri"/>
              </a:rPr>
              <a:t>have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4" dirty="0">
                <a:latin typeface="Calibri"/>
                <a:cs typeface="Calibri"/>
              </a:rPr>
              <a:t>big </a:t>
            </a:r>
            <a:r>
              <a:rPr sz="2400" spc="-8" dirty="0">
                <a:latin typeface="Calibri"/>
                <a:cs typeface="Calibri"/>
              </a:rPr>
              <a:t>incentive </a:t>
            </a:r>
            <a:r>
              <a:rPr sz="2400" spc="-11" dirty="0">
                <a:latin typeface="Calibri"/>
                <a:cs typeface="Calibri"/>
              </a:rPr>
              <a:t>to follow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protocol</a:t>
            </a:r>
            <a:endParaRPr sz="2400" dirty="0">
              <a:latin typeface="Calibri"/>
              <a:cs typeface="Calibri"/>
            </a:endParaRPr>
          </a:p>
          <a:p>
            <a:pPr marL="523875" lvl="1" indent="-171450">
              <a:spcBef>
                <a:spcPts val="150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8" dirty="0">
                <a:latin typeface="Calibri"/>
                <a:cs typeface="Calibri"/>
              </a:rPr>
              <a:t>They </a:t>
            </a:r>
            <a:r>
              <a:rPr sz="2400" spc="-15" dirty="0">
                <a:latin typeface="Calibri"/>
                <a:cs typeface="Calibri"/>
              </a:rPr>
              <a:t>have </a:t>
            </a:r>
            <a:r>
              <a:rPr sz="2400" spc="-8" dirty="0">
                <a:latin typeface="Calibri"/>
                <a:cs typeface="Calibri"/>
              </a:rPr>
              <a:t>substantial capital </a:t>
            </a:r>
            <a:r>
              <a:rPr sz="2400" spc="-11" dirty="0">
                <a:latin typeface="Calibri"/>
                <a:cs typeface="Calibri"/>
              </a:rPr>
              <a:t>invested </a:t>
            </a:r>
            <a:r>
              <a:rPr sz="2400" dirty="0">
                <a:latin typeface="Calibri"/>
                <a:cs typeface="Calibri"/>
              </a:rPr>
              <a:t>in </a:t>
            </a:r>
            <a:r>
              <a:rPr sz="2400" spc="-8" dirty="0">
                <a:latin typeface="Calibri"/>
                <a:cs typeface="Calibri"/>
              </a:rPr>
              <a:t>Bitcoin, </a:t>
            </a:r>
            <a:r>
              <a:rPr sz="2400" spc="-4" dirty="0">
                <a:latin typeface="Calibri"/>
                <a:cs typeface="Calibri"/>
              </a:rPr>
              <a:t>so they </a:t>
            </a:r>
            <a:r>
              <a:rPr sz="2400" dirty="0">
                <a:latin typeface="Calibri"/>
                <a:cs typeface="Calibri"/>
              </a:rPr>
              <a:t>also </a:t>
            </a:r>
            <a:r>
              <a:rPr sz="2400" spc="-15" dirty="0">
                <a:latin typeface="Calibri"/>
                <a:cs typeface="Calibri"/>
              </a:rPr>
              <a:t>have</a:t>
            </a:r>
            <a:r>
              <a:rPr sz="2400" dirty="0">
                <a:latin typeface="Calibri"/>
                <a:cs typeface="Calibri"/>
              </a:rPr>
              <a:t> an</a:t>
            </a:r>
          </a:p>
          <a:p>
            <a:pPr marL="523875"/>
            <a:r>
              <a:rPr sz="2400" spc="-8" dirty="0">
                <a:latin typeface="Calibri"/>
                <a:cs typeface="Calibri"/>
              </a:rPr>
              <a:t>incentive </a:t>
            </a:r>
            <a:r>
              <a:rPr sz="2400" spc="-11" dirty="0">
                <a:latin typeface="Calibri"/>
                <a:cs typeface="Calibri"/>
              </a:rPr>
              <a:t>to avoid </a:t>
            </a:r>
            <a:r>
              <a:rPr sz="2400" spc="-15" dirty="0">
                <a:latin typeface="Calibri"/>
                <a:cs typeface="Calibri"/>
              </a:rPr>
              <a:t>any </a:t>
            </a:r>
            <a:r>
              <a:rPr sz="2400" spc="-11" dirty="0">
                <a:latin typeface="Calibri"/>
                <a:cs typeface="Calibri"/>
              </a:rPr>
              <a:t>attack </a:t>
            </a:r>
            <a:r>
              <a:rPr sz="2400" spc="-8" dirty="0">
                <a:latin typeface="Calibri"/>
                <a:cs typeface="Calibri"/>
              </a:rPr>
              <a:t>that would </a:t>
            </a:r>
            <a:r>
              <a:rPr sz="2400" spc="-4" dirty="0">
                <a:latin typeface="Calibri"/>
                <a:cs typeface="Calibri"/>
              </a:rPr>
              <a:t>undermine </a:t>
            </a:r>
            <a:r>
              <a:rPr sz="2400" dirty="0">
                <a:latin typeface="Calibri"/>
                <a:cs typeface="Calibri"/>
              </a:rPr>
              <a:t>their</a:t>
            </a:r>
            <a:r>
              <a:rPr sz="2400" spc="11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investment</a:t>
            </a:r>
            <a:endParaRPr sz="2400" dirty="0">
              <a:latin typeface="Calibri"/>
              <a:cs typeface="Calibri"/>
            </a:endParaRPr>
          </a:p>
          <a:p>
            <a:pPr marL="523875" marR="44291" lvl="1" indent="-171450">
              <a:spcBef>
                <a:spcPts val="409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4" dirty="0">
                <a:latin typeface="Calibri"/>
                <a:cs typeface="Calibri"/>
              </a:rPr>
              <a:t>This </a:t>
            </a:r>
            <a:r>
              <a:rPr sz="2400" dirty="0">
                <a:latin typeface="Calibri"/>
                <a:cs typeface="Calibri"/>
              </a:rPr>
              <a:t>all </a:t>
            </a:r>
            <a:r>
              <a:rPr sz="2400" spc="-11" dirty="0">
                <a:latin typeface="Calibri"/>
                <a:cs typeface="Calibri"/>
              </a:rPr>
              <a:t>works </a:t>
            </a:r>
            <a:r>
              <a:rPr sz="2400" spc="-4" dirty="0">
                <a:latin typeface="Calibri"/>
                <a:cs typeface="Calibri"/>
              </a:rPr>
              <a:t>because </a:t>
            </a:r>
            <a:r>
              <a:rPr sz="2400" spc="-8" dirty="0">
                <a:latin typeface="Calibri"/>
                <a:cs typeface="Calibri"/>
              </a:rPr>
              <a:t>Bitcoin </a:t>
            </a:r>
            <a:r>
              <a:rPr sz="2400" dirty="0">
                <a:latin typeface="Calibri"/>
                <a:cs typeface="Calibri"/>
              </a:rPr>
              <a:t>is all about </a:t>
            </a:r>
            <a:r>
              <a:rPr sz="2400" spc="-4" dirty="0">
                <a:latin typeface="Calibri"/>
                <a:cs typeface="Calibri"/>
              </a:rPr>
              <a:t>moving money </a:t>
            </a:r>
            <a:r>
              <a:rPr sz="2400" spc="-8" dirty="0">
                <a:latin typeface="Calibri"/>
                <a:cs typeface="Calibri"/>
              </a:rPr>
              <a:t>around, </a:t>
            </a:r>
            <a:r>
              <a:rPr sz="2400" spc="-4" dirty="0">
                <a:latin typeface="Calibri"/>
                <a:cs typeface="Calibri"/>
              </a:rPr>
              <a:t>so </a:t>
            </a:r>
            <a:r>
              <a:rPr sz="2400" spc="-15" dirty="0">
                <a:latin typeface="Calibri"/>
                <a:cs typeface="Calibri"/>
              </a:rPr>
              <a:t>it’s </a:t>
            </a:r>
            <a:r>
              <a:rPr sz="2400" spc="-11" dirty="0">
                <a:latin typeface="Calibri"/>
                <a:cs typeface="Calibri"/>
              </a:rPr>
              <a:t>easy to </a:t>
            </a:r>
            <a:r>
              <a:rPr sz="2400" spc="-4" dirty="0">
                <a:latin typeface="Calibri"/>
                <a:cs typeface="Calibri"/>
              </a:rPr>
              <a:t>build </a:t>
            </a:r>
            <a:r>
              <a:rPr sz="2400" spc="-19" dirty="0">
                <a:latin typeface="Calibri"/>
                <a:cs typeface="Calibri"/>
              </a:rPr>
              <a:t>payoffs </a:t>
            </a:r>
            <a:r>
              <a:rPr sz="2400" spc="-11" dirty="0">
                <a:latin typeface="Calibri"/>
                <a:cs typeface="Calibri"/>
              </a:rPr>
              <a:t>into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protocol.</a:t>
            </a:r>
            <a:endParaRPr sz="2400" dirty="0">
              <a:latin typeface="Calibri"/>
              <a:cs typeface="Calibri"/>
            </a:endParaRPr>
          </a:p>
          <a:p>
            <a:pPr marL="180975" marR="761524" indent="-171450">
              <a:spcBef>
                <a:spcPts val="739"/>
              </a:spcBef>
              <a:buFont typeface="Arial"/>
              <a:buChar char="•"/>
              <a:tabLst>
                <a:tab pos="180975" algn="l"/>
              </a:tabLst>
            </a:pPr>
            <a:r>
              <a:rPr sz="2800" spc="-8" dirty="0">
                <a:latin typeface="Calibri"/>
                <a:cs typeface="Calibri"/>
              </a:rPr>
              <a:t>Other blockchains </a:t>
            </a:r>
            <a:r>
              <a:rPr sz="2800" spc="-4" dirty="0">
                <a:latin typeface="Calibri"/>
                <a:cs typeface="Calibri"/>
              </a:rPr>
              <a:t>(especially </a:t>
            </a:r>
            <a:r>
              <a:rPr sz="2800" spc="-8" dirty="0">
                <a:latin typeface="Calibri"/>
                <a:cs typeface="Calibri"/>
              </a:rPr>
              <a:t>permissioned ones) </a:t>
            </a:r>
            <a:r>
              <a:rPr sz="2800" spc="-19" dirty="0">
                <a:latin typeface="Calibri"/>
                <a:cs typeface="Calibri"/>
              </a:rPr>
              <a:t>have </a:t>
            </a:r>
            <a:r>
              <a:rPr sz="2800" spc="-11" dirty="0">
                <a:latin typeface="Calibri"/>
                <a:cs typeface="Calibri"/>
              </a:rPr>
              <a:t>to </a:t>
            </a:r>
            <a:r>
              <a:rPr sz="2800" spc="-8" dirty="0">
                <a:latin typeface="Calibri"/>
                <a:cs typeface="Calibri"/>
              </a:rPr>
              <a:t>find alternatives </a:t>
            </a:r>
            <a:r>
              <a:rPr sz="2800" spc="-11" dirty="0">
                <a:latin typeface="Calibri"/>
                <a:cs typeface="Calibri"/>
              </a:rPr>
              <a:t>to</a:t>
            </a:r>
            <a:r>
              <a:rPr sz="2800" spc="4" dirty="0">
                <a:latin typeface="Calibri"/>
                <a:cs typeface="Calibri"/>
              </a:rPr>
              <a:t> </a:t>
            </a:r>
            <a:r>
              <a:rPr sz="2800" spc="-8" dirty="0">
                <a:latin typeface="Calibri"/>
                <a:cs typeface="Calibri"/>
              </a:rPr>
              <a:t>incentives</a:t>
            </a:r>
            <a:endParaRPr sz="2800" dirty="0">
              <a:latin typeface="Calibri"/>
              <a:cs typeface="Calibri"/>
            </a:endParaRPr>
          </a:p>
          <a:p>
            <a:pPr marL="523875" lvl="1" indent="-171450">
              <a:spcBef>
                <a:spcPts val="153"/>
              </a:spcBef>
              <a:buFont typeface="Arial"/>
              <a:buChar char="•"/>
              <a:tabLst>
                <a:tab pos="524351" algn="l"/>
              </a:tabLst>
            </a:pPr>
            <a:r>
              <a:rPr sz="2400" spc="-4" dirty="0">
                <a:latin typeface="Calibri"/>
                <a:cs typeface="Calibri"/>
              </a:rPr>
              <a:t>Not so </a:t>
            </a:r>
            <a:r>
              <a:rPr sz="2400" spc="-8" dirty="0">
                <a:latin typeface="Calibri"/>
                <a:cs typeface="Calibri"/>
              </a:rPr>
              <a:t>obvious how </a:t>
            </a:r>
            <a:r>
              <a:rPr sz="2400" spc="-11" dirty="0">
                <a:latin typeface="Calibri"/>
                <a:cs typeface="Calibri"/>
              </a:rPr>
              <a:t>to </a:t>
            </a:r>
            <a:r>
              <a:rPr sz="2400" spc="-4" dirty="0">
                <a:latin typeface="Calibri"/>
                <a:cs typeface="Calibri"/>
              </a:rPr>
              <a:t>build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5" dirty="0">
                <a:latin typeface="Calibri"/>
                <a:cs typeface="Calibri"/>
              </a:rPr>
              <a:t>payoff </a:t>
            </a:r>
            <a:r>
              <a:rPr sz="2400" spc="-11" dirty="0">
                <a:latin typeface="Calibri"/>
                <a:cs typeface="Calibri"/>
              </a:rPr>
              <a:t>into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1" dirty="0">
                <a:latin typeface="Calibri"/>
                <a:cs typeface="Calibri"/>
              </a:rPr>
              <a:t>protocol to </a:t>
            </a:r>
            <a:r>
              <a:rPr sz="2400" spc="-15" dirty="0">
                <a:latin typeface="Calibri"/>
                <a:cs typeface="Calibri"/>
              </a:rPr>
              <a:t>store </a:t>
            </a:r>
            <a:r>
              <a:rPr sz="2400" spc="-4" dirty="0">
                <a:latin typeface="Calibri"/>
                <a:cs typeface="Calibri"/>
              </a:rPr>
              <a:t>medical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records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860C20AA-F5A0-4583-9CF5-E0582141D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6553200"/>
            <a:ext cx="228600" cy="228600"/>
          </a:xfrm>
          <a:prstGeom prst="actionButtonBlank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35000">
                <a:srgbClr val="B4C2FE"/>
              </a:gs>
              <a:gs pos="70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1566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2590800"/>
            <a:ext cx="8543925" cy="903536"/>
          </a:xfrm>
        </p:spPr>
        <p:txBody>
          <a:bodyPr/>
          <a:lstStyle/>
          <a:p>
            <a:pPr algn="ctr" rtl="0"/>
            <a:r>
              <a:rPr lang="en-US" cap="none" dirty="0"/>
              <a:t>More Blockchain Cases</a:t>
            </a:r>
          </a:p>
        </p:txBody>
      </p:sp>
    </p:spTree>
    <p:extLst>
      <p:ext uri="{BB962C8B-B14F-4D97-AF65-F5344CB8AC3E}">
        <p14:creationId xmlns:p14="http://schemas.microsoft.com/office/powerpoint/2010/main" val="1549372130"/>
      </p:ext>
    </p:extLst>
  </p:cSld>
  <p:clrMapOvr>
    <a:masterClrMapping/>
  </p:clrMapOvr>
  <p:transition spd="slow">
    <p:wipe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915400" cy="732869"/>
          </a:xfrm>
        </p:spPr>
        <p:txBody>
          <a:bodyPr>
            <a:normAutofit/>
          </a:bodyPr>
          <a:lstStyle/>
          <a:p>
            <a:r>
              <a:rPr lang="en-US" sz="3600" dirty="0"/>
              <a:t>Compelling Blockchain “Use Cases”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436743"/>
            <a:ext cx="9182100" cy="5040257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Smart Contracts</a:t>
            </a:r>
          </a:p>
          <a:p>
            <a:pPr lvl="1"/>
            <a:r>
              <a:rPr lang="en-US" sz="1800" dirty="0"/>
              <a:t>Digitizing law; contractual instruments</a:t>
            </a:r>
          </a:p>
          <a:p>
            <a:pPr lvl="1"/>
            <a:r>
              <a:rPr lang="en-US" sz="1800" dirty="0"/>
              <a:t>Execute commercial transactions and agreements automatically</a:t>
            </a:r>
          </a:p>
          <a:p>
            <a:r>
              <a:rPr lang="en-US" sz="2000" dirty="0">
                <a:solidFill>
                  <a:srgbClr val="0000FF"/>
                </a:solidFill>
              </a:rPr>
              <a:t>Smart Assets</a:t>
            </a:r>
          </a:p>
          <a:p>
            <a:pPr lvl="1"/>
            <a:r>
              <a:rPr lang="en-US" sz="1800" dirty="0"/>
              <a:t>Trade finance, supply chain, workflow, rich data</a:t>
            </a:r>
          </a:p>
          <a:p>
            <a:r>
              <a:rPr lang="en-US" sz="2000" dirty="0">
                <a:solidFill>
                  <a:srgbClr val="0000FF"/>
                </a:solidFill>
              </a:rPr>
              <a:t>Clearing and Settlement</a:t>
            </a:r>
          </a:p>
          <a:p>
            <a:pPr lvl="1"/>
            <a:r>
              <a:rPr lang="en-US" sz="1800" dirty="0"/>
              <a:t>Greater trade accuracy, and a shorter settlement process</a:t>
            </a:r>
          </a:p>
          <a:p>
            <a:pPr lvl="1"/>
            <a:r>
              <a:rPr lang="en-US" sz="1800" dirty="0"/>
              <a:t>Short-term win with real cost savings</a:t>
            </a:r>
          </a:p>
          <a:p>
            <a:r>
              <a:rPr lang="en-US" sz="2000" dirty="0">
                <a:solidFill>
                  <a:srgbClr val="0000FF"/>
                </a:solidFill>
              </a:rPr>
              <a:t>Payment</a:t>
            </a:r>
          </a:p>
          <a:p>
            <a:pPr lvl="1"/>
            <a:r>
              <a:rPr lang="en-US" sz="1800" dirty="0"/>
              <a:t>Reducing friction (time &amp; cost) from the current framework ACH, SWIFT</a:t>
            </a:r>
          </a:p>
          <a:p>
            <a:pPr lvl="1"/>
            <a:r>
              <a:rPr lang="en-US" sz="1800" dirty="0"/>
              <a:t>Speed up and simplify cross-border payments</a:t>
            </a:r>
          </a:p>
          <a:p>
            <a:r>
              <a:rPr lang="en-US" sz="2000" dirty="0">
                <a:solidFill>
                  <a:srgbClr val="0000FF"/>
                </a:solidFill>
              </a:rPr>
              <a:t>Digital Identity</a:t>
            </a:r>
          </a:p>
          <a:p>
            <a:pPr lvl="1"/>
            <a:r>
              <a:rPr lang="en-US" sz="1800" dirty="0"/>
              <a:t>Register identity; re-use that identification for other services</a:t>
            </a:r>
          </a:p>
          <a:p>
            <a:pPr lvl="1"/>
            <a:r>
              <a:rPr lang="en-US" sz="1800" dirty="0" err="1"/>
              <a:t>IoT</a:t>
            </a:r>
            <a:r>
              <a:rPr lang="en-US" sz="1800" dirty="0"/>
              <a:t> requires </a:t>
            </a:r>
            <a:r>
              <a:rPr lang="en-US" sz="1800" dirty="0" err="1"/>
              <a:t>IoV</a:t>
            </a:r>
            <a:r>
              <a:rPr lang="en-US" sz="1800" dirty="0"/>
              <a:t>; </a:t>
            </a:r>
            <a:r>
              <a:rPr lang="en-US" sz="1800" dirty="0" err="1"/>
              <a:t>IoV</a:t>
            </a:r>
            <a:r>
              <a:rPr lang="en-US" sz="1800" dirty="0"/>
              <a:t> requires </a:t>
            </a:r>
            <a:r>
              <a:rPr lang="en-US" sz="1800" dirty="0" err="1"/>
              <a:t>MoIP</a:t>
            </a:r>
            <a:r>
              <a:rPr lang="en-US" sz="1800" dirty="0"/>
              <a:t> to operate; machine-to-machine commerce</a:t>
            </a:r>
          </a:p>
        </p:txBody>
      </p:sp>
    </p:spTree>
    <p:extLst>
      <p:ext uri="{BB962C8B-B14F-4D97-AF65-F5344CB8AC3E}">
        <p14:creationId xmlns:p14="http://schemas.microsoft.com/office/powerpoint/2010/main" val="17216020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B708F-53AD-405A-9F39-0F85888FF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Contracts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62BCD-1B5E-4BB1-ADF6-B4011A764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596126"/>
            <a:ext cx="8534400" cy="145187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Computer code</a:t>
            </a:r>
          </a:p>
          <a:p>
            <a:pPr>
              <a:lnSpc>
                <a:spcPct val="120000"/>
              </a:lnSpc>
            </a:pPr>
            <a:r>
              <a:rPr lang="en-US" dirty="0"/>
              <a:t>Provides business logic layer prior to block submission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E68E43F-C90D-4459-961E-23129A06BE6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05682" y="3429000"/>
          <a:ext cx="7894636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9088">
                  <a:extLst>
                    <a:ext uri="{9D8B030D-6E8A-4147-A177-3AD203B41FA5}">
                      <a16:colId xmlns:a16="http://schemas.microsoft.com/office/drawing/2014/main" val="2456915077"/>
                    </a:ext>
                  </a:extLst>
                </a:gridCol>
                <a:gridCol w="2112335">
                  <a:extLst>
                    <a:ext uri="{9D8B030D-6E8A-4147-A177-3AD203B41FA5}">
                      <a16:colId xmlns:a16="http://schemas.microsoft.com/office/drawing/2014/main" val="986854007"/>
                    </a:ext>
                  </a:extLst>
                </a:gridCol>
                <a:gridCol w="1619554">
                  <a:extLst>
                    <a:ext uri="{9D8B030D-6E8A-4147-A177-3AD203B41FA5}">
                      <a16:colId xmlns:a16="http://schemas.microsoft.com/office/drawing/2014/main" val="3976517770"/>
                    </a:ext>
                  </a:extLst>
                </a:gridCol>
                <a:gridCol w="1973659">
                  <a:extLst>
                    <a:ext uri="{9D8B030D-6E8A-4147-A177-3AD203B41FA5}">
                      <a16:colId xmlns:a16="http://schemas.microsoft.com/office/drawing/2014/main" val="374687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Blockchain</a:t>
                      </a:r>
                    </a:p>
                  </a:txBody>
                  <a:tcP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Smart Contracts?</a:t>
                      </a:r>
                    </a:p>
                  </a:txBody>
                  <a:tcP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Language</a:t>
                      </a:r>
                    </a:p>
                  </a:txBody>
                  <a:tcP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275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Bitcoin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343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Ethereum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Solidity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504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Hyperledger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Various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GoLang</a:t>
                      </a:r>
                      <a:r>
                        <a:rPr lang="en-US" dirty="0"/>
                        <a:t>, C++, </a:t>
                      </a:r>
                      <a:r>
                        <a:rPr lang="en-US" dirty="0" err="1"/>
                        <a:t>etc</a:t>
                      </a:r>
                      <a:r>
                        <a:rPr lang="en-US" dirty="0"/>
                        <a:t>, depends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272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502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90907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838" y="457200"/>
            <a:ext cx="9296400" cy="609600"/>
          </a:xfrm>
        </p:spPr>
        <p:txBody>
          <a:bodyPr/>
          <a:lstStyle/>
          <a:p>
            <a:r>
              <a:rPr lang="en-US" dirty="0" err="1"/>
              <a:t>Ethereum.org</a:t>
            </a:r>
            <a:br>
              <a:rPr lang="en-US" dirty="0"/>
            </a:br>
            <a:r>
              <a:rPr lang="en-US" sz="2800" i="1" dirty="0"/>
              <a:t>Turing complete contracts on a </a:t>
            </a:r>
            <a:r>
              <a:rPr lang="en-US" sz="2800" i="1" dirty="0" err="1"/>
              <a:t>blockchain</a:t>
            </a:r>
            <a:r>
              <a:rPr lang="en-US" sz="2800" i="1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Contracts are the main building blocks of </a:t>
            </a:r>
            <a:r>
              <a:rPr lang="en-US" dirty="0" err="1"/>
              <a:t>Ethereum</a:t>
            </a:r>
            <a:r>
              <a:rPr lang="en-US" dirty="0"/>
              <a:t>. </a:t>
            </a:r>
          </a:p>
          <a:p>
            <a:pPr>
              <a:lnSpc>
                <a:spcPct val="120000"/>
              </a:lnSpc>
            </a:pPr>
            <a:r>
              <a:rPr lang="en-US" dirty="0"/>
              <a:t>A contract is a computer program that lives inside the distributed </a:t>
            </a:r>
            <a:r>
              <a:rPr lang="en-US" dirty="0" err="1"/>
              <a:t>Ethereum</a:t>
            </a:r>
            <a:r>
              <a:rPr lang="en-US" dirty="0"/>
              <a:t> network and has its own ether balance, memory and code. </a:t>
            </a:r>
          </a:p>
          <a:p>
            <a:pPr>
              <a:lnSpc>
                <a:spcPct val="120000"/>
              </a:lnSpc>
            </a:pPr>
            <a:r>
              <a:rPr lang="en-US" dirty="0"/>
              <a:t>Every time you send a transaction to a contract, it executes its code, which can store data, send transactions and interact with other contracts.</a:t>
            </a:r>
          </a:p>
          <a:p>
            <a:pPr>
              <a:lnSpc>
                <a:spcPct val="120000"/>
              </a:lnSpc>
            </a:pPr>
            <a:r>
              <a:rPr lang="en-US" dirty="0"/>
              <a:t>Contracts are maintained by the network, without any central ownership or control. </a:t>
            </a:r>
          </a:p>
          <a:p>
            <a:pPr>
              <a:lnSpc>
                <a:spcPct val="120000"/>
              </a:lnSpc>
            </a:pPr>
            <a:r>
              <a:rPr lang="en-US" dirty="0"/>
              <a:t>Contracts are written in languages instantly familiar to any programmer and powered by Ether, </a:t>
            </a:r>
            <a:r>
              <a:rPr lang="en-US" dirty="0" err="1"/>
              <a:t>Ethereum's</a:t>
            </a:r>
            <a:r>
              <a:rPr lang="en-US" dirty="0"/>
              <a:t> </a:t>
            </a:r>
            <a:r>
              <a:rPr lang="en-US" dirty="0" err="1"/>
              <a:t>cryptofuel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41764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D4DA9E3-2D14-4CBA-A410-F5321D28D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964" y="468836"/>
            <a:ext cx="7312025" cy="531812"/>
          </a:xfrm>
        </p:spPr>
        <p:txBody>
          <a:bodyPr>
            <a:normAutofit fontScale="90000"/>
          </a:bodyPr>
          <a:lstStyle/>
          <a:p>
            <a:r>
              <a:rPr lang="en-US" dirty="0"/>
              <a:t>A Brief History of Blockchain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C1EA6DF-E9AD-4C7E-BCB4-734561C89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964" y="1364641"/>
            <a:ext cx="8453436" cy="518855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b="0" dirty="0"/>
              <a:t>On October 31, 2008, </a:t>
            </a:r>
            <a:r>
              <a:rPr lang="en-US" b="0" i="1" dirty="0"/>
              <a:t>Satoshi Nakamoto</a:t>
            </a:r>
            <a:r>
              <a:rPr lang="en-US" b="0" dirty="0"/>
              <a:t> released the </a:t>
            </a:r>
            <a:r>
              <a:rPr lang="en-US" b="0" u="sng" dirty="0">
                <a:hlinkClick r:id="rId3"/>
              </a:rPr>
              <a:t>Bitcoin White Paper</a:t>
            </a:r>
            <a:r>
              <a:rPr lang="en-US" b="0" dirty="0"/>
              <a:t> outlining a purely peer to peer electronic cash/digital asset transfer system. </a:t>
            </a:r>
          </a:p>
          <a:p>
            <a:pPr>
              <a:lnSpc>
                <a:spcPct val="120000"/>
              </a:lnSpc>
            </a:pPr>
            <a:r>
              <a:rPr lang="en-US" b="0" dirty="0"/>
              <a:t>This is the first popular implementation of Blockchain and is attributed as birthing today’s Blockchain industry. </a:t>
            </a:r>
          </a:p>
          <a:p>
            <a:pPr>
              <a:lnSpc>
                <a:spcPct val="120000"/>
              </a:lnSpc>
            </a:pPr>
            <a:r>
              <a:rPr lang="en-US" b="0" dirty="0"/>
              <a:t>Since then, additional Blockchains have been popularized, Ethereum, various </a:t>
            </a:r>
            <a:r>
              <a:rPr lang="en-US" b="0" dirty="0" err="1"/>
              <a:t>Hyperledger</a:t>
            </a:r>
            <a:r>
              <a:rPr lang="en-US" b="0" dirty="0"/>
              <a:t> project solutions, as well as numerous others including “Blockchain like” solutions.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86620"/>
      </p:ext>
    </p:extLst>
  </p:cSld>
  <p:clrMapOvr>
    <a:masterClrMapping/>
  </p:clrMapOvr>
  <p:transition spd="slow">
    <p:wipe dir="r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676400"/>
            <a:ext cx="5614097" cy="451753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1831" y="304800"/>
            <a:ext cx="9277634" cy="732869"/>
          </a:xfrm>
        </p:spPr>
        <p:txBody>
          <a:bodyPr>
            <a:noAutofit/>
          </a:bodyPr>
          <a:lstStyle/>
          <a:p>
            <a:r>
              <a:rPr lang="en-US" sz="3600" dirty="0"/>
              <a:t>Traditional vs. Smart Contracts</a:t>
            </a:r>
          </a:p>
        </p:txBody>
      </p:sp>
    </p:spTree>
    <p:extLst>
      <p:ext uri="{BB962C8B-B14F-4D97-AF65-F5344CB8AC3E}">
        <p14:creationId xmlns:p14="http://schemas.microsoft.com/office/powerpoint/2010/main" val="2273724146"/>
      </p:ext>
    </p:extLst>
  </p:cSld>
  <p:clrMapOvr>
    <a:masterClrMapping/>
  </p:clrMapOvr>
  <p:transition spd="slow">
    <p:wipe dir="r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00" y="1752600"/>
            <a:ext cx="9329597" cy="42672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9277634" cy="732869"/>
          </a:xfrm>
        </p:spPr>
        <p:txBody>
          <a:bodyPr>
            <a:noAutofit/>
          </a:bodyPr>
          <a:lstStyle/>
          <a:p>
            <a:r>
              <a:rPr lang="en-US" sz="3600" dirty="0"/>
              <a:t>Smart Contracts</a:t>
            </a:r>
          </a:p>
        </p:txBody>
      </p:sp>
    </p:spTree>
    <p:extLst>
      <p:ext uri="{BB962C8B-B14F-4D97-AF65-F5344CB8AC3E}">
        <p14:creationId xmlns:p14="http://schemas.microsoft.com/office/powerpoint/2010/main" val="1249842568"/>
      </p:ext>
    </p:extLst>
  </p:cSld>
  <p:clrMapOvr>
    <a:masterClrMapping/>
  </p:clrMapOvr>
  <p:transition spd="slow"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45" y="1399348"/>
            <a:ext cx="8023392" cy="52331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06677" y="6517051"/>
            <a:ext cx="12554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Source: </a:t>
            </a:r>
            <a:r>
              <a:rPr lang="en-US" sz="900" dirty="0" err="1"/>
              <a:t>EverisDigital</a:t>
            </a:r>
            <a:endParaRPr lang="en-US" sz="900" dirty="0"/>
          </a:p>
        </p:txBody>
      </p:sp>
      <p:sp>
        <p:nvSpPr>
          <p:cNvPr id="5" name="TextBox 4"/>
          <p:cNvSpPr txBox="1"/>
          <p:nvPr/>
        </p:nvSpPr>
        <p:spPr>
          <a:xfrm>
            <a:off x="1068069" y="72002"/>
            <a:ext cx="8088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5D328"/>
                </a:solidFill>
                <a:sym typeface="Helvetica Neue"/>
              </a:rPr>
              <a:t> 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solidFill>
                  <a:schemeClr val="tx1"/>
                </a:solidFill>
                <a:sym typeface="Helvetica Neue"/>
              </a:rPr>
              <a:t>FinTech</a:t>
            </a:r>
            <a:r>
              <a:rPr lang="en-US" sz="3600" dirty="0">
                <a:solidFill>
                  <a:schemeClr val="tx1"/>
                </a:solidFill>
                <a:sym typeface="Helvetica Neue"/>
              </a:rPr>
              <a:t> Landscape – Disruptive Forces in Financial Services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727834"/>
      </p:ext>
    </p:extLst>
  </p:cSld>
  <p:clrMapOvr>
    <a:masterClrMapping/>
  </p:clrMapOvr>
  <p:transition spd="slow"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95400"/>
            <a:ext cx="7924800" cy="517233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1928" y="228600"/>
            <a:ext cx="9358050" cy="914400"/>
          </a:xfrm>
        </p:spPr>
        <p:txBody>
          <a:bodyPr/>
          <a:lstStyle/>
          <a:p>
            <a:r>
              <a:rPr lang="en-US" b="1" dirty="0">
                <a:solidFill>
                  <a:srgbClr val="F5D328"/>
                </a:solidFill>
                <a:sym typeface="Helvetica Neue"/>
              </a:rPr>
              <a:t> </a:t>
            </a:r>
            <a:r>
              <a:rPr lang="en-US" sz="3600" dirty="0" err="1">
                <a:solidFill>
                  <a:schemeClr val="tx1"/>
                </a:solidFill>
                <a:sym typeface="Helvetica Neue"/>
              </a:rPr>
              <a:t>Blockchain</a:t>
            </a:r>
            <a:r>
              <a:rPr lang="en-US" sz="3600" dirty="0">
                <a:solidFill>
                  <a:schemeClr val="tx1"/>
                </a:solidFill>
                <a:sym typeface="Helvetica Neue"/>
              </a:rPr>
              <a:t> Adoption – </a:t>
            </a:r>
            <a:br>
              <a:rPr lang="en-US" sz="3600" dirty="0">
                <a:solidFill>
                  <a:schemeClr val="tx1"/>
                </a:solidFill>
                <a:sym typeface="Helvetica Neue"/>
              </a:rPr>
            </a:br>
            <a:r>
              <a:rPr lang="en-US" sz="3600" dirty="0">
                <a:solidFill>
                  <a:schemeClr val="tx1"/>
                </a:solidFill>
                <a:sym typeface="Helvetica Neue"/>
              </a:rPr>
              <a:t>Understanding the Disruption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01269"/>
      </p:ext>
    </p:extLst>
  </p:cSld>
  <p:clrMapOvr>
    <a:masterClrMapping/>
  </p:clrMapOvr>
  <p:transition spd="slow"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3"/>
          <p:cNvGrpSpPr/>
          <p:nvPr/>
        </p:nvGrpSpPr>
        <p:grpSpPr>
          <a:xfrm>
            <a:off x="1778096" y="2030489"/>
            <a:ext cx="2235532" cy="1773501"/>
            <a:chOff x="1270493" y="1968042"/>
            <a:chExt cx="2310241" cy="1561115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03100" y="1972314"/>
              <a:ext cx="1943625" cy="150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6" descr="http://winpoker.com/sites/default/files/bitcoin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33456" y="2498824"/>
              <a:ext cx="547278" cy="547277"/>
            </a:xfrm>
            <a:prstGeom prst="rect">
              <a:avLst/>
            </a:prstGeom>
            <a:noFill/>
          </p:spPr>
        </p:pic>
        <p:pic>
          <p:nvPicPr>
            <p:cNvPr id="48" name="Picture 14" descr="https://s3.amazonaws.com/prod-heroku/greenhouse_job_boards/logos/000/000/810/resized/Blockstream_logo_color_RGB.png?142481984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00969" y="2923453"/>
              <a:ext cx="1682506" cy="605704"/>
            </a:xfrm>
            <a:prstGeom prst="rect">
              <a:avLst/>
            </a:prstGeom>
            <a:noFill/>
          </p:spPr>
        </p:pic>
        <p:pic>
          <p:nvPicPr>
            <p:cNvPr id="49" name="Picture 5" descr="http://softwareengineeringdaily.com/wp-content/uploads/2015/08/logos_ethereum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270493" y="1968042"/>
              <a:ext cx="2065854" cy="707556"/>
            </a:xfrm>
            <a:prstGeom prst="rect">
              <a:avLst/>
            </a:prstGeom>
            <a:noFill/>
          </p:spPr>
        </p:pic>
      </p:grpSp>
      <p:sp>
        <p:nvSpPr>
          <p:cNvPr id="50" name="TextBox 49"/>
          <p:cNvSpPr txBox="1"/>
          <p:nvPr/>
        </p:nvSpPr>
        <p:spPr>
          <a:xfrm>
            <a:off x="1582077" y="1556026"/>
            <a:ext cx="2340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tx2"/>
                </a:solidFill>
              </a:rPr>
              <a:t>Public Network Fabric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649851" y="3965405"/>
            <a:ext cx="26081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chemeClr val="accent4"/>
                </a:solidFill>
              </a:rPr>
              <a:t>Business Adoption Challenges</a:t>
            </a: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1592079" y="4392725"/>
            <a:ext cx="2737263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566691" y="4457602"/>
            <a:ext cx="28953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Designed for public network 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Slow and inefficient 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Built-in virtual currency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Difficult to push upgrades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Heavily forked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Lack enterprise support</a:t>
            </a:r>
          </a:p>
        </p:txBody>
      </p:sp>
      <p:grpSp>
        <p:nvGrpSpPr>
          <p:cNvPr id="4" name="Group 56"/>
          <p:cNvGrpSpPr/>
          <p:nvPr/>
        </p:nvGrpSpPr>
        <p:grpSpPr>
          <a:xfrm>
            <a:off x="5579819" y="2107620"/>
            <a:ext cx="2651402" cy="1696371"/>
            <a:chOff x="5297430" y="1919469"/>
            <a:chExt cx="3101503" cy="2005127"/>
          </a:xfrm>
        </p:grpSpPr>
        <p:grpSp>
          <p:nvGrpSpPr>
            <p:cNvPr id="5" name="Group 75"/>
            <p:cNvGrpSpPr/>
            <p:nvPr/>
          </p:nvGrpSpPr>
          <p:grpSpPr>
            <a:xfrm>
              <a:off x="5509073" y="2048977"/>
              <a:ext cx="1854510" cy="1732323"/>
              <a:chOff x="5926652" y="2269084"/>
              <a:chExt cx="1854200" cy="1752599"/>
            </a:xfrm>
          </p:grpSpPr>
          <p:sp>
            <p:nvSpPr>
              <p:cNvPr id="63" name="Oval 62"/>
              <p:cNvSpPr/>
              <p:nvPr/>
            </p:nvSpPr>
            <p:spPr>
              <a:xfrm>
                <a:off x="6121385" y="2345284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5926652" y="3225817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543785" y="2709350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6265319" y="3784617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6705585" y="3005684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603052" y="3378216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137385" y="3843883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6959585" y="2269084"/>
                <a:ext cx="177800" cy="177800"/>
              </a:xfrm>
              <a:prstGeom prst="ellips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1" name="Straight Connector 70"/>
              <p:cNvCxnSpPr>
                <a:stCxn id="64" idx="0"/>
                <a:endCxn id="63" idx="3"/>
              </p:cNvCxnSpPr>
              <p:nvPr/>
            </p:nvCxnSpPr>
            <p:spPr>
              <a:xfrm flipV="1">
                <a:off x="6015552" y="2497046"/>
                <a:ext cx="131871" cy="728771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>
                <a:stCxn id="63" idx="6"/>
                <a:endCxn id="70" idx="2"/>
              </p:cNvCxnSpPr>
              <p:nvPr/>
            </p:nvCxnSpPr>
            <p:spPr>
              <a:xfrm flipV="1">
                <a:off x="6299185" y="2357984"/>
                <a:ext cx="660400" cy="76200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>
                <a:stCxn id="70" idx="5"/>
                <a:endCxn id="65" idx="1"/>
              </p:cNvCxnSpPr>
              <p:nvPr/>
            </p:nvCxnSpPr>
            <p:spPr>
              <a:xfrm>
                <a:off x="7111347" y="2420846"/>
                <a:ext cx="458476" cy="314542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>
                <a:stCxn id="65" idx="5"/>
                <a:endCxn id="68" idx="0"/>
              </p:cNvCxnSpPr>
              <p:nvPr/>
            </p:nvCxnSpPr>
            <p:spPr>
              <a:xfrm flipH="1">
                <a:off x="7691952" y="2861112"/>
                <a:ext cx="3595" cy="517104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>
                <a:stCxn id="68" idx="3"/>
                <a:endCxn id="69" idx="7"/>
              </p:cNvCxnSpPr>
              <p:nvPr/>
            </p:nvCxnSpPr>
            <p:spPr>
              <a:xfrm flipH="1">
                <a:off x="7289147" y="3529978"/>
                <a:ext cx="339943" cy="339943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>
                <a:stCxn id="69" idx="2"/>
                <a:endCxn id="66" idx="6"/>
              </p:cNvCxnSpPr>
              <p:nvPr/>
            </p:nvCxnSpPr>
            <p:spPr>
              <a:xfrm flipH="1" flipV="1">
                <a:off x="6443119" y="3873517"/>
                <a:ext cx="694266" cy="59266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>
                <a:stCxn id="66" idx="1"/>
                <a:endCxn id="64" idx="4"/>
              </p:cNvCxnSpPr>
              <p:nvPr/>
            </p:nvCxnSpPr>
            <p:spPr>
              <a:xfrm flipH="1" flipV="1">
                <a:off x="6015552" y="3403617"/>
                <a:ext cx="275805" cy="407038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>
                <a:stCxn id="64" idx="6"/>
                <a:endCxn id="67" idx="2"/>
              </p:cNvCxnSpPr>
              <p:nvPr/>
            </p:nvCxnSpPr>
            <p:spPr>
              <a:xfrm flipV="1">
                <a:off x="6104452" y="3094584"/>
                <a:ext cx="601133" cy="220133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>
                <a:stCxn id="67" idx="5"/>
                <a:endCxn id="69" idx="0"/>
              </p:cNvCxnSpPr>
              <p:nvPr/>
            </p:nvCxnSpPr>
            <p:spPr>
              <a:xfrm>
                <a:off x="6857347" y="3157446"/>
                <a:ext cx="368938" cy="686437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>
                <a:stCxn id="67" idx="7"/>
                <a:endCxn id="70" idx="4"/>
              </p:cNvCxnSpPr>
              <p:nvPr/>
            </p:nvCxnSpPr>
            <p:spPr>
              <a:xfrm flipV="1">
                <a:off x="6857347" y="2446884"/>
                <a:ext cx="191138" cy="584838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>
                <a:stCxn id="67" idx="1"/>
                <a:endCxn id="63" idx="5"/>
              </p:cNvCxnSpPr>
              <p:nvPr/>
            </p:nvCxnSpPr>
            <p:spPr>
              <a:xfrm flipH="1" flipV="1">
                <a:off x="6273147" y="2497046"/>
                <a:ext cx="458476" cy="534676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>
                <a:stCxn id="67" idx="6"/>
                <a:endCxn id="65" idx="3"/>
              </p:cNvCxnSpPr>
              <p:nvPr/>
            </p:nvCxnSpPr>
            <p:spPr>
              <a:xfrm flipV="1">
                <a:off x="6883385" y="2861112"/>
                <a:ext cx="686438" cy="233472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>
                <a:stCxn id="67" idx="6"/>
                <a:endCxn id="68" idx="2"/>
              </p:cNvCxnSpPr>
              <p:nvPr/>
            </p:nvCxnSpPr>
            <p:spPr>
              <a:xfrm>
                <a:off x="6883385" y="3094584"/>
                <a:ext cx="719667" cy="372532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>
                <a:stCxn id="67" idx="3"/>
                <a:endCxn id="66" idx="7"/>
              </p:cNvCxnSpPr>
              <p:nvPr/>
            </p:nvCxnSpPr>
            <p:spPr>
              <a:xfrm flipH="1">
                <a:off x="6417081" y="3157446"/>
                <a:ext cx="314542" cy="653209"/>
              </a:xfrm>
              <a:prstGeom prst="line">
                <a:avLst/>
              </a:prstGeom>
              <a:ln w="9525">
                <a:solidFill>
                  <a:schemeClr val="tx1">
                    <a:lumMod val="25000"/>
                    <a:lumOff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9" name="Picture 8" descr="https://tao.erisindustries.com/assets/2014/eris-industries-8166b2e4a2bf54f6ef1d1c80e21ce549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370483" y="1919469"/>
              <a:ext cx="806532" cy="316564"/>
            </a:xfrm>
            <a:prstGeom prst="rect">
              <a:avLst/>
            </a:prstGeom>
            <a:noFill/>
          </p:spPr>
        </p:pic>
        <p:pic>
          <p:nvPicPr>
            <p:cNvPr id="60" name="Picture 12" descr="http://innotribe.com/wp-content/uploads/2015/07/HyperLedger_logo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113408" y="3598768"/>
              <a:ext cx="1664747" cy="325828"/>
            </a:xfrm>
            <a:prstGeom prst="rect">
              <a:avLst/>
            </a:prstGeom>
            <a:noFill/>
          </p:spPr>
        </p:pic>
        <p:pic>
          <p:nvPicPr>
            <p:cNvPr id="61" name="Picture 4" descr="https://upload.wikimedia.org/wikipedia/commons/thumb/8/88/Ripple_logo.svg/2000px-Ripple_logo.svg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297430" y="2891454"/>
              <a:ext cx="1271232" cy="342620"/>
            </a:xfrm>
            <a:prstGeom prst="rect">
              <a:avLst/>
            </a:prstGeom>
            <a:noFill/>
          </p:spPr>
        </p:pic>
        <p:pic>
          <p:nvPicPr>
            <p:cNvPr id="62" name="Picture 2" descr="http://setl.io/assets/img/Setl_Logos_Clean-01_small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166909" y="2404534"/>
              <a:ext cx="2232024" cy="678427"/>
            </a:xfrm>
            <a:prstGeom prst="rect">
              <a:avLst/>
            </a:prstGeom>
            <a:noFill/>
          </p:spPr>
        </p:pic>
      </p:grpSp>
      <p:sp>
        <p:nvSpPr>
          <p:cNvPr id="56" name="TextBox 55"/>
          <p:cNvSpPr txBox="1"/>
          <p:nvPr/>
        </p:nvSpPr>
        <p:spPr>
          <a:xfrm>
            <a:off x="5512579" y="1528318"/>
            <a:ext cx="2409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bg2">
                    <a:lumMod val="50000"/>
                  </a:schemeClr>
                </a:solidFill>
              </a:rPr>
              <a:t>Private Network Fabric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637754" y="3991323"/>
            <a:ext cx="26081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chemeClr val="accent4"/>
                </a:solidFill>
              </a:rPr>
              <a:t>Business Adoption Challenges</a:t>
            </a:r>
          </a:p>
        </p:txBody>
      </p:sp>
      <p:cxnSp>
        <p:nvCxnSpPr>
          <p:cNvPr id="86" name="Straight Connector 85"/>
          <p:cNvCxnSpPr/>
          <p:nvPr/>
        </p:nvCxnSpPr>
        <p:spPr>
          <a:xfrm flipH="1">
            <a:off x="5579983" y="4418644"/>
            <a:ext cx="2737263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554595" y="4483521"/>
            <a:ext cx="3579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Incomplete &amp; usually untested  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Usually too simple &amp; inflexible 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Still lack critical enterprise features such as identity management system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Generally lack community support</a:t>
            </a:r>
          </a:p>
          <a:p>
            <a:pPr marL="342900" indent="-342900">
              <a:buAutoNum type="arabicPeriod"/>
            </a:pPr>
            <a:r>
              <a:rPr lang="en-US" sz="1600" dirty="0">
                <a:latin typeface="Calibri Light" pitchFamily="34" charset="0"/>
              </a:rPr>
              <a:t>Not standardized</a:t>
            </a:r>
          </a:p>
        </p:txBody>
      </p:sp>
      <p:cxnSp>
        <p:nvCxnSpPr>
          <p:cNvPr id="88" name="Straight Connector 87"/>
          <p:cNvCxnSpPr/>
          <p:nvPr/>
        </p:nvCxnSpPr>
        <p:spPr>
          <a:xfrm flipV="1">
            <a:off x="4884656" y="1369536"/>
            <a:ext cx="0" cy="521873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2"/>
          <p:cNvSpPr txBox="1">
            <a:spLocks noChangeArrowheads="1"/>
          </p:cNvSpPr>
          <p:nvPr/>
        </p:nvSpPr>
        <p:spPr>
          <a:xfrm>
            <a:off x="838200" y="203200"/>
            <a:ext cx="8610600" cy="83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Making </a:t>
            </a:r>
            <a:r>
              <a:rPr lang="en-US" sz="38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Blockchain</a:t>
            </a:r>
            <a:r>
              <a:rPr lang="en-US" sz="3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Ready for Industry</a:t>
            </a:r>
          </a:p>
        </p:txBody>
      </p:sp>
    </p:spTree>
    <p:extLst>
      <p:ext uri="{BB962C8B-B14F-4D97-AF65-F5344CB8AC3E}">
        <p14:creationId xmlns:p14="http://schemas.microsoft.com/office/powerpoint/2010/main" val="1673007127"/>
      </p:ext>
    </p:extLst>
  </p:cSld>
  <p:clrMapOvr>
    <a:masterClrMapping/>
  </p:clrMapOvr>
  <p:transition spd="slow"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1600"/>
            <a:ext cx="9144000" cy="665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96758"/>
      </p:ext>
    </p:extLst>
  </p:cSld>
  <p:clrMapOvr>
    <a:masterClrMapping/>
  </p:clrMapOvr>
  <p:transition spd="slow"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Blockchain</a:t>
            </a:r>
            <a:r>
              <a:rPr lang="en-US" dirty="0"/>
              <a:t> for Finical Service Industry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8326"/>
            <a:ext cx="9144000" cy="4372479"/>
          </a:xfrm>
          <a:prstGeom prst="rect">
            <a:avLst/>
          </a:prstGeom>
        </p:spPr>
      </p:pic>
      <p:sp>
        <p:nvSpPr>
          <p:cNvPr id="4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33D4C2D-B0F0-4068-BFB2-B04F9C4B6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6553200"/>
            <a:ext cx="228600" cy="228600"/>
          </a:xfrm>
          <a:prstGeom prst="actionButtonBlank">
            <a:avLst/>
          </a:prstGeom>
          <a:gradFill flip="none" rotWithShape="1">
            <a:gsLst>
              <a:gs pos="0">
                <a:schemeClr val="accent3">
                  <a:lumMod val="89000"/>
                </a:schemeClr>
              </a:gs>
              <a:gs pos="35000">
                <a:srgbClr val="B4C2FE"/>
              </a:gs>
              <a:gs pos="70000">
                <a:schemeClr val="accent3">
                  <a:lumMod val="75000"/>
                </a:schemeClr>
              </a:gs>
              <a:gs pos="97000">
                <a:schemeClr val="accent3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86129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04800" y="381000"/>
            <a:ext cx="9296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8900" tIns="44450" rIns="88900" bIns="44450" numCol="1" anchor="b" anchorCtr="0" compatLnSpc="1">
            <a:prstTxWarp prst="textNoShape">
              <a:avLst/>
            </a:prstTxWarp>
            <a:normAutofit fontScale="97500" lnSpcReduction="10000"/>
          </a:bodyPr>
          <a:lstStyle>
            <a:lvl1pPr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defTabSz="879475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altLang="zh-TW" sz="3800" kern="0">
                <a:ea typeface="PMingLiU" pitchFamily="18" charset="-120"/>
              </a:rPr>
              <a:t>6 Summary</a:t>
            </a:r>
            <a:endParaRPr lang="en-GB" sz="3800" kern="0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490538" y="1600200"/>
            <a:ext cx="9110662" cy="4800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3200" spc="-26" dirty="0" err="1"/>
              <a:t>Blockchain</a:t>
            </a:r>
            <a:r>
              <a:rPr lang="en-US" sz="3200" spc="-26" dirty="0"/>
              <a:t> is a disruptive technique based on distributed system techniques</a:t>
            </a:r>
          </a:p>
          <a:p>
            <a:pPr>
              <a:lnSpc>
                <a:spcPct val="110000"/>
              </a:lnSpc>
            </a:pPr>
            <a:r>
              <a:rPr lang="en-US" sz="3200" spc="-26" dirty="0"/>
              <a:t>Main achievements:</a:t>
            </a:r>
          </a:p>
          <a:p>
            <a:pPr lvl="1">
              <a:lnSpc>
                <a:spcPct val="110000"/>
              </a:lnSpc>
            </a:pPr>
            <a:r>
              <a:rPr lang="en-US" sz="2800" spc="-11" dirty="0" err="1"/>
              <a:t>Blockchains</a:t>
            </a:r>
            <a:r>
              <a:rPr lang="en-US" sz="2800" spc="-11" dirty="0"/>
              <a:t> </a:t>
            </a:r>
            <a:r>
              <a:rPr lang="en-US" sz="2800" spc="-8" dirty="0"/>
              <a:t>let </a:t>
            </a:r>
            <a:r>
              <a:rPr lang="en-US" sz="2800" dirty="0"/>
              <a:t>us </a:t>
            </a:r>
            <a:r>
              <a:rPr lang="en-US" sz="2800" spc="-11" dirty="0"/>
              <a:t>agree </a:t>
            </a:r>
            <a:r>
              <a:rPr lang="en-US" sz="2800" dirty="0"/>
              <a:t>on</a:t>
            </a:r>
            <a:r>
              <a:rPr lang="en-US" sz="2800" spc="41" dirty="0"/>
              <a:t> </a:t>
            </a:r>
            <a:r>
              <a:rPr lang="en-US" sz="2800" spc="-11" dirty="0"/>
              <a:t>history</a:t>
            </a:r>
            <a:r>
              <a:rPr lang="en-GB" sz="2800" dirty="0"/>
              <a:t> </a:t>
            </a:r>
          </a:p>
          <a:p>
            <a:pPr lvl="1">
              <a:lnSpc>
                <a:spcPct val="110000"/>
              </a:lnSpc>
            </a:pPr>
            <a:r>
              <a:rPr lang="en-US" sz="2800" spc="-11" dirty="0" err="1"/>
              <a:t>Blockchains</a:t>
            </a:r>
            <a:r>
              <a:rPr lang="en-US" sz="2800" spc="-11" dirty="0"/>
              <a:t> </a:t>
            </a:r>
            <a:r>
              <a:rPr lang="en-US" sz="2800" dirty="0"/>
              <a:t>and hash</a:t>
            </a:r>
            <a:r>
              <a:rPr lang="en-US" sz="2800" spc="15" dirty="0"/>
              <a:t> </a:t>
            </a:r>
            <a:r>
              <a:rPr lang="en-US" sz="2800" spc="-4" dirty="0"/>
              <a:t>chains</a:t>
            </a:r>
            <a:endParaRPr lang="en-GB" sz="2800" dirty="0"/>
          </a:p>
          <a:p>
            <a:pPr lvl="1">
              <a:lnSpc>
                <a:spcPct val="110000"/>
              </a:lnSpc>
            </a:pPr>
            <a:r>
              <a:rPr lang="en-US" sz="2800" spc="-15" dirty="0"/>
              <a:t>Proof-of-work and Consensus</a:t>
            </a:r>
          </a:p>
          <a:p>
            <a:pPr>
              <a:lnSpc>
                <a:spcPct val="110000"/>
              </a:lnSpc>
            </a:pPr>
            <a:r>
              <a:rPr lang="en-US" sz="3600" spc="-15" dirty="0"/>
              <a:t>Bitcoin has demonstrated </a:t>
            </a:r>
            <a:r>
              <a:rPr lang="en-US" sz="3600" spc="-15" dirty="0" err="1"/>
              <a:t>Blockchain</a:t>
            </a:r>
            <a:r>
              <a:rPr lang="en-US" sz="3600" spc="-15" dirty="0"/>
              <a:t> impact to modern society</a:t>
            </a:r>
          </a:p>
          <a:p>
            <a:pPr>
              <a:lnSpc>
                <a:spcPct val="110000"/>
              </a:lnSpc>
            </a:pPr>
            <a:r>
              <a:rPr lang="en-US" sz="3200" spc="-15" dirty="0"/>
              <a:t>Many more </a:t>
            </a:r>
            <a:r>
              <a:rPr lang="en-US" sz="3200" spc="-15" dirty="0" err="1"/>
              <a:t>Blockchain</a:t>
            </a:r>
            <a:r>
              <a:rPr lang="en-US" sz="3200" spc="-15" dirty="0"/>
              <a:t> applications are on the way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5934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75482" y="294005"/>
            <a:ext cx="2955290" cy="696595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sz="4400" dirty="0"/>
              <a:t>Referenc</a:t>
            </a:r>
            <a:r>
              <a:rPr sz="4400" spc="-15" dirty="0"/>
              <a:t>e</a:t>
            </a:r>
            <a:r>
              <a:rPr sz="4400" dirty="0"/>
              <a:t>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5800" y="1524000"/>
            <a:ext cx="8763000" cy="483016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14984" indent="-342900"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Antonopoulos, A.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M. (2018). Mastering Bitcoin: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Programming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Open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Blockchain, second</a:t>
            </a:r>
            <a:r>
              <a:rPr sz="1600" spc="-2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edition. 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Sebastopol, CA: O’Reilly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Media,</a:t>
            </a:r>
            <a:r>
              <a:rPr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Inc.</a:t>
            </a:r>
            <a:endParaRPr sz="1600" dirty="0">
              <a:latin typeface="Times New Roman"/>
              <a:cs typeface="Times New Roman"/>
            </a:endParaRPr>
          </a:p>
          <a:p>
            <a:pPr marL="355600" marR="74930" indent="-342900">
              <a:spcBef>
                <a:spcPts val="33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Associated Press. (2014). Mt.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Gox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finds 200,000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missing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bitcoins. 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http://money.msn.com/business-news/article.aspx?feed=AP&amp;date=20140321&amp;id=17454291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21,  2014.</a:t>
            </a:r>
            <a:endParaRPr sz="1600" dirty="0">
              <a:latin typeface="Times New Roman"/>
              <a:cs typeface="Times New Roman"/>
            </a:endParaRPr>
          </a:p>
          <a:p>
            <a:pPr marL="355600" marR="60261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Bahga,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Madisetti, </a:t>
            </a:r>
            <a:r>
              <a:rPr sz="1600" spc="-95" dirty="0">
                <a:solidFill>
                  <a:srgbClr val="0F243E"/>
                </a:solidFill>
                <a:latin typeface="Times New Roman"/>
                <a:cs typeface="Times New Roman"/>
              </a:rPr>
              <a:t>V.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(2017).</a:t>
            </a:r>
            <a:r>
              <a:rPr sz="1600" spc="-114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Applications: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 Hands-On Approach. Published by  Arshdeep Bahga and </a:t>
            </a:r>
            <a:r>
              <a:rPr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Vijay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Madisetti.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www.blockchain-book.com</a:t>
            </a:r>
            <a:r>
              <a:rPr sz="1600" spc="-105" dirty="0">
                <a:solidFill>
                  <a:srgbClr val="0000FF"/>
                </a:solidFill>
                <a:latin typeface="Times New Roman"/>
                <a:cs typeface="Times New Roman"/>
                <a:hlinkClick r:id="rId3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.</a:t>
            </a:r>
            <a:endParaRPr sz="1600" dirty="0">
              <a:latin typeface="Times New Roman"/>
              <a:cs typeface="Times New Roman"/>
            </a:endParaRPr>
          </a:p>
          <a:p>
            <a:pPr marL="355600" marR="351790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Bambara,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J. J. and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Allen 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P.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R. (2018). Blockchain: A Practical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Guide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to Developing</a:t>
            </a:r>
            <a:r>
              <a:rPr sz="1600" spc="-2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Business, 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Law,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Technology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Solutions. New 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York, </a:t>
            </a:r>
            <a:r>
              <a:rPr sz="1600" spc="-50" dirty="0">
                <a:solidFill>
                  <a:srgbClr val="0F243E"/>
                </a:solidFill>
                <a:latin typeface="Times New Roman"/>
                <a:cs typeface="Times New Roman"/>
              </a:rPr>
              <a:t>NY: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McGraw-Hill</a:t>
            </a:r>
            <a:r>
              <a:rPr sz="1600" spc="-7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Education.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Bashir,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I. (2018). Mastering Blockchain, second edition.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Birmingham, UK: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Packt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Publishing</a:t>
            </a:r>
            <a:r>
              <a:rPr sz="1600" spc="-1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Ltd.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BBC. (2014).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Troubled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MtGox Bitcoin boss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emerges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after shut down Retrieved</a:t>
            </a:r>
            <a:r>
              <a:rPr sz="1600" spc="-2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from</a:t>
            </a:r>
            <a:endParaRPr sz="1600" dirty="0">
              <a:latin typeface="Times New Roman"/>
              <a:cs typeface="Times New Roman"/>
            </a:endParaRPr>
          </a:p>
          <a:p>
            <a:pPr marL="355600">
              <a:spcBef>
                <a:spcPts val="5"/>
              </a:spcBef>
            </a:pP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http://www.bbc.com/news/technology-26352442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February 26,</a:t>
            </a:r>
            <a:r>
              <a:rPr sz="1600" spc="-10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Bitcoin. (2014). Bitcoin. 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5"/>
              </a:rPr>
              <a:t>https://bitcoin.com/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April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10,</a:t>
            </a:r>
            <a:r>
              <a:rPr sz="1600" spc="9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 Charts. (2014). Bitcoin Charts. 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6"/>
              </a:rPr>
              <a:t>http://bitcoincharts.com/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March 1,</a:t>
            </a:r>
            <a:r>
              <a:rPr sz="1600" spc="-16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508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Foundation.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Bitcoin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Foundation.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7"/>
              </a:rPr>
              <a:t>https://bitcoinfoundation.org/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April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10,  </a:t>
            </a:r>
            <a:r>
              <a:rPr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  <a:tab pos="3016885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</a:t>
            </a:r>
            <a:r>
              <a:rPr sz="1600" spc="-2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Links: </a:t>
            </a:r>
            <a:r>
              <a:rPr sz="1600" spc="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8"/>
              </a:rPr>
              <a:t>http://bit.ly/1eixu78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(over 272</a:t>
            </a:r>
            <a:r>
              <a:rPr sz="1600" spc="-5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million)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Bitcoin.org.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Bitcoin.org </a:t>
            </a:r>
            <a:r>
              <a:rPr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FAQs..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9"/>
              </a:rPr>
              <a:t>https://bitcoin.org/en/faq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April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10,</a:t>
            </a:r>
            <a:r>
              <a:rPr sz="1600" spc="-21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41088443"/>
      </p:ext>
    </p:extLst>
  </p:cSld>
  <p:clrMapOvr>
    <a:masterClrMapping/>
  </p:clrMapOvr>
  <p:transition spd="slow"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75482" y="294005"/>
            <a:ext cx="2955290" cy="696595"/>
          </a:xfrm>
          <a:prstGeom prst="rect">
            <a:avLst/>
          </a:prstGeom>
        </p:spPr>
        <p:txBody>
          <a:bodyPr vert="horz" wrap="square" lIns="0" tIns="12700" rIns="0" bIns="0" numCol="1" rtlCol="0" anchor="b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sz="4400" dirty="0"/>
              <a:t>Referenc</a:t>
            </a:r>
            <a:r>
              <a:rPr sz="4400" spc="-15" dirty="0"/>
              <a:t>e</a:t>
            </a:r>
            <a:r>
              <a:rPr sz="4400" dirty="0"/>
              <a:t>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5800" y="1524000"/>
            <a:ext cx="8686800" cy="49994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248285" indent="-342900"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Scammers.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Bit Coin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Scammers.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http://bitcoinscammers.com/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on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April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9,  2014.</a:t>
            </a:r>
            <a:endParaRPr sz="1600" dirty="0">
              <a:latin typeface="Times New Roman"/>
              <a:cs typeface="Times New Roman"/>
            </a:endParaRPr>
          </a:p>
          <a:p>
            <a:pPr marL="355600" marR="32258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Brown,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Bitcoin bubble could burst as investors rush to withdraw cash. Retrieved from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http://www.zdnet.com/bitcoin-bubble-could-burst-as-investors-rush-to-withdraw-cash-7000026410/</a:t>
            </a:r>
            <a:r>
              <a:rPr sz="1600" spc="-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1600" spc="5" dirty="0">
                <a:solidFill>
                  <a:srgbClr val="0F243E"/>
                </a:solidFill>
                <a:latin typeface="Times New Roman"/>
                <a:cs typeface="Times New Roman"/>
              </a:rPr>
              <a:t>on 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February 17,</a:t>
            </a:r>
            <a:r>
              <a:rPr sz="1600" spc="-6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62293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20" dirty="0">
                <a:solidFill>
                  <a:srgbClr val="0F243E"/>
                </a:solidFill>
                <a:latin typeface="Times New Roman"/>
                <a:cs typeface="Times New Roman"/>
              </a:rPr>
              <a:t>Casey,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M. J. and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Vigna, 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P.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(2018).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Truth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Machine: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Blockchain Reference and the Future of 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Everything. New 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York, </a:t>
            </a:r>
            <a:r>
              <a:rPr sz="1600" spc="-50" dirty="0">
                <a:solidFill>
                  <a:srgbClr val="0F243E"/>
                </a:solidFill>
                <a:latin typeface="Times New Roman"/>
                <a:cs typeface="Times New Roman"/>
              </a:rPr>
              <a:t>NY: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St.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Martin’s</a:t>
            </a:r>
            <a:r>
              <a:rPr sz="1600" spc="-35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Press.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Caughey,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M. (2013). Bitcoin Step by Step, second edition.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Amazon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Digital</a:t>
            </a:r>
            <a:r>
              <a:rPr sz="1600" spc="9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Services.</a:t>
            </a:r>
            <a:endParaRPr sz="1600" dirty="0">
              <a:latin typeface="Times New Roman"/>
              <a:cs typeface="Times New Roman"/>
            </a:endParaRPr>
          </a:p>
          <a:p>
            <a:pPr marL="35560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Caughey,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M. (2013). Bitcoin Mining Step by Step.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Amazon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Digital</a:t>
            </a:r>
            <a:r>
              <a:rPr sz="1600" spc="-24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Services.</a:t>
            </a:r>
            <a:endParaRPr sz="1600" dirty="0">
              <a:latin typeface="Times New Roman"/>
              <a:cs typeface="Times New Roman"/>
            </a:endParaRPr>
          </a:p>
          <a:p>
            <a:pPr marL="355600" marR="90805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Champagne, 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P.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(2014).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Book of Satoshi: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The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Collected </a:t>
            </a:r>
            <a:r>
              <a:rPr sz="1600" spc="-15" dirty="0">
                <a:solidFill>
                  <a:srgbClr val="0F243E"/>
                </a:solidFill>
                <a:latin typeface="Times New Roman"/>
                <a:cs typeface="Times New Roman"/>
              </a:rPr>
              <a:t>Writings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of Bitcoin Creator Satoshi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Nakamoto. 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Published by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E53 Publishing,</a:t>
            </a:r>
            <a:r>
              <a:rPr sz="1600" spc="-11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LLC.</a:t>
            </a:r>
            <a:endParaRPr sz="1600" dirty="0">
              <a:latin typeface="Times New Roman"/>
              <a:cs typeface="Times New Roman"/>
            </a:endParaRPr>
          </a:p>
          <a:p>
            <a:pPr marL="355600" marR="508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Chen, C. (2014). PBOC Orders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All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Chinese Banks And Third Party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Payment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Processors </a:t>
            </a:r>
            <a:r>
              <a:rPr sz="1600" spc="-50" dirty="0">
                <a:solidFill>
                  <a:srgbClr val="0F243E"/>
                </a:solidFill>
                <a:latin typeface="Times New Roman"/>
                <a:cs typeface="Times New Roman"/>
              </a:rPr>
              <a:t>To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Close Accounts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Of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Chinese Bitcoin Exchanges by 4/15. Retrieved from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http://www.cryptocoinsnews.com/2014/03/27/pboc-  orders-all-chinese-banks-third-party-payment-processors-shut-accounts-15-chinese-bitcoin-exchanges-  </a:t>
            </a:r>
            <a:r>
              <a:rPr sz="16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"/>
              </a:rPr>
              <a:t>april-15th/</a:t>
            </a:r>
            <a:r>
              <a:rPr sz="1600" dirty="0">
                <a:solidFill>
                  <a:srgbClr val="0000FF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on March 27,</a:t>
            </a:r>
            <a:r>
              <a:rPr sz="1600" spc="-85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  <a:hlinkClick r:id="rId4"/>
              </a:rPr>
              <a:t>2014.</a:t>
            </a:r>
            <a:endParaRPr sz="1600" dirty="0">
              <a:latin typeface="Times New Roman"/>
              <a:cs typeface="Times New Roman"/>
            </a:endParaRPr>
          </a:p>
          <a:p>
            <a:pPr marL="355600" marR="418465" indent="-342900"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Dannen, C. (2017). Introducing Ethereum and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Solidity: Foundations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of Crytocurrency and Blockchain 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Programming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for Beginners.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New </a:t>
            </a:r>
            <a:r>
              <a:rPr sz="1600" spc="-30" dirty="0">
                <a:solidFill>
                  <a:srgbClr val="0F243E"/>
                </a:solidFill>
                <a:latin typeface="Times New Roman"/>
                <a:cs typeface="Times New Roman"/>
              </a:rPr>
              <a:t>York, </a:t>
            </a:r>
            <a:r>
              <a:rPr sz="1600" spc="-50" dirty="0">
                <a:solidFill>
                  <a:srgbClr val="0F243E"/>
                </a:solidFill>
                <a:latin typeface="Times New Roman"/>
                <a:cs typeface="Times New Roman"/>
              </a:rPr>
              <a:t>NY:</a:t>
            </a:r>
            <a:r>
              <a:rPr sz="1600" spc="-15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Apress</a:t>
            </a:r>
            <a:endParaRPr sz="1600" dirty="0">
              <a:latin typeface="Times New Roman"/>
              <a:cs typeface="Times New Roman"/>
            </a:endParaRPr>
          </a:p>
          <a:p>
            <a:pPr marL="355600" marR="17780" indent="-342900"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De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Filippi, 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P.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and </a:t>
            </a:r>
            <a:r>
              <a:rPr sz="1600" spc="-10" dirty="0">
                <a:solidFill>
                  <a:srgbClr val="0F243E"/>
                </a:solidFill>
                <a:latin typeface="Times New Roman"/>
                <a:cs typeface="Times New Roman"/>
              </a:rPr>
              <a:t>Wright,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A.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(2018). Blockchain and the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Law: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the Rule of Code. </a:t>
            </a:r>
            <a:r>
              <a:rPr sz="1600" spc="-5" dirty="0">
                <a:solidFill>
                  <a:srgbClr val="0F243E"/>
                </a:solidFill>
                <a:latin typeface="Times New Roman"/>
                <a:cs typeface="Times New Roman"/>
              </a:rPr>
              <a:t>Cambridge, MA: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President  and Fellows of Harvard</a:t>
            </a:r>
            <a:r>
              <a:rPr sz="1600" spc="-80" dirty="0">
                <a:solidFill>
                  <a:srgbClr val="0F243E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F243E"/>
                </a:solidFill>
                <a:latin typeface="Times New Roman"/>
                <a:cs typeface="Times New Roman"/>
              </a:rPr>
              <a:t>College.</a:t>
            </a:r>
            <a:endParaRPr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6611815"/>
      </p:ext>
    </p:extLst>
  </p:cSld>
  <p:clrMapOvr>
    <a:masterClrMapping/>
  </p:clrMapOvr>
  <p:transition spd="slow"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3.3|5.5"/>
</p:tagLst>
</file>

<file path=ppt/theme/theme1.xml><?xml version="1.0" encoding="utf-8"?>
<a:theme xmlns:a="http://schemas.openxmlformats.org/drawingml/2006/main" name="dbllineb">
  <a:themeElements>
    <a:clrScheme name="">
      <a:dk1>
        <a:srgbClr val="000000"/>
      </a:dk1>
      <a:lt1>
        <a:srgbClr val="FFFFFF"/>
      </a:lt1>
      <a:dk2>
        <a:srgbClr val="000000"/>
      </a:dk2>
      <a:lt2>
        <a:srgbClr val="CECECE"/>
      </a:lt2>
      <a:accent1>
        <a:srgbClr val="EBEBEB"/>
      </a:accent1>
      <a:accent2>
        <a:srgbClr val="232323"/>
      </a:accent2>
      <a:accent3>
        <a:srgbClr val="FFFFFF"/>
      </a:accent3>
      <a:accent4>
        <a:srgbClr val="000000"/>
      </a:accent4>
      <a:accent5>
        <a:srgbClr val="F3F3F3"/>
      </a:accent5>
      <a:accent6>
        <a:srgbClr val="1F1F1F"/>
      </a:accent6>
      <a:hlink>
        <a:srgbClr val="9C9C9C"/>
      </a:hlink>
      <a:folHlink>
        <a:srgbClr val="676767"/>
      </a:folHlink>
    </a:clrScheme>
    <a:fontScheme name="dbllineb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blline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b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bllineb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b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b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b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b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DA26806B0D6942A01415047FB9D0D8" ma:contentTypeVersion="11" ma:contentTypeDescription="Create a new document." ma:contentTypeScope="" ma:versionID="448574c3abc75fd4c86fe67c4f1d8b72">
  <xsd:schema xmlns:xsd="http://www.w3.org/2001/XMLSchema" xmlns:xs="http://www.w3.org/2001/XMLSchema" xmlns:p="http://schemas.microsoft.com/office/2006/metadata/properties" xmlns:ns3="d8b034ce-950c-4ce7-b8ec-ac9937bf1983" targetNamespace="http://schemas.microsoft.com/office/2006/metadata/properties" ma:root="true" ma:fieldsID="1279cb8fc8229308422d6498d2bf9027" ns3:_="">
    <xsd:import namespace="d8b034ce-950c-4ce7-b8ec-ac9937bf198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b034ce-950c-4ce7-b8ec-ac9937bf19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91C19C-340B-42FC-B4B4-E9288925A1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A39CD5F-336C-4525-AB4E-0703ED9A29E1}">
  <ds:schemaRefs>
    <ds:schemaRef ds:uri="http://schemas.microsoft.com/office/2006/documentManagement/types"/>
    <ds:schemaRef ds:uri="http://www.w3.org/XML/1998/namespace"/>
    <ds:schemaRef ds:uri="http://purl.org/dc/elements/1.1/"/>
    <ds:schemaRef ds:uri="d8b034ce-950c-4ce7-b8ec-ac9937bf1983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C36F3A6-025F-4C21-AB2C-13DB2D36A8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b034ce-950c-4ce7-b8ec-ac9937bf19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46330825</TotalTime>
  <Pages>34</Pages>
  <Words>6921</Words>
  <Application>Microsoft Office PowerPoint</Application>
  <PresentationFormat>A4 Paper (210x297 mm)</PresentationFormat>
  <Paragraphs>739</Paragraphs>
  <Slides>107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107</vt:i4>
      </vt:variant>
    </vt:vector>
  </HeadingPairs>
  <TitlesOfParts>
    <vt:vector size="120" baseType="lpstr">
      <vt:lpstr>Helvetica Neue</vt:lpstr>
      <vt:lpstr>Monotype Sorts</vt:lpstr>
      <vt:lpstr>PMingLiU</vt:lpstr>
      <vt:lpstr>PMingLiU</vt:lpstr>
      <vt:lpstr>Arial</vt:lpstr>
      <vt:lpstr>Calibri</vt:lpstr>
      <vt:lpstr>Calibri Light</vt:lpstr>
      <vt:lpstr>Cambria Math</vt:lpstr>
      <vt:lpstr>Courier New</vt:lpstr>
      <vt:lpstr>Symbol</vt:lpstr>
      <vt:lpstr>Times New Roman</vt:lpstr>
      <vt:lpstr>Wingdings</vt:lpstr>
      <vt:lpstr>dbllineb</vt:lpstr>
      <vt:lpstr>Distributed Systems</vt:lpstr>
      <vt:lpstr>The Information Economy</vt:lpstr>
      <vt:lpstr>Disruptive Innovation</vt:lpstr>
      <vt:lpstr>Blockchain as a Disruptive Innovation</vt:lpstr>
      <vt:lpstr>Outline</vt:lpstr>
      <vt:lpstr>Warm-up: Alice and Bob Want to Play Chess by Mail</vt:lpstr>
      <vt:lpstr>They Have to Agree on the State of the Board</vt:lpstr>
      <vt:lpstr>Blockchain Overview</vt:lpstr>
      <vt:lpstr>A Brief History of Blockchain</vt:lpstr>
      <vt:lpstr>Blockchain Defined</vt:lpstr>
      <vt:lpstr>Blockchain: Background</vt:lpstr>
      <vt:lpstr>Why Is This Important?</vt:lpstr>
      <vt:lpstr>What Problem Does a Blockchain Solve?</vt:lpstr>
      <vt:lpstr>Trusted Arbiter: Centralized System</vt:lpstr>
      <vt:lpstr>Why Not Just Have a Trusted Arbiter, Then?</vt:lpstr>
      <vt:lpstr>So What Does a Blockchain Buy Us, Again?</vt:lpstr>
      <vt:lpstr>Centralized vs Distributed Ledger</vt:lpstr>
      <vt:lpstr>Blockchain Concepts</vt:lpstr>
      <vt:lpstr>Cryptography Review</vt:lpstr>
      <vt:lpstr>Cryptography</vt:lpstr>
      <vt:lpstr>Encryptions: Keys and Keyless</vt:lpstr>
      <vt:lpstr>Blockchain – Process </vt:lpstr>
      <vt:lpstr>Blockchain – Process </vt:lpstr>
      <vt:lpstr>Blockchain – Process </vt:lpstr>
      <vt:lpstr>Key Challenges</vt:lpstr>
      <vt:lpstr>Public Key Signatures</vt:lpstr>
      <vt:lpstr>Addresses and Transactions</vt:lpstr>
      <vt:lpstr>Key Challenges</vt:lpstr>
      <vt:lpstr>Global Ledger</vt:lpstr>
      <vt:lpstr>Global Ledger</vt:lpstr>
      <vt:lpstr>Global Ledger</vt:lpstr>
      <vt:lpstr>Key Challenges</vt:lpstr>
      <vt:lpstr>Cryptographic Hashing</vt:lpstr>
      <vt:lpstr>Mining – Minting for Proof of Work</vt:lpstr>
      <vt:lpstr>Mining – Minting for Proof of Work</vt:lpstr>
      <vt:lpstr>Key Challenges</vt:lpstr>
      <vt:lpstr>Key Challenges</vt:lpstr>
      <vt:lpstr>Replicated State Machine</vt:lpstr>
      <vt:lpstr>A Replicated State Machine</vt:lpstr>
      <vt:lpstr>Nakamoto’s Blockchain</vt:lpstr>
      <vt:lpstr>Nakamoto’s Blockchain</vt:lpstr>
      <vt:lpstr>Nakamoto’s Blockchain</vt:lpstr>
      <vt:lpstr>Nakamoto’s Blockchain</vt:lpstr>
      <vt:lpstr>Nakamoto’s Blockchain</vt:lpstr>
      <vt:lpstr>Nakamoto’s Blockchain</vt:lpstr>
      <vt:lpstr>Incentive for Mining</vt:lpstr>
      <vt:lpstr>Forks</vt:lpstr>
      <vt:lpstr>Fork Resolution</vt:lpstr>
      <vt:lpstr>Fork Resolution</vt:lpstr>
      <vt:lpstr>Key Challenges</vt:lpstr>
      <vt:lpstr>Blockchain Design</vt:lpstr>
      <vt:lpstr>Decentralized Peers</vt:lpstr>
      <vt:lpstr>Building Block: Cryptographic Hash Functions</vt:lpstr>
      <vt:lpstr>SHA: Secure Hash Algorithm</vt:lpstr>
      <vt:lpstr>What’s a Collision?</vt:lpstr>
      <vt:lpstr>Why Is Collision Resistance Useful?</vt:lpstr>
      <vt:lpstr>Building Block: Hash Chains</vt:lpstr>
      <vt:lpstr>What’s a Hash Chain?</vt:lpstr>
      <vt:lpstr>What Does That Buy Us?</vt:lpstr>
      <vt:lpstr>PowerPoint Presentation</vt:lpstr>
      <vt:lpstr>The Block Chain</vt:lpstr>
      <vt:lpstr>PowerPoint Presentation</vt:lpstr>
      <vt:lpstr>Building Block: Validity Conditions</vt:lpstr>
      <vt:lpstr>Adding New Blocks to the Chain</vt:lpstr>
      <vt:lpstr>Building Block: Proof of Work</vt:lpstr>
      <vt:lpstr>Hash-Based Proof of Work</vt:lpstr>
      <vt:lpstr>Proofs of Work in Every Block</vt:lpstr>
      <vt:lpstr>Proof of Work – Increasing Difficulty</vt:lpstr>
      <vt:lpstr>Permissioned Blockchains</vt:lpstr>
      <vt:lpstr>Bitcoin:  First Cryptocurrency with Blockchain</vt:lpstr>
      <vt:lpstr>“What is Bitcoin” – Video</vt:lpstr>
      <vt:lpstr>What Is Bitcoin</vt:lpstr>
      <vt:lpstr>Features of Bitcoin</vt:lpstr>
      <vt:lpstr>When Did It Start?</vt:lpstr>
      <vt:lpstr>Why Does It Matter? (in 2019)</vt:lpstr>
      <vt:lpstr>Why Does It Matter? (in 2020)</vt:lpstr>
      <vt:lpstr>Why Does It Matter? (in 2021 now)</vt:lpstr>
      <vt:lpstr>Decentralized</vt:lpstr>
      <vt:lpstr>Coins Flow from Inputs to Outputs</vt:lpstr>
      <vt:lpstr>Public Ledger</vt:lpstr>
      <vt:lpstr>Arriving at Consensus</vt:lpstr>
      <vt:lpstr>The Payout</vt:lpstr>
      <vt:lpstr>Transaction Confirmation</vt:lpstr>
      <vt:lpstr>Energy Consumption</vt:lpstr>
      <vt:lpstr>Incentive Design</vt:lpstr>
      <vt:lpstr>More Blockchain Cases</vt:lpstr>
      <vt:lpstr>Compelling Blockchain “Use Cases”</vt:lpstr>
      <vt:lpstr>Smart Contracts</vt:lpstr>
      <vt:lpstr>Ethereum.org Turing complete contracts on a blockchain.</vt:lpstr>
      <vt:lpstr>Traditional vs. Smart Contracts</vt:lpstr>
      <vt:lpstr>Smart Contracts</vt:lpstr>
      <vt:lpstr>FinTech Landscape – Disruptive Forces in Financial Services</vt:lpstr>
      <vt:lpstr> Blockchain Adoption –  Understanding the Disruption </vt:lpstr>
      <vt:lpstr>PowerPoint Presentation</vt:lpstr>
      <vt:lpstr>PowerPoint Presentation</vt:lpstr>
      <vt:lpstr>Blockchain for Finical Service Industry</vt:lpstr>
      <vt:lpstr>PowerPoint Presentation</vt:lpstr>
      <vt:lpstr>References</vt:lpstr>
      <vt:lpstr>References</vt:lpstr>
      <vt:lpstr>References</vt:lpstr>
      <vt:lpstr>References</vt:lpstr>
      <vt:lpstr>References</vt:lpstr>
      <vt:lpstr>References</vt:lpstr>
      <vt:lpstr>References</vt:lpstr>
      <vt:lpstr>References:  Best Blockchain Texts</vt:lpstr>
      <vt:lpstr>Resources</vt:lpstr>
      <vt:lpstr>Additional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Distributed Systems</dc:title>
  <dc:subject>Distributed Software Engineering</dc:subject>
  <dc:creator>Dr. Michael R. Lyu</dc:creator>
  <cp:lastModifiedBy>Michael Lyu (CSD)</cp:lastModifiedBy>
  <cp:revision>1272</cp:revision>
  <cp:lastPrinted>2018-11-09T02:56:02Z</cp:lastPrinted>
  <dcterms:created xsi:type="dcterms:W3CDTF">1996-09-16T09:10:00Z</dcterms:created>
  <dcterms:modified xsi:type="dcterms:W3CDTF">2021-11-11T06:49:01Z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0x0101002FDA26806B0D6942A01415047FB9D0D8</vt:lpwstr>
  </property>
</Properties>
</file>