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69" r:id="rId4"/>
    <p:sldId id="267" r:id="rId5"/>
    <p:sldId id="268" r:id="rId6"/>
    <p:sldId id="276" r:id="rId7"/>
    <p:sldId id="277" r:id="rId8"/>
    <p:sldId id="270" r:id="rId9"/>
    <p:sldId id="271" r:id="rId10"/>
    <p:sldId id="272" r:id="rId11"/>
    <p:sldId id="273" r:id="rId12"/>
    <p:sldId id="274" r:id="rId13"/>
    <p:sldId id="275" r:id="rId14"/>
    <p:sldId id="278" r:id="rId15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84" y="-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C68E8B0-B1A3-4041-ADC4-D8A87948A228}" type="doc">
      <dgm:prSet loTypeId="urn:microsoft.com/office/officeart/2005/8/layout/vList2" loCatId="list" qsTypeId="urn:microsoft.com/office/officeart/2005/8/quickstyle/simple1" qsCatId="simple" csTypeId="urn:microsoft.com/office/officeart/2005/8/colors/accent0_1" csCatId="mainScheme" phldr="1"/>
      <dgm:spPr/>
      <dgm:t>
        <a:bodyPr/>
        <a:lstStyle/>
        <a:p>
          <a:endParaRPr lang="zh-CN" altLang="en-US"/>
        </a:p>
      </dgm:t>
    </dgm:pt>
    <dgm:pt modelId="{17DA40EA-57D7-4B43-9738-7313FF0406DE}">
      <dgm:prSet/>
      <dgm:spPr/>
      <dgm:t>
        <a:bodyPr/>
        <a:lstStyle/>
        <a:p>
          <a:pPr rtl="0"/>
          <a:r>
            <a:rPr lang="en-US" dirty="0" smtClean="0"/>
            <a:t>Sensor Network</a:t>
          </a:r>
          <a:endParaRPr lang="zh-CN" dirty="0"/>
        </a:p>
      </dgm:t>
    </dgm:pt>
    <dgm:pt modelId="{3BE789C0-5593-438C-B399-8960C52EBCB4}" type="parTrans" cxnId="{378B0B35-5CD9-4C86-B778-602632CB1EBF}">
      <dgm:prSet/>
      <dgm:spPr/>
      <dgm:t>
        <a:bodyPr/>
        <a:lstStyle/>
        <a:p>
          <a:endParaRPr lang="zh-CN" altLang="en-US"/>
        </a:p>
      </dgm:t>
    </dgm:pt>
    <dgm:pt modelId="{6BEB3AD7-5F58-4BC8-B446-5267D1E1114D}" type="sibTrans" cxnId="{378B0B35-5CD9-4C86-B778-602632CB1EBF}">
      <dgm:prSet/>
      <dgm:spPr/>
      <dgm:t>
        <a:bodyPr/>
        <a:lstStyle/>
        <a:p>
          <a:endParaRPr lang="zh-CN" altLang="en-US"/>
        </a:p>
      </dgm:t>
    </dgm:pt>
    <dgm:pt modelId="{4F1E7239-9BC0-46D0-839F-0D1672A84638}">
      <dgm:prSet/>
      <dgm:spPr/>
      <dgm:t>
        <a:bodyPr/>
        <a:lstStyle/>
        <a:p>
          <a:pPr rtl="0"/>
          <a:r>
            <a:rPr lang="en-US" dirty="0" smtClean="0"/>
            <a:t>Data Fusion</a:t>
          </a:r>
          <a:endParaRPr lang="zh-CN" dirty="0"/>
        </a:p>
      </dgm:t>
    </dgm:pt>
    <dgm:pt modelId="{2DBFCA8C-CE34-4DD2-8878-15F463D4611B}" type="parTrans" cxnId="{F52CE10E-6D67-42F5-9C6F-D25374EE7E8A}">
      <dgm:prSet/>
      <dgm:spPr/>
      <dgm:t>
        <a:bodyPr/>
        <a:lstStyle/>
        <a:p>
          <a:endParaRPr lang="zh-CN" altLang="en-US"/>
        </a:p>
      </dgm:t>
    </dgm:pt>
    <dgm:pt modelId="{31084AEB-A649-481F-B460-D250598FA4B1}" type="sibTrans" cxnId="{F52CE10E-6D67-42F5-9C6F-D25374EE7E8A}">
      <dgm:prSet/>
      <dgm:spPr/>
      <dgm:t>
        <a:bodyPr/>
        <a:lstStyle/>
        <a:p>
          <a:endParaRPr lang="zh-CN" altLang="en-US"/>
        </a:p>
      </dgm:t>
    </dgm:pt>
    <dgm:pt modelId="{EE40FF5F-F6BA-4789-83DC-CB8E839BCB95}">
      <dgm:prSet/>
      <dgm:spPr/>
      <dgm:t>
        <a:bodyPr/>
        <a:lstStyle/>
        <a:p>
          <a:pPr rtl="0"/>
          <a:r>
            <a:rPr lang="en-US" dirty="0" smtClean="0"/>
            <a:t>Spatial Database</a:t>
          </a:r>
          <a:endParaRPr lang="zh-CN" dirty="0"/>
        </a:p>
      </dgm:t>
    </dgm:pt>
    <dgm:pt modelId="{F511500F-44A9-4A06-ADDB-7C8DBEDF75A0}" type="parTrans" cxnId="{2C08A68B-8C90-4A1E-8651-1A08328CC1B1}">
      <dgm:prSet/>
      <dgm:spPr/>
      <dgm:t>
        <a:bodyPr/>
        <a:lstStyle/>
        <a:p>
          <a:endParaRPr lang="zh-CN" altLang="en-US"/>
        </a:p>
      </dgm:t>
    </dgm:pt>
    <dgm:pt modelId="{6F3CFE04-7834-49AE-8CD0-9DE62EFA02C3}" type="sibTrans" cxnId="{2C08A68B-8C90-4A1E-8651-1A08328CC1B1}">
      <dgm:prSet/>
      <dgm:spPr/>
      <dgm:t>
        <a:bodyPr/>
        <a:lstStyle/>
        <a:p>
          <a:endParaRPr lang="zh-CN" altLang="en-US"/>
        </a:p>
      </dgm:t>
    </dgm:pt>
    <dgm:pt modelId="{51E39312-D2B1-4411-9D02-47864BC956BE}">
      <dgm:prSet/>
      <dgm:spPr/>
      <dgm:t>
        <a:bodyPr/>
        <a:lstStyle/>
        <a:p>
          <a:pPr rtl="0"/>
          <a:r>
            <a:rPr lang="en-US" dirty="0" smtClean="0"/>
            <a:t>Data Mining/Machine Learning</a:t>
          </a:r>
          <a:endParaRPr lang="en-US" dirty="0"/>
        </a:p>
      </dgm:t>
    </dgm:pt>
    <dgm:pt modelId="{CEEE3A42-3FFC-409C-8420-C280437251DA}" type="parTrans" cxnId="{B97D06D0-33EE-4368-B0D3-32D8B6ADCAC2}">
      <dgm:prSet/>
      <dgm:spPr/>
      <dgm:t>
        <a:bodyPr/>
        <a:lstStyle/>
        <a:p>
          <a:endParaRPr lang="zh-CN" altLang="en-US"/>
        </a:p>
      </dgm:t>
    </dgm:pt>
    <dgm:pt modelId="{2B984423-2619-404F-A7CF-EBF45E99A892}" type="sibTrans" cxnId="{B97D06D0-33EE-4368-B0D3-32D8B6ADCAC2}">
      <dgm:prSet/>
      <dgm:spPr/>
      <dgm:t>
        <a:bodyPr/>
        <a:lstStyle/>
        <a:p>
          <a:endParaRPr lang="zh-CN" altLang="en-US"/>
        </a:p>
      </dgm:t>
    </dgm:pt>
    <dgm:pt modelId="{65CD5689-B356-4CEE-A509-6927EE218079}" type="pres">
      <dgm:prSet presAssocID="{9C68E8B0-B1A3-4041-ADC4-D8A87948A228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9831CA8E-859D-4640-87AD-340619AFD0B7}" type="pres">
      <dgm:prSet presAssocID="{17DA40EA-57D7-4B43-9738-7313FF0406DE}" presName="parentText" presStyleLbl="node1" presStyleIdx="0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1F88CDB-EA22-4E99-8BE7-38566875ADC1}" type="pres">
      <dgm:prSet presAssocID="{6BEB3AD7-5F58-4BC8-B446-5267D1E1114D}" presName="spacer" presStyleCnt="0"/>
      <dgm:spPr/>
    </dgm:pt>
    <dgm:pt modelId="{1603A414-8AA2-4152-AE64-B031AEF193F7}" type="pres">
      <dgm:prSet presAssocID="{4F1E7239-9BC0-46D0-839F-0D1672A84638}" presName="parentText" presStyleLbl="node1" presStyleIdx="1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296239B-B223-40F1-8DF8-F0B51E93797D}" type="pres">
      <dgm:prSet presAssocID="{31084AEB-A649-481F-B460-D250598FA4B1}" presName="spacer" presStyleCnt="0"/>
      <dgm:spPr/>
    </dgm:pt>
    <dgm:pt modelId="{190B3CA8-F3E6-43C8-8B02-54D638B3BDE2}" type="pres">
      <dgm:prSet presAssocID="{EE40FF5F-F6BA-4789-83DC-CB8E839BCB95}" presName="parentText" presStyleLbl="node1" presStyleIdx="2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EF59AED-301D-4AD8-8D79-5AF204217C44}" type="pres">
      <dgm:prSet presAssocID="{6F3CFE04-7834-49AE-8CD0-9DE62EFA02C3}" presName="spacer" presStyleCnt="0"/>
      <dgm:spPr/>
    </dgm:pt>
    <dgm:pt modelId="{D244CDEE-510A-4FD2-8E71-5456DC089780}" type="pres">
      <dgm:prSet presAssocID="{51E39312-D2B1-4411-9D02-47864BC956BE}" presName="parentText" presStyleLbl="node1" presStyleIdx="3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72BD1CC6-2016-4B8E-8D18-1E3BE79668C9}" type="presOf" srcId="{9C68E8B0-B1A3-4041-ADC4-D8A87948A228}" destId="{65CD5689-B356-4CEE-A509-6927EE218079}" srcOrd="0" destOrd="0" presId="urn:microsoft.com/office/officeart/2005/8/layout/vList2"/>
    <dgm:cxn modelId="{C4FB5D56-BC60-473D-8F30-3579D800E2A8}" type="presOf" srcId="{17DA40EA-57D7-4B43-9738-7313FF0406DE}" destId="{9831CA8E-859D-4640-87AD-340619AFD0B7}" srcOrd="0" destOrd="0" presId="urn:microsoft.com/office/officeart/2005/8/layout/vList2"/>
    <dgm:cxn modelId="{8A2DD17D-BF34-4DC2-91AB-17EDD106A454}" type="presOf" srcId="{51E39312-D2B1-4411-9D02-47864BC956BE}" destId="{D244CDEE-510A-4FD2-8E71-5456DC089780}" srcOrd="0" destOrd="0" presId="urn:microsoft.com/office/officeart/2005/8/layout/vList2"/>
    <dgm:cxn modelId="{6801E1AE-20DA-4560-95A6-F288CEA332A8}" type="presOf" srcId="{4F1E7239-9BC0-46D0-839F-0D1672A84638}" destId="{1603A414-8AA2-4152-AE64-B031AEF193F7}" srcOrd="0" destOrd="0" presId="urn:microsoft.com/office/officeart/2005/8/layout/vList2"/>
    <dgm:cxn modelId="{2C08A68B-8C90-4A1E-8651-1A08328CC1B1}" srcId="{9C68E8B0-B1A3-4041-ADC4-D8A87948A228}" destId="{EE40FF5F-F6BA-4789-83DC-CB8E839BCB95}" srcOrd="2" destOrd="0" parTransId="{F511500F-44A9-4A06-ADDB-7C8DBEDF75A0}" sibTransId="{6F3CFE04-7834-49AE-8CD0-9DE62EFA02C3}"/>
    <dgm:cxn modelId="{378B0B35-5CD9-4C86-B778-602632CB1EBF}" srcId="{9C68E8B0-B1A3-4041-ADC4-D8A87948A228}" destId="{17DA40EA-57D7-4B43-9738-7313FF0406DE}" srcOrd="0" destOrd="0" parTransId="{3BE789C0-5593-438C-B399-8960C52EBCB4}" sibTransId="{6BEB3AD7-5F58-4BC8-B446-5267D1E1114D}"/>
    <dgm:cxn modelId="{F52CE10E-6D67-42F5-9C6F-D25374EE7E8A}" srcId="{9C68E8B0-B1A3-4041-ADC4-D8A87948A228}" destId="{4F1E7239-9BC0-46D0-839F-0D1672A84638}" srcOrd="1" destOrd="0" parTransId="{2DBFCA8C-CE34-4DD2-8878-15F463D4611B}" sibTransId="{31084AEB-A649-481F-B460-D250598FA4B1}"/>
    <dgm:cxn modelId="{B97D06D0-33EE-4368-B0D3-32D8B6ADCAC2}" srcId="{9C68E8B0-B1A3-4041-ADC4-D8A87948A228}" destId="{51E39312-D2B1-4411-9D02-47864BC956BE}" srcOrd="3" destOrd="0" parTransId="{CEEE3A42-3FFC-409C-8420-C280437251DA}" sibTransId="{2B984423-2619-404F-A7CF-EBF45E99A892}"/>
    <dgm:cxn modelId="{32DC3DA5-6B9D-473C-92C6-E23DAB6A14BB}" type="presOf" srcId="{EE40FF5F-F6BA-4789-83DC-CB8E839BCB95}" destId="{190B3CA8-F3E6-43C8-8B02-54D638B3BDE2}" srcOrd="0" destOrd="0" presId="urn:microsoft.com/office/officeart/2005/8/layout/vList2"/>
    <dgm:cxn modelId="{9D8BA9CC-72A2-41C5-9666-F71E0171F26C}" type="presParOf" srcId="{65CD5689-B356-4CEE-A509-6927EE218079}" destId="{9831CA8E-859D-4640-87AD-340619AFD0B7}" srcOrd="0" destOrd="0" presId="urn:microsoft.com/office/officeart/2005/8/layout/vList2"/>
    <dgm:cxn modelId="{7E4F732D-C553-4157-9226-E2E80F1694EF}" type="presParOf" srcId="{65CD5689-B356-4CEE-A509-6927EE218079}" destId="{61F88CDB-EA22-4E99-8BE7-38566875ADC1}" srcOrd="1" destOrd="0" presId="urn:microsoft.com/office/officeart/2005/8/layout/vList2"/>
    <dgm:cxn modelId="{7752BBA9-43B0-4052-8973-1CD808C78EF8}" type="presParOf" srcId="{65CD5689-B356-4CEE-A509-6927EE218079}" destId="{1603A414-8AA2-4152-AE64-B031AEF193F7}" srcOrd="2" destOrd="0" presId="urn:microsoft.com/office/officeart/2005/8/layout/vList2"/>
    <dgm:cxn modelId="{3AB3BA78-B9A9-4D43-A8A4-CCD6AEF1B8FF}" type="presParOf" srcId="{65CD5689-B356-4CEE-A509-6927EE218079}" destId="{C296239B-B223-40F1-8DF8-F0B51E93797D}" srcOrd="3" destOrd="0" presId="urn:microsoft.com/office/officeart/2005/8/layout/vList2"/>
    <dgm:cxn modelId="{FEB8C251-8F64-4CA6-BB98-79ED6C4CD418}" type="presParOf" srcId="{65CD5689-B356-4CEE-A509-6927EE218079}" destId="{190B3CA8-F3E6-43C8-8B02-54D638B3BDE2}" srcOrd="4" destOrd="0" presId="urn:microsoft.com/office/officeart/2005/8/layout/vList2"/>
    <dgm:cxn modelId="{1F6E0052-01DB-4FBD-A0F3-4F68E52B830F}" type="presParOf" srcId="{65CD5689-B356-4CEE-A509-6927EE218079}" destId="{7EF59AED-301D-4AD8-8D79-5AF204217C44}" srcOrd="5" destOrd="0" presId="urn:microsoft.com/office/officeart/2005/8/layout/vList2"/>
    <dgm:cxn modelId="{A6B9E2F9-9F06-44D0-B80F-F21251DFC785}" type="presParOf" srcId="{65CD5689-B356-4CEE-A509-6927EE218079}" destId="{D244CDEE-510A-4FD2-8E71-5456DC089780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9831CA8E-859D-4640-87AD-340619AFD0B7}">
      <dsp:nvSpPr>
        <dsp:cNvPr id="0" name=""/>
        <dsp:cNvSpPr/>
      </dsp:nvSpPr>
      <dsp:spPr>
        <a:xfrm>
          <a:off x="0" y="510432"/>
          <a:ext cx="5757874" cy="791505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kern="1200" dirty="0" smtClean="0"/>
            <a:t>Sensor Network</a:t>
          </a:r>
          <a:endParaRPr lang="zh-CN" sz="3300" kern="1200" dirty="0"/>
        </a:p>
      </dsp:txBody>
      <dsp:txXfrm>
        <a:off x="0" y="510432"/>
        <a:ext cx="5757874" cy="791505"/>
      </dsp:txXfrm>
    </dsp:sp>
    <dsp:sp modelId="{1603A414-8AA2-4152-AE64-B031AEF193F7}">
      <dsp:nvSpPr>
        <dsp:cNvPr id="0" name=""/>
        <dsp:cNvSpPr/>
      </dsp:nvSpPr>
      <dsp:spPr>
        <a:xfrm>
          <a:off x="0" y="1396978"/>
          <a:ext cx="5757874" cy="791505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kern="1200" dirty="0" smtClean="0"/>
            <a:t>Data Fusion</a:t>
          </a:r>
          <a:endParaRPr lang="zh-CN" sz="3300" kern="1200" dirty="0"/>
        </a:p>
      </dsp:txBody>
      <dsp:txXfrm>
        <a:off x="0" y="1396978"/>
        <a:ext cx="5757874" cy="791505"/>
      </dsp:txXfrm>
    </dsp:sp>
    <dsp:sp modelId="{190B3CA8-F3E6-43C8-8B02-54D638B3BDE2}">
      <dsp:nvSpPr>
        <dsp:cNvPr id="0" name=""/>
        <dsp:cNvSpPr/>
      </dsp:nvSpPr>
      <dsp:spPr>
        <a:xfrm>
          <a:off x="0" y="2283523"/>
          <a:ext cx="5757874" cy="791505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kern="1200" dirty="0" smtClean="0"/>
            <a:t>Spatial Database</a:t>
          </a:r>
          <a:endParaRPr lang="zh-CN" sz="3300" kern="1200" dirty="0"/>
        </a:p>
      </dsp:txBody>
      <dsp:txXfrm>
        <a:off x="0" y="2283523"/>
        <a:ext cx="5757874" cy="791505"/>
      </dsp:txXfrm>
    </dsp:sp>
    <dsp:sp modelId="{D244CDEE-510A-4FD2-8E71-5456DC089780}">
      <dsp:nvSpPr>
        <dsp:cNvPr id="0" name=""/>
        <dsp:cNvSpPr/>
      </dsp:nvSpPr>
      <dsp:spPr>
        <a:xfrm>
          <a:off x="0" y="3170068"/>
          <a:ext cx="5757874" cy="791505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lvl="0" algn="l" defTabSz="1466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kern="1200" dirty="0" smtClean="0"/>
            <a:t>Data Mining/Machine Learning</a:t>
          </a:r>
          <a:endParaRPr lang="en-US" sz="3300" kern="1200" dirty="0"/>
        </a:p>
      </dsp:txBody>
      <dsp:txXfrm>
        <a:off x="0" y="3170068"/>
        <a:ext cx="5757874" cy="79150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altLang="zh-CN" smtClean="0"/>
              <a:t>Click to edit Master subtitle style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9CC691-FB78-495F-97E4-D1D564219172}" type="datetimeFigureOut">
              <a:rPr lang="zh-CN" altLang="en-US" smtClean="0"/>
              <a:pPr/>
              <a:t>2011-3-16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64CF81-8CE8-49C2-8E15-FB18A7EE840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CN">
                <a:ea typeface="宋体" charset="-122"/>
              </a:rPr>
              <a:t>Data Fusion in Sensor Networks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295400" y="4648200"/>
            <a:ext cx="6400800" cy="989013"/>
          </a:xfrm>
        </p:spPr>
        <p:txBody>
          <a:bodyPr/>
          <a:lstStyle/>
          <a:p>
            <a:pPr algn="ctr"/>
            <a:endParaRPr lang="en-US" altLang="zh-CN" dirty="0">
              <a:ea typeface="宋体" charset="-122"/>
            </a:endParaRPr>
          </a:p>
        </p:txBody>
      </p:sp>
    </p:spTree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Fusion Detection</a:t>
            </a:r>
            <a:endParaRPr lang="zh-CN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altLang="zh-CN" sz="2800" dirty="0" smtClean="0">
                <a:ea typeface="宋体" charset="-122"/>
              </a:rPr>
              <a:t>Voting: the oldest and most widely used fusion decision method. </a:t>
            </a:r>
          </a:p>
          <a:p>
            <a:pPr>
              <a:lnSpc>
                <a:spcPct val="80000"/>
              </a:lnSpc>
            </a:pPr>
            <a:r>
              <a:rPr lang="en-US" altLang="zh-CN" sz="2800" dirty="0" smtClean="0">
                <a:ea typeface="宋体" charset="-122"/>
              </a:rPr>
              <a:t>Fusion node arrives at a consensus by a voting scheme like:</a:t>
            </a:r>
          </a:p>
          <a:p>
            <a:pPr lvl="1">
              <a:lnSpc>
                <a:spcPct val="80000"/>
              </a:lnSpc>
            </a:pPr>
            <a:r>
              <a:rPr lang="en-US" altLang="zh-CN" sz="2400" dirty="0" smtClean="0">
                <a:ea typeface="宋体" charset="-122"/>
              </a:rPr>
              <a:t>Majority voting</a:t>
            </a:r>
            <a:r>
              <a:rPr lang="en-US" altLang="zh-CN" sz="2400" i="1" dirty="0" smtClean="0">
                <a:ea typeface="宋体" charset="-122"/>
              </a:rPr>
              <a:t> </a:t>
            </a:r>
          </a:p>
          <a:p>
            <a:pPr lvl="1">
              <a:lnSpc>
                <a:spcPct val="80000"/>
              </a:lnSpc>
            </a:pPr>
            <a:r>
              <a:rPr lang="en-US" altLang="zh-CN" sz="2400" dirty="0" smtClean="0">
                <a:ea typeface="宋体" charset="-122"/>
              </a:rPr>
              <a:t>Complete Agreement</a:t>
            </a:r>
            <a:r>
              <a:rPr lang="en-US" altLang="zh-CN" sz="2400" i="1" dirty="0" smtClean="0">
                <a:ea typeface="宋体" charset="-122"/>
              </a:rPr>
              <a:t> </a:t>
            </a:r>
          </a:p>
          <a:p>
            <a:pPr lvl="1">
              <a:lnSpc>
                <a:spcPct val="80000"/>
              </a:lnSpc>
            </a:pPr>
            <a:r>
              <a:rPr lang="en-US" altLang="zh-CN" sz="2400" dirty="0" smtClean="0">
                <a:ea typeface="宋体" charset="-122"/>
              </a:rPr>
              <a:t>Weighted voting </a:t>
            </a:r>
          </a:p>
          <a:p>
            <a:pPr>
              <a:lnSpc>
                <a:spcPct val="80000"/>
              </a:lnSpc>
            </a:pPr>
            <a:r>
              <a:rPr lang="en-US" altLang="zh-CN" sz="2800" dirty="0" smtClean="0">
                <a:ea typeface="宋体" charset="-122"/>
              </a:rPr>
              <a:t>The popularity of voting arises from its simplicity and accuracy.</a:t>
            </a:r>
          </a:p>
          <a:p>
            <a:pPr>
              <a:lnSpc>
                <a:spcPct val="80000"/>
              </a:lnSpc>
            </a:pPr>
            <a:r>
              <a:rPr lang="en-US" altLang="zh-CN" sz="2800" dirty="0" smtClean="0">
                <a:ea typeface="宋体" charset="-122"/>
              </a:rPr>
              <a:t>Other fusion decision algorithms include probability-based Bayesian Model and stack generalization.</a:t>
            </a:r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Fusion Architecture</a:t>
            </a:r>
            <a:endParaRPr lang="zh-CN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>
                <a:ea typeface="宋体" charset="-122"/>
              </a:rPr>
              <a:t>Centralized:</a:t>
            </a:r>
          </a:p>
          <a:p>
            <a:pPr lvl="1"/>
            <a:r>
              <a:rPr lang="en-US" altLang="zh-CN" dirty="0" smtClean="0">
                <a:ea typeface="宋体" charset="-122"/>
              </a:rPr>
              <a:t>Simplest</a:t>
            </a:r>
          </a:p>
          <a:p>
            <a:pPr lvl="1"/>
            <a:r>
              <a:rPr lang="en-US" altLang="zh-CN" dirty="0" smtClean="0">
                <a:ea typeface="宋体" charset="-122"/>
              </a:rPr>
              <a:t>A central processor fuses the reports collected by all other sensing nodes.</a:t>
            </a:r>
          </a:p>
          <a:p>
            <a:pPr lvl="1"/>
            <a:r>
              <a:rPr lang="en-US" altLang="zh-CN" dirty="0" smtClean="0">
                <a:ea typeface="宋体" charset="-122"/>
              </a:rPr>
              <a:t>Advantage: Erroneous report(s) can be easily detected. </a:t>
            </a:r>
          </a:p>
          <a:p>
            <a:pPr lvl="1"/>
            <a:r>
              <a:rPr lang="en-US" altLang="zh-CN" dirty="0" smtClean="0">
                <a:ea typeface="宋体" charset="-122"/>
              </a:rPr>
              <a:t>Disadvantage: inflexible to sensor changes and the workload is concentrated at a single point. </a:t>
            </a:r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Fusion Architecture (2)</a:t>
            </a:r>
            <a:endParaRPr lang="zh-CN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zh-CN" dirty="0" smtClean="0">
                <a:ea typeface="宋体" charset="-122"/>
              </a:rPr>
              <a:t>Decentralized : </a:t>
            </a:r>
          </a:p>
          <a:p>
            <a:pPr lvl="1">
              <a:lnSpc>
                <a:spcPct val="90000"/>
              </a:lnSpc>
            </a:pPr>
            <a:r>
              <a:rPr lang="en-US" altLang="zh-CN" dirty="0" smtClean="0">
                <a:ea typeface="宋体" charset="-122"/>
              </a:rPr>
              <a:t>Data fusion occurs locally at each node on the basis of local observations and the information obtained from neighboring nodes. </a:t>
            </a:r>
          </a:p>
          <a:p>
            <a:pPr lvl="1">
              <a:lnSpc>
                <a:spcPct val="90000"/>
              </a:lnSpc>
            </a:pPr>
            <a:r>
              <a:rPr lang="en-US" altLang="zh-CN" dirty="0" smtClean="0">
                <a:ea typeface="宋体" charset="-122"/>
              </a:rPr>
              <a:t>No central processor node. </a:t>
            </a:r>
          </a:p>
          <a:p>
            <a:pPr lvl="1">
              <a:lnSpc>
                <a:spcPct val="90000"/>
              </a:lnSpc>
            </a:pPr>
            <a:r>
              <a:rPr lang="en-US" altLang="zh-CN" dirty="0" smtClean="0">
                <a:ea typeface="宋体" charset="-122"/>
              </a:rPr>
              <a:t>Advantages:</a:t>
            </a:r>
          </a:p>
          <a:p>
            <a:pPr lvl="2">
              <a:lnSpc>
                <a:spcPct val="90000"/>
              </a:lnSpc>
            </a:pPr>
            <a:r>
              <a:rPr lang="en-US" altLang="zh-CN" dirty="0" smtClean="0">
                <a:ea typeface="宋体" charset="-122"/>
              </a:rPr>
              <a:t>scalable and tolerant to the addition or loss of sensing nodes or dynamic changes in the network. </a:t>
            </a:r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Fusion Architecture (3)</a:t>
            </a:r>
            <a:endParaRPr lang="zh-CN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>
                <a:ea typeface="宋体" charset="-122"/>
              </a:rPr>
              <a:t>Hierarchical:</a:t>
            </a:r>
          </a:p>
          <a:p>
            <a:pPr lvl="1"/>
            <a:r>
              <a:rPr lang="en-US" altLang="zh-CN" dirty="0" smtClean="0">
                <a:ea typeface="宋体" charset="-122"/>
              </a:rPr>
              <a:t>Nodes are partitioned into hierarchical levels.</a:t>
            </a:r>
          </a:p>
          <a:p>
            <a:pPr lvl="1"/>
            <a:r>
              <a:rPr lang="en-US" altLang="zh-CN" dirty="0" smtClean="0">
                <a:ea typeface="宋体" charset="-122"/>
              </a:rPr>
              <a:t>The sensing nodes are at level 0 and the BS at the highest level.</a:t>
            </a:r>
          </a:p>
          <a:p>
            <a:pPr lvl="1"/>
            <a:r>
              <a:rPr lang="en-US" altLang="zh-CN" dirty="0" smtClean="0">
                <a:ea typeface="宋体" charset="-122"/>
              </a:rPr>
              <a:t>Reports move from the lower levels to higher ones.</a:t>
            </a:r>
          </a:p>
          <a:p>
            <a:pPr lvl="1"/>
            <a:r>
              <a:rPr lang="en-US" altLang="zh-CN" dirty="0" smtClean="0">
                <a:ea typeface="宋体" charset="-122"/>
              </a:rPr>
              <a:t>Advantage:</a:t>
            </a:r>
          </a:p>
          <a:p>
            <a:pPr lvl="2"/>
            <a:r>
              <a:rPr lang="en-US" altLang="zh-CN" dirty="0" smtClean="0">
                <a:ea typeface="宋体" charset="-122"/>
              </a:rPr>
              <a:t>Workload is balanced among nodes </a:t>
            </a:r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Application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Gathering data from wireless sensor network</a:t>
            </a:r>
          </a:p>
          <a:p>
            <a:pPr lvl="1"/>
            <a:r>
              <a:rPr lang="en-US" dirty="0" smtClean="0"/>
              <a:t>No data cleaning</a:t>
            </a:r>
            <a:endParaRPr lang="en-US" dirty="0" smtClean="0"/>
          </a:p>
          <a:p>
            <a:r>
              <a:rPr lang="en-US" dirty="0" smtClean="0"/>
              <a:t>Compressive sensing </a:t>
            </a:r>
          </a:p>
          <a:p>
            <a:r>
              <a:rPr lang="en-US" dirty="0" smtClean="0"/>
              <a:t>Hybrid architecture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zh-CN"/>
              <a:t>Oct 28, 2004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zh-CN"/>
              <a:t>Asheq Khan</a:t>
            </a:r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>
                <a:ea typeface="宋体" charset="-122"/>
              </a:rPr>
              <a:t>Outline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dirty="0" smtClean="0">
                <a:ea typeface="宋体" charset="-122"/>
              </a:rPr>
              <a:t>Part 1: Introduction</a:t>
            </a:r>
          </a:p>
          <a:p>
            <a:pPr lvl="1"/>
            <a:r>
              <a:rPr lang="en-US" altLang="zh-CN" dirty="0" smtClean="0">
                <a:ea typeface="宋体" charset="-122"/>
              </a:rPr>
              <a:t>Background</a:t>
            </a:r>
          </a:p>
          <a:p>
            <a:pPr lvl="1"/>
            <a:r>
              <a:rPr lang="en-US" altLang="zh-CN" dirty="0" smtClean="0">
                <a:ea typeface="宋体" charset="-122"/>
              </a:rPr>
              <a:t>Key concepts</a:t>
            </a:r>
          </a:p>
          <a:p>
            <a:endParaRPr lang="en-US" altLang="zh-CN" dirty="0">
              <a:ea typeface="宋体" charset="-122"/>
            </a:endParaRPr>
          </a:p>
          <a:p>
            <a:r>
              <a:rPr lang="en-US" altLang="zh-CN" dirty="0" smtClean="0">
                <a:ea typeface="宋体" charset="-122"/>
              </a:rPr>
              <a:t>Part 2: State-of-the-art Example</a:t>
            </a:r>
          </a:p>
          <a:p>
            <a:pPr lvl="1"/>
            <a:r>
              <a:rPr lang="en-US" altLang="zh-CN" dirty="0" smtClean="0">
                <a:ea typeface="宋体" charset="-122"/>
              </a:rPr>
              <a:t>With compressed sensing</a:t>
            </a:r>
          </a:p>
          <a:p>
            <a:pPr lvl="1"/>
            <a:r>
              <a:rPr lang="en-US" altLang="zh-CN" dirty="0" smtClean="0">
                <a:ea typeface="宋体" charset="-122"/>
              </a:rPr>
              <a:t>Data gathering in wireless sensor network</a:t>
            </a:r>
          </a:p>
          <a:p>
            <a:pPr lvl="1">
              <a:buNone/>
            </a:pPr>
            <a:endParaRPr lang="en-US" altLang="zh-CN" dirty="0" smtClean="0">
              <a:ea typeface="宋体" charset="-122"/>
            </a:endParaRPr>
          </a:p>
          <a:p>
            <a:pPr lvl="1"/>
            <a:endParaRPr lang="en-US" altLang="zh-CN" dirty="0">
              <a:ea typeface="宋体" charset="-122"/>
            </a:endParaRP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Data Fusion in 3DLBS Framework</a:t>
            </a:r>
            <a:endParaRPr lang="zh-CN" alt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1428728" y="1571612"/>
          <a:ext cx="5757874" cy="447200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Introduction</a:t>
            </a:r>
            <a:endParaRPr lang="zh-CN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zh-CN" sz="2800" dirty="0" smtClean="0">
                <a:ea typeface="宋体" charset="-122"/>
              </a:rPr>
              <a:t>A sensor network comprises of sensor nodes and a base station.</a:t>
            </a:r>
          </a:p>
          <a:p>
            <a:r>
              <a:rPr lang="en-US" altLang="zh-CN" sz="2800" dirty="0" smtClean="0">
                <a:ea typeface="宋体" charset="-122"/>
              </a:rPr>
              <a:t>Each sensor node is battery powered and equipped with:</a:t>
            </a:r>
          </a:p>
          <a:p>
            <a:pPr lvl="1"/>
            <a:r>
              <a:rPr lang="en-US" altLang="zh-CN" sz="2600" dirty="0" smtClean="0">
                <a:ea typeface="宋体" charset="-122"/>
              </a:rPr>
              <a:t>Integrated sensors</a:t>
            </a:r>
          </a:p>
          <a:p>
            <a:pPr lvl="1"/>
            <a:r>
              <a:rPr lang="en-US" altLang="zh-CN" sz="2600" dirty="0" smtClean="0">
                <a:ea typeface="宋体" charset="-122"/>
              </a:rPr>
              <a:t>Data processing capabilities</a:t>
            </a:r>
          </a:p>
          <a:p>
            <a:pPr lvl="1"/>
            <a:r>
              <a:rPr lang="en-US" altLang="zh-CN" sz="2600" dirty="0" smtClean="0">
                <a:ea typeface="宋体" charset="-122"/>
              </a:rPr>
              <a:t>Short-range radio communications</a:t>
            </a:r>
          </a:p>
          <a:p>
            <a:r>
              <a:rPr lang="en-US" altLang="zh-CN" sz="2800" dirty="0" smtClean="0">
                <a:ea typeface="宋体" charset="-122"/>
              </a:rPr>
              <a:t>Due to their limited power and shorter communication range, sensor nodes perform in-network data fusion.</a:t>
            </a:r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>
                <a:ea typeface="宋体" charset="-122"/>
              </a:rPr>
              <a:t>Data Fusion Process</a:t>
            </a:r>
            <a:endParaRPr lang="zh-CN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zh-CN" dirty="0" smtClean="0">
                <a:ea typeface="宋体" charset="-122"/>
              </a:rPr>
              <a:t>A data fusion node collects the results from multiple nodes.</a:t>
            </a:r>
          </a:p>
          <a:p>
            <a:pPr>
              <a:lnSpc>
                <a:spcPct val="90000"/>
              </a:lnSpc>
            </a:pPr>
            <a:r>
              <a:rPr lang="en-US" altLang="zh-CN" dirty="0" smtClean="0">
                <a:ea typeface="宋体" charset="-122"/>
              </a:rPr>
              <a:t>It fuses the results with its own based on a decision criterion.</a:t>
            </a:r>
          </a:p>
          <a:p>
            <a:pPr>
              <a:lnSpc>
                <a:spcPct val="90000"/>
              </a:lnSpc>
            </a:pPr>
            <a:r>
              <a:rPr lang="en-US" altLang="zh-CN" dirty="0" smtClean="0">
                <a:ea typeface="宋体" charset="-122"/>
              </a:rPr>
              <a:t>Sends the fused data to another node/base station.</a:t>
            </a:r>
          </a:p>
          <a:p>
            <a:pPr>
              <a:lnSpc>
                <a:spcPct val="90000"/>
              </a:lnSpc>
            </a:pPr>
            <a:r>
              <a:rPr lang="en-US" altLang="zh-CN" u="sng" dirty="0" smtClean="0">
                <a:ea typeface="宋体" charset="-122"/>
              </a:rPr>
              <a:t>Advantages:</a:t>
            </a:r>
          </a:p>
          <a:p>
            <a:pPr lvl="1">
              <a:lnSpc>
                <a:spcPct val="90000"/>
              </a:lnSpc>
            </a:pPr>
            <a:r>
              <a:rPr lang="en-US" altLang="zh-CN" dirty="0" smtClean="0">
                <a:ea typeface="宋体" charset="-122"/>
              </a:rPr>
              <a:t>Reduces the traffic load.</a:t>
            </a:r>
          </a:p>
          <a:p>
            <a:pPr lvl="1">
              <a:lnSpc>
                <a:spcPct val="90000"/>
              </a:lnSpc>
            </a:pPr>
            <a:r>
              <a:rPr lang="en-US" altLang="zh-CN" dirty="0" smtClean="0">
                <a:ea typeface="宋体" charset="-122"/>
              </a:rPr>
              <a:t>Conserves energy of the sensors.</a:t>
            </a:r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Challenges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Data from sensor are not perfect</a:t>
            </a:r>
          </a:p>
          <a:p>
            <a:r>
              <a:rPr lang="en-US" dirty="0" smtClean="0"/>
              <a:t>Incompleteness</a:t>
            </a:r>
          </a:p>
          <a:p>
            <a:pPr lvl="1"/>
            <a:r>
              <a:rPr lang="en-US" dirty="0" smtClean="0"/>
              <a:t>Data not collected by design</a:t>
            </a:r>
          </a:p>
          <a:p>
            <a:pPr lvl="1"/>
            <a:r>
              <a:rPr lang="en-US" dirty="0" smtClean="0"/>
              <a:t>Data not collected due to non-response</a:t>
            </a:r>
          </a:p>
          <a:p>
            <a:r>
              <a:rPr lang="en-US" dirty="0" smtClean="0"/>
              <a:t>Sampling Error</a:t>
            </a:r>
          </a:p>
          <a:p>
            <a:pPr lvl="1"/>
            <a:r>
              <a:rPr lang="en-US" dirty="0" smtClean="0"/>
              <a:t>Simple</a:t>
            </a:r>
          </a:p>
          <a:p>
            <a:pPr lvl="1"/>
            <a:r>
              <a:rPr lang="en-US" dirty="0" smtClean="0"/>
              <a:t>Weight Effects</a:t>
            </a:r>
          </a:p>
          <a:p>
            <a:pPr lvl="1"/>
            <a:r>
              <a:rPr lang="en-US" dirty="0" smtClean="0"/>
              <a:t>Clustering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Challenges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Measurement Error</a:t>
            </a:r>
          </a:p>
          <a:p>
            <a:pPr lvl="1"/>
            <a:r>
              <a:rPr lang="en-US" dirty="0" smtClean="0"/>
              <a:t>Recall Error</a:t>
            </a:r>
          </a:p>
          <a:p>
            <a:pPr lvl="1"/>
            <a:r>
              <a:rPr lang="en-US" dirty="0" smtClean="0"/>
              <a:t>Respond compliance</a:t>
            </a:r>
          </a:p>
          <a:p>
            <a:pPr lvl="1"/>
            <a:r>
              <a:rPr lang="en-US" dirty="0" smtClean="0"/>
              <a:t>Data entry</a:t>
            </a:r>
          </a:p>
          <a:p>
            <a:r>
              <a:rPr lang="en-US" dirty="0" smtClean="0"/>
              <a:t>Model Error</a:t>
            </a:r>
          </a:p>
          <a:p>
            <a:pPr lvl="1"/>
            <a:r>
              <a:rPr lang="en-US" dirty="0" smtClean="0"/>
              <a:t>Imputation</a:t>
            </a:r>
          </a:p>
          <a:p>
            <a:pPr lvl="1"/>
            <a:r>
              <a:rPr lang="en-US" dirty="0" smtClean="0"/>
              <a:t>Weighting error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Key Concepts in Data Fusion</a:t>
            </a:r>
            <a:endParaRPr lang="zh-CN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>
                <a:ea typeface="宋体" charset="-122"/>
              </a:rPr>
              <a:t>Three questions needs to be addressed:</a:t>
            </a:r>
          </a:p>
          <a:p>
            <a:r>
              <a:rPr lang="en-US" altLang="zh-CN" dirty="0" smtClean="0">
                <a:ea typeface="宋体" charset="-122"/>
              </a:rPr>
              <a:t>First, at what instance does a node report a sensed event?</a:t>
            </a:r>
          </a:p>
          <a:p>
            <a:r>
              <a:rPr lang="en-US" altLang="zh-CN" dirty="0" smtClean="0">
                <a:ea typeface="宋体" charset="-122"/>
              </a:rPr>
              <a:t>Second, how does a node fuse multiple reports into a single one?</a:t>
            </a:r>
          </a:p>
          <a:p>
            <a:r>
              <a:rPr lang="en-US" altLang="zh-CN" dirty="0" smtClean="0">
                <a:ea typeface="宋体" charset="-122"/>
              </a:rPr>
              <a:t>Third, what data fusion architecture to use?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Reporting</a:t>
            </a:r>
            <a:endParaRPr lang="zh-CN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u="sng" dirty="0" smtClean="0">
                <a:ea typeface="宋体" charset="-122"/>
              </a:rPr>
              <a:t>Periodical reporting:</a:t>
            </a:r>
            <a:r>
              <a:rPr lang="en-US" altLang="zh-CN" dirty="0" smtClean="0">
                <a:ea typeface="宋体" charset="-122"/>
              </a:rPr>
              <a:t> Sensor nodes periodically send reports to the base station. </a:t>
            </a:r>
          </a:p>
          <a:p>
            <a:r>
              <a:rPr lang="en-US" altLang="zh-CN" u="sng" dirty="0" smtClean="0">
                <a:ea typeface="宋体" charset="-122"/>
              </a:rPr>
              <a:t>Base station inquiry response reports:</a:t>
            </a:r>
            <a:r>
              <a:rPr lang="en-US" altLang="zh-CN" dirty="0" smtClean="0">
                <a:ea typeface="宋体" charset="-122"/>
              </a:rPr>
              <a:t> the BS queries sensors in specific regions for current sensed information. </a:t>
            </a:r>
          </a:p>
          <a:p>
            <a:r>
              <a:rPr lang="en-US" altLang="zh-CN" u="sng" dirty="0" smtClean="0">
                <a:ea typeface="宋体" charset="-122"/>
              </a:rPr>
              <a:t>Event triggered reports:</a:t>
            </a:r>
            <a:r>
              <a:rPr lang="en-US" altLang="zh-CN" dirty="0" smtClean="0">
                <a:ea typeface="宋体" charset="-122"/>
              </a:rPr>
              <a:t> The occurrence of a certain event can trigger reports from sensors in that particular region. </a:t>
            </a:r>
          </a:p>
          <a:p>
            <a:endParaRPr lang="zh-CN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502</Words>
  <Application>Microsoft Office PowerPoint</Application>
  <PresentationFormat>On-screen Show (4:3)</PresentationFormat>
  <Paragraphs>89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Data Fusion in Sensor Networks</vt:lpstr>
      <vt:lpstr>Outline</vt:lpstr>
      <vt:lpstr>Data Fusion in 3DLBS Framework</vt:lpstr>
      <vt:lpstr>Introduction</vt:lpstr>
      <vt:lpstr>Data Fusion Process</vt:lpstr>
      <vt:lpstr>Challenges (1)</vt:lpstr>
      <vt:lpstr>Challenges (2)</vt:lpstr>
      <vt:lpstr>Key Concepts in Data Fusion</vt:lpstr>
      <vt:lpstr>Reporting</vt:lpstr>
      <vt:lpstr>Fusion Detection</vt:lpstr>
      <vt:lpstr>Fusion Architecture</vt:lpstr>
      <vt:lpstr>Fusion Architecture (2)</vt:lpstr>
      <vt:lpstr>Fusion Architecture (3)</vt:lpstr>
      <vt:lpstr>Example Application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Data Fusion in Sensor Networks</dc:title>
  <dc:creator>微软用户</dc:creator>
  <cp:lastModifiedBy>CSE</cp:lastModifiedBy>
  <cp:revision>10</cp:revision>
  <dcterms:created xsi:type="dcterms:W3CDTF">2011-03-15T17:33:18Z</dcterms:created>
  <dcterms:modified xsi:type="dcterms:W3CDTF">2011-03-16T00:37:36Z</dcterms:modified>
</cp:coreProperties>
</file>

<file path=docProps/thumbnail.jpeg>
</file>