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31"/>
  </p:notesMasterIdLst>
  <p:sldIdLst>
    <p:sldId id="256" r:id="rId2"/>
    <p:sldId id="310" r:id="rId3"/>
    <p:sldId id="303" r:id="rId4"/>
    <p:sldId id="305" r:id="rId5"/>
    <p:sldId id="282" r:id="rId6"/>
    <p:sldId id="300" r:id="rId7"/>
    <p:sldId id="279" r:id="rId8"/>
    <p:sldId id="324" r:id="rId9"/>
    <p:sldId id="260" r:id="rId10"/>
    <p:sldId id="344" r:id="rId11"/>
    <p:sldId id="325" r:id="rId12"/>
    <p:sldId id="264" r:id="rId13"/>
    <p:sldId id="334" r:id="rId14"/>
    <p:sldId id="268" r:id="rId15"/>
    <p:sldId id="328" r:id="rId16"/>
    <p:sldId id="326" r:id="rId17"/>
    <p:sldId id="341" r:id="rId18"/>
    <p:sldId id="335" r:id="rId19"/>
    <p:sldId id="337" r:id="rId20"/>
    <p:sldId id="336" r:id="rId21"/>
    <p:sldId id="331" r:id="rId22"/>
    <p:sldId id="269" r:id="rId23"/>
    <p:sldId id="338" r:id="rId24"/>
    <p:sldId id="345" r:id="rId25"/>
    <p:sldId id="342" r:id="rId26"/>
    <p:sldId id="327" r:id="rId27"/>
    <p:sldId id="339" r:id="rId28"/>
    <p:sldId id="340" r:id="rId29"/>
    <p:sldId id="275"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srgbClr val="00000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rgbClr val="000000"/>
        </a:fontRef>
        <a:schemeClr val="lt1"/>
      </a:tcTxStyle>
      <a:tcStyle>
        <a:tcBdr/>
        <a:fill>
          <a:solidFill>
            <a:schemeClr val="accent1"/>
          </a:solidFill>
        </a:fill>
      </a:tcStyle>
    </a:lastCol>
    <a:firstCol>
      <a:tcTxStyle b="on">
        <a:fontRef idx="minor">
          <a:srgbClr val="000000"/>
        </a:fontRef>
        <a:schemeClr val="lt1"/>
      </a:tcTxStyle>
      <a:tcStyle>
        <a:tcBdr/>
        <a:fill>
          <a:solidFill>
            <a:schemeClr val="accent1"/>
          </a:solidFill>
        </a:fill>
      </a:tcStyle>
    </a:firstCol>
    <a:lastRow>
      <a:tcTxStyle b="on">
        <a:fontRef idx="minor">
          <a:srgbClr val="000000"/>
        </a:fontRef>
        <a:schemeClr val="lt1"/>
      </a:tcTxStyle>
      <a:tcStyle>
        <a:tcBdr>
          <a:top>
            <a:ln w="38100" cmpd="sng">
              <a:solidFill>
                <a:schemeClr val="lt1"/>
              </a:solidFill>
            </a:ln>
          </a:top>
        </a:tcBdr>
        <a:fill>
          <a:solidFill>
            <a:schemeClr val="accent1"/>
          </a:solidFill>
        </a:fill>
      </a:tcStyle>
    </a:lastRow>
    <a:firstRow>
      <a:tcTxStyle b="on">
        <a:fontRef idx="minor">
          <a:srgbClr val="000000"/>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546" autoAdjust="0"/>
    <p:restoredTop sz="94660"/>
  </p:normalViewPr>
  <p:slideViewPr>
    <p:cSldViewPr snapToGrid="0">
      <p:cViewPr varScale="1">
        <p:scale>
          <a:sx n="115" d="100"/>
          <a:sy n="115" d="100"/>
        </p:scale>
        <p:origin x="11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24037;&#20316;&#31807;3"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scatterChart>
        <c:scatterStyle val="smoothMarker"/>
        <c:varyColors val="0"/>
        <c:ser>
          <c:idx val="0"/>
          <c:order val="0"/>
          <c:spPr>
            <a:ln w="28575">
              <a:solidFill>
                <a:schemeClr val="accent3">
                  <a:alpha val="20000"/>
                </a:schemeClr>
              </a:solidFill>
            </a:ln>
            <a:effectLst/>
          </c:spPr>
          <c:marker>
            <c:symbol val="circle"/>
            <c:size val="4"/>
            <c:spPr>
              <a:solidFill>
                <a:schemeClr val="accent3"/>
              </a:solidFill>
              <a:ln w="9525" cap="flat" cmpd="sng" algn="ctr">
                <a:solidFill>
                  <a:schemeClr val="accent3"/>
                </a:solidFill>
                <a:round/>
              </a:ln>
              <a:effectLst/>
            </c:spPr>
          </c:marker>
          <c:xVal>
            <c:numRef>
              <c:f>Sheet1!$I$47:$I$53</c:f>
              <c:numCache>
                <c:formatCode>General</c:formatCode>
                <c:ptCount val="7"/>
                <c:pt idx="0">
                  <c:v>1</c:v>
                </c:pt>
                <c:pt idx="1">
                  <c:v>2</c:v>
                </c:pt>
                <c:pt idx="2">
                  <c:v>4</c:v>
                </c:pt>
                <c:pt idx="3">
                  <c:v>8</c:v>
                </c:pt>
                <c:pt idx="4">
                  <c:v>10</c:v>
                </c:pt>
                <c:pt idx="5">
                  <c:v>15</c:v>
                </c:pt>
                <c:pt idx="6">
                  <c:v>20</c:v>
                </c:pt>
              </c:numCache>
            </c:numRef>
          </c:xVal>
          <c:yVal>
            <c:numRef>
              <c:f>Sheet1!$J$47:$J$53</c:f>
              <c:numCache>
                <c:formatCode>General</c:formatCode>
                <c:ptCount val="7"/>
                <c:pt idx="0">
                  <c:v>20.509028000000001</c:v>
                </c:pt>
                <c:pt idx="1">
                  <c:v>10.542529999999999</c:v>
                </c:pt>
                <c:pt idx="2">
                  <c:v>6.0486050000000002</c:v>
                </c:pt>
                <c:pt idx="3">
                  <c:v>3.1863630000000001</c:v>
                </c:pt>
                <c:pt idx="4">
                  <c:v>2.5508139999999999</c:v>
                </c:pt>
                <c:pt idx="5">
                  <c:v>2.5513840000000001</c:v>
                </c:pt>
                <c:pt idx="6">
                  <c:v>2.5933440000000001</c:v>
                </c:pt>
              </c:numCache>
            </c:numRef>
          </c:yVal>
          <c:smooth val="1"/>
          <c:extLst>
            <c:ext xmlns:c16="http://schemas.microsoft.com/office/drawing/2014/chart" uri="{C3380CC4-5D6E-409C-BE32-E72D297353CC}">
              <c16:uniqueId val="{00000000-818F-4952-9352-951517E2A2CE}"/>
            </c:ext>
          </c:extLst>
        </c:ser>
        <c:dLbls>
          <c:showLegendKey val="0"/>
          <c:showVal val="0"/>
          <c:showCatName val="0"/>
          <c:showSerName val="0"/>
          <c:showPercent val="0"/>
          <c:showBubbleSize val="0"/>
        </c:dLbls>
        <c:axId val="721522000"/>
        <c:axId val="721521040"/>
      </c:scatterChart>
      <c:valAx>
        <c:axId val="721522000"/>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1197" b="1" i="0" u="none" strike="noStrike" kern="1200" baseline="0">
                    <a:solidFill>
                      <a:schemeClr val="dk1">
                        <a:lumMod val="50000"/>
                        <a:lumOff val="50000"/>
                      </a:schemeClr>
                    </a:solidFill>
                    <a:latin typeface="+mn-lt"/>
                    <a:ea typeface="+mn-ea"/>
                    <a:cs typeface="+mn-cs"/>
                  </a:defRPr>
                </a:pPr>
                <a:r>
                  <a:rPr lang="en-US"/>
                  <a:t>Number of threads</a:t>
                </a:r>
                <a:endParaRPr lang="zh-CN"/>
              </a:p>
            </c:rich>
          </c:tx>
          <c:overlay val="0"/>
          <c:spPr>
            <a:noFill/>
            <a:ln>
              <a:noFill/>
            </a:ln>
            <a:effectLst/>
          </c:spPr>
          <c:txPr>
            <a:bodyPr rot="0" spcFirstLastPara="1" vertOverflow="ellipsis" vert="horz" wrap="square" anchor="ctr" anchorCtr="1"/>
            <a:lstStyle/>
            <a:p>
              <a:pPr>
                <a:defRPr sz="1197" b="1" i="0" u="none" strike="noStrike" kern="1200" baseline="0">
                  <a:solidFill>
                    <a:schemeClr val="dk1">
                      <a:lumMod val="50000"/>
                      <a:lumOff val="50000"/>
                    </a:schemeClr>
                  </a:solidFill>
                  <a:latin typeface="+mn-lt"/>
                  <a:ea typeface="+mn-ea"/>
                  <a:cs typeface="+mn-cs"/>
                </a:defRPr>
              </a:pPr>
              <a:endParaRPr lang="zh-CN"/>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50000"/>
                    <a:lumOff val="50000"/>
                  </a:schemeClr>
                </a:solidFill>
                <a:latin typeface="+mn-lt"/>
                <a:ea typeface="+mn-ea"/>
                <a:cs typeface="+mn-cs"/>
              </a:defRPr>
            </a:pPr>
            <a:endParaRPr lang="zh-CN"/>
          </a:p>
        </c:txPr>
        <c:crossAx val="721521040"/>
        <c:crosses val="autoZero"/>
        <c:crossBetween val="midCat"/>
      </c:valAx>
      <c:valAx>
        <c:axId val="721521040"/>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dk1">
                        <a:lumMod val="50000"/>
                        <a:lumOff val="50000"/>
                      </a:schemeClr>
                    </a:solidFill>
                    <a:latin typeface="+mn-lt"/>
                    <a:ea typeface="+mn-ea"/>
                    <a:cs typeface="+mn-cs"/>
                  </a:defRPr>
                </a:pPr>
                <a:r>
                  <a:rPr lang="en-US"/>
                  <a:t>Time(s)</a:t>
                </a:r>
                <a:endParaRPr lang="zh-CN"/>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dk1">
                      <a:lumMod val="50000"/>
                      <a:lumOff val="50000"/>
                    </a:schemeClr>
                  </a:solidFill>
                  <a:latin typeface="+mn-lt"/>
                  <a:ea typeface="+mn-ea"/>
                  <a:cs typeface="+mn-cs"/>
                </a:defRPr>
              </a:pPr>
              <a:endParaRPr lang="zh-CN"/>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50000"/>
                    <a:lumOff val="50000"/>
                  </a:schemeClr>
                </a:solidFill>
                <a:latin typeface="+mn-lt"/>
                <a:ea typeface="+mn-ea"/>
                <a:cs typeface="+mn-cs"/>
              </a:defRPr>
            </a:pPr>
            <a:endParaRPr lang="zh-CN"/>
          </a:p>
        </c:txPr>
        <c:crossAx val="72152200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100000">
          <a:schemeClr val="lt1">
            <a:lumMod val="95000"/>
          </a:schemeClr>
        </a:gs>
        <a:gs pos="43000">
          <a:schemeClr val="lt1"/>
        </a:gs>
      </a:gsLst>
      <a:path path="circle">
        <a:fillToRect l="50000" t="50000" r="50000" b="50000"/>
      </a:path>
      <a:tileRect/>
    </a:gradFill>
    <a:ln w="9525" cap="flat" cmpd="sng" algn="ctr">
      <a:solidFill>
        <a:schemeClr val="dk1">
          <a:lumMod val="15000"/>
          <a:lumOff val="85000"/>
        </a:schemeClr>
      </a:solidFill>
      <a:round/>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3">
  <a:schemeClr val="accent3"/>
</cs:colorStyle>
</file>

<file path=ppt/charts/style1.xml><?xml version="1.0" encoding="utf-8"?>
<cs:chartStyle xmlns:cs="http://schemas.microsoft.com/office/drawing/2012/chartStyle" xmlns:a="http://schemas.openxmlformats.org/drawingml/2006/main" id="244">
  <cs:axisTitle>
    <cs:lnRef idx="0"/>
    <cs:fillRef idx="0"/>
    <cs:effectRef idx="0"/>
    <cs:fontRef idx="minor">
      <a:schemeClr val="dk1">
        <a:lumMod val="50000"/>
        <a:lumOff val="50000"/>
      </a:schemeClr>
    </cs:fontRef>
    <cs:defRPr sz="1197" b="1" kern="1200"/>
  </cs:axisTitle>
  <cs:categoryAxis>
    <cs:lnRef idx="0"/>
    <cs:fillRef idx="0"/>
    <cs:effectRef idx="0"/>
    <cs:fontRef idx="minor">
      <a:schemeClr val="dk1">
        <a:lumMod val="50000"/>
        <a:lumOff val="50000"/>
      </a:schemeClr>
    </cs:fontRef>
    <cs:spPr>
      <a:ln w="9525" cap="flat" cmpd="sng" algn="ctr">
        <a:solidFill>
          <a:schemeClr val="dk1">
            <a:lumMod val="15000"/>
            <a:lumOff val="85000"/>
          </a:schemeClr>
        </a:solidFill>
        <a:round/>
      </a:ln>
    </cs:spPr>
    <cs:defRPr sz="1197" kern="1200"/>
  </cs:categoryAxis>
  <cs:chartArea>
    <cs:lnRef idx="0"/>
    <cs:fillRef idx="0"/>
    <cs:effectRef idx="0"/>
    <cs:fontRef idx="minor">
      <a:schemeClr val="dk1"/>
    </cs:fontRef>
    <cs:spPr>
      <a:gradFill flip="none" rotWithShape="1">
        <a:gsLst>
          <a:gs pos="100000">
            <a:schemeClr val="lt1">
              <a:lumMod val="95000"/>
            </a:schemeClr>
          </a:gs>
          <a:gs pos="43000">
            <a:schemeClr val="lt1"/>
          </a:gs>
        </a:gsLst>
        <a:path path="circle">
          <a:fillToRect l="50000" t="50000" r="50000" b="50000"/>
        </a:path>
        <a:tileRect/>
      </a:gra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a:solidFill>
          <a:schemeClr val="phClr">
            <a:alpha val="20000"/>
          </a:schemeClr>
        </a:solidFill>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dk1">
        <a:lumMod val="50000"/>
        <a:lumOff val="50000"/>
      </a:schemeClr>
    </cs:fontRef>
    <cs:spPr>
      <a:ln w="9525" cap="rnd">
        <a:solidFill>
          <a:schemeClr val="dk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tx1"/>
    </cs:fontRef>
    <cs:spPr>
      <a:ln w="9525">
        <a:solidFill>
          <a:schemeClr val="dk1">
            <a:lumMod val="35000"/>
            <a:lumOff val="65000"/>
          </a:schemeClr>
        </a:solidFill>
      </a:ln>
    </cs:spPr>
  </cs:dropLine>
  <cs:errorBar>
    <cs:lnRef idx="0"/>
    <cs:fillRef idx="0"/>
    <cs:effectRef idx="0"/>
    <cs:fontRef idx="minor">
      <a:schemeClr val="tx1"/>
    </cs:fontRef>
    <cs:spPr>
      <a:ln w="9525">
        <a:solidFill>
          <a:schemeClr val="dk1">
            <a:lumMod val="50000"/>
            <a:lumOff val="50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15000"/>
            <a:lumOff val="85000"/>
          </a:schemeClr>
        </a:solidFill>
        <a:round/>
      </a:ln>
    </cs:spPr>
  </cs:gridlineMajor>
  <cs:gridlineMinor>
    <cs:lnRef idx="0"/>
    <cs:fillRef idx="0"/>
    <cs:effectRef idx="0"/>
    <cs:fontRef idx="minor">
      <a:schemeClr val="tx1"/>
    </cs:fontRef>
    <cs:spPr>
      <a:ln w="9525" cap="flat" cmpd="sng" algn="ctr">
        <a:solidFill>
          <a:schemeClr val="dk1">
            <a:lumMod val="5000"/>
            <a:lumOff val="95000"/>
          </a:schemeClr>
        </a:solidFill>
        <a:round/>
      </a:ln>
    </cs:spPr>
  </cs:gridlineMinor>
  <cs:hiLoLine>
    <cs:lnRef idx="0"/>
    <cs:fillRef idx="0"/>
    <cs:effectRef idx="0"/>
    <cs:fontRef idx="minor">
      <a:schemeClr val="tx1"/>
    </cs:fontRef>
    <cs:spPr>
      <a:ln w="9525">
        <a:solidFill>
          <a:schemeClr val="dk1">
            <a:lumMod val="35000"/>
            <a:lumOff val="65000"/>
          </a:schemeClr>
        </a:solidFill>
      </a:ln>
    </cs:spPr>
  </cs:hiLoLine>
  <cs:leaderLine>
    <cs:lnRef idx="0"/>
    <cs:fillRef idx="0"/>
    <cs:effectRef idx="0"/>
    <cs:fontRef idx="minor">
      <a:schemeClr val="tx1"/>
    </cs:fontRef>
    <cs:spPr>
      <a:ln w="9525">
        <a:solidFill>
          <a:schemeClr val="dk1">
            <a:lumMod val="35000"/>
            <a:lumOff val="65000"/>
          </a:schemeClr>
        </a:solidFill>
      </a:ln>
    </cs:spPr>
  </cs:leaderLine>
  <cs:legend>
    <cs:lnRef idx="0"/>
    <cs:fillRef idx="0"/>
    <cs:effectRef idx="0"/>
    <cs:fontRef idx="minor">
      <a:schemeClr val="dk1">
        <a:lumMod val="50000"/>
        <a:lumOff val="50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tx1">
        <a:lumMod val="50000"/>
        <a:lumOff val="50000"/>
      </a:schemeClr>
    </cs:fontRef>
    <cs:spPr>
      <a:ln w="9525">
        <a:solidFill>
          <a:schemeClr val="dk1">
            <a:lumMod val="15000"/>
            <a:lumOff val="85000"/>
          </a:schemeClr>
        </a:solidFill>
      </a:ln>
    </cs:spPr>
    <cs:defRPr sz="1197" kern="1200"/>
  </cs:seriesAxis>
  <cs:seriesLine>
    <cs:lnRef idx="0"/>
    <cs:fillRef idx="0"/>
    <cs:effectRef idx="0"/>
    <cs:fontRef idx="minor">
      <a:schemeClr val="tx1"/>
    </cs:fontRef>
    <cs:spPr>
      <a:ln w="9525">
        <a:solidFill>
          <a:schemeClr val="dk1">
            <a:lumMod val="35000"/>
            <a:lumOff val="65000"/>
          </a:schemeClr>
        </a:solidFill>
      </a:ln>
    </cs:spPr>
  </cs:seriesLine>
  <cs:title>
    <cs:lnRef idx="0"/>
    <cs:fillRef idx="0"/>
    <cs:effectRef idx="0"/>
    <cs:fontRef idx="minor">
      <a:schemeClr val="dk1">
        <a:lumMod val="50000"/>
        <a:lumOff val="50000"/>
      </a:schemeClr>
    </cs:fontRef>
    <cs:defRPr sz="2128" b="0" kern="1200" spc="70" baseline="0"/>
  </cs:title>
  <cs:trendline>
    <cs:lnRef idx="0">
      <cs:styleClr val="0"/>
    </cs:lnRef>
    <cs:fillRef idx="0"/>
    <cs:effectRef idx="0"/>
    <cs:fontRef idx="minor">
      <a:schemeClr val="tx1"/>
    </cs:fontRef>
    <cs:spPr>
      <a:ln w="63500" cap="rnd" cmpd="sng" algn="ctr">
        <a:solidFill>
          <a:schemeClr val="phClr">
            <a:alpha val="25000"/>
          </a:schemeClr>
        </a:solidFill>
        <a:round/>
      </a:ln>
    </cs:spPr>
  </cs:trendline>
  <cs:trendlineLabel>
    <cs:lnRef idx="0"/>
    <cs:fillRef idx="0"/>
    <cs:effectRef idx="0"/>
    <cs:fontRef idx="minor">
      <a:schemeClr val="dk1">
        <a:lumMod val="50000"/>
        <a:lumOff val="50000"/>
      </a:schemeClr>
    </cs:fontRef>
    <cs:defRPr sz="1197" kern="1200"/>
  </cs:trendlineLabel>
  <cs:upBar>
    <cs:lnRef idx="0"/>
    <cs:fillRef idx="0"/>
    <cs:effectRef idx="0"/>
    <cs:fontRef idx="minor">
      <a:schemeClr val="tx1"/>
    </cs:fontRef>
    <cs:spPr>
      <a:solidFill>
        <a:schemeClr val="lt1"/>
      </a:solidFill>
      <a:ln w="9525">
        <a:solidFill>
          <a:schemeClr val="dk1">
            <a:lumMod val="50000"/>
            <a:lumOff val="50000"/>
          </a:schemeClr>
        </a:solidFill>
      </a:ln>
    </cs:spPr>
  </cs:upBar>
  <cs:valueAxis>
    <cs:lnRef idx="0"/>
    <cs:fillRef idx="0"/>
    <cs:effectRef idx="0"/>
    <cs:fontRef idx="minor">
      <a:schemeClr val="dk1">
        <a:lumMod val="50000"/>
        <a:lumOff val="50000"/>
      </a:schemeClr>
    </cs:fontRef>
    <cs:defRPr sz="1197" kern="1200"/>
  </cs:valueAxis>
  <cs:wall>
    <cs:lnRef idx="0"/>
    <cs:fillRef idx="0"/>
    <cs:effectRef idx="0"/>
    <cs:fontRef idx="minor">
      <a:schemeClr val="tx1"/>
    </cs:fontRef>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14.png"/></Relationships>
</file>

<file path=ppt/diagrams/_rels/data2.xml.rels><?xml version="1.0" encoding="UTF-8" standalone="yes"?>
<Relationships xmlns="http://schemas.openxmlformats.org/package/2006/relationships"><Relationship Id="rId2" Type="http://schemas.microsoft.com/office/2007/relationships/hdphoto" Target="../media/hdphoto1.wdp"/><Relationship Id="rId1" Type="http://schemas.openxmlformats.org/officeDocument/2006/relationships/image" Target="../media/image15.png"/></Relationships>
</file>

<file path=ppt/diagrams/_rels/data3.xml.rels><?xml version="1.0" encoding="UTF-8" standalone="yes"?>
<Relationships xmlns="http://schemas.openxmlformats.org/package/2006/relationships"><Relationship Id="rId1"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2.xml.rels><?xml version="1.0" encoding="UTF-8" standalone="yes"?>
<Relationships xmlns="http://schemas.openxmlformats.org/package/2006/relationships"><Relationship Id="rId2" Type="http://schemas.microsoft.com/office/2007/relationships/hdphoto" Target="../media/hdphoto1.wdp"/><Relationship Id="rId1" Type="http://schemas.openxmlformats.org/officeDocument/2006/relationships/image" Target="../media/image15.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BD423A-EFD1-4028-BB1C-7FC0A16AB9D1}"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1330C966-25BF-4F98-AC88-95C04A7B09EB}">
      <dgm:prSet phldrT="[Text]"/>
      <dgm:spPr/>
      <dgm:t>
        <a:bodyPr/>
        <a:lstStyle/>
        <a:p>
          <a:r>
            <a:rPr lang="en-US" dirty="0"/>
            <a:t>Generate random numbers</a:t>
          </a:r>
        </a:p>
      </dgm:t>
    </dgm:pt>
    <dgm:pt modelId="{B78447FB-C08E-4B71-914A-4259A806E1AD}" type="parTrans" cxnId="{B106CA5E-6B70-43B8-9B65-7BCE2599C4EC}">
      <dgm:prSet/>
      <dgm:spPr/>
      <dgm:t>
        <a:bodyPr/>
        <a:lstStyle/>
        <a:p>
          <a:endParaRPr lang="en-US"/>
        </a:p>
      </dgm:t>
    </dgm:pt>
    <dgm:pt modelId="{0C90C1AE-E23B-4319-8475-ACA4B64671EB}" type="sibTrans" cxnId="{B106CA5E-6B70-43B8-9B65-7BCE2599C4EC}">
      <dgm:prSet/>
      <dgm:spPr/>
      <dgm:t>
        <a:bodyPr/>
        <a:lstStyle/>
        <a:p>
          <a:endParaRPr lang="en-US"/>
        </a:p>
      </dgm:t>
    </dgm:pt>
    <dgm:pt modelId="{46457CE5-ED44-442F-AF85-4DF50EE31794}">
      <dgm:prSet phldrT="[Text]"/>
      <dgm:spPr/>
      <dgm:t>
        <a:bodyPr/>
        <a:lstStyle/>
        <a:p>
          <a:r>
            <a:rPr lang="en-US" dirty="0"/>
            <a:t>Send series of random points to slave</a:t>
          </a:r>
        </a:p>
      </dgm:t>
    </dgm:pt>
    <dgm:pt modelId="{96394079-EF43-41AC-8B28-141BB46CAAC6}" type="parTrans" cxnId="{38452033-C8B5-44C4-AC03-E71DEA834FBA}">
      <dgm:prSet/>
      <dgm:spPr/>
      <dgm:t>
        <a:bodyPr/>
        <a:lstStyle/>
        <a:p>
          <a:endParaRPr lang="en-US"/>
        </a:p>
      </dgm:t>
    </dgm:pt>
    <dgm:pt modelId="{DC188F29-6047-4BDA-9500-FC240195DE2B}" type="sibTrans" cxnId="{38452033-C8B5-44C4-AC03-E71DEA834FBA}">
      <dgm:prSet/>
      <dgm:spPr/>
      <dgm:t>
        <a:bodyPr/>
        <a:lstStyle/>
        <a:p>
          <a:endParaRPr lang="en-US"/>
        </a:p>
      </dgm:t>
    </dgm:pt>
    <dgm:pt modelId="{0BA7DC85-A3D3-42F2-BB26-E11C05645E57}">
      <dgm:prSet phldrT="[Text]"/>
      <dgm:spPr>
        <a:blipFill rotWithShape="0">
          <a:blip xmlns:r="http://schemas.openxmlformats.org/officeDocument/2006/relationships" r:embed="rId1"/>
          <a:stretch>
            <a:fillRect r="-3155"/>
          </a:stretch>
        </a:blipFill>
      </dgm:spPr>
      <dgm:t>
        <a:bodyPr/>
        <a:lstStyle/>
        <a:p>
          <a:r>
            <a:rPr lang="en-US">
              <a:noFill/>
            </a:rPr>
            <a:t> </a:t>
          </a:r>
        </a:p>
      </dgm:t>
    </dgm:pt>
    <dgm:pt modelId="{699099D0-357C-4F16-8F03-1D200B2E8CB7}" type="parTrans" cxnId="{EC34EE57-6563-4492-9A96-BF19B0558635}">
      <dgm:prSet/>
      <dgm:spPr/>
      <dgm:t>
        <a:bodyPr/>
        <a:lstStyle/>
        <a:p>
          <a:endParaRPr lang="en-US"/>
        </a:p>
      </dgm:t>
    </dgm:pt>
    <dgm:pt modelId="{456FC3B6-072F-47EA-8DDE-BC3ABBA69A73}" type="sibTrans" cxnId="{EC34EE57-6563-4492-9A96-BF19B0558635}">
      <dgm:prSet/>
      <dgm:spPr/>
      <dgm:t>
        <a:bodyPr/>
        <a:lstStyle/>
        <a:p>
          <a:endParaRPr lang="en-US"/>
        </a:p>
      </dgm:t>
    </dgm:pt>
    <dgm:pt modelId="{15034046-3F4B-4DD1-A3AE-268F647B1671}">
      <dgm:prSet phldrT="[Text]"/>
      <dgm:spPr/>
      <dgm:t>
        <a:bodyPr/>
        <a:lstStyle/>
        <a:p>
          <a:r>
            <a:rPr lang="en-US" dirty="0"/>
            <a:t>Sum the number and give another group</a:t>
          </a:r>
        </a:p>
      </dgm:t>
    </dgm:pt>
    <dgm:pt modelId="{ACDEA9CF-D077-4F6D-83A8-F1AA00EC0BA7}" type="parTrans" cxnId="{E42D9C94-4AF9-4753-8724-AD36FE88BC83}">
      <dgm:prSet/>
      <dgm:spPr/>
      <dgm:t>
        <a:bodyPr/>
        <a:lstStyle/>
        <a:p>
          <a:endParaRPr lang="en-US"/>
        </a:p>
      </dgm:t>
    </dgm:pt>
    <dgm:pt modelId="{9CC677B9-E4D1-466C-9A45-9C5E1FE0E9F5}" type="sibTrans" cxnId="{E42D9C94-4AF9-4753-8724-AD36FE88BC83}">
      <dgm:prSet/>
      <dgm:spPr/>
      <dgm:t>
        <a:bodyPr/>
        <a:lstStyle/>
        <a:p>
          <a:endParaRPr lang="en-US"/>
        </a:p>
      </dgm:t>
    </dgm:pt>
    <dgm:pt modelId="{081E64C2-7100-49AD-AE15-89704895E714}" type="pres">
      <dgm:prSet presAssocID="{DDBD423A-EFD1-4028-BB1C-7FC0A16AB9D1}" presName="Name0" presStyleCnt="0">
        <dgm:presLayoutVars>
          <dgm:dir/>
          <dgm:resizeHandles val="exact"/>
        </dgm:presLayoutVars>
      </dgm:prSet>
      <dgm:spPr/>
    </dgm:pt>
    <dgm:pt modelId="{5ED38C8F-6D8B-42FB-B56F-BB9DEBEC6E8E}" type="pres">
      <dgm:prSet presAssocID="{DDBD423A-EFD1-4028-BB1C-7FC0A16AB9D1}" presName="cycle" presStyleCnt="0"/>
      <dgm:spPr/>
    </dgm:pt>
    <dgm:pt modelId="{06CCE913-9CF7-46BD-A99C-F2EFD93887B0}" type="pres">
      <dgm:prSet presAssocID="{1330C966-25BF-4F98-AC88-95C04A7B09EB}" presName="nodeFirstNode" presStyleLbl="node1" presStyleIdx="0" presStyleCnt="4">
        <dgm:presLayoutVars>
          <dgm:bulletEnabled val="1"/>
        </dgm:presLayoutVars>
      </dgm:prSet>
      <dgm:spPr/>
    </dgm:pt>
    <dgm:pt modelId="{BDF57600-F5AD-4846-BD0C-CC66528F94EC}" type="pres">
      <dgm:prSet presAssocID="{0C90C1AE-E23B-4319-8475-ACA4B64671EB}" presName="sibTransFirstNode" presStyleLbl="bgShp" presStyleIdx="0" presStyleCnt="1"/>
      <dgm:spPr/>
    </dgm:pt>
    <dgm:pt modelId="{B1C93B12-614F-4E3B-A1E8-917BAC1A4092}" type="pres">
      <dgm:prSet presAssocID="{46457CE5-ED44-442F-AF85-4DF50EE31794}" presName="nodeFollowingNodes" presStyleLbl="node1" presStyleIdx="1" presStyleCnt="4">
        <dgm:presLayoutVars>
          <dgm:bulletEnabled val="1"/>
        </dgm:presLayoutVars>
      </dgm:prSet>
      <dgm:spPr/>
    </dgm:pt>
    <dgm:pt modelId="{60232F1D-B28B-4557-AE06-CD8DD79A093A}" type="pres">
      <dgm:prSet presAssocID="{0BA7DC85-A3D3-42F2-BB26-E11C05645E57}" presName="nodeFollowingNodes" presStyleLbl="node1" presStyleIdx="2" presStyleCnt="4">
        <dgm:presLayoutVars>
          <dgm:bulletEnabled val="1"/>
        </dgm:presLayoutVars>
      </dgm:prSet>
      <dgm:spPr/>
    </dgm:pt>
    <dgm:pt modelId="{772D5D0D-C3DE-451D-A41B-71243E2A01A8}" type="pres">
      <dgm:prSet presAssocID="{15034046-3F4B-4DD1-A3AE-268F647B1671}" presName="nodeFollowingNodes" presStyleLbl="node1" presStyleIdx="3" presStyleCnt="4">
        <dgm:presLayoutVars>
          <dgm:bulletEnabled val="1"/>
        </dgm:presLayoutVars>
      </dgm:prSet>
      <dgm:spPr/>
    </dgm:pt>
  </dgm:ptLst>
  <dgm:cxnLst>
    <dgm:cxn modelId="{7030860B-1DD3-487E-AA23-899B1926A79A}" type="presOf" srcId="{0BA7DC85-A3D3-42F2-BB26-E11C05645E57}" destId="{60232F1D-B28B-4557-AE06-CD8DD79A093A}" srcOrd="0" destOrd="0" presId="urn:microsoft.com/office/officeart/2005/8/layout/cycle3"/>
    <dgm:cxn modelId="{38452033-C8B5-44C4-AC03-E71DEA834FBA}" srcId="{DDBD423A-EFD1-4028-BB1C-7FC0A16AB9D1}" destId="{46457CE5-ED44-442F-AF85-4DF50EE31794}" srcOrd="1" destOrd="0" parTransId="{96394079-EF43-41AC-8B28-141BB46CAAC6}" sibTransId="{DC188F29-6047-4BDA-9500-FC240195DE2B}"/>
    <dgm:cxn modelId="{C6CD8B36-D8A7-4C89-81BF-66B131E5CA46}" type="presOf" srcId="{DDBD423A-EFD1-4028-BB1C-7FC0A16AB9D1}" destId="{081E64C2-7100-49AD-AE15-89704895E714}" srcOrd="0" destOrd="0" presId="urn:microsoft.com/office/officeart/2005/8/layout/cycle3"/>
    <dgm:cxn modelId="{B106CA5E-6B70-43B8-9B65-7BCE2599C4EC}" srcId="{DDBD423A-EFD1-4028-BB1C-7FC0A16AB9D1}" destId="{1330C966-25BF-4F98-AC88-95C04A7B09EB}" srcOrd="0" destOrd="0" parTransId="{B78447FB-C08E-4B71-914A-4259A806E1AD}" sibTransId="{0C90C1AE-E23B-4319-8475-ACA4B64671EB}"/>
    <dgm:cxn modelId="{FFAAF767-FC77-4D77-8835-744804471608}" type="presOf" srcId="{0C90C1AE-E23B-4319-8475-ACA4B64671EB}" destId="{BDF57600-F5AD-4846-BD0C-CC66528F94EC}" srcOrd="0" destOrd="0" presId="urn:microsoft.com/office/officeart/2005/8/layout/cycle3"/>
    <dgm:cxn modelId="{FBA4A974-1BFD-43CF-A61C-D058C6F5D8C4}" type="presOf" srcId="{15034046-3F4B-4DD1-A3AE-268F647B1671}" destId="{772D5D0D-C3DE-451D-A41B-71243E2A01A8}" srcOrd="0" destOrd="0" presId="urn:microsoft.com/office/officeart/2005/8/layout/cycle3"/>
    <dgm:cxn modelId="{EC34EE57-6563-4492-9A96-BF19B0558635}" srcId="{DDBD423A-EFD1-4028-BB1C-7FC0A16AB9D1}" destId="{0BA7DC85-A3D3-42F2-BB26-E11C05645E57}" srcOrd="2" destOrd="0" parTransId="{699099D0-357C-4F16-8F03-1D200B2E8CB7}" sibTransId="{456FC3B6-072F-47EA-8DDE-BC3ABBA69A73}"/>
    <dgm:cxn modelId="{E42D9C94-4AF9-4753-8724-AD36FE88BC83}" srcId="{DDBD423A-EFD1-4028-BB1C-7FC0A16AB9D1}" destId="{15034046-3F4B-4DD1-A3AE-268F647B1671}" srcOrd="3" destOrd="0" parTransId="{ACDEA9CF-D077-4F6D-83A8-F1AA00EC0BA7}" sibTransId="{9CC677B9-E4D1-466C-9A45-9C5E1FE0E9F5}"/>
    <dgm:cxn modelId="{77412FD0-6E46-438E-8B88-CD1E7DC0274B}" type="presOf" srcId="{1330C966-25BF-4F98-AC88-95C04A7B09EB}" destId="{06CCE913-9CF7-46BD-A99C-F2EFD93887B0}" srcOrd="0" destOrd="0" presId="urn:microsoft.com/office/officeart/2005/8/layout/cycle3"/>
    <dgm:cxn modelId="{14B612DF-E826-4BDB-9913-E83608D0F96A}" type="presOf" srcId="{46457CE5-ED44-442F-AF85-4DF50EE31794}" destId="{B1C93B12-614F-4E3B-A1E8-917BAC1A4092}" srcOrd="0" destOrd="0" presId="urn:microsoft.com/office/officeart/2005/8/layout/cycle3"/>
    <dgm:cxn modelId="{1CC21876-998B-4D4E-9130-A334BECF12E5}" type="presParOf" srcId="{081E64C2-7100-49AD-AE15-89704895E714}" destId="{5ED38C8F-6D8B-42FB-B56F-BB9DEBEC6E8E}" srcOrd="0" destOrd="0" presId="urn:microsoft.com/office/officeart/2005/8/layout/cycle3"/>
    <dgm:cxn modelId="{A847799E-D31A-4164-8BD2-5D53AC97DBDF}" type="presParOf" srcId="{5ED38C8F-6D8B-42FB-B56F-BB9DEBEC6E8E}" destId="{06CCE913-9CF7-46BD-A99C-F2EFD93887B0}" srcOrd="0" destOrd="0" presId="urn:microsoft.com/office/officeart/2005/8/layout/cycle3"/>
    <dgm:cxn modelId="{DF6E6436-946F-4076-A7DF-CA15B85EDC5B}" type="presParOf" srcId="{5ED38C8F-6D8B-42FB-B56F-BB9DEBEC6E8E}" destId="{BDF57600-F5AD-4846-BD0C-CC66528F94EC}" srcOrd="1" destOrd="0" presId="urn:microsoft.com/office/officeart/2005/8/layout/cycle3"/>
    <dgm:cxn modelId="{3893A295-6BBD-4A2F-B46B-080577A153F1}" type="presParOf" srcId="{5ED38C8F-6D8B-42FB-B56F-BB9DEBEC6E8E}" destId="{B1C93B12-614F-4E3B-A1E8-917BAC1A4092}" srcOrd="2" destOrd="0" presId="urn:microsoft.com/office/officeart/2005/8/layout/cycle3"/>
    <dgm:cxn modelId="{2C57C747-C3F6-4498-ADC0-9B76E5BE499C}" type="presParOf" srcId="{5ED38C8F-6D8B-42FB-B56F-BB9DEBEC6E8E}" destId="{60232F1D-B28B-4557-AE06-CD8DD79A093A}" srcOrd="3" destOrd="0" presId="urn:microsoft.com/office/officeart/2005/8/layout/cycle3"/>
    <dgm:cxn modelId="{7034748A-18C7-4FF5-9A74-E3DEA32AB296}" type="presParOf" srcId="{5ED38C8F-6D8B-42FB-B56F-BB9DEBEC6E8E}" destId="{772D5D0D-C3DE-451D-A41B-71243E2A01A8}"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FFB5EC-DB1D-4EB1-AA8C-A20D7CE927FB}"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16D41178-027A-4863-A7C1-6C90B8DC1CD8}">
      <dgm:prSet phldrT="[Text]"/>
      <dgm:spPr/>
      <dgm:t>
        <a:bodyPr/>
        <a:lstStyle/>
        <a:p>
          <a:r>
            <a:rPr lang="en-US" dirty="0"/>
            <a:t>Count and report the number</a:t>
          </a:r>
        </a:p>
      </dgm:t>
    </dgm:pt>
    <dgm:pt modelId="{83DCF79E-E204-4EE9-B98C-5780C0875E9E}" type="parTrans" cxnId="{D7824A6A-1F6D-40D4-9BCB-0AB134D84AD6}">
      <dgm:prSet/>
      <dgm:spPr/>
      <dgm:t>
        <a:bodyPr/>
        <a:lstStyle/>
        <a:p>
          <a:endParaRPr lang="en-US"/>
        </a:p>
      </dgm:t>
    </dgm:pt>
    <dgm:pt modelId="{DEEFB160-ADF4-4001-98B9-78C940FD981F}" type="sibTrans" cxnId="{D7824A6A-1F6D-40D4-9BCB-0AB134D84AD6}">
      <dgm:prSet/>
      <dgm:spPr/>
      <dgm:t>
        <a:bodyPr/>
        <a:lstStyle/>
        <a:p>
          <a:endParaRPr lang="en-US"/>
        </a:p>
      </dgm:t>
    </dgm:pt>
    <dgm:pt modelId="{F0C76AF5-9A98-4BBD-8025-46A04EB6A26C}">
      <dgm:prSet phldrT="[Text]"/>
      <dgm:spPr/>
      <dgm:t>
        <a:bodyPr/>
        <a:lstStyle/>
        <a:p>
          <a:r>
            <a:rPr lang="en-US" dirty="0"/>
            <a:t>Receive array of point</a:t>
          </a:r>
        </a:p>
      </dgm:t>
    </dgm:pt>
    <dgm:pt modelId="{F7A35187-F3F5-4698-B945-6F0B215F2E3E}" type="parTrans" cxnId="{0970D31E-03D4-40BA-A848-EC1038F44058}">
      <dgm:prSet/>
      <dgm:spPr/>
      <dgm:t>
        <a:bodyPr/>
        <a:lstStyle/>
        <a:p>
          <a:endParaRPr lang="en-US"/>
        </a:p>
      </dgm:t>
    </dgm:pt>
    <dgm:pt modelId="{72B2A0C4-CC0F-4AD5-B8CA-689791382B2E}" type="sibTrans" cxnId="{0970D31E-03D4-40BA-A848-EC1038F44058}">
      <dgm:prSet/>
      <dgm:spPr/>
      <dgm:t>
        <a:bodyPr/>
        <a:lstStyle/>
        <a:p>
          <a:endParaRPr lang="en-US"/>
        </a:p>
      </dgm:t>
    </dgm:pt>
    <dgm:pt modelId="{1B2B9352-0D23-42F5-A46A-BB96CD27473A}">
      <dgm:prSet phldrT="[Text]"/>
      <dgm:spPr>
        <a:blipFill rotWithShape="0">
          <a:blip xmlns:r="http://schemas.openxmlformats.org/officeDocument/2006/relationships" r:embed="rId1">
            <a:extLst>
              <a:ext uri="{BEBA8EAE-BF5A-486C-A8C5-ECC9F3942E4B}">
                <a14:imgProps xmlns:a14="http://schemas.microsoft.com/office/drawing/2010/main">
                  <a14:imgLayer r:embed="rId2">
                    <a14:imgEffect>
                      <a14:brightnessContrast bright="100000" contrast="100000"/>
                    </a14:imgEffect>
                  </a14:imgLayer>
                </a14:imgProps>
              </a:ext>
            </a:extLst>
          </a:blip>
          <a:stretch>
            <a:fillRect l="-7843" r="-13235"/>
          </a:stretch>
        </a:blipFill>
      </dgm:spPr>
      <dgm:t>
        <a:bodyPr/>
        <a:lstStyle/>
        <a:p>
          <a:r>
            <a:rPr lang="en-US" dirty="0">
              <a:noFill/>
            </a:rPr>
            <a:t> </a:t>
          </a:r>
        </a:p>
      </dgm:t>
    </dgm:pt>
    <dgm:pt modelId="{13137E82-BF11-4871-9001-C474B85112B0}" type="parTrans" cxnId="{25860DEC-931D-484C-914A-710BF625B361}">
      <dgm:prSet/>
      <dgm:spPr/>
      <dgm:t>
        <a:bodyPr/>
        <a:lstStyle/>
        <a:p>
          <a:endParaRPr lang="en-US"/>
        </a:p>
      </dgm:t>
    </dgm:pt>
    <dgm:pt modelId="{A379A116-53CD-4E7B-B031-2760226085D5}" type="sibTrans" cxnId="{25860DEC-931D-484C-914A-710BF625B361}">
      <dgm:prSet/>
      <dgm:spPr/>
      <dgm:t>
        <a:bodyPr/>
        <a:lstStyle/>
        <a:p>
          <a:endParaRPr lang="en-US"/>
        </a:p>
      </dgm:t>
    </dgm:pt>
    <dgm:pt modelId="{B3BEAFB1-CCFA-45EC-B35E-8EC127E1EC7C}" type="pres">
      <dgm:prSet presAssocID="{99FFB5EC-DB1D-4EB1-AA8C-A20D7CE927FB}" presName="cycle" presStyleCnt="0">
        <dgm:presLayoutVars>
          <dgm:dir/>
          <dgm:resizeHandles val="exact"/>
        </dgm:presLayoutVars>
      </dgm:prSet>
      <dgm:spPr/>
    </dgm:pt>
    <dgm:pt modelId="{C66F8E86-727C-4279-A154-3192C0586BD2}" type="pres">
      <dgm:prSet presAssocID="{1B2B9352-0D23-42F5-A46A-BB96CD27473A}" presName="dummy" presStyleCnt="0"/>
      <dgm:spPr/>
    </dgm:pt>
    <dgm:pt modelId="{D9F93C2B-2F54-41C9-AB71-4EE2574C67C8}" type="pres">
      <dgm:prSet presAssocID="{1B2B9352-0D23-42F5-A46A-BB96CD27473A}" presName="node" presStyleLbl="revTx" presStyleIdx="0" presStyleCnt="3">
        <dgm:presLayoutVars>
          <dgm:bulletEnabled val="1"/>
        </dgm:presLayoutVars>
      </dgm:prSet>
      <dgm:spPr/>
    </dgm:pt>
    <dgm:pt modelId="{59CDCCF8-9368-4B29-9DDD-423B144B5042}" type="pres">
      <dgm:prSet presAssocID="{A379A116-53CD-4E7B-B031-2760226085D5}" presName="sibTrans" presStyleLbl="node1" presStyleIdx="0" presStyleCnt="3"/>
      <dgm:spPr/>
    </dgm:pt>
    <dgm:pt modelId="{B37035B9-7BE2-4CC5-855A-D2016E7CABA5}" type="pres">
      <dgm:prSet presAssocID="{16D41178-027A-4863-A7C1-6C90B8DC1CD8}" presName="dummy" presStyleCnt="0"/>
      <dgm:spPr/>
    </dgm:pt>
    <dgm:pt modelId="{23EBEA81-2BCA-461D-8730-C691CAF2FFAD}" type="pres">
      <dgm:prSet presAssocID="{16D41178-027A-4863-A7C1-6C90B8DC1CD8}" presName="node" presStyleLbl="revTx" presStyleIdx="1" presStyleCnt="3">
        <dgm:presLayoutVars>
          <dgm:bulletEnabled val="1"/>
        </dgm:presLayoutVars>
      </dgm:prSet>
      <dgm:spPr/>
    </dgm:pt>
    <dgm:pt modelId="{67BA7E0E-52AB-4BE5-8237-FDC1086BB2AE}" type="pres">
      <dgm:prSet presAssocID="{DEEFB160-ADF4-4001-98B9-78C940FD981F}" presName="sibTrans" presStyleLbl="node1" presStyleIdx="1" presStyleCnt="3"/>
      <dgm:spPr/>
    </dgm:pt>
    <dgm:pt modelId="{CBC6CDCA-FE68-4D86-8B02-D842530B9ABD}" type="pres">
      <dgm:prSet presAssocID="{F0C76AF5-9A98-4BBD-8025-46A04EB6A26C}" presName="dummy" presStyleCnt="0"/>
      <dgm:spPr/>
    </dgm:pt>
    <dgm:pt modelId="{06FD7A9E-13A8-4EB8-957C-D716F6CA2A72}" type="pres">
      <dgm:prSet presAssocID="{F0C76AF5-9A98-4BBD-8025-46A04EB6A26C}" presName="node" presStyleLbl="revTx" presStyleIdx="2" presStyleCnt="3">
        <dgm:presLayoutVars>
          <dgm:bulletEnabled val="1"/>
        </dgm:presLayoutVars>
      </dgm:prSet>
      <dgm:spPr/>
    </dgm:pt>
    <dgm:pt modelId="{D7E20209-7688-4C97-BF5D-0B52962CD5EE}" type="pres">
      <dgm:prSet presAssocID="{72B2A0C4-CC0F-4AD5-B8CA-689791382B2E}" presName="sibTrans" presStyleLbl="node1" presStyleIdx="2" presStyleCnt="3"/>
      <dgm:spPr/>
    </dgm:pt>
  </dgm:ptLst>
  <dgm:cxnLst>
    <dgm:cxn modelId="{0970D31E-03D4-40BA-A848-EC1038F44058}" srcId="{99FFB5EC-DB1D-4EB1-AA8C-A20D7CE927FB}" destId="{F0C76AF5-9A98-4BBD-8025-46A04EB6A26C}" srcOrd="2" destOrd="0" parTransId="{F7A35187-F3F5-4698-B945-6F0B215F2E3E}" sibTransId="{72B2A0C4-CC0F-4AD5-B8CA-689791382B2E}"/>
    <dgm:cxn modelId="{D7824A6A-1F6D-40D4-9BCB-0AB134D84AD6}" srcId="{99FFB5EC-DB1D-4EB1-AA8C-A20D7CE927FB}" destId="{16D41178-027A-4863-A7C1-6C90B8DC1CD8}" srcOrd="1" destOrd="0" parTransId="{83DCF79E-E204-4EE9-B98C-5780C0875E9E}" sibTransId="{DEEFB160-ADF4-4001-98B9-78C940FD981F}"/>
    <dgm:cxn modelId="{22A52687-92A8-4D33-B088-39ED20DE7DFF}" type="presOf" srcId="{16D41178-027A-4863-A7C1-6C90B8DC1CD8}" destId="{23EBEA81-2BCA-461D-8730-C691CAF2FFAD}" srcOrd="0" destOrd="0" presId="urn:microsoft.com/office/officeart/2005/8/layout/cycle1"/>
    <dgm:cxn modelId="{0FFB129F-EEAD-4933-BD5E-128629721CF4}" type="presOf" srcId="{99FFB5EC-DB1D-4EB1-AA8C-A20D7CE927FB}" destId="{B3BEAFB1-CCFA-45EC-B35E-8EC127E1EC7C}" srcOrd="0" destOrd="0" presId="urn:microsoft.com/office/officeart/2005/8/layout/cycle1"/>
    <dgm:cxn modelId="{1FCE0EA1-A6FF-42C1-8C25-6E48F71BF72A}" type="presOf" srcId="{A379A116-53CD-4E7B-B031-2760226085D5}" destId="{59CDCCF8-9368-4B29-9DDD-423B144B5042}" srcOrd="0" destOrd="0" presId="urn:microsoft.com/office/officeart/2005/8/layout/cycle1"/>
    <dgm:cxn modelId="{A25886A4-01FE-4611-BCB7-5924FBBB94BF}" type="presOf" srcId="{1B2B9352-0D23-42F5-A46A-BB96CD27473A}" destId="{D9F93C2B-2F54-41C9-AB71-4EE2574C67C8}" srcOrd="0" destOrd="0" presId="urn:microsoft.com/office/officeart/2005/8/layout/cycle1"/>
    <dgm:cxn modelId="{781429BD-7B7E-4C72-88D7-652D6DEF62BA}" type="presOf" srcId="{F0C76AF5-9A98-4BBD-8025-46A04EB6A26C}" destId="{06FD7A9E-13A8-4EB8-957C-D716F6CA2A72}" srcOrd="0" destOrd="0" presId="urn:microsoft.com/office/officeart/2005/8/layout/cycle1"/>
    <dgm:cxn modelId="{025A86CD-6E08-4C4F-B0E9-B9B2C9D95EB8}" type="presOf" srcId="{DEEFB160-ADF4-4001-98B9-78C940FD981F}" destId="{67BA7E0E-52AB-4BE5-8237-FDC1086BB2AE}" srcOrd="0" destOrd="0" presId="urn:microsoft.com/office/officeart/2005/8/layout/cycle1"/>
    <dgm:cxn modelId="{25860DEC-931D-484C-914A-710BF625B361}" srcId="{99FFB5EC-DB1D-4EB1-AA8C-A20D7CE927FB}" destId="{1B2B9352-0D23-42F5-A46A-BB96CD27473A}" srcOrd="0" destOrd="0" parTransId="{13137E82-BF11-4871-9001-C474B85112B0}" sibTransId="{A379A116-53CD-4E7B-B031-2760226085D5}"/>
    <dgm:cxn modelId="{8DD4B9F7-30CC-4756-A3BD-5FC318EE622C}" type="presOf" srcId="{72B2A0C4-CC0F-4AD5-B8CA-689791382B2E}" destId="{D7E20209-7688-4C97-BF5D-0B52962CD5EE}" srcOrd="0" destOrd="0" presId="urn:microsoft.com/office/officeart/2005/8/layout/cycle1"/>
    <dgm:cxn modelId="{42EDC5B1-225C-4F3E-8883-E258A2C32C4D}" type="presParOf" srcId="{B3BEAFB1-CCFA-45EC-B35E-8EC127E1EC7C}" destId="{C66F8E86-727C-4279-A154-3192C0586BD2}" srcOrd="0" destOrd="0" presId="urn:microsoft.com/office/officeart/2005/8/layout/cycle1"/>
    <dgm:cxn modelId="{9A2CD6D3-7D56-433B-9A80-39F160383A70}" type="presParOf" srcId="{B3BEAFB1-CCFA-45EC-B35E-8EC127E1EC7C}" destId="{D9F93C2B-2F54-41C9-AB71-4EE2574C67C8}" srcOrd="1" destOrd="0" presId="urn:microsoft.com/office/officeart/2005/8/layout/cycle1"/>
    <dgm:cxn modelId="{591F9C5F-9A7F-4532-93A5-4626C4352F1F}" type="presParOf" srcId="{B3BEAFB1-CCFA-45EC-B35E-8EC127E1EC7C}" destId="{59CDCCF8-9368-4B29-9DDD-423B144B5042}" srcOrd="2" destOrd="0" presId="urn:microsoft.com/office/officeart/2005/8/layout/cycle1"/>
    <dgm:cxn modelId="{33CEBF8D-C6A3-4A82-A74D-CB5480E91F91}" type="presParOf" srcId="{B3BEAFB1-CCFA-45EC-B35E-8EC127E1EC7C}" destId="{B37035B9-7BE2-4CC5-855A-D2016E7CABA5}" srcOrd="3" destOrd="0" presId="urn:microsoft.com/office/officeart/2005/8/layout/cycle1"/>
    <dgm:cxn modelId="{7CE1E4C5-33F3-4F7E-BC6C-E66C84DF1D33}" type="presParOf" srcId="{B3BEAFB1-CCFA-45EC-B35E-8EC127E1EC7C}" destId="{23EBEA81-2BCA-461D-8730-C691CAF2FFAD}" srcOrd="4" destOrd="0" presId="urn:microsoft.com/office/officeart/2005/8/layout/cycle1"/>
    <dgm:cxn modelId="{911AADF7-8482-4389-9AED-E7E2DE2696BF}" type="presParOf" srcId="{B3BEAFB1-CCFA-45EC-B35E-8EC127E1EC7C}" destId="{67BA7E0E-52AB-4BE5-8237-FDC1086BB2AE}" srcOrd="5" destOrd="0" presId="urn:microsoft.com/office/officeart/2005/8/layout/cycle1"/>
    <dgm:cxn modelId="{56F58E5F-089B-4D81-B31D-6AA37F024C93}" type="presParOf" srcId="{B3BEAFB1-CCFA-45EC-B35E-8EC127E1EC7C}" destId="{CBC6CDCA-FE68-4D86-8B02-D842530B9ABD}" srcOrd="6" destOrd="0" presId="urn:microsoft.com/office/officeart/2005/8/layout/cycle1"/>
    <dgm:cxn modelId="{F4D89ACE-9884-4FDB-8A17-CD384DAE3175}" type="presParOf" srcId="{B3BEAFB1-CCFA-45EC-B35E-8EC127E1EC7C}" destId="{06FD7A9E-13A8-4EB8-957C-D716F6CA2A72}" srcOrd="7" destOrd="0" presId="urn:microsoft.com/office/officeart/2005/8/layout/cycle1"/>
    <dgm:cxn modelId="{5ED191BD-F874-4AFE-A90C-27BFE5D068E2}" type="presParOf" srcId="{B3BEAFB1-CCFA-45EC-B35E-8EC127E1EC7C}" destId="{D7E20209-7688-4C97-BF5D-0B52962CD5EE}" srcOrd="8" destOrd="0" presId="urn:microsoft.com/office/officeart/2005/8/layout/cycle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FFB5EC-DB1D-4EB1-AA8C-A20D7CE927FB}"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16D41178-027A-4863-A7C1-6C90B8DC1CD8}">
      <dgm:prSet phldrT="[Text]"/>
      <dgm:spPr/>
      <dgm:t>
        <a:bodyPr/>
        <a:lstStyle/>
        <a:p>
          <a:r>
            <a:rPr lang="en-US" dirty="0"/>
            <a:t>Generate random numbers</a:t>
          </a:r>
        </a:p>
      </dgm:t>
    </dgm:pt>
    <dgm:pt modelId="{83DCF79E-E204-4EE9-B98C-5780C0875E9E}" type="parTrans" cxnId="{D7824A6A-1F6D-40D4-9BCB-0AB134D84AD6}">
      <dgm:prSet/>
      <dgm:spPr/>
      <dgm:t>
        <a:bodyPr/>
        <a:lstStyle/>
        <a:p>
          <a:endParaRPr lang="en-US"/>
        </a:p>
      </dgm:t>
    </dgm:pt>
    <dgm:pt modelId="{DEEFB160-ADF4-4001-98B9-78C940FD981F}" type="sibTrans" cxnId="{D7824A6A-1F6D-40D4-9BCB-0AB134D84AD6}">
      <dgm:prSet/>
      <dgm:spPr/>
      <dgm:t>
        <a:bodyPr/>
        <a:lstStyle/>
        <a:p>
          <a:endParaRPr lang="en-US"/>
        </a:p>
      </dgm:t>
    </dgm:pt>
    <dgm:pt modelId="{1B2B9352-0D23-42F5-A46A-BB96CD27473A}">
      <dgm:prSet phldrT="[Text]"/>
      <dgm:spPr>
        <a:blipFill rotWithShape="0">
          <a:blip xmlns:r="http://schemas.openxmlformats.org/officeDocument/2006/relationships" r:embed="rId1"/>
          <a:stretch>
            <a:fillRect l="-7843" r="-13235"/>
          </a:stretch>
        </a:blipFill>
      </dgm:spPr>
      <dgm:t>
        <a:bodyPr/>
        <a:lstStyle/>
        <a:p>
          <a:r>
            <a:rPr lang="en-US" dirty="0">
              <a:solidFill>
                <a:schemeClr val="tx1"/>
              </a:solidFill>
            </a:rPr>
            <a:t> </a:t>
          </a:r>
        </a:p>
      </dgm:t>
    </dgm:pt>
    <dgm:pt modelId="{A379A116-53CD-4E7B-B031-2760226085D5}" type="sibTrans" cxnId="{25860DEC-931D-484C-914A-710BF625B361}">
      <dgm:prSet/>
      <dgm:spPr/>
      <dgm:t>
        <a:bodyPr/>
        <a:lstStyle/>
        <a:p>
          <a:endParaRPr lang="en-US"/>
        </a:p>
      </dgm:t>
    </dgm:pt>
    <dgm:pt modelId="{13137E82-BF11-4871-9001-C474B85112B0}" type="parTrans" cxnId="{25860DEC-931D-484C-914A-710BF625B361}">
      <dgm:prSet/>
      <dgm:spPr/>
      <dgm:t>
        <a:bodyPr/>
        <a:lstStyle/>
        <a:p>
          <a:endParaRPr lang="en-US"/>
        </a:p>
      </dgm:t>
    </dgm:pt>
    <dgm:pt modelId="{3629D5A8-EFF8-49F3-B3FE-F86B6B6C9939}">
      <dgm:prSet phldrT="[Text]"/>
      <dgm:spPr/>
      <dgm:t>
        <a:bodyPr/>
        <a:lstStyle/>
        <a:p>
          <a:r>
            <a:rPr lang="en-US" dirty="0"/>
            <a:t>Save data</a:t>
          </a:r>
        </a:p>
      </dgm:t>
    </dgm:pt>
    <dgm:pt modelId="{FF41AB58-EC1A-42DC-9C8A-D66DB9049978}" type="parTrans" cxnId="{5F54E0EE-2908-4BC9-97F9-C71A40CBA09E}">
      <dgm:prSet/>
      <dgm:spPr/>
      <dgm:t>
        <a:bodyPr/>
        <a:lstStyle/>
        <a:p>
          <a:endParaRPr lang="zh-CN" altLang="en-US"/>
        </a:p>
      </dgm:t>
    </dgm:pt>
    <dgm:pt modelId="{F7D70C7D-1964-4904-BFB2-0EF3A4D7835A}" type="sibTrans" cxnId="{5F54E0EE-2908-4BC9-97F9-C71A40CBA09E}">
      <dgm:prSet/>
      <dgm:spPr/>
      <dgm:t>
        <a:bodyPr/>
        <a:lstStyle/>
        <a:p>
          <a:endParaRPr lang="zh-CN" altLang="en-US"/>
        </a:p>
      </dgm:t>
    </dgm:pt>
    <dgm:pt modelId="{B3BEAFB1-CCFA-45EC-B35E-8EC127E1EC7C}" type="pres">
      <dgm:prSet presAssocID="{99FFB5EC-DB1D-4EB1-AA8C-A20D7CE927FB}" presName="cycle" presStyleCnt="0">
        <dgm:presLayoutVars>
          <dgm:dir/>
          <dgm:resizeHandles val="exact"/>
        </dgm:presLayoutVars>
      </dgm:prSet>
      <dgm:spPr/>
    </dgm:pt>
    <dgm:pt modelId="{B37035B9-7BE2-4CC5-855A-D2016E7CABA5}" type="pres">
      <dgm:prSet presAssocID="{16D41178-027A-4863-A7C1-6C90B8DC1CD8}" presName="dummy" presStyleCnt="0"/>
      <dgm:spPr/>
    </dgm:pt>
    <dgm:pt modelId="{23EBEA81-2BCA-461D-8730-C691CAF2FFAD}" type="pres">
      <dgm:prSet presAssocID="{16D41178-027A-4863-A7C1-6C90B8DC1CD8}" presName="node" presStyleLbl="revTx" presStyleIdx="0" presStyleCnt="3">
        <dgm:presLayoutVars>
          <dgm:bulletEnabled val="1"/>
        </dgm:presLayoutVars>
      </dgm:prSet>
      <dgm:spPr/>
    </dgm:pt>
    <dgm:pt modelId="{67BA7E0E-52AB-4BE5-8237-FDC1086BB2AE}" type="pres">
      <dgm:prSet presAssocID="{DEEFB160-ADF4-4001-98B9-78C940FD981F}" presName="sibTrans" presStyleLbl="node1" presStyleIdx="0" presStyleCnt="3"/>
      <dgm:spPr/>
    </dgm:pt>
    <dgm:pt modelId="{C66F8E86-727C-4279-A154-3192C0586BD2}" type="pres">
      <dgm:prSet presAssocID="{1B2B9352-0D23-42F5-A46A-BB96CD27473A}" presName="dummy" presStyleCnt="0"/>
      <dgm:spPr/>
    </dgm:pt>
    <dgm:pt modelId="{D9F93C2B-2F54-41C9-AB71-4EE2574C67C8}" type="pres">
      <dgm:prSet presAssocID="{1B2B9352-0D23-42F5-A46A-BB96CD27473A}" presName="node" presStyleLbl="revTx" presStyleIdx="1" presStyleCnt="3">
        <dgm:presLayoutVars>
          <dgm:bulletEnabled val="1"/>
        </dgm:presLayoutVars>
      </dgm:prSet>
      <dgm:spPr/>
    </dgm:pt>
    <dgm:pt modelId="{59CDCCF8-9368-4B29-9DDD-423B144B5042}" type="pres">
      <dgm:prSet presAssocID="{A379A116-53CD-4E7B-B031-2760226085D5}" presName="sibTrans" presStyleLbl="node1" presStyleIdx="1" presStyleCnt="3"/>
      <dgm:spPr/>
    </dgm:pt>
    <dgm:pt modelId="{F5E8F472-FBB6-4299-BB48-619D86EE3F40}" type="pres">
      <dgm:prSet presAssocID="{3629D5A8-EFF8-49F3-B3FE-F86B6B6C9939}" presName="dummy" presStyleCnt="0"/>
      <dgm:spPr/>
    </dgm:pt>
    <dgm:pt modelId="{18C69C79-7F5F-4057-9F1A-A6F810B62913}" type="pres">
      <dgm:prSet presAssocID="{3629D5A8-EFF8-49F3-B3FE-F86B6B6C9939}" presName="node" presStyleLbl="revTx" presStyleIdx="2" presStyleCnt="3">
        <dgm:presLayoutVars>
          <dgm:bulletEnabled val="1"/>
        </dgm:presLayoutVars>
      </dgm:prSet>
      <dgm:spPr/>
    </dgm:pt>
    <dgm:pt modelId="{4A5CB10E-798A-4118-B1E2-06D036158066}" type="pres">
      <dgm:prSet presAssocID="{F7D70C7D-1964-4904-BFB2-0EF3A4D7835A}" presName="sibTrans" presStyleLbl="node1" presStyleIdx="2" presStyleCnt="3"/>
      <dgm:spPr/>
    </dgm:pt>
  </dgm:ptLst>
  <dgm:cxnLst>
    <dgm:cxn modelId="{441A0C1F-3183-4719-9780-4FCD79A42CE2}" type="presOf" srcId="{A379A116-53CD-4E7B-B031-2760226085D5}" destId="{59CDCCF8-9368-4B29-9DDD-423B144B5042}" srcOrd="0" destOrd="0" presId="urn:microsoft.com/office/officeart/2005/8/layout/cycle1"/>
    <dgm:cxn modelId="{DDCCB925-55B4-478A-9EB3-AC40F0DBA656}" type="presOf" srcId="{3629D5A8-EFF8-49F3-B3FE-F86B6B6C9939}" destId="{18C69C79-7F5F-4057-9F1A-A6F810B62913}" srcOrd="0" destOrd="0" presId="urn:microsoft.com/office/officeart/2005/8/layout/cycle1"/>
    <dgm:cxn modelId="{D7824A6A-1F6D-40D4-9BCB-0AB134D84AD6}" srcId="{99FFB5EC-DB1D-4EB1-AA8C-A20D7CE927FB}" destId="{16D41178-027A-4863-A7C1-6C90B8DC1CD8}" srcOrd="0" destOrd="0" parTransId="{83DCF79E-E204-4EE9-B98C-5780C0875E9E}" sibTransId="{DEEFB160-ADF4-4001-98B9-78C940FD981F}"/>
    <dgm:cxn modelId="{029C788B-B90D-4533-9DD9-DFACB28BBCB1}" type="presOf" srcId="{16D41178-027A-4863-A7C1-6C90B8DC1CD8}" destId="{23EBEA81-2BCA-461D-8730-C691CAF2FFAD}" srcOrd="0" destOrd="0" presId="urn:microsoft.com/office/officeart/2005/8/layout/cycle1"/>
    <dgm:cxn modelId="{E5A51891-C2F3-43E7-9CB9-19AD6476C30A}" type="presOf" srcId="{1B2B9352-0D23-42F5-A46A-BB96CD27473A}" destId="{D9F93C2B-2F54-41C9-AB71-4EE2574C67C8}" srcOrd="0" destOrd="0" presId="urn:microsoft.com/office/officeart/2005/8/layout/cycle1"/>
    <dgm:cxn modelId="{0FFB129F-EEAD-4933-BD5E-128629721CF4}" type="presOf" srcId="{99FFB5EC-DB1D-4EB1-AA8C-A20D7CE927FB}" destId="{B3BEAFB1-CCFA-45EC-B35E-8EC127E1EC7C}" srcOrd="0" destOrd="0" presId="urn:microsoft.com/office/officeart/2005/8/layout/cycle1"/>
    <dgm:cxn modelId="{04CBD0C7-1E13-4429-B0CC-E2C65B302A01}" type="presOf" srcId="{F7D70C7D-1964-4904-BFB2-0EF3A4D7835A}" destId="{4A5CB10E-798A-4118-B1E2-06D036158066}" srcOrd="0" destOrd="0" presId="urn:microsoft.com/office/officeart/2005/8/layout/cycle1"/>
    <dgm:cxn modelId="{2EC5EAD6-DDC3-4750-9C0B-2B99F8D09770}" type="presOf" srcId="{DEEFB160-ADF4-4001-98B9-78C940FD981F}" destId="{67BA7E0E-52AB-4BE5-8237-FDC1086BB2AE}" srcOrd="0" destOrd="0" presId="urn:microsoft.com/office/officeart/2005/8/layout/cycle1"/>
    <dgm:cxn modelId="{25860DEC-931D-484C-914A-710BF625B361}" srcId="{99FFB5EC-DB1D-4EB1-AA8C-A20D7CE927FB}" destId="{1B2B9352-0D23-42F5-A46A-BB96CD27473A}" srcOrd="1" destOrd="0" parTransId="{13137E82-BF11-4871-9001-C474B85112B0}" sibTransId="{A379A116-53CD-4E7B-B031-2760226085D5}"/>
    <dgm:cxn modelId="{5F54E0EE-2908-4BC9-97F9-C71A40CBA09E}" srcId="{99FFB5EC-DB1D-4EB1-AA8C-A20D7CE927FB}" destId="{3629D5A8-EFF8-49F3-B3FE-F86B6B6C9939}" srcOrd="2" destOrd="0" parTransId="{FF41AB58-EC1A-42DC-9C8A-D66DB9049978}" sibTransId="{F7D70C7D-1964-4904-BFB2-0EF3A4D7835A}"/>
    <dgm:cxn modelId="{52203A93-07AC-4E71-886A-BD2CDDFE1AB3}" type="presParOf" srcId="{B3BEAFB1-CCFA-45EC-B35E-8EC127E1EC7C}" destId="{B37035B9-7BE2-4CC5-855A-D2016E7CABA5}" srcOrd="0" destOrd="0" presId="urn:microsoft.com/office/officeart/2005/8/layout/cycle1"/>
    <dgm:cxn modelId="{1171FF03-F22F-475B-BE3E-1BCD94660B47}" type="presParOf" srcId="{B3BEAFB1-CCFA-45EC-B35E-8EC127E1EC7C}" destId="{23EBEA81-2BCA-461D-8730-C691CAF2FFAD}" srcOrd="1" destOrd="0" presId="urn:microsoft.com/office/officeart/2005/8/layout/cycle1"/>
    <dgm:cxn modelId="{C7BA31F7-2166-404E-B714-26E2C9E94043}" type="presParOf" srcId="{B3BEAFB1-CCFA-45EC-B35E-8EC127E1EC7C}" destId="{67BA7E0E-52AB-4BE5-8237-FDC1086BB2AE}" srcOrd="2" destOrd="0" presId="urn:microsoft.com/office/officeart/2005/8/layout/cycle1"/>
    <dgm:cxn modelId="{992C6E9C-84AC-438C-95A1-F8087192777B}" type="presParOf" srcId="{B3BEAFB1-CCFA-45EC-B35E-8EC127E1EC7C}" destId="{C66F8E86-727C-4279-A154-3192C0586BD2}" srcOrd="3" destOrd="0" presId="urn:microsoft.com/office/officeart/2005/8/layout/cycle1"/>
    <dgm:cxn modelId="{A224E4D1-2C37-4741-B803-6C8D19A77652}" type="presParOf" srcId="{B3BEAFB1-CCFA-45EC-B35E-8EC127E1EC7C}" destId="{D9F93C2B-2F54-41C9-AB71-4EE2574C67C8}" srcOrd="4" destOrd="0" presId="urn:microsoft.com/office/officeart/2005/8/layout/cycle1"/>
    <dgm:cxn modelId="{DE662C5D-DF31-477D-9ABF-E69D6B203D31}" type="presParOf" srcId="{B3BEAFB1-CCFA-45EC-B35E-8EC127E1EC7C}" destId="{59CDCCF8-9368-4B29-9DDD-423B144B5042}" srcOrd="5" destOrd="0" presId="urn:microsoft.com/office/officeart/2005/8/layout/cycle1"/>
    <dgm:cxn modelId="{045D71E3-8F8E-484D-B235-DBB71284E692}" type="presParOf" srcId="{B3BEAFB1-CCFA-45EC-B35E-8EC127E1EC7C}" destId="{F5E8F472-FBB6-4299-BB48-619D86EE3F40}" srcOrd="6" destOrd="0" presId="urn:microsoft.com/office/officeart/2005/8/layout/cycle1"/>
    <dgm:cxn modelId="{FBE7595C-398B-4FED-A2BC-E1BA2F13299F}" type="presParOf" srcId="{B3BEAFB1-CCFA-45EC-B35E-8EC127E1EC7C}" destId="{18C69C79-7F5F-4057-9F1A-A6F810B62913}" srcOrd="7" destOrd="0" presId="urn:microsoft.com/office/officeart/2005/8/layout/cycle1"/>
    <dgm:cxn modelId="{8B2D236C-355E-43CD-B592-59F38D6C0331}" type="presParOf" srcId="{B3BEAFB1-CCFA-45EC-B35E-8EC127E1EC7C}" destId="{4A5CB10E-798A-4118-B1E2-06D036158066}"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F57600-F5AD-4846-BD0C-CC66528F94EC}">
      <dsp:nvSpPr>
        <dsp:cNvPr id="0" name=""/>
        <dsp:cNvSpPr/>
      </dsp:nvSpPr>
      <dsp:spPr>
        <a:xfrm>
          <a:off x="543973" y="133663"/>
          <a:ext cx="3307839" cy="3307839"/>
        </a:xfrm>
        <a:prstGeom prst="circularArrow">
          <a:avLst>
            <a:gd name="adj1" fmla="val 4668"/>
            <a:gd name="adj2" fmla="val 272909"/>
            <a:gd name="adj3" fmla="val 13148783"/>
            <a:gd name="adj4" fmla="val 17818408"/>
            <a:gd name="adj5" fmla="val 484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CCE913-9CF7-46BD-A99C-F2EFD93887B0}">
      <dsp:nvSpPr>
        <dsp:cNvPr id="0" name=""/>
        <dsp:cNvSpPr/>
      </dsp:nvSpPr>
      <dsp:spPr>
        <a:xfrm>
          <a:off x="1188021" y="178199"/>
          <a:ext cx="2019743" cy="100987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Generate random numbers</a:t>
          </a:r>
        </a:p>
      </dsp:txBody>
      <dsp:txXfrm>
        <a:off x="1237319" y="227497"/>
        <a:ext cx="1921147" cy="911275"/>
      </dsp:txXfrm>
    </dsp:sp>
    <dsp:sp modelId="{B1C93B12-614F-4E3B-A1E8-917BAC1A4092}">
      <dsp:nvSpPr>
        <dsp:cNvPr id="0" name=""/>
        <dsp:cNvSpPr/>
      </dsp:nvSpPr>
      <dsp:spPr>
        <a:xfrm>
          <a:off x="2375755" y="1365933"/>
          <a:ext cx="2019743" cy="100987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Send series of random points to slave</a:t>
          </a:r>
        </a:p>
      </dsp:txBody>
      <dsp:txXfrm>
        <a:off x="2425053" y="1415231"/>
        <a:ext cx="1921147" cy="911275"/>
      </dsp:txXfrm>
    </dsp:sp>
    <dsp:sp modelId="{60232F1D-B28B-4557-AE06-CD8DD79A093A}">
      <dsp:nvSpPr>
        <dsp:cNvPr id="0" name=""/>
        <dsp:cNvSpPr/>
      </dsp:nvSpPr>
      <dsp:spPr>
        <a:xfrm>
          <a:off x="1188021" y="2553666"/>
          <a:ext cx="2019743" cy="1009871"/>
        </a:xfrm>
        <a:prstGeom prst="roundRect">
          <a:avLst/>
        </a:prstGeom>
        <a:blipFill rotWithShape="0">
          <a:blip xmlns:r="http://schemas.openxmlformats.org/officeDocument/2006/relationships" r:embed="rId1"/>
          <a:stretch>
            <a:fillRect r="-3155"/>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noFill/>
            </a:rPr>
            <a:t> </a:t>
          </a:r>
        </a:p>
      </dsp:txBody>
      <dsp:txXfrm>
        <a:off x="1237319" y="2602964"/>
        <a:ext cx="1921147" cy="911275"/>
      </dsp:txXfrm>
    </dsp:sp>
    <dsp:sp modelId="{772D5D0D-C3DE-451D-A41B-71243E2A01A8}">
      <dsp:nvSpPr>
        <dsp:cNvPr id="0" name=""/>
        <dsp:cNvSpPr/>
      </dsp:nvSpPr>
      <dsp:spPr>
        <a:xfrm>
          <a:off x="287" y="1365933"/>
          <a:ext cx="2019743" cy="100987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Sum the number and give another group</a:t>
          </a:r>
        </a:p>
      </dsp:txBody>
      <dsp:txXfrm>
        <a:off x="49585" y="1415231"/>
        <a:ext cx="1921147" cy="9112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F93C2B-2F54-41C9-AB71-4EE2574C67C8}">
      <dsp:nvSpPr>
        <dsp:cNvPr id="0" name=""/>
        <dsp:cNvSpPr/>
      </dsp:nvSpPr>
      <dsp:spPr>
        <a:xfrm>
          <a:off x="2678884" y="276526"/>
          <a:ext cx="1410172" cy="1410172"/>
        </a:xfrm>
        <a:prstGeom prst="rect">
          <a:avLst/>
        </a:prstGeom>
        <a:blipFill rotWithShape="0">
          <a:blip xmlns:r="http://schemas.openxmlformats.org/officeDocument/2006/relationships" r:embed="rId1">
            <a:extLst>
              <a:ext uri="{BEBA8EAE-BF5A-486C-A8C5-ECC9F3942E4B}">
                <a14:imgProps xmlns:a14="http://schemas.microsoft.com/office/drawing/2010/main">
                  <a14:imgLayer r:embed="rId2">
                    <a14:imgEffect>
                      <a14:brightnessContrast bright="100000" contrast="100000"/>
                    </a14:imgEffect>
                  </a14:imgLayer>
                </a14:imgProps>
              </a:ext>
            </a:extLst>
          </a:blip>
          <a:stretch>
            <a:fillRect l="-7843" r="-13235"/>
          </a:stretch>
        </a:blip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noFill/>
            </a:rPr>
            <a:t> </a:t>
          </a:r>
        </a:p>
      </dsp:txBody>
      <dsp:txXfrm>
        <a:off x="2678884" y="276526"/>
        <a:ext cx="1410172" cy="1410172"/>
      </dsp:txXfrm>
    </dsp:sp>
    <dsp:sp modelId="{59CDCCF8-9368-4B29-9DDD-423B144B5042}">
      <dsp:nvSpPr>
        <dsp:cNvPr id="0" name=""/>
        <dsp:cNvSpPr/>
      </dsp:nvSpPr>
      <dsp:spPr>
        <a:xfrm>
          <a:off x="530431" y="-1068"/>
          <a:ext cx="3334924" cy="3334924"/>
        </a:xfrm>
        <a:prstGeom prst="circularArrow">
          <a:avLst>
            <a:gd name="adj1" fmla="val 8246"/>
            <a:gd name="adj2" fmla="val 575871"/>
            <a:gd name="adj3" fmla="val 2964982"/>
            <a:gd name="adj4" fmla="val 50968"/>
            <a:gd name="adj5" fmla="val 962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EBEA81-2BCA-461D-8730-C691CAF2FFAD}">
      <dsp:nvSpPr>
        <dsp:cNvPr id="0" name=""/>
        <dsp:cNvSpPr/>
      </dsp:nvSpPr>
      <dsp:spPr>
        <a:xfrm>
          <a:off x="1492807" y="2330871"/>
          <a:ext cx="1410172" cy="1410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Count and report the number</a:t>
          </a:r>
        </a:p>
      </dsp:txBody>
      <dsp:txXfrm>
        <a:off x="1492807" y="2330871"/>
        <a:ext cx="1410172" cy="1410172"/>
      </dsp:txXfrm>
    </dsp:sp>
    <dsp:sp modelId="{67BA7E0E-52AB-4BE5-8237-FDC1086BB2AE}">
      <dsp:nvSpPr>
        <dsp:cNvPr id="0" name=""/>
        <dsp:cNvSpPr/>
      </dsp:nvSpPr>
      <dsp:spPr>
        <a:xfrm>
          <a:off x="530431" y="-1068"/>
          <a:ext cx="3334924" cy="3334924"/>
        </a:xfrm>
        <a:prstGeom prst="circularArrow">
          <a:avLst>
            <a:gd name="adj1" fmla="val 8246"/>
            <a:gd name="adj2" fmla="val 575871"/>
            <a:gd name="adj3" fmla="val 10173161"/>
            <a:gd name="adj4" fmla="val 7259147"/>
            <a:gd name="adj5" fmla="val 962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FD7A9E-13A8-4EB8-957C-D716F6CA2A72}">
      <dsp:nvSpPr>
        <dsp:cNvPr id="0" name=""/>
        <dsp:cNvSpPr/>
      </dsp:nvSpPr>
      <dsp:spPr>
        <a:xfrm>
          <a:off x="306731" y="276526"/>
          <a:ext cx="1410172" cy="1410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Receive array of point</a:t>
          </a:r>
        </a:p>
      </dsp:txBody>
      <dsp:txXfrm>
        <a:off x="306731" y="276526"/>
        <a:ext cx="1410172" cy="1410172"/>
      </dsp:txXfrm>
    </dsp:sp>
    <dsp:sp modelId="{D7E20209-7688-4C97-BF5D-0B52962CD5EE}">
      <dsp:nvSpPr>
        <dsp:cNvPr id="0" name=""/>
        <dsp:cNvSpPr/>
      </dsp:nvSpPr>
      <dsp:spPr>
        <a:xfrm>
          <a:off x="530431" y="-1068"/>
          <a:ext cx="3334924" cy="3334924"/>
        </a:xfrm>
        <a:prstGeom prst="circularArrow">
          <a:avLst>
            <a:gd name="adj1" fmla="val 8246"/>
            <a:gd name="adj2" fmla="val 575871"/>
            <a:gd name="adj3" fmla="val 16857773"/>
            <a:gd name="adj4" fmla="val 14966356"/>
            <a:gd name="adj5" fmla="val 962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EBEA81-2BCA-461D-8730-C691CAF2FFAD}">
      <dsp:nvSpPr>
        <dsp:cNvPr id="0" name=""/>
        <dsp:cNvSpPr/>
      </dsp:nvSpPr>
      <dsp:spPr>
        <a:xfrm>
          <a:off x="1724815" y="181983"/>
          <a:ext cx="928626" cy="9286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Generate random numbers</a:t>
          </a:r>
        </a:p>
      </dsp:txBody>
      <dsp:txXfrm>
        <a:off x="1724815" y="181983"/>
        <a:ext cx="928626" cy="928626"/>
      </dsp:txXfrm>
    </dsp:sp>
    <dsp:sp modelId="{67BA7E0E-52AB-4BE5-8237-FDC1086BB2AE}">
      <dsp:nvSpPr>
        <dsp:cNvPr id="0" name=""/>
        <dsp:cNvSpPr/>
      </dsp:nvSpPr>
      <dsp:spPr>
        <a:xfrm>
          <a:off x="311496" y="-420"/>
          <a:ext cx="2194527" cy="2194527"/>
        </a:xfrm>
        <a:prstGeom prst="circularArrow">
          <a:avLst>
            <a:gd name="adj1" fmla="val 8252"/>
            <a:gd name="adj2" fmla="val 576379"/>
            <a:gd name="adj3" fmla="val 2962655"/>
            <a:gd name="adj4" fmla="val 52527"/>
            <a:gd name="adj5" fmla="val 9627"/>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F93C2B-2F54-41C9-AB71-4EE2574C67C8}">
      <dsp:nvSpPr>
        <dsp:cNvPr id="0" name=""/>
        <dsp:cNvSpPr/>
      </dsp:nvSpPr>
      <dsp:spPr>
        <a:xfrm>
          <a:off x="944447" y="1533620"/>
          <a:ext cx="928626" cy="928626"/>
        </a:xfrm>
        <a:prstGeom prst="rect">
          <a:avLst/>
        </a:prstGeom>
        <a:blipFill rotWithShape="0">
          <a:blip xmlns:r="http://schemas.openxmlformats.org/officeDocument/2006/relationships" r:embed="rId1"/>
          <a:stretch>
            <a:fillRect l="-7843" r="-13235"/>
          </a:stretch>
        </a:blip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 </a:t>
          </a:r>
        </a:p>
      </dsp:txBody>
      <dsp:txXfrm>
        <a:off x="944447" y="1533620"/>
        <a:ext cx="928626" cy="928626"/>
      </dsp:txXfrm>
    </dsp:sp>
    <dsp:sp modelId="{59CDCCF8-9368-4B29-9DDD-423B144B5042}">
      <dsp:nvSpPr>
        <dsp:cNvPr id="0" name=""/>
        <dsp:cNvSpPr/>
      </dsp:nvSpPr>
      <dsp:spPr>
        <a:xfrm>
          <a:off x="311496" y="-420"/>
          <a:ext cx="2194527" cy="2194527"/>
        </a:xfrm>
        <a:prstGeom prst="circularArrow">
          <a:avLst>
            <a:gd name="adj1" fmla="val 8252"/>
            <a:gd name="adj2" fmla="val 576379"/>
            <a:gd name="adj3" fmla="val 10171094"/>
            <a:gd name="adj4" fmla="val 7260965"/>
            <a:gd name="adj5" fmla="val 9627"/>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C69C79-7F5F-4057-9F1A-A6F810B62913}">
      <dsp:nvSpPr>
        <dsp:cNvPr id="0" name=""/>
        <dsp:cNvSpPr/>
      </dsp:nvSpPr>
      <dsp:spPr>
        <a:xfrm>
          <a:off x="164079" y="181983"/>
          <a:ext cx="928626" cy="9286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Save data</a:t>
          </a:r>
        </a:p>
      </dsp:txBody>
      <dsp:txXfrm>
        <a:off x="164079" y="181983"/>
        <a:ext cx="928626" cy="928626"/>
      </dsp:txXfrm>
    </dsp:sp>
    <dsp:sp modelId="{4A5CB10E-798A-4118-B1E2-06D036158066}">
      <dsp:nvSpPr>
        <dsp:cNvPr id="0" name=""/>
        <dsp:cNvSpPr/>
      </dsp:nvSpPr>
      <dsp:spPr>
        <a:xfrm>
          <a:off x="311496" y="-420"/>
          <a:ext cx="2194527" cy="2194527"/>
        </a:xfrm>
        <a:prstGeom prst="circularArrow">
          <a:avLst>
            <a:gd name="adj1" fmla="val 8252"/>
            <a:gd name="adj2" fmla="val 576379"/>
            <a:gd name="adj3" fmla="val 16855600"/>
            <a:gd name="adj4" fmla="val 14968021"/>
            <a:gd name="adj5" fmla="val 9627"/>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uFillTx/>
              </a:defRPr>
            </a:lvl1pPr>
          </a:lstStyle>
          <a:p>
            <a:endParaRPr lang="en-US">
              <a:uFillTx/>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uFillTx/>
              </a:defRPr>
            </a:lvl1pPr>
          </a:lstStyle>
          <a:p>
            <a:fld id="{650B6941-3A0F-4A0A-A18A-1EE9F579A791}" type="datetimeFigureOut">
              <a:rPr lang="en-US" smtClean="0">
                <a:uFillTx/>
              </a:rPr>
              <a:t>11/21/2022</a:t>
            </a:fld>
            <a:endParaRPr lang="en-US">
              <a:uFillTx/>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srgbClr val="000000"/>
            </a:solidFill>
          </a:ln>
        </p:spPr>
        <p:txBody>
          <a:bodyPr vert="horz" lIns="91440" tIns="45720" rIns="91440" bIns="45720" rtlCol="0" anchor="ctr"/>
          <a:lstStyle/>
          <a:p>
            <a:endParaRPr lang="en-US">
              <a:uFillTx/>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uFillTx/>
              </a:defRPr>
            </a:lvl1pPr>
          </a:lstStyle>
          <a:p>
            <a:endParaRPr lang="en-US">
              <a:uFillTx/>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uFillTx/>
              </a:defRPr>
            </a:lvl1pPr>
          </a:lstStyle>
          <a:p>
            <a:fld id="{F0363436-C53C-401B-89C5-921D8D4DFC68}" type="slidenum">
              <a:rPr lang="en-US" smtClean="0">
                <a:uFillTx/>
              </a:rPr>
              <a:t>‹#›</a:t>
            </a:fld>
            <a:endParaRPr lang="en-US">
              <a:uFillTx/>
            </a:endParaRPr>
          </a:p>
        </p:txBody>
      </p:sp>
    </p:spTree>
    <p:extLst>
      <p:ext uri="{BB962C8B-B14F-4D97-AF65-F5344CB8AC3E}">
        <p14:creationId xmlns:p14="http://schemas.microsoft.com/office/powerpoint/2010/main" val="4076978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uFillTx/>
        <a:latin typeface="+mn-lt"/>
        <a:ea typeface="+mn-ea"/>
        <a:cs typeface="+mn-cs"/>
      </a:defRPr>
    </a:lvl1pPr>
    <a:lvl2pPr marL="457200" algn="l" defTabSz="914400" rtl="0" eaLnBrk="1" latinLnBrk="0" hangingPunct="1">
      <a:defRPr sz="1200" kern="1200">
        <a:solidFill>
          <a:schemeClr val="tx1"/>
        </a:solidFill>
        <a:uFillTx/>
        <a:latin typeface="+mn-lt"/>
        <a:ea typeface="+mn-ea"/>
        <a:cs typeface="+mn-cs"/>
      </a:defRPr>
    </a:lvl2pPr>
    <a:lvl3pPr marL="914400" algn="l" defTabSz="914400" rtl="0" eaLnBrk="1" latinLnBrk="0" hangingPunct="1">
      <a:defRPr sz="1200" kern="1200">
        <a:solidFill>
          <a:schemeClr val="tx1"/>
        </a:solidFill>
        <a:uFillTx/>
        <a:latin typeface="+mn-lt"/>
        <a:ea typeface="+mn-ea"/>
        <a:cs typeface="+mn-cs"/>
      </a:defRPr>
    </a:lvl3pPr>
    <a:lvl4pPr marL="1371600" algn="l" defTabSz="914400" rtl="0" eaLnBrk="1" latinLnBrk="0" hangingPunct="1">
      <a:defRPr sz="1200" kern="1200">
        <a:solidFill>
          <a:schemeClr val="tx1"/>
        </a:solidFill>
        <a:uFillTx/>
        <a:latin typeface="+mn-lt"/>
        <a:ea typeface="+mn-ea"/>
        <a:cs typeface="+mn-cs"/>
      </a:defRPr>
    </a:lvl4pPr>
    <a:lvl5pPr marL="1828800" algn="l" defTabSz="914400" rtl="0" eaLnBrk="1" latinLnBrk="0" hangingPunct="1">
      <a:defRPr sz="1200" kern="1200">
        <a:solidFill>
          <a:schemeClr val="tx1"/>
        </a:solidFill>
        <a:uFillTx/>
        <a:latin typeface="+mn-lt"/>
        <a:ea typeface="+mn-ea"/>
        <a:cs typeface="+mn-cs"/>
      </a:defRPr>
    </a:lvl5pPr>
    <a:lvl6pPr marL="2286000" algn="l" defTabSz="914400" rtl="0" eaLnBrk="1" latinLnBrk="0" hangingPunct="1">
      <a:defRPr sz="1200" kern="1200">
        <a:solidFill>
          <a:schemeClr val="tx1"/>
        </a:solidFill>
        <a:uFillTx/>
        <a:latin typeface="+mn-lt"/>
        <a:ea typeface="+mn-ea"/>
        <a:cs typeface="+mn-cs"/>
      </a:defRPr>
    </a:lvl6pPr>
    <a:lvl7pPr marL="2743200" algn="l" defTabSz="914400" rtl="0" eaLnBrk="1" latinLnBrk="0" hangingPunct="1">
      <a:defRPr sz="1200" kern="1200">
        <a:solidFill>
          <a:schemeClr val="tx1"/>
        </a:solidFill>
        <a:uFillTx/>
        <a:latin typeface="+mn-lt"/>
        <a:ea typeface="+mn-ea"/>
        <a:cs typeface="+mn-cs"/>
      </a:defRPr>
    </a:lvl7pPr>
    <a:lvl8pPr marL="3200400" algn="l" defTabSz="914400" rtl="0" eaLnBrk="1" latinLnBrk="0" hangingPunct="1">
      <a:defRPr sz="1200" kern="1200">
        <a:solidFill>
          <a:schemeClr val="tx1"/>
        </a:solidFill>
        <a:uFillTx/>
        <a:latin typeface="+mn-lt"/>
        <a:ea typeface="+mn-ea"/>
        <a:cs typeface="+mn-cs"/>
      </a:defRPr>
    </a:lvl8pPr>
    <a:lvl9pPr marL="3657600" algn="l" defTabSz="914400" rtl="0" eaLnBrk="1" latinLnBrk="0" hangingPunct="1">
      <a:defRPr sz="1200" kern="1200">
        <a:solidFill>
          <a:schemeClr val="tx1"/>
        </a:solidFill>
        <a:uFillTx/>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505C384-0E53-45FF-AD0C-0757805011FF}" type="datetimeFigureOut">
              <a:rPr lang="en-US" smtClean="0">
                <a:uFillTx/>
              </a:rPr>
              <a:t>11/21/2022</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BE9F3DC2-0226-411C-982E-CEA1F6F5C660}" type="slidenum">
              <a:rPr lang="en-US" smtClean="0">
                <a:uFillTx/>
              </a:rPr>
              <a:t>‹#›</a:t>
            </a:fld>
            <a:endParaRPr lang="en-US">
              <a:uFillTx/>
            </a:endParaRPr>
          </a:p>
        </p:txBody>
      </p:sp>
    </p:spTree>
    <p:extLst>
      <p:ext uri="{BB962C8B-B14F-4D97-AF65-F5344CB8AC3E}">
        <p14:creationId xmlns:p14="http://schemas.microsoft.com/office/powerpoint/2010/main" val="3166789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05C384-0E53-45FF-AD0C-0757805011FF}" type="datetimeFigureOut">
              <a:rPr lang="en-US" smtClean="0">
                <a:uFillTx/>
              </a:rPr>
              <a:t>11/21/2022</a:t>
            </a:fld>
            <a:endParaRPr lang="en-US">
              <a:uFillTx/>
            </a:endParaRPr>
          </a:p>
        </p:txBody>
      </p:sp>
      <p:sp>
        <p:nvSpPr>
          <p:cNvPr id="6" name="Footer Placeholder 5"/>
          <p:cNvSpPr>
            <a:spLocks noGrp="1"/>
          </p:cNvSpPr>
          <p:nvPr>
            <p:ph type="ftr" sz="quarter" idx="11"/>
          </p:nvPr>
        </p:nvSpPr>
        <p:spPr/>
        <p:txBody>
          <a:bodyPr/>
          <a:lstStyle/>
          <a:p>
            <a:endParaRPr lang="en-US">
              <a:uFillTx/>
            </a:endParaRPr>
          </a:p>
        </p:txBody>
      </p:sp>
      <p:sp>
        <p:nvSpPr>
          <p:cNvPr id="7" name="Slide Number Placeholder 6"/>
          <p:cNvSpPr>
            <a:spLocks noGrp="1"/>
          </p:cNvSpPr>
          <p:nvPr>
            <p:ph type="sldNum" sz="quarter" idx="12"/>
          </p:nvPr>
        </p:nvSpPr>
        <p:spPr/>
        <p:txBody>
          <a:bodyPr/>
          <a:lstStyle/>
          <a:p>
            <a:fld id="{BE9F3DC2-0226-411C-982E-CEA1F6F5C660}" type="slidenum">
              <a:rPr lang="en-US" smtClean="0">
                <a:uFillTx/>
              </a:rPr>
              <a:t>‹#›</a:t>
            </a:fld>
            <a:endParaRPr lang="en-US">
              <a:uFillTx/>
            </a:endParaRPr>
          </a:p>
        </p:txBody>
      </p:sp>
    </p:spTree>
    <p:extLst>
      <p:ext uri="{BB962C8B-B14F-4D97-AF65-F5344CB8AC3E}">
        <p14:creationId xmlns:p14="http://schemas.microsoft.com/office/powerpoint/2010/main" val="2636073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505C384-0E53-45FF-AD0C-0757805011FF}" type="datetimeFigureOut">
              <a:rPr lang="en-US" smtClean="0">
                <a:uFillTx/>
              </a:rPr>
              <a:t>11/21/2022</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BE9F3DC2-0226-411C-982E-CEA1F6F5C660}" type="slidenum">
              <a:rPr lang="en-US" smtClean="0">
                <a:uFillTx/>
              </a:rPr>
              <a:t>‹#›</a:t>
            </a:fld>
            <a:endParaRPr lang="en-US">
              <a:uFillTx/>
            </a:endParaRPr>
          </a:p>
        </p:txBody>
      </p:sp>
    </p:spTree>
    <p:extLst>
      <p:ext uri="{BB962C8B-B14F-4D97-AF65-F5344CB8AC3E}">
        <p14:creationId xmlns:p14="http://schemas.microsoft.com/office/powerpoint/2010/main" val="3346367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505C384-0E53-45FF-AD0C-0757805011FF}" type="datetimeFigureOut">
              <a:rPr lang="en-US" smtClean="0">
                <a:uFillTx/>
              </a:rPr>
              <a:t>11/21/2022</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BE9F3DC2-0226-411C-982E-CEA1F6F5C660}" type="slidenum">
              <a:rPr lang="en-US" smtClean="0">
                <a:uFillTx/>
              </a:rPr>
              <a:t>‹#›</a:t>
            </a:fld>
            <a:endParaRPr lang="en-US">
              <a:uFillTx/>
            </a:endParaRPr>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677240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505C384-0E53-45FF-AD0C-0757805011FF}" type="datetimeFigureOut">
              <a:rPr lang="en-US" smtClean="0">
                <a:uFillTx/>
              </a:rPr>
              <a:t>11/21/2022</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BE9F3DC2-0226-411C-982E-CEA1F6F5C660}" type="slidenum">
              <a:rPr lang="en-US" smtClean="0">
                <a:uFillTx/>
              </a:rPr>
              <a:t>‹#›</a:t>
            </a:fld>
            <a:endParaRPr lang="en-US">
              <a:uFillTx/>
            </a:endParaRPr>
          </a:p>
        </p:txBody>
      </p:sp>
    </p:spTree>
    <p:extLst>
      <p:ext uri="{BB962C8B-B14F-4D97-AF65-F5344CB8AC3E}">
        <p14:creationId xmlns:p14="http://schemas.microsoft.com/office/powerpoint/2010/main" val="3833036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505C384-0E53-45FF-AD0C-0757805011FF}" type="datetimeFigureOut">
              <a:rPr lang="en-US" smtClean="0">
                <a:uFillTx/>
              </a:rPr>
              <a:t>11/21/2022</a:t>
            </a:fld>
            <a:endParaRPr lang="en-US">
              <a:uFillTx/>
            </a:endParaRPr>
          </a:p>
        </p:txBody>
      </p:sp>
      <p:sp>
        <p:nvSpPr>
          <p:cNvPr id="4"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BE9F3DC2-0226-411C-982E-CEA1F6F5C660}" type="slidenum">
              <a:rPr lang="en-US" smtClean="0">
                <a:uFillTx/>
              </a:rPr>
              <a:t>‹#›</a:t>
            </a:fld>
            <a:endParaRPr lang="en-US">
              <a:uFillTx/>
            </a:endParaRPr>
          </a:p>
        </p:txBody>
      </p:sp>
    </p:spTree>
    <p:extLst>
      <p:ext uri="{BB962C8B-B14F-4D97-AF65-F5344CB8AC3E}">
        <p14:creationId xmlns:p14="http://schemas.microsoft.com/office/powerpoint/2010/main" val="3730848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505C384-0E53-45FF-AD0C-0757805011FF}" type="datetimeFigureOut">
              <a:rPr lang="en-US" smtClean="0">
                <a:uFillTx/>
              </a:rPr>
              <a:t>11/21/2022</a:t>
            </a:fld>
            <a:endParaRPr lang="en-US">
              <a:uFillTx/>
            </a:endParaRPr>
          </a:p>
        </p:txBody>
      </p:sp>
      <p:sp>
        <p:nvSpPr>
          <p:cNvPr id="4"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BE9F3DC2-0226-411C-982E-CEA1F6F5C660}" type="slidenum">
              <a:rPr lang="en-US" smtClean="0">
                <a:uFillTx/>
              </a:rPr>
              <a:t>‹#›</a:t>
            </a:fld>
            <a:endParaRPr lang="en-US">
              <a:uFillTx/>
            </a:endParaRPr>
          </a:p>
        </p:txBody>
      </p:sp>
    </p:spTree>
    <p:extLst>
      <p:ext uri="{BB962C8B-B14F-4D97-AF65-F5344CB8AC3E}">
        <p14:creationId xmlns:p14="http://schemas.microsoft.com/office/powerpoint/2010/main" val="613320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05C384-0E53-45FF-AD0C-0757805011FF}" type="datetimeFigureOut">
              <a:rPr lang="en-US" smtClean="0">
                <a:uFillTx/>
              </a:rPr>
              <a:t>11/21/2022</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BE9F3DC2-0226-411C-982E-CEA1F6F5C660}" type="slidenum">
              <a:rPr lang="en-US" smtClean="0">
                <a:uFillTx/>
              </a:rPr>
              <a:t>‹#›</a:t>
            </a:fld>
            <a:endParaRPr lang="en-US">
              <a:uFillTx/>
            </a:endParaRPr>
          </a:p>
        </p:txBody>
      </p:sp>
    </p:spTree>
    <p:extLst>
      <p:ext uri="{BB962C8B-B14F-4D97-AF65-F5344CB8AC3E}">
        <p14:creationId xmlns:p14="http://schemas.microsoft.com/office/powerpoint/2010/main" val="38906031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05C384-0E53-45FF-AD0C-0757805011FF}" type="datetimeFigureOut">
              <a:rPr lang="en-US" smtClean="0">
                <a:uFillTx/>
              </a:rPr>
              <a:t>11/21/2022</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BE9F3DC2-0226-411C-982E-CEA1F6F5C660}" type="slidenum">
              <a:rPr lang="en-US" smtClean="0">
                <a:uFillTx/>
              </a:rPr>
              <a:t>‹#›</a:t>
            </a:fld>
            <a:endParaRPr lang="en-US">
              <a:uFillTx/>
            </a:endParaRPr>
          </a:p>
        </p:txBody>
      </p:sp>
    </p:spTree>
    <p:extLst>
      <p:ext uri="{BB962C8B-B14F-4D97-AF65-F5344CB8AC3E}">
        <p14:creationId xmlns:p14="http://schemas.microsoft.com/office/powerpoint/2010/main" val="2402629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05C384-0E53-45FF-AD0C-0757805011FF}" type="datetimeFigureOut">
              <a:rPr lang="en-US" smtClean="0">
                <a:uFillTx/>
              </a:rPr>
              <a:t>11/21/2022</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BE9F3DC2-0226-411C-982E-CEA1F6F5C660}" type="slidenum">
              <a:rPr lang="en-US" smtClean="0">
                <a:uFillTx/>
              </a:rPr>
              <a:t>‹#›</a:t>
            </a:fld>
            <a:endParaRPr lang="en-US">
              <a:uFillTx/>
            </a:endParaRPr>
          </a:p>
        </p:txBody>
      </p:sp>
    </p:spTree>
    <p:extLst>
      <p:ext uri="{BB962C8B-B14F-4D97-AF65-F5344CB8AC3E}">
        <p14:creationId xmlns:p14="http://schemas.microsoft.com/office/powerpoint/2010/main" val="265965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505C384-0E53-45FF-AD0C-0757805011FF}" type="datetimeFigureOut">
              <a:rPr lang="en-US" smtClean="0">
                <a:uFillTx/>
              </a:rPr>
              <a:t>11/21/2022</a:t>
            </a:fld>
            <a:endParaRPr lang="en-US">
              <a:uFillTx/>
            </a:endParaRPr>
          </a:p>
        </p:txBody>
      </p:sp>
      <p:sp>
        <p:nvSpPr>
          <p:cNvPr id="5" name="Footer Placeholder 4"/>
          <p:cNvSpPr>
            <a:spLocks noGrp="1"/>
          </p:cNvSpPr>
          <p:nvPr>
            <p:ph type="ftr" sz="quarter" idx="11"/>
          </p:nvPr>
        </p:nvSpPr>
        <p:spPr/>
        <p:txBody>
          <a:bodyPr/>
          <a:lstStyle/>
          <a:p>
            <a:endParaRPr lang="en-US">
              <a:uFillTx/>
            </a:endParaRPr>
          </a:p>
        </p:txBody>
      </p:sp>
      <p:sp>
        <p:nvSpPr>
          <p:cNvPr id="6" name="Slide Number Placeholder 5"/>
          <p:cNvSpPr>
            <a:spLocks noGrp="1"/>
          </p:cNvSpPr>
          <p:nvPr>
            <p:ph type="sldNum" sz="quarter" idx="12"/>
          </p:nvPr>
        </p:nvSpPr>
        <p:spPr/>
        <p:txBody>
          <a:bodyPr/>
          <a:lstStyle/>
          <a:p>
            <a:fld id="{BE9F3DC2-0226-411C-982E-CEA1F6F5C660}" type="slidenum">
              <a:rPr lang="en-US" smtClean="0">
                <a:uFillTx/>
              </a:rPr>
              <a:t>‹#›</a:t>
            </a:fld>
            <a:endParaRPr lang="en-US">
              <a:uFillTx/>
            </a:endParaRPr>
          </a:p>
        </p:txBody>
      </p:sp>
    </p:spTree>
    <p:extLst>
      <p:ext uri="{BB962C8B-B14F-4D97-AF65-F5344CB8AC3E}">
        <p14:creationId xmlns:p14="http://schemas.microsoft.com/office/powerpoint/2010/main" val="2982062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505C384-0E53-45FF-AD0C-0757805011FF}" type="datetimeFigureOut">
              <a:rPr lang="en-US" smtClean="0">
                <a:uFillTx/>
              </a:rPr>
              <a:t>11/21/2022</a:t>
            </a:fld>
            <a:endParaRPr lang="en-US">
              <a:uFillTx/>
            </a:endParaRPr>
          </a:p>
        </p:txBody>
      </p:sp>
      <p:sp>
        <p:nvSpPr>
          <p:cNvPr id="6" name="Footer Placeholder 5"/>
          <p:cNvSpPr>
            <a:spLocks noGrp="1"/>
          </p:cNvSpPr>
          <p:nvPr>
            <p:ph type="ftr" sz="quarter" idx="11"/>
          </p:nvPr>
        </p:nvSpPr>
        <p:spPr/>
        <p:txBody>
          <a:bodyPr/>
          <a:lstStyle/>
          <a:p>
            <a:endParaRPr lang="en-US">
              <a:uFillTx/>
            </a:endParaRPr>
          </a:p>
        </p:txBody>
      </p:sp>
      <p:sp>
        <p:nvSpPr>
          <p:cNvPr id="7" name="Slide Number Placeholder 6"/>
          <p:cNvSpPr>
            <a:spLocks noGrp="1"/>
          </p:cNvSpPr>
          <p:nvPr>
            <p:ph type="sldNum" sz="quarter" idx="12"/>
          </p:nvPr>
        </p:nvSpPr>
        <p:spPr/>
        <p:txBody>
          <a:bodyPr/>
          <a:lstStyle/>
          <a:p>
            <a:fld id="{BE9F3DC2-0226-411C-982E-CEA1F6F5C660}" type="slidenum">
              <a:rPr lang="en-US" smtClean="0">
                <a:uFillTx/>
              </a:rPr>
              <a:t>‹#›</a:t>
            </a:fld>
            <a:endParaRPr lang="en-US">
              <a:uFillTx/>
            </a:endParaRPr>
          </a:p>
        </p:txBody>
      </p:sp>
    </p:spTree>
    <p:extLst>
      <p:ext uri="{BB962C8B-B14F-4D97-AF65-F5344CB8AC3E}">
        <p14:creationId xmlns:p14="http://schemas.microsoft.com/office/powerpoint/2010/main" val="139546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505C384-0E53-45FF-AD0C-0757805011FF}" type="datetimeFigureOut">
              <a:rPr lang="en-US" smtClean="0">
                <a:uFillTx/>
              </a:rPr>
              <a:t>11/21/2022</a:t>
            </a:fld>
            <a:endParaRPr lang="en-US">
              <a:uFillTx/>
            </a:endParaRPr>
          </a:p>
        </p:txBody>
      </p:sp>
      <p:sp>
        <p:nvSpPr>
          <p:cNvPr id="8" name="Footer Placeholder 7"/>
          <p:cNvSpPr>
            <a:spLocks noGrp="1"/>
          </p:cNvSpPr>
          <p:nvPr>
            <p:ph type="ftr" sz="quarter" idx="11"/>
          </p:nvPr>
        </p:nvSpPr>
        <p:spPr/>
        <p:txBody>
          <a:bodyPr/>
          <a:lstStyle/>
          <a:p>
            <a:endParaRPr lang="en-US">
              <a:uFillTx/>
            </a:endParaRPr>
          </a:p>
        </p:txBody>
      </p:sp>
      <p:sp>
        <p:nvSpPr>
          <p:cNvPr id="9" name="Slide Number Placeholder 8"/>
          <p:cNvSpPr>
            <a:spLocks noGrp="1"/>
          </p:cNvSpPr>
          <p:nvPr>
            <p:ph type="sldNum" sz="quarter" idx="12"/>
          </p:nvPr>
        </p:nvSpPr>
        <p:spPr/>
        <p:txBody>
          <a:bodyPr/>
          <a:lstStyle/>
          <a:p>
            <a:fld id="{BE9F3DC2-0226-411C-982E-CEA1F6F5C660}" type="slidenum">
              <a:rPr lang="en-US" smtClean="0">
                <a:uFillTx/>
              </a:rPr>
              <a:t>‹#›</a:t>
            </a:fld>
            <a:endParaRPr lang="en-US">
              <a:uFillTx/>
            </a:endParaRPr>
          </a:p>
        </p:txBody>
      </p:sp>
    </p:spTree>
    <p:extLst>
      <p:ext uri="{BB962C8B-B14F-4D97-AF65-F5344CB8AC3E}">
        <p14:creationId xmlns:p14="http://schemas.microsoft.com/office/powerpoint/2010/main" val="3869790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3505C384-0E53-45FF-AD0C-0757805011FF}" type="datetimeFigureOut">
              <a:rPr lang="en-US" smtClean="0">
                <a:uFillTx/>
              </a:rPr>
              <a:t>11/21/2022</a:t>
            </a:fld>
            <a:endParaRPr lang="en-US">
              <a:uFillTx/>
            </a:endParaRPr>
          </a:p>
        </p:txBody>
      </p:sp>
      <p:sp>
        <p:nvSpPr>
          <p:cNvPr id="5" name="Footer Placeholder 3"/>
          <p:cNvSpPr>
            <a:spLocks noGrp="1"/>
          </p:cNvSpPr>
          <p:nvPr>
            <p:ph type="ftr" sz="quarter" idx="11"/>
          </p:nvPr>
        </p:nvSpPr>
        <p:spPr/>
        <p:txBody>
          <a:bodyPr/>
          <a:lstStyle/>
          <a:p>
            <a:endParaRPr lang="en-US">
              <a:uFillTx/>
            </a:endParaRPr>
          </a:p>
        </p:txBody>
      </p:sp>
      <p:sp>
        <p:nvSpPr>
          <p:cNvPr id="6" name="Slide Number Placeholder 4"/>
          <p:cNvSpPr>
            <a:spLocks noGrp="1"/>
          </p:cNvSpPr>
          <p:nvPr>
            <p:ph type="sldNum" sz="quarter" idx="12"/>
          </p:nvPr>
        </p:nvSpPr>
        <p:spPr/>
        <p:txBody>
          <a:bodyPr/>
          <a:lstStyle/>
          <a:p>
            <a:fld id="{BE9F3DC2-0226-411C-982E-CEA1F6F5C660}" type="slidenum">
              <a:rPr lang="en-US" smtClean="0">
                <a:uFillTx/>
              </a:rPr>
              <a:t>‹#›</a:t>
            </a:fld>
            <a:endParaRPr lang="en-US">
              <a:uFillTx/>
            </a:endParaRPr>
          </a:p>
        </p:txBody>
      </p:sp>
    </p:spTree>
    <p:extLst>
      <p:ext uri="{BB962C8B-B14F-4D97-AF65-F5344CB8AC3E}">
        <p14:creationId xmlns:p14="http://schemas.microsoft.com/office/powerpoint/2010/main" val="1625668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505C384-0E53-45FF-AD0C-0757805011FF}" type="datetimeFigureOut">
              <a:rPr lang="en-US" smtClean="0">
                <a:uFillTx/>
              </a:rPr>
              <a:t>11/21/2022</a:t>
            </a:fld>
            <a:endParaRPr lang="en-US">
              <a:uFillTx/>
            </a:endParaRPr>
          </a:p>
        </p:txBody>
      </p:sp>
      <p:sp>
        <p:nvSpPr>
          <p:cNvPr id="5" name="Footer Placeholder 2"/>
          <p:cNvSpPr>
            <a:spLocks noGrp="1"/>
          </p:cNvSpPr>
          <p:nvPr>
            <p:ph type="ftr" sz="quarter" idx="11"/>
          </p:nvPr>
        </p:nvSpPr>
        <p:spPr/>
        <p:txBody>
          <a:bodyPr/>
          <a:lstStyle/>
          <a:p>
            <a:endParaRPr lang="en-US">
              <a:uFillTx/>
            </a:endParaRPr>
          </a:p>
        </p:txBody>
      </p:sp>
      <p:sp>
        <p:nvSpPr>
          <p:cNvPr id="6" name="Slide Number Placeholder 3"/>
          <p:cNvSpPr>
            <a:spLocks noGrp="1"/>
          </p:cNvSpPr>
          <p:nvPr>
            <p:ph type="sldNum" sz="quarter" idx="12"/>
          </p:nvPr>
        </p:nvSpPr>
        <p:spPr/>
        <p:txBody>
          <a:bodyPr/>
          <a:lstStyle/>
          <a:p>
            <a:fld id="{BE9F3DC2-0226-411C-982E-CEA1F6F5C660}" type="slidenum">
              <a:rPr lang="en-US" smtClean="0">
                <a:uFillTx/>
              </a:rPr>
              <a:t>‹#›</a:t>
            </a:fld>
            <a:endParaRPr lang="en-US">
              <a:uFillTx/>
            </a:endParaRPr>
          </a:p>
        </p:txBody>
      </p:sp>
    </p:spTree>
    <p:extLst>
      <p:ext uri="{BB962C8B-B14F-4D97-AF65-F5344CB8AC3E}">
        <p14:creationId xmlns:p14="http://schemas.microsoft.com/office/powerpoint/2010/main" val="3031720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3505C384-0E53-45FF-AD0C-0757805011FF}" type="datetimeFigureOut">
              <a:rPr lang="en-US" smtClean="0">
                <a:uFillTx/>
              </a:rPr>
              <a:t>11/21/2022</a:t>
            </a:fld>
            <a:endParaRPr lang="en-US">
              <a:uFillTx/>
            </a:endParaRPr>
          </a:p>
        </p:txBody>
      </p:sp>
      <p:sp>
        <p:nvSpPr>
          <p:cNvPr id="5" name="Footer Placeholder 5"/>
          <p:cNvSpPr>
            <a:spLocks noGrp="1"/>
          </p:cNvSpPr>
          <p:nvPr>
            <p:ph type="ftr" sz="quarter" idx="11"/>
          </p:nvPr>
        </p:nvSpPr>
        <p:spPr/>
        <p:txBody>
          <a:bodyPr/>
          <a:lstStyle/>
          <a:p>
            <a:endParaRPr lang="en-US">
              <a:uFillTx/>
            </a:endParaRPr>
          </a:p>
        </p:txBody>
      </p:sp>
      <p:sp>
        <p:nvSpPr>
          <p:cNvPr id="6" name="Slide Number Placeholder 6"/>
          <p:cNvSpPr>
            <a:spLocks noGrp="1"/>
          </p:cNvSpPr>
          <p:nvPr>
            <p:ph type="sldNum" sz="quarter" idx="12"/>
          </p:nvPr>
        </p:nvSpPr>
        <p:spPr/>
        <p:txBody>
          <a:bodyPr/>
          <a:lstStyle/>
          <a:p>
            <a:fld id="{BE9F3DC2-0226-411C-982E-CEA1F6F5C660}" type="slidenum">
              <a:rPr lang="en-US" smtClean="0">
                <a:uFillTx/>
              </a:rPr>
              <a:t>‹#›</a:t>
            </a:fld>
            <a:endParaRPr lang="en-US">
              <a:uFillTx/>
            </a:endParaRPr>
          </a:p>
        </p:txBody>
      </p:sp>
    </p:spTree>
    <p:extLst>
      <p:ext uri="{BB962C8B-B14F-4D97-AF65-F5344CB8AC3E}">
        <p14:creationId xmlns:p14="http://schemas.microsoft.com/office/powerpoint/2010/main" val="1113863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05C384-0E53-45FF-AD0C-0757805011FF}" type="datetimeFigureOut">
              <a:rPr lang="en-US" smtClean="0">
                <a:uFillTx/>
              </a:rPr>
              <a:t>11/21/2022</a:t>
            </a:fld>
            <a:endParaRPr lang="en-US">
              <a:uFillTx/>
            </a:endParaRPr>
          </a:p>
        </p:txBody>
      </p:sp>
      <p:sp>
        <p:nvSpPr>
          <p:cNvPr id="6" name="Footer Placeholder 5"/>
          <p:cNvSpPr>
            <a:spLocks noGrp="1"/>
          </p:cNvSpPr>
          <p:nvPr>
            <p:ph type="ftr" sz="quarter" idx="11"/>
          </p:nvPr>
        </p:nvSpPr>
        <p:spPr/>
        <p:txBody>
          <a:bodyPr/>
          <a:lstStyle/>
          <a:p>
            <a:endParaRPr lang="en-US">
              <a:uFillTx/>
            </a:endParaRPr>
          </a:p>
        </p:txBody>
      </p:sp>
      <p:sp>
        <p:nvSpPr>
          <p:cNvPr id="7" name="Slide Number Placeholder 6"/>
          <p:cNvSpPr>
            <a:spLocks noGrp="1"/>
          </p:cNvSpPr>
          <p:nvPr>
            <p:ph type="sldNum" sz="quarter" idx="12"/>
          </p:nvPr>
        </p:nvSpPr>
        <p:spPr/>
        <p:txBody>
          <a:bodyPr/>
          <a:lstStyle/>
          <a:p>
            <a:fld id="{BE9F3DC2-0226-411C-982E-CEA1F6F5C660}" type="slidenum">
              <a:rPr lang="en-US" smtClean="0">
                <a:uFillTx/>
              </a:rPr>
              <a:t>‹#›</a:t>
            </a:fld>
            <a:endParaRPr lang="en-US">
              <a:uFillTx/>
            </a:endParaRPr>
          </a:p>
        </p:txBody>
      </p:sp>
    </p:spTree>
    <p:extLst>
      <p:ext uri="{BB962C8B-B14F-4D97-AF65-F5344CB8AC3E}">
        <p14:creationId xmlns:p14="http://schemas.microsoft.com/office/powerpoint/2010/main" val="202722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505C384-0E53-45FF-AD0C-0757805011FF}" type="datetimeFigureOut">
              <a:rPr lang="en-US" smtClean="0">
                <a:uFillTx/>
              </a:rPr>
              <a:t>11/21/2022</a:t>
            </a:fld>
            <a:endParaRPr lang="en-US">
              <a:uFillTx/>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uFillTx/>
            </a:endParaRP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E9F3DC2-0226-411C-982E-CEA1F6F5C660}" type="slidenum">
              <a:rPr lang="en-US" smtClean="0">
                <a:uFillTx/>
              </a:rPr>
              <a:t>‹#›</a:t>
            </a:fld>
            <a:endParaRPr lang="en-US">
              <a:uFillTx/>
            </a:endParaRPr>
          </a:p>
        </p:txBody>
      </p:sp>
    </p:spTree>
    <p:extLst>
      <p:ext uri="{BB962C8B-B14F-4D97-AF65-F5344CB8AC3E}">
        <p14:creationId xmlns:p14="http://schemas.microsoft.com/office/powerpoint/2010/main" val="2884274707"/>
      </p:ext>
    </p:extLst>
  </p:cSld>
  <p:clrMap bg1="dk1" tx1="lt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gif"/><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t>Parallel Programming Lab</a:t>
            </a:r>
            <a:endParaRPr lang="en-US" sz="6000" dirty="0">
              <a:uFillTx/>
            </a:endParaRPr>
          </a:p>
        </p:txBody>
      </p:sp>
      <p:sp>
        <p:nvSpPr>
          <p:cNvPr id="3" name="Subtitle 2"/>
          <p:cNvSpPr>
            <a:spLocks noGrp="1"/>
          </p:cNvSpPr>
          <p:nvPr>
            <p:ph type="subTitle" idx="1"/>
          </p:nvPr>
        </p:nvSpPr>
        <p:spPr/>
        <p:txBody>
          <a:bodyPr/>
          <a:lstStyle/>
          <a:p>
            <a:r>
              <a:rPr lang="en-US" altLang="zh-CN" cap="none" dirty="0">
                <a:uFillTx/>
              </a:rPr>
              <a:t>PHYS 4061</a:t>
            </a:r>
            <a:endParaRPr lang="en-US" cap="none" dirty="0">
              <a:uFillTx/>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a:extLst>
              <a:ext uri="{FF2B5EF4-FFF2-40B4-BE49-F238E27FC236}">
                <a16:creationId xmlns:a16="http://schemas.microsoft.com/office/drawing/2014/main" id="{099AA4E4-5409-4196-A389-062F2DC967EB}"/>
              </a:ext>
            </a:extLst>
          </p:cNvPr>
          <p:cNvSpPr txBox="1"/>
          <p:nvPr/>
        </p:nvSpPr>
        <p:spPr>
          <a:xfrm>
            <a:off x="749378" y="1647466"/>
            <a:ext cx="9359854" cy="4462760"/>
          </a:xfrm>
          <a:prstGeom prst="rect">
            <a:avLst/>
          </a:prstGeom>
          <a:solidFill>
            <a:schemeClr val="tx1"/>
          </a:solidFill>
        </p:spPr>
        <p:txBody>
          <a:bodyPr wrap="square" rtlCol="0">
            <a:spAutoFit/>
          </a:bodyPr>
          <a:lstStyle/>
          <a:p>
            <a:endParaRPr lang="en-US" sz="1400" dirty="0">
              <a:solidFill>
                <a:schemeClr val="tx1">
                  <a:lumMod val="50000"/>
                </a:schemeClr>
              </a:solidFill>
              <a:latin typeface="Courier New" panose="02070309020205020404" pitchFamily="49" charset="0"/>
            </a:endParaRPr>
          </a:p>
          <a:p>
            <a:r>
              <a:rPr lang="en-US" b="1" dirty="0">
                <a:solidFill>
                  <a:srgbClr val="804000"/>
                </a:solidFill>
                <a:latin typeface="Courier New" panose="02070309020205020404" pitchFamily="49" charset="0"/>
              </a:rPr>
              <a:t>[</a:t>
            </a:r>
            <a:r>
              <a:rPr lang="en-US" dirty="0">
                <a:solidFill>
                  <a:srgbClr val="FF0000"/>
                </a:solidFill>
                <a:latin typeface="Courier New" panose="02070309020205020404" pitchFamily="49" charset="0"/>
              </a:rPr>
              <a:t>4061</a:t>
            </a:r>
            <a:r>
              <a:rPr lang="en-US" dirty="0">
                <a:solidFill>
                  <a:srgbClr val="000000"/>
                </a:solidFill>
                <a:latin typeface="Courier New" panose="02070309020205020404" pitchFamily="49" charset="0"/>
              </a:rPr>
              <a:t>_01</a:t>
            </a:r>
            <a:r>
              <a:rPr lang="en-US" b="1" dirty="0">
                <a:solidFill>
                  <a:srgbClr val="804000"/>
                </a:solidFill>
                <a:latin typeface="Courier New" panose="02070309020205020404" pitchFamily="49" charset="0"/>
              </a:rPr>
              <a:t>@</a:t>
            </a:r>
            <a:r>
              <a:rPr lang="en-US" dirty="0">
                <a:solidFill>
                  <a:srgbClr val="000000"/>
                </a:solidFill>
                <a:latin typeface="Courier New" panose="02070309020205020404" pitchFamily="49" charset="0"/>
              </a:rPr>
              <a:t>gateway </a:t>
            </a:r>
            <a:r>
              <a:rPr lang="en-US" b="1" dirty="0">
                <a:solidFill>
                  <a:srgbClr val="804000"/>
                </a:solidFill>
                <a:latin typeface="Courier New" panose="02070309020205020404" pitchFamily="49" charset="0"/>
              </a:rPr>
              <a:t>~]</a:t>
            </a:r>
            <a:r>
              <a:rPr lang="en-US" b="1" dirty="0">
                <a:solidFill>
                  <a:srgbClr val="FF8040"/>
                </a:solidFill>
                <a:latin typeface="Courier New" panose="02070309020205020404" pitchFamily="49" charset="0"/>
              </a:rPr>
              <a:t>$ </a:t>
            </a:r>
            <a:r>
              <a:rPr lang="en-US" b="1" dirty="0" err="1">
                <a:solidFill>
                  <a:srgbClr val="FF8040"/>
                </a:solidFill>
                <a:latin typeface="Courier New" panose="02070309020205020404" pitchFamily="49" charset="0"/>
              </a:rPr>
              <a:t>ssh</a:t>
            </a:r>
            <a:r>
              <a:rPr lang="en-US" b="1" dirty="0">
                <a:solidFill>
                  <a:srgbClr val="FF8040"/>
                </a:solidFill>
                <a:latin typeface="Courier New" panose="02070309020205020404" pitchFamily="49" charset="0"/>
              </a:rPr>
              <a:t> mu01</a:t>
            </a:r>
          </a:p>
          <a:p>
            <a:r>
              <a:rPr lang="en-US" b="1" dirty="0">
                <a:solidFill>
                  <a:srgbClr val="804000"/>
                </a:solidFill>
                <a:latin typeface="Courier New" panose="02070309020205020404" pitchFamily="49" charset="0"/>
              </a:rPr>
              <a:t>[</a:t>
            </a:r>
            <a:r>
              <a:rPr lang="en-US" dirty="0">
                <a:solidFill>
                  <a:srgbClr val="FF0000"/>
                </a:solidFill>
                <a:latin typeface="Courier New" panose="02070309020205020404" pitchFamily="49" charset="0"/>
              </a:rPr>
              <a:t>4061</a:t>
            </a:r>
            <a:r>
              <a:rPr lang="en-US" dirty="0">
                <a:solidFill>
                  <a:srgbClr val="000000"/>
                </a:solidFill>
                <a:latin typeface="Courier New" panose="02070309020205020404" pitchFamily="49" charset="0"/>
              </a:rPr>
              <a:t>_01</a:t>
            </a:r>
            <a:r>
              <a:rPr lang="en-US" b="1" dirty="0">
                <a:solidFill>
                  <a:srgbClr val="804000"/>
                </a:solidFill>
                <a:latin typeface="Courier New" panose="02070309020205020404" pitchFamily="49" charset="0"/>
              </a:rPr>
              <a:t>@</a:t>
            </a:r>
            <a:r>
              <a:rPr lang="en-US" dirty="0">
                <a:solidFill>
                  <a:srgbClr val="000000"/>
                </a:solidFill>
                <a:latin typeface="Courier New" panose="02070309020205020404" pitchFamily="49" charset="0"/>
              </a:rPr>
              <a:t>mu01 </a:t>
            </a:r>
            <a:r>
              <a:rPr lang="en-US" b="1" dirty="0">
                <a:solidFill>
                  <a:srgbClr val="804000"/>
                </a:solidFill>
                <a:latin typeface="Courier New" panose="02070309020205020404" pitchFamily="49" charset="0"/>
              </a:rPr>
              <a:t>~]</a:t>
            </a:r>
            <a:r>
              <a:rPr lang="en-US" b="1" dirty="0">
                <a:solidFill>
                  <a:srgbClr val="FF8040"/>
                </a:solidFill>
                <a:latin typeface="Courier New" panose="02070309020205020404" pitchFamily="49" charset="0"/>
              </a:rPr>
              <a:t>$ </a:t>
            </a:r>
            <a:r>
              <a:rPr lang="en-US" dirty="0">
                <a:solidFill>
                  <a:srgbClr val="000000"/>
                </a:solidFill>
                <a:latin typeface="Menlo-Regular" charset="0"/>
              </a:rPr>
              <a:t>module load intel_parallel_studio_xe_2015</a:t>
            </a:r>
          </a:p>
          <a:p>
            <a:r>
              <a:rPr lang="en-US" b="1" dirty="0">
                <a:solidFill>
                  <a:srgbClr val="804000"/>
                </a:solidFill>
                <a:latin typeface="Courier New" panose="02070309020205020404" pitchFamily="49" charset="0"/>
              </a:rPr>
              <a:t>[</a:t>
            </a:r>
            <a:r>
              <a:rPr lang="en-US" dirty="0">
                <a:solidFill>
                  <a:srgbClr val="FF0000"/>
                </a:solidFill>
                <a:latin typeface="Courier New" panose="02070309020205020404" pitchFamily="49" charset="0"/>
              </a:rPr>
              <a:t>4061</a:t>
            </a:r>
            <a:r>
              <a:rPr lang="en-US" dirty="0">
                <a:solidFill>
                  <a:srgbClr val="000000"/>
                </a:solidFill>
                <a:latin typeface="Courier New" panose="02070309020205020404" pitchFamily="49" charset="0"/>
              </a:rPr>
              <a:t>_01</a:t>
            </a:r>
            <a:r>
              <a:rPr lang="en-US" b="1" dirty="0">
                <a:solidFill>
                  <a:srgbClr val="804000"/>
                </a:solidFill>
                <a:latin typeface="Courier New" panose="02070309020205020404" pitchFamily="49" charset="0"/>
              </a:rPr>
              <a:t>@</a:t>
            </a:r>
            <a:r>
              <a:rPr lang="en-US" b="1" dirty="0">
                <a:solidFill>
                  <a:srgbClr val="000000"/>
                </a:solidFill>
                <a:latin typeface="Courier New" panose="02070309020205020404" pitchFamily="49" charset="0"/>
              </a:rPr>
              <a:t>mu01</a:t>
            </a:r>
            <a:r>
              <a:rPr lang="en-US" dirty="0">
                <a:solidFill>
                  <a:srgbClr val="000000"/>
                </a:solidFill>
                <a:latin typeface="Courier New" panose="02070309020205020404" pitchFamily="49" charset="0"/>
              </a:rPr>
              <a:t> </a:t>
            </a:r>
            <a:r>
              <a:rPr lang="en-US" b="1" dirty="0">
                <a:solidFill>
                  <a:srgbClr val="804000"/>
                </a:solidFill>
                <a:latin typeface="Courier New" panose="02070309020205020404" pitchFamily="49" charset="0"/>
              </a:rPr>
              <a:t>~]</a:t>
            </a:r>
            <a:r>
              <a:rPr lang="en-US" b="1" dirty="0">
                <a:solidFill>
                  <a:srgbClr val="FF8040"/>
                </a:solidFill>
                <a:latin typeface="Courier New" panose="02070309020205020404" pitchFamily="49" charset="0"/>
              </a:rPr>
              <a:t>$ </a:t>
            </a:r>
            <a:r>
              <a:rPr lang="en-US" dirty="0">
                <a:solidFill>
                  <a:srgbClr val="000000"/>
                </a:solidFill>
                <a:latin typeface="Menlo-Regular" charset="0"/>
              </a:rPr>
              <a:t>which </a:t>
            </a:r>
            <a:r>
              <a:rPr lang="en-US" dirty="0" err="1">
                <a:solidFill>
                  <a:srgbClr val="000000"/>
                </a:solidFill>
                <a:latin typeface="Menlo-Regular" charset="0"/>
              </a:rPr>
              <a:t>icc</a:t>
            </a:r>
            <a:endParaRPr lang="en-US" dirty="0">
              <a:solidFill>
                <a:srgbClr val="000000"/>
              </a:solidFill>
              <a:latin typeface="Menlo-Regular" charset="0"/>
            </a:endParaRPr>
          </a:p>
          <a:p>
            <a:r>
              <a:rPr lang="en-US" dirty="0">
                <a:solidFill>
                  <a:srgbClr val="000000"/>
                </a:solidFill>
                <a:latin typeface="Menlo-Regular" charset="0"/>
              </a:rPr>
              <a:t>/opt/intel/bin/</a:t>
            </a:r>
            <a:r>
              <a:rPr lang="en-US" dirty="0" err="1">
                <a:solidFill>
                  <a:srgbClr val="000000"/>
                </a:solidFill>
                <a:latin typeface="Menlo-Regular" charset="0"/>
              </a:rPr>
              <a:t>icc</a:t>
            </a:r>
            <a:endParaRPr lang="en-US" dirty="0">
              <a:solidFill>
                <a:srgbClr val="000000"/>
              </a:solidFill>
              <a:latin typeface="Menlo-Regular" charset="0"/>
            </a:endParaRPr>
          </a:p>
          <a:p>
            <a:r>
              <a:rPr lang="en-US" dirty="0">
                <a:solidFill>
                  <a:srgbClr val="000000"/>
                </a:solidFill>
                <a:latin typeface="Menlo-Regular" charset="0"/>
              </a:rPr>
              <a:t>(</a:t>
            </a:r>
            <a:r>
              <a:rPr lang="en-US" dirty="0" err="1">
                <a:solidFill>
                  <a:srgbClr val="000000"/>
                </a:solidFill>
                <a:latin typeface="Menlo-Regular" charset="0"/>
              </a:rPr>
              <a:t>vasp</a:t>
            </a:r>
            <a:r>
              <a:rPr lang="en-US" dirty="0">
                <a:solidFill>
                  <a:srgbClr val="000000"/>
                </a:solidFill>
                <a:latin typeface="Menlo-Regular" charset="0"/>
              </a:rPr>
              <a:t>) [4061_07@mu01 ~]$</a:t>
            </a:r>
          </a:p>
          <a:p>
            <a:r>
              <a:rPr lang="en-US" dirty="0">
                <a:solidFill>
                  <a:srgbClr val="000000"/>
                </a:solidFill>
                <a:latin typeface="Menlo-Regular" charset="0"/>
              </a:rPr>
              <a:t>(</a:t>
            </a:r>
            <a:r>
              <a:rPr lang="en-US" dirty="0" err="1">
                <a:solidFill>
                  <a:srgbClr val="000000"/>
                </a:solidFill>
                <a:latin typeface="Menlo-Regular" charset="0"/>
              </a:rPr>
              <a:t>vasp</a:t>
            </a:r>
            <a:r>
              <a:rPr lang="en-US" dirty="0">
                <a:solidFill>
                  <a:srgbClr val="000000"/>
                </a:solidFill>
                <a:latin typeface="Menlo-Regular" charset="0"/>
              </a:rPr>
              <a:t>) [4061_07@mu01 ~]$ ls</a:t>
            </a:r>
          </a:p>
          <a:p>
            <a:r>
              <a:rPr lang="en-US" dirty="0">
                <a:solidFill>
                  <a:srgbClr val="000000"/>
                </a:solidFill>
                <a:latin typeface="Menlo-Regular" charset="0"/>
              </a:rPr>
              <a:t>4061_example</a:t>
            </a:r>
          </a:p>
          <a:p>
            <a:r>
              <a:rPr lang="en-US" dirty="0">
                <a:solidFill>
                  <a:srgbClr val="000000"/>
                </a:solidFill>
                <a:latin typeface="Menlo-Regular" charset="0"/>
              </a:rPr>
              <a:t>(</a:t>
            </a:r>
            <a:r>
              <a:rPr lang="en-US" dirty="0" err="1">
                <a:solidFill>
                  <a:srgbClr val="000000"/>
                </a:solidFill>
                <a:latin typeface="Menlo-Regular" charset="0"/>
              </a:rPr>
              <a:t>vasp</a:t>
            </a:r>
            <a:r>
              <a:rPr lang="en-US" dirty="0">
                <a:solidFill>
                  <a:srgbClr val="000000"/>
                </a:solidFill>
                <a:latin typeface="Menlo-Regular" charset="0"/>
              </a:rPr>
              <a:t>) [4061_07@mu01 ~]$ cd 4061_example/</a:t>
            </a:r>
          </a:p>
          <a:p>
            <a:r>
              <a:rPr lang="en-US" dirty="0">
                <a:solidFill>
                  <a:srgbClr val="000000"/>
                </a:solidFill>
                <a:latin typeface="Menlo-Regular" charset="0"/>
              </a:rPr>
              <a:t>(</a:t>
            </a:r>
            <a:r>
              <a:rPr lang="en-US" dirty="0" err="1">
                <a:solidFill>
                  <a:srgbClr val="000000"/>
                </a:solidFill>
                <a:latin typeface="Menlo-Regular" charset="0"/>
              </a:rPr>
              <a:t>vasp</a:t>
            </a:r>
            <a:r>
              <a:rPr lang="en-US" dirty="0">
                <a:solidFill>
                  <a:srgbClr val="000000"/>
                </a:solidFill>
                <a:latin typeface="Menlo-Regular" charset="0"/>
              </a:rPr>
              <a:t>) [4061_07@mu01 4061_example]$ ls</a:t>
            </a:r>
          </a:p>
          <a:p>
            <a:r>
              <a:rPr lang="en-US" dirty="0">
                <a:solidFill>
                  <a:srgbClr val="000000"/>
                </a:solidFill>
                <a:latin typeface="Menlo-Regular" charset="0"/>
              </a:rPr>
              <a:t>hello  MC </a:t>
            </a:r>
          </a:p>
          <a:p>
            <a:r>
              <a:rPr lang="en-US" dirty="0">
                <a:solidFill>
                  <a:srgbClr val="000000"/>
                </a:solidFill>
                <a:latin typeface="Menlo-Regular" charset="0"/>
              </a:rPr>
              <a:t>(</a:t>
            </a:r>
            <a:r>
              <a:rPr lang="en-US" dirty="0" err="1">
                <a:solidFill>
                  <a:srgbClr val="000000"/>
                </a:solidFill>
                <a:latin typeface="Menlo-Regular" charset="0"/>
              </a:rPr>
              <a:t>vasp</a:t>
            </a:r>
            <a:r>
              <a:rPr lang="en-US" dirty="0">
                <a:solidFill>
                  <a:srgbClr val="000000"/>
                </a:solidFill>
                <a:latin typeface="Menlo-Regular" charset="0"/>
              </a:rPr>
              <a:t>) [4061_07@mu01 4061_example]$ cd hello/</a:t>
            </a:r>
          </a:p>
          <a:p>
            <a:r>
              <a:rPr lang="en-US" dirty="0">
                <a:solidFill>
                  <a:srgbClr val="000000"/>
                </a:solidFill>
                <a:latin typeface="Menlo-Regular" charset="0"/>
              </a:rPr>
              <a:t>(</a:t>
            </a:r>
            <a:r>
              <a:rPr lang="en-US" dirty="0" err="1">
                <a:solidFill>
                  <a:srgbClr val="000000"/>
                </a:solidFill>
                <a:latin typeface="Menlo-Regular" charset="0"/>
              </a:rPr>
              <a:t>vasp</a:t>
            </a:r>
            <a:r>
              <a:rPr lang="en-US" dirty="0">
                <a:solidFill>
                  <a:srgbClr val="000000"/>
                </a:solidFill>
                <a:latin typeface="Menlo-Regular" charset="0"/>
              </a:rPr>
              <a:t>) [4061_07@mu01 hello]$ ls</a:t>
            </a:r>
          </a:p>
          <a:p>
            <a:r>
              <a:rPr lang="en-US" dirty="0" err="1">
                <a:solidFill>
                  <a:srgbClr val="000000"/>
                </a:solidFill>
                <a:latin typeface="Menlo-Regular" charset="0"/>
              </a:rPr>
              <a:t>hello.c</a:t>
            </a:r>
            <a:endParaRPr lang="en-US" dirty="0">
              <a:solidFill>
                <a:srgbClr val="000000"/>
              </a:solidFill>
              <a:latin typeface="Menlo-Regular" charset="0"/>
            </a:endParaRPr>
          </a:p>
          <a:p>
            <a:r>
              <a:rPr lang="en-US" dirty="0">
                <a:solidFill>
                  <a:srgbClr val="000000"/>
                </a:solidFill>
                <a:latin typeface="Menlo-Regular" charset="0"/>
              </a:rPr>
              <a:t>(</a:t>
            </a:r>
            <a:r>
              <a:rPr lang="en-US" dirty="0" err="1">
                <a:solidFill>
                  <a:srgbClr val="000000"/>
                </a:solidFill>
                <a:latin typeface="Menlo-Regular" charset="0"/>
              </a:rPr>
              <a:t>vasp</a:t>
            </a:r>
            <a:r>
              <a:rPr lang="en-US" dirty="0">
                <a:solidFill>
                  <a:srgbClr val="000000"/>
                </a:solidFill>
                <a:latin typeface="Menlo-Regular" charset="0"/>
              </a:rPr>
              <a:t>) [4061_07@mu01 hello]$</a:t>
            </a:r>
          </a:p>
          <a:p>
            <a:endParaRPr lang="en-US" dirty="0">
              <a:solidFill>
                <a:srgbClr val="000000"/>
              </a:solidFill>
              <a:latin typeface="Menlo-Regular" charset="0"/>
            </a:endParaRPr>
          </a:p>
        </p:txBody>
      </p:sp>
    </p:spTree>
    <p:extLst>
      <p:ext uri="{BB962C8B-B14F-4D97-AF65-F5344CB8AC3E}">
        <p14:creationId xmlns:p14="http://schemas.microsoft.com/office/powerpoint/2010/main" val="823453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D0D660FE-7C44-4405-9ADA-D20F193B9C3B}"/>
              </a:ext>
            </a:extLst>
          </p:cNvPr>
          <p:cNvSpPr>
            <a:spLocks noGrp="1"/>
          </p:cNvSpPr>
          <p:nvPr>
            <p:ph type="title"/>
          </p:nvPr>
        </p:nvSpPr>
        <p:spPr>
          <a:xfrm>
            <a:off x="646111" y="452718"/>
            <a:ext cx="9404723" cy="1400530"/>
          </a:xfrm>
        </p:spPr>
        <p:txBody>
          <a:bodyPr/>
          <a:lstStyle/>
          <a:p>
            <a:r>
              <a:rPr lang="en-US" dirty="0"/>
              <a:t>Example 3</a:t>
            </a:r>
          </a:p>
        </p:txBody>
      </p:sp>
      <p:sp>
        <p:nvSpPr>
          <p:cNvPr id="12" name="Content Placeholder 6">
            <a:extLst>
              <a:ext uri="{FF2B5EF4-FFF2-40B4-BE49-F238E27FC236}">
                <a16:creationId xmlns:a16="http://schemas.microsoft.com/office/drawing/2014/main" id="{5AB0F1AE-7C3A-47AF-849F-CBF7844E9843}"/>
              </a:ext>
            </a:extLst>
          </p:cNvPr>
          <p:cNvSpPr>
            <a:spLocks noGrp="1"/>
          </p:cNvSpPr>
          <p:nvPr>
            <p:ph idx="1"/>
          </p:nvPr>
        </p:nvSpPr>
        <p:spPr>
          <a:xfrm>
            <a:off x="1177957" y="1175754"/>
            <a:ext cx="8946541" cy="491316"/>
          </a:xfrm>
        </p:spPr>
        <p:txBody>
          <a:bodyPr>
            <a:noAutofit/>
          </a:bodyPr>
          <a:lstStyle/>
          <a:p>
            <a:r>
              <a:rPr lang="en-US" sz="2400" dirty="0"/>
              <a:t>Hello world</a:t>
            </a:r>
          </a:p>
        </p:txBody>
      </p:sp>
      <p:sp>
        <p:nvSpPr>
          <p:cNvPr id="13" name="Rectangle 2">
            <a:extLst>
              <a:ext uri="{FF2B5EF4-FFF2-40B4-BE49-F238E27FC236}">
                <a16:creationId xmlns:a16="http://schemas.microsoft.com/office/drawing/2014/main" id="{F9FBBAAA-9B77-40CD-8694-5C7D5FEB68B9}"/>
              </a:ext>
            </a:extLst>
          </p:cNvPr>
          <p:cNvSpPr/>
          <p:nvPr/>
        </p:nvSpPr>
        <p:spPr>
          <a:xfrm>
            <a:off x="3824755" y="1020244"/>
            <a:ext cx="7801188" cy="5586145"/>
          </a:xfrm>
          <a:prstGeom prst="rect">
            <a:avLst/>
          </a:prstGeom>
          <a:solidFill>
            <a:schemeClr val="tx1"/>
          </a:solidFill>
        </p:spPr>
        <p:txBody>
          <a:bodyPr wrap="square">
            <a:spAutoFit/>
          </a:bodyPr>
          <a:lstStyle/>
          <a:p>
            <a:r>
              <a:rPr lang="en-US" sz="1050" dirty="0">
                <a:solidFill>
                  <a:srgbClr val="008000"/>
                </a:solidFill>
                <a:latin typeface="Courier New" panose="02070309020205020404" pitchFamily="49" charset="0"/>
              </a:rPr>
              <a:t>#include &lt;</a:t>
            </a:r>
            <a:r>
              <a:rPr lang="en-US" sz="1050" dirty="0" err="1">
                <a:solidFill>
                  <a:srgbClr val="008000"/>
                </a:solidFill>
                <a:latin typeface="Courier New" panose="02070309020205020404" pitchFamily="49" charset="0"/>
              </a:rPr>
              <a:t>stdio.h</a:t>
            </a:r>
            <a:r>
              <a:rPr lang="en-US" sz="1050" dirty="0">
                <a:solidFill>
                  <a:srgbClr val="008000"/>
                </a:solidFill>
                <a:latin typeface="Courier New" panose="02070309020205020404" pitchFamily="49" charset="0"/>
              </a:rPr>
              <a:t>&gt;</a:t>
            </a:r>
          </a:p>
          <a:p>
            <a:r>
              <a:rPr lang="en-US" sz="1050" dirty="0">
                <a:solidFill>
                  <a:srgbClr val="008000"/>
                </a:solidFill>
                <a:latin typeface="Courier New" panose="02070309020205020404" pitchFamily="49" charset="0"/>
              </a:rPr>
              <a:t>#include &lt;</a:t>
            </a:r>
            <a:r>
              <a:rPr lang="en-US" sz="1050" dirty="0" err="1">
                <a:solidFill>
                  <a:srgbClr val="008000"/>
                </a:solidFill>
                <a:latin typeface="Courier New" panose="02070309020205020404" pitchFamily="49" charset="0"/>
              </a:rPr>
              <a:t>string.h</a:t>
            </a:r>
            <a:r>
              <a:rPr lang="en-US" sz="1050" dirty="0">
                <a:solidFill>
                  <a:srgbClr val="008000"/>
                </a:solidFill>
                <a:latin typeface="Courier New" panose="02070309020205020404" pitchFamily="49" charset="0"/>
              </a:rPr>
              <a:t>&gt;</a:t>
            </a:r>
          </a:p>
          <a:p>
            <a:r>
              <a:rPr lang="en-US" sz="1050" dirty="0">
                <a:solidFill>
                  <a:srgbClr val="008000"/>
                </a:solidFill>
                <a:latin typeface="Courier New" panose="02070309020205020404" pitchFamily="49" charset="0"/>
              </a:rPr>
              <a:t>#include &lt;</a:t>
            </a:r>
            <a:r>
              <a:rPr lang="en-US" sz="1050" dirty="0" err="1">
                <a:solidFill>
                  <a:srgbClr val="008000"/>
                </a:solidFill>
                <a:latin typeface="Courier New" panose="02070309020205020404" pitchFamily="49" charset="0"/>
              </a:rPr>
              <a:t>mpi.h</a:t>
            </a:r>
            <a:r>
              <a:rPr lang="en-US" sz="1050" dirty="0">
                <a:solidFill>
                  <a:srgbClr val="008000"/>
                </a:solidFill>
                <a:latin typeface="Courier New" panose="02070309020205020404" pitchFamily="49" charset="0"/>
              </a:rPr>
              <a:t>&gt;</a:t>
            </a:r>
          </a:p>
          <a:p>
            <a:endParaRPr lang="en-US" sz="1050" dirty="0">
              <a:solidFill>
                <a:srgbClr val="008000"/>
              </a:solidFill>
              <a:latin typeface="Courier New" panose="02070309020205020404" pitchFamily="49" charset="0"/>
            </a:endParaRPr>
          </a:p>
          <a:p>
            <a:r>
              <a:rPr lang="en-US" sz="1050" dirty="0">
                <a:solidFill>
                  <a:srgbClr val="008000"/>
                </a:solidFill>
                <a:latin typeface="Courier New" panose="02070309020205020404" pitchFamily="49" charset="0"/>
              </a:rPr>
              <a:t>#define MASTER 0   //set the first process as master to send message</a:t>
            </a:r>
          </a:p>
          <a:p>
            <a:r>
              <a:rPr lang="en-US" sz="1050" dirty="0">
                <a:solidFill>
                  <a:srgbClr val="008000"/>
                </a:solidFill>
                <a:latin typeface="Courier New" panose="02070309020205020404" pitchFamily="49" charset="0"/>
              </a:rPr>
              <a:t>#define TAG 1      //set the communication key</a:t>
            </a:r>
          </a:p>
          <a:p>
            <a:endParaRPr lang="en-US" sz="1050" dirty="0">
              <a:solidFill>
                <a:srgbClr val="008000"/>
              </a:solidFill>
              <a:latin typeface="Courier New" panose="02070309020205020404" pitchFamily="49" charset="0"/>
            </a:endParaRPr>
          </a:p>
          <a:p>
            <a:r>
              <a:rPr lang="en-US" sz="1050" dirty="0">
                <a:solidFill>
                  <a:srgbClr val="008000"/>
                </a:solidFill>
                <a:latin typeface="Courier New" panose="02070309020205020404" pitchFamily="49" charset="0"/>
              </a:rPr>
              <a:t>int main(int </a:t>
            </a:r>
            <a:r>
              <a:rPr lang="en-US" sz="1050" dirty="0" err="1">
                <a:solidFill>
                  <a:srgbClr val="008000"/>
                </a:solidFill>
                <a:latin typeface="Courier New" panose="02070309020205020404" pitchFamily="49" charset="0"/>
              </a:rPr>
              <a:t>argc</a:t>
            </a:r>
            <a:r>
              <a:rPr lang="en-US" sz="1050" dirty="0">
                <a:solidFill>
                  <a:srgbClr val="008000"/>
                </a:solidFill>
                <a:latin typeface="Courier New" panose="02070309020205020404" pitchFamily="49" charset="0"/>
              </a:rPr>
              <a:t>, char* </a:t>
            </a:r>
            <a:r>
              <a:rPr lang="en-US" sz="1050" dirty="0" err="1">
                <a:solidFill>
                  <a:srgbClr val="008000"/>
                </a:solidFill>
                <a:latin typeface="Courier New" panose="02070309020205020404" pitchFamily="49" charset="0"/>
              </a:rPr>
              <a:t>argv</a:t>
            </a:r>
            <a:r>
              <a:rPr lang="en-US" sz="1050" dirty="0">
                <a:solidFill>
                  <a:srgbClr val="008000"/>
                </a:solidFill>
                <a:latin typeface="Courier New" panose="02070309020205020404" pitchFamily="49" charset="0"/>
              </a:rPr>
              <a:t>[])</a:t>
            </a:r>
          </a:p>
          <a:p>
            <a:r>
              <a:rPr lang="en-US" sz="1050" dirty="0">
                <a:solidFill>
                  <a:srgbClr val="008000"/>
                </a:solidFill>
                <a:latin typeface="Courier New" panose="02070309020205020404" pitchFamily="49" charset="0"/>
              </a:rPr>
              <a:t>{</a:t>
            </a:r>
          </a:p>
          <a:p>
            <a:r>
              <a:rPr lang="en-US" sz="1050" dirty="0">
                <a:solidFill>
                  <a:srgbClr val="008000"/>
                </a:solidFill>
                <a:latin typeface="Courier New" panose="02070309020205020404" pitchFamily="49" charset="0"/>
              </a:rPr>
              <a:t>    </a:t>
            </a:r>
            <a:r>
              <a:rPr lang="en-US" sz="1050" dirty="0" err="1">
                <a:solidFill>
                  <a:srgbClr val="008000"/>
                </a:solidFill>
                <a:latin typeface="Courier New" panose="02070309020205020404" pitchFamily="49" charset="0"/>
              </a:rPr>
              <a:t>MPI_Status</a:t>
            </a:r>
            <a:r>
              <a:rPr lang="en-US" sz="1050" dirty="0">
                <a:solidFill>
                  <a:srgbClr val="008000"/>
                </a:solidFill>
                <a:latin typeface="Courier New" panose="02070309020205020404" pitchFamily="49" charset="0"/>
              </a:rPr>
              <a:t> status;</a:t>
            </a:r>
          </a:p>
          <a:p>
            <a:r>
              <a:rPr lang="en-US" sz="1050" dirty="0">
                <a:solidFill>
                  <a:srgbClr val="008000"/>
                </a:solidFill>
                <a:latin typeface="Courier New" panose="02070309020205020404" pitchFamily="49" charset="0"/>
              </a:rPr>
              <a:t>    char Hostname[81];</a:t>
            </a:r>
          </a:p>
          <a:p>
            <a:r>
              <a:rPr lang="en-US" sz="1050" dirty="0">
                <a:solidFill>
                  <a:srgbClr val="008000"/>
                </a:solidFill>
                <a:latin typeface="Courier New" panose="02070309020205020404" pitchFamily="49" charset="0"/>
              </a:rPr>
              <a:t>    char Buffer[81] = "Me";</a:t>
            </a:r>
          </a:p>
          <a:p>
            <a:r>
              <a:rPr lang="en-US" sz="1050" dirty="0">
                <a:solidFill>
                  <a:srgbClr val="008000"/>
                </a:solidFill>
                <a:latin typeface="Courier New" panose="02070309020205020404" pitchFamily="49" charset="0"/>
              </a:rPr>
              <a:t>    char </a:t>
            </a:r>
            <a:r>
              <a:rPr lang="en-US" sz="1050" dirty="0" err="1">
                <a:solidFill>
                  <a:srgbClr val="008000"/>
                </a:solidFill>
                <a:latin typeface="Courier New" panose="02070309020205020404" pitchFamily="49" charset="0"/>
              </a:rPr>
              <a:t>myname</a:t>
            </a:r>
            <a:r>
              <a:rPr lang="en-US" sz="1050" dirty="0">
                <a:solidFill>
                  <a:srgbClr val="008000"/>
                </a:solidFill>
                <a:latin typeface="Courier New" panose="02070309020205020404" pitchFamily="49" charset="0"/>
              </a:rPr>
              <a:t>[81];</a:t>
            </a:r>
          </a:p>
          <a:p>
            <a:r>
              <a:rPr lang="en-US" sz="1050" dirty="0">
                <a:solidFill>
                  <a:srgbClr val="008000"/>
                </a:solidFill>
                <a:latin typeface="Courier New" panose="02070309020205020404" pitchFamily="49" charset="0"/>
              </a:rPr>
              <a:t>    int </a:t>
            </a:r>
            <a:r>
              <a:rPr lang="en-US" sz="1050" dirty="0" err="1">
                <a:solidFill>
                  <a:srgbClr val="008000"/>
                </a:solidFill>
                <a:latin typeface="Courier New" panose="02070309020205020404" pitchFamily="49" charset="0"/>
              </a:rPr>
              <a:t>myRank</a:t>
            </a:r>
            <a:r>
              <a:rPr lang="en-US" sz="1050" dirty="0">
                <a:solidFill>
                  <a:srgbClr val="008000"/>
                </a:solidFill>
                <a:latin typeface="Courier New" panose="02070309020205020404" pitchFamily="49" charset="0"/>
              </a:rPr>
              <a:t>, </a:t>
            </a:r>
            <a:r>
              <a:rPr lang="en-US" sz="1050" dirty="0" err="1">
                <a:solidFill>
                  <a:srgbClr val="008000"/>
                </a:solidFill>
                <a:latin typeface="Courier New" panose="02070309020205020404" pitchFamily="49" charset="0"/>
              </a:rPr>
              <a:t>nTasks</a:t>
            </a:r>
            <a:r>
              <a:rPr lang="en-US" sz="1050" dirty="0">
                <a:solidFill>
                  <a:srgbClr val="008000"/>
                </a:solidFill>
                <a:latin typeface="Courier New" panose="02070309020205020404" pitchFamily="49" charset="0"/>
              </a:rPr>
              <a:t>, Slave;</a:t>
            </a:r>
          </a:p>
          <a:p>
            <a:r>
              <a:rPr lang="en-US" sz="1050" dirty="0">
                <a:solidFill>
                  <a:srgbClr val="008000"/>
                </a:solidFill>
                <a:latin typeface="Courier New" panose="02070309020205020404" pitchFamily="49" charset="0"/>
              </a:rPr>
              <a:t>    </a:t>
            </a:r>
            <a:r>
              <a:rPr lang="en-US" sz="1050" dirty="0" err="1">
                <a:solidFill>
                  <a:srgbClr val="008000"/>
                </a:solidFill>
                <a:latin typeface="Courier New" panose="02070309020205020404" pitchFamily="49" charset="0"/>
              </a:rPr>
              <a:t>MPI_Init</a:t>
            </a:r>
            <a:r>
              <a:rPr lang="en-US" sz="1050" dirty="0">
                <a:solidFill>
                  <a:srgbClr val="008000"/>
                </a:solidFill>
                <a:latin typeface="Courier New" panose="02070309020205020404" pitchFamily="49" charset="0"/>
              </a:rPr>
              <a:t>(&amp;</a:t>
            </a:r>
            <a:r>
              <a:rPr lang="en-US" sz="1050" dirty="0" err="1">
                <a:solidFill>
                  <a:srgbClr val="008000"/>
                </a:solidFill>
                <a:latin typeface="Courier New" panose="02070309020205020404" pitchFamily="49" charset="0"/>
              </a:rPr>
              <a:t>argc</a:t>
            </a:r>
            <a:r>
              <a:rPr lang="en-US" sz="1050" dirty="0">
                <a:solidFill>
                  <a:srgbClr val="008000"/>
                </a:solidFill>
                <a:latin typeface="Courier New" panose="02070309020205020404" pitchFamily="49" charset="0"/>
              </a:rPr>
              <a:t>, &amp;</a:t>
            </a:r>
            <a:r>
              <a:rPr lang="en-US" sz="1050" dirty="0" err="1">
                <a:solidFill>
                  <a:srgbClr val="008000"/>
                </a:solidFill>
                <a:latin typeface="Courier New" panose="02070309020205020404" pitchFamily="49" charset="0"/>
              </a:rPr>
              <a:t>argv</a:t>
            </a:r>
            <a:r>
              <a:rPr lang="en-US" sz="1050" dirty="0">
                <a:solidFill>
                  <a:srgbClr val="008000"/>
                </a:solidFill>
                <a:latin typeface="Courier New" panose="02070309020205020404" pitchFamily="49" charset="0"/>
              </a:rPr>
              <a:t>);</a:t>
            </a:r>
          </a:p>
          <a:p>
            <a:r>
              <a:rPr lang="en-US" sz="1050" dirty="0">
                <a:solidFill>
                  <a:srgbClr val="008000"/>
                </a:solidFill>
                <a:latin typeface="Courier New" panose="02070309020205020404" pitchFamily="49" charset="0"/>
              </a:rPr>
              <a:t>    </a:t>
            </a:r>
            <a:r>
              <a:rPr lang="en-US" sz="1050" dirty="0" err="1">
                <a:solidFill>
                  <a:srgbClr val="008000"/>
                </a:solidFill>
                <a:latin typeface="Courier New" panose="02070309020205020404" pitchFamily="49" charset="0"/>
              </a:rPr>
              <a:t>MPI_Comm_rank</a:t>
            </a:r>
            <a:r>
              <a:rPr lang="en-US" sz="1050" dirty="0">
                <a:solidFill>
                  <a:srgbClr val="008000"/>
                </a:solidFill>
                <a:latin typeface="Courier New" panose="02070309020205020404" pitchFamily="49" charset="0"/>
              </a:rPr>
              <a:t>(MPI_COMM_WORLD, &amp;</a:t>
            </a:r>
            <a:r>
              <a:rPr lang="en-US" sz="1050" dirty="0" err="1">
                <a:solidFill>
                  <a:srgbClr val="008000"/>
                </a:solidFill>
                <a:latin typeface="Courier New" panose="02070309020205020404" pitchFamily="49" charset="0"/>
              </a:rPr>
              <a:t>myRank</a:t>
            </a:r>
            <a:r>
              <a:rPr lang="en-US" sz="1050" dirty="0">
                <a:solidFill>
                  <a:srgbClr val="008000"/>
                </a:solidFill>
                <a:latin typeface="Courier New" panose="02070309020205020404" pitchFamily="49" charset="0"/>
              </a:rPr>
              <a:t>);</a:t>
            </a:r>
          </a:p>
          <a:p>
            <a:r>
              <a:rPr lang="en-US" sz="1050" dirty="0">
                <a:solidFill>
                  <a:srgbClr val="008000"/>
                </a:solidFill>
                <a:latin typeface="Courier New" panose="02070309020205020404" pitchFamily="49" charset="0"/>
              </a:rPr>
              <a:t>    </a:t>
            </a:r>
            <a:r>
              <a:rPr lang="en-US" sz="1050" dirty="0" err="1">
                <a:solidFill>
                  <a:srgbClr val="008000"/>
                </a:solidFill>
                <a:latin typeface="Courier New" panose="02070309020205020404" pitchFamily="49" charset="0"/>
              </a:rPr>
              <a:t>MPI_Comm_size</a:t>
            </a:r>
            <a:r>
              <a:rPr lang="en-US" sz="1050" dirty="0">
                <a:solidFill>
                  <a:srgbClr val="008000"/>
                </a:solidFill>
                <a:latin typeface="Courier New" panose="02070309020205020404" pitchFamily="49" charset="0"/>
              </a:rPr>
              <a:t>(MPI_COMM_WORLD, &amp;</a:t>
            </a:r>
            <a:r>
              <a:rPr lang="en-US" sz="1050" dirty="0" err="1">
                <a:solidFill>
                  <a:srgbClr val="008000"/>
                </a:solidFill>
                <a:latin typeface="Courier New" panose="02070309020205020404" pitchFamily="49" charset="0"/>
              </a:rPr>
              <a:t>nTasks</a:t>
            </a:r>
            <a:r>
              <a:rPr lang="en-US" sz="1050" dirty="0">
                <a:solidFill>
                  <a:srgbClr val="008000"/>
                </a:solidFill>
                <a:latin typeface="Courier New" panose="02070309020205020404" pitchFamily="49" charset="0"/>
              </a:rPr>
              <a:t>);   </a:t>
            </a:r>
          </a:p>
          <a:p>
            <a:r>
              <a:rPr lang="en-US" sz="1050" dirty="0">
                <a:solidFill>
                  <a:srgbClr val="008000"/>
                </a:solidFill>
                <a:latin typeface="Courier New" panose="02070309020205020404" pitchFamily="49" charset="0"/>
              </a:rPr>
              <a:t>    </a:t>
            </a:r>
            <a:r>
              <a:rPr lang="en-US" sz="1050" dirty="0" err="1">
                <a:solidFill>
                  <a:srgbClr val="008000"/>
                </a:solidFill>
                <a:latin typeface="Courier New" panose="02070309020205020404" pitchFamily="49" charset="0"/>
              </a:rPr>
              <a:t>gethostname</a:t>
            </a:r>
            <a:r>
              <a:rPr lang="en-US" sz="1050" dirty="0">
                <a:solidFill>
                  <a:srgbClr val="008000"/>
                </a:solidFill>
                <a:latin typeface="Courier New" panose="02070309020205020404" pitchFamily="49" charset="0"/>
              </a:rPr>
              <a:t>(Hostname,80);</a:t>
            </a:r>
          </a:p>
          <a:p>
            <a:r>
              <a:rPr lang="en-US" sz="1050" dirty="0">
                <a:solidFill>
                  <a:srgbClr val="008000"/>
                </a:solidFill>
                <a:latin typeface="Courier New" panose="02070309020205020404" pitchFamily="49" charset="0"/>
              </a:rPr>
              <a:t>    if (</a:t>
            </a:r>
            <a:r>
              <a:rPr lang="en-US" sz="1050" dirty="0" err="1">
                <a:solidFill>
                  <a:srgbClr val="008000"/>
                </a:solidFill>
                <a:latin typeface="Courier New" panose="02070309020205020404" pitchFamily="49" charset="0"/>
              </a:rPr>
              <a:t>myRank</a:t>
            </a:r>
            <a:r>
              <a:rPr lang="en-US" sz="1050" dirty="0">
                <a:solidFill>
                  <a:srgbClr val="008000"/>
                </a:solidFill>
                <a:latin typeface="Courier New" panose="02070309020205020404" pitchFamily="49" charset="0"/>
              </a:rPr>
              <a:t> == MASTER) {  //here is master process need to do</a:t>
            </a:r>
          </a:p>
          <a:p>
            <a:r>
              <a:rPr lang="en-US" sz="1050" dirty="0">
                <a:solidFill>
                  <a:srgbClr val="008000"/>
                </a:solidFill>
                <a:latin typeface="Courier New" panose="02070309020205020404" pitchFamily="49" charset="0"/>
              </a:rPr>
              <a:t>       </a:t>
            </a:r>
            <a:r>
              <a:rPr lang="en-US" sz="1050" dirty="0" err="1">
                <a:solidFill>
                  <a:srgbClr val="008000"/>
                </a:solidFill>
                <a:latin typeface="Courier New" panose="02070309020205020404" pitchFamily="49" charset="0"/>
              </a:rPr>
              <a:t>sprintf</a:t>
            </a:r>
            <a:r>
              <a:rPr lang="en-US" sz="1050" dirty="0">
                <a:solidFill>
                  <a:srgbClr val="008000"/>
                </a:solidFill>
                <a:latin typeface="Courier New" panose="02070309020205020404" pitchFamily="49" charset="0"/>
              </a:rPr>
              <a:t>(</a:t>
            </a:r>
            <a:r>
              <a:rPr lang="en-US" sz="1050" dirty="0" err="1">
                <a:solidFill>
                  <a:srgbClr val="008000"/>
                </a:solidFill>
                <a:latin typeface="Courier New" panose="02070309020205020404" pitchFamily="49" charset="0"/>
              </a:rPr>
              <a:t>myname</a:t>
            </a:r>
            <a:r>
              <a:rPr lang="en-US" sz="1050" dirty="0">
                <a:solidFill>
                  <a:srgbClr val="008000"/>
                </a:solidFill>
                <a:latin typeface="Courier New" panose="02070309020205020404" pitchFamily="49" charset="0"/>
              </a:rPr>
              <a:t>,"%d",</a:t>
            </a:r>
            <a:r>
              <a:rPr lang="en-US" sz="1050" dirty="0" err="1">
                <a:solidFill>
                  <a:srgbClr val="008000"/>
                </a:solidFill>
                <a:latin typeface="Courier New" panose="02070309020205020404" pitchFamily="49" charset="0"/>
              </a:rPr>
              <a:t>myRank</a:t>
            </a:r>
            <a:r>
              <a:rPr lang="en-US" sz="1050" dirty="0">
                <a:solidFill>
                  <a:srgbClr val="008000"/>
                </a:solidFill>
                <a:latin typeface="Courier New" panose="02070309020205020404" pitchFamily="49" charset="0"/>
              </a:rPr>
              <a:t>);</a:t>
            </a:r>
          </a:p>
          <a:p>
            <a:r>
              <a:rPr lang="en-US" sz="1050" dirty="0">
                <a:solidFill>
                  <a:srgbClr val="008000"/>
                </a:solidFill>
                <a:latin typeface="Courier New" panose="02070309020205020404" pitchFamily="49" charset="0"/>
              </a:rPr>
              <a:t>       for (Slave = 1; Slave &lt; </a:t>
            </a:r>
            <a:r>
              <a:rPr lang="en-US" sz="1050" dirty="0" err="1">
                <a:solidFill>
                  <a:srgbClr val="008000"/>
                </a:solidFill>
                <a:latin typeface="Courier New" panose="02070309020205020404" pitchFamily="49" charset="0"/>
              </a:rPr>
              <a:t>nTasks</a:t>
            </a:r>
            <a:r>
              <a:rPr lang="en-US" sz="1050" dirty="0">
                <a:solidFill>
                  <a:srgbClr val="008000"/>
                </a:solidFill>
                <a:latin typeface="Courier New" panose="02070309020205020404" pitchFamily="49" charset="0"/>
              </a:rPr>
              <a:t>; Slave++) {</a:t>
            </a:r>
          </a:p>
          <a:p>
            <a:r>
              <a:rPr lang="en-US" sz="1050" dirty="0">
                <a:solidFill>
                  <a:srgbClr val="008000"/>
                </a:solidFill>
                <a:latin typeface="Courier New" panose="02070309020205020404" pitchFamily="49" charset="0"/>
              </a:rPr>
              <a:t>            </a:t>
            </a:r>
            <a:r>
              <a:rPr lang="en-US" sz="1050" dirty="0" err="1">
                <a:solidFill>
                  <a:srgbClr val="008000"/>
                </a:solidFill>
                <a:latin typeface="Courier New" panose="02070309020205020404" pitchFamily="49" charset="0"/>
              </a:rPr>
              <a:t>MPI_Send</a:t>
            </a:r>
            <a:r>
              <a:rPr lang="en-US" sz="1050" dirty="0">
                <a:solidFill>
                  <a:srgbClr val="008000"/>
                </a:solidFill>
                <a:latin typeface="Courier New" panose="02070309020205020404" pitchFamily="49" charset="0"/>
              </a:rPr>
              <a:t>(myname,80, MPI_CHAR, Slave, TAG,</a:t>
            </a:r>
          </a:p>
          <a:p>
            <a:r>
              <a:rPr lang="en-US" sz="1050" dirty="0">
                <a:solidFill>
                  <a:srgbClr val="008000"/>
                </a:solidFill>
                <a:latin typeface="Courier New" panose="02070309020205020404" pitchFamily="49" charset="0"/>
              </a:rPr>
              <a:t>                MPI_COMM_WORLD);</a:t>
            </a:r>
          </a:p>
          <a:p>
            <a:r>
              <a:rPr lang="en-US" sz="1050" dirty="0">
                <a:solidFill>
                  <a:srgbClr val="008000"/>
                </a:solidFill>
                <a:latin typeface="Courier New" panose="02070309020205020404" pitchFamily="49" charset="0"/>
              </a:rPr>
              <a:t>      }</a:t>
            </a:r>
          </a:p>
          <a:p>
            <a:r>
              <a:rPr lang="en-US" sz="1050" dirty="0">
                <a:solidFill>
                  <a:srgbClr val="008000"/>
                </a:solidFill>
                <a:latin typeface="Courier New" panose="02070309020205020404" pitchFamily="49" charset="0"/>
              </a:rPr>
              <a:t>    }</a:t>
            </a:r>
          </a:p>
          <a:p>
            <a:r>
              <a:rPr lang="en-US" sz="1050" dirty="0">
                <a:solidFill>
                  <a:srgbClr val="008000"/>
                </a:solidFill>
                <a:latin typeface="Courier New" panose="02070309020205020404" pitchFamily="49" charset="0"/>
              </a:rPr>
              <a:t>    else{//here is slave process need to do</a:t>
            </a:r>
          </a:p>
          <a:p>
            <a:r>
              <a:rPr lang="en-US" sz="1050" dirty="0">
                <a:solidFill>
                  <a:srgbClr val="008000"/>
                </a:solidFill>
                <a:latin typeface="Courier New" panose="02070309020205020404" pitchFamily="49" charset="0"/>
              </a:rPr>
              <a:t>            </a:t>
            </a:r>
            <a:r>
              <a:rPr lang="en-US" sz="1050" dirty="0" err="1">
                <a:solidFill>
                  <a:srgbClr val="008000"/>
                </a:solidFill>
                <a:latin typeface="Courier New" panose="02070309020205020404" pitchFamily="49" charset="0"/>
              </a:rPr>
              <a:t>MPI_Recv</a:t>
            </a:r>
            <a:r>
              <a:rPr lang="en-US" sz="1050" dirty="0">
                <a:solidFill>
                  <a:srgbClr val="008000"/>
                </a:solidFill>
                <a:latin typeface="Courier New" panose="02070309020205020404" pitchFamily="49" charset="0"/>
              </a:rPr>
              <a:t>(Buffer, 80, MPI_CHAR, MASTER, TAG,</a:t>
            </a:r>
          </a:p>
          <a:p>
            <a:r>
              <a:rPr lang="en-US" sz="1050" dirty="0">
                <a:solidFill>
                  <a:srgbClr val="008000"/>
                </a:solidFill>
                <a:latin typeface="Courier New" panose="02070309020205020404" pitchFamily="49" charset="0"/>
              </a:rPr>
              <a:t>                MPI_COMM_WORLD, &amp;status);</a:t>
            </a:r>
          </a:p>
          <a:p>
            <a:r>
              <a:rPr lang="en-US" sz="1050" dirty="0">
                <a:solidFill>
                  <a:srgbClr val="008000"/>
                </a:solidFill>
                <a:latin typeface="Courier New" panose="02070309020205020404" pitchFamily="49" charset="0"/>
              </a:rPr>
              <a:t>    }</a:t>
            </a:r>
          </a:p>
          <a:p>
            <a:r>
              <a:rPr lang="en-US" sz="1050" dirty="0">
                <a:solidFill>
                  <a:srgbClr val="008000"/>
                </a:solidFill>
                <a:latin typeface="Courier New" panose="02070309020205020404" pitchFamily="49" charset="0"/>
              </a:rPr>
              <a:t>    </a:t>
            </a:r>
            <a:r>
              <a:rPr lang="en-US" sz="1050" dirty="0" err="1">
                <a:solidFill>
                  <a:srgbClr val="008000"/>
                </a:solidFill>
                <a:latin typeface="Courier New" panose="02070309020205020404" pitchFamily="49" charset="0"/>
              </a:rPr>
              <a:t>printf</a:t>
            </a:r>
            <a:r>
              <a:rPr lang="en-US" sz="1050" dirty="0">
                <a:solidFill>
                  <a:srgbClr val="008000"/>
                </a:solidFill>
                <a:latin typeface="Courier New" panose="02070309020205020404" pitchFamily="49" charset="0"/>
              </a:rPr>
              <a:t>("Hello World from Host %s  rank %d : Master is %s\n",</a:t>
            </a:r>
            <a:r>
              <a:rPr lang="en-US" sz="1050" dirty="0" err="1">
                <a:solidFill>
                  <a:srgbClr val="008000"/>
                </a:solidFill>
                <a:latin typeface="Courier New" panose="02070309020205020404" pitchFamily="49" charset="0"/>
              </a:rPr>
              <a:t>Hostname,myRank,Buffer</a:t>
            </a:r>
            <a:r>
              <a:rPr lang="en-US" sz="1050" dirty="0">
                <a:solidFill>
                  <a:srgbClr val="008000"/>
                </a:solidFill>
                <a:latin typeface="Courier New" panose="02070309020205020404" pitchFamily="49" charset="0"/>
              </a:rPr>
              <a:t>);</a:t>
            </a:r>
          </a:p>
          <a:p>
            <a:r>
              <a:rPr lang="en-US" sz="1050" dirty="0">
                <a:solidFill>
                  <a:srgbClr val="008000"/>
                </a:solidFill>
                <a:latin typeface="Courier New" panose="02070309020205020404" pitchFamily="49" charset="0"/>
              </a:rPr>
              <a:t>    </a:t>
            </a:r>
            <a:r>
              <a:rPr lang="en-US" sz="1050" dirty="0" err="1">
                <a:solidFill>
                  <a:srgbClr val="008000"/>
                </a:solidFill>
                <a:latin typeface="Courier New" panose="02070309020205020404" pitchFamily="49" charset="0"/>
              </a:rPr>
              <a:t>MPI_Finalize</a:t>
            </a:r>
            <a:r>
              <a:rPr lang="en-US" sz="1050" dirty="0">
                <a:solidFill>
                  <a:srgbClr val="008000"/>
                </a:solidFill>
                <a:latin typeface="Courier New" panose="02070309020205020404" pitchFamily="49" charset="0"/>
              </a:rPr>
              <a:t>();</a:t>
            </a:r>
          </a:p>
          <a:p>
            <a:r>
              <a:rPr lang="en-US" sz="1050" dirty="0">
                <a:solidFill>
                  <a:srgbClr val="008000"/>
                </a:solidFill>
                <a:latin typeface="Courier New" panose="02070309020205020404" pitchFamily="49" charset="0"/>
              </a:rPr>
              <a:t>    return 0;</a:t>
            </a:r>
          </a:p>
          <a:p>
            <a:r>
              <a:rPr lang="en-US" sz="1050" dirty="0">
                <a:solidFill>
                  <a:srgbClr val="008000"/>
                </a:solidFill>
                <a:latin typeface="Courier New" panose="02070309020205020404" pitchFamily="49" charset="0"/>
              </a:rPr>
              <a:t>} /* end main */</a:t>
            </a:r>
          </a:p>
        </p:txBody>
      </p:sp>
    </p:spTree>
    <p:extLst>
      <p:ext uri="{BB962C8B-B14F-4D97-AF65-F5344CB8AC3E}">
        <p14:creationId xmlns:p14="http://schemas.microsoft.com/office/powerpoint/2010/main" val="842210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uFillTx/>
              </a:rPr>
              <a:t>Running MPI Programs</a:t>
            </a:r>
          </a:p>
        </p:txBody>
      </p:sp>
      <p:sp>
        <p:nvSpPr>
          <p:cNvPr id="3" name="Content Placeholder 2"/>
          <p:cNvSpPr>
            <a:spLocks noGrp="1"/>
          </p:cNvSpPr>
          <p:nvPr>
            <p:ph idx="1"/>
          </p:nvPr>
        </p:nvSpPr>
        <p:spPr/>
        <p:txBody>
          <a:bodyPr>
            <a:normAutofit/>
          </a:bodyPr>
          <a:lstStyle/>
          <a:p>
            <a:pPr marL="0" indent="0">
              <a:buNone/>
            </a:pPr>
            <a:r>
              <a:rPr lang="en-US" dirty="0">
                <a:uFillTx/>
              </a:rPr>
              <a:t>Compiling:</a:t>
            </a:r>
          </a:p>
          <a:p>
            <a:pPr marL="0" indent="0">
              <a:buNone/>
            </a:pPr>
            <a:r>
              <a:rPr lang="en-US" dirty="0"/>
              <a:t>	</a:t>
            </a:r>
            <a:r>
              <a:rPr lang="en-US" dirty="0" err="1"/>
              <a:t>mpiicc</a:t>
            </a:r>
            <a:r>
              <a:rPr lang="en-US" dirty="0"/>
              <a:t> </a:t>
            </a:r>
            <a:r>
              <a:rPr lang="en-US" dirty="0" err="1"/>
              <a:t>hello.c</a:t>
            </a:r>
            <a:endParaRPr lang="en-US" dirty="0">
              <a:uFillTx/>
            </a:endParaRPr>
          </a:p>
          <a:p>
            <a:pPr marL="0" indent="0">
              <a:buNone/>
            </a:pPr>
            <a:endParaRPr lang="en-US" dirty="0">
              <a:uFillTx/>
            </a:endParaRPr>
          </a:p>
          <a:p>
            <a:pPr marL="0" indent="0">
              <a:buNone/>
            </a:pPr>
            <a:r>
              <a:rPr lang="en-US" dirty="0">
                <a:uFillTx/>
              </a:rPr>
              <a:t>Running:</a:t>
            </a:r>
          </a:p>
          <a:p>
            <a:pPr marL="0" indent="0">
              <a:buNone/>
            </a:pPr>
            <a:r>
              <a:rPr lang="en-US" dirty="0">
                <a:uFillTx/>
              </a:rPr>
              <a:t>	</a:t>
            </a:r>
            <a:r>
              <a:rPr lang="en-US" dirty="0" err="1">
                <a:uFillTx/>
              </a:rPr>
              <a:t>mpirun</a:t>
            </a:r>
            <a:r>
              <a:rPr lang="en-US" dirty="0">
                <a:uFillTx/>
              </a:rPr>
              <a:t> –np 12 ./</a:t>
            </a:r>
            <a:r>
              <a:rPr lang="en-US" dirty="0" err="1">
                <a:uFillTx/>
              </a:rPr>
              <a:t>a.out</a:t>
            </a:r>
            <a:endParaRPr lang="en-US" dirty="0">
              <a:uFillTx/>
            </a:endParaRPr>
          </a:p>
          <a:p>
            <a:endParaRPr lang="en-US" dirty="0">
              <a:uFillTx/>
            </a:endParaRPr>
          </a:p>
          <a:p>
            <a:r>
              <a:rPr lang="en-US" dirty="0" err="1">
                <a:uFillTx/>
              </a:rPr>
              <a:t>mpirun</a:t>
            </a:r>
            <a:r>
              <a:rPr lang="en-US" dirty="0">
                <a:uFillTx/>
              </a:rPr>
              <a:t>: The process manager</a:t>
            </a:r>
          </a:p>
          <a:p>
            <a:r>
              <a:rPr lang="en-US" dirty="0">
                <a:uFillTx/>
              </a:rPr>
              <a:t>-np N: use N threads</a:t>
            </a:r>
          </a:p>
          <a:p>
            <a:r>
              <a:rPr lang="en-US" dirty="0" err="1">
                <a:uFillTx/>
              </a:rPr>
              <a:t>a.out</a:t>
            </a:r>
            <a:r>
              <a:rPr lang="en-US" dirty="0">
                <a:uFillTx/>
              </a:rPr>
              <a:t>: executable</a:t>
            </a:r>
          </a:p>
          <a:p>
            <a:pPr marL="0" indent="0">
              <a:buNone/>
            </a:pPr>
            <a:endParaRPr lang="en-US" dirty="0"/>
          </a:p>
        </p:txBody>
      </p:sp>
      <p:sp>
        <p:nvSpPr>
          <p:cNvPr id="7" name="Rectangle 1">
            <a:extLst>
              <a:ext uri="{FF2B5EF4-FFF2-40B4-BE49-F238E27FC236}">
                <a16:creationId xmlns:a16="http://schemas.microsoft.com/office/drawing/2014/main" id="{981F91E2-378A-46D9-84B8-A8198902DB23}"/>
              </a:ext>
            </a:extLst>
          </p:cNvPr>
          <p:cNvSpPr/>
          <p:nvPr/>
        </p:nvSpPr>
        <p:spPr>
          <a:xfrm>
            <a:off x="5576582" y="3429000"/>
            <a:ext cx="6865003" cy="2031325"/>
          </a:xfrm>
          <a:prstGeom prst="rect">
            <a:avLst/>
          </a:prstGeom>
          <a:solidFill>
            <a:schemeClr val="tx1"/>
          </a:solidFill>
        </p:spPr>
        <p:txBody>
          <a:bodyPr wrap="square">
            <a:spAutoFit/>
          </a:bodyPr>
          <a:lstStyle/>
          <a:p>
            <a:r>
              <a:rPr lang="en-US" altLang="zh-CN" dirty="0">
                <a:solidFill>
                  <a:schemeClr val="accent6">
                    <a:lumMod val="75000"/>
                  </a:schemeClr>
                </a:solidFill>
              </a:rPr>
              <a:t>[4061_30@mu01 4061_example]$ </a:t>
            </a:r>
            <a:r>
              <a:rPr lang="en-US" altLang="zh-CN" dirty="0" err="1">
                <a:solidFill>
                  <a:schemeClr val="accent6">
                    <a:lumMod val="75000"/>
                  </a:schemeClr>
                </a:solidFill>
              </a:rPr>
              <a:t>mpirun</a:t>
            </a:r>
            <a:r>
              <a:rPr lang="en-US" altLang="zh-CN" dirty="0">
                <a:solidFill>
                  <a:schemeClr val="accent6">
                    <a:lumMod val="75000"/>
                  </a:schemeClr>
                </a:solidFill>
              </a:rPr>
              <a:t> -np 12 ./</a:t>
            </a:r>
            <a:r>
              <a:rPr lang="en-US" altLang="zh-CN" dirty="0" err="1">
                <a:solidFill>
                  <a:schemeClr val="accent6">
                    <a:lumMod val="75000"/>
                  </a:schemeClr>
                </a:solidFill>
              </a:rPr>
              <a:t>a.out</a:t>
            </a:r>
            <a:endParaRPr lang="en-US" altLang="zh-CN" dirty="0">
              <a:solidFill>
                <a:schemeClr val="accent6">
                  <a:lumMod val="75000"/>
                </a:schemeClr>
              </a:solidFill>
            </a:endParaRPr>
          </a:p>
          <a:p>
            <a:r>
              <a:rPr lang="en-US" altLang="zh-CN" dirty="0">
                <a:solidFill>
                  <a:schemeClr val="accent6">
                    <a:lumMod val="75000"/>
                  </a:schemeClr>
                </a:solidFill>
              </a:rPr>
              <a:t>Hello World from Host mu01       rank 0 : Master is Me</a:t>
            </a:r>
          </a:p>
          <a:p>
            <a:r>
              <a:rPr lang="en-US" altLang="zh-CN" dirty="0">
                <a:solidFill>
                  <a:schemeClr val="accent6">
                    <a:lumMod val="75000"/>
                  </a:schemeClr>
                </a:solidFill>
              </a:rPr>
              <a:t>Hello World from Host mu01       rank 1 : Master is 0</a:t>
            </a:r>
          </a:p>
          <a:p>
            <a:r>
              <a:rPr lang="en-US" altLang="zh-CN" dirty="0">
                <a:solidFill>
                  <a:schemeClr val="accent6">
                    <a:lumMod val="75000"/>
                  </a:schemeClr>
                </a:solidFill>
              </a:rPr>
              <a:t>Hello World from Host mu01       rank 2 : Master is 0</a:t>
            </a:r>
          </a:p>
          <a:p>
            <a:r>
              <a:rPr lang="en-US" altLang="zh-CN" dirty="0">
                <a:solidFill>
                  <a:schemeClr val="accent6">
                    <a:lumMod val="75000"/>
                  </a:schemeClr>
                </a:solidFill>
              </a:rPr>
              <a:t>Hello World from Host mu01       rank 3 : Master is 0</a:t>
            </a:r>
          </a:p>
          <a:p>
            <a:r>
              <a:rPr lang="en-US" altLang="zh-CN" dirty="0">
                <a:solidFill>
                  <a:schemeClr val="accent6">
                    <a:lumMod val="75000"/>
                  </a:schemeClr>
                </a:solidFill>
              </a:rPr>
              <a:t>…</a:t>
            </a:r>
          </a:p>
          <a:p>
            <a:endParaRPr lang="zh-CN" altLang="en-US" dirty="0">
              <a:solidFill>
                <a:schemeClr val="accent6">
                  <a:lumMod val="75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46BB21-FF4F-44CB-9D6E-88FBB3D57478}"/>
              </a:ext>
            </a:extLst>
          </p:cNvPr>
          <p:cNvSpPr>
            <a:spLocks noGrp="1"/>
          </p:cNvSpPr>
          <p:nvPr>
            <p:ph type="title"/>
          </p:nvPr>
        </p:nvSpPr>
        <p:spPr/>
        <p:txBody>
          <a:bodyPr/>
          <a:lstStyle/>
          <a:p>
            <a:r>
              <a:rPr lang="en-US" altLang="zh-CN" dirty="0"/>
              <a:t>So after all, more threads == better?</a:t>
            </a:r>
            <a:endParaRPr lang="zh-CN" altLang="en-US" dirty="0"/>
          </a:p>
        </p:txBody>
      </p:sp>
      <p:sp>
        <p:nvSpPr>
          <p:cNvPr id="5" name="文本框 4">
            <a:extLst>
              <a:ext uri="{FF2B5EF4-FFF2-40B4-BE49-F238E27FC236}">
                <a16:creationId xmlns:a16="http://schemas.microsoft.com/office/drawing/2014/main" id="{4BE2CFB1-D9C4-4C4E-A368-698BCF1F88CF}"/>
              </a:ext>
            </a:extLst>
          </p:cNvPr>
          <p:cNvSpPr txBox="1"/>
          <p:nvPr/>
        </p:nvSpPr>
        <p:spPr>
          <a:xfrm>
            <a:off x="1443134" y="2751366"/>
            <a:ext cx="7576457" cy="923330"/>
          </a:xfrm>
          <a:prstGeom prst="rect">
            <a:avLst/>
          </a:prstGeom>
          <a:noFill/>
        </p:spPr>
        <p:txBody>
          <a:bodyPr wrap="square">
            <a:spAutoFit/>
          </a:bodyPr>
          <a:lstStyle/>
          <a:p>
            <a:pPr marL="0" indent="0">
              <a:buNone/>
            </a:pPr>
            <a:r>
              <a:rPr lang="en-US" altLang="zh-CN" dirty="0">
                <a:uFillTx/>
              </a:rPr>
              <a:t>Since the hello world code is too fast to get intuitive sense</a:t>
            </a:r>
          </a:p>
          <a:p>
            <a:pPr marL="0" indent="0">
              <a:buNone/>
            </a:pPr>
            <a:endParaRPr lang="en-US" altLang="zh-CN" dirty="0"/>
          </a:p>
          <a:p>
            <a:pPr marL="0" indent="0">
              <a:buNone/>
            </a:pPr>
            <a:r>
              <a:rPr lang="en-US" altLang="zh-CN" dirty="0">
                <a:uFillTx/>
              </a:rPr>
              <a:t>Let’s  </a:t>
            </a:r>
            <a:r>
              <a:rPr lang="en-US" altLang="zh-CN" dirty="0"/>
              <a:t>study </a:t>
            </a:r>
            <a:r>
              <a:rPr lang="en-US" altLang="zh-CN" dirty="0">
                <a:uFillTx/>
              </a:rPr>
              <a:t>this proble</a:t>
            </a:r>
            <a:r>
              <a:rPr lang="en-US" altLang="zh-CN" dirty="0"/>
              <a:t>m</a:t>
            </a:r>
            <a:r>
              <a:rPr lang="en-US" altLang="zh-CN" dirty="0">
                <a:uFillTx/>
              </a:rPr>
              <a:t> with a more complex example</a:t>
            </a:r>
          </a:p>
        </p:txBody>
      </p:sp>
    </p:spTree>
    <p:extLst>
      <p:ext uri="{BB962C8B-B14F-4D97-AF65-F5344CB8AC3E}">
        <p14:creationId xmlns:p14="http://schemas.microsoft.com/office/powerpoint/2010/main" val="3380899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uFillTx/>
              </a:rPr>
              <a:t>Ex2: Pi with Monte Carlo</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lstStyle/>
              <a:p>
                <a:r>
                  <a:rPr lang="en-US" dirty="0"/>
                  <a:t>Pick random points </a:t>
                </a:r>
                <a14:m>
                  <m:oMath xmlns:m="http://schemas.openxmlformats.org/officeDocument/2006/math">
                    <m:r>
                      <a:rPr lang="en-US" i="1" dirty="0" smtClean="0">
                        <a:latin typeface="Cambria Math" panose="02040503050406030204" pitchFamily="18" charset="0"/>
                      </a:rPr>
                      <m:t>(</m:t>
                    </m:r>
                    <m:r>
                      <a:rPr lang="en-US" i="1" dirty="0" err="1" smtClean="0">
                        <a:latin typeface="Cambria Math" panose="02040503050406030204" pitchFamily="18" charset="0"/>
                      </a:rPr>
                      <m:t>𝑥</m:t>
                    </m:r>
                    <m:r>
                      <a:rPr lang="en-US" i="1" dirty="0" err="1" smtClean="0">
                        <a:latin typeface="Cambria Math" panose="02040503050406030204" pitchFamily="18" charset="0"/>
                      </a:rPr>
                      <m:t>,</m:t>
                    </m:r>
                    <m:r>
                      <a:rPr lang="en-US" i="1" dirty="0" err="1" smtClean="0">
                        <a:latin typeface="Cambria Math" panose="02040503050406030204" pitchFamily="18" charset="0"/>
                      </a:rPr>
                      <m:t>𝑦</m:t>
                    </m:r>
                    <m:r>
                      <a:rPr lang="en-US" i="1" dirty="0" smtClean="0">
                        <a:latin typeface="Cambria Math" panose="02040503050406030204" pitchFamily="18" charset="0"/>
                      </a:rPr>
                      <m:t>)</m:t>
                    </m:r>
                  </m:oMath>
                </a14:m>
                <a:r>
                  <a:rPr lang="en-US" dirty="0"/>
                  <a:t> within a box of </a:t>
                </a:r>
                <a14:m>
                  <m:oMath xmlns:m="http://schemas.openxmlformats.org/officeDocument/2006/math">
                    <m:r>
                      <a:rPr lang="en-US" b="0" i="1" smtClean="0">
                        <a:latin typeface="Cambria Math" panose="02040503050406030204" pitchFamily="18" charset="0"/>
                      </a:rPr>
                      <m:t>𝐿</m:t>
                    </m:r>
                    <m:r>
                      <a:rPr lang="en-US" b="0" i="1" smtClean="0">
                        <a:latin typeface="Cambria Math" panose="02040503050406030204" pitchFamily="18" charset="0"/>
                      </a:rPr>
                      <m:t>×</m:t>
                    </m:r>
                    <m:r>
                      <a:rPr lang="en-US" b="0" i="1" smtClean="0">
                        <a:latin typeface="Cambria Math" panose="02040503050406030204" pitchFamily="18" charset="0"/>
                      </a:rPr>
                      <m:t>𝐿</m:t>
                    </m:r>
                  </m:oMath>
                </a14:m>
                <a:endParaRPr lang="en-US" dirty="0"/>
              </a:p>
              <a:p>
                <a:r>
                  <a:rPr lang="en-US" dirty="0"/>
                  <a:t>The probability</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𝑦</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𝐿</m:t>
                              </m:r>
                            </m:e>
                            <m:sup>
                              <m:r>
                                <a:rPr lang="en-US" b="0" i="1" smtClean="0">
                                  <a:latin typeface="Cambria Math" panose="02040503050406030204" pitchFamily="18" charset="0"/>
                                </a:rPr>
                                <m:t>2</m:t>
                              </m:r>
                            </m:sup>
                          </m:sSup>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𝜋</m:t>
                          </m:r>
                        </m:num>
                        <m:den>
                          <m:r>
                            <a:rPr lang="en-US" b="0" i="1" smtClean="0">
                              <a:latin typeface="Cambria Math" panose="02040503050406030204" pitchFamily="18" charset="0"/>
                            </a:rPr>
                            <m:t>4</m:t>
                          </m:r>
                        </m:den>
                      </m:f>
                    </m:oMath>
                  </m:oMathPara>
                </a14:m>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rotWithShape="0">
                <a:blip r:embed="rId2"/>
                <a:stretch>
                  <a:fillRect l="-142" t="-942"/>
                </a:stretch>
              </a:blipFill>
            </p:spPr>
            <p:txBody>
              <a:bodyPr/>
              <a:lstStyle/>
              <a:p>
                <a:r>
                  <a:rPr 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6860B4B5-62ED-4CD5-9B88-14C142A378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8608" y="1072534"/>
            <a:ext cx="3810000" cy="49244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B94B5124-A6EA-459F-B20A-75DFD48660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3000" y="1166812"/>
            <a:ext cx="3810000" cy="452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236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23236"/>
          </a:xfrm>
        </p:spPr>
        <p:txBody>
          <a:bodyPr/>
          <a:lstStyle/>
          <a:p>
            <a:r>
              <a:rPr lang="en-US" dirty="0"/>
              <a:t>Ex2: Pi with Monte Carlo</a:t>
            </a:r>
            <a:endParaRPr lang="en-US" dirty="0">
              <a:uFillTx/>
            </a:endParaRPr>
          </a:p>
        </p:txBody>
      </p:sp>
      <p:sp>
        <p:nvSpPr>
          <p:cNvPr id="12" name="Text Placeholder 11"/>
          <p:cNvSpPr>
            <a:spLocks noGrp="1"/>
          </p:cNvSpPr>
          <p:nvPr>
            <p:ph type="body" idx="1"/>
          </p:nvPr>
        </p:nvSpPr>
        <p:spPr/>
        <p:txBody>
          <a:bodyPr/>
          <a:lstStyle/>
          <a:p>
            <a:pPr algn="ctr"/>
            <a:r>
              <a:rPr lang="en-US" dirty="0">
                <a:uFillTx/>
              </a:rPr>
              <a:t>Master</a:t>
            </a:r>
          </a:p>
        </p:txBody>
      </p:sp>
      <p:graphicFrame>
        <p:nvGraphicFramePr>
          <p:cNvPr id="20" name="Content Placeholder 19"/>
          <p:cNvGraphicFramePr>
            <a:graphicFrameLocks noGrp="1"/>
          </p:cNvGraphicFramePr>
          <p:nvPr>
            <p:ph sz="half" idx="2"/>
          </p:nvPr>
        </p:nvGraphicFramePr>
        <p:xfrm>
          <a:off x="1103313" y="2514600"/>
          <a:ext cx="4395787" cy="3741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 Placeholder 12"/>
          <p:cNvSpPr>
            <a:spLocks noGrp="1"/>
          </p:cNvSpPr>
          <p:nvPr>
            <p:ph type="body" sz="quarter" idx="3"/>
          </p:nvPr>
        </p:nvSpPr>
        <p:spPr/>
        <p:txBody>
          <a:bodyPr/>
          <a:lstStyle/>
          <a:p>
            <a:pPr algn="ctr"/>
            <a:r>
              <a:rPr lang="en-US" dirty="0">
                <a:uFillTx/>
              </a:rPr>
              <a:t>Slaves</a:t>
            </a:r>
          </a:p>
        </p:txBody>
      </p:sp>
      <p:graphicFrame>
        <p:nvGraphicFramePr>
          <p:cNvPr id="18" name="Content Placeholder 17"/>
          <p:cNvGraphicFramePr>
            <a:graphicFrameLocks noGrp="1"/>
          </p:cNvGraphicFramePr>
          <p:nvPr>
            <p:ph sz="quarter" idx="4"/>
            <p:extLst>
              <p:ext uri="{D42A27DB-BD31-4B8C-83A1-F6EECF244321}">
                <p14:modId xmlns:p14="http://schemas.microsoft.com/office/powerpoint/2010/main" val="4283754329"/>
              </p:ext>
            </p:extLst>
          </p:nvPr>
        </p:nvGraphicFramePr>
        <p:xfrm>
          <a:off x="5654675" y="2514600"/>
          <a:ext cx="4395788" cy="37417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22" name="Straight Arrow Connector 21"/>
          <p:cNvCxnSpPr/>
          <p:nvPr/>
        </p:nvCxnSpPr>
        <p:spPr>
          <a:xfrm flipV="1">
            <a:off x="5283788" y="3508772"/>
            <a:ext cx="883349" cy="403423"/>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p:cNvCxnSpPr>
          <p:nvPr/>
        </p:nvCxnSpPr>
        <p:spPr>
          <a:xfrm flipH="1">
            <a:off x="4553339" y="5638800"/>
            <a:ext cx="2081045" cy="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a:spLocks/>
          </p:cNvSpPr>
          <p:nvPr/>
        </p:nvSpPr>
        <p:spPr>
          <a:xfrm>
            <a:off x="4683867" y="2841128"/>
            <a:ext cx="1329210" cy="307777"/>
          </a:xfrm>
          <a:prstGeom prst="rect">
            <a:avLst/>
          </a:prstGeom>
          <a:noFill/>
        </p:spPr>
        <p:txBody>
          <a:bodyPr wrap="none" rtlCol="0">
            <a:spAutoFit/>
          </a:bodyPr>
          <a:lstStyle/>
          <a:p>
            <a:r>
              <a:rPr lang="en-US" sz="1400" dirty="0"/>
              <a:t>Double Array</a:t>
            </a:r>
          </a:p>
        </p:txBody>
      </p:sp>
      <p:sp>
        <p:nvSpPr>
          <p:cNvPr id="31" name="TextBox 30"/>
          <p:cNvSpPr txBox="1">
            <a:spLocks/>
          </p:cNvSpPr>
          <p:nvPr/>
        </p:nvSpPr>
        <p:spPr>
          <a:xfrm>
            <a:off x="4831653" y="5638801"/>
            <a:ext cx="803425" cy="307777"/>
          </a:xfrm>
          <a:prstGeom prst="rect">
            <a:avLst/>
          </a:prstGeom>
          <a:noFill/>
        </p:spPr>
        <p:txBody>
          <a:bodyPr wrap="none" rtlCol="0">
            <a:spAutoFit/>
          </a:bodyPr>
          <a:lstStyle/>
          <a:p>
            <a:r>
              <a:rPr lang="en-US" sz="1400" dirty="0"/>
              <a:t>Integer</a:t>
            </a:r>
          </a:p>
        </p:txBody>
      </p:sp>
      <p:sp>
        <p:nvSpPr>
          <p:cNvPr id="14" name="文本框 13">
            <a:extLst>
              <a:ext uri="{FF2B5EF4-FFF2-40B4-BE49-F238E27FC236}">
                <a16:creationId xmlns:a16="http://schemas.microsoft.com/office/drawing/2014/main" id="{BC01432F-F579-4DD2-A89F-B8DB34785600}"/>
              </a:ext>
            </a:extLst>
          </p:cNvPr>
          <p:cNvSpPr txBox="1"/>
          <p:nvPr/>
        </p:nvSpPr>
        <p:spPr>
          <a:xfrm>
            <a:off x="740229" y="1130724"/>
            <a:ext cx="6096000" cy="369332"/>
          </a:xfrm>
          <a:prstGeom prst="rect">
            <a:avLst/>
          </a:prstGeom>
          <a:noFill/>
        </p:spPr>
        <p:txBody>
          <a:bodyPr wrap="square">
            <a:spAutoFit/>
          </a:bodyPr>
          <a:lstStyle/>
          <a:p>
            <a:r>
              <a:rPr lang="en-US" altLang="zh-CN" sz="1800" dirty="0"/>
              <a:t>A possible model for parallel</a:t>
            </a:r>
            <a:r>
              <a:rPr lang="en-US" altLang="zh-CN" dirty="0"/>
              <a:t>ism</a:t>
            </a:r>
            <a:r>
              <a:rPr lang="en-US" altLang="zh-CN" sz="1800" dirty="0"/>
              <a:t>:</a:t>
            </a:r>
            <a:endParaRPr lang="zh-CN" altLang="en-US" dirty="0"/>
          </a:p>
        </p:txBody>
      </p:sp>
    </p:spTree>
    <p:extLst>
      <p:ext uri="{BB962C8B-B14F-4D97-AF65-F5344CB8AC3E}">
        <p14:creationId xmlns:p14="http://schemas.microsoft.com/office/powerpoint/2010/main" val="1949233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30D4E7C1-7A1D-4398-B361-C7E659AD42E6}"/>
              </a:ext>
            </a:extLst>
          </p:cNvPr>
          <p:cNvGrpSpPr/>
          <p:nvPr/>
        </p:nvGrpSpPr>
        <p:grpSpPr>
          <a:xfrm>
            <a:off x="2299385" y="939754"/>
            <a:ext cx="2019743" cy="1009871"/>
            <a:chOff x="1188021" y="178199"/>
            <a:chExt cx="2019743" cy="1009871"/>
          </a:xfrm>
        </p:grpSpPr>
        <p:sp>
          <p:nvSpPr>
            <p:cNvPr id="11" name="矩形: 圆角 10">
              <a:extLst>
                <a:ext uri="{FF2B5EF4-FFF2-40B4-BE49-F238E27FC236}">
                  <a16:creationId xmlns:a16="http://schemas.microsoft.com/office/drawing/2014/main" id="{466A33C4-B324-42A3-BCFE-C5CDB197BA48}"/>
                </a:ext>
              </a:extLst>
            </p:cNvPr>
            <p:cNvSpPr/>
            <p:nvPr/>
          </p:nvSpPr>
          <p:spPr>
            <a:xfrm>
              <a:off x="1188021" y="178199"/>
              <a:ext cx="2019743" cy="1009871"/>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矩形: 圆角 4">
              <a:extLst>
                <a:ext uri="{FF2B5EF4-FFF2-40B4-BE49-F238E27FC236}">
                  <a16:creationId xmlns:a16="http://schemas.microsoft.com/office/drawing/2014/main" id="{CE997F1F-15F0-4D36-B749-3E68FE4D5294}"/>
                </a:ext>
              </a:extLst>
            </p:cNvPr>
            <p:cNvSpPr txBox="1"/>
            <p:nvPr/>
          </p:nvSpPr>
          <p:spPr>
            <a:xfrm>
              <a:off x="1237319" y="227497"/>
              <a:ext cx="1921147" cy="9112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altLang="zh-CN" sz="1700" kern="1200" dirty="0"/>
                <a:t>Wait for some one to submit</a:t>
              </a:r>
              <a:endParaRPr lang="en-US" sz="1700" kern="1200" dirty="0"/>
            </a:p>
          </p:txBody>
        </p:sp>
      </p:grpSp>
      <p:grpSp>
        <p:nvGrpSpPr>
          <p:cNvPr id="13" name="组合 12">
            <a:extLst>
              <a:ext uri="{FF2B5EF4-FFF2-40B4-BE49-F238E27FC236}">
                <a16:creationId xmlns:a16="http://schemas.microsoft.com/office/drawing/2014/main" id="{14AEEB65-243D-4888-A7B0-04D831329CD4}"/>
              </a:ext>
            </a:extLst>
          </p:cNvPr>
          <p:cNvGrpSpPr/>
          <p:nvPr/>
        </p:nvGrpSpPr>
        <p:grpSpPr>
          <a:xfrm>
            <a:off x="734952" y="2493773"/>
            <a:ext cx="2019743" cy="1009871"/>
            <a:chOff x="1188021" y="178199"/>
            <a:chExt cx="2019743" cy="1009871"/>
          </a:xfrm>
        </p:grpSpPr>
        <p:sp>
          <p:nvSpPr>
            <p:cNvPr id="14" name="矩形: 圆角 13">
              <a:extLst>
                <a:ext uri="{FF2B5EF4-FFF2-40B4-BE49-F238E27FC236}">
                  <a16:creationId xmlns:a16="http://schemas.microsoft.com/office/drawing/2014/main" id="{CBA671CA-FEC5-4C63-BB78-75B8CE4CEFF1}"/>
                </a:ext>
              </a:extLst>
            </p:cNvPr>
            <p:cNvSpPr/>
            <p:nvPr/>
          </p:nvSpPr>
          <p:spPr>
            <a:xfrm>
              <a:off x="1188021" y="178199"/>
              <a:ext cx="2019743" cy="1009871"/>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矩形: 圆角 4">
              <a:extLst>
                <a:ext uri="{FF2B5EF4-FFF2-40B4-BE49-F238E27FC236}">
                  <a16:creationId xmlns:a16="http://schemas.microsoft.com/office/drawing/2014/main" id="{469C9995-00AF-4FE4-A994-04D7A697341A}"/>
                </a:ext>
              </a:extLst>
            </p:cNvPr>
            <p:cNvSpPr txBox="1"/>
            <p:nvPr/>
          </p:nvSpPr>
          <p:spPr>
            <a:xfrm>
              <a:off x="1237319" y="227497"/>
              <a:ext cx="1921147" cy="9112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dirty="0"/>
                <a:t>Next step</a:t>
              </a:r>
              <a:endParaRPr lang="en-US" sz="1700" kern="1200" dirty="0"/>
            </a:p>
          </p:txBody>
        </p:sp>
      </p:grpSp>
      <p:grpSp>
        <p:nvGrpSpPr>
          <p:cNvPr id="16" name="组合 15">
            <a:extLst>
              <a:ext uri="{FF2B5EF4-FFF2-40B4-BE49-F238E27FC236}">
                <a16:creationId xmlns:a16="http://schemas.microsoft.com/office/drawing/2014/main" id="{85F40E63-3A97-41A3-8BC7-8801DD9DCBBB}"/>
              </a:ext>
            </a:extLst>
          </p:cNvPr>
          <p:cNvGrpSpPr/>
          <p:nvPr/>
        </p:nvGrpSpPr>
        <p:grpSpPr>
          <a:xfrm>
            <a:off x="3751850" y="2419129"/>
            <a:ext cx="2019743" cy="1009871"/>
            <a:chOff x="1188021" y="178199"/>
            <a:chExt cx="2019743" cy="1009871"/>
          </a:xfrm>
        </p:grpSpPr>
        <p:sp>
          <p:nvSpPr>
            <p:cNvPr id="17" name="矩形: 圆角 16">
              <a:extLst>
                <a:ext uri="{FF2B5EF4-FFF2-40B4-BE49-F238E27FC236}">
                  <a16:creationId xmlns:a16="http://schemas.microsoft.com/office/drawing/2014/main" id="{FE1793A9-9123-47E4-9715-F9319C8AEEAA}"/>
                </a:ext>
              </a:extLst>
            </p:cNvPr>
            <p:cNvSpPr/>
            <p:nvPr/>
          </p:nvSpPr>
          <p:spPr>
            <a:xfrm>
              <a:off x="1188021" y="178199"/>
              <a:ext cx="2019743" cy="1009871"/>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矩形: 圆角 4">
              <a:extLst>
                <a:ext uri="{FF2B5EF4-FFF2-40B4-BE49-F238E27FC236}">
                  <a16:creationId xmlns:a16="http://schemas.microsoft.com/office/drawing/2014/main" id="{E6E85074-FD69-4723-B5E2-123936EE1785}"/>
                </a:ext>
              </a:extLst>
            </p:cNvPr>
            <p:cNvSpPr txBox="1"/>
            <p:nvPr/>
          </p:nvSpPr>
          <p:spPr>
            <a:xfrm>
              <a:off x="1237319" y="227497"/>
              <a:ext cx="1921147" cy="9112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altLang="zh-CN" sz="1700" kern="1200" dirty="0"/>
                <a:t>Record the result</a:t>
              </a:r>
              <a:endParaRPr lang="en-US" sz="1700" kern="1200" dirty="0"/>
            </a:p>
          </p:txBody>
        </p:sp>
      </p:grpSp>
      <p:grpSp>
        <p:nvGrpSpPr>
          <p:cNvPr id="19" name="组合 18">
            <a:extLst>
              <a:ext uri="{FF2B5EF4-FFF2-40B4-BE49-F238E27FC236}">
                <a16:creationId xmlns:a16="http://schemas.microsoft.com/office/drawing/2014/main" id="{CB08AF89-7221-4D79-8F88-172EAEC00C27}"/>
              </a:ext>
            </a:extLst>
          </p:cNvPr>
          <p:cNvGrpSpPr/>
          <p:nvPr/>
        </p:nvGrpSpPr>
        <p:grpSpPr>
          <a:xfrm>
            <a:off x="1652462" y="4203302"/>
            <a:ext cx="3547800" cy="1009871"/>
            <a:chOff x="1188021" y="178199"/>
            <a:chExt cx="2019743" cy="1009871"/>
          </a:xfrm>
        </p:grpSpPr>
        <p:sp>
          <p:nvSpPr>
            <p:cNvPr id="20" name="矩形: 圆角 19">
              <a:extLst>
                <a:ext uri="{FF2B5EF4-FFF2-40B4-BE49-F238E27FC236}">
                  <a16:creationId xmlns:a16="http://schemas.microsoft.com/office/drawing/2014/main" id="{416A6D71-7E71-4BE3-95F9-A4958B70CF6B}"/>
                </a:ext>
              </a:extLst>
            </p:cNvPr>
            <p:cNvSpPr/>
            <p:nvPr/>
          </p:nvSpPr>
          <p:spPr>
            <a:xfrm>
              <a:off x="1188021" y="178199"/>
              <a:ext cx="2019743" cy="1009871"/>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矩形: 圆角 4">
              <a:extLst>
                <a:ext uri="{FF2B5EF4-FFF2-40B4-BE49-F238E27FC236}">
                  <a16:creationId xmlns:a16="http://schemas.microsoft.com/office/drawing/2014/main" id="{3ABB23DA-8799-4B97-964E-C4E6730FAF57}"/>
                </a:ext>
              </a:extLst>
            </p:cNvPr>
            <p:cNvSpPr txBox="1"/>
            <p:nvPr/>
          </p:nvSpPr>
          <p:spPr>
            <a:xfrm>
              <a:off x="1237319" y="227497"/>
              <a:ext cx="1921147" cy="9112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Generate a groups of positions and send back</a:t>
              </a:r>
            </a:p>
          </p:txBody>
        </p:sp>
      </p:grpSp>
      <p:grpSp>
        <p:nvGrpSpPr>
          <p:cNvPr id="22" name="组合 21">
            <a:extLst>
              <a:ext uri="{FF2B5EF4-FFF2-40B4-BE49-F238E27FC236}">
                <a16:creationId xmlns:a16="http://schemas.microsoft.com/office/drawing/2014/main" id="{BA09DE85-D42E-4B44-B428-1E2C3FD3FB60}"/>
              </a:ext>
            </a:extLst>
          </p:cNvPr>
          <p:cNvGrpSpPr/>
          <p:nvPr/>
        </p:nvGrpSpPr>
        <p:grpSpPr>
          <a:xfrm>
            <a:off x="2416490" y="5708023"/>
            <a:ext cx="2019743" cy="1009871"/>
            <a:chOff x="1188021" y="178199"/>
            <a:chExt cx="2019743" cy="1009871"/>
          </a:xfrm>
        </p:grpSpPr>
        <p:sp>
          <p:nvSpPr>
            <p:cNvPr id="23" name="矩形: 圆角 22">
              <a:extLst>
                <a:ext uri="{FF2B5EF4-FFF2-40B4-BE49-F238E27FC236}">
                  <a16:creationId xmlns:a16="http://schemas.microsoft.com/office/drawing/2014/main" id="{EA6B526E-519C-4BE9-874B-4462BC2B313A}"/>
                </a:ext>
              </a:extLst>
            </p:cNvPr>
            <p:cNvSpPr/>
            <p:nvPr/>
          </p:nvSpPr>
          <p:spPr>
            <a:xfrm>
              <a:off x="1188021" y="178199"/>
              <a:ext cx="2019743" cy="1009871"/>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矩形: 圆角 4">
              <a:extLst>
                <a:ext uri="{FF2B5EF4-FFF2-40B4-BE49-F238E27FC236}">
                  <a16:creationId xmlns:a16="http://schemas.microsoft.com/office/drawing/2014/main" id="{E9479A92-0F39-456B-A31C-8C76C66404F9}"/>
                </a:ext>
              </a:extLst>
            </p:cNvPr>
            <p:cNvSpPr txBox="1"/>
            <p:nvPr/>
          </p:nvSpPr>
          <p:spPr>
            <a:xfrm>
              <a:off x="1237319" y="227497"/>
              <a:ext cx="1921147" cy="9112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altLang="zh-CN" sz="1700" kern="1200" dirty="0"/>
                <a:t>Record the result</a:t>
              </a:r>
              <a:endParaRPr lang="en-US" sz="1700" kern="1200" dirty="0"/>
            </a:p>
          </p:txBody>
        </p:sp>
      </p:grpSp>
      <p:grpSp>
        <p:nvGrpSpPr>
          <p:cNvPr id="25" name="组合 24">
            <a:extLst>
              <a:ext uri="{FF2B5EF4-FFF2-40B4-BE49-F238E27FC236}">
                <a16:creationId xmlns:a16="http://schemas.microsoft.com/office/drawing/2014/main" id="{98DDCDD6-43A4-459E-A7F1-33E7FE14BA44}"/>
              </a:ext>
            </a:extLst>
          </p:cNvPr>
          <p:cNvGrpSpPr/>
          <p:nvPr/>
        </p:nvGrpSpPr>
        <p:grpSpPr>
          <a:xfrm>
            <a:off x="7700727" y="597957"/>
            <a:ext cx="2019743" cy="1009871"/>
            <a:chOff x="1188021" y="178199"/>
            <a:chExt cx="2019743" cy="1009871"/>
          </a:xfrm>
        </p:grpSpPr>
        <p:sp>
          <p:nvSpPr>
            <p:cNvPr id="26" name="矩形: 圆角 25">
              <a:extLst>
                <a:ext uri="{FF2B5EF4-FFF2-40B4-BE49-F238E27FC236}">
                  <a16:creationId xmlns:a16="http://schemas.microsoft.com/office/drawing/2014/main" id="{60B435F3-39AD-4FC4-B784-12DBD1E55436}"/>
                </a:ext>
              </a:extLst>
            </p:cNvPr>
            <p:cNvSpPr/>
            <p:nvPr/>
          </p:nvSpPr>
          <p:spPr>
            <a:xfrm>
              <a:off x="1188021" y="178199"/>
              <a:ext cx="2019743" cy="1009871"/>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矩形: 圆角 4">
              <a:extLst>
                <a:ext uri="{FF2B5EF4-FFF2-40B4-BE49-F238E27FC236}">
                  <a16:creationId xmlns:a16="http://schemas.microsoft.com/office/drawing/2014/main" id="{89BA560F-CD0D-46D2-8DC7-4FE30C1D0672}"/>
                </a:ext>
              </a:extLst>
            </p:cNvPr>
            <p:cNvSpPr txBox="1"/>
            <p:nvPr/>
          </p:nvSpPr>
          <p:spPr>
            <a:xfrm>
              <a:off x="1237319" y="227497"/>
              <a:ext cx="1921147" cy="9112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altLang="zh-CN" sz="1700" kern="1200" dirty="0"/>
                <a:t>Send a negative number </a:t>
              </a:r>
              <a:endParaRPr lang="en-US" sz="1700" kern="1200" dirty="0"/>
            </a:p>
          </p:txBody>
        </p:sp>
      </p:grpSp>
      <p:grpSp>
        <p:nvGrpSpPr>
          <p:cNvPr id="30" name="组合 29">
            <a:extLst>
              <a:ext uri="{FF2B5EF4-FFF2-40B4-BE49-F238E27FC236}">
                <a16:creationId xmlns:a16="http://schemas.microsoft.com/office/drawing/2014/main" id="{F237B5D7-DB10-4DB6-B99F-A368AC206C28}"/>
              </a:ext>
            </a:extLst>
          </p:cNvPr>
          <p:cNvGrpSpPr/>
          <p:nvPr/>
        </p:nvGrpSpPr>
        <p:grpSpPr>
          <a:xfrm>
            <a:off x="7700726" y="2215264"/>
            <a:ext cx="2019743" cy="1009871"/>
            <a:chOff x="1188021" y="178199"/>
            <a:chExt cx="2019743" cy="1009871"/>
          </a:xfrm>
        </p:grpSpPr>
        <p:sp>
          <p:nvSpPr>
            <p:cNvPr id="31" name="矩形: 圆角 30">
              <a:extLst>
                <a:ext uri="{FF2B5EF4-FFF2-40B4-BE49-F238E27FC236}">
                  <a16:creationId xmlns:a16="http://schemas.microsoft.com/office/drawing/2014/main" id="{382D87C8-8740-4EF3-B373-9269507D5AD0}"/>
                </a:ext>
              </a:extLst>
            </p:cNvPr>
            <p:cNvSpPr/>
            <p:nvPr/>
          </p:nvSpPr>
          <p:spPr>
            <a:xfrm>
              <a:off x="1188021" y="178199"/>
              <a:ext cx="2019743" cy="1009871"/>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矩形: 圆角 4">
              <a:extLst>
                <a:ext uri="{FF2B5EF4-FFF2-40B4-BE49-F238E27FC236}">
                  <a16:creationId xmlns:a16="http://schemas.microsoft.com/office/drawing/2014/main" id="{49763FA2-5671-4507-AE38-D3967ED62273}"/>
                </a:ext>
              </a:extLst>
            </p:cNvPr>
            <p:cNvSpPr txBox="1"/>
            <p:nvPr/>
          </p:nvSpPr>
          <p:spPr>
            <a:xfrm>
              <a:off x="1237319" y="227497"/>
              <a:ext cx="1921147" cy="9112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altLang="zh-CN" sz="1700" kern="1200" dirty="0"/>
                <a:t>Wait for positions</a:t>
              </a:r>
              <a:endParaRPr lang="en-US" sz="1700" kern="1200" dirty="0"/>
            </a:p>
          </p:txBody>
        </p:sp>
      </p:grpSp>
      <p:grpSp>
        <p:nvGrpSpPr>
          <p:cNvPr id="33" name="组合 32">
            <a:extLst>
              <a:ext uri="{FF2B5EF4-FFF2-40B4-BE49-F238E27FC236}">
                <a16:creationId xmlns:a16="http://schemas.microsoft.com/office/drawing/2014/main" id="{C9A5BC2C-BB15-49CE-88D9-FFF96E32C62D}"/>
              </a:ext>
            </a:extLst>
          </p:cNvPr>
          <p:cNvGrpSpPr/>
          <p:nvPr/>
        </p:nvGrpSpPr>
        <p:grpSpPr>
          <a:xfrm>
            <a:off x="7694044" y="3860564"/>
            <a:ext cx="2019743" cy="1009871"/>
            <a:chOff x="1188021" y="178199"/>
            <a:chExt cx="2019743" cy="1009871"/>
          </a:xfrm>
        </p:grpSpPr>
        <p:sp>
          <p:nvSpPr>
            <p:cNvPr id="34" name="矩形: 圆角 33">
              <a:extLst>
                <a:ext uri="{FF2B5EF4-FFF2-40B4-BE49-F238E27FC236}">
                  <a16:creationId xmlns:a16="http://schemas.microsoft.com/office/drawing/2014/main" id="{25E1A9FB-AE8C-4EA9-9F24-A231E21BB8AF}"/>
                </a:ext>
              </a:extLst>
            </p:cNvPr>
            <p:cNvSpPr/>
            <p:nvPr/>
          </p:nvSpPr>
          <p:spPr>
            <a:xfrm>
              <a:off x="1188021" y="178199"/>
              <a:ext cx="2019743" cy="1009871"/>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矩形: 圆角 4">
              <a:extLst>
                <a:ext uri="{FF2B5EF4-FFF2-40B4-BE49-F238E27FC236}">
                  <a16:creationId xmlns:a16="http://schemas.microsoft.com/office/drawing/2014/main" id="{766D46E3-06B8-4813-9ECD-5D42EF401FF9}"/>
                </a:ext>
              </a:extLst>
            </p:cNvPr>
            <p:cNvSpPr txBox="1"/>
            <p:nvPr/>
          </p:nvSpPr>
          <p:spPr>
            <a:xfrm>
              <a:off x="1237319" y="227497"/>
              <a:ext cx="1921147" cy="9112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altLang="zh-CN" sz="1700" kern="1200" dirty="0"/>
                <a:t>Check and record</a:t>
              </a:r>
              <a:endParaRPr lang="en-US" sz="1700" kern="1200" dirty="0"/>
            </a:p>
          </p:txBody>
        </p:sp>
      </p:grpSp>
      <p:grpSp>
        <p:nvGrpSpPr>
          <p:cNvPr id="36" name="组合 35">
            <a:extLst>
              <a:ext uri="{FF2B5EF4-FFF2-40B4-BE49-F238E27FC236}">
                <a16:creationId xmlns:a16="http://schemas.microsoft.com/office/drawing/2014/main" id="{27C0151A-1EF2-47AC-ADA1-D19E5C673745}"/>
              </a:ext>
            </a:extLst>
          </p:cNvPr>
          <p:cNvGrpSpPr/>
          <p:nvPr/>
        </p:nvGrpSpPr>
        <p:grpSpPr>
          <a:xfrm>
            <a:off x="7701591" y="5487198"/>
            <a:ext cx="2019743" cy="1009871"/>
            <a:chOff x="1188021" y="178199"/>
            <a:chExt cx="2019743" cy="1009871"/>
          </a:xfrm>
        </p:grpSpPr>
        <p:sp>
          <p:nvSpPr>
            <p:cNvPr id="37" name="矩形: 圆角 36">
              <a:extLst>
                <a:ext uri="{FF2B5EF4-FFF2-40B4-BE49-F238E27FC236}">
                  <a16:creationId xmlns:a16="http://schemas.microsoft.com/office/drawing/2014/main" id="{6A9450D2-75DC-4C25-89C5-28E344C9AF48}"/>
                </a:ext>
              </a:extLst>
            </p:cNvPr>
            <p:cNvSpPr/>
            <p:nvPr/>
          </p:nvSpPr>
          <p:spPr>
            <a:xfrm>
              <a:off x="1188021" y="178199"/>
              <a:ext cx="2019743" cy="1009871"/>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矩形: 圆角 4">
              <a:extLst>
                <a:ext uri="{FF2B5EF4-FFF2-40B4-BE49-F238E27FC236}">
                  <a16:creationId xmlns:a16="http://schemas.microsoft.com/office/drawing/2014/main" id="{48F0AE14-6007-4D06-AE5E-9D229DBC90BC}"/>
                </a:ext>
              </a:extLst>
            </p:cNvPr>
            <p:cNvSpPr txBox="1"/>
            <p:nvPr/>
          </p:nvSpPr>
          <p:spPr>
            <a:xfrm>
              <a:off x="1237319" y="227497"/>
              <a:ext cx="1921147" cy="9112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altLang="zh-CN" sz="1700" kern="1200" dirty="0"/>
                <a:t>Send back the result</a:t>
              </a:r>
              <a:endParaRPr lang="en-US" sz="1700" kern="1200" dirty="0"/>
            </a:p>
          </p:txBody>
        </p:sp>
      </p:grpSp>
      <p:sp>
        <p:nvSpPr>
          <p:cNvPr id="39" name="Text Placeholder 11">
            <a:extLst>
              <a:ext uri="{FF2B5EF4-FFF2-40B4-BE49-F238E27FC236}">
                <a16:creationId xmlns:a16="http://schemas.microsoft.com/office/drawing/2014/main" id="{5717FE58-AD6A-4F6A-A654-CDCC1E98A29E}"/>
              </a:ext>
            </a:extLst>
          </p:cNvPr>
          <p:cNvSpPr>
            <a:spLocks noGrp="1"/>
          </p:cNvSpPr>
          <p:nvPr>
            <p:ph type="body" idx="1"/>
          </p:nvPr>
        </p:nvSpPr>
        <p:spPr>
          <a:xfrm>
            <a:off x="1228192" y="189404"/>
            <a:ext cx="4396338" cy="576262"/>
          </a:xfrm>
        </p:spPr>
        <p:txBody>
          <a:bodyPr/>
          <a:lstStyle/>
          <a:p>
            <a:pPr algn="ctr"/>
            <a:r>
              <a:rPr lang="en-US" dirty="0">
                <a:uFillTx/>
              </a:rPr>
              <a:t>Master</a:t>
            </a:r>
          </a:p>
        </p:txBody>
      </p:sp>
      <p:sp>
        <p:nvSpPr>
          <p:cNvPr id="41" name="Text Placeholder 12">
            <a:extLst>
              <a:ext uri="{FF2B5EF4-FFF2-40B4-BE49-F238E27FC236}">
                <a16:creationId xmlns:a16="http://schemas.microsoft.com/office/drawing/2014/main" id="{B836CAEB-D7A9-4E59-9494-AE711088488D}"/>
              </a:ext>
            </a:extLst>
          </p:cNvPr>
          <p:cNvSpPr>
            <a:spLocks noGrp="1"/>
          </p:cNvSpPr>
          <p:nvPr>
            <p:ph type="body" sz="quarter" idx="3"/>
          </p:nvPr>
        </p:nvSpPr>
        <p:spPr>
          <a:xfrm>
            <a:off x="6419605" y="-74276"/>
            <a:ext cx="4396339" cy="576262"/>
          </a:xfrm>
        </p:spPr>
        <p:txBody>
          <a:bodyPr/>
          <a:lstStyle/>
          <a:p>
            <a:pPr algn="ctr"/>
            <a:r>
              <a:rPr lang="en-US" dirty="0">
                <a:uFillTx/>
              </a:rPr>
              <a:t>Slaves</a:t>
            </a:r>
          </a:p>
        </p:txBody>
      </p:sp>
      <p:cxnSp>
        <p:nvCxnSpPr>
          <p:cNvPr id="45" name="直接箭头连接符 44">
            <a:extLst>
              <a:ext uri="{FF2B5EF4-FFF2-40B4-BE49-F238E27FC236}">
                <a16:creationId xmlns:a16="http://schemas.microsoft.com/office/drawing/2014/main" id="{4247A5A3-7236-49CF-AE7B-CDD7CFCBAA0A}"/>
              </a:ext>
            </a:extLst>
          </p:cNvPr>
          <p:cNvCxnSpPr>
            <a:cxnSpLocks/>
            <a:stCxn id="11" idx="2"/>
            <a:endCxn id="14" idx="0"/>
          </p:cNvCxnSpPr>
          <p:nvPr/>
        </p:nvCxnSpPr>
        <p:spPr>
          <a:xfrm flipH="1">
            <a:off x="1744824" y="1949625"/>
            <a:ext cx="1564433" cy="5441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直接箭头连接符 47">
            <a:extLst>
              <a:ext uri="{FF2B5EF4-FFF2-40B4-BE49-F238E27FC236}">
                <a16:creationId xmlns:a16="http://schemas.microsoft.com/office/drawing/2014/main" id="{5DE4CB6B-76AF-42FE-A26F-F8C8D82E7D87}"/>
              </a:ext>
            </a:extLst>
          </p:cNvPr>
          <p:cNvCxnSpPr>
            <a:cxnSpLocks/>
            <a:stCxn id="11" idx="2"/>
            <a:endCxn id="17" idx="0"/>
          </p:cNvCxnSpPr>
          <p:nvPr/>
        </p:nvCxnSpPr>
        <p:spPr>
          <a:xfrm>
            <a:off x="3309257" y="1949625"/>
            <a:ext cx="1452465" cy="4695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直接箭头连接符 50">
            <a:extLst>
              <a:ext uri="{FF2B5EF4-FFF2-40B4-BE49-F238E27FC236}">
                <a16:creationId xmlns:a16="http://schemas.microsoft.com/office/drawing/2014/main" id="{58C96342-5EC5-489B-ABA5-EFC590DEEBB5}"/>
              </a:ext>
            </a:extLst>
          </p:cNvPr>
          <p:cNvCxnSpPr>
            <a:cxnSpLocks/>
            <a:stCxn id="14" idx="2"/>
            <a:endCxn id="21" idx="0"/>
          </p:cNvCxnSpPr>
          <p:nvPr/>
        </p:nvCxnSpPr>
        <p:spPr>
          <a:xfrm>
            <a:off x="1744824" y="3503644"/>
            <a:ext cx="1681538" cy="7489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直接箭头连接符 53">
            <a:extLst>
              <a:ext uri="{FF2B5EF4-FFF2-40B4-BE49-F238E27FC236}">
                <a16:creationId xmlns:a16="http://schemas.microsoft.com/office/drawing/2014/main" id="{2CBD7012-8D1E-46B1-91A7-D57E6762072E}"/>
              </a:ext>
            </a:extLst>
          </p:cNvPr>
          <p:cNvCxnSpPr>
            <a:cxnSpLocks/>
            <a:stCxn id="17" idx="2"/>
            <a:endCxn id="21" idx="0"/>
          </p:cNvCxnSpPr>
          <p:nvPr/>
        </p:nvCxnSpPr>
        <p:spPr>
          <a:xfrm flipH="1">
            <a:off x="3426362" y="3429000"/>
            <a:ext cx="1335360" cy="823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直接箭头连接符 56">
            <a:extLst>
              <a:ext uri="{FF2B5EF4-FFF2-40B4-BE49-F238E27FC236}">
                <a16:creationId xmlns:a16="http://schemas.microsoft.com/office/drawing/2014/main" id="{08C57564-F26F-4D89-8124-3C99DB7813C7}"/>
              </a:ext>
            </a:extLst>
          </p:cNvPr>
          <p:cNvCxnSpPr>
            <a:cxnSpLocks/>
            <a:stCxn id="20" idx="2"/>
            <a:endCxn id="23" idx="0"/>
          </p:cNvCxnSpPr>
          <p:nvPr/>
        </p:nvCxnSpPr>
        <p:spPr>
          <a:xfrm>
            <a:off x="3426362" y="5213173"/>
            <a:ext cx="0" cy="4948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直接箭头连接符 59">
            <a:extLst>
              <a:ext uri="{FF2B5EF4-FFF2-40B4-BE49-F238E27FC236}">
                <a16:creationId xmlns:a16="http://schemas.microsoft.com/office/drawing/2014/main" id="{5878C9F6-037D-4843-AF58-C38B3F61DD43}"/>
              </a:ext>
            </a:extLst>
          </p:cNvPr>
          <p:cNvCxnSpPr>
            <a:cxnSpLocks/>
            <a:stCxn id="20" idx="3"/>
            <a:endCxn id="31" idx="1"/>
          </p:cNvCxnSpPr>
          <p:nvPr/>
        </p:nvCxnSpPr>
        <p:spPr>
          <a:xfrm flipV="1">
            <a:off x="5200262" y="2720200"/>
            <a:ext cx="2500464" cy="19880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直接箭头连接符 63">
            <a:extLst>
              <a:ext uri="{FF2B5EF4-FFF2-40B4-BE49-F238E27FC236}">
                <a16:creationId xmlns:a16="http://schemas.microsoft.com/office/drawing/2014/main" id="{0DE48A0B-C527-410F-A5C4-66219E38DD8C}"/>
              </a:ext>
            </a:extLst>
          </p:cNvPr>
          <p:cNvCxnSpPr>
            <a:cxnSpLocks/>
            <a:stCxn id="26" idx="1"/>
            <a:endCxn id="11" idx="3"/>
          </p:cNvCxnSpPr>
          <p:nvPr/>
        </p:nvCxnSpPr>
        <p:spPr>
          <a:xfrm flipH="1">
            <a:off x="4319128" y="1102893"/>
            <a:ext cx="3381599" cy="3417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直接箭头连接符 66">
            <a:extLst>
              <a:ext uri="{FF2B5EF4-FFF2-40B4-BE49-F238E27FC236}">
                <a16:creationId xmlns:a16="http://schemas.microsoft.com/office/drawing/2014/main" id="{1B3E82F3-0D19-4641-90B5-23AA28CD34F0}"/>
              </a:ext>
            </a:extLst>
          </p:cNvPr>
          <p:cNvCxnSpPr>
            <a:cxnSpLocks/>
            <a:stCxn id="26" idx="2"/>
            <a:endCxn id="31" idx="0"/>
          </p:cNvCxnSpPr>
          <p:nvPr/>
        </p:nvCxnSpPr>
        <p:spPr>
          <a:xfrm flipH="1">
            <a:off x="8710598" y="1607828"/>
            <a:ext cx="1" cy="6074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直接箭头连接符 69">
            <a:extLst>
              <a:ext uri="{FF2B5EF4-FFF2-40B4-BE49-F238E27FC236}">
                <a16:creationId xmlns:a16="http://schemas.microsoft.com/office/drawing/2014/main" id="{CDD5EB17-3C54-49EF-94B1-9466B21C576D}"/>
              </a:ext>
            </a:extLst>
          </p:cNvPr>
          <p:cNvCxnSpPr>
            <a:cxnSpLocks/>
            <a:stCxn id="31" idx="2"/>
            <a:endCxn id="34" idx="0"/>
          </p:cNvCxnSpPr>
          <p:nvPr/>
        </p:nvCxnSpPr>
        <p:spPr>
          <a:xfrm flipH="1">
            <a:off x="8703916" y="3225135"/>
            <a:ext cx="6682" cy="6354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直接箭头连接符 72">
            <a:extLst>
              <a:ext uri="{FF2B5EF4-FFF2-40B4-BE49-F238E27FC236}">
                <a16:creationId xmlns:a16="http://schemas.microsoft.com/office/drawing/2014/main" id="{0840C142-6295-46E6-AF06-1324DEC5CB30}"/>
              </a:ext>
            </a:extLst>
          </p:cNvPr>
          <p:cNvCxnSpPr>
            <a:cxnSpLocks/>
            <a:stCxn id="34" idx="2"/>
          </p:cNvCxnSpPr>
          <p:nvPr/>
        </p:nvCxnSpPr>
        <p:spPr>
          <a:xfrm flipV="1">
            <a:off x="8703916" y="4012965"/>
            <a:ext cx="152400" cy="8574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直接箭头连接符 74">
            <a:extLst>
              <a:ext uri="{FF2B5EF4-FFF2-40B4-BE49-F238E27FC236}">
                <a16:creationId xmlns:a16="http://schemas.microsoft.com/office/drawing/2014/main" id="{628B5C74-7A0F-4CA0-82DD-9DCEE13AE16A}"/>
              </a:ext>
            </a:extLst>
          </p:cNvPr>
          <p:cNvCxnSpPr>
            <a:cxnSpLocks/>
            <a:stCxn id="34" idx="2"/>
            <a:endCxn id="37" idx="0"/>
          </p:cNvCxnSpPr>
          <p:nvPr/>
        </p:nvCxnSpPr>
        <p:spPr>
          <a:xfrm>
            <a:off x="8703916" y="4870435"/>
            <a:ext cx="7547" cy="6167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连接符: 肘形 78">
            <a:extLst>
              <a:ext uri="{FF2B5EF4-FFF2-40B4-BE49-F238E27FC236}">
                <a16:creationId xmlns:a16="http://schemas.microsoft.com/office/drawing/2014/main" id="{06AFEDF7-58DD-4F13-B507-ADA28D470187}"/>
              </a:ext>
            </a:extLst>
          </p:cNvPr>
          <p:cNvCxnSpPr>
            <a:cxnSpLocks/>
            <a:stCxn id="37" idx="1"/>
            <a:endCxn id="11" idx="3"/>
          </p:cNvCxnSpPr>
          <p:nvPr/>
        </p:nvCxnSpPr>
        <p:spPr>
          <a:xfrm rot="10800000">
            <a:off x="4319129" y="1444690"/>
            <a:ext cx="3382463" cy="4547444"/>
          </a:xfrm>
          <a:prstGeom prst="bentConnector3">
            <a:avLst>
              <a:gd name="adj1" fmla="val 34368"/>
            </a:avLst>
          </a:prstGeom>
          <a:ln>
            <a:tailEnd type="triangle"/>
          </a:ln>
        </p:spPr>
        <p:style>
          <a:lnRef idx="1">
            <a:schemeClr val="accent1"/>
          </a:lnRef>
          <a:fillRef idx="0">
            <a:schemeClr val="accent1"/>
          </a:fillRef>
          <a:effectRef idx="0">
            <a:schemeClr val="accent1"/>
          </a:effectRef>
          <a:fontRef idx="minor">
            <a:schemeClr val="tx1"/>
          </a:fontRef>
        </p:style>
      </p:cxnSp>
      <p:sp>
        <p:nvSpPr>
          <p:cNvPr id="85" name="文本框 84">
            <a:extLst>
              <a:ext uri="{FF2B5EF4-FFF2-40B4-BE49-F238E27FC236}">
                <a16:creationId xmlns:a16="http://schemas.microsoft.com/office/drawing/2014/main" id="{33A10318-159D-432D-BEEE-FBB7F280F438}"/>
              </a:ext>
            </a:extLst>
          </p:cNvPr>
          <p:cNvSpPr txBox="1"/>
          <p:nvPr/>
        </p:nvSpPr>
        <p:spPr>
          <a:xfrm>
            <a:off x="-347791" y="1976987"/>
            <a:ext cx="3346007" cy="258532"/>
          </a:xfrm>
          <a:prstGeom prst="rect">
            <a:avLst/>
          </a:prstGeom>
          <a:noFill/>
        </p:spPr>
        <p:txBody>
          <a:bodyPr wrap="square">
            <a:spAutoFit/>
          </a:bodyPr>
          <a:lstStyle/>
          <a:p>
            <a:pPr marL="0" lvl="0" indent="0" algn="ctr" defTabSz="755650">
              <a:lnSpc>
                <a:spcPct val="90000"/>
              </a:lnSpc>
              <a:spcBef>
                <a:spcPct val="0"/>
              </a:spcBef>
              <a:spcAft>
                <a:spcPct val="35000"/>
              </a:spcAft>
              <a:buNone/>
            </a:pPr>
            <a:r>
              <a:rPr lang="en-US" altLang="zh-CN" sz="1200" dirty="0"/>
              <a:t>If receive a negative value</a:t>
            </a:r>
            <a:endParaRPr lang="en-US" altLang="zh-CN" sz="1200" kern="1200" dirty="0"/>
          </a:p>
        </p:txBody>
      </p:sp>
      <p:sp>
        <p:nvSpPr>
          <p:cNvPr id="87" name="文本框 86">
            <a:extLst>
              <a:ext uri="{FF2B5EF4-FFF2-40B4-BE49-F238E27FC236}">
                <a16:creationId xmlns:a16="http://schemas.microsoft.com/office/drawing/2014/main" id="{7AAB505B-79F9-4C77-9EDB-896DB8514F2E}"/>
              </a:ext>
            </a:extLst>
          </p:cNvPr>
          <p:cNvSpPr txBox="1"/>
          <p:nvPr/>
        </p:nvSpPr>
        <p:spPr>
          <a:xfrm>
            <a:off x="3516196" y="1971402"/>
            <a:ext cx="3346007" cy="258532"/>
          </a:xfrm>
          <a:prstGeom prst="rect">
            <a:avLst/>
          </a:prstGeom>
          <a:noFill/>
        </p:spPr>
        <p:txBody>
          <a:bodyPr wrap="square">
            <a:spAutoFit/>
          </a:bodyPr>
          <a:lstStyle/>
          <a:p>
            <a:pPr marL="0" lvl="0" indent="0" algn="ctr" defTabSz="755650">
              <a:lnSpc>
                <a:spcPct val="90000"/>
              </a:lnSpc>
              <a:spcBef>
                <a:spcPct val="0"/>
              </a:spcBef>
              <a:spcAft>
                <a:spcPct val="35000"/>
              </a:spcAft>
              <a:buNone/>
            </a:pPr>
            <a:r>
              <a:rPr lang="en-US" altLang="zh-CN" sz="1200" dirty="0"/>
              <a:t>If receive a positive value</a:t>
            </a:r>
            <a:endParaRPr lang="en-US" altLang="zh-CN" sz="1200" kern="1200" dirty="0"/>
          </a:p>
        </p:txBody>
      </p:sp>
      <p:sp>
        <p:nvSpPr>
          <p:cNvPr id="89" name="文本框 88">
            <a:extLst>
              <a:ext uri="{FF2B5EF4-FFF2-40B4-BE49-F238E27FC236}">
                <a16:creationId xmlns:a16="http://schemas.microsoft.com/office/drawing/2014/main" id="{8F8A3F75-0F06-4CB4-BF6E-1E57FB1F1B52}"/>
              </a:ext>
            </a:extLst>
          </p:cNvPr>
          <p:cNvSpPr txBox="1"/>
          <p:nvPr/>
        </p:nvSpPr>
        <p:spPr>
          <a:xfrm>
            <a:off x="2616672" y="5378344"/>
            <a:ext cx="3346007" cy="258532"/>
          </a:xfrm>
          <a:prstGeom prst="rect">
            <a:avLst/>
          </a:prstGeom>
          <a:noFill/>
        </p:spPr>
        <p:txBody>
          <a:bodyPr wrap="square">
            <a:spAutoFit/>
          </a:bodyPr>
          <a:lstStyle/>
          <a:p>
            <a:pPr marL="0" lvl="0" indent="0" algn="ctr" defTabSz="755650">
              <a:lnSpc>
                <a:spcPct val="90000"/>
              </a:lnSpc>
              <a:spcBef>
                <a:spcPct val="0"/>
              </a:spcBef>
              <a:spcAft>
                <a:spcPct val="35000"/>
              </a:spcAft>
              <a:buNone/>
            </a:pPr>
            <a:r>
              <a:rPr lang="en-US" altLang="zh-CN" sz="1200" dirty="0"/>
              <a:t>If all jobs run out</a:t>
            </a:r>
            <a:endParaRPr lang="en-US" altLang="zh-CN" sz="1200" kern="1200" dirty="0"/>
          </a:p>
        </p:txBody>
      </p:sp>
    </p:spTree>
    <p:extLst>
      <p:ext uri="{BB962C8B-B14F-4D97-AF65-F5344CB8AC3E}">
        <p14:creationId xmlns:p14="http://schemas.microsoft.com/office/powerpoint/2010/main" val="2388089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a:extLst>
              <a:ext uri="{FF2B5EF4-FFF2-40B4-BE49-F238E27FC236}">
                <a16:creationId xmlns:a16="http://schemas.microsoft.com/office/drawing/2014/main" id="{E42F4CC8-0FA5-4429-91F8-C2A427FDF38B}"/>
              </a:ext>
            </a:extLst>
          </p:cNvPr>
          <p:cNvSpPr txBox="1"/>
          <p:nvPr/>
        </p:nvSpPr>
        <p:spPr>
          <a:xfrm>
            <a:off x="410546" y="264953"/>
            <a:ext cx="9247259" cy="2677656"/>
          </a:xfrm>
          <a:prstGeom prst="rect">
            <a:avLst/>
          </a:prstGeom>
          <a:solidFill>
            <a:schemeClr val="tx1"/>
          </a:solidFill>
          <a:ln w="19050">
            <a:solidFill>
              <a:schemeClr val="bg1"/>
            </a:solidFill>
          </a:ln>
        </p:spPr>
        <p:txBody>
          <a:bodyPr wrap="square">
            <a:spAutoFit/>
          </a:bodyPr>
          <a:lstStyle/>
          <a:p>
            <a:r>
              <a:rPr lang="en-US" altLang="zh-CN" sz="1050" dirty="0">
                <a:solidFill>
                  <a:schemeClr val="accent6">
                    <a:lumMod val="50000"/>
                  </a:schemeClr>
                </a:solidFill>
                <a:latin typeface="Courier New" panose="02070309020205020404" pitchFamily="49" charset="0"/>
                <a:cs typeface="Courier New" panose="02070309020205020404" pitchFamily="49" charset="0"/>
              </a:rPr>
              <a:t>#include &lt;</a:t>
            </a:r>
            <a:r>
              <a:rPr lang="en-US" altLang="zh-CN" sz="1050" dirty="0" err="1">
                <a:solidFill>
                  <a:schemeClr val="accent6">
                    <a:lumMod val="50000"/>
                  </a:schemeClr>
                </a:solidFill>
                <a:latin typeface="Courier New" panose="02070309020205020404" pitchFamily="49" charset="0"/>
                <a:cs typeface="Courier New" panose="02070309020205020404" pitchFamily="49" charset="0"/>
              </a:rPr>
              <a:t>stdio.h</a:t>
            </a:r>
            <a:r>
              <a:rPr lang="en-US" altLang="zh-CN" sz="1050" dirty="0">
                <a:solidFill>
                  <a:schemeClr val="accent6">
                    <a:lumMod val="50000"/>
                  </a:schemeClr>
                </a:solidFill>
                <a:latin typeface="Courier New" panose="02070309020205020404" pitchFamily="49" charset="0"/>
                <a:cs typeface="Courier New" panose="02070309020205020404" pitchFamily="49" charset="0"/>
              </a:rPr>
              <a:t>&gt;</a:t>
            </a:r>
          </a:p>
          <a:p>
            <a:r>
              <a:rPr lang="en-US" altLang="zh-CN" sz="1050" dirty="0">
                <a:solidFill>
                  <a:schemeClr val="accent6">
                    <a:lumMod val="50000"/>
                  </a:schemeClr>
                </a:solidFill>
                <a:latin typeface="Courier New" panose="02070309020205020404" pitchFamily="49" charset="0"/>
                <a:cs typeface="Courier New" panose="02070309020205020404" pitchFamily="49" charset="0"/>
              </a:rPr>
              <a:t>#include &lt;</a:t>
            </a:r>
            <a:r>
              <a:rPr lang="en-US" altLang="zh-CN" sz="1050" dirty="0" err="1">
                <a:solidFill>
                  <a:schemeClr val="accent6">
                    <a:lumMod val="50000"/>
                  </a:schemeClr>
                </a:solidFill>
                <a:latin typeface="Courier New" panose="02070309020205020404" pitchFamily="49" charset="0"/>
                <a:cs typeface="Courier New" panose="02070309020205020404" pitchFamily="49" charset="0"/>
              </a:rPr>
              <a:t>stdlib.h</a:t>
            </a:r>
            <a:r>
              <a:rPr lang="en-US" altLang="zh-CN" sz="1050" dirty="0">
                <a:solidFill>
                  <a:schemeClr val="accent6">
                    <a:lumMod val="50000"/>
                  </a:schemeClr>
                </a:solidFill>
                <a:latin typeface="Courier New" panose="02070309020205020404" pitchFamily="49" charset="0"/>
                <a:cs typeface="Courier New" panose="02070309020205020404" pitchFamily="49" charset="0"/>
              </a:rPr>
              <a:t>&gt;</a:t>
            </a:r>
          </a:p>
          <a:p>
            <a:r>
              <a:rPr lang="en-US" altLang="zh-CN" sz="1050" dirty="0">
                <a:solidFill>
                  <a:schemeClr val="accent6">
                    <a:lumMod val="50000"/>
                  </a:schemeClr>
                </a:solidFill>
                <a:latin typeface="Courier New" panose="02070309020205020404" pitchFamily="49" charset="0"/>
                <a:cs typeface="Courier New" panose="02070309020205020404" pitchFamily="49" charset="0"/>
              </a:rPr>
              <a:t>#include &lt;</a:t>
            </a:r>
            <a:r>
              <a:rPr lang="en-US" altLang="zh-CN" sz="1050" dirty="0" err="1">
                <a:solidFill>
                  <a:schemeClr val="accent6">
                    <a:lumMod val="50000"/>
                  </a:schemeClr>
                </a:solidFill>
                <a:latin typeface="Courier New" panose="02070309020205020404" pitchFamily="49" charset="0"/>
                <a:cs typeface="Courier New" panose="02070309020205020404" pitchFamily="49" charset="0"/>
              </a:rPr>
              <a:t>mpi.h</a:t>
            </a:r>
            <a:r>
              <a:rPr lang="en-US" altLang="zh-CN" sz="1050" dirty="0">
                <a:solidFill>
                  <a:schemeClr val="accent6">
                    <a:lumMod val="50000"/>
                  </a:schemeClr>
                </a:solidFill>
                <a:latin typeface="Courier New" panose="02070309020205020404" pitchFamily="49" charset="0"/>
                <a:cs typeface="Courier New" panose="02070309020205020404" pitchFamily="49" charset="0"/>
              </a:rPr>
              <a:t>&gt;</a:t>
            </a:r>
          </a:p>
          <a:p>
            <a:endParaRPr lang="en-US" altLang="zh-CN" sz="1050" dirty="0">
              <a:solidFill>
                <a:schemeClr val="accent6">
                  <a:lumMod val="50000"/>
                </a:schemeClr>
              </a:solidFill>
              <a:latin typeface="Courier New" panose="02070309020205020404" pitchFamily="49" charset="0"/>
              <a:cs typeface="Courier New" panose="02070309020205020404" pitchFamily="49" charset="0"/>
            </a:endParaRPr>
          </a:p>
          <a:p>
            <a:r>
              <a:rPr lang="en-US" altLang="zh-CN" sz="1050" dirty="0">
                <a:solidFill>
                  <a:schemeClr val="accent6">
                    <a:lumMod val="50000"/>
                  </a:schemeClr>
                </a:solidFill>
                <a:latin typeface="Courier New" panose="02070309020205020404" pitchFamily="49" charset="0"/>
                <a:cs typeface="Courier New" panose="02070309020205020404" pitchFamily="49" charset="0"/>
              </a:rPr>
              <a:t>// Master rank = 0</a:t>
            </a:r>
          </a:p>
          <a:p>
            <a:r>
              <a:rPr lang="en-US" altLang="zh-CN" sz="1050" dirty="0">
                <a:solidFill>
                  <a:schemeClr val="accent6">
                    <a:lumMod val="50000"/>
                  </a:schemeClr>
                </a:solidFill>
                <a:latin typeface="Courier New" panose="02070309020205020404" pitchFamily="49" charset="0"/>
                <a:cs typeface="Courier New" panose="02070309020205020404" pitchFamily="49" charset="0"/>
              </a:rPr>
              <a:t>#define Master 0</a:t>
            </a:r>
          </a:p>
          <a:p>
            <a:endParaRPr lang="en-US" altLang="zh-CN" sz="1050" dirty="0">
              <a:solidFill>
                <a:schemeClr val="accent6">
                  <a:lumMod val="50000"/>
                </a:schemeClr>
              </a:solidFill>
              <a:latin typeface="Courier New" panose="02070309020205020404" pitchFamily="49" charset="0"/>
              <a:cs typeface="Courier New" panose="02070309020205020404" pitchFamily="49" charset="0"/>
            </a:endParaRPr>
          </a:p>
          <a:p>
            <a:r>
              <a:rPr lang="en-US" altLang="zh-CN" sz="1050" dirty="0">
                <a:solidFill>
                  <a:schemeClr val="accent6">
                    <a:lumMod val="50000"/>
                  </a:schemeClr>
                </a:solidFill>
                <a:latin typeface="Courier New" panose="02070309020205020404" pitchFamily="49" charset="0"/>
                <a:cs typeface="Courier New" panose="02070309020205020404" pitchFamily="49" charset="0"/>
              </a:rPr>
              <a:t>// Each send gives CHUNK_SIZE points, and this represents the number of points to be tested at each job</a:t>
            </a:r>
          </a:p>
          <a:p>
            <a:r>
              <a:rPr lang="en-US" altLang="zh-CN" sz="1050" dirty="0">
                <a:solidFill>
                  <a:schemeClr val="accent6">
                    <a:lumMod val="50000"/>
                  </a:schemeClr>
                </a:solidFill>
                <a:latin typeface="Courier New" panose="02070309020205020404" pitchFamily="49" charset="0"/>
                <a:cs typeface="Courier New" panose="02070309020205020404" pitchFamily="49" charset="0"/>
              </a:rPr>
              <a:t>#define CHUNK_SIZE 1000000</a:t>
            </a:r>
          </a:p>
          <a:p>
            <a:endParaRPr lang="en-US" altLang="zh-CN" sz="1050" dirty="0">
              <a:solidFill>
                <a:schemeClr val="accent6">
                  <a:lumMod val="50000"/>
                </a:schemeClr>
              </a:solidFill>
              <a:latin typeface="Courier New" panose="02070309020205020404" pitchFamily="49" charset="0"/>
              <a:cs typeface="Courier New" panose="02070309020205020404" pitchFamily="49" charset="0"/>
            </a:endParaRPr>
          </a:p>
          <a:p>
            <a:r>
              <a:rPr lang="en-US" altLang="zh-CN" sz="1050" dirty="0">
                <a:solidFill>
                  <a:schemeClr val="accent6">
                    <a:lumMod val="50000"/>
                  </a:schemeClr>
                </a:solidFill>
                <a:latin typeface="Courier New" panose="02070309020205020404" pitchFamily="49" charset="0"/>
                <a:cs typeface="Courier New" panose="02070309020205020404" pitchFamily="49" charset="0"/>
              </a:rPr>
              <a:t>// Total number of jobs</a:t>
            </a:r>
          </a:p>
          <a:p>
            <a:r>
              <a:rPr lang="en-US" altLang="zh-CN" sz="1050" dirty="0">
                <a:solidFill>
                  <a:schemeClr val="accent6">
                    <a:lumMod val="50000"/>
                  </a:schemeClr>
                </a:solidFill>
                <a:latin typeface="Courier New" panose="02070309020205020404" pitchFamily="49" charset="0"/>
                <a:cs typeface="Courier New" panose="02070309020205020404" pitchFamily="49" charset="0"/>
              </a:rPr>
              <a:t>#define RUN 1000</a:t>
            </a:r>
          </a:p>
          <a:p>
            <a:endParaRPr lang="en-US" altLang="zh-CN" sz="1050" dirty="0">
              <a:solidFill>
                <a:schemeClr val="accent6">
                  <a:lumMod val="50000"/>
                </a:schemeClr>
              </a:solidFill>
              <a:latin typeface="Courier New" panose="02070309020205020404" pitchFamily="49" charset="0"/>
              <a:cs typeface="Courier New" panose="02070309020205020404" pitchFamily="49" charset="0"/>
            </a:endParaRPr>
          </a:p>
          <a:p>
            <a:r>
              <a:rPr lang="en-US" altLang="zh-CN" sz="1050" dirty="0">
                <a:solidFill>
                  <a:schemeClr val="accent6">
                    <a:lumMod val="50000"/>
                  </a:schemeClr>
                </a:solidFill>
                <a:latin typeface="Courier New" panose="02070309020205020404" pitchFamily="49" charset="0"/>
                <a:cs typeface="Courier New" panose="02070309020205020404" pitchFamily="49" charset="0"/>
              </a:rPr>
              <a:t>// Some constant flags to send</a:t>
            </a:r>
          </a:p>
          <a:p>
            <a:r>
              <a:rPr lang="en-US" altLang="zh-CN" sz="1050" dirty="0">
                <a:solidFill>
                  <a:schemeClr val="accent6">
                    <a:lumMod val="50000"/>
                  </a:schemeClr>
                </a:solidFill>
                <a:latin typeface="Courier New" panose="02070309020205020404" pitchFamily="49" charset="0"/>
                <a:cs typeface="Courier New" panose="02070309020205020404" pitchFamily="49" charset="0"/>
              </a:rPr>
              <a:t>#define SUBMIT 1</a:t>
            </a:r>
          </a:p>
          <a:p>
            <a:r>
              <a:rPr lang="en-US" altLang="zh-CN" sz="1050" dirty="0">
                <a:solidFill>
                  <a:schemeClr val="accent6">
                    <a:lumMod val="50000"/>
                  </a:schemeClr>
                </a:solidFill>
                <a:latin typeface="Courier New" panose="02070309020205020404" pitchFamily="49" charset="0"/>
                <a:cs typeface="Courier New" panose="02070309020205020404" pitchFamily="49" charset="0"/>
              </a:rPr>
              <a:t>#define DELIVER 0</a:t>
            </a:r>
          </a:p>
        </p:txBody>
      </p:sp>
      <p:sp>
        <p:nvSpPr>
          <p:cNvPr id="4" name="文本框 3">
            <a:extLst>
              <a:ext uri="{FF2B5EF4-FFF2-40B4-BE49-F238E27FC236}">
                <a16:creationId xmlns:a16="http://schemas.microsoft.com/office/drawing/2014/main" id="{AFF027FE-0A4F-41B6-A17A-E13E80E24B16}"/>
              </a:ext>
            </a:extLst>
          </p:cNvPr>
          <p:cNvSpPr txBox="1"/>
          <p:nvPr/>
        </p:nvSpPr>
        <p:spPr>
          <a:xfrm>
            <a:off x="3253896" y="1868325"/>
            <a:ext cx="6926425" cy="4616648"/>
          </a:xfrm>
          <a:prstGeom prst="rect">
            <a:avLst/>
          </a:prstGeom>
          <a:solidFill>
            <a:schemeClr val="tx1"/>
          </a:solidFill>
          <a:ln w="19050">
            <a:solidFill>
              <a:schemeClr val="bg1"/>
            </a:solidFill>
          </a:ln>
        </p:spPr>
        <p:txBody>
          <a:bodyPr wrap="square">
            <a:spAutoFit/>
          </a:bodyPr>
          <a:lstStyle/>
          <a:p>
            <a:endParaRPr lang="en-US" altLang="zh-CN" sz="1050" dirty="0">
              <a:solidFill>
                <a:schemeClr val="accent6">
                  <a:lumMod val="50000"/>
                </a:schemeClr>
              </a:solidFill>
              <a:latin typeface="Courier New" panose="02070309020205020404" pitchFamily="49" charset="0"/>
              <a:cs typeface="Courier New" panose="02070309020205020404" pitchFamily="49" charset="0"/>
            </a:endParaRPr>
          </a:p>
          <a:p>
            <a:r>
              <a:rPr lang="en-US" altLang="zh-CN" sz="1050" dirty="0">
                <a:solidFill>
                  <a:schemeClr val="accent6">
                    <a:lumMod val="50000"/>
                  </a:schemeClr>
                </a:solidFill>
                <a:latin typeface="Courier New" panose="02070309020205020404" pitchFamily="49" charset="0"/>
                <a:cs typeface="Courier New" panose="02070309020205020404" pitchFamily="49" charset="0"/>
              </a:rPr>
              <a:t>int main(int </a:t>
            </a:r>
            <a:r>
              <a:rPr lang="en-US" altLang="zh-CN" sz="1050" dirty="0" err="1">
                <a:solidFill>
                  <a:schemeClr val="accent6">
                    <a:lumMod val="50000"/>
                  </a:schemeClr>
                </a:solidFill>
                <a:latin typeface="Courier New" panose="02070309020205020404" pitchFamily="49" charset="0"/>
                <a:cs typeface="Courier New" panose="02070309020205020404" pitchFamily="49" charset="0"/>
              </a:rPr>
              <a:t>argc</a:t>
            </a:r>
            <a:r>
              <a:rPr lang="en-US" altLang="zh-CN" sz="1050" dirty="0">
                <a:solidFill>
                  <a:schemeClr val="accent6">
                    <a:lumMod val="50000"/>
                  </a:schemeClr>
                </a:solidFill>
                <a:latin typeface="Courier New" panose="02070309020205020404" pitchFamily="49" charset="0"/>
                <a:cs typeface="Courier New" panose="02070309020205020404" pitchFamily="49" charset="0"/>
              </a:rPr>
              <a:t>, char *</a:t>
            </a:r>
            <a:r>
              <a:rPr lang="en-US" altLang="zh-CN" sz="1050" dirty="0" err="1">
                <a:solidFill>
                  <a:schemeClr val="accent6">
                    <a:lumMod val="50000"/>
                  </a:schemeClr>
                </a:solidFill>
                <a:latin typeface="Courier New" panose="02070309020205020404" pitchFamily="49" charset="0"/>
                <a:cs typeface="Courier New" panose="02070309020205020404" pitchFamily="49" charset="0"/>
              </a:rPr>
              <a:t>argv</a:t>
            </a:r>
            <a:r>
              <a:rPr lang="en-US" altLang="zh-CN" sz="1050" dirty="0">
                <a:solidFill>
                  <a:schemeClr val="accent6">
                    <a:lumMod val="50000"/>
                  </a:schemeClr>
                </a:solidFill>
                <a:latin typeface="Courier New" panose="02070309020205020404" pitchFamily="49" charset="0"/>
                <a:cs typeface="Courier New" panose="02070309020205020404" pitchFamily="49" charset="0"/>
              </a:rPr>
              <a:t>[]){</a:t>
            </a:r>
          </a:p>
          <a:p>
            <a:r>
              <a:rPr lang="en-US" altLang="zh-CN" sz="1050" dirty="0">
                <a:solidFill>
                  <a:schemeClr val="accent6">
                    <a:lumMod val="50000"/>
                  </a:schemeClr>
                </a:solidFill>
                <a:latin typeface="Courier New" panose="02070309020205020404" pitchFamily="49" charset="0"/>
                <a:cs typeface="Courier New" panose="02070309020205020404" pitchFamily="49" charset="0"/>
              </a:rPr>
              <a:t>  double start, end;</a:t>
            </a:r>
          </a:p>
          <a:p>
            <a:r>
              <a:rPr lang="en-US" altLang="zh-CN" sz="1050" dirty="0">
                <a:solidFill>
                  <a:schemeClr val="accent6">
                    <a:lumMod val="50000"/>
                  </a:schemeClr>
                </a:solidFill>
                <a:latin typeface="Courier New" panose="02070309020205020404" pitchFamily="49" charset="0"/>
                <a:cs typeface="Courier New" panose="02070309020205020404" pitchFamily="49" charset="0"/>
              </a:rPr>
              <a:t>	</a:t>
            </a:r>
            <a:r>
              <a:rPr lang="en-US" altLang="zh-CN" sz="1050" dirty="0" err="1">
                <a:solidFill>
                  <a:schemeClr val="accent6">
                    <a:lumMod val="50000"/>
                  </a:schemeClr>
                </a:solidFill>
                <a:latin typeface="Courier New" panose="02070309020205020404" pitchFamily="49" charset="0"/>
                <a:cs typeface="Courier New" panose="02070309020205020404" pitchFamily="49" charset="0"/>
              </a:rPr>
              <a:t>MPI_Init</a:t>
            </a:r>
            <a:r>
              <a:rPr lang="en-US" altLang="zh-CN" sz="1050" dirty="0">
                <a:solidFill>
                  <a:schemeClr val="accent6">
                    <a:lumMod val="50000"/>
                  </a:schemeClr>
                </a:solidFill>
                <a:latin typeface="Courier New" panose="02070309020205020404" pitchFamily="49" charset="0"/>
                <a:cs typeface="Courier New" panose="02070309020205020404" pitchFamily="49" charset="0"/>
              </a:rPr>
              <a:t>(&amp;</a:t>
            </a:r>
            <a:r>
              <a:rPr lang="en-US" altLang="zh-CN" sz="1050" dirty="0" err="1">
                <a:solidFill>
                  <a:schemeClr val="accent6">
                    <a:lumMod val="50000"/>
                  </a:schemeClr>
                </a:solidFill>
                <a:latin typeface="Courier New" panose="02070309020205020404" pitchFamily="49" charset="0"/>
                <a:cs typeface="Courier New" panose="02070309020205020404" pitchFamily="49" charset="0"/>
              </a:rPr>
              <a:t>argc</a:t>
            </a:r>
            <a:r>
              <a:rPr lang="en-US" altLang="zh-CN" sz="1050" dirty="0">
                <a:solidFill>
                  <a:schemeClr val="accent6">
                    <a:lumMod val="50000"/>
                  </a:schemeClr>
                </a:solidFill>
                <a:latin typeface="Courier New" panose="02070309020205020404" pitchFamily="49" charset="0"/>
                <a:cs typeface="Courier New" panose="02070309020205020404" pitchFamily="49" charset="0"/>
              </a:rPr>
              <a:t>, &amp;</a:t>
            </a:r>
            <a:r>
              <a:rPr lang="en-US" altLang="zh-CN" sz="1050" dirty="0" err="1">
                <a:solidFill>
                  <a:schemeClr val="accent6">
                    <a:lumMod val="50000"/>
                  </a:schemeClr>
                </a:solidFill>
                <a:latin typeface="Courier New" panose="02070309020205020404" pitchFamily="49" charset="0"/>
                <a:cs typeface="Courier New" panose="02070309020205020404" pitchFamily="49" charset="0"/>
              </a:rPr>
              <a:t>argv</a:t>
            </a:r>
            <a:r>
              <a:rPr lang="en-US" altLang="zh-CN" sz="1050" dirty="0">
                <a:solidFill>
                  <a:schemeClr val="accent6">
                    <a:lumMod val="50000"/>
                  </a:schemeClr>
                </a:solidFill>
                <a:latin typeface="Courier New" panose="02070309020205020404" pitchFamily="49" charset="0"/>
                <a:cs typeface="Courier New" panose="02070309020205020404" pitchFamily="49" charset="0"/>
              </a:rPr>
              <a:t>); //Init MPI</a:t>
            </a:r>
          </a:p>
          <a:p>
            <a:r>
              <a:rPr lang="en-US" altLang="zh-CN" sz="1050" dirty="0">
                <a:solidFill>
                  <a:schemeClr val="accent6">
                    <a:lumMod val="50000"/>
                  </a:schemeClr>
                </a:solidFill>
                <a:latin typeface="Courier New" panose="02070309020205020404" pitchFamily="49" charset="0"/>
                <a:cs typeface="Courier New" panose="02070309020205020404" pitchFamily="49" charset="0"/>
              </a:rPr>
              <a:t>	int rank;</a:t>
            </a:r>
          </a:p>
          <a:p>
            <a:r>
              <a:rPr lang="en-US" altLang="zh-CN" sz="1050" dirty="0">
                <a:solidFill>
                  <a:schemeClr val="accent6">
                    <a:lumMod val="50000"/>
                  </a:schemeClr>
                </a:solidFill>
                <a:latin typeface="Courier New" panose="02070309020205020404" pitchFamily="49" charset="0"/>
                <a:cs typeface="Courier New" panose="02070309020205020404" pitchFamily="49" charset="0"/>
              </a:rPr>
              <a:t>	</a:t>
            </a:r>
            <a:r>
              <a:rPr lang="en-US" altLang="zh-CN" sz="1050" dirty="0" err="1">
                <a:solidFill>
                  <a:schemeClr val="accent6">
                    <a:lumMod val="50000"/>
                  </a:schemeClr>
                </a:solidFill>
                <a:latin typeface="Courier New" panose="02070309020205020404" pitchFamily="49" charset="0"/>
                <a:cs typeface="Courier New" panose="02070309020205020404" pitchFamily="49" charset="0"/>
              </a:rPr>
              <a:t>MPI_Comm_rank</a:t>
            </a:r>
            <a:r>
              <a:rPr lang="en-US" altLang="zh-CN" sz="1050" dirty="0">
                <a:solidFill>
                  <a:schemeClr val="accent6">
                    <a:lumMod val="50000"/>
                  </a:schemeClr>
                </a:solidFill>
                <a:latin typeface="Courier New" panose="02070309020205020404" pitchFamily="49" charset="0"/>
                <a:cs typeface="Courier New" panose="02070309020205020404" pitchFamily="49" charset="0"/>
              </a:rPr>
              <a:t>(MPI_COMM_WORLD, &amp;rank);</a:t>
            </a:r>
          </a:p>
          <a:p>
            <a:r>
              <a:rPr lang="en-US" altLang="zh-CN" sz="1050" dirty="0">
                <a:solidFill>
                  <a:schemeClr val="accent6">
                    <a:lumMod val="50000"/>
                  </a:schemeClr>
                </a:solidFill>
                <a:latin typeface="Courier New" panose="02070309020205020404" pitchFamily="49" charset="0"/>
                <a:cs typeface="Courier New" panose="02070309020205020404" pitchFamily="49" charset="0"/>
              </a:rPr>
              <a:t>  </a:t>
            </a:r>
          </a:p>
          <a:p>
            <a:r>
              <a:rPr lang="en-US" altLang="zh-CN" sz="1050" dirty="0">
                <a:solidFill>
                  <a:schemeClr val="accent6">
                    <a:lumMod val="50000"/>
                  </a:schemeClr>
                </a:solidFill>
                <a:latin typeface="Courier New" panose="02070309020205020404" pitchFamily="49" charset="0"/>
                <a:cs typeface="Courier New" panose="02070309020205020404" pitchFamily="49" charset="0"/>
              </a:rPr>
              <a:t> </a:t>
            </a:r>
          </a:p>
          <a:p>
            <a:r>
              <a:rPr lang="en-US" altLang="zh-CN" sz="1050" dirty="0">
                <a:solidFill>
                  <a:schemeClr val="accent6">
                    <a:lumMod val="50000"/>
                  </a:schemeClr>
                </a:solidFill>
                <a:latin typeface="Courier New" panose="02070309020205020404" pitchFamily="49" charset="0"/>
                <a:cs typeface="Courier New" panose="02070309020205020404" pitchFamily="49" charset="0"/>
              </a:rPr>
              <a:t>  </a:t>
            </a:r>
            <a:r>
              <a:rPr lang="en-US" altLang="zh-CN" sz="1050" dirty="0" err="1">
                <a:solidFill>
                  <a:schemeClr val="accent6">
                    <a:lumMod val="50000"/>
                  </a:schemeClr>
                </a:solidFill>
                <a:latin typeface="Courier New" panose="02070309020205020404" pitchFamily="49" charset="0"/>
                <a:cs typeface="Courier New" panose="02070309020205020404" pitchFamily="49" charset="0"/>
              </a:rPr>
              <a:t>MPI_Barrier</a:t>
            </a:r>
            <a:r>
              <a:rPr lang="en-US" altLang="zh-CN" sz="1050" dirty="0">
                <a:solidFill>
                  <a:schemeClr val="accent6">
                    <a:lumMod val="50000"/>
                  </a:schemeClr>
                </a:solidFill>
                <a:latin typeface="Courier New" panose="02070309020205020404" pitchFamily="49" charset="0"/>
                <a:cs typeface="Courier New" panose="02070309020205020404" pitchFamily="49" charset="0"/>
              </a:rPr>
              <a:t>(MPI_COMM_WORLD); /* keep all process start at same time */</a:t>
            </a:r>
          </a:p>
          <a:p>
            <a:r>
              <a:rPr lang="en-US" altLang="zh-CN" sz="1050" dirty="0">
                <a:solidFill>
                  <a:schemeClr val="accent6">
                    <a:lumMod val="50000"/>
                  </a:schemeClr>
                </a:solidFill>
                <a:latin typeface="Courier New" panose="02070309020205020404" pitchFamily="49" charset="0"/>
                <a:cs typeface="Courier New" panose="02070309020205020404" pitchFamily="49" charset="0"/>
              </a:rPr>
              <a:t>  start = </a:t>
            </a:r>
            <a:r>
              <a:rPr lang="en-US" altLang="zh-CN" sz="1050" dirty="0" err="1">
                <a:solidFill>
                  <a:schemeClr val="accent6">
                    <a:lumMod val="50000"/>
                  </a:schemeClr>
                </a:solidFill>
                <a:latin typeface="Courier New" panose="02070309020205020404" pitchFamily="49" charset="0"/>
                <a:cs typeface="Courier New" panose="02070309020205020404" pitchFamily="49" charset="0"/>
              </a:rPr>
              <a:t>MPI_Wtime</a:t>
            </a:r>
            <a:r>
              <a:rPr lang="en-US" altLang="zh-CN" sz="1050" dirty="0">
                <a:solidFill>
                  <a:schemeClr val="accent6">
                    <a:lumMod val="50000"/>
                  </a:schemeClr>
                </a:solidFill>
                <a:latin typeface="Courier New" panose="02070309020205020404" pitchFamily="49" charset="0"/>
                <a:cs typeface="Courier New" panose="02070309020205020404" pitchFamily="49" charset="0"/>
              </a:rPr>
              <a:t>();  //record the start time</a:t>
            </a:r>
          </a:p>
          <a:p>
            <a:r>
              <a:rPr lang="en-US" altLang="zh-CN" sz="1050" dirty="0">
                <a:solidFill>
                  <a:schemeClr val="accent6">
                    <a:lumMod val="50000"/>
                  </a:schemeClr>
                </a:solidFill>
                <a:latin typeface="Courier New" panose="02070309020205020404" pitchFamily="49" charset="0"/>
                <a:cs typeface="Courier New" panose="02070309020205020404" pitchFamily="49" charset="0"/>
              </a:rPr>
              <a:t>  </a:t>
            </a:r>
          </a:p>
          <a:p>
            <a:r>
              <a:rPr lang="en-US" altLang="zh-CN" sz="1050" dirty="0">
                <a:solidFill>
                  <a:schemeClr val="accent6">
                    <a:lumMod val="50000"/>
                  </a:schemeClr>
                </a:solidFill>
                <a:latin typeface="Courier New" panose="02070309020205020404" pitchFamily="49" charset="0"/>
                <a:cs typeface="Courier New" panose="02070309020205020404" pitchFamily="49" charset="0"/>
              </a:rPr>
              <a:t>	if (rank == Master) {</a:t>
            </a:r>
          </a:p>
          <a:p>
            <a:r>
              <a:rPr lang="en-US" altLang="zh-CN" sz="1050" dirty="0">
                <a:solidFill>
                  <a:schemeClr val="accent6">
                    <a:lumMod val="50000"/>
                  </a:schemeClr>
                </a:solidFill>
                <a:latin typeface="Courier New" panose="02070309020205020404" pitchFamily="49" charset="0"/>
                <a:cs typeface="Courier New" panose="02070309020205020404" pitchFamily="49" charset="0"/>
              </a:rPr>
              <a:t>		</a:t>
            </a:r>
            <a:r>
              <a:rPr lang="en-US" altLang="zh-CN" sz="1050" dirty="0" err="1">
                <a:solidFill>
                  <a:schemeClr val="accent6">
                    <a:lumMod val="50000"/>
                  </a:schemeClr>
                </a:solidFill>
                <a:latin typeface="Courier New" panose="02070309020205020404" pitchFamily="49" charset="0"/>
                <a:cs typeface="Courier New" panose="02070309020205020404" pitchFamily="49" charset="0"/>
              </a:rPr>
              <a:t>doMaster</a:t>
            </a:r>
            <a:r>
              <a:rPr lang="en-US" altLang="zh-CN" sz="1050" dirty="0">
                <a:solidFill>
                  <a:schemeClr val="accent6">
                    <a:lumMod val="50000"/>
                  </a:schemeClr>
                </a:solidFill>
                <a:latin typeface="Courier New" panose="02070309020205020404" pitchFamily="49" charset="0"/>
                <a:cs typeface="Courier New" panose="02070309020205020404" pitchFamily="49" charset="0"/>
              </a:rPr>
              <a:t>();</a:t>
            </a:r>
          </a:p>
          <a:p>
            <a:r>
              <a:rPr lang="en-US" altLang="zh-CN" sz="1050" dirty="0">
                <a:solidFill>
                  <a:schemeClr val="accent6">
                    <a:lumMod val="50000"/>
                  </a:schemeClr>
                </a:solidFill>
                <a:latin typeface="Courier New" panose="02070309020205020404" pitchFamily="49" charset="0"/>
                <a:cs typeface="Courier New" panose="02070309020205020404" pitchFamily="49" charset="0"/>
              </a:rPr>
              <a:t>	} else {</a:t>
            </a:r>
          </a:p>
          <a:p>
            <a:r>
              <a:rPr lang="en-US" altLang="zh-CN" sz="1050" dirty="0">
                <a:solidFill>
                  <a:schemeClr val="accent6">
                    <a:lumMod val="50000"/>
                  </a:schemeClr>
                </a:solidFill>
                <a:latin typeface="Courier New" panose="02070309020205020404" pitchFamily="49" charset="0"/>
                <a:cs typeface="Courier New" panose="02070309020205020404" pitchFamily="49" charset="0"/>
              </a:rPr>
              <a:t>		</a:t>
            </a:r>
            <a:r>
              <a:rPr lang="en-US" altLang="zh-CN" sz="1050" dirty="0" err="1">
                <a:solidFill>
                  <a:schemeClr val="accent6">
                    <a:lumMod val="50000"/>
                  </a:schemeClr>
                </a:solidFill>
                <a:latin typeface="Courier New" panose="02070309020205020404" pitchFamily="49" charset="0"/>
                <a:cs typeface="Courier New" panose="02070309020205020404" pitchFamily="49" charset="0"/>
              </a:rPr>
              <a:t>doSlave</a:t>
            </a:r>
            <a:r>
              <a:rPr lang="en-US" altLang="zh-CN" sz="1050" dirty="0">
                <a:solidFill>
                  <a:schemeClr val="accent6">
                    <a:lumMod val="50000"/>
                  </a:schemeClr>
                </a:solidFill>
                <a:latin typeface="Courier New" panose="02070309020205020404" pitchFamily="49" charset="0"/>
                <a:cs typeface="Courier New" panose="02070309020205020404" pitchFamily="49" charset="0"/>
              </a:rPr>
              <a:t>();</a:t>
            </a:r>
          </a:p>
          <a:p>
            <a:r>
              <a:rPr lang="en-US" altLang="zh-CN" sz="1050" dirty="0">
                <a:solidFill>
                  <a:schemeClr val="accent6">
                    <a:lumMod val="50000"/>
                  </a:schemeClr>
                </a:solidFill>
                <a:latin typeface="Courier New" panose="02070309020205020404" pitchFamily="49" charset="0"/>
                <a:cs typeface="Courier New" panose="02070309020205020404" pitchFamily="49" charset="0"/>
              </a:rPr>
              <a:t>	}</a:t>
            </a:r>
          </a:p>
          <a:p>
            <a:r>
              <a:rPr lang="en-US" altLang="zh-CN" sz="1050" dirty="0">
                <a:solidFill>
                  <a:schemeClr val="accent6">
                    <a:lumMod val="50000"/>
                  </a:schemeClr>
                </a:solidFill>
                <a:latin typeface="Courier New" panose="02070309020205020404" pitchFamily="49" charset="0"/>
                <a:cs typeface="Courier New" panose="02070309020205020404" pitchFamily="49" charset="0"/>
              </a:rPr>
              <a:t>   </a:t>
            </a:r>
          </a:p>
          <a:p>
            <a:r>
              <a:rPr lang="en-US" altLang="zh-CN" sz="1050" dirty="0">
                <a:solidFill>
                  <a:schemeClr val="accent6">
                    <a:lumMod val="50000"/>
                  </a:schemeClr>
                </a:solidFill>
                <a:latin typeface="Courier New" panose="02070309020205020404" pitchFamily="49" charset="0"/>
                <a:cs typeface="Courier New" panose="02070309020205020404" pitchFamily="49" charset="0"/>
              </a:rPr>
              <a:t>  </a:t>
            </a:r>
            <a:r>
              <a:rPr lang="en-US" altLang="zh-CN" sz="1050" dirty="0" err="1">
                <a:solidFill>
                  <a:schemeClr val="accent6">
                    <a:lumMod val="50000"/>
                  </a:schemeClr>
                </a:solidFill>
                <a:latin typeface="Courier New" panose="02070309020205020404" pitchFamily="49" charset="0"/>
                <a:cs typeface="Courier New" panose="02070309020205020404" pitchFamily="49" charset="0"/>
              </a:rPr>
              <a:t>MPI_Barrier</a:t>
            </a:r>
            <a:r>
              <a:rPr lang="en-US" altLang="zh-CN" sz="1050" dirty="0">
                <a:solidFill>
                  <a:schemeClr val="accent6">
                    <a:lumMod val="50000"/>
                  </a:schemeClr>
                </a:solidFill>
                <a:latin typeface="Courier New" panose="02070309020205020404" pitchFamily="49" charset="0"/>
                <a:cs typeface="Courier New" panose="02070309020205020404" pitchFamily="49" charset="0"/>
              </a:rPr>
              <a:t>(MPI_COMM_WORLD); /* Stop the processes until all processes in the communicator complete . */</a:t>
            </a:r>
          </a:p>
          <a:p>
            <a:r>
              <a:rPr lang="en-US" altLang="zh-CN" sz="1050" dirty="0">
                <a:solidFill>
                  <a:schemeClr val="accent6">
                    <a:lumMod val="50000"/>
                  </a:schemeClr>
                </a:solidFill>
                <a:latin typeface="Courier New" panose="02070309020205020404" pitchFamily="49" charset="0"/>
                <a:cs typeface="Courier New" panose="02070309020205020404" pitchFamily="49" charset="0"/>
              </a:rPr>
              <a:t>  end = </a:t>
            </a:r>
            <a:r>
              <a:rPr lang="en-US" altLang="zh-CN" sz="1050" dirty="0" err="1">
                <a:solidFill>
                  <a:schemeClr val="accent6">
                    <a:lumMod val="50000"/>
                  </a:schemeClr>
                </a:solidFill>
                <a:latin typeface="Courier New" panose="02070309020205020404" pitchFamily="49" charset="0"/>
                <a:cs typeface="Courier New" panose="02070309020205020404" pitchFamily="49" charset="0"/>
              </a:rPr>
              <a:t>MPI_Wtime</a:t>
            </a:r>
            <a:r>
              <a:rPr lang="en-US" altLang="zh-CN" sz="1050" dirty="0">
                <a:solidFill>
                  <a:schemeClr val="accent6">
                    <a:lumMod val="50000"/>
                  </a:schemeClr>
                </a:solidFill>
                <a:latin typeface="Courier New" panose="02070309020205020404" pitchFamily="49" charset="0"/>
                <a:cs typeface="Courier New" panose="02070309020205020404" pitchFamily="49" charset="0"/>
              </a:rPr>
              <a:t>(); //record the end time</a:t>
            </a:r>
          </a:p>
          <a:p>
            <a:r>
              <a:rPr lang="en-US" altLang="zh-CN" sz="1050" dirty="0">
                <a:solidFill>
                  <a:schemeClr val="accent6">
                    <a:lumMod val="50000"/>
                  </a:schemeClr>
                </a:solidFill>
                <a:latin typeface="Courier New" panose="02070309020205020404" pitchFamily="49" charset="0"/>
                <a:cs typeface="Courier New" panose="02070309020205020404" pitchFamily="49" charset="0"/>
              </a:rPr>
              <a:t>  </a:t>
            </a:r>
          </a:p>
          <a:p>
            <a:r>
              <a:rPr lang="en-US" altLang="zh-CN" sz="1050" dirty="0">
                <a:solidFill>
                  <a:schemeClr val="accent6">
                    <a:lumMod val="50000"/>
                  </a:schemeClr>
                </a:solidFill>
                <a:latin typeface="Courier New" panose="02070309020205020404" pitchFamily="49" charset="0"/>
                <a:cs typeface="Courier New" panose="02070309020205020404" pitchFamily="49" charset="0"/>
              </a:rPr>
              <a:t>	</a:t>
            </a:r>
            <a:r>
              <a:rPr lang="en-US" altLang="zh-CN" sz="1050" dirty="0" err="1">
                <a:solidFill>
                  <a:schemeClr val="accent6">
                    <a:lumMod val="50000"/>
                  </a:schemeClr>
                </a:solidFill>
                <a:latin typeface="Courier New" panose="02070309020205020404" pitchFamily="49" charset="0"/>
                <a:cs typeface="Courier New" panose="02070309020205020404" pitchFamily="49" charset="0"/>
              </a:rPr>
              <a:t>MPI_Finalize</a:t>
            </a:r>
            <a:r>
              <a:rPr lang="en-US" altLang="zh-CN" sz="1050" dirty="0">
                <a:solidFill>
                  <a:schemeClr val="accent6">
                    <a:lumMod val="50000"/>
                  </a:schemeClr>
                </a:solidFill>
                <a:latin typeface="Courier New" panose="02070309020205020404" pitchFamily="49" charset="0"/>
                <a:cs typeface="Courier New" panose="02070309020205020404" pitchFamily="49" charset="0"/>
              </a:rPr>
              <a:t>();</a:t>
            </a:r>
          </a:p>
          <a:p>
            <a:r>
              <a:rPr lang="en-US" altLang="zh-CN" sz="1050" dirty="0">
                <a:solidFill>
                  <a:schemeClr val="accent6">
                    <a:lumMod val="50000"/>
                  </a:schemeClr>
                </a:solidFill>
                <a:latin typeface="Courier New" panose="02070309020205020404" pitchFamily="49" charset="0"/>
                <a:cs typeface="Courier New" panose="02070309020205020404" pitchFamily="49" charset="0"/>
              </a:rPr>
              <a:t> </a:t>
            </a:r>
          </a:p>
          <a:p>
            <a:r>
              <a:rPr lang="en-US" altLang="zh-CN" sz="1050" dirty="0">
                <a:solidFill>
                  <a:schemeClr val="accent6">
                    <a:lumMod val="50000"/>
                  </a:schemeClr>
                </a:solidFill>
                <a:latin typeface="Courier New" panose="02070309020205020404" pitchFamily="49" charset="0"/>
                <a:cs typeface="Courier New" panose="02070309020205020404" pitchFamily="49" charset="0"/>
              </a:rPr>
              <a:t>  if (rank == 0) { /* use time on master node */</a:t>
            </a:r>
          </a:p>
          <a:p>
            <a:r>
              <a:rPr lang="en-US" altLang="zh-CN" sz="1050" dirty="0">
                <a:solidFill>
                  <a:schemeClr val="accent6">
                    <a:lumMod val="50000"/>
                  </a:schemeClr>
                </a:solidFill>
                <a:latin typeface="Courier New" panose="02070309020205020404" pitchFamily="49" charset="0"/>
                <a:cs typeface="Courier New" panose="02070309020205020404" pitchFamily="49" charset="0"/>
              </a:rPr>
              <a:t>  </a:t>
            </a:r>
            <a:r>
              <a:rPr lang="en-US" altLang="zh-CN" sz="1050" dirty="0" err="1">
                <a:solidFill>
                  <a:schemeClr val="accent6">
                    <a:lumMod val="50000"/>
                  </a:schemeClr>
                </a:solidFill>
                <a:latin typeface="Courier New" panose="02070309020205020404" pitchFamily="49" charset="0"/>
                <a:cs typeface="Courier New" panose="02070309020205020404" pitchFamily="49" charset="0"/>
              </a:rPr>
              <a:t>printf</a:t>
            </a:r>
            <a:r>
              <a:rPr lang="en-US" altLang="zh-CN" sz="1050" dirty="0">
                <a:solidFill>
                  <a:schemeClr val="accent6">
                    <a:lumMod val="50000"/>
                  </a:schemeClr>
                </a:solidFill>
                <a:latin typeface="Courier New" panose="02070309020205020404" pitchFamily="49" charset="0"/>
                <a:cs typeface="Courier New" panose="02070309020205020404" pitchFamily="49" charset="0"/>
              </a:rPr>
              <a:t>("Runtime = %f\n", end-start);</a:t>
            </a:r>
          </a:p>
          <a:p>
            <a:r>
              <a:rPr lang="en-US" altLang="zh-CN" sz="1050" dirty="0">
                <a:solidFill>
                  <a:schemeClr val="accent6">
                    <a:lumMod val="50000"/>
                  </a:schemeClr>
                </a:solidFill>
                <a:latin typeface="Courier New" panose="02070309020205020404" pitchFamily="49" charset="0"/>
                <a:cs typeface="Courier New" panose="02070309020205020404" pitchFamily="49" charset="0"/>
              </a:rPr>
              <a:t>  }</a:t>
            </a:r>
          </a:p>
          <a:p>
            <a:r>
              <a:rPr lang="en-US" altLang="zh-CN" sz="1050" dirty="0">
                <a:solidFill>
                  <a:schemeClr val="accent6">
                    <a:lumMod val="50000"/>
                  </a:schemeClr>
                </a:solidFill>
                <a:latin typeface="Courier New" panose="02070309020205020404" pitchFamily="49" charset="0"/>
                <a:cs typeface="Courier New" panose="02070309020205020404" pitchFamily="49" charset="0"/>
              </a:rPr>
              <a:t>	return 0;</a:t>
            </a:r>
          </a:p>
          <a:p>
            <a:r>
              <a:rPr lang="en-US" altLang="zh-CN" sz="1050" dirty="0">
                <a:solidFill>
                  <a:schemeClr val="accent6">
                    <a:lumMod val="50000"/>
                  </a:schemeClr>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4170328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9D815ABA-BCBF-41D0-83FA-EF4D906FB329}"/>
              </a:ext>
            </a:extLst>
          </p:cNvPr>
          <p:cNvSpPr txBox="1"/>
          <p:nvPr/>
        </p:nvSpPr>
        <p:spPr>
          <a:xfrm>
            <a:off x="226422" y="151179"/>
            <a:ext cx="10145487" cy="6555641"/>
          </a:xfrm>
          <a:prstGeom prst="rect">
            <a:avLst/>
          </a:prstGeom>
          <a:solidFill>
            <a:schemeClr val="tx1"/>
          </a:solidFill>
        </p:spPr>
        <p:txBody>
          <a:bodyPr wrap="square">
            <a:spAutoFit/>
          </a:bodyPr>
          <a:lstStyle/>
          <a:p>
            <a:r>
              <a:rPr lang="en-US" altLang="zh-CN" sz="1200" dirty="0">
                <a:solidFill>
                  <a:schemeClr val="accent6">
                    <a:lumMod val="50000"/>
                  </a:schemeClr>
                </a:solidFill>
                <a:latin typeface="Courier New" panose="02070309020205020404" pitchFamily="49" charset="0"/>
                <a:cs typeface="Courier New" panose="02070309020205020404" pitchFamily="49" charset="0"/>
              </a:rPr>
              <a:t>void </a:t>
            </a:r>
            <a:r>
              <a:rPr lang="en-US" altLang="zh-CN" sz="1200" dirty="0" err="1">
                <a:solidFill>
                  <a:schemeClr val="accent6">
                    <a:lumMod val="50000"/>
                  </a:schemeClr>
                </a:solidFill>
                <a:latin typeface="Courier New" panose="02070309020205020404" pitchFamily="49" charset="0"/>
                <a:cs typeface="Courier New" panose="02070309020205020404" pitchFamily="49" charset="0"/>
              </a:rPr>
              <a:t>doMaster</a:t>
            </a:r>
            <a:r>
              <a:rPr lang="en-US" altLang="zh-CN" sz="1200" dirty="0">
                <a:solidFill>
                  <a:schemeClr val="accent6">
                    <a:lumMod val="50000"/>
                  </a:schemeClr>
                </a:solidFill>
                <a:latin typeface="Courier New" panose="02070309020205020404" pitchFamily="49" charset="0"/>
                <a:cs typeface="Courier New" panose="02070309020205020404" pitchFamily="49" charset="0"/>
              </a:rPr>
              <a:t>(){</a:t>
            </a:r>
          </a:p>
          <a:p>
            <a:r>
              <a:rPr lang="en-US" altLang="zh-CN" sz="1200" dirty="0">
                <a:solidFill>
                  <a:schemeClr val="accent6">
                    <a:lumMod val="50000"/>
                  </a:schemeClr>
                </a:solidFill>
                <a:latin typeface="Courier New" panose="02070309020205020404" pitchFamily="49" charset="0"/>
                <a:cs typeface="Courier New" panose="02070309020205020404" pitchFamily="49" charset="0"/>
              </a:rPr>
              <a:t>	</a:t>
            </a:r>
            <a:r>
              <a:rPr lang="en-US" altLang="zh-CN" sz="1200" dirty="0" err="1">
                <a:solidFill>
                  <a:schemeClr val="accent6">
                    <a:lumMod val="50000"/>
                  </a:schemeClr>
                </a:solidFill>
                <a:latin typeface="Courier New" panose="02070309020205020404" pitchFamily="49" charset="0"/>
                <a:cs typeface="Courier New" panose="02070309020205020404" pitchFamily="49" charset="0"/>
              </a:rPr>
              <a:t>MPI_Status</a:t>
            </a:r>
            <a:r>
              <a:rPr lang="en-US" altLang="zh-CN" sz="1200" dirty="0">
                <a:solidFill>
                  <a:schemeClr val="accent6">
                    <a:lumMod val="50000"/>
                  </a:schemeClr>
                </a:solidFill>
                <a:latin typeface="Courier New" panose="02070309020205020404" pitchFamily="49" charset="0"/>
                <a:cs typeface="Courier New" panose="02070309020205020404" pitchFamily="49" charset="0"/>
              </a:rPr>
              <a:t> status;</a:t>
            </a:r>
          </a:p>
          <a:p>
            <a:endParaRPr lang="en-US" altLang="zh-CN" sz="1200" dirty="0">
              <a:solidFill>
                <a:schemeClr val="accent6">
                  <a:lumMod val="50000"/>
                </a:schemeClr>
              </a:solidFill>
              <a:latin typeface="Courier New" panose="02070309020205020404" pitchFamily="49" charset="0"/>
              <a:cs typeface="Courier New" panose="02070309020205020404" pitchFamily="49" charset="0"/>
            </a:endParaRPr>
          </a:p>
          <a:p>
            <a:r>
              <a:rPr lang="en-US" altLang="zh-CN" sz="1200" dirty="0">
                <a:solidFill>
                  <a:schemeClr val="accent6">
                    <a:lumMod val="50000"/>
                  </a:schemeClr>
                </a:solidFill>
                <a:latin typeface="Courier New" panose="02070309020205020404" pitchFamily="49" charset="0"/>
                <a:cs typeface="Courier New" panose="02070309020205020404" pitchFamily="49" charset="0"/>
              </a:rPr>
              <a:t>	double </a:t>
            </a:r>
            <a:r>
              <a:rPr lang="en-US" altLang="zh-CN" sz="1200" dirty="0" err="1">
                <a:solidFill>
                  <a:schemeClr val="accent6">
                    <a:lumMod val="50000"/>
                  </a:schemeClr>
                </a:solidFill>
                <a:latin typeface="Courier New" panose="02070309020205020404" pitchFamily="49" charset="0"/>
                <a:cs typeface="Courier New" panose="02070309020205020404" pitchFamily="49" charset="0"/>
              </a:rPr>
              <a:t>randBuf</a:t>
            </a:r>
            <a:r>
              <a:rPr lang="en-US" altLang="zh-CN" sz="1200" dirty="0">
                <a:solidFill>
                  <a:schemeClr val="accent6">
                    <a:lumMod val="50000"/>
                  </a:schemeClr>
                </a:solidFill>
                <a:latin typeface="Courier New" panose="02070309020205020404" pitchFamily="49" charset="0"/>
                <a:cs typeface="Courier New" panose="02070309020205020404" pitchFamily="49" charset="0"/>
              </a:rPr>
              <a:t>[CHUNK_SIZE * 2]; //Each point has two coordinates.</a:t>
            </a:r>
          </a:p>
          <a:p>
            <a:endParaRPr lang="en-US" altLang="zh-CN" sz="1200" dirty="0">
              <a:solidFill>
                <a:schemeClr val="accent6">
                  <a:lumMod val="50000"/>
                </a:schemeClr>
              </a:solidFill>
              <a:latin typeface="Courier New" panose="02070309020205020404" pitchFamily="49" charset="0"/>
              <a:cs typeface="Courier New" panose="02070309020205020404" pitchFamily="49" charset="0"/>
            </a:endParaRPr>
          </a:p>
          <a:p>
            <a:r>
              <a:rPr lang="en-US" altLang="zh-CN" sz="1200" dirty="0">
                <a:solidFill>
                  <a:schemeClr val="accent6">
                    <a:lumMod val="50000"/>
                  </a:schemeClr>
                </a:solidFill>
                <a:latin typeface="Courier New" panose="02070309020205020404" pitchFamily="49" charset="0"/>
                <a:cs typeface="Courier New" panose="02070309020205020404" pitchFamily="49" charset="0"/>
              </a:rPr>
              <a:t>	long </a:t>
            </a:r>
            <a:r>
              <a:rPr lang="en-US" altLang="zh-CN" sz="1200" dirty="0" err="1">
                <a:solidFill>
                  <a:schemeClr val="accent6">
                    <a:lumMod val="50000"/>
                  </a:schemeClr>
                </a:solidFill>
                <a:latin typeface="Courier New" panose="02070309020205020404" pitchFamily="49" charset="0"/>
                <a:cs typeface="Courier New" panose="02070309020205020404" pitchFamily="49" charset="0"/>
              </a:rPr>
              <a:t>recvBuf</a:t>
            </a:r>
            <a:r>
              <a:rPr lang="en-US" altLang="zh-CN" sz="1200" dirty="0">
                <a:solidFill>
                  <a:schemeClr val="accent6">
                    <a:lumMod val="50000"/>
                  </a:schemeClr>
                </a:solidFill>
                <a:latin typeface="Courier New" panose="02070309020205020404" pitchFamily="49" charset="0"/>
                <a:cs typeface="Courier New" panose="02070309020205020404" pitchFamily="49" charset="0"/>
              </a:rPr>
              <a:t>;  //This variable is used to receive results</a:t>
            </a:r>
          </a:p>
          <a:p>
            <a:r>
              <a:rPr lang="en-US" altLang="zh-CN" sz="1200" dirty="0">
                <a:solidFill>
                  <a:schemeClr val="accent6">
                    <a:lumMod val="50000"/>
                  </a:schemeClr>
                </a:solidFill>
                <a:latin typeface="Courier New" panose="02070309020205020404" pitchFamily="49" charset="0"/>
                <a:cs typeface="Courier New" panose="02070309020205020404" pitchFamily="49" charset="0"/>
              </a:rPr>
              <a:t>	long </a:t>
            </a:r>
            <a:r>
              <a:rPr lang="en-US" altLang="zh-CN" sz="1200" dirty="0" err="1">
                <a:solidFill>
                  <a:schemeClr val="accent6">
                    <a:lumMod val="50000"/>
                  </a:schemeClr>
                </a:solidFill>
                <a:latin typeface="Courier New" panose="02070309020205020404" pitchFamily="49" charset="0"/>
                <a:cs typeface="Courier New" panose="02070309020205020404" pitchFamily="49" charset="0"/>
              </a:rPr>
              <a:t>nIn</a:t>
            </a:r>
            <a:r>
              <a:rPr lang="en-US" altLang="zh-CN" sz="1200" dirty="0">
                <a:solidFill>
                  <a:schemeClr val="accent6">
                    <a:lumMod val="50000"/>
                  </a:schemeClr>
                </a:solidFill>
                <a:latin typeface="Courier New" panose="02070309020205020404" pitchFamily="49" charset="0"/>
                <a:cs typeface="Courier New" panose="02070309020205020404" pitchFamily="49" charset="0"/>
              </a:rPr>
              <a:t> = 0, </a:t>
            </a:r>
            <a:r>
              <a:rPr lang="en-US" altLang="zh-CN" sz="1200" dirty="0" err="1">
                <a:solidFill>
                  <a:schemeClr val="accent6">
                    <a:lumMod val="50000"/>
                  </a:schemeClr>
                </a:solidFill>
                <a:latin typeface="Courier New" panose="02070309020205020404" pitchFamily="49" charset="0"/>
                <a:cs typeface="Courier New" panose="02070309020205020404" pitchFamily="49" charset="0"/>
              </a:rPr>
              <a:t>nTotal</a:t>
            </a:r>
            <a:r>
              <a:rPr lang="en-US" altLang="zh-CN" sz="1200" dirty="0">
                <a:solidFill>
                  <a:schemeClr val="accent6">
                    <a:lumMod val="50000"/>
                  </a:schemeClr>
                </a:solidFill>
                <a:latin typeface="Courier New" panose="02070309020205020404" pitchFamily="49" charset="0"/>
                <a:cs typeface="Courier New" panose="02070309020205020404" pitchFamily="49" charset="0"/>
              </a:rPr>
              <a:t> = 0;</a:t>
            </a:r>
          </a:p>
          <a:p>
            <a:endParaRPr lang="en-US" altLang="zh-CN" sz="1200" dirty="0">
              <a:solidFill>
                <a:schemeClr val="accent6">
                  <a:lumMod val="50000"/>
                </a:schemeClr>
              </a:solidFill>
              <a:latin typeface="Courier New" panose="02070309020205020404" pitchFamily="49" charset="0"/>
              <a:cs typeface="Courier New" panose="02070309020205020404" pitchFamily="49" charset="0"/>
            </a:endParaRPr>
          </a:p>
          <a:p>
            <a:r>
              <a:rPr lang="en-US" altLang="zh-CN" sz="1200" dirty="0">
                <a:solidFill>
                  <a:schemeClr val="accent6">
                    <a:lumMod val="50000"/>
                  </a:schemeClr>
                </a:solidFill>
                <a:latin typeface="Courier New" panose="02070309020205020404" pitchFamily="49" charset="0"/>
                <a:cs typeface="Courier New" panose="02070309020205020404" pitchFamily="49" charset="0"/>
              </a:rPr>
              <a:t>	int </a:t>
            </a:r>
            <a:r>
              <a:rPr lang="en-US" altLang="zh-CN" sz="1200" dirty="0" err="1">
                <a:solidFill>
                  <a:schemeClr val="accent6">
                    <a:lumMod val="50000"/>
                  </a:schemeClr>
                </a:solidFill>
                <a:latin typeface="Courier New" panose="02070309020205020404" pitchFamily="49" charset="0"/>
                <a:cs typeface="Courier New" panose="02070309020205020404" pitchFamily="49" charset="0"/>
              </a:rPr>
              <a:t>i,j,k</a:t>
            </a:r>
            <a:r>
              <a:rPr lang="en-US" altLang="zh-CN" sz="1200" dirty="0">
                <a:solidFill>
                  <a:schemeClr val="accent6">
                    <a:lumMod val="50000"/>
                  </a:schemeClr>
                </a:solidFill>
                <a:latin typeface="Courier New" panose="02070309020205020404" pitchFamily="49" charset="0"/>
                <a:cs typeface="Courier New" panose="02070309020205020404" pitchFamily="49" charset="0"/>
              </a:rPr>
              <a:t>;</a:t>
            </a:r>
          </a:p>
          <a:p>
            <a:endParaRPr lang="en-US" altLang="zh-CN" sz="1200" dirty="0">
              <a:solidFill>
                <a:schemeClr val="accent6">
                  <a:lumMod val="50000"/>
                </a:schemeClr>
              </a:solidFill>
              <a:latin typeface="Courier New" panose="02070309020205020404" pitchFamily="49" charset="0"/>
              <a:cs typeface="Courier New" panose="02070309020205020404" pitchFamily="49" charset="0"/>
            </a:endParaRPr>
          </a:p>
          <a:p>
            <a:r>
              <a:rPr lang="en-US" altLang="zh-CN" sz="1200" dirty="0">
                <a:solidFill>
                  <a:schemeClr val="accent6">
                    <a:lumMod val="50000"/>
                  </a:schemeClr>
                </a:solidFill>
                <a:latin typeface="Courier New" panose="02070309020205020404" pitchFamily="49" charset="0"/>
                <a:cs typeface="Courier New" panose="02070309020205020404" pitchFamily="49" charset="0"/>
              </a:rPr>
              <a:t>	</a:t>
            </a:r>
            <a:r>
              <a:rPr lang="en-US" altLang="zh-CN" sz="1200" dirty="0" err="1">
                <a:solidFill>
                  <a:schemeClr val="accent6">
                    <a:lumMod val="50000"/>
                  </a:schemeClr>
                </a:solidFill>
                <a:latin typeface="Courier New" panose="02070309020205020404" pitchFamily="49" charset="0"/>
                <a:cs typeface="Courier New" panose="02070309020205020404" pitchFamily="49" charset="0"/>
              </a:rPr>
              <a:t>srand</a:t>
            </a:r>
            <a:r>
              <a:rPr lang="en-US" altLang="zh-CN" sz="1200" dirty="0">
                <a:solidFill>
                  <a:schemeClr val="accent6">
                    <a:lumMod val="50000"/>
                  </a:schemeClr>
                </a:solidFill>
                <a:latin typeface="Courier New" panose="02070309020205020404" pitchFamily="49" charset="0"/>
                <a:cs typeface="Courier New" panose="02070309020205020404" pitchFamily="49" charset="0"/>
              </a:rPr>
              <a:t>(0);</a:t>
            </a:r>
          </a:p>
          <a:p>
            <a:endParaRPr lang="en-US" altLang="zh-CN" sz="1200" dirty="0">
              <a:solidFill>
                <a:schemeClr val="accent6">
                  <a:lumMod val="50000"/>
                </a:schemeClr>
              </a:solidFill>
              <a:latin typeface="Courier New" panose="02070309020205020404" pitchFamily="49" charset="0"/>
              <a:cs typeface="Courier New" panose="02070309020205020404" pitchFamily="49" charset="0"/>
            </a:endParaRPr>
          </a:p>
          <a:p>
            <a:endParaRPr lang="en-US" altLang="zh-CN" sz="1200" dirty="0">
              <a:solidFill>
                <a:schemeClr val="accent6">
                  <a:lumMod val="50000"/>
                </a:schemeClr>
              </a:solidFill>
              <a:latin typeface="Courier New" panose="02070309020205020404" pitchFamily="49" charset="0"/>
              <a:cs typeface="Courier New" panose="02070309020205020404" pitchFamily="49" charset="0"/>
            </a:endParaRPr>
          </a:p>
          <a:p>
            <a:r>
              <a:rPr lang="en-US" altLang="zh-CN" sz="1200" dirty="0">
                <a:solidFill>
                  <a:schemeClr val="accent6">
                    <a:lumMod val="50000"/>
                  </a:schemeClr>
                </a:solidFill>
                <a:latin typeface="Courier New" panose="02070309020205020404" pitchFamily="49" charset="0"/>
                <a:cs typeface="Courier New" panose="02070309020205020404" pitchFamily="49" charset="0"/>
              </a:rPr>
              <a:t>	while (RUN&gt;k) {</a:t>
            </a:r>
          </a:p>
          <a:p>
            <a:endParaRPr lang="en-US" altLang="zh-CN" sz="1200" dirty="0">
              <a:solidFill>
                <a:schemeClr val="accent6">
                  <a:lumMod val="50000"/>
                </a:schemeClr>
              </a:solidFill>
              <a:latin typeface="Courier New" panose="02070309020205020404" pitchFamily="49" charset="0"/>
              <a:cs typeface="Courier New" panose="02070309020205020404" pitchFamily="49" charset="0"/>
            </a:endParaRPr>
          </a:p>
          <a:p>
            <a:r>
              <a:rPr lang="en-US" altLang="zh-CN" sz="1200" dirty="0">
                <a:solidFill>
                  <a:schemeClr val="accent6">
                    <a:lumMod val="50000"/>
                  </a:schemeClr>
                </a:solidFill>
                <a:latin typeface="Courier New" panose="02070309020205020404" pitchFamily="49" charset="0"/>
                <a:cs typeface="Courier New" panose="02070309020205020404" pitchFamily="49" charset="0"/>
              </a:rPr>
              <a:t>			// Wait for someone to submit</a:t>
            </a:r>
          </a:p>
          <a:p>
            <a:r>
              <a:rPr lang="en-US" altLang="zh-CN" sz="1200" dirty="0">
                <a:solidFill>
                  <a:schemeClr val="accent6">
                    <a:lumMod val="50000"/>
                  </a:schemeClr>
                </a:solidFill>
                <a:latin typeface="Courier New" panose="02070309020205020404" pitchFamily="49" charset="0"/>
                <a:cs typeface="Courier New" panose="02070309020205020404" pitchFamily="49" charset="0"/>
              </a:rPr>
              <a:t>			</a:t>
            </a:r>
            <a:r>
              <a:rPr lang="en-US" altLang="zh-CN" sz="1200" dirty="0" err="1">
                <a:solidFill>
                  <a:schemeClr val="accent6">
                    <a:lumMod val="50000"/>
                  </a:schemeClr>
                </a:solidFill>
                <a:latin typeface="Courier New" panose="02070309020205020404" pitchFamily="49" charset="0"/>
                <a:cs typeface="Courier New" panose="02070309020205020404" pitchFamily="49" charset="0"/>
              </a:rPr>
              <a:t>MPI_Recv</a:t>
            </a:r>
            <a:r>
              <a:rPr lang="en-US" altLang="zh-CN" sz="1200" dirty="0">
                <a:solidFill>
                  <a:schemeClr val="accent6">
                    <a:lumMod val="50000"/>
                  </a:schemeClr>
                </a:solidFill>
                <a:latin typeface="Courier New" panose="02070309020205020404" pitchFamily="49" charset="0"/>
                <a:cs typeface="Courier New" panose="02070309020205020404" pitchFamily="49" charset="0"/>
              </a:rPr>
              <a:t>(&amp;</a:t>
            </a:r>
            <a:r>
              <a:rPr lang="en-US" altLang="zh-CN" sz="1200" dirty="0" err="1">
                <a:solidFill>
                  <a:schemeClr val="accent6">
                    <a:lumMod val="50000"/>
                  </a:schemeClr>
                </a:solidFill>
                <a:latin typeface="Courier New" panose="02070309020205020404" pitchFamily="49" charset="0"/>
                <a:cs typeface="Courier New" panose="02070309020205020404" pitchFamily="49" charset="0"/>
              </a:rPr>
              <a:t>recvBuf</a:t>
            </a:r>
            <a:r>
              <a:rPr lang="en-US" altLang="zh-CN" sz="1200" dirty="0">
                <a:solidFill>
                  <a:schemeClr val="accent6">
                    <a:lumMod val="50000"/>
                  </a:schemeClr>
                </a:solidFill>
                <a:latin typeface="Courier New" panose="02070309020205020404" pitchFamily="49" charset="0"/>
                <a:cs typeface="Courier New" panose="02070309020205020404" pitchFamily="49" charset="0"/>
              </a:rPr>
              <a:t>, 1, MPI_LONG, MPI_ANY_SOURCE, SUBMIT, MPI_COMM_WORLD, &amp;status);  </a:t>
            </a:r>
          </a:p>
          <a:p>
            <a:r>
              <a:rPr lang="en-US" altLang="zh-CN" sz="1200" dirty="0">
                <a:solidFill>
                  <a:schemeClr val="accent6">
                    <a:lumMod val="50000"/>
                  </a:schemeClr>
                </a:solidFill>
                <a:latin typeface="Courier New" panose="02070309020205020404" pitchFamily="49" charset="0"/>
                <a:cs typeface="Courier New" panose="02070309020205020404" pitchFamily="49" charset="0"/>
              </a:rPr>
              <a:t>      // MPI_ANY_SOURCE represents that the process will attempt to accept information from all processes</a:t>
            </a:r>
          </a:p>
          <a:p>
            <a:r>
              <a:rPr lang="en-US" altLang="zh-CN" sz="1200" dirty="0">
                <a:solidFill>
                  <a:schemeClr val="accent6">
                    <a:lumMod val="50000"/>
                  </a:schemeClr>
                </a:solidFill>
                <a:latin typeface="Courier New" panose="02070309020205020404" pitchFamily="49" charset="0"/>
                <a:cs typeface="Courier New" panose="02070309020205020404" pitchFamily="49" charset="0"/>
              </a:rPr>
              <a:t>			if (</a:t>
            </a:r>
            <a:r>
              <a:rPr lang="en-US" altLang="zh-CN" sz="1200" dirty="0" err="1">
                <a:solidFill>
                  <a:schemeClr val="accent6">
                    <a:lumMod val="50000"/>
                  </a:schemeClr>
                </a:solidFill>
                <a:latin typeface="Courier New" panose="02070309020205020404" pitchFamily="49" charset="0"/>
                <a:cs typeface="Courier New" panose="02070309020205020404" pitchFamily="49" charset="0"/>
              </a:rPr>
              <a:t>recvBuf</a:t>
            </a:r>
            <a:r>
              <a:rPr lang="en-US" altLang="zh-CN" sz="1200" dirty="0">
                <a:solidFill>
                  <a:schemeClr val="accent6">
                    <a:lumMod val="50000"/>
                  </a:schemeClr>
                </a:solidFill>
                <a:latin typeface="Courier New" panose="02070309020205020404" pitchFamily="49" charset="0"/>
                <a:cs typeface="Courier New" panose="02070309020205020404" pitchFamily="49" charset="0"/>
              </a:rPr>
              <a:t> &gt;= 0) {  //This section will record the results of each job</a:t>
            </a:r>
          </a:p>
          <a:p>
            <a:r>
              <a:rPr lang="en-US" altLang="zh-CN" sz="1200" dirty="0">
                <a:solidFill>
                  <a:schemeClr val="accent6">
                    <a:lumMod val="50000"/>
                  </a:schemeClr>
                </a:solidFill>
                <a:latin typeface="Courier New" panose="02070309020205020404" pitchFamily="49" charset="0"/>
                <a:cs typeface="Courier New" panose="02070309020205020404" pitchFamily="49" charset="0"/>
              </a:rPr>
              <a:t>					</a:t>
            </a:r>
            <a:r>
              <a:rPr lang="en-US" altLang="zh-CN" sz="1200" dirty="0" err="1">
                <a:solidFill>
                  <a:schemeClr val="accent6">
                    <a:lumMod val="50000"/>
                  </a:schemeClr>
                </a:solidFill>
                <a:latin typeface="Courier New" panose="02070309020205020404" pitchFamily="49" charset="0"/>
                <a:cs typeface="Courier New" panose="02070309020205020404" pitchFamily="49" charset="0"/>
              </a:rPr>
              <a:t>nTotal</a:t>
            </a:r>
            <a:r>
              <a:rPr lang="en-US" altLang="zh-CN" sz="1200" dirty="0">
                <a:solidFill>
                  <a:schemeClr val="accent6">
                    <a:lumMod val="50000"/>
                  </a:schemeClr>
                </a:solidFill>
                <a:latin typeface="Courier New" panose="02070309020205020404" pitchFamily="49" charset="0"/>
                <a:cs typeface="Courier New" panose="02070309020205020404" pitchFamily="49" charset="0"/>
              </a:rPr>
              <a:t> += CHUNK_SIZE;  //the number of points tested in a job</a:t>
            </a:r>
          </a:p>
          <a:p>
            <a:r>
              <a:rPr lang="en-US" altLang="zh-CN" sz="1200" dirty="0">
                <a:solidFill>
                  <a:schemeClr val="accent6">
                    <a:lumMod val="50000"/>
                  </a:schemeClr>
                </a:solidFill>
                <a:latin typeface="Courier New" panose="02070309020205020404" pitchFamily="49" charset="0"/>
                <a:cs typeface="Courier New" panose="02070309020205020404" pitchFamily="49" charset="0"/>
              </a:rPr>
              <a:t>					</a:t>
            </a:r>
            <a:r>
              <a:rPr lang="en-US" altLang="zh-CN" sz="1200" dirty="0" err="1">
                <a:solidFill>
                  <a:schemeClr val="accent6">
                    <a:lumMod val="50000"/>
                  </a:schemeClr>
                </a:solidFill>
                <a:latin typeface="Courier New" panose="02070309020205020404" pitchFamily="49" charset="0"/>
                <a:cs typeface="Courier New" panose="02070309020205020404" pitchFamily="49" charset="0"/>
              </a:rPr>
              <a:t>nIn</a:t>
            </a:r>
            <a:r>
              <a:rPr lang="en-US" altLang="zh-CN" sz="1200" dirty="0">
                <a:solidFill>
                  <a:schemeClr val="accent6">
                    <a:lumMod val="50000"/>
                  </a:schemeClr>
                </a:solidFill>
                <a:latin typeface="Courier New" panose="02070309020205020404" pitchFamily="49" charset="0"/>
                <a:cs typeface="Courier New" panose="02070309020205020404" pitchFamily="49" charset="0"/>
              </a:rPr>
              <a:t> += </a:t>
            </a:r>
            <a:r>
              <a:rPr lang="en-US" altLang="zh-CN" sz="1200" dirty="0" err="1">
                <a:solidFill>
                  <a:schemeClr val="accent6">
                    <a:lumMod val="50000"/>
                  </a:schemeClr>
                </a:solidFill>
                <a:latin typeface="Courier New" panose="02070309020205020404" pitchFamily="49" charset="0"/>
                <a:cs typeface="Courier New" panose="02070309020205020404" pitchFamily="49" charset="0"/>
              </a:rPr>
              <a:t>recvBuf</a:t>
            </a:r>
            <a:r>
              <a:rPr lang="en-US" altLang="zh-CN" sz="1200" dirty="0">
                <a:solidFill>
                  <a:schemeClr val="accent6">
                    <a:lumMod val="50000"/>
                  </a:schemeClr>
                </a:solidFill>
                <a:latin typeface="Courier New" panose="02070309020205020404" pitchFamily="49" charset="0"/>
                <a:cs typeface="Courier New" panose="02070309020205020404" pitchFamily="49" charset="0"/>
              </a:rPr>
              <a:t>;        //the number of points distributed in the circle in a job</a:t>
            </a:r>
          </a:p>
          <a:p>
            <a:r>
              <a:rPr lang="en-US" altLang="zh-CN" sz="1200" dirty="0">
                <a:solidFill>
                  <a:schemeClr val="accent6">
                    <a:lumMod val="50000"/>
                  </a:schemeClr>
                </a:solidFill>
                <a:latin typeface="Courier New" panose="02070309020205020404" pitchFamily="49" charset="0"/>
                <a:cs typeface="Courier New" panose="02070309020205020404" pitchFamily="49" charset="0"/>
              </a:rPr>
              <a:t>					</a:t>
            </a:r>
            <a:r>
              <a:rPr lang="en-US" altLang="zh-CN" sz="1200" dirty="0" err="1">
                <a:solidFill>
                  <a:schemeClr val="accent6">
                    <a:lumMod val="50000"/>
                  </a:schemeClr>
                </a:solidFill>
                <a:latin typeface="Courier New" panose="02070309020205020404" pitchFamily="49" charset="0"/>
                <a:cs typeface="Courier New" panose="02070309020205020404" pitchFamily="49" charset="0"/>
              </a:rPr>
              <a:t>printf</a:t>
            </a:r>
            <a:r>
              <a:rPr lang="en-US" altLang="zh-CN" sz="1200" dirty="0">
                <a:solidFill>
                  <a:schemeClr val="accent6">
                    <a:lumMod val="50000"/>
                  </a:schemeClr>
                </a:solidFill>
                <a:latin typeface="Courier New" panose="02070309020205020404" pitchFamily="49" charset="0"/>
                <a:cs typeface="Courier New" panose="02070309020205020404" pitchFamily="49" charset="0"/>
              </a:rPr>
              <a:t>("%d  %d   Pi = %.20lf after %</a:t>
            </a:r>
            <a:r>
              <a:rPr lang="en-US" altLang="zh-CN" sz="1200" dirty="0" err="1">
                <a:solidFill>
                  <a:schemeClr val="accent6">
                    <a:lumMod val="50000"/>
                  </a:schemeClr>
                </a:solidFill>
                <a:latin typeface="Courier New" panose="02070309020205020404" pitchFamily="49" charset="0"/>
                <a:cs typeface="Courier New" panose="02070309020205020404" pitchFamily="49" charset="0"/>
              </a:rPr>
              <a:t>ld</a:t>
            </a:r>
            <a:r>
              <a:rPr lang="en-US" altLang="zh-CN" sz="1200" dirty="0">
                <a:solidFill>
                  <a:schemeClr val="accent6">
                    <a:lumMod val="50000"/>
                  </a:schemeClr>
                </a:solidFill>
                <a:latin typeface="Courier New" panose="02070309020205020404" pitchFamily="49" charset="0"/>
                <a:cs typeface="Courier New" panose="02070309020205020404" pitchFamily="49" charset="0"/>
              </a:rPr>
              <a:t> sampling.\n",</a:t>
            </a:r>
            <a:r>
              <a:rPr lang="en-US" altLang="zh-CN" sz="1200" dirty="0" err="1">
                <a:solidFill>
                  <a:schemeClr val="accent6">
                    <a:lumMod val="50000"/>
                  </a:schemeClr>
                </a:solidFill>
                <a:latin typeface="Courier New" panose="02070309020205020404" pitchFamily="49" charset="0"/>
                <a:cs typeface="Courier New" panose="02070309020205020404" pitchFamily="49" charset="0"/>
              </a:rPr>
              <a:t>k,status.MPI_SOURCE</a:t>
            </a:r>
            <a:r>
              <a:rPr lang="en-US" altLang="zh-CN" sz="1200" dirty="0">
                <a:solidFill>
                  <a:schemeClr val="accent6">
                    <a:lumMod val="50000"/>
                  </a:schemeClr>
                </a:solidFill>
                <a:latin typeface="Courier New" panose="02070309020205020404" pitchFamily="49" charset="0"/>
                <a:cs typeface="Courier New" panose="02070309020205020404" pitchFamily="49" charset="0"/>
              </a:rPr>
              <a:t>, 4.0 * </a:t>
            </a:r>
            <a:r>
              <a:rPr lang="en-US" altLang="zh-CN" sz="1200" dirty="0" err="1">
                <a:solidFill>
                  <a:schemeClr val="accent6">
                    <a:lumMod val="50000"/>
                  </a:schemeClr>
                </a:solidFill>
                <a:latin typeface="Courier New" panose="02070309020205020404" pitchFamily="49" charset="0"/>
                <a:cs typeface="Courier New" panose="02070309020205020404" pitchFamily="49" charset="0"/>
              </a:rPr>
              <a:t>nIn</a:t>
            </a:r>
            <a:r>
              <a:rPr lang="en-US" altLang="zh-CN" sz="1200" dirty="0">
                <a:solidFill>
                  <a:schemeClr val="accent6">
                    <a:lumMod val="50000"/>
                  </a:schemeClr>
                </a:solidFill>
                <a:latin typeface="Courier New" panose="02070309020205020404" pitchFamily="49" charset="0"/>
                <a:cs typeface="Courier New" panose="02070309020205020404" pitchFamily="49" charset="0"/>
              </a:rPr>
              <a:t> / </a:t>
            </a:r>
            <a:r>
              <a:rPr lang="en-US" altLang="zh-CN" sz="1200" dirty="0" err="1">
                <a:solidFill>
                  <a:schemeClr val="accent6">
                    <a:lumMod val="50000"/>
                  </a:schemeClr>
                </a:solidFill>
                <a:latin typeface="Courier New" panose="02070309020205020404" pitchFamily="49" charset="0"/>
                <a:cs typeface="Courier New" panose="02070309020205020404" pitchFamily="49" charset="0"/>
              </a:rPr>
              <a:t>nTotal</a:t>
            </a:r>
            <a:r>
              <a:rPr lang="en-US" altLang="zh-CN" sz="1200" dirty="0">
                <a:solidFill>
                  <a:schemeClr val="accent6">
                    <a:lumMod val="50000"/>
                  </a:schemeClr>
                </a:solidFill>
                <a:latin typeface="Courier New" panose="02070309020205020404" pitchFamily="49" charset="0"/>
                <a:cs typeface="Courier New" panose="02070309020205020404" pitchFamily="49" charset="0"/>
              </a:rPr>
              <a:t>, </a:t>
            </a:r>
            <a:r>
              <a:rPr lang="en-US" altLang="zh-CN" sz="1200" dirty="0" err="1">
                <a:solidFill>
                  <a:schemeClr val="accent6">
                    <a:lumMod val="50000"/>
                  </a:schemeClr>
                </a:solidFill>
                <a:latin typeface="Courier New" panose="02070309020205020404" pitchFamily="49" charset="0"/>
                <a:cs typeface="Courier New" panose="02070309020205020404" pitchFamily="49" charset="0"/>
              </a:rPr>
              <a:t>nTotal</a:t>
            </a:r>
            <a:r>
              <a:rPr lang="en-US" altLang="zh-CN" sz="1200" dirty="0">
                <a:solidFill>
                  <a:schemeClr val="accent6">
                    <a:lumMod val="50000"/>
                  </a:schemeClr>
                </a:solidFill>
                <a:latin typeface="Courier New" panose="02070309020205020404" pitchFamily="49" charset="0"/>
                <a:cs typeface="Courier New" panose="02070309020205020404" pitchFamily="49" charset="0"/>
              </a:rPr>
              <a:t>);</a:t>
            </a:r>
          </a:p>
          <a:p>
            <a:r>
              <a:rPr lang="en-US" altLang="zh-CN" sz="1200" dirty="0">
                <a:solidFill>
                  <a:schemeClr val="accent6">
                    <a:lumMod val="50000"/>
                  </a:schemeClr>
                </a:solidFill>
                <a:latin typeface="Courier New" panose="02070309020205020404" pitchFamily="49" charset="0"/>
                <a:cs typeface="Courier New" panose="02070309020205020404" pitchFamily="49" charset="0"/>
              </a:rPr>
              <a:t>			}</a:t>
            </a:r>
          </a:p>
          <a:p>
            <a:r>
              <a:rPr lang="en-US" altLang="zh-CN" sz="1200" dirty="0">
                <a:solidFill>
                  <a:schemeClr val="accent6">
                    <a:lumMod val="50000"/>
                  </a:schemeClr>
                </a:solidFill>
                <a:latin typeface="Courier New" panose="02070309020205020404" pitchFamily="49" charset="0"/>
                <a:cs typeface="Courier New" panose="02070309020205020404" pitchFamily="49" charset="0"/>
              </a:rPr>
              <a:t>			// Prepare a new chunk of data</a:t>
            </a:r>
          </a:p>
          <a:p>
            <a:r>
              <a:rPr lang="en-US" altLang="zh-CN" sz="1200" dirty="0">
                <a:solidFill>
                  <a:schemeClr val="accent6">
                    <a:lumMod val="50000"/>
                  </a:schemeClr>
                </a:solidFill>
                <a:latin typeface="Courier New" panose="02070309020205020404" pitchFamily="49" charset="0"/>
                <a:cs typeface="Courier New" panose="02070309020205020404" pitchFamily="49" charset="0"/>
              </a:rPr>
              <a:t>			for (</a:t>
            </a:r>
            <a:r>
              <a:rPr lang="en-US" altLang="zh-CN" sz="1200" dirty="0" err="1">
                <a:solidFill>
                  <a:schemeClr val="accent6">
                    <a:lumMod val="50000"/>
                  </a:schemeClr>
                </a:solidFill>
                <a:latin typeface="Courier New" panose="02070309020205020404" pitchFamily="49" charset="0"/>
                <a:cs typeface="Courier New" panose="02070309020205020404" pitchFamily="49" charset="0"/>
              </a:rPr>
              <a:t>i</a:t>
            </a:r>
            <a:r>
              <a:rPr lang="en-US" altLang="zh-CN" sz="1200" dirty="0">
                <a:solidFill>
                  <a:schemeClr val="accent6">
                    <a:lumMod val="50000"/>
                  </a:schemeClr>
                </a:solidFill>
                <a:latin typeface="Courier New" panose="02070309020205020404" pitchFamily="49" charset="0"/>
                <a:cs typeface="Courier New" panose="02070309020205020404" pitchFamily="49" charset="0"/>
              </a:rPr>
              <a:t> = 0; </a:t>
            </a:r>
            <a:r>
              <a:rPr lang="en-US" altLang="zh-CN" sz="1200" dirty="0" err="1">
                <a:solidFill>
                  <a:schemeClr val="accent6">
                    <a:lumMod val="50000"/>
                  </a:schemeClr>
                </a:solidFill>
                <a:latin typeface="Courier New" panose="02070309020205020404" pitchFamily="49" charset="0"/>
                <a:cs typeface="Courier New" panose="02070309020205020404" pitchFamily="49" charset="0"/>
              </a:rPr>
              <a:t>i</a:t>
            </a:r>
            <a:r>
              <a:rPr lang="en-US" altLang="zh-CN" sz="1200" dirty="0">
                <a:solidFill>
                  <a:schemeClr val="accent6">
                    <a:lumMod val="50000"/>
                  </a:schemeClr>
                </a:solidFill>
                <a:latin typeface="Courier New" panose="02070309020205020404" pitchFamily="49" charset="0"/>
                <a:cs typeface="Courier New" panose="02070309020205020404" pitchFamily="49" charset="0"/>
              </a:rPr>
              <a:t> &lt; CHUNK_SIZE * 2; </a:t>
            </a:r>
            <a:r>
              <a:rPr lang="en-US" altLang="zh-CN" sz="1200" dirty="0" err="1">
                <a:solidFill>
                  <a:schemeClr val="accent6">
                    <a:lumMod val="50000"/>
                  </a:schemeClr>
                </a:solidFill>
                <a:latin typeface="Courier New" panose="02070309020205020404" pitchFamily="49" charset="0"/>
                <a:cs typeface="Courier New" panose="02070309020205020404" pitchFamily="49" charset="0"/>
              </a:rPr>
              <a:t>i</a:t>
            </a:r>
            <a:r>
              <a:rPr lang="en-US" altLang="zh-CN" sz="1200" dirty="0">
                <a:solidFill>
                  <a:schemeClr val="accent6">
                    <a:lumMod val="50000"/>
                  </a:schemeClr>
                </a:solidFill>
                <a:latin typeface="Courier New" panose="02070309020205020404" pitchFamily="49" charset="0"/>
                <a:cs typeface="Courier New" panose="02070309020205020404" pitchFamily="49" charset="0"/>
              </a:rPr>
              <a:t>++) {  //This section will generate a new job</a:t>
            </a:r>
          </a:p>
          <a:p>
            <a:r>
              <a:rPr lang="en-US" altLang="zh-CN" sz="1200" dirty="0">
                <a:solidFill>
                  <a:schemeClr val="accent6">
                    <a:lumMod val="50000"/>
                  </a:schemeClr>
                </a:solidFill>
                <a:latin typeface="Courier New" panose="02070309020205020404" pitchFamily="49" charset="0"/>
                <a:cs typeface="Courier New" panose="02070309020205020404" pitchFamily="49" charset="0"/>
              </a:rPr>
              <a:t>				</a:t>
            </a:r>
            <a:r>
              <a:rPr lang="en-US" altLang="zh-CN" sz="1200" dirty="0" err="1">
                <a:solidFill>
                  <a:schemeClr val="accent6">
                    <a:lumMod val="50000"/>
                  </a:schemeClr>
                </a:solidFill>
                <a:latin typeface="Courier New" panose="02070309020205020404" pitchFamily="49" charset="0"/>
                <a:cs typeface="Courier New" panose="02070309020205020404" pitchFamily="49" charset="0"/>
              </a:rPr>
              <a:t>randBuf</a:t>
            </a:r>
            <a:r>
              <a:rPr lang="en-US" altLang="zh-CN" sz="1200" dirty="0">
                <a:solidFill>
                  <a:schemeClr val="accent6">
                    <a:lumMod val="50000"/>
                  </a:schemeClr>
                </a:solidFill>
                <a:latin typeface="Courier New" panose="02070309020205020404" pitchFamily="49" charset="0"/>
                <a:cs typeface="Courier New" panose="02070309020205020404" pitchFamily="49" charset="0"/>
              </a:rPr>
              <a:t>[</a:t>
            </a:r>
            <a:r>
              <a:rPr lang="en-US" altLang="zh-CN" sz="1200" dirty="0" err="1">
                <a:solidFill>
                  <a:schemeClr val="accent6">
                    <a:lumMod val="50000"/>
                  </a:schemeClr>
                </a:solidFill>
                <a:latin typeface="Courier New" panose="02070309020205020404" pitchFamily="49" charset="0"/>
                <a:cs typeface="Courier New" panose="02070309020205020404" pitchFamily="49" charset="0"/>
              </a:rPr>
              <a:t>i</a:t>
            </a:r>
            <a:r>
              <a:rPr lang="en-US" altLang="zh-CN" sz="1200" dirty="0">
                <a:solidFill>
                  <a:schemeClr val="accent6">
                    <a:lumMod val="50000"/>
                  </a:schemeClr>
                </a:solidFill>
                <a:latin typeface="Courier New" panose="02070309020205020404" pitchFamily="49" charset="0"/>
                <a:cs typeface="Courier New" panose="02070309020205020404" pitchFamily="49" charset="0"/>
              </a:rPr>
              <a:t>] = rand() * 1.0 / RAND_MAX;</a:t>
            </a:r>
          </a:p>
          <a:p>
            <a:r>
              <a:rPr lang="en-US" altLang="zh-CN" sz="1200" dirty="0">
                <a:solidFill>
                  <a:schemeClr val="accent6">
                    <a:lumMod val="50000"/>
                  </a:schemeClr>
                </a:solidFill>
                <a:latin typeface="Courier New" panose="02070309020205020404" pitchFamily="49" charset="0"/>
                <a:cs typeface="Courier New" panose="02070309020205020404" pitchFamily="49" charset="0"/>
              </a:rPr>
              <a:t>			}</a:t>
            </a:r>
          </a:p>
          <a:p>
            <a:endParaRPr lang="en-US" altLang="zh-CN" sz="1200" dirty="0">
              <a:solidFill>
                <a:schemeClr val="accent6">
                  <a:lumMod val="50000"/>
                </a:schemeClr>
              </a:solidFill>
              <a:latin typeface="Courier New" panose="02070309020205020404" pitchFamily="49" charset="0"/>
              <a:cs typeface="Courier New" panose="02070309020205020404" pitchFamily="49" charset="0"/>
            </a:endParaRPr>
          </a:p>
          <a:p>
            <a:r>
              <a:rPr lang="en-US" altLang="zh-CN" sz="1200" dirty="0">
                <a:solidFill>
                  <a:schemeClr val="accent6">
                    <a:lumMod val="50000"/>
                  </a:schemeClr>
                </a:solidFill>
                <a:latin typeface="Courier New" panose="02070309020205020404" pitchFamily="49" charset="0"/>
                <a:cs typeface="Courier New" panose="02070309020205020404" pitchFamily="49" charset="0"/>
              </a:rPr>
              <a:t>			// Send a chunk of data, </a:t>
            </a:r>
            <a:r>
              <a:rPr lang="en-US" altLang="zh-CN" sz="1200" dirty="0" err="1">
                <a:solidFill>
                  <a:schemeClr val="accent6">
                    <a:lumMod val="50000"/>
                  </a:schemeClr>
                </a:solidFill>
                <a:latin typeface="Courier New" panose="02070309020205020404" pitchFamily="49" charset="0"/>
                <a:cs typeface="Courier New" panose="02070309020205020404" pitchFamily="49" charset="0"/>
              </a:rPr>
              <a:t>status.MPI_SOURCE</a:t>
            </a:r>
            <a:r>
              <a:rPr lang="en-US" altLang="zh-CN" sz="1200" dirty="0">
                <a:solidFill>
                  <a:schemeClr val="accent6">
                    <a:lumMod val="50000"/>
                  </a:schemeClr>
                </a:solidFill>
                <a:latin typeface="Courier New" panose="02070309020205020404" pitchFamily="49" charset="0"/>
                <a:cs typeface="Courier New" panose="02070309020205020404" pitchFamily="49" charset="0"/>
              </a:rPr>
              <a:t> represents the process that just finished the work</a:t>
            </a:r>
          </a:p>
          <a:p>
            <a:r>
              <a:rPr lang="en-US" altLang="zh-CN" sz="1200" dirty="0">
                <a:solidFill>
                  <a:schemeClr val="accent6">
                    <a:lumMod val="50000"/>
                  </a:schemeClr>
                </a:solidFill>
                <a:latin typeface="Courier New" panose="02070309020205020404" pitchFamily="49" charset="0"/>
                <a:cs typeface="Courier New" panose="02070309020205020404" pitchFamily="49" charset="0"/>
              </a:rPr>
              <a:t>			</a:t>
            </a:r>
            <a:r>
              <a:rPr lang="en-US" altLang="zh-CN" sz="1200" dirty="0" err="1">
                <a:solidFill>
                  <a:schemeClr val="accent6">
                    <a:lumMod val="50000"/>
                  </a:schemeClr>
                </a:solidFill>
                <a:latin typeface="Courier New" panose="02070309020205020404" pitchFamily="49" charset="0"/>
                <a:cs typeface="Courier New" panose="02070309020205020404" pitchFamily="49" charset="0"/>
              </a:rPr>
              <a:t>MPI_Send</a:t>
            </a:r>
            <a:r>
              <a:rPr lang="en-US" altLang="zh-CN" sz="1200" dirty="0">
                <a:solidFill>
                  <a:schemeClr val="accent6">
                    <a:lumMod val="50000"/>
                  </a:schemeClr>
                </a:solidFill>
                <a:latin typeface="Courier New" panose="02070309020205020404" pitchFamily="49" charset="0"/>
                <a:cs typeface="Courier New" panose="02070309020205020404" pitchFamily="49" charset="0"/>
              </a:rPr>
              <a:t>(</a:t>
            </a:r>
            <a:r>
              <a:rPr lang="en-US" altLang="zh-CN" sz="1200" dirty="0" err="1">
                <a:solidFill>
                  <a:schemeClr val="accent6">
                    <a:lumMod val="50000"/>
                  </a:schemeClr>
                </a:solidFill>
                <a:latin typeface="Courier New" panose="02070309020205020404" pitchFamily="49" charset="0"/>
                <a:cs typeface="Courier New" panose="02070309020205020404" pitchFamily="49" charset="0"/>
              </a:rPr>
              <a:t>randBuf</a:t>
            </a:r>
            <a:r>
              <a:rPr lang="en-US" altLang="zh-CN" sz="1200" dirty="0">
                <a:solidFill>
                  <a:schemeClr val="accent6">
                    <a:lumMod val="50000"/>
                  </a:schemeClr>
                </a:solidFill>
                <a:latin typeface="Courier New" panose="02070309020205020404" pitchFamily="49" charset="0"/>
                <a:cs typeface="Courier New" panose="02070309020205020404" pitchFamily="49" charset="0"/>
              </a:rPr>
              <a:t>, CHUNK_SIZE * 2, MPI_DOUBLE, </a:t>
            </a:r>
            <a:r>
              <a:rPr lang="en-US" altLang="zh-CN" sz="1200" dirty="0" err="1">
                <a:solidFill>
                  <a:schemeClr val="accent6">
                    <a:lumMod val="50000"/>
                  </a:schemeClr>
                </a:solidFill>
                <a:latin typeface="Courier New" panose="02070309020205020404" pitchFamily="49" charset="0"/>
                <a:cs typeface="Courier New" panose="02070309020205020404" pitchFamily="49" charset="0"/>
              </a:rPr>
              <a:t>status.MPI_SOURCE</a:t>
            </a:r>
            <a:r>
              <a:rPr lang="en-US" altLang="zh-CN" sz="1200" dirty="0">
                <a:solidFill>
                  <a:schemeClr val="accent6">
                    <a:lumMod val="50000"/>
                  </a:schemeClr>
                </a:solidFill>
                <a:latin typeface="Courier New" panose="02070309020205020404" pitchFamily="49" charset="0"/>
                <a:cs typeface="Courier New" panose="02070309020205020404" pitchFamily="49" charset="0"/>
              </a:rPr>
              <a:t>, DELIVER, MPI_COMM_WORLD);</a:t>
            </a:r>
          </a:p>
          <a:p>
            <a:r>
              <a:rPr lang="en-US" altLang="zh-CN" sz="1200" dirty="0">
                <a:solidFill>
                  <a:schemeClr val="accent6">
                    <a:lumMod val="50000"/>
                  </a:schemeClr>
                </a:solidFill>
                <a:latin typeface="Courier New" panose="02070309020205020404" pitchFamily="49" charset="0"/>
                <a:cs typeface="Courier New" panose="02070309020205020404" pitchFamily="49" charset="0"/>
              </a:rPr>
              <a:t>      k++;</a:t>
            </a:r>
          </a:p>
          <a:p>
            <a:r>
              <a:rPr lang="en-US" altLang="zh-CN" sz="1200" dirty="0">
                <a:solidFill>
                  <a:schemeClr val="accent6">
                    <a:lumMod val="50000"/>
                  </a:schemeClr>
                </a:solidFill>
                <a:latin typeface="Courier New" panose="02070309020205020404" pitchFamily="49" charset="0"/>
                <a:cs typeface="Courier New" panose="02070309020205020404" pitchFamily="49" charset="0"/>
              </a:rPr>
              <a:t>	}</a:t>
            </a:r>
          </a:p>
          <a:p>
            <a:endParaRPr lang="en-US" altLang="zh-CN" sz="1200" dirty="0">
              <a:solidFill>
                <a:schemeClr val="accent6">
                  <a:lumMod val="50000"/>
                </a:schemeClr>
              </a:solidFill>
              <a:latin typeface="Courier New" panose="02070309020205020404" pitchFamily="49" charset="0"/>
              <a:cs typeface="Courier New" panose="02070309020205020404" pitchFamily="49" charset="0"/>
            </a:endParaRPr>
          </a:p>
          <a:p>
            <a:r>
              <a:rPr lang="en-US" altLang="zh-CN" sz="1200" dirty="0">
                <a:solidFill>
                  <a:schemeClr val="accent6">
                    <a:lumMod val="50000"/>
                  </a:schemeClr>
                </a:solidFill>
                <a:latin typeface="Courier New" panose="02070309020205020404" pitchFamily="49" charset="0"/>
                <a:cs typeface="Courier New" panose="02070309020205020404" pitchFamily="49" charset="0"/>
              </a:rPr>
              <a:t>}</a:t>
            </a:r>
            <a:endParaRPr lang="zh-CN" altLang="en-US" sz="1200" dirty="0">
              <a:solidFill>
                <a:schemeClr val="accent6">
                  <a:lumMod val="50000"/>
                </a:schemeClr>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884256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Content</a:t>
            </a:r>
          </a:p>
        </p:txBody>
      </p:sp>
      <p:sp>
        <p:nvSpPr>
          <p:cNvPr id="3" name="Content Placeholder 2"/>
          <p:cNvSpPr>
            <a:spLocks noGrp="1"/>
          </p:cNvSpPr>
          <p:nvPr>
            <p:ph idx="1"/>
          </p:nvPr>
        </p:nvSpPr>
        <p:spPr/>
        <p:txBody>
          <a:bodyPr/>
          <a:lstStyle/>
          <a:p>
            <a:r>
              <a:rPr lang="en-US" altLang="zh-CN" dirty="0"/>
              <a:t>Get a feel of MPI program</a:t>
            </a:r>
          </a:p>
          <a:p>
            <a:endParaRPr lang="en-US" altLang="zh-CN" dirty="0"/>
          </a:p>
          <a:p>
            <a:r>
              <a:rPr lang="en-US" altLang="zh-CN" dirty="0"/>
              <a:t>A (quite realistic) case of solid state physics simulation with computer</a:t>
            </a:r>
          </a:p>
        </p:txBody>
      </p:sp>
    </p:spTree>
    <p:extLst>
      <p:ext uri="{BB962C8B-B14F-4D97-AF65-F5344CB8AC3E}">
        <p14:creationId xmlns:p14="http://schemas.microsoft.com/office/powerpoint/2010/main" val="37808934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65CB6B9C-B685-4603-BE6A-15A8DA0EDC63}"/>
              </a:ext>
            </a:extLst>
          </p:cNvPr>
          <p:cNvSpPr txBox="1"/>
          <p:nvPr/>
        </p:nvSpPr>
        <p:spPr>
          <a:xfrm>
            <a:off x="292359" y="788122"/>
            <a:ext cx="11165632" cy="5632311"/>
          </a:xfrm>
          <a:prstGeom prst="rect">
            <a:avLst/>
          </a:prstGeom>
          <a:solidFill>
            <a:schemeClr val="tx1"/>
          </a:solidFill>
        </p:spPr>
        <p:txBody>
          <a:bodyPr wrap="square">
            <a:spAutoFit/>
          </a:bodyPr>
          <a:lstStyle/>
          <a:p>
            <a:r>
              <a:rPr lang="en-US" altLang="zh-CN" sz="1200" dirty="0">
                <a:solidFill>
                  <a:schemeClr val="accent6">
                    <a:lumMod val="50000"/>
                  </a:schemeClr>
                </a:solidFill>
                <a:latin typeface="Courier New" panose="02070309020205020404" pitchFamily="49" charset="0"/>
                <a:cs typeface="Courier New" panose="02070309020205020404" pitchFamily="49" charset="0"/>
              </a:rPr>
              <a:t>void </a:t>
            </a:r>
            <a:r>
              <a:rPr lang="en-US" altLang="zh-CN" sz="1200" dirty="0" err="1">
                <a:solidFill>
                  <a:schemeClr val="accent6">
                    <a:lumMod val="50000"/>
                  </a:schemeClr>
                </a:solidFill>
                <a:latin typeface="Courier New" panose="02070309020205020404" pitchFamily="49" charset="0"/>
                <a:cs typeface="Courier New" panose="02070309020205020404" pitchFamily="49" charset="0"/>
              </a:rPr>
              <a:t>doSlave</a:t>
            </a:r>
            <a:r>
              <a:rPr lang="en-US" altLang="zh-CN" sz="1200" dirty="0">
                <a:solidFill>
                  <a:schemeClr val="accent6">
                    <a:lumMod val="50000"/>
                  </a:schemeClr>
                </a:solidFill>
                <a:latin typeface="Courier New" panose="02070309020205020404" pitchFamily="49" charset="0"/>
                <a:cs typeface="Courier New" panose="02070309020205020404" pitchFamily="49" charset="0"/>
              </a:rPr>
              <a:t>(){</a:t>
            </a:r>
          </a:p>
          <a:p>
            <a:r>
              <a:rPr lang="en-US" altLang="zh-CN" sz="1200" dirty="0">
                <a:solidFill>
                  <a:schemeClr val="accent6">
                    <a:lumMod val="50000"/>
                  </a:schemeClr>
                </a:solidFill>
                <a:latin typeface="Courier New" panose="02070309020205020404" pitchFamily="49" charset="0"/>
                <a:cs typeface="Courier New" panose="02070309020205020404" pitchFamily="49" charset="0"/>
              </a:rPr>
              <a:t>	</a:t>
            </a:r>
            <a:r>
              <a:rPr lang="en-US" altLang="zh-CN" sz="1200" dirty="0" err="1">
                <a:solidFill>
                  <a:schemeClr val="accent6">
                    <a:lumMod val="50000"/>
                  </a:schemeClr>
                </a:solidFill>
                <a:latin typeface="Courier New" panose="02070309020205020404" pitchFamily="49" charset="0"/>
                <a:cs typeface="Courier New" panose="02070309020205020404" pitchFamily="49" charset="0"/>
              </a:rPr>
              <a:t>MPI_Status</a:t>
            </a:r>
            <a:r>
              <a:rPr lang="en-US" altLang="zh-CN" sz="1200" dirty="0">
                <a:solidFill>
                  <a:schemeClr val="accent6">
                    <a:lumMod val="50000"/>
                  </a:schemeClr>
                </a:solidFill>
                <a:latin typeface="Courier New" panose="02070309020205020404" pitchFamily="49" charset="0"/>
                <a:cs typeface="Courier New" panose="02070309020205020404" pitchFamily="49" charset="0"/>
              </a:rPr>
              <a:t> status;</a:t>
            </a:r>
          </a:p>
          <a:p>
            <a:endParaRPr lang="en-US" altLang="zh-CN" sz="1200" dirty="0">
              <a:solidFill>
                <a:schemeClr val="accent6">
                  <a:lumMod val="50000"/>
                </a:schemeClr>
              </a:solidFill>
              <a:latin typeface="Courier New" panose="02070309020205020404" pitchFamily="49" charset="0"/>
              <a:cs typeface="Courier New" panose="02070309020205020404" pitchFamily="49" charset="0"/>
            </a:endParaRPr>
          </a:p>
          <a:p>
            <a:r>
              <a:rPr lang="en-US" altLang="zh-CN" sz="1200" dirty="0">
                <a:solidFill>
                  <a:schemeClr val="accent6">
                    <a:lumMod val="50000"/>
                  </a:schemeClr>
                </a:solidFill>
                <a:latin typeface="Courier New" panose="02070309020205020404" pitchFamily="49" charset="0"/>
                <a:cs typeface="Courier New" panose="02070309020205020404" pitchFamily="49" charset="0"/>
              </a:rPr>
              <a:t>	double </a:t>
            </a:r>
            <a:r>
              <a:rPr lang="en-US" altLang="zh-CN" sz="1200" dirty="0" err="1">
                <a:solidFill>
                  <a:schemeClr val="accent6">
                    <a:lumMod val="50000"/>
                  </a:schemeClr>
                </a:solidFill>
                <a:latin typeface="Courier New" panose="02070309020205020404" pitchFamily="49" charset="0"/>
                <a:cs typeface="Courier New" panose="02070309020205020404" pitchFamily="49" charset="0"/>
              </a:rPr>
              <a:t>randBuf</a:t>
            </a:r>
            <a:r>
              <a:rPr lang="en-US" altLang="zh-CN" sz="1200" dirty="0">
                <a:solidFill>
                  <a:schemeClr val="accent6">
                    <a:lumMod val="50000"/>
                  </a:schemeClr>
                </a:solidFill>
                <a:latin typeface="Courier New" panose="02070309020205020404" pitchFamily="49" charset="0"/>
                <a:cs typeface="Courier New" panose="02070309020205020404" pitchFamily="49" charset="0"/>
              </a:rPr>
              <a:t>[CHUNK_SIZE * 2];   //Each point has two coordinates. The even number of the array is the x-axis coordinate and the odd number is the y-axis coordinate</a:t>
            </a:r>
          </a:p>
          <a:p>
            <a:endParaRPr lang="en-US" altLang="zh-CN" sz="1200" dirty="0">
              <a:solidFill>
                <a:schemeClr val="accent6">
                  <a:lumMod val="50000"/>
                </a:schemeClr>
              </a:solidFill>
              <a:latin typeface="Courier New" panose="02070309020205020404" pitchFamily="49" charset="0"/>
              <a:cs typeface="Courier New" panose="02070309020205020404" pitchFamily="49" charset="0"/>
            </a:endParaRPr>
          </a:p>
          <a:p>
            <a:r>
              <a:rPr lang="en-US" altLang="zh-CN" sz="1200" dirty="0">
                <a:solidFill>
                  <a:schemeClr val="accent6">
                    <a:lumMod val="50000"/>
                  </a:schemeClr>
                </a:solidFill>
                <a:latin typeface="Courier New" panose="02070309020205020404" pitchFamily="49" charset="0"/>
                <a:cs typeface="Courier New" panose="02070309020205020404" pitchFamily="49" charset="0"/>
              </a:rPr>
              <a:t>	long </a:t>
            </a:r>
            <a:r>
              <a:rPr lang="en-US" altLang="zh-CN" sz="1200" dirty="0" err="1">
                <a:solidFill>
                  <a:schemeClr val="accent6">
                    <a:lumMod val="50000"/>
                  </a:schemeClr>
                </a:solidFill>
                <a:latin typeface="Courier New" panose="02070309020205020404" pitchFamily="49" charset="0"/>
                <a:cs typeface="Courier New" panose="02070309020205020404" pitchFamily="49" charset="0"/>
              </a:rPr>
              <a:t>nIn</a:t>
            </a:r>
            <a:r>
              <a:rPr lang="en-US" altLang="zh-CN" sz="1200" dirty="0">
                <a:solidFill>
                  <a:schemeClr val="accent6">
                    <a:lumMod val="50000"/>
                  </a:schemeClr>
                </a:solidFill>
                <a:latin typeface="Courier New" panose="02070309020205020404" pitchFamily="49" charset="0"/>
                <a:cs typeface="Courier New" panose="02070309020205020404" pitchFamily="49" charset="0"/>
              </a:rPr>
              <a:t> = -1l;  //Set a negative number</a:t>
            </a:r>
          </a:p>
          <a:p>
            <a:r>
              <a:rPr lang="en-US" altLang="zh-CN" sz="1200" dirty="0">
                <a:solidFill>
                  <a:schemeClr val="accent6">
                    <a:lumMod val="50000"/>
                  </a:schemeClr>
                </a:solidFill>
                <a:latin typeface="Courier New" panose="02070309020205020404" pitchFamily="49" charset="0"/>
                <a:cs typeface="Courier New" panose="02070309020205020404" pitchFamily="49" charset="0"/>
              </a:rPr>
              <a:t>	int </a:t>
            </a:r>
            <a:r>
              <a:rPr lang="en-US" altLang="zh-CN" sz="1200" dirty="0" err="1">
                <a:solidFill>
                  <a:schemeClr val="accent6">
                    <a:lumMod val="50000"/>
                  </a:schemeClr>
                </a:solidFill>
                <a:latin typeface="Courier New" panose="02070309020205020404" pitchFamily="49" charset="0"/>
                <a:cs typeface="Courier New" panose="02070309020205020404" pitchFamily="49" charset="0"/>
              </a:rPr>
              <a:t>i,k</a:t>
            </a:r>
            <a:r>
              <a:rPr lang="en-US" altLang="zh-CN" sz="1200" dirty="0">
                <a:solidFill>
                  <a:schemeClr val="accent6">
                    <a:lumMod val="50000"/>
                  </a:schemeClr>
                </a:solidFill>
                <a:latin typeface="Courier New" panose="02070309020205020404" pitchFamily="49" charset="0"/>
                <a:cs typeface="Courier New" panose="02070309020205020404" pitchFamily="49" charset="0"/>
              </a:rPr>
              <a:t>=0;</a:t>
            </a:r>
          </a:p>
          <a:p>
            <a:endParaRPr lang="en-US" altLang="zh-CN" sz="1200" dirty="0">
              <a:solidFill>
                <a:schemeClr val="accent6">
                  <a:lumMod val="50000"/>
                </a:schemeClr>
              </a:solidFill>
              <a:latin typeface="Courier New" panose="02070309020205020404" pitchFamily="49" charset="0"/>
              <a:cs typeface="Courier New" panose="02070309020205020404" pitchFamily="49" charset="0"/>
            </a:endParaRPr>
          </a:p>
          <a:p>
            <a:r>
              <a:rPr lang="en-US" altLang="zh-CN" sz="1200" dirty="0">
                <a:solidFill>
                  <a:schemeClr val="accent6">
                    <a:lumMod val="50000"/>
                  </a:schemeClr>
                </a:solidFill>
                <a:latin typeface="Courier New" panose="02070309020205020404" pitchFamily="49" charset="0"/>
                <a:cs typeface="Courier New" panose="02070309020205020404" pitchFamily="49" charset="0"/>
              </a:rPr>
              <a:t>	</a:t>
            </a:r>
            <a:r>
              <a:rPr lang="en-US" altLang="zh-CN" sz="1200" dirty="0" err="1">
                <a:solidFill>
                  <a:schemeClr val="accent6">
                    <a:lumMod val="50000"/>
                  </a:schemeClr>
                </a:solidFill>
                <a:latin typeface="Courier New" panose="02070309020205020404" pitchFamily="49" charset="0"/>
                <a:cs typeface="Courier New" panose="02070309020205020404" pitchFamily="49" charset="0"/>
              </a:rPr>
              <a:t>MPI_Send</a:t>
            </a:r>
            <a:r>
              <a:rPr lang="en-US" altLang="zh-CN" sz="1200" dirty="0">
                <a:solidFill>
                  <a:schemeClr val="accent6">
                    <a:lumMod val="50000"/>
                  </a:schemeClr>
                </a:solidFill>
                <a:latin typeface="Courier New" panose="02070309020205020404" pitchFamily="49" charset="0"/>
                <a:cs typeface="Courier New" panose="02070309020205020404" pitchFamily="49" charset="0"/>
              </a:rPr>
              <a:t>(&amp;</a:t>
            </a:r>
            <a:r>
              <a:rPr lang="en-US" altLang="zh-CN" sz="1200" dirty="0" err="1">
                <a:solidFill>
                  <a:schemeClr val="accent6">
                    <a:lumMod val="50000"/>
                  </a:schemeClr>
                </a:solidFill>
                <a:latin typeface="Courier New" panose="02070309020205020404" pitchFamily="49" charset="0"/>
                <a:cs typeface="Courier New" panose="02070309020205020404" pitchFamily="49" charset="0"/>
              </a:rPr>
              <a:t>nIn</a:t>
            </a:r>
            <a:r>
              <a:rPr lang="en-US" altLang="zh-CN" sz="1200" dirty="0">
                <a:solidFill>
                  <a:schemeClr val="accent6">
                    <a:lumMod val="50000"/>
                  </a:schemeClr>
                </a:solidFill>
                <a:latin typeface="Courier New" panose="02070309020205020404" pitchFamily="49" charset="0"/>
                <a:cs typeface="Courier New" panose="02070309020205020404" pitchFamily="49" charset="0"/>
              </a:rPr>
              <a:t>, 1, MPI_LONG, Master, SUBMIT, MPI_COMM_WORLD); //send a negative number to master indicates that the process is ready</a:t>
            </a:r>
          </a:p>
          <a:p>
            <a:r>
              <a:rPr lang="en-US" altLang="zh-CN" sz="1200" dirty="0">
                <a:solidFill>
                  <a:schemeClr val="accent6">
                    <a:lumMod val="50000"/>
                  </a:schemeClr>
                </a:solidFill>
                <a:latin typeface="Courier New" panose="02070309020205020404" pitchFamily="49" charset="0"/>
                <a:cs typeface="Courier New" panose="02070309020205020404" pitchFamily="49" charset="0"/>
              </a:rPr>
              <a:t> </a:t>
            </a:r>
          </a:p>
          <a:p>
            <a:r>
              <a:rPr lang="en-US" altLang="zh-CN" sz="1200" dirty="0">
                <a:solidFill>
                  <a:schemeClr val="accent6">
                    <a:lumMod val="50000"/>
                  </a:schemeClr>
                </a:solidFill>
                <a:latin typeface="Courier New" panose="02070309020205020404" pitchFamily="49" charset="0"/>
                <a:cs typeface="Courier New" panose="02070309020205020404" pitchFamily="49" charset="0"/>
              </a:rPr>
              <a:t>  int size;</a:t>
            </a:r>
          </a:p>
          <a:p>
            <a:r>
              <a:rPr lang="en-US" altLang="zh-CN" sz="1200" dirty="0">
                <a:solidFill>
                  <a:schemeClr val="accent6">
                    <a:lumMod val="50000"/>
                  </a:schemeClr>
                </a:solidFill>
                <a:latin typeface="Courier New" panose="02070309020205020404" pitchFamily="49" charset="0"/>
                <a:cs typeface="Courier New" panose="02070309020205020404" pitchFamily="49" charset="0"/>
              </a:rPr>
              <a:t>  </a:t>
            </a:r>
            <a:r>
              <a:rPr lang="en-US" altLang="zh-CN" sz="1200" dirty="0" err="1">
                <a:solidFill>
                  <a:schemeClr val="accent6">
                    <a:lumMod val="50000"/>
                  </a:schemeClr>
                </a:solidFill>
                <a:latin typeface="Courier New" panose="02070309020205020404" pitchFamily="49" charset="0"/>
                <a:cs typeface="Courier New" panose="02070309020205020404" pitchFamily="49" charset="0"/>
              </a:rPr>
              <a:t>MPI_Comm_size</a:t>
            </a:r>
            <a:r>
              <a:rPr lang="en-US" altLang="zh-CN" sz="1200" dirty="0">
                <a:solidFill>
                  <a:schemeClr val="accent6">
                    <a:lumMod val="50000"/>
                  </a:schemeClr>
                </a:solidFill>
                <a:latin typeface="Courier New" panose="02070309020205020404" pitchFamily="49" charset="0"/>
                <a:cs typeface="Courier New" panose="02070309020205020404" pitchFamily="49" charset="0"/>
              </a:rPr>
              <a:t>(MPI_COMM_WORLD, &amp;size);   </a:t>
            </a:r>
          </a:p>
          <a:p>
            <a:endParaRPr lang="en-US" altLang="zh-CN" sz="1200" dirty="0">
              <a:solidFill>
                <a:schemeClr val="accent6">
                  <a:lumMod val="50000"/>
                </a:schemeClr>
              </a:solidFill>
              <a:latin typeface="Courier New" panose="02070309020205020404" pitchFamily="49" charset="0"/>
              <a:cs typeface="Courier New" panose="02070309020205020404" pitchFamily="49" charset="0"/>
            </a:endParaRPr>
          </a:p>
          <a:p>
            <a:r>
              <a:rPr lang="en-US" altLang="zh-CN" sz="1200" dirty="0">
                <a:solidFill>
                  <a:schemeClr val="accent6">
                    <a:lumMod val="50000"/>
                  </a:schemeClr>
                </a:solidFill>
                <a:latin typeface="Courier New" panose="02070309020205020404" pitchFamily="49" charset="0"/>
                <a:cs typeface="Courier New" panose="02070309020205020404" pitchFamily="49" charset="0"/>
              </a:rPr>
              <a:t>	while (RUN/(size-1)&gt;k) {      //size-1 is the total number of slave</a:t>
            </a:r>
          </a:p>
          <a:p>
            <a:r>
              <a:rPr lang="en-US" altLang="zh-CN" sz="1200" dirty="0">
                <a:solidFill>
                  <a:schemeClr val="accent6">
                    <a:lumMod val="50000"/>
                  </a:schemeClr>
                </a:solidFill>
                <a:latin typeface="Courier New" panose="02070309020205020404" pitchFamily="49" charset="0"/>
                <a:cs typeface="Courier New" panose="02070309020205020404" pitchFamily="49" charset="0"/>
              </a:rPr>
              <a:t>		// receive a data trunk, get the positions of all points in this job</a:t>
            </a:r>
          </a:p>
          <a:p>
            <a:r>
              <a:rPr lang="en-US" altLang="zh-CN" sz="1200" dirty="0">
                <a:solidFill>
                  <a:schemeClr val="accent6">
                    <a:lumMod val="50000"/>
                  </a:schemeClr>
                </a:solidFill>
                <a:latin typeface="Courier New" panose="02070309020205020404" pitchFamily="49" charset="0"/>
                <a:cs typeface="Courier New" panose="02070309020205020404" pitchFamily="49" charset="0"/>
              </a:rPr>
              <a:t>		</a:t>
            </a:r>
            <a:r>
              <a:rPr lang="en-US" altLang="zh-CN" sz="1200" dirty="0" err="1">
                <a:solidFill>
                  <a:schemeClr val="accent6">
                    <a:lumMod val="50000"/>
                  </a:schemeClr>
                </a:solidFill>
                <a:latin typeface="Courier New" panose="02070309020205020404" pitchFamily="49" charset="0"/>
                <a:cs typeface="Courier New" panose="02070309020205020404" pitchFamily="49" charset="0"/>
              </a:rPr>
              <a:t>MPI_Recv</a:t>
            </a:r>
            <a:r>
              <a:rPr lang="en-US" altLang="zh-CN" sz="1200" dirty="0">
                <a:solidFill>
                  <a:schemeClr val="accent6">
                    <a:lumMod val="50000"/>
                  </a:schemeClr>
                </a:solidFill>
                <a:latin typeface="Courier New" panose="02070309020205020404" pitchFamily="49" charset="0"/>
                <a:cs typeface="Courier New" panose="02070309020205020404" pitchFamily="49" charset="0"/>
              </a:rPr>
              <a:t>(</a:t>
            </a:r>
            <a:r>
              <a:rPr lang="en-US" altLang="zh-CN" sz="1200" dirty="0" err="1">
                <a:solidFill>
                  <a:schemeClr val="accent6">
                    <a:lumMod val="50000"/>
                  </a:schemeClr>
                </a:solidFill>
                <a:latin typeface="Courier New" panose="02070309020205020404" pitchFamily="49" charset="0"/>
                <a:cs typeface="Courier New" panose="02070309020205020404" pitchFamily="49" charset="0"/>
              </a:rPr>
              <a:t>randBuf</a:t>
            </a:r>
            <a:r>
              <a:rPr lang="en-US" altLang="zh-CN" sz="1200" dirty="0">
                <a:solidFill>
                  <a:schemeClr val="accent6">
                    <a:lumMod val="50000"/>
                  </a:schemeClr>
                </a:solidFill>
                <a:latin typeface="Courier New" panose="02070309020205020404" pitchFamily="49" charset="0"/>
                <a:cs typeface="Courier New" panose="02070309020205020404" pitchFamily="49" charset="0"/>
              </a:rPr>
              <a:t>, CHUNK_SIZE * 2, MPI_DOUBLE, Master, DELIVER, MPI_COMM_WORLD, &amp;status);</a:t>
            </a:r>
          </a:p>
          <a:p>
            <a:endParaRPr lang="en-US" altLang="zh-CN" sz="1200" dirty="0">
              <a:solidFill>
                <a:schemeClr val="accent6">
                  <a:lumMod val="50000"/>
                </a:schemeClr>
              </a:solidFill>
              <a:latin typeface="Courier New" panose="02070309020205020404" pitchFamily="49" charset="0"/>
              <a:cs typeface="Courier New" panose="02070309020205020404" pitchFamily="49" charset="0"/>
            </a:endParaRPr>
          </a:p>
          <a:p>
            <a:r>
              <a:rPr lang="en-US" altLang="zh-CN" sz="1200" dirty="0">
                <a:solidFill>
                  <a:schemeClr val="accent6">
                    <a:lumMod val="50000"/>
                  </a:schemeClr>
                </a:solidFill>
                <a:latin typeface="Courier New" panose="02070309020205020404" pitchFamily="49" charset="0"/>
                <a:cs typeface="Courier New" panose="02070309020205020404" pitchFamily="49" charset="0"/>
              </a:rPr>
              <a:t>		</a:t>
            </a:r>
            <a:r>
              <a:rPr lang="en-US" altLang="zh-CN" sz="1200" dirty="0" err="1">
                <a:solidFill>
                  <a:schemeClr val="accent6">
                    <a:lumMod val="50000"/>
                  </a:schemeClr>
                </a:solidFill>
                <a:latin typeface="Courier New" panose="02070309020205020404" pitchFamily="49" charset="0"/>
                <a:cs typeface="Courier New" panose="02070309020205020404" pitchFamily="49" charset="0"/>
              </a:rPr>
              <a:t>nIn</a:t>
            </a:r>
            <a:r>
              <a:rPr lang="en-US" altLang="zh-CN" sz="1200" dirty="0">
                <a:solidFill>
                  <a:schemeClr val="accent6">
                    <a:lumMod val="50000"/>
                  </a:schemeClr>
                </a:solidFill>
                <a:latin typeface="Courier New" panose="02070309020205020404" pitchFamily="49" charset="0"/>
                <a:cs typeface="Courier New" panose="02070309020205020404" pitchFamily="49" charset="0"/>
              </a:rPr>
              <a:t> = 0; // reset counter</a:t>
            </a:r>
          </a:p>
          <a:p>
            <a:r>
              <a:rPr lang="en-US" altLang="zh-CN" sz="1200" dirty="0">
                <a:solidFill>
                  <a:schemeClr val="accent6">
                    <a:lumMod val="50000"/>
                  </a:schemeClr>
                </a:solidFill>
                <a:latin typeface="Courier New" panose="02070309020205020404" pitchFamily="49" charset="0"/>
                <a:cs typeface="Courier New" panose="02070309020205020404" pitchFamily="49" charset="0"/>
              </a:rPr>
              <a:t>		for (</a:t>
            </a:r>
            <a:r>
              <a:rPr lang="en-US" altLang="zh-CN" sz="1200" dirty="0" err="1">
                <a:solidFill>
                  <a:schemeClr val="accent6">
                    <a:lumMod val="50000"/>
                  </a:schemeClr>
                </a:solidFill>
                <a:latin typeface="Courier New" panose="02070309020205020404" pitchFamily="49" charset="0"/>
                <a:cs typeface="Courier New" panose="02070309020205020404" pitchFamily="49" charset="0"/>
              </a:rPr>
              <a:t>i</a:t>
            </a:r>
            <a:r>
              <a:rPr lang="en-US" altLang="zh-CN" sz="1200" dirty="0">
                <a:solidFill>
                  <a:schemeClr val="accent6">
                    <a:lumMod val="50000"/>
                  </a:schemeClr>
                </a:solidFill>
                <a:latin typeface="Courier New" panose="02070309020205020404" pitchFamily="49" charset="0"/>
                <a:cs typeface="Courier New" panose="02070309020205020404" pitchFamily="49" charset="0"/>
              </a:rPr>
              <a:t> = 0; </a:t>
            </a:r>
            <a:r>
              <a:rPr lang="en-US" altLang="zh-CN" sz="1200" dirty="0" err="1">
                <a:solidFill>
                  <a:schemeClr val="accent6">
                    <a:lumMod val="50000"/>
                  </a:schemeClr>
                </a:solidFill>
                <a:latin typeface="Courier New" panose="02070309020205020404" pitchFamily="49" charset="0"/>
                <a:cs typeface="Courier New" panose="02070309020205020404" pitchFamily="49" charset="0"/>
              </a:rPr>
              <a:t>i</a:t>
            </a:r>
            <a:r>
              <a:rPr lang="en-US" altLang="zh-CN" sz="1200" dirty="0">
                <a:solidFill>
                  <a:schemeClr val="accent6">
                    <a:lumMod val="50000"/>
                  </a:schemeClr>
                </a:solidFill>
                <a:latin typeface="Courier New" panose="02070309020205020404" pitchFamily="49" charset="0"/>
                <a:cs typeface="Courier New" panose="02070309020205020404" pitchFamily="49" charset="0"/>
              </a:rPr>
              <a:t> &lt; CHUNK_SIZE ; </a:t>
            </a:r>
            <a:r>
              <a:rPr lang="en-US" altLang="zh-CN" sz="1200" dirty="0" err="1">
                <a:solidFill>
                  <a:schemeClr val="accent6">
                    <a:lumMod val="50000"/>
                  </a:schemeClr>
                </a:solidFill>
                <a:latin typeface="Courier New" panose="02070309020205020404" pitchFamily="49" charset="0"/>
                <a:cs typeface="Courier New" panose="02070309020205020404" pitchFamily="49" charset="0"/>
              </a:rPr>
              <a:t>i</a:t>
            </a:r>
            <a:r>
              <a:rPr lang="en-US" altLang="zh-CN" sz="1200" dirty="0">
                <a:solidFill>
                  <a:schemeClr val="accent6">
                    <a:lumMod val="50000"/>
                  </a:schemeClr>
                </a:solidFill>
                <a:latin typeface="Courier New" panose="02070309020205020404" pitchFamily="49" charset="0"/>
                <a:cs typeface="Courier New" panose="02070309020205020404" pitchFamily="49" charset="0"/>
              </a:rPr>
              <a:t>++) { //test x^2+y^2, test how many dots are inside the circle</a:t>
            </a:r>
          </a:p>
          <a:p>
            <a:r>
              <a:rPr lang="en-US" altLang="zh-CN" sz="1200" dirty="0">
                <a:solidFill>
                  <a:schemeClr val="accent6">
                    <a:lumMod val="50000"/>
                  </a:schemeClr>
                </a:solidFill>
                <a:latin typeface="Courier New" panose="02070309020205020404" pitchFamily="49" charset="0"/>
                <a:cs typeface="Courier New" panose="02070309020205020404" pitchFamily="49" charset="0"/>
              </a:rPr>
              <a:t>			if (</a:t>
            </a:r>
            <a:r>
              <a:rPr lang="en-US" altLang="zh-CN" sz="1200" dirty="0" err="1">
                <a:solidFill>
                  <a:schemeClr val="accent6">
                    <a:lumMod val="50000"/>
                  </a:schemeClr>
                </a:solidFill>
                <a:latin typeface="Courier New" panose="02070309020205020404" pitchFamily="49" charset="0"/>
                <a:cs typeface="Courier New" panose="02070309020205020404" pitchFamily="49" charset="0"/>
              </a:rPr>
              <a:t>randBuf</a:t>
            </a:r>
            <a:r>
              <a:rPr lang="en-US" altLang="zh-CN" sz="1200" dirty="0">
                <a:solidFill>
                  <a:schemeClr val="accent6">
                    <a:lumMod val="50000"/>
                  </a:schemeClr>
                </a:solidFill>
                <a:latin typeface="Courier New" panose="02070309020205020404" pitchFamily="49" charset="0"/>
                <a:cs typeface="Courier New" panose="02070309020205020404" pitchFamily="49" charset="0"/>
              </a:rPr>
              <a:t>[2 * </a:t>
            </a:r>
            <a:r>
              <a:rPr lang="en-US" altLang="zh-CN" sz="1200" dirty="0" err="1">
                <a:solidFill>
                  <a:schemeClr val="accent6">
                    <a:lumMod val="50000"/>
                  </a:schemeClr>
                </a:solidFill>
                <a:latin typeface="Courier New" panose="02070309020205020404" pitchFamily="49" charset="0"/>
                <a:cs typeface="Courier New" panose="02070309020205020404" pitchFamily="49" charset="0"/>
              </a:rPr>
              <a:t>i</a:t>
            </a:r>
            <a:r>
              <a:rPr lang="en-US" altLang="zh-CN" sz="1200" dirty="0">
                <a:solidFill>
                  <a:schemeClr val="accent6">
                    <a:lumMod val="50000"/>
                  </a:schemeClr>
                </a:solidFill>
                <a:latin typeface="Courier New" panose="02070309020205020404" pitchFamily="49" charset="0"/>
                <a:cs typeface="Courier New" panose="02070309020205020404" pitchFamily="49" charset="0"/>
              </a:rPr>
              <a:t>] * </a:t>
            </a:r>
            <a:r>
              <a:rPr lang="en-US" altLang="zh-CN" sz="1200" dirty="0" err="1">
                <a:solidFill>
                  <a:schemeClr val="accent6">
                    <a:lumMod val="50000"/>
                  </a:schemeClr>
                </a:solidFill>
                <a:latin typeface="Courier New" panose="02070309020205020404" pitchFamily="49" charset="0"/>
                <a:cs typeface="Courier New" panose="02070309020205020404" pitchFamily="49" charset="0"/>
              </a:rPr>
              <a:t>randBuf</a:t>
            </a:r>
            <a:r>
              <a:rPr lang="en-US" altLang="zh-CN" sz="1200" dirty="0">
                <a:solidFill>
                  <a:schemeClr val="accent6">
                    <a:lumMod val="50000"/>
                  </a:schemeClr>
                </a:solidFill>
                <a:latin typeface="Courier New" panose="02070309020205020404" pitchFamily="49" charset="0"/>
                <a:cs typeface="Courier New" panose="02070309020205020404" pitchFamily="49" charset="0"/>
              </a:rPr>
              <a:t>[2 * </a:t>
            </a:r>
            <a:r>
              <a:rPr lang="en-US" altLang="zh-CN" sz="1200" dirty="0" err="1">
                <a:solidFill>
                  <a:schemeClr val="accent6">
                    <a:lumMod val="50000"/>
                  </a:schemeClr>
                </a:solidFill>
                <a:latin typeface="Courier New" panose="02070309020205020404" pitchFamily="49" charset="0"/>
                <a:cs typeface="Courier New" panose="02070309020205020404" pitchFamily="49" charset="0"/>
              </a:rPr>
              <a:t>i</a:t>
            </a:r>
            <a:r>
              <a:rPr lang="en-US" altLang="zh-CN" sz="1200" dirty="0">
                <a:solidFill>
                  <a:schemeClr val="accent6">
                    <a:lumMod val="50000"/>
                  </a:schemeClr>
                </a:solidFill>
                <a:latin typeface="Courier New" panose="02070309020205020404" pitchFamily="49" charset="0"/>
                <a:cs typeface="Courier New" panose="02070309020205020404" pitchFamily="49" charset="0"/>
              </a:rPr>
              <a:t>] + </a:t>
            </a:r>
            <a:r>
              <a:rPr lang="en-US" altLang="zh-CN" sz="1200" dirty="0" err="1">
                <a:solidFill>
                  <a:schemeClr val="accent6">
                    <a:lumMod val="50000"/>
                  </a:schemeClr>
                </a:solidFill>
                <a:latin typeface="Courier New" panose="02070309020205020404" pitchFamily="49" charset="0"/>
                <a:cs typeface="Courier New" panose="02070309020205020404" pitchFamily="49" charset="0"/>
              </a:rPr>
              <a:t>randBuf</a:t>
            </a:r>
            <a:r>
              <a:rPr lang="en-US" altLang="zh-CN" sz="1200" dirty="0">
                <a:solidFill>
                  <a:schemeClr val="accent6">
                    <a:lumMod val="50000"/>
                  </a:schemeClr>
                </a:solidFill>
                <a:latin typeface="Courier New" panose="02070309020205020404" pitchFamily="49" charset="0"/>
                <a:cs typeface="Courier New" panose="02070309020205020404" pitchFamily="49" charset="0"/>
              </a:rPr>
              <a:t>[2 * </a:t>
            </a:r>
            <a:r>
              <a:rPr lang="en-US" altLang="zh-CN" sz="1200" dirty="0" err="1">
                <a:solidFill>
                  <a:schemeClr val="accent6">
                    <a:lumMod val="50000"/>
                  </a:schemeClr>
                </a:solidFill>
                <a:latin typeface="Courier New" panose="02070309020205020404" pitchFamily="49" charset="0"/>
                <a:cs typeface="Courier New" panose="02070309020205020404" pitchFamily="49" charset="0"/>
              </a:rPr>
              <a:t>i</a:t>
            </a:r>
            <a:r>
              <a:rPr lang="en-US" altLang="zh-CN" sz="1200" dirty="0">
                <a:solidFill>
                  <a:schemeClr val="accent6">
                    <a:lumMod val="50000"/>
                  </a:schemeClr>
                </a:solidFill>
                <a:latin typeface="Courier New" panose="02070309020205020404" pitchFamily="49" charset="0"/>
                <a:cs typeface="Courier New" panose="02070309020205020404" pitchFamily="49" charset="0"/>
              </a:rPr>
              <a:t> + 1] * </a:t>
            </a:r>
            <a:r>
              <a:rPr lang="en-US" altLang="zh-CN" sz="1200" dirty="0" err="1">
                <a:solidFill>
                  <a:schemeClr val="accent6">
                    <a:lumMod val="50000"/>
                  </a:schemeClr>
                </a:solidFill>
                <a:latin typeface="Courier New" panose="02070309020205020404" pitchFamily="49" charset="0"/>
                <a:cs typeface="Courier New" panose="02070309020205020404" pitchFamily="49" charset="0"/>
              </a:rPr>
              <a:t>randBuf</a:t>
            </a:r>
            <a:r>
              <a:rPr lang="en-US" altLang="zh-CN" sz="1200" dirty="0">
                <a:solidFill>
                  <a:schemeClr val="accent6">
                    <a:lumMod val="50000"/>
                  </a:schemeClr>
                </a:solidFill>
                <a:latin typeface="Courier New" panose="02070309020205020404" pitchFamily="49" charset="0"/>
                <a:cs typeface="Courier New" panose="02070309020205020404" pitchFamily="49" charset="0"/>
              </a:rPr>
              <a:t>[2 * </a:t>
            </a:r>
            <a:r>
              <a:rPr lang="en-US" altLang="zh-CN" sz="1200" dirty="0" err="1">
                <a:solidFill>
                  <a:schemeClr val="accent6">
                    <a:lumMod val="50000"/>
                  </a:schemeClr>
                </a:solidFill>
                <a:latin typeface="Courier New" panose="02070309020205020404" pitchFamily="49" charset="0"/>
                <a:cs typeface="Courier New" panose="02070309020205020404" pitchFamily="49" charset="0"/>
              </a:rPr>
              <a:t>i</a:t>
            </a:r>
            <a:r>
              <a:rPr lang="en-US" altLang="zh-CN" sz="1200" dirty="0">
                <a:solidFill>
                  <a:schemeClr val="accent6">
                    <a:lumMod val="50000"/>
                  </a:schemeClr>
                </a:solidFill>
                <a:latin typeface="Courier New" panose="02070309020205020404" pitchFamily="49" charset="0"/>
                <a:cs typeface="Courier New" panose="02070309020205020404" pitchFamily="49" charset="0"/>
              </a:rPr>
              <a:t> + 1] &lt;= 1.0)  </a:t>
            </a:r>
          </a:p>
          <a:p>
            <a:r>
              <a:rPr lang="en-US" altLang="zh-CN" sz="1200" dirty="0">
                <a:solidFill>
                  <a:schemeClr val="accent6">
                    <a:lumMod val="50000"/>
                  </a:schemeClr>
                </a:solidFill>
                <a:latin typeface="Courier New" panose="02070309020205020404" pitchFamily="49" charset="0"/>
                <a:cs typeface="Courier New" panose="02070309020205020404" pitchFamily="49" charset="0"/>
              </a:rPr>
              <a:t>				</a:t>
            </a:r>
            <a:r>
              <a:rPr lang="en-US" altLang="zh-CN" sz="1200" dirty="0" err="1">
                <a:solidFill>
                  <a:schemeClr val="accent6">
                    <a:lumMod val="50000"/>
                  </a:schemeClr>
                </a:solidFill>
                <a:latin typeface="Courier New" panose="02070309020205020404" pitchFamily="49" charset="0"/>
                <a:cs typeface="Courier New" panose="02070309020205020404" pitchFamily="49" charset="0"/>
              </a:rPr>
              <a:t>nIn</a:t>
            </a:r>
            <a:r>
              <a:rPr lang="en-US" altLang="zh-CN" sz="1200" dirty="0">
                <a:solidFill>
                  <a:schemeClr val="accent6">
                    <a:lumMod val="50000"/>
                  </a:schemeClr>
                </a:solidFill>
                <a:latin typeface="Courier New" panose="02070309020205020404" pitchFamily="49" charset="0"/>
                <a:cs typeface="Courier New" panose="02070309020205020404" pitchFamily="49" charset="0"/>
              </a:rPr>
              <a:t>++;</a:t>
            </a:r>
          </a:p>
          <a:p>
            <a:r>
              <a:rPr lang="en-US" altLang="zh-CN" sz="1200" dirty="0">
                <a:solidFill>
                  <a:schemeClr val="accent6">
                    <a:lumMod val="50000"/>
                  </a:schemeClr>
                </a:solidFill>
                <a:latin typeface="Courier New" panose="02070309020205020404" pitchFamily="49" charset="0"/>
                <a:cs typeface="Courier New" panose="02070309020205020404" pitchFamily="49" charset="0"/>
              </a:rPr>
              <a:t>		}</a:t>
            </a:r>
          </a:p>
          <a:p>
            <a:r>
              <a:rPr lang="en-US" altLang="zh-CN" sz="1200" dirty="0">
                <a:solidFill>
                  <a:schemeClr val="accent6">
                    <a:lumMod val="50000"/>
                  </a:schemeClr>
                </a:solidFill>
                <a:latin typeface="Courier New" panose="02070309020205020404" pitchFamily="49" charset="0"/>
                <a:cs typeface="Courier New" panose="02070309020205020404" pitchFamily="49" charset="0"/>
              </a:rPr>
              <a:t>		</a:t>
            </a:r>
          </a:p>
          <a:p>
            <a:r>
              <a:rPr lang="en-US" altLang="zh-CN" sz="1200" dirty="0">
                <a:solidFill>
                  <a:schemeClr val="accent6">
                    <a:lumMod val="50000"/>
                  </a:schemeClr>
                </a:solidFill>
                <a:latin typeface="Courier New" panose="02070309020205020404" pitchFamily="49" charset="0"/>
                <a:cs typeface="Courier New" panose="02070309020205020404" pitchFamily="49" charset="0"/>
              </a:rPr>
              <a:t>		// send back the result</a:t>
            </a:r>
          </a:p>
          <a:p>
            <a:r>
              <a:rPr lang="en-US" altLang="zh-CN" sz="1200" dirty="0">
                <a:solidFill>
                  <a:schemeClr val="accent6">
                    <a:lumMod val="50000"/>
                  </a:schemeClr>
                </a:solidFill>
                <a:latin typeface="Courier New" panose="02070309020205020404" pitchFamily="49" charset="0"/>
                <a:cs typeface="Courier New" panose="02070309020205020404" pitchFamily="49" charset="0"/>
              </a:rPr>
              <a:t>		</a:t>
            </a:r>
            <a:r>
              <a:rPr lang="en-US" altLang="zh-CN" sz="1200" dirty="0" err="1">
                <a:solidFill>
                  <a:schemeClr val="accent6">
                    <a:lumMod val="50000"/>
                  </a:schemeClr>
                </a:solidFill>
                <a:latin typeface="Courier New" panose="02070309020205020404" pitchFamily="49" charset="0"/>
                <a:cs typeface="Courier New" panose="02070309020205020404" pitchFamily="49" charset="0"/>
              </a:rPr>
              <a:t>MPI_Send</a:t>
            </a:r>
            <a:r>
              <a:rPr lang="en-US" altLang="zh-CN" sz="1200" dirty="0">
                <a:solidFill>
                  <a:schemeClr val="accent6">
                    <a:lumMod val="50000"/>
                  </a:schemeClr>
                </a:solidFill>
                <a:latin typeface="Courier New" panose="02070309020205020404" pitchFamily="49" charset="0"/>
                <a:cs typeface="Courier New" panose="02070309020205020404" pitchFamily="49" charset="0"/>
              </a:rPr>
              <a:t>(&amp;</a:t>
            </a:r>
            <a:r>
              <a:rPr lang="en-US" altLang="zh-CN" sz="1200" dirty="0" err="1">
                <a:solidFill>
                  <a:schemeClr val="accent6">
                    <a:lumMod val="50000"/>
                  </a:schemeClr>
                </a:solidFill>
                <a:latin typeface="Courier New" panose="02070309020205020404" pitchFamily="49" charset="0"/>
                <a:cs typeface="Courier New" panose="02070309020205020404" pitchFamily="49" charset="0"/>
              </a:rPr>
              <a:t>nIn</a:t>
            </a:r>
            <a:r>
              <a:rPr lang="en-US" altLang="zh-CN" sz="1200" dirty="0">
                <a:solidFill>
                  <a:schemeClr val="accent6">
                    <a:lumMod val="50000"/>
                  </a:schemeClr>
                </a:solidFill>
                <a:latin typeface="Courier New" panose="02070309020205020404" pitchFamily="49" charset="0"/>
                <a:cs typeface="Courier New" panose="02070309020205020404" pitchFamily="49" charset="0"/>
              </a:rPr>
              <a:t>, 1, MPI_LONG, Master, SUBMIT, MPI_COMM_WORLD);</a:t>
            </a:r>
          </a:p>
          <a:p>
            <a:r>
              <a:rPr lang="en-US" altLang="zh-CN" sz="1200" dirty="0">
                <a:solidFill>
                  <a:schemeClr val="accent6">
                    <a:lumMod val="50000"/>
                  </a:schemeClr>
                </a:solidFill>
                <a:latin typeface="Courier New" panose="02070309020205020404" pitchFamily="49" charset="0"/>
                <a:cs typeface="Courier New" panose="02070309020205020404" pitchFamily="49" charset="0"/>
              </a:rPr>
              <a:t>    k++;</a:t>
            </a:r>
          </a:p>
          <a:p>
            <a:r>
              <a:rPr lang="en-US" altLang="zh-CN" sz="1200" dirty="0">
                <a:solidFill>
                  <a:schemeClr val="accent6">
                    <a:lumMod val="50000"/>
                  </a:schemeClr>
                </a:solidFill>
                <a:latin typeface="Courier New" panose="02070309020205020404" pitchFamily="49" charset="0"/>
                <a:cs typeface="Courier New" panose="02070309020205020404" pitchFamily="49" charset="0"/>
              </a:rPr>
              <a:t>	}</a:t>
            </a:r>
          </a:p>
          <a:p>
            <a:r>
              <a:rPr lang="en-US" altLang="zh-CN" sz="1200" dirty="0">
                <a:solidFill>
                  <a:schemeClr val="accent6">
                    <a:lumMod val="50000"/>
                  </a:schemeClr>
                </a:solidFill>
                <a:latin typeface="Courier New" panose="02070309020205020404" pitchFamily="49" charset="0"/>
                <a:cs typeface="Courier New" panose="02070309020205020404" pitchFamily="49" charset="0"/>
              </a:rPr>
              <a:t>}</a:t>
            </a:r>
            <a:endParaRPr lang="zh-CN" altLang="en-US" sz="1200" dirty="0">
              <a:solidFill>
                <a:schemeClr val="accent6">
                  <a:lumMod val="50000"/>
                </a:schemeClr>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8670851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735672-8776-4D61-8D0A-F0AA085CF639}"/>
              </a:ext>
            </a:extLst>
          </p:cNvPr>
          <p:cNvSpPr>
            <a:spLocks noGrp="1"/>
          </p:cNvSpPr>
          <p:nvPr>
            <p:ph type="title"/>
          </p:nvPr>
        </p:nvSpPr>
        <p:spPr/>
        <p:txBody>
          <a:bodyPr/>
          <a:lstStyle/>
          <a:p>
            <a:r>
              <a:rPr lang="en-US" altLang="zh-CN" dirty="0"/>
              <a:t>About time</a:t>
            </a:r>
            <a:endParaRPr lang="zh-CN" altLang="en-US" dirty="0"/>
          </a:p>
        </p:txBody>
      </p:sp>
      <p:graphicFrame>
        <p:nvGraphicFramePr>
          <p:cNvPr id="3" name="表格 2">
            <a:extLst>
              <a:ext uri="{FF2B5EF4-FFF2-40B4-BE49-F238E27FC236}">
                <a16:creationId xmlns:a16="http://schemas.microsoft.com/office/drawing/2014/main" id="{BBC03CE5-B8EB-4502-949D-A9F149E8B781}"/>
              </a:ext>
            </a:extLst>
          </p:cNvPr>
          <p:cNvGraphicFramePr>
            <a:graphicFrameLocks noGrp="1"/>
          </p:cNvGraphicFramePr>
          <p:nvPr>
            <p:extLst>
              <p:ext uri="{D42A27DB-BD31-4B8C-83A1-F6EECF244321}">
                <p14:modId xmlns:p14="http://schemas.microsoft.com/office/powerpoint/2010/main" val="1711820481"/>
              </p:ext>
            </p:extLst>
          </p:nvPr>
        </p:nvGraphicFramePr>
        <p:xfrm>
          <a:off x="2690738" y="2919625"/>
          <a:ext cx="5866166" cy="2838278"/>
        </p:xfrm>
        <a:graphic>
          <a:graphicData uri="http://schemas.openxmlformats.org/drawingml/2006/table">
            <a:tbl>
              <a:tblPr>
                <a:tableStyleId>{5C22544A-7EE6-4342-B048-85BDC9FD1C3A}</a:tableStyleId>
              </a:tblPr>
              <a:tblGrid>
                <a:gridCol w="2947532">
                  <a:extLst>
                    <a:ext uri="{9D8B030D-6E8A-4147-A177-3AD203B41FA5}">
                      <a16:colId xmlns:a16="http://schemas.microsoft.com/office/drawing/2014/main" val="1062795474"/>
                    </a:ext>
                  </a:extLst>
                </a:gridCol>
                <a:gridCol w="2918634">
                  <a:extLst>
                    <a:ext uri="{9D8B030D-6E8A-4147-A177-3AD203B41FA5}">
                      <a16:colId xmlns:a16="http://schemas.microsoft.com/office/drawing/2014/main" val="4051557673"/>
                    </a:ext>
                  </a:extLst>
                </a:gridCol>
              </a:tblGrid>
              <a:tr h="411788">
                <a:tc>
                  <a:txBody>
                    <a:bodyPr/>
                    <a:lstStyle/>
                    <a:p>
                      <a:pPr algn="ctr" fontAlgn="ctr"/>
                      <a:r>
                        <a:rPr lang="en-US" sz="2500" u="none" strike="noStrike" dirty="0">
                          <a:effectLst/>
                        </a:rPr>
                        <a:t>Number of p/threads</a:t>
                      </a:r>
                      <a:endParaRPr lang="en-US" sz="2500" b="0" i="0" u="none" strike="noStrike" dirty="0">
                        <a:solidFill>
                          <a:srgbClr val="000000"/>
                        </a:solidFill>
                        <a:effectLst/>
                        <a:latin typeface="等线" panose="02010600030101010101" pitchFamily="2" charset="-122"/>
                        <a:ea typeface="等线" panose="02010600030101010101" pitchFamily="2" charset="-122"/>
                      </a:endParaRPr>
                    </a:p>
                  </a:txBody>
                  <a:tcPr marL="17338" marR="17338" marT="17338" marB="0" anchor="ctr"/>
                </a:tc>
                <a:tc>
                  <a:txBody>
                    <a:bodyPr/>
                    <a:lstStyle/>
                    <a:p>
                      <a:pPr algn="ctr" fontAlgn="ctr"/>
                      <a:r>
                        <a:rPr lang="en-US" sz="2500" u="none" strike="noStrike" dirty="0">
                          <a:effectLst/>
                        </a:rPr>
                        <a:t>Time(s)</a:t>
                      </a:r>
                      <a:endParaRPr lang="en-US" sz="2500" b="0" i="0" u="none" strike="noStrike" dirty="0">
                        <a:solidFill>
                          <a:srgbClr val="000000"/>
                        </a:solidFill>
                        <a:effectLst/>
                        <a:latin typeface="等线" panose="02010600030101010101" pitchFamily="2" charset="-122"/>
                        <a:ea typeface="等线" panose="02010600030101010101" pitchFamily="2" charset="-122"/>
                      </a:endParaRPr>
                    </a:p>
                  </a:txBody>
                  <a:tcPr marL="17338" marR="17338" marT="17338" marB="0" anchor="ctr"/>
                </a:tc>
                <a:extLst>
                  <a:ext uri="{0D108BD9-81ED-4DB2-BD59-A6C34878D82A}">
                    <a16:rowId xmlns:a16="http://schemas.microsoft.com/office/drawing/2014/main" val="2675561521"/>
                  </a:ext>
                </a:extLst>
              </a:tr>
              <a:tr h="411788">
                <a:tc>
                  <a:txBody>
                    <a:bodyPr/>
                    <a:lstStyle/>
                    <a:p>
                      <a:pPr algn="ctr" fontAlgn="ctr"/>
                      <a:r>
                        <a:rPr lang="en-US" altLang="zh-CN" sz="2500" u="none" strike="noStrike">
                          <a:effectLst/>
                        </a:rPr>
                        <a:t>1</a:t>
                      </a:r>
                      <a:endParaRPr lang="en-US" altLang="zh-CN" sz="2500" b="0" i="0" u="none" strike="noStrike">
                        <a:solidFill>
                          <a:srgbClr val="000000"/>
                        </a:solidFill>
                        <a:effectLst/>
                        <a:latin typeface="等线" panose="02010600030101010101" pitchFamily="2" charset="-122"/>
                        <a:ea typeface="等线" panose="02010600030101010101" pitchFamily="2" charset="-122"/>
                      </a:endParaRPr>
                    </a:p>
                  </a:txBody>
                  <a:tcPr marL="17338" marR="17338" marT="17338" marB="0" anchor="ctr"/>
                </a:tc>
                <a:tc>
                  <a:txBody>
                    <a:bodyPr/>
                    <a:lstStyle/>
                    <a:p>
                      <a:pPr algn="ctr" fontAlgn="ctr"/>
                      <a:r>
                        <a:rPr lang="en-US" altLang="zh-CN" sz="2500" u="none" strike="noStrike">
                          <a:effectLst/>
                        </a:rPr>
                        <a:t>21.331907</a:t>
                      </a:r>
                      <a:endParaRPr lang="en-US" altLang="zh-CN" sz="2500" b="0" i="0" u="none" strike="noStrike">
                        <a:solidFill>
                          <a:srgbClr val="000000"/>
                        </a:solidFill>
                        <a:effectLst/>
                        <a:latin typeface="等线" panose="02010600030101010101" pitchFamily="2" charset="-122"/>
                        <a:ea typeface="等线" panose="02010600030101010101" pitchFamily="2" charset="-122"/>
                      </a:endParaRPr>
                    </a:p>
                  </a:txBody>
                  <a:tcPr marL="17338" marR="17338" marT="17338" marB="0" anchor="ctr"/>
                </a:tc>
                <a:extLst>
                  <a:ext uri="{0D108BD9-81ED-4DB2-BD59-A6C34878D82A}">
                    <a16:rowId xmlns:a16="http://schemas.microsoft.com/office/drawing/2014/main" val="3409768060"/>
                  </a:ext>
                </a:extLst>
              </a:tr>
              <a:tr h="411788">
                <a:tc>
                  <a:txBody>
                    <a:bodyPr/>
                    <a:lstStyle/>
                    <a:p>
                      <a:pPr algn="ctr" fontAlgn="ctr"/>
                      <a:r>
                        <a:rPr lang="en-US" altLang="zh-CN" sz="2500" u="none" strike="noStrike">
                          <a:effectLst/>
                        </a:rPr>
                        <a:t>2</a:t>
                      </a:r>
                      <a:endParaRPr lang="en-US" altLang="zh-CN" sz="2500" b="0" i="0" u="none" strike="noStrike">
                        <a:solidFill>
                          <a:srgbClr val="000000"/>
                        </a:solidFill>
                        <a:effectLst/>
                        <a:latin typeface="等线" panose="02010600030101010101" pitchFamily="2" charset="-122"/>
                        <a:ea typeface="等线" panose="02010600030101010101" pitchFamily="2" charset="-122"/>
                      </a:endParaRPr>
                    </a:p>
                  </a:txBody>
                  <a:tcPr marL="17338" marR="17338" marT="17338" marB="0" anchor="ctr"/>
                </a:tc>
                <a:tc>
                  <a:txBody>
                    <a:bodyPr/>
                    <a:lstStyle/>
                    <a:p>
                      <a:pPr algn="ctr" fontAlgn="ctr"/>
                      <a:r>
                        <a:rPr lang="en-US" altLang="zh-CN" sz="2500" u="none" strike="noStrike" dirty="0">
                          <a:effectLst/>
                        </a:rPr>
                        <a:t>20.67289</a:t>
                      </a:r>
                      <a:endParaRPr lang="en-US" altLang="zh-CN" sz="2500" b="0" i="0" u="none" strike="noStrike" dirty="0">
                        <a:solidFill>
                          <a:srgbClr val="000000"/>
                        </a:solidFill>
                        <a:effectLst/>
                        <a:latin typeface="等线" panose="02010600030101010101" pitchFamily="2" charset="-122"/>
                        <a:ea typeface="等线" panose="02010600030101010101" pitchFamily="2" charset="-122"/>
                      </a:endParaRPr>
                    </a:p>
                  </a:txBody>
                  <a:tcPr marL="17338" marR="17338" marT="17338" marB="0" anchor="ctr"/>
                </a:tc>
                <a:extLst>
                  <a:ext uri="{0D108BD9-81ED-4DB2-BD59-A6C34878D82A}">
                    <a16:rowId xmlns:a16="http://schemas.microsoft.com/office/drawing/2014/main" val="472118572"/>
                  </a:ext>
                </a:extLst>
              </a:tr>
              <a:tr h="411788">
                <a:tc>
                  <a:txBody>
                    <a:bodyPr/>
                    <a:lstStyle/>
                    <a:p>
                      <a:pPr algn="ctr" fontAlgn="ctr"/>
                      <a:r>
                        <a:rPr lang="en-US" altLang="zh-CN" sz="2500" u="none" strike="noStrike">
                          <a:effectLst/>
                        </a:rPr>
                        <a:t>4</a:t>
                      </a:r>
                      <a:endParaRPr lang="en-US" altLang="zh-CN" sz="2500" b="0" i="0" u="none" strike="noStrike">
                        <a:solidFill>
                          <a:srgbClr val="000000"/>
                        </a:solidFill>
                        <a:effectLst/>
                        <a:latin typeface="等线" panose="02010600030101010101" pitchFamily="2" charset="-122"/>
                        <a:ea typeface="等线" panose="02010600030101010101" pitchFamily="2" charset="-122"/>
                      </a:endParaRPr>
                    </a:p>
                  </a:txBody>
                  <a:tcPr marL="17338" marR="17338" marT="17338" marB="0" anchor="ctr"/>
                </a:tc>
                <a:tc>
                  <a:txBody>
                    <a:bodyPr/>
                    <a:lstStyle/>
                    <a:p>
                      <a:pPr algn="ctr" fontAlgn="ctr"/>
                      <a:r>
                        <a:rPr lang="en-US" altLang="zh-CN" sz="2500" u="none" strike="noStrike">
                          <a:effectLst/>
                        </a:rPr>
                        <a:t>22.512994</a:t>
                      </a:r>
                      <a:endParaRPr lang="en-US" altLang="zh-CN" sz="2500" b="0" i="0" u="none" strike="noStrike">
                        <a:solidFill>
                          <a:srgbClr val="000000"/>
                        </a:solidFill>
                        <a:effectLst/>
                        <a:latin typeface="等线" panose="02010600030101010101" pitchFamily="2" charset="-122"/>
                        <a:ea typeface="等线" panose="02010600030101010101" pitchFamily="2" charset="-122"/>
                      </a:endParaRPr>
                    </a:p>
                  </a:txBody>
                  <a:tcPr marL="17338" marR="17338" marT="17338" marB="0" anchor="ctr"/>
                </a:tc>
                <a:extLst>
                  <a:ext uri="{0D108BD9-81ED-4DB2-BD59-A6C34878D82A}">
                    <a16:rowId xmlns:a16="http://schemas.microsoft.com/office/drawing/2014/main" val="1360435214"/>
                  </a:ext>
                </a:extLst>
              </a:tr>
              <a:tr h="411788">
                <a:tc>
                  <a:txBody>
                    <a:bodyPr/>
                    <a:lstStyle/>
                    <a:p>
                      <a:pPr algn="ctr" fontAlgn="ctr"/>
                      <a:r>
                        <a:rPr lang="en-US" altLang="zh-CN" sz="2500" u="none" strike="noStrike">
                          <a:effectLst/>
                        </a:rPr>
                        <a:t>8</a:t>
                      </a:r>
                      <a:endParaRPr lang="en-US" altLang="zh-CN" sz="2500" b="0" i="0" u="none" strike="noStrike">
                        <a:solidFill>
                          <a:srgbClr val="000000"/>
                        </a:solidFill>
                        <a:effectLst/>
                        <a:latin typeface="等线" panose="02010600030101010101" pitchFamily="2" charset="-122"/>
                        <a:ea typeface="等线" panose="02010600030101010101" pitchFamily="2" charset="-122"/>
                      </a:endParaRPr>
                    </a:p>
                  </a:txBody>
                  <a:tcPr marL="17338" marR="17338" marT="17338" marB="0" anchor="ctr"/>
                </a:tc>
                <a:tc>
                  <a:txBody>
                    <a:bodyPr/>
                    <a:lstStyle/>
                    <a:p>
                      <a:pPr algn="ctr" fontAlgn="ctr"/>
                      <a:r>
                        <a:rPr lang="en-US" altLang="zh-CN" sz="2500" b="0" i="0" u="none" strike="noStrike" dirty="0">
                          <a:solidFill>
                            <a:srgbClr val="000000"/>
                          </a:solidFill>
                          <a:effectLst/>
                          <a:latin typeface="等线" panose="02010600030101010101" pitchFamily="2" charset="-122"/>
                          <a:ea typeface="等线" panose="02010600030101010101" pitchFamily="2" charset="-122"/>
                        </a:rPr>
                        <a:t>24.189721</a:t>
                      </a:r>
                    </a:p>
                  </a:txBody>
                  <a:tcPr marL="17338" marR="17338" marT="17338" marB="0" anchor="ctr"/>
                </a:tc>
                <a:extLst>
                  <a:ext uri="{0D108BD9-81ED-4DB2-BD59-A6C34878D82A}">
                    <a16:rowId xmlns:a16="http://schemas.microsoft.com/office/drawing/2014/main" val="2287218429"/>
                  </a:ext>
                </a:extLst>
              </a:tr>
              <a:tr h="411788">
                <a:tc>
                  <a:txBody>
                    <a:bodyPr/>
                    <a:lstStyle/>
                    <a:p>
                      <a:pPr algn="ctr" fontAlgn="ctr"/>
                      <a:r>
                        <a:rPr lang="en-US" altLang="zh-CN" sz="2500" u="none" strike="noStrike">
                          <a:effectLst/>
                        </a:rPr>
                        <a:t>10</a:t>
                      </a:r>
                      <a:endParaRPr lang="en-US" altLang="zh-CN" sz="2500" b="0" i="0" u="none" strike="noStrike">
                        <a:solidFill>
                          <a:srgbClr val="000000"/>
                        </a:solidFill>
                        <a:effectLst/>
                        <a:latin typeface="等线" panose="02010600030101010101" pitchFamily="2" charset="-122"/>
                        <a:ea typeface="等线" panose="02010600030101010101" pitchFamily="2" charset="-122"/>
                      </a:endParaRPr>
                    </a:p>
                  </a:txBody>
                  <a:tcPr marL="17338" marR="17338" marT="17338" marB="0" anchor="ctr"/>
                </a:tc>
                <a:tc>
                  <a:txBody>
                    <a:bodyPr/>
                    <a:lstStyle/>
                    <a:p>
                      <a:pPr algn="ctr" fontAlgn="ctr"/>
                      <a:r>
                        <a:rPr lang="en-US" altLang="zh-CN" sz="2500" b="0" i="0" u="none" strike="noStrike" dirty="0">
                          <a:solidFill>
                            <a:srgbClr val="000000"/>
                          </a:solidFill>
                          <a:effectLst/>
                          <a:latin typeface="等线" panose="02010600030101010101" pitchFamily="2" charset="-122"/>
                          <a:ea typeface="等线" panose="02010600030101010101" pitchFamily="2" charset="-122"/>
                        </a:rPr>
                        <a:t>24.824944</a:t>
                      </a:r>
                    </a:p>
                  </a:txBody>
                  <a:tcPr marL="17338" marR="17338" marT="17338" marB="0" anchor="ctr"/>
                </a:tc>
                <a:extLst>
                  <a:ext uri="{0D108BD9-81ED-4DB2-BD59-A6C34878D82A}">
                    <a16:rowId xmlns:a16="http://schemas.microsoft.com/office/drawing/2014/main" val="2304711392"/>
                  </a:ext>
                </a:extLst>
              </a:tr>
            </a:tbl>
          </a:graphicData>
        </a:graphic>
      </p:graphicFrame>
      <p:sp>
        <p:nvSpPr>
          <p:cNvPr id="5" name="文本框 4">
            <a:extLst>
              <a:ext uri="{FF2B5EF4-FFF2-40B4-BE49-F238E27FC236}">
                <a16:creationId xmlns:a16="http://schemas.microsoft.com/office/drawing/2014/main" id="{0295E81E-6C04-43DF-A33B-4663C95CFC93}"/>
              </a:ext>
            </a:extLst>
          </p:cNvPr>
          <p:cNvSpPr txBox="1"/>
          <p:nvPr/>
        </p:nvSpPr>
        <p:spPr>
          <a:xfrm>
            <a:off x="1155907" y="1668582"/>
            <a:ext cx="3740126" cy="369332"/>
          </a:xfrm>
          <a:prstGeom prst="rect">
            <a:avLst/>
          </a:prstGeom>
          <a:noFill/>
        </p:spPr>
        <p:txBody>
          <a:bodyPr wrap="none" rtlCol="0">
            <a:spAutoFit/>
          </a:bodyPr>
          <a:lstStyle/>
          <a:p>
            <a:r>
              <a:rPr lang="en-US" altLang="zh-CN" dirty="0"/>
              <a:t>If we do total 1000000000 points</a:t>
            </a:r>
            <a:endParaRPr lang="zh-CN" altLang="en-US" dirty="0"/>
          </a:p>
        </p:txBody>
      </p:sp>
    </p:spTree>
    <p:extLst>
      <p:ext uri="{BB962C8B-B14F-4D97-AF65-F5344CB8AC3E}">
        <p14:creationId xmlns:p14="http://schemas.microsoft.com/office/powerpoint/2010/main" val="481145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Ex2: Pi with Monte Carlo</a:t>
            </a:r>
            <a:endParaRPr lang="en-US" dirty="0">
              <a:uFillTx/>
            </a:endParaRPr>
          </a:p>
        </p:txBody>
      </p:sp>
      <p:sp>
        <p:nvSpPr>
          <p:cNvPr id="12" name="Text Placeholder 11"/>
          <p:cNvSpPr>
            <a:spLocks noGrp="1"/>
          </p:cNvSpPr>
          <p:nvPr>
            <p:ph type="body" idx="1"/>
          </p:nvPr>
        </p:nvSpPr>
        <p:spPr/>
        <p:txBody>
          <a:bodyPr/>
          <a:lstStyle/>
          <a:p>
            <a:pPr algn="ctr"/>
            <a:r>
              <a:rPr lang="en-US" dirty="0">
                <a:uFillTx/>
              </a:rPr>
              <a:t>Master</a:t>
            </a:r>
          </a:p>
        </p:txBody>
      </p:sp>
      <p:sp>
        <p:nvSpPr>
          <p:cNvPr id="13" name="Text Placeholder 12"/>
          <p:cNvSpPr>
            <a:spLocks noGrp="1"/>
          </p:cNvSpPr>
          <p:nvPr>
            <p:ph type="body" sz="quarter" idx="3"/>
          </p:nvPr>
        </p:nvSpPr>
        <p:spPr>
          <a:xfrm>
            <a:off x="5635078" y="1650317"/>
            <a:ext cx="4396339" cy="576262"/>
          </a:xfrm>
        </p:spPr>
        <p:txBody>
          <a:bodyPr/>
          <a:lstStyle/>
          <a:p>
            <a:pPr algn="ctr"/>
            <a:r>
              <a:rPr lang="en-US" dirty="0">
                <a:uFillTx/>
              </a:rPr>
              <a:t>Slaves</a:t>
            </a:r>
          </a:p>
        </p:txBody>
      </p:sp>
      <p:graphicFrame>
        <p:nvGraphicFramePr>
          <p:cNvPr id="18" name="Content Placeholder 17"/>
          <p:cNvGraphicFramePr>
            <a:graphicFrameLocks noGrp="1"/>
          </p:cNvGraphicFramePr>
          <p:nvPr>
            <p:ph sz="quarter" idx="4"/>
            <p:extLst>
              <p:ext uri="{D42A27DB-BD31-4B8C-83A1-F6EECF244321}">
                <p14:modId xmlns:p14="http://schemas.microsoft.com/office/powerpoint/2010/main" val="3449909168"/>
              </p:ext>
            </p:extLst>
          </p:nvPr>
        </p:nvGraphicFramePr>
        <p:xfrm>
          <a:off x="6550414" y="2868036"/>
          <a:ext cx="2817521" cy="24629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22" name="Straight Arrow Connector 21"/>
          <p:cNvCxnSpPr>
            <a:cxnSpLocks/>
          </p:cNvCxnSpPr>
          <p:nvPr/>
        </p:nvCxnSpPr>
        <p:spPr>
          <a:xfrm flipV="1">
            <a:off x="4547118" y="1971896"/>
            <a:ext cx="2618792" cy="12253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p:cNvCxnSpPr/>
          <p:nvPr/>
        </p:nvCxnSpPr>
        <p:spPr>
          <a:xfrm flipH="1">
            <a:off x="4416490" y="5464629"/>
            <a:ext cx="295138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1" name="TextBox 30"/>
          <p:cNvSpPr txBox="1">
            <a:spLocks/>
          </p:cNvSpPr>
          <p:nvPr/>
        </p:nvSpPr>
        <p:spPr>
          <a:xfrm>
            <a:off x="5456918" y="5598236"/>
            <a:ext cx="1260281" cy="307777"/>
          </a:xfrm>
          <a:prstGeom prst="rect">
            <a:avLst/>
          </a:prstGeom>
          <a:noFill/>
        </p:spPr>
        <p:txBody>
          <a:bodyPr wrap="none" rtlCol="0">
            <a:spAutoFit/>
          </a:bodyPr>
          <a:lstStyle/>
          <a:p>
            <a:r>
              <a:rPr lang="en-US" sz="1400" dirty="0"/>
              <a:t>Report result</a:t>
            </a:r>
          </a:p>
        </p:txBody>
      </p:sp>
      <p:grpSp>
        <p:nvGrpSpPr>
          <p:cNvPr id="15" name="组合 14">
            <a:extLst>
              <a:ext uri="{FF2B5EF4-FFF2-40B4-BE49-F238E27FC236}">
                <a16:creationId xmlns:a16="http://schemas.microsoft.com/office/drawing/2014/main" id="{EAC44BBF-E52E-4770-A2D8-814AF05D55ED}"/>
              </a:ext>
            </a:extLst>
          </p:cNvPr>
          <p:cNvGrpSpPr/>
          <p:nvPr/>
        </p:nvGrpSpPr>
        <p:grpSpPr>
          <a:xfrm>
            <a:off x="2291610" y="2635138"/>
            <a:ext cx="2019743" cy="1009871"/>
            <a:chOff x="287" y="1365933"/>
            <a:chExt cx="2019743" cy="1009871"/>
          </a:xfrm>
        </p:grpSpPr>
        <p:sp>
          <p:nvSpPr>
            <p:cNvPr id="16" name="矩形: 圆角 15">
              <a:extLst>
                <a:ext uri="{FF2B5EF4-FFF2-40B4-BE49-F238E27FC236}">
                  <a16:creationId xmlns:a16="http://schemas.microsoft.com/office/drawing/2014/main" id="{4CB09421-4916-451A-A647-DD6CE917FE74}"/>
                </a:ext>
              </a:extLst>
            </p:cNvPr>
            <p:cNvSpPr/>
            <p:nvPr/>
          </p:nvSpPr>
          <p:spPr>
            <a:xfrm>
              <a:off x="287" y="1365933"/>
              <a:ext cx="2019743" cy="1009871"/>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矩形: 圆角 4">
              <a:extLst>
                <a:ext uri="{FF2B5EF4-FFF2-40B4-BE49-F238E27FC236}">
                  <a16:creationId xmlns:a16="http://schemas.microsoft.com/office/drawing/2014/main" id="{DDFD0AAE-29F1-4AB8-9108-09B8DAB8ED01}"/>
                </a:ext>
              </a:extLst>
            </p:cNvPr>
            <p:cNvSpPr txBox="1"/>
            <p:nvPr/>
          </p:nvSpPr>
          <p:spPr>
            <a:xfrm>
              <a:off x="49585" y="1415231"/>
              <a:ext cx="1921147" cy="9112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Arrange tasks</a:t>
              </a:r>
            </a:p>
          </p:txBody>
        </p:sp>
      </p:grpSp>
      <p:sp>
        <p:nvSpPr>
          <p:cNvPr id="19" name="箭头: 下 18">
            <a:extLst>
              <a:ext uri="{FF2B5EF4-FFF2-40B4-BE49-F238E27FC236}">
                <a16:creationId xmlns:a16="http://schemas.microsoft.com/office/drawing/2014/main" id="{2FFC32BF-37F8-49D2-B330-CBD09DEC2559}"/>
              </a:ext>
            </a:extLst>
          </p:cNvPr>
          <p:cNvSpPr/>
          <p:nvPr/>
        </p:nvSpPr>
        <p:spPr>
          <a:xfrm>
            <a:off x="3097763" y="3800669"/>
            <a:ext cx="391886" cy="18381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a:extLst>
              <a:ext uri="{FF2B5EF4-FFF2-40B4-BE49-F238E27FC236}">
                <a16:creationId xmlns:a16="http://schemas.microsoft.com/office/drawing/2014/main" id="{741A361C-264E-46BD-9AC3-D9776FBBB644}"/>
              </a:ext>
            </a:extLst>
          </p:cNvPr>
          <p:cNvSpPr txBox="1"/>
          <p:nvPr/>
        </p:nvSpPr>
        <p:spPr>
          <a:xfrm>
            <a:off x="1929931" y="4331600"/>
            <a:ext cx="1691951" cy="369332"/>
          </a:xfrm>
          <a:prstGeom prst="rect">
            <a:avLst/>
          </a:prstGeom>
          <a:noFill/>
        </p:spPr>
        <p:txBody>
          <a:bodyPr wrap="square">
            <a:spAutoFit/>
          </a:bodyPr>
          <a:lstStyle/>
          <a:p>
            <a:pPr lvl="0"/>
            <a:r>
              <a:rPr lang="en-US" altLang="zh-CN" dirty="0"/>
              <a:t>Just wait</a:t>
            </a:r>
          </a:p>
        </p:txBody>
      </p:sp>
      <p:grpSp>
        <p:nvGrpSpPr>
          <p:cNvPr id="29" name="组合 28">
            <a:extLst>
              <a:ext uri="{FF2B5EF4-FFF2-40B4-BE49-F238E27FC236}">
                <a16:creationId xmlns:a16="http://schemas.microsoft.com/office/drawing/2014/main" id="{1D79670F-7045-4FA3-92FC-0F6DD886C3E0}"/>
              </a:ext>
            </a:extLst>
          </p:cNvPr>
          <p:cNvGrpSpPr/>
          <p:nvPr/>
        </p:nvGrpSpPr>
        <p:grpSpPr>
          <a:xfrm>
            <a:off x="2087891" y="5752124"/>
            <a:ext cx="2540093" cy="1009871"/>
            <a:chOff x="287" y="1365933"/>
            <a:chExt cx="2019743" cy="1009871"/>
          </a:xfrm>
        </p:grpSpPr>
        <p:sp>
          <p:nvSpPr>
            <p:cNvPr id="32" name="矩形: 圆角 31">
              <a:extLst>
                <a:ext uri="{FF2B5EF4-FFF2-40B4-BE49-F238E27FC236}">
                  <a16:creationId xmlns:a16="http://schemas.microsoft.com/office/drawing/2014/main" id="{920C1636-FDA6-497B-A9AA-482117598B65}"/>
                </a:ext>
              </a:extLst>
            </p:cNvPr>
            <p:cNvSpPr/>
            <p:nvPr/>
          </p:nvSpPr>
          <p:spPr>
            <a:xfrm>
              <a:off x="287" y="1365933"/>
              <a:ext cx="2019743" cy="1009871"/>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矩形: 圆角 4">
              <a:extLst>
                <a:ext uri="{FF2B5EF4-FFF2-40B4-BE49-F238E27FC236}">
                  <a16:creationId xmlns:a16="http://schemas.microsoft.com/office/drawing/2014/main" id="{56E0DABD-0FDC-4C95-BB53-569DDDAF339E}"/>
                </a:ext>
              </a:extLst>
            </p:cNvPr>
            <p:cNvSpPr txBox="1"/>
            <p:nvPr/>
          </p:nvSpPr>
          <p:spPr>
            <a:xfrm>
              <a:off x="49585" y="1415231"/>
              <a:ext cx="1921147" cy="9112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Sum the number and give the result</a:t>
              </a:r>
            </a:p>
          </p:txBody>
        </p:sp>
      </p:grpSp>
      <p:sp>
        <p:nvSpPr>
          <p:cNvPr id="20" name="文本框 19">
            <a:extLst>
              <a:ext uri="{FF2B5EF4-FFF2-40B4-BE49-F238E27FC236}">
                <a16:creationId xmlns:a16="http://schemas.microsoft.com/office/drawing/2014/main" id="{3C0EDD3B-84A6-49EA-A461-21B5B4DA3C08}"/>
              </a:ext>
            </a:extLst>
          </p:cNvPr>
          <p:cNvSpPr txBox="1"/>
          <p:nvPr/>
        </p:nvSpPr>
        <p:spPr>
          <a:xfrm>
            <a:off x="740229" y="1130724"/>
            <a:ext cx="6096000" cy="369332"/>
          </a:xfrm>
          <a:prstGeom prst="rect">
            <a:avLst/>
          </a:prstGeom>
          <a:noFill/>
        </p:spPr>
        <p:txBody>
          <a:bodyPr wrap="square">
            <a:spAutoFit/>
          </a:bodyPr>
          <a:lstStyle/>
          <a:p>
            <a:r>
              <a:rPr lang="en-US" altLang="zh-CN" sz="1800" dirty="0"/>
              <a:t>An improved model:</a:t>
            </a:r>
            <a:endParaRPr lang="zh-CN"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735672-8776-4D61-8D0A-F0AA085CF639}"/>
              </a:ext>
            </a:extLst>
          </p:cNvPr>
          <p:cNvSpPr>
            <a:spLocks noGrp="1"/>
          </p:cNvSpPr>
          <p:nvPr>
            <p:ph type="title"/>
          </p:nvPr>
        </p:nvSpPr>
        <p:spPr/>
        <p:txBody>
          <a:bodyPr/>
          <a:lstStyle/>
          <a:p>
            <a:r>
              <a:rPr lang="en-US" altLang="zh-CN" dirty="0"/>
              <a:t>Time vs number of threads</a:t>
            </a:r>
            <a:endParaRPr lang="zh-CN" altLang="en-US" dirty="0"/>
          </a:p>
        </p:txBody>
      </p:sp>
      <p:graphicFrame>
        <p:nvGraphicFramePr>
          <p:cNvPr id="3" name="表格 2">
            <a:extLst>
              <a:ext uri="{FF2B5EF4-FFF2-40B4-BE49-F238E27FC236}">
                <a16:creationId xmlns:a16="http://schemas.microsoft.com/office/drawing/2014/main" id="{BBC03CE5-B8EB-4502-949D-A9F149E8B781}"/>
              </a:ext>
            </a:extLst>
          </p:cNvPr>
          <p:cNvGraphicFramePr>
            <a:graphicFrameLocks noGrp="1"/>
          </p:cNvGraphicFramePr>
          <p:nvPr>
            <p:extLst>
              <p:ext uri="{D42A27DB-BD31-4B8C-83A1-F6EECF244321}">
                <p14:modId xmlns:p14="http://schemas.microsoft.com/office/powerpoint/2010/main" val="2000121768"/>
              </p:ext>
            </p:extLst>
          </p:nvPr>
        </p:nvGraphicFramePr>
        <p:xfrm>
          <a:off x="351864" y="2709586"/>
          <a:ext cx="4456511" cy="2502672"/>
        </p:xfrm>
        <a:graphic>
          <a:graphicData uri="http://schemas.openxmlformats.org/drawingml/2006/table">
            <a:tbl>
              <a:tblPr>
                <a:tableStyleId>{5C22544A-7EE6-4342-B048-85BDC9FD1C3A}</a:tableStyleId>
              </a:tblPr>
              <a:tblGrid>
                <a:gridCol w="2239232">
                  <a:extLst>
                    <a:ext uri="{9D8B030D-6E8A-4147-A177-3AD203B41FA5}">
                      <a16:colId xmlns:a16="http://schemas.microsoft.com/office/drawing/2014/main" val="1062795474"/>
                    </a:ext>
                  </a:extLst>
                </a:gridCol>
                <a:gridCol w="2217279">
                  <a:extLst>
                    <a:ext uri="{9D8B030D-6E8A-4147-A177-3AD203B41FA5}">
                      <a16:colId xmlns:a16="http://schemas.microsoft.com/office/drawing/2014/main" val="4051557673"/>
                    </a:ext>
                  </a:extLst>
                </a:gridCol>
              </a:tblGrid>
              <a:tr h="312834">
                <a:tc>
                  <a:txBody>
                    <a:bodyPr/>
                    <a:lstStyle/>
                    <a:p>
                      <a:pPr algn="ctr" fontAlgn="ctr"/>
                      <a:r>
                        <a:rPr lang="en-US" sz="1900" u="none" strike="noStrike" dirty="0">
                          <a:effectLst/>
                        </a:rPr>
                        <a:t>Number of threads</a:t>
                      </a:r>
                      <a:endParaRPr lang="en-US" sz="1900" b="0" i="0" u="none" strike="noStrike" dirty="0">
                        <a:solidFill>
                          <a:srgbClr val="000000"/>
                        </a:solidFill>
                        <a:effectLst/>
                        <a:latin typeface="等线" panose="02010600030101010101" pitchFamily="2" charset="-122"/>
                        <a:ea typeface="等线" panose="02010600030101010101" pitchFamily="2" charset="-122"/>
                      </a:endParaRPr>
                    </a:p>
                  </a:txBody>
                  <a:tcPr marL="13172" marR="13172" marT="13172" marB="0" anchor="ctr"/>
                </a:tc>
                <a:tc>
                  <a:txBody>
                    <a:bodyPr/>
                    <a:lstStyle/>
                    <a:p>
                      <a:pPr algn="ctr" fontAlgn="ctr"/>
                      <a:r>
                        <a:rPr lang="en-US" sz="1900" u="none" strike="noStrike" dirty="0">
                          <a:effectLst/>
                        </a:rPr>
                        <a:t>Time(s)</a:t>
                      </a:r>
                      <a:endParaRPr lang="en-US" sz="1900" b="0" i="0" u="none" strike="noStrike" dirty="0">
                        <a:solidFill>
                          <a:srgbClr val="000000"/>
                        </a:solidFill>
                        <a:effectLst/>
                        <a:latin typeface="等线" panose="02010600030101010101" pitchFamily="2" charset="-122"/>
                        <a:ea typeface="等线" panose="02010600030101010101" pitchFamily="2" charset="-122"/>
                      </a:endParaRPr>
                    </a:p>
                  </a:txBody>
                  <a:tcPr marL="13172" marR="13172" marT="13172" marB="0" anchor="ctr"/>
                </a:tc>
                <a:extLst>
                  <a:ext uri="{0D108BD9-81ED-4DB2-BD59-A6C34878D82A}">
                    <a16:rowId xmlns:a16="http://schemas.microsoft.com/office/drawing/2014/main" val="2675561521"/>
                  </a:ext>
                </a:extLst>
              </a:tr>
              <a:tr h="312834">
                <a:tc>
                  <a:txBody>
                    <a:bodyPr/>
                    <a:lstStyle/>
                    <a:p>
                      <a:pPr algn="ctr" fontAlgn="ctr"/>
                      <a:r>
                        <a:rPr lang="en-US" altLang="zh-CN" sz="1900" u="none" strike="noStrike" kern="1200" dirty="0">
                          <a:solidFill>
                            <a:schemeClr val="dk1"/>
                          </a:solidFill>
                          <a:effectLst/>
                          <a:latin typeface="+mn-lt"/>
                          <a:ea typeface="+mn-ea"/>
                          <a:cs typeface="+mn-cs"/>
                        </a:rPr>
                        <a:t>1</a:t>
                      </a:r>
                    </a:p>
                  </a:txBody>
                  <a:tcPr marL="5789" marR="5789" marT="5789" marB="0" anchor="ctr"/>
                </a:tc>
                <a:tc>
                  <a:txBody>
                    <a:bodyPr/>
                    <a:lstStyle/>
                    <a:p>
                      <a:pPr algn="ctr" fontAlgn="ctr"/>
                      <a:r>
                        <a:rPr lang="en-US" altLang="zh-CN" sz="1900" u="none" strike="noStrike" kern="1200">
                          <a:solidFill>
                            <a:schemeClr val="dk1"/>
                          </a:solidFill>
                          <a:effectLst/>
                          <a:latin typeface="+mn-lt"/>
                          <a:ea typeface="+mn-ea"/>
                          <a:cs typeface="+mn-cs"/>
                        </a:rPr>
                        <a:t>20.50903</a:t>
                      </a:r>
                    </a:p>
                  </a:txBody>
                  <a:tcPr marL="5789" marR="5789" marT="5789" marB="0" anchor="ctr"/>
                </a:tc>
                <a:extLst>
                  <a:ext uri="{0D108BD9-81ED-4DB2-BD59-A6C34878D82A}">
                    <a16:rowId xmlns:a16="http://schemas.microsoft.com/office/drawing/2014/main" val="3409768060"/>
                  </a:ext>
                </a:extLst>
              </a:tr>
              <a:tr h="312834">
                <a:tc>
                  <a:txBody>
                    <a:bodyPr/>
                    <a:lstStyle/>
                    <a:p>
                      <a:pPr algn="ctr" fontAlgn="ctr"/>
                      <a:r>
                        <a:rPr lang="en-US" altLang="zh-CN" sz="1900" u="none" strike="noStrike" kern="1200" dirty="0">
                          <a:solidFill>
                            <a:schemeClr val="dk1"/>
                          </a:solidFill>
                          <a:effectLst/>
                          <a:latin typeface="+mn-lt"/>
                          <a:ea typeface="+mn-ea"/>
                          <a:cs typeface="+mn-cs"/>
                        </a:rPr>
                        <a:t>2</a:t>
                      </a:r>
                    </a:p>
                  </a:txBody>
                  <a:tcPr marL="5789" marR="5789" marT="5789" marB="0" anchor="ctr"/>
                </a:tc>
                <a:tc>
                  <a:txBody>
                    <a:bodyPr/>
                    <a:lstStyle/>
                    <a:p>
                      <a:pPr algn="ctr" fontAlgn="ctr"/>
                      <a:r>
                        <a:rPr lang="en-US" altLang="zh-CN" sz="1900" u="none" strike="noStrike" kern="1200" dirty="0">
                          <a:solidFill>
                            <a:schemeClr val="dk1"/>
                          </a:solidFill>
                          <a:effectLst/>
                          <a:latin typeface="+mn-lt"/>
                          <a:ea typeface="+mn-ea"/>
                          <a:cs typeface="+mn-cs"/>
                        </a:rPr>
                        <a:t>10.54253</a:t>
                      </a:r>
                    </a:p>
                  </a:txBody>
                  <a:tcPr marL="5789" marR="5789" marT="5789" marB="0" anchor="ctr"/>
                </a:tc>
                <a:extLst>
                  <a:ext uri="{0D108BD9-81ED-4DB2-BD59-A6C34878D82A}">
                    <a16:rowId xmlns:a16="http://schemas.microsoft.com/office/drawing/2014/main" val="472118572"/>
                  </a:ext>
                </a:extLst>
              </a:tr>
              <a:tr h="312834">
                <a:tc>
                  <a:txBody>
                    <a:bodyPr/>
                    <a:lstStyle/>
                    <a:p>
                      <a:pPr algn="ctr" fontAlgn="ctr"/>
                      <a:r>
                        <a:rPr lang="en-US" altLang="zh-CN" sz="1900" u="none" strike="noStrike" kern="1200" dirty="0">
                          <a:solidFill>
                            <a:schemeClr val="dk1"/>
                          </a:solidFill>
                          <a:effectLst/>
                          <a:latin typeface="+mn-lt"/>
                          <a:ea typeface="+mn-ea"/>
                          <a:cs typeface="+mn-cs"/>
                        </a:rPr>
                        <a:t>4</a:t>
                      </a:r>
                    </a:p>
                  </a:txBody>
                  <a:tcPr marL="5789" marR="5789" marT="5789" marB="0" anchor="ctr"/>
                </a:tc>
                <a:tc>
                  <a:txBody>
                    <a:bodyPr/>
                    <a:lstStyle/>
                    <a:p>
                      <a:pPr algn="ctr" fontAlgn="ctr"/>
                      <a:r>
                        <a:rPr lang="en-US" altLang="zh-CN" sz="1900" u="none" strike="noStrike" kern="1200" dirty="0">
                          <a:solidFill>
                            <a:schemeClr val="dk1"/>
                          </a:solidFill>
                          <a:effectLst/>
                          <a:latin typeface="+mn-lt"/>
                          <a:ea typeface="+mn-ea"/>
                          <a:cs typeface="+mn-cs"/>
                        </a:rPr>
                        <a:t>6.048605</a:t>
                      </a:r>
                    </a:p>
                  </a:txBody>
                  <a:tcPr marL="5789" marR="5789" marT="5789" marB="0" anchor="ctr"/>
                </a:tc>
                <a:extLst>
                  <a:ext uri="{0D108BD9-81ED-4DB2-BD59-A6C34878D82A}">
                    <a16:rowId xmlns:a16="http://schemas.microsoft.com/office/drawing/2014/main" val="1360435214"/>
                  </a:ext>
                </a:extLst>
              </a:tr>
              <a:tr h="312834">
                <a:tc>
                  <a:txBody>
                    <a:bodyPr/>
                    <a:lstStyle/>
                    <a:p>
                      <a:pPr algn="ctr" fontAlgn="ctr"/>
                      <a:r>
                        <a:rPr lang="en-US" altLang="zh-CN" sz="1900" u="none" strike="noStrike" kern="1200" dirty="0">
                          <a:solidFill>
                            <a:schemeClr val="dk1"/>
                          </a:solidFill>
                          <a:effectLst/>
                          <a:latin typeface="+mn-lt"/>
                          <a:ea typeface="+mn-ea"/>
                          <a:cs typeface="+mn-cs"/>
                        </a:rPr>
                        <a:t>8</a:t>
                      </a:r>
                    </a:p>
                  </a:txBody>
                  <a:tcPr marL="5789" marR="5789" marT="5789" marB="0" anchor="ctr"/>
                </a:tc>
                <a:tc>
                  <a:txBody>
                    <a:bodyPr/>
                    <a:lstStyle/>
                    <a:p>
                      <a:pPr algn="ctr" fontAlgn="ctr"/>
                      <a:r>
                        <a:rPr lang="en-US" altLang="zh-CN" sz="1900" u="none" strike="noStrike" kern="1200" dirty="0">
                          <a:solidFill>
                            <a:schemeClr val="dk1"/>
                          </a:solidFill>
                          <a:effectLst/>
                          <a:latin typeface="+mn-lt"/>
                          <a:ea typeface="+mn-ea"/>
                          <a:cs typeface="+mn-cs"/>
                        </a:rPr>
                        <a:t>3.186363</a:t>
                      </a:r>
                    </a:p>
                  </a:txBody>
                  <a:tcPr marL="5789" marR="5789" marT="5789" marB="0" anchor="ctr"/>
                </a:tc>
                <a:extLst>
                  <a:ext uri="{0D108BD9-81ED-4DB2-BD59-A6C34878D82A}">
                    <a16:rowId xmlns:a16="http://schemas.microsoft.com/office/drawing/2014/main" val="2287218429"/>
                  </a:ext>
                </a:extLst>
              </a:tr>
              <a:tr h="312834">
                <a:tc>
                  <a:txBody>
                    <a:bodyPr/>
                    <a:lstStyle/>
                    <a:p>
                      <a:pPr algn="ctr" fontAlgn="ctr"/>
                      <a:r>
                        <a:rPr lang="en-US" altLang="zh-CN" sz="1900" u="none" strike="noStrike" kern="1200" dirty="0">
                          <a:solidFill>
                            <a:schemeClr val="dk1"/>
                          </a:solidFill>
                          <a:effectLst/>
                          <a:latin typeface="+mn-lt"/>
                          <a:ea typeface="+mn-ea"/>
                          <a:cs typeface="+mn-cs"/>
                        </a:rPr>
                        <a:t>10</a:t>
                      </a:r>
                    </a:p>
                  </a:txBody>
                  <a:tcPr marL="5789" marR="5789" marT="5789" marB="0" anchor="ctr"/>
                </a:tc>
                <a:tc>
                  <a:txBody>
                    <a:bodyPr/>
                    <a:lstStyle/>
                    <a:p>
                      <a:pPr algn="ctr" fontAlgn="ctr"/>
                      <a:r>
                        <a:rPr lang="en-US" altLang="zh-CN" sz="1900" u="none" strike="noStrike" kern="1200" dirty="0">
                          <a:solidFill>
                            <a:schemeClr val="dk1"/>
                          </a:solidFill>
                          <a:effectLst/>
                          <a:latin typeface="+mn-lt"/>
                          <a:ea typeface="+mn-ea"/>
                          <a:cs typeface="+mn-cs"/>
                        </a:rPr>
                        <a:t>2.550814</a:t>
                      </a:r>
                    </a:p>
                  </a:txBody>
                  <a:tcPr marL="5789" marR="5789" marT="5789" marB="0" anchor="ctr"/>
                </a:tc>
                <a:extLst>
                  <a:ext uri="{0D108BD9-81ED-4DB2-BD59-A6C34878D82A}">
                    <a16:rowId xmlns:a16="http://schemas.microsoft.com/office/drawing/2014/main" val="2304711392"/>
                  </a:ext>
                </a:extLst>
              </a:tr>
              <a:tr h="312834">
                <a:tc>
                  <a:txBody>
                    <a:bodyPr/>
                    <a:lstStyle/>
                    <a:p>
                      <a:pPr algn="ctr" fontAlgn="ctr"/>
                      <a:r>
                        <a:rPr lang="en-US" altLang="zh-CN" sz="1900" u="none" strike="noStrike" kern="1200">
                          <a:solidFill>
                            <a:schemeClr val="dk1"/>
                          </a:solidFill>
                          <a:effectLst/>
                          <a:latin typeface="+mn-lt"/>
                          <a:ea typeface="+mn-ea"/>
                          <a:cs typeface="+mn-cs"/>
                        </a:rPr>
                        <a:t>15</a:t>
                      </a:r>
                    </a:p>
                  </a:txBody>
                  <a:tcPr marL="5789" marR="5789" marT="5789" marB="0" anchor="ctr"/>
                </a:tc>
                <a:tc>
                  <a:txBody>
                    <a:bodyPr/>
                    <a:lstStyle/>
                    <a:p>
                      <a:pPr algn="ctr" fontAlgn="ctr"/>
                      <a:r>
                        <a:rPr lang="en-US" altLang="zh-CN" sz="1900" u="none" strike="noStrike" kern="1200" dirty="0">
                          <a:solidFill>
                            <a:schemeClr val="dk1"/>
                          </a:solidFill>
                          <a:effectLst/>
                          <a:latin typeface="+mn-lt"/>
                          <a:ea typeface="+mn-ea"/>
                          <a:cs typeface="+mn-cs"/>
                        </a:rPr>
                        <a:t>2.551384</a:t>
                      </a:r>
                    </a:p>
                  </a:txBody>
                  <a:tcPr marL="5789" marR="5789" marT="5789" marB="0" anchor="ctr"/>
                </a:tc>
                <a:extLst>
                  <a:ext uri="{0D108BD9-81ED-4DB2-BD59-A6C34878D82A}">
                    <a16:rowId xmlns:a16="http://schemas.microsoft.com/office/drawing/2014/main" val="3467438988"/>
                  </a:ext>
                </a:extLst>
              </a:tr>
              <a:tr h="312834">
                <a:tc>
                  <a:txBody>
                    <a:bodyPr/>
                    <a:lstStyle/>
                    <a:p>
                      <a:pPr algn="ctr" fontAlgn="ctr"/>
                      <a:r>
                        <a:rPr lang="en-US" altLang="zh-CN" sz="1900" u="none" strike="noStrike" kern="1200">
                          <a:solidFill>
                            <a:schemeClr val="dk1"/>
                          </a:solidFill>
                          <a:effectLst/>
                          <a:latin typeface="+mn-lt"/>
                          <a:ea typeface="+mn-ea"/>
                          <a:cs typeface="+mn-cs"/>
                        </a:rPr>
                        <a:t>20</a:t>
                      </a:r>
                    </a:p>
                  </a:txBody>
                  <a:tcPr marL="5789" marR="5789" marT="5789" marB="0" anchor="ctr"/>
                </a:tc>
                <a:tc>
                  <a:txBody>
                    <a:bodyPr/>
                    <a:lstStyle/>
                    <a:p>
                      <a:pPr algn="ctr" fontAlgn="ctr"/>
                      <a:r>
                        <a:rPr lang="en-US" altLang="zh-CN" sz="1900" u="none" strike="noStrike" kern="1200" dirty="0">
                          <a:solidFill>
                            <a:schemeClr val="dk1"/>
                          </a:solidFill>
                          <a:effectLst/>
                          <a:latin typeface="+mn-lt"/>
                          <a:ea typeface="+mn-ea"/>
                          <a:cs typeface="+mn-cs"/>
                        </a:rPr>
                        <a:t>2.593344</a:t>
                      </a:r>
                    </a:p>
                  </a:txBody>
                  <a:tcPr marL="5789" marR="5789" marT="5789" marB="0" anchor="ctr"/>
                </a:tc>
                <a:extLst>
                  <a:ext uri="{0D108BD9-81ED-4DB2-BD59-A6C34878D82A}">
                    <a16:rowId xmlns:a16="http://schemas.microsoft.com/office/drawing/2014/main" val="1624015994"/>
                  </a:ext>
                </a:extLst>
              </a:tr>
            </a:tbl>
          </a:graphicData>
        </a:graphic>
      </p:graphicFrame>
      <p:graphicFrame>
        <p:nvGraphicFramePr>
          <p:cNvPr id="4" name="图表 3">
            <a:extLst>
              <a:ext uri="{FF2B5EF4-FFF2-40B4-BE49-F238E27FC236}">
                <a16:creationId xmlns:a16="http://schemas.microsoft.com/office/drawing/2014/main" id="{B688FA72-8CC0-41D9-8CED-83A491A2B1B5}"/>
              </a:ext>
            </a:extLst>
          </p:cNvPr>
          <p:cNvGraphicFramePr>
            <a:graphicFrameLocks/>
          </p:cNvGraphicFramePr>
          <p:nvPr>
            <p:extLst>
              <p:ext uri="{D42A27DB-BD31-4B8C-83A1-F6EECF244321}">
                <p14:modId xmlns:p14="http://schemas.microsoft.com/office/powerpoint/2010/main" val="2070699641"/>
              </p:ext>
            </p:extLst>
          </p:nvPr>
        </p:nvGraphicFramePr>
        <p:xfrm>
          <a:off x="5632580" y="2399523"/>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65813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AF9246C-0F9D-44B9-94E3-9E23F6CB7B3B}"/>
              </a:ext>
            </a:extLst>
          </p:cNvPr>
          <p:cNvSpPr txBox="1"/>
          <p:nvPr/>
        </p:nvSpPr>
        <p:spPr>
          <a:xfrm>
            <a:off x="578032" y="1311434"/>
            <a:ext cx="9359854" cy="3693319"/>
          </a:xfrm>
          <a:prstGeom prst="rect">
            <a:avLst/>
          </a:prstGeom>
          <a:solidFill>
            <a:schemeClr val="tx1"/>
          </a:solidFill>
        </p:spPr>
        <p:txBody>
          <a:bodyPr wrap="square" rtlCol="0">
            <a:spAutoFit/>
          </a:bodyPr>
          <a:lstStyle/>
          <a:p>
            <a:r>
              <a:rPr lang="en-US" dirty="0">
                <a:solidFill>
                  <a:srgbClr val="000000"/>
                </a:solidFill>
                <a:latin typeface="Menlo-Regular" charset="0"/>
              </a:rPr>
              <a:t>(</a:t>
            </a:r>
            <a:r>
              <a:rPr lang="en-US" dirty="0" err="1">
                <a:solidFill>
                  <a:srgbClr val="000000"/>
                </a:solidFill>
                <a:latin typeface="Menlo-Regular" charset="0"/>
              </a:rPr>
              <a:t>vasp</a:t>
            </a:r>
            <a:r>
              <a:rPr lang="en-US" dirty="0">
                <a:solidFill>
                  <a:srgbClr val="000000"/>
                </a:solidFill>
                <a:latin typeface="Menlo-Regular" charset="0"/>
              </a:rPr>
              <a:t>) [4061_07@mu01 hello]$</a:t>
            </a:r>
          </a:p>
          <a:p>
            <a:r>
              <a:rPr lang="en-US" dirty="0">
                <a:solidFill>
                  <a:srgbClr val="000000"/>
                </a:solidFill>
                <a:latin typeface="Menlo-Regular" charset="0"/>
              </a:rPr>
              <a:t>(</a:t>
            </a:r>
            <a:r>
              <a:rPr lang="en-US" dirty="0" err="1">
                <a:solidFill>
                  <a:srgbClr val="000000"/>
                </a:solidFill>
                <a:latin typeface="Menlo-Regular" charset="0"/>
              </a:rPr>
              <a:t>vasp</a:t>
            </a:r>
            <a:r>
              <a:rPr lang="en-US" dirty="0">
                <a:solidFill>
                  <a:srgbClr val="000000"/>
                </a:solidFill>
                <a:latin typeface="Menlo-Regular" charset="0"/>
              </a:rPr>
              <a:t>) [4061_07@mu01 hello]$ cd ../</a:t>
            </a:r>
          </a:p>
          <a:p>
            <a:r>
              <a:rPr lang="en-US" dirty="0">
                <a:solidFill>
                  <a:srgbClr val="000000"/>
                </a:solidFill>
                <a:latin typeface="Menlo-Regular" charset="0"/>
              </a:rPr>
              <a:t>(</a:t>
            </a:r>
            <a:r>
              <a:rPr lang="en-US" dirty="0" err="1">
                <a:solidFill>
                  <a:srgbClr val="000000"/>
                </a:solidFill>
                <a:latin typeface="Menlo-Regular" charset="0"/>
              </a:rPr>
              <a:t>vasp</a:t>
            </a:r>
            <a:r>
              <a:rPr lang="en-US" dirty="0">
                <a:solidFill>
                  <a:srgbClr val="000000"/>
                </a:solidFill>
                <a:latin typeface="Menlo-Regular" charset="0"/>
              </a:rPr>
              <a:t>) [4061_07@mu01 4061_example]$ ls</a:t>
            </a:r>
          </a:p>
          <a:p>
            <a:r>
              <a:rPr lang="en-US" dirty="0">
                <a:solidFill>
                  <a:srgbClr val="000000"/>
                </a:solidFill>
                <a:latin typeface="Menlo-Regular" charset="0"/>
              </a:rPr>
              <a:t>hello  MC </a:t>
            </a:r>
          </a:p>
          <a:p>
            <a:r>
              <a:rPr lang="en-US" dirty="0">
                <a:solidFill>
                  <a:srgbClr val="000000"/>
                </a:solidFill>
                <a:latin typeface="Menlo-Regular" charset="0"/>
              </a:rPr>
              <a:t>(</a:t>
            </a:r>
            <a:r>
              <a:rPr lang="en-US" dirty="0" err="1">
                <a:solidFill>
                  <a:srgbClr val="000000"/>
                </a:solidFill>
                <a:latin typeface="Menlo-Regular" charset="0"/>
              </a:rPr>
              <a:t>vasp</a:t>
            </a:r>
            <a:r>
              <a:rPr lang="en-US" dirty="0">
                <a:solidFill>
                  <a:srgbClr val="000000"/>
                </a:solidFill>
                <a:latin typeface="Menlo-Regular" charset="0"/>
              </a:rPr>
              <a:t>) [4061_07@mu01 4061_example]$ cd MC/</a:t>
            </a:r>
          </a:p>
          <a:p>
            <a:r>
              <a:rPr lang="en-US" dirty="0">
                <a:solidFill>
                  <a:srgbClr val="000000"/>
                </a:solidFill>
                <a:latin typeface="Menlo-Regular" charset="0"/>
              </a:rPr>
              <a:t>(</a:t>
            </a:r>
            <a:r>
              <a:rPr lang="en-US" dirty="0" err="1">
                <a:solidFill>
                  <a:srgbClr val="000000"/>
                </a:solidFill>
                <a:latin typeface="Menlo-Regular" charset="0"/>
              </a:rPr>
              <a:t>vasp</a:t>
            </a:r>
            <a:r>
              <a:rPr lang="en-US" dirty="0">
                <a:solidFill>
                  <a:srgbClr val="000000"/>
                </a:solidFill>
                <a:latin typeface="Menlo-Regular" charset="0"/>
              </a:rPr>
              <a:t>) [4061_07@mu01 MC]$ ls</a:t>
            </a:r>
          </a:p>
          <a:p>
            <a:r>
              <a:rPr lang="en-US" dirty="0">
                <a:solidFill>
                  <a:srgbClr val="000000"/>
                </a:solidFill>
                <a:latin typeface="Menlo-Regular" charset="0"/>
              </a:rPr>
              <a:t>MC1.c  MC2.c</a:t>
            </a:r>
          </a:p>
          <a:p>
            <a:r>
              <a:rPr lang="en-US" dirty="0">
                <a:solidFill>
                  <a:srgbClr val="000000"/>
                </a:solidFill>
                <a:latin typeface="Menlo-Regular" charset="0"/>
              </a:rPr>
              <a:t>(</a:t>
            </a:r>
            <a:r>
              <a:rPr lang="en-US" dirty="0" err="1">
                <a:solidFill>
                  <a:srgbClr val="000000"/>
                </a:solidFill>
                <a:latin typeface="Menlo-Regular" charset="0"/>
              </a:rPr>
              <a:t>vasp</a:t>
            </a:r>
            <a:r>
              <a:rPr lang="en-US" dirty="0">
                <a:solidFill>
                  <a:srgbClr val="000000"/>
                </a:solidFill>
                <a:latin typeface="Menlo-Regular" charset="0"/>
              </a:rPr>
              <a:t>) [4061_07@mu01 MC]$ </a:t>
            </a:r>
            <a:r>
              <a:rPr lang="en-US" dirty="0" err="1">
                <a:solidFill>
                  <a:srgbClr val="000000"/>
                </a:solidFill>
                <a:latin typeface="Menlo-Regular" charset="0"/>
              </a:rPr>
              <a:t>mpiicc</a:t>
            </a:r>
            <a:r>
              <a:rPr lang="en-US" dirty="0">
                <a:solidFill>
                  <a:srgbClr val="000000"/>
                </a:solidFill>
                <a:latin typeface="Menlo-Regular" charset="0"/>
              </a:rPr>
              <a:t> MC1.c -o </a:t>
            </a:r>
            <a:r>
              <a:rPr lang="en-US" dirty="0" err="1">
                <a:solidFill>
                  <a:srgbClr val="000000"/>
                </a:solidFill>
                <a:latin typeface="Menlo-Regular" charset="0"/>
              </a:rPr>
              <a:t>a.out</a:t>
            </a:r>
            <a:endParaRPr lang="en-US" dirty="0">
              <a:solidFill>
                <a:srgbClr val="000000"/>
              </a:solidFill>
              <a:latin typeface="Menlo-Regular" charset="0"/>
            </a:endParaRPr>
          </a:p>
          <a:p>
            <a:r>
              <a:rPr lang="en-US" dirty="0">
                <a:solidFill>
                  <a:srgbClr val="000000"/>
                </a:solidFill>
                <a:latin typeface="Menlo-Regular" charset="0"/>
              </a:rPr>
              <a:t>(</a:t>
            </a:r>
            <a:r>
              <a:rPr lang="en-US" dirty="0" err="1">
                <a:solidFill>
                  <a:srgbClr val="000000"/>
                </a:solidFill>
                <a:latin typeface="Menlo-Regular" charset="0"/>
              </a:rPr>
              <a:t>vasp</a:t>
            </a:r>
            <a:r>
              <a:rPr lang="en-US" dirty="0">
                <a:solidFill>
                  <a:srgbClr val="000000"/>
                </a:solidFill>
                <a:latin typeface="Menlo-Regular" charset="0"/>
              </a:rPr>
              <a:t>) [4061_07@mu01 MC]$ </a:t>
            </a:r>
            <a:r>
              <a:rPr lang="en-US" dirty="0" err="1">
                <a:solidFill>
                  <a:srgbClr val="000000"/>
                </a:solidFill>
                <a:latin typeface="Menlo-Regular" charset="0"/>
              </a:rPr>
              <a:t>mpiicc</a:t>
            </a:r>
            <a:r>
              <a:rPr lang="en-US" dirty="0">
                <a:solidFill>
                  <a:srgbClr val="000000"/>
                </a:solidFill>
                <a:latin typeface="Menlo-Regular" charset="0"/>
              </a:rPr>
              <a:t> MC2.c -o </a:t>
            </a:r>
            <a:r>
              <a:rPr lang="en-US" dirty="0" err="1">
                <a:solidFill>
                  <a:srgbClr val="000000"/>
                </a:solidFill>
                <a:latin typeface="Menlo-Regular" charset="0"/>
              </a:rPr>
              <a:t>b.out</a:t>
            </a:r>
            <a:endParaRPr lang="en-US" dirty="0">
              <a:solidFill>
                <a:srgbClr val="000000"/>
              </a:solidFill>
              <a:latin typeface="Menlo-Regular" charset="0"/>
            </a:endParaRPr>
          </a:p>
          <a:p>
            <a:r>
              <a:rPr lang="en-US" dirty="0">
                <a:solidFill>
                  <a:srgbClr val="000000"/>
                </a:solidFill>
                <a:latin typeface="Menlo-Regular" charset="0"/>
              </a:rPr>
              <a:t>(</a:t>
            </a:r>
            <a:r>
              <a:rPr lang="en-US" dirty="0" err="1">
                <a:solidFill>
                  <a:srgbClr val="000000"/>
                </a:solidFill>
                <a:latin typeface="Menlo-Regular" charset="0"/>
              </a:rPr>
              <a:t>vasp</a:t>
            </a:r>
            <a:r>
              <a:rPr lang="en-US" dirty="0">
                <a:solidFill>
                  <a:srgbClr val="000000"/>
                </a:solidFill>
                <a:latin typeface="Menlo-Regular" charset="0"/>
              </a:rPr>
              <a:t>) [4061_07@mu01 MC]$ </a:t>
            </a:r>
            <a:r>
              <a:rPr lang="en-US" dirty="0" err="1">
                <a:solidFill>
                  <a:srgbClr val="000000"/>
                </a:solidFill>
                <a:latin typeface="Menlo-Regular" charset="0"/>
              </a:rPr>
              <a:t>mpirun</a:t>
            </a:r>
            <a:r>
              <a:rPr lang="en-US" dirty="0">
                <a:solidFill>
                  <a:srgbClr val="000000"/>
                </a:solidFill>
                <a:latin typeface="Menlo-Regular" charset="0"/>
              </a:rPr>
              <a:t> -np 5 </a:t>
            </a:r>
            <a:r>
              <a:rPr lang="en-US" dirty="0" err="1">
                <a:solidFill>
                  <a:srgbClr val="000000"/>
                </a:solidFill>
                <a:latin typeface="Menlo-Regular" charset="0"/>
              </a:rPr>
              <a:t>a.out</a:t>
            </a:r>
            <a:endParaRPr lang="en-US" dirty="0">
              <a:solidFill>
                <a:srgbClr val="000000"/>
              </a:solidFill>
              <a:latin typeface="Menlo-Regular" charset="0"/>
            </a:endParaRPr>
          </a:p>
          <a:p>
            <a:r>
              <a:rPr lang="en-US" altLang="zh-CN" dirty="0">
                <a:solidFill>
                  <a:srgbClr val="000000"/>
                </a:solidFill>
                <a:latin typeface="Menlo-Regular" charset="0"/>
              </a:rPr>
              <a:t>(</a:t>
            </a:r>
            <a:r>
              <a:rPr lang="en-US" altLang="zh-CN" dirty="0" err="1">
                <a:solidFill>
                  <a:srgbClr val="000000"/>
                </a:solidFill>
                <a:latin typeface="Menlo-Regular" charset="0"/>
              </a:rPr>
              <a:t>vasp</a:t>
            </a:r>
            <a:r>
              <a:rPr lang="en-US" altLang="zh-CN" dirty="0">
                <a:solidFill>
                  <a:srgbClr val="000000"/>
                </a:solidFill>
                <a:latin typeface="Menlo-Regular" charset="0"/>
              </a:rPr>
              <a:t>) [4061_07@mu01 MC]$ </a:t>
            </a:r>
            <a:r>
              <a:rPr lang="en-US" altLang="zh-CN" dirty="0" err="1">
                <a:solidFill>
                  <a:srgbClr val="000000"/>
                </a:solidFill>
                <a:latin typeface="Menlo-Regular" charset="0"/>
              </a:rPr>
              <a:t>mpirun</a:t>
            </a:r>
            <a:r>
              <a:rPr lang="en-US" altLang="zh-CN" dirty="0">
                <a:solidFill>
                  <a:srgbClr val="000000"/>
                </a:solidFill>
                <a:latin typeface="Menlo-Regular" charset="0"/>
              </a:rPr>
              <a:t> -np 5 </a:t>
            </a:r>
            <a:r>
              <a:rPr lang="en-US" altLang="zh-CN" dirty="0" err="1">
                <a:solidFill>
                  <a:srgbClr val="000000"/>
                </a:solidFill>
                <a:latin typeface="Menlo-Regular" charset="0"/>
              </a:rPr>
              <a:t>b.out</a:t>
            </a:r>
            <a:endParaRPr lang="en-US" altLang="zh-CN" dirty="0">
              <a:solidFill>
                <a:srgbClr val="000000"/>
              </a:solidFill>
              <a:latin typeface="Menlo-Regular" charset="0"/>
            </a:endParaRPr>
          </a:p>
          <a:p>
            <a:endParaRPr lang="en-US" dirty="0">
              <a:solidFill>
                <a:srgbClr val="000000"/>
              </a:solidFill>
              <a:latin typeface="Menlo-Regular" charset="0"/>
            </a:endParaRPr>
          </a:p>
          <a:p>
            <a:endParaRPr lang="en-US" dirty="0">
              <a:solidFill>
                <a:srgbClr val="000000"/>
              </a:solidFill>
              <a:latin typeface="Menlo-Regular" charset="0"/>
            </a:endParaRPr>
          </a:p>
        </p:txBody>
      </p:sp>
      <p:sp>
        <p:nvSpPr>
          <p:cNvPr id="6" name="文本框 5">
            <a:extLst>
              <a:ext uri="{FF2B5EF4-FFF2-40B4-BE49-F238E27FC236}">
                <a16:creationId xmlns:a16="http://schemas.microsoft.com/office/drawing/2014/main" id="{1261EB7E-75C3-43B9-B40D-7BFA370BC3B5}"/>
              </a:ext>
            </a:extLst>
          </p:cNvPr>
          <p:cNvSpPr txBox="1"/>
          <p:nvPr/>
        </p:nvSpPr>
        <p:spPr>
          <a:xfrm>
            <a:off x="1741714" y="5386873"/>
            <a:ext cx="5057795" cy="369332"/>
          </a:xfrm>
          <a:prstGeom prst="rect">
            <a:avLst/>
          </a:prstGeom>
          <a:noFill/>
        </p:spPr>
        <p:txBody>
          <a:bodyPr wrap="none" rtlCol="0">
            <a:spAutoFit/>
          </a:bodyPr>
          <a:lstStyle/>
          <a:p>
            <a:r>
              <a:rPr lang="en-US" altLang="zh-CN" dirty="0"/>
              <a:t>Try to make sure RUN/(size-1) is an integer !!!</a:t>
            </a:r>
            <a:endParaRPr lang="zh-CN" altLang="en-US" dirty="0"/>
          </a:p>
        </p:txBody>
      </p:sp>
    </p:spTree>
    <p:extLst>
      <p:ext uri="{BB962C8B-B14F-4D97-AF65-F5344CB8AC3E}">
        <p14:creationId xmlns:p14="http://schemas.microsoft.com/office/powerpoint/2010/main" val="4181211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AB6F2EA-F4E3-49E0-BAB3-D6849F5F6D8F}"/>
              </a:ext>
            </a:extLst>
          </p:cNvPr>
          <p:cNvSpPr>
            <a:spLocks noGrp="1"/>
          </p:cNvSpPr>
          <p:nvPr>
            <p:ph type="title"/>
          </p:nvPr>
        </p:nvSpPr>
        <p:spPr/>
        <p:txBody>
          <a:bodyPr/>
          <a:lstStyle/>
          <a:p>
            <a:r>
              <a:rPr lang="en-US" altLang="zh-CN" sz="2800" dirty="0"/>
              <a:t>What can we learn from this example?</a:t>
            </a:r>
            <a:endParaRPr lang="zh-CN" altLang="en-US" sz="2800" dirty="0"/>
          </a:p>
        </p:txBody>
      </p:sp>
      <p:sp>
        <p:nvSpPr>
          <p:cNvPr id="5" name="文本框 4">
            <a:extLst>
              <a:ext uri="{FF2B5EF4-FFF2-40B4-BE49-F238E27FC236}">
                <a16:creationId xmlns:a16="http://schemas.microsoft.com/office/drawing/2014/main" id="{F2E27E2E-1B97-412D-B03E-3816DA53C0F2}"/>
              </a:ext>
            </a:extLst>
          </p:cNvPr>
          <p:cNvSpPr txBox="1"/>
          <p:nvPr/>
        </p:nvSpPr>
        <p:spPr>
          <a:xfrm>
            <a:off x="1491819" y="1803484"/>
            <a:ext cx="8249340" cy="3329053"/>
          </a:xfrm>
          <a:prstGeom prst="rect">
            <a:avLst/>
          </a:prstGeom>
          <a:noFill/>
        </p:spPr>
        <p:txBody>
          <a:bodyPr wrap="square">
            <a:spAutoFit/>
          </a:bodyPr>
          <a:lstStyle/>
          <a:p>
            <a:pPr marL="342900" indent="-342900">
              <a:lnSpc>
                <a:spcPct val="200000"/>
              </a:lnSpc>
              <a:buAutoNum type="arabicPeriod"/>
            </a:pPr>
            <a:r>
              <a:rPr lang="zh-CN" altLang="en-US" dirty="0"/>
              <a:t>Parallel </a:t>
            </a:r>
            <a:r>
              <a:rPr lang="en-US" altLang="zh-CN" dirty="0"/>
              <a:t>processes </a:t>
            </a:r>
            <a:r>
              <a:rPr lang="zh-CN" altLang="en-US" dirty="0"/>
              <a:t>can speed up </a:t>
            </a:r>
            <a:r>
              <a:rPr lang="en-US" altLang="zh-CN" dirty="0"/>
              <a:t>the</a:t>
            </a:r>
            <a:r>
              <a:rPr lang="zh-CN" altLang="en-US" dirty="0"/>
              <a:t> work</a:t>
            </a:r>
            <a:r>
              <a:rPr lang="en-US" altLang="zh-CN" dirty="0"/>
              <a:t>s with proper construction of code</a:t>
            </a:r>
          </a:p>
          <a:p>
            <a:pPr marL="342900" indent="-342900">
              <a:lnSpc>
                <a:spcPct val="200000"/>
              </a:lnSpc>
              <a:buAutoNum type="arabicPeriod"/>
            </a:pPr>
            <a:r>
              <a:rPr lang="zh-CN" altLang="en-US" dirty="0"/>
              <a:t>The potential for acceleration depends on the proportion of parts that can be paralleled</a:t>
            </a:r>
            <a:r>
              <a:rPr lang="en-US" altLang="zh-CN" dirty="0"/>
              <a:t>. At the same time, we should also avoid the latency and waiting</a:t>
            </a:r>
          </a:p>
          <a:p>
            <a:pPr marL="342900" indent="-342900">
              <a:lnSpc>
                <a:spcPct val="200000"/>
              </a:lnSpc>
              <a:buAutoNum type="arabicPeriod"/>
            </a:pPr>
            <a:r>
              <a:rPr lang="zh-CN" altLang="en-US" dirty="0"/>
              <a:t>With the increase of </a:t>
            </a:r>
            <a:r>
              <a:rPr lang="en-US" altLang="zh-CN" dirty="0"/>
              <a:t>processes</a:t>
            </a:r>
            <a:r>
              <a:rPr lang="zh-CN" altLang="en-US" dirty="0"/>
              <a:t>, the </a:t>
            </a:r>
            <a:r>
              <a:rPr lang="en-US" altLang="zh-CN" dirty="0"/>
              <a:t>overall run time gain will saturate</a:t>
            </a:r>
          </a:p>
        </p:txBody>
      </p:sp>
      <p:sp>
        <p:nvSpPr>
          <p:cNvPr id="4" name="文本框 3">
            <a:extLst>
              <a:ext uri="{FF2B5EF4-FFF2-40B4-BE49-F238E27FC236}">
                <a16:creationId xmlns:a16="http://schemas.microsoft.com/office/drawing/2014/main" id="{2B245DDF-2453-439D-8F2C-7FEB72AB9CFC}"/>
              </a:ext>
            </a:extLst>
          </p:cNvPr>
          <p:cNvSpPr txBox="1"/>
          <p:nvPr/>
        </p:nvSpPr>
        <p:spPr>
          <a:xfrm>
            <a:off x="561514" y="5612848"/>
            <a:ext cx="10594167" cy="559064"/>
          </a:xfrm>
          <a:prstGeom prst="rect">
            <a:avLst/>
          </a:prstGeom>
          <a:noFill/>
        </p:spPr>
        <p:txBody>
          <a:bodyPr wrap="square">
            <a:spAutoFit/>
          </a:bodyPr>
          <a:lstStyle/>
          <a:p>
            <a:pPr>
              <a:lnSpc>
                <a:spcPct val="200000"/>
              </a:lnSpc>
            </a:pPr>
            <a:r>
              <a:rPr lang="zh-CN" altLang="en-US" b="1" dirty="0"/>
              <a:t>Parallelism is not only a programming skill, but also a thinking about reasonable arrangement</a:t>
            </a:r>
            <a:r>
              <a:rPr lang="en-US" altLang="zh-CN" b="1" dirty="0"/>
              <a:t>!</a:t>
            </a:r>
          </a:p>
        </p:txBody>
      </p:sp>
    </p:spTree>
    <p:extLst>
      <p:ext uri="{BB962C8B-B14F-4D97-AF65-F5344CB8AC3E}">
        <p14:creationId xmlns:p14="http://schemas.microsoft.com/office/powerpoint/2010/main" val="23313414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VASP</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673188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929" y="629266"/>
            <a:ext cx="6586491" cy="1622321"/>
          </a:xfrm>
        </p:spPr>
        <p:txBody>
          <a:bodyPr>
            <a:normAutofit/>
          </a:bodyPr>
          <a:lstStyle/>
          <a:p>
            <a:r>
              <a:rPr lang="en-US" dirty="0">
                <a:uFillTx/>
              </a:rPr>
              <a:t>VASP - Introduction</a:t>
            </a:r>
          </a:p>
        </p:txBody>
      </p:sp>
      <p:sp>
        <p:nvSpPr>
          <p:cNvPr id="3" name="Content Placeholder 2"/>
          <p:cNvSpPr>
            <a:spLocks noGrp="1"/>
          </p:cNvSpPr>
          <p:nvPr>
            <p:ph idx="1"/>
          </p:nvPr>
        </p:nvSpPr>
        <p:spPr>
          <a:xfrm>
            <a:off x="648930" y="2438400"/>
            <a:ext cx="6586489" cy="3785419"/>
          </a:xfrm>
        </p:spPr>
        <p:txBody>
          <a:bodyPr>
            <a:normAutofit/>
          </a:bodyPr>
          <a:lstStyle/>
          <a:p>
            <a:r>
              <a:rPr lang="en-US" dirty="0">
                <a:uFillTx/>
              </a:rPr>
              <a:t>What is VASP?</a:t>
            </a:r>
          </a:p>
          <a:p>
            <a:pPr lvl="1"/>
            <a:r>
              <a:rPr lang="en-US" dirty="0">
                <a:uFillTx/>
              </a:rPr>
              <a:t>VASP attempt to solve the electronic Schrödinger equation given the positions of the nuclei and the number of electrons in order to yield useful information such as electron densities, energies and other properties of the system. </a:t>
            </a:r>
          </a:p>
          <a:p>
            <a:pPr marL="457200" lvl="1" indent="0">
              <a:buNone/>
            </a:pPr>
            <a:endParaRPr lang="en-US" dirty="0"/>
          </a:p>
          <a:p>
            <a:pPr marL="457200" lvl="1" indent="0">
              <a:buNone/>
            </a:pPr>
            <a:endParaRPr lang="en-US" dirty="0">
              <a:uFillTx/>
            </a:endParaRPr>
          </a:p>
          <a:p>
            <a:pPr lvl="1"/>
            <a:endParaRPr lang="en-US" dirty="0">
              <a:uFillTx/>
            </a:endParaRPr>
          </a:p>
        </p:txBody>
      </p:sp>
      <p:pic>
        <p:nvPicPr>
          <p:cNvPr id="5" name="图片 4" descr="图表&#10;&#10;描述已自动生成">
            <a:extLst>
              <a:ext uri="{FF2B5EF4-FFF2-40B4-BE49-F238E27FC236}">
                <a16:creationId xmlns:a16="http://schemas.microsoft.com/office/drawing/2014/main" id="{09BB0167-4175-4668-88CB-2FE2BA828544}"/>
              </a:ext>
            </a:extLst>
          </p:cNvPr>
          <p:cNvPicPr>
            <a:picLocks noChangeAspect="1"/>
          </p:cNvPicPr>
          <p:nvPr/>
        </p:nvPicPr>
        <p:blipFill>
          <a:blip r:embed="rId2"/>
          <a:stretch>
            <a:fillRect/>
          </a:stretch>
        </p:blipFill>
        <p:spPr>
          <a:xfrm>
            <a:off x="8525675" y="2078373"/>
            <a:ext cx="2697479" cy="2548034"/>
          </a:xfrm>
          <a:prstGeom prst="rect">
            <a:avLst/>
          </a:prstGeom>
          <a:effectLst/>
        </p:spPr>
      </p:pic>
      <p:sp>
        <p:nvSpPr>
          <p:cNvPr id="13" name="文本框 12">
            <a:extLst>
              <a:ext uri="{FF2B5EF4-FFF2-40B4-BE49-F238E27FC236}">
                <a16:creationId xmlns:a16="http://schemas.microsoft.com/office/drawing/2014/main" id="{4E269A1D-E206-4554-A62E-8515953E518C}"/>
              </a:ext>
            </a:extLst>
          </p:cNvPr>
          <p:cNvSpPr txBox="1"/>
          <p:nvPr/>
        </p:nvSpPr>
        <p:spPr>
          <a:xfrm>
            <a:off x="460443" y="6087466"/>
            <a:ext cx="6096000" cy="646331"/>
          </a:xfrm>
          <a:prstGeom prst="rect">
            <a:avLst/>
          </a:prstGeom>
          <a:noFill/>
        </p:spPr>
        <p:txBody>
          <a:bodyPr wrap="square">
            <a:spAutoFit/>
          </a:bodyPr>
          <a:lstStyle/>
          <a:p>
            <a:pPr>
              <a:spcAft>
                <a:spcPts val="600"/>
              </a:spcAft>
            </a:pPr>
            <a:r>
              <a:rPr lang="zh-CN" altLang="en-US" dirty="0"/>
              <a:t>https://www.vasp.at/wiki/index.php/The_VASP_Manual</a:t>
            </a:r>
            <a:endParaRPr lang="zh-CN" altLang="en-US"/>
          </a:p>
        </p:txBody>
      </p:sp>
    </p:spTree>
    <p:extLst>
      <p:ext uri="{BB962C8B-B14F-4D97-AF65-F5344CB8AC3E}">
        <p14:creationId xmlns:p14="http://schemas.microsoft.com/office/powerpoint/2010/main" val="36959095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DC7C31-E6FD-49C3-ABB3-0EBB8A3B6AF4}"/>
              </a:ext>
            </a:extLst>
          </p:cNvPr>
          <p:cNvSpPr>
            <a:spLocks noGrp="1"/>
          </p:cNvSpPr>
          <p:nvPr>
            <p:ph type="title"/>
          </p:nvPr>
        </p:nvSpPr>
        <p:spPr/>
        <p:txBody>
          <a:bodyPr/>
          <a:lstStyle/>
          <a:p>
            <a:r>
              <a:rPr lang="en-US" altLang="zh-CN" dirty="0"/>
              <a:t>Demo part</a:t>
            </a:r>
            <a:endParaRPr lang="zh-CN" altLang="en-US" dirty="0"/>
          </a:p>
        </p:txBody>
      </p:sp>
      <p:sp>
        <p:nvSpPr>
          <p:cNvPr id="5" name="TextBox 4">
            <a:extLst>
              <a:ext uri="{FF2B5EF4-FFF2-40B4-BE49-F238E27FC236}">
                <a16:creationId xmlns:a16="http://schemas.microsoft.com/office/drawing/2014/main" id="{1A8F31E0-AAC6-4CF2-9535-174D3D1D43A1}"/>
              </a:ext>
            </a:extLst>
          </p:cNvPr>
          <p:cNvSpPr txBox="1"/>
          <p:nvPr/>
        </p:nvSpPr>
        <p:spPr>
          <a:xfrm>
            <a:off x="826849" y="1853248"/>
            <a:ext cx="9359854" cy="4247317"/>
          </a:xfrm>
          <a:prstGeom prst="rect">
            <a:avLst/>
          </a:prstGeom>
          <a:solidFill>
            <a:schemeClr val="tx1"/>
          </a:solidFill>
        </p:spPr>
        <p:txBody>
          <a:bodyPr wrap="square" rtlCol="0">
            <a:spAutoFit/>
          </a:bodyPr>
          <a:lstStyle/>
          <a:p>
            <a:r>
              <a:rPr lang="en-US" dirty="0">
                <a:solidFill>
                  <a:srgbClr val="000000"/>
                </a:solidFill>
                <a:latin typeface="Menlo-Regular" charset="0"/>
              </a:rPr>
              <a:t>(</a:t>
            </a:r>
            <a:r>
              <a:rPr lang="en-US" dirty="0" err="1">
                <a:solidFill>
                  <a:srgbClr val="000000"/>
                </a:solidFill>
                <a:latin typeface="Menlo-Regular" charset="0"/>
              </a:rPr>
              <a:t>vasp</a:t>
            </a:r>
            <a:r>
              <a:rPr lang="en-US" dirty="0">
                <a:solidFill>
                  <a:srgbClr val="000000"/>
                </a:solidFill>
                <a:latin typeface="Menlo-Regular" charset="0"/>
              </a:rPr>
              <a:t>) [4061_07@mu01 MC]$</a:t>
            </a:r>
          </a:p>
          <a:p>
            <a:r>
              <a:rPr lang="en-US" dirty="0">
                <a:solidFill>
                  <a:srgbClr val="000000"/>
                </a:solidFill>
                <a:latin typeface="Menlo-Regular" charset="0"/>
              </a:rPr>
              <a:t>(</a:t>
            </a:r>
            <a:r>
              <a:rPr lang="en-US" dirty="0" err="1">
                <a:solidFill>
                  <a:srgbClr val="000000"/>
                </a:solidFill>
                <a:latin typeface="Menlo-Regular" charset="0"/>
              </a:rPr>
              <a:t>vasp</a:t>
            </a:r>
            <a:r>
              <a:rPr lang="en-US" dirty="0">
                <a:solidFill>
                  <a:srgbClr val="000000"/>
                </a:solidFill>
                <a:latin typeface="Menlo-Regular" charset="0"/>
              </a:rPr>
              <a:t>) [4061_07@mu01 MC]$ cd ../VASP/</a:t>
            </a:r>
          </a:p>
          <a:p>
            <a:r>
              <a:rPr lang="en-US" dirty="0">
                <a:solidFill>
                  <a:srgbClr val="000000"/>
                </a:solidFill>
                <a:latin typeface="Menlo-Regular" charset="0"/>
              </a:rPr>
              <a:t>(</a:t>
            </a:r>
            <a:r>
              <a:rPr lang="en-US" dirty="0" err="1">
                <a:solidFill>
                  <a:srgbClr val="000000"/>
                </a:solidFill>
                <a:latin typeface="Menlo-Regular" charset="0"/>
              </a:rPr>
              <a:t>vasp</a:t>
            </a:r>
            <a:r>
              <a:rPr lang="en-US" dirty="0">
                <a:solidFill>
                  <a:srgbClr val="000000"/>
                </a:solidFill>
                <a:latin typeface="Menlo-Regular" charset="0"/>
              </a:rPr>
              <a:t>) [4061_07@mu01 VASP]$ ls</a:t>
            </a:r>
          </a:p>
          <a:p>
            <a:r>
              <a:rPr lang="en-US" dirty="0" err="1">
                <a:solidFill>
                  <a:srgbClr val="000000"/>
                </a:solidFill>
                <a:latin typeface="Menlo-Regular" charset="0"/>
              </a:rPr>
              <a:t>example_Si</a:t>
            </a:r>
            <a:endParaRPr lang="en-US" dirty="0">
              <a:solidFill>
                <a:srgbClr val="000000"/>
              </a:solidFill>
              <a:latin typeface="Menlo-Regular" charset="0"/>
            </a:endParaRPr>
          </a:p>
          <a:p>
            <a:r>
              <a:rPr lang="en-US" dirty="0">
                <a:solidFill>
                  <a:srgbClr val="000000"/>
                </a:solidFill>
                <a:latin typeface="Menlo-Regular" charset="0"/>
              </a:rPr>
              <a:t>(</a:t>
            </a:r>
            <a:r>
              <a:rPr lang="en-US" dirty="0" err="1">
                <a:solidFill>
                  <a:srgbClr val="000000"/>
                </a:solidFill>
                <a:latin typeface="Menlo-Regular" charset="0"/>
              </a:rPr>
              <a:t>vasp</a:t>
            </a:r>
            <a:r>
              <a:rPr lang="en-US" dirty="0">
                <a:solidFill>
                  <a:srgbClr val="000000"/>
                </a:solidFill>
                <a:latin typeface="Menlo-Regular" charset="0"/>
              </a:rPr>
              <a:t>) [4061_07@mu01 VASP]$ cd </a:t>
            </a:r>
            <a:r>
              <a:rPr lang="en-US" dirty="0" err="1">
                <a:solidFill>
                  <a:srgbClr val="000000"/>
                </a:solidFill>
                <a:latin typeface="Menlo-Regular" charset="0"/>
              </a:rPr>
              <a:t>example_Si</a:t>
            </a:r>
            <a:r>
              <a:rPr lang="en-US" dirty="0">
                <a:solidFill>
                  <a:srgbClr val="000000"/>
                </a:solidFill>
                <a:latin typeface="Menlo-Regular" charset="0"/>
              </a:rPr>
              <a:t>/</a:t>
            </a:r>
          </a:p>
          <a:p>
            <a:r>
              <a:rPr lang="en-US" dirty="0">
                <a:solidFill>
                  <a:srgbClr val="000000"/>
                </a:solidFill>
                <a:latin typeface="Menlo-Regular" charset="0"/>
              </a:rPr>
              <a:t>(</a:t>
            </a:r>
            <a:r>
              <a:rPr lang="en-US" dirty="0" err="1">
                <a:solidFill>
                  <a:srgbClr val="000000"/>
                </a:solidFill>
                <a:latin typeface="Menlo-Regular" charset="0"/>
              </a:rPr>
              <a:t>vasp</a:t>
            </a:r>
            <a:r>
              <a:rPr lang="en-US" dirty="0">
                <a:solidFill>
                  <a:srgbClr val="000000"/>
                </a:solidFill>
                <a:latin typeface="Menlo-Regular" charset="0"/>
              </a:rPr>
              <a:t>) [4061_07@mu01 </a:t>
            </a:r>
            <a:r>
              <a:rPr lang="en-US" dirty="0" err="1">
                <a:solidFill>
                  <a:srgbClr val="000000"/>
                </a:solidFill>
                <a:latin typeface="Menlo-Regular" charset="0"/>
              </a:rPr>
              <a:t>example_Si</a:t>
            </a:r>
            <a:r>
              <a:rPr lang="en-US" dirty="0">
                <a:solidFill>
                  <a:srgbClr val="000000"/>
                </a:solidFill>
                <a:latin typeface="Menlo-Regular" charset="0"/>
              </a:rPr>
              <a:t>]$ ls</a:t>
            </a:r>
          </a:p>
          <a:p>
            <a:r>
              <a:rPr lang="en-US" dirty="0">
                <a:solidFill>
                  <a:srgbClr val="000000"/>
                </a:solidFill>
                <a:latin typeface="Menlo-Regular" charset="0"/>
              </a:rPr>
              <a:t>INCAR  KPOINTS  POSCAR  POTCAR  run.sh</a:t>
            </a:r>
          </a:p>
          <a:p>
            <a:r>
              <a:rPr lang="en-US" dirty="0">
                <a:solidFill>
                  <a:srgbClr val="000000"/>
                </a:solidFill>
                <a:latin typeface="Menlo-Regular" charset="0"/>
              </a:rPr>
              <a:t>(</a:t>
            </a:r>
            <a:r>
              <a:rPr lang="en-US" dirty="0" err="1">
                <a:solidFill>
                  <a:srgbClr val="000000"/>
                </a:solidFill>
                <a:latin typeface="Menlo-Regular" charset="0"/>
              </a:rPr>
              <a:t>vasp</a:t>
            </a:r>
            <a:r>
              <a:rPr lang="en-US" dirty="0">
                <a:solidFill>
                  <a:srgbClr val="000000"/>
                </a:solidFill>
                <a:latin typeface="Menlo-Regular" charset="0"/>
              </a:rPr>
              <a:t>) [4061_07@mu01 </a:t>
            </a:r>
            <a:r>
              <a:rPr lang="en-US" dirty="0" err="1">
                <a:solidFill>
                  <a:srgbClr val="000000"/>
                </a:solidFill>
                <a:latin typeface="Menlo-Regular" charset="0"/>
              </a:rPr>
              <a:t>example_Si</a:t>
            </a:r>
            <a:r>
              <a:rPr lang="en-US" dirty="0">
                <a:solidFill>
                  <a:srgbClr val="000000"/>
                </a:solidFill>
                <a:latin typeface="Menlo-Regular" charset="0"/>
              </a:rPr>
              <a:t>]$ </a:t>
            </a:r>
            <a:r>
              <a:rPr lang="en-US" dirty="0" err="1">
                <a:solidFill>
                  <a:srgbClr val="000000"/>
                </a:solidFill>
                <a:latin typeface="Menlo-Regular" charset="0"/>
              </a:rPr>
              <a:t>qsub</a:t>
            </a:r>
            <a:r>
              <a:rPr lang="en-US" dirty="0">
                <a:solidFill>
                  <a:srgbClr val="000000"/>
                </a:solidFill>
                <a:latin typeface="Menlo-Regular" charset="0"/>
              </a:rPr>
              <a:t> run.sh</a:t>
            </a:r>
          </a:p>
          <a:p>
            <a:r>
              <a:rPr lang="en-US" dirty="0">
                <a:solidFill>
                  <a:srgbClr val="000000"/>
                </a:solidFill>
                <a:latin typeface="Menlo-Regular" charset="0"/>
              </a:rPr>
              <a:t>77685.mu01</a:t>
            </a:r>
          </a:p>
          <a:p>
            <a:r>
              <a:rPr lang="en-US" dirty="0">
                <a:solidFill>
                  <a:srgbClr val="000000"/>
                </a:solidFill>
                <a:latin typeface="Menlo-Regular" charset="0"/>
              </a:rPr>
              <a:t>(</a:t>
            </a:r>
            <a:r>
              <a:rPr lang="en-US" dirty="0" err="1">
                <a:solidFill>
                  <a:srgbClr val="000000"/>
                </a:solidFill>
                <a:latin typeface="Menlo-Regular" charset="0"/>
              </a:rPr>
              <a:t>vasp</a:t>
            </a:r>
            <a:r>
              <a:rPr lang="en-US" dirty="0">
                <a:solidFill>
                  <a:srgbClr val="000000"/>
                </a:solidFill>
                <a:latin typeface="Menlo-Regular" charset="0"/>
              </a:rPr>
              <a:t>) [4061_07@mu01 </a:t>
            </a:r>
            <a:r>
              <a:rPr lang="en-US" dirty="0" err="1">
                <a:solidFill>
                  <a:srgbClr val="000000"/>
                </a:solidFill>
                <a:latin typeface="Menlo-Regular" charset="0"/>
              </a:rPr>
              <a:t>example_Si</a:t>
            </a:r>
            <a:r>
              <a:rPr lang="en-US" dirty="0">
                <a:solidFill>
                  <a:srgbClr val="000000"/>
                </a:solidFill>
                <a:latin typeface="Menlo-Regular" charset="0"/>
              </a:rPr>
              <a:t>]$ ls</a:t>
            </a:r>
          </a:p>
          <a:p>
            <a:r>
              <a:rPr lang="en-US" dirty="0">
                <a:solidFill>
                  <a:srgbClr val="000000"/>
                </a:solidFill>
                <a:latin typeface="Menlo-Regular" charset="0"/>
              </a:rPr>
              <a:t>CHG  CHGCAR  CONTCAR  DOSCAR  EIGENVAL  IBZKPT  INCAR  KPOINTS  LOG  </a:t>
            </a:r>
            <a:r>
              <a:rPr lang="en-US" dirty="0" err="1">
                <a:solidFill>
                  <a:srgbClr val="000000"/>
                </a:solidFill>
                <a:latin typeface="Menlo-Regular" charset="0"/>
              </a:rPr>
              <a:t>myjob.err</a:t>
            </a:r>
            <a:r>
              <a:rPr lang="en-US" dirty="0">
                <a:solidFill>
                  <a:srgbClr val="000000"/>
                </a:solidFill>
                <a:latin typeface="Menlo-Regular" charset="0"/>
              </a:rPr>
              <a:t>  </a:t>
            </a:r>
            <a:r>
              <a:rPr lang="en-US" dirty="0" err="1">
                <a:solidFill>
                  <a:srgbClr val="000000"/>
                </a:solidFill>
                <a:latin typeface="Menlo-Regular" charset="0"/>
              </a:rPr>
              <a:t>myjob.out</a:t>
            </a:r>
            <a:r>
              <a:rPr lang="en-US" dirty="0">
                <a:solidFill>
                  <a:srgbClr val="000000"/>
                </a:solidFill>
                <a:latin typeface="Menlo-Regular" charset="0"/>
              </a:rPr>
              <a:t>  OSZICAR  OUTCAR  PCDAT  POSCAR  POTCAR  REPORT  run.sh  vasprun.xml  WAVECAR  XDATCAR</a:t>
            </a:r>
          </a:p>
          <a:p>
            <a:r>
              <a:rPr lang="en-US" dirty="0">
                <a:solidFill>
                  <a:srgbClr val="000000"/>
                </a:solidFill>
                <a:latin typeface="Menlo-Regular" charset="0"/>
              </a:rPr>
              <a:t>(</a:t>
            </a:r>
            <a:r>
              <a:rPr lang="en-US" dirty="0" err="1">
                <a:solidFill>
                  <a:srgbClr val="000000"/>
                </a:solidFill>
                <a:latin typeface="Menlo-Regular" charset="0"/>
              </a:rPr>
              <a:t>vasp</a:t>
            </a:r>
            <a:r>
              <a:rPr lang="en-US" dirty="0">
                <a:solidFill>
                  <a:srgbClr val="000000"/>
                </a:solidFill>
                <a:latin typeface="Menlo-Regular" charset="0"/>
              </a:rPr>
              <a:t>) [4061_07@mu01 </a:t>
            </a:r>
            <a:r>
              <a:rPr lang="en-US" dirty="0" err="1">
                <a:solidFill>
                  <a:srgbClr val="000000"/>
                </a:solidFill>
                <a:latin typeface="Menlo-Regular" charset="0"/>
              </a:rPr>
              <a:t>example_Si</a:t>
            </a:r>
            <a:r>
              <a:rPr lang="en-US" dirty="0">
                <a:solidFill>
                  <a:srgbClr val="000000"/>
                </a:solidFill>
                <a:latin typeface="Menlo-Regular" charset="0"/>
              </a:rPr>
              <a:t>]$</a:t>
            </a:r>
          </a:p>
          <a:p>
            <a:endParaRPr lang="en-US" dirty="0">
              <a:solidFill>
                <a:srgbClr val="000000"/>
              </a:solidFill>
              <a:latin typeface="Menlo-Regular" charset="0"/>
            </a:endParaRPr>
          </a:p>
          <a:p>
            <a:endParaRPr lang="en-US" dirty="0">
              <a:solidFill>
                <a:srgbClr val="000000"/>
              </a:solidFill>
              <a:latin typeface="Menlo-Regular" charset="0"/>
            </a:endParaRPr>
          </a:p>
        </p:txBody>
      </p:sp>
    </p:spTree>
    <p:extLst>
      <p:ext uri="{BB962C8B-B14F-4D97-AF65-F5344CB8AC3E}">
        <p14:creationId xmlns:p14="http://schemas.microsoft.com/office/powerpoint/2010/main" val="33385455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uFillTx/>
              </a:rPr>
              <a:t>Results</a:t>
            </a:r>
          </a:p>
        </p:txBody>
      </p:sp>
      <p:sp>
        <p:nvSpPr>
          <p:cNvPr id="3" name="Content Placeholder 2"/>
          <p:cNvSpPr>
            <a:spLocks noGrp="1"/>
          </p:cNvSpPr>
          <p:nvPr>
            <p:ph idx="1"/>
          </p:nvPr>
        </p:nvSpPr>
        <p:spPr>
          <a:xfrm>
            <a:off x="677335" y="1518038"/>
            <a:ext cx="8596668" cy="3880773"/>
          </a:xfrm>
        </p:spPr>
        <p:txBody>
          <a:bodyPr/>
          <a:lstStyle/>
          <a:p>
            <a:r>
              <a:rPr lang="en-US" dirty="0">
                <a:uFillTx/>
              </a:rPr>
              <a:t>Predicted values:</a:t>
            </a:r>
          </a:p>
          <a:p>
            <a:pPr lvl="1"/>
            <a:r>
              <a:rPr lang="en-US" dirty="0">
                <a:uFillTx/>
              </a:rPr>
              <a:t>Lattice constant:  5.4663 Angstrom (Experiment 5.431 Angstrom)</a:t>
            </a:r>
          </a:p>
          <a:p>
            <a:pPr lvl="1"/>
            <a:r>
              <a:rPr lang="en-US" dirty="0">
                <a:uFillTx/>
              </a:rPr>
              <a:t>Band gap: </a:t>
            </a:r>
            <a:r>
              <a:rPr lang="en-US" dirty="0">
                <a:solidFill>
                  <a:schemeClr val="accent4"/>
                </a:solidFill>
                <a:uFillTx/>
              </a:rPr>
              <a:t>~0.6eV (Experiment: 1.11eV)</a:t>
            </a:r>
          </a:p>
          <a:p>
            <a:pPr lvl="1"/>
            <a:r>
              <a:rPr lang="en-US" dirty="0">
                <a:uFillTx/>
              </a:rPr>
              <a:t>Density of state: </a:t>
            </a:r>
          </a:p>
          <a:p>
            <a:pPr lvl="1"/>
            <a:endParaRPr lang="en-US" dirty="0">
              <a:uFillTx/>
            </a:endParaRPr>
          </a:p>
        </p:txBody>
      </p:sp>
      <p:grpSp>
        <p:nvGrpSpPr>
          <p:cNvPr id="4" name="Group 3"/>
          <p:cNvGrpSpPr/>
          <p:nvPr/>
        </p:nvGrpSpPr>
        <p:grpSpPr>
          <a:xfrm>
            <a:off x="2240966" y="3116123"/>
            <a:ext cx="6506635" cy="3619047"/>
            <a:chOff x="2240966" y="3116123"/>
            <a:chExt cx="6506635" cy="3619047"/>
          </a:xfrm>
        </p:grpSpPr>
        <p:pic>
          <p:nvPicPr>
            <p:cNvPr id="5" name="Picture 4"/>
            <p:cNvPicPr>
              <a:picLocks noChangeAspect="1"/>
            </p:cNvPicPr>
            <p:nvPr/>
          </p:nvPicPr>
          <p:blipFill rotWithShape="1">
            <a:blip r:embed="rId2"/>
            <a:srcRect l="8519" t="26667" r="8912" b="3461"/>
            <a:stretch/>
          </p:blipFill>
          <p:spPr>
            <a:xfrm>
              <a:off x="2240966" y="3348938"/>
              <a:ext cx="6506635" cy="2982435"/>
            </a:xfrm>
            <a:prstGeom prst="rect">
              <a:avLst/>
            </a:prstGeom>
          </p:spPr>
        </p:pic>
        <p:sp>
          <p:nvSpPr>
            <p:cNvPr id="6" name="Left Brace 5"/>
            <p:cNvSpPr>
              <a:spLocks/>
            </p:cNvSpPr>
            <p:nvPr/>
          </p:nvSpPr>
          <p:spPr>
            <a:xfrm rot="16200000">
              <a:off x="7019987" y="6121274"/>
              <a:ext cx="295707" cy="359895"/>
            </a:xfrm>
            <a:prstGeom prst="leftBrace">
              <a:avLst>
                <a:gd name="adj1" fmla="val 8333"/>
                <a:gd name="adj2" fmla="val 54578"/>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a:spLocks/>
            </p:cNvSpPr>
            <p:nvPr/>
          </p:nvSpPr>
          <p:spPr>
            <a:xfrm>
              <a:off x="6757426" y="6427393"/>
              <a:ext cx="1058303" cy="307777"/>
            </a:xfrm>
            <a:prstGeom prst="rect">
              <a:avLst/>
            </a:prstGeom>
            <a:noFill/>
          </p:spPr>
          <p:txBody>
            <a:bodyPr wrap="none" rtlCol="0">
              <a:spAutoFit/>
            </a:bodyPr>
            <a:lstStyle/>
            <a:p>
              <a:r>
                <a:rPr lang="en-US" sz="1400" dirty="0"/>
                <a:t>Band gap</a:t>
              </a:r>
            </a:p>
          </p:txBody>
        </p:sp>
        <p:cxnSp>
          <p:nvCxnSpPr>
            <p:cNvPr id="9" name="Straight Connector 8"/>
            <p:cNvCxnSpPr/>
            <p:nvPr/>
          </p:nvCxnSpPr>
          <p:spPr>
            <a:xfrm>
              <a:off x="7062290" y="3556107"/>
              <a:ext cx="0" cy="2597261"/>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a:spLocks/>
            </p:cNvSpPr>
            <p:nvPr/>
          </p:nvSpPr>
          <p:spPr>
            <a:xfrm>
              <a:off x="6516308" y="3116123"/>
              <a:ext cx="1099981" cy="307777"/>
            </a:xfrm>
            <a:prstGeom prst="rect">
              <a:avLst/>
            </a:prstGeom>
            <a:noFill/>
          </p:spPr>
          <p:txBody>
            <a:bodyPr wrap="none" rtlCol="0">
              <a:spAutoFit/>
            </a:bodyPr>
            <a:lstStyle/>
            <a:p>
              <a:r>
                <a:rPr lang="en-US" sz="1400" dirty="0"/>
                <a:t>Fermi level</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670" y="483570"/>
            <a:ext cx="9404723" cy="1400530"/>
          </a:xfrm>
        </p:spPr>
        <p:txBody>
          <a:bodyPr/>
          <a:lstStyle/>
          <a:p>
            <a:r>
              <a:rPr lang="en-US" dirty="0"/>
              <a:t>Cluster Access</a:t>
            </a:r>
          </a:p>
        </p:txBody>
      </p:sp>
      <p:sp>
        <p:nvSpPr>
          <p:cNvPr id="3" name="Content Placeholder 2"/>
          <p:cNvSpPr>
            <a:spLocks noGrp="1"/>
          </p:cNvSpPr>
          <p:nvPr>
            <p:ph idx="1"/>
          </p:nvPr>
        </p:nvSpPr>
        <p:spPr>
          <a:xfrm>
            <a:off x="1091852" y="2077366"/>
            <a:ext cx="8946541" cy="4195481"/>
          </a:xfrm>
        </p:spPr>
        <p:txBody>
          <a:bodyPr>
            <a:normAutofit fontScale="92500" lnSpcReduction="20000"/>
          </a:bodyPr>
          <a:lstStyle/>
          <a:p>
            <a:r>
              <a:rPr lang="en-US" dirty="0"/>
              <a:t>Temporary account, will be deleted after the lab</a:t>
            </a:r>
          </a:p>
          <a:p>
            <a:pPr marL="0" indent="0">
              <a:buNone/>
            </a:pPr>
            <a:endParaRPr lang="en-US" dirty="0"/>
          </a:p>
          <a:p>
            <a:pPr marL="0" indent="0">
              <a:buNone/>
            </a:pPr>
            <a:endParaRPr lang="en-US" dirty="0"/>
          </a:p>
          <a:p>
            <a:pPr marL="0" indent="0">
              <a:buNone/>
            </a:pPr>
            <a:endParaRPr lang="en-US" dirty="0"/>
          </a:p>
          <a:p>
            <a:pPr marL="0" indent="0">
              <a:buNone/>
            </a:pPr>
            <a:endParaRPr lang="en-US" dirty="0"/>
          </a:p>
          <a:p>
            <a:r>
              <a:rPr lang="en-US" dirty="0"/>
              <a:t>Try to login with</a:t>
            </a:r>
          </a:p>
          <a:p>
            <a:pPr lvl="1"/>
            <a:r>
              <a:rPr lang="en-US" dirty="0"/>
              <a:t>secure shell client (Lab PC), or</a:t>
            </a:r>
          </a:p>
          <a:p>
            <a:pPr lvl="1"/>
            <a:r>
              <a:rPr lang="en-US" dirty="0" err="1"/>
              <a:t>Mobaxterm</a:t>
            </a:r>
            <a:r>
              <a:rPr lang="en-US" dirty="0"/>
              <a:t> (Lab PC, Windows), or</a:t>
            </a:r>
          </a:p>
          <a:p>
            <a:pPr lvl="1"/>
            <a:r>
              <a:rPr lang="en-US" dirty="0"/>
              <a:t>Terminal (Mac)</a:t>
            </a:r>
          </a:p>
          <a:p>
            <a:pPr marL="0" indent="0">
              <a:buNone/>
            </a:pPr>
            <a:endParaRPr lang="en-US" dirty="0"/>
          </a:p>
          <a:p>
            <a:r>
              <a:rPr lang="en-US" dirty="0"/>
              <a:t>You are </a:t>
            </a:r>
            <a:r>
              <a:rPr lang="en-US" u="sng" dirty="0">
                <a:solidFill>
                  <a:srgbClr val="92D050"/>
                </a:solidFill>
              </a:rPr>
              <a:t>not required to </a:t>
            </a:r>
            <a:r>
              <a:rPr lang="en-US" u="sng" dirty="0" err="1">
                <a:solidFill>
                  <a:srgbClr val="92D050"/>
                </a:solidFill>
              </a:rPr>
              <a:t>qsub</a:t>
            </a:r>
            <a:r>
              <a:rPr lang="en-US" u="sng" dirty="0">
                <a:solidFill>
                  <a:srgbClr val="92D050"/>
                </a:solidFill>
              </a:rPr>
              <a:t> for TODAY ONLY</a:t>
            </a:r>
            <a:r>
              <a:rPr lang="en-US" dirty="0"/>
              <a:t>, such usage is NOT allowed for research work</a:t>
            </a:r>
          </a:p>
        </p:txBody>
      </p:sp>
      <p:graphicFrame>
        <p:nvGraphicFramePr>
          <p:cNvPr id="4" name="Table 3"/>
          <p:cNvGraphicFramePr>
            <a:graphicFrameLocks noGrp="1"/>
          </p:cNvGraphicFramePr>
          <p:nvPr>
            <p:extLst>
              <p:ext uri="{D42A27DB-BD31-4B8C-83A1-F6EECF244321}">
                <p14:modId xmlns:p14="http://schemas.microsoft.com/office/powerpoint/2010/main" val="902164681"/>
              </p:ext>
            </p:extLst>
          </p:nvPr>
        </p:nvGraphicFramePr>
        <p:xfrm>
          <a:off x="1512582" y="2571842"/>
          <a:ext cx="8128000" cy="1107440"/>
        </p:xfrm>
        <a:graphic>
          <a:graphicData uri="http://schemas.openxmlformats.org/drawingml/2006/table">
            <a:tbl>
              <a:tblPr bandRow="1">
                <a:tableStyleId>{5C22544A-7EE6-4342-B048-85BDC9FD1C3A}</a:tableStyleId>
              </a:tblPr>
              <a:tblGrid>
                <a:gridCol w="1585460">
                  <a:extLst>
                    <a:ext uri="{9D8B030D-6E8A-4147-A177-3AD203B41FA5}">
                      <a16:colId xmlns:a16="http://schemas.microsoft.com/office/drawing/2014/main" val="1417263348"/>
                    </a:ext>
                  </a:extLst>
                </a:gridCol>
                <a:gridCol w="6542540">
                  <a:extLst>
                    <a:ext uri="{9D8B030D-6E8A-4147-A177-3AD203B41FA5}">
                      <a16:colId xmlns:a16="http://schemas.microsoft.com/office/drawing/2014/main" val="869228558"/>
                    </a:ext>
                  </a:extLst>
                </a:gridCol>
              </a:tblGrid>
              <a:tr h="370840">
                <a:tc>
                  <a:txBody>
                    <a:bodyPr/>
                    <a:lstStyle/>
                    <a:p>
                      <a:r>
                        <a:rPr lang="en-US" dirty="0"/>
                        <a:t>Host</a:t>
                      </a:r>
                    </a:p>
                  </a:txBody>
                  <a:tcPr/>
                </a:tc>
                <a:tc>
                  <a:txBody>
                    <a:bodyPr/>
                    <a:lstStyle/>
                    <a:p>
                      <a:r>
                        <a:rPr lang="en-US" dirty="0"/>
                        <a:t>cluster2.phy.cuhk.edu.hk</a:t>
                      </a:r>
                    </a:p>
                  </a:txBody>
                  <a:tcPr/>
                </a:tc>
                <a:extLst>
                  <a:ext uri="{0D108BD9-81ED-4DB2-BD59-A6C34878D82A}">
                    <a16:rowId xmlns:a16="http://schemas.microsoft.com/office/drawing/2014/main" val="1105216658"/>
                  </a:ext>
                </a:extLst>
              </a:tr>
              <a:tr h="310591">
                <a:tc>
                  <a:txBody>
                    <a:bodyPr/>
                    <a:lstStyle/>
                    <a:p>
                      <a:r>
                        <a:rPr lang="en-US" dirty="0"/>
                        <a:t>Username</a:t>
                      </a:r>
                    </a:p>
                  </a:txBody>
                  <a:tcPr/>
                </a:tc>
                <a:tc>
                  <a:txBody>
                    <a:bodyPr/>
                    <a:lstStyle/>
                    <a:p>
                      <a:r>
                        <a:rPr lang="en-US" dirty="0"/>
                        <a:t>4061_XX</a:t>
                      </a:r>
                    </a:p>
                  </a:txBody>
                  <a:tcPr/>
                </a:tc>
                <a:extLst>
                  <a:ext uri="{0D108BD9-81ED-4DB2-BD59-A6C34878D82A}">
                    <a16:rowId xmlns:a16="http://schemas.microsoft.com/office/drawing/2014/main" val="1184065072"/>
                  </a:ext>
                </a:extLst>
              </a:tr>
              <a:tr h="370840">
                <a:tc>
                  <a:txBody>
                    <a:bodyPr/>
                    <a:lstStyle/>
                    <a:p>
                      <a:r>
                        <a:rPr lang="en-US" dirty="0"/>
                        <a:t>Password</a:t>
                      </a:r>
                    </a:p>
                  </a:txBody>
                  <a:tcPr/>
                </a:tc>
                <a:tc>
                  <a:txBody>
                    <a:bodyPr/>
                    <a:lstStyle/>
                    <a:p>
                      <a:r>
                        <a:rPr lang="en-US" dirty="0"/>
                        <a:t>comp2021</a:t>
                      </a:r>
                    </a:p>
                  </a:txBody>
                  <a:tcPr/>
                </a:tc>
                <a:extLst>
                  <a:ext uri="{0D108BD9-81ED-4DB2-BD59-A6C34878D82A}">
                    <a16:rowId xmlns:a16="http://schemas.microsoft.com/office/drawing/2014/main" val="2599075351"/>
                  </a:ext>
                </a:extLst>
              </a:tr>
            </a:tbl>
          </a:graphicData>
        </a:graphic>
      </p:graphicFrame>
    </p:spTree>
    <p:extLst>
      <p:ext uri="{BB962C8B-B14F-4D97-AF65-F5344CB8AC3E}">
        <p14:creationId xmlns:p14="http://schemas.microsoft.com/office/powerpoint/2010/main" val="1804207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49378" y="1647466"/>
            <a:ext cx="9359854" cy="4308872"/>
          </a:xfrm>
          <a:prstGeom prst="rect">
            <a:avLst/>
          </a:prstGeom>
          <a:solidFill>
            <a:schemeClr val="tx1"/>
          </a:solidFill>
        </p:spPr>
        <p:txBody>
          <a:bodyPr wrap="square" rtlCol="0">
            <a:spAutoFit/>
          </a:bodyPr>
          <a:lstStyle/>
          <a:p>
            <a:r>
              <a:rPr lang="en-US" dirty="0">
                <a:solidFill>
                  <a:srgbClr val="008000"/>
                </a:solidFill>
                <a:latin typeface="Courier New" panose="02070309020205020404" pitchFamily="49" charset="0"/>
              </a:rPr>
              <a:t># Example login command</a:t>
            </a:r>
            <a:endParaRPr lang="en-US" dirty="0">
              <a:solidFill>
                <a:srgbClr val="000000"/>
              </a:solidFill>
              <a:latin typeface="Courier New" panose="02070309020205020404" pitchFamily="49" charset="0"/>
            </a:endParaRPr>
          </a:p>
          <a:p>
            <a:r>
              <a:rPr lang="en-US" b="1" dirty="0">
                <a:solidFill>
                  <a:srgbClr val="0070C0"/>
                </a:solidFill>
                <a:latin typeface="Courier New" panose="02070309020205020404" pitchFamily="49" charset="0"/>
              </a:rPr>
              <a:t>[</a:t>
            </a:r>
            <a:r>
              <a:rPr lang="en-US" dirty="0">
                <a:solidFill>
                  <a:srgbClr val="0070C0"/>
                </a:solidFill>
                <a:latin typeface="Courier New" panose="02070309020205020404" pitchFamily="49" charset="0"/>
              </a:rPr>
              <a:t>localhost</a:t>
            </a:r>
            <a:r>
              <a:rPr lang="en-US" b="1" dirty="0">
                <a:solidFill>
                  <a:srgbClr val="0070C0"/>
                </a:solidFill>
                <a:latin typeface="Courier New" panose="02070309020205020404" pitchFamily="49" charset="0"/>
              </a:rPr>
              <a:t>]$ </a:t>
            </a:r>
            <a:r>
              <a:rPr lang="en-US" b="1" dirty="0" err="1">
                <a:solidFill>
                  <a:srgbClr val="0070C0"/>
                </a:solidFill>
                <a:latin typeface="Courier New" panose="02070309020205020404" pitchFamily="49" charset="0"/>
              </a:rPr>
              <a:t>ssh</a:t>
            </a:r>
            <a:r>
              <a:rPr lang="en-US" dirty="0">
                <a:solidFill>
                  <a:srgbClr val="0070C0"/>
                </a:solidFill>
                <a:latin typeface="Courier New" panose="02070309020205020404" pitchFamily="49" charset="0"/>
              </a:rPr>
              <a:t> 4061_01</a:t>
            </a:r>
            <a:r>
              <a:rPr lang="en-US" b="1" dirty="0">
                <a:solidFill>
                  <a:srgbClr val="0070C0"/>
                </a:solidFill>
                <a:latin typeface="Courier New" panose="02070309020205020404" pitchFamily="49" charset="0"/>
              </a:rPr>
              <a:t>@</a:t>
            </a:r>
            <a:r>
              <a:rPr lang="en-US" dirty="0">
                <a:solidFill>
                  <a:srgbClr val="0070C0"/>
                </a:solidFill>
                <a:latin typeface="Courier New" panose="02070309020205020404" pitchFamily="49" charset="0"/>
              </a:rPr>
              <a:t>cluster2.phy.cuhk.edu.hk</a:t>
            </a:r>
          </a:p>
          <a:p>
            <a:r>
              <a:rPr lang="en-US" sz="1400" dirty="0">
                <a:solidFill>
                  <a:schemeClr val="tx1">
                    <a:lumMod val="50000"/>
                  </a:schemeClr>
                </a:solidFill>
                <a:latin typeface="Courier New" panose="02070309020205020404" pitchFamily="49" charset="0"/>
              </a:rPr>
              <a:t>The authenticity of host 'cluster2.phy.cuhk.edu.hk (137.189.40.10)' can't be established.</a:t>
            </a:r>
          </a:p>
          <a:p>
            <a:r>
              <a:rPr lang="en-US" sz="1400" dirty="0">
                <a:solidFill>
                  <a:schemeClr val="tx1">
                    <a:lumMod val="50000"/>
                  </a:schemeClr>
                </a:solidFill>
                <a:latin typeface="Courier New" panose="02070309020205020404" pitchFamily="49" charset="0"/>
              </a:rPr>
              <a:t>RSA key fingerprint is SHA256:LvEoayZ5scNxJF/4KRFVRW0rq/7jSJQ6GBgHs2kszSI.</a:t>
            </a:r>
          </a:p>
          <a:p>
            <a:r>
              <a:rPr lang="en-US" dirty="0">
                <a:solidFill>
                  <a:srgbClr val="0070C0"/>
                </a:solidFill>
                <a:latin typeface="Courier New" panose="02070309020205020404" pitchFamily="49" charset="0"/>
              </a:rPr>
              <a:t>Are you sure you want to continue connecting (yes/no)? Yes</a:t>
            </a:r>
          </a:p>
          <a:p>
            <a:r>
              <a:rPr lang="en-US" sz="1400" dirty="0">
                <a:solidFill>
                  <a:schemeClr val="tx1">
                    <a:lumMod val="50000"/>
                  </a:schemeClr>
                </a:solidFill>
                <a:latin typeface="Courier New" panose="02070309020205020404" pitchFamily="49" charset="0"/>
              </a:rPr>
              <a:t>Warning: Permanently added 'cluster2.phy.cuhk.edu.hk' (RSA) to the list of known hosts.</a:t>
            </a:r>
          </a:p>
          <a:p>
            <a:r>
              <a:rPr lang="en-US" dirty="0">
                <a:solidFill>
                  <a:srgbClr val="0070C0"/>
                </a:solidFill>
                <a:latin typeface="Courier New" panose="02070309020205020404" pitchFamily="49" charset="0"/>
              </a:rPr>
              <a:t>4061_01@cluster2.phy.cuhk.edu.hk's password</a:t>
            </a:r>
            <a:r>
              <a:rPr lang="en-US" b="1" dirty="0">
                <a:solidFill>
                  <a:srgbClr val="0070C0"/>
                </a:solidFill>
                <a:latin typeface="Courier New" panose="02070309020205020404" pitchFamily="49" charset="0"/>
              </a:rPr>
              <a:t>: [Type your password]</a:t>
            </a:r>
          </a:p>
          <a:p>
            <a:endParaRPr lang="en-US" dirty="0">
              <a:solidFill>
                <a:schemeClr val="bg1"/>
              </a:solidFill>
              <a:latin typeface="Courier New" panose="02070309020205020404" pitchFamily="49" charset="0"/>
            </a:endParaRPr>
          </a:p>
          <a:p>
            <a:r>
              <a:rPr lang="en-US" sz="1400" dirty="0">
                <a:solidFill>
                  <a:schemeClr val="tx1">
                    <a:lumMod val="50000"/>
                  </a:schemeClr>
                </a:solidFill>
                <a:latin typeface="Courier New" panose="02070309020205020404" pitchFamily="49" charset="0"/>
              </a:rPr>
              <a:t>Welcome to cluster2. Here are things to note</a:t>
            </a:r>
            <a:r>
              <a:rPr lang="en-US" sz="1400" b="1" dirty="0">
                <a:solidFill>
                  <a:schemeClr val="tx1">
                    <a:lumMod val="50000"/>
                  </a:schemeClr>
                </a:solidFill>
                <a:latin typeface="Courier New" panose="02070309020205020404" pitchFamily="49" charset="0"/>
              </a:rPr>
              <a:t>:</a:t>
            </a:r>
            <a:endParaRPr lang="en-US" sz="1400" dirty="0">
              <a:solidFill>
                <a:schemeClr val="tx1">
                  <a:lumMod val="50000"/>
                </a:schemeClr>
              </a:solidFill>
              <a:latin typeface="Courier New" panose="02070309020205020404" pitchFamily="49" charset="0"/>
            </a:endParaRPr>
          </a:p>
          <a:p>
            <a:r>
              <a:rPr lang="mr-IN" sz="1400" dirty="0">
                <a:solidFill>
                  <a:schemeClr val="tx1">
                    <a:lumMod val="50000"/>
                  </a:schemeClr>
                </a:solidFill>
                <a:latin typeface="Courier New" panose="02070309020205020404" pitchFamily="49" charset="0"/>
              </a:rPr>
              <a:t>…</a:t>
            </a:r>
            <a:endParaRPr lang="en-US" sz="1400" dirty="0">
              <a:solidFill>
                <a:schemeClr val="tx1">
                  <a:lumMod val="50000"/>
                </a:schemeClr>
              </a:solidFill>
              <a:latin typeface="Courier New" panose="02070309020205020404" pitchFamily="49" charset="0"/>
            </a:endParaRPr>
          </a:p>
          <a:p>
            <a:endParaRPr lang="en-US" sz="1400" dirty="0">
              <a:solidFill>
                <a:schemeClr val="tx1">
                  <a:lumMod val="50000"/>
                </a:schemeClr>
              </a:solidFill>
              <a:latin typeface="Courier New" panose="02070309020205020404" pitchFamily="49" charset="0"/>
            </a:endParaRPr>
          </a:p>
          <a:p>
            <a:r>
              <a:rPr lang="en-US" b="1" dirty="0">
                <a:solidFill>
                  <a:srgbClr val="804000"/>
                </a:solidFill>
                <a:latin typeface="Courier New" panose="02070309020205020404" pitchFamily="49" charset="0"/>
              </a:rPr>
              <a:t>[</a:t>
            </a:r>
            <a:r>
              <a:rPr lang="en-US" dirty="0">
                <a:solidFill>
                  <a:srgbClr val="FF0000"/>
                </a:solidFill>
                <a:latin typeface="Courier New" panose="02070309020205020404" pitchFamily="49" charset="0"/>
              </a:rPr>
              <a:t>4061</a:t>
            </a:r>
            <a:r>
              <a:rPr lang="en-US" dirty="0">
                <a:solidFill>
                  <a:srgbClr val="000000"/>
                </a:solidFill>
                <a:latin typeface="Courier New" panose="02070309020205020404" pitchFamily="49" charset="0"/>
              </a:rPr>
              <a:t>_01</a:t>
            </a:r>
            <a:r>
              <a:rPr lang="en-US" b="1" dirty="0">
                <a:solidFill>
                  <a:srgbClr val="804000"/>
                </a:solidFill>
                <a:latin typeface="Courier New" panose="02070309020205020404" pitchFamily="49" charset="0"/>
              </a:rPr>
              <a:t>@</a:t>
            </a:r>
            <a:r>
              <a:rPr lang="en-US" dirty="0">
                <a:solidFill>
                  <a:srgbClr val="000000"/>
                </a:solidFill>
                <a:latin typeface="Courier New" panose="02070309020205020404" pitchFamily="49" charset="0"/>
              </a:rPr>
              <a:t>gateway </a:t>
            </a:r>
            <a:r>
              <a:rPr lang="en-US" b="1" dirty="0">
                <a:solidFill>
                  <a:srgbClr val="804000"/>
                </a:solidFill>
                <a:latin typeface="Courier New" panose="02070309020205020404" pitchFamily="49" charset="0"/>
              </a:rPr>
              <a:t>~]</a:t>
            </a:r>
            <a:r>
              <a:rPr lang="en-US" b="1" dirty="0">
                <a:solidFill>
                  <a:srgbClr val="FF8040"/>
                </a:solidFill>
                <a:latin typeface="Courier New" panose="02070309020205020404" pitchFamily="49" charset="0"/>
              </a:rPr>
              <a:t>$ </a:t>
            </a:r>
            <a:r>
              <a:rPr lang="en-US" b="1" dirty="0" err="1">
                <a:solidFill>
                  <a:srgbClr val="FF8040"/>
                </a:solidFill>
                <a:latin typeface="Courier New" panose="02070309020205020404" pitchFamily="49" charset="0"/>
              </a:rPr>
              <a:t>ssh</a:t>
            </a:r>
            <a:r>
              <a:rPr lang="en-US" b="1" dirty="0">
                <a:solidFill>
                  <a:srgbClr val="FF8040"/>
                </a:solidFill>
                <a:latin typeface="Courier New" panose="02070309020205020404" pitchFamily="49" charset="0"/>
              </a:rPr>
              <a:t> mu01</a:t>
            </a:r>
          </a:p>
          <a:p>
            <a:r>
              <a:rPr lang="en-US" b="1" dirty="0">
                <a:solidFill>
                  <a:srgbClr val="804000"/>
                </a:solidFill>
                <a:latin typeface="Courier New" panose="02070309020205020404" pitchFamily="49" charset="0"/>
              </a:rPr>
              <a:t>[</a:t>
            </a:r>
            <a:r>
              <a:rPr lang="en-US" dirty="0">
                <a:solidFill>
                  <a:srgbClr val="FF0000"/>
                </a:solidFill>
                <a:latin typeface="Courier New" panose="02070309020205020404" pitchFamily="49" charset="0"/>
              </a:rPr>
              <a:t>4061</a:t>
            </a:r>
            <a:r>
              <a:rPr lang="en-US" dirty="0">
                <a:solidFill>
                  <a:srgbClr val="000000"/>
                </a:solidFill>
                <a:latin typeface="Courier New" panose="02070309020205020404" pitchFamily="49" charset="0"/>
              </a:rPr>
              <a:t>_01</a:t>
            </a:r>
            <a:r>
              <a:rPr lang="en-US" b="1" dirty="0">
                <a:solidFill>
                  <a:srgbClr val="804000"/>
                </a:solidFill>
                <a:latin typeface="Courier New" panose="02070309020205020404" pitchFamily="49" charset="0"/>
              </a:rPr>
              <a:t>@</a:t>
            </a:r>
            <a:r>
              <a:rPr lang="en-US" dirty="0">
                <a:solidFill>
                  <a:srgbClr val="000000"/>
                </a:solidFill>
                <a:latin typeface="Courier New" panose="02070309020205020404" pitchFamily="49" charset="0"/>
              </a:rPr>
              <a:t>mu01 </a:t>
            </a:r>
            <a:r>
              <a:rPr lang="en-US" b="1" dirty="0">
                <a:solidFill>
                  <a:srgbClr val="804000"/>
                </a:solidFill>
                <a:latin typeface="Courier New" panose="02070309020205020404" pitchFamily="49" charset="0"/>
              </a:rPr>
              <a:t>~]</a:t>
            </a:r>
            <a:r>
              <a:rPr lang="en-US" b="1" dirty="0">
                <a:solidFill>
                  <a:srgbClr val="FF8040"/>
                </a:solidFill>
                <a:latin typeface="Courier New" panose="02070309020205020404" pitchFamily="49" charset="0"/>
              </a:rPr>
              <a:t>$ </a:t>
            </a:r>
            <a:r>
              <a:rPr lang="en-US" dirty="0">
                <a:solidFill>
                  <a:srgbClr val="000000"/>
                </a:solidFill>
                <a:latin typeface="Menlo-Regular" charset="0"/>
              </a:rPr>
              <a:t>module load intel_parallel_studio_xe_2015</a:t>
            </a:r>
          </a:p>
          <a:p>
            <a:r>
              <a:rPr lang="en-US" b="1" dirty="0">
                <a:solidFill>
                  <a:srgbClr val="804000"/>
                </a:solidFill>
                <a:latin typeface="Courier New" panose="02070309020205020404" pitchFamily="49" charset="0"/>
              </a:rPr>
              <a:t>[</a:t>
            </a:r>
            <a:r>
              <a:rPr lang="en-US" dirty="0">
                <a:solidFill>
                  <a:srgbClr val="FF0000"/>
                </a:solidFill>
                <a:latin typeface="Courier New" panose="02070309020205020404" pitchFamily="49" charset="0"/>
              </a:rPr>
              <a:t>4061</a:t>
            </a:r>
            <a:r>
              <a:rPr lang="en-US" dirty="0">
                <a:solidFill>
                  <a:srgbClr val="000000"/>
                </a:solidFill>
                <a:latin typeface="Courier New" panose="02070309020205020404" pitchFamily="49" charset="0"/>
              </a:rPr>
              <a:t>_01</a:t>
            </a:r>
            <a:r>
              <a:rPr lang="en-US" b="1" dirty="0">
                <a:solidFill>
                  <a:srgbClr val="804000"/>
                </a:solidFill>
                <a:latin typeface="Courier New" panose="02070309020205020404" pitchFamily="49" charset="0"/>
              </a:rPr>
              <a:t>@</a:t>
            </a:r>
            <a:r>
              <a:rPr lang="en-US" b="1" dirty="0">
                <a:solidFill>
                  <a:srgbClr val="000000"/>
                </a:solidFill>
                <a:latin typeface="Courier New" panose="02070309020205020404" pitchFamily="49" charset="0"/>
              </a:rPr>
              <a:t>mu01</a:t>
            </a:r>
            <a:r>
              <a:rPr lang="en-US" dirty="0">
                <a:solidFill>
                  <a:srgbClr val="000000"/>
                </a:solidFill>
                <a:latin typeface="Courier New" panose="02070309020205020404" pitchFamily="49" charset="0"/>
              </a:rPr>
              <a:t> </a:t>
            </a:r>
            <a:r>
              <a:rPr lang="en-US" b="1" dirty="0">
                <a:solidFill>
                  <a:srgbClr val="804000"/>
                </a:solidFill>
                <a:latin typeface="Courier New" panose="02070309020205020404" pitchFamily="49" charset="0"/>
              </a:rPr>
              <a:t>~]</a:t>
            </a:r>
            <a:r>
              <a:rPr lang="en-US" b="1" dirty="0">
                <a:solidFill>
                  <a:srgbClr val="FF8040"/>
                </a:solidFill>
                <a:latin typeface="Courier New" panose="02070309020205020404" pitchFamily="49" charset="0"/>
              </a:rPr>
              <a:t>$ </a:t>
            </a:r>
            <a:r>
              <a:rPr lang="en-US" dirty="0">
                <a:solidFill>
                  <a:srgbClr val="000000"/>
                </a:solidFill>
                <a:latin typeface="Menlo-Regular" charset="0"/>
              </a:rPr>
              <a:t>which </a:t>
            </a:r>
            <a:r>
              <a:rPr lang="en-US" dirty="0" err="1">
                <a:solidFill>
                  <a:srgbClr val="000000"/>
                </a:solidFill>
                <a:latin typeface="Menlo-Regular" charset="0"/>
              </a:rPr>
              <a:t>icc</a:t>
            </a:r>
            <a:endParaRPr lang="en-US" dirty="0">
              <a:solidFill>
                <a:srgbClr val="000000"/>
              </a:solidFill>
              <a:latin typeface="Menlo-Regular" charset="0"/>
            </a:endParaRPr>
          </a:p>
          <a:p>
            <a:r>
              <a:rPr lang="en-US" dirty="0">
                <a:solidFill>
                  <a:srgbClr val="000000"/>
                </a:solidFill>
                <a:latin typeface="Menlo-Regular" charset="0"/>
              </a:rPr>
              <a:t>/opt/intel/bin/</a:t>
            </a:r>
            <a:r>
              <a:rPr lang="en-US" dirty="0" err="1">
                <a:solidFill>
                  <a:srgbClr val="000000"/>
                </a:solidFill>
                <a:latin typeface="Menlo-Regular" charset="0"/>
              </a:rPr>
              <a:t>icc</a:t>
            </a:r>
            <a:endParaRPr lang="en-US" dirty="0">
              <a:solidFill>
                <a:srgbClr val="000000"/>
              </a:solidFill>
              <a:latin typeface="Menlo-Regular" charset="0"/>
            </a:endParaRPr>
          </a:p>
        </p:txBody>
      </p:sp>
    </p:spTree>
    <p:extLst>
      <p:ext uri="{BB962C8B-B14F-4D97-AF65-F5344CB8AC3E}">
        <p14:creationId xmlns:p14="http://schemas.microsoft.com/office/powerpoint/2010/main" val="1425678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p:cNvSpPr>
          <p:nvPr/>
        </p:nvSpPr>
        <p:spPr>
          <a:xfrm>
            <a:off x="3031369" y="200265"/>
            <a:ext cx="4660250" cy="1200329"/>
          </a:xfrm>
          <a:prstGeom prst="rect">
            <a:avLst/>
          </a:prstGeom>
          <a:noFill/>
        </p:spPr>
        <p:txBody>
          <a:bodyPr wrap="none" rtlCol="0">
            <a:spAutoFit/>
          </a:bodyPr>
          <a:lstStyle/>
          <a:p>
            <a:r>
              <a:rPr lang="en-US" sz="2400" dirty="0"/>
              <a:t>Did your program run like this?</a:t>
            </a:r>
          </a:p>
          <a:p>
            <a:endParaRPr lang="en-US" sz="2400" dirty="0"/>
          </a:p>
          <a:p>
            <a:endParaRPr lang="en-US" sz="2400" dirty="0"/>
          </a:p>
        </p:txBody>
      </p:sp>
      <p:grpSp>
        <p:nvGrpSpPr>
          <p:cNvPr id="16" name="Group 15"/>
          <p:cNvGrpSpPr/>
          <p:nvPr/>
        </p:nvGrpSpPr>
        <p:grpSpPr>
          <a:xfrm>
            <a:off x="1902292" y="867072"/>
            <a:ext cx="6783345" cy="1067043"/>
            <a:chOff x="5194438" y="1433426"/>
            <a:chExt cx="6783345" cy="1067043"/>
          </a:xfrm>
        </p:grpSpPr>
        <p:pic>
          <p:nvPicPr>
            <p:cNvPr id="8" name="Picture 7"/>
            <p:cNvPicPr>
              <a:picLocks noChangeAspect="1"/>
            </p:cNvPicPr>
            <p:nvPr/>
          </p:nvPicPr>
          <p:blipFill>
            <a:blip r:embed="rId2"/>
            <a:stretch>
              <a:fillRect/>
            </a:stretch>
          </p:blipFill>
          <p:spPr>
            <a:xfrm>
              <a:off x="5194438" y="1433426"/>
              <a:ext cx="6783345" cy="1067043"/>
            </a:xfrm>
            <a:prstGeom prst="rect">
              <a:avLst/>
            </a:prstGeom>
          </p:spPr>
        </p:pic>
        <p:pic>
          <p:nvPicPr>
            <p:cNvPr id="15" name="Picture 14"/>
            <p:cNvPicPr>
              <a:picLocks noChangeAspect="1"/>
            </p:cNvPicPr>
            <p:nvPr/>
          </p:nvPicPr>
          <p:blipFill>
            <a:blip r:embed="rId3"/>
            <a:stretch>
              <a:fillRect/>
            </a:stretch>
          </p:blipFill>
          <p:spPr>
            <a:xfrm>
              <a:off x="7374806" y="1681156"/>
              <a:ext cx="508893" cy="414748"/>
            </a:xfrm>
            <a:prstGeom prst="rect">
              <a:avLst/>
            </a:prstGeom>
          </p:spPr>
        </p:pic>
        <p:pic>
          <p:nvPicPr>
            <p:cNvPr id="17" name="Picture 16"/>
            <p:cNvPicPr>
              <a:picLocks noChangeAspect="1"/>
            </p:cNvPicPr>
            <p:nvPr/>
          </p:nvPicPr>
          <p:blipFill>
            <a:blip r:embed="rId3"/>
            <a:stretch>
              <a:fillRect/>
            </a:stretch>
          </p:blipFill>
          <p:spPr>
            <a:xfrm>
              <a:off x="8014789" y="1668315"/>
              <a:ext cx="508893" cy="414748"/>
            </a:xfrm>
            <a:prstGeom prst="rect">
              <a:avLst/>
            </a:prstGeom>
          </p:spPr>
        </p:pic>
        <p:pic>
          <p:nvPicPr>
            <p:cNvPr id="18" name="Picture 17"/>
            <p:cNvPicPr>
              <a:picLocks noChangeAspect="1"/>
            </p:cNvPicPr>
            <p:nvPr/>
          </p:nvPicPr>
          <p:blipFill>
            <a:blip r:embed="rId3"/>
            <a:stretch>
              <a:fillRect/>
            </a:stretch>
          </p:blipFill>
          <p:spPr>
            <a:xfrm>
              <a:off x="8640258" y="1682829"/>
              <a:ext cx="508893" cy="414748"/>
            </a:xfrm>
            <a:prstGeom prst="rect">
              <a:avLst/>
            </a:prstGeom>
          </p:spPr>
        </p:pic>
        <p:pic>
          <p:nvPicPr>
            <p:cNvPr id="19" name="Picture 18"/>
            <p:cNvPicPr>
              <a:picLocks noChangeAspect="1"/>
            </p:cNvPicPr>
            <p:nvPr/>
          </p:nvPicPr>
          <p:blipFill>
            <a:blip r:embed="rId3"/>
            <a:stretch>
              <a:fillRect/>
            </a:stretch>
          </p:blipFill>
          <p:spPr>
            <a:xfrm>
              <a:off x="9277688" y="1668315"/>
              <a:ext cx="508893" cy="414748"/>
            </a:xfrm>
            <a:prstGeom prst="rect">
              <a:avLst/>
            </a:prstGeom>
          </p:spPr>
        </p:pic>
        <p:pic>
          <p:nvPicPr>
            <p:cNvPr id="20" name="Picture 19"/>
            <p:cNvPicPr>
              <a:picLocks noChangeAspect="1"/>
            </p:cNvPicPr>
            <p:nvPr/>
          </p:nvPicPr>
          <p:blipFill>
            <a:blip r:embed="rId3"/>
            <a:stretch>
              <a:fillRect/>
            </a:stretch>
          </p:blipFill>
          <p:spPr>
            <a:xfrm>
              <a:off x="9900604" y="1668315"/>
              <a:ext cx="508893" cy="414748"/>
            </a:xfrm>
            <a:prstGeom prst="rect">
              <a:avLst/>
            </a:prstGeom>
          </p:spPr>
        </p:pic>
        <p:pic>
          <p:nvPicPr>
            <p:cNvPr id="21" name="Picture 20"/>
            <p:cNvPicPr>
              <a:picLocks noChangeAspect="1"/>
            </p:cNvPicPr>
            <p:nvPr/>
          </p:nvPicPr>
          <p:blipFill>
            <a:blip r:embed="rId3"/>
            <a:stretch>
              <a:fillRect/>
            </a:stretch>
          </p:blipFill>
          <p:spPr>
            <a:xfrm>
              <a:off x="10524363" y="1668315"/>
              <a:ext cx="508893" cy="414748"/>
            </a:xfrm>
            <a:prstGeom prst="rect">
              <a:avLst/>
            </a:prstGeom>
          </p:spPr>
        </p:pic>
        <p:pic>
          <p:nvPicPr>
            <p:cNvPr id="22" name="Picture 21"/>
            <p:cNvPicPr>
              <a:picLocks noChangeAspect="1"/>
            </p:cNvPicPr>
            <p:nvPr/>
          </p:nvPicPr>
          <p:blipFill>
            <a:blip r:embed="rId3"/>
            <a:stretch>
              <a:fillRect/>
            </a:stretch>
          </p:blipFill>
          <p:spPr>
            <a:xfrm>
              <a:off x="11181360" y="1681156"/>
              <a:ext cx="508893" cy="414748"/>
            </a:xfrm>
            <a:prstGeom prst="rect">
              <a:avLst/>
            </a:prstGeom>
          </p:spPr>
        </p:pic>
      </p:grpSp>
      <p:sp>
        <p:nvSpPr>
          <p:cNvPr id="23" name="TextBox 22"/>
          <p:cNvSpPr txBox="1">
            <a:spLocks/>
          </p:cNvSpPr>
          <p:nvPr/>
        </p:nvSpPr>
        <p:spPr>
          <a:xfrm>
            <a:off x="656187" y="1989325"/>
            <a:ext cx="5379999" cy="923330"/>
          </a:xfrm>
          <a:prstGeom prst="rect">
            <a:avLst/>
          </a:prstGeom>
          <a:noFill/>
        </p:spPr>
        <p:txBody>
          <a:bodyPr wrap="none" rtlCol="0">
            <a:spAutoFit/>
          </a:bodyPr>
          <a:lstStyle/>
          <a:p>
            <a:r>
              <a:rPr lang="en-US" dirty="0"/>
              <a:t>Serial program cannot use multiple processors!</a:t>
            </a:r>
          </a:p>
          <a:p>
            <a:endParaRPr lang="en-US" b="1" dirty="0"/>
          </a:p>
          <a:p>
            <a:endParaRPr lang="en-US" b="1" dirty="0"/>
          </a:p>
        </p:txBody>
      </p:sp>
      <p:sp>
        <p:nvSpPr>
          <p:cNvPr id="24" name="TextBox 23"/>
          <p:cNvSpPr txBox="1">
            <a:spLocks/>
          </p:cNvSpPr>
          <p:nvPr/>
        </p:nvSpPr>
        <p:spPr>
          <a:xfrm>
            <a:off x="656187" y="3124304"/>
            <a:ext cx="7215437" cy="1754326"/>
          </a:xfrm>
          <a:prstGeom prst="rect">
            <a:avLst/>
          </a:prstGeom>
          <a:noFill/>
        </p:spPr>
        <p:txBody>
          <a:bodyPr wrap="none" rtlCol="0">
            <a:spAutoFit/>
          </a:bodyPr>
          <a:lstStyle/>
          <a:p>
            <a:r>
              <a:rPr lang="en-US" altLang="zh-CN" dirty="0"/>
              <a:t>For</a:t>
            </a:r>
            <a:r>
              <a:rPr lang="en-US" b="1" dirty="0"/>
              <a:t> shared </a:t>
            </a:r>
            <a:r>
              <a:rPr lang="en-US" dirty="0"/>
              <a:t>memory parallelism:</a:t>
            </a:r>
          </a:p>
          <a:p>
            <a:pPr marL="342891" indent="-342891">
              <a:buFontTx/>
              <a:buChar char="-"/>
            </a:pPr>
            <a:r>
              <a:rPr lang="en-US" dirty="0">
                <a:solidFill>
                  <a:schemeClr val="accent1"/>
                </a:solidFill>
              </a:rPr>
              <a:t>OpenMP (https://hpc.llnl.gov/tuts/openMP/)</a:t>
            </a:r>
          </a:p>
          <a:p>
            <a:pPr marL="342891" indent="-342891">
              <a:buFontTx/>
              <a:buChar char="-"/>
            </a:pPr>
            <a:endParaRPr lang="en-US" dirty="0"/>
          </a:p>
          <a:p>
            <a:r>
              <a:rPr lang="en-US" dirty="0"/>
              <a:t>For multiple computers, use the distributed memory parallelism:</a:t>
            </a:r>
          </a:p>
          <a:p>
            <a:pPr marL="342891" indent="-342891">
              <a:buFontTx/>
              <a:buChar char="-"/>
            </a:pPr>
            <a:r>
              <a:rPr lang="en-US" dirty="0">
                <a:solidFill>
                  <a:schemeClr val="accent1"/>
                </a:solidFill>
              </a:rPr>
              <a:t>Message Passing Interface (MPI)</a:t>
            </a:r>
          </a:p>
          <a:p>
            <a:endParaRPr lang="en-US" dirty="0">
              <a:solidFill>
                <a:schemeClr val="accent1"/>
              </a:solidFill>
            </a:endParaRPr>
          </a:p>
        </p:txBody>
      </p:sp>
      <p:pic>
        <p:nvPicPr>
          <p:cNvPr id="14" name="Picture 2">
            <a:extLst>
              <a:ext uri="{FF2B5EF4-FFF2-40B4-BE49-F238E27FC236}">
                <a16:creationId xmlns:a16="http://schemas.microsoft.com/office/drawing/2014/main" id="{7341F82F-62F9-49B2-91FE-B308D3CC93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8107" y="2448917"/>
            <a:ext cx="2416980" cy="1663863"/>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3">
            <a:extLst>
              <a:ext uri="{FF2B5EF4-FFF2-40B4-BE49-F238E27FC236}">
                <a16:creationId xmlns:a16="http://schemas.microsoft.com/office/drawing/2014/main" id="{63C3AC20-990A-4332-9918-6EBD28F26E61}"/>
              </a:ext>
            </a:extLst>
          </p:cNvPr>
          <p:cNvSpPr txBox="1">
            <a:spLocks/>
          </p:cNvSpPr>
          <p:nvPr/>
        </p:nvSpPr>
        <p:spPr>
          <a:xfrm>
            <a:off x="8514791" y="4137285"/>
            <a:ext cx="2183611" cy="307777"/>
          </a:xfrm>
          <a:prstGeom prst="rect">
            <a:avLst/>
          </a:prstGeom>
          <a:noFill/>
        </p:spPr>
        <p:txBody>
          <a:bodyPr wrap="none" rtlCol="0">
            <a:spAutoFit/>
          </a:bodyPr>
          <a:lstStyle/>
          <a:p>
            <a:r>
              <a:rPr lang="en-US" sz="1400" dirty="0"/>
              <a:t>Shared memory model</a:t>
            </a:r>
          </a:p>
        </p:txBody>
      </p:sp>
      <p:pic>
        <p:nvPicPr>
          <p:cNvPr id="28" name="Picture 2" descr="https://computing.llnl.gov/tutorials/mpi/images/hybrid_mem.gif">
            <a:extLst>
              <a:ext uri="{FF2B5EF4-FFF2-40B4-BE49-F238E27FC236}">
                <a16:creationId xmlns:a16="http://schemas.microsoft.com/office/drawing/2014/main" id="{BDAFF07C-2A75-4DEC-91FB-A8097FF048AD}"/>
              </a:ext>
            </a:extLst>
          </p:cNvPr>
          <p:cNvPicPr>
            <a:picLocks noChangeAspect="1" noChangeArrowheads="1"/>
          </p:cNvPicPr>
          <p:nvPr/>
        </p:nvPicPr>
        <p:blipFill>
          <a:blip r:embed="rId5"/>
          <a:srcRect/>
          <a:stretch>
            <a:fillRect/>
          </a:stretch>
        </p:blipFill>
        <p:spPr bwMode="auto">
          <a:xfrm>
            <a:off x="8398107" y="4971310"/>
            <a:ext cx="2561072" cy="1286512"/>
          </a:xfrm>
          <a:prstGeom prst="rect">
            <a:avLst/>
          </a:prstGeom>
          <a:noFill/>
        </p:spPr>
      </p:pic>
      <p:sp>
        <p:nvSpPr>
          <p:cNvPr id="29" name="TextBox 3">
            <a:extLst>
              <a:ext uri="{FF2B5EF4-FFF2-40B4-BE49-F238E27FC236}">
                <a16:creationId xmlns:a16="http://schemas.microsoft.com/office/drawing/2014/main" id="{B99A24EA-60CC-4C07-B6DA-C522B3AD2C1C}"/>
              </a:ext>
            </a:extLst>
          </p:cNvPr>
          <p:cNvSpPr txBox="1">
            <a:spLocks/>
          </p:cNvSpPr>
          <p:nvPr/>
        </p:nvSpPr>
        <p:spPr>
          <a:xfrm>
            <a:off x="8445926" y="6257822"/>
            <a:ext cx="2398413" cy="307777"/>
          </a:xfrm>
          <a:prstGeom prst="rect">
            <a:avLst/>
          </a:prstGeom>
          <a:noFill/>
        </p:spPr>
        <p:txBody>
          <a:bodyPr wrap="none" rtlCol="0">
            <a:spAutoFit/>
          </a:bodyPr>
          <a:lstStyle/>
          <a:p>
            <a:r>
              <a:rPr lang="en-US" sz="1400" dirty="0"/>
              <a:t>Distributed share memory</a:t>
            </a:r>
          </a:p>
        </p:txBody>
      </p:sp>
    </p:spTree>
    <p:extLst>
      <p:ext uri="{BB962C8B-B14F-4D97-AF65-F5344CB8AC3E}">
        <p14:creationId xmlns:p14="http://schemas.microsoft.com/office/powerpoint/2010/main" val="589757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Message Passing Interface (MPI) </a:t>
            </a:r>
          </a:p>
        </p:txBody>
      </p:sp>
    </p:spTree>
    <p:extLst>
      <p:ext uri="{BB962C8B-B14F-4D97-AF65-F5344CB8AC3E}">
        <p14:creationId xmlns:p14="http://schemas.microsoft.com/office/powerpoint/2010/main" val="796815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6387" y="1930402"/>
            <a:ext cx="3819336" cy="2660055"/>
          </a:xfrm>
          <a:prstGeom prst="rect">
            <a:avLst/>
          </a:prstGeom>
        </p:spPr>
      </p:pic>
      <p:sp>
        <p:nvSpPr>
          <p:cNvPr id="3" name="Title 2"/>
          <p:cNvSpPr>
            <a:spLocks noGrp="1"/>
          </p:cNvSpPr>
          <p:nvPr>
            <p:ph type="title"/>
          </p:nvPr>
        </p:nvSpPr>
        <p:spPr/>
        <p:txBody>
          <a:bodyPr/>
          <a:lstStyle/>
          <a:p>
            <a:r>
              <a:rPr lang="en-US" dirty="0"/>
              <a:t>Computing Cluster</a:t>
            </a:r>
          </a:p>
        </p:txBody>
      </p:sp>
      <p:sp>
        <p:nvSpPr>
          <p:cNvPr id="4" name="Content Placeholder 3"/>
          <p:cNvSpPr>
            <a:spLocks noGrp="1"/>
          </p:cNvSpPr>
          <p:nvPr>
            <p:ph idx="1"/>
          </p:nvPr>
        </p:nvSpPr>
        <p:spPr/>
        <p:txBody>
          <a:bodyPr/>
          <a:lstStyle/>
          <a:p>
            <a:r>
              <a:rPr lang="en-US" dirty="0"/>
              <a:t>Multiple machines</a:t>
            </a:r>
          </a:p>
          <a:p>
            <a:pPr lvl="1"/>
            <a:r>
              <a:rPr lang="en-US" dirty="0"/>
              <a:t>connected by high-speed communication</a:t>
            </a:r>
          </a:p>
          <a:p>
            <a:r>
              <a:rPr lang="en-US" dirty="0"/>
              <a:t>Each machine has multiple core</a:t>
            </a:r>
          </a:p>
        </p:txBody>
      </p:sp>
      <p:pic>
        <p:nvPicPr>
          <p:cNvPr id="1026" name="Picture 2">
            <a:extLst>
              <a:ext uri="{FF2B5EF4-FFF2-40B4-BE49-F238E27FC236}">
                <a16:creationId xmlns:a16="http://schemas.microsoft.com/office/drawing/2014/main" id="{1C42044B-A060-4F72-8DD1-BBE8138DC2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992" y="3848781"/>
            <a:ext cx="4619625" cy="2295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81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uFillTx/>
              </a:rPr>
              <a:t>MPI - Introduction</a:t>
            </a:r>
          </a:p>
        </p:txBody>
      </p:sp>
      <p:sp>
        <p:nvSpPr>
          <p:cNvPr id="3" name="Content Placeholder 2"/>
          <p:cNvSpPr>
            <a:spLocks noGrp="1"/>
          </p:cNvSpPr>
          <p:nvPr>
            <p:ph idx="1"/>
          </p:nvPr>
        </p:nvSpPr>
        <p:spPr>
          <a:xfrm>
            <a:off x="1103312" y="2052918"/>
            <a:ext cx="9172802" cy="4195481"/>
          </a:xfrm>
        </p:spPr>
        <p:txBody>
          <a:bodyPr>
            <a:normAutofit/>
          </a:bodyPr>
          <a:lstStyle/>
          <a:p>
            <a:r>
              <a:rPr lang="en-US" dirty="0">
                <a:uFillTx/>
              </a:rPr>
              <a:t>What is MPI?</a:t>
            </a:r>
          </a:p>
          <a:p>
            <a:pPr lvl="1"/>
            <a:r>
              <a:rPr lang="en-US" dirty="0"/>
              <a:t>S</a:t>
            </a:r>
            <a:r>
              <a:rPr lang="en-US" dirty="0">
                <a:uFillTx/>
              </a:rPr>
              <a:t>tandardized and portable message-passing system</a:t>
            </a:r>
          </a:p>
          <a:p>
            <a:pPr lvl="1"/>
            <a:r>
              <a:rPr lang="en-US" dirty="0">
                <a:uFillTx/>
              </a:rPr>
              <a:t>High performance of parallel computing</a:t>
            </a:r>
          </a:p>
          <a:p>
            <a:pPr lvl="1"/>
            <a:endParaRPr lang="en-US" dirty="0">
              <a:uFillTx/>
            </a:endParaRPr>
          </a:p>
          <a:p>
            <a:r>
              <a:rPr lang="en-US" dirty="0">
                <a:uFillTx/>
              </a:rPr>
              <a:t>What can MPI do?</a:t>
            </a:r>
          </a:p>
          <a:p>
            <a:pPr lvl="1"/>
            <a:r>
              <a:rPr lang="en-US" dirty="0">
                <a:solidFill>
                  <a:srgbClr val="92D050"/>
                </a:solidFill>
                <a:uFillTx/>
              </a:rPr>
              <a:t>Handle data passing</a:t>
            </a:r>
          </a:p>
          <a:p>
            <a:pPr lvl="1"/>
            <a:endParaRPr lang="en-US" dirty="0">
              <a:uFillTx/>
            </a:endParaRPr>
          </a:p>
          <a:p>
            <a:r>
              <a:rPr lang="en-US" dirty="0"/>
              <a:t>What MPI cannot do?</a:t>
            </a:r>
          </a:p>
          <a:p>
            <a:pPr lvl="1"/>
            <a:r>
              <a:rPr lang="en-US" dirty="0">
                <a:solidFill>
                  <a:srgbClr val="FFC000"/>
                </a:solidFill>
              </a:rPr>
              <a:t>Help you parallelize your algorithm </a:t>
            </a:r>
            <a:r>
              <a:rPr lang="en-US" dirty="0"/>
              <a:t>(You need to design the “parallelism” by yourself!)</a:t>
            </a:r>
          </a:p>
          <a:p>
            <a:pPr lvl="1"/>
            <a:endParaRPr lang="en-US" dirty="0">
              <a:uFillTx/>
            </a:endParaRPr>
          </a:p>
        </p:txBody>
      </p:sp>
      <p:pic>
        <p:nvPicPr>
          <p:cNvPr id="2050" name="Picture 2" descr="https://computing.llnl.gov/tutorials/mpi/images/hybrid_mem.gif"/>
          <p:cNvPicPr>
            <a:picLocks noChangeAspect="1" noChangeArrowheads="1"/>
          </p:cNvPicPr>
          <p:nvPr/>
        </p:nvPicPr>
        <p:blipFill>
          <a:blip r:embed="rId2"/>
          <a:srcRect/>
          <a:stretch>
            <a:fillRect/>
          </a:stretch>
        </p:blipFill>
        <p:spPr bwMode="auto">
          <a:xfrm>
            <a:off x="8191624" y="1907717"/>
            <a:ext cx="3716457" cy="1866901"/>
          </a:xfrm>
          <a:prstGeom prst="rect">
            <a:avLst/>
          </a:prstGeom>
          <a:noFill/>
        </p:spPr>
      </p:pic>
      <p:sp>
        <p:nvSpPr>
          <p:cNvPr id="4" name="TextBox 3"/>
          <p:cNvSpPr txBox="1">
            <a:spLocks/>
          </p:cNvSpPr>
          <p:nvPr/>
        </p:nvSpPr>
        <p:spPr>
          <a:xfrm>
            <a:off x="8934115" y="3842881"/>
            <a:ext cx="2398413" cy="307777"/>
          </a:xfrm>
          <a:prstGeom prst="rect">
            <a:avLst/>
          </a:prstGeom>
          <a:noFill/>
        </p:spPr>
        <p:txBody>
          <a:bodyPr wrap="none" rtlCol="0">
            <a:spAutoFit/>
          </a:bodyPr>
          <a:lstStyle/>
          <a:p>
            <a:r>
              <a:rPr lang="en-US" sz="1400" dirty="0"/>
              <a:t>Distributed share memory</a:t>
            </a:r>
          </a:p>
        </p:txBody>
      </p:sp>
    </p:spTree>
    <p:extLst>
      <p:ext uri="{BB962C8B-B14F-4D97-AF65-F5344CB8AC3E}">
        <p14:creationId xmlns:p14="http://schemas.microsoft.com/office/powerpoint/2010/main" val="909474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a:spLocks/>
          </p:cNvSpPr>
          <p:nvPr/>
        </p:nvSpPr>
        <p:spPr>
          <a:xfrm>
            <a:off x="1854927" y="5551715"/>
            <a:ext cx="5460274" cy="399143"/>
          </a:xfrm>
          <a:prstGeom prst="rect">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solidFill>
                  <a:schemeClr val="tx1"/>
                </a:solidFill>
              </a:rPr>
              <a:t>Despawn</a:t>
            </a:r>
            <a:r>
              <a:rPr lang="en-US" dirty="0">
                <a:solidFill>
                  <a:schemeClr val="tx1"/>
                </a:solidFill>
              </a:rPr>
              <a:t>: MPI_FINALIZE</a:t>
            </a:r>
          </a:p>
        </p:txBody>
      </p:sp>
      <p:sp>
        <p:nvSpPr>
          <p:cNvPr id="26" name="Rectangle 25"/>
          <p:cNvSpPr>
            <a:spLocks/>
          </p:cNvSpPr>
          <p:nvPr/>
        </p:nvSpPr>
        <p:spPr>
          <a:xfrm>
            <a:off x="1854927" y="2129973"/>
            <a:ext cx="5460274" cy="399143"/>
          </a:xfrm>
          <a:prstGeom prst="rect">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Spawn: MPI_INIT</a:t>
            </a:r>
          </a:p>
        </p:txBody>
      </p:sp>
      <p:sp>
        <p:nvSpPr>
          <p:cNvPr id="2" name="Title 1"/>
          <p:cNvSpPr>
            <a:spLocks noGrp="1"/>
          </p:cNvSpPr>
          <p:nvPr>
            <p:ph type="title"/>
          </p:nvPr>
        </p:nvSpPr>
        <p:spPr/>
        <p:txBody>
          <a:bodyPr/>
          <a:lstStyle/>
          <a:p>
            <a:r>
              <a:rPr lang="en-US" dirty="0">
                <a:uFillTx/>
              </a:rPr>
              <a:t>Programming Paradigm - Minimalist</a:t>
            </a:r>
          </a:p>
        </p:txBody>
      </p:sp>
      <p:sp>
        <p:nvSpPr>
          <p:cNvPr id="8" name="Rectangle 7"/>
          <p:cNvSpPr>
            <a:spLocks/>
          </p:cNvSpPr>
          <p:nvPr/>
        </p:nvSpPr>
        <p:spPr>
          <a:xfrm>
            <a:off x="4127864" y="6312292"/>
            <a:ext cx="914400" cy="399143"/>
          </a:xfrm>
          <a:prstGeom prst="rect">
            <a:avLst/>
          </a:prstGeom>
          <a:solidFill>
            <a:schemeClr val="accent4"/>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return</a:t>
            </a:r>
          </a:p>
        </p:txBody>
      </p:sp>
      <p:sp>
        <p:nvSpPr>
          <p:cNvPr id="13" name="Rectangle 12"/>
          <p:cNvSpPr>
            <a:spLocks/>
          </p:cNvSpPr>
          <p:nvPr/>
        </p:nvSpPr>
        <p:spPr>
          <a:xfrm>
            <a:off x="4046064" y="1440823"/>
            <a:ext cx="1052287" cy="499166"/>
          </a:xfrm>
          <a:prstGeom prst="rect">
            <a:avLst/>
          </a:prstGeom>
          <a:solidFill>
            <a:schemeClr val="accent4"/>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launch</a:t>
            </a:r>
          </a:p>
        </p:txBody>
      </p:sp>
      <p:cxnSp>
        <p:nvCxnSpPr>
          <p:cNvPr id="19" name="Straight Connector 18"/>
          <p:cNvCxnSpPr/>
          <p:nvPr/>
        </p:nvCxnSpPr>
        <p:spPr>
          <a:xfrm>
            <a:off x="8360230" y="1745343"/>
            <a:ext cx="696685"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0" name="TextBox 19"/>
          <p:cNvSpPr txBox="1">
            <a:spLocks/>
          </p:cNvSpPr>
          <p:nvPr/>
        </p:nvSpPr>
        <p:spPr>
          <a:xfrm>
            <a:off x="9119325" y="1561068"/>
            <a:ext cx="769763" cy="369332"/>
          </a:xfrm>
          <a:prstGeom prst="rect">
            <a:avLst/>
          </a:prstGeom>
          <a:noFill/>
        </p:spPr>
        <p:txBody>
          <a:bodyPr wrap="none" rtlCol="0">
            <a:spAutoFit/>
          </a:bodyPr>
          <a:lstStyle/>
          <a:p>
            <a:r>
              <a:rPr lang="en-US" dirty="0"/>
              <a:t>Serial</a:t>
            </a:r>
          </a:p>
        </p:txBody>
      </p:sp>
      <p:cxnSp>
        <p:nvCxnSpPr>
          <p:cNvPr id="22" name="Straight Connector 21"/>
          <p:cNvCxnSpPr/>
          <p:nvPr/>
        </p:nvCxnSpPr>
        <p:spPr>
          <a:xfrm>
            <a:off x="8360230" y="2206171"/>
            <a:ext cx="75909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TextBox 22"/>
          <p:cNvSpPr txBox="1">
            <a:spLocks/>
          </p:cNvSpPr>
          <p:nvPr/>
        </p:nvSpPr>
        <p:spPr>
          <a:xfrm>
            <a:off x="9153788" y="2021505"/>
            <a:ext cx="994183" cy="369332"/>
          </a:xfrm>
          <a:prstGeom prst="rect">
            <a:avLst/>
          </a:prstGeom>
          <a:noFill/>
        </p:spPr>
        <p:txBody>
          <a:bodyPr wrap="none" rtlCol="0">
            <a:spAutoFit/>
          </a:bodyPr>
          <a:lstStyle/>
          <a:p>
            <a:r>
              <a:rPr lang="en-US" dirty="0"/>
              <a:t>Parallel</a:t>
            </a:r>
          </a:p>
        </p:txBody>
      </p:sp>
      <p:cxnSp>
        <p:nvCxnSpPr>
          <p:cNvPr id="34" name="Straight Arrow Connector 33"/>
          <p:cNvCxnSpPr/>
          <p:nvPr/>
        </p:nvCxnSpPr>
        <p:spPr>
          <a:xfrm>
            <a:off x="2479039" y="2514071"/>
            <a:ext cx="0" cy="302260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3216365" y="2514071"/>
            <a:ext cx="0" cy="302260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3869509" y="2514071"/>
            <a:ext cx="0" cy="302260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5286829" y="2538186"/>
            <a:ext cx="0" cy="302260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6014721" y="2514071"/>
            <a:ext cx="0" cy="302260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6763657" y="2529115"/>
            <a:ext cx="0" cy="302260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40" name="Rectangle 39"/>
          <p:cNvSpPr>
            <a:spLocks/>
          </p:cNvSpPr>
          <p:nvPr/>
        </p:nvSpPr>
        <p:spPr>
          <a:xfrm>
            <a:off x="1854927" y="2728686"/>
            <a:ext cx="5460274" cy="2641601"/>
          </a:xfrm>
          <a:prstGeom prst="rect">
            <a:avLst/>
          </a:prstGeom>
          <a:solidFill>
            <a:schemeClr val="accent1">
              <a:alpha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How many we are:</a:t>
            </a:r>
          </a:p>
          <a:p>
            <a:r>
              <a:rPr lang="en-US" dirty="0">
                <a:solidFill>
                  <a:schemeClr val="tx1"/>
                </a:solidFill>
              </a:rPr>
              <a:t>MPI_COMM_SIZE</a:t>
            </a:r>
          </a:p>
          <a:p>
            <a:r>
              <a:rPr lang="en-US" b="1" dirty="0">
                <a:solidFill>
                  <a:schemeClr val="tx1"/>
                </a:solidFill>
              </a:rPr>
              <a:t>Who I am:</a:t>
            </a:r>
          </a:p>
          <a:p>
            <a:r>
              <a:rPr lang="en-US" dirty="0">
                <a:solidFill>
                  <a:schemeClr val="tx1"/>
                </a:solidFill>
              </a:rPr>
              <a:t>MPI_COMM_RANK</a:t>
            </a:r>
          </a:p>
          <a:p>
            <a:endParaRPr lang="en-US" dirty="0">
              <a:solidFill>
                <a:schemeClr val="tx1"/>
              </a:solidFill>
            </a:endParaRPr>
          </a:p>
          <a:p>
            <a:r>
              <a:rPr lang="en-US" b="1" dirty="0">
                <a:solidFill>
                  <a:schemeClr val="tx1"/>
                </a:solidFill>
              </a:rPr>
              <a:t>Communication:</a:t>
            </a:r>
          </a:p>
          <a:p>
            <a:r>
              <a:rPr lang="en-US" dirty="0">
                <a:solidFill>
                  <a:schemeClr val="tx1"/>
                </a:solidFill>
              </a:rPr>
              <a:t>MPI_SEND</a:t>
            </a:r>
          </a:p>
          <a:p>
            <a:r>
              <a:rPr lang="en-US" dirty="0">
                <a:solidFill>
                  <a:schemeClr val="tx1"/>
                </a:solidFill>
              </a:rPr>
              <a:t>MPI_RECV</a:t>
            </a:r>
          </a:p>
        </p:txBody>
      </p:sp>
      <p:sp>
        <p:nvSpPr>
          <p:cNvPr id="42" name="TextBox 41"/>
          <p:cNvSpPr txBox="1">
            <a:spLocks/>
          </p:cNvSpPr>
          <p:nvPr/>
        </p:nvSpPr>
        <p:spPr>
          <a:xfrm>
            <a:off x="8360230" y="3751304"/>
            <a:ext cx="3156859" cy="369332"/>
          </a:xfrm>
          <a:prstGeom prst="rect">
            <a:avLst/>
          </a:prstGeom>
          <a:noFill/>
        </p:spPr>
        <p:txBody>
          <a:bodyPr wrap="square" rtlCol="0">
            <a:spAutoFit/>
          </a:bodyPr>
          <a:lstStyle/>
          <a:p>
            <a:r>
              <a:rPr lang="en-US" dirty="0"/>
              <a:t>6 Fundamental operations</a:t>
            </a:r>
          </a:p>
        </p:txBody>
      </p:sp>
      <p:cxnSp>
        <p:nvCxnSpPr>
          <p:cNvPr id="21" name="Straight Arrow Connector 36">
            <a:extLst>
              <a:ext uri="{FF2B5EF4-FFF2-40B4-BE49-F238E27FC236}">
                <a16:creationId xmlns:a16="http://schemas.microsoft.com/office/drawing/2014/main" id="{154756C8-85E3-4355-872B-603752E49EB3}"/>
              </a:ext>
            </a:extLst>
          </p:cNvPr>
          <p:cNvCxnSpPr>
            <a:cxnSpLocks/>
          </p:cNvCxnSpPr>
          <p:nvPr/>
        </p:nvCxnSpPr>
        <p:spPr>
          <a:xfrm>
            <a:off x="4572208" y="2329544"/>
            <a:ext cx="0" cy="339165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6">
            <a:extLst>
              <a:ext uri="{FF2B5EF4-FFF2-40B4-BE49-F238E27FC236}">
                <a16:creationId xmlns:a16="http://schemas.microsoft.com/office/drawing/2014/main" id="{C5614AF3-6EA1-4640-8AE2-142CC0A7C7C7}"/>
              </a:ext>
            </a:extLst>
          </p:cNvPr>
          <p:cNvCxnSpPr>
            <a:cxnSpLocks/>
            <a:stCxn id="32" idx="2"/>
          </p:cNvCxnSpPr>
          <p:nvPr/>
        </p:nvCxnSpPr>
        <p:spPr>
          <a:xfrm flipH="1">
            <a:off x="4580088" y="5950858"/>
            <a:ext cx="4976" cy="361434"/>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6">
            <a:extLst>
              <a:ext uri="{FF2B5EF4-FFF2-40B4-BE49-F238E27FC236}">
                <a16:creationId xmlns:a16="http://schemas.microsoft.com/office/drawing/2014/main" id="{9130DD5E-C84B-41E5-8143-877395C4E153}"/>
              </a:ext>
            </a:extLst>
          </p:cNvPr>
          <p:cNvCxnSpPr>
            <a:cxnSpLocks/>
          </p:cNvCxnSpPr>
          <p:nvPr/>
        </p:nvCxnSpPr>
        <p:spPr>
          <a:xfrm flipH="1">
            <a:off x="4572207" y="1793240"/>
            <a:ext cx="7880" cy="508183"/>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docProps/app.xml><?xml version="1.0" encoding="utf-8"?>
<Properties xmlns="http://schemas.openxmlformats.org/officeDocument/2006/extended-properties" xmlns:vt="http://schemas.openxmlformats.org/officeDocument/2006/docPropsVTypes">
  <TotalTime>4248</TotalTime>
  <Words>2574</Words>
  <Application>Microsoft Office PowerPoint</Application>
  <PresentationFormat>宽屏</PresentationFormat>
  <Paragraphs>373</Paragraphs>
  <Slides>29</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29</vt:i4>
      </vt:variant>
    </vt:vector>
  </HeadingPairs>
  <TitlesOfParts>
    <vt:vector size="38" baseType="lpstr">
      <vt:lpstr>Menlo-Regular</vt:lpstr>
      <vt:lpstr>等线</vt:lpstr>
      <vt:lpstr>Arial</vt:lpstr>
      <vt:lpstr>Calibri</vt:lpstr>
      <vt:lpstr>Cambria Math</vt:lpstr>
      <vt:lpstr>Century Gothic</vt:lpstr>
      <vt:lpstr>Courier New</vt:lpstr>
      <vt:lpstr>Wingdings 3</vt:lpstr>
      <vt:lpstr>Ion</vt:lpstr>
      <vt:lpstr>Parallel Programming Lab</vt:lpstr>
      <vt:lpstr>Today’s Content</vt:lpstr>
      <vt:lpstr>Cluster Access</vt:lpstr>
      <vt:lpstr>PowerPoint 演示文稿</vt:lpstr>
      <vt:lpstr>PowerPoint 演示文稿</vt:lpstr>
      <vt:lpstr>Message Passing Interface (MPI) </vt:lpstr>
      <vt:lpstr>Computing Cluster</vt:lpstr>
      <vt:lpstr>MPI - Introduction</vt:lpstr>
      <vt:lpstr>Programming Paradigm - Minimalist</vt:lpstr>
      <vt:lpstr>PowerPoint 演示文稿</vt:lpstr>
      <vt:lpstr>Example 3</vt:lpstr>
      <vt:lpstr>Running MPI Programs</vt:lpstr>
      <vt:lpstr>So after all, more threads == better?</vt:lpstr>
      <vt:lpstr>Ex2: Pi with Monte Carlo</vt:lpstr>
      <vt:lpstr>PowerPoint 演示文稿</vt:lpstr>
      <vt:lpstr>Ex2: Pi with Monte Carlo</vt:lpstr>
      <vt:lpstr>PowerPoint 演示文稿</vt:lpstr>
      <vt:lpstr>PowerPoint 演示文稿</vt:lpstr>
      <vt:lpstr>PowerPoint 演示文稿</vt:lpstr>
      <vt:lpstr>PowerPoint 演示文稿</vt:lpstr>
      <vt:lpstr>About time</vt:lpstr>
      <vt:lpstr>Ex2: Pi with Monte Carlo</vt:lpstr>
      <vt:lpstr>Time vs number of threads</vt:lpstr>
      <vt:lpstr>PowerPoint 演示文稿</vt:lpstr>
      <vt:lpstr>What can we learn from this example?</vt:lpstr>
      <vt:lpstr>VASP</vt:lpstr>
      <vt:lpstr>VASP - Introduction</vt:lpstr>
      <vt:lpstr>Demo part</vt:lpstr>
      <vt:lpstr>Results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Parallel Programming Lab</dc:title>
  <dc:creator>文靖 趙</dc:creator>
  <cp:lastModifiedBy>Wenjing</cp:lastModifiedBy>
  <cp:revision>32</cp:revision>
  <dcterms:created xsi:type="dcterms:W3CDTF">2020-11-17T06:51:47Z</dcterms:created>
  <dcterms:modified xsi:type="dcterms:W3CDTF">2022-11-22T07:25:39Z</dcterms:modified>
</cp:coreProperties>
</file>