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handoutMasterIdLst>
    <p:handoutMasterId r:id="rId67"/>
  </p:handoutMasterIdLst>
  <p:sldIdLst>
    <p:sldId id="256" r:id="rId2"/>
    <p:sldId id="418" r:id="rId3"/>
    <p:sldId id="419" r:id="rId4"/>
    <p:sldId id="493" r:id="rId5"/>
    <p:sldId id="492" r:id="rId6"/>
    <p:sldId id="420" r:id="rId7"/>
    <p:sldId id="340" r:id="rId8"/>
    <p:sldId id="462" r:id="rId9"/>
    <p:sldId id="392" r:id="rId10"/>
    <p:sldId id="464" r:id="rId11"/>
    <p:sldId id="485" r:id="rId12"/>
    <p:sldId id="466" r:id="rId13"/>
    <p:sldId id="465" r:id="rId14"/>
    <p:sldId id="343" r:id="rId15"/>
    <p:sldId id="482" r:id="rId16"/>
    <p:sldId id="483" r:id="rId17"/>
    <p:sldId id="469" r:id="rId18"/>
    <p:sldId id="470" r:id="rId19"/>
    <p:sldId id="471" r:id="rId20"/>
    <p:sldId id="346" r:id="rId21"/>
    <p:sldId id="347" r:id="rId22"/>
    <p:sldId id="421" r:id="rId23"/>
    <p:sldId id="393" r:id="rId24"/>
    <p:sldId id="394" r:id="rId25"/>
    <p:sldId id="395" r:id="rId26"/>
    <p:sldId id="397" r:id="rId27"/>
    <p:sldId id="489" r:id="rId28"/>
    <p:sldId id="349" r:id="rId29"/>
    <p:sldId id="460" r:id="rId30"/>
    <p:sldId id="461" r:id="rId31"/>
    <p:sldId id="424" r:id="rId32"/>
    <p:sldId id="425" r:id="rId33"/>
    <p:sldId id="426" r:id="rId34"/>
    <p:sldId id="427" r:id="rId35"/>
    <p:sldId id="428" r:id="rId36"/>
    <p:sldId id="430" r:id="rId37"/>
    <p:sldId id="353" r:id="rId38"/>
    <p:sldId id="432" r:id="rId39"/>
    <p:sldId id="433" r:id="rId40"/>
    <p:sldId id="352" r:id="rId41"/>
    <p:sldId id="355" r:id="rId42"/>
    <p:sldId id="434" r:id="rId43"/>
    <p:sldId id="436" r:id="rId44"/>
    <p:sldId id="356" r:id="rId45"/>
    <p:sldId id="429" r:id="rId46"/>
    <p:sldId id="473" r:id="rId47"/>
    <p:sldId id="474" r:id="rId48"/>
    <p:sldId id="358" r:id="rId49"/>
    <p:sldId id="475" r:id="rId50"/>
    <p:sldId id="415" r:id="rId51"/>
    <p:sldId id="361" r:id="rId52"/>
    <p:sldId id="410" r:id="rId53"/>
    <p:sldId id="411" r:id="rId54"/>
    <p:sldId id="476" r:id="rId55"/>
    <p:sldId id="365" r:id="rId56"/>
    <p:sldId id="364" r:id="rId57"/>
    <p:sldId id="491" r:id="rId58"/>
    <p:sldId id="366" r:id="rId59"/>
    <p:sldId id="367" r:id="rId60"/>
    <p:sldId id="486" r:id="rId61"/>
    <p:sldId id="487" r:id="rId62"/>
    <p:sldId id="488" r:id="rId63"/>
    <p:sldId id="490" r:id="rId64"/>
    <p:sldId id="382" r:id="rId65"/>
  </p:sldIdLst>
  <p:sldSz cx="9906000" cy="6858000" type="A4"/>
  <p:notesSz cx="6799263" cy="9929813"/>
  <p:kinsoku lang="zh-TW"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a:srgbClr val="0000CC"/>
    <a:srgbClr val="CC00CC"/>
    <a:srgbClr val="FF0066"/>
    <a:srgbClr val="FF6699"/>
    <a:srgbClr val="996633"/>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09" autoAdjust="0"/>
    <p:restoredTop sz="81463" autoAdjust="0"/>
  </p:normalViewPr>
  <p:slideViewPr>
    <p:cSldViewPr>
      <p:cViewPr varScale="1">
        <p:scale>
          <a:sx n="54" d="100"/>
          <a:sy n="54" d="100"/>
        </p:scale>
        <p:origin x="39" y="35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3240" y="-90"/>
      </p:cViewPr>
      <p:guideLst>
        <p:guide orient="horz" pos="3128"/>
        <p:guide pos="214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Lyu (CSD)" userId="9568a7c2-fd37-4ffe-8223-c6ee0e1aaa2b" providerId="ADAL" clId="{301AEB6C-D5D8-489E-9EB6-87A628BABEB6}"/>
    <pc:docChg chg="custSel modSld">
      <pc:chgData name="Michael Lyu (CSD)" userId="9568a7c2-fd37-4ffe-8223-c6ee0e1aaa2b" providerId="ADAL" clId="{301AEB6C-D5D8-489E-9EB6-87A628BABEB6}" dt="2020-11-04T07:40:49.600" v="98" actId="2710"/>
      <pc:docMkLst>
        <pc:docMk/>
      </pc:docMkLst>
      <pc:sldChg chg="modSp modNotesTx">
        <pc:chgData name="Michael Lyu (CSD)" userId="9568a7c2-fd37-4ffe-8223-c6ee0e1aaa2b" providerId="ADAL" clId="{301AEB6C-D5D8-489E-9EB6-87A628BABEB6}" dt="2020-11-01T10:10:04.217" v="11" actId="20577"/>
        <pc:sldMkLst>
          <pc:docMk/>
          <pc:sldMk cId="0" sldId="346"/>
        </pc:sldMkLst>
        <pc:spChg chg="mod">
          <ac:chgData name="Michael Lyu (CSD)" userId="9568a7c2-fd37-4ffe-8223-c6ee0e1aaa2b" providerId="ADAL" clId="{301AEB6C-D5D8-489E-9EB6-87A628BABEB6}" dt="2020-11-01T10:09:56.122" v="6" actId="20577"/>
          <ac:spMkLst>
            <pc:docMk/>
            <pc:sldMk cId="0" sldId="346"/>
            <ac:spMk id="295939" creationId="{00000000-0000-0000-0000-000000000000}"/>
          </ac:spMkLst>
        </pc:spChg>
      </pc:sldChg>
      <pc:sldChg chg="modSp">
        <pc:chgData name="Michael Lyu (CSD)" userId="9568a7c2-fd37-4ffe-8223-c6ee0e1aaa2b" providerId="ADAL" clId="{301AEB6C-D5D8-489E-9EB6-87A628BABEB6}" dt="2020-11-04T07:26:52.026" v="77" actId="27636"/>
        <pc:sldMkLst>
          <pc:docMk/>
          <pc:sldMk cId="0" sldId="356"/>
        </pc:sldMkLst>
        <pc:spChg chg="mod">
          <ac:chgData name="Michael Lyu (CSD)" userId="9568a7c2-fd37-4ffe-8223-c6ee0e1aaa2b" providerId="ADAL" clId="{301AEB6C-D5D8-489E-9EB6-87A628BABEB6}" dt="2020-11-04T07:26:52.026" v="77" actId="27636"/>
          <ac:spMkLst>
            <pc:docMk/>
            <pc:sldMk cId="0" sldId="356"/>
            <ac:spMk id="316419" creationId="{00000000-0000-0000-0000-000000000000}"/>
          </ac:spMkLst>
        </pc:spChg>
      </pc:sldChg>
      <pc:sldChg chg="modSp">
        <pc:chgData name="Michael Lyu (CSD)" userId="9568a7c2-fd37-4ffe-8223-c6ee0e1aaa2b" providerId="ADAL" clId="{301AEB6C-D5D8-489E-9EB6-87A628BABEB6}" dt="2020-11-01T10:13:30.272" v="23" actId="1076"/>
        <pc:sldMkLst>
          <pc:docMk/>
          <pc:sldMk cId="0" sldId="358"/>
        </pc:sldMkLst>
        <pc:spChg chg="mod">
          <ac:chgData name="Michael Lyu (CSD)" userId="9568a7c2-fd37-4ffe-8223-c6ee0e1aaa2b" providerId="ADAL" clId="{301AEB6C-D5D8-489E-9EB6-87A628BABEB6}" dt="2020-11-01T10:13:30.272" v="23" actId="1076"/>
          <ac:spMkLst>
            <pc:docMk/>
            <pc:sldMk cId="0" sldId="358"/>
            <ac:spMk id="128004" creationId="{00000000-0000-0000-0000-000000000000}"/>
          </ac:spMkLst>
        </pc:spChg>
      </pc:sldChg>
      <pc:sldChg chg="modSp modAnim">
        <pc:chgData name="Michael Lyu (CSD)" userId="9568a7c2-fd37-4ffe-8223-c6ee0e1aaa2b" providerId="ADAL" clId="{301AEB6C-D5D8-489E-9EB6-87A628BABEB6}" dt="2020-11-01T10:15:29.025" v="49" actId="207"/>
        <pc:sldMkLst>
          <pc:docMk/>
          <pc:sldMk cId="0" sldId="361"/>
        </pc:sldMkLst>
        <pc:spChg chg="mod">
          <ac:chgData name="Michael Lyu (CSD)" userId="9568a7c2-fd37-4ffe-8223-c6ee0e1aaa2b" providerId="ADAL" clId="{301AEB6C-D5D8-489E-9EB6-87A628BABEB6}" dt="2020-11-01T10:15:29.025" v="49" actId="207"/>
          <ac:spMkLst>
            <pc:docMk/>
            <pc:sldMk cId="0" sldId="361"/>
            <ac:spMk id="321539" creationId="{00000000-0000-0000-0000-000000000000}"/>
          </ac:spMkLst>
        </pc:spChg>
      </pc:sldChg>
      <pc:sldChg chg="delSp modSp modAnim modNotesTx">
        <pc:chgData name="Michael Lyu (CSD)" userId="9568a7c2-fd37-4ffe-8223-c6ee0e1aaa2b" providerId="ADAL" clId="{301AEB6C-D5D8-489E-9EB6-87A628BABEB6}" dt="2020-11-01T10:22:12.104" v="61" actId="5793"/>
        <pc:sldMkLst>
          <pc:docMk/>
          <pc:sldMk cId="0" sldId="364"/>
        </pc:sldMkLst>
        <pc:spChg chg="mod">
          <ac:chgData name="Michael Lyu (CSD)" userId="9568a7c2-fd37-4ffe-8223-c6ee0e1aaa2b" providerId="ADAL" clId="{301AEB6C-D5D8-489E-9EB6-87A628BABEB6}" dt="2020-11-01T10:17:49.281" v="59" actId="20577"/>
          <ac:spMkLst>
            <pc:docMk/>
            <pc:sldMk cId="0" sldId="364"/>
            <ac:spMk id="158722" creationId="{00000000-0000-0000-0000-000000000000}"/>
          </ac:spMkLst>
        </pc:spChg>
        <pc:picChg chg="del">
          <ac:chgData name="Michael Lyu (CSD)" userId="9568a7c2-fd37-4ffe-8223-c6ee0e1aaa2b" providerId="ADAL" clId="{301AEB6C-D5D8-489E-9EB6-87A628BABEB6}" dt="2020-11-01T10:17:15.272" v="50"/>
          <ac:picMkLst>
            <pc:docMk/>
            <pc:sldMk cId="0" sldId="364"/>
            <ac:picMk id="5" creationId="{00000000-0000-0000-0000-000000000000}"/>
          </ac:picMkLst>
        </pc:picChg>
      </pc:sldChg>
      <pc:sldChg chg="modSp">
        <pc:chgData name="Michael Lyu (CSD)" userId="9568a7c2-fd37-4ffe-8223-c6ee0e1aaa2b" providerId="ADAL" clId="{301AEB6C-D5D8-489E-9EB6-87A628BABEB6}" dt="2020-11-04T07:40:49.600" v="98" actId="2710"/>
        <pc:sldMkLst>
          <pc:docMk/>
          <pc:sldMk cId="0" sldId="382"/>
        </pc:sldMkLst>
        <pc:spChg chg="mod">
          <ac:chgData name="Michael Lyu (CSD)" userId="9568a7c2-fd37-4ffe-8223-c6ee0e1aaa2b" providerId="ADAL" clId="{301AEB6C-D5D8-489E-9EB6-87A628BABEB6}" dt="2020-11-04T07:40:49.600" v="98" actId="2710"/>
          <ac:spMkLst>
            <pc:docMk/>
            <pc:sldMk cId="0" sldId="382"/>
            <ac:spMk id="164866" creationId="{00000000-0000-0000-0000-000000000000}"/>
          </ac:spMkLst>
        </pc:spChg>
      </pc:sldChg>
      <pc:sldChg chg="modSp">
        <pc:chgData name="Michael Lyu (CSD)" userId="9568a7c2-fd37-4ffe-8223-c6ee0e1aaa2b" providerId="ADAL" clId="{301AEB6C-D5D8-489E-9EB6-87A628BABEB6}" dt="2020-11-04T07:24:42.617" v="71" actId="2710"/>
        <pc:sldMkLst>
          <pc:docMk/>
          <pc:sldMk cId="0" sldId="426"/>
        </pc:sldMkLst>
        <pc:spChg chg="mod">
          <ac:chgData name="Michael Lyu (CSD)" userId="9568a7c2-fd37-4ffe-8223-c6ee0e1aaa2b" providerId="ADAL" clId="{301AEB6C-D5D8-489E-9EB6-87A628BABEB6}" dt="2020-11-04T07:24:42.617" v="71" actId="2710"/>
          <ac:spMkLst>
            <pc:docMk/>
            <pc:sldMk cId="0" sldId="426"/>
            <ac:spMk id="93186" creationId="{00000000-0000-0000-0000-000000000000}"/>
          </ac:spMkLst>
        </pc:spChg>
      </pc:sldChg>
      <pc:sldChg chg="modSp">
        <pc:chgData name="Michael Lyu (CSD)" userId="9568a7c2-fd37-4ffe-8223-c6ee0e1aaa2b" providerId="ADAL" clId="{301AEB6C-D5D8-489E-9EB6-87A628BABEB6}" dt="2020-11-01T10:13:21.512" v="22" actId="1076"/>
        <pc:sldMkLst>
          <pc:docMk/>
          <pc:sldMk cId="0" sldId="436"/>
        </pc:sldMkLst>
        <pc:spChg chg="mod">
          <ac:chgData name="Michael Lyu (CSD)" userId="9568a7c2-fd37-4ffe-8223-c6ee0e1aaa2b" providerId="ADAL" clId="{301AEB6C-D5D8-489E-9EB6-87A628BABEB6}" dt="2020-11-01T10:13:21.512" v="22" actId="1076"/>
          <ac:spMkLst>
            <pc:docMk/>
            <pc:sldMk cId="0" sldId="436"/>
            <ac:spMk id="117764" creationId="{00000000-0000-0000-0000-000000000000}"/>
          </ac:spMkLst>
        </pc:spChg>
      </pc:sldChg>
      <pc:sldChg chg="modSp modNotesTx">
        <pc:chgData name="Michael Lyu (CSD)" userId="9568a7c2-fd37-4ffe-8223-c6ee0e1aaa2b" providerId="ADAL" clId="{301AEB6C-D5D8-489E-9EB6-87A628BABEB6}" dt="2020-11-04T07:39:53.389" v="97" actId="20577"/>
        <pc:sldMkLst>
          <pc:docMk/>
          <pc:sldMk cId="0" sldId="474"/>
        </pc:sldMkLst>
        <pc:spChg chg="mod">
          <ac:chgData name="Michael Lyu (CSD)" userId="9568a7c2-fd37-4ffe-8223-c6ee0e1aaa2b" providerId="ADAL" clId="{301AEB6C-D5D8-489E-9EB6-87A628BABEB6}" dt="2020-11-04T07:34:39.491" v="79" actId="20577"/>
          <ac:spMkLst>
            <pc:docMk/>
            <pc:sldMk cId="0" sldId="474"/>
            <ac:spMk id="3" creationId="{00000000-0000-0000-0000-000000000000}"/>
          </ac:spMkLst>
        </pc:spChg>
      </pc:sldChg>
      <pc:sldChg chg="addSp delSp modSp modAnim">
        <pc:chgData name="Michael Lyu (CSD)" userId="9568a7c2-fd37-4ffe-8223-c6ee0e1aaa2b" providerId="ADAL" clId="{301AEB6C-D5D8-489E-9EB6-87A628BABEB6}" dt="2020-11-01T10:12:45.546" v="20" actId="1076"/>
        <pc:sldMkLst>
          <pc:docMk/>
          <pc:sldMk cId="4246583046" sldId="489"/>
        </pc:sldMkLst>
        <pc:spChg chg="add del mod">
          <ac:chgData name="Michael Lyu (CSD)" userId="9568a7c2-fd37-4ffe-8223-c6ee0e1aaa2b" providerId="ADAL" clId="{301AEB6C-D5D8-489E-9EB6-87A628BABEB6}" dt="2020-11-01T10:12:35.429" v="19"/>
          <ac:spMkLst>
            <pc:docMk/>
            <pc:sldMk cId="4246583046" sldId="489"/>
            <ac:spMk id="2" creationId="{287AC825-799E-4687-9879-D78AF0F96EB7}"/>
          </ac:spMkLst>
        </pc:spChg>
        <pc:spChg chg="add mod">
          <ac:chgData name="Michael Lyu (CSD)" userId="9568a7c2-fd37-4ffe-8223-c6ee0e1aaa2b" providerId="ADAL" clId="{301AEB6C-D5D8-489E-9EB6-87A628BABEB6}" dt="2020-11-01T10:12:45.546" v="20" actId="1076"/>
          <ac:spMkLst>
            <pc:docMk/>
            <pc:sldMk cId="4246583046" sldId="489"/>
            <ac:spMk id="5" creationId="{33E2456D-3BE2-4A91-B986-B8E6C9D4F4DC}"/>
          </ac:spMkLst>
        </pc:spChg>
        <pc:picChg chg="mod">
          <ac:chgData name="Michael Lyu (CSD)" userId="9568a7c2-fd37-4ffe-8223-c6ee0e1aaa2b" providerId="ADAL" clId="{301AEB6C-D5D8-489E-9EB6-87A628BABEB6}" dt="2020-11-01T10:10:32.169" v="12" actId="14100"/>
          <ac:picMkLst>
            <pc:docMk/>
            <pc:sldMk cId="4246583046" sldId="489"/>
            <ac:picMk id="24578" creationId="{00000000-0000-0000-0000-000000000000}"/>
          </ac:picMkLst>
        </pc:picChg>
      </pc:sldChg>
      <pc:sldChg chg="modSp">
        <pc:chgData name="Michael Lyu (CSD)" userId="9568a7c2-fd37-4ffe-8223-c6ee0e1aaa2b" providerId="ADAL" clId="{301AEB6C-D5D8-489E-9EB6-87A628BABEB6}" dt="2020-11-01T10:24:10.964" v="69" actId="732"/>
        <pc:sldMkLst>
          <pc:docMk/>
          <pc:sldMk cId="2423480288" sldId="490"/>
        </pc:sldMkLst>
        <pc:picChg chg="mod ord modCrop">
          <ac:chgData name="Michael Lyu (CSD)" userId="9568a7c2-fd37-4ffe-8223-c6ee0e1aaa2b" providerId="ADAL" clId="{301AEB6C-D5D8-489E-9EB6-87A628BABEB6}" dt="2020-11-01T10:24:10.964" v="69" actId="732"/>
          <ac:picMkLst>
            <pc:docMk/>
            <pc:sldMk cId="2423480288" sldId="490"/>
            <ac:picMk id="25602" creationId="{00000000-0000-0000-0000-000000000000}"/>
          </ac:picMkLst>
        </pc:picChg>
      </pc:sldChg>
      <pc:sldChg chg="modAnim">
        <pc:chgData name="Michael Lyu (CSD)" userId="9568a7c2-fd37-4ffe-8223-c6ee0e1aaa2b" providerId="ADAL" clId="{301AEB6C-D5D8-489E-9EB6-87A628BABEB6}" dt="2020-11-01T10:08:32.544" v="0"/>
        <pc:sldMkLst>
          <pc:docMk/>
          <pc:sldMk cId="4239974940" sldId="49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59E155-716D-4FB2-945E-DA6E85CB6BA9}" type="doc">
      <dgm:prSet loTypeId="urn:microsoft.com/office/officeart/2005/8/layout/hList1" loCatId="list" qsTypeId="urn:microsoft.com/office/officeart/2005/8/quickstyle/simple5" qsCatId="simple" csTypeId="urn:microsoft.com/office/officeart/2005/8/colors/accent1_2#1" csCatId="accent1" phldr="1"/>
      <dgm:spPr/>
      <dgm:t>
        <a:bodyPr/>
        <a:lstStyle/>
        <a:p>
          <a:endParaRPr lang="en-US"/>
        </a:p>
      </dgm:t>
    </dgm:pt>
    <dgm:pt modelId="{87E1A941-41FA-4E0E-A89D-4072E00F2997}">
      <dgm:prSet/>
      <dgm:spPr>
        <a:solidFill>
          <a:srgbClr val="FF6699"/>
        </a:solidFill>
      </dgm:spPr>
      <dgm:t>
        <a:bodyPr/>
        <a:lstStyle/>
        <a:p>
          <a:pPr rtl="0"/>
          <a:r>
            <a:rPr lang="en-US" b="1" i="0" baseline="0" dirty="0"/>
            <a:t>Physical Integration</a:t>
          </a:r>
          <a:endParaRPr lang="en-US" b="1" dirty="0"/>
        </a:p>
      </dgm:t>
    </dgm:pt>
    <dgm:pt modelId="{536C38DA-4BB5-4B7B-B102-3D0D12C2B816}" type="parTrans" cxnId="{4E092D1B-B340-4051-BAF9-217BE25ADAFD}">
      <dgm:prSet/>
      <dgm:spPr/>
      <dgm:t>
        <a:bodyPr/>
        <a:lstStyle/>
        <a:p>
          <a:endParaRPr lang="en-US"/>
        </a:p>
      </dgm:t>
    </dgm:pt>
    <dgm:pt modelId="{0E17E3CB-484F-4589-AD98-BBE7783D0438}" type="sibTrans" cxnId="{4E092D1B-B340-4051-BAF9-217BE25ADAFD}">
      <dgm:prSet/>
      <dgm:spPr/>
      <dgm:t>
        <a:bodyPr/>
        <a:lstStyle/>
        <a:p>
          <a:endParaRPr lang="en-US"/>
        </a:p>
      </dgm:t>
    </dgm:pt>
    <dgm:pt modelId="{37916191-539C-46F8-B17B-540E140DF16C}">
      <dgm:prSet/>
      <dgm:spPr>
        <a:solidFill>
          <a:srgbClr val="FF6699"/>
        </a:solidFill>
      </dgm:spPr>
      <dgm:t>
        <a:bodyPr/>
        <a:lstStyle/>
        <a:p>
          <a:pPr rtl="0"/>
          <a:r>
            <a:rPr lang="en-US" b="1" dirty="0"/>
            <a:t>Instantaneous Interoperation</a:t>
          </a:r>
        </a:p>
      </dgm:t>
    </dgm:pt>
    <dgm:pt modelId="{D40989F4-1D68-4502-AB4C-5DEDFEAD05B9}" type="parTrans" cxnId="{CF4D0A82-B17C-4FD2-9C7D-7846A049DD4C}">
      <dgm:prSet/>
      <dgm:spPr/>
      <dgm:t>
        <a:bodyPr/>
        <a:lstStyle/>
        <a:p>
          <a:endParaRPr lang="en-US"/>
        </a:p>
      </dgm:t>
    </dgm:pt>
    <dgm:pt modelId="{839F4BC9-916D-48D5-9E34-07D77A255CF7}" type="sibTrans" cxnId="{CF4D0A82-B17C-4FD2-9C7D-7846A049DD4C}">
      <dgm:prSet/>
      <dgm:spPr/>
      <dgm:t>
        <a:bodyPr/>
        <a:lstStyle/>
        <a:p>
          <a:endParaRPr lang="en-US"/>
        </a:p>
      </dgm:t>
    </dgm:pt>
    <dgm:pt modelId="{7372F76D-F08E-4F83-A8B9-B51C9C6DADBA}">
      <dgm:prSet/>
      <dgm:spPr/>
      <dgm:t>
        <a:bodyPr/>
        <a:lstStyle/>
        <a:p>
          <a:r>
            <a:rPr lang="en-US" dirty="0"/>
            <a:t>integration between computing nodes and the physical world</a:t>
          </a:r>
        </a:p>
      </dgm:t>
    </dgm:pt>
    <dgm:pt modelId="{C6C3F9CD-C3E2-4139-807C-80728CD24075}" type="parTrans" cxnId="{27173F88-A6BF-4DBE-ADED-62B993DFAA4C}">
      <dgm:prSet/>
      <dgm:spPr/>
      <dgm:t>
        <a:bodyPr/>
        <a:lstStyle/>
        <a:p>
          <a:endParaRPr lang="en-US"/>
        </a:p>
      </dgm:t>
    </dgm:pt>
    <dgm:pt modelId="{DC50700B-2D1B-417A-9FA0-C016A5E02B3E}" type="sibTrans" cxnId="{27173F88-A6BF-4DBE-ADED-62B993DFAA4C}">
      <dgm:prSet/>
      <dgm:spPr/>
      <dgm:t>
        <a:bodyPr/>
        <a:lstStyle/>
        <a:p>
          <a:endParaRPr lang="en-US"/>
        </a:p>
      </dgm:t>
    </dgm:pt>
    <dgm:pt modelId="{750E0C03-F786-414C-87C0-987F491109A4}">
      <dgm:prSet/>
      <dgm:spPr/>
      <dgm:t>
        <a:bodyPr/>
        <a:lstStyle/>
        <a:p>
          <a:r>
            <a:rPr lang="en-US" dirty="0"/>
            <a:t>devices interoperate spontaneously in changing environments</a:t>
          </a:r>
        </a:p>
      </dgm:t>
    </dgm:pt>
    <dgm:pt modelId="{EC64BE51-E6FE-4798-9ED3-FD595FD3C3CE}" type="parTrans" cxnId="{BB550936-624B-4CE0-A856-FC595B8DEAD3}">
      <dgm:prSet/>
      <dgm:spPr/>
      <dgm:t>
        <a:bodyPr/>
        <a:lstStyle/>
        <a:p>
          <a:endParaRPr lang="en-US"/>
        </a:p>
      </dgm:t>
    </dgm:pt>
    <dgm:pt modelId="{71723BB6-5C1F-4CC9-90E1-1215B35FF398}" type="sibTrans" cxnId="{BB550936-624B-4CE0-A856-FC595B8DEAD3}">
      <dgm:prSet/>
      <dgm:spPr/>
      <dgm:t>
        <a:bodyPr/>
        <a:lstStyle/>
        <a:p>
          <a:endParaRPr lang="en-US"/>
        </a:p>
      </dgm:t>
    </dgm:pt>
    <dgm:pt modelId="{820AB814-D4C2-4CBF-89E4-3C292BB7ADEE}" type="pres">
      <dgm:prSet presAssocID="{9E59E155-716D-4FB2-945E-DA6E85CB6BA9}" presName="Name0" presStyleCnt="0">
        <dgm:presLayoutVars>
          <dgm:dir/>
          <dgm:animLvl val="lvl"/>
          <dgm:resizeHandles val="exact"/>
        </dgm:presLayoutVars>
      </dgm:prSet>
      <dgm:spPr/>
      <dgm:t>
        <a:bodyPr/>
        <a:lstStyle/>
        <a:p>
          <a:endParaRPr lang="en-US"/>
        </a:p>
      </dgm:t>
    </dgm:pt>
    <dgm:pt modelId="{3BCCB451-A845-478E-809A-B8C1A0C83770}" type="pres">
      <dgm:prSet presAssocID="{87E1A941-41FA-4E0E-A89D-4072E00F2997}" presName="composite" presStyleCnt="0"/>
      <dgm:spPr/>
    </dgm:pt>
    <dgm:pt modelId="{BAEEDB23-0C4E-43E5-8C2C-6A61C3EE1AA0}" type="pres">
      <dgm:prSet presAssocID="{87E1A941-41FA-4E0E-A89D-4072E00F2997}" presName="parTx" presStyleLbl="alignNode1" presStyleIdx="0" presStyleCnt="2">
        <dgm:presLayoutVars>
          <dgm:chMax val="0"/>
          <dgm:chPref val="0"/>
          <dgm:bulletEnabled val="1"/>
        </dgm:presLayoutVars>
      </dgm:prSet>
      <dgm:spPr/>
      <dgm:t>
        <a:bodyPr/>
        <a:lstStyle/>
        <a:p>
          <a:endParaRPr lang="en-US"/>
        </a:p>
      </dgm:t>
    </dgm:pt>
    <dgm:pt modelId="{10B19655-A76B-44B4-9E31-365591F74A6B}" type="pres">
      <dgm:prSet presAssocID="{87E1A941-41FA-4E0E-A89D-4072E00F2997}" presName="desTx" presStyleLbl="alignAccFollowNode1" presStyleIdx="0" presStyleCnt="2">
        <dgm:presLayoutVars>
          <dgm:bulletEnabled val="1"/>
        </dgm:presLayoutVars>
      </dgm:prSet>
      <dgm:spPr/>
      <dgm:t>
        <a:bodyPr/>
        <a:lstStyle/>
        <a:p>
          <a:endParaRPr lang="en-US"/>
        </a:p>
      </dgm:t>
    </dgm:pt>
    <dgm:pt modelId="{0E366735-E3A5-4B5A-A7BC-BD702BE33447}" type="pres">
      <dgm:prSet presAssocID="{0E17E3CB-484F-4589-AD98-BBE7783D0438}" presName="space" presStyleCnt="0"/>
      <dgm:spPr/>
    </dgm:pt>
    <dgm:pt modelId="{657D19F8-2FC8-40F5-9688-1EBCF3344DF9}" type="pres">
      <dgm:prSet presAssocID="{37916191-539C-46F8-B17B-540E140DF16C}" presName="composite" presStyleCnt="0"/>
      <dgm:spPr/>
    </dgm:pt>
    <dgm:pt modelId="{23FCF03A-470D-4C76-A5CD-56886E6559E1}" type="pres">
      <dgm:prSet presAssocID="{37916191-539C-46F8-B17B-540E140DF16C}" presName="parTx" presStyleLbl="alignNode1" presStyleIdx="1" presStyleCnt="2" custLinFactNeighborX="1" custLinFactNeighborY="-1424">
        <dgm:presLayoutVars>
          <dgm:chMax val="0"/>
          <dgm:chPref val="0"/>
          <dgm:bulletEnabled val="1"/>
        </dgm:presLayoutVars>
      </dgm:prSet>
      <dgm:spPr/>
      <dgm:t>
        <a:bodyPr/>
        <a:lstStyle/>
        <a:p>
          <a:endParaRPr lang="en-US"/>
        </a:p>
      </dgm:t>
    </dgm:pt>
    <dgm:pt modelId="{CF160AA3-6D80-4C5F-B852-F0052A44368E}" type="pres">
      <dgm:prSet presAssocID="{37916191-539C-46F8-B17B-540E140DF16C}" presName="desTx" presStyleLbl="alignAccFollowNode1" presStyleIdx="1" presStyleCnt="2">
        <dgm:presLayoutVars>
          <dgm:bulletEnabled val="1"/>
        </dgm:presLayoutVars>
      </dgm:prSet>
      <dgm:spPr/>
      <dgm:t>
        <a:bodyPr/>
        <a:lstStyle/>
        <a:p>
          <a:endParaRPr lang="en-US"/>
        </a:p>
      </dgm:t>
    </dgm:pt>
  </dgm:ptLst>
  <dgm:cxnLst>
    <dgm:cxn modelId="{C5F14718-6C51-4603-81E4-F2431AB3C384}" type="presOf" srcId="{87E1A941-41FA-4E0E-A89D-4072E00F2997}" destId="{BAEEDB23-0C4E-43E5-8C2C-6A61C3EE1AA0}" srcOrd="0" destOrd="0" presId="urn:microsoft.com/office/officeart/2005/8/layout/hList1"/>
    <dgm:cxn modelId="{41FA3126-7DA5-4E32-8E1E-B9CD5955DF32}" type="presOf" srcId="{9E59E155-716D-4FB2-945E-DA6E85CB6BA9}" destId="{820AB814-D4C2-4CBF-89E4-3C292BB7ADEE}" srcOrd="0" destOrd="0" presId="urn:microsoft.com/office/officeart/2005/8/layout/hList1"/>
    <dgm:cxn modelId="{51A3CAE4-36E5-4838-968B-CC92057CE775}" type="presOf" srcId="{750E0C03-F786-414C-87C0-987F491109A4}" destId="{CF160AA3-6D80-4C5F-B852-F0052A44368E}" srcOrd="0" destOrd="0" presId="urn:microsoft.com/office/officeart/2005/8/layout/hList1"/>
    <dgm:cxn modelId="{27173F88-A6BF-4DBE-ADED-62B993DFAA4C}" srcId="{87E1A941-41FA-4E0E-A89D-4072E00F2997}" destId="{7372F76D-F08E-4F83-A8B9-B51C9C6DADBA}" srcOrd="0" destOrd="0" parTransId="{C6C3F9CD-C3E2-4139-807C-80728CD24075}" sibTransId="{DC50700B-2D1B-417A-9FA0-C016A5E02B3E}"/>
    <dgm:cxn modelId="{BB550936-624B-4CE0-A856-FC595B8DEAD3}" srcId="{37916191-539C-46F8-B17B-540E140DF16C}" destId="{750E0C03-F786-414C-87C0-987F491109A4}" srcOrd="0" destOrd="0" parTransId="{EC64BE51-E6FE-4798-9ED3-FD595FD3C3CE}" sibTransId="{71723BB6-5C1F-4CC9-90E1-1215B35FF398}"/>
    <dgm:cxn modelId="{77DC3471-717E-4AA7-ACCB-4CD735740BD8}" type="presOf" srcId="{37916191-539C-46F8-B17B-540E140DF16C}" destId="{23FCF03A-470D-4C76-A5CD-56886E6559E1}" srcOrd="0" destOrd="0" presId="urn:microsoft.com/office/officeart/2005/8/layout/hList1"/>
    <dgm:cxn modelId="{4E092D1B-B340-4051-BAF9-217BE25ADAFD}" srcId="{9E59E155-716D-4FB2-945E-DA6E85CB6BA9}" destId="{87E1A941-41FA-4E0E-A89D-4072E00F2997}" srcOrd="0" destOrd="0" parTransId="{536C38DA-4BB5-4B7B-B102-3D0D12C2B816}" sibTransId="{0E17E3CB-484F-4589-AD98-BBE7783D0438}"/>
    <dgm:cxn modelId="{0736B73A-0262-46E7-926E-A8E88EA1DBDB}" type="presOf" srcId="{7372F76D-F08E-4F83-A8B9-B51C9C6DADBA}" destId="{10B19655-A76B-44B4-9E31-365591F74A6B}" srcOrd="0" destOrd="0" presId="urn:microsoft.com/office/officeart/2005/8/layout/hList1"/>
    <dgm:cxn modelId="{CF4D0A82-B17C-4FD2-9C7D-7846A049DD4C}" srcId="{9E59E155-716D-4FB2-945E-DA6E85CB6BA9}" destId="{37916191-539C-46F8-B17B-540E140DF16C}" srcOrd="1" destOrd="0" parTransId="{D40989F4-1D68-4502-AB4C-5DEDFEAD05B9}" sibTransId="{839F4BC9-916D-48D5-9E34-07D77A255CF7}"/>
    <dgm:cxn modelId="{C1AD0D5C-A3FE-4E54-BD72-737445CD4494}" type="presParOf" srcId="{820AB814-D4C2-4CBF-89E4-3C292BB7ADEE}" destId="{3BCCB451-A845-478E-809A-B8C1A0C83770}" srcOrd="0" destOrd="0" presId="urn:microsoft.com/office/officeart/2005/8/layout/hList1"/>
    <dgm:cxn modelId="{C4490401-8454-4D5A-A628-9D2739FF0B31}" type="presParOf" srcId="{3BCCB451-A845-478E-809A-B8C1A0C83770}" destId="{BAEEDB23-0C4E-43E5-8C2C-6A61C3EE1AA0}" srcOrd="0" destOrd="0" presId="urn:microsoft.com/office/officeart/2005/8/layout/hList1"/>
    <dgm:cxn modelId="{263C3B43-0690-4D90-AF21-D3AF2F0276DF}" type="presParOf" srcId="{3BCCB451-A845-478E-809A-B8C1A0C83770}" destId="{10B19655-A76B-44B4-9E31-365591F74A6B}" srcOrd="1" destOrd="0" presId="urn:microsoft.com/office/officeart/2005/8/layout/hList1"/>
    <dgm:cxn modelId="{61C5E019-9C47-4E36-8A4D-757C87DF066D}" type="presParOf" srcId="{820AB814-D4C2-4CBF-89E4-3C292BB7ADEE}" destId="{0E366735-E3A5-4B5A-A7BC-BD702BE33447}" srcOrd="1" destOrd="0" presId="urn:microsoft.com/office/officeart/2005/8/layout/hList1"/>
    <dgm:cxn modelId="{5BB85A84-0DE5-4BDF-8AC0-63D91CA1610F}" type="presParOf" srcId="{820AB814-D4C2-4CBF-89E4-3C292BB7ADEE}" destId="{657D19F8-2FC8-40F5-9688-1EBCF3344DF9}" srcOrd="2" destOrd="0" presId="urn:microsoft.com/office/officeart/2005/8/layout/hList1"/>
    <dgm:cxn modelId="{B630360D-031A-4C99-8E10-CA062E990292}" type="presParOf" srcId="{657D19F8-2FC8-40F5-9688-1EBCF3344DF9}" destId="{23FCF03A-470D-4C76-A5CD-56886E6559E1}" srcOrd="0" destOrd="0" presId="urn:microsoft.com/office/officeart/2005/8/layout/hList1"/>
    <dgm:cxn modelId="{B75D3B5A-3D7C-49D8-B9CA-AEC54BFED4DE}" type="presParOf" srcId="{657D19F8-2FC8-40F5-9688-1EBCF3344DF9}" destId="{CF160AA3-6D80-4C5F-B852-F0052A44368E}" srcOrd="1" destOrd="0" presId="urn:microsoft.com/office/officeart/2005/8/layout/hLis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EEDB23-0C4E-43E5-8C2C-6A61C3EE1AA0}">
      <dsp:nvSpPr>
        <dsp:cNvPr id="0" name=""/>
        <dsp:cNvSpPr/>
      </dsp:nvSpPr>
      <dsp:spPr>
        <a:xfrm>
          <a:off x="42" y="6898"/>
          <a:ext cx="4059212" cy="1007681"/>
        </a:xfrm>
        <a:prstGeom prst="rect">
          <a:avLst/>
        </a:prstGeom>
        <a:solidFill>
          <a:srgbClr val="FF6699"/>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en-US" sz="2900" b="1" i="0" kern="1200" baseline="0" dirty="0"/>
            <a:t>Physical Integration</a:t>
          </a:r>
          <a:endParaRPr lang="en-US" sz="2900" b="1" kern="1200" dirty="0"/>
        </a:p>
      </dsp:txBody>
      <dsp:txXfrm>
        <a:off x="42" y="6898"/>
        <a:ext cx="4059212" cy="1007681"/>
      </dsp:txXfrm>
    </dsp:sp>
    <dsp:sp modelId="{10B19655-A76B-44B4-9E31-365591F74A6B}">
      <dsp:nvSpPr>
        <dsp:cNvPr id="0" name=""/>
        <dsp:cNvSpPr/>
      </dsp:nvSpPr>
      <dsp:spPr>
        <a:xfrm>
          <a:off x="42" y="1014579"/>
          <a:ext cx="4059212" cy="19503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US" sz="2900" kern="1200" dirty="0"/>
            <a:t>integration between computing nodes and the physical world</a:t>
          </a:r>
        </a:p>
      </dsp:txBody>
      <dsp:txXfrm>
        <a:off x="42" y="1014579"/>
        <a:ext cx="4059212" cy="1950322"/>
      </dsp:txXfrm>
    </dsp:sp>
    <dsp:sp modelId="{23FCF03A-470D-4C76-A5CD-56886E6559E1}">
      <dsp:nvSpPr>
        <dsp:cNvPr id="0" name=""/>
        <dsp:cNvSpPr/>
      </dsp:nvSpPr>
      <dsp:spPr>
        <a:xfrm>
          <a:off x="4627585" y="0"/>
          <a:ext cx="4059212" cy="1007681"/>
        </a:xfrm>
        <a:prstGeom prst="rect">
          <a:avLst/>
        </a:prstGeom>
        <a:solidFill>
          <a:srgbClr val="FF6699"/>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en-US" sz="2900" b="1" kern="1200" dirty="0"/>
            <a:t>Instantaneous Interoperation</a:t>
          </a:r>
        </a:p>
      </dsp:txBody>
      <dsp:txXfrm>
        <a:off x="4627585" y="0"/>
        <a:ext cx="4059212" cy="1007681"/>
      </dsp:txXfrm>
    </dsp:sp>
    <dsp:sp modelId="{CF160AA3-6D80-4C5F-B852-F0052A44368E}">
      <dsp:nvSpPr>
        <dsp:cNvPr id="0" name=""/>
        <dsp:cNvSpPr/>
      </dsp:nvSpPr>
      <dsp:spPr>
        <a:xfrm>
          <a:off x="4627544" y="1014579"/>
          <a:ext cx="4059212" cy="19503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US" sz="2900" kern="1200" dirty="0"/>
            <a:t>devices interoperate spontaneously in changing environments</a:t>
          </a:r>
        </a:p>
      </dsp:txBody>
      <dsp:txXfrm>
        <a:off x="4627544" y="1014579"/>
        <a:ext cx="4059212" cy="195032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26999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7206" y="4225894"/>
            <a:ext cx="4984853" cy="5072978"/>
          </a:xfrm>
          <a:prstGeom prst="rect">
            <a:avLst/>
          </a:prstGeom>
          <a:noFill/>
          <a:ln w="9525">
            <a:noFill/>
            <a:miter lim="800000"/>
            <a:headEnd/>
            <a:tailEnd/>
          </a:ln>
        </p:spPr>
        <p:txBody>
          <a:bodyPr vert="horz" wrap="square" lIns="86610" tIns="42545" rIns="86610" bIns="42545" numCol="1" anchor="t" anchorCtr="0" compatLnSpc="1">
            <a:prstTxWarp prst="textNoShape">
              <a:avLst/>
            </a:prstTxWarp>
          </a:bodyPr>
          <a:lstStyle/>
          <a:p>
            <a:pPr lvl="0"/>
            <a:r>
              <a:rPr lang="en-US" altLang="zh-TW" noProof="0"/>
              <a:t>Click to edit Master notes styles</a:t>
            </a:r>
          </a:p>
          <a:p>
            <a:pPr lvl="1"/>
            <a:r>
              <a:rPr lang="en-US" altLang="zh-TW" noProof="0"/>
              <a:t>Second Level</a:t>
            </a:r>
          </a:p>
          <a:p>
            <a:pPr lvl="2"/>
            <a:r>
              <a:rPr lang="en-US" altLang="zh-TW" noProof="0"/>
              <a:t>Third Level</a:t>
            </a:r>
          </a:p>
          <a:p>
            <a:pPr lvl="3"/>
            <a:r>
              <a:rPr lang="en-US" altLang="zh-TW" noProof="0"/>
              <a:t>Fourth Level</a:t>
            </a:r>
          </a:p>
          <a:p>
            <a:pPr lvl="4"/>
            <a:r>
              <a:rPr lang="en-US" altLang="zh-TW" noProof="0"/>
              <a:t>Fifth Level</a:t>
            </a:r>
          </a:p>
        </p:txBody>
      </p:sp>
      <p:sp>
        <p:nvSpPr>
          <p:cNvPr id="13315" name="Rectangle 3"/>
          <p:cNvSpPr>
            <a:spLocks noGrp="1" noRot="1" noChangeAspect="1" noChangeArrowheads="1" noTextEdit="1"/>
          </p:cNvSpPr>
          <p:nvPr>
            <p:ph type="sldImg" idx="2"/>
          </p:nvPr>
        </p:nvSpPr>
        <p:spPr bwMode="auto">
          <a:xfrm>
            <a:off x="885825" y="449263"/>
            <a:ext cx="5030788" cy="3484562"/>
          </a:xfrm>
          <a:prstGeom prst="rect">
            <a:avLst/>
          </a:prstGeom>
          <a:noFill/>
          <a:ln w="12700">
            <a:solidFill>
              <a:schemeClr val="tx1"/>
            </a:solidFill>
            <a:miter lim="800000"/>
            <a:headEnd/>
            <a:tailEnd/>
          </a:ln>
        </p:spPr>
      </p:sp>
      <p:sp>
        <p:nvSpPr>
          <p:cNvPr id="59396" name="Rectangle 4"/>
          <p:cNvSpPr>
            <a:spLocks noChangeArrowheads="1"/>
          </p:cNvSpPr>
          <p:nvPr/>
        </p:nvSpPr>
        <p:spPr bwMode="auto">
          <a:xfrm>
            <a:off x="6179454" y="9530084"/>
            <a:ext cx="551372" cy="302018"/>
          </a:xfrm>
          <a:prstGeom prst="rect">
            <a:avLst/>
          </a:prstGeom>
          <a:noFill/>
          <a:ln w="9525">
            <a:noFill/>
            <a:miter lim="800000"/>
            <a:headEnd/>
            <a:tailEnd/>
          </a:ln>
        </p:spPr>
        <p:txBody>
          <a:bodyPr wrap="none" lIns="86610" tIns="42545" rIns="86610" bIns="42545" anchor="ctr">
            <a:spAutoFit/>
          </a:bodyPr>
          <a:lstStyle/>
          <a:p>
            <a:pPr algn="r" defTabSz="875934" eaLnBrk="0" hangingPunct="0"/>
            <a:r>
              <a:rPr lang="en-US" altLang="zh-TW" sz="1400" dirty="0"/>
              <a:t>9-</a:t>
            </a:r>
            <a:fld id="{DA100C8D-E437-4B47-B95A-A6AB1BAB6A39}" type="slidenum">
              <a:rPr lang="en-US" altLang="zh-TW" sz="1400"/>
              <a:pPr algn="r" defTabSz="875934" eaLnBrk="0" hangingPunct="0"/>
              <a:t>‹#›</a:t>
            </a:fld>
            <a:endParaRPr lang="en-US" altLang="zh-TW" sz="1400" dirty="0"/>
          </a:p>
        </p:txBody>
      </p:sp>
      <p:sp>
        <p:nvSpPr>
          <p:cNvPr id="59397" name="Rectangle 5"/>
          <p:cNvSpPr>
            <a:spLocks noChangeArrowheads="1"/>
          </p:cNvSpPr>
          <p:nvPr/>
        </p:nvSpPr>
        <p:spPr bwMode="auto">
          <a:xfrm>
            <a:off x="213273" y="9548387"/>
            <a:ext cx="3705890" cy="271161"/>
          </a:xfrm>
          <a:prstGeom prst="rect">
            <a:avLst/>
          </a:prstGeom>
          <a:noFill/>
          <a:ln w="9525">
            <a:noFill/>
            <a:miter lim="800000"/>
            <a:headEnd/>
            <a:tailEnd/>
          </a:ln>
        </p:spPr>
        <p:txBody>
          <a:bodyPr wrap="none" lIns="86610" tIns="42545" rIns="86610" bIns="42545">
            <a:spAutoFit/>
          </a:bodyPr>
          <a:lstStyle/>
          <a:p>
            <a:pPr defTabSz="875934" eaLnBrk="0" hangingPunct="0">
              <a:defRPr/>
            </a:pPr>
            <a:r>
              <a:rPr lang="en-US" altLang="zh-TW" sz="1200"/>
              <a:t>Chinese University, CSE Dept., Distributed Systems</a:t>
            </a:r>
          </a:p>
        </p:txBody>
      </p:sp>
    </p:spTree>
    <p:extLst>
      <p:ext uri="{BB962C8B-B14F-4D97-AF65-F5344CB8AC3E}">
        <p14:creationId xmlns:p14="http://schemas.microsoft.com/office/powerpoint/2010/main" val="1751206938"/>
      </p:ext>
    </p:extLst>
  </p:cSld>
  <p:clrMap bg1="lt1" tx1="dk1" bg2="lt2" tx2="dk2" accent1="accent1" accent2="accent2" accent3="accent3" accent4="accent4" accent5="accent5" accent6="accent6" hlink="hlink" folHlink="folHlink"/>
  <p:notesStyle>
    <a:lvl1pPr marL="101600" indent="-101600" algn="just" rtl="0" eaLnBrk="0" fontAlgn="base" hangingPunct="0">
      <a:spcBef>
        <a:spcPct val="30000"/>
      </a:spcBef>
      <a:spcAft>
        <a:spcPct val="0"/>
      </a:spcAft>
      <a:buSzPct val="100000"/>
      <a:buChar char="•"/>
      <a:defRPr sz="1200" kern="1200">
        <a:solidFill>
          <a:schemeClr val="tx1"/>
        </a:solidFill>
        <a:latin typeface="Arial" charset="0"/>
        <a:ea typeface="+mn-ea"/>
        <a:cs typeface="+mn-cs"/>
      </a:defRPr>
    </a:lvl1pPr>
    <a:lvl2pPr marL="457200" algn="just" rtl="0" eaLnBrk="0" fontAlgn="base" hangingPunct="0">
      <a:spcBef>
        <a:spcPct val="30000"/>
      </a:spcBef>
      <a:spcAft>
        <a:spcPct val="0"/>
      </a:spcAft>
      <a:defRPr sz="1200" kern="1200">
        <a:solidFill>
          <a:schemeClr val="tx1"/>
        </a:solidFill>
        <a:latin typeface="Arial" charset="0"/>
        <a:ea typeface="+mn-ea"/>
        <a:cs typeface="+mn-cs"/>
      </a:defRPr>
    </a:lvl2pPr>
    <a:lvl3pPr marL="914400" algn="just" rtl="0" eaLnBrk="0" fontAlgn="base" hangingPunct="0">
      <a:spcBef>
        <a:spcPct val="30000"/>
      </a:spcBef>
      <a:spcAft>
        <a:spcPct val="0"/>
      </a:spcAft>
      <a:defRPr sz="1200" kern="1200">
        <a:solidFill>
          <a:schemeClr val="tx1"/>
        </a:solidFill>
        <a:latin typeface="Arial" charset="0"/>
        <a:ea typeface="+mn-ea"/>
        <a:cs typeface="+mn-cs"/>
      </a:defRPr>
    </a:lvl3pPr>
    <a:lvl4pPr marL="1371600" algn="just" rtl="0" eaLnBrk="0" fontAlgn="base" hangingPunct="0">
      <a:spcBef>
        <a:spcPct val="30000"/>
      </a:spcBef>
      <a:spcAft>
        <a:spcPct val="0"/>
      </a:spcAft>
      <a:defRPr sz="1200" kern="1200">
        <a:solidFill>
          <a:schemeClr val="tx1"/>
        </a:solidFill>
        <a:latin typeface="Arial" charset="0"/>
        <a:ea typeface="+mn-ea"/>
        <a:cs typeface="+mn-cs"/>
      </a:defRPr>
    </a:lvl4pPr>
    <a:lvl5pPr marL="1828800" algn="just"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body" idx="1"/>
          </p:nvPr>
        </p:nvSpPr>
        <p:spPr>
          <a:noFill/>
          <a:ln/>
        </p:spPr>
        <p:txBody>
          <a:bodyPr/>
          <a:lstStyle/>
          <a:p>
            <a:pPr marL="114459" indent="-114459"/>
            <a:r>
              <a:rPr lang="en-US" altLang="zh-TW" dirty="0"/>
              <a:t>In this topic, we will present the main topics under mobile and ubiquitous computing technologies, which have come about due to advances in device miniaturization and wireless connectivity.</a:t>
            </a:r>
          </a:p>
          <a:p>
            <a:pPr marL="114459" indent="-114459"/>
            <a:r>
              <a:rPr lang="en-US" altLang="zh-TW" dirty="0"/>
              <a:t>Mobile computing is concerned with exploiting the connectedness of portable devices</a:t>
            </a:r>
          </a:p>
          <a:p>
            <a:pPr marL="114459" indent="-114459"/>
            <a:r>
              <a:rPr lang="en-US" altLang="zh-TW" dirty="0"/>
              <a:t>Ubiquitous computing is about exploiting the increasing integration of computing devices with out everyday physical world</a:t>
            </a:r>
          </a:p>
        </p:txBody>
      </p:sp>
      <p:sp>
        <p:nvSpPr>
          <p:cNvPr id="16386"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099989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pPr>
              <a:defRPr/>
            </a:pPr>
            <a:r>
              <a:rPr lang="en-US" altLang="zh-TW" dirty="0"/>
              <a:t>From the point of view of distributed systems, there is no essential difference between mobile and ubiquitous computing</a:t>
            </a:r>
          </a:p>
          <a:p>
            <a:pPr>
              <a:defRPr/>
            </a:pPr>
            <a:r>
              <a:rPr lang="en-US" altLang="zh-TW" dirty="0"/>
              <a:t>We give a model of what we shall call volatile systems that encompasses the essential distributed systems features among the field of mobile and ubiquitous computing</a:t>
            </a:r>
          </a:p>
          <a:p>
            <a:pPr>
              <a:defRPr/>
            </a:pPr>
            <a:r>
              <a:rPr lang="en-US" altLang="zh-TW" dirty="0"/>
              <a:t>Volatile systems: certain changes are common rather than exceptional</a:t>
            </a:r>
          </a:p>
          <a:p>
            <a:pPr marL="270377">
              <a:buFont typeface="Courier New" pitchFamily="49" charset="0"/>
              <a:buChar char="o"/>
              <a:defRPr/>
            </a:pPr>
            <a:r>
              <a:rPr lang="en-US" altLang="zh-TW" dirty="0"/>
              <a:t>The set of users, hardware, and software in mobile and ubiquitous systems is highly dynamic and changes unpredictably</a:t>
            </a:r>
          </a:p>
          <a:p>
            <a:pPr>
              <a:defRPr/>
            </a:pPr>
            <a:r>
              <a:rPr lang="en-US" altLang="zh-TW" dirty="0"/>
              <a:t>Volatile systems encompasses the essential distributed systems features among the field of mobile and ubiquitous computing</a:t>
            </a:r>
          </a:p>
          <a:p>
            <a:pPr>
              <a:defRPr/>
            </a:pPr>
            <a:r>
              <a:rPr lang="en-US" altLang="zh-TW" dirty="0"/>
              <a:t>Relevant forms of volatility include:</a:t>
            </a:r>
          </a:p>
          <a:p>
            <a:pPr marL="270377" lvl="1" indent="-171689">
              <a:buFont typeface="Courier New" pitchFamily="49" charset="0"/>
              <a:buChar char="o"/>
              <a:defRPr/>
            </a:pPr>
            <a:r>
              <a:rPr lang="en-US" altLang="zh-TW" dirty="0"/>
              <a:t>Failures of devices and communication links</a:t>
            </a:r>
          </a:p>
          <a:p>
            <a:pPr marL="270377" lvl="1" indent="-171689">
              <a:buFont typeface="Courier New" pitchFamily="49" charset="0"/>
              <a:buChar char="o"/>
              <a:defRPr/>
            </a:pPr>
            <a:r>
              <a:rPr lang="en-US" altLang="zh-TW" dirty="0"/>
              <a:t>Changes in the characteristics of communication such as bandwidth</a:t>
            </a:r>
          </a:p>
          <a:p>
            <a:pPr marL="270377" lvl="1" indent="-171689">
              <a:buFont typeface="Courier New" pitchFamily="49" charset="0"/>
              <a:buChar char="o"/>
              <a:defRPr/>
            </a:pPr>
            <a:r>
              <a:rPr lang="en-US" altLang="zh-TW" dirty="0"/>
              <a:t>The creation and destruction of association - logical communication relationships - between software components resident on the devices</a:t>
            </a:r>
            <a:endParaRPr lang="en-GB" dirty="0"/>
          </a:p>
          <a:p>
            <a:pPr>
              <a:defRPr/>
            </a:pPr>
            <a:endParaRPr lang="en-GB" dirty="0"/>
          </a:p>
        </p:txBody>
      </p:sp>
    </p:spTree>
    <p:extLst>
      <p:ext uri="{BB962C8B-B14F-4D97-AF65-F5344CB8AC3E}">
        <p14:creationId xmlns:p14="http://schemas.microsoft.com/office/powerpoint/2010/main" val="3537020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p:spPr>
        <p:txBody>
          <a:bodyPr/>
          <a:lstStyle/>
          <a:p>
            <a:r>
              <a:rPr lang="en-US" altLang="zh-TW"/>
              <a:t>Mobility takes place between physical spaces; ubiquitous computing is embedded in physical spaces</a:t>
            </a:r>
          </a:p>
          <a:p>
            <a:r>
              <a:rPr lang="en-US" altLang="zh-TW"/>
              <a:t>A smart space is any physical place with embedded services – that is, services provided only or principally within that physical space. </a:t>
            </a:r>
          </a:p>
          <a:p>
            <a:r>
              <a:rPr lang="en-US" altLang="zh-TW"/>
              <a:t>It is possible to introduce computing devices into the wild, where no infrastructure exists, to perform an application such as environmental monitoring.</a:t>
            </a:r>
          </a:p>
          <a:p>
            <a:r>
              <a:rPr lang="en-US" altLang="zh-TW"/>
              <a:t>Or they may exist in a computationally enhanced part of the built or vehicular environment such as a room, building, town square or train carriage. </a:t>
            </a:r>
          </a:p>
          <a:p>
            <a:endParaRPr lang="en-US"/>
          </a:p>
        </p:txBody>
      </p:sp>
    </p:spTree>
    <p:extLst>
      <p:ext uri="{BB962C8B-B14F-4D97-AF65-F5344CB8AC3E}">
        <p14:creationId xmlns:p14="http://schemas.microsoft.com/office/powerpoint/2010/main" val="2980062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a:ln/>
        </p:spPr>
      </p:sp>
      <p:sp>
        <p:nvSpPr>
          <p:cNvPr id="57346" name="Notes Placeholder 2"/>
          <p:cNvSpPr>
            <a:spLocks noGrp="1"/>
          </p:cNvSpPr>
          <p:nvPr>
            <p:ph type="body" idx="1"/>
          </p:nvPr>
        </p:nvSpPr>
        <p:spPr>
          <a:noFill/>
          <a:ln/>
        </p:spPr>
        <p:txBody>
          <a:bodyPr/>
          <a:lstStyle/>
          <a:p>
            <a:r>
              <a:rPr lang="en-US" altLang="zh-TW"/>
              <a:t>There are several types of movements or “appearance and disappearance” that can occur in smart spaces. </a:t>
            </a:r>
          </a:p>
          <a:p>
            <a:r>
              <a:rPr lang="en-US" altLang="zh-TW"/>
              <a:t>First, there is physical mobility. Smart spaces act as environments for devices that visit and leave them. Users bring in and depart with devices they carry or wear; robotic devices may even move themselves into and out of the space.</a:t>
            </a:r>
          </a:p>
          <a:p>
            <a:r>
              <a:rPr lang="en-US" altLang="zh-TW"/>
              <a:t>Second, there is logical mobility. A mobile process or agent  may move into or out of a smart space, or to or from a user’s personal device. Also, a device’s physical movement may cause the logical movement of the components within it. </a:t>
            </a:r>
          </a:p>
          <a:p>
            <a:endParaRPr lang="en-GB"/>
          </a:p>
          <a:p>
            <a:endParaRPr lang="en-US"/>
          </a:p>
        </p:txBody>
      </p:sp>
    </p:spTree>
    <p:extLst>
      <p:ext uri="{BB962C8B-B14F-4D97-AF65-F5344CB8AC3E}">
        <p14:creationId xmlns:p14="http://schemas.microsoft.com/office/powerpoint/2010/main" val="775320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p:spPr>
        <p:txBody>
          <a:bodyPr/>
          <a:lstStyle/>
          <a:p>
            <a:r>
              <a:rPr lang="en-US" altLang="zh-TW"/>
              <a:t>A class of mobile and ubiquitous device is limited in its physical world: sensors such as light detectors, and/or actuators such as a programmable means of movements.</a:t>
            </a:r>
          </a:p>
          <a:p>
            <a:r>
              <a:rPr lang="en-US" altLang="zh-TW"/>
              <a:t>The smaller and lighter the device needs to be, the lower will be its battery capability.</a:t>
            </a:r>
          </a:p>
          <a:p>
            <a:r>
              <a:rPr lang="en-US" altLang="zh-TW"/>
              <a:t>Mobile and ubiquitous devices have limited computational resources in terms of processor speed, storage capability and network bandwidth.</a:t>
            </a:r>
          </a:p>
          <a:p>
            <a:r>
              <a:rPr lang="en-US" altLang="zh-TW"/>
              <a:t>Sensors are devices that measure physical parameters and supply their values to software.</a:t>
            </a:r>
          </a:p>
          <a:p>
            <a:r>
              <a:rPr lang="en-US" altLang="zh-TW"/>
              <a:t>Actuators are software-controllable devices that affect the physical world.</a:t>
            </a:r>
          </a:p>
        </p:txBody>
      </p:sp>
    </p:spTree>
    <p:extLst>
      <p:ext uri="{BB962C8B-B14F-4D97-AF65-F5344CB8AC3E}">
        <p14:creationId xmlns:p14="http://schemas.microsoft.com/office/powerpoint/2010/main" val="762215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p:spPr>
        <p:txBody>
          <a:bodyPr/>
          <a:lstStyle/>
          <a:p>
            <a:r>
              <a:rPr lang="en-US" altLang="zh-TW"/>
              <a:t>Motes (www.xbow.com) are devices intended for autonomous operation in applications such as environment sensing.</a:t>
            </a:r>
          </a:p>
          <a:p>
            <a:endParaRPr lang="en-US"/>
          </a:p>
        </p:txBody>
      </p:sp>
    </p:spTree>
    <p:extLst>
      <p:ext uri="{BB962C8B-B14F-4D97-AF65-F5344CB8AC3E}">
        <p14:creationId xmlns:p14="http://schemas.microsoft.com/office/powerpoint/2010/main" val="4165996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p:spPr>
        <p:txBody>
          <a:bodyPr/>
          <a:lstStyle/>
          <a:p>
            <a:r>
              <a:rPr lang="en-US" altLang="zh-TW"/>
              <a:t>A feature phone is a mobile phone which at the time of manufacture is not considered to be a smartphone, but nevertheless has additional functions over and above standard mobile services. </a:t>
            </a:r>
          </a:p>
          <a:p>
            <a:r>
              <a:rPr lang="en-US" altLang="zh-TW"/>
              <a:t>Feature phones is the term generally used to describe low-end devices, while smartphone is used to describe high-end devices, though there is no official definition to distinguish the two categories</a:t>
            </a:r>
          </a:p>
          <a:p>
            <a:r>
              <a:rPr lang="en-US" altLang="zh-TW"/>
              <a:t>Smart phones often contain</a:t>
            </a:r>
          </a:p>
          <a:p>
            <a:pPr marL="270252" lvl="1" indent="-171689">
              <a:buFont typeface="Courier New" pitchFamily="49" charset="0"/>
              <a:buChar char="o"/>
            </a:pPr>
            <a:r>
              <a:rPr lang="en-US" altLang="zh-TW"/>
              <a:t>high-resolution touchscreens</a:t>
            </a:r>
          </a:p>
          <a:p>
            <a:pPr marL="270252" lvl="1" indent="-171689">
              <a:buFont typeface="Courier New" pitchFamily="49" charset="0"/>
              <a:buChar char="o"/>
            </a:pPr>
            <a:r>
              <a:rPr lang="en-US" altLang="zh-TW"/>
              <a:t>Web browsers</a:t>
            </a:r>
          </a:p>
          <a:p>
            <a:pPr marL="270252" lvl="1" indent="-171689">
              <a:buFont typeface="Courier New" pitchFamily="49" charset="0"/>
              <a:buChar char="o"/>
            </a:pPr>
            <a:r>
              <a:rPr lang="en-US" altLang="zh-TW"/>
              <a:t>high-speed data access via Wi-Fi and mobile broadband</a:t>
            </a:r>
          </a:p>
          <a:p>
            <a:pPr marL="270252" lvl="1" indent="-171689">
              <a:buFont typeface="Courier New" pitchFamily="49" charset="0"/>
              <a:buChar char="o"/>
            </a:pPr>
            <a:r>
              <a:rPr lang="en-US" altLang="zh-TW"/>
              <a:t>Sensing devices, such as cameras, GPS navigation units</a:t>
            </a:r>
          </a:p>
        </p:txBody>
      </p:sp>
    </p:spTree>
    <p:extLst>
      <p:ext uri="{BB962C8B-B14F-4D97-AF65-F5344CB8AC3E}">
        <p14:creationId xmlns:p14="http://schemas.microsoft.com/office/powerpoint/2010/main" val="4142990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ChangeArrowheads="1" noTextEdit="1"/>
          </p:cNvSpPr>
          <p:nvPr>
            <p:ph type="sldImg"/>
          </p:nvPr>
        </p:nvSpPr>
        <p:spPr>
          <a:ln/>
        </p:spPr>
      </p:sp>
      <p:sp>
        <p:nvSpPr>
          <p:cNvPr id="65538" name="Rectangle 3"/>
          <p:cNvSpPr>
            <a:spLocks noGrp="1" noChangeArrowheads="1"/>
          </p:cNvSpPr>
          <p:nvPr>
            <p:ph type="body" idx="1"/>
          </p:nvPr>
        </p:nvSpPr>
        <p:spPr>
          <a:noFill/>
          <a:ln/>
        </p:spPr>
        <p:txBody>
          <a:bodyPr/>
          <a:lstStyle/>
          <a:p>
            <a:r>
              <a:rPr lang="en-US" altLang="zh-TW" dirty="0"/>
              <a:t>Wireless connection technologies (e.g. </a:t>
            </a:r>
            <a:r>
              <a:rPr lang="en-US" altLang="zh-TW" dirty="0" err="1"/>
              <a:t>bluetooth</a:t>
            </a:r>
            <a:r>
              <a:rPr lang="en-US" altLang="zh-TW" dirty="0"/>
              <a:t>, </a:t>
            </a:r>
            <a:r>
              <a:rPr lang="en-US" altLang="zh-TW" dirty="0" err="1"/>
              <a:t>WiFi</a:t>
            </a:r>
            <a:r>
              <a:rPr lang="en-US" altLang="zh-TW" dirty="0"/>
              <a:t>, 3G, 4G, 5G, etc.) vary in their nominal bandwidth and latency, and communication costs.</a:t>
            </a:r>
          </a:p>
          <a:p>
            <a:r>
              <a:rPr lang="en-US" altLang="zh-TW" dirty="0"/>
              <a:t>Volatility of connectivity is the variability at runtime of the state of connection or disconnection between devices, and the </a:t>
            </a:r>
            <a:r>
              <a:rPr lang="en-US" altLang="zh-TW" dirty="0" err="1"/>
              <a:t>QoS</a:t>
            </a:r>
            <a:r>
              <a:rPr lang="en-US" altLang="zh-TW" dirty="0"/>
              <a:t> between them.</a:t>
            </a:r>
          </a:p>
          <a:p>
            <a:r>
              <a:rPr lang="en-US" altLang="zh-TW" dirty="0"/>
              <a:t>Wireless disconnections are far more likely than wired disconnections. Mobile devices may exceed their operating distance from other devices or encounter radio occlusions between them, e.g. from buildings.</a:t>
            </a:r>
          </a:p>
        </p:txBody>
      </p:sp>
    </p:spTree>
    <p:extLst>
      <p:ext uri="{BB962C8B-B14F-4D97-AF65-F5344CB8AC3E}">
        <p14:creationId xmlns:p14="http://schemas.microsoft.com/office/powerpoint/2010/main" val="1082952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ln/>
        </p:spPr>
      </p:sp>
      <p:sp>
        <p:nvSpPr>
          <p:cNvPr id="67586" name="Rectangle 3"/>
          <p:cNvSpPr>
            <a:spLocks noGrp="1" noChangeArrowheads="1"/>
          </p:cNvSpPr>
          <p:nvPr>
            <p:ph type="body" idx="1"/>
          </p:nvPr>
        </p:nvSpPr>
        <p:spPr>
          <a:noFill/>
          <a:ln/>
        </p:spPr>
        <p:txBody>
          <a:bodyPr/>
          <a:lstStyle/>
          <a:p>
            <a:r>
              <a:rPr lang="en-US" altLang="zh-TW"/>
              <a:t>We use the term association for logical relationship formed when at least one of a given pair of components communicates with the other over some well-defined period of time.</a:t>
            </a:r>
          </a:p>
          <a:p>
            <a:r>
              <a:rPr lang="en-US" altLang="zh-TW"/>
              <a:t>Note that association is distinct from connectivity: two components (e.g. an e-mail client on a laptop and an e-mail server) may be currently disconnected while they remain associated.</a:t>
            </a:r>
          </a:p>
          <a:p>
            <a:r>
              <a:rPr lang="en-US" altLang="zh-TW"/>
              <a:t>Interoperation for their interactions during their association. </a:t>
            </a:r>
            <a:endParaRPr lang="en-GB"/>
          </a:p>
        </p:txBody>
      </p:sp>
    </p:spTree>
    <p:extLst>
      <p:ext uri="{BB962C8B-B14F-4D97-AF65-F5344CB8AC3E}">
        <p14:creationId xmlns:p14="http://schemas.microsoft.com/office/powerpoint/2010/main" val="2942244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a:ln/>
        </p:spPr>
      </p:sp>
      <p:sp>
        <p:nvSpPr>
          <p:cNvPr id="69634" name="Notes Placeholder 2"/>
          <p:cNvSpPr>
            <a:spLocks noGrp="1"/>
          </p:cNvSpPr>
          <p:nvPr>
            <p:ph type="body" idx="1"/>
          </p:nvPr>
        </p:nvSpPr>
        <p:spPr>
          <a:noFill/>
          <a:ln/>
        </p:spPr>
        <p:txBody>
          <a:bodyPr/>
          <a:lstStyle/>
          <a:p>
            <a:r>
              <a:rPr lang="en-US" altLang="zh-TW"/>
              <a:t>The above figure shows examples of three types of spontaneous association (on the right), as compared with the pre-configured associations (on the left).</a:t>
            </a:r>
          </a:p>
          <a:p>
            <a:r>
              <a:rPr lang="en-US" altLang="zh-TW"/>
              <a:t>Pre-configured associations are service-driven: that is, clients have a long-term need to use a specific service, and so they are pre-configured to be associated with it.</a:t>
            </a:r>
          </a:p>
          <a:p>
            <a:r>
              <a:rPr lang="en-US" altLang="zh-TW"/>
              <a:t>On the right-hand side of the figure are types of association that vary routinely, driven by a human operator, by the need for specific data, or by changing physical circumstances.</a:t>
            </a:r>
          </a:p>
          <a:p>
            <a:endParaRPr lang="en-US"/>
          </a:p>
        </p:txBody>
      </p:sp>
    </p:spTree>
    <p:extLst>
      <p:ext uri="{BB962C8B-B14F-4D97-AF65-F5344CB8AC3E}">
        <p14:creationId xmlns:p14="http://schemas.microsoft.com/office/powerpoint/2010/main" val="2663459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ln/>
        </p:spPr>
      </p:sp>
      <p:sp>
        <p:nvSpPr>
          <p:cNvPr id="71682" name="Rectangle 3"/>
          <p:cNvSpPr>
            <a:spLocks noGrp="1" noChangeArrowheads="1"/>
          </p:cNvSpPr>
          <p:nvPr>
            <p:ph type="body" idx="1"/>
          </p:nvPr>
        </p:nvSpPr>
        <p:spPr>
          <a:noFill/>
          <a:ln/>
        </p:spPr>
        <p:txBody>
          <a:bodyPr/>
          <a:lstStyle/>
          <a:p>
            <a:r>
              <a:rPr lang="en-US" altLang="zh-TW" dirty="0"/>
              <a:t>Services are an important counterpart to technology. They are crucial for the benefit and value of an application.</a:t>
            </a:r>
          </a:p>
          <a:p>
            <a:r>
              <a:rPr lang="en-US" altLang="zh-TW" dirty="0"/>
              <a:t>Pervasive computing devices like PDAs, smart phones, or set-top boxes function as the delivery point of services offerings. With new devices and applications new kinds of services arise, helping us to increase the value for the user. </a:t>
            </a:r>
          </a:p>
          <a:p>
            <a:pPr marL="0" indent="0">
              <a:buNone/>
            </a:pPr>
            <a:endParaRPr lang="en-US" altLang="zh-TW" dirty="0"/>
          </a:p>
          <a:p>
            <a:endParaRPr lang="en-US" altLang="zh-TW" dirty="0"/>
          </a:p>
        </p:txBody>
      </p:sp>
    </p:spTree>
    <p:extLst>
      <p:ext uri="{BB962C8B-B14F-4D97-AF65-F5344CB8AC3E}">
        <p14:creationId xmlns:p14="http://schemas.microsoft.com/office/powerpoint/2010/main" val="16224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r>
              <a:rPr lang="en-US" altLang="zh-TW" dirty="0"/>
              <a:t>Mobile computing arose as a paradigm in which users could carry their personal computers and retain some connectivity to other machines.</a:t>
            </a:r>
          </a:p>
          <a:p>
            <a:r>
              <a:rPr lang="en-US" altLang="zh-TW" dirty="0"/>
              <a:t>Broadly speaking, mobile computing is concerned with exploiting the connectedness of devices that move around in the everyday physical world. </a:t>
            </a:r>
          </a:p>
          <a:p>
            <a:r>
              <a:rPr lang="en-US" altLang="zh-TW" dirty="0"/>
              <a:t>Ubiquitous computing sometimes also known as “pervasive computing”, which means “to be found everywhere”.</a:t>
            </a:r>
          </a:p>
          <a:p>
            <a:r>
              <a:rPr lang="en-US" altLang="zh-TW" dirty="0"/>
              <a:t>Ubiquitous computing is about exploiting the increasing integration of computing devices with our everyday physical world. </a:t>
            </a:r>
            <a:endParaRPr lang="en-GB" dirty="0"/>
          </a:p>
          <a:p>
            <a:endParaRPr lang="en-US" dirty="0"/>
          </a:p>
        </p:txBody>
      </p:sp>
    </p:spTree>
    <p:extLst>
      <p:ext uri="{BB962C8B-B14F-4D97-AF65-F5344CB8AC3E}">
        <p14:creationId xmlns:p14="http://schemas.microsoft.com/office/powerpoint/2010/main" val="3283155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a:ln/>
        </p:spPr>
      </p:sp>
      <p:sp>
        <p:nvSpPr>
          <p:cNvPr id="74754" name="Rectangle 3"/>
          <p:cNvSpPr>
            <a:spLocks noGrp="1" noChangeArrowheads="1"/>
          </p:cNvSpPr>
          <p:nvPr>
            <p:ph type="body" idx="1"/>
          </p:nvPr>
        </p:nvSpPr>
        <p:spPr>
          <a:noFill/>
          <a:ln/>
        </p:spPr>
        <p:txBody>
          <a:bodyPr/>
          <a:lstStyle/>
          <a:p>
            <a:pPr marL="0" indent="0">
              <a:buNone/>
            </a:pPr>
            <a:endParaRPr lang="en-US" altLang="zh-TW" dirty="0"/>
          </a:p>
        </p:txBody>
      </p:sp>
    </p:spTree>
    <p:extLst>
      <p:ext uri="{BB962C8B-B14F-4D97-AF65-F5344CB8AC3E}">
        <p14:creationId xmlns:p14="http://schemas.microsoft.com/office/powerpoint/2010/main" val="19099936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ChangeArrowheads="1" noTextEdit="1"/>
          </p:cNvSpPr>
          <p:nvPr>
            <p:ph type="sldImg"/>
          </p:nvPr>
        </p:nvSpPr>
        <p:spPr>
          <a:ln/>
        </p:spPr>
      </p:sp>
      <p:sp>
        <p:nvSpPr>
          <p:cNvPr id="77826" name="Rectangle 3"/>
          <p:cNvSpPr>
            <a:spLocks noGrp="1" noChangeArrowheads="1"/>
          </p:cNvSpPr>
          <p:nvPr>
            <p:ph type="body" idx="1"/>
          </p:nvPr>
        </p:nvSpPr>
        <p:spPr>
          <a:noFill/>
          <a:ln/>
        </p:spPr>
        <p:txBody>
          <a:bodyPr/>
          <a:lstStyle/>
          <a:p>
            <a:pPr>
              <a:buFontTx/>
              <a:buNone/>
            </a:pPr>
            <a:endParaRPr lang="en-US" altLang="zh-TW" b="1" dirty="0"/>
          </a:p>
        </p:txBody>
      </p:sp>
    </p:spTree>
    <p:extLst>
      <p:ext uri="{BB962C8B-B14F-4D97-AF65-F5344CB8AC3E}">
        <p14:creationId xmlns:p14="http://schemas.microsoft.com/office/powerpoint/2010/main" val="326450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endParaRPr lang="en-US" altLang="zh-TW" dirty="0"/>
          </a:p>
        </p:txBody>
      </p:sp>
    </p:spTree>
    <p:extLst>
      <p:ext uri="{BB962C8B-B14F-4D97-AF65-F5344CB8AC3E}">
        <p14:creationId xmlns:p14="http://schemas.microsoft.com/office/powerpoint/2010/main" val="38708168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endParaRPr lang="en-US" altLang="zh-TW" dirty="0"/>
          </a:p>
        </p:txBody>
      </p:sp>
    </p:spTree>
    <p:extLst>
      <p:ext uri="{BB962C8B-B14F-4D97-AF65-F5344CB8AC3E}">
        <p14:creationId xmlns:p14="http://schemas.microsoft.com/office/powerpoint/2010/main" val="38708168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ln/>
        </p:spPr>
      </p:sp>
      <p:sp>
        <p:nvSpPr>
          <p:cNvPr id="83970" name="Rectangle 3"/>
          <p:cNvSpPr>
            <a:spLocks noGrp="1" noChangeArrowheads="1"/>
          </p:cNvSpPr>
          <p:nvPr>
            <p:ph type="body" idx="1"/>
          </p:nvPr>
        </p:nvSpPr>
        <p:spPr>
          <a:noFill/>
          <a:ln/>
        </p:spPr>
        <p:txBody>
          <a:bodyPr/>
          <a:lstStyle/>
          <a:p>
            <a:r>
              <a:rPr lang="en-US" altLang="zh-TW"/>
              <a:t>Volatile components need to interoperate preferably without user intervention.</a:t>
            </a:r>
          </a:p>
          <a:p>
            <a:r>
              <a:rPr lang="en-US" altLang="zh-TW"/>
              <a:t>In other words, a devices that appears in a smart space needs to be able to bootstrap itself on the location network to enable communication with other devices, and associate appropriately in the smart space:</a:t>
            </a:r>
          </a:p>
          <a:p>
            <a:r>
              <a:rPr lang="en-US" altLang="zh-TW"/>
              <a:t>Network bootstrapping. Typically, communication takes place over a local network. The device must first acquire an address on the local network(or register a pre-existing address such as a mobile IP address); it may also acquire or register a name.</a:t>
            </a:r>
          </a:p>
          <a:p>
            <a:r>
              <a:rPr lang="en-US" altLang="zh-TW"/>
              <a:t>Association. Components on the device either associate to services in the smart space or provide services to components elsewhere in the smart space, or both.</a:t>
            </a:r>
          </a:p>
          <a:p>
            <a:endParaRPr lang="en-GB"/>
          </a:p>
          <a:p>
            <a:endParaRPr lang="en-GB"/>
          </a:p>
        </p:txBody>
      </p:sp>
    </p:spTree>
    <p:extLst>
      <p:ext uri="{BB962C8B-B14F-4D97-AF65-F5344CB8AC3E}">
        <p14:creationId xmlns:p14="http://schemas.microsoft.com/office/powerpoint/2010/main" val="3123109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a:ln/>
        </p:spPr>
      </p:sp>
      <p:sp>
        <p:nvSpPr>
          <p:cNvPr id="86018" name="Notes Placeholder 2"/>
          <p:cNvSpPr>
            <a:spLocks noGrp="1"/>
          </p:cNvSpPr>
          <p:nvPr>
            <p:ph type="body" idx="1"/>
          </p:nvPr>
        </p:nvSpPr>
        <p:spPr>
          <a:noFill/>
          <a:ln/>
        </p:spPr>
        <p:txBody>
          <a:bodyPr/>
          <a:lstStyle/>
          <a:p>
            <a:r>
              <a:rPr lang="en-US" altLang="zh-TW"/>
              <a:t>Once a device can communication in a smart space, it faces the association problem: how to associate appropriately within it.</a:t>
            </a:r>
          </a:p>
          <a:p>
            <a:r>
              <a:rPr lang="en-US" altLang="zh-TW"/>
              <a:t>Solutions to the association problem must address two main aspects:</a:t>
            </a:r>
          </a:p>
          <a:p>
            <a:pPr marL="270252" lvl="1" indent="-171689">
              <a:buFont typeface="Courier New" pitchFamily="49" charset="0"/>
              <a:buChar char="o"/>
            </a:pPr>
            <a:r>
              <a:rPr lang="en-US" altLang="zh-TW"/>
              <a:t>Scale - tens or even hundreds of devices per cubic meter within the smart space, how can the choice be made efficiently?</a:t>
            </a:r>
          </a:p>
          <a:p>
            <a:pPr marL="270252" lvl="1" indent="-171689">
              <a:buFont typeface="Courier New" pitchFamily="49" charset="0"/>
              <a:buChar char="o"/>
            </a:pPr>
            <a:r>
              <a:rPr lang="en-US" altLang="zh-TW"/>
              <a:t>Scope - how can we constrain the scope when solving that problem?</a:t>
            </a:r>
          </a:p>
          <a:p>
            <a:r>
              <a:rPr lang="en-US" altLang="zh-TW"/>
              <a:t>The boundary principle is that smart spaces need to have system boundaries that correspond accurately as they are normally defined territorially and administratively.</a:t>
            </a:r>
          </a:p>
        </p:txBody>
      </p:sp>
    </p:spTree>
    <p:extLst>
      <p:ext uri="{BB962C8B-B14F-4D97-AF65-F5344CB8AC3E}">
        <p14:creationId xmlns:p14="http://schemas.microsoft.com/office/powerpoint/2010/main" val="4166161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a:ln/>
        </p:spPr>
      </p:sp>
      <p:sp>
        <p:nvSpPr>
          <p:cNvPr id="88066" name="Notes Placeholder 2"/>
          <p:cNvSpPr>
            <a:spLocks noGrp="1"/>
          </p:cNvSpPr>
          <p:nvPr>
            <p:ph type="body" idx="1"/>
          </p:nvPr>
        </p:nvSpPr>
        <p:spPr>
          <a:noFill/>
          <a:ln/>
        </p:spPr>
        <p:txBody>
          <a:bodyPr/>
          <a:lstStyle/>
          <a:p>
            <a:r>
              <a:rPr lang="en-US" altLang="zh-TW"/>
              <a:t>One attempt at a solution to the association problem is to use a discovery service.</a:t>
            </a:r>
          </a:p>
          <a:p>
            <a:r>
              <a:rPr lang="en-US" altLang="zh-TW"/>
              <a:t>Clients find out about the services provided in a smart space using a discovery service. </a:t>
            </a:r>
          </a:p>
          <a:p>
            <a:r>
              <a:rPr lang="en-US" altLang="zh-TW"/>
              <a:t>A discovery service is a directory service in which services in a smart space are registered and looked up by their attributes.</a:t>
            </a:r>
          </a:p>
          <a:p>
            <a:r>
              <a:rPr lang="en-US" altLang="zh-TW"/>
              <a:t>It takes account of volatile system properties.</a:t>
            </a:r>
          </a:p>
          <a:p>
            <a:r>
              <a:rPr lang="en-US" altLang="zh-TW"/>
              <a:t>First, the directory data required by a particular client is determined at run time. The directory data is dynamically determined as a function of the client’s context – the particular smart space where the queries take place </a:t>
            </a:r>
          </a:p>
          <a:p>
            <a:r>
              <a:rPr lang="en-US" altLang="zh-TW"/>
              <a:t>Second, there may be no infrastructure in the smart space to host a directory server.</a:t>
            </a:r>
          </a:p>
          <a:p>
            <a:r>
              <a:rPr lang="en-US" altLang="zh-TW"/>
              <a:t>Third, services registered in the directory may spontaneously disappear.</a:t>
            </a:r>
          </a:p>
          <a:p>
            <a:r>
              <a:rPr lang="en-US" altLang="zh-TW"/>
              <a:t>Fourth, the protocol used for accessing the directory need to be sensitive to the energy and bandwidth they consume.</a:t>
            </a:r>
            <a:endParaRPr lang="en-GB"/>
          </a:p>
        </p:txBody>
      </p:sp>
    </p:spTree>
    <p:extLst>
      <p:ext uri="{BB962C8B-B14F-4D97-AF65-F5344CB8AC3E}">
        <p14:creationId xmlns:p14="http://schemas.microsoft.com/office/powerpoint/2010/main" val="2591618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a:ln/>
        </p:spPr>
      </p:sp>
      <p:sp>
        <p:nvSpPr>
          <p:cNvPr id="90114" name="Notes Placeholder 2"/>
          <p:cNvSpPr>
            <a:spLocks noGrp="1"/>
          </p:cNvSpPr>
          <p:nvPr>
            <p:ph type="body" idx="1"/>
          </p:nvPr>
        </p:nvSpPr>
        <p:spPr>
          <a:noFill/>
          <a:ln/>
        </p:spPr>
        <p:txBody>
          <a:bodyPr/>
          <a:lstStyle/>
          <a:p>
            <a:r>
              <a:rPr lang="en-US"/>
              <a:t>In the discovery process, a client searches a service by specifying a service name and attributes. This approach has much lower administrative overhead than traditional network service access, which requires prior knowledge of a service’s existence and manual inputs such as computer name</a:t>
            </a:r>
          </a:p>
          <a:p>
            <a:r>
              <a:rPr lang="en-US"/>
              <a:t>In addition to template-based naming, several protocols offer a predefined set of common attributes and frequently used service names. This eliminates ambiguity regarding names and attributes when clients, services, and directories interact.</a:t>
            </a:r>
          </a:p>
          <a:p>
            <a:endParaRPr lang="en-US"/>
          </a:p>
          <a:p>
            <a:endParaRPr lang="en-US"/>
          </a:p>
        </p:txBody>
      </p:sp>
    </p:spTree>
    <p:extLst>
      <p:ext uri="{BB962C8B-B14F-4D97-AF65-F5344CB8AC3E}">
        <p14:creationId xmlns:p14="http://schemas.microsoft.com/office/powerpoint/2010/main" val="5550227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a:ln/>
        </p:spPr>
      </p:sp>
      <p:sp>
        <p:nvSpPr>
          <p:cNvPr id="92162" name="Notes Placeholder 2"/>
          <p:cNvSpPr>
            <a:spLocks noGrp="1"/>
          </p:cNvSpPr>
          <p:nvPr>
            <p:ph type="body" idx="1"/>
          </p:nvPr>
        </p:nvSpPr>
        <p:spPr>
          <a:noFill/>
          <a:ln/>
        </p:spPr>
        <p:txBody>
          <a:bodyPr/>
          <a:lstStyle/>
          <a:p>
            <a:r>
              <a:rPr lang="en-US" i="1"/>
              <a:t>Unicast </a:t>
            </a:r>
            <a:r>
              <a:rPr lang="en-US"/>
              <a:t>is the most efficient initial communication method among clients, services, and directories because it involves only related parties. Its drawback is a requirement to configure network addresses with prior knowledge</a:t>
            </a:r>
          </a:p>
          <a:p>
            <a:r>
              <a:rPr lang="en-US"/>
              <a:t>User Datagram Protocol </a:t>
            </a:r>
            <a:r>
              <a:rPr lang="en-US" i="1"/>
              <a:t>multicast</a:t>
            </a:r>
            <a:r>
              <a:rPr lang="en-US"/>
              <a:t>. After clients, services, and directories receive a few UDP multicast messages, they determine unicast addresses dynamically and switch communications to unicast.</a:t>
            </a:r>
          </a:p>
          <a:p>
            <a:r>
              <a:rPr lang="en-US"/>
              <a:t>Broadcast has the same advantage as multicast, but it is usually limited within a single hop of wired or wireless networks.</a:t>
            </a:r>
          </a:p>
        </p:txBody>
      </p:sp>
    </p:spTree>
    <p:extLst>
      <p:ext uri="{BB962C8B-B14F-4D97-AF65-F5344CB8AC3E}">
        <p14:creationId xmlns:p14="http://schemas.microsoft.com/office/powerpoint/2010/main" val="34171445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a:ln/>
        </p:spPr>
      </p:sp>
      <p:sp>
        <p:nvSpPr>
          <p:cNvPr id="94210" name="Notes Placeholder 2"/>
          <p:cNvSpPr>
            <a:spLocks noGrp="1"/>
          </p:cNvSpPr>
          <p:nvPr>
            <p:ph type="body" idx="1"/>
          </p:nvPr>
        </p:nvSpPr>
        <p:spPr>
          <a:noFill/>
          <a:ln/>
        </p:spPr>
        <p:txBody>
          <a:bodyPr/>
          <a:lstStyle/>
          <a:p>
            <a:r>
              <a:rPr lang="en-US"/>
              <a:t>Clients, services, and directories have two basic options for exchanging discovery and registration information. Many protocols support both approaches. </a:t>
            </a:r>
          </a:p>
          <a:p>
            <a:r>
              <a:rPr lang="en-US"/>
              <a:t>In the announcement-based approach, interested parties listen on a channel. When a service announces its availability and information, all parties hear the information. So in this approach, a client might learn that the service exists and a directory might register the service’s information.</a:t>
            </a:r>
          </a:p>
          <a:p>
            <a:r>
              <a:rPr lang="en-US"/>
              <a:t>In the query-based approach, a party receives an immediate response to a query and doesn’t need to process unrelated announcements. Multiple queries asking for the same information are answered separately.</a:t>
            </a:r>
          </a:p>
        </p:txBody>
      </p:sp>
    </p:spTree>
    <p:extLst>
      <p:ext uri="{BB962C8B-B14F-4D97-AF65-F5344CB8AC3E}">
        <p14:creationId xmlns:p14="http://schemas.microsoft.com/office/powerpoint/2010/main" val="4108618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a:ln/>
        </p:spPr>
      </p:sp>
      <p:sp>
        <p:nvSpPr>
          <p:cNvPr id="76802" name="Rectangle 3"/>
          <p:cNvSpPr>
            <a:spLocks noGrp="1" noChangeArrowheads="1"/>
          </p:cNvSpPr>
          <p:nvPr>
            <p:ph type="body" idx="1"/>
          </p:nvPr>
        </p:nvSpPr>
        <p:spPr>
          <a:noFill/>
          <a:ln/>
        </p:spPr>
        <p:txBody>
          <a:bodyPr/>
          <a:lstStyle/>
          <a:p>
            <a:r>
              <a:rPr lang="en-US" altLang="zh-TW"/>
              <a:t>Q: What is Mobile and Ubiquitous computing?</a:t>
            </a:r>
          </a:p>
          <a:p>
            <a:pPr>
              <a:buFontTx/>
              <a:buNone/>
            </a:pPr>
            <a:r>
              <a:rPr lang="en-US" altLang="zh-TW"/>
              <a:t>  A: Convenient access, through a new class of appliances, to relevant information with the ability to easily take action on it when and where you need to.” </a:t>
            </a:r>
            <a:r>
              <a:rPr lang="en-US" altLang="zh-TW" i="1"/>
              <a:t>(IBM’s definition of Pervasive Computing).</a:t>
            </a:r>
          </a:p>
          <a:p>
            <a:r>
              <a:rPr lang="en-US" altLang="zh-TW"/>
              <a:t>Q: Why Mobile and Ubiquitous computing?</a:t>
            </a:r>
          </a:p>
          <a:p>
            <a:pPr>
              <a:buFontTx/>
              <a:buNone/>
            </a:pPr>
            <a:r>
              <a:rPr lang="en-US" altLang="zh-TW" i="1"/>
              <a:t>  </a:t>
            </a:r>
            <a:r>
              <a:rPr lang="en-US" altLang="zh-TW"/>
              <a:t>A: The aim is for easier computing, more available everywhere when it's needed.</a:t>
            </a:r>
          </a:p>
          <a:p>
            <a:r>
              <a:rPr lang="en-US" altLang="zh-TW"/>
              <a:t>The increasing “availability” of processing power would be accompanied by its decreasing “visibility”</a:t>
            </a:r>
          </a:p>
          <a:p>
            <a:pPr>
              <a:buFontTx/>
              <a:buNone/>
            </a:pPr>
            <a:endParaRPr lang="en-US" altLang="zh-TW"/>
          </a:p>
          <a:p>
            <a:pPr>
              <a:buFontTx/>
              <a:buNone/>
            </a:pPr>
            <a:endParaRPr lang="en-US" altLang="zh-TW"/>
          </a:p>
          <a:p>
            <a:pPr>
              <a:buFontTx/>
              <a:buNone/>
            </a:pPr>
            <a:endParaRPr lang="en-US" altLang="zh-TW" i="1"/>
          </a:p>
          <a:p>
            <a:endParaRPr lang="en-US" altLang="zh-TW"/>
          </a:p>
          <a:p>
            <a:endParaRPr lang="zh-TW" altLang="en-US"/>
          </a:p>
        </p:txBody>
      </p:sp>
    </p:spTree>
    <p:extLst>
      <p:ext uri="{BB962C8B-B14F-4D97-AF65-F5344CB8AC3E}">
        <p14:creationId xmlns:p14="http://schemas.microsoft.com/office/powerpoint/2010/main" val="18312699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a:ln/>
        </p:spPr>
      </p:sp>
      <p:sp>
        <p:nvSpPr>
          <p:cNvPr id="96258" name="Notes Placeholder 2"/>
          <p:cNvSpPr>
            <a:spLocks noGrp="1"/>
          </p:cNvSpPr>
          <p:nvPr>
            <p:ph type="body" idx="1"/>
          </p:nvPr>
        </p:nvSpPr>
        <p:spPr>
          <a:noFill/>
          <a:ln/>
        </p:spPr>
        <p:txBody>
          <a:bodyPr/>
          <a:lstStyle/>
          <a:p>
            <a:r>
              <a:rPr lang="en-US"/>
              <a:t>The </a:t>
            </a:r>
            <a:r>
              <a:rPr lang="en-US" i="1"/>
              <a:t>directory-based </a:t>
            </a:r>
            <a:r>
              <a:rPr lang="en-US"/>
              <a:t>model has a dedicated component: a directory that maintains service information and processes queries and announcements.</a:t>
            </a:r>
          </a:p>
          <a:p>
            <a:pPr marL="270252" lvl="1" indent="-171689">
              <a:buFont typeface="Courier New" pitchFamily="49" charset="0"/>
              <a:buChar char="o"/>
            </a:pPr>
            <a:r>
              <a:rPr lang="en-US"/>
              <a:t>In a </a:t>
            </a:r>
            <a:r>
              <a:rPr lang="en-US" i="1"/>
              <a:t>flat directory structure</a:t>
            </a:r>
            <a:r>
              <a:rPr lang="en-US"/>
              <a:t>, directories have peer-to-peer relationships.</a:t>
            </a:r>
          </a:p>
          <a:p>
            <a:pPr marL="270252" lvl="1" indent="-171689">
              <a:buFont typeface="Courier New" pitchFamily="49" charset="0"/>
              <a:buChar char="o"/>
            </a:pPr>
            <a:r>
              <a:rPr lang="en-US"/>
              <a:t>A tree-like </a:t>
            </a:r>
            <a:r>
              <a:rPr lang="en-US" i="1"/>
              <a:t>hierarchical directory structure</a:t>
            </a:r>
            <a:r>
              <a:rPr lang="en-US"/>
              <a:t>.</a:t>
            </a:r>
            <a:endParaRPr lang="en-US" sz="2000"/>
          </a:p>
          <a:p>
            <a:r>
              <a:rPr lang="en-US"/>
              <a:t>The </a:t>
            </a:r>
            <a:r>
              <a:rPr lang="en-US" i="1"/>
              <a:t>nondirectory-based </a:t>
            </a:r>
            <a:r>
              <a:rPr lang="en-US"/>
              <a:t>model has no dedicated component. When a query arrives, every service processes it. If the service matches the query, it replies. When hearing a service announcement, a client can record service information for future use.</a:t>
            </a:r>
          </a:p>
          <a:p>
            <a:r>
              <a:rPr lang="en-US"/>
              <a:t>The nondirectory-based model is suitable for simple environments such as individual homes where the services are relatively few. The directory-based model is more suitable for environments with hundreds or thousands of services, where a directory can process client queries more efficiently.</a:t>
            </a:r>
          </a:p>
        </p:txBody>
      </p:sp>
    </p:spTree>
    <p:extLst>
      <p:ext uri="{BB962C8B-B14F-4D97-AF65-F5344CB8AC3E}">
        <p14:creationId xmlns:p14="http://schemas.microsoft.com/office/powerpoint/2010/main" val="1817336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a:ln/>
        </p:spPr>
      </p:sp>
      <p:sp>
        <p:nvSpPr>
          <p:cNvPr id="98306" name="Notes Placeholder 2"/>
          <p:cNvSpPr>
            <a:spLocks noGrp="1"/>
          </p:cNvSpPr>
          <p:nvPr>
            <p:ph type="body" idx="1"/>
          </p:nvPr>
        </p:nvSpPr>
        <p:spPr>
          <a:noFill/>
          <a:ln/>
        </p:spPr>
        <p:txBody>
          <a:bodyPr/>
          <a:lstStyle/>
          <a:p>
            <a:r>
              <a:rPr lang="en-US"/>
              <a:t>Proper discovery scopes minimize unnecessary computation on clients, services, and directories</a:t>
            </a:r>
          </a:p>
          <a:p>
            <a:r>
              <a:rPr lang="en-US"/>
              <a:t>In </a:t>
            </a:r>
            <a:r>
              <a:rPr lang="en-US" i="1"/>
              <a:t>network topology</a:t>
            </a:r>
            <a:r>
              <a:rPr lang="en-US"/>
              <a:t>-based discovery scopes, some protocols use LANs as the default, while others use a single-hop wireless network range. An implicit assumption is that the clients, services, and directories are in a place that belongs to the same administrative domain. </a:t>
            </a:r>
          </a:p>
          <a:p>
            <a:r>
              <a:rPr lang="en-US"/>
              <a:t>Many service discovery protocols support administrative domains as a discovery scope. Users either authenticate with a domain or supply the designated domain as an attribute. This lets users control the target domain, but it requires them to have prior knowledge of the target service and its domain. A fine-grained implementation of this approach should reflect an ambient environment according to a user’s roles instead of reflecting the same augmented environment to all users.</a:t>
            </a:r>
          </a:p>
          <a:p>
            <a:r>
              <a:rPr lang="en-US"/>
              <a:t>High-level </a:t>
            </a:r>
            <a:r>
              <a:rPr lang="en-US" i="1"/>
              <a:t>context </a:t>
            </a:r>
            <a:r>
              <a:rPr lang="en-US"/>
              <a:t>information such as temporal, spatial, and user activity information can also help define the discovery scope. Proper use of context information will save users time and effort in discovering services. However, few protocols integrate context information in simple forms.</a:t>
            </a:r>
          </a:p>
        </p:txBody>
      </p:sp>
    </p:spTree>
    <p:extLst>
      <p:ext uri="{BB962C8B-B14F-4D97-AF65-F5344CB8AC3E}">
        <p14:creationId xmlns:p14="http://schemas.microsoft.com/office/powerpoint/2010/main" val="35674516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a:ln/>
        </p:spPr>
      </p:sp>
      <p:sp>
        <p:nvSpPr>
          <p:cNvPr id="100354" name="Notes Placeholder 2"/>
          <p:cNvSpPr>
            <a:spLocks noGrp="1"/>
          </p:cNvSpPr>
          <p:nvPr>
            <p:ph type="body" idx="1"/>
          </p:nvPr>
        </p:nvSpPr>
        <p:spPr>
          <a:noFill/>
          <a:ln/>
        </p:spPr>
        <p:txBody>
          <a:bodyPr/>
          <a:lstStyle/>
          <a:p>
            <a:r>
              <a:rPr lang="en-US"/>
              <a:t>In some service discovery protocols, a client must </a:t>
            </a:r>
            <a:r>
              <a:rPr lang="en-US" i="1"/>
              <a:t>explicitly release </a:t>
            </a:r>
            <a:r>
              <a:rPr lang="en-US"/>
              <a:t>a service’s resources once service usage is granted.</a:t>
            </a:r>
          </a:p>
          <a:p>
            <a:r>
              <a:rPr lang="en-US"/>
              <a:t>Jini uses a </a:t>
            </a:r>
            <a:r>
              <a:rPr lang="en-US" i="1"/>
              <a:t>lease-based </a:t>
            </a:r>
            <a:r>
              <a:rPr lang="en-US"/>
              <a:t>mechanism. A client and a service negotiate a service usage period, which the client can later cancel or renew. Thus, the client and service know that resources will be reclaimed when leases expire.</a:t>
            </a:r>
          </a:p>
          <a:p>
            <a:r>
              <a:rPr lang="en-US"/>
              <a:t>Information is deleted after leases expire so that services won’t accumulate stale information, which can occur in traditional distributed systems when a client crashes. Therefore, lease-based service usage handles dynamic conditions better in pervasive computing environments.</a:t>
            </a:r>
          </a:p>
        </p:txBody>
      </p:sp>
    </p:spTree>
    <p:extLst>
      <p:ext uri="{BB962C8B-B14F-4D97-AF65-F5344CB8AC3E}">
        <p14:creationId xmlns:p14="http://schemas.microsoft.com/office/powerpoint/2010/main" val="38800570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spect="1" noChangeArrowheads="1" noTextEdit="1"/>
          </p:cNvSpPr>
          <p:nvPr>
            <p:ph type="sldImg"/>
          </p:nvPr>
        </p:nvSpPr>
        <p:spPr>
          <a:xfrm>
            <a:off x="712788" y="744538"/>
            <a:ext cx="5375275" cy="3722687"/>
          </a:xfrm>
          <a:solidFill>
            <a:srgbClr val="FFFFFF"/>
          </a:solidFill>
          <a:ln/>
        </p:spPr>
      </p:sp>
      <p:sp>
        <p:nvSpPr>
          <p:cNvPr id="102402" name="Rectangle 3"/>
          <p:cNvSpPr>
            <a:spLocks noGrp="1" noChangeArrowheads="1"/>
          </p:cNvSpPr>
          <p:nvPr>
            <p:ph type="body" idx="1"/>
          </p:nvPr>
        </p:nvSpPr>
        <p:spPr>
          <a:xfrm>
            <a:off x="907206" y="4718570"/>
            <a:ext cx="4984853" cy="4465873"/>
          </a:xfrm>
          <a:solidFill>
            <a:srgbClr val="FFFFFF"/>
          </a:solidFill>
          <a:ln w="12700">
            <a:solidFill>
              <a:srgbClr val="000000"/>
            </a:solidFill>
          </a:ln>
        </p:spPr>
        <p:txBody>
          <a:bodyPr lIns="91770" tIns="45886" rIns="91770" bIns="45886"/>
          <a:lstStyle/>
          <a:p>
            <a:r>
              <a:rPr lang="en-US" altLang="zh-TW"/>
              <a:t>A discovery service has an interface for automatically registering and de-registering the services that are available for association, as well as an interface for clients to look up services from those that are currently available, so as to go on to associate with an appropriate service. </a:t>
            </a:r>
          </a:p>
          <a:p>
            <a:r>
              <a:rPr lang="en-US" altLang="zh-TW"/>
              <a:t>The above figure gives a fictitious, simplified example of those interfaces. First, there are calls to register a service’s availability with given address and attributes, and to manage its registration subsequently. Then there is a call to look up the services that match a specification of required attributes. </a:t>
            </a:r>
            <a:endParaRPr lang="en-GB"/>
          </a:p>
          <a:p>
            <a:endParaRPr lang="zh-TW" altLang="en-US"/>
          </a:p>
        </p:txBody>
      </p:sp>
    </p:spTree>
    <p:extLst>
      <p:ext uri="{BB962C8B-B14F-4D97-AF65-F5344CB8AC3E}">
        <p14:creationId xmlns:p14="http://schemas.microsoft.com/office/powerpoint/2010/main" val="40026470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p:cNvSpPr>
          <p:nvPr>
            <p:ph type="sldImg"/>
          </p:nvPr>
        </p:nvSpPr>
        <p:spPr>
          <a:ln/>
        </p:spPr>
      </p:sp>
      <p:sp>
        <p:nvSpPr>
          <p:cNvPr id="104450" name="Notes Placeholder 2"/>
          <p:cNvSpPr>
            <a:spLocks noGrp="1"/>
          </p:cNvSpPr>
          <p:nvPr>
            <p:ph type="body" idx="1"/>
          </p:nvPr>
        </p:nvSpPr>
        <p:spPr>
          <a:noFill/>
          <a:ln/>
        </p:spPr>
        <p:txBody>
          <a:bodyPr/>
          <a:lstStyle/>
          <a:p>
            <a:r>
              <a:rPr lang="en-US" altLang="zh-TW"/>
              <a:t>Jini [Waldo 1999; Arnold et al. 1999] is a service discovery system designed to be used for mobile and ubiquitous systems. </a:t>
            </a:r>
          </a:p>
          <a:p>
            <a:r>
              <a:rPr lang="en-US" altLang="zh-TW"/>
              <a:t>It is entirely Java-based.</a:t>
            </a:r>
          </a:p>
          <a:p>
            <a:r>
              <a:rPr lang="en-US" altLang="zh-TW"/>
              <a:t>The above figure shows the Jini services and Jini clients. The </a:t>
            </a:r>
            <a:r>
              <a:rPr lang="en-US" altLang="zh-TW" i="1"/>
              <a:t>lookup</a:t>
            </a:r>
            <a:r>
              <a:rPr lang="en-US" altLang="zh-TW"/>
              <a:t> service allows Jini services to register the services they offer, and Jini clients to request services that match their requirements.</a:t>
            </a:r>
          </a:p>
          <a:p>
            <a:r>
              <a:rPr lang="en-US" altLang="zh-TW"/>
              <a:t>The client requires a lookup service in the ‘finance’ group with a multicast request (1). Only one lookup service is bound to the ‘finance’ group, and that service responds (2). The lookup service’s response includes its address, and the client communicates directly with it by RMI to locates all services of type ‘printing’ (3). Only one printing service has registered with lookup service under ‘finance’ group. The client uses the printing service directly using the returned object (4).</a:t>
            </a:r>
          </a:p>
          <a:p>
            <a:r>
              <a:rPr lang="en-US" altLang="zh-TW"/>
              <a:t>Another printing service is under the ‘admin’ group. There is also a corporate information service that is not bound to any particular group.</a:t>
            </a:r>
            <a:endParaRPr lang="en-GB"/>
          </a:p>
        </p:txBody>
      </p:sp>
    </p:spTree>
    <p:extLst>
      <p:ext uri="{BB962C8B-B14F-4D97-AF65-F5344CB8AC3E}">
        <p14:creationId xmlns:p14="http://schemas.microsoft.com/office/powerpoint/2010/main" val="650321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r>
              <a:rPr lang="en-US" dirty="0"/>
              <a:t>Bluetooth uses a non-IP-based discovery protocol</a:t>
            </a:r>
          </a:p>
          <a:p>
            <a:pPr>
              <a:defRPr/>
            </a:pPr>
            <a:r>
              <a:rPr lang="en-US" dirty="0"/>
              <a:t>This is because short range radio has unique needs. </a:t>
            </a:r>
          </a:p>
          <a:p>
            <a:pPr marL="270377" lvl="1" indent="-171689">
              <a:buFont typeface="Courier New" pitchFamily="49" charset="0"/>
              <a:buChar char="o"/>
              <a:defRPr/>
            </a:pPr>
            <a:r>
              <a:rPr lang="en-US" dirty="0"/>
              <a:t>In particular, the need for maximum communication efficiency dictates certain optimizations that an IP-based system might not need. </a:t>
            </a:r>
          </a:p>
          <a:p>
            <a:pPr marL="270377" lvl="1" indent="-171689">
              <a:buFont typeface="Courier New" pitchFamily="49" charset="0"/>
              <a:buChar char="o"/>
              <a:defRPr/>
            </a:pPr>
            <a:r>
              <a:rPr lang="en-US" dirty="0"/>
              <a:t>Also, because Bluetooth communication is peer-to-peer, it doesn’t assume a fixed network infrastructure.</a:t>
            </a:r>
          </a:p>
          <a:p>
            <a:pPr marL="270377" lvl="1" indent="-171689">
              <a:buFont typeface="Courier New" pitchFamily="49" charset="0"/>
              <a:buChar char="o"/>
              <a:defRPr/>
            </a:pPr>
            <a:r>
              <a:rPr lang="en-US" dirty="0"/>
              <a:t>Thus, discoverability is based on actual physical proximity, rather than closeness in the IP routing infrastructure.</a:t>
            </a:r>
          </a:p>
          <a:p>
            <a:pPr>
              <a:defRPr/>
            </a:pPr>
            <a:r>
              <a:rPr lang="en-US" dirty="0"/>
              <a:t>Bluetooth discovery operates at two distinct layers of the network stack. </a:t>
            </a:r>
          </a:p>
          <a:p>
            <a:pPr marL="270377" lvl="1" indent="-171689">
              <a:buFont typeface="Courier New" pitchFamily="49" charset="0"/>
              <a:buChar char="o"/>
              <a:defRPr/>
            </a:pPr>
            <a:r>
              <a:rPr lang="en-US" dirty="0"/>
              <a:t>At the higher layer, the Bluetooth Service Discovery Protocol defines a set of primitives for learning about the services available on a given device.</a:t>
            </a:r>
          </a:p>
          <a:p>
            <a:pPr marL="270377" lvl="1" indent="-171689">
              <a:buFont typeface="Courier New" pitchFamily="49" charset="0"/>
              <a:buChar char="o"/>
              <a:defRPr/>
            </a:pPr>
            <a:r>
              <a:rPr lang="en-US" dirty="0"/>
              <a:t>Clients find SDP-capable devices by using the lower level Link Manager Protocol and Logical Link Control and Adaptation Protocol.</a:t>
            </a:r>
          </a:p>
          <a:p>
            <a:pPr>
              <a:defRPr/>
            </a:pPr>
            <a:r>
              <a:rPr lang="en-US" dirty="0"/>
              <a:t>In effect, Bluetooth separates device discovery from the discovery of services on a given device.</a:t>
            </a:r>
            <a:endParaRPr lang="en-US" sz="2000" dirty="0"/>
          </a:p>
          <a:p>
            <a:pPr lvl="1">
              <a:defRPr/>
            </a:pPr>
            <a:r>
              <a:rPr lang="en-US" dirty="0"/>
              <a:t>				</a:t>
            </a:r>
          </a:p>
        </p:txBody>
      </p:sp>
    </p:spTree>
    <p:extLst>
      <p:ext uri="{BB962C8B-B14F-4D97-AF65-F5344CB8AC3E}">
        <p14:creationId xmlns:p14="http://schemas.microsoft.com/office/powerpoint/2010/main" val="5761143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spect="1" noChangeArrowheads="1" noTextEdit="1"/>
          </p:cNvSpPr>
          <p:nvPr>
            <p:ph type="sldImg"/>
          </p:nvPr>
        </p:nvSpPr>
        <p:spPr>
          <a:ln/>
        </p:spPr>
      </p:sp>
      <p:sp>
        <p:nvSpPr>
          <p:cNvPr id="110594" name="Rectangle 3"/>
          <p:cNvSpPr>
            <a:spLocks noGrp="1" noChangeArrowheads="1"/>
          </p:cNvSpPr>
          <p:nvPr>
            <p:ph type="body" idx="1"/>
          </p:nvPr>
        </p:nvSpPr>
        <p:spPr>
          <a:noFill/>
          <a:ln/>
        </p:spPr>
        <p:txBody>
          <a:bodyPr/>
          <a:lstStyle/>
          <a:p>
            <a:r>
              <a:rPr lang="en-US" altLang="zh-TW"/>
              <a:t>Network discovery services arise two difficulties: the use of a subnet, and inadequacies in the way services are described.</a:t>
            </a:r>
          </a:p>
          <a:p>
            <a:r>
              <a:rPr lang="en-US" altLang="zh-TW"/>
              <a:t>Subnet may be a poor approximation to a smart space. E.g. network discovery may be mistakenly include services that are not in the smart space. Consider the RF signal in a hotel room can penetrate the walls to other guests’ rooms.</a:t>
            </a:r>
          </a:p>
          <a:p>
            <a:r>
              <a:rPr lang="en-US" altLang="zh-TW"/>
              <a:t>Inadequacies in the way services are described. E.g. Slight variations in the service-description vocabulary could cause it to fail.</a:t>
            </a:r>
          </a:p>
          <a:p>
            <a:r>
              <a:rPr lang="en-US" altLang="zh-TW"/>
              <a:t>The shortcomings of network discovery systems can be solved to some extent using physical means, although the solutions often require human involvement. The following techniques have been developed</a:t>
            </a:r>
            <a:endParaRPr lang="en-GB"/>
          </a:p>
        </p:txBody>
      </p:sp>
    </p:spTree>
    <p:extLst>
      <p:ext uri="{BB962C8B-B14F-4D97-AF65-F5344CB8AC3E}">
        <p14:creationId xmlns:p14="http://schemas.microsoft.com/office/powerpoint/2010/main" val="41115339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Rot="1" noChangeAspect="1" noChangeArrowheads="1" noTextEdit="1"/>
          </p:cNvSpPr>
          <p:nvPr>
            <p:ph type="sldImg"/>
          </p:nvPr>
        </p:nvSpPr>
        <p:spPr>
          <a:ln/>
        </p:spPr>
      </p:sp>
      <p:sp>
        <p:nvSpPr>
          <p:cNvPr id="112642" name="Rectangle 3"/>
          <p:cNvSpPr>
            <a:spLocks noGrp="1" noChangeArrowheads="1"/>
          </p:cNvSpPr>
          <p:nvPr>
            <p:ph type="body" idx="1"/>
          </p:nvPr>
        </p:nvSpPr>
        <p:spPr>
          <a:noFill/>
          <a:ln/>
        </p:spPr>
        <p:txBody>
          <a:bodyPr/>
          <a:lstStyle/>
          <a:p>
            <a:r>
              <a:rPr lang="en-US" altLang="zh-TW"/>
              <a:t>Techniques on physical association: </a:t>
            </a:r>
          </a:p>
          <a:p>
            <a:r>
              <a:rPr lang="en-US" altLang="zh-TW"/>
              <a:t>Human input to scope discovery: The case is where a human provides input to the devices to set the scope of discovery</a:t>
            </a:r>
          </a:p>
          <a:p>
            <a:r>
              <a:rPr lang="en-US" altLang="zh-TW"/>
              <a:t>Sensing and physically constrained channels to scope discovery: A less laborious possibility is for the user to employ a sensor on their device</a:t>
            </a:r>
          </a:p>
          <a:p>
            <a:pPr marL="270252" lvl="2" indent="-171689">
              <a:buFont typeface="Courier New" pitchFamily="49" charset="0"/>
              <a:buChar char="o"/>
            </a:pPr>
            <a:r>
              <a:rPr lang="en-US" altLang="zh-TW"/>
              <a:t>Sensing: e.g., identifier-encoding symbols, or GPS</a:t>
            </a:r>
          </a:p>
          <a:p>
            <a:r>
              <a:rPr lang="en-US" altLang="zh-TW"/>
              <a:t>Direct association: human to use a physical mechanism to directly associate two devices, without using a discovery services.</a:t>
            </a:r>
          </a:p>
          <a:p>
            <a:pPr marL="270252" lvl="1" indent="-171689">
              <a:buFont typeface="Courier New" pitchFamily="49" charset="0"/>
              <a:buChar char="o"/>
            </a:pPr>
            <a:r>
              <a:rPr lang="en-US" altLang="zh-TW"/>
              <a:t>Address-sensing: using one device to sense the network address of the target device directly</a:t>
            </a:r>
          </a:p>
          <a:p>
            <a:pPr marL="270252" lvl="1" indent="-171689">
              <a:buFont typeface="Courier New" pitchFamily="49" charset="0"/>
              <a:buChar char="o"/>
            </a:pPr>
            <a:r>
              <a:rPr lang="en-US" altLang="zh-TW"/>
              <a:t>Physical stimulus: using physical stimulus to cause the target device to send its address</a:t>
            </a:r>
          </a:p>
          <a:p>
            <a:pPr marL="270252" lvl="1" indent="-171689">
              <a:buFont typeface="Courier New" pitchFamily="49" charset="0"/>
              <a:buChar char="o"/>
            </a:pPr>
            <a:r>
              <a:rPr lang="en-US" altLang="zh-TW"/>
              <a:t>Temporal or physical correlation: using temporally or physically correlated stimuli to associate devices</a:t>
            </a:r>
            <a:endParaRPr lang="en-GB"/>
          </a:p>
          <a:p>
            <a:endParaRPr lang="en-US" altLang="zh-TW"/>
          </a:p>
          <a:p>
            <a:endParaRPr lang="en-GB"/>
          </a:p>
          <a:p>
            <a:endParaRPr lang="en-GB"/>
          </a:p>
        </p:txBody>
      </p:sp>
    </p:spTree>
    <p:extLst>
      <p:ext uri="{BB962C8B-B14F-4D97-AF65-F5344CB8AC3E}">
        <p14:creationId xmlns:p14="http://schemas.microsoft.com/office/powerpoint/2010/main" val="11102550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Slide Image Placeholder 1"/>
          <p:cNvSpPr>
            <a:spLocks noGrp="1" noRot="1" noChangeAspect="1"/>
          </p:cNvSpPr>
          <p:nvPr>
            <p:ph type="sldImg"/>
          </p:nvPr>
        </p:nvSpPr>
        <p:spPr>
          <a:ln/>
        </p:spPr>
      </p:sp>
      <p:sp>
        <p:nvSpPr>
          <p:cNvPr id="114690" name="Notes Placeholder 2"/>
          <p:cNvSpPr>
            <a:spLocks noGrp="1"/>
          </p:cNvSpPr>
          <p:nvPr>
            <p:ph type="body" idx="1"/>
          </p:nvPr>
        </p:nvSpPr>
        <p:spPr>
          <a:noFill/>
          <a:ln/>
        </p:spPr>
        <p:txBody>
          <a:bodyPr/>
          <a:lstStyle/>
          <a:p>
            <a:r>
              <a:rPr lang="en-US"/>
              <a:t>A frequently emphasized feature of ubiquitous computing is the </a:t>
            </a:r>
            <a:r>
              <a:rPr lang="en-US">
                <a:solidFill>
                  <a:srgbClr val="FF0000"/>
                </a:solidFill>
              </a:rPr>
              <a:t>ad hoc</a:t>
            </a:r>
            <a:r>
              <a:rPr lang="en-US"/>
              <a:t>, seamless  composition of services from </a:t>
            </a:r>
            <a:r>
              <a:rPr lang="en-US">
                <a:solidFill>
                  <a:srgbClr val="FF0000"/>
                </a:solidFill>
              </a:rPr>
              <a:t>various</a:t>
            </a:r>
            <a:r>
              <a:rPr lang="en-US"/>
              <a:t> devices</a:t>
            </a:r>
          </a:p>
          <a:p>
            <a:r>
              <a:rPr lang="en-US"/>
              <a:t>For instance, a mobile worker might want to compose or recompose a set of services so a display service on a GPS device can temporarily replace a broken display on an otherwise functional cell phone</a:t>
            </a:r>
          </a:p>
        </p:txBody>
      </p:sp>
    </p:spTree>
    <p:extLst>
      <p:ext uri="{BB962C8B-B14F-4D97-AF65-F5344CB8AC3E}">
        <p14:creationId xmlns:p14="http://schemas.microsoft.com/office/powerpoint/2010/main" val="39717616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Slide Image Placeholder 1"/>
          <p:cNvSpPr>
            <a:spLocks noGrp="1" noRot="1" noChangeAspect="1"/>
          </p:cNvSpPr>
          <p:nvPr>
            <p:ph type="sldImg"/>
          </p:nvPr>
        </p:nvSpPr>
        <p:spPr>
          <a:ln/>
        </p:spPr>
      </p:sp>
      <p:sp>
        <p:nvSpPr>
          <p:cNvPr id="118786" name="Notes Placeholder 2"/>
          <p:cNvSpPr>
            <a:spLocks noGrp="1"/>
          </p:cNvSpPr>
          <p:nvPr>
            <p:ph type="body" idx="1"/>
          </p:nvPr>
        </p:nvSpPr>
        <p:spPr>
          <a:noFill/>
          <a:ln/>
        </p:spPr>
        <p:txBody>
          <a:bodyPr/>
          <a:lstStyle/>
          <a:p>
            <a:r>
              <a:rPr lang="en-US"/>
              <a:t>The first is context awareness. A composition is context aware if it’s sensitive to context changes, its constituent services are sensitive to context changes, or the set of composed services varies with context changes—for example, a print service that’s selected on the basis of the location of its printer.</a:t>
            </a:r>
          </a:p>
          <a:p>
            <a:r>
              <a:rPr lang="en-US"/>
              <a:t>The second goal is managing contingencies. In a pervasive computing environment, devices—and thus services—often have unpredictable availability. As a result, a service in a given composition might become unavailable and need replacement</a:t>
            </a:r>
          </a:p>
          <a:p>
            <a:r>
              <a:rPr lang="en-US"/>
              <a:t>The third goal is leveraging heterogeneous devices. Pervasive computing systems use a variety of devices, from Internet servers to networked sensors and actuators. The available computation, storage, and communication resources vary from device to device. The middleware and information models that devices are built with and rely on might also differ and hinder interoperability.</a:t>
            </a:r>
          </a:p>
          <a:p>
            <a:r>
              <a:rPr lang="en-US"/>
              <a:t>The fourth goal is empowering users. Pervasive computing applications require new interaction models because document-centric, desktop-based computer interfaces are often unavailable or impractical. Instead, the applications might include service compositions that support particular tasks; users might compose or recompose these compositions according to their preferences.</a:t>
            </a:r>
          </a:p>
        </p:txBody>
      </p:sp>
    </p:spTree>
    <p:extLst>
      <p:ext uri="{BB962C8B-B14F-4D97-AF65-F5344CB8AC3E}">
        <p14:creationId xmlns:p14="http://schemas.microsoft.com/office/powerpoint/2010/main" val="4216984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p:spPr>
        <p:txBody>
          <a:bodyPr/>
          <a:lstStyle/>
          <a:p>
            <a:r>
              <a:rPr lang="en-US"/>
              <a:t>A pervasive (ubiquitous) system is characterized by:</a:t>
            </a:r>
          </a:p>
          <a:p>
            <a:pPr marL="270252" lvl="1" indent="-171689">
              <a:buFont typeface="Courier New" pitchFamily="49" charset="0"/>
              <a:buChar char="o"/>
            </a:pPr>
            <a:r>
              <a:rPr lang="en-US"/>
              <a:t>Physical integration: integration between computing nodes and the physical world, e.g., a whiteboard that records what’s on</a:t>
            </a:r>
          </a:p>
          <a:p>
            <a:pPr marL="270252" lvl="1" indent="-171689">
              <a:buFont typeface="Courier New" pitchFamily="49" charset="0"/>
              <a:buChar char="o"/>
            </a:pPr>
            <a:r>
              <a:rPr lang="en-US"/>
              <a:t>Instantaneous Interoperation: devices interoperate spontaneously in changing environments, e.g., a device changes its partners as it moves or as the context changes</a:t>
            </a:r>
          </a:p>
          <a:p>
            <a:endParaRPr lang="en-US"/>
          </a:p>
        </p:txBody>
      </p:sp>
    </p:spTree>
    <p:extLst>
      <p:ext uri="{BB962C8B-B14F-4D97-AF65-F5344CB8AC3E}">
        <p14:creationId xmlns:p14="http://schemas.microsoft.com/office/powerpoint/2010/main" val="8429249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ChangeArrowheads="1" noTextEdit="1"/>
          </p:cNvSpPr>
          <p:nvPr>
            <p:ph type="sldImg"/>
          </p:nvPr>
        </p:nvSpPr>
        <p:spPr>
          <a:ln/>
        </p:spPr>
      </p:sp>
      <p:sp>
        <p:nvSpPr>
          <p:cNvPr id="120834" name="Rectangle 3"/>
          <p:cNvSpPr>
            <a:spLocks noGrp="1" noChangeArrowheads="1"/>
          </p:cNvSpPr>
          <p:nvPr>
            <p:ph type="body" idx="1"/>
          </p:nvPr>
        </p:nvSpPr>
        <p:spPr>
          <a:noFill/>
          <a:ln/>
        </p:spPr>
        <p:txBody>
          <a:bodyPr/>
          <a:lstStyle/>
          <a:p>
            <a:r>
              <a:rPr lang="en-US" altLang="zh-TW"/>
              <a:t>We have described ways in which two or more components in a volatile system come to be associated and now turn to the question of how they interoperate.</a:t>
            </a:r>
          </a:p>
          <a:p>
            <a:r>
              <a:rPr lang="en-US" altLang="zh-TW"/>
              <a:t>This includes how they use protocols to communicate and, at a higher level, what programming model is best suited for intersection between them. </a:t>
            </a:r>
          </a:p>
          <a:p>
            <a:r>
              <a:rPr lang="en-US" altLang="zh-TW"/>
              <a:t>The main difficulty that stands in the way of volatile interoperation in software interface compatibility. </a:t>
            </a:r>
          </a:p>
          <a:p>
            <a:r>
              <a:rPr lang="en-US" altLang="zh-TW"/>
              <a:t>There are two main approaches to this problem. The first is to allow interfaces to be heterogeneous, but to adapt interfaces to one another. However, it is very hard to realize this approach.</a:t>
            </a:r>
          </a:p>
          <a:p>
            <a:r>
              <a:rPr lang="en-US" altLang="zh-TW"/>
              <a:t>Another approach to interoperability is to constrain interfaces to be identical in syntax across as wide a class of components as possible. That may sound unrealistic at first, but in fact it has been widely and successfully practiced for several decades</a:t>
            </a:r>
          </a:p>
          <a:p>
            <a:pPr lvl="1"/>
            <a:r>
              <a:rPr lang="en-US" altLang="zh-TW"/>
              <a:t>-E.g. Unix pipe: two operations (read and write)</a:t>
            </a:r>
          </a:p>
          <a:p>
            <a:pPr lvl="1"/>
            <a:r>
              <a:rPr lang="en-US" altLang="zh-TW"/>
              <a:t>-HTTP methods: GET, POST</a:t>
            </a:r>
          </a:p>
        </p:txBody>
      </p:sp>
    </p:spTree>
    <p:extLst>
      <p:ext uri="{BB962C8B-B14F-4D97-AF65-F5344CB8AC3E}">
        <p14:creationId xmlns:p14="http://schemas.microsoft.com/office/powerpoint/2010/main" val="25037158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Slide Image Placeholder 1"/>
          <p:cNvSpPr>
            <a:spLocks noGrp="1" noRot="1" noChangeAspect="1"/>
          </p:cNvSpPr>
          <p:nvPr>
            <p:ph type="sldImg"/>
          </p:nvPr>
        </p:nvSpPr>
        <p:spPr>
          <a:ln/>
        </p:spPr>
      </p:sp>
      <p:sp>
        <p:nvSpPr>
          <p:cNvPr id="122882" name="Notes Placeholder 2"/>
          <p:cNvSpPr>
            <a:spLocks noGrp="1"/>
          </p:cNvSpPr>
          <p:nvPr>
            <p:ph type="body" idx="1"/>
          </p:nvPr>
        </p:nvSpPr>
        <p:spPr>
          <a:noFill/>
          <a:ln/>
        </p:spPr>
        <p:txBody>
          <a:bodyPr/>
          <a:lstStyle/>
          <a:p>
            <a:r>
              <a:rPr lang="en-US"/>
              <a:t>At the first level, protocols provide only network addresses—that is, </a:t>
            </a:r>
            <a:r>
              <a:rPr lang="en-US" i="1"/>
              <a:t>service location</a:t>
            </a:r>
          </a:p>
          <a:p>
            <a:r>
              <a:rPr lang="en-US"/>
              <a:t>At the second level, in addition to service location, a protocol defines the underlying communication mechanisms—Remote Procedure Call and its variations. For example, Jini uses Remote Method Invocation and downloadable Java code. UPnP’s communication mechanism is based on XML, SOAP, and HTTP.</a:t>
            </a:r>
          </a:p>
          <a:p>
            <a:r>
              <a:rPr lang="en-US"/>
              <a:t>The third level is </a:t>
            </a:r>
            <a:r>
              <a:rPr lang="en-US" i="1"/>
              <a:t>application operations </a:t>
            </a:r>
            <a:r>
              <a:rPr lang="en-US"/>
              <a:t>specific to an application domain in addition to the communication mechanism and service location</a:t>
            </a:r>
          </a:p>
          <a:p>
            <a:endParaRPr lang="en-US"/>
          </a:p>
        </p:txBody>
      </p:sp>
    </p:spTree>
    <p:extLst>
      <p:ext uri="{BB962C8B-B14F-4D97-AF65-F5344CB8AC3E}">
        <p14:creationId xmlns:p14="http://schemas.microsoft.com/office/powerpoint/2010/main" val="2883174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Slide Image Placeholder 1"/>
          <p:cNvSpPr>
            <a:spLocks noGrp="1" noRot="1" noChangeAspect="1"/>
          </p:cNvSpPr>
          <p:nvPr>
            <p:ph type="sldImg"/>
          </p:nvPr>
        </p:nvSpPr>
        <p:spPr>
          <a:ln/>
        </p:spPr>
      </p:sp>
      <p:sp>
        <p:nvSpPr>
          <p:cNvPr id="124930" name="Notes Placeholder 2"/>
          <p:cNvSpPr>
            <a:spLocks noGrp="1"/>
          </p:cNvSpPr>
          <p:nvPr>
            <p:ph type="body" idx="1"/>
          </p:nvPr>
        </p:nvSpPr>
        <p:spPr>
          <a:noFill/>
          <a:ln/>
        </p:spPr>
        <p:txBody>
          <a:bodyPr/>
          <a:lstStyle/>
          <a:p>
            <a:r>
              <a:rPr lang="en-US" altLang="zh-TW"/>
              <a:t>We shall call systems that use an unvarying service interface, such as UNIX pipes and the Web, data-oriented (or content-oriented).  The term is chosen in distinction to </a:t>
            </a:r>
            <a:r>
              <a:rPr lang="en-US" altLang="zh-TW" i="1"/>
              <a:t>object-oriented</a:t>
            </a:r>
            <a:r>
              <a:rPr lang="en-US" altLang="zh-TW"/>
              <a:t>.</a:t>
            </a:r>
          </a:p>
          <a:p>
            <a:r>
              <a:rPr lang="en-US" altLang="zh-TW"/>
              <a:t>A component in a data-oriented system can be invoked by any other components that know the fixed interface. </a:t>
            </a:r>
          </a:p>
          <a:p>
            <a:r>
              <a:rPr lang="en-US" altLang="zh-TW"/>
              <a:t>A data-oriented component can enforce compatibility only be verifying the type of data that is sent to it. It must either do that through standardized data-type descriptors supplied as metadata (such as MIME types for web content), or by checking the data values passed to it (such as JPEG data begins with recognizable header information)</a:t>
            </a:r>
          </a:p>
        </p:txBody>
      </p:sp>
    </p:spTree>
    <p:extLst>
      <p:ext uri="{BB962C8B-B14F-4D97-AF65-F5344CB8AC3E}">
        <p14:creationId xmlns:p14="http://schemas.microsoft.com/office/powerpoint/2010/main" val="41964017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Slide Image Placeholder 1"/>
          <p:cNvSpPr>
            <a:spLocks noGrp="1" noRot="1" noChangeAspect="1"/>
          </p:cNvSpPr>
          <p:nvPr>
            <p:ph type="sldImg"/>
          </p:nvPr>
        </p:nvSpPr>
        <p:spPr>
          <a:ln/>
        </p:spPr>
      </p:sp>
      <p:sp>
        <p:nvSpPr>
          <p:cNvPr id="126978" name="Notes Placeholder 2"/>
          <p:cNvSpPr>
            <a:spLocks noGrp="1"/>
          </p:cNvSpPr>
          <p:nvPr>
            <p:ph type="body" idx="1"/>
          </p:nvPr>
        </p:nvSpPr>
        <p:spPr>
          <a:noFill/>
          <a:ln/>
        </p:spPr>
        <p:txBody>
          <a:bodyPr/>
          <a:lstStyle/>
          <a:p>
            <a:r>
              <a:rPr lang="en-US" altLang="zh-TW" dirty="0"/>
              <a:t>We examine two programming models for interoperation between indirectly associated components: event systems and tuple spaces.</a:t>
            </a:r>
          </a:p>
          <a:p>
            <a:r>
              <a:rPr lang="en-US" altLang="zh-TW" dirty="0"/>
              <a:t>Events are a natural programming paradigm for announcing and handling the changes experienced by components while they are in a volatile or when they move between volatile systems. (p. 853 and p. 258)</a:t>
            </a:r>
          </a:p>
          <a:p>
            <a:r>
              <a:rPr lang="en-US" altLang="zh-TW" dirty="0"/>
              <a:t>Tuple spaces are also a mature programming paradigm that has found application in volatile system. Components use a fixed, generic interface to add and retrieve structured data called </a:t>
            </a:r>
            <a:r>
              <a:rPr lang="en-US" altLang="zh-TW" i="1" dirty="0"/>
              <a:t>tuples</a:t>
            </a:r>
            <a:r>
              <a:rPr lang="en-US" altLang="zh-TW" dirty="0"/>
              <a:t> to and from a tuple space. </a:t>
            </a:r>
          </a:p>
          <a:p>
            <a:r>
              <a:rPr lang="en-US" altLang="zh-TW" dirty="0"/>
              <a:t>Tuple space systems allow application-specific tuples to be exchanged, and the basis for association and interoperation is the components’ agreement about structures for tuples and values contained within them. (p. 854 and p. 281)</a:t>
            </a:r>
          </a:p>
          <a:p>
            <a:r>
              <a:rPr lang="en-US" sz="1200" b="0" i="0" u="none" strike="noStrike" kern="1200" baseline="0" dirty="0">
                <a:solidFill>
                  <a:schemeClr val="tx1"/>
                </a:solidFill>
                <a:latin typeface="Arial" charset="0"/>
                <a:ea typeface="+mn-ea"/>
                <a:cs typeface="+mn-cs"/>
              </a:rPr>
              <a:t>As an example of the support they can offer ubiquitous computing, a digital camera could discover the tuple space for the local smart space – a hotel room, say – and place its images in the tuple space using a tuple such as: </a:t>
            </a:r>
            <a:r>
              <a:rPr lang="en-US" sz="1200" b="0" i="1" u="none" strike="noStrike" kern="1200" baseline="0" dirty="0">
                <a:solidFill>
                  <a:schemeClr val="tx1"/>
                </a:solidFill>
                <a:latin typeface="Arial" charset="0"/>
                <a:ea typeface="+mn-ea"/>
                <a:cs typeface="+mn-cs"/>
              </a:rPr>
              <a:t>&lt; 'The leaning tower', 'image/jpeg', &lt;jpeg data&gt;&gt;</a:t>
            </a:r>
            <a:endParaRPr lang="en-US" sz="1200" b="0" i="0" u="none" strike="noStrike" kern="1200" baseline="0" dirty="0">
              <a:solidFill>
                <a:schemeClr val="tx1"/>
              </a:solidFill>
              <a:latin typeface="Arial" charset="0"/>
              <a:ea typeface="+mn-ea"/>
              <a:cs typeface="+mn-cs"/>
            </a:endParaRPr>
          </a:p>
          <a:p>
            <a:pPr marL="0" indent="0">
              <a:buNone/>
            </a:pPr>
            <a:endParaRPr lang="en-US" altLang="zh-TW" dirty="0"/>
          </a:p>
          <a:p>
            <a:endParaRPr lang="en-US" dirty="0"/>
          </a:p>
        </p:txBody>
      </p:sp>
    </p:spTree>
    <p:extLst>
      <p:ext uri="{BB962C8B-B14F-4D97-AF65-F5344CB8AC3E}">
        <p14:creationId xmlns:p14="http://schemas.microsoft.com/office/powerpoint/2010/main" val="27876294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Rot="1" noChangeAspect="1" noChangeArrowheads="1" noTextEdit="1"/>
          </p:cNvSpPr>
          <p:nvPr>
            <p:ph type="sldImg"/>
          </p:nvPr>
        </p:nvSpPr>
        <p:spPr>
          <a:ln/>
        </p:spPr>
      </p:sp>
      <p:sp>
        <p:nvSpPr>
          <p:cNvPr id="129026" name="Rectangle 3"/>
          <p:cNvSpPr>
            <a:spLocks noGrp="1" noChangeArrowheads="1"/>
          </p:cNvSpPr>
          <p:nvPr>
            <p:ph type="body" idx="1"/>
          </p:nvPr>
        </p:nvSpPr>
        <p:spPr>
          <a:noFill/>
          <a:ln/>
        </p:spPr>
        <p:txBody>
          <a:bodyPr/>
          <a:lstStyle/>
          <a:p>
            <a:r>
              <a:rPr lang="en-US" altLang="zh-TW"/>
              <a:t>In general, system volatility makes it undesirable to rely on a service provided by a particular component since that component could leave or fail at any time.</a:t>
            </a:r>
          </a:p>
          <a:p>
            <a:r>
              <a:rPr lang="en-US" altLang="zh-TW"/>
              <a:t>Some of the above examples of data-oriented programming systems involved indirect, anonymous association. Specifically, components that interoperate via an event system or tuple space do not necessarily know one another’s names or addresses. As long as the event service or the tuple space persist, the individual components can come and go and be replaced. </a:t>
            </a:r>
          </a:p>
          <a:p>
            <a:r>
              <a:rPr lang="en-US" altLang="zh-TW"/>
              <a:t>How are programmers supposed to manage state in a volatile system?  (p. 859)</a:t>
            </a:r>
          </a:p>
          <a:p>
            <a:r>
              <a:rPr lang="en-US" altLang="zh-TW"/>
              <a:t>The definition of soft state has been the subject of debate, but broadly speaking it is data that provides a hint (that is, it might be stale and should not be relied upon for its strict currency) and, most importantly, the sources of soft state automatically update it. Some discovery systems exemplify the use of soft state to manage the collection of service registration entries.</a:t>
            </a:r>
          </a:p>
        </p:txBody>
      </p:sp>
    </p:spTree>
    <p:extLst>
      <p:ext uri="{BB962C8B-B14F-4D97-AF65-F5344CB8AC3E}">
        <p14:creationId xmlns:p14="http://schemas.microsoft.com/office/powerpoint/2010/main" val="6843267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Slide Image Placeholder 1"/>
          <p:cNvSpPr>
            <a:spLocks noGrp="1" noRot="1" noChangeAspect="1"/>
          </p:cNvSpPr>
          <p:nvPr>
            <p:ph type="sldImg"/>
          </p:nvPr>
        </p:nvSpPr>
        <p:spPr>
          <a:ln/>
        </p:spPr>
      </p:sp>
      <p:sp>
        <p:nvSpPr>
          <p:cNvPr id="131074" name="Notes Placeholder 2"/>
          <p:cNvSpPr>
            <a:spLocks noGrp="1"/>
          </p:cNvSpPr>
          <p:nvPr>
            <p:ph type="body" idx="1"/>
          </p:nvPr>
        </p:nvSpPr>
        <p:spPr>
          <a:noFill/>
          <a:ln/>
        </p:spPr>
        <p:txBody>
          <a:bodyPr/>
          <a:lstStyle/>
          <a:p>
            <a:r>
              <a:rPr lang="en-US" altLang="zh-TW"/>
              <a:t>Mobile and ubiquitous systems can be integrated with the physical world.</a:t>
            </a:r>
          </a:p>
          <a:p>
            <a:r>
              <a:rPr lang="en-US" altLang="zh-TW"/>
              <a:t>We will consider architectures for processing data collected from sensors, and context-aware systems that can respond to their (sensed) physical circumstances. </a:t>
            </a:r>
          </a:p>
          <a:p>
            <a:r>
              <a:rPr lang="en-US" altLang="zh-TW"/>
              <a:t>The context of an entity (person, place, or thing) is an aspect of its physical circumstances of relevance to system behavior. </a:t>
            </a:r>
          </a:p>
          <a:p>
            <a:r>
              <a:rPr lang="en-US" altLang="zh-TW"/>
              <a:t>That includes relatively simple values such as the location, time, temperature, the identity of an associated users, the presence and state of an object, etc.</a:t>
            </a:r>
          </a:p>
          <a:p>
            <a:endParaRPr lang="en-US"/>
          </a:p>
        </p:txBody>
      </p:sp>
    </p:spTree>
    <p:extLst>
      <p:ext uri="{BB962C8B-B14F-4D97-AF65-F5344CB8AC3E}">
        <p14:creationId xmlns:p14="http://schemas.microsoft.com/office/powerpoint/2010/main" val="25230859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Slide Image Placeholder 1"/>
          <p:cNvSpPr>
            <a:spLocks noGrp="1" noRot="1" noChangeAspect="1"/>
          </p:cNvSpPr>
          <p:nvPr>
            <p:ph type="sldImg"/>
          </p:nvPr>
        </p:nvSpPr>
        <p:spPr>
          <a:ln/>
        </p:spPr>
      </p:sp>
      <p:sp>
        <p:nvSpPr>
          <p:cNvPr id="133122" name="Notes Placeholder 2"/>
          <p:cNvSpPr>
            <a:spLocks noGrp="1"/>
          </p:cNvSpPr>
          <p:nvPr>
            <p:ph type="body" idx="1"/>
          </p:nvPr>
        </p:nvSpPr>
        <p:spPr>
          <a:noFill/>
          <a:ln/>
        </p:spPr>
        <p:txBody>
          <a:bodyPr/>
          <a:lstStyle/>
          <a:p>
            <a:r>
              <a:rPr lang="en-US"/>
              <a:t>A system is context-aware if it uses context to provide relevant information and/or services to the user, where relevancy depends on the user’s task.</a:t>
            </a:r>
          </a:p>
          <a:p>
            <a:r>
              <a:rPr lang="en-US"/>
              <a:t>Context aware application:</a:t>
            </a:r>
          </a:p>
          <a:p>
            <a:pPr marL="270252" lvl="1" indent="-171689">
              <a:buFont typeface="Courier New" pitchFamily="49" charset="0"/>
              <a:buChar char="o"/>
            </a:pPr>
            <a:r>
              <a:rPr lang="en-US"/>
              <a:t>is one which can </a:t>
            </a:r>
            <a:r>
              <a:rPr lang="en-US" b="1"/>
              <a:t>capture</a:t>
            </a:r>
            <a:r>
              <a:rPr lang="en-US"/>
              <a:t> the context</a:t>
            </a:r>
          </a:p>
          <a:p>
            <a:pPr marL="270252" lvl="1" indent="-171689">
              <a:buFont typeface="Courier New" pitchFamily="49" charset="0"/>
              <a:buChar char="o"/>
            </a:pPr>
            <a:r>
              <a:rPr lang="en-US"/>
              <a:t>assign </a:t>
            </a:r>
            <a:r>
              <a:rPr lang="en-US" b="1"/>
              <a:t>meaning</a:t>
            </a:r>
            <a:r>
              <a:rPr lang="en-US"/>
              <a:t> to it</a:t>
            </a:r>
          </a:p>
          <a:p>
            <a:pPr marL="270252" lvl="1" indent="-171689">
              <a:buFont typeface="Courier New" pitchFamily="49" charset="0"/>
              <a:buChar char="o"/>
            </a:pPr>
            <a:r>
              <a:rPr lang="en-US"/>
              <a:t>change </a:t>
            </a:r>
            <a:r>
              <a:rPr lang="en-US" b="1"/>
              <a:t>behavior</a:t>
            </a:r>
            <a:r>
              <a:rPr lang="en-US"/>
              <a:t> accordingly</a:t>
            </a:r>
          </a:p>
          <a:p>
            <a:endParaRPr lang="en-US"/>
          </a:p>
        </p:txBody>
      </p:sp>
    </p:spTree>
    <p:extLst>
      <p:ext uri="{BB962C8B-B14F-4D97-AF65-F5344CB8AC3E}">
        <p14:creationId xmlns:p14="http://schemas.microsoft.com/office/powerpoint/2010/main" val="37402271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noRot="1" noChangeAspect="1" noChangeArrowheads="1" noTextEdit="1"/>
          </p:cNvSpPr>
          <p:nvPr>
            <p:ph type="sldImg"/>
          </p:nvPr>
        </p:nvSpPr>
        <p:spPr>
          <a:ln/>
        </p:spPr>
      </p:sp>
      <p:sp>
        <p:nvSpPr>
          <p:cNvPr id="149506" name="Rectangle 3"/>
          <p:cNvSpPr>
            <a:spLocks noGrp="1" noChangeArrowheads="1"/>
          </p:cNvSpPr>
          <p:nvPr>
            <p:ph type="body" idx="1"/>
          </p:nvPr>
        </p:nvSpPr>
        <p:spPr>
          <a:noFill/>
          <a:ln/>
        </p:spPr>
        <p:txBody>
          <a:bodyPr/>
          <a:lstStyle/>
          <a:p>
            <a:r>
              <a:rPr lang="en-US" altLang="zh-TW"/>
              <a:t>Salber et al. [1999] identify four functional challenges to be overcome in designing context-aware systems:</a:t>
            </a:r>
          </a:p>
          <a:p>
            <a:r>
              <a:rPr lang="en-US" altLang="zh-TW"/>
              <a:t>Integration of idiosyncratic sensors: specialized knowledge may be needed to correctly deploy sensors in the physical scenario of interest.</a:t>
            </a:r>
          </a:p>
          <a:p>
            <a:r>
              <a:rPr lang="en-US" altLang="zh-TW"/>
              <a:t>Abstracting from sensor data: there needs to be agreement on the meaning of contextual attributes, and software to infer those attributes from raw sensor values.</a:t>
            </a:r>
          </a:p>
          <a:p>
            <a:r>
              <a:rPr lang="en-US" altLang="zh-TW"/>
              <a:t>Sensor output may need to be combined: an application may require output from sensors of different types in order to gather several contextual attributes that it needs to operate.</a:t>
            </a:r>
          </a:p>
          <a:p>
            <a:r>
              <a:rPr lang="en-US" altLang="zh-TW"/>
              <a:t>Context is dynamic: a context-aware application typically needs to respond to changes in context, and not simply to read a snapshot of it. </a:t>
            </a:r>
          </a:p>
          <a:p>
            <a:endParaRPr lang="en-US" altLang="zh-TW"/>
          </a:p>
        </p:txBody>
      </p:sp>
    </p:spTree>
    <p:extLst>
      <p:ext uri="{BB962C8B-B14F-4D97-AF65-F5344CB8AC3E}">
        <p14:creationId xmlns:p14="http://schemas.microsoft.com/office/powerpoint/2010/main" val="37977612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Slide Image Placeholder 1"/>
          <p:cNvSpPr>
            <a:spLocks noGrp="1" noRot="1" noChangeAspect="1" noTextEdit="1"/>
          </p:cNvSpPr>
          <p:nvPr>
            <p:ph type="sldImg"/>
          </p:nvPr>
        </p:nvSpPr>
        <p:spPr>
          <a:ln/>
        </p:spPr>
      </p:sp>
      <p:sp>
        <p:nvSpPr>
          <p:cNvPr id="151554" name="Notes Placeholder 2"/>
          <p:cNvSpPr>
            <a:spLocks noGrp="1"/>
          </p:cNvSpPr>
          <p:nvPr>
            <p:ph type="body" idx="1"/>
          </p:nvPr>
        </p:nvSpPr>
        <p:spPr>
          <a:noFill/>
          <a:ln/>
        </p:spPr>
        <p:txBody>
          <a:bodyPr/>
          <a:lstStyle/>
          <a:p>
            <a:r>
              <a:rPr lang="en-GB"/>
              <a:t>The context toolkit [Salber et al. 1999] is an examples of system architecture for more general context-aware applications than those based around a specific technology such as active badges. (p. 863)</a:t>
            </a:r>
          </a:p>
          <a:p>
            <a:r>
              <a:rPr lang="en-GB"/>
              <a:t>The above figure shows the interface to an IdentityPresence widget. It provides contextual attributes to software polling the widget and it also raises callbacks when the contextual information changes (a user arrives or leaves).</a:t>
            </a:r>
          </a:p>
          <a:p>
            <a:endParaRPr lang="en-US"/>
          </a:p>
        </p:txBody>
      </p:sp>
    </p:spTree>
    <p:extLst>
      <p:ext uri="{BB962C8B-B14F-4D97-AF65-F5344CB8AC3E}">
        <p14:creationId xmlns:p14="http://schemas.microsoft.com/office/powerpoint/2010/main" val="18586659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Slide Image Placeholder 1"/>
          <p:cNvSpPr>
            <a:spLocks noGrp="1" noRot="1" noChangeAspect="1" noTextEdit="1"/>
          </p:cNvSpPr>
          <p:nvPr>
            <p:ph type="sldImg"/>
          </p:nvPr>
        </p:nvSpPr>
        <p:spPr>
          <a:ln/>
        </p:spPr>
      </p:sp>
      <p:sp>
        <p:nvSpPr>
          <p:cNvPr id="153602" name="Notes Placeholder 2"/>
          <p:cNvSpPr>
            <a:spLocks noGrp="1"/>
          </p:cNvSpPr>
          <p:nvPr>
            <p:ph type="body" idx="1"/>
          </p:nvPr>
        </p:nvSpPr>
        <p:spPr>
          <a:noFill/>
          <a:ln/>
        </p:spPr>
        <p:txBody>
          <a:bodyPr/>
          <a:lstStyle/>
          <a:p>
            <a:r>
              <a:rPr lang="en-GB"/>
              <a:t>In this figure, a PersonFinder widget for a building could be constructed from the IdentityPresence widgets from each room in the building</a:t>
            </a:r>
          </a:p>
          <a:p>
            <a:r>
              <a:rPr lang="en-US"/>
              <a:t>IdentityPresence widget interact with several different  types of sensors </a:t>
            </a:r>
          </a:p>
          <a:p>
            <a:pPr marL="270252" lvl="1" indent="-171689">
              <a:buFont typeface="Courier New" pitchFamily="49" charset="0"/>
              <a:buChar char="o"/>
            </a:pPr>
            <a:r>
              <a:rPr lang="en-US"/>
              <a:t>Floor pressure sensors (</a:t>
            </a:r>
            <a:r>
              <a:rPr lang="en-GB"/>
              <a:t>from floor pressure readings)</a:t>
            </a:r>
            <a:endParaRPr lang="en-US"/>
          </a:p>
          <a:p>
            <a:pPr marL="270252" lvl="1" indent="-171689">
              <a:buFont typeface="Courier New" pitchFamily="49" charset="0"/>
              <a:buChar char="o"/>
            </a:pPr>
            <a:r>
              <a:rPr lang="en-US"/>
              <a:t>Face recognition (</a:t>
            </a:r>
            <a:r>
              <a:rPr lang="en-GB"/>
              <a:t>from video capture)</a:t>
            </a:r>
            <a:endParaRPr lang="en-US"/>
          </a:p>
          <a:p>
            <a:pPr marL="270252" lvl="1" indent="-171689">
              <a:buFont typeface="Courier New" pitchFamily="49" charset="0"/>
              <a:buChar char="o"/>
            </a:pPr>
            <a:r>
              <a:rPr lang="en-US"/>
              <a:t>Video recognition</a:t>
            </a:r>
          </a:p>
          <a:p>
            <a:pPr marL="270252" lvl="1" indent="-171689">
              <a:buFont typeface="Courier New" pitchFamily="49" charset="0"/>
              <a:buChar char="o"/>
            </a:pPr>
            <a:r>
              <a:rPr lang="en-US"/>
              <a:t>Footstep recognition</a:t>
            </a:r>
          </a:p>
          <a:p>
            <a:r>
              <a:rPr lang="en-GB"/>
              <a:t>The PersonFinder widget encapsulates the complexity of a building for the application writer.</a:t>
            </a:r>
          </a:p>
          <a:p>
            <a:pPr marL="270252" lvl="1" indent="-171689">
              <a:buFont typeface="Courier New" pitchFamily="49" charset="0"/>
              <a:buChar char="o"/>
            </a:pPr>
            <a:r>
              <a:rPr lang="en-US"/>
              <a:t>Sensor data is sent back to IdentityPresence and then back to the PersonFinder without specific knowledge of the different sensors</a:t>
            </a:r>
            <a:endParaRPr lang="en-GB"/>
          </a:p>
        </p:txBody>
      </p:sp>
    </p:spTree>
    <p:extLst>
      <p:ext uri="{BB962C8B-B14F-4D97-AF65-F5344CB8AC3E}">
        <p14:creationId xmlns:p14="http://schemas.microsoft.com/office/powerpoint/2010/main" val="3219487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
        <p:nvSpPr>
          <p:cNvPr id="26626" name="Rectangle 3"/>
          <p:cNvSpPr>
            <a:spLocks noGrp="1" noChangeArrowheads="1"/>
          </p:cNvSpPr>
          <p:nvPr>
            <p:ph type="body" idx="1"/>
          </p:nvPr>
        </p:nvSpPr>
        <p:spPr>
          <a:noFill/>
          <a:ln/>
        </p:spPr>
        <p:txBody>
          <a:bodyPr/>
          <a:lstStyle/>
          <a:p>
            <a:r>
              <a:rPr lang="en-US" altLang="zh-TW"/>
              <a:t>The industrial revolution of 19</a:t>
            </a:r>
            <a:r>
              <a:rPr lang="en-US" altLang="zh-TW" baseline="30000"/>
              <a:t>th</a:t>
            </a:r>
            <a:r>
              <a:rPr lang="en-US" altLang="zh-TW"/>
              <a:t> century was a result of the steam engine, which was developed by James Watt. Energy triggered the industrial revolution.</a:t>
            </a:r>
          </a:p>
          <a:p>
            <a:r>
              <a:rPr lang="en-US" altLang="zh-TW"/>
              <a:t>The invention of combustion engine and electric motor introduced the second phase of industrialization. Engines and machines are now decentralized.</a:t>
            </a:r>
          </a:p>
          <a:p>
            <a:r>
              <a:rPr lang="en-US" altLang="zh-TW"/>
              <a:t>During the second half of the 20</a:t>
            </a:r>
            <a:r>
              <a:rPr lang="en-US" altLang="zh-TW" baseline="30000"/>
              <a:t>th</a:t>
            </a:r>
            <a:r>
              <a:rPr lang="en-US" altLang="zh-TW"/>
              <a:t> century, computers started their impact on the economy.</a:t>
            </a:r>
          </a:p>
          <a:p>
            <a:r>
              <a:rPr lang="en-US" altLang="zh-TW"/>
              <a:t>Like the steam-engines, computer design their existences as huge and mysterious black boxes.</a:t>
            </a:r>
          </a:p>
          <a:p>
            <a:r>
              <a:rPr lang="en-US" altLang="zh-TW"/>
              <a:t>But, very much like the 2</a:t>
            </a:r>
            <a:r>
              <a:rPr lang="en-US" altLang="zh-TW" baseline="30000"/>
              <a:t>nd</a:t>
            </a:r>
            <a:r>
              <a:rPr lang="en-US" altLang="zh-TW"/>
              <a:t> phase of the industrialization a 100 years ago, we can today observe a distinct move towards decentralizing information technology.</a:t>
            </a:r>
          </a:p>
          <a:p>
            <a:r>
              <a:rPr lang="en-US" altLang="zh-TW"/>
              <a:t>The Internet has turned out to become the standard communication platform. </a:t>
            </a:r>
          </a:p>
          <a:p>
            <a:r>
              <a:rPr lang="en-US" altLang="zh-TW"/>
              <a:t>The decentralization of computing power continues. Beyond the era of personal computing, the era of Pervasive Computing begins.</a:t>
            </a:r>
          </a:p>
          <a:p>
            <a:pPr>
              <a:buFontTx/>
              <a:buNone/>
            </a:pPr>
            <a:endParaRPr lang="en-US" altLang="zh-TW"/>
          </a:p>
        </p:txBody>
      </p:sp>
    </p:spTree>
    <p:extLst>
      <p:ext uri="{BB962C8B-B14F-4D97-AF65-F5344CB8AC3E}">
        <p14:creationId xmlns:p14="http://schemas.microsoft.com/office/powerpoint/2010/main" val="16775626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Slide Image Placeholder 1"/>
          <p:cNvSpPr>
            <a:spLocks noGrp="1" noRot="1" noChangeAspect="1"/>
          </p:cNvSpPr>
          <p:nvPr>
            <p:ph type="sldImg"/>
          </p:nvPr>
        </p:nvSpPr>
        <p:spPr>
          <a:ln/>
        </p:spPr>
      </p:sp>
      <p:sp>
        <p:nvSpPr>
          <p:cNvPr id="155650" name="Notes Placeholder 2"/>
          <p:cNvSpPr>
            <a:spLocks noGrp="1"/>
          </p:cNvSpPr>
          <p:nvPr>
            <p:ph type="body" idx="1"/>
          </p:nvPr>
        </p:nvSpPr>
        <p:spPr>
          <a:noFill/>
          <a:ln/>
        </p:spPr>
        <p:txBody>
          <a:bodyPr/>
          <a:lstStyle/>
          <a:p>
            <a:r>
              <a:rPr lang="en-US" altLang="zh-TW" dirty="0"/>
              <a:t>A wireless sensor network consists of a (typically large) number of small, low-cost devices or nodes, each with facilities for sensing, computing and wireless communications.</a:t>
            </a:r>
          </a:p>
          <a:p>
            <a:r>
              <a:rPr lang="en-US" altLang="zh-TW" dirty="0"/>
              <a:t>It is a special case of an ad hoc networks: the nodes are physically arranged more or less randomly, but they can communicate over multiple wireless hops between their peers. </a:t>
            </a:r>
          </a:p>
          <a:p>
            <a:r>
              <a:rPr lang="en-US" altLang="zh-TW" dirty="0"/>
              <a:t>Two main design requirements: energy conservation and continuous operation despite volatility.</a:t>
            </a:r>
          </a:p>
          <a:p>
            <a:r>
              <a:rPr lang="en-US" altLang="zh-TW" dirty="0"/>
              <a:t>Those two factors lead to three main architectural features: in-network processing, disruption-tolerant networking, and data-oriented programming models.</a:t>
            </a:r>
          </a:p>
          <a:p>
            <a:r>
              <a:rPr lang="en-US" altLang="zh-TW" dirty="0"/>
              <a:t>Details can be seen in </a:t>
            </a:r>
            <a:r>
              <a:rPr lang="en-US" altLang="zh-TW" dirty="0" smtClean="0"/>
              <a:t>the Reference Book </a:t>
            </a:r>
            <a:r>
              <a:rPr lang="en-US" altLang="zh-TW" dirty="0"/>
              <a:t>(p. 864).</a:t>
            </a:r>
          </a:p>
          <a:p>
            <a:endParaRPr lang="en-US" dirty="0"/>
          </a:p>
        </p:txBody>
      </p:sp>
    </p:spTree>
    <p:extLst>
      <p:ext uri="{BB962C8B-B14F-4D97-AF65-F5344CB8AC3E}">
        <p14:creationId xmlns:p14="http://schemas.microsoft.com/office/powerpoint/2010/main" val="34163853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noRot="1" noChangeAspect="1" noChangeArrowheads="1" noTextEdit="1"/>
          </p:cNvSpPr>
          <p:nvPr>
            <p:ph type="sldImg"/>
          </p:nvPr>
        </p:nvSpPr>
        <p:spPr>
          <a:xfrm>
            <a:off x="712788" y="744538"/>
            <a:ext cx="5375275" cy="3722687"/>
          </a:xfrm>
          <a:solidFill>
            <a:srgbClr val="FFFFFF"/>
          </a:solidFill>
          <a:ln/>
        </p:spPr>
      </p:sp>
      <p:sp>
        <p:nvSpPr>
          <p:cNvPr id="157698" name="Rectangle 3"/>
          <p:cNvSpPr>
            <a:spLocks noGrp="1" noChangeArrowheads="1"/>
          </p:cNvSpPr>
          <p:nvPr>
            <p:ph type="body" idx="1"/>
          </p:nvPr>
        </p:nvSpPr>
        <p:spPr>
          <a:xfrm>
            <a:off x="907206" y="4718570"/>
            <a:ext cx="4984853" cy="4465873"/>
          </a:xfrm>
          <a:solidFill>
            <a:srgbClr val="FFFFFF"/>
          </a:solidFill>
          <a:ln w="12700">
            <a:solidFill>
              <a:srgbClr val="000000"/>
            </a:solidFill>
          </a:ln>
        </p:spPr>
        <p:txBody>
          <a:bodyPr lIns="91770" tIns="45886" rIns="91770" bIns="45886"/>
          <a:lstStyle/>
          <a:p>
            <a:r>
              <a:rPr lang="en-GB"/>
              <a:t>Directed diffusion is one data-oriented technique developed for applications of sensor networks. </a:t>
            </a:r>
          </a:p>
          <a:p>
            <a:r>
              <a:rPr lang="en-GB"/>
              <a:t>In directed diffusion [Heidemann et al. 2001], the programmer specifies interests, which are declarations of tasks injected into the system at certain nodes called sinks.</a:t>
            </a:r>
          </a:p>
          <a:p>
            <a:r>
              <a:rPr lang="en-GB"/>
              <a:t>The runtime system propagates interests from the sink through network in a process called diffusion (Figure A).</a:t>
            </a:r>
          </a:p>
          <a:p>
            <a:r>
              <a:rPr lang="en-GB"/>
              <a:t>The flow of data back from source to sink is controlled by gradients, which are  (direction, value) pairs between nodes that are set up for each particular interest as it diffuses through the network (Figure B).</a:t>
            </a:r>
          </a:p>
          <a:p>
            <a:r>
              <a:rPr lang="en-GB"/>
              <a:t>The system can apply various strategies for choosing among them, including using paths redundantly in case of failure, or applying heuristics to find a path of minimum length (Figure C).</a:t>
            </a:r>
          </a:p>
          <a:p>
            <a:endParaRPr lang="en-GB"/>
          </a:p>
        </p:txBody>
      </p:sp>
    </p:spTree>
    <p:extLst>
      <p:ext uri="{BB962C8B-B14F-4D97-AF65-F5344CB8AC3E}">
        <p14:creationId xmlns:p14="http://schemas.microsoft.com/office/powerpoint/2010/main" val="17559572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p:cNvSpPr>
            <a:spLocks noGrp="1" noRot="1" noChangeAspect="1" noChangeArrowheads="1" noTextEdit="1"/>
          </p:cNvSpPr>
          <p:nvPr>
            <p:ph type="sldImg"/>
          </p:nvPr>
        </p:nvSpPr>
        <p:spPr>
          <a:ln/>
        </p:spPr>
      </p:sp>
      <p:sp>
        <p:nvSpPr>
          <p:cNvPr id="159746" name="Rectangle 3"/>
          <p:cNvSpPr>
            <a:spLocks noGrp="1" noChangeArrowheads="1"/>
          </p:cNvSpPr>
          <p:nvPr>
            <p:ph type="body" idx="1"/>
          </p:nvPr>
        </p:nvSpPr>
        <p:spPr>
          <a:noFill/>
          <a:ln/>
        </p:spPr>
        <p:txBody>
          <a:bodyPr/>
          <a:lstStyle/>
          <a:p>
            <a:r>
              <a:rPr lang="en-US" altLang="zh-TW" dirty="0"/>
              <a:t>Location is an obvious parameter for mobile, context-aware computing. </a:t>
            </a:r>
          </a:p>
          <a:p>
            <a:r>
              <a:rPr lang="en-US" altLang="zh-TW" dirty="0"/>
              <a:t>It seems natural to make applications and devices behave in a way that depends on where the user is, such as the context-aware phone. </a:t>
            </a:r>
          </a:p>
          <a:p>
            <a:r>
              <a:rPr lang="en-US" altLang="zh-TW" dirty="0"/>
              <a:t>Location-sensing systems are designed to obtain data about the position of entities (objects and humans) within some type of region of interest.</a:t>
            </a:r>
          </a:p>
          <a:p>
            <a:pPr marL="0" indent="0">
              <a:buNone/>
            </a:pPr>
            <a:endParaRPr lang="en-US" altLang="zh-TW" dirty="0"/>
          </a:p>
          <a:p>
            <a:endParaRPr lang="en-US" altLang="zh-TW" dirty="0"/>
          </a:p>
        </p:txBody>
      </p:sp>
    </p:spTree>
    <p:extLst>
      <p:ext uri="{BB962C8B-B14F-4D97-AF65-F5344CB8AC3E}">
        <p14:creationId xmlns:p14="http://schemas.microsoft.com/office/powerpoint/2010/main" val="6516116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noRot="1" noChangeAspect="1" noChangeArrowheads="1" noTextEdit="1"/>
          </p:cNvSpPr>
          <p:nvPr>
            <p:ph type="sldImg"/>
          </p:nvPr>
        </p:nvSpPr>
        <p:spPr>
          <a:xfrm>
            <a:off x="712788" y="744538"/>
            <a:ext cx="5375275" cy="3722687"/>
          </a:xfrm>
          <a:solidFill>
            <a:srgbClr val="FFFFFF"/>
          </a:solidFill>
          <a:ln/>
        </p:spPr>
      </p:sp>
      <p:sp>
        <p:nvSpPr>
          <p:cNvPr id="161794" name="Rectangle 3"/>
          <p:cNvSpPr>
            <a:spLocks noGrp="1" noChangeArrowheads="1"/>
          </p:cNvSpPr>
          <p:nvPr>
            <p:ph type="body" idx="1"/>
          </p:nvPr>
        </p:nvSpPr>
        <p:spPr>
          <a:xfrm>
            <a:off x="907206" y="4718570"/>
            <a:ext cx="4984853" cy="4465873"/>
          </a:xfrm>
          <a:solidFill>
            <a:srgbClr val="FFFFFF"/>
          </a:solidFill>
          <a:ln w="12700">
            <a:solidFill>
              <a:srgbClr val="000000"/>
            </a:solidFill>
          </a:ln>
        </p:spPr>
        <p:txBody>
          <a:bodyPr lIns="91770" tIns="45886" rIns="91770" bIns="45886"/>
          <a:lstStyle/>
          <a:p>
            <a:r>
              <a:rPr lang="en-GB"/>
              <a:t>This figure shows some types of location technologies, and some of their principle characteristics. (p.869)</a:t>
            </a:r>
          </a:p>
          <a:p>
            <a:r>
              <a:rPr lang="en-GB"/>
              <a:t>Active Badges are a specialized form of Automatic Identification Tags.</a:t>
            </a:r>
          </a:p>
        </p:txBody>
      </p:sp>
    </p:spTree>
    <p:extLst>
      <p:ext uri="{BB962C8B-B14F-4D97-AF65-F5344CB8AC3E}">
        <p14:creationId xmlns:p14="http://schemas.microsoft.com/office/powerpoint/2010/main" val="2109204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noRot="1" noChangeAspect="1" noChangeArrowheads="1" noTextEdit="1"/>
          </p:cNvSpPr>
          <p:nvPr>
            <p:ph type="sldImg"/>
          </p:nvPr>
        </p:nvSpPr>
        <p:spPr>
          <a:xfrm>
            <a:off x="712788" y="744538"/>
            <a:ext cx="5375275" cy="3722687"/>
          </a:xfrm>
          <a:solidFill>
            <a:srgbClr val="FFFFFF"/>
          </a:solidFill>
          <a:ln/>
        </p:spPr>
      </p:sp>
      <p:sp>
        <p:nvSpPr>
          <p:cNvPr id="161794" name="Rectangle 3"/>
          <p:cNvSpPr>
            <a:spLocks noGrp="1" noChangeArrowheads="1"/>
          </p:cNvSpPr>
          <p:nvPr>
            <p:ph type="body" idx="1"/>
          </p:nvPr>
        </p:nvSpPr>
        <p:spPr>
          <a:xfrm>
            <a:off x="907206" y="4718570"/>
            <a:ext cx="4984853" cy="4465873"/>
          </a:xfrm>
          <a:solidFill>
            <a:srgbClr val="FFFFFF"/>
          </a:solidFill>
          <a:ln w="12700">
            <a:solidFill>
              <a:srgbClr val="000000"/>
            </a:solidFill>
          </a:ln>
        </p:spPr>
        <p:txBody>
          <a:bodyPr lIns="91770" tIns="45886" rIns="91770" bIns="45886"/>
          <a:lstStyle/>
          <a:p>
            <a:r>
              <a:rPr lang="en-GB"/>
              <a:t>This figure shows some types of location technologies, and some of their principle characteristics. (p.869)</a:t>
            </a:r>
          </a:p>
          <a:p>
            <a:r>
              <a:rPr lang="en-GB"/>
              <a:t>Active Badges are a specialized form of Automatic Identification Tags.</a:t>
            </a:r>
          </a:p>
        </p:txBody>
      </p:sp>
    </p:spTree>
    <p:extLst>
      <p:ext uri="{BB962C8B-B14F-4D97-AF65-F5344CB8AC3E}">
        <p14:creationId xmlns:p14="http://schemas.microsoft.com/office/powerpoint/2010/main" val="75816584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2"/>
          <p:cNvSpPr>
            <a:spLocks noGrp="1" noRot="1" noChangeAspect="1" noChangeArrowheads="1" noTextEdit="1"/>
          </p:cNvSpPr>
          <p:nvPr>
            <p:ph type="sldImg"/>
          </p:nvPr>
        </p:nvSpPr>
        <p:spPr>
          <a:xfrm>
            <a:off x="712788" y="744538"/>
            <a:ext cx="5375275" cy="3722687"/>
          </a:xfrm>
          <a:solidFill>
            <a:srgbClr val="FFFFFF"/>
          </a:solidFill>
          <a:ln/>
        </p:spPr>
      </p:sp>
      <p:sp>
        <p:nvSpPr>
          <p:cNvPr id="163842" name="Rectangle 3"/>
          <p:cNvSpPr>
            <a:spLocks noGrp="1" noChangeArrowheads="1"/>
          </p:cNvSpPr>
          <p:nvPr>
            <p:ph type="body" idx="1"/>
          </p:nvPr>
        </p:nvSpPr>
        <p:spPr>
          <a:xfrm>
            <a:off x="907206" y="4718570"/>
            <a:ext cx="4984853" cy="4465873"/>
          </a:xfrm>
          <a:solidFill>
            <a:srgbClr val="FFFFFF"/>
          </a:solidFill>
          <a:ln w="12700">
            <a:solidFill>
              <a:srgbClr val="000000"/>
            </a:solidFill>
          </a:ln>
        </p:spPr>
        <p:txBody>
          <a:bodyPr lIns="91770" tIns="45886" rIns="91770" bIns="45886"/>
          <a:lstStyle/>
          <a:p>
            <a:r>
              <a:rPr lang="en-GB"/>
              <a:t>Active Bat system [Harter et al. 2002] was designed to produce an object’s or human’s location indoors, in relative coordinates-that is, with respect to the room that contains the object. </a:t>
            </a:r>
          </a:p>
          <a:p>
            <a:r>
              <a:rPr lang="en-GB"/>
              <a:t>A Active Bat system is accurate to about 10cm.</a:t>
            </a:r>
          </a:p>
          <a:p>
            <a:r>
              <a:rPr lang="en-GB"/>
              <a:t>A bat is a device attached to a user or object whose location is to be found, and which receives radio signals and emits ultrasound signals. </a:t>
            </a:r>
          </a:p>
          <a:p>
            <a:r>
              <a:rPr lang="en-GB"/>
              <a:t>The system relies on a grid of ultrasound receivers at known locations in the ceiling, wired to a base station. </a:t>
            </a:r>
          </a:p>
          <a:p>
            <a:r>
              <a:rPr lang="en-GB"/>
              <a:t>(p. 870)</a:t>
            </a:r>
          </a:p>
        </p:txBody>
      </p:sp>
    </p:spTree>
    <p:extLst>
      <p:ext uri="{BB962C8B-B14F-4D97-AF65-F5344CB8AC3E}">
        <p14:creationId xmlns:p14="http://schemas.microsoft.com/office/powerpoint/2010/main" val="248789120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p:spPr>
        <p:txBody>
          <a:bodyPr/>
          <a:lstStyle/>
          <a:p>
            <a:r>
              <a:rPr lang="en-US" altLang="zh-TW"/>
              <a:t>The determination of a contextual value begins with sensors, which are combinations of hardware and/or software used to measure contextual values. Some examples are:</a:t>
            </a:r>
          </a:p>
          <a:p>
            <a:r>
              <a:rPr lang="en-US" altLang="zh-TW"/>
              <a:t>Location, velocity and orientation: satellite navigation (for example, GPS) units for providing global coordinates and velocities; accelerometers to detect movement.</a:t>
            </a:r>
          </a:p>
          <a:p>
            <a:r>
              <a:rPr lang="en-US" altLang="zh-TW"/>
              <a:t>Ambient conditions: thermometers, sensors that measure light intensity, microphones for sound intensity</a:t>
            </a:r>
          </a:p>
          <a:p>
            <a:r>
              <a:rPr lang="en-US" altLang="zh-TW"/>
              <a:t>Presence: sensors that measure physical load, devices that read electronic identifiers on tags brought near to them, infrared readers used to sense active badges. </a:t>
            </a:r>
          </a:p>
        </p:txBody>
      </p:sp>
    </p:spTree>
    <p:extLst>
      <p:ext uri="{BB962C8B-B14F-4D97-AF65-F5344CB8AC3E}">
        <p14:creationId xmlns:p14="http://schemas.microsoft.com/office/powerpoint/2010/main" val="34249937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1742" indent="-101742" defTabSz="915676">
              <a:defRPr/>
            </a:pPr>
            <a:r>
              <a:rPr lang="en-US" dirty="0"/>
              <a:t>Global Motion Sensors Market will reach USD 8.17 Billion by 2022: Zion Market Research</a:t>
            </a:r>
          </a:p>
          <a:p>
            <a:pPr marL="0" indent="0" defTabSz="915676">
              <a:buNone/>
              <a:defRPr/>
            </a:pPr>
            <a:r>
              <a:rPr lang="en-US" dirty="0"/>
              <a:t>   https://globenewswire.com/news-release/2017/03/03/931261/0/en/Global-Motion-Sensors-Market-will-reach-USD-8-17-Billion-by-2022-Zion-Market-Research.html</a:t>
            </a:r>
          </a:p>
          <a:p>
            <a:pPr marL="101742" indent="-101742" defTabSz="915676">
              <a:defRPr/>
            </a:pPr>
            <a:r>
              <a:rPr lang="en-US" dirty="0"/>
              <a:t>Contextual Computing will be a USD$125B market by 2024</a:t>
            </a:r>
          </a:p>
          <a:p>
            <a:pPr marL="0" indent="0">
              <a:buNone/>
            </a:pPr>
            <a:r>
              <a:rPr lang="en-US" baseline="0" dirty="0"/>
              <a:t>   </a:t>
            </a:r>
            <a:r>
              <a:rPr lang="en-US" dirty="0"/>
              <a:t>http://www.kmov.com/story/36418559/context-aware-computing-market-is-anticipated-to-be-worth-more-than-usd-125-billion-by-2024-hexa-research</a:t>
            </a:r>
          </a:p>
        </p:txBody>
      </p:sp>
    </p:spTree>
    <p:extLst>
      <p:ext uri="{BB962C8B-B14F-4D97-AF65-F5344CB8AC3E}">
        <p14:creationId xmlns:p14="http://schemas.microsoft.com/office/powerpoint/2010/main" val="17673684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noRot="1" noChangeAspect="1" noChangeArrowheads="1" noTextEdit="1"/>
          </p:cNvSpPr>
          <p:nvPr>
            <p:ph type="sldImg"/>
          </p:nvPr>
        </p:nvSpPr>
        <p:spPr>
          <a:ln/>
        </p:spPr>
      </p:sp>
      <p:sp>
        <p:nvSpPr>
          <p:cNvPr id="165890" name="Rectangle 3"/>
          <p:cNvSpPr>
            <a:spLocks noGrp="1" noChangeArrowheads="1"/>
          </p:cNvSpPr>
          <p:nvPr>
            <p:ph type="body" idx="1"/>
          </p:nvPr>
        </p:nvSpPr>
        <p:spPr>
          <a:noFill/>
          <a:ln/>
        </p:spPr>
        <p:txBody>
          <a:bodyPr/>
          <a:lstStyle/>
          <a:p>
            <a:pPr>
              <a:lnSpc>
                <a:spcPct val="90000"/>
              </a:lnSpc>
            </a:pPr>
            <a:r>
              <a:rPr lang="en-GB" dirty="0"/>
              <a:t>We presented the main challenges raised by mobile and ubiquitous computer systems</a:t>
            </a:r>
          </a:p>
          <a:p>
            <a:pPr>
              <a:lnSpc>
                <a:spcPct val="90000"/>
              </a:lnSpc>
            </a:pPr>
            <a:r>
              <a:rPr lang="en-GB" dirty="0"/>
              <a:t>We discussed aspects of volatility, some techniques for association components, and enabling them to interoperate despite the difficulties of “constant change”</a:t>
            </a:r>
          </a:p>
          <a:p>
            <a:pPr>
              <a:lnSpc>
                <a:spcPct val="90000"/>
              </a:lnSpc>
            </a:pPr>
            <a:r>
              <a:rPr lang="en-GB" dirty="0"/>
              <a:t>The integration of devices with physical world involves sensing and context awareness</a:t>
            </a:r>
          </a:p>
          <a:p>
            <a:pPr>
              <a:lnSpc>
                <a:spcPct val="90000"/>
              </a:lnSpc>
            </a:pPr>
            <a:r>
              <a:rPr lang="en-GB"/>
              <a:t>Read </a:t>
            </a:r>
            <a:r>
              <a:rPr lang="en-GB" smtClean="0"/>
              <a:t>Reference Book </a:t>
            </a:r>
            <a:r>
              <a:rPr lang="en-GB" dirty="0"/>
              <a:t>Chapter 19</a:t>
            </a:r>
            <a:endParaRPr lang="en-US" altLang="zh-TW" dirty="0"/>
          </a:p>
          <a:p>
            <a:endParaRPr lang="zh-TW" altLang="en-US" dirty="0"/>
          </a:p>
        </p:txBody>
      </p:sp>
    </p:spTree>
    <p:extLst>
      <p:ext uri="{BB962C8B-B14F-4D97-AF65-F5344CB8AC3E}">
        <p14:creationId xmlns:p14="http://schemas.microsoft.com/office/powerpoint/2010/main" val="2872361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p:spPr>
        <p:txBody>
          <a:bodyPr/>
          <a:lstStyle/>
          <a:p>
            <a:r>
              <a:rPr lang="en-US" dirty="0"/>
              <a:t>Mainframe era: many share a computer</a:t>
            </a:r>
          </a:p>
          <a:p>
            <a:r>
              <a:rPr lang="en-US" dirty="0"/>
              <a:t>PC era: one computer, one person</a:t>
            </a:r>
          </a:p>
          <a:p>
            <a:r>
              <a:rPr lang="en-US" dirty="0"/>
              <a:t>Internet - widespread distributed computing a transition</a:t>
            </a:r>
          </a:p>
          <a:p>
            <a:r>
              <a:rPr lang="en-US" dirty="0"/>
              <a:t>Ubiquitous computing: many computers share each of us</a:t>
            </a:r>
          </a:p>
          <a:p>
            <a:r>
              <a:rPr lang="en-US" dirty="0"/>
              <a:t>Note: Smart phone sales on 2011 totaled 487.7 million units, exceeding PC’s (including tablets and laptops, and desktops) 414.6 million </a:t>
            </a:r>
            <a:r>
              <a:rPr lang="en-US" dirty="0" smtClean="0"/>
              <a:t>units.  The</a:t>
            </a:r>
            <a:r>
              <a:rPr lang="en-US" baseline="0" dirty="0" smtClean="0"/>
              <a:t> gap is further widened since then.</a:t>
            </a:r>
            <a:endParaRPr lang="en-US" dirty="0"/>
          </a:p>
          <a:p>
            <a:endParaRPr lang="en-US" dirty="0"/>
          </a:p>
          <a:p>
            <a:endParaRPr lang="en-US" dirty="0"/>
          </a:p>
        </p:txBody>
      </p:sp>
    </p:spTree>
    <p:extLst>
      <p:ext uri="{BB962C8B-B14F-4D97-AF65-F5344CB8AC3E}">
        <p14:creationId xmlns:p14="http://schemas.microsoft.com/office/powerpoint/2010/main" val="3307500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p:spPr>
        <p:txBody>
          <a:bodyPr/>
          <a:lstStyle/>
          <a:p>
            <a:r>
              <a:rPr lang="en-US" dirty="0"/>
              <a:t>Mobile computing was born in the early 1990’s with the advent of full-function laptop computers and wireless LANs.</a:t>
            </a:r>
          </a:p>
          <a:p>
            <a:r>
              <a:rPr lang="en-US" dirty="0"/>
              <a:t>By 2000, mobile computing research began to touch upon issues that we now identify as the purview of pervasive computing. The founding manifesto of pervasive computing, also known as ubiquitous computing, was a seminal 1991 paper entitled “The Computer for the 21st Century” by Mark Weiser of Xerox PARC. </a:t>
            </a:r>
          </a:p>
        </p:txBody>
      </p:sp>
    </p:spTree>
    <p:extLst>
      <p:ext uri="{BB962C8B-B14F-4D97-AF65-F5344CB8AC3E}">
        <p14:creationId xmlns:p14="http://schemas.microsoft.com/office/powerpoint/2010/main" val="4184664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p:spPr>
        <p:txBody>
          <a:bodyPr/>
          <a:lstStyle/>
          <a:p>
            <a:endParaRPr lang="en-US"/>
          </a:p>
        </p:txBody>
      </p:sp>
    </p:spTree>
    <p:extLst>
      <p:ext uri="{BB962C8B-B14F-4D97-AF65-F5344CB8AC3E}">
        <p14:creationId xmlns:p14="http://schemas.microsoft.com/office/powerpoint/2010/main" val="3319436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p:spPr>
        <p:txBody>
          <a:bodyPr/>
          <a:lstStyle/>
          <a:p>
            <a:pPr marL="101742" indent="-101742" defTabSz="915676">
              <a:defRPr/>
            </a:pPr>
            <a:r>
              <a:rPr lang="en-US" dirty="0"/>
              <a:t>PAN: Personal Area Network</a:t>
            </a:r>
          </a:p>
          <a:p>
            <a:pPr marL="101742" indent="-101742" defTabSz="915676">
              <a:defRPr/>
            </a:pPr>
            <a:r>
              <a:rPr lang="en-US" dirty="0"/>
              <a:t>BLE: Bluetooth Light</a:t>
            </a:r>
          </a:p>
          <a:p>
            <a:pPr marL="101742" indent="-101742" defTabSz="915676">
              <a:defRPr/>
            </a:pPr>
            <a:r>
              <a:rPr lang="en-US" dirty="0"/>
              <a:t>IrDA: Infrared Data Association</a:t>
            </a:r>
          </a:p>
          <a:p>
            <a:endParaRPr lang="en-US" dirty="0"/>
          </a:p>
        </p:txBody>
      </p:sp>
    </p:spTree>
    <p:extLst>
      <p:ext uri="{BB962C8B-B14F-4D97-AF65-F5344CB8AC3E}">
        <p14:creationId xmlns:p14="http://schemas.microsoft.com/office/powerpoint/2010/main" val="2595293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7100" y="381000"/>
            <a:ext cx="23241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381000"/>
            <a:ext cx="68199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p>
            <a:r>
              <a:rPr lang="en-US"/>
              <a:t>Click to edit Master title style</a:t>
            </a:r>
          </a:p>
        </p:txBody>
      </p:sp>
      <p:sp>
        <p:nvSpPr>
          <p:cNvPr id="3" name="Content Placeholder 2"/>
          <p:cNvSpPr>
            <a:spLocks noGrp="1"/>
          </p:cNvSpPr>
          <p:nvPr>
            <p:ph sz="half" idx="1"/>
          </p:nvPr>
        </p:nvSpPr>
        <p:spPr>
          <a:xfrm>
            <a:off x="495300" y="1600201"/>
            <a:ext cx="437515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035550" y="1600200"/>
            <a:ext cx="437515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5035550" y="3938589"/>
            <a:ext cx="437515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95300" y="6245225"/>
            <a:ext cx="2311400" cy="476250"/>
          </a:xfrm>
        </p:spPr>
        <p:txBody>
          <a:bodyPr/>
          <a:lstStyle>
            <a:lvl1pPr>
              <a:defRPr/>
            </a:lvl1pPr>
          </a:lstStyle>
          <a:p>
            <a:endParaRPr lang="en-US" altLang="zh-TW"/>
          </a:p>
        </p:txBody>
      </p:sp>
      <p:sp>
        <p:nvSpPr>
          <p:cNvPr id="7" name="Footer Placeholder 6"/>
          <p:cNvSpPr>
            <a:spLocks noGrp="1"/>
          </p:cNvSpPr>
          <p:nvPr>
            <p:ph type="ftr" sz="quarter" idx="11"/>
          </p:nvPr>
        </p:nvSpPr>
        <p:spPr>
          <a:xfrm>
            <a:off x="3384550" y="6245225"/>
            <a:ext cx="3136900" cy="476250"/>
          </a:xfrm>
        </p:spPr>
        <p:txBody>
          <a:bodyPr/>
          <a:lstStyle>
            <a:lvl1pPr>
              <a:defRPr/>
            </a:lvl1pPr>
          </a:lstStyle>
          <a:p>
            <a:endParaRPr lang="en-US" altLang="zh-TW"/>
          </a:p>
        </p:txBody>
      </p:sp>
      <p:sp>
        <p:nvSpPr>
          <p:cNvPr id="8" name="Slide Number Placeholder 7"/>
          <p:cNvSpPr>
            <a:spLocks noGrp="1"/>
          </p:cNvSpPr>
          <p:nvPr>
            <p:ph type="sldNum" sz="quarter" idx="12"/>
          </p:nvPr>
        </p:nvSpPr>
        <p:spPr>
          <a:xfrm>
            <a:off x="7099300" y="6245225"/>
            <a:ext cx="2311400" cy="476250"/>
          </a:xfrm>
        </p:spPr>
        <p:txBody>
          <a:bodyPr/>
          <a:lstStyle>
            <a:lvl1pPr>
              <a:defRPr/>
            </a:lvl1pPr>
          </a:lstStyle>
          <a:p>
            <a:fld id="{22C4AA6D-01FB-4CB7-8BD1-1DBF7C2D3F01}" type="slidenum">
              <a:rPr lang="en-US" altLang="zh-TW"/>
              <a:pPr/>
              <a:t>‹#›</a:t>
            </a:fld>
            <a:endParaRPr lang="en-US" altLang="zh-TW"/>
          </a:p>
        </p:txBody>
      </p:sp>
    </p:spTree>
    <p:extLst>
      <p:ext uri="{BB962C8B-B14F-4D97-AF65-F5344CB8AC3E}">
        <p14:creationId xmlns:p14="http://schemas.microsoft.com/office/powerpoint/2010/main" val="1668211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4200"/>
            </a:lvl1pPr>
          </a:lstStyle>
          <a:p>
            <a:r>
              <a:rPr lang="en-US" dirty="0"/>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66738" y="1524000"/>
            <a:ext cx="42291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48238" y="1524000"/>
            <a:ext cx="42291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800"/>
            </a:lvl1pPr>
          </a:lstStyle>
          <a:p>
            <a:r>
              <a:rPr lang="en-US" dirty="0"/>
              <a:t>Click to edit Master title style</a:t>
            </a:r>
          </a:p>
        </p:txBody>
      </p:sp>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
          <p:cNvGrpSpPr>
            <a:grpSpLocks/>
          </p:cNvGrpSpPr>
          <p:nvPr/>
        </p:nvGrpSpPr>
        <p:grpSpPr bwMode="auto">
          <a:xfrm>
            <a:off x="0" y="1200150"/>
            <a:ext cx="9893300" cy="152400"/>
            <a:chOff x="0" y="756"/>
            <a:chExt cx="6232" cy="96"/>
          </a:xfrm>
        </p:grpSpPr>
        <p:sp>
          <p:nvSpPr>
            <p:cNvPr id="1031" name="Rectangle 2"/>
            <p:cNvSpPr>
              <a:spLocks noChangeArrowheads="1"/>
            </p:cNvSpPr>
            <p:nvPr/>
          </p:nvSpPr>
          <p:spPr bwMode="auto">
            <a:xfrm>
              <a:off x="0" y="756"/>
              <a:ext cx="6232" cy="47"/>
            </a:xfrm>
            <a:prstGeom prst="rect">
              <a:avLst/>
            </a:prstGeom>
            <a:gradFill rotWithShape="0">
              <a:gsLst>
                <a:gs pos="0">
                  <a:srgbClr val="BCBCBC"/>
                </a:gs>
                <a:gs pos="50000">
                  <a:srgbClr val="EBEBEB"/>
                </a:gs>
                <a:gs pos="100000">
                  <a:srgbClr val="BCBCBC"/>
                </a:gs>
              </a:gsLst>
              <a:lin ang="0" scaled="1"/>
            </a:gradFill>
            <a:ln>
              <a:noFill/>
            </a:ln>
            <a:effectLst/>
            <a:extLst/>
          </p:spPr>
          <p:txBody>
            <a:bodyPr wrap="none" anchor="ctr"/>
            <a:lstStyle/>
            <a:p>
              <a:pPr eaLnBrk="0" hangingPunct="0">
                <a:defRPr/>
              </a:pPr>
              <a:endParaRPr lang="en-US"/>
            </a:p>
          </p:txBody>
        </p:sp>
        <p:sp>
          <p:nvSpPr>
            <p:cNvPr id="1032" name="Rectangle 3"/>
            <p:cNvSpPr>
              <a:spLocks noChangeArrowheads="1"/>
            </p:cNvSpPr>
            <p:nvPr/>
          </p:nvSpPr>
          <p:spPr bwMode="auto">
            <a:xfrm>
              <a:off x="0" y="828"/>
              <a:ext cx="6232" cy="24"/>
            </a:xfrm>
            <a:prstGeom prst="rect">
              <a:avLst/>
            </a:prstGeom>
            <a:gradFill rotWithShape="0">
              <a:gsLst>
                <a:gs pos="0">
                  <a:srgbClr val="7C7C7C"/>
                </a:gs>
                <a:gs pos="50000">
                  <a:srgbClr val="CECECE"/>
                </a:gs>
                <a:gs pos="100000">
                  <a:srgbClr val="7C7C7C"/>
                </a:gs>
              </a:gsLst>
              <a:lin ang="0" scaled="1"/>
            </a:gradFill>
            <a:ln>
              <a:noFill/>
            </a:ln>
            <a:effectLst/>
            <a:extLst/>
          </p:spPr>
          <p:txBody>
            <a:bodyPr wrap="none" anchor="ctr"/>
            <a:lstStyle/>
            <a:p>
              <a:pPr eaLnBrk="0" hangingPunct="0">
                <a:defRPr/>
              </a:pPr>
              <a:endParaRPr lang="en-US"/>
            </a:p>
          </p:txBody>
        </p:sp>
      </p:grpSp>
      <p:sp>
        <p:nvSpPr>
          <p:cNvPr id="1027" name="Rectangle 5"/>
          <p:cNvSpPr>
            <a:spLocks noGrp="1" noChangeArrowheads="1"/>
          </p:cNvSpPr>
          <p:nvPr>
            <p:ph type="body" idx="1"/>
          </p:nvPr>
        </p:nvSpPr>
        <p:spPr bwMode="auto">
          <a:xfrm>
            <a:off x="566738" y="1524000"/>
            <a:ext cx="8610600" cy="4800600"/>
          </a:xfrm>
          <a:prstGeom prst="rect">
            <a:avLst/>
          </a:prstGeom>
          <a:noFill/>
          <a:ln w="9525">
            <a:noFill/>
            <a:miter lim="800000"/>
            <a:headEnd/>
            <a:tailEnd/>
          </a:ln>
        </p:spPr>
        <p:txBody>
          <a:bodyPr vert="horz" wrap="square" lIns="88900" tIns="44450" rIns="88900" bIns="44450" numCol="1" anchor="t" anchorCtr="0" compatLnSpc="1">
            <a:prstTxWarp prst="textNoShape">
              <a:avLst/>
            </a:prstTxWarp>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p>
        </p:txBody>
      </p:sp>
      <p:sp>
        <p:nvSpPr>
          <p:cNvPr id="1028" name="Rectangle 6"/>
          <p:cNvSpPr>
            <a:spLocks noGrp="1" noChangeArrowheads="1"/>
          </p:cNvSpPr>
          <p:nvPr>
            <p:ph type="title"/>
          </p:nvPr>
        </p:nvSpPr>
        <p:spPr bwMode="auto">
          <a:xfrm>
            <a:off x="304800" y="381000"/>
            <a:ext cx="9296400" cy="609600"/>
          </a:xfrm>
          <a:prstGeom prst="rect">
            <a:avLst/>
          </a:prstGeom>
          <a:noFill/>
          <a:ln w="9525">
            <a:noFill/>
            <a:miter lim="800000"/>
            <a:headEnd/>
            <a:tailEnd/>
          </a:ln>
        </p:spPr>
        <p:txBody>
          <a:bodyPr vert="horz" wrap="square" lIns="88900" tIns="44450" rIns="88900" bIns="44450" numCol="1" anchor="b" anchorCtr="0" compatLnSpc="1">
            <a:prstTxWarp prst="textNoShape">
              <a:avLst/>
            </a:prstTxWarp>
          </a:bodyPr>
          <a:lstStyle/>
          <a:p>
            <a:pPr lvl="0"/>
            <a:r>
              <a:rPr lang="en-US" altLang="zh-TW"/>
              <a:t>Click to edit Master title style</a:t>
            </a:r>
          </a:p>
        </p:txBody>
      </p:sp>
      <p:sp>
        <p:nvSpPr>
          <p:cNvPr id="1029" name="Rectangle 7"/>
          <p:cNvSpPr>
            <a:spLocks noChangeArrowheads="1"/>
          </p:cNvSpPr>
          <p:nvPr/>
        </p:nvSpPr>
        <p:spPr bwMode="auto">
          <a:xfrm>
            <a:off x="109538" y="6421438"/>
            <a:ext cx="2608262" cy="301625"/>
          </a:xfrm>
          <a:prstGeom prst="rect">
            <a:avLst/>
          </a:prstGeom>
          <a:noFill/>
          <a:ln>
            <a:noFill/>
          </a:ln>
          <a:effectLst/>
          <a:extLst/>
        </p:spPr>
        <p:txBody>
          <a:bodyPr wrap="none" lIns="88900" tIns="44450" rIns="88900" bIns="44450" anchor="ctr">
            <a:spAutoFit/>
          </a:bodyPr>
          <a:lstStyle/>
          <a:p>
            <a:pPr defTabSz="879475" eaLnBrk="0" hangingPunct="0">
              <a:defRPr/>
            </a:pPr>
            <a:r>
              <a:rPr lang="en-US" altLang="zh-TW" sz="1400" b="1">
                <a:ea typeface="新細明體" pitchFamily="18" charset="-120"/>
              </a:rPr>
              <a:t>© </a:t>
            </a:r>
            <a:r>
              <a:rPr lang="en-US" altLang="zh-TW" sz="1300">
                <a:ea typeface="新細明體" pitchFamily="18" charset="-120"/>
              </a:rPr>
              <a:t>Chinese University, CSE Dept.</a:t>
            </a:r>
          </a:p>
        </p:txBody>
      </p:sp>
      <p:sp>
        <p:nvSpPr>
          <p:cNvPr id="1030" name="Rectangle 8"/>
          <p:cNvSpPr>
            <a:spLocks noChangeArrowheads="1"/>
          </p:cNvSpPr>
          <p:nvPr/>
        </p:nvSpPr>
        <p:spPr bwMode="auto">
          <a:xfrm>
            <a:off x="7377113" y="6427788"/>
            <a:ext cx="2324100" cy="287337"/>
          </a:xfrm>
          <a:prstGeom prst="rect">
            <a:avLst/>
          </a:prstGeom>
          <a:noFill/>
          <a:ln>
            <a:noFill/>
          </a:ln>
          <a:effectLst/>
          <a:extLst/>
        </p:spPr>
        <p:txBody>
          <a:bodyPr wrap="none" lIns="90488" tIns="44450" rIns="90488" bIns="44450">
            <a:spAutoFit/>
          </a:bodyPr>
          <a:lstStyle/>
          <a:p>
            <a:pPr eaLnBrk="0" hangingPunct="0"/>
            <a:r>
              <a:rPr lang="en-US" altLang="zh-TW" sz="1300" dirty="0">
                <a:ea typeface="PMingLiU" pitchFamily="18" charset="-120"/>
              </a:rPr>
              <a:t>Distributed Systems / 9 - </a:t>
            </a:r>
            <a:fld id="{19FE12AD-9752-421F-834E-954DC6A3B58F}" type="slidenum">
              <a:rPr lang="en-US" altLang="zh-TW" sz="1300">
                <a:ea typeface="PMingLiU" pitchFamily="18" charset="-120"/>
              </a:rPr>
              <a:pPr eaLnBrk="0" hangingPunct="0"/>
              <a:t>‹#›</a:t>
            </a:fld>
            <a:endParaRPr lang="en-US" altLang="zh-TW" sz="1300" dirty="0">
              <a:ea typeface="PMingLiU" pitchFamily="18" charset="-120"/>
            </a:endParaRP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transition>
    <p:pull dir="r"/>
  </p:transition>
  <p:txStyles>
    <p:titleStyle>
      <a:lvl1pPr algn="ctr" defTabSz="879475" rtl="0" eaLnBrk="0" fontAlgn="base" hangingPunct="0">
        <a:spcBef>
          <a:spcPct val="0"/>
        </a:spcBef>
        <a:spcAft>
          <a:spcPct val="0"/>
        </a:spcAft>
        <a:defRPr sz="4200">
          <a:solidFill>
            <a:schemeClr val="tx2"/>
          </a:solidFill>
          <a:latin typeface="+mj-lt"/>
          <a:ea typeface="+mj-ea"/>
          <a:cs typeface="+mj-cs"/>
        </a:defRPr>
      </a:lvl1pPr>
      <a:lvl2pPr algn="ctr" defTabSz="879475" rtl="0" eaLnBrk="0" fontAlgn="base" hangingPunct="0">
        <a:spcBef>
          <a:spcPct val="0"/>
        </a:spcBef>
        <a:spcAft>
          <a:spcPct val="0"/>
        </a:spcAft>
        <a:defRPr sz="4200">
          <a:solidFill>
            <a:schemeClr val="tx2"/>
          </a:solidFill>
          <a:latin typeface="Times New Roman" pitchFamily="18" charset="0"/>
        </a:defRPr>
      </a:lvl2pPr>
      <a:lvl3pPr algn="ctr" defTabSz="879475" rtl="0" eaLnBrk="0" fontAlgn="base" hangingPunct="0">
        <a:spcBef>
          <a:spcPct val="0"/>
        </a:spcBef>
        <a:spcAft>
          <a:spcPct val="0"/>
        </a:spcAft>
        <a:defRPr sz="4200">
          <a:solidFill>
            <a:schemeClr val="tx2"/>
          </a:solidFill>
          <a:latin typeface="Times New Roman" pitchFamily="18" charset="0"/>
        </a:defRPr>
      </a:lvl3pPr>
      <a:lvl4pPr algn="ctr" defTabSz="879475" rtl="0" eaLnBrk="0" fontAlgn="base" hangingPunct="0">
        <a:spcBef>
          <a:spcPct val="0"/>
        </a:spcBef>
        <a:spcAft>
          <a:spcPct val="0"/>
        </a:spcAft>
        <a:defRPr sz="4200">
          <a:solidFill>
            <a:schemeClr val="tx2"/>
          </a:solidFill>
          <a:latin typeface="Times New Roman" pitchFamily="18" charset="0"/>
        </a:defRPr>
      </a:lvl4pPr>
      <a:lvl5pPr algn="ctr" defTabSz="879475" rtl="0" eaLnBrk="0" fontAlgn="base" hangingPunct="0">
        <a:spcBef>
          <a:spcPct val="0"/>
        </a:spcBef>
        <a:spcAft>
          <a:spcPct val="0"/>
        </a:spcAft>
        <a:defRPr sz="4200">
          <a:solidFill>
            <a:schemeClr val="tx2"/>
          </a:solidFill>
          <a:latin typeface="Times New Roman" pitchFamily="18" charset="0"/>
        </a:defRPr>
      </a:lvl5pPr>
      <a:lvl6pPr marL="457200" algn="ctr" defTabSz="879475" rtl="0" eaLnBrk="0" fontAlgn="base" hangingPunct="0">
        <a:spcBef>
          <a:spcPct val="0"/>
        </a:spcBef>
        <a:spcAft>
          <a:spcPct val="0"/>
        </a:spcAft>
        <a:defRPr sz="4200">
          <a:solidFill>
            <a:schemeClr val="tx2"/>
          </a:solidFill>
          <a:latin typeface="Times New Roman" pitchFamily="18" charset="0"/>
        </a:defRPr>
      </a:lvl6pPr>
      <a:lvl7pPr marL="914400" algn="ctr" defTabSz="879475" rtl="0" eaLnBrk="0" fontAlgn="base" hangingPunct="0">
        <a:spcBef>
          <a:spcPct val="0"/>
        </a:spcBef>
        <a:spcAft>
          <a:spcPct val="0"/>
        </a:spcAft>
        <a:defRPr sz="4200">
          <a:solidFill>
            <a:schemeClr val="tx2"/>
          </a:solidFill>
          <a:latin typeface="Times New Roman" pitchFamily="18" charset="0"/>
        </a:defRPr>
      </a:lvl7pPr>
      <a:lvl8pPr marL="1371600" algn="ctr" defTabSz="879475" rtl="0" eaLnBrk="0" fontAlgn="base" hangingPunct="0">
        <a:spcBef>
          <a:spcPct val="0"/>
        </a:spcBef>
        <a:spcAft>
          <a:spcPct val="0"/>
        </a:spcAft>
        <a:defRPr sz="4200">
          <a:solidFill>
            <a:schemeClr val="tx2"/>
          </a:solidFill>
          <a:latin typeface="Times New Roman" pitchFamily="18" charset="0"/>
        </a:defRPr>
      </a:lvl8pPr>
      <a:lvl9pPr marL="1828800" algn="ctr" defTabSz="879475" rtl="0" eaLnBrk="0" fontAlgn="base" hangingPunct="0">
        <a:spcBef>
          <a:spcPct val="0"/>
        </a:spcBef>
        <a:spcAft>
          <a:spcPct val="0"/>
        </a:spcAft>
        <a:defRPr sz="4200">
          <a:solidFill>
            <a:schemeClr val="tx2"/>
          </a:solidFill>
          <a:latin typeface="Times New Roman" pitchFamily="18" charset="0"/>
        </a:defRPr>
      </a:lvl9pPr>
    </p:titleStyle>
    <p:bodyStyle>
      <a:lvl1pPr marL="330200" indent="-330200" algn="l" defTabSz="879475" rtl="0" eaLnBrk="0" fontAlgn="base" hangingPunct="0">
        <a:spcBef>
          <a:spcPct val="20000"/>
        </a:spcBef>
        <a:spcAft>
          <a:spcPct val="0"/>
        </a:spcAft>
        <a:buClr>
          <a:schemeClr val="tx1"/>
        </a:buClr>
        <a:buFont typeface="Symbol" pitchFamily="18" charset="2"/>
        <a:buChar char="¨"/>
        <a:defRPr sz="3100">
          <a:solidFill>
            <a:schemeClr val="tx1"/>
          </a:solidFill>
          <a:latin typeface="+mn-lt"/>
          <a:ea typeface="+mn-ea"/>
          <a:cs typeface="+mn-cs"/>
        </a:defRPr>
      </a:lvl1pPr>
      <a:lvl2pPr marL="715963" indent="-271463" algn="l" defTabSz="879475" rtl="0" eaLnBrk="0" fontAlgn="base" hangingPunct="0">
        <a:spcBef>
          <a:spcPct val="20000"/>
        </a:spcBef>
        <a:spcAft>
          <a:spcPct val="0"/>
        </a:spcAft>
        <a:buClr>
          <a:schemeClr val="tx1"/>
        </a:buClr>
        <a:buSzPct val="100000"/>
        <a:buChar char="–"/>
        <a:defRPr sz="2700">
          <a:solidFill>
            <a:schemeClr val="tx1"/>
          </a:solidFill>
          <a:latin typeface="+mn-lt"/>
        </a:defRPr>
      </a:lvl2pPr>
      <a:lvl3pPr marL="1100138" indent="-220663" algn="l" defTabSz="879475" rtl="0" eaLnBrk="0" fontAlgn="base" hangingPunct="0">
        <a:spcBef>
          <a:spcPct val="20000"/>
        </a:spcBef>
        <a:spcAft>
          <a:spcPct val="0"/>
        </a:spcAft>
        <a:buClr>
          <a:schemeClr val="tx1"/>
        </a:buClr>
        <a:buSzPct val="100000"/>
        <a:buChar char="»"/>
        <a:defRPr sz="2300">
          <a:solidFill>
            <a:schemeClr val="tx1"/>
          </a:solidFill>
          <a:latin typeface="+mn-lt"/>
        </a:defRPr>
      </a:lvl3pPr>
      <a:lvl4pPr marL="1541463" indent="-220663" algn="l" defTabSz="879475" rtl="0" eaLnBrk="0" fontAlgn="base" hangingPunct="0">
        <a:spcBef>
          <a:spcPct val="20000"/>
        </a:spcBef>
        <a:spcAft>
          <a:spcPct val="0"/>
        </a:spcAft>
        <a:buClr>
          <a:schemeClr val="tx1"/>
        </a:buClr>
        <a:buSzPct val="65000"/>
        <a:buFont typeface="Monotype Sorts"/>
        <a:buChar char="l"/>
        <a:defRPr sz="1900">
          <a:solidFill>
            <a:schemeClr val="tx1"/>
          </a:solidFill>
          <a:latin typeface="+mn-lt"/>
        </a:defRPr>
      </a:lvl4pPr>
      <a:lvl5pPr marL="19812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5pPr>
      <a:lvl6pPr marL="24384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6pPr>
      <a:lvl7pPr marL="28956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7pPr>
      <a:lvl8pPr marL="33528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8pPr>
      <a:lvl9pPr marL="38100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image" Target="../media/image13.wmf"/><Relationship Id="rId18" Type="http://schemas.openxmlformats.org/officeDocument/2006/relationships/image" Target="../media/image18.wmf"/><Relationship Id="rId3" Type="http://schemas.openxmlformats.org/officeDocument/2006/relationships/image" Target="../media/image3.wmf"/><Relationship Id="rId21" Type="http://schemas.openxmlformats.org/officeDocument/2006/relationships/image" Target="../media/image21.wmf"/><Relationship Id="rId7" Type="http://schemas.openxmlformats.org/officeDocument/2006/relationships/image" Target="../media/image7.wmf"/><Relationship Id="rId12" Type="http://schemas.openxmlformats.org/officeDocument/2006/relationships/image" Target="../media/image12.wmf"/><Relationship Id="rId17" Type="http://schemas.openxmlformats.org/officeDocument/2006/relationships/image" Target="../media/image17.wmf"/><Relationship Id="rId2" Type="http://schemas.openxmlformats.org/officeDocument/2006/relationships/image" Target="../media/image2.wmf"/><Relationship Id="rId16" Type="http://schemas.openxmlformats.org/officeDocument/2006/relationships/image" Target="../media/image16.wmf"/><Relationship Id="rId20" Type="http://schemas.openxmlformats.org/officeDocument/2006/relationships/image" Target="../media/image20.wmf"/><Relationship Id="rId1" Type="http://schemas.openxmlformats.org/officeDocument/2006/relationships/slideLayout" Target="../slideLayouts/slideLayout12.xml"/><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5" Type="http://schemas.openxmlformats.org/officeDocument/2006/relationships/image" Target="../media/image15.wmf"/><Relationship Id="rId23" Type="http://schemas.openxmlformats.org/officeDocument/2006/relationships/image" Target="../media/image23.wmf"/><Relationship Id="rId10" Type="http://schemas.openxmlformats.org/officeDocument/2006/relationships/image" Target="../media/image10.wmf"/><Relationship Id="rId19" Type="http://schemas.openxmlformats.org/officeDocument/2006/relationships/image" Target="../media/image19.wmf"/><Relationship Id="rId4" Type="http://schemas.openxmlformats.org/officeDocument/2006/relationships/image" Target="../media/image4.wmf"/><Relationship Id="rId9" Type="http://schemas.openxmlformats.org/officeDocument/2006/relationships/image" Target="../media/image9.wmf"/><Relationship Id="rId14" Type="http://schemas.openxmlformats.org/officeDocument/2006/relationships/image" Target="../media/image14.wmf"/><Relationship Id="rId22" Type="http://schemas.openxmlformats.org/officeDocument/2006/relationships/image" Target="../media/image22.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59.jpeg"/><Relationship Id="rId4" Type="http://schemas.openxmlformats.org/officeDocument/2006/relationships/image" Target="../media/image58.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Distributed Systems</a:t>
            </a:r>
          </a:p>
        </p:txBody>
      </p:sp>
      <p:sp>
        <p:nvSpPr>
          <p:cNvPr id="15362" name="Rectangle 3"/>
          <p:cNvSpPr>
            <a:spLocks noGrp="1" noChangeArrowheads="1"/>
          </p:cNvSpPr>
          <p:nvPr>
            <p:ph idx="1"/>
          </p:nvPr>
        </p:nvSpPr>
        <p:spPr>
          <a:xfrm>
            <a:off x="609600" y="1295400"/>
            <a:ext cx="8610600" cy="4800600"/>
          </a:xfrm>
        </p:spPr>
        <p:txBody>
          <a:bodyPr/>
          <a:lstStyle/>
          <a:p>
            <a:pPr>
              <a:lnSpc>
                <a:spcPct val="90000"/>
              </a:lnSpc>
              <a:buFont typeface="Symbol" pitchFamily="18" charset="2"/>
              <a:buNone/>
            </a:pPr>
            <a:endParaRPr lang="zh-TW" altLang="en-US" dirty="0">
              <a:ea typeface="PMingLiU" pitchFamily="18" charset="-120"/>
            </a:endParaRPr>
          </a:p>
          <a:p>
            <a:pPr algn="ctr">
              <a:lnSpc>
                <a:spcPct val="90000"/>
              </a:lnSpc>
              <a:buFont typeface="Symbol" pitchFamily="18" charset="2"/>
              <a:buNone/>
            </a:pPr>
            <a:r>
              <a:rPr lang="en-US" altLang="zh-TW" sz="4200" dirty="0">
                <a:ea typeface="PMingLiU" pitchFamily="18" charset="-120"/>
              </a:rPr>
              <a:t>Topic </a:t>
            </a:r>
            <a:r>
              <a:rPr lang="en-US" altLang="zh-TW" sz="4200">
                <a:ea typeface="PMingLiU" pitchFamily="18" charset="-120"/>
              </a:rPr>
              <a:t>9: </a:t>
            </a:r>
            <a:endParaRPr lang="en-US" altLang="zh-TW" sz="4200" dirty="0">
              <a:ea typeface="PMingLiU" pitchFamily="18" charset="-120"/>
            </a:endParaRPr>
          </a:p>
          <a:p>
            <a:pPr algn="ctr">
              <a:lnSpc>
                <a:spcPct val="90000"/>
              </a:lnSpc>
              <a:buFont typeface="Symbol" pitchFamily="18" charset="2"/>
              <a:buNone/>
            </a:pPr>
            <a:endParaRPr lang="en-US" altLang="zh-TW" sz="2000" dirty="0">
              <a:ea typeface="PMingLiU" pitchFamily="18" charset="-120"/>
            </a:endParaRPr>
          </a:p>
          <a:p>
            <a:pPr algn="ctr">
              <a:lnSpc>
                <a:spcPct val="90000"/>
              </a:lnSpc>
              <a:buFont typeface="Symbol" pitchFamily="18" charset="2"/>
              <a:buNone/>
            </a:pPr>
            <a:r>
              <a:rPr lang="en-US" altLang="zh-TW" sz="4200" dirty="0">
                <a:solidFill>
                  <a:srgbClr val="000000"/>
                </a:solidFill>
                <a:ea typeface="PMingLiU" pitchFamily="18" charset="-120"/>
              </a:rPr>
              <a:t>Mobile and Ubiquitous Computing</a:t>
            </a:r>
            <a:r>
              <a:rPr lang="en-US" altLang="zh-TW" sz="4200" dirty="0">
                <a:ea typeface="PMingLiU" pitchFamily="18" charset="-120"/>
              </a:rPr>
              <a:t/>
            </a:r>
            <a:br>
              <a:rPr lang="en-US" altLang="zh-TW" sz="4200" dirty="0">
                <a:ea typeface="PMingLiU" pitchFamily="18" charset="-120"/>
              </a:rPr>
            </a:br>
            <a:endParaRPr lang="en-US" altLang="zh-TW" sz="4200" dirty="0">
              <a:ea typeface="PMingLiU" pitchFamily="18" charset="-120"/>
            </a:endParaRPr>
          </a:p>
          <a:p>
            <a:pPr algn="ctr">
              <a:lnSpc>
                <a:spcPct val="90000"/>
              </a:lnSpc>
              <a:buFont typeface="Symbol" pitchFamily="18" charset="2"/>
              <a:buNone/>
            </a:pPr>
            <a:r>
              <a:rPr lang="en-US" altLang="zh-TW" dirty="0">
                <a:ea typeface="PMingLiU" pitchFamily="18" charset="-120"/>
              </a:rPr>
              <a:t>Dr. Michael R. </a:t>
            </a:r>
            <a:r>
              <a:rPr lang="en-US" altLang="zh-TW" dirty="0" err="1">
                <a:ea typeface="PMingLiU" pitchFamily="18" charset="-120"/>
              </a:rPr>
              <a:t>Lyu</a:t>
            </a:r>
            <a:endParaRPr lang="en-US" altLang="zh-TW" dirty="0">
              <a:ea typeface="PMingLiU" pitchFamily="18" charset="-120"/>
            </a:endParaRPr>
          </a:p>
          <a:p>
            <a:pPr algn="ctr">
              <a:lnSpc>
                <a:spcPct val="90000"/>
              </a:lnSpc>
              <a:buFont typeface="Symbol" pitchFamily="18" charset="2"/>
              <a:buNone/>
            </a:pPr>
            <a:r>
              <a:rPr lang="en-US" altLang="zh-TW" sz="2400" dirty="0">
                <a:ea typeface="PMingLiU" pitchFamily="18" charset="-120"/>
              </a:rPr>
              <a:t>Computer Science &amp; Engineering Department</a:t>
            </a:r>
          </a:p>
          <a:p>
            <a:pPr algn="ctr">
              <a:lnSpc>
                <a:spcPct val="90000"/>
              </a:lnSpc>
              <a:buFont typeface="Symbol" pitchFamily="18" charset="2"/>
              <a:buNone/>
            </a:pPr>
            <a:r>
              <a:rPr lang="en-US" altLang="zh-TW" sz="2400" dirty="0">
                <a:ea typeface="PMingLiU" pitchFamily="18" charset="-120"/>
              </a:rPr>
              <a:t>The Chinese University of Hong Kong</a:t>
            </a:r>
          </a:p>
        </p:txBody>
      </p:sp>
    </p:spTree>
  </p:cSld>
  <p:clrMapOvr>
    <a:masterClrMapping/>
  </p:clrMapOvr>
  <p:transition>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a:grpSpLocks/>
          </p:cNvGrpSpPr>
          <p:nvPr/>
        </p:nvGrpSpPr>
        <p:grpSpPr bwMode="auto">
          <a:xfrm>
            <a:off x="3657600" y="3748088"/>
            <a:ext cx="2354263" cy="2652712"/>
            <a:chOff x="3657600" y="3748061"/>
            <a:chExt cx="2354263" cy="2652739"/>
          </a:xfrm>
        </p:grpSpPr>
        <p:sp>
          <p:nvSpPr>
            <p:cNvPr id="27709" name="Text Box 93"/>
            <p:cNvSpPr txBox="1">
              <a:spLocks noChangeArrowheads="1"/>
            </p:cNvSpPr>
            <p:nvPr/>
          </p:nvSpPr>
          <p:spPr bwMode="auto">
            <a:xfrm>
              <a:off x="3657600" y="5899124"/>
              <a:ext cx="2161169" cy="501676"/>
            </a:xfrm>
            <a:prstGeom prst="rect">
              <a:avLst/>
            </a:prstGeom>
            <a:solidFill>
              <a:srgbClr val="FFFFA3"/>
            </a:solidFill>
            <a:ln w="9525">
              <a:noFill/>
              <a:miter lim="800000"/>
              <a:headEnd/>
              <a:tailEnd/>
            </a:ln>
          </p:spPr>
          <p:txBody>
            <a:bodyPr wrap="none">
              <a:spAutoFit/>
            </a:bodyPr>
            <a:lstStyle/>
            <a:p>
              <a:pPr eaLnBrk="0" hangingPunct="0">
                <a:lnSpc>
                  <a:spcPct val="85000"/>
                </a:lnSpc>
                <a:spcBef>
                  <a:spcPct val="20000"/>
                </a:spcBef>
              </a:pPr>
              <a:r>
                <a:rPr lang="en-GB" sz="1400" b="1">
                  <a:solidFill>
                    <a:schemeClr val="accent2"/>
                  </a:solidFill>
                  <a:latin typeface="Tahoma" pitchFamily="34" charset="0"/>
                </a:rPr>
                <a:t>One</a:t>
              </a:r>
              <a:r>
                <a:rPr lang="en-GB" sz="1400" b="1">
                  <a:latin typeface="Tahoma" pitchFamily="34" charset="0"/>
                </a:rPr>
                <a:t> Computer/Phone</a:t>
              </a:r>
            </a:p>
            <a:p>
              <a:pPr eaLnBrk="0" hangingPunct="0">
                <a:lnSpc>
                  <a:spcPct val="85000"/>
                </a:lnSpc>
                <a:spcBef>
                  <a:spcPct val="20000"/>
                </a:spcBef>
              </a:pPr>
              <a:r>
                <a:rPr lang="en-GB" sz="1400" b="1">
                  <a:latin typeface="Tahoma" pitchFamily="34" charset="0"/>
                </a:rPr>
                <a:t>for </a:t>
              </a:r>
              <a:r>
                <a:rPr lang="en-GB" sz="1400" b="1">
                  <a:solidFill>
                    <a:schemeClr val="accent2"/>
                  </a:solidFill>
                  <a:latin typeface="Tahoma" pitchFamily="34" charset="0"/>
                </a:rPr>
                <a:t>everyone</a:t>
              </a:r>
            </a:p>
          </p:txBody>
        </p:sp>
        <p:grpSp>
          <p:nvGrpSpPr>
            <p:cNvPr id="27710" name="Group 56"/>
            <p:cNvGrpSpPr>
              <a:grpSpLocks/>
            </p:cNvGrpSpPr>
            <p:nvPr/>
          </p:nvGrpSpPr>
          <p:grpSpPr bwMode="auto">
            <a:xfrm>
              <a:off x="4068763" y="3748061"/>
              <a:ext cx="1943100" cy="2011363"/>
              <a:chOff x="2319" y="1596"/>
              <a:chExt cx="1332" cy="1379"/>
            </a:xfrm>
          </p:grpSpPr>
          <p:pic>
            <p:nvPicPr>
              <p:cNvPr id="27711" name="Picture 5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20" y="2013"/>
                <a:ext cx="831" cy="670"/>
              </a:xfrm>
              <a:prstGeom prst="rect">
                <a:avLst/>
              </a:prstGeom>
              <a:noFill/>
              <a:ln w="9525">
                <a:noFill/>
                <a:miter lim="800000"/>
                <a:headEnd/>
                <a:tailEnd/>
              </a:ln>
            </p:spPr>
          </p:pic>
          <p:pic>
            <p:nvPicPr>
              <p:cNvPr id="27712" name="Picture 58" descr="mann_gefuellt"/>
              <p:cNvPicPr>
                <a:picLocks noChangeAspect="1" noChangeArrowheads="1"/>
              </p:cNvPicPr>
              <p:nvPr/>
            </p:nvPicPr>
            <p:blipFill>
              <a:blip r:embed="rId4"/>
              <a:srcRect/>
              <a:stretch>
                <a:fillRect/>
              </a:stretch>
            </p:blipFill>
            <p:spPr bwMode="auto">
              <a:xfrm>
                <a:off x="2319" y="1596"/>
                <a:ext cx="588" cy="1379"/>
              </a:xfrm>
              <a:prstGeom prst="rect">
                <a:avLst/>
              </a:prstGeom>
              <a:noFill/>
              <a:ln w="9525">
                <a:noFill/>
                <a:miter lim="800000"/>
                <a:headEnd/>
                <a:tailEnd/>
              </a:ln>
            </p:spPr>
          </p:pic>
        </p:grpSp>
      </p:grpSp>
      <p:sp>
        <p:nvSpPr>
          <p:cNvPr id="100" name="Text Box 14"/>
          <p:cNvSpPr txBox="1">
            <a:spLocks noChangeArrowheads="1"/>
          </p:cNvSpPr>
          <p:nvPr/>
        </p:nvSpPr>
        <p:spPr bwMode="auto">
          <a:xfrm>
            <a:off x="4917694" y="3733800"/>
            <a:ext cx="1406906" cy="549274"/>
          </a:xfrm>
          <a:prstGeom prst="rect">
            <a:avLst/>
          </a:prstGeom>
          <a:solidFill>
            <a:srgbClr val="CC00CC"/>
          </a:solidFill>
          <a:ln w="9525">
            <a:noFill/>
            <a:miter lim="800000"/>
            <a:headEnd/>
            <a:tailEnd/>
          </a:ln>
          <a:effectLst/>
          <a:scene3d>
            <a:camera prst="orthographicFront">
              <a:rot lat="0" lon="0" rev="0"/>
            </a:camera>
            <a:lightRig rig="contrasting" dir="t">
              <a:rot lat="0" lon="0" rev="7800000"/>
            </a:lightRig>
          </a:scene3d>
          <a:sp3d>
            <a:bevelT w="139700" h="139700"/>
          </a:sp3d>
          <a:extLst/>
        </p:spPr>
        <p:txBody>
          <a:bodyPr wrap="none" anchor="ctr"/>
          <a:lstStyle>
            <a:defPPr>
              <a:defRPr lang="en-US"/>
            </a:defPPr>
            <a:lvl1pPr algn="ctr" eaLnBrk="1" hangingPunct="1">
              <a:defRPr sz="2000" b="1">
                <a:solidFill>
                  <a:schemeClr val="bg1"/>
                </a:solidFill>
                <a:latin typeface="+mn-lt"/>
              </a:defRPr>
            </a:lvl1pPr>
          </a:lstStyle>
          <a:p>
            <a:pPr>
              <a:defRPr/>
            </a:pPr>
            <a:r>
              <a:rPr lang="en-US" sz="1600" dirty="0"/>
              <a:t>PC era</a:t>
            </a:r>
          </a:p>
          <a:p>
            <a:pPr>
              <a:defRPr/>
            </a:pPr>
            <a:r>
              <a:rPr lang="en-US" sz="1600" dirty="0"/>
              <a:t>cell phone era</a:t>
            </a:r>
          </a:p>
        </p:txBody>
      </p:sp>
      <p:grpSp>
        <p:nvGrpSpPr>
          <p:cNvPr id="5" name="Group 4"/>
          <p:cNvGrpSpPr>
            <a:grpSpLocks/>
          </p:cNvGrpSpPr>
          <p:nvPr/>
        </p:nvGrpSpPr>
        <p:grpSpPr bwMode="auto">
          <a:xfrm>
            <a:off x="533400" y="2444750"/>
            <a:ext cx="3592513" cy="3879850"/>
            <a:chOff x="533400" y="2409825"/>
            <a:chExt cx="3593094" cy="3879850"/>
          </a:xfrm>
        </p:grpSpPr>
        <p:grpSp>
          <p:nvGrpSpPr>
            <p:cNvPr id="27679" name="Group 101"/>
            <p:cNvGrpSpPr>
              <a:grpSpLocks/>
            </p:cNvGrpSpPr>
            <p:nvPr/>
          </p:nvGrpSpPr>
          <p:grpSpPr bwMode="auto">
            <a:xfrm>
              <a:off x="533400" y="2895600"/>
              <a:ext cx="2432050" cy="3394075"/>
              <a:chOff x="533400" y="2895600"/>
              <a:chExt cx="2432050" cy="3394075"/>
            </a:xfrm>
          </p:grpSpPr>
          <p:pic>
            <p:nvPicPr>
              <p:cNvPr id="27681" name="Picture 59" descr="grau"/>
              <p:cNvPicPr>
                <a:picLocks noChangeAspect="1" noChangeArrowheads="1"/>
              </p:cNvPicPr>
              <p:nvPr/>
            </p:nvPicPr>
            <p:blipFill>
              <a:blip r:embed="rId5"/>
              <a:srcRect/>
              <a:stretch>
                <a:fillRect/>
              </a:stretch>
            </p:blipFill>
            <p:spPr bwMode="auto">
              <a:xfrm>
                <a:off x="781050" y="2895600"/>
                <a:ext cx="1922462" cy="2489200"/>
              </a:xfrm>
              <a:prstGeom prst="rect">
                <a:avLst/>
              </a:prstGeom>
              <a:noFill/>
              <a:ln w="9525">
                <a:noFill/>
                <a:miter lim="800000"/>
                <a:headEnd/>
                <a:tailEnd/>
              </a:ln>
            </p:spPr>
          </p:pic>
          <p:pic>
            <p:nvPicPr>
              <p:cNvPr id="27682" name="Picture 60" descr="mann_gefuellt"/>
              <p:cNvPicPr>
                <a:picLocks noChangeAspect="1" noChangeArrowheads="1"/>
              </p:cNvPicPr>
              <p:nvPr/>
            </p:nvPicPr>
            <p:blipFill>
              <a:blip r:embed="rId4"/>
              <a:srcRect/>
              <a:stretch>
                <a:fillRect/>
              </a:stretch>
            </p:blipFill>
            <p:spPr bwMode="auto">
              <a:xfrm>
                <a:off x="2581275" y="4989512"/>
                <a:ext cx="384175" cy="854075"/>
              </a:xfrm>
              <a:prstGeom prst="rect">
                <a:avLst/>
              </a:prstGeom>
              <a:noFill/>
              <a:ln w="9525">
                <a:noFill/>
                <a:miter lim="800000"/>
                <a:headEnd/>
                <a:tailEnd/>
              </a:ln>
            </p:spPr>
          </p:pic>
          <p:pic>
            <p:nvPicPr>
              <p:cNvPr id="27683" name="Picture 61" descr="mann_gefuellt"/>
              <p:cNvPicPr>
                <a:picLocks noChangeAspect="1" noChangeArrowheads="1"/>
              </p:cNvPicPr>
              <p:nvPr/>
            </p:nvPicPr>
            <p:blipFill>
              <a:blip r:embed="rId4"/>
              <a:srcRect/>
              <a:stretch>
                <a:fillRect/>
              </a:stretch>
            </p:blipFill>
            <p:spPr bwMode="auto">
              <a:xfrm>
                <a:off x="2365375" y="4746625"/>
                <a:ext cx="385762" cy="855662"/>
              </a:xfrm>
              <a:prstGeom prst="rect">
                <a:avLst/>
              </a:prstGeom>
              <a:noFill/>
              <a:ln w="9525">
                <a:noFill/>
                <a:miter lim="800000"/>
                <a:headEnd/>
                <a:tailEnd/>
              </a:ln>
            </p:spPr>
          </p:pic>
          <p:pic>
            <p:nvPicPr>
              <p:cNvPr id="27684" name="Picture 62" descr="mann_gefuellt"/>
              <p:cNvPicPr>
                <a:picLocks noChangeAspect="1" noChangeArrowheads="1"/>
              </p:cNvPicPr>
              <p:nvPr/>
            </p:nvPicPr>
            <p:blipFill>
              <a:blip r:embed="rId4"/>
              <a:srcRect/>
              <a:stretch>
                <a:fillRect/>
              </a:stretch>
            </p:blipFill>
            <p:spPr bwMode="auto">
              <a:xfrm>
                <a:off x="2100262" y="4895850"/>
                <a:ext cx="385763" cy="854075"/>
              </a:xfrm>
              <a:prstGeom prst="rect">
                <a:avLst/>
              </a:prstGeom>
              <a:noFill/>
              <a:ln w="9525">
                <a:noFill/>
                <a:miter lim="800000"/>
                <a:headEnd/>
                <a:tailEnd/>
              </a:ln>
            </p:spPr>
          </p:pic>
          <p:pic>
            <p:nvPicPr>
              <p:cNvPr id="27685" name="Picture 63" descr="mann_gefuellt"/>
              <p:cNvPicPr>
                <a:picLocks noChangeAspect="1" noChangeArrowheads="1"/>
              </p:cNvPicPr>
              <p:nvPr/>
            </p:nvPicPr>
            <p:blipFill>
              <a:blip r:embed="rId4"/>
              <a:srcRect/>
              <a:stretch>
                <a:fillRect/>
              </a:stretch>
            </p:blipFill>
            <p:spPr bwMode="auto">
              <a:xfrm>
                <a:off x="2239962" y="5027612"/>
                <a:ext cx="385763" cy="855663"/>
              </a:xfrm>
              <a:prstGeom prst="rect">
                <a:avLst/>
              </a:prstGeom>
              <a:noFill/>
              <a:ln w="9525">
                <a:noFill/>
                <a:miter lim="800000"/>
                <a:headEnd/>
                <a:tailEnd/>
              </a:ln>
            </p:spPr>
          </p:pic>
          <p:pic>
            <p:nvPicPr>
              <p:cNvPr id="27686" name="Picture 64" descr="mann_gefuellt"/>
              <p:cNvPicPr>
                <a:picLocks noChangeAspect="1" noChangeArrowheads="1"/>
              </p:cNvPicPr>
              <p:nvPr/>
            </p:nvPicPr>
            <p:blipFill>
              <a:blip r:embed="rId4"/>
              <a:srcRect/>
              <a:stretch>
                <a:fillRect/>
              </a:stretch>
            </p:blipFill>
            <p:spPr bwMode="auto">
              <a:xfrm>
                <a:off x="1516062" y="5032375"/>
                <a:ext cx="385763" cy="852487"/>
              </a:xfrm>
              <a:prstGeom prst="rect">
                <a:avLst/>
              </a:prstGeom>
              <a:noFill/>
              <a:ln w="9525">
                <a:noFill/>
                <a:miter lim="800000"/>
                <a:headEnd/>
                <a:tailEnd/>
              </a:ln>
            </p:spPr>
          </p:pic>
          <p:pic>
            <p:nvPicPr>
              <p:cNvPr id="27687" name="Picture 65" descr="mann_gefuellt"/>
              <p:cNvPicPr>
                <a:picLocks noChangeAspect="1" noChangeArrowheads="1"/>
              </p:cNvPicPr>
              <p:nvPr/>
            </p:nvPicPr>
            <p:blipFill>
              <a:blip r:embed="rId4"/>
              <a:srcRect/>
              <a:stretch>
                <a:fillRect/>
              </a:stretch>
            </p:blipFill>
            <p:spPr bwMode="auto">
              <a:xfrm>
                <a:off x="1362075" y="5173662"/>
                <a:ext cx="382587" cy="855663"/>
              </a:xfrm>
              <a:prstGeom prst="rect">
                <a:avLst/>
              </a:prstGeom>
              <a:noFill/>
              <a:ln w="9525">
                <a:noFill/>
                <a:miter lim="800000"/>
                <a:headEnd/>
                <a:tailEnd/>
              </a:ln>
            </p:spPr>
          </p:pic>
          <p:pic>
            <p:nvPicPr>
              <p:cNvPr id="27688" name="Picture 66" descr="mann_gefuellt"/>
              <p:cNvPicPr>
                <a:picLocks noChangeAspect="1" noChangeArrowheads="1"/>
              </p:cNvPicPr>
              <p:nvPr/>
            </p:nvPicPr>
            <p:blipFill>
              <a:blip r:embed="rId4"/>
              <a:srcRect/>
              <a:stretch>
                <a:fillRect/>
              </a:stretch>
            </p:blipFill>
            <p:spPr bwMode="auto">
              <a:xfrm>
                <a:off x="969962" y="4857750"/>
                <a:ext cx="385763" cy="855662"/>
              </a:xfrm>
              <a:prstGeom prst="rect">
                <a:avLst/>
              </a:prstGeom>
              <a:noFill/>
              <a:ln w="9525">
                <a:noFill/>
                <a:miter lim="800000"/>
                <a:headEnd/>
                <a:tailEnd/>
              </a:ln>
            </p:spPr>
          </p:pic>
          <p:pic>
            <p:nvPicPr>
              <p:cNvPr id="27689" name="Picture 67" descr="mann_gefuellt"/>
              <p:cNvPicPr>
                <a:picLocks noChangeAspect="1" noChangeArrowheads="1"/>
              </p:cNvPicPr>
              <p:nvPr/>
            </p:nvPicPr>
            <p:blipFill>
              <a:blip r:embed="rId4"/>
              <a:srcRect/>
              <a:stretch>
                <a:fillRect/>
              </a:stretch>
            </p:blipFill>
            <p:spPr bwMode="auto">
              <a:xfrm>
                <a:off x="722312" y="5056187"/>
                <a:ext cx="385763" cy="854075"/>
              </a:xfrm>
              <a:prstGeom prst="rect">
                <a:avLst/>
              </a:prstGeom>
              <a:noFill/>
              <a:ln w="9525">
                <a:noFill/>
                <a:miter lim="800000"/>
                <a:headEnd/>
                <a:tailEnd/>
              </a:ln>
            </p:spPr>
          </p:pic>
          <p:pic>
            <p:nvPicPr>
              <p:cNvPr id="27690" name="Picture 68" descr="mann_gefuellt"/>
              <p:cNvPicPr>
                <a:picLocks noChangeAspect="1" noChangeArrowheads="1"/>
              </p:cNvPicPr>
              <p:nvPr/>
            </p:nvPicPr>
            <p:blipFill>
              <a:blip r:embed="rId4"/>
              <a:srcRect/>
              <a:stretch>
                <a:fillRect/>
              </a:stretch>
            </p:blipFill>
            <p:spPr bwMode="auto">
              <a:xfrm>
                <a:off x="533400" y="4725987"/>
                <a:ext cx="385762" cy="852488"/>
              </a:xfrm>
              <a:prstGeom prst="rect">
                <a:avLst/>
              </a:prstGeom>
              <a:noFill/>
              <a:ln w="9525">
                <a:noFill/>
                <a:miter lim="800000"/>
                <a:headEnd/>
                <a:tailEnd/>
              </a:ln>
            </p:spPr>
          </p:pic>
          <p:pic>
            <p:nvPicPr>
              <p:cNvPr id="27691" name="Picture 69" descr="mann_gefuellt"/>
              <p:cNvPicPr>
                <a:picLocks noChangeAspect="1" noChangeArrowheads="1"/>
              </p:cNvPicPr>
              <p:nvPr/>
            </p:nvPicPr>
            <p:blipFill>
              <a:blip r:embed="rId4"/>
              <a:srcRect/>
              <a:stretch>
                <a:fillRect/>
              </a:stretch>
            </p:blipFill>
            <p:spPr bwMode="auto">
              <a:xfrm>
                <a:off x="954087" y="5157787"/>
                <a:ext cx="385763" cy="852488"/>
              </a:xfrm>
              <a:prstGeom prst="rect">
                <a:avLst/>
              </a:prstGeom>
              <a:noFill/>
              <a:ln w="9525">
                <a:noFill/>
                <a:miter lim="800000"/>
                <a:headEnd/>
                <a:tailEnd/>
              </a:ln>
            </p:spPr>
          </p:pic>
          <p:pic>
            <p:nvPicPr>
              <p:cNvPr id="27692" name="Picture 70" descr="mann_gefuellt"/>
              <p:cNvPicPr>
                <a:picLocks noChangeAspect="1" noChangeArrowheads="1"/>
              </p:cNvPicPr>
              <p:nvPr/>
            </p:nvPicPr>
            <p:blipFill>
              <a:blip r:embed="rId4"/>
              <a:srcRect/>
              <a:stretch>
                <a:fillRect/>
              </a:stretch>
            </p:blipFill>
            <p:spPr bwMode="auto">
              <a:xfrm>
                <a:off x="1819275" y="5102225"/>
                <a:ext cx="384175" cy="854075"/>
              </a:xfrm>
              <a:prstGeom prst="rect">
                <a:avLst/>
              </a:prstGeom>
              <a:noFill/>
              <a:ln w="9525">
                <a:noFill/>
                <a:miter lim="800000"/>
                <a:headEnd/>
                <a:tailEnd/>
              </a:ln>
            </p:spPr>
          </p:pic>
          <p:pic>
            <p:nvPicPr>
              <p:cNvPr id="27693" name="Picture 71" descr="mann_gefuellt"/>
              <p:cNvPicPr>
                <a:picLocks noChangeAspect="1" noChangeArrowheads="1"/>
              </p:cNvPicPr>
              <p:nvPr/>
            </p:nvPicPr>
            <p:blipFill>
              <a:blip r:embed="rId4"/>
              <a:srcRect/>
              <a:stretch>
                <a:fillRect/>
              </a:stretch>
            </p:blipFill>
            <p:spPr bwMode="auto">
              <a:xfrm>
                <a:off x="1592262" y="5434012"/>
                <a:ext cx="384175" cy="855663"/>
              </a:xfrm>
              <a:prstGeom prst="rect">
                <a:avLst/>
              </a:prstGeom>
              <a:noFill/>
              <a:ln w="9525">
                <a:noFill/>
                <a:miter lim="800000"/>
                <a:headEnd/>
                <a:tailEnd/>
              </a:ln>
            </p:spPr>
          </p:pic>
          <p:pic>
            <p:nvPicPr>
              <p:cNvPr id="27694" name="Picture 72" descr="mann_gefuellt"/>
              <p:cNvPicPr>
                <a:picLocks noChangeAspect="1" noChangeArrowheads="1"/>
              </p:cNvPicPr>
              <p:nvPr/>
            </p:nvPicPr>
            <p:blipFill>
              <a:blip r:embed="rId4"/>
              <a:srcRect/>
              <a:stretch>
                <a:fillRect/>
              </a:stretch>
            </p:blipFill>
            <p:spPr bwMode="auto">
              <a:xfrm>
                <a:off x="1187450" y="5418137"/>
                <a:ext cx="382587" cy="852488"/>
              </a:xfrm>
              <a:prstGeom prst="rect">
                <a:avLst/>
              </a:prstGeom>
              <a:noFill/>
              <a:ln w="9525">
                <a:noFill/>
                <a:miter lim="800000"/>
                <a:headEnd/>
                <a:tailEnd/>
              </a:ln>
            </p:spPr>
          </p:pic>
          <p:pic>
            <p:nvPicPr>
              <p:cNvPr id="27695" name="Picture 73" descr="mann_gefuellt"/>
              <p:cNvPicPr>
                <a:picLocks noChangeAspect="1" noChangeArrowheads="1"/>
              </p:cNvPicPr>
              <p:nvPr/>
            </p:nvPicPr>
            <p:blipFill>
              <a:blip r:embed="rId4"/>
              <a:srcRect/>
              <a:stretch>
                <a:fillRect/>
              </a:stretch>
            </p:blipFill>
            <p:spPr bwMode="auto">
              <a:xfrm>
                <a:off x="2089150" y="5311775"/>
                <a:ext cx="385762" cy="855662"/>
              </a:xfrm>
              <a:prstGeom prst="rect">
                <a:avLst/>
              </a:prstGeom>
              <a:noFill/>
              <a:ln w="9525">
                <a:noFill/>
                <a:miter lim="800000"/>
                <a:headEnd/>
                <a:tailEnd/>
              </a:ln>
            </p:spPr>
          </p:pic>
          <p:pic>
            <p:nvPicPr>
              <p:cNvPr id="27696" name="Picture 74" descr="mann_gefuellt"/>
              <p:cNvPicPr>
                <a:picLocks noChangeAspect="1" noChangeArrowheads="1"/>
              </p:cNvPicPr>
              <p:nvPr/>
            </p:nvPicPr>
            <p:blipFill>
              <a:blip r:embed="rId4"/>
              <a:srcRect/>
              <a:stretch>
                <a:fillRect/>
              </a:stretch>
            </p:blipFill>
            <p:spPr bwMode="auto">
              <a:xfrm>
                <a:off x="1433512" y="5329237"/>
                <a:ext cx="385763" cy="852488"/>
              </a:xfrm>
              <a:prstGeom prst="rect">
                <a:avLst/>
              </a:prstGeom>
              <a:noFill/>
              <a:ln w="9525">
                <a:noFill/>
                <a:miter lim="800000"/>
                <a:headEnd/>
                <a:tailEnd/>
              </a:ln>
            </p:spPr>
          </p:pic>
          <p:sp>
            <p:nvSpPr>
              <p:cNvPr id="27697" name="Rectangle 76"/>
              <p:cNvSpPr>
                <a:spLocks noChangeArrowheads="1"/>
              </p:cNvSpPr>
              <p:nvPr/>
            </p:nvSpPr>
            <p:spPr bwMode="auto">
              <a:xfrm>
                <a:off x="954087" y="3902075"/>
                <a:ext cx="176213" cy="55562"/>
              </a:xfrm>
              <a:prstGeom prst="rect">
                <a:avLst/>
              </a:prstGeom>
              <a:gradFill rotWithShape="1">
                <a:gsLst>
                  <a:gs pos="0">
                    <a:srgbClr val="5E4700"/>
                  </a:gs>
                  <a:gs pos="100000">
                    <a:srgbClr val="CC9900"/>
                  </a:gs>
                </a:gsLst>
                <a:lin ang="18900000" scaled="1"/>
              </a:gradFill>
              <a:ln w="9525">
                <a:noFill/>
                <a:miter lim="800000"/>
                <a:headEnd/>
                <a:tailEnd/>
              </a:ln>
            </p:spPr>
            <p:txBody>
              <a:bodyPr wrap="none" anchor="ctr"/>
              <a:lstStyle/>
              <a:p>
                <a:pPr eaLnBrk="0" hangingPunct="0"/>
                <a:endParaRPr lang="en-US"/>
              </a:p>
            </p:txBody>
          </p:sp>
          <p:sp>
            <p:nvSpPr>
              <p:cNvPr id="27698" name="Rectangle 77"/>
              <p:cNvSpPr>
                <a:spLocks noChangeArrowheads="1"/>
              </p:cNvSpPr>
              <p:nvPr/>
            </p:nvSpPr>
            <p:spPr bwMode="auto">
              <a:xfrm>
                <a:off x="1201737" y="3902075"/>
                <a:ext cx="177800" cy="55562"/>
              </a:xfrm>
              <a:prstGeom prst="rect">
                <a:avLst/>
              </a:prstGeom>
              <a:gradFill rotWithShape="1">
                <a:gsLst>
                  <a:gs pos="0">
                    <a:srgbClr val="5E4700"/>
                  </a:gs>
                  <a:gs pos="100000">
                    <a:srgbClr val="CC9900"/>
                  </a:gs>
                </a:gsLst>
                <a:lin ang="18900000" scaled="1"/>
              </a:gradFill>
              <a:ln w="9525">
                <a:noFill/>
                <a:miter lim="800000"/>
                <a:headEnd/>
                <a:tailEnd/>
              </a:ln>
            </p:spPr>
            <p:txBody>
              <a:bodyPr wrap="none" anchor="ctr"/>
              <a:lstStyle/>
              <a:p>
                <a:pPr eaLnBrk="0" hangingPunct="0"/>
                <a:endParaRPr lang="en-US"/>
              </a:p>
            </p:txBody>
          </p:sp>
          <p:sp>
            <p:nvSpPr>
              <p:cNvPr id="27699" name="Rectangle 78"/>
              <p:cNvSpPr>
                <a:spLocks noChangeArrowheads="1"/>
              </p:cNvSpPr>
              <p:nvPr/>
            </p:nvSpPr>
            <p:spPr bwMode="auto">
              <a:xfrm>
                <a:off x="1452562" y="3902075"/>
                <a:ext cx="176213" cy="55562"/>
              </a:xfrm>
              <a:prstGeom prst="rect">
                <a:avLst/>
              </a:prstGeom>
              <a:solidFill>
                <a:srgbClr val="A3C2FF"/>
              </a:solidFill>
              <a:ln w="9525">
                <a:noFill/>
                <a:miter lim="800000"/>
                <a:headEnd/>
                <a:tailEnd/>
              </a:ln>
            </p:spPr>
            <p:txBody>
              <a:bodyPr wrap="none" anchor="ctr"/>
              <a:lstStyle/>
              <a:p>
                <a:pPr eaLnBrk="0" hangingPunct="0"/>
                <a:endParaRPr lang="en-US"/>
              </a:p>
            </p:txBody>
          </p:sp>
          <p:sp>
            <p:nvSpPr>
              <p:cNvPr id="27700" name="Rectangle 79"/>
              <p:cNvSpPr>
                <a:spLocks noChangeArrowheads="1"/>
              </p:cNvSpPr>
              <p:nvPr/>
            </p:nvSpPr>
            <p:spPr bwMode="auto">
              <a:xfrm>
                <a:off x="1701800" y="3902075"/>
                <a:ext cx="176212" cy="55562"/>
              </a:xfrm>
              <a:prstGeom prst="rect">
                <a:avLst/>
              </a:prstGeom>
              <a:solidFill>
                <a:srgbClr val="A3C2FF"/>
              </a:solidFill>
              <a:ln w="9525">
                <a:noFill/>
                <a:miter lim="800000"/>
                <a:headEnd/>
                <a:tailEnd/>
              </a:ln>
            </p:spPr>
            <p:txBody>
              <a:bodyPr wrap="none" anchor="ctr"/>
              <a:lstStyle/>
              <a:p>
                <a:pPr eaLnBrk="0" hangingPunct="0"/>
                <a:endParaRPr lang="en-US"/>
              </a:p>
            </p:txBody>
          </p:sp>
          <p:sp>
            <p:nvSpPr>
              <p:cNvPr id="27701" name="Rectangle 80"/>
              <p:cNvSpPr>
                <a:spLocks noChangeArrowheads="1"/>
              </p:cNvSpPr>
              <p:nvPr/>
            </p:nvSpPr>
            <p:spPr bwMode="auto">
              <a:xfrm>
                <a:off x="954087" y="4033837"/>
                <a:ext cx="176213" cy="55563"/>
              </a:xfrm>
              <a:prstGeom prst="rect">
                <a:avLst/>
              </a:prstGeom>
              <a:solidFill>
                <a:srgbClr val="A3C2FF"/>
              </a:solidFill>
              <a:ln w="9525">
                <a:noFill/>
                <a:miter lim="800000"/>
                <a:headEnd/>
                <a:tailEnd/>
              </a:ln>
            </p:spPr>
            <p:txBody>
              <a:bodyPr wrap="none" anchor="ctr"/>
              <a:lstStyle/>
              <a:p>
                <a:pPr eaLnBrk="0" hangingPunct="0"/>
                <a:endParaRPr lang="en-US"/>
              </a:p>
            </p:txBody>
          </p:sp>
          <p:sp>
            <p:nvSpPr>
              <p:cNvPr id="27702" name="Rectangle 81"/>
              <p:cNvSpPr>
                <a:spLocks noChangeArrowheads="1"/>
              </p:cNvSpPr>
              <p:nvPr/>
            </p:nvSpPr>
            <p:spPr bwMode="auto">
              <a:xfrm>
                <a:off x="1201737" y="4033837"/>
                <a:ext cx="177800" cy="55563"/>
              </a:xfrm>
              <a:prstGeom prst="rect">
                <a:avLst/>
              </a:prstGeom>
              <a:solidFill>
                <a:srgbClr val="A3C2FF"/>
              </a:solidFill>
              <a:ln w="9525">
                <a:noFill/>
                <a:miter lim="800000"/>
                <a:headEnd/>
                <a:tailEnd/>
              </a:ln>
            </p:spPr>
            <p:txBody>
              <a:bodyPr wrap="none" anchor="ctr"/>
              <a:lstStyle/>
              <a:p>
                <a:pPr eaLnBrk="0" hangingPunct="0"/>
                <a:endParaRPr lang="en-US"/>
              </a:p>
            </p:txBody>
          </p:sp>
          <p:sp>
            <p:nvSpPr>
              <p:cNvPr id="27703" name="Rectangle 82"/>
              <p:cNvSpPr>
                <a:spLocks noChangeArrowheads="1"/>
              </p:cNvSpPr>
              <p:nvPr/>
            </p:nvSpPr>
            <p:spPr bwMode="auto">
              <a:xfrm>
                <a:off x="1452562" y="4033837"/>
                <a:ext cx="176213" cy="55563"/>
              </a:xfrm>
              <a:prstGeom prst="rect">
                <a:avLst/>
              </a:prstGeom>
              <a:solidFill>
                <a:srgbClr val="A3C2FF"/>
              </a:solidFill>
              <a:ln w="9525">
                <a:noFill/>
                <a:miter lim="800000"/>
                <a:headEnd/>
                <a:tailEnd/>
              </a:ln>
            </p:spPr>
            <p:txBody>
              <a:bodyPr wrap="none" anchor="ctr"/>
              <a:lstStyle/>
              <a:p>
                <a:pPr eaLnBrk="0" hangingPunct="0"/>
                <a:endParaRPr lang="en-US"/>
              </a:p>
            </p:txBody>
          </p:sp>
          <p:sp>
            <p:nvSpPr>
              <p:cNvPr id="27704" name="Rectangle 83"/>
              <p:cNvSpPr>
                <a:spLocks noChangeArrowheads="1"/>
              </p:cNvSpPr>
              <p:nvPr/>
            </p:nvSpPr>
            <p:spPr bwMode="auto">
              <a:xfrm>
                <a:off x="1701800" y="4033837"/>
                <a:ext cx="176212" cy="55563"/>
              </a:xfrm>
              <a:prstGeom prst="rect">
                <a:avLst/>
              </a:prstGeom>
              <a:gradFill rotWithShape="1">
                <a:gsLst>
                  <a:gs pos="0">
                    <a:srgbClr val="5E4700"/>
                  </a:gs>
                  <a:gs pos="100000">
                    <a:srgbClr val="CC9900"/>
                  </a:gs>
                </a:gsLst>
                <a:lin ang="18900000" scaled="1"/>
              </a:gradFill>
              <a:ln w="9525">
                <a:noFill/>
                <a:miter lim="800000"/>
                <a:headEnd/>
                <a:tailEnd/>
              </a:ln>
            </p:spPr>
            <p:txBody>
              <a:bodyPr wrap="none" anchor="ctr"/>
              <a:lstStyle/>
              <a:p>
                <a:pPr eaLnBrk="0" hangingPunct="0"/>
                <a:endParaRPr lang="en-US"/>
              </a:p>
            </p:txBody>
          </p:sp>
          <p:sp>
            <p:nvSpPr>
              <p:cNvPr id="27705" name="Rectangle 84"/>
              <p:cNvSpPr>
                <a:spLocks noChangeArrowheads="1"/>
              </p:cNvSpPr>
              <p:nvPr/>
            </p:nvSpPr>
            <p:spPr bwMode="auto">
              <a:xfrm>
                <a:off x="954087" y="4165600"/>
                <a:ext cx="176213" cy="55562"/>
              </a:xfrm>
              <a:prstGeom prst="rect">
                <a:avLst/>
              </a:prstGeom>
              <a:solidFill>
                <a:srgbClr val="A3C2FF"/>
              </a:solidFill>
              <a:ln w="9525">
                <a:noFill/>
                <a:miter lim="800000"/>
                <a:headEnd/>
                <a:tailEnd/>
              </a:ln>
            </p:spPr>
            <p:txBody>
              <a:bodyPr wrap="none" anchor="ctr"/>
              <a:lstStyle/>
              <a:p>
                <a:pPr eaLnBrk="0" hangingPunct="0"/>
                <a:endParaRPr lang="en-US"/>
              </a:p>
            </p:txBody>
          </p:sp>
          <p:sp>
            <p:nvSpPr>
              <p:cNvPr id="27706" name="Rectangle 85"/>
              <p:cNvSpPr>
                <a:spLocks noChangeArrowheads="1"/>
              </p:cNvSpPr>
              <p:nvPr/>
            </p:nvSpPr>
            <p:spPr bwMode="auto">
              <a:xfrm>
                <a:off x="1201737" y="4165600"/>
                <a:ext cx="177800" cy="55562"/>
              </a:xfrm>
              <a:prstGeom prst="rect">
                <a:avLst/>
              </a:prstGeom>
              <a:gradFill rotWithShape="1">
                <a:gsLst>
                  <a:gs pos="0">
                    <a:srgbClr val="5E4700"/>
                  </a:gs>
                  <a:gs pos="100000">
                    <a:srgbClr val="CC9900"/>
                  </a:gs>
                </a:gsLst>
                <a:lin ang="18900000" scaled="1"/>
              </a:gradFill>
              <a:ln w="9525">
                <a:noFill/>
                <a:miter lim="800000"/>
                <a:headEnd/>
                <a:tailEnd/>
              </a:ln>
            </p:spPr>
            <p:txBody>
              <a:bodyPr wrap="none" anchor="ctr"/>
              <a:lstStyle/>
              <a:p>
                <a:pPr eaLnBrk="0" hangingPunct="0"/>
                <a:endParaRPr lang="en-US"/>
              </a:p>
            </p:txBody>
          </p:sp>
          <p:sp>
            <p:nvSpPr>
              <p:cNvPr id="27707" name="Rectangle 86"/>
              <p:cNvSpPr>
                <a:spLocks noChangeArrowheads="1"/>
              </p:cNvSpPr>
              <p:nvPr/>
            </p:nvSpPr>
            <p:spPr bwMode="auto">
              <a:xfrm>
                <a:off x="1452562" y="4165600"/>
                <a:ext cx="176213" cy="55562"/>
              </a:xfrm>
              <a:prstGeom prst="rect">
                <a:avLst/>
              </a:prstGeom>
              <a:solidFill>
                <a:srgbClr val="A3C2FF"/>
              </a:solidFill>
              <a:ln w="9525">
                <a:noFill/>
                <a:miter lim="800000"/>
                <a:headEnd/>
                <a:tailEnd/>
              </a:ln>
            </p:spPr>
            <p:txBody>
              <a:bodyPr wrap="none" anchor="ctr"/>
              <a:lstStyle/>
              <a:p>
                <a:pPr eaLnBrk="0" hangingPunct="0"/>
                <a:endParaRPr lang="en-US"/>
              </a:p>
            </p:txBody>
          </p:sp>
          <p:sp>
            <p:nvSpPr>
              <p:cNvPr id="27708" name="Rectangle 87"/>
              <p:cNvSpPr>
                <a:spLocks noChangeArrowheads="1"/>
              </p:cNvSpPr>
              <p:nvPr/>
            </p:nvSpPr>
            <p:spPr bwMode="auto">
              <a:xfrm>
                <a:off x="1701800" y="4165600"/>
                <a:ext cx="176212" cy="55562"/>
              </a:xfrm>
              <a:prstGeom prst="rect">
                <a:avLst/>
              </a:prstGeom>
              <a:solidFill>
                <a:srgbClr val="A3C2FF"/>
              </a:solidFill>
              <a:ln w="9525">
                <a:noFill/>
                <a:miter lim="800000"/>
                <a:headEnd/>
                <a:tailEnd/>
              </a:ln>
            </p:spPr>
            <p:txBody>
              <a:bodyPr wrap="none" anchor="ctr"/>
              <a:lstStyle/>
              <a:p>
                <a:pPr eaLnBrk="0" hangingPunct="0"/>
                <a:endParaRPr lang="en-US"/>
              </a:p>
            </p:txBody>
          </p:sp>
        </p:grpSp>
        <p:sp>
          <p:nvSpPr>
            <p:cNvPr id="27680" name="Text Box 92"/>
            <p:cNvSpPr txBox="1">
              <a:spLocks noChangeArrowheads="1"/>
            </p:cNvSpPr>
            <p:nvPr/>
          </p:nvSpPr>
          <p:spPr bwMode="auto">
            <a:xfrm>
              <a:off x="1965325" y="2409825"/>
              <a:ext cx="2161169" cy="501676"/>
            </a:xfrm>
            <a:prstGeom prst="rect">
              <a:avLst/>
            </a:prstGeom>
            <a:solidFill>
              <a:srgbClr val="FFFFA3"/>
            </a:solidFill>
            <a:ln w="9525">
              <a:noFill/>
              <a:miter lim="800000"/>
              <a:headEnd/>
              <a:tailEnd/>
            </a:ln>
          </p:spPr>
          <p:txBody>
            <a:bodyPr wrap="none">
              <a:spAutoFit/>
            </a:bodyPr>
            <a:lstStyle/>
            <a:p>
              <a:pPr eaLnBrk="0" hangingPunct="0">
                <a:lnSpc>
                  <a:spcPct val="85000"/>
                </a:lnSpc>
                <a:spcBef>
                  <a:spcPct val="20000"/>
                </a:spcBef>
              </a:pPr>
              <a:r>
                <a:rPr lang="en-GB" sz="1400" b="1">
                  <a:solidFill>
                    <a:schemeClr val="accent2"/>
                  </a:solidFill>
                  <a:latin typeface="Tahoma" pitchFamily="34" charset="0"/>
                </a:rPr>
                <a:t>One</a:t>
              </a:r>
              <a:r>
                <a:rPr lang="en-GB" sz="1400" b="1">
                  <a:latin typeface="Tahoma" pitchFamily="34" charset="0"/>
                </a:rPr>
                <a:t> Computer/Phone</a:t>
              </a:r>
            </a:p>
            <a:p>
              <a:pPr eaLnBrk="0" hangingPunct="0">
                <a:lnSpc>
                  <a:spcPct val="85000"/>
                </a:lnSpc>
                <a:spcBef>
                  <a:spcPct val="20000"/>
                </a:spcBef>
              </a:pPr>
              <a:r>
                <a:rPr lang="en-GB" sz="1400" b="1">
                  <a:latin typeface="Tahoma" pitchFamily="34" charset="0"/>
                </a:rPr>
                <a:t>for </a:t>
              </a:r>
              <a:r>
                <a:rPr lang="en-GB" sz="1400" b="1">
                  <a:solidFill>
                    <a:schemeClr val="accent2"/>
                  </a:solidFill>
                  <a:latin typeface="Tahoma" pitchFamily="34" charset="0"/>
                </a:rPr>
                <a:t>many</a:t>
              </a:r>
              <a:r>
                <a:rPr lang="en-GB" sz="1400" b="1">
                  <a:latin typeface="Tahoma" pitchFamily="34" charset="0"/>
                </a:rPr>
                <a:t> people</a:t>
              </a:r>
            </a:p>
          </p:txBody>
        </p:sp>
      </p:grpSp>
      <p:sp>
        <p:nvSpPr>
          <p:cNvPr id="27654" name="Title 1"/>
          <p:cNvSpPr>
            <a:spLocks noGrp="1"/>
          </p:cNvSpPr>
          <p:nvPr>
            <p:ph type="title"/>
          </p:nvPr>
        </p:nvSpPr>
        <p:spPr/>
        <p:txBody>
          <a:bodyPr/>
          <a:lstStyle/>
          <a:p>
            <a:r>
              <a:rPr lang="en-US" sz="3800" dirty="0"/>
              <a:t>1.1  Introduction: Major Trends in Computing</a:t>
            </a:r>
          </a:p>
        </p:txBody>
      </p:sp>
      <p:grpSp>
        <p:nvGrpSpPr>
          <p:cNvPr id="8" name="Group 7"/>
          <p:cNvGrpSpPr>
            <a:grpSpLocks/>
          </p:cNvGrpSpPr>
          <p:nvPr/>
        </p:nvGrpSpPr>
        <p:grpSpPr bwMode="auto">
          <a:xfrm>
            <a:off x="650875" y="674688"/>
            <a:ext cx="8497888" cy="5753100"/>
            <a:chOff x="651176" y="674687"/>
            <a:chExt cx="8497587" cy="5753100"/>
          </a:xfrm>
        </p:grpSpPr>
        <p:sp>
          <p:nvSpPr>
            <p:cNvPr id="27677" name="Arc 88"/>
            <p:cNvSpPr>
              <a:spLocks/>
            </p:cNvSpPr>
            <p:nvPr/>
          </p:nvSpPr>
          <p:spPr bwMode="auto">
            <a:xfrm flipH="1" flipV="1">
              <a:off x="1282700" y="674687"/>
              <a:ext cx="7866063" cy="5753100"/>
            </a:xfrm>
            <a:custGeom>
              <a:avLst/>
              <a:gdLst>
                <a:gd name="T0" fmla="*/ 2147483647 w 21200"/>
                <a:gd name="T1" fmla="*/ 0 h 21577"/>
                <a:gd name="T2" fmla="*/ 2147483647 w 21200"/>
                <a:gd name="T3" fmla="*/ 2147483647 h 21577"/>
                <a:gd name="T4" fmla="*/ 0 w 21200"/>
                <a:gd name="T5" fmla="*/ 2147483647 h 21577"/>
                <a:gd name="T6" fmla="*/ 0 60000 65536"/>
                <a:gd name="T7" fmla="*/ 0 60000 65536"/>
                <a:gd name="T8" fmla="*/ 0 60000 65536"/>
                <a:gd name="T9" fmla="*/ 0 w 21200"/>
                <a:gd name="T10" fmla="*/ 0 h 21577"/>
                <a:gd name="T11" fmla="*/ 21200 w 21200"/>
                <a:gd name="T12" fmla="*/ 21577 h 21577"/>
              </a:gdLst>
              <a:ahLst/>
              <a:cxnLst>
                <a:cxn ang="T6">
                  <a:pos x="T0" y="T1"/>
                </a:cxn>
                <a:cxn ang="T7">
                  <a:pos x="T2" y="T3"/>
                </a:cxn>
                <a:cxn ang="T8">
                  <a:pos x="T4" y="T5"/>
                </a:cxn>
              </a:cxnLst>
              <a:rect l="T9" t="T10" r="T11" b="T12"/>
              <a:pathLst>
                <a:path w="21200" h="21577" fill="none" extrusionOk="0">
                  <a:moveTo>
                    <a:pt x="989" y="-1"/>
                  </a:moveTo>
                  <a:cubicBezTo>
                    <a:pt x="10942" y="455"/>
                    <a:pt x="19291" y="7660"/>
                    <a:pt x="21200" y="17439"/>
                  </a:cubicBezTo>
                </a:path>
                <a:path w="21200" h="21577" stroke="0" extrusionOk="0">
                  <a:moveTo>
                    <a:pt x="989" y="-1"/>
                  </a:moveTo>
                  <a:cubicBezTo>
                    <a:pt x="10942" y="455"/>
                    <a:pt x="19291" y="7660"/>
                    <a:pt x="21200" y="17439"/>
                  </a:cubicBezTo>
                  <a:lnTo>
                    <a:pt x="0" y="21577"/>
                  </a:lnTo>
                  <a:close/>
                </a:path>
              </a:pathLst>
            </a:custGeom>
            <a:noFill/>
            <a:ln w="76200">
              <a:solidFill>
                <a:srgbClr val="FF7313"/>
              </a:solidFill>
              <a:round/>
              <a:headEnd type="triangle" w="med" len="med"/>
              <a:tailEnd/>
            </a:ln>
          </p:spPr>
          <p:txBody>
            <a:bodyPr rot="10800000" wrap="none" anchor="ctr"/>
            <a:lstStyle/>
            <a:p>
              <a:endParaRPr lang="en-US"/>
            </a:p>
          </p:txBody>
        </p:sp>
        <p:sp>
          <p:nvSpPr>
            <p:cNvPr id="27678" name="Text Box 90"/>
            <p:cNvSpPr txBox="1">
              <a:spLocks noChangeArrowheads="1"/>
            </p:cNvSpPr>
            <p:nvPr/>
          </p:nvSpPr>
          <p:spPr bwMode="auto">
            <a:xfrm>
              <a:off x="651176" y="1295400"/>
              <a:ext cx="774700" cy="457200"/>
            </a:xfrm>
            <a:prstGeom prst="rect">
              <a:avLst/>
            </a:prstGeom>
            <a:noFill/>
            <a:ln w="9525">
              <a:noFill/>
              <a:miter lim="800000"/>
              <a:headEnd/>
              <a:tailEnd/>
            </a:ln>
          </p:spPr>
          <p:txBody>
            <a:bodyPr wrap="none">
              <a:spAutoFit/>
            </a:bodyPr>
            <a:lstStyle/>
            <a:p>
              <a:pPr eaLnBrk="0" hangingPunct="0">
                <a:spcBef>
                  <a:spcPct val="20000"/>
                </a:spcBef>
              </a:pPr>
              <a:r>
                <a:rPr lang="en-GB" sz="2400" b="1">
                  <a:solidFill>
                    <a:srgbClr val="FF9933"/>
                  </a:solidFill>
                  <a:latin typeface="Tahoma" pitchFamily="34" charset="0"/>
                </a:rPr>
                <a:t>size</a:t>
              </a:r>
            </a:p>
          </p:txBody>
        </p:sp>
      </p:grpSp>
      <p:grpSp>
        <p:nvGrpSpPr>
          <p:cNvPr id="9" name="Group 8"/>
          <p:cNvGrpSpPr>
            <a:grpSpLocks/>
          </p:cNvGrpSpPr>
          <p:nvPr/>
        </p:nvGrpSpPr>
        <p:grpSpPr bwMode="auto">
          <a:xfrm>
            <a:off x="723900" y="609600"/>
            <a:ext cx="9105900" cy="5745163"/>
            <a:chOff x="723900" y="609600"/>
            <a:chExt cx="9105900" cy="5745162"/>
          </a:xfrm>
        </p:grpSpPr>
        <p:sp>
          <p:nvSpPr>
            <p:cNvPr id="27675" name="Arc 89"/>
            <p:cNvSpPr>
              <a:spLocks/>
            </p:cNvSpPr>
            <p:nvPr/>
          </p:nvSpPr>
          <p:spPr bwMode="auto">
            <a:xfrm flipV="1">
              <a:off x="723900" y="609600"/>
              <a:ext cx="8042275" cy="5745162"/>
            </a:xfrm>
            <a:custGeom>
              <a:avLst/>
              <a:gdLst>
                <a:gd name="T0" fmla="*/ 2147483647 w 21231"/>
                <a:gd name="T1" fmla="*/ 0 h 21551"/>
                <a:gd name="T2" fmla="*/ 2147483647 w 21231"/>
                <a:gd name="T3" fmla="*/ 2147483647 h 21551"/>
                <a:gd name="T4" fmla="*/ 0 w 21231"/>
                <a:gd name="T5" fmla="*/ 2147483647 h 21551"/>
                <a:gd name="T6" fmla="*/ 0 60000 65536"/>
                <a:gd name="T7" fmla="*/ 0 60000 65536"/>
                <a:gd name="T8" fmla="*/ 0 60000 65536"/>
                <a:gd name="T9" fmla="*/ 0 w 21231"/>
                <a:gd name="T10" fmla="*/ 0 h 21551"/>
                <a:gd name="T11" fmla="*/ 21231 w 21231"/>
                <a:gd name="T12" fmla="*/ 21551 h 21551"/>
              </a:gdLst>
              <a:ahLst/>
              <a:cxnLst>
                <a:cxn ang="T6">
                  <a:pos x="T0" y="T1"/>
                </a:cxn>
                <a:cxn ang="T7">
                  <a:pos x="T2" y="T3"/>
                </a:cxn>
                <a:cxn ang="T8">
                  <a:pos x="T4" y="T5"/>
                </a:cxn>
              </a:cxnLst>
              <a:rect l="T9" t="T10" r="T11" b="T12"/>
              <a:pathLst>
                <a:path w="21231" h="21551" fill="none" extrusionOk="0">
                  <a:moveTo>
                    <a:pt x="1450" y="-1"/>
                  </a:moveTo>
                  <a:cubicBezTo>
                    <a:pt x="11279" y="661"/>
                    <a:pt x="19416" y="7890"/>
                    <a:pt x="21230" y="17574"/>
                  </a:cubicBezTo>
                </a:path>
                <a:path w="21231" h="21551" stroke="0" extrusionOk="0">
                  <a:moveTo>
                    <a:pt x="1450" y="-1"/>
                  </a:moveTo>
                  <a:cubicBezTo>
                    <a:pt x="11279" y="661"/>
                    <a:pt x="19416" y="7890"/>
                    <a:pt x="21230" y="17574"/>
                  </a:cubicBezTo>
                  <a:lnTo>
                    <a:pt x="0" y="21551"/>
                  </a:lnTo>
                  <a:close/>
                </a:path>
              </a:pathLst>
            </a:custGeom>
            <a:noFill/>
            <a:ln w="76200">
              <a:solidFill>
                <a:srgbClr val="A3C2FF"/>
              </a:solidFill>
              <a:round/>
              <a:headEnd/>
              <a:tailEnd type="triangle" w="med" len="med"/>
            </a:ln>
          </p:spPr>
          <p:txBody>
            <a:bodyPr wrap="none" anchor="ctr"/>
            <a:lstStyle/>
            <a:p>
              <a:endParaRPr lang="en-US"/>
            </a:p>
          </p:txBody>
        </p:sp>
        <p:sp>
          <p:nvSpPr>
            <p:cNvPr id="27676" name="Text Box 91"/>
            <p:cNvSpPr txBox="1">
              <a:spLocks noChangeArrowheads="1"/>
            </p:cNvSpPr>
            <p:nvPr/>
          </p:nvSpPr>
          <p:spPr bwMode="auto">
            <a:xfrm>
              <a:off x="8459787" y="1295400"/>
              <a:ext cx="1370013" cy="457200"/>
            </a:xfrm>
            <a:prstGeom prst="rect">
              <a:avLst/>
            </a:prstGeom>
            <a:noFill/>
            <a:ln w="9525">
              <a:noFill/>
              <a:miter lim="800000"/>
              <a:headEnd/>
              <a:tailEnd/>
            </a:ln>
          </p:spPr>
          <p:txBody>
            <a:bodyPr wrap="none">
              <a:spAutoFit/>
            </a:bodyPr>
            <a:lstStyle/>
            <a:p>
              <a:pPr eaLnBrk="0" hangingPunct="0">
                <a:spcBef>
                  <a:spcPct val="20000"/>
                </a:spcBef>
              </a:pPr>
              <a:r>
                <a:rPr lang="en-GB" sz="2400" b="1">
                  <a:solidFill>
                    <a:srgbClr val="A3C2FF"/>
                  </a:solidFill>
                  <a:latin typeface="Tahoma" pitchFamily="34" charset="0"/>
                </a:rPr>
                <a:t>number</a:t>
              </a:r>
            </a:p>
          </p:txBody>
        </p:sp>
      </p:grpSp>
      <p:grpSp>
        <p:nvGrpSpPr>
          <p:cNvPr id="7" name="Group 6"/>
          <p:cNvGrpSpPr>
            <a:grpSpLocks/>
          </p:cNvGrpSpPr>
          <p:nvPr/>
        </p:nvGrpSpPr>
        <p:grpSpPr bwMode="auto">
          <a:xfrm>
            <a:off x="6324600" y="3544888"/>
            <a:ext cx="3048000" cy="2779712"/>
            <a:chOff x="6324600" y="3545462"/>
            <a:chExt cx="3048000" cy="2779138"/>
          </a:xfrm>
        </p:grpSpPr>
        <p:sp>
          <p:nvSpPr>
            <p:cNvPr id="27665" name="Text Box 94"/>
            <p:cNvSpPr txBox="1">
              <a:spLocks noChangeArrowheads="1"/>
            </p:cNvSpPr>
            <p:nvPr/>
          </p:nvSpPr>
          <p:spPr bwMode="auto">
            <a:xfrm>
              <a:off x="6324600" y="5822924"/>
              <a:ext cx="2525050" cy="501676"/>
            </a:xfrm>
            <a:prstGeom prst="rect">
              <a:avLst/>
            </a:prstGeom>
            <a:solidFill>
              <a:srgbClr val="FFFFA3"/>
            </a:solidFill>
            <a:ln w="9525">
              <a:noFill/>
              <a:miter lim="800000"/>
              <a:headEnd/>
              <a:tailEnd/>
            </a:ln>
          </p:spPr>
          <p:txBody>
            <a:bodyPr wrap="none">
              <a:spAutoFit/>
            </a:bodyPr>
            <a:lstStyle/>
            <a:p>
              <a:pPr eaLnBrk="0" hangingPunct="0">
                <a:lnSpc>
                  <a:spcPct val="85000"/>
                </a:lnSpc>
                <a:spcBef>
                  <a:spcPct val="20000"/>
                </a:spcBef>
              </a:pPr>
              <a:r>
                <a:rPr lang="en-GB" sz="1400" b="1">
                  <a:solidFill>
                    <a:schemeClr val="accent2"/>
                  </a:solidFill>
                  <a:latin typeface="Tahoma" pitchFamily="34" charset="0"/>
                </a:rPr>
                <a:t>Many</a:t>
              </a:r>
              <a:r>
                <a:rPr lang="en-GB" sz="1400" b="1">
                  <a:latin typeface="Tahoma" pitchFamily="34" charset="0"/>
                </a:rPr>
                <a:t> Computers/Phones </a:t>
              </a:r>
            </a:p>
            <a:p>
              <a:pPr eaLnBrk="0" hangingPunct="0">
                <a:lnSpc>
                  <a:spcPct val="85000"/>
                </a:lnSpc>
                <a:spcBef>
                  <a:spcPct val="20000"/>
                </a:spcBef>
              </a:pPr>
              <a:r>
                <a:rPr lang="en-GB" sz="1400" b="1">
                  <a:latin typeface="Tahoma" pitchFamily="34" charset="0"/>
                </a:rPr>
                <a:t>for </a:t>
              </a:r>
              <a:r>
                <a:rPr lang="en-GB" sz="1400" b="1">
                  <a:solidFill>
                    <a:schemeClr val="accent2"/>
                  </a:solidFill>
                  <a:latin typeface="Tahoma" pitchFamily="34" charset="0"/>
                </a:rPr>
                <a:t>everyone</a:t>
              </a:r>
            </a:p>
          </p:txBody>
        </p:sp>
        <p:pic>
          <p:nvPicPr>
            <p:cNvPr id="27666" name="Picture 95" descr="mann_gefuellt"/>
            <p:cNvPicPr>
              <a:picLocks noChangeAspect="1" noChangeArrowheads="1"/>
            </p:cNvPicPr>
            <p:nvPr/>
          </p:nvPicPr>
          <p:blipFill>
            <a:blip r:embed="rId4"/>
            <a:srcRect/>
            <a:stretch>
              <a:fillRect/>
            </a:stretch>
          </p:blipFill>
          <p:spPr bwMode="auto">
            <a:xfrm>
              <a:off x="7827963" y="3715325"/>
              <a:ext cx="855662" cy="1997075"/>
            </a:xfrm>
            <a:prstGeom prst="rect">
              <a:avLst/>
            </a:prstGeom>
            <a:noFill/>
            <a:ln w="9525">
              <a:noFill/>
              <a:miter lim="800000"/>
              <a:headEnd/>
              <a:tailEnd/>
            </a:ln>
          </p:spPr>
        </p:pic>
        <p:pic>
          <p:nvPicPr>
            <p:cNvPr id="27667" name="Picture 96"/>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348538" y="5121850"/>
              <a:ext cx="644525" cy="531812"/>
            </a:xfrm>
            <a:prstGeom prst="rect">
              <a:avLst/>
            </a:prstGeom>
            <a:noFill/>
            <a:ln w="9525">
              <a:noFill/>
              <a:miter lim="800000"/>
              <a:headEnd/>
              <a:tailEnd/>
            </a:ln>
          </p:spPr>
        </p:pic>
        <p:pic>
          <p:nvPicPr>
            <p:cNvPr id="27668" name="Picture 97"/>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rot="635747">
              <a:off x="8685213" y="3545462"/>
              <a:ext cx="242887" cy="590550"/>
            </a:xfrm>
            <a:prstGeom prst="rect">
              <a:avLst/>
            </a:prstGeom>
            <a:noFill/>
            <a:ln w="9525">
              <a:noFill/>
              <a:miter lim="800000"/>
              <a:headEnd/>
              <a:tailEnd/>
            </a:ln>
          </p:spPr>
        </p:pic>
        <p:pic>
          <p:nvPicPr>
            <p:cNvPr id="27669" name="Picture 98"/>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rot="292987">
              <a:off x="7493000" y="3780412"/>
              <a:ext cx="447675" cy="422275"/>
            </a:xfrm>
            <a:prstGeom prst="rect">
              <a:avLst/>
            </a:prstGeom>
            <a:noFill/>
            <a:ln w="9525">
              <a:noFill/>
              <a:miter lim="800000"/>
              <a:headEnd/>
              <a:tailEnd/>
            </a:ln>
          </p:spPr>
        </p:pic>
        <p:pic>
          <p:nvPicPr>
            <p:cNvPr id="27670" name="Picture 99"/>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8504238" y="5282187"/>
              <a:ext cx="541337" cy="517525"/>
            </a:xfrm>
            <a:prstGeom prst="rect">
              <a:avLst/>
            </a:prstGeom>
            <a:noFill/>
            <a:ln w="9525">
              <a:noFill/>
              <a:miter lim="800000"/>
              <a:headEnd/>
              <a:tailEnd/>
            </a:ln>
          </p:spPr>
        </p:pic>
        <p:pic>
          <p:nvPicPr>
            <p:cNvPr id="27671" name="Picture 10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102475" y="4229675"/>
              <a:ext cx="688975" cy="557212"/>
            </a:xfrm>
            <a:prstGeom prst="rect">
              <a:avLst/>
            </a:prstGeom>
            <a:noFill/>
            <a:ln w="9525">
              <a:noFill/>
              <a:miter lim="800000"/>
              <a:headEnd/>
              <a:tailEnd/>
            </a:ln>
          </p:spPr>
        </p:pic>
        <p:pic>
          <p:nvPicPr>
            <p:cNvPr id="27672" name="Picture 10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7223125" y="4845625"/>
              <a:ext cx="663575" cy="244475"/>
            </a:xfrm>
            <a:prstGeom prst="rect">
              <a:avLst/>
            </a:prstGeom>
            <a:noFill/>
            <a:ln w="9525">
              <a:noFill/>
              <a:miter lim="800000"/>
              <a:headEnd/>
              <a:tailEnd/>
            </a:ln>
          </p:spPr>
        </p:pic>
        <p:pic>
          <p:nvPicPr>
            <p:cNvPr id="27673" name="Picture 10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8701088" y="4247137"/>
              <a:ext cx="671512" cy="434975"/>
            </a:xfrm>
            <a:prstGeom prst="rect">
              <a:avLst/>
            </a:prstGeom>
            <a:noFill/>
            <a:ln w="9525">
              <a:noFill/>
              <a:miter lim="800000"/>
              <a:headEnd/>
              <a:tailEnd/>
            </a:ln>
          </p:spPr>
        </p:pic>
        <p:pic>
          <p:nvPicPr>
            <p:cNvPr id="27674" name="Picture 103"/>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rot="-292987">
              <a:off x="8737600" y="4796412"/>
              <a:ext cx="447675" cy="422275"/>
            </a:xfrm>
            <a:prstGeom prst="rect">
              <a:avLst/>
            </a:prstGeom>
            <a:noFill/>
            <a:ln w="9525">
              <a:noFill/>
              <a:miter lim="800000"/>
              <a:headEnd/>
              <a:tailEnd/>
            </a:ln>
          </p:spPr>
        </p:pic>
      </p:grpSp>
      <p:sp>
        <p:nvSpPr>
          <p:cNvPr id="98" name="Text Box 13"/>
          <p:cNvSpPr txBox="1">
            <a:spLocks noChangeArrowheads="1"/>
          </p:cNvSpPr>
          <p:nvPr/>
        </p:nvSpPr>
        <p:spPr bwMode="auto">
          <a:xfrm>
            <a:off x="1907381" y="1565339"/>
            <a:ext cx="1802607" cy="707172"/>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t="100000" r="100000"/>
            </a:path>
            <a:tileRect l="-100000" b="-100000"/>
          </a:gradFill>
          <a:ln w="9525">
            <a:noFill/>
            <a:miter lim="800000"/>
            <a:headEnd/>
            <a:tailEnd/>
          </a:ln>
          <a:effectLst/>
          <a:scene3d>
            <a:camera prst="orthographicFront">
              <a:rot lat="0" lon="0" rev="0"/>
            </a:camera>
            <a:lightRig rig="contrasting" dir="t">
              <a:rot lat="0" lon="0" rev="7800000"/>
            </a:lightRig>
          </a:scene3d>
          <a:sp3d>
            <a:bevelT w="139700" h="139700"/>
          </a:sp3d>
          <a:extLst/>
        </p:spPr>
        <p:txBody>
          <a:bodyPr wrap="none" anchor="ctr"/>
          <a:lstStyle>
            <a:defPPr>
              <a:defRPr lang="en-US"/>
            </a:defPPr>
            <a:lvl1pPr algn="ctr" eaLnBrk="1" hangingPunct="1">
              <a:defRPr sz="2000" b="1">
                <a:solidFill>
                  <a:schemeClr val="bg1"/>
                </a:solidFill>
                <a:latin typeface="+mn-lt"/>
              </a:defRPr>
            </a:lvl1pPr>
          </a:lstStyle>
          <a:p>
            <a:pPr>
              <a:defRPr/>
            </a:pPr>
            <a:r>
              <a:rPr lang="en-US" sz="1600" dirty="0"/>
              <a:t>mainframe era</a:t>
            </a:r>
          </a:p>
          <a:p>
            <a:pPr>
              <a:defRPr/>
            </a:pPr>
            <a:r>
              <a:rPr lang="en-US" sz="1600" dirty="0"/>
              <a:t>home phone</a:t>
            </a:r>
          </a:p>
          <a:p>
            <a:pPr>
              <a:defRPr/>
            </a:pPr>
            <a:r>
              <a:rPr lang="en-US" sz="1600" dirty="0"/>
              <a:t>party line</a:t>
            </a:r>
          </a:p>
        </p:txBody>
      </p:sp>
      <p:sp>
        <p:nvSpPr>
          <p:cNvPr id="99" name="Text Box 12"/>
          <p:cNvSpPr txBox="1">
            <a:spLocks noChangeArrowheads="1"/>
          </p:cNvSpPr>
          <p:nvPr/>
        </p:nvSpPr>
        <p:spPr bwMode="auto">
          <a:xfrm>
            <a:off x="8229600" y="2971800"/>
            <a:ext cx="1600200" cy="645101"/>
          </a:xfrm>
          <a:prstGeom prst="rect">
            <a:avLst/>
          </a:prstGeom>
          <a:solidFill>
            <a:srgbClr val="00B050"/>
          </a:solidFill>
          <a:ln w="9525">
            <a:noFill/>
            <a:miter lim="800000"/>
            <a:headEnd/>
            <a:tailEnd/>
          </a:ln>
          <a:effectLst/>
          <a:scene3d>
            <a:camera prst="orthographicFront">
              <a:rot lat="0" lon="0" rev="0"/>
            </a:camera>
            <a:lightRig rig="contrasting" dir="t">
              <a:rot lat="0" lon="0" rev="7800000"/>
            </a:lightRig>
          </a:scene3d>
          <a:sp3d>
            <a:bevelT w="139700" h="139700"/>
          </a:sp3d>
          <a:extLst/>
        </p:spPr>
        <p:txBody>
          <a:bodyPr wrap="none" anchor="ctr"/>
          <a:lstStyle>
            <a:defPPr>
              <a:defRPr lang="en-US"/>
            </a:defPPr>
            <a:lvl1pPr algn="ctr" eaLnBrk="1" hangingPunct="1">
              <a:defRPr sz="2000" b="1">
                <a:solidFill>
                  <a:schemeClr val="bg1"/>
                </a:solidFill>
                <a:latin typeface="+mn-lt"/>
              </a:defRPr>
            </a:lvl1pPr>
          </a:lstStyle>
          <a:p>
            <a:pPr>
              <a:defRPr/>
            </a:pPr>
            <a:r>
              <a:rPr lang="en-US" sz="1600" dirty="0"/>
              <a:t>Ubiquitous</a:t>
            </a:r>
          </a:p>
          <a:p>
            <a:pPr>
              <a:defRPr/>
            </a:pPr>
            <a:r>
              <a:rPr lang="en-US" sz="1600" dirty="0"/>
              <a:t> computing</a:t>
            </a:r>
          </a:p>
        </p:txBody>
      </p:sp>
      <p:pic>
        <p:nvPicPr>
          <p:cNvPr id="1026" name="Picture 2" descr="Screen Shot 2014-05-06 at 3.47.57 PM"/>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2281" y="1777635"/>
            <a:ext cx="8538318" cy="4269160"/>
          </a:xfrm>
          <a:prstGeom prst="rect">
            <a:avLst/>
          </a:prstGeom>
          <a:noFill/>
          <a:ln w="28575">
            <a:solidFill>
              <a:srgbClr val="0000FF"/>
            </a:solidFill>
          </a:ln>
          <a:extLst>
            <a:ext uri="{909E8E84-426E-40DD-AFC4-6F175D3DCCD1}">
              <a14:hiddenFill xmlns:a14="http://schemas.microsoft.com/office/drawing/2010/main">
                <a:solidFill>
                  <a:srgbClr val="FFFFFF"/>
                </a:solidFill>
              </a14:hiddenFill>
            </a:ext>
          </a:extLst>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fade">
                                      <p:cBhvr>
                                        <p:cTn id="29" dur="500"/>
                                        <p:tgtEl>
                                          <p:spTgt spid="9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1026"/>
                                        </p:tgtEl>
                                        <p:attrNameLst>
                                          <p:attrName>style.visibility</p:attrName>
                                        </p:attrNameLst>
                                      </p:cBhvr>
                                      <p:to>
                                        <p:strVal val="visible"/>
                                      </p:to>
                                    </p:set>
                                    <p:anim calcmode="lin" valueType="num">
                                      <p:cBhvr>
                                        <p:cTn id="44" dur="500" fill="hold"/>
                                        <p:tgtEl>
                                          <p:spTgt spid="1026"/>
                                        </p:tgtEl>
                                        <p:attrNameLst>
                                          <p:attrName>ppt_w</p:attrName>
                                        </p:attrNameLst>
                                      </p:cBhvr>
                                      <p:tavLst>
                                        <p:tav tm="0">
                                          <p:val>
                                            <p:fltVal val="0"/>
                                          </p:val>
                                        </p:tav>
                                        <p:tav tm="100000">
                                          <p:val>
                                            <p:strVal val="#ppt_w"/>
                                          </p:val>
                                        </p:tav>
                                      </p:tavLst>
                                    </p:anim>
                                    <p:anim calcmode="lin" valueType="num">
                                      <p:cBhvr>
                                        <p:cTn id="45" dur="500" fill="hold"/>
                                        <p:tgtEl>
                                          <p:spTgt spid="1026"/>
                                        </p:tgtEl>
                                        <p:attrNameLst>
                                          <p:attrName>ppt_h</p:attrName>
                                        </p:attrNameLst>
                                      </p:cBhvr>
                                      <p:tavLst>
                                        <p:tav tm="0">
                                          <p:val>
                                            <p:fltVal val="0"/>
                                          </p:val>
                                        </p:tav>
                                        <p:tav tm="100000">
                                          <p:val>
                                            <p:strVal val="#ppt_h"/>
                                          </p:val>
                                        </p:tav>
                                      </p:tavLst>
                                    </p:anim>
                                    <p:animEffect transition="in" filter="fade">
                                      <p:cBhvr>
                                        <p:cTn id="46"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altLang="zh-TW" sz="3800" dirty="0">
                <a:ea typeface="PMingLiU" pitchFamily="18" charset="-120"/>
              </a:rPr>
              <a:t>1.1 Introduction: The Relationships</a:t>
            </a:r>
            <a:endParaRPr lang="en-US" sz="3800" dirty="0"/>
          </a:p>
        </p:txBody>
      </p:sp>
      <p:cxnSp>
        <p:nvCxnSpPr>
          <p:cNvPr id="5" name="Straight Arrow Connector 4"/>
          <p:cNvCxnSpPr/>
          <p:nvPr/>
        </p:nvCxnSpPr>
        <p:spPr bwMode="auto">
          <a:xfrm>
            <a:off x="1538288" y="3475038"/>
            <a:ext cx="2667000" cy="0"/>
          </a:xfrm>
          <a:prstGeom prst="straightConnector1">
            <a:avLst/>
          </a:prstGeom>
          <a:ln>
            <a:headEnd type="none" w="med" len="med"/>
            <a:tailEnd type="arrow"/>
          </a:ln>
          <a:extLst/>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1066800" y="2865438"/>
            <a:ext cx="3516313" cy="461962"/>
          </a:xfrm>
          <a:prstGeom prst="rect">
            <a:avLst/>
          </a:prstGeom>
          <a:solidFill>
            <a:srgbClr val="00B050"/>
          </a:solidFill>
        </p:spPr>
        <p:txBody>
          <a:bodyPr wrap="none">
            <a:spAutoFit/>
          </a:bodyPr>
          <a:lstStyle/>
          <a:p>
            <a:pPr eaLnBrk="0" hangingPunct="0">
              <a:defRPr/>
            </a:pPr>
            <a:r>
              <a:rPr lang="en-US" sz="2400" b="1" dirty="0">
                <a:solidFill>
                  <a:schemeClr val="bg1"/>
                </a:solidFill>
                <a:latin typeface="+mn-lt"/>
              </a:rPr>
              <a:t>Distributed Computing</a:t>
            </a:r>
          </a:p>
        </p:txBody>
      </p:sp>
      <p:grpSp>
        <p:nvGrpSpPr>
          <p:cNvPr id="22" name="Group 21"/>
          <p:cNvGrpSpPr>
            <a:grpSpLocks/>
          </p:cNvGrpSpPr>
          <p:nvPr/>
        </p:nvGrpSpPr>
        <p:grpSpPr bwMode="auto">
          <a:xfrm>
            <a:off x="1055688" y="4084638"/>
            <a:ext cx="3759200" cy="2401887"/>
            <a:chOff x="370200" y="3200401"/>
            <a:chExt cx="3758282" cy="2400657"/>
          </a:xfrm>
        </p:grpSpPr>
        <p:sp>
          <p:nvSpPr>
            <p:cNvPr id="7" name="TextBox 6"/>
            <p:cNvSpPr txBox="1"/>
            <p:nvPr/>
          </p:nvSpPr>
          <p:spPr>
            <a:xfrm>
              <a:off x="370200" y="3200401"/>
              <a:ext cx="3148831" cy="2400657"/>
            </a:xfrm>
            <a:prstGeom prst="rect">
              <a:avLst/>
            </a:prstGeom>
            <a:noFill/>
          </p:spPr>
          <p:txBody>
            <a:bodyPr wrap="none">
              <a:spAutoFit/>
            </a:bodyPr>
            <a:lstStyle/>
            <a:p>
              <a:pPr algn="r" eaLnBrk="0" hangingPunct="0">
                <a:lnSpc>
                  <a:spcPct val="150000"/>
                </a:lnSpc>
                <a:defRPr/>
              </a:pPr>
              <a:r>
                <a:rPr lang="en-US" sz="2000" dirty="0">
                  <a:latin typeface="+mn-lt"/>
                </a:rPr>
                <a:t>Mobile networks</a:t>
              </a:r>
            </a:p>
            <a:p>
              <a:pPr algn="r" eaLnBrk="0" hangingPunct="0">
                <a:lnSpc>
                  <a:spcPct val="150000"/>
                </a:lnSpc>
                <a:defRPr/>
              </a:pPr>
              <a:r>
                <a:rPr lang="en-US" sz="2000" dirty="0">
                  <a:latin typeface="+mn-lt"/>
                </a:rPr>
                <a:t>Mobile information access</a:t>
              </a:r>
            </a:p>
            <a:p>
              <a:pPr algn="r" eaLnBrk="0" hangingPunct="0">
                <a:lnSpc>
                  <a:spcPct val="150000"/>
                </a:lnSpc>
                <a:defRPr/>
              </a:pPr>
              <a:r>
                <a:rPr lang="en-US" sz="2000" dirty="0">
                  <a:latin typeface="+mn-lt"/>
                </a:rPr>
                <a:t>Adaptive applications</a:t>
              </a:r>
            </a:p>
            <a:p>
              <a:pPr algn="r" eaLnBrk="0" hangingPunct="0">
                <a:lnSpc>
                  <a:spcPct val="150000"/>
                </a:lnSpc>
                <a:defRPr/>
              </a:pPr>
              <a:r>
                <a:rPr lang="en-US" sz="2000" dirty="0">
                  <a:latin typeface="+mn-lt"/>
                </a:rPr>
                <a:t>Energy-aware systems</a:t>
              </a:r>
            </a:p>
            <a:p>
              <a:pPr algn="r" eaLnBrk="0" hangingPunct="0">
                <a:lnSpc>
                  <a:spcPct val="150000"/>
                </a:lnSpc>
                <a:defRPr/>
              </a:pPr>
              <a:r>
                <a:rPr lang="en-US" sz="2000" dirty="0">
                  <a:latin typeface="+mn-lt"/>
                </a:rPr>
                <a:t>Location sensitivity</a:t>
              </a:r>
            </a:p>
          </p:txBody>
        </p:sp>
        <p:sp>
          <p:nvSpPr>
            <p:cNvPr id="8" name="Right Brace 7"/>
            <p:cNvSpPr/>
            <p:nvPr/>
          </p:nvSpPr>
          <p:spPr bwMode="auto">
            <a:xfrm>
              <a:off x="3507921" y="3379696"/>
              <a:ext cx="239654" cy="2059520"/>
            </a:xfrm>
            <a:prstGeom prst="rightBrace">
              <a:avLst/>
            </a:prstGeom>
            <a:ln>
              <a:headEnd type="none" w="med" len="med"/>
              <a:tailEnd type="none" w="med" len="med"/>
            </a:ln>
            <a:extLst/>
          </p:spPr>
          <p:style>
            <a:lnRef idx="3">
              <a:schemeClr val="accent4"/>
            </a:lnRef>
            <a:fillRef idx="0">
              <a:schemeClr val="accent4"/>
            </a:fillRef>
            <a:effectRef idx="2">
              <a:schemeClr val="accent4"/>
            </a:effectRef>
            <a:fontRef idx="minor">
              <a:schemeClr val="tx1"/>
            </a:fontRef>
          </p:style>
          <p:txBody>
            <a:bodyPr/>
            <a:lstStyle/>
            <a:p>
              <a:pPr eaLnBrk="0" hangingPunct="0">
                <a:defRPr/>
              </a:pPr>
              <a:endParaRPr lang="en-US"/>
            </a:p>
          </p:txBody>
        </p:sp>
        <p:cxnSp>
          <p:nvCxnSpPr>
            <p:cNvPr id="10" name="Straight Connector 9"/>
            <p:cNvCxnSpPr>
              <a:stCxn id="8" idx="1"/>
            </p:cNvCxnSpPr>
            <p:nvPr/>
          </p:nvCxnSpPr>
          <p:spPr bwMode="auto">
            <a:xfrm flipV="1">
              <a:off x="3747575" y="4014371"/>
              <a:ext cx="380907" cy="395086"/>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cxnSp>
        <p:nvCxnSpPr>
          <p:cNvPr id="11" name="Straight Arrow Connector 10"/>
          <p:cNvCxnSpPr/>
          <p:nvPr/>
        </p:nvCxnSpPr>
        <p:spPr bwMode="auto">
          <a:xfrm flipV="1">
            <a:off x="4814888" y="3779838"/>
            <a:ext cx="0" cy="1119187"/>
          </a:xfrm>
          <a:prstGeom prst="straightConnector1">
            <a:avLst/>
          </a:prstGeom>
          <a:ln>
            <a:headEnd type="none" w="med" len="med"/>
            <a:tailEnd type="arrow"/>
          </a:ln>
          <a:extLst/>
        </p:spPr>
        <p:style>
          <a:lnRef idx="3">
            <a:schemeClr val="accent2"/>
          </a:lnRef>
          <a:fillRef idx="0">
            <a:schemeClr val="accent2"/>
          </a:fillRef>
          <a:effectRef idx="2">
            <a:schemeClr val="accent2"/>
          </a:effectRef>
          <a:fontRef idx="minor">
            <a:schemeClr val="tx1"/>
          </a:fontRef>
        </p:style>
      </p:cxnSp>
      <p:sp>
        <p:nvSpPr>
          <p:cNvPr id="14" name="Cross 13"/>
          <p:cNvSpPr>
            <a:spLocks noChangeArrowheads="1"/>
          </p:cNvSpPr>
          <p:nvPr/>
        </p:nvSpPr>
        <p:spPr bwMode="auto">
          <a:xfrm>
            <a:off x="4586288" y="3251200"/>
            <a:ext cx="419100" cy="452438"/>
          </a:xfrm>
          <a:prstGeom prst="plus">
            <a:avLst>
              <a:gd name="adj" fmla="val 32523"/>
            </a:avLst>
          </a:prstGeom>
          <a:solidFill>
            <a:schemeClr val="accent1"/>
          </a:solidFill>
          <a:ln w="12700" algn="ctr">
            <a:solidFill>
              <a:schemeClr val="tx1"/>
            </a:solidFill>
            <a:round/>
            <a:headEnd/>
            <a:tailEnd/>
          </a:ln>
        </p:spPr>
        <p:txBody>
          <a:bodyPr/>
          <a:lstStyle/>
          <a:p>
            <a:pPr eaLnBrk="0" hangingPunct="0"/>
            <a:endParaRPr lang="en-US"/>
          </a:p>
        </p:txBody>
      </p:sp>
      <p:cxnSp>
        <p:nvCxnSpPr>
          <p:cNvPr id="15" name="Straight Arrow Connector 14"/>
          <p:cNvCxnSpPr/>
          <p:nvPr/>
        </p:nvCxnSpPr>
        <p:spPr bwMode="auto">
          <a:xfrm>
            <a:off x="5524500" y="3475038"/>
            <a:ext cx="2667000" cy="0"/>
          </a:xfrm>
          <a:prstGeom prst="straightConnector1">
            <a:avLst/>
          </a:prstGeom>
          <a:ln>
            <a:headEnd type="none" w="med" len="med"/>
            <a:tailEnd type="arrow"/>
          </a:ln>
          <a:extLst/>
        </p:spPr>
        <p:style>
          <a:lnRef idx="3">
            <a:schemeClr val="accent2"/>
          </a:lnRef>
          <a:fillRef idx="0">
            <a:schemeClr val="accent2"/>
          </a:fillRef>
          <a:effectRef idx="2">
            <a:schemeClr val="accent2"/>
          </a:effectRef>
          <a:fontRef idx="minor">
            <a:schemeClr val="tx1"/>
          </a:fontRef>
        </p:style>
      </p:cxnSp>
      <p:sp>
        <p:nvSpPr>
          <p:cNvPr id="16" name="TextBox 15"/>
          <p:cNvSpPr txBox="1">
            <a:spLocks noChangeArrowheads="1"/>
          </p:cNvSpPr>
          <p:nvPr/>
        </p:nvSpPr>
        <p:spPr bwMode="auto">
          <a:xfrm>
            <a:off x="5372100" y="2865438"/>
            <a:ext cx="2865438" cy="461962"/>
          </a:xfrm>
          <a:prstGeom prst="rect">
            <a:avLst/>
          </a:prstGeom>
          <a:solidFill>
            <a:srgbClr val="00B050"/>
          </a:solidFill>
          <a:ln w="9525">
            <a:noFill/>
            <a:miter lim="800000"/>
            <a:headEnd/>
            <a:tailEnd/>
          </a:ln>
        </p:spPr>
        <p:txBody>
          <a:bodyPr wrap="none">
            <a:spAutoFit/>
          </a:bodyPr>
          <a:lstStyle/>
          <a:p>
            <a:pPr eaLnBrk="0" hangingPunct="0"/>
            <a:r>
              <a:rPr lang="en-US" sz="2400" b="1">
                <a:solidFill>
                  <a:schemeClr val="bg1"/>
                </a:solidFill>
              </a:rPr>
              <a:t>Mobile Computing</a:t>
            </a:r>
          </a:p>
        </p:txBody>
      </p:sp>
      <p:grpSp>
        <p:nvGrpSpPr>
          <p:cNvPr id="23" name="Group 22"/>
          <p:cNvGrpSpPr>
            <a:grpSpLocks/>
          </p:cNvGrpSpPr>
          <p:nvPr/>
        </p:nvGrpSpPr>
        <p:grpSpPr bwMode="auto">
          <a:xfrm>
            <a:off x="4916488" y="4084638"/>
            <a:ext cx="3884612" cy="1939925"/>
            <a:chOff x="4230380" y="3200402"/>
            <a:chExt cx="3884920" cy="1938992"/>
          </a:xfrm>
        </p:grpSpPr>
        <p:sp>
          <p:nvSpPr>
            <p:cNvPr id="17" name="TextBox 16"/>
            <p:cNvSpPr txBox="1"/>
            <p:nvPr/>
          </p:nvSpPr>
          <p:spPr>
            <a:xfrm>
              <a:off x="4230380" y="3200402"/>
              <a:ext cx="3275272" cy="1938992"/>
            </a:xfrm>
            <a:prstGeom prst="rect">
              <a:avLst/>
            </a:prstGeom>
            <a:noFill/>
          </p:spPr>
          <p:txBody>
            <a:bodyPr wrap="none">
              <a:spAutoFit/>
            </a:bodyPr>
            <a:lstStyle/>
            <a:p>
              <a:pPr algn="r" eaLnBrk="0" hangingPunct="0">
                <a:lnSpc>
                  <a:spcPct val="150000"/>
                </a:lnSpc>
                <a:defRPr/>
              </a:pPr>
              <a:r>
                <a:rPr lang="en-US" sz="2000" dirty="0">
                  <a:latin typeface="+mn-lt"/>
                </a:rPr>
                <a:t>Context-awareness</a:t>
              </a:r>
            </a:p>
            <a:p>
              <a:pPr algn="r" eaLnBrk="0" hangingPunct="0">
                <a:lnSpc>
                  <a:spcPct val="150000"/>
                </a:lnSpc>
                <a:defRPr/>
              </a:pPr>
              <a:r>
                <a:rPr lang="en-US" sz="2000" dirty="0">
                  <a:latin typeface="+mn-lt"/>
                </a:rPr>
                <a:t>Ad-hoc networks</a:t>
              </a:r>
            </a:p>
            <a:p>
              <a:pPr algn="r" eaLnBrk="0" hangingPunct="0">
                <a:lnSpc>
                  <a:spcPct val="150000"/>
                </a:lnSpc>
                <a:defRPr/>
              </a:pPr>
              <a:r>
                <a:rPr lang="en-US" sz="2000" dirty="0">
                  <a:latin typeface="+mn-lt"/>
                </a:rPr>
                <a:t>Smart sensors and devices</a:t>
              </a:r>
            </a:p>
            <a:p>
              <a:pPr algn="r" eaLnBrk="0" hangingPunct="0">
                <a:lnSpc>
                  <a:spcPct val="150000"/>
                </a:lnSpc>
                <a:defRPr/>
              </a:pPr>
              <a:r>
                <a:rPr lang="en-US" sz="2000" dirty="0">
                  <a:latin typeface="+mn-lt"/>
                </a:rPr>
                <a:t>Invisibility</a:t>
              </a:r>
            </a:p>
          </p:txBody>
        </p:sp>
        <p:sp>
          <p:nvSpPr>
            <p:cNvPr id="18" name="Right Brace 17"/>
            <p:cNvSpPr/>
            <p:nvPr/>
          </p:nvSpPr>
          <p:spPr bwMode="auto">
            <a:xfrm>
              <a:off x="7494539" y="3379703"/>
              <a:ext cx="239731" cy="1678767"/>
            </a:xfrm>
            <a:prstGeom prst="rightBrace">
              <a:avLst/>
            </a:prstGeom>
            <a:ln>
              <a:headEnd type="none" w="med" len="med"/>
              <a:tailEnd type="none" w="med" len="med"/>
            </a:ln>
            <a:extLst/>
          </p:spPr>
          <p:style>
            <a:lnRef idx="3">
              <a:schemeClr val="accent4"/>
            </a:lnRef>
            <a:fillRef idx="0">
              <a:schemeClr val="accent4"/>
            </a:fillRef>
            <a:effectRef idx="2">
              <a:schemeClr val="accent4"/>
            </a:effectRef>
            <a:fontRef idx="minor">
              <a:schemeClr val="tx1"/>
            </a:fontRef>
          </p:style>
          <p:txBody>
            <a:bodyPr/>
            <a:lstStyle/>
            <a:p>
              <a:pPr eaLnBrk="0" hangingPunct="0">
                <a:defRPr/>
              </a:pPr>
              <a:endParaRPr lang="en-US"/>
            </a:p>
          </p:txBody>
        </p:sp>
        <p:cxnSp>
          <p:nvCxnSpPr>
            <p:cNvPr id="19" name="Straight Connector 18"/>
            <p:cNvCxnSpPr>
              <a:stCxn id="18" idx="1"/>
            </p:cNvCxnSpPr>
            <p:nvPr/>
          </p:nvCxnSpPr>
          <p:spPr bwMode="auto">
            <a:xfrm flipV="1">
              <a:off x="7734270" y="4014397"/>
              <a:ext cx="381030" cy="20469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cxnSp>
        <p:nvCxnSpPr>
          <p:cNvPr id="20" name="Straight Arrow Connector 19"/>
          <p:cNvCxnSpPr/>
          <p:nvPr/>
        </p:nvCxnSpPr>
        <p:spPr bwMode="auto">
          <a:xfrm flipV="1">
            <a:off x="8801100" y="3779838"/>
            <a:ext cx="0" cy="1119187"/>
          </a:xfrm>
          <a:prstGeom prst="straightConnector1">
            <a:avLst/>
          </a:prstGeom>
          <a:ln>
            <a:headEnd type="none" w="med" len="med"/>
            <a:tailEnd type="arrow"/>
          </a:ln>
          <a:extLst/>
        </p:spPr>
        <p:style>
          <a:lnRef idx="3">
            <a:schemeClr val="accent2"/>
          </a:lnRef>
          <a:fillRef idx="0">
            <a:schemeClr val="accent2"/>
          </a:fillRef>
          <a:effectRef idx="2">
            <a:schemeClr val="accent2"/>
          </a:effectRef>
          <a:fontRef idx="minor">
            <a:schemeClr val="tx1"/>
          </a:fontRef>
        </p:style>
      </p:cxnSp>
      <p:sp>
        <p:nvSpPr>
          <p:cNvPr id="21" name="Cross 20"/>
          <p:cNvSpPr>
            <a:spLocks noChangeArrowheads="1"/>
          </p:cNvSpPr>
          <p:nvPr/>
        </p:nvSpPr>
        <p:spPr bwMode="auto">
          <a:xfrm>
            <a:off x="8572500" y="3251200"/>
            <a:ext cx="419100" cy="452438"/>
          </a:xfrm>
          <a:prstGeom prst="plus">
            <a:avLst>
              <a:gd name="adj" fmla="val 32523"/>
            </a:avLst>
          </a:prstGeom>
          <a:solidFill>
            <a:schemeClr val="accent1"/>
          </a:solidFill>
          <a:ln w="12700" algn="ctr">
            <a:solidFill>
              <a:schemeClr val="tx1"/>
            </a:solidFill>
            <a:round/>
            <a:headEnd/>
            <a:tailEnd/>
          </a:ln>
        </p:spPr>
        <p:txBody>
          <a:bodyPr/>
          <a:lstStyle/>
          <a:p>
            <a:pPr eaLnBrk="0" hangingPunct="0"/>
            <a:endParaRPr lang="en-US"/>
          </a:p>
        </p:txBody>
      </p:sp>
      <p:sp>
        <p:nvSpPr>
          <p:cNvPr id="24" name="TextBox 23"/>
          <p:cNvSpPr txBox="1"/>
          <p:nvPr/>
        </p:nvSpPr>
        <p:spPr>
          <a:xfrm>
            <a:off x="3472809" y="1646870"/>
            <a:ext cx="3842391" cy="762000"/>
          </a:xfrm>
          <a:prstGeom prst="rect">
            <a:avLst/>
          </a:prstGeom>
          <a:solidFill>
            <a:srgbClr val="7030A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normAutofit/>
          </a:bodyPr>
          <a:lstStyle/>
          <a:p>
            <a:pPr algn="ctr" eaLnBrk="0" hangingPunct="0">
              <a:defRPr/>
            </a:pPr>
            <a:r>
              <a:rPr lang="en-US" sz="2400" b="1" dirty="0">
                <a:solidFill>
                  <a:schemeClr val="bg1"/>
                </a:solidFill>
              </a:rPr>
              <a:t>Ubiquitous Computing</a:t>
            </a:r>
          </a:p>
        </p:txBody>
      </p:sp>
      <p:cxnSp>
        <p:nvCxnSpPr>
          <p:cNvPr id="27" name="Curved Connector 26"/>
          <p:cNvCxnSpPr>
            <a:stCxn id="21" idx="0"/>
          </p:cNvCxnSpPr>
          <p:nvPr/>
        </p:nvCxnSpPr>
        <p:spPr bwMode="auto">
          <a:xfrm rot="16200000" flipV="1">
            <a:off x="7436644" y="1905794"/>
            <a:ext cx="1223962" cy="1466850"/>
          </a:xfrm>
          <a:prstGeom prst="curvedConnector2">
            <a:avLst/>
          </a:prstGeom>
          <a:ln>
            <a:headEnd type="none" w="med" len="med"/>
            <a:tailEnd type="arrow"/>
          </a:ln>
          <a:extLst/>
        </p:spPr>
        <p:style>
          <a:lnRef idx="3">
            <a:schemeClr val="accent2"/>
          </a:lnRef>
          <a:fillRef idx="0">
            <a:schemeClr val="accent2"/>
          </a:fillRef>
          <a:effectRef idx="2">
            <a:schemeClr val="accent2"/>
          </a:effectRef>
          <a:fontRef idx="minor">
            <a:schemeClr val="tx1"/>
          </a:fontRef>
        </p:style>
      </p:cxn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4"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00"/>
                                        <p:tgtEl>
                                          <p:spTgt spid="11"/>
                                        </p:tgtEl>
                                      </p:cBhvr>
                                    </p:animEffec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par>
                          <p:cTn id="18" fill="hold">
                            <p:stCondLst>
                              <p:cond delay="500"/>
                            </p:stCondLst>
                            <p:childTnLst>
                              <p:par>
                                <p:cTn id="19" presetID="16" presetClass="entr" presetSubtype="37"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outVertical)">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22" presetClass="entr" presetSubtype="4"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50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500"/>
                            </p:stCondLst>
                            <p:childTnLst>
                              <p:par>
                                <p:cTn id="43" presetID="16" presetClass="entr" presetSubtype="37"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barn(outVertical)">
                                      <p:cBhvr>
                                        <p:cTn id="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304800" y="609600"/>
            <a:ext cx="9296400" cy="609600"/>
          </a:xfrm>
        </p:spPr>
        <p:txBody>
          <a:bodyPr/>
          <a:lstStyle/>
          <a:p>
            <a:r>
              <a:rPr lang="en-US" sz="3800"/>
              <a:t>1.1 Introduction: Where Do We </a:t>
            </a:r>
            <a:br>
              <a:rPr lang="en-US" sz="3800"/>
            </a:br>
            <a:r>
              <a:rPr lang="en-US" sz="3800"/>
              <a:t>Currently Stand?</a:t>
            </a:r>
          </a:p>
        </p:txBody>
      </p:sp>
      <p:sp>
        <p:nvSpPr>
          <p:cNvPr id="3" name="Content Placeholder 2"/>
          <p:cNvSpPr>
            <a:spLocks noGrp="1"/>
          </p:cNvSpPr>
          <p:nvPr>
            <p:ph idx="1"/>
          </p:nvPr>
        </p:nvSpPr>
        <p:spPr>
          <a:xfrm>
            <a:off x="566738" y="1524000"/>
            <a:ext cx="5834062" cy="4800600"/>
          </a:xfrm>
        </p:spPr>
        <p:txBody>
          <a:bodyPr>
            <a:normAutofit fontScale="92500" lnSpcReduction="10000"/>
          </a:bodyPr>
          <a:lstStyle/>
          <a:p>
            <a:pPr>
              <a:defRPr/>
            </a:pPr>
            <a:r>
              <a:rPr lang="en-US" dirty="0"/>
              <a:t>Ubiquitous devices (always “at hand”)</a:t>
            </a:r>
          </a:p>
          <a:p>
            <a:pPr lvl="1">
              <a:defRPr/>
            </a:pPr>
            <a:r>
              <a:rPr lang="en-US" dirty="0"/>
              <a:t>Tab: accompanied or wearable centimeter sized devices</a:t>
            </a:r>
          </a:p>
          <a:p>
            <a:pPr lvl="2">
              <a:defRPr/>
            </a:pPr>
            <a:r>
              <a:rPr lang="en-US" dirty="0"/>
              <a:t>e.g., smartphones, smart cards</a:t>
            </a:r>
          </a:p>
          <a:p>
            <a:pPr lvl="1">
              <a:defRPr/>
            </a:pPr>
            <a:r>
              <a:rPr lang="en-US" dirty="0"/>
              <a:t>Pad: hand-held decimeter-sized devices</a:t>
            </a:r>
          </a:p>
          <a:p>
            <a:pPr lvl="2">
              <a:defRPr/>
            </a:pPr>
            <a:r>
              <a:rPr lang="en-US" dirty="0"/>
              <a:t>e.g., laptops </a:t>
            </a:r>
          </a:p>
          <a:p>
            <a:pPr lvl="1">
              <a:defRPr/>
            </a:pPr>
            <a:r>
              <a:rPr lang="en-US" dirty="0"/>
              <a:t>Board: meter sized interactive display devices</a:t>
            </a:r>
          </a:p>
          <a:p>
            <a:pPr lvl="2">
              <a:defRPr/>
            </a:pPr>
            <a:r>
              <a:rPr lang="en-US" dirty="0"/>
              <a:t>e.g., horizontal surface computers and vertical smart boards</a:t>
            </a:r>
          </a:p>
          <a:p>
            <a:pPr>
              <a:defRPr/>
            </a:pPr>
            <a:endParaRPr lang="en-US" dirty="0"/>
          </a:p>
        </p:txBody>
      </p:sp>
      <p:pic>
        <p:nvPicPr>
          <p:cNvPr id="31747" name="图片 2" descr="htc hd2 2 HTC HD2 review   Best PDAs and GPS Navigator price and offer"/>
          <p:cNvPicPr>
            <a:picLocks noChangeAspect="1" noChangeArrowheads="1"/>
          </p:cNvPicPr>
          <p:nvPr/>
        </p:nvPicPr>
        <p:blipFill>
          <a:blip r:embed="rId3"/>
          <a:srcRect/>
          <a:stretch>
            <a:fillRect/>
          </a:stretch>
        </p:blipFill>
        <p:spPr bwMode="auto">
          <a:xfrm>
            <a:off x="8020050" y="1416050"/>
            <a:ext cx="1276350" cy="1258888"/>
          </a:xfrm>
          <a:prstGeom prst="rect">
            <a:avLst/>
          </a:prstGeom>
          <a:noFill/>
          <a:ln w="9525">
            <a:noFill/>
            <a:miter lim="800000"/>
            <a:headEnd/>
            <a:tailEnd/>
          </a:ln>
        </p:spPr>
      </p:pic>
      <p:pic>
        <p:nvPicPr>
          <p:cNvPr id="31748" name="图片 6" descr="http://nano.xerox.com/parctab/tabpic.gif"/>
          <p:cNvPicPr>
            <a:picLocks noChangeAspect="1" noChangeArrowheads="1"/>
          </p:cNvPicPr>
          <p:nvPr/>
        </p:nvPicPr>
        <p:blipFill>
          <a:blip r:embed="rId4"/>
          <a:srcRect/>
          <a:stretch>
            <a:fillRect/>
          </a:stretch>
        </p:blipFill>
        <p:spPr bwMode="auto">
          <a:xfrm>
            <a:off x="6237288" y="1416050"/>
            <a:ext cx="1763712" cy="1258888"/>
          </a:xfrm>
          <a:prstGeom prst="rect">
            <a:avLst/>
          </a:prstGeom>
          <a:noFill/>
          <a:ln w="9525">
            <a:noFill/>
            <a:miter lim="800000"/>
            <a:headEnd/>
            <a:tailEnd/>
          </a:ln>
        </p:spPr>
      </p:pic>
      <p:pic>
        <p:nvPicPr>
          <p:cNvPr id="31749" name="图片 8" descr="The ParcPad"/>
          <p:cNvPicPr>
            <a:picLocks noChangeAspect="1" noChangeArrowheads="1"/>
          </p:cNvPicPr>
          <p:nvPr/>
        </p:nvPicPr>
        <p:blipFill>
          <a:blip r:embed="rId5"/>
          <a:srcRect/>
          <a:stretch>
            <a:fillRect/>
          </a:stretch>
        </p:blipFill>
        <p:spPr bwMode="auto">
          <a:xfrm>
            <a:off x="6099175" y="2968625"/>
            <a:ext cx="1447800" cy="1831975"/>
          </a:xfrm>
          <a:prstGeom prst="rect">
            <a:avLst/>
          </a:prstGeom>
          <a:noFill/>
          <a:ln w="9525">
            <a:noFill/>
            <a:miter lim="800000"/>
            <a:headEnd/>
            <a:tailEnd/>
          </a:ln>
        </p:spPr>
      </p:pic>
      <p:pic>
        <p:nvPicPr>
          <p:cNvPr id="31750" name="图片 10" descr="Steve Jobs and the iPad"/>
          <p:cNvPicPr>
            <a:picLocks noChangeAspect="1" noChangeArrowheads="1"/>
          </p:cNvPicPr>
          <p:nvPr/>
        </p:nvPicPr>
        <p:blipFill>
          <a:blip r:embed="rId6"/>
          <a:srcRect/>
          <a:stretch>
            <a:fillRect/>
          </a:stretch>
        </p:blipFill>
        <p:spPr bwMode="auto">
          <a:xfrm>
            <a:off x="7959725" y="2968625"/>
            <a:ext cx="1641475" cy="1831975"/>
          </a:xfrm>
          <a:prstGeom prst="rect">
            <a:avLst/>
          </a:prstGeom>
          <a:noFill/>
          <a:ln w="9525">
            <a:noFill/>
            <a:miter lim="800000"/>
            <a:headEnd/>
            <a:tailEnd/>
          </a:ln>
        </p:spPr>
      </p:pic>
      <p:pic>
        <p:nvPicPr>
          <p:cNvPr id="31751" name="图片 2" descr="Microsoft Table"/>
          <p:cNvPicPr>
            <a:picLocks noChangeAspect="1" noChangeArrowheads="1"/>
          </p:cNvPicPr>
          <p:nvPr/>
        </p:nvPicPr>
        <p:blipFill>
          <a:blip r:embed="rId7"/>
          <a:srcRect/>
          <a:stretch>
            <a:fillRect/>
          </a:stretch>
        </p:blipFill>
        <p:spPr bwMode="auto">
          <a:xfrm>
            <a:off x="6848475" y="4926013"/>
            <a:ext cx="1779588" cy="1779587"/>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304800" y="609600"/>
            <a:ext cx="9296400" cy="609600"/>
          </a:xfrm>
        </p:spPr>
        <p:txBody>
          <a:bodyPr/>
          <a:lstStyle/>
          <a:p>
            <a:r>
              <a:rPr lang="en-US" sz="3800"/>
              <a:t>1.1 Introduction: Where Do We </a:t>
            </a:r>
            <a:br>
              <a:rPr lang="en-US" sz="3800"/>
            </a:br>
            <a:r>
              <a:rPr lang="en-US" sz="3800"/>
              <a:t>Currently Stand?</a:t>
            </a:r>
          </a:p>
        </p:txBody>
      </p:sp>
      <p:sp>
        <p:nvSpPr>
          <p:cNvPr id="33794" name="Content Placeholder 2"/>
          <p:cNvSpPr>
            <a:spLocks noGrp="1"/>
          </p:cNvSpPr>
          <p:nvPr>
            <p:ph idx="1"/>
          </p:nvPr>
        </p:nvSpPr>
        <p:spPr/>
        <p:txBody>
          <a:bodyPr/>
          <a:lstStyle/>
          <a:p>
            <a:r>
              <a:rPr lang="en-US" dirty="0"/>
              <a:t>Ubiquitous networks (always available)</a:t>
            </a:r>
          </a:p>
          <a:p>
            <a:pPr lvl="1"/>
            <a:r>
              <a:rPr lang="en-US" dirty="0"/>
              <a:t>(W)LAN/MAN </a:t>
            </a:r>
          </a:p>
          <a:p>
            <a:pPr lvl="2"/>
            <a:r>
              <a:rPr lang="en-US" dirty="0"/>
              <a:t>Ethernet, IEEE 802.11</a:t>
            </a:r>
          </a:p>
          <a:p>
            <a:pPr lvl="1"/>
            <a:r>
              <a:rPr lang="en-US" dirty="0"/>
              <a:t>PAN (Personal Area Network)</a:t>
            </a:r>
          </a:p>
          <a:p>
            <a:pPr lvl="2"/>
            <a:r>
              <a:rPr lang="en-US" dirty="0"/>
              <a:t>Bluetooth, BLE, IrDA, NFC, etc.</a:t>
            </a:r>
          </a:p>
          <a:p>
            <a:pPr lvl="1"/>
            <a:r>
              <a:rPr lang="en-US" dirty="0"/>
              <a:t>GSM/GPRS/3G/4G/5G</a:t>
            </a:r>
          </a:p>
          <a:p>
            <a:r>
              <a:rPr lang="en-US" dirty="0"/>
              <a:t>Ubiquitous services</a:t>
            </a:r>
          </a:p>
          <a:p>
            <a:pPr lvl="1"/>
            <a:r>
              <a:rPr lang="en-US" dirty="0"/>
              <a:t>Currently mostly “location-based”</a:t>
            </a:r>
          </a:p>
          <a:p>
            <a:endParaRPr lang="en-US" dirty="0"/>
          </a:p>
          <a:p>
            <a:endParaRPr lang="en-US" dirty="0"/>
          </a:p>
        </p:txBody>
      </p:sp>
    </p:spTree>
  </p:cSld>
  <p:clrMapOvr>
    <a:masterClrMapping/>
  </p:clrMapOvr>
  <p:transition>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1.2 Volatile System</a:t>
            </a:r>
            <a:endParaRPr lang="en-GB" dirty="0"/>
          </a:p>
        </p:txBody>
      </p:sp>
      <p:sp>
        <p:nvSpPr>
          <p:cNvPr id="289795" name="Rectangle 3"/>
          <p:cNvSpPr>
            <a:spLocks noGrp="1" noChangeArrowheads="1"/>
          </p:cNvSpPr>
          <p:nvPr>
            <p:ph idx="1"/>
          </p:nvPr>
        </p:nvSpPr>
        <p:spPr>
          <a:xfrm>
            <a:off x="533400" y="1752600"/>
            <a:ext cx="8958262" cy="4191000"/>
          </a:xfrm>
        </p:spPr>
        <p:txBody>
          <a:bodyPr/>
          <a:lstStyle/>
          <a:p>
            <a:r>
              <a:rPr lang="en-US" altLang="zh-TW" sz="2700" dirty="0">
                <a:ea typeface="PMingLiU" pitchFamily="18" charset="-120"/>
              </a:rPr>
              <a:t>A common model for mobile and ubiquitous computing</a:t>
            </a:r>
          </a:p>
          <a:p>
            <a:r>
              <a:rPr lang="en-US" altLang="zh-TW" sz="2700" dirty="0">
                <a:ea typeface="PMingLiU" pitchFamily="18" charset="-120"/>
              </a:rPr>
              <a:t>Certain </a:t>
            </a:r>
            <a:r>
              <a:rPr lang="en-US" altLang="zh-TW" sz="2700" b="1" dirty="0">
                <a:solidFill>
                  <a:srgbClr val="FF0000"/>
                </a:solidFill>
                <a:ea typeface="PMingLiU" pitchFamily="18" charset="-120"/>
              </a:rPr>
              <a:t>changes</a:t>
            </a:r>
            <a:r>
              <a:rPr lang="en-US" altLang="zh-TW" sz="2700" dirty="0">
                <a:solidFill>
                  <a:srgbClr val="FF0000"/>
                </a:solidFill>
                <a:ea typeface="PMingLiU" pitchFamily="18" charset="-120"/>
              </a:rPr>
              <a:t> </a:t>
            </a:r>
            <a:r>
              <a:rPr lang="en-US" altLang="zh-TW" sz="2700" dirty="0">
                <a:ea typeface="PMingLiU" pitchFamily="18" charset="-120"/>
              </a:rPr>
              <a:t>are common rather than exceptional</a:t>
            </a:r>
          </a:p>
          <a:p>
            <a:r>
              <a:rPr lang="en-US" altLang="zh-TW" sz="2700" dirty="0">
                <a:ea typeface="PMingLiU" pitchFamily="18" charset="-120"/>
              </a:rPr>
              <a:t>Relevant forms of volatility include</a:t>
            </a:r>
          </a:p>
          <a:p>
            <a:pPr lvl="1"/>
            <a:r>
              <a:rPr lang="en-US" altLang="zh-TW" sz="2300" dirty="0">
                <a:ea typeface="PMingLiU" pitchFamily="18" charset="-120"/>
              </a:rPr>
              <a:t>Failures of devices and communication links</a:t>
            </a:r>
          </a:p>
          <a:p>
            <a:pPr lvl="1"/>
            <a:r>
              <a:rPr lang="en-US" altLang="zh-TW" sz="2300" dirty="0">
                <a:ea typeface="PMingLiU" pitchFamily="18" charset="-120"/>
              </a:rPr>
              <a:t>Changes in the characteristics of communication</a:t>
            </a:r>
          </a:p>
          <a:p>
            <a:pPr lvl="2"/>
            <a:r>
              <a:rPr lang="en-US" altLang="zh-TW" sz="1900" dirty="0">
                <a:ea typeface="PMingLiU" pitchFamily="18" charset="-120"/>
              </a:rPr>
              <a:t>such as bandwidth</a:t>
            </a:r>
          </a:p>
          <a:p>
            <a:pPr lvl="1"/>
            <a:r>
              <a:rPr lang="en-US" altLang="zh-TW" sz="2300" dirty="0">
                <a:ea typeface="PMingLiU" pitchFamily="18" charset="-120"/>
              </a:rPr>
              <a:t>The creation and destruction of </a:t>
            </a:r>
            <a:r>
              <a:rPr lang="en-US" altLang="zh-TW" sz="2300" b="1" dirty="0">
                <a:solidFill>
                  <a:srgbClr val="FF0000"/>
                </a:solidFill>
                <a:ea typeface="PMingLiU" pitchFamily="18" charset="-120"/>
              </a:rPr>
              <a:t>association</a:t>
            </a:r>
            <a:r>
              <a:rPr lang="en-US" altLang="zh-TW" sz="2300" dirty="0">
                <a:solidFill>
                  <a:srgbClr val="FF0000"/>
                </a:solidFill>
                <a:ea typeface="PMingLiU" pitchFamily="18" charset="-120"/>
              </a:rPr>
              <a:t> </a:t>
            </a:r>
            <a:r>
              <a:rPr lang="en-US" altLang="zh-TW" sz="2300" dirty="0">
                <a:ea typeface="PMingLiU" pitchFamily="18" charset="-120"/>
              </a:rPr>
              <a:t>between software components resident on the devices</a:t>
            </a:r>
          </a:p>
          <a:p>
            <a:pPr lvl="2"/>
            <a:r>
              <a:rPr lang="en-US" altLang="zh-TW" sz="1900" dirty="0">
                <a:ea typeface="PMingLiU" pitchFamily="18" charset="-120"/>
              </a:rPr>
              <a:t>association: logical communication relationships</a:t>
            </a:r>
            <a:endParaRPr lang="en-GB" sz="1900"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9795">
                                            <p:txEl>
                                              <p:pRg st="0" end="0"/>
                                            </p:txEl>
                                          </p:spTgt>
                                        </p:tgtEl>
                                        <p:attrNameLst>
                                          <p:attrName>style.visibility</p:attrName>
                                        </p:attrNameLst>
                                      </p:cBhvr>
                                      <p:to>
                                        <p:strVal val="visible"/>
                                      </p:to>
                                    </p:set>
                                    <p:animEffect transition="in" filter="fade">
                                      <p:cBhvr>
                                        <p:cTn id="7" dur="500"/>
                                        <p:tgtEl>
                                          <p:spTgt spid="289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9795">
                                            <p:txEl>
                                              <p:pRg st="1" end="1"/>
                                            </p:txEl>
                                          </p:spTgt>
                                        </p:tgtEl>
                                        <p:attrNameLst>
                                          <p:attrName>style.visibility</p:attrName>
                                        </p:attrNameLst>
                                      </p:cBhvr>
                                      <p:to>
                                        <p:strVal val="visible"/>
                                      </p:to>
                                    </p:set>
                                    <p:animEffect transition="in" filter="fade">
                                      <p:cBhvr>
                                        <p:cTn id="12" dur="500"/>
                                        <p:tgtEl>
                                          <p:spTgt spid="2897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9795">
                                            <p:txEl>
                                              <p:pRg st="2" end="2"/>
                                            </p:txEl>
                                          </p:spTgt>
                                        </p:tgtEl>
                                        <p:attrNameLst>
                                          <p:attrName>style.visibility</p:attrName>
                                        </p:attrNameLst>
                                      </p:cBhvr>
                                      <p:to>
                                        <p:strVal val="visible"/>
                                      </p:to>
                                    </p:set>
                                    <p:animEffect transition="in" filter="fade">
                                      <p:cBhvr>
                                        <p:cTn id="17" dur="500"/>
                                        <p:tgtEl>
                                          <p:spTgt spid="28979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89795">
                                            <p:txEl>
                                              <p:pRg st="3" end="3"/>
                                            </p:txEl>
                                          </p:spTgt>
                                        </p:tgtEl>
                                        <p:attrNameLst>
                                          <p:attrName>style.visibility</p:attrName>
                                        </p:attrNameLst>
                                      </p:cBhvr>
                                      <p:to>
                                        <p:strVal val="visible"/>
                                      </p:to>
                                    </p:set>
                                    <p:animEffect transition="in" filter="fade">
                                      <p:cBhvr>
                                        <p:cTn id="20" dur="500"/>
                                        <p:tgtEl>
                                          <p:spTgt spid="289795">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89795">
                                            <p:txEl>
                                              <p:pRg st="4" end="4"/>
                                            </p:txEl>
                                          </p:spTgt>
                                        </p:tgtEl>
                                        <p:attrNameLst>
                                          <p:attrName>style.visibility</p:attrName>
                                        </p:attrNameLst>
                                      </p:cBhvr>
                                      <p:to>
                                        <p:strVal val="visible"/>
                                      </p:to>
                                    </p:set>
                                    <p:animEffect transition="in" filter="fade">
                                      <p:cBhvr>
                                        <p:cTn id="25" dur="500"/>
                                        <p:tgtEl>
                                          <p:spTgt spid="289795">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9795">
                                            <p:txEl>
                                              <p:pRg st="5" end="5"/>
                                            </p:txEl>
                                          </p:spTgt>
                                        </p:tgtEl>
                                        <p:attrNameLst>
                                          <p:attrName>style.visibility</p:attrName>
                                        </p:attrNameLst>
                                      </p:cBhvr>
                                      <p:to>
                                        <p:strVal val="visible"/>
                                      </p:to>
                                    </p:set>
                                    <p:animEffect transition="in" filter="fade">
                                      <p:cBhvr>
                                        <p:cTn id="28" dur="500"/>
                                        <p:tgtEl>
                                          <p:spTgt spid="28979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89795">
                                            <p:txEl>
                                              <p:pRg st="6" end="6"/>
                                            </p:txEl>
                                          </p:spTgt>
                                        </p:tgtEl>
                                        <p:attrNameLst>
                                          <p:attrName>style.visibility</p:attrName>
                                        </p:attrNameLst>
                                      </p:cBhvr>
                                      <p:to>
                                        <p:strVal val="visible"/>
                                      </p:to>
                                    </p:set>
                                    <p:animEffect transition="in" filter="fade">
                                      <p:cBhvr>
                                        <p:cTn id="33" dur="500"/>
                                        <p:tgtEl>
                                          <p:spTgt spid="289795">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9795">
                                            <p:txEl>
                                              <p:pRg st="7" end="7"/>
                                            </p:txEl>
                                          </p:spTgt>
                                        </p:tgtEl>
                                        <p:attrNameLst>
                                          <p:attrName>style.visibility</p:attrName>
                                        </p:attrNameLst>
                                      </p:cBhvr>
                                      <p:to>
                                        <p:strVal val="visible"/>
                                      </p:to>
                                    </p:set>
                                    <p:animEffect transition="in" filter="fade">
                                      <p:cBhvr>
                                        <p:cTn id="36" dur="500"/>
                                        <p:tgtEl>
                                          <p:spTgt spid="2897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altLang="zh-TW" sz="3800" dirty="0">
                <a:ea typeface="PMingLiU" pitchFamily="18" charset="-120"/>
              </a:rPr>
              <a:t>1.2.1 Volatility: Smart Spaces</a:t>
            </a:r>
            <a:endParaRPr lang="en-US" sz="3800" dirty="0">
              <a:ea typeface="PMingLiU" pitchFamily="18" charset="-120"/>
            </a:endParaRPr>
          </a:p>
        </p:txBody>
      </p:sp>
      <p:sp>
        <p:nvSpPr>
          <p:cNvPr id="54274" name="Content Placeholder 2"/>
          <p:cNvSpPr>
            <a:spLocks noGrp="1"/>
          </p:cNvSpPr>
          <p:nvPr>
            <p:ph idx="1"/>
          </p:nvPr>
        </p:nvSpPr>
        <p:spPr>
          <a:xfrm>
            <a:off x="566738" y="1752600"/>
            <a:ext cx="8610600" cy="4572000"/>
          </a:xfrm>
        </p:spPr>
        <p:txBody>
          <a:bodyPr/>
          <a:lstStyle/>
          <a:p>
            <a:pPr>
              <a:lnSpc>
                <a:spcPct val="90000"/>
              </a:lnSpc>
            </a:pPr>
            <a:r>
              <a:rPr lang="en-US" altLang="zh-TW" dirty="0">
                <a:ea typeface="PMingLiU" pitchFamily="18" charset="-120"/>
              </a:rPr>
              <a:t>Physical spaces</a:t>
            </a:r>
          </a:p>
          <a:p>
            <a:pPr lvl="1">
              <a:lnSpc>
                <a:spcPct val="90000"/>
              </a:lnSpc>
            </a:pPr>
            <a:r>
              <a:rPr lang="en-US" altLang="zh-TW" dirty="0">
                <a:ea typeface="PMingLiU" pitchFamily="18" charset="-120"/>
              </a:rPr>
              <a:t>Form background for mobile/ubiquitous computing</a:t>
            </a:r>
          </a:p>
          <a:p>
            <a:pPr>
              <a:lnSpc>
                <a:spcPct val="90000"/>
              </a:lnSpc>
            </a:pPr>
            <a:r>
              <a:rPr lang="en-US" altLang="zh-TW" b="1" dirty="0">
                <a:solidFill>
                  <a:srgbClr val="FF0000"/>
                </a:solidFill>
                <a:ea typeface="PMingLiU" pitchFamily="18" charset="-120"/>
              </a:rPr>
              <a:t>Smart spaces</a:t>
            </a:r>
            <a:r>
              <a:rPr lang="en-US" altLang="zh-TW" dirty="0">
                <a:ea typeface="PMingLiU" pitchFamily="18" charset="-120"/>
              </a:rPr>
              <a:t>: environments within which volatile systems are presented</a:t>
            </a:r>
          </a:p>
          <a:p>
            <a:pPr lvl="1">
              <a:lnSpc>
                <a:spcPct val="90000"/>
              </a:lnSpc>
            </a:pPr>
            <a:r>
              <a:rPr lang="en-US" altLang="zh-TW" dirty="0">
                <a:ea typeface="PMingLiU" pitchFamily="18" charset="-120"/>
              </a:rPr>
              <a:t>Physical space where embedded services</a:t>
            </a:r>
          </a:p>
          <a:p>
            <a:pPr lvl="2">
              <a:lnSpc>
                <a:spcPct val="90000"/>
              </a:lnSpc>
            </a:pPr>
            <a:r>
              <a:rPr lang="en-US" altLang="zh-TW" dirty="0">
                <a:ea typeface="PMingLiU" pitchFamily="18" charset="-120"/>
              </a:rPr>
              <a:t>Wild, open space without infrastructure</a:t>
            </a:r>
          </a:p>
          <a:p>
            <a:pPr lvl="3">
              <a:lnSpc>
                <a:spcPct val="90000"/>
              </a:lnSpc>
              <a:buFont typeface="Monotype Sorts"/>
              <a:buNone/>
            </a:pPr>
            <a:r>
              <a:rPr lang="en-US" altLang="zh-TW" dirty="0">
                <a:ea typeface="PMingLiU" pitchFamily="18" charset="-120"/>
              </a:rPr>
              <a:t>	Such as environmental monitoring</a:t>
            </a:r>
          </a:p>
          <a:p>
            <a:pPr lvl="2">
              <a:lnSpc>
                <a:spcPct val="90000"/>
              </a:lnSpc>
            </a:pPr>
            <a:r>
              <a:rPr lang="en-US" altLang="zh-TW" dirty="0">
                <a:ea typeface="PMingLiU" pitchFamily="18" charset="-120"/>
              </a:rPr>
              <a:t>Or relatively stable computing infrastructure</a:t>
            </a:r>
          </a:p>
          <a:p>
            <a:pPr lvl="3">
              <a:lnSpc>
                <a:spcPct val="90000"/>
              </a:lnSpc>
              <a:buFont typeface="Monotype Sorts"/>
              <a:buNone/>
            </a:pPr>
            <a:r>
              <a:rPr lang="en-US" altLang="zh-TW" dirty="0">
                <a:ea typeface="PMingLiU" pitchFamily="18" charset="-120"/>
              </a:rPr>
              <a:t>	Such as room, building, town square, or train carriage</a:t>
            </a:r>
          </a:p>
          <a:p>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Effect transition="in" filter="fade">
                                      <p:cBhvr>
                                        <p:cTn id="7" dur="500"/>
                                        <p:tgtEl>
                                          <p:spTgt spid="5427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274">
                                            <p:txEl>
                                              <p:pRg st="1" end="1"/>
                                            </p:txEl>
                                          </p:spTgt>
                                        </p:tgtEl>
                                        <p:attrNameLst>
                                          <p:attrName>style.visibility</p:attrName>
                                        </p:attrNameLst>
                                      </p:cBhvr>
                                      <p:to>
                                        <p:strVal val="visible"/>
                                      </p:to>
                                    </p:set>
                                    <p:animEffect transition="in" filter="fade">
                                      <p:cBhvr>
                                        <p:cTn id="10" dur="500"/>
                                        <p:tgtEl>
                                          <p:spTgt spid="5427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4274">
                                            <p:txEl>
                                              <p:pRg st="2" end="2"/>
                                            </p:txEl>
                                          </p:spTgt>
                                        </p:tgtEl>
                                        <p:attrNameLst>
                                          <p:attrName>style.visibility</p:attrName>
                                        </p:attrNameLst>
                                      </p:cBhvr>
                                      <p:to>
                                        <p:strVal val="visible"/>
                                      </p:to>
                                    </p:set>
                                    <p:animEffect transition="in" filter="fade">
                                      <p:cBhvr>
                                        <p:cTn id="15" dur="500"/>
                                        <p:tgtEl>
                                          <p:spTgt spid="54274">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4274">
                                            <p:txEl>
                                              <p:pRg st="3" end="3"/>
                                            </p:txEl>
                                          </p:spTgt>
                                        </p:tgtEl>
                                        <p:attrNameLst>
                                          <p:attrName>style.visibility</p:attrName>
                                        </p:attrNameLst>
                                      </p:cBhvr>
                                      <p:to>
                                        <p:strVal val="visible"/>
                                      </p:to>
                                    </p:set>
                                    <p:animEffect transition="in" filter="fade">
                                      <p:cBhvr>
                                        <p:cTn id="18" dur="500"/>
                                        <p:tgtEl>
                                          <p:spTgt spid="54274">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4274">
                                            <p:txEl>
                                              <p:pRg st="4" end="4"/>
                                            </p:txEl>
                                          </p:spTgt>
                                        </p:tgtEl>
                                        <p:attrNameLst>
                                          <p:attrName>style.visibility</p:attrName>
                                        </p:attrNameLst>
                                      </p:cBhvr>
                                      <p:to>
                                        <p:strVal val="visible"/>
                                      </p:to>
                                    </p:set>
                                    <p:animEffect transition="in" filter="fade">
                                      <p:cBhvr>
                                        <p:cTn id="21" dur="500"/>
                                        <p:tgtEl>
                                          <p:spTgt spid="54274">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4274">
                                            <p:txEl>
                                              <p:pRg st="5" end="5"/>
                                            </p:txEl>
                                          </p:spTgt>
                                        </p:tgtEl>
                                        <p:attrNameLst>
                                          <p:attrName>style.visibility</p:attrName>
                                        </p:attrNameLst>
                                      </p:cBhvr>
                                      <p:to>
                                        <p:strVal val="visible"/>
                                      </p:to>
                                    </p:set>
                                    <p:animEffect transition="in" filter="fade">
                                      <p:cBhvr>
                                        <p:cTn id="24" dur="500"/>
                                        <p:tgtEl>
                                          <p:spTgt spid="54274">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4274">
                                            <p:txEl>
                                              <p:pRg st="6" end="6"/>
                                            </p:txEl>
                                          </p:spTgt>
                                        </p:tgtEl>
                                        <p:attrNameLst>
                                          <p:attrName>style.visibility</p:attrName>
                                        </p:attrNameLst>
                                      </p:cBhvr>
                                      <p:to>
                                        <p:strVal val="visible"/>
                                      </p:to>
                                    </p:set>
                                    <p:animEffect transition="in" filter="fade">
                                      <p:cBhvr>
                                        <p:cTn id="27" dur="500"/>
                                        <p:tgtEl>
                                          <p:spTgt spid="54274">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4274">
                                            <p:txEl>
                                              <p:pRg st="7" end="7"/>
                                            </p:txEl>
                                          </p:spTgt>
                                        </p:tgtEl>
                                        <p:attrNameLst>
                                          <p:attrName>style.visibility</p:attrName>
                                        </p:attrNameLst>
                                      </p:cBhvr>
                                      <p:to>
                                        <p:strVal val="visible"/>
                                      </p:to>
                                    </p:set>
                                    <p:animEffect transition="in" filter="fade">
                                      <p:cBhvr>
                                        <p:cTn id="30" dur="500"/>
                                        <p:tgtEl>
                                          <p:spTgt spid="5427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altLang="zh-TW" sz="3800" dirty="0">
                <a:ea typeface="PMingLiU" pitchFamily="18" charset="-120"/>
              </a:rPr>
              <a:t>1.2.1 Smart Spaces</a:t>
            </a:r>
            <a:endParaRPr lang="en-US" sz="3800" dirty="0"/>
          </a:p>
        </p:txBody>
      </p:sp>
      <p:sp>
        <p:nvSpPr>
          <p:cNvPr id="56322" name="Content Placeholder 2"/>
          <p:cNvSpPr>
            <a:spLocks noGrp="1"/>
          </p:cNvSpPr>
          <p:nvPr>
            <p:ph idx="1"/>
          </p:nvPr>
        </p:nvSpPr>
        <p:spPr/>
        <p:txBody>
          <a:bodyPr/>
          <a:lstStyle/>
          <a:p>
            <a:pPr>
              <a:lnSpc>
                <a:spcPct val="90000"/>
              </a:lnSpc>
            </a:pPr>
            <a:r>
              <a:rPr lang="en-US" altLang="zh-TW">
                <a:ea typeface="PMingLiU" pitchFamily="18" charset="-120"/>
              </a:rPr>
              <a:t>Movement into and out of smart spaces</a:t>
            </a:r>
          </a:p>
          <a:p>
            <a:pPr lvl="1">
              <a:lnSpc>
                <a:spcPct val="90000"/>
              </a:lnSpc>
            </a:pPr>
            <a:r>
              <a:rPr lang="en-US" altLang="zh-TW">
                <a:ea typeface="PMingLiU" pitchFamily="18" charset="-120"/>
              </a:rPr>
              <a:t>Physical mobility</a:t>
            </a:r>
          </a:p>
          <a:p>
            <a:pPr lvl="2">
              <a:lnSpc>
                <a:spcPct val="90000"/>
              </a:lnSpc>
            </a:pPr>
            <a:r>
              <a:rPr lang="en-US" altLang="zh-TW">
                <a:ea typeface="PMingLiU" pitchFamily="18" charset="-120"/>
              </a:rPr>
              <a:t>Smart spaces act as environments for devices to visit and leave</a:t>
            </a:r>
          </a:p>
          <a:p>
            <a:pPr lvl="1">
              <a:lnSpc>
                <a:spcPct val="90000"/>
              </a:lnSpc>
            </a:pPr>
            <a:r>
              <a:rPr lang="en-US" altLang="zh-TW">
                <a:ea typeface="PMingLiU" pitchFamily="18" charset="-120"/>
              </a:rPr>
              <a:t>Logical mobility</a:t>
            </a:r>
          </a:p>
          <a:p>
            <a:pPr lvl="2">
              <a:lnSpc>
                <a:spcPct val="90000"/>
              </a:lnSpc>
            </a:pPr>
            <a:r>
              <a:rPr lang="en-US"/>
              <a:t>process or agent may move in or out of a smart space or a personal device</a:t>
            </a:r>
            <a:endParaRPr lang="en-GB"/>
          </a:p>
          <a:p>
            <a:endParaRPr lang="en-US"/>
          </a:p>
        </p:txBody>
      </p:sp>
    </p:spTree>
  </p:cSld>
  <p:clrMapOvr>
    <a:masterClrMapping/>
  </p:clrMapOvr>
  <p:transition>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altLang="zh-TW" sz="3800" dirty="0">
                <a:ea typeface="PMingLiU" pitchFamily="18" charset="-120"/>
              </a:rPr>
              <a:t>1.2.2 Volatility: Device Model</a:t>
            </a:r>
            <a:endParaRPr lang="en-US" sz="3800" dirty="0"/>
          </a:p>
        </p:txBody>
      </p:sp>
      <p:sp>
        <p:nvSpPr>
          <p:cNvPr id="3" name="Content Placeholder 2"/>
          <p:cNvSpPr>
            <a:spLocks noGrp="1"/>
          </p:cNvSpPr>
          <p:nvPr>
            <p:ph idx="1"/>
          </p:nvPr>
        </p:nvSpPr>
        <p:spPr/>
        <p:txBody>
          <a:bodyPr/>
          <a:lstStyle/>
          <a:p>
            <a:r>
              <a:rPr lang="en-US" dirty="0"/>
              <a:t>New class of computing device</a:t>
            </a:r>
          </a:p>
          <a:p>
            <a:pPr lvl="1"/>
            <a:r>
              <a:rPr lang="en-US" dirty="0"/>
              <a:t>Limited energy</a:t>
            </a:r>
          </a:p>
          <a:p>
            <a:pPr lvl="2"/>
            <a:r>
              <a:rPr lang="en-US" dirty="0"/>
              <a:t>Smaller and lighter device has lower battery capability</a:t>
            </a:r>
          </a:p>
          <a:p>
            <a:pPr lvl="1"/>
            <a:r>
              <a:rPr lang="en-US" dirty="0"/>
              <a:t>Resource constraints</a:t>
            </a:r>
          </a:p>
          <a:p>
            <a:pPr lvl="2"/>
            <a:r>
              <a:rPr lang="en-US" dirty="0"/>
              <a:t>Limited processor speed, storage capability and network bandwidth</a:t>
            </a:r>
          </a:p>
          <a:p>
            <a:pPr lvl="1"/>
            <a:r>
              <a:rPr lang="en-US" dirty="0"/>
              <a:t>Sensors and actuators</a:t>
            </a:r>
          </a:p>
          <a:p>
            <a:pPr lvl="2"/>
            <a:r>
              <a:rPr lang="en-US" dirty="0"/>
              <a:t>Sensors: devices that measure physical parameters</a:t>
            </a:r>
          </a:p>
          <a:p>
            <a:pPr lvl="2"/>
            <a:r>
              <a:rPr lang="en-US" dirty="0"/>
              <a:t>Actuators: software-controllable devices that affect the physical world</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altLang="zh-TW" sz="3800" dirty="0">
                <a:ea typeface="PMingLiU" pitchFamily="18" charset="-120"/>
              </a:rPr>
              <a:t>1.2.2 Device Examples</a:t>
            </a:r>
            <a:endParaRPr lang="en-US" sz="3800" dirty="0"/>
          </a:p>
        </p:txBody>
      </p:sp>
      <p:sp>
        <p:nvSpPr>
          <p:cNvPr id="60418" name="Content Placeholder 2"/>
          <p:cNvSpPr>
            <a:spLocks noGrp="1"/>
          </p:cNvSpPr>
          <p:nvPr>
            <p:ph idx="1"/>
          </p:nvPr>
        </p:nvSpPr>
        <p:spPr/>
        <p:txBody>
          <a:bodyPr/>
          <a:lstStyle/>
          <a:p>
            <a:r>
              <a:rPr lang="en-US"/>
              <a:t>Motes</a:t>
            </a:r>
          </a:p>
          <a:p>
            <a:pPr lvl="1"/>
            <a:r>
              <a:rPr lang="en-US"/>
              <a:t>Devices intended for autonomous operations such as environment sensing.</a:t>
            </a:r>
          </a:p>
        </p:txBody>
      </p:sp>
      <p:pic>
        <p:nvPicPr>
          <p:cNvPr id="60419" name="Picture 5" descr="mote_prototype"/>
          <p:cNvPicPr>
            <a:picLocks noChangeAspect="1" noChangeArrowheads="1"/>
          </p:cNvPicPr>
          <p:nvPr/>
        </p:nvPicPr>
        <p:blipFill>
          <a:blip r:embed="rId3"/>
          <a:srcRect/>
          <a:stretch>
            <a:fillRect/>
          </a:stretch>
        </p:blipFill>
        <p:spPr bwMode="auto">
          <a:xfrm>
            <a:off x="5562600" y="3429000"/>
            <a:ext cx="3087688" cy="2308225"/>
          </a:xfrm>
          <a:prstGeom prst="rect">
            <a:avLst/>
          </a:prstGeom>
          <a:noFill/>
          <a:ln w="9525">
            <a:noFill/>
            <a:miter lim="800000"/>
            <a:headEnd/>
            <a:tailEnd/>
          </a:ln>
        </p:spPr>
      </p:pic>
      <p:pic>
        <p:nvPicPr>
          <p:cNvPr id="60420" name="Picture 7" descr="mote"/>
          <p:cNvPicPr>
            <a:picLocks noChangeAspect="1" noChangeArrowheads="1"/>
          </p:cNvPicPr>
          <p:nvPr/>
        </p:nvPicPr>
        <p:blipFill>
          <a:blip r:embed="rId4"/>
          <a:srcRect/>
          <a:stretch>
            <a:fillRect/>
          </a:stretch>
        </p:blipFill>
        <p:spPr bwMode="auto">
          <a:xfrm>
            <a:off x="1371600" y="3429000"/>
            <a:ext cx="3200400" cy="2287588"/>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altLang="zh-TW" sz="3800" dirty="0">
                <a:ea typeface="PMingLiU" pitchFamily="18" charset="-120"/>
              </a:rPr>
              <a:t>1.2.2 Device Examples</a:t>
            </a:r>
            <a:endParaRPr lang="en-US" sz="3800" dirty="0"/>
          </a:p>
        </p:txBody>
      </p:sp>
      <p:sp>
        <p:nvSpPr>
          <p:cNvPr id="62466" name="Content Placeholder 2"/>
          <p:cNvSpPr>
            <a:spLocks noGrp="1"/>
          </p:cNvSpPr>
          <p:nvPr>
            <p:ph idx="1"/>
          </p:nvPr>
        </p:nvSpPr>
        <p:spPr/>
        <p:txBody>
          <a:bodyPr/>
          <a:lstStyle/>
          <a:p>
            <a:r>
              <a:rPr lang="en-US"/>
              <a:t>Smart phone</a:t>
            </a:r>
          </a:p>
          <a:p>
            <a:pPr lvl="1"/>
            <a:r>
              <a:rPr lang="en-US"/>
              <a:t>A mobile phone built on a mobile computing platform, with more advanced computing ability and connectivity than a feature phone</a:t>
            </a:r>
          </a:p>
        </p:txBody>
      </p:sp>
      <p:pic>
        <p:nvPicPr>
          <p:cNvPr id="62467" name="Picture 4"/>
          <p:cNvPicPr>
            <a:picLocks noChangeAspect="1"/>
          </p:cNvPicPr>
          <p:nvPr/>
        </p:nvPicPr>
        <p:blipFill>
          <a:blip r:embed="rId3"/>
          <a:srcRect l="34180" r="31642" b="10387"/>
          <a:stretch>
            <a:fillRect/>
          </a:stretch>
        </p:blipFill>
        <p:spPr bwMode="auto">
          <a:xfrm>
            <a:off x="1828800" y="3962400"/>
            <a:ext cx="719138" cy="1363663"/>
          </a:xfrm>
          <a:prstGeom prst="rect">
            <a:avLst/>
          </a:prstGeom>
          <a:noFill/>
          <a:ln w="9525">
            <a:noFill/>
            <a:miter lim="800000"/>
            <a:headEnd/>
            <a:tailEnd/>
          </a:ln>
        </p:spPr>
      </p:pic>
      <p:pic>
        <p:nvPicPr>
          <p:cNvPr id="62468" name="Picture 2"/>
          <p:cNvPicPr>
            <a:picLocks noChangeAspect="1" noChangeArrowheads="1"/>
          </p:cNvPicPr>
          <p:nvPr/>
        </p:nvPicPr>
        <p:blipFill>
          <a:blip r:embed="rId4"/>
          <a:srcRect/>
          <a:stretch>
            <a:fillRect/>
          </a:stretch>
        </p:blipFill>
        <p:spPr bwMode="auto">
          <a:xfrm>
            <a:off x="3429000" y="3962400"/>
            <a:ext cx="2143125" cy="1519238"/>
          </a:xfrm>
          <a:prstGeom prst="rect">
            <a:avLst/>
          </a:prstGeom>
          <a:noFill/>
          <a:ln w="9525">
            <a:noFill/>
            <a:miter lim="800000"/>
            <a:headEnd/>
            <a:tailEnd/>
          </a:ln>
        </p:spPr>
      </p:pic>
      <p:pic>
        <p:nvPicPr>
          <p:cNvPr id="62469" name="Picture 3"/>
          <p:cNvPicPr>
            <a:picLocks noChangeAspect="1"/>
          </p:cNvPicPr>
          <p:nvPr/>
        </p:nvPicPr>
        <p:blipFill>
          <a:blip r:embed="rId5"/>
          <a:srcRect/>
          <a:stretch>
            <a:fillRect/>
          </a:stretch>
        </p:blipFill>
        <p:spPr bwMode="auto">
          <a:xfrm>
            <a:off x="6781800" y="3962400"/>
            <a:ext cx="2030413" cy="1535113"/>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altLang="zh-TW" dirty="0">
                <a:ea typeface="新細明體" pitchFamily="18" charset="-120"/>
              </a:rPr>
              <a:t>Outline</a:t>
            </a:r>
            <a:endParaRPr lang="en-US" dirty="0"/>
          </a:p>
        </p:txBody>
      </p:sp>
      <p:sp>
        <p:nvSpPr>
          <p:cNvPr id="17410" name="Content Placeholder 2"/>
          <p:cNvSpPr>
            <a:spLocks noGrp="1"/>
          </p:cNvSpPr>
          <p:nvPr>
            <p:ph idx="1"/>
          </p:nvPr>
        </p:nvSpPr>
        <p:spPr/>
        <p:txBody>
          <a:bodyPr/>
          <a:lstStyle/>
          <a:p>
            <a:pPr marL="590550" indent="-590550">
              <a:buFont typeface="Symbol" pitchFamily="18" charset="2"/>
              <a:buAutoNum type="arabicPeriod"/>
            </a:pPr>
            <a:r>
              <a:rPr lang="en-US" altLang="zh-TW" sz="3200" dirty="0">
                <a:ea typeface="PMingLiU" pitchFamily="18" charset="-120"/>
              </a:rPr>
              <a:t>Overview</a:t>
            </a:r>
          </a:p>
          <a:p>
            <a:pPr marL="590550" indent="-590550">
              <a:buFont typeface="Symbol" pitchFamily="18" charset="2"/>
              <a:buAutoNum type="arabicPeriod"/>
            </a:pPr>
            <a:r>
              <a:rPr lang="en-US" altLang="zh-TW" sz="3200" dirty="0">
                <a:ea typeface="PMingLiU" pitchFamily="18" charset="-120"/>
              </a:rPr>
              <a:t>Association</a:t>
            </a:r>
          </a:p>
          <a:p>
            <a:pPr marL="590550" indent="-590550">
              <a:buFont typeface="Symbol" pitchFamily="18" charset="2"/>
              <a:buAutoNum type="arabicPeriod"/>
            </a:pPr>
            <a:r>
              <a:rPr lang="en-US" altLang="zh-TW" sz="3200" dirty="0">
                <a:ea typeface="PMingLiU" pitchFamily="18" charset="-120"/>
              </a:rPr>
              <a:t>Interoperation</a:t>
            </a:r>
          </a:p>
          <a:p>
            <a:pPr marL="590550" indent="-590550">
              <a:buFont typeface="Symbol" pitchFamily="18" charset="2"/>
              <a:buAutoNum type="arabicPeriod"/>
            </a:pPr>
            <a:r>
              <a:rPr lang="en-US" altLang="zh-TW" sz="3200" dirty="0">
                <a:ea typeface="PMingLiU" pitchFamily="18" charset="-120"/>
              </a:rPr>
              <a:t>Sensing and Context-Awareness</a:t>
            </a:r>
          </a:p>
          <a:p>
            <a:pPr marL="590550" indent="-590550">
              <a:buFont typeface="Symbol" pitchFamily="18" charset="2"/>
              <a:buAutoNum type="arabicPeriod"/>
            </a:pPr>
            <a:r>
              <a:rPr lang="en-US" altLang="zh-TW" sz="3200" dirty="0">
                <a:ea typeface="PMingLiU" pitchFamily="18" charset="-120"/>
              </a:rPr>
              <a:t>Summary</a:t>
            </a:r>
          </a:p>
        </p:txBody>
      </p:sp>
    </p:spTree>
  </p:cSld>
  <p:clrMapOvr>
    <a:masterClrMapping/>
  </p:clrMapOvr>
  <p:transition>
    <p:pull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en-US" altLang="zh-TW" sz="3800" dirty="0">
                <a:ea typeface="PMingLiU" pitchFamily="18" charset="-120"/>
              </a:rPr>
              <a:t>1.2.3 Volatility: Volatile Connectivity</a:t>
            </a:r>
            <a:endParaRPr lang="en-GB" sz="3800" dirty="0"/>
          </a:p>
        </p:txBody>
      </p:sp>
      <p:sp>
        <p:nvSpPr>
          <p:cNvPr id="295939" name="Rectangle 3"/>
          <p:cNvSpPr>
            <a:spLocks noGrp="1" noChangeArrowheads="1"/>
          </p:cNvSpPr>
          <p:nvPr>
            <p:ph idx="1"/>
          </p:nvPr>
        </p:nvSpPr>
        <p:spPr/>
        <p:txBody>
          <a:bodyPr/>
          <a:lstStyle/>
          <a:p>
            <a:r>
              <a:rPr lang="en-US" altLang="zh-TW" dirty="0">
                <a:ea typeface="PMingLiU" pitchFamily="18" charset="-120"/>
              </a:rPr>
              <a:t>Wireless connection technologies </a:t>
            </a:r>
          </a:p>
          <a:p>
            <a:pPr lvl="1"/>
            <a:r>
              <a:rPr lang="en-US" altLang="zh-TW" dirty="0">
                <a:ea typeface="PMingLiU" pitchFamily="18" charset="-120"/>
              </a:rPr>
              <a:t>e.g. Bluetooth, </a:t>
            </a:r>
            <a:r>
              <a:rPr lang="en-US" altLang="zh-TW" dirty="0" err="1">
                <a:ea typeface="PMingLiU" pitchFamily="18" charset="-120"/>
              </a:rPr>
              <a:t>WiFi</a:t>
            </a:r>
            <a:r>
              <a:rPr lang="en-US" altLang="zh-TW" dirty="0">
                <a:ea typeface="PMingLiU" pitchFamily="18" charset="-120"/>
              </a:rPr>
              <a:t>, 3G, 4G, 5G, etc.</a:t>
            </a:r>
          </a:p>
          <a:p>
            <a:pPr lvl="1"/>
            <a:r>
              <a:rPr lang="en-US" altLang="zh-TW" dirty="0">
                <a:ea typeface="PMingLiU" pitchFamily="18" charset="-120"/>
              </a:rPr>
              <a:t>Vary in their nominal bandwidth and latency, and communication costs</a:t>
            </a:r>
          </a:p>
          <a:p>
            <a:r>
              <a:rPr lang="en-US" altLang="zh-TW" dirty="0">
                <a:ea typeface="PMingLiU" pitchFamily="18" charset="-120"/>
              </a:rPr>
              <a:t>Volatility of connectivity </a:t>
            </a:r>
          </a:p>
          <a:p>
            <a:pPr lvl="1"/>
            <a:r>
              <a:rPr lang="en-US" altLang="zh-TW" dirty="0">
                <a:ea typeface="PMingLiU" pitchFamily="18" charset="-120"/>
              </a:rPr>
              <a:t>Variability at runtime of the state of connection or disconnection between devices</a:t>
            </a:r>
          </a:p>
          <a:p>
            <a:pPr lvl="1"/>
            <a:r>
              <a:rPr lang="en-US" altLang="zh-TW" dirty="0">
                <a:ea typeface="PMingLiU" pitchFamily="18" charset="-120"/>
              </a:rPr>
              <a:t>The </a:t>
            </a:r>
            <a:r>
              <a:rPr lang="en-US" altLang="zh-TW" dirty="0" err="1">
                <a:ea typeface="PMingLiU" pitchFamily="18" charset="-120"/>
              </a:rPr>
              <a:t>QoS</a:t>
            </a:r>
            <a:r>
              <a:rPr lang="en-US" altLang="zh-TW" dirty="0">
                <a:ea typeface="PMingLiU" pitchFamily="18" charset="-120"/>
              </a:rPr>
              <a:t> between devices</a:t>
            </a:r>
          </a:p>
          <a:p>
            <a:endParaRPr lang="en-GB"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Effect transition="in" filter="fade">
                                      <p:cBhvr>
                                        <p:cTn id="7" dur="500"/>
                                        <p:tgtEl>
                                          <p:spTgt spid="29593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5939">
                                            <p:txEl>
                                              <p:pRg st="1" end="1"/>
                                            </p:txEl>
                                          </p:spTgt>
                                        </p:tgtEl>
                                        <p:attrNameLst>
                                          <p:attrName>style.visibility</p:attrName>
                                        </p:attrNameLst>
                                      </p:cBhvr>
                                      <p:to>
                                        <p:strVal val="visible"/>
                                      </p:to>
                                    </p:set>
                                    <p:animEffect transition="in" filter="fade">
                                      <p:cBhvr>
                                        <p:cTn id="10" dur="500"/>
                                        <p:tgtEl>
                                          <p:spTgt spid="29593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5939">
                                            <p:txEl>
                                              <p:pRg st="2" end="2"/>
                                            </p:txEl>
                                          </p:spTgt>
                                        </p:tgtEl>
                                        <p:attrNameLst>
                                          <p:attrName>style.visibility</p:attrName>
                                        </p:attrNameLst>
                                      </p:cBhvr>
                                      <p:to>
                                        <p:strVal val="visible"/>
                                      </p:to>
                                    </p:set>
                                    <p:animEffect transition="in" filter="fade">
                                      <p:cBhvr>
                                        <p:cTn id="13" dur="500"/>
                                        <p:tgtEl>
                                          <p:spTgt spid="29593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95939">
                                            <p:txEl>
                                              <p:pRg st="3" end="3"/>
                                            </p:txEl>
                                          </p:spTgt>
                                        </p:tgtEl>
                                        <p:attrNameLst>
                                          <p:attrName>style.visibility</p:attrName>
                                        </p:attrNameLst>
                                      </p:cBhvr>
                                      <p:to>
                                        <p:strVal val="visible"/>
                                      </p:to>
                                    </p:set>
                                    <p:animEffect transition="in" filter="fade">
                                      <p:cBhvr>
                                        <p:cTn id="18" dur="500"/>
                                        <p:tgtEl>
                                          <p:spTgt spid="29593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5939">
                                            <p:txEl>
                                              <p:pRg st="4" end="4"/>
                                            </p:txEl>
                                          </p:spTgt>
                                        </p:tgtEl>
                                        <p:attrNameLst>
                                          <p:attrName>style.visibility</p:attrName>
                                        </p:attrNameLst>
                                      </p:cBhvr>
                                      <p:to>
                                        <p:strVal val="visible"/>
                                      </p:to>
                                    </p:set>
                                    <p:animEffect transition="in" filter="fade">
                                      <p:cBhvr>
                                        <p:cTn id="21" dur="500"/>
                                        <p:tgtEl>
                                          <p:spTgt spid="29593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5939">
                                            <p:txEl>
                                              <p:pRg st="5" end="5"/>
                                            </p:txEl>
                                          </p:spTgt>
                                        </p:tgtEl>
                                        <p:attrNameLst>
                                          <p:attrName>style.visibility</p:attrName>
                                        </p:attrNameLst>
                                      </p:cBhvr>
                                      <p:to>
                                        <p:strVal val="visible"/>
                                      </p:to>
                                    </p:set>
                                    <p:animEffect transition="in" filter="fade">
                                      <p:cBhvr>
                                        <p:cTn id="24" dur="500"/>
                                        <p:tgtEl>
                                          <p:spTgt spid="295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r>
              <a:rPr lang="en-US" altLang="zh-TW" sz="3800" dirty="0">
                <a:ea typeface="PMingLiU" pitchFamily="18" charset="-120"/>
              </a:rPr>
              <a:t>1.2.4 Volatility: Spontaneous Interoperation</a:t>
            </a:r>
            <a:endParaRPr lang="en-GB" sz="3800" dirty="0"/>
          </a:p>
        </p:txBody>
      </p:sp>
      <p:sp>
        <p:nvSpPr>
          <p:cNvPr id="297987" name="Rectangle 3"/>
          <p:cNvSpPr>
            <a:spLocks noGrp="1" noChangeArrowheads="1"/>
          </p:cNvSpPr>
          <p:nvPr>
            <p:ph idx="1"/>
          </p:nvPr>
        </p:nvSpPr>
        <p:spPr>
          <a:xfrm>
            <a:off x="566738" y="1828800"/>
            <a:ext cx="8610600" cy="4495800"/>
          </a:xfrm>
        </p:spPr>
        <p:txBody>
          <a:bodyPr/>
          <a:lstStyle/>
          <a:p>
            <a:r>
              <a:rPr lang="en-US" altLang="zh-TW" dirty="0">
                <a:ea typeface="PMingLiU" pitchFamily="18" charset="-120"/>
              </a:rPr>
              <a:t>Association</a:t>
            </a:r>
          </a:p>
          <a:p>
            <a:pPr lvl="1"/>
            <a:r>
              <a:rPr lang="en-US" altLang="zh-TW" b="1" dirty="0">
                <a:solidFill>
                  <a:srgbClr val="FF0000"/>
                </a:solidFill>
                <a:ea typeface="PMingLiU" pitchFamily="18" charset="-120"/>
              </a:rPr>
              <a:t>Logical relationship </a:t>
            </a:r>
            <a:r>
              <a:rPr lang="en-US" altLang="zh-TW" dirty="0">
                <a:ea typeface="PMingLiU" pitchFamily="18" charset="-120"/>
              </a:rPr>
              <a:t>formed when at least one of a given pair of components communicates with the other over some well-defined period of time</a:t>
            </a:r>
          </a:p>
          <a:p>
            <a:pPr lvl="1"/>
            <a:r>
              <a:rPr lang="en-US" altLang="zh-TW" dirty="0">
                <a:ea typeface="PMingLiU" pitchFamily="18" charset="-120"/>
              </a:rPr>
              <a:t>Association is distinct from (physical) connectivity</a:t>
            </a:r>
          </a:p>
          <a:p>
            <a:r>
              <a:rPr lang="en-US" altLang="zh-TW" dirty="0">
                <a:ea typeface="PMingLiU" pitchFamily="18" charset="-120"/>
              </a:rPr>
              <a:t>Interoperation</a:t>
            </a:r>
          </a:p>
          <a:p>
            <a:pPr lvl="1"/>
            <a:r>
              <a:rPr lang="en-US" altLang="zh-TW" dirty="0">
                <a:ea typeface="PMingLiU" pitchFamily="18" charset="-120"/>
              </a:rPr>
              <a:t>The </a:t>
            </a:r>
            <a:r>
              <a:rPr lang="en-US" altLang="zh-TW" b="1" dirty="0">
                <a:solidFill>
                  <a:srgbClr val="FF0000"/>
                </a:solidFill>
                <a:ea typeface="PMingLiU" pitchFamily="18" charset="-120"/>
              </a:rPr>
              <a:t>interactions</a:t>
            </a:r>
            <a:r>
              <a:rPr lang="en-US" altLang="zh-TW" dirty="0">
                <a:solidFill>
                  <a:srgbClr val="FF0000"/>
                </a:solidFill>
                <a:ea typeface="PMingLiU" pitchFamily="18" charset="-120"/>
              </a:rPr>
              <a:t> </a:t>
            </a:r>
            <a:r>
              <a:rPr lang="en-US" altLang="zh-TW" dirty="0">
                <a:ea typeface="PMingLiU" pitchFamily="18" charset="-120"/>
              </a:rPr>
              <a:t>during the association</a:t>
            </a:r>
          </a:p>
          <a:p>
            <a:pPr lvl="1"/>
            <a:endParaRPr lang="en-US" altLang="zh-TW" dirty="0">
              <a:ea typeface="PMingLiU" pitchFamily="18" charset="-120"/>
            </a:endParaRPr>
          </a:p>
          <a:p>
            <a:pPr lvl="1"/>
            <a:endParaRPr lang="en-US" altLang="zh-TW" dirty="0">
              <a:ea typeface="PMingLiU" pitchFamily="18" charset="-120"/>
            </a:endParaRPr>
          </a:p>
          <a:p>
            <a:pPr lvl="1"/>
            <a:endParaRPr lang="en-GB"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7987">
                                            <p:txEl>
                                              <p:pRg st="0" end="0"/>
                                            </p:txEl>
                                          </p:spTgt>
                                        </p:tgtEl>
                                        <p:attrNameLst>
                                          <p:attrName>style.visibility</p:attrName>
                                        </p:attrNameLst>
                                      </p:cBhvr>
                                      <p:to>
                                        <p:strVal val="visible"/>
                                      </p:to>
                                    </p:set>
                                    <p:animEffect transition="in" filter="fade">
                                      <p:cBhvr>
                                        <p:cTn id="7" dur="500"/>
                                        <p:tgtEl>
                                          <p:spTgt spid="29798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7987">
                                            <p:txEl>
                                              <p:pRg st="1" end="1"/>
                                            </p:txEl>
                                          </p:spTgt>
                                        </p:tgtEl>
                                        <p:attrNameLst>
                                          <p:attrName>style.visibility</p:attrName>
                                        </p:attrNameLst>
                                      </p:cBhvr>
                                      <p:to>
                                        <p:strVal val="visible"/>
                                      </p:to>
                                    </p:set>
                                    <p:animEffect transition="in" filter="fade">
                                      <p:cBhvr>
                                        <p:cTn id="10" dur="500"/>
                                        <p:tgtEl>
                                          <p:spTgt spid="29798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7987">
                                            <p:txEl>
                                              <p:pRg st="2" end="2"/>
                                            </p:txEl>
                                          </p:spTgt>
                                        </p:tgtEl>
                                        <p:attrNameLst>
                                          <p:attrName>style.visibility</p:attrName>
                                        </p:attrNameLst>
                                      </p:cBhvr>
                                      <p:to>
                                        <p:strVal val="visible"/>
                                      </p:to>
                                    </p:set>
                                    <p:animEffect transition="in" filter="fade">
                                      <p:cBhvr>
                                        <p:cTn id="13" dur="500"/>
                                        <p:tgtEl>
                                          <p:spTgt spid="29798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97987">
                                            <p:txEl>
                                              <p:pRg st="3" end="3"/>
                                            </p:txEl>
                                          </p:spTgt>
                                        </p:tgtEl>
                                        <p:attrNameLst>
                                          <p:attrName>style.visibility</p:attrName>
                                        </p:attrNameLst>
                                      </p:cBhvr>
                                      <p:to>
                                        <p:strVal val="visible"/>
                                      </p:to>
                                    </p:set>
                                    <p:animEffect transition="in" filter="fade">
                                      <p:cBhvr>
                                        <p:cTn id="18" dur="500"/>
                                        <p:tgtEl>
                                          <p:spTgt spid="29798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7987">
                                            <p:txEl>
                                              <p:pRg st="4" end="4"/>
                                            </p:txEl>
                                          </p:spTgt>
                                        </p:tgtEl>
                                        <p:attrNameLst>
                                          <p:attrName>style.visibility</p:attrName>
                                        </p:attrNameLst>
                                      </p:cBhvr>
                                      <p:to>
                                        <p:strVal val="visible"/>
                                      </p:to>
                                    </p:set>
                                    <p:animEffect transition="in" filter="fade">
                                      <p:cBhvr>
                                        <p:cTn id="21" dur="500"/>
                                        <p:tgtEl>
                                          <p:spTgt spid="2979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304800" y="609600"/>
            <a:ext cx="9296400" cy="609600"/>
          </a:xfrm>
        </p:spPr>
        <p:txBody>
          <a:bodyPr/>
          <a:lstStyle/>
          <a:p>
            <a:r>
              <a:rPr lang="en-US" altLang="zh-TW" dirty="0">
                <a:ea typeface="PMingLiU" pitchFamily="18" charset="-120"/>
              </a:rPr>
              <a:t>1.2.4 Examples of Pre-configured versus Spontaneous Association</a:t>
            </a:r>
            <a:endParaRPr lang="en-US" dirty="0"/>
          </a:p>
        </p:txBody>
      </p:sp>
      <p:graphicFrame>
        <p:nvGraphicFramePr>
          <p:cNvPr id="3" name="Group 4"/>
          <p:cNvGraphicFramePr>
            <a:graphicFrameLocks noGrp="1"/>
          </p:cNvGraphicFramePr>
          <p:nvPr>
            <p:extLst>
              <p:ext uri="{D42A27DB-BD31-4B8C-83A1-F6EECF244321}">
                <p14:modId xmlns:p14="http://schemas.microsoft.com/office/powerpoint/2010/main" val="4152745807"/>
              </p:ext>
            </p:extLst>
          </p:nvPr>
        </p:nvGraphicFramePr>
        <p:xfrm>
          <a:off x="685800" y="1601788"/>
          <a:ext cx="8699500" cy="4494213"/>
        </p:xfrm>
        <a:graphic>
          <a:graphicData uri="http://schemas.openxmlformats.org/drawingml/2006/table">
            <a:tbl>
              <a:tblPr/>
              <a:tblGrid>
                <a:gridCol w="4433888">
                  <a:extLst>
                    <a:ext uri="{9D8B030D-6E8A-4147-A177-3AD203B41FA5}">
                      <a16:colId xmlns:a16="http://schemas.microsoft.com/office/drawing/2014/main" val="20000"/>
                    </a:ext>
                  </a:extLst>
                </a:gridCol>
                <a:gridCol w="4265612">
                  <a:extLst>
                    <a:ext uri="{9D8B030D-6E8A-4147-A177-3AD203B41FA5}">
                      <a16:colId xmlns:a16="http://schemas.microsoft.com/office/drawing/2014/main" val="20001"/>
                    </a:ext>
                  </a:extLst>
                </a:gridCol>
              </a:tblGrid>
              <a:tr h="593725">
                <a:tc>
                  <a:txBody>
                    <a:bodyPr/>
                    <a:lstStyle/>
                    <a:p>
                      <a:pPr marL="0" marR="0" lvl="0" indent="0" algn="ctr"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1" i="0" u="none" strike="noStrike" cap="none" normalizeH="0" baseline="0">
                          <a:ln>
                            <a:noFill/>
                          </a:ln>
                          <a:solidFill>
                            <a:schemeClr val="tx1"/>
                          </a:solidFill>
                          <a:effectLst/>
                          <a:latin typeface="Times New Roman" pitchFamily="18" charset="0"/>
                          <a:ea typeface="PMingLiU" pitchFamily="18" charset="-120"/>
                        </a:rPr>
                        <a:t>Pre-configured</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D9AA73"/>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1" i="0" u="none" strike="noStrike" cap="none" normalizeH="0" baseline="0">
                          <a:ln>
                            <a:noFill/>
                          </a:ln>
                          <a:solidFill>
                            <a:schemeClr val="tx1"/>
                          </a:solidFill>
                          <a:effectLst/>
                          <a:latin typeface="Times New Roman" pitchFamily="18" charset="0"/>
                          <a:ea typeface="PMingLiU" pitchFamily="18" charset="-120"/>
                        </a:rPr>
                        <a:t>Spontaneous</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D9AA73"/>
                    </a:solidFill>
                  </a:tcPr>
                </a:tc>
                <a:extLst>
                  <a:ext uri="{0D108BD9-81ED-4DB2-BD59-A6C34878D82A}">
                    <a16:rowId xmlns:a16="http://schemas.microsoft.com/office/drawing/2014/main" val="10000"/>
                  </a:ext>
                </a:extLst>
              </a:tr>
              <a:tr h="3900488">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endParaRPr kumimoji="0" lang="zh-TW" altLang="en-US" sz="2400" b="0" i="0" u="none" strike="noStrike" cap="none" normalizeH="0" baseline="0">
                        <a:ln>
                          <a:noFill/>
                        </a:ln>
                        <a:solidFill>
                          <a:schemeClr val="tx1"/>
                        </a:solidFill>
                        <a:effectLst/>
                        <a:latin typeface="Times New Roman" pitchFamily="18" charset="0"/>
                        <a:ea typeface="PMingLiU" pitchFamily="18" charset="-120"/>
                      </a:endParaRP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endParaRPr kumimoji="0" lang="zh-TW" altLang="en-US" sz="2400" b="0" i="0" u="none" strike="noStrike" cap="none" normalizeH="0" baseline="0">
                        <a:ln>
                          <a:noFill/>
                        </a:ln>
                        <a:solidFill>
                          <a:schemeClr val="tx1"/>
                        </a:solidFill>
                        <a:effectLst/>
                        <a:latin typeface="Times New Roman" pitchFamily="18" charset="0"/>
                        <a:ea typeface="PMingLiU" pitchFamily="18" charset="-120"/>
                      </a:endParaRP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400" b="1" i="0" u="none" strike="noStrike" cap="none" normalizeH="0" baseline="0">
                          <a:ln>
                            <a:noFill/>
                          </a:ln>
                          <a:solidFill>
                            <a:schemeClr val="tx1"/>
                          </a:solidFill>
                          <a:effectLst/>
                          <a:latin typeface="Times New Roman" pitchFamily="18" charset="0"/>
                          <a:ea typeface="PMingLiU" pitchFamily="18" charset="-120"/>
                        </a:rPr>
                        <a:t>Service-driven: </a:t>
                      </a: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400" b="0" i="1" u="none" strike="noStrike" cap="none" normalizeH="0" baseline="0">
                          <a:ln>
                            <a:noFill/>
                          </a:ln>
                          <a:solidFill>
                            <a:schemeClr val="tx1"/>
                          </a:solidFill>
                          <a:effectLst/>
                          <a:latin typeface="Times New Roman" pitchFamily="18" charset="0"/>
                          <a:ea typeface="PMingLiU" pitchFamily="18" charset="-120"/>
                        </a:rPr>
                        <a:t>      email client and server</a:t>
                      </a:r>
                      <a:endParaRPr kumimoji="0" lang="en-US" altLang="zh-TW" sz="2700" b="0" i="1" u="none" strike="noStrike" cap="none" normalizeH="0" baseline="0">
                        <a:ln>
                          <a:noFill/>
                        </a:ln>
                        <a:solidFill>
                          <a:schemeClr val="tx1"/>
                        </a:solidFill>
                        <a:effectLst/>
                        <a:latin typeface="Times New Roman" pitchFamily="18" charset="0"/>
                        <a:ea typeface="PMingLiU" pitchFamily="18" charset="-120"/>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endParaRPr kumimoji="0" lang="zh-TW" altLang="en-US" sz="2300" b="0" i="0" u="none" strike="noStrike" cap="none" normalizeH="0" baseline="0" dirty="0">
                        <a:ln>
                          <a:noFill/>
                        </a:ln>
                        <a:solidFill>
                          <a:schemeClr val="tx1"/>
                        </a:solidFill>
                        <a:effectLst/>
                        <a:latin typeface="Times New Roman" pitchFamily="18" charset="0"/>
                        <a:ea typeface="PMingLiU" pitchFamily="18" charset="-120"/>
                      </a:endParaRP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1" i="0" u="none" strike="noStrike" cap="none" normalizeH="0" baseline="0" dirty="0">
                          <a:ln>
                            <a:noFill/>
                          </a:ln>
                          <a:solidFill>
                            <a:schemeClr val="tx1"/>
                          </a:solidFill>
                          <a:effectLst/>
                          <a:latin typeface="Times New Roman" pitchFamily="18" charset="0"/>
                          <a:ea typeface="PMingLiU" pitchFamily="18" charset="-120"/>
                        </a:rPr>
                        <a:t>Human-driven:</a:t>
                      </a:r>
                      <a:r>
                        <a:rPr kumimoji="0" lang="en-US" altLang="zh-TW" sz="2300" b="0" i="0" u="none" strike="noStrike" cap="none" normalizeH="0" baseline="0" dirty="0">
                          <a:ln>
                            <a:noFill/>
                          </a:ln>
                          <a:solidFill>
                            <a:schemeClr val="tx1"/>
                          </a:solidFill>
                          <a:effectLst/>
                          <a:latin typeface="Times New Roman" pitchFamily="18" charset="0"/>
                          <a:ea typeface="PMingLiU" pitchFamily="18" charset="-120"/>
                        </a:rPr>
                        <a:t> </a:t>
                      </a: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1" u="none" strike="noStrike" cap="none" normalizeH="0" baseline="0" dirty="0">
                          <a:ln>
                            <a:noFill/>
                          </a:ln>
                          <a:solidFill>
                            <a:schemeClr val="tx1"/>
                          </a:solidFill>
                          <a:effectLst/>
                          <a:latin typeface="Times New Roman" pitchFamily="18" charset="0"/>
                          <a:ea typeface="PMingLiU" pitchFamily="18" charset="-120"/>
                        </a:rPr>
                        <a:t>      web browser and web servers</a:t>
                      </a: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endParaRPr kumimoji="0" lang="en-US" altLang="zh-TW" sz="2300" b="0" i="0" u="none" strike="noStrike" cap="none" normalizeH="0" baseline="0" dirty="0">
                        <a:ln>
                          <a:noFill/>
                        </a:ln>
                        <a:solidFill>
                          <a:schemeClr val="tx1"/>
                        </a:solidFill>
                        <a:effectLst/>
                        <a:latin typeface="Times New Roman" pitchFamily="18" charset="0"/>
                        <a:ea typeface="PMingLiU" pitchFamily="18" charset="-120"/>
                      </a:endParaRP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1" i="0" u="none" strike="noStrike" cap="none" normalizeH="0" baseline="0" dirty="0">
                          <a:ln>
                            <a:noFill/>
                          </a:ln>
                          <a:solidFill>
                            <a:schemeClr val="tx1"/>
                          </a:solidFill>
                          <a:effectLst/>
                          <a:latin typeface="Times New Roman" pitchFamily="18" charset="0"/>
                          <a:ea typeface="PMingLiU" pitchFamily="18" charset="-120"/>
                        </a:rPr>
                        <a:t>Data-driven: </a:t>
                      </a: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1" u="none" strike="noStrike" cap="none" normalizeH="0" baseline="0" dirty="0">
                          <a:ln>
                            <a:noFill/>
                          </a:ln>
                          <a:solidFill>
                            <a:schemeClr val="tx1"/>
                          </a:solidFill>
                          <a:effectLst/>
                          <a:latin typeface="Times New Roman" pitchFamily="18" charset="0"/>
                          <a:ea typeface="PMingLiU" pitchFamily="18" charset="-120"/>
                        </a:rPr>
                        <a:t>      P2P file-sharing applications</a:t>
                      </a: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endParaRPr kumimoji="0" lang="en-US" altLang="zh-TW" sz="2300" b="0" i="0" u="none" strike="noStrike" cap="none" normalizeH="0" baseline="0" dirty="0">
                        <a:ln>
                          <a:noFill/>
                        </a:ln>
                        <a:solidFill>
                          <a:schemeClr val="tx1"/>
                        </a:solidFill>
                        <a:effectLst/>
                        <a:latin typeface="Times New Roman" pitchFamily="18" charset="0"/>
                        <a:ea typeface="PMingLiU" pitchFamily="18" charset="-120"/>
                      </a:endParaRP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1" i="0" u="none" strike="noStrike" cap="none" normalizeH="0" baseline="0" dirty="0">
                          <a:ln>
                            <a:noFill/>
                          </a:ln>
                          <a:solidFill>
                            <a:schemeClr val="tx1"/>
                          </a:solidFill>
                          <a:effectLst/>
                          <a:latin typeface="Times New Roman" pitchFamily="18" charset="0"/>
                          <a:ea typeface="PMingLiU" pitchFamily="18" charset="-120"/>
                        </a:rPr>
                        <a:t>Physically-driven: </a:t>
                      </a:r>
                    </a:p>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1" u="none" strike="noStrike" cap="none" normalizeH="0" baseline="0" dirty="0">
                          <a:ln>
                            <a:noFill/>
                          </a:ln>
                          <a:solidFill>
                            <a:schemeClr val="tx1"/>
                          </a:solidFill>
                          <a:effectLst/>
                          <a:latin typeface="Times New Roman" pitchFamily="18" charset="0"/>
                          <a:ea typeface="PMingLiU" pitchFamily="18" charset="-120"/>
                        </a:rPr>
                        <a:t>      mobile and ubiquitous systems</a:t>
                      </a:r>
                      <a:endParaRPr kumimoji="0" lang="en-US" altLang="zh-TW" sz="2700" b="0" i="1" u="none" strike="noStrike" cap="none" normalizeH="0" baseline="0" dirty="0">
                        <a:ln>
                          <a:noFill/>
                        </a:ln>
                        <a:solidFill>
                          <a:schemeClr val="tx1"/>
                        </a:solidFill>
                        <a:effectLst/>
                        <a:latin typeface="Times New Roman" pitchFamily="18" charset="0"/>
                        <a:ea typeface="PMingLiU" pitchFamily="18" charset="-120"/>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Rectangle 1"/>
          <p:cNvSpPr/>
          <p:nvPr/>
        </p:nvSpPr>
        <p:spPr bwMode="auto">
          <a:xfrm>
            <a:off x="4953000" y="2438400"/>
            <a:ext cx="4343400" cy="3581400"/>
          </a:xfrm>
          <a:prstGeom prst="rect">
            <a:avLst/>
          </a:prstGeom>
          <a:solidFill>
            <a:schemeClr val="bg1"/>
          </a:solidFill>
          <a:ln w="127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1.3 New Services with Ubiquitous Computing</a:t>
            </a:r>
          </a:p>
        </p:txBody>
      </p:sp>
      <p:sp>
        <p:nvSpPr>
          <p:cNvPr id="70658" name="Rectangle 3"/>
          <p:cNvSpPr>
            <a:spLocks noGrp="1" noChangeArrowheads="1"/>
          </p:cNvSpPr>
          <p:nvPr>
            <p:ph idx="1"/>
          </p:nvPr>
        </p:nvSpPr>
        <p:spPr/>
        <p:txBody>
          <a:bodyPr/>
          <a:lstStyle/>
          <a:p>
            <a:r>
              <a:rPr lang="en-US" altLang="zh-TW" dirty="0">
                <a:ea typeface="PMingLiU" pitchFamily="18" charset="-120"/>
              </a:rPr>
              <a:t>Services are an important counterpart to technology </a:t>
            </a:r>
          </a:p>
          <a:p>
            <a:r>
              <a:rPr lang="en-US" altLang="zh-TW" dirty="0">
                <a:ea typeface="PMingLiU" pitchFamily="18" charset="-120"/>
              </a:rPr>
              <a:t>New services increase the value for the user</a:t>
            </a:r>
          </a:p>
          <a:p>
            <a:r>
              <a:rPr lang="en-US" altLang="zh-TW" dirty="0">
                <a:ea typeface="PMingLiU" pitchFamily="18" charset="-120"/>
              </a:rPr>
              <a:t>Examples:</a:t>
            </a:r>
          </a:p>
          <a:p>
            <a:pPr lvl="1"/>
            <a:r>
              <a:rPr lang="en-US" altLang="zh-TW" dirty="0">
                <a:ea typeface="PMingLiU" pitchFamily="18" charset="-120"/>
              </a:rPr>
              <a:t>Ubiquitous Systems</a:t>
            </a:r>
          </a:p>
          <a:p>
            <a:pPr lvl="1"/>
            <a:r>
              <a:rPr lang="en-US" altLang="zh-TW" dirty="0">
                <a:ea typeface="PMingLiU" pitchFamily="18" charset="-120"/>
              </a:rPr>
              <a:t>Ubiquitous Healthcare</a:t>
            </a:r>
          </a:p>
          <a:p>
            <a:pPr lvl="1"/>
            <a:r>
              <a:rPr lang="en-US" altLang="zh-TW" dirty="0">
                <a:ea typeface="PMingLiU" pitchFamily="18" charset="-120"/>
              </a:rPr>
              <a:t>Smart Homes</a:t>
            </a:r>
          </a:p>
          <a:p>
            <a:pPr lvl="1"/>
            <a:r>
              <a:rPr lang="en-US" altLang="zh-TW" dirty="0">
                <a:ea typeface="PMingLiU" pitchFamily="18" charset="-120"/>
              </a:rPr>
              <a:t>Ubiquitous City</a:t>
            </a:r>
          </a:p>
          <a:p>
            <a:endParaRPr lang="zh-TW" altLang="en-US" dirty="0">
              <a:ea typeface="PMingLiU" pitchFamily="18" charset="-120"/>
            </a:endParaRPr>
          </a:p>
        </p:txBody>
      </p:sp>
    </p:spTree>
  </p:cSld>
  <p:clrMapOvr>
    <a:masterClrMapping/>
  </p:clrMapOvr>
  <p:transition>
    <p:pull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1.3.1 Ubiquitous Systems</a:t>
            </a:r>
          </a:p>
        </p:txBody>
      </p:sp>
      <p:pic>
        <p:nvPicPr>
          <p:cNvPr id="21590" name="Picture 86" descr="X:\eclt5820\mobile_images\u1.png"/>
          <p:cNvPicPr>
            <a:picLocks noChangeAspect="1" noChangeArrowheads="1"/>
          </p:cNvPicPr>
          <p:nvPr/>
        </p:nvPicPr>
        <p:blipFill rotWithShape="1">
          <a:blip r:embed="rId3">
            <a:extLst>
              <a:ext uri="{28A0092B-C50C-407E-A947-70E740481C1C}">
                <a14:useLocalDpi xmlns:a14="http://schemas.microsoft.com/office/drawing/2010/main" val="0"/>
              </a:ext>
            </a:extLst>
          </a:blip>
          <a:srcRect t="13843" b="3106"/>
          <a:stretch/>
        </p:blipFill>
        <p:spPr bwMode="auto">
          <a:xfrm>
            <a:off x="762000" y="1496728"/>
            <a:ext cx="8307407" cy="47091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1.3.2 Ubiquitous Healthcare</a:t>
            </a:r>
          </a:p>
        </p:txBody>
      </p:sp>
      <p:pic>
        <p:nvPicPr>
          <p:cNvPr id="2050" name="Picture 2" descr="Figure 1. Conceptual Model of Ubiquitous Healthcare Environ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371600"/>
            <a:ext cx="7581900" cy="49749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p:txBody>
          <a:bodyPr/>
          <a:lstStyle/>
          <a:p>
            <a:r>
              <a:rPr lang="en-US" altLang="zh-TW" sz="3800" dirty="0">
                <a:ea typeface="PMingLiU" pitchFamily="18" charset="-120"/>
              </a:rPr>
              <a:t>1.3.3 Smart Homes</a:t>
            </a:r>
            <a:endParaRPr lang="zh-TW" altLang="en-US" sz="3800" dirty="0">
              <a:ea typeface="PMingLiU" pitchFamily="18" charset="-120"/>
            </a:endParaRPr>
          </a:p>
        </p:txBody>
      </p:sp>
      <p:pic>
        <p:nvPicPr>
          <p:cNvPr id="23554" name="Picture 2" descr="X:\eclt5820\mobile_images\giai-phap-nha-thong-minh1-800x6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219200"/>
            <a:ext cx="7200767" cy="5400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p:txBody>
          <a:bodyPr/>
          <a:lstStyle/>
          <a:p>
            <a:r>
              <a:rPr lang="en-US" altLang="zh-TW" sz="3800" dirty="0">
                <a:ea typeface="PMingLiU" pitchFamily="18" charset="-120"/>
              </a:rPr>
              <a:t>1.3.4 Ubiquitous City</a:t>
            </a:r>
            <a:endParaRPr lang="zh-TW" altLang="en-US" sz="3800" dirty="0">
              <a:ea typeface="PMingLiU" pitchFamily="18" charset="-120"/>
            </a:endParaRPr>
          </a:p>
        </p:txBody>
      </p:sp>
      <p:pic>
        <p:nvPicPr>
          <p:cNvPr id="24578" name="Picture 2" descr="X:\eclt5820\mobile_images\U_City_Ashlyn_Balangco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1" y="1371600"/>
            <a:ext cx="6477000" cy="508039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a:hlinkClick r:id="" action="ppaction://noaction" highlightClick="1"/>
            <a:extLst>
              <a:ext uri="{FF2B5EF4-FFF2-40B4-BE49-F238E27FC236}">
                <a16:creationId xmlns:a16="http://schemas.microsoft.com/office/drawing/2014/main" id="{33E2456D-3BE2-4A91-B986-B8E6C9D4F4DC}"/>
              </a:ext>
            </a:extLst>
          </p:cNvPr>
          <p:cNvSpPr>
            <a:spLocks noChangeArrowheads="1"/>
          </p:cNvSpPr>
          <p:nvPr/>
        </p:nvSpPr>
        <p:spPr bwMode="auto">
          <a:xfrm>
            <a:off x="9601200" y="6553200"/>
            <a:ext cx="228600" cy="228600"/>
          </a:xfrm>
          <a:prstGeom prst="actionButtonBlank">
            <a:avLst/>
          </a:prstGeom>
          <a:solidFill>
            <a:schemeClr val="bg1">
              <a:lumMod val="85000"/>
            </a:schemeClr>
          </a:solidFill>
          <a:ln w="9525">
            <a:noFill/>
            <a:miter lim="800000"/>
            <a:headEnd/>
            <a:tailEnd/>
          </a:ln>
        </p:spPr>
        <p:txBody>
          <a:bodyPr wrap="none" anchor="ctr"/>
          <a:lstStyle/>
          <a:p>
            <a:endParaRPr lang="en-US"/>
          </a:p>
        </p:txBody>
      </p:sp>
    </p:spTree>
    <p:extLst>
      <p:ext uri="{BB962C8B-B14F-4D97-AF65-F5344CB8AC3E}">
        <p14:creationId xmlns:p14="http://schemas.microsoft.com/office/powerpoint/2010/main" val="4246583046"/>
      </p:ext>
    </p:extLst>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2 Association</a:t>
            </a:r>
            <a:endParaRPr lang="en-GB" dirty="0"/>
          </a:p>
        </p:txBody>
      </p:sp>
      <p:sp>
        <p:nvSpPr>
          <p:cNvPr id="82946" name="Rectangle 3"/>
          <p:cNvSpPr>
            <a:spLocks noGrp="1" noChangeArrowheads="1"/>
          </p:cNvSpPr>
          <p:nvPr>
            <p:ph idx="1"/>
          </p:nvPr>
        </p:nvSpPr>
        <p:spPr>
          <a:xfrm>
            <a:off x="838200" y="1600200"/>
            <a:ext cx="8610600" cy="4800600"/>
          </a:xfrm>
        </p:spPr>
        <p:txBody>
          <a:bodyPr>
            <a:normAutofit fontScale="92500" lnSpcReduction="10000"/>
          </a:bodyPr>
          <a:lstStyle/>
          <a:p>
            <a:r>
              <a:rPr lang="en-US" altLang="zh-TW" sz="2800" dirty="0">
                <a:ea typeface="PMingLiU" pitchFamily="18" charset="-120"/>
              </a:rPr>
              <a:t>Volatile components need to interoperate</a:t>
            </a:r>
          </a:p>
          <a:p>
            <a:pPr lvl="1"/>
            <a:r>
              <a:rPr lang="en-US" altLang="zh-TW" sz="2500" dirty="0">
                <a:ea typeface="PMingLiU" pitchFamily="18" charset="-120"/>
              </a:rPr>
              <a:t>A device appearing in a smart space need to bootstrap itself in the network to enable communication</a:t>
            </a:r>
          </a:p>
          <a:p>
            <a:pPr lvl="1"/>
            <a:r>
              <a:rPr lang="en-US" altLang="zh-TW" sz="2500" dirty="0">
                <a:ea typeface="PMingLiU" pitchFamily="18" charset="-120"/>
              </a:rPr>
              <a:t>Preferably without user intervention</a:t>
            </a:r>
          </a:p>
          <a:p>
            <a:r>
              <a:rPr lang="en-US" altLang="zh-TW" sz="2800" dirty="0">
                <a:ea typeface="PMingLiU" pitchFamily="18" charset="-120"/>
              </a:rPr>
              <a:t>Network bootstrapping	</a:t>
            </a:r>
          </a:p>
          <a:p>
            <a:pPr lvl="1"/>
            <a:r>
              <a:rPr lang="en-US" altLang="zh-TW" sz="2500" dirty="0">
                <a:ea typeface="PMingLiU" pitchFamily="18" charset="-120"/>
              </a:rPr>
              <a:t>Communication takes place over a local network</a:t>
            </a:r>
          </a:p>
          <a:p>
            <a:pPr lvl="1"/>
            <a:r>
              <a:rPr lang="en-US" altLang="zh-TW" sz="2500" dirty="0">
                <a:ea typeface="PMingLiU" pitchFamily="18" charset="-120"/>
              </a:rPr>
              <a:t>The device must first acquire an address on the local network or register a name</a:t>
            </a:r>
          </a:p>
          <a:p>
            <a:r>
              <a:rPr lang="en-US" altLang="zh-TW" sz="2800" dirty="0">
                <a:ea typeface="PMingLiU" pitchFamily="18" charset="-120"/>
              </a:rPr>
              <a:t>Association</a:t>
            </a:r>
          </a:p>
          <a:p>
            <a:pPr lvl="1"/>
            <a:r>
              <a:rPr lang="en-US" altLang="zh-TW" sz="2500" dirty="0">
                <a:ea typeface="PMingLiU" pitchFamily="18" charset="-120"/>
              </a:rPr>
              <a:t>Components on the device either </a:t>
            </a:r>
            <a:r>
              <a:rPr lang="en-US" altLang="zh-TW" sz="2500" dirty="0">
                <a:solidFill>
                  <a:srgbClr val="0000FF"/>
                </a:solidFill>
                <a:ea typeface="PMingLiU" pitchFamily="18" charset="-120"/>
              </a:rPr>
              <a:t>associate to services</a:t>
            </a:r>
            <a:r>
              <a:rPr lang="en-US" altLang="zh-TW" sz="2500" dirty="0">
                <a:ea typeface="PMingLiU" pitchFamily="18" charset="-120"/>
              </a:rPr>
              <a:t> in the smart space or </a:t>
            </a:r>
            <a:r>
              <a:rPr lang="en-US" altLang="zh-TW" sz="2500" dirty="0">
                <a:solidFill>
                  <a:srgbClr val="0000FF"/>
                </a:solidFill>
                <a:ea typeface="PMingLiU" pitchFamily="18" charset="-120"/>
              </a:rPr>
              <a:t>provide services</a:t>
            </a:r>
            <a:r>
              <a:rPr lang="en-US" altLang="zh-TW" sz="2500" dirty="0">
                <a:ea typeface="PMingLiU" pitchFamily="18" charset="-120"/>
              </a:rPr>
              <a:t> to components elsewhere in the smart space, or both</a:t>
            </a:r>
            <a:endParaRPr lang="en-GB" sz="2400"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2946">
                                            <p:txEl>
                                              <p:pRg st="0" end="0"/>
                                            </p:txEl>
                                          </p:spTgt>
                                        </p:tgtEl>
                                        <p:attrNameLst>
                                          <p:attrName>style.visibility</p:attrName>
                                        </p:attrNameLst>
                                      </p:cBhvr>
                                      <p:to>
                                        <p:strVal val="visible"/>
                                      </p:to>
                                    </p:set>
                                    <p:animEffect transition="in" filter="fade">
                                      <p:cBhvr>
                                        <p:cTn id="7" dur="500"/>
                                        <p:tgtEl>
                                          <p:spTgt spid="8294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2946">
                                            <p:txEl>
                                              <p:pRg st="1" end="1"/>
                                            </p:txEl>
                                          </p:spTgt>
                                        </p:tgtEl>
                                        <p:attrNameLst>
                                          <p:attrName>style.visibility</p:attrName>
                                        </p:attrNameLst>
                                      </p:cBhvr>
                                      <p:to>
                                        <p:strVal val="visible"/>
                                      </p:to>
                                    </p:set>
                                    <p:animEffect transition="in" filter="fade">
                                      <p:cBhvr>
                                        <p:cTn id="10" dur="500"/>
                                        <p:tgtEl>
                                          <p:spTgt spid="8294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2946">
                                            <p:txEl>
                                              <p:pRg st="2" end="2"/>
                                            </p:txEl>
                                          </p:spTgt>
                                        </p:tgtEl>
                                        <p:attrNameLst>
                                          <p:attrName>style.visibility</p:attrName>
                                        </p:attrNameLst>
                                      </p:cBhvr>
                                      <p:to>
                                        <p:strVal val="visible"/>
                                      </p:to>
                                    </p:set>
                                    <p:animEffect transition="in" filter="fade">
                                      <p:cBhvr>
                                        <p:cTn id="13" dur="500"/>
                                        <p:tgtEl>
                                          <p:spTgt spid="8294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2946">
                                            <p:txEl>
                                              <p:pRg st="3" end="3"/>
                                            </p:txEl>
                                          </p:spTgt>
                                        </p:tgtEl>
                                        <p:attrNameLst>
                                          <p:attrName>style.visibility</p:attrName>
                                        </p:attrNameLst>
                                      </p:cBhvr>
                                      <p:to>
                                        <p:strVal val="visible"/>
                                      </p:to>
                                    </p:set>
                                    <p:animEffect transition="in" filter="fade">
                                      <p:cBhvr>
                                        <p:cTn id="18" dur="500"/>
                                        <p:tgtEl>
                                          <p:spTgt spid="8294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2946">
                                            <p:txEl>
                                              <p:pRg st="4" end="4"/>
                                            </p:txEl>
                                          </p:spTgt>
                                        </p:tgtEl>
                                        <p:attrNameLst>
                                          <p:attrName>style.visibility</p:attrName>
                                        </p:attrNameLst>
                                      </p:cBhvr>
                                      <p:to>
                                        <p:strVal val="visible"/>
                                      </p:to>
                                    </p:set>
                                    <p:animEffect transition="in" filter="fade">
                                      <p:cBhvr>
                                        <p:cTn id="21" dur="500"/>
                                        <p:tgtEl>
                                          <p:spTgt spid="8294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2946">
                                            <p:txEl>
                                              <p:pRg st="5" end="5"/>
                                            </p:txEl>
                                          </p:spTgt>
                                        </p:tgtEl>
                                        <p:attrNameLst>
                                          <p:attrName>style.visibility</p:attrName>
                                        </p:attrNameLst>
                                      </p:cBhvr>
                                      <p:to>
                                        <p:strVal val="visible"/>
                                      </p:to>
                                    </p:set>
                                    <p:animEffect transition="in" filter="fade">
                                      <p:cBhvr>
                                        <p:cTn id="24" dur="500"/>
                                        <p:tgtEl>
                                          <p:spTgt spid="8294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2946">
                                            <p:txEl>
                                              <p:pRg st="6" end="6"/>
                                            </p:txEl>
                                          </p:spTgt>
                                        </p:tgtEl>
                                        <p:attrNameLst>
                                          <p:attrName>style.visibility</p:attrName>
                                        </p:attrNameLst>
                                      </p:cBhvr>
                                      <p:to>
                                        <p:strVal val="visible"/>
                                      </p:to>
                                    </p:set>
                                    <p:animEffect transition="in" filter="fade">
                                      <p:cBhvr>
                                        <p:cTn id="29" dur="500"/>
                                        <p:tgtEl>
                                          <p:spTgt spid="82946">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2946">
                                            <p:txEl>
                                              <p:pRg st="7" end="7"/>
                                            </p:txEl>
                                          </p:spTgt>
                                        </p:tgtEl>
                                        <p:attrNameLst>
                                          <p:attrName>style.visibility</p:attrName>
                                        </p:attrNameLst>
                                      </p:cBhvr>
                                      <p:to>
                                        <p:strVal val="visible"/>
                                      </p:to>
                                    </p:set>
                                    <p:animEffect transition="in" filter="fade">
                                      <p:cBhvr>
                                        <p:cTn id="32" dur="500"/>
                                        <p:tgtEl>
                                          <p:spTgt spid="8294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r>
              <a:rPr lang="en-US" sz="3800"/>
              <a:t>2 Association</a:t>
            </a:r>
          </a:p>
        </p:txBody>
      </p:sp>
      <p:sp>
        <p:nvSpPr>
          <p:cNvPr id="84994" name="Content Placeholder 2"/>
          <p:cNvSpPr>
            <a:spLocks noGrp="1"/>
          </p:cNvSpPr>
          <p:nvPr>
            <p:ph idx="1"/>
          </p:nvPr>
        </p:nvSpPr>
        <p:spPr/>
        <p:txBody>
          <a:bodyPr/>
          <a:lstStyle/>
          <a:p>
            <a:r>
              <a:rPr lang="en-US" sz="2900" dirty="0"/>
              <a:t>Association problem</a:t>
            </a:r>
          </a:p>
          <a:p>
            <a:pPr lvl="1"/>
            <a:r>
              <a:rPr lang="en-US" sz="2500" dirty="0"/>
              <a:t>How to associate appropriately within a smart space?</a:t>
            </a:r>
          </a:p>
          <a:p>
            <a:r>
              <a:rPr lang="en-US" sz="2900" dirty="0"/>
              <a:t>Solutions should address two main aspects</a:t>
            </a:r>
          </a:p>
          <a:p>
            <a:pPr lvl="1"/>
            <a:r>
              <a:rPr lang="en-US" sz="2500" dirty="0">
                <a:solidFill>
                  <a:srgbClr val="0000FF"/>
                </a:solidFill>
              </a:rPr>
              <a:t>Scale</a:t>
            </a:r>
            <a:r>
              <a:rPr lang="en-US" sz="2500" dirty="0"/>
              <a:t>: efficiently choosing interoperating components</a:t>
            </a:r>
          </a:p>
          <a:p>
            <a:pPr lvl="1"/>
            <a:r>
              <a:rPr lang="en-US" sz="2500" dirty="0">
                <a:solidFill>
                  <a:srgbClr val="0000FF"/>
                </a:solidFill>
              </a:rPr>
              <a:t>Scope</a:t>
            </a:r>
            <a:r>
              <a:rPr lang="en-US" sz="2500" dirty="0"/>
              <a:t>: constrain the association within the smart space</a:t>
            </a:r>
          </a:p>
          <a:p>
            <a:r>
              <a:rPr lang="en-US" sz="2900" dirty="0">
                <a:solidFill>
                  <a:srgbClr val="0000FF"/>
                </a:solidFill>
              </a:rPr>
              <a:t>Boundary principle</a:t>
            </a:r>
          </a:p>
          <a:p>
            <a:pPr lvl="1"/>
            <a:r>
              <a:rPr lang="en-US" sz="2500" dirty="0"/>
              <a:t>Smart spaces need to have system boundaries that correspond accurately to meaningful spaces as they are normally defined territorially and administratively</a:t>
            </a:r>
          </a:p>
          <a:p>
            <a:endParaRPr lang="en-US" sz="2900"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4994">
                                            <p:txEl>
                                              <p:pRg st="0" end="0"/>
                                            </p:txEl>
                                          </p:spTgt>
                                        </p:tgtEl>
                                        <p:attrNameLst>
                                          <p:attrName>style.visibility</p:attrName>
                                        </p:attrNameLst>
                                      </p:cBhvr>
                                      <p:to>
                                        <p:strVal val="visible"/>
                                      </p:to>
                                    </p:set>
                                    <p:animEffect transition="in" filter="fade">
                                      <p:cBhvr>
                                        <p:cTn id="7" dur="500"/>
                                        <p:tgtEl>
                                          <p:spTgt spid="8499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4994">
                                            <p:txEl>
                                              <p:pRg st="1" end="1"/>
                                            </p:txEl>
                                          </p:spTgt>
                                        </p:tgtEl>
                                        <p:attrNameLst>
                                          <p:attrName>style.visibility</p:attrName>
                                        </p:attrNameLst>
                                      </p:cBhvr>
                                      <p:to>
                                        <p:strVal val="visible"/>
                                      </p:to>
                                    </p:set>
                                    <p:animEffect transition="in" filter="fade">
                                      <p:cBhvr>
                                        <p:cTn id="10" dur="500"/>
                                        <p:tgtEl>
                                          <p:spTgt spid="8499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4994">
                                            <p:txEl>
                                              <p:pRg st="2" end="2"/>
                                            </p:txEl>
                                          </p:spTgt>
                                        </p:tgtEl>
                                        <p:attrNameLst>
                                          <p:attrName>style.visibility</p:attrName>
                                        </p:attrNameLst>
                                      </p:cBhvr>
                                      <p:to>
                                        <p:strVal val="visible"/>
                                      </p:to>
                                    </p:set>
                                    <p:animEffect transition="in" filter="fade">
                                      <p:cBhvr>
                                        <p:cTn id="15" dur="500"/>
                                        <p:tgtEl>
                                          <p:spTgt spid="84994">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4994">
                                            <p:txEl>
                                              <p:pRg st="3" end="3"/>
                                            </p:txEl>
                                          </p:spTgt>
                                        </p:tgtEl>
                                        <p:attrNameLst>
                                          <p:attrName>style.visibility</p:attrName>
                                        </p:attrNameLst>
                                      </p:cBhvr>
                                      <p:to>
                                        <p:strVal val="visible"/>
                                      </p:to>
                                    </p:set>
                                    <p:animEffect transition="in" filter="fade">
                                      <p:cBhvr>
                                        <p:cTn id="18" dur="500"/>
                                        <p:tgtEl>
                                          <p:spTgt spid="84994">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4994">
                                            <p:txEl>
                                              <p:pRg st="4" end="4"/>
                                            </p:txEl>
                                          </p:spTgt>
                                        </p:tgtEl>
                                        <p:attrNameLst>
                                          <p:attrName>style.visibility</p:attrName>
                                        </p:attrNameLst>
                                      </p:cBhvr>
                                      <p:to>
                                        <p:strVal val="visible"/>
                                      </p:to>
                                    </p:set>
                                    <p:animEffect transition="in" filter="fade">
                                      <p:cBhvr>
                                        <p:cTn id="21" dur="500"/>
                                        <p:tgtEl>
                                          <p:spTgt spid="8499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4994">
                                            <p:txEl>
                                              <p:pRg st="5" end="5"/>
                                            </p:txEl>
                                          </p:spTgt>
                                        </p:tgtEl>
                                        <p:attrNameLst>
                                          <p:attrName>style.visibility</p:attrName>
                                        </p:attrNameLst>
                                      </p:cBhvr>
                                      <p:to>
                                        <p:strVal val="visible"/>
                                      </p:to>
                                    </p:set>
                                    <p:animEffect transition="in" filter="fade">
                                      <p:cBhvr>
                                        <p:cTn id="26" dur="500"/>
                                        <p:tgtEl>
                                          <p:spTgt spid="84994">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4994">
                                            <p:txEl>
                                              <p:pRg st="6" end="6"/>
                                            </p:txEl>
                                          </p:spTgt>
                                        </p:tgtEl>
                                        <p:attrNameLst>
                                          <p:attrName>style.visibility</p:attrName>
                                        </p:attrNameLst>
                                      </p:cBhvr>
                                      <p:to>
                                        <p:strVal val="visible"/>
                                      </p:to>
                                    </p:set>
                                    <p:animEffect transition="in" filter="fade">
                                      <p:cBhvr>
                                        <p:cTn id="29" dur="500"/>
                                        <p:tgtEl>
                                          <p:spTgt spid="8499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altLang="zh-TW" dirty="0">
                <a:ea typeface="新細明體" pitchFamily="18" charset="-120"/>
              </a:rPr>
              <a:t>Background</a:t>
            </a:r>
            <a:endParaRPr lang="en-US" dirty="0"/>
          </a:p>
        </p:txBody>
      </p:sp>
      <p:sp>
        <p:nvSpPr>
          <p:cNvPr id="3" name="Content Placeholder 2"/>
          <p:cNvSpPr>
            <a:spLocks noGrp="1"/>
          </p:cNvSpPr>
          <p:nvPr>
            <p:ph idx="1"/>
          </p:nvPr>
        </p:nvSpPr>
        <p:spPr>
          <a:xfrm>
            <a:off x="566738" y="1524000"/>
            <a:ext cx="9110662" cy="4800600"/>
          </a:xfrm>
        </p:spPr>
        <p:txBody>
          <a:bodyPr>
            <a:normAutofit lnSpcReduction="10000"/>
          </a:bodyPr>
          <a:lstStyle/>
          <a:p>
            <a:pPr>
              <a:defRPr/>
            </a:pPr>
            <a:r>
              <a:rPr lang="en-US" dirty="0"/>
              <a:t>Mobile computing	</a:t>
            </a:r>
          </a:p>
          <a:p>
            <a:pPr lvl="1">
              <a:defRPr/>
            </a:pPr>
            <a:r>
              <a:rPr lang="en-US" dirty="0"/>
              <a:t>People traveling with their computers while retaining connected to other machines or the Internet</a:t>
            </a:r>
          </a:p>
          <a:p>
            <a:pPr lvl="1">
              <a:defRPr/>
            </a:pPr>
            <a:r>
              <a:rPr lang="en-US" dirty="0"/>
              <a:t>Exploit the </a:t>
            </a:r>
            <a:r>
              <a:rPr lang="en-US" b="1" dirty="0">
                <a:solidFill>
                  <a:srgbClr val="FF0000"/>
                </a:solidFill>
              </a:rPr>
              <a:t>connectedness</a:t>
            </a:r>
            <a:r>
              <a:rPr lang="en-US" dirty="0"/>
              <a:t> of devices that </a:t>
            </a:r>
            <a:r>
              <a:rPr lang="en-US" b="1" dirty="0">
                <a:solidFill>
                  <a:srgbClr val="FF0000"/>
                </a:solidFill>
              </a:rPr>
              <a:t>move</a:t>
            </a:r>
            <a:r>
              <a:rPr lang="en-US" dirty="0"/>
              <a:t> around in the everyday physical world</a:t>
            </a:r>
          </a:p>
          <a:p>
            <a:pPr>
              <a:defRPr/>
            </a:pPr>
            <a:r>
              <a:rPr lang="en-US" dirty="0"/>
              <a:t>Ubiquitous Computing</a:t>
            </a:r>
          </a:p>
          <a:p>
            <a:pPr lvl="1">
              <a:defRPr/>
            </a:pPr>
            <a:r>
              <a:rPr lang="en-US" dirty="0"/>
              <a:t>Also known as “Pervasive Computing”</a:t>
            </a:r>
          </a:p>
          <a:p>
            <a:pPr lvl="1">
              <a:defRPr/>
            </a:pPr>
            <a:r>
              <a:rPr lang="en-US" dirty="0"/>
              <a:t>Means “</a:t>
            </a:r>
            <a:r>
              <a:rPr lang="en-US" b="1" dirty="0">
                <a:solidFill>
                  <a:srgbClr val="FF0000"/>
                </a:solidFill>
              </a:rPr>
              <a:t>to be found everywhere</a:t>
            </a:r>
            <a:r>
              <a:rPr lang="en-US" dirty="0"/>
              <a:t>”</a:t>
            </a:r>
          </a:p>
          <a:p>
            <a:pPr lvl="1">
              <a:defRPr/>
            </a:pPr>
            <a:r>
              <a:rPr lang="en-US" dirty="0"/>
              <a:t>Exploiting the increasing </a:t>
            </a:r>
            <a:r>
              <a:rPr lang="en-US" b="1" dirty="0">
                <a:solidFill>
                  <a:srgbClr val="FF0000"/>
                </a:solidFill>
              </a:rPr>
              <a:t>integration</a:t>
            </a:r>
            <a:r>
              <a:rPr lang="en-US" dirty="0"/>
              <a:t> of computing devices with our everyday </a:t>
            </a:r>
            <a:r>
              <a:rPr lang="en-US" b="1" dirty="0">
                <a:solidFill>
                  <a:srgbClr val="FF0000"/>
                </a:solidFill>
              </a:rPr>
              <a:t>physical world</a:t>
            </a:r>
          </a:p>
          <a:p>
            <a:pPr>
              <a:defRPr/>
            </a:pPr>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altLang="zh-TW" sz="3800">
                <a:ea typeface="PMingLiU" pitchFamily="18" charset="-120"/>
              </a:rPr>
              <a:t>2.1 Discovery Services</a:t>
            </a:r>
            <a:endParaRPr lang="en-US" sz="3800"/>
          </a:p>
        </p:txBody>
      </p:sp>
      <p:sp>
        <p:nvSpPr>
          <p:cNvPr id="3" name="Content Placeholder 2"/>
          <p:cNvSpPr>
            <a:spLocks noGrp="1"/>
          </p:cNvSpPr>
          <p:nvPr>
            <p:ph idx="1"/>
          </p:nvPr>
        </p:nvSpPr>
        <p:spPr/>
        <p:txBody>
          <a:bodyPr>
            <a:normAutofit fontScale="92500"/>
          </a:bodyPr>
          <a:lstStyle/>
          <a:p>
            <a:pPr>
              <a:defRPr/>
            </a:pPr>
            <a:r>
              <a:rPr lang="en-US" dirty="0"/>
              <a:t>One attempt at solving the association problem</a:t>
            </a:r>
          </a:p>
          <a:p>
            <a:pPr>
              <a:defRPr/>
            </a:pPr>
            <a:r>
              <a:rPr lang="en-US" dirty="0"/>
              <a:t>A discovery service is a directory service in which services in a smart space are </a:t>
            </a:r>
            <a:r>
              <a:rPr lang="en-US" b="1" dirty="0">
                <a:solidFill>
                  <a:srgbClr val="FF0000"/>
                </a:solidFill>
              </a:rPr>
              <a:t>registered</a:t>
            </a:r>
            <a:r>
              <a:rPr lang="en-US" dirty="0"/>
              <a:t> and </a:t>
            </a:r>
            <a:r>
              <a:rPr lang="en-US" b="1" dirty="0">
                <a:solidFill>
                  <a:srgbClr val="FF0000"/>
                </a:solidFill>
              </a:rPr>
              <a:t>looked up</a:t>
            </a:r>
            <a:r>
              <a:rPr lang="en-US" dirty="0"/>
              <a:t> by their attributes</a:t>
            </a:r>
          </a:p>
          <a:p>
            <a:pPr>
              <a:defRPr/>
            </a:pPr>
            <a:r>
              <a:rPr lang="en-US" dirty="0"/>
              <a:t>Takes account of volatile system properties</a:t>
            </a:r>
          </a:p>
          <a:p>
            <a:pPr lvl="1">
              <a:defRPr/>
            </a:pPr>
            <a:r>
              <a:rPr lang="en-US" dirty="0"/>
              <a:t>The directory data is dynamically determined as a function of the client’s context</a:t>
            </a:r>
          </a:p>
          <a:p>
            <a:pPr lvl="1">
              <a:defRPr/>
            </a:pPr>
            <a:r>
              <a:rPr lang="en-US" dirty="0"/>
              <a:t>No infrastructure to host a directory server</a:t>
            </a:r>
          </a:p>
          <a:p>
            <a:pPr lvl="1">
              <a:defRPr/>
            </a:pPr>
            <a:r>
              <a:rPr lang="en-US" dirty="0"/>
              <a:t>Services in the directory may spontaneously disappear</a:t>
            </a:r>
          </a:p>
          <a:p>
            <a:pPr lvl="1">
              <a:defRPr/>
            </a:pPr>
            <a:r>
              <a:rPr lang="en-US" dirty="0"/>
              <a:t>Need to be sensitive to the energy and bandwidth</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9296400" cy="609600"/>
          </a:xfrm>
        </p:spPr>
        <p:txBody>
          <a:bodyPr>
            <a:normAutofit fontScale="90000"/>
          </a:bodyPr>
          <a:lstStyle/>
          <a:p>
            <a:pPr>
              <a:defRPr/>
            </a:pPr>
            <a:r>
              <a:rPr lang="en-US" dirty="0"/>
              <a:t>2.1 Major Components in </a:t>
            </a:r>
            <a:br>
              <a:rPr lang="en-US" dirty="0"/>
            </a:br>
            <a:r>
              <a:rPr lang="en-US" dirty="0"/>
              <a:t>Service Discovery Protocols</a:t>
            </a:r>
          </a:p>
        </p:txBody>
      </p:sp>
      <p:sp>
        <p:nvSpPr>
          <p:cNvPr id="89090" name="Content Placeholder 2"/>
          <p:cNvSpPr>
            <a:spLocks noGrp="1"/>
          </p:cNvSpPr>
          <p:nvPr>
            <p:ph idx="1"/>
          </p:nvPr>
        </p:nvSpPr>
        <p:spPr>
          <a:xfrm>
            <a:off x="566738" y="3200400"/>
            <a:ext cx="8610600" cy="3124200"/>
          </a:xfrm>
        </p:spPr>
        <p:txBody>
          <a:bodyPr/>
          <a:lstStyle/>
          <a:p>
            <a:pPr>
              <a:lnSpc>
                <a:spcPct val="90000"/>
              </a:lnSpc>
            </a:pPr>
            <a:r>
              <a:rPr lang="en-US" sz="2900" dirty="0"/>
              <a:t>A client searches a service by specifying a service </a:t>
            </a:r>
            <a:r>
              <a:rPr lang="en-US" sz="2900" dirty="0">
                <a:solidFill>
                  <a:srgbClr val="0000FF"/>
                </a:solidFill>
              </a:rPr>
              <a:t>name</a:t>
            </a:r>
            <a:r>
              <a:rPr lang="en-US" sz="2900" dirty="0"/>
              <a:t> and </a:t>
            </a:r>
            <a:r>
              <a:rPr lang="en-US" sz="2900" dirty="0">
                <a:solidFill>
                  <a:srgbClr val="0000FF"/>
                </a:solidFill>
              </a:rPr>
              <a:t>attributes</a:t>
            </a:r>
          </a:p>
          <a:p>
            <a:pPr>
              <a:lnSpc>
                <a:spcPct val="90000"/>
              </a:lnSpc>
            </a:pPr>
            <a:r>
              <a:rPr lang="en-US" sz="2900" dirty="0"/>
              <a:t>Many </a:t>
            </a:r>
            <a:r>
              <a:rPr lang="en-US" sz="2900" dirty="0">
                <a:solidFill>
                  <a:srgbClr val="FF3300"/>
                </a:solidFill>
              </a:rPr>
              <a:t>discovery protocols</a:t>
            </a:r>
            <a:r>
              <a:rPr lang="en-US" sz="2900" dirty="0"/>
              <a:t> use a template-based approach to naming</a:t>
            </a:r>
          </a:p>
          <a:p>
            <a:pPr>
              <a:lnSpc>
                <a:spcPct val="90000"/>
              </a:lnSpc>
            </a:pPr>
            <a:r>
              <a:rPr lang="en-US" sz="2900" dirty="0"/>
              <a:t>Several protocols offer a predefined set of common attributes and frequently used service names</a:t>
            </a:r>
          </a:p>
        </p:txBody>
      </p:sp>
      <p:grpSp>
        <p:nvGrpSpPr>
          <p:cNvPr id="89091" name="Group 3"/>
          <p:cNvGrpSpPr>
            <a:grpSpLocks/>
          </p:cNvGrpSpPr>
          <p:nvPr/>
        </p:nvGrpSpPr>
        <p:grpSpPr bwMode="auto">
          <a:xfrm>
            <a:off x="381000" y="1524000"/>
            <a:ext cx="4705350" cy="1466850"/>
            <a:chOff x="381000" y="1524000"/>
            <a:chExt cx="4704668" cy="1466910"/>
          </a:xfrm>
        </p:grpSpPr>
        <p:sp>
          <p:nvSpPr>
            <p:cNvPr id="5" name="AutoShape 84"/>
            <p:cNvSpPr>
              <a:spLocks noChangeArrowheads="1"/>
            </p:cNvSpPr>
            <p:nvPr/>
          </p:nvSpPr>
          <p:spPr bwMode="auto">
            <a:xfrm>
              <a:off x="761945" y="1577977"/>
              <a:ext cx="4323723" cy="365140"/>
            </a:xfrm>
            <a:prstGeom prst="roundRect">
              <a:avLst>
                <a:gd name="adj" fmla="val 7616"/>
              </a:avLst>
            </a:prstGeom>
            <a:gradFill flip="none" rotWithShape="1">
              <a:gsLst>
                <a:gs pos="0">
                  <a:srgbClr val="33CCFF"/>
                </a:gs>
                <a:gs pos="100000">
                  <a:srgbClr val="185E76"/>
                </a:gs>
              </a:gsLst>
              <a:path path="rect">
                <a:fillToRect l="100000" b="100000"/>
              </a:path>
              <a:tileRect t="-100000" r="-100000"/>
            </a:gradFill>
            <a:ln>
              <a:noFill/>
            </a:ln>
          </p:spPr>
          <p:txBody>
            <a:bodyPr wrap="none" anchor="ctr"/>
            <a:lstStyle/>
            <a:p>
              <a:pPr eaLnBrk="0" latinLnBrk="1" hangingPunct="0">
                <a:defRPr/>
              </a:pPr>
              <a:r>
                <a:rPr kumimoji="1" lang="en-US" altLang="zh-CN" sz="2000" b="1" dirty="0">
                  <a:solidFill>
                    <a:schemeClr val="bg1"/>
                  </a:solidFill>
                  <a:latin typeface="+mn-lt"/>
                  <a:ea typeface="微软雅黑" pitchFamily="34" charset="-122"/>
                  <a:cs typeface="Times New Roman" pitchFamily="18" charset="0"/>
                </a:rPr>
                <a:t>Service and attribute naming</a:t>
              </a:r>
              <a:endParaRPr kumimoji="1" lang="zh-CN" altLang="en-AU" sz="2000" b="1" dirty="0">
                <a:solidFill>
                  <a:schemeClr val="bg1"/>
                </a:solidFill>
                <a:latin typeface="+mn-lt"/>
                <a:ea typeface="微软雅黑" pitchFamily="34" charset="-122"/>
                <a:cs typeface="Times New Roman" pitchFamily="18" charset="0"/>
              </a:endParaRPr>
            </a:p>
          </p:txBody>
        </p:sp>
        <p:sp>
          <p:nvSpPr>
            <p:cNvPr id="6" name="Oval 1292"/>
            <p:cNvSpPr>
              <a:spLocks noChangeArrowheads="1"/>
            </p:cNvSpPr>
            <p:nvPr/>
          </p:nvSpPr>
          <p:spPr bwMode="auto">
            <a:xfrm>
              <a:off x="381000" y="1524000"/>
              <a:ext cx="419039" cy="419117"/>
            </a:xfrm>
            <a:prstGeom prst="ellipse">
              <a:avLst/>
            </a:prstGeom>
            <a:gradFill rotWithShape="1">
              <a:gsLst>
                <a:gs pos="0">
                  <a:srgbClr val="D28C00">
                    <a:gamma/>
                    <a:shade val="46275"/>
                    <a:invGamma/>
                  </a:srgbClr>
                </a:gs>
                <a:gs pos="100000">
                  <a:srgbClr val="D28C00"/>
                </a:gs>
              </a:gsLst>
              <a:lin ang="2700000" scaled="1"/>
            </a:gradFill>
            <a:ln w="9525">
              <a:noFill/>
              <a:round/>
              <a:headEnd/>
              <a:tailEnd/>
            </a:ln>
            <a:effectLst>
              <a:outerShdw dist="45791" dir="3378596" algn="ctr" rotWithShape="0">
                <a:srgbClr val="000000">
                  <a:alpha val="50000"/>
                </a:srgbClr>
              </a:outerShdw>
            </a:effectLst>
          </p:spPr>
          <p:txBody>
            <a:bodyPr wrap="none" anchor="ctr"/>
            <a:lstStyle/>
            <a:p>
              <a:pPr algn="ctr" eaLnBrk="0" latinLnBrk="1" hangingPunct="0">
                <a:defRPr/>
              </a:pPr>
              <a:r>
                <a:rPr kumimoji="1" lang="en-US" altLang="zh-CN" sz="2000" b="1">
                  <a:solidFill>
                    <a:schemeClr val="bg1"/>
                  </a:solidFill>
                  <a:latin typeface="Impact" pitchFamily="34" charset="0"/>
                  <a:ea typeface="Gulim" pitchFamily="34" charset="-127"/>
                </a:rPr>
                <a:t>1</a:t>
              </a:r>
              <a:endParaRPr kumimoji="1" lang="en-US" altLang="ko-KR" sz="2000" b="1">
                <a:solidFill>
                  <a:schemeClr val="bg1"/>
                </a:solidFill>
                <a:latin typeface="Impact" pitchFamily="34" charset="0"/>
                <a:ea typeface="Gulim" pitchFamily="34" charset="-127"/>
              </a:endParaRPr>
            </a:p>
          </p:txBody>
        </p:sp>
        <p:sp>
          <p:nvSpPr>
            <p:cNvPr id="89094" name="TextBox 6"/>
            <p:cNvSpPr txBox="1">
              <a:spLocks noChangeArrowheads="1"/>
            </p:cNvSpPr>
            <p:nvPr/>
          </p:nvSpPr>
          <p:spPr bwMode="auto">
            <a:xfrm>
              <a:off x="1295400" y="2133600"/>
              <a:ext cx="2009333" cy="400110"/>
            </a:xfrm>
            <a:prstGeom prst="rect">
              <a:avLst/>
            </a:prstGeom>
            <a:noFill/>
            <a:ln w="9525">
              <a:noFill/>
              <a:miter lim="800000"/>
              <a:headEnd/>
              <a:tailEnd/>
            </a:ln>
          </p:spPr>
          <p:txBody>
            <a:bodyPr wrap="none">
              <a:spAutoFit/>
            </a:bodyPr>
            <a:lstStyle/>
            <a:p>
              <a:pPr eaLnBrk="0" hangingPunct="0"/>
              <a:r>
                <a:rPr lang="en-US" sz="2000"/>
                <a:t>Template-based</a:t>
              </a:r>
            </a:p>
          </p:txBody>
        </p:sp>
        <p:sp>
          <p:nvSpPr>
            <p:cNvPr id="89095" name="TextBox 7"/>
            <p:cNvSpPr txBox="1">
              <a:spLocks noChangeArrowheads="1"/>
            </p:cNvSpPr>
            <p:nvPr/>
          </p:nvSpPr>
          <p:spPr bwMode="auto">
            <a:xfrm>
              <a:off x="1295400" y="2590800"/>
              <a:ext cx="3790268" cy="400110"/>
            </a:xfrm>
            <a:prstGeom prst="rect">
              <a:avLst/>
            </a:prstGeom>
            <a:noFill/>
            <a:ln w="9525">
              <a:noFill/>
              <a:miter lim="800000"/>
              <a:headEnd/>
              <a:tailEnd/>
            </a:ln>
          </p:spPr>
          <p:txBody>
            <a:bodyPr wrap="none">
              <a:spAutoFit/>
            </a:bodyPr>
            <a:lstStyle/>
            <a:p>
              <a:pPr eaLnBrk="0" hangingPunct="0"/>
              <a:r>
                <a:rPr lang="en-US" sz="2000"/>
                <a:t>Template-based and predefined</a:t>
              </a:r>
            </a:p>
          </p:txBody>
        </p:sp>
        <p:cxnSp>
          <p:nvCxnSpPr>
            <p:cNvPr id="9" name="Straight Connector 8"/>
            <p:cNvCxnSpPr/>
            <p:nvPr/>
          </p:nvCxnSpPr>
          <p:spPr bwMode="auto">
            <a:xfrm>
              <a:off x="1066701" y="1943117"/>
              <a:ext cx="0" cy="84776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0" name="Straight Connector 9"/>
            <p:cNvCxnSpPr>
              <a:endCxn id="89094" idx="1"/>
            </p:cNvCxnSpPr>
            <p:nvPr/>
          </p:nvCxnSpPr>
          <p:spPr bwMode="auto">
            <a:xfrm>
              <a:off x="1066701" y="2333658"/>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bwMode="auto">
            <a:xfrm>
              <a:off x="1066701" y="2819453"/>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9090">
                                            <p:txEl>
                                              <p:pRg st="0" end="0"/>
                                            </p:txEl>
                                          </p:spTgt>
                                        </p:tgtEl>
                                        <p:attrNameLst>
                                          <p:attrName>style.visibility</p:attrName>
                                        </p:attrNameLst>
                                      </p:cBhvr>
                                      <p:to>
                                        <p:strVal val="visible"/>
                                      </p:to>
                                    </p:set>
                                    <p:animEffect transition="in" filter="fade">
                                      <p:cBhvr>
                                        <p:cTn id="7" dur="500"/>
                                        <p:tgtEl>
                                          <p:spTgt spid="890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9090">
                                            <p:txEl>
                                              <p:pRg st="1" end="1"/>
                                            </p:txEl>
                                          </p:spTgt>
                                        </p:tgtEl>
                                        <p:attrNameLst>
                                          <p:attrName>style.visibility</p:attrName>
                                        </p:attrNameLst>
                                      </p:cBhvr>
                                      <p:to>
                                        <p:strVal val="visible"/>
                                      </p:to>
                                    </p:set>
                                    <p:animEffect transition="in" filter="fade">
                                      <p:cBhvr>
                                        <p:cTn id="12" dur="500"/>
                                        <p:tgtEl>
                                          <p:spTgt spid="890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9090">
                                            <p:txEl>
                                              <p:pRg st="2" end="2"/>
                                            </p:txEl>
                                          </p:spTgt>
                                        </p:tgtEl>
                                        <p:attrNameLst>
                                          <p:attrName>style.visibility</p:attrName>
                                        </p:attrNameLst>
                                      </p:cBhvr>
                                      <p:to>
                                        <p:strVal val="visible"/>
                                      </p:to>
                                    </p:set>
                                    <p:animEffect transition="in" filter="fade">
                                      <p:cBhvr>
                                        <p:cTn id="17" dur="500"/>
                                        <p:tgtEl>
                                          <p:spTgt spid="8909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9296400" cy="609600"/>
          </a:xfrm>
        </p:spPr>
        <p:txBody>
          <a:bodyPr>
            <a:normAutofit fontScale="90000"/>
          </a:bodyPr>
          <a:lstStyle/>
          <a:p>
            <a:pPr>
              <a:defRPr/>
            </a:pPr>
            <a:r>
              <a:rPr lang="en-US" dirty="0"/>
              <a:t>2.1 Major Components in </a:t>
            </a:r>
            <a:br>
              <a:rPr lang="en-US" dirty="0"/>
            </a:br>
            <a:r>
              <a:rPr lang="en-US" dirty="0"/>
              <a:t>Service Discovery Protocols</a:t>
            </a:r>
          </a:p>
        </p:txBody>
      </p:sp>
      <p:sp>
        <p:nvSpPr>
          <p:cNvPr id="91138" name="Content Placeholder 2"/>
          <p:cNvSpPr>
            <a:spLocks noGrp="1"/>
          </p:cNvSpPr>
          <p:nvPr>
            <p:ph idx="1"/>
          </p:nvPr>
        </p:nvSpPr>
        <p:spPr>
          <a:xfrm>
            <a:off x="566738" y="3429000"/>
            <a:ext cx="9186862" cy="3124200"/>
          </a:xfrm>
        </p:spPr>
        <p:txBody>
          <a:bodyPr/>
          <a:lstStyle/>
          <a:p>
            <a:pPr>
              <a:lnSpc>
                <a:spcPct val="80000"/>
              </a:lnSpc>
            </a:pPr>
            <a:r>
              <a:rPr lang="en-US" sz="2600" dirty="0">
                <a:solidFill>
                  <a:srgbClr val="0000FF"/>
                </a:solidFill>
              </a:rPr>
              <a:t>Unicast</a:t>
            </a:r>
            <a:r>
              <a:rPr lang="en-US" sz="2600" dirty="0"/>
              <a:t> is the most efficient initial communication method</a:t>
            </a:r>
          </a:p>
          <a:p>
            <a:pPr lvl="1">
              <a:lnSpc>
                <a:spcPct val="80000"/>
              </a:lnSpc>
            </a:pPr>
            <a:r>
              <a:rPr lang="en-US" sz="2400" dirty="0"/>
              <a:t>Requiring to configure network addresses with prior knowledge</a:t>
            </a:r>
          </a:p>
          <a:p>
            <a:pPr>
              <a:lnSpc>
                <a:spcPct val="80000"/>
              </a:lnSpc>
            </a:pPr>
            <a:r>
              <a:rPr lang="en-US" sz="2700" dirty="0"/>
              <a:t>User Datagram Protocol </a:t>
            </a:r>
            <a:r>
              <a:rPr lang="en-US" sz="2700" dirty="0">
                <a:solidFill>
                  <a:srgbClr val="0000FF"/>
                </a:solidFill>
              </a:rPr>
              <a:t>multicast</a:t>
            </a:r>
          </a:p>
          <a:p>
            <a:pPr lvl="1">
              <a:lnSpc>
                <a:spcPct val="80000"/>
              </a:lnSpc>
            </a:pPr>
            <a:r>
              <a:rPr lang="en-US" sz="2400" dirty="0"/>
              <a:t>Only need to set a few multicast addresses initially</a:t>
            </a:r>
            <a:endParaRPr lang="en-US" sz="7500" dirty="0"/>
          </a:p>
          <a:p>
            <a:pPr>
              <a:lnSpc>
                <a:spcPct val="80000"/>
              </a:lnSpc>
            </a:pPr>
            <a:r>
              <a:rPr lang="en-US" sz="2700" dirty="0">
                <a:solidFill>
                  <a:srgbClr val="0000FF"/>
                </a:solidFill>
              </a:rPr>
              <a:t>Broadcast</a:t>
            </a:r>
          </a:p>
          <a:p>
            <a:pPr lvl="1">
              <a:lnSpc>
                <a:spcPct val="80000"/>
              </a:lnSpc>
            </a:pPr>
            <a:r>
              <a:rPr lang="en-US" sz="2400" dirty="0"/>
              <a:t>Usually limited within a single hop of wired or wireless networks</a:t>
            </a:r>
            <a:endParaRPr lang="en-US" sz="2300" dirty="0"/>
          </a:p>
        </p:txBody>
      </p:sp>
      <p:grpSp>
        <p:nvGrpSpPr>
          <p:cNvPr id="91139" name="Group 11"/>
          <p:cNvGrpSpPr>
            <a:grpSpLocks/>
          </p:cNvGrpSpPr>
          <p:nvPr/>
        </p:nvGrpSpPr>
        <p:grpSpPr bwMode="auto">
          <a:xfrm>
            <a:off x="282575" y="1371600"/>
            <a:ext cx="4703763" cy="1924050"/>
            <a:chOff x="381000" y="3352800"/>
            <a:chExt cx="4704668" cy="1924110"/>
          </a:xfrm>
        </p:grpSpPr>
        <p:sp>
          <p:nvSpPr>
            <p:cNvPr id="13" name="AutoShape 84"/>
            <p:cNvSpPr>
              <a:spLocks noChangeArrowheads="1"/>
            </p:cNvSpPr>
            <p:nvPr/>
          </p:nvSpPr>
          <p:spPr bwMode="auto">
            <a:xfrm>
              <a:off x="762073" y="3406777"/>
              <a:ext cx="4323595" cy="365136"/>
            </a:xfrm>
            <a:prstGeom prst="roundRect">
              <a:avLst>
                <a:gd name="adj" fmla="val 7616"/>
              </a:avLst>
            </a:prstGeom>
            <a:gradFill flip="none" rotWithShape="1">
              <a:gsLst>
                <a:gs pos="0">
                  <a:srgbClr val="33CCFF"/>
                </a:gs>
                <a:gs pos="100000">
                  <a:srgbClr val="185E76"/>
                </a:gs>
              </a:gsLst>
              <a:path path="rect">
                <a:fillToRect l="100000" b="100000"/>
              </a:path>
              <a:tileRect t="-100000" r="-100000"/>
            </a:gradFill>
            <a:ln>
              <a:noFill/>
            </a:ln>
          </p:spPr>
          <p:txBody>
            <a:bodyPr wrap="none" anchor="ctr"/>
            <a:lstStyle/>
            <a:p>
              <a:pPr eaLnBrk="0" latinLnBrk="1" hangingPunct="0">
                <a:defRPr/>
              </a:pPr>
              <a:r>
                <a:rPr kumimoji="1" lang="en-US" altLang="zh-CN" sz="2000" b="1" dirty="0">
                  <a:solidFill>
                    <a:schemeClr val="bg1"/>
                  </a:solidFill>
                  <a:latin typeface="+mn-lt"/>
                  <a:ea typeface="微软雅黑" pitchFamily="34" charset="-122"/>
                  <a:cs typeface="Times New Roman" pitchFamily="18" charset="0"/>
                </a:rPr>
                <a:t>Initial communication method</a:t>
              </a:r>
              <a:endParaRPr kumimoji="1" lang="zh-CN" altLang="en-AU" sz="2000" b="1" dirty="0">
                <a:solidFill>
                  <a:schemeClr val="bg1"/>
                </a:solidFill>
                <a:latin typeface="+mn-lt"/>
                <a:ea typeface="微软雅黑" pitchFamily="34" charset="-122"/>
                <a:cs typeface="Times New Roman" pitchFamily="18" charset="0"/>
              </a:endParaRPr>
            </a:p>
          </p:txBody>
        </p:sp>
        <p:sp>
          <p:nvSpPr>
            <p:cNvPr id="14" name="Oval 1292"/>
            <p:cNvSpPr>
              <a:spLocks noChangeArrowheads="1"/>
            </p:cNvSpPr>
            <p:nvPr/>
          </p:nvSpPr>
          <p:spPr bwMode="auto">
            <a:xfrm>
              <a:off x="381000" y="3352800"/>
              <a:ext cx="419181" cy="419113"/>
            </a:xfrm>
            <a:prstGeom prst="ellipse">
              <a:avLst/>
            </a:prstGeom>
            <a:gradFill rotWithShape="1">
              <a:gsLst>
                <a:gs pos="0">
                  <a:srgbClr val="D28C00">
                    <a:gamma/>
                    <a:shade val="46275"/>
                    <a:invGamma/>
                  </a:srgbClr>
                </a:gs>
                <a:gs pos="100000">
                  <a:srgbClr val="D28C00"/>
                </a:gs>
              </a:gsLst>
              <a:lin ang="2700000" scaled="1"/>
            </a:gradFill>
            <a:ln w="9525">
              <a:noFill/>
              <a:round/>
              <a:headEnd/>
              <a:tailEnd/>
            </a:ln>
            <a:effectLst>
              <a:outerShdw dist="45791" dir="3378596" algn="ctr" rotWithShape="0">
                <a:srgbClr val="000000">
                  <a:alpha val="50000"/>
                </a:srgbClr>
              </a:outerShdw>
            </a:effectLst>
          </p:spPr>
          <p:txBody>
            <a:bodyPr wrap="none" anchor="ctr"/>
            <a:lstStyle/>
            <a:p>
              <a:pPr algn="ctr" eaLnBrk="0" latinLnBrk="1" hangingPunct="0">
                <a:defRPr/>
              </a:pPr>
              <a:r>
                <a:rPr kumimoji="1" lang="en-US" altLang="ko-KR" sz="2000" b="1">
                  <a:solidFill>
                    <a:schemeClr val="bg1"/>
                  </a:solidFill>
                  <a:latin typeface="Impact" pitchFamily="34" charset="0"/>
                  <a:ea typeface="Gulim" pitchFamily="34" charset="-127"/>
                </a:rPr>
                <a:t>2</a:t>
              </a:r>
            </a:p>
          </p:txBody>
        </p:sp>
        <p:sp>
          <p:nvSpPr>
            <p:cNvPr id="91142" name="TextBox 14"/>
            <p:cNvSpPr txBox="1">
              <a:spLocks noChangeArrowheads="1"/>
            </p:cNvSpPr>
            <p:nvPr/>
          </p:nvSpPr>
          <p:spPr bwMode="auto">
            <a:xfrm>
              <a:off x="1295400" y="3962400"/>
              <a:ext cx="1040670" cy="400110"/>
            </a:xfrm>
            <a:prstGeom prst="rect">
              <a:avLst/>
            </a:prstGeom>
            <a:noFill/>
            <a:ln w="9525">
              <a:noFill/>
              <a:miter lim="800000"/>
              <a:headEnd/>
              <a:tailEnd/>
            </a:ln>
          </p:spPr>
          <p:txBody>
            <a:bodyPr wrap="none">
              <a:spAutoFit/>
            </a:bodyPr>
            <a:lstStyle/>
            <a:p>
              <a:pPr eaLnBrk="0" hangingPunct="0"/>
              <a:r>
                <a:rPr lang="en-US" sz="2000"/>
                <a:t>Unicast</a:t>
              </a:r>
            </a:p>
          </p:txBody>
        </p:sp>
        <p:sp>
          <p:nvSpPr>
            <p:cNvPr id="91143" name="TextBox 15"/>
            <p:cNvSpPr txBox="1">
              <a:spLocks noChangeArrowheads="1"/>
            </p:cNvSpPr>
            <p:nvPr/>
          </p:nvSpPr>
          <p:spPr bwMode="auto">
            <a:xfrm>
              <a:off x="1295400" y="4419600"/>
              <a:ext cx="1196161" cy="400110"/>
            </a:xfrm>
            <a:prstGeom prst="rect">
              <a:avLst/>
            </a:prstGeom>
            <a:noFill/>
            <a:ln w="9525">
              <a:noFill/>
              <a:miter lim="800000"/>
              <a:headEnd/>
              <a:tailEnd/>
            </a:ln>
          </p:spPr>
          <p:txBody>
            <a:bodyPr wrap="none">
              <a:spAutoFit/>
            </a:bodyPr>
            <a:lstStyle/>
            <a:p>
              <a:pPr eaLnBrk="0" hangingPunct="0"/>
              <a:r>
                <a:rPr lang="en-US" sz="2000"/>
                <a:t>Multicast</a:t>
              </a:r>
            </a:p>
          </p:txBody>
        </p:sp>
        <p:cxnSp>
          <p:nvCxnSpPr>
            <p:cNvPr id="17" name="Straight Connector 16"/>
            <p:cNvCxnSpPr/>
            <p:nvPr/>
          </p:nvCxnSpPr>
          <p:spPr bwMode="auto">
            <a:xfrm>
              <a:off x="1066932" y="3771913"/>
              <a:ext cx="0" cy="1304966"/>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8" name="Straight Connector 17"/>
            <p:cNvCxnSpPr>
              <a:endCxn id="91142" idx="1"/>
            </p:cNvCxnSpPr>
            <p:nvPr/>
          </p:nvCxnSpPr>
          <p:spPr bwMode="auto">
            <a:xfrm>
              <a:off x="1066932" y="4162450"/>
              <a:ext cx="228644"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9" name="Straight Connector 18"/>
            <p:cNvCxnSpPr/>
            <p:nvPr/>
          </p:nvCxnSpPr>
          <p:spPr bwMode="auto">
            <a:xfrm>
              <a:off x="1066932" y="4648240"/>
              <a:ext cx="228644"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sp>
          <p:nvSpPr>
            <p:cNvPr id="91147" name="TextBox 19"/>
            <p:cNvSpPr txBox="1">
              <a:spLocks noChangeArrowheads="1"/>
            </p:cNvSpPr>
            <p:nvPr/>
          </p:nvSpPr>
          <p:spPr bwMode="auto">
            <a:xfrm>
              <a:off x="1295400" y="4876800"/>
              <a:ext cx="1338828" cy="400110"/>
            </a:xfrm>
            <a:prstGeom prst="rect">
              <a:avLst/>
            </a:prstGeom>
            <a:noFill/>
            <a:ln w="9525">
              <a:noFill/>
              <a:miter lim="800000"/>
              <a:headEnd/>
              <a:tailEnd/>
            </a:ln>
          </p:spPr>
          <p:txBody>
            <a:bodyPr wrap="none">
              <a:spAutoFit/>
            </a:bodyPr>
            <a:lstStyle/>
            <a:p>
              <a:pPr eaLnBrk="0" hangingPunct="0"/>
              <a:r>
                <a:rPr lang="en-US" sz="2000"/>
                <a:t>Broadcast</a:t>
              </a:r>
            </a:p>
          </p:txBody>
        </p:sp>
        <p:cxnSp>
          <p:nvCxnSpPr>
            <p:cNvPr id="21" name="Straight Connector 20"/>
            <p:cNvCxnSpPr/>
            <p:nvPr/>
          </p:nvCxnSpPr>
          <p:spPr bwMode="auto">
            <a:xfrm>
              <a:off x="1066932" y="5076879"/>
              <a:ext cx="228644"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1138">
                                            <p:txEl>
                                              <p:pRg st="0" end="0"/>
                                            </p:txEl>
                                          </p:spTgt>
                                        </p:tgtEl>
                                        <p:attrNameLst>
                                          <p:attrName>style.visibility</p:attrName>
                                        </p:attrNameLst>
                                      </p:cBhvr>
                                      <p:to>
                                        <p:strVal val="visible"/>
                                      </p:to>
                                    </p:set>
                                    <p:animEffect transition="in" filter="fade">
                                      <p:cBhvr>
                                        <p:cTn id="7" dur="500"/>
                                        <p:tgtEl>
                                          <p:spTgt spid="9113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1138">
                                            <p:txEl>
                                              <p:pRg st="1" end="1"/>
                                            </p:txEl>
                                          </p:spTgt>
                                        </p:tgtEl>
                                        <p:attrNameLst>
                                          <p:attrName>style.visibility</p:attrName>
                                        </p:attrNameLst>
                                      </p:cBhvr>
                                      <p:to>
                                        <p:strVal val="visible"/>
                                      </p:to>
                                    </p:set>
                                    <p:animEffect transition="in" filter="fade">
                                      <p:cBhvr>
                                        <p:cTn id="10" dur="500"/>
                                        <p:tgtEl>
                                          <p:spTgt spid="9113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1138">
                                            <p:txEl>
                                              <p:pRg st="2" end="2"/>
                                            </p:txEl>
                                          </p:spTgt>
                                        </p:tgtEl>
                                        <p:attrNameLst>
                                          <p:attrName>style.visibility</p:attrName>
                                        </p:attrNameLst>
                                      </p:cBhvr>
                                      <p:to>
                                        <p:strVal val="visible"/>
                                      </p:to>
                                    </p:set>
                                    <p:animEffect transition="in" filter="fade">
                                      <p:cBhvr>
                                        <p:cTn id="15" dur="500"/>
                                        <p:tgtEl>
                                          <p:spTgt spid="91138">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1138">
                                            <p:txEl>
                                              <p:pRg st="3" end="3"/>
                                            </p:txEl>
                                          </p:spTgt>
                                        </p:tgtEl>
                                        <p:attrNameLst>
                                          <p:attrName>style.visibility</p:attrName>
                                        </p:attrNameLst>
                                      </p:cBhvr>
                                      <p:to>
                                        <p:strVal val="visible"/>
                                      </p:to>
                                    </p:set>
                                    <p:animEffect transition="in" filter="fade">
                                      <p:cBhvr>
                                        <p:cTn id="18" dur="500"/>
                                        <p:tgtEl>
                                          <p:spTgt spid="91138">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1138">
                                            <p:txEl>
                                              <p:pRg st="4" end="4"/>
                                            </p:txEl>
                                          </p:spTgt>
                                        </p:tgtEl>
                                        <p:attrNameLst>
                                          <p:attrName>style.visibility</p:attrName>
                                        </p:attrNameLst>
                                      </p:cBhvr>
                                      <p:to>
                                        <p:strVal val="visible"/>
                                      </p:to>
                                    </p:set>
                                    <p:animEffect transition="in" filter="fade">
                                      <p:cBhvr>
                                        <p:cTn id="23" dur="500"/>
                                        <p:tgtEl>
                                          <p:spTgt spid="91138">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1138">
                                            <p:txEl>
                                              <p:pRg st="5" end="5"/>
                                            </p:txEl>
                                          </p:spTgt>
                                        </p:tgtEl>
                                        <p:attrNameLst>
                                          <p:attrName>style.visibility</p:attrName>
                                        </p:attrNameLst>
                                      </p:cBhvr>
                                      <p:to>
                                        <p:strVal val="visible"/>
                                      </p:to>
                                    </p:set>
                                    <p:animEffect transition="in" filter="fade">
                                      <p:cBhvr>
                                        <p:cTn id="26" dur="500"/>
                                        <p:tgtEl>
                                          <p:spTgt spid="9113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9296400" cy="609600"/>
          </a:xfrm>
        </p:spPr>
        <p:txBody>
          <a:bodyPr>
            <a:normAutofit fontScale="90000"/>
          </a:bodyPr>
          <a:lstStyle/>
          <a:p>
            <a:pPr>
              <a:defRPr/>
            </a:pPr>
            <a:r>
              <a:rPr lang="en-US" dirty="0"/>
              <a:t>2.1 Major Components in </a:t>
            </a:r>
            <a:br>
              <a:rPr lang="en-US" dirty="0"/>
            </a:br>
            <a:r>
              <a:rPr lang="en-US" dirty="0"/>
              <a:t>Service Discovery Protocols</a:t>
            </a:r>
          </a:p>
        </p:txBody>
      </p:sp>
      <p:sp>
        <p:nvSpPr>
          <p:cNvPr id="93186" name="Content Placeholder 2"/>
          <p:cNvSpPr>
            <a:spLocks noGrp="1"/>
          </p:cNvSpPr>
          <p:nvPr>
            <p:ph idx="1"/>
          </p:nvPr>
        </p:nvSpPr>
        <p:spPr>
          <a:xfrm>
            <a:off x="566737" y="3200400"/>
            <a:ext cx="8882043" cy="3200400"/>
          </a:xfrm>
        </p:spPr>
        <p:txBody>
          <a:bodyPr/>
          <a:lstStyle/>
          <a:p>
            <a:r>
              <a:rPr lang="en-US" sz="2400" dirty="0"/>
              <a:t>Clients, services, and directories have two basic options for exchanging discovery and registration information</a:t>
            </a:r>
          </a:p>
          <a:p>
            <a:r>
              <a:rPr lang="en-US" sz="2400" dirty="0">
                <a:solidFill>
                  <a:srgbClr val="0000FF"/>
                </a:solidFill>
              </a:rPr>
              <a:t>Query</a:t>
            </a:r>
            <a:r>
              <a:rPr lang="en-US" sz="2400" dirty="0"/>
              <a:t>-based</a:t>
            </a:r>
          </a:p>
          <a:p>
            <a:pPr lvl="1"/>
            <a:r>
              <a:rPr lang="en-US" sz="2100" dirty="0"/>
              <a:t>A party receives an immediate response to a query and doesn’t need to process unrelated announcements </a:t>
            </a:r>
          </a:p>
          <a:p>
            <a:r>
              <a:rPr lang="en-US" sz="2400" dirty="0">
                <a:solidFill>
                  <a:srgbClr val="0000FF"/>
                </a:solidFill>
              </a:rPr>
              <a:t>Announcement</a:t>
            </a:r>
            <a:r>
              <a:rPr lang="en-US" sz="2400" dirty="0"/>
              <a:t>-based</a:t>
            </a:r>
          </a:p>
          <a:p>
            <a:pPr lvl="1"/>
            <a:r>
              <a:rPr lang="en-US" sz="2100" dirty="0"/>
              <a:t>Interested parties listen on a channel. When a service announces its availability and information, all parties hear the information.</a:t>
            </a:r>
          </a:p>
          <a:p>
            <a:endParaRPr lang="en-US" sz="2400" dirty="0"/>
          </a:p>
        </p:txBody>
      </p:sp>
      <p:grpSp>
        <p:nvGrpSpPr>
          <p:cNvPr id="93187" name="Group 19"/>
          <p:cNvGrpSpPr>
            <a:grpSpLocks/>
          </p:cNvGrpSpPr>
          <p:nvPr/>
        </p:nvGrpSpPr>
        <p:grpSpPr bwMode="auto">
          <a:xfrm>
            <a:off x="381000" y="1524000"/>
            <a:ext cx="4705350" cy="1466850"/>
            <a:chOff x="381000" y="1524000"/>
            <a:chExt cx="4704668" cy="1466910"/>
          </a:xfrm>
        </p:grpSpPr>
        <p:sp>
          <p:nvSpPr>
            <p:cNvPr id="21" name="AutoShape 84"/>
            <p:cNvSpPr>
              <a:spLocks noChangeArrowheads="1"/>
            </p:cNvSpPr>
            <p:nvPr/>
          </p:nvSpPr>
          <p:spPr bwMode="auto">
            <a:xfrm>
              <a:off x="761945" y="1577977"/>
              <a:ext cx="4323723" cy="365140"/>
            </a:xfrm>
            <a:prstGeom prst="roundRect">
              <a:avLst>
                <a:gd name="adj" fmla="val 7616"/>
              </a:avLst>
            </a:prstGeom>
            <a:gradFill flip="none" rotWithShape="1">
              <a:gsLst>
                <a:gs pos="0">
                  <a:srgbClr val="33CCFF"/>
                </a:gs>
                <a:gs pos="100000">
                  <a:srgbClr val="185E76"/>
                </a:gs>
              </a:gsLst>
              <a:path path="rect">
                <a:fillToRect l="100000" b="100000"/>
              </a:path>
              <a:tileRect t="-100000" r="-100000"/>
            </a:gradFill>
            <a:ln>
              <a:noFill/>
            </a:ln>
          </p:spPr>
          <p:txBody>
            <a:bodyPr wrap="none" anchor="ctr"/>
            <a:lstStyle/>
            <a:p>
              <a:pPr eaLnBrk="0" latinLnBrk="1" hangingPunct="0">
                <a:defRPr/>
              </a:pPr>
              <a:r>
                <a:rPr kumimoji="1" lang="en-US" altLang="zh-CN" sz="2000" b="1" dirty="0">
                  <a:solidFill>
                    <a:schemeClr val="bg1"/>
                  </a:solidFill>
                  <a:latin typeface="+mn-lt"/>
                  <a:ea typeface="微软雅黑" pitchFamily="34" charset="-122"/>
                  <a:cs typeface="Times New Roman" pitchFamily="18" charset="0"/>
                </a:rPr>
                <a:t>Discovery and registration</a:t>
              </a:r>
              <a:endParaRPr kumimoji="1" lang="zh-CN" altLang="en-AU" sz="2000" b="1" dirty="0">
                <a:solidFill>
                  <a:schemeClr val="bg1"/>
                </a:solidFill>
                <a:latin typeface="+mn-lt"/>
                <a:ea typeface="微软雅黑" pitchFamily="34" charset="-122"/>
                <a:cs typeface="Times New Roman" pitchFamily="18" charset="0"/>
              </a:endParaRPr>
            </a:p>
          </p:txBody>
        </p:sp>
        <p:sp>
          <p:nvSpPr>
            <p:cNvPr id="22" name="Oval 1292"/>
            <p:cNvSpPr>
              <a:spLocks noChangeArrowheads="1"/>
            </p:cNvSpPr>
            <p:nvPr/>
          </p:nvSpPr>
          <p:spPr bwMode="auto">
            <a:xfrm>
              <a:off x="381000" y="1524000"/>
              <a:ext cx="419039" cy="419117"/>
            </a:xfrm>
            <a:prstGeom prst="ellipse">
              <a:avLst/>
            </a:prstGeom>
            <a:gradFill rotWithShape="1">
              <a:gsLst>
                <a:gs pos="0">
                  <a:srgbClr val="D28C00">
                    <a:gamma/>
                    <a:shade val="46275"/>
                    <a:invGamma/>
                  </a:srgbClr>
                </a:gs>
                <a:gs pos="100000">
                  <a:srgbClr val="D28C00"/>
                </a:gs>
              </a:gsLst>
              <a:lin ang="2700000" scaled="1"/>
            </a:gradFill>
            <a:ln w="9525">
              <a:noFill/>
              <a:round/>
              <a:headEnd/>
              <a:tailEnd/>
            </a:ln>
            <a:effectLst>
              <a:outerShdw dist="45791" dir="3378596" algn="ctr" rotWithShape="0">
                <a:srgbClr val="000000">
                  <a:alpha val="50000"/>
                </a:srgbClr>
              </a:outerShdw>
            </a:effectLst>
          </p:spPr>
          <p:txBody>
            <a:bodyPr wrap="none" anchor="ctr"/>
            <a:lstStyle/>
            <a:p>
              <a:pPr algn="ctr" eaLnBrk="0" latinLnBrk="1" hangingPunct="0">
                <a:defRPr/>
              </a:pPr>
              <a:r>
                <a:rPr kumimoji="1" lang="en-US" altLang="ko-KR" sz="2000" b="1">
                  <a:solidFill>
                    <a:schemeClr val="bg1"/>
                  </a:solidFill>
                  <a:latin typeface="Impact" pitchFamily="34" charset="0"/>
                  <a:ea typeface="Gulim" pitchFamily="34" charset="-127"/>
                </a:rPr>
                <a:t>3</a:t>
              </a:r>
            </a:p>
          </p:txBody>
        </p:sp>
        <p:sp>
          <p:nvSpPr>
            <p:cNvPr id="93190" name="TextBox 22"/>
            <p:cNvSpPr txBox="1">
              <a:spLocks noChangeArrowheads="1"/>
            </p:cNvSpPr>
            <p:nvPr/>
          </p:nvSpPr>
          <p:spPr bwMode="auto">
            <a:xfrm>
              <a:off x="1295400" y="2133600"/>
              <a:ext cx="1665841" cy="400110"/>
            </a:xfrm>
            <a:prstGeom prst="rect">
              <a:avLst/>
            </a:prstGeom>
            <a:noFill/>
            <a:ln w="9525">
              <a:noFill/>
              <a:miter lim="800000"/>
              <a:headEnd/>
              <a:tailEnd/>
            </a:ln>
          </p:spPr>
          <p:txBody>
            <a:bodyPr wrap="none">
              <a:spAutoFit/>
            </a:bodyPr>
            <a:lstStyle/>
            <a:p>
              <a:pPr eaLnBrk="0" hangingPunct="0"/>
              <a:r>
                <a:rPr lang="en-US" sz="2000"/>
                <a:t>Query-based</a:t>
              </a:r>
            </a:p>
          </p:txBody>
        </p:sp>
        <p:sp>
          <p:nvSpPr>
            <p:cNvPr id="93191" name="TextBox 23"/>
            <p:cNvSpPr txBox="1">
              <a:spLocks noChangeArrowheads="1"/>
            </p:cNvSpPr>
            <p:nvPr/>
          </p:nvSpPr>
          <p:spPr bwMode="auto">
            <a:xfrm>
              <a:off x="1295400" y="2590800"/>
              <a:ext cx="2693366" cy="400110"/>
            </a:xfrm>
            <a:prstGeom prst="rect">
              <a:avLst/>
            </a:prstGeom>
            <a:noFill/>
            <a:ln w="9525">
              <a:noFill/>
              <a:miter lim="800000"/>
              <a:headEnd/>
              <a:tailEnd/>
            </a:ln>
          </p:spPr>
          <p:txBody>
            <a:bodyPr wrap="none">
              <a:spAutoFit/>
            </a:bodyPr>
            <a:lstStyle/>
            <a:p>
              <a:pPr eaLnBrk="0" hangingPunct="0"/>
              <a:r>
                <a:rPr lang="en-US" sz="2000"/>
                <a:t>Announcement-based</a:t>
              </a:r>
            </a:p>
          </p:txBody>
        </p:sp>
        <p:cxnSp>
          <p:nvCxnSpPr>
            <p:cNvPr id="25" name="Straight Connector 24"/>
            <p:cNvCxnSpPr/>
            <p:nvPr/>
          </p:nvCxnSpPr>
          <p:spPr bwMode="auto">
            <a:xfrm>
              <a:off x="1066701" y="1943117"/>
              <a:ext cx="0" cy="84776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26" name="Straight Connector 25"/>
            <p:cNvCxnSpPr>
              <a:endCxn id="93190" idx="1"/>
            </p:cNvCxnSpPr>
            <p:nvPr/>
          </p:nvCxnSpPr>
          <p:spPr bwMode="auto">
            <a:xfrm>
              <a:off x="1066701" y="2333658"/>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27" name="Straight Connector 26"/>
            <p:cNvCxnSpPr/>
            <p:nvPr/>
          </p:nvCxnSpPr>
          <p:spPr bwMode="auto">
            <a:xfrm>
              <a:off x="1066701" y="2819453"/>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3186">
                                            <p:txEl>
                                              <p:pRg st="0" end="0"/>
                                            </p:txEl>
                                          </p:spTgt>
                                        </p:tgtEl>
                                        <p:attrNameLst>
                                          <p:attrName>style.visibility</p:attrName>
                                        </p:attrNameLst>
                                      </p:cBhvr>
                                      <p:to>
                                        <p:strVal val="visible"/>
                                      </p:to>
                                    </p:set>
                                    <p:animEffect transition="in" filter="fade">
                                      <p:cBhvr>
                                        <p:cTn id="7" dur="500"/>
                                        <p:tgtEl>
                                          <p:spTgt spid="931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3186">
                                            <p:txEl>
                                              <p:pRg st="1" end="1"/>
                                            </p:txEl>
                                          </p:spTgt>
                                        </p:tgtEl>
                                        <p:attrNameLst>
                                          <p:attrName>style.visibility</p:attrName>
                                        </p:attrNameLst>
                                      </p:cBhvr>
                                      <p:to>
                                        <p:strVal val="visible"/>
                                      </p:to>
                                    </p:set>
                                    <p:animEffect transition="in" filter="fade">
                                      <p:cBhvr>
                                        <p:cTn id="12" dur="500"/>
                                        <p:tgtEl>
                                          <p:spTgt spid="9318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3186">
                                            <p:txEl>
                                              <p:pRg st="2" end="2"/>
                                            </p:txEl>
                                          </p:spTgt>
                                        </p:tgtEl>
                                        <p:attrNameLst>
                                          <p:attrName>style.visibility</p:attrName>
                                        </p:attrNameLst>
                                      </p:cBhvr>
                                      <p:to>
                                        <p:strVal val="visible"/>
                                      </p:to>
                                    </p:set>
                                    <p:animEffect transition="in" filter="fade">
                                      <p:cBhvr>
                                        <p:cTn id="15" dur="500"/>
                                        <p:tgtEl>
                                          <p:spTgt spid="9318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3186">
                                            <p:txEl>
                                              <p:pRg st="3" end="3"/>
                                            </p:txEl>
                                          </p:spTgt>
                                        </p:tgtEl>
                                        <p:attrNameLst>
                                          <p:attrName>style.visibility</p:attrName>
                                        </p:attrNameLst>
                                      </p:cBhvr>
                                      <p:to>
                                        <p:strVal val="visible"/>
                                      </p:to>
                                    </p:set>
                                    <p:animEffect transition="in" filter="fade">
                                      <p:cBhvr>
                                        <p:cTn id="20" dur="500"/>
                                        <p:tgtEl>
                                          <p:spTgt spid="93186">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3186">
                                            <p:txEl>
                                              <p:pRg st="4" end="4"/>
                                            </p:txEl>
                                          </p:spTgt>
                                        </p:tgtEl>
                                        <p:attrNameLst>
                                          <p:attrName>style.visibility</p:attrName>
                                        </p:attrNameLst>
                                      </p:cBhvr>
                                      <p:to>
                                        <p:strVal val="visible"/>
                                      </p:to>
                                    </p:set>
                                    <p:animEffect transition="in" filter="fade">
                                      <p:cBhvr>
                                        <p:cTn id="23" dur="500"/>
                                        <p:tgtEl>
                                          <p:spTgt spid="9318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9296400" cy="609600"/>
          </a:xfrm>
        </p:spPr>
        <p:txBody>
          <a:bodyPr>
            <a:normAutofit fontScale="90000"/>
          </a:bodyPr>
          <a:lstStyle/>
          <a:p>
            <a:pPr>
              <a:defRPr/>
            </a:pPr>
            <a:r>
              <a:rPr lang="en-US" dirty="0"/>
              <a:t>2.1 Major Components in </a:t>
            </a:r>
            <a:br>
              <a:rPr lang="en-US" dirty="0"/>
            </a:br>
            <a:r>
              <a:rPr lang="en-US" dirty="0"/>
              <a:t>Service Discovery Protocols</a:t>
            </a:r>
          </a:p>
        </p:txBody>
      </p:sp>
      <p:sp>
        <p:nvSpPr>
          <p:cNvPr id="95234" name="Content Placeholder 2"/>
          <p:cNvSpPr>
            <a:spLocks noGrp="1"/>
          </p:cNvSpPr>
          <p:nvPr>
            <p:ph idx="1"/>
          </p:nvPr>
        </p:nvSpPr>
        <p:spPr>
          <a:xfrm>
            <a:off x="566738" y="3200400"/>
            <a:ext cx="8610600" cy="3124200"/>
          </a:xfrm>
        </p:spPr>
        <p:txBody>
          <a:bodyPr/>
          <a:lstStyle/>
          <a:p>
            <a:pPr>
              <a:lnSpc>
                <a:spcPct val="80000"/>
              </a:lnSpc>
            </a:pPr>
            <a:r>
              <a:rPr lang="en-US" sz="2900" dirty="0"/>
              <a:t>The </a:t>
            </a:r>
            <a:r>
              <a:rPr lang="en-US" sz="2900" dirty="0">
                <a:solidFill>
                  <a:srgbClr val="0000FF"/>
                </a:solidFill>
              </a:rPr>
              <a:t>directory-based</a:t>
            </a:r>
            <a:r>
              <a:rPr lang="en-US" sz="2900" dirty="0"/>
              <a:t> model has a dedicated component: a directory </a:t>
            </a:r>
          </a:p>
          <a:p>
            <a:pPr lvl="1">
              <a:lnSpc>
                <a:spcPct val="80000"/>
              </a:lnSpc>
            </a:pPr>
            <a:r>
              <a:rPr lang="en-US" sz="2500" dirty="0"/>
              <a:t>Flat directory structure</a:t>
            </a:r>
          </a:p>
          <a:p>
            <a:pPr lvl="1">
              <a:lnSpc>
                <a:spcPct val="80000"/>
              </a:lnSpc>
            </a:pPr>
            <a:r>
              <a:rPr lang="en-US" sz="2500" dirty="0"/>
              <a:t>Tree-like hierarchical directory structure</a:t>
            </a:r>
          </a:p>
          <a:p>
            <a:pPr>
              <a:lnSpc>
                <a:spcPct val="80000"/>
              </a:lnSpc>
            </a:pPr>
            <a:r>
              <a:rPr lang="en-US" sz="2900" dirty="0"/>
              <a:t>The </a:t>
            </a:r>
            <a:r>
              <a:rPr lang="en-US" sz="2900" dirty="0" err="1">
                <a:solidFill>
                  <a:srgbClr val="0000FF"/>
                </a:solidFill>
              </a:rPr>
              <a:t>nondirectory</a:t>
            </a:r>
            <a:r>
              <a:rPr lang="en-US" sz="2900" dirty="0">
                <a:solidFill>
                  <a:srgbClr val="0000FF"/>
                </a:solidFill>
              </a:rPr>
              <a:t>-based</a:t>
            </a:r>
            <a:r>
              <a:rPr lang="en-US" sz="2900" dirty="0"/>
              <a:t> model has no dedicated component. </a:t>
            </a:r>
          </a:p>
          <a:p>
            <a:pPr lvl="1">
              <a:lnSpc>
                <a:spcPct val="80000"/>
              </a:lnSpc>
            </a:pPr>
            <a:r>
              <a:rPr lang="en-US" sz="2500" dirty="0"/>
              <a:t>When a query arrives, every service processes it</a:t>
            </a:r>
          </a:p>
          <a:p>
            <a:pPr lvl="1">
              <a:lnSpc>
                <a:spcPct val="80000"/>
              </a:lnSpc>
            </a:pPr>
            <a:r>
              <a:rPr lang="en-US" sz="2500" dirty="0"/>
              <a:t>If the service matches the query, it replies</a:t>
            </a:r>
          </a:p>
          <a:p>
            <a:pPr>
              <a:lnSpc>
                <a:spcPct val="80000"/>
              </a:lnSpc>
            </a:pPr>
            <a:endParaRPr lang="en-US" sz="2900" dirty="0"/>
          </a:p>
        </p:txBody>
      </p:sp>
      <p:grpSp>
        <p:nvGrpSpPr>
          <p:cNvPr id="95235" name="Group 11"/>
          <p:cNvGrpSpPr>
            <a:grpSpLocks/>
          </p:cNvGrpSpPr>
          <p:nvPr/>
        </p:nvGrpSpPr>
        <p:grpSpPr bwMode="auto">
          <a:xfrm>
            <a:off x="381000" y="1524000"/>
            <a:ext cx="4705350" cy="1466850"/>
            <a:chOff x="381000" y="1524000"/>
            <a:chExt cx="4704668" cy="1466910"/>
          </a:xfrm>
        </p:grpSpPr>
        <p:sp>
          <p:nvSpPr>
            <p:cNvPr id="13" name="AutoShape 84"/>
            <p:cNvSpPr>
              <a:spLocks noChangeArrowheads="1"/>
            </p:cNvSpPr>
            <p:nvPr/>
          </p:nvSpPr>
          <p:spPr bwMode="auto">
            <a:xfrm>
              <a:off x="761945" y="1577977"/>
              <a:ext cx="4323723" cy="365140"/>
            </a:xfrm>
            <a:prstGeom prst="roundRect">
              <a:avLst>
                <a:gd name="adj" fmla="val 7616"/>
              </a:avLst>
            </a:prstGeom>
            <a:gradFill flip="none" rotWithShape="1">
              <a:gsLst>
                <a:gs pos="0">
                  <a:srgbClr val="33CCFF"/>
                </a:gs>
                <a:gs pos="100000">
                  <a:srgbClr val="185E76"/>
                </a:gs>
              </a:gsLst>
              <a:path path="rect">
                <a:fillToRect l="100000" b="100000"/>
              </a:path>
              <a:tileRect t="-100000" r="-100000"/>
            </a:gradFill>
            <a:ln>
              <a:noFill/>
            </a:ln>
          </p:spPr>
          <p:txBody>
            <a:bodyPr wrap="none" anchor="ctr"/>
            <a:lstStyle/>
            <a:p>
              <a:pPr eaLnBrk="0" latinLnBrk="1" hangingPunct="0">
                <a:defRPr/>
              </a:pPr>
              <a:r>
                <a:rPr kumimoji="1" lang="en-US" altLang="zh-CN" sz="2000" b="1" dirty="0">
                  <a:solidFill>
                    <a:schemeClr val="bg1"/>
                  </a:solidFill>
                  <a:latin typeface="+mn-lt"/>
                  <a:ea typeface="微软雅黑" pitchFamily="34" charset="-122"/>
                  <a:cs typeface="Times New Roman" pitchFamily="18" charset="0"/>
                </a:rPr>
                <a:t>Service discovery infrastructure</a:t>
              </a:r>
              <a:endParaRPr kumimoji="1" lang="zh-CN" altLang="en-AU" sz="2000" b="1" dirty="0">
                <a:solidFill>
                  <a:schemeClr val="bg1"/>
                </a:solidFill>
                <a:latin typeface="+mn-lt"/>
                <a:ea typeface="微软雅黑" pitchFamily="34" charset="-122"/>
                <a:cs typeface="Times New Roman" pitchFamily="18" charset="0"/>
              </a:endParaRPr>
            </a:p>
          </p:txBody>
        </p:sp>
        <p:sp>
          <p:nvSpPr>
            <p:cNvPr id="14" name="Oval 1292"/>
            <p:cNvSpPr>
              <a:spLocks noChangeArrowheads="1"/>
            </p:cNvSpPr>
            <p:nvPr/>
          </p:nvSpPr>
          <p:spPr bwMode="auto">
            <a:xfrm>
              <a:off x="381000" y="1524000"/>
              <a:ext cx="419039" cy="419117"/>
            </a:xfrm>
            <a:prstGeom prst="ellipse">
              <a:avLst/>
            </a:prstGeom>
            <a:gradFill rotWithShape="1">
              <a:gsLst>
                <a:gs pos="0">
                  <a:srgbClr val="D28C00">
                    <a:gamma/>
                    <a:shade val="46275"/>
                    <a:invGamma/>
                  </a:srgbClr>
                </a:gs>
                <a:gs pos="100000">
                  <a:srgbClr val="D28C00"/>
                </a:gs>
              </a:gsLst>
              <a:lin ang="2700000" scaled="1"/>
            </a:gradFill>
            <a:ln w="9525">
              <a:noFill/>
              <a:round/>
              <a:headEnd/>
              <a:tailEnd/>
            </a:ln>
            <a:effectLst>
              <a:outerShdw dist="45791" dir="3378596" algn="ctr" rotWithShape="0">
                <a:srgbClr val="000000">
                  <a:alpha val="50000"/>
                </a:srgbClr>
              </a:outerShdw>
            </a:effectLst>
          </p:spPr>
          <p:txBody>
            <a:bodyPr wrap="none" anchor="ctr"/>
            <a:lstStyle/>
            <a:p>
              <a:pPr algn="ctr" eaLnBrk="0" latinLnBrk="1" hangingPunct="0">
                <a:defRPr/>
              </a:pPr>
              <a:r>
                <a:rPr kumimoji="1" lang="en-US" altLang="ko-KR" sz="2000" b="1">
                  <a:solidFill>
                    <a:schemeClr val="bg1"/>
                  </a:solidFill>
                  <a:latin typeface="Impact" pitchFamily="34" charset="0"/>
                  <a:ea typeface="Gulim" pitchFamily="34" charset="-127"/>
                </a:rPr>
                <a:t>4</a:t>
              </a:r>
            </a:p>
          </p:txBody>
        </p:sp>
        <p:sp>
          <p:nvSpPr>
            <p:cNvPr id="95238" name="TextBox 14"/>
            <p:cNvSpPr txBox="1">
              <a:spLocks noChangeArrowheads="1"/>
            </p:cNvSpPr>
            <p:nvPr/>
          </p:nvSpPr>
          <p:spPr bwMode="auto">
            <a:xfrm>
              <a:off x="1295400" y="2133600"/>
              <a:ext cx="1994457" cy="400110"/>
            </a:xfrm>
            <a:prstGeom prst="rect">
              <a:avLst/>
            </a:prstGeom>
            <a:noFill/>
            <a:ln w="9525">
              <a:noFill/>
              <a:miter lim="800000"/>
              <a:headEnd/>
              <a:tailEnd/>
            </a:ln>
          </p:spPr>
          <p:txBody>
            <a:bodyPr wrap="none">
              <a:spAutoFit/>
            </a:bodyPr>
            <a:lstStyle/>
            <a:p>
              <a:pPr eaLnBrk="0" hangingPunct="0"/>
              <a:r>
                <a:rPr lang="en-US" sz="2000"/>
                <a:t>Directory-based</a:t>
              </a:r>
            </a:p>
          </p:txBody>
        </p:sp>
        <p:sp>
          <p:nvSpPr>
            <p:cNvPr id="95239" name="TextBox 15"/>
            <p:cNvSpPr txBox="1">
              <a:spLocks noChangeArrowheads="1"/>
            </p:cNvSpPr>
            <p:nvPr/>
          </p:nvSpPr>
          <p:spPr bwMode="auto">
            <a:xfrm>
              <a:off x="1295400" y="2590800"/>
              <a:ext cx="2465740" cy="400110"/>
            </a:xfrm>
            <a:prstGeom prst="rect">
              <a:avLst/>
            </a:prstGeom>
            <a:noFill/>
            <a:ln w="9525">
              <a:noFill/>
              <a:miter lim="800000"/>
              <a:headEnd/>
              <a:tailEnd/>
            </a:ln>
          </p:spPr>
          <p:txBody>
            <a:bodyPr wrap="none">
              <a:spAutoFit/>
            </a:bodyPr>
            <a:lstStyle/>
            <a:p>
              <a:pPr eaLnBrk="0" hangingPunct="0"/>
              <a:r>
                <a:rPr lang="en-US" sz="2000"/>
                <a:t>Nondirectory-based</a:t>
              </a:r>
            </a:p>
          </p:txBody>
        </p:sp>
        <p:cxnSp>
          <p:nvCxnSpPr>
            <p:cNvPr id="17" name="Straight Connector 16"/>
            <p:cNvCxnSpPr/>
            <p:nvPr/>
          </p:nvCxnSpPr>
          <p:spPr bwMode="auto">
            <a:xfrm>
              <a:off x="1066701" y="1943117"/>
              <a:ext cx="0" cy="84776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8" name="Straight Connector 17"/>
            <p:cNvCxnSpPr>
              <a:endCxn id="95238" idx="1"/>
            </p:cNvCxnSpPr>
            <p:nvPr/>
          </p:nvCxnSpPr>
          <p:spPr bwMode="auto">
            <a:xfrm>
              <a:off x="1066701" y="2333658"/>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9" name="Straight Connector 18"/>
            <p:cNvCxnSpPr/>
            <p:nvPr/>
          </p:nvCxnSpPr>
          <p:spPr bwMode="auto">
            <a:xfrm>
              <a:off x="1066701" y="2819453"/>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5234">
                                            <p:txEl>
                                              <p:pRg st="0" end="0"/>
                                            </p:txEl>
                                          </p:spTgt>
                                        </p:tgtEl>
                                        <p:attrNameLst>
                                          <p:attrName>style.visibility</p:attrName>
                                        </p:attrNameLst>
                                      </p:cBhvr>
                                      <p:to>
                                        <p:strVal val="visible"/>
                                      </p:to>
                                    </p:set>
                                    <p:animEffect transition="in" filter="fade">
                                      <p:cBhvr>
                                        <p:cTn id="7" dur="500"/>
                                        <p:tgtEl>
                                          <p:spTgt spid="9523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5234">
                                            <p:txEl>
                                              <p:pRg st="1" end="1"/>
                                            </p:txEl>
                                          </p:spTgt>
                                        </p:tgtEl>
                                        <p:attrNameLst>
                                          <p:attrName>style.visibility</p:attrName>
                                        </p:attrNameLst>
                                      </p:cBhvr>
                                      <p:to>
                                        <p:strVal val="visible"/>
                                      </p:to>
                                    </p:set>
                                    <p:animEffect transition="in" filter="fade">
                                      <p:cBhvr>
                                        <p:cTn id="10" dur="500"/>
                                        <p:tgtEl>
                                          <p:spTgt spid="9523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5234">
                                            <p:txEl>
                                              <p:pRg st="2" end="2"/>
                                            </p:txEl>
                                          </p:spTgt>
                                        </p:tgtEl>
                                        <p:attrNameLst>
                                          <p:attrName>style.visibility</p:attrName>
                                        </p:attrNameLst>
                                      </p:cBhvr>
                                      <p:to>
                                        <p:strVal val="visible"/>
                                      </p:to>
                                    </p:set>
                                    <p:animEffect transition="in" filter="fade">
                                      <p:cBhvr>
                                        <p:cTn id="13" dur="500"/>
                                        <p:tgtEl>
                                          <p:spTgt spid="9523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5234">
                                            <p:txEl>
                                              <p:pRg st="3" end="3"/>
                                            </p:txEl>
                                          </p:spTgt>
                                        </p:tgtEl>
                                        <p:attrNameLst>
                                          <p:attrName>style.visibility</p:attrName>
                                        </p:attrNameLst>
                                      </p:cBhvr>
                                      <p:to>
                                        <p:strVal val="visible"/>
                                      </p:to>
                                    </p:set>
                                    <p:animEffect transition="in" filter="fade">
                                      <p:cBhvr>
                                        <p:cTn id="18" dur="500"/>
                                        <p:tgtEl>
                                          <p:spTgt spid="95234">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5234">
                                            <p:txEl>
                                              <p:pRg st="4" end="4"/>
                                            </p:txEl>
                                          </p:spTgt>
                                        </p:tgtEl>
                                        <p:attrNameLst>
                                          <p:attrName>style.visibility</p:attrName>
                                        </p:attrNameLst>
                                      </p:cBhvr>
                                      <p:to>
                                        <p:strVal val="visible"/>
                                      </p:to>
                                    </p:set>
                                    <p:animEffect transition="in" filter="fade">
                                      <p:cBhvr>
                                        <p:cTn id="21" dur="500"/>
                                        <p:tgtEl>
                                          <p:spTgt spid="95234">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5234">
                                            <p:txEl>
                                              <p:pRg st="5" end="5"/>
                                            </p:txEl>
                                          </p:spTgt>
                                        </p:tgtEl>
                                        <p:attrNameLst>
                                          <p:attrName>style.visibility</p:attrName>
                                        </p:attrNameLst>
                                      </p:cBhvr>
                                      <p:to>
                                        <p:strVal val="visible"/>
                                      </p:to>
                                    </p:set>
                                    <p:animEffect transition="in" filter="fade">
                                      <p:cBhvr>
                                        <p:cTn id="24" dur="500"/>
                                        <p:tgtEl>
                                          <p:spTgt spid="9523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9296400" cy="609600"/>
          </a:xfrm>
        </p:spPr>
        <p:txBody>
          <a:bodyPr>
            <a:normAutofit fontScale="90000"/>
          </a:bodyPr>
          <a:lstStyle/>
          <a:p>
            <a:pPr>
              <a:defRPr/>
            </a:pPr>
            <a:r>
              <a:rPr lang="en-US" dirty="0"/>
              <a:t>2.1 Major Components in </a:t>
            </a:r>
            <a:br>
              <a:rPr lang="en-US" dirty="0"/>
            </a:br>
            <a:r>
              <a:rPr lang="en-US" dirty="0"/>
              <a:t>Service Discovery Protocols</a:t>
            </a:r>
          </a:p>
        </p:txBody>
      </p:sp>
      <p:sp>
        <p:nvSpPr>
          <p:cNvPr id="3" name="Content Placeholder 2"/>
          <p:cNvSpPr>
            <a:spLocks noGrp="1"/>
          </p:cNvSpPr>
          <p:nvPr>
            <p:ph idx="1"/>
          </p:nvPr>
        </p:nvSpPr>
        <p:spPr>
          <a:xfrm>
            <a:off x="566738" y="3429000"/>
            <a:ext cx="9186862" cy="3124200"/>
          </a:xfrm>
        </p:spPr>
        <p:txBody>
          <a:bodyPr>
            <a:normAutofit fontScale="77500" lnSpcReduction="20000"/>
          </a:bodyPr>
          <a:lstStyle/>
          <a:p>
            <a:pPr>
              <a:defRPr/>
            </a:pPr>
            <a:r>
              <a:rPr lang="en-US" dirty="0"/>
              <a:t>Network topology</a:t>
            </a:r>
          </a:p>
          <a:p>
            <a:pPr lvl="1">
              <a:defRPr/>
            </a:pPr>
            <a:r>
              <a:rPr lang="en-US" sz="2800" kern="1200" dirty="0"/>
              <a:t>Some protocols use LANs as the default, while others use a single-hop wireless network range</a:t>
            </a:r>
          </a:p>
          <a:p>
            <a:pPr>
              <a:defRPr/>
            </a:pPr>
            <a:r>
              <a:rPr lang="en-US" kern="1200" dirty="0"/>
              <a:t>User role</a:t>
            </a:r>
          </a:p>
          <a:p>
            <a:pPr lvl="1">
              <a:defRPr/>
            </a:pPr>
            <a:r>
              <a:rPr lang="en-US" sz="2800" kern="1200" dirty="0"/>
              <a:t>Support administrative domains as a discovery scope</a:t>
            </a:r>
          </a:p>
          <a:p>
            <a:pPr lvl="1">
              <a:defRPr/>
            </a:pPr>
            <a:r>
              <a:rPr lang="en-US" sz="2800" kern="1200" dirty="0"/>
              <a:t>Reflect an ambient environment according to a user’s roles </a:t>
            </a:r>
          </a:p>
          <a:p>
            <a:pPr>
              <a:defRPr/>
            </a:pPr>
            <a:r>
              <a:rPr lang="en-US" sz="3200" kern="1200" dirty="0"/>
              <a:t>Context</a:t>
            </a:r>
          </a:p>
          <a:p>
            <a:pPr lvl="1">
              <a:defRPr/>
            </a:pPr>
            <a:r>
              <a:rPr lang="en-US" sz="2800" kern="1200" dirty="0"/>
              <a:t>High-level context information such as temporal, spatial, and user activity information </a:t>
            </a:r>
            <a:endParaRPr lang="en-US" dirty="0"/>
          </a:p>
          <a:p>
            <a:pPr lvl="1">
              <a:defRPr/>
            </a:pPr>
            <a:endParaRPr lang="en-US" sz="2800" kern="1200" dirty="0"/>
          </a:p>
          <a:p>
            <a:pPr lvl="1">
              <a:defRPr/>
            </a:pPr>
            <a:endParaRPr lang="en-US" dirty="0"/>
          </a:p>
        </p:txBody>
      </p:sp>
      <p:grpSp>
        <p:nvGrpSpPr>
          <p:cNvPr id="97283" name="Group 31"/>
          <p:cNvGrpSpPr>
            <a:grpSpLocks/>
          </p:cNvGrpSpPr>
          <p:nvPr/>
        </p:nvGrpSpPr>
        <p:grpSpPr bwMode="auto">
          <a:xfrm>
            <a:off x="282575" y="1371600"/>
            <a:ext cx="4703763" cy="1924050"/>
            <a:chOff x="381000" y="3352800"/>
            <a:chExt cx="4704668" cy="1924110"/>
          </a:xfrm>
        </p:grpSpPr>
        <p:sp>
          <p:nvSpPr>
            <p:cNvPr id="33" name="AutoShape 84"/>
            <p:cNvSpPr>
              <a:spLocks noChangeArrowheads="1"/>
            </p:cNvSpPr>
            <p:nvPr/>
          </p:nvSpPr>
          <p:spPr bwMode="auto">
            <a:xfrm>
              <a:off x="762073" y="3406777"/>
              <a:ext cx="4323595" cy="365136"/>
            </a:xfrm>
            <a:prstGeom prst="roundRect">
              <a:avLst>
                <a:gd name="adj" fmla="val 7616"/>
              </a:avLst>
            </a:prstGeom>
            <a:gradFill flip="none" rotWithShape="1">
              <a:gsLst>
                <a:gs pos="0">
                  <a:srgbClr val="33CCFF"/>
                </a:gs>
                <a:gs pos="100000">
                  <a:srgbClr val="185E76"/>
                </a:gs>
              </a:gsLst>
              <a:path path="rect">
                <a:fillToRect l="100000" b="100000"/>
              </a:path>
              <a:tileRect t="-100000" r="-100000"/>
            </a:gradFill>
            <a:ln>
              <a:noFill/>
            </a:ln>
          </p:spPr>
          <p:txBody>
            <a:bodyPr wrap="none" anchor="ctr"/>
            <a:lstStyle/>
            <a:p>
              <a:pPr eaLnBrk="0" latinLnBrk="1" hangingPunct="0">
                <a:defRPr/>
              </a:pPr>
              <a:r>
                <a:rPr kumimoji="1" lang="en-US" altLang="zh-CN" sz="2000" b="1" dirty="0">
                  <a:solidFill>
                    <a:schemeClr val="bg1"/>
                  </a:solidFill>
                  <a:latin typeface="+mn-lt"/>
                  <a:ea typeface="微软雅黑" pitchFamily="34" charset="-122"/>
                  <a:cs typeface="Times New Roman" pitchFamily="18" charset="0"/>
                </a:rPr>
                <a:t>Discovery scope</a:t>
              </a:r>
              <a:endParaRPr kumimoji="1" lang="zh-CN" altLang="en-AU" sz="2000" b="1" dirty="0">
                <a:solidFill>
                  <a:schemeClr val="bg1"/>
                </a:solidFill>
                <a:latin typeface="+mn-lt"/>
                <a:ea typeface="微软雅黑" pitchFamily="34" charset="-122"/>
                <a:cs typeface="Times New Roman" pitchFamily="18" charset="0"/>
              </a:endParaRPr>
            </a:p>
          </p:txBody>
        </p:sp>
        <p:sp>
          <p:nvSpPr>
            <p:cNvPr id="34" name="Oval 1292"/>
            <p:cNvSpPr>
              <a:spLocks noChangeArrowheads="1"/>
            </p:cNvSpPr>
            <p:nvPr/>
          </p:nvSpPr>
          <p:spPr bwMode="auto">
            <a:xfrm>
              <a:off x="381000" y="3352800"/>
              <a:ext cx="419181" cy="419113"/>
            </a:xfrm>
            <a:prstGeom prst="ellipse">
              <a:avLst/>
            </a:prstGeom>
            <a:gradFill rotWithShape="1">
              <a:gsLst>
                <a:gs pos="0">
                  <a:srgbClr val="D28C00">
                    <a:gamma/>
                    <a:shade val="46275"/>
                    <a:invGamma/>
                  </a:srgbClr>
                </a:gs>
                <a:gs pos="100000">
                  <a:srgbClr val="D28C00"/>
                </a:gs>
              </a:gsLst>
              <a:lin ang="2700000" scaled="1"/>
            </a:gradFill>
            <a:ln w="9525">
              <a:noFill/>
              <a:round/>
              <a:headEnd/>
              <a:tailEnd/>
            </a:ln>
            <a:effectLst>
              <a:outerShdw dist="45791" dir="3378596" algn="ctr" rotWithShape="0">
                <a:srgbClr val="000000">
                  <a:alpha val="50000"/>
                </a:srgbClr>
              </a:outerShdw>
            </a:effectLst>
          </p:spPr>
          <p:txBody>
            <a:bodyPr wrap="none" anchor="ctr"/>
            <a:lstStyle/>
            <a:p>
              <a:pPr algn="ctr" eaLnBrk="0" latinLnBrk="1" hangingPunct="0">
                <a:defRPr/>
              </a:pPr>
              <a:r>
                <a:rPr kumimoji="1" lang="en-US" altLang="ko-KR" sz="2000" b="1">
                  <a:solidFill>
                    <a:schemeClr val="bg1"/>
                  </a:solidFill>
                  <a:latin typeface="Impact" pitchFamily="34" charset="0"/>
                  <a:ea typeface="Gulim" pitchFamily="34" charset="-127"/>
                </a:rPr>
                <a:t>5</a:t>
              </a:r>
            </a:p>
          </p:txBody>
        </p:sp>
        <p:sp>
          <p:nvSpPr>
            <p:cNvPr id="97286" name="TextBox 34"/>
            <p:cNvSpPr txBox="1">
              <a:spLocks noChangeArrowheads="1"/>
            </p:cNvSpPr>
            <p:nvPr/>
          </p:nvSpPr>
          <p:spPr bwMode="auto">
            <a:xfrm>
              <a:off x="1295400" y="3962400"/>
              <a:ext cx="2165978" cy="400110"/>
            </a:xfrm>
            <a:prstGeom prst="rect">
              <a:avLst/>
            </a:prstGeom>
            <a:noFill/>
            <a:ln w="9525">
              <a:noFill/>
              <a:miter lim="800000"/>
              <a:headEnd/>
              <a:tailEnd/>
            </a:ln>
          </p:spPr>
          <p:txBody>
            <a:bodyPr wrap="none">
              <a:spAutoFit/>
            </a:bodyPr>
            <a:lstStyle/>
            <a:p>
              <a:pPr eaLnBrk="0" hangingPunct="0"/>
              <a:r>
                <a:rPr lang="en-US" sz="2000"/>
                <a:t>Network topology</a:t>
              </a:r>
            </a:p>
          </p:txBody>
        </p:sp>
        <p:sp>
          <p:nvSpPr>
            <p:cNvPr id="97287" name="TextBox 35"/>
            <p:cNvSpPr txBox="1">
              <a:spLocks noChangeArrowheads="1"/>
            </p:cNvSpPr>
            <p:nvPr/>
          </p:nvSpPr>
          <p:spPr bwMode="auto">
            <a:xfrm>
              <a:off x="1295400" y="4419600"/>
              <a:ext cx="1225015" cy="400110"/>
            </a:xfrm>
            <a:prstGeom prst="rect">
              <a:avLst/>
            </a:prstGeom>
            <a:noFill/>
            <a:ln w="9525">
              <a:noFill/>
              <a:miter lim="800000"/>
              <a:headEnd/>
              <a:tailEnd/>
            </a:ln>
          </p:spPr>
          <p:txBody>
            <a:bodyPr wrap="none">
              <a:spAutoFit/>
            </a:bodyPr>
            <a:lstStyle/>
            <a:p>
              <a:pPr eaLnBrk="0" hangingPunct="0"/>
              <a:r>
                <a:rPr lang="en-US" sz="2000"/>
                <a:t>User role</a:t>
              </a:r>
            </a:p>
          </p:txBody>
        </p:sp>
        <p:cxnSp>
          <p:nvCxnSpPr>
            <p:cNvPr id="37" name="Straight Connector 36"/>
            <p:cNvCxnSpPr/>
            <p:nvPr/>
          </p:nvCxnSpPr>
          <p:spPr bwMode="auto">
            <a:xfrm>
              <a:off x="1066932" y="3771913"/>
              <a:ext cx="0" cy="1304966"/>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38" name="Straight Connector 37"/>
            <p:cNvCxnSpPr>
              <a:endCxn id="97286" idx="1"/>
            </p:cNvCxnSpPr>
            <p:nvPr/>
          </p:nvCxnSpPr>
          <p:spPr bwMode="auto">
            <a:xfrm>
              <a:off x="1066932" y="4162450"/>
              <a:ext cx="228644"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39" name="Straight Connector 38"/>
            <p:cNvCxnSpPr/>
            <p:nvPr/>
          </p:nvCxnSpPr>
          <p:spPr bwMode="auto">
            <a:xfrm>
              <a:off x="1066932" y="4648240"/>
              <a:ext cx="228644"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sp>
          <p:nvSpPr>
            <p:cNvPr id="97291" name="TextBox 39"/>
            <p:cNvSpPr txBox="1">
              <a:spLocks noChangeArrowheads="1"/>
            </p:cNvSpPr>
            <p:nvPr/>
          </p:nvSpPr>
          <p:spPr bwMode="auto">
            <a:xfrm>
              <a:off x="1295400" y="4876800"/>
              <a:ext cx="1067921" cy="400110"/>
            </a:xfrm>
            <a:prstGeom prst="rect">
              <a:avLst/>
            </a:prstGeom>
            <a:noFill/>
            <a:ln w="9525">
              <a:noFill/>
              <a:miter lim="800000"/>
              <a:headEnd/>
              <a:tailEnd/>
            </a:ln>
          </p:spPr>
          <p:txBody>
            <a:bodyPr wrap="none">
              <a:spAutoFit/>
            </a:bodyPr>
            <a:lstStyle/>
            <a:p>
              <a:pPr eaLnBrk="0" hangingPunct="0"/>
              <a:r>
                <a:rPr lang="en-US" sz="2000"/>
                <a:t>Context</a:t>
              </a:r>
            </a:p>
          </p:txBody>
        </p:sp>
        <p:cxnSp>
          <p:nvCxnSpPr>
            <p:cNvPr id="41" name="Straight Connector 40"/>
            <p:cNvCxnSpPr/>
            <p:nvPr/>
          </p:nvCxnSpPr>
          <p:spPr bwMode="auto">
            <a:xfrm>
              <a:off x="1066932" y="5076879"/>
              <a:ext cx="228644"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9296400" cy="609600"/>
          </a:xfrm>
        </p:spPr>
        <p:txBody>
          <a:bodyPr>
            <a:normAutofit fontScale="90000"/>
          </a:bodyPr>
          <a:lstStyle/>
          <a:p>
            <a:pPr>
              <a:defRPr/>
            </a:pPr>
            <a:r>
              <a:rPr lang="en-US" dirty="0"/>
              <a:t>2.1 Major Components in </a:t>
            </a:r>
            <a:br>
              <a:rPr lang="en-US" dirty="0"/>
            </a:br>
            <a:r>
              <a:rPr lang="en-US" dirty="0"/>
              <a:t>Service Discovery Protocols</a:t>
            </a:r>
          </a:p>
        </p:txBody>
      </p:sp>
      <p:sp>
        <p:nvSpPr>
          <p:cNvPr id="3" name="Content Placeholder 2"/>
          <p:cNvSpPr>
            <a:spLocks noGrp="1"/>
          </p:cNvSpPr>
          <p:nvPr>
            <p:ph idx="1"/>
          </p:nvPr>
        </p:nvSpPr>
        <p:spPr>
          <a:xfrm>
            <a:off x="566738" y="3048000"/>
            <a:ext cx="8610600" cy="3124200"/>
          </a:xfrm>
        </p:spPr>
        <p:txBody>
          <a:bodyPr/>
          <a:lstStyle/>
          <a:p>
            <a:pPr>
              <a:defRPr/>
            </a:pPr>
            <a:r>
              <a:rPr lang="en-US" sz="3200" kern="1200" dirty="0"/>
              <a:t>In some service discovery protocols, a client must</a:t>
            </a:r>
            <a:r>
              <a:rPr lang="en-US" sz="3200" i="1" kern="1200" dirty="0"/>
              <a:t> </a:t>
            </a:r>
            <a:r>
              <a:rPr lang="en-US" sz="3200" kern="1200" dirty="0"/>
              <a:t>explicitly release</a:t>
            </a:r>
            <a:r>
              <a:rPr lang="en-US" sz="3200" i="1" kern="1200" dirty="0"/>
              <a:t> </a:t>
            </a:r>
            <a:r>
              <a:rPr lang="en-US" sz="3200" kern="1200" dirty="0"/>
              <a:t>a service’s resources once service usage is granted</a:t>
            </a:r>
          </a:p>
          <a:p>
            <a:pPr>
              <a:defRPr/>
            </a:pPr>
            <a:r>
              <a:rPr lang="en-US" sz="3200" kern="1200" dirty="0"/>
              <a:t>Lease-based mechanism</a:t>
            </a:r>
          </a:p>
          <a:p>
            <a:pPr lvl="1">
              <a:defRPr/>
            </a:pPr>
            <a:r>
              <a:rPr lang="en-US" sz="2800" kern="1200" dirty="0"/>
              <a:t>A client and a service negotiate a service usage period, which the client can later cancel or renew</a:t>
            </a:r>
          </a:p>
          <a:p>
            <a:pPr>
              <a:defRPr/>
            </a:pPr>
            <a:endParaRPr lang="en-US" dirty="0"/>
          </a:p>
        </p:txBody>
      </p:sp>
      <p:grpSp>
        <p:nvGrpSpPr>
          <p:cNvPr id="99331" name="Group 11"/>
          <p:cNvGrpSpPr>
            <a:grpSpLocks/>
          </p:cNvGrpSpPr>
          <p:nvPr/>
        </p:nvGrpSpPr>
        <p:grpSpPr bwMode="auto">
          <a:xfrm>
            <a:off x="381000" y="1524000"/>
            <a:ext cx="4705350" cy="1466850"/>
            <a:chOff x="381000" y="1524000"/>
            <a:chExt cx="4704668" cy="1466910"/>
          </a:xfrm>
        </p:grpSpPr>
        <p:sp>
          <p:nvSpPr>
            <p:cNvPr id="13" name="AutoShape 84"/>
            <p:cNvSpPr>
              <a:spLocks noChangeArrowheads="1"/>
            </p:cNvSpPr>
            <p:nvPr/>
          </p:nvSpPr>
          <p:spPr bwMode="auto">
            <a:xfrm>
              <a:off x="761945" y="1577977"/>
              <a:ext cx="4323723" cy="365140"/>
            </a:xfrm>
            <a:prstGeom prst="roundRect">
              <a:avLst>
                <a:gd name="adj" fmla="val 7616"/>
              </a:avLst>
            </a:prstGeom>
            <a:gradFill flip="none" rotWithShape="1">
              <a:gsLst>
                <a:gs pos="0">
                  <a:srgbClr val="33CCFF"/>
                </a:gs>
                <a:gs pos="100000">
                  <a:srgbClr val="185E76"/>
                </a:gs>
              </a:gsLst>
              <a:path path="rect">
                <a:fillToRect l="100000" b="100000"/>
              </a:path>
              <a:tileRect t="-100000" r="-100000"/>
            </a:gradFill>
            <a:ln>
              <a:noFill/>
            </a:ln>
          </p:spPr>
          <p:txBody>
            <a:bodyPr wrap="none" anchor="ctr"/>
            <a:lstStyle/>
            <a:p>
              <a:pPr eaLnBrk="0" latinLnBrk="1" hangingPunct="0">
                <a:defRPr/>
              </a:pPr>
              <a:r>
                <a:rPr kumimoji="1" lang="en-US" altLang="zh-CN" sz="2000" b="1" dirty="0">
                  <a:solidFill>
                    <a:schemeClr val="bg1"/>
                  </a:solidFill>
                  <a:latin typeface="+mn-lt"/>
                  <a:ea typeface="微软雅黑" pitchFamily="34" charset="-122"/>
                  <a:cs typeface="Times New Roman" pitchFamily="18" charset="0"/>
                </a:rPr>
                <a:t>Service usage</a:t>
              </a:r>
              <a:endParaRPr kumimoji="1" lang="zh-CN" altLang="en-AU" sz="2000" b="1" dirty="0">
                <a:solidFill>
                  <a:schemeClr val="bg1"/>
                </a:solidFill>
                <a:latin typeface="+mn-lt"/>
                <a:ea typeface="微软雅黑" pitchFamily="34" charset="-122"/>
                <a:cs typeface="Times New Roman" pitchFamily="18" charset="0"/>
              </a:endParaRPr>
            </a:p>
          </p:txBody>
        </p:sp>
        <p:sp>
          <p:nvSpPr>
            <p:cNvPr id="14" name="Oval 1292"/>
            <p:cNvSpPr>
              <a:spLocks noChangeArrowheads="1"/>
            </p:cNvSpPr>
            <p:nvPr/>
          </p:nvSpPr>
          <p:spPr bwMode="auto">
            <a:xfrm>
              <a:off x="381000" y="1524000"/>
              <a:ext cx="419039" cy="419117"/>
            </a:xfrm>
            <a:prstGeom prst="ellipse">
              <a:avLst/>
            </a:prstGeom>
            <a:gradFill rotWithShape="1">
              <a:gsLst>
                <a:gs pos="0">
                  <a:srgbClr val="D28C00">
                    <a:gamma/>
                    <a:shade val="46275"/>
                    <a:invGamma/>
                  </a:srgbClr>
                </a:gs>
                <a:gs pos="100000">
                  <a:srgbClr val="D28C00"/>
                </a:gs>
              </a:gsLst>
              <a:lin ang="2700000" scaled="1"/>
            </a:gradFill>
            <a:ln w="9525">
              <a:noFill/>
              <a:round/>
              <a:headEnd/>
              <a:tailEnd/>
            </a:ln>
            <a:effectLst>
              <a:outerShdw dist="45791" dir="3378596" algn="ctr" rotWithShape="0">
                <a:srgbClr val="000000">
                  <a:alpha val="50000"/>
                </a:srgbClr>
              </a:outerShdw>
            </a:effectLst>
          </p:spPr>
          <p:txBody>
            <a:bodyPr wrap="none" anchor="ctr"/>
            <a:lstStyle/>
            <a:p>
              <a:pPr algn="ctr" eaLnBrk="0" latinLnBrk="1" hangingPunct="0">
                <a:defRPr/>
              </a:pPr>
              <a:r>
                <a:rPr kumimoji="1" lang="en-US" altLang="ko-KR" sz="2000" b="1">
                  <a:solidFill>
                    <a:schemeClr val="bg1"/>
                  </a:solidFill>
                  <a:latin typeface="Impact" pitchFamily="34" charset="0"/>
                  <a:ea typeface="Gulim" pitchFamily="34" charset="-127"/>
                </a:rPr>
                <a:t>6</a:t>
              </a:r>
            </a:p>
          </p:txBody>
        </p:sp>
        <p:sp>
          <p:nvSpPr>
            <p:cNvPr id="99334" name="TextBox 14"/>
            <p:cNvSpPr txBox="1">
              <a:spLocks noChangeArrowheads="1"/>
            </p:cNvSpPr>
            <p:nvPr/>
          </p:nvSpPr>
          <p:spPr bwMode="auto">
            <a:xfrm>
              <a:off x="1295400" y="2133600"/>
              <a:ext cx="2239716" cy="400110"/>
            </a:xfrm>
            <a:prstGeom prst="rect">
              <a:avLst/>
            </a:prstGeom>
            <a:noFill/>
            <a:ln w="9525">
              <a:noFill/>
              <a:miter lim="800000"/>
              <a:headEnd/>
              <a:tailEnd/>
            </a:ln>
          </p:spPr>
          <p:txBody>
            <a:bodyPr wrap="none">
              <a:spAutoFit/>
            </a:bodyPr>
            <a:lstStyle/>
            <a:p>
              <a:pPr eaLnBrk="0" hangingPunct="0"/>
              <a:r>
                <a:rPr lang="en-US" sz="2000"/>
                <a:t>Explicitly released</a:t>
              </a:r>
            </a:p>
          </p:txBody>
        </p:sp>
        <p:sp>
          <p:nvSpPr>
            <p:cNvPr id="99335" name="TextBox 15"/>
            <p:cNvSpPr txBox="1">
              <a:spLocks noChangeArrowheads="1"/>
            </p:cNvSpPr>
            <p:nvPr/>
          </p:nvSpPr>
          <p:spPr bwMode="auto">
            <a:xfrm>
              <a:off x="1295400" y="2590800"/>
              <a:ext cx="1667444" cy="400110"/>
            </a:xfrm>
            <a:prstGeom prst="rect">
              <a:avLst/>
            </a:prstGeom>
            <a:noFill/>
            <a:ln w="9525">
              <a:noFill/>
              <a:miter lim="800000"/>
              <a:headEnd/>
              <a:tailEnd/>
            </a:ln>
          </p:spPr>
          <p:txBody>
            <a:bodyPr wrap="none">
              <a:spAutoFit/>
            </a:bodyPr>
            <a:lstStyle/>
            <a:p>
              <a:pPr eaLnBrk="0" hangingPunct="0"/>
              <a:r>
                <a:rPr lang="en-US" sz="2000"/>
                <a:t>Lease-based</a:t>
              </a:r>
            </a:p>
          </p:txBody>
        </p:sp>
        <p:cxnSp>
          <p:nvCxnSpPr>
            <p:cNvPr id="17" name="Straight Connector 16"/>
            <p:cNvCxnSpPr/>
            <p:nvPr/>
          </p:nvCxnSpPr>
          <p:spPr bwMode="auto">
            <a:xfrm>
              <a:off x="1066701" y="1943117"/>
              <a:ext cx="0" cy="84776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8" name="Straight Connector 17"/>
            <p:cNvCxnSpPr>
              <a:endCxn id="99334" idx="1"/>
            </p:cNvCxnSpPr>
            <p:nvPr/>
          </p:nvCxnSpPr>
          <p:spPr bwMode="auto">
            <a:xfrm>
              <a:off x="1066701" y="2333658"/>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9" name="Straight Connector 18"/>
            <p:cNvCxnSpPr/>
            <p:nvPr/>
          </p:nvCxnSpPr>
          <p:spPr bwMode="auto">
            <a:xfrm>
              <a:off x="1066701" y="2819453"/>
              <a:ext cx="228567"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gr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p:nvPr>
        </p:nvSpPr>
        <p:spPr/>
        <p:txBody>
          <a:bodyPr/>
          <a:lstStyle/>
          <a:p>
            <a:r>
              <a:rPr lang="en-US" altLang="zh-TW">
                <a:ea typeface="PMingLiU" pitchFamily="18" charset="-120"/>
              </a:rPr>
              <a:t>2.1 Sample Interface to a Discovery Service</a:t>
            </a:r>
            <a:endParaRPr lang="en-GB"/>
          </a:p>
        </p:txBody>
      </p:sp>
      <p:sp>
        <p:nvSpPr>
          <p:cNvPr id="101378" name="Rectangle 3"/>
          <p:cNvSpPr>
            <a:spLocks noChangeArrowheads="1"/>
          </p:cNvSpPr>
          <p:nvPr/>
        </p:nvSpPr>
        <p:spPr bwMode="auto">
          <a:xfrm>
            <a:off x="5102225" y="6094413"/>
            <a:ext cx="184150" cy="457200"/>
          </a:xfrm>
          <a:prstGeom prst="rect">
            <a:avLst/>
          </a:prstGeom>
          <a:noFill/>
          <a:ln w="9525">
            <a:noFill/>
            <a:miter lim="800000"/>
            <a:headEnd/>
            <a:tailEnd/>
          </a:ln>
        </p:spPr>
        <p:txBody>
          <a:bodyPr wrap="none">
            <a:spAutoFit/>
          </a:bodyPr>
          <a:lstStyle/>
          <a:p>
            <a:pPr eaLnBrk="0" hangingPunct="0"/>
            <a:endParaRPr lang="en-GB" sz="2400">
              <a:latin typeface="Times" pitchFamily="18" charset="0"/>
            </a:endParaRPr>
          </a:p>
        </p:txBody>
      </p:sp>
      <p:graphicFrame>
        <p:nvGraphicFramePr>
          <p:cNvPr id="310325" name="Group 53"/>
          <p:cNvGraphicFramePr>
            <a:graphicFrameLocks noGrp="1"/>
          </p:cNvGraphicFramePr>
          <p:nvPr/>
        </p:nvGraphicFramePr>
        <p:xfrm>
          <a:off x="550863" y="1428750"/>
          <a:ext cx="8794750" cy="4756314"/>
        </p:xfrm>
        <a:graphic>
          <a:graphicData uri="http://schemas.openxmlformats.org/drawingml/2006/table">
            <a:tbl>
              <a:tblPr/>
              <a:tblGrid>
                <a:gridCol w="4554537">
                  <a:extLst>
                    <a:ext uri="{9D8B030D-6E8A-4147-A177-3AD203B41FA5}">
                      <a16:colId xmlns:a16="http://schemas.microsoft.com/office/drawing/2014/main" val="20000"/>
                    </a:ext>
                  </a:extLst>
                </a:gridCol>
                <a:gridCol w="4240213">
                  <a:extLst>
                    <a:ext uri="{9D8B030D-6E8A-4147-A177-3AD203B41FA5}">
                      <a16:colId xmlns:a16="http://schemas.microsoft.com/office/drawing/2014/main" val="20001"/>
                    </a:ext>
                  </a:extLst>
                </a:gridCol>
              </a:tblGrid>
              <a:tr h="623717">
                <a:tc>
                  <a:txBody>
                    <a:bodyPr/>
                    <a:lstStyle/>
                    <a:p>
                      <a:pPr marL="0" marR="0" lvl="0" indent="0" algn="ctr"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0" u="none" strike="noStrike" cap="none" normalizeH="0" baseline="0" dirty="0">
                          <a:ln>
                            <a:noFill/>
                          </a:ln>
                          <a:solidFill>
                            <a:schemeClr val="bg1"/>
                          </a:solidFill>
                          <a:effectLst/>
                          <a:latin typeface="Times New Roman" pitchFamily="18" charset="0"/>
                          <a:ea typeface="新細明體" pitchFamily="18" charset="-120"/>
                        </a:rPr>
                        <a:t>Methods for service de/registration</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0" u="none" strike="noStrike" cap="none" normalizeH="0" baseline="0" dirty="0">
                          <a:ln>
                            <a:noFill/>
                          </a:ln>
                          <a:solidFill>
                            <a:schemeClr val="bg1"/>
                          </a:solidFill>
                          <a:effectLst/>
                          <a:latin typeface="Times New Roman" pitchFamily="18" charset="0"/>
                          <a:ea typeface="新細明體" pitchFamily="18" charset="-120"/>
                        </a:rPr>
                        <a:t>Explanation</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1005765">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1" u="none" strike="noStrike" cap="none" normalizeH="0" baseline="0" dirty="0">
                          <a:ln>
                            <a:noFill/>
                          </a:ln>
                          <a:solidFill>
                            <a:schemeClr val="tx1"/>
                          </a:solidFill>
                          <a:effectLst/>
                          <a:latin typeface="Times New Roman" pitchFamily="18" charset="0"/>
                          <a:ea typeface="新細明體" pitchFamily="18" charset="-120"/>
                        </a:rPr>
                        <a:t>lease := register(address, attributes)</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000" b="0" i="0" u="none" strike="noStrike" cap="none" normalizeH="0" baseline="0" dirty="0">
                          <a:ln>
                            <a:noFill/>
                          </a:ln>
                          <a:solidFill>
                            <a:schemeClr val="tx1"/>
                          </a:solidFill>
                          <a:effectLst/>
                          <a:latin typeface="Times New Roman" pitchFamily="18" charset="0"/>
                          <a:ea typeface="新細明體" pitchFamily="18" charset="-120"/>
                        </a:rPr>
                        <a:t>Register the service at the given address with the given attributes; a lease is returned</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0982">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1" u="none" strike="noStrike" cap="none" normalizeH="0" baseline="0">
                          <a:ln>
                            <a:noFill/>
                          </a:ln>
                          <a:solidFill>
                            <a:schemeClr val="tx1"/>
                          </a:solidFill>
                          <a:effectLst/>
                          <a:latin typeface="Times New Roman" pitchFamily="18" charset="0"/>
                          <a:ea typeface="新細明體" pitchFamily="18" charset="-120"/>
                        </a:rPr>
                        <a:t>refresh(lease)</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000" b="0" i="0" u="none" strike="noStrike" cap="none" normalizeH="0" baseline="0" dirty="0">
                          <a:ln>
                            <a:noFill/>
                          </a:ln>
                          <a:solidFill>
                            <a:schemeClr val="tx1"/>
                          </a:solidFill>
                          <a:effectLst/>
                          <a:latin typeface="Times New Roman" pitchFamily="18" charset="0"/>
                          <a:ea typeface="新細明體" pitchFamily="18" charset="-120"/>
                        </a:rPr>
                        <a:t>Refresh the lease returned at registration</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00982">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1" u="none" strike="noStrike" cap="none" normalizeH="0" baseline="0" dirty="0">
                          <a:ln>
                            <a:noFill/>
                          </a:ln>
                          <a:solidFill>
                            <a:schemeClr val="tx1"/>
                          </a:solidFill>
                          <a:effectLst/>
                          <a:latin typeface="Times New Roman" pitchFamily="18" charset="0"/>
                          <a:ea typeface="新細明體" pitchFamily="18" charset="-120"/>
                        </a:rPr>
                        <a:t>deregister(lease)</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000" b="0" i="0" u="none" strike="noStrike" cap="none" normalizeH="0" baseline="0" dirty="0">
                          <a:ln>
                            <a:noFill/>
                          </a:ln>
                          <a:solidFill>
                            <a:schemeClr val="tx1"/>
                          </a:solidFill>
                          <a:effectLst/>
                          <a:latin typeface="Times New Roman" pitchFamily="18" charset="0"/>
                          <a:ea typeface="新細明體" pitchFamily="18" charset="-120"/>
                        </a:rPr>
                        <a:t>Remove the service record registered under the given lease</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18941">
                <a:tc>
                  <a:txBody>
                    <a:bodyPr/>
                    <a:lstStyle/>
                    <a:p>
                      <a:pPr marL="0" marR="0" lvl="0" indent="0" algn="ctr"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0" u="none" strike="noStrike" cap="none" normalizeH="0" baseline="0" dirty="0">
                          <a:ln>
                            <a:noFill/>
                          </a:ln>
                          <a:solidFill>
                            <a:schemeClr val="bg1"/>
                          </a:solidFill>
                          <a:effectLst/>
                          <a:latin typeface="Times New Roman" pitchFamily="18" charset="0"/>
                          <a:ea typeface="新細明體" pitchFamily="18" charset="-120"/>
                        </a:rPr>
                        <a:t>Method invoked to look up a service</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endParaRPr kumimoji="0" lang="en-GB" sz="2000" b="0" i="0" u="none" strike="noStrike" cap="none" normalizeH="0" baseline="0" dirty="0">
                        <a:ln>
                          <a:noFill/>
                        </a:ln>
                        <a:solidFill>
                          <a:schemeClr val="bg1"/>
                        </a:solidFill>
                        <a:effectLst/>
                        <a:latin typeface="Times New Roman" pitchFamily="18" charset="0"/>
                      </a:endParaRP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4"/>
                  </a:ext>
                </a:extLst>
              </a:tr>
              <a:tr h="1005765">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300" b="0" i="1" u="none" strike="noStrike" cap="none" normalizeH="0" baseline="0">
                          <a:ln>
                            <a:noFill/>
                          </a:ln>
                          <a:solidFill>
                            <a:schemeClr val="tx1"/>
                          </a:solidFill>
                          <a:effectLst/>
                          <a:latin typeface="Times New Roman" pitchFamily="18" charset="0"/>
                          <a:ea typeface="新細明體" pitchFamily="18" charset="-120"/>
                        </a:rPr>
                        <a:t>serviceSet := query(attributeSpecification</a:t>
                      </a:r>
                      <a:r>
                        <a:rPr kumimoji="0" lang="en-US" altLang="zh-TW" sz="2300" b="0" i="0" u="none" strike="noStrike" cap="none" normalizeH="0" baseline="0">
                          <a:ln>
                            <a:noFill/>
                          </a:ln>
                          <a:solidFill>
                            <a:schemeClr val="tx1"/>
                          </a:solidFill>
                          <a:effectLst/>
                          <a:latin typeface="Times New Roman" pitchFamily="18" charset="0"/>
                          <a:ea typeface="新細明體" pitchFamily="18" charset="-120"/>
                        </a:rPr>
                        <a:t>)</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 typeface="Symbol" pitchFamily="18" charset="2"/>
                        <a:buNone/>
                        <a:tabLst/>
                      </a:pPr>
                      <a:r>
                        <a:rPr kumimoji="0" lang="en-US" altLang="zh-TW" sz="2000" b="0" i="0" u="none" strike="noStrike" cap="none" normalizeH="0" baseline="0" dirty="0">
                          <a:ln>
                            <a:noFill/>
                          </a:ln>
                          <a:solidFill>
                            <a:schemeClr val="tx1"/>
                          </a:solidFill>
                          <a:effectLst/>
                          <a:latin typeface="Times New Roman" pitchFamily="18" charset="0"/>
                          <a:ea typeface="新細明體" pitchFamily="18" charset="-120"/>
                        </a:rPr>
                        <a:t>Return a set of registered services whose attributes match the given specification</a:t>
                      </a:r>
                    </a:p>
                  </a:txBody>
                  <a:tcPr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transition>
    <p:pull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p:txBody>
          <a:bodyPr/>
          <a:lstStyle/>
          <a:p>
            <a:r>
              <a:rPr lang="en-US" altLang="zh-TW" sz="3800">
                <a:ea typeface="PMingLiU" pitchFamily="18" charset="-120"/>
              </a:rPr>
              <a:t>2.1</a:t>
            </a:r>
            <a:r>
              <a:rPr lang="en-GB" sz="3800"/>
              <a:t> </a:t>
            </a:r>
            <a:r>
              <a:rPr lang="en-US" altLang="zh-TW" sz="3800">
                <a:ea typeface="PMingLiU" pitchFamily="18" charset="-120"/>
              </a:rPr>
              <a:t>Service Discovery in Practice</a:t>
            </a:r>
            <a:endParaRPr lang="en-US" sz="3800"/>
          </a:p>
        </p:txBody>
      </p:sp>
      <p:sp>
        <p:nvSpPr>
          <p:cNvPr id="103426" name="Content Placeholder 2"/>
          <p:cNvSpPr>
            <a:spLocks noGrp="1"/>
          </p:cNvSpPr>
          <p:nvPr>
            <p:ph idx="1"/>
          </p:nvPr>
        </p:nvSpPr>
        <p:spPr/>
        <p:txBody>
          <a:bodyPr/>
          <a:lstStyle/>
          <a:p>
            <a:pPr marL="590550" indent="-590550">
              <a:buFont typeface="Symbol" pitchFamily="18" charset="2"/>
              <a:buAutoNum type="arabicPeriod"/>
            </a:pPr>
            <a:r>
              <a:rPr lang="en-US" dirty="0" err="1"/>
              <a:t>Jini’s</a:t>
            </a:r>
            <a:r>
              <a:rPr lang="en-US" dirty="0"/>
              <a:t> discovery protocol</a:t>
            </a:r>
          </a:p>
        </p:txBody>
      </p:sp>
      <p:sp>
        <p:nvSpPr>
          <p:cNvPr id="103427" name="Rectangle 4"/>
          <p:cNvSpPr>
            <a:spLocks noChangeArrowheads="1"/>
          </p:cNvSpPr>
          <p:nvPr/>
        </p:nvSpPr>
        <p:spPr bwMode="auto">
          <a:xfrm>
            <a:off x="1366838" y="3344863"/>
            <a:ext cx="1292225" cy="1041400"/>
          </a:xfrm>
          <a:prstGeom prst="rect">
            <a:avLst/>
          </a:prstGeom>
          <a:solidFill>
            <a:srgbClr val="0070C0"/>
          </a:solidFill>
          <a:ln w="9525">
            <a:noFill/>
            <a:miter lim="800000"/>
            <a:headEnd/>
            <a:tailEnd/>
          </a:ln>
        </p:spPr>
        <p:txBody>
          <a:bodyPr/>
          <a:lstStyle/>
          <a:p>
            <a:pPr eaLnBrk="0" hangingPunct="0"/>
            <a:endParaRPr lang="en-US" b="1"/>
          </a:p>
        </p:txBody>
      </p:sp>
      <p:sp>
        <p:nvSpPr>
          <p:cNvPr id="103428" name="Rectangle 5"/>
          <p:cNvSpPr>
            <a:spLocks noChangeArrowheads="1"/>
          </p:cNvSpPr>
          <p:nvPr/>
        </p:nvSpPr>
        <p:spPr bwMode="auto">
          <a:xfrm>
            <a:off x="1366838" y="3344863"/>
            <a:ext cx="1314450" cy="1063625"/>
          </a:xfrm>
          <a:prstGeom prst="rect">
            <a:avLst/>
          </a:prstGeom>
          <a:noFill/>
          <a:ln w="22225">
            <a:solidFill>
              <a:srgbClr val="FFDC99"/>
            </a:solidFill>
            <a:miter lim="800000"/>
            <a:headEnd/>
            <a:tailEnd/>
          </a:ln>
        </p:spPr>
        <p:txBody>
          <a:bodyPr/>
          <a:lstStyle/>
          <a:p>
            <a:pPr eaLnBrk="0" hangingPunct="0"/>
            <a:endParaRPr lang="en-US" b="1"/>
          </a:p>
        </p:txBody>
      </p:sp>
      <p:sp>
        <p:nvSpPr>
          <p:cNvPr id="103429" name="Oval 6"/>
          <p:cNvSpPr>
            <a:spLocks noChangeArrowheads="1"/>
          </p:cNvSpPr>
          <p:nvPr/>
        </p:nvSpPr>
        <p:spPr bwMode="auto">
          <a:xfrm>
            <a:off x="1503363" y="3525838"/>
            <a:ext cx="1041400" cy="701675"/>
          </a:xfrm>
          <a:prstGeom prst="ellipse">
            <a:avLst/>
          </a:prstGeom>
          <a:solidFill>
            <a:srgbClr val="FFFFFF"/>
          </a:solidFill>
          <a:ln w="22225">
            <a:solidFill>
              <a:srgbClr val="000000"/>
            </a:solidFill>
            <a:round/>
            <a:headEnd/>
            <a:tailEnd/>
          </a:ln>
        </p:spPr>
        <p:txBody>
          <a:bodyPr/>
          <a:lstStyle/>
          <a:p>
            <a:pPr eaLnBrk="0" hangingPunct="0"/>
            <a:endParaRPr lang="en-US" b="1"/>
          </a:p>
        </p:txBody>
      </p:sp>
      <p:sp>
        <p:nvSpPr>
          <p:cNvPr id="103430" name="Rectangle 7"/>
          <p:cNvSpPr>
            <a:spLocks noChangeArrowheads="1"/>
          </p:cNvSpPr>
          <p:nvPr/>
        </p:nvSpPr>
        <p:spPr bwMode="auto">
          <a:xfrm>
            <a:off x="6215063" y="2120900"/>
            <a:ext cx="1541462" cy="884238"/>
          </a:xfrm>
          <a:prstGeom prst="rect">
            <a:avLst/>
          </a:prstGeom>
          <a:solidFill>
            <a:srgbClr val="92D050"/>
          </a:solidFill>
          <a:ln w="9525">
            <a:noFill/>
            <a:miter lim="800000"/>
            <a:headEnd/>
            <a:tailEnd/>
          </a:ln>
        </p:spPr>
        <p:txBody>
          <a:bodyPr/>
          <a:lstStyle/>
          <a:p>
            <a:pPr eaLnBrk="0" hangingPunct="0"/>
            <a:endParaRPr lang="en-US" b="1"/>
          </a:p>
        </p:txBody>
      </p:sp>
      <p:sp>
        <p:nvSpPr>
          <p:cNvPr id="103431" name="Rectangle 8"/>
          <p:cNvSpPr>
            <a:spLocks noChangeArrowheads="1"/>
          </p:cNvSpPr>
          <p:nvPr/>
        </p:nvSpPr>
        <p:spPr bwMode="auto">
          <a:xfrm>
            <a:off x="6215063" y="2120900"/>
            <a:ext cx="1563687" cy="906463"/>
          </a:xfrm>
          <a:prstGeom prst="rect">
            <a:avLst/>
          </a:prstGeom>
          <a:noFill/>
          <a:ln w="22225">
            <a:solidFill>
              <a:srgbClr val="FFDC99"/>
            </a:solidFill>
            <a:miter lim="800000"/>
            <a:headEnd/>
            <a:tailEnd/>
          </a:ln>
        </p:spPr>
        <p:txBody>
          <a:bodyPr/>
          <a:lstStyle/>
          <a:p>
            <a:pPr eaLnBrk="0" hangingPunct="0"/>
            <a:endParaRPr lang="en-US" b="1"/>
          </a:p>
        </p:txBody>
      </p:sp>
      <p:sp>
        <p:nvSpPr>
          <p:cNvPr id="103432" name="Oval 9"/>
          <p:cNvSpPr>
            <a:spLocks noChangeArrowheads="1"/>
          </p:cNvSpPr>
          <p:nvPr/>
        </p:nvSpPr>
        <p:spPr bwMode="auto">
          <a:xfrm>
            <a:off x="6464300" y="2211388"/>
            <a:ext cx="1042988" cy="701675"/>
          </a:xfrm>
          <a:prstGeom prst="ellipse">
            <a:avLst/>
          </a:prstGeom>
          <a:solidFill>
            <a:srgbClr val="FFFFFF"/>
          </a:solidFill>
          <a:ln w="22225">
            <a:solidFill>
              <a:srgbClr val="000000"/>
            </a:solidFill>
            <a:round/>
            <a:headEnd/>
            <a:tailEnd/>
          </a:ln>
        </p:spPr>
        <p:txBody>
          <a:bodyPr/>
          <a:lstStyle/>
          <a:p>
            <a:pPr eaLnBrk="0" hangingPunct="0"/>
            <a:endParaRPr lang="en-US" b="1"/>
          </a:p>
        </p:txBody>
      </p:sp>
      <p:sp>
        <p:nvSpPr>
          <p:cNvPr id="103433" name="Rectangle 10"/>
          <p:cNvSpPr>
            <a:spLocks noChangeArrowheads="1"/>
          </p:cNvSpPr>
          <p:nvPr/>
        </p:nvSpPr>
        <p:spPr bwMode="auto">
          <a:xfrm>
            <a:off x="6677025" y="2311400"/>
            <a:ext cx="833438" cy="246063"/>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Printing </a:t>
            </a:r>
            <a:endParaRPr lang="en-US" altLang="zh-TW" sz="2400" b="1">
              <a:latin typeface="Times" pitchFamily="18" charset="0"/>
              <a:ea typeface="PMingLiU" pitchFamily="18" charset="-120"/>
            </a:endParaRPr>
          </a:p>
        </p:txBody>
      </p:sp>
      <p:sp>
        <p:nvSpPr>
          <p:cNvPr id="103434" name="Rectangle 11"/>
          <p:cNvSpPr>
            <a:spLocks noChangeArrowheads="1"/>
          </p:cNvSpPr>
          <p:nvPr/>
        </p:nvSpPr>
        <p:spPr bwMode="auto">
          <a:xfrm>
            <a:off x="6729413" y="2538413"/>
            <a:ext cx="706437" cy="246062"/>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service</a:t>
            </a:r>
            <a:endParaRPr lang="en-US" altLang="zh-TW" sz="2400" b="1">
              <a:latin typeface="Times" pitchFamily="18" charset="0"/>
              <a:ea typeface="PMingLiU" pitchFamily="18" charset="-120"/>
            </a:endParaRPr>
          </a:p>
        </p:txBody>
      </p:sp>
      <p:sp>
        <p:nvSpPr>
          <p:cNvPr id="103435" name="Rectangle 12"/>
          <p:cNvSpPr>
            <a:spLocks noChangeArrowheads="1"/>
          </p:cNvSpPr>
          <p:nvPr/>
        </p:nvSpPr>
        <p:spPr bwMode="auto">
          <a:xfrm>
            <a:off x="1600200" y="3884613"/>
            <a:ext cx="765175" cy="246062"/>
          </a:xfrm>
          <a:prstGeom prst="rect">
            <a:avLst/>
          </a:prstGeom>
          <a:noFill/>
          <a:ln w="9525">
            <a:noFill/>
            <a:miter lim="800000"/>
            <a:headEnd/>
            <a:tailEnd/>
          </a:ln>
        </p:spPr>
        <p:txBody>
          <a:bodyPr wrap="none" lIns="0" tIns="0" rIns="0" bIns="0">
            <a:spAutoFit/>
          </a:bodyPr>
          <a:lstStyle/>
          <a:p>
            <a:pPr eaLnBrk="0" hangingPunct="0"/>
            <a:r>
              <a:rPr lang="zh-TW" altLang="en-US" sz="1600" b="1">
                <a:solidFill>
                  <a:srgbClr val="000000"/>
                </a:solidFill>
                <a:latin typeface="C Helvetica Condensed"/>
                <a:ea typeface="PMingLiU" pitchFamily="18" charset="-120"/>
              </a:rPr>
              <a:t> </a:t>
            </a:r>
            <a:r>
              <a:rPr lang="en-US" altLang="zh-TW" sz="1600" b="1">
                <a:solidFill>
                  <a:srgbClr val="000000"/>
                </a:solidFill>
                <a:latin typeface="C Helvetica Condensed"/>
                <a:ea typeface="PMingLiU" pitchFamily="18" charset="-120"/>
              </a:rPr>
              <a:t>service</a:t>
            </a:r>
            <a:endParaRPr lang="en-US" altLang="zh-TW" sz="2400" b="1">
              <a:latin typeface="Times" pitchFamily="18" charset="0"/>
              <a:ea typeface="PMingLiU" pitchFamily="18" charset="-120"/>
            </a:endParaRPr>
          </a:p>
        </p:txBody>
      </p:sp>
      <p:sp>
        <p:nvSpPr>
          <p:cNvPr id="103436" name="Rectangle 13"/>
          <p:cNvSpPr>
            <a:spLocks noChangeArrowheads="1"/>
          </p:cNvSpPr>
          <p:nvPr/>
        </p:nvSpPr>
        <p:spPr bwMode="auto">
          <a:xfrm>
            <a:off x="1662113" y="3657600"/>
            <a:ext cx="739775" cy="246063"/>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Lookup</a:t>
            </a:r>
            <a:endParaRPr lang="en-US" altLang="zh-TW" sz="2400" b="1">
              <a:latin typeface="Times" pitchFamily="18" charset="0"/>
              <a:ea typeface="PMingLiU" pitchFamily="18" charset="-120"/>
            </a:endParaRPr>
          </a:p>
        </p:txBody>
      </p:sp>
      <p:sp>
        <p:nvSpPr>
          <p:cNvPr id="103437" name="Rectangle 14"/>
          <p:cNvSpPr>
            <a:spLocks noChangeArrowheads="1"/>
          </p:cNvSpPr>
          <p:nvPr/>
        </p:nvSpPr>
        <p:spPr bwMode="auto">
          <a:xfrm>
            <a:off x="7189788" y="4772025"/>
            <a:ext cx="1268412" cy="1041400"/>
          </a:xfrm>
          <a:prstGeom prst="rect">
            <a:avLst/>
          </a:prstGeom>
          <a:solidFill>
            <a:srgbClr val="0070C0"/>
          </a:solidFill>
          <a:ln w="9525">
            <a:noFill/>
            <a:miter lim="800000"/>
            <a:headEnd/>
            <a:tailEnd/>
          </a:ln>
        </p:spPr>
        <p:txBody>
          <a:bodyPr/>
          <a:lstStyle/>
          <a:p>
            <a:pPr eaLnBrk="0" hangingPunct="0"/>
            <a:endParaRPr lang="en-US" b="1"/>
          </a:p>
        </p:txBody>
      </p:sp>
      <p:sp>
        <p:nvSpPr>
          <p:cNvPr id="103438" name="Rectangle 15"/>
          <p:cNvSpPr>
            <a:spLocks noChangeArrowheads="1"/>
          </p:cNvSpPr>
          <p:nvPr/>
        </p:nvSpPr>
        <p:spPr bwMode="auto">
          <a:xfrm>
            <a:off x="7189788" y="4772025"/>
            <a:ext cx="1290637" cy="1063625"/>
          </a:xfrm>
          <a:prstGeom prst="rect">
            <a:avLst/>
          </a:prstGeom>
          <a:noFill/>
          <a:ln w="22225">
            <a:solidFill>
              <a:srgbClr val="FFDC99"/>
            </a:solidFill>
            <a:miter lim="800000"/>
            <a:headEnd/>
            <a:tailEnd/>
          </a:ln>
        </p:spPr>
        <p:txBody>
          <a:bodyPr/>
          <a:lstStyle/>
          <a:p>
            <a:pPr eaLnBrk="0" hangingPunct="0"/>
            <a:endParaRPr lang="en-US" b="1"/>
          </a:p>
        </p:txBody>
      </p:sp>
      <p:sp>
        <p:nvSpPr>
          <p:cNvPr id="103439" name="Oval 16"/>
          <p:cNvSpPr>
            <a:spLocks noChangeArrowheads="1"/>
          </p:cNvSpPr>
          <p:nvPr/>
        </p:nvSpPr>
        <p:spPr bwMode="auto">
          <a:xfrm>
            <a:off x="7302500" y="4953000"/>
            <a:ext cx="1042988" cy="701675"/>
          </a:xfrm>
          <a:prstGeom prst="ellipse">
            <a:avLst/>
          </a:prstGeom>
          <a:solidFill>
            <a:srgbClr val="FFFFFF"/>
          </a:solidFill>
          <a:ln w="22225">
            <a:solidFill>
              <a:srgbClr val="000000"/>
            </a:solidFill>
            <a:round/>
            <a:headEnd/>
            <a:tailEnd/>
          </a:ln>
        </p:spPr>
        <p:txBody>
          <a:bodyPr/>
          <a:lstStyle/>
          <a:p>
            <a:pPr eaLnBrk="0" hangingPunct="0"/>
            <a:endParaRPr lang="en-US" b="1"/>
          </a:p>
        </p:txBody>
      </p:sp>
      <p:sp>
        <p:nvSpPr>
          <p:cNvPr id="103440" name="Rectangle 17"/>
          <p:cNvSpPr>
            <a:spLocks noChangeArrowheads="1"/>
          </p:cNvSpPr>
          <p:nvPr/>
        </p:nvSpPr>
        <p:spPr bwMode="auto">
          <a:xfrm>
            <a:off x="7448550" y="5311775"/>
            <a:ext cx="765175" cy="246063"/>
          </a:xfrm>
          <a:prstGeom prst="rect">
            <a:avLst/>
          </a:prstGeom>
          <a:noFill/>
          <a:ln w="9525">
            <a:noFill/>
            <a:miter lim="800000"/>
            <a:headEnd/>
            <a:tailEnd/>
          </a:ln>
        </p:spPr>
        <p:txBody>
          <a:bodyPr wrap="none" lIns="0" tIns="0" rIns="0" bIns="0">
            <a:spAutoFit/>
          </a:bodyPr>
          <a:lstStyle/>
          <a:p>
            <a:pPr eaLnBrk="0" hangingPunct="0"/>
            <a:r>
              <a:rPr lang="zh-TW" altLang="en-US" sz="1600" b="1">
                <a:solidFill>
                  <a:srgbClr val="000000"/>
                </a:solidFill>
                <a:latin typeface="C Helvetica Condensed"/>
                <a:ea typeface="PMingLiU" pitchFamily="18" charset="-120"/>
              </a:rPr>
              <a:t> </a:t>
            </a:r>
            <a:r>
              <a:rPr lang="en-US" altLang="zh-TW" sz="1600" b="1">
                <a:solidFill>
                  <a:srgbClr val="000000"/>
                </a:solidFill>
                <a:latin typeface="C Helvetica Condensed"/>
                <a:ea typeface="PMingLiU" pitchFamily="18" charset="-120"/>
              </a:rPr>
              <a:t>service</a:t>
            </a:r>
            <a:endParaRPr lang="en-US" altLang="zh-TW" sz="2400" b="1">
              <a:latin typeface="Times" pitchFamily="18" charset="0"/>
              <a:ea typeface="PMingLiU" pitchFamily="18" charset="-120"/>
            </a:endParaRPr>
          </a:p>
        </p:txBody>
      </p:sp>
      <p:sp>
        <p:nvSpPr>
          <p:cNvPr id="103441" name="Rectangle 18"/>
          <p:cNvSpPr>
            <a:spLocks noChangeArrowheads="1"/>
          </p:cNvSpPr>
          <p:nvPr/>
        </p:nvSpPr>
        <p:spPr bwMode="auto">
          <a:xfrm>
            <a:off x="7459663" y="5084763"/>
            <a:ext cx="739775" cy="246062"/>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Lookup</a:t>
            </a:r>
            <a:endParaRPr lang="en-US" altLang="zh-TW" sz="2400" b="1">
              <a:latin typeface="Times" pitchFamily="18" charset="0"/>
              <a:ea typeface="PMingLiU" pitchFamily="18" charset="-120"/>
            </a:endParaRPr>
          </a:p>
        </p:txBody>
      </p:sp>
      <p:sp>
        <p:nvSpPr>
          <p:cNvPr id="103442" name="Rectangle 19"/>
          <p:cNvSpPr>
            <a:spLocks noChangeArrowheads="1"/>
          </p:cNvSpPr>
          <p:nvPr/>
        </p:nvSpPr>
        <p:spPr bwMode="auto">
          <a:xfrm>
            <a:off x="4040188" y="5133975"/>
            <a:ext cx="1541462" cy="882650"/>
          </a:xfrm>
          <a:prstGeom prst="rect">
            <a:avLst/>
          </a:prstGeom>
          <a:solidFill>
            <a:srgbClr val="FFDC99"/>
          </a:solidFill>
          <a:ln w="9525">
            <a:noFill/>
            <a:miter lim="800000"/>
            <a:headEnd/>
            <a:tailEnd/>
          </a:ln>
        </p:spPr>
        <p:txBody>
          <a:bodyPr/>
          <a:lstStyle/>
          <a:p>
            <a:pPr eaLnBrk="0" hangingPunct="0"/>
            <a:endParaRPr lang="en-US" b="1"/>
          </a:p>
        </p:txBody>
      </p:sp>
      <p:sp>
        <p:nvSpPr>
          <p:cNvPr id="103443" name="Rectangle 20"/>
          <p:cNvSpPr>
            <a:spLocks noChangeArrowheads="1"/>
          </p:cNvSpPr>
          <p:nvPr/>
        </p:nvSpPr>
        <p:spPr bwMode="auto">
          <a:xfrm>
            <a:off x="4040188" y="5133975"/>
            <a:ext cx="1563687" cy="906463"/>
          </a:xfrm>
          <a:prstGeom prst="rect">
            <a:avLst/>
          </a:prstGeom>
          <a:solidFill>
            <a:srgbClr val="92D050"/>
          </a:solidFill>
          <a:ln w="22225">
            <a:solidFill>
              <a:srgbClr val="FFDC99"/>
            </a:solidFill>
            <a:miter lim="800000"/>
            <a:headEnd/>
            <a:tailEnd/>
          </a:ln>
        </p:spPr>
        <p:txBody>
          <a:bodyPr/>
          <a:lstStyle/>
          <a:p>
            <a:pPr eaLnBrk="0" hangingPunct="0"/>
            <a:endParaRPr lang="en-US" b="1"/>
          </a:p>
        </p:txBody>
      </p:sp>
      <p:sp>
        <p:nvSpPr>
          <p:cNvPr id="103444" name="Oval 21"/>
          <p:cNvSpPr>
            <a:spLocks noChangeArrowheads="1"/>
          </p:cNvSpPr>
          <p:nvPr/>
        </p:nvSpPr>
        <p:spPr bwMode="auto">
          <a:xfrm>
            <a:off x="4289425" y="5224463"/>
            <a:ext cx="1042988" cy="701675"/>
          </a:xfrm>
          <a:prstGeom prst="ellipse">
            <a:avLst/>
          </a:prstGeom>
          <a:solidFill>
            <a:srgbClr val="FFFFFF"/>
          </a:solidFill>
          <a:ln w="22225">
            <a:solidFill>
              <a:srgbClr val="000000"/>
            </a:solidFill>
            <a:round/>
            <a:headEnd/>
            <a:tailEnd/>
          </a:ln>
        </p:spPr>
        <p:txBody>
          <a:bodyPr/>
          <a:lstStyle/>
          <a:p>
            <a:pPr eaLnBrk="0" hangingPunct="0"/>
            <a:endParaRPr lang="en-US" b="1"/>
          </a:p>
        </p:txBody>
      </p:sp>
      <p:sp>
        <p:nvSpPr>
          <p:cNvPr id="103445" name="Rectangle 22"/>
          <p:cNvSpPr>
            <a:spLocks noChangeArrowheads="1"/>
          </p:cNvSpPr>
          <p:nvPr/>
        </p:nvSpPr>
        <p:spPr bwMode="auto">
          <a:xfrm>
            <a:off x="4446588" y="5334000"/>
            <a:ext cx="833437" cy="246063"/>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Printing </a:t>
            </a:r>
            <a:endParaRPr lang="en-US" altLang="zh-TW" sz="2400" b="1">
              <a:latin typeface="Times" pitchFamily="18" charset="0"/>
              <a:ea typeface="PMingLiU" pitchFamily="18" charset="-120"/>
            </a:endParaRPr>
          </a:p>
        </p:txBody>
      </p:sp>
      <p:sp>
        <p:nvSpPr>
          <p:cNvPr id="103446" name="Rectangle 23"/>
          <p:cNvSpPr>
            <a:spLocks noChangeArrowheads="1"/>
          </p:cNvSpPr>
          <p:nvPr/>
        </p:nvSpPr>
        <p:spPr bwMode="auto">
          <a:xfrm>
            <a:off x="4497388" y="5583238"/>
            <a:ext cx="708025" cy="246062"/>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service</a:t>
            </a:r>
            <a:endParaRPr lang="en-US" altLang="zh-TW" sz="2400" b="1">
              <a:latin typeface="Times" pitchFamily="18" charset="0"/>
              <a:ea typeface="PMingLiU" pitchFamily="18" charset="-120"/>
            </a:endParaRPr>
          </a:p>
        </p:txBody>
      </p:sp>
      <p:sp>
        <p:nvSpPr>
          <p:cNvPr id="103447" name="Rectangle 24"/>
          <p:cNvSpPr>
            <a:spLocks noChangeArrowheads="1"/>
          </p:cNvSpPr>
          <p:nvPr/>
        </p:nvSpPr>
        <p:spPr bwMode="auto">
          <a:xfrm>
            <a:off x="779463" y="3332163"/>
            <a:ext cx="679450" cy="369887"/>
          </a:xfrm>
          <a:prstGeom prst="rect">
            <a:avLst/>
          </a:prstGeom>
          <a:noFill/>
          <a:ln w="9525">
            <a:noFill/>
            <a:miter lim="800000"/>
            <a:headEnd/>
            <a:tailEnd/>
          </a:ln>
        </p:spPr>
        <p:txBody>
          <a:bodyPr wrap="none" lIns="0" tIns="0" rIns="0" bIns="0">
            <a:spAutoFit/>
          </a:bodyPr>
          <a:lstStyle/>
          <a:p>
            <a:pPr eaLnBrk="0" hangingPunct="0"/>
            <a:r>
              <a:rPr lang="en-US" altLang="zh-TW" b="1" i="1">
                <a:solidFill>
                  <a:srgbClr val="000000"/>
                </a:solidFill>
                <a:latin typeface="C Helvetica Condensed"/>
                <a:ea typeface="PMingLiU" pitchFamily="18" charset="-120"/>
              </a:rPr>
              <a:t>admin</a:t>
            </a:r>
            <a:endParaRPr lang="en-US" altLang="zh-TW" sz="2400" b="1">
              <a:latin typeface="Times" pitchFamily="18" charset="0"/>
              <a:ea typeface="PMingLiU" pitchFamily="18" charset="-120"/>
            </a:endParaRPr>
          </a:p>
        </p:txBody>
      </p:sp>
      <p:sp>
        <p:nvSpPr>
          <p:cNvPr id="103448" name="Rectangle 25"/>
          <p:cNvSpPr>
            <a:spLocks noChangeArrowheads="1"/>
          </p:cNvSpPr>
          <p:nvPr/>
        </p:nvSpPr>
        <p:spPr bwMode="auto">
          <a:xfrm>
            <a:off x="7800975" y="2154238"/>
            <a:ext cx="679450" cy="369887"/>
          </a:xfrm>
          <a:prstGeom prst="rect">
            <a:avLst/>
          </a:prstGeom>
          <a:noFill/>
          <a:ln w="9525">
            <a:noFill/>
            <a:miter lim="800000"/>
            <a:headEnd/>
            <a:tailEnd/>
          </a:ln>
        </p:spPr>
        <p:txBody>
          <a:bodyPr wrap="none" lIns="0" tIns="0" rIns="0" bIns="0">
            <a:spAutoFit/>
          </a:bodyPr>
          <a:lstStyle/>
          <a:p>
            <a:pPr eaLnBrk="0" hangingPunct="0"/>
            <a:r>
              <a:rPr lang="en-US" altLang="zh-TW" b="1" i="1">
                <a:solidFill>
                  <a:srgbClr val="000000"/>
                </a:solidFill>
                <a:latin typeface="C Helvetica Condensed"/>
                <a:ea typeface="PMingLiU" pitchFamily="18" charset="-120"/>
              </a:rPr>
              <a:t>admin</a:t>
            </a:r>
            <a:endParaRPr lang="en-US" altLang="zh-TW" sz="2400" b="1">
              <a:latin typeface="Times" pitchFamily="18" charset="0"/>
              <a:ea typeface="PMingLiU" pitchFamily="18" charset="-120"/>
            </a:endParaRPr>
          </a:p>
        </p:txBody>
      </p:sp>
      <p:sp>
        <p:nvSpPr>
          <p:cNvPr id="103449" name="Rectangle 26"/>
          <p:cNvSpPr>
            <a:spLocks noChangeArrowheads="1"/>
          </p:cNvSpPr>
          <p:nvPr/>
        </p:nvSpPr>
        <p:spPr bwMode="auto">
          <a:xfrm>
            <a:off x="7453313" y="5903913"/>
            <a:ext cx="1616075" cy="277812"/>
          </a:xfrm>
          <a:prstGeom prst="rect">
            <a:avLst/>
          </a:prstGeom>
          <a:noFill/>
          <a:ln w="9525">
            <a:noFill/>
            <a:miter lim="800000"/>
            <a:headEnd/>
            <a:tailEnd/>
          </a:ln>
        </p:spPr>
        <p:txBody>
          <a:bodyPr wrap="none" lIns="0" tIns="0" rIns="0" bIns="0">
            <a:spAutoFit/>
          </a:bodyPr>
          <a:lstStyle/>
          <a:p>
            <a:pPr eaLnBrk="0" hangingPunct="0"/>
            <a:r>
              <a:rPr lang="en-US" altLang="zh-TW" b="1" i="1">
                <a:solidFill>
                  <a:srgbClr val="000000"/>
                </a:solidFill>
                <a:latin typeface="C Helvetica Condensed"/>
                <a:ea typeface="PMingLiU" pitchFamily="18" charset="-120"/>
              </a:rPr>
              <a:t>admin, finance</a:t>
            </a:r>
            <a:endParaRPr lang="en-US" altLang="zh-TW" b="1">
              <a:latin typeface="Times" pitchFamily="18" charset="0"/>
              <a:ea typeface="PMingLiU" pitchFamily="18" charset="-120"/>
            </a:endParaRPr>
          </a:p>
        </p:txBody>
      </p:sp>
      <p:sp>
        <p:nvSpPr>
          <p:cNvPr id="103450" name="Rectangle 27"/>
          <p:cNvSpPr>
            <a:spLocks noChangeArrowheads="1"/>
          </p:cNvSpPr>
          <p:nvPr/>
        </p:nvSpPr>
        <p:spPr bwMode="auto">
          <a:xfrm>
            <a:off x="5627688" y="5802313"/>
            <a:ext cx="808037" cy="369887"/>
          </a:xfrm>
          <a:prstGeom prst="rect">
            <a:avLst/>
          </a:prstGeom>
          <a:noFill/>
          <a:ln w="9525">
            <a:noFill/>
            <a:miter lim="800000"/>
            <a:headEnd/>
            <a:tailEnd/>
          </a:ln>
        </p:spPr>
        <p:txBody>
          <a:bodyPr wrap="none" lIns="0" tIns="0" rIns="0" bIns="0">
            <a:spAutoFit/>
          </a:bodyPr>
          <a:lstStyle/>
          <a:p>
            <a:pPr eaLnBrk="0" hangingPunct="0"/>
            <a:r>
              <a:rPr lang="en-US" altLang="zh-TW" b="1" i="1">
                <a:solidFill>
                  <a:srgbClr val="000000"/>
                </a:solidFill>
                <a:latin typeface="C Helvetica Condensed"/>
                <a:ea typeface="PMingLiU" pitchFamily="18" charset="-120"/>
              </a:rPr>
              <a:t>finance</a:t>
            </a:r>
            <a:endParaRPr lang="en-US" altLang="zh-TW" sz="2400" b="1">
              <a:latin typeface="Times" pitchFamily="18" charset="0"/>
              <a:ea typeface="PMingLiU" pitchFamily="18" charset="-120"/>
            </a:endParaRPr>
          </a:p>
        </p:txBody>
      </p:sp>
      <p:sp>
        <p:nvSpPr>
          <p:cNvPr id="103451" name="Rectangle 28"/>
          <p:cNvSpPr>
            <a:spLocks noChangeArrowheads="1"/>
          </p:cNvSpPr>
          <p:nvPr/>
        </p:nvSpPr>
        <p:spPr bwMode="auto">
          <a:xfrm>
            <a:off x="7099300" y="3548063"/>
            <a:ext cx="430213" cy="361950"/>
          </a:xfrm>
          <a:prstGeom prst="rect">
            <a:avLst/>
          </a:prstGeom>
          <a:solidFill>
            <a:srgbClr val="7030A0"/>
          </a:solidFill>
          <a:ln w="9525">
            <a:noFill/>
            <a:miter lim="800000"/>
            <a:headEnd/>
            <a:tailEnd/>
          </a:ln>
        </p:spPr>
        <p:txBody>
          <a:bodyPr/>
          <a:lstStyle/>
          <a:p>
            <a:pPr eaLnBrk="0" hangingPunct="0"/>
            <a:endParaRPr lang="en-US" b="1"/>
          </a:p>
        </p:txBody>
      </p:sp>
      <p:sp>
        <p:nvSpPr>
          <p:cNvPr id="103452" name="Rectangle 29"/>
          <p:cNvSpPr>
            <a:spLocks noChangeArrowheads="1"/>
          </p:cNvSpPr>
          <p:nvPr/>
        </p:nvSpPr>
        <p:spPr bwMode="auto">
          <a:xfrm>
            <a:off x="7099300" y="3548063"/>
            <a:ext cx="452438" cy="385762"/>
          </a:xfrm>
          <a:prstGeom prst="rect">
            <a:avLst/>
          </a:prstGeom>
          <a:noFill/>
          <a:ln w="22225">
            <a:solidFill>
              <a:srgbClr val="FFDC99"/>
            </a:solidFill>
            <a:miter lim="800000"/>
            <a:headEnd/>
            <a:tailEnd/>
          </a:ln>
        </p:spPr>
        <p:txBody>
          <a:bodyPr/>
          <a:lstStyle/>
          <a:p>
            <a:pPr eaLnBrk="0" hangingPunct="0"/>
            <a:endParaRPr lang="en-US" b="1"/>
          </a:p>
        </p:txBody>
      </p:sp>
      <p:sp>
        <p:nvSpPr>
          <p:cNvPr id="103453" name="Oval 30"/>
          <p:cNvSpPr>
            <a:spLocks noChangeArrowheads="1"/>
          </p:cNvSpPr>
          <p:nvPr/>
        </p:nvSpPr>
        <p:spPr bwMode="auto">
          <a:xfrm>
            <a:off x="7167563" y="3570288"/>
            <a:ext cx="315912" cy="317500"/>
          </a:xfrm>
          <a:prstGeom prst="ellipse">
            <a:avLst/>
          </a:prstGeom>
          <a:solidFill>
            <a:srgbClr val="FFFFFF"/>
          </a:solidFill>
          <a:ln w="22225">
            <a:solidFill>
              <a:srgbClr val="000000"/>
            </a:solidFill>
            <a:round/>
            <a:headEnd/>
            <a:tailEnd/>
          </a:ln>
        </p:spPr>
        <p:txBody>
          <a:bodyPr/>
          <a:lstStyle/>
          <a:p>
            <a:pPr eaLnBrk="0" hangingPunct="0"/>
            <a:endParaRPr lang="en-US" b="1"/>
          </a:p>
        </p:txBody>
      </p:sp>
      <p:sp>
        <p:nvSpPr>
          <p:cNvPr id="103454" name="Rectangle 31"/>
          <p:cNvSpPr>
            <a:spLocks noChangeArrowheads="1"/>
          </p:cNvSpPr>
          <p:nvPr/>
        </p:nvSpPr>
        <p:spPr bwMode="auto">
          <a:xfrm>
            <a:off x="7620000" y="3559175"/>
            <a:ext cx="641350" cy="369888"/>
          </a:xfrm>
          <a:prstGeom prst="rect">
            <a:avLst/>
          </a:prstGeom>
          <a:noFill/>
          <a:ln w="9525">
            <a:noFill/>
            <a:miter lim="800000"/>
            <a:headEnd/>
            <a:tailEnd/>
          </a:ln>
        </p:spPr>
        <p:txBody>
          <a:bodyPr wrap="none" lIns="0" tIns="0" rIns="0" bIns="0">
            <a:spAutoFit/>
          </a:bodyPr>
          <a:lstStyle/>
          <a:p>
            <a:pPr eaLnBrk="0" hangingPunct="0"/>
            <a:r>
              <a:rPr lang="en-US" altLang="zh-TW" b="1">
                <a:solidFill>
                  <a:srgbClr val="000000"/>
                </a:solidFill>
                <a:latin typeface="C Helvetica Condensed"/>
                <a:ea typeface="PMingLiU" pitchFamily="18" charset="-120"/>
              </a:rPr>
              <a:t>Client</a:t>
            </a:r>
            <a:endParaRPr lang="en-US" altLang="zh-TW" sz="2400" b="1">
              <a:latin typeface="Times" pitchFamily="18" charset="0"/>
              <a:ea typeface="PMingLiU" pitchFamily="18" charset="-120"/>
            </a:endParaRPr>
          </a:p>
        </p:txBody>
      </p:sp>
      <p:sp>
        <p:nvSpPr>
          <p:cNvPr id="103455" name="Rectangle 32"/>
          <p:cNvSpPr>
            <a:spLocks noChangeArrowheads="1"/>
          </p:cNvSpPr>
          <p:nvPr/>
        </p:nvSpPr>
        <p:spPr bwMode="auto">
          <a:xfrm>
            <a:off x="3292475" y="2573338"/>
            <a:ext cx="454025" cy="363537"/>
          </a:xfrm>
          <a:prstGeom prst="rect">
            <a:avLst/>
          </a:prstGeom>
          <a:solidFill>
            <a:srgbClr val="FFDC99"/>
          </a:solidFill>
          <a:ln w="9525">
            <a:noFill/>
            <a:miter lim="800000"/>
            <a:headEnd/>
            <a:tailEnd/>
          </a:ln>
        </p:spPr>
        <p:txBody>
          <a:bodyPr/>
          <a:lstStyle/>
          <a:p>
            <a:pPr eaLnBrk="0" hangingPunct="0"/>
            <a:endParaRPr lang="en-US" b="1"/>
          </a:p>
        </p:txBody>
      </p:sp>
      <p:sp>
        <p:nvSpPr>
          <p:cNvPr id="103456" name="Rectangle 33"/>
          <p:cNvSpPr>
            <a:spLocks noChangeArrowheads="1"/>
          </p:cNvSpPr>
          <p:nvPr/>
        </p:nvSpPr>
        <p:spPr bwMode="auto">
          <a:xfrm>
            <a:off x="3292475" y="2573338"/>
            <a:ext cx="476250" cy="385762"/>
          </a:xfrm>
          <a:prstGeom prst="rect">
            <a:avLst/>
          </a:prstGeom>
          <a:solidFill>
            <a:srgbClr val="7030A0"/>
          </a:solidFill>
          <a:ln w="22225">
            <a:solidFill>
              <a:srgbClr val="FFDC99"/>
            </a:solidFill>
            <a:miter lim="800000"/>
            <a:headEnd/>
            <a:tailEnd/>
          </a:ln>
        </p:spPr>
        <p:txBody>
          <a:bodyPr/>
          <a:lstStyle/>
          <a:p>
            <a:pPr eaLnBrk="0" hangingPunct="0"/>
            <a:endParaRPr lang="en-US" b="1"/>
          </a:p>
        </p:txBody>
      </p:sp>
      <p:sp>
        <p:nvSpPr>
          <p:cNvPr id="103457" name="Oval 34"/>
          <p:cNvSpPr>
            <a:spLocks noChangeArrowheads="1"/>
          </p:cNvSpPr>
          <p:nvPr/>
        </p:nvSpPr>
        <p:spPr bwMode="auto">
          <a:xfrm>
            <a:off x="3382963" y="2597150"/>
            <a:ext cx="295275" cy="315913"/>
          </a:xfrm>
          <a:prstGeom prst="ellipse">
            <a:avLst/>
          </a:prstGeom>
          <a:solidFill>
            <a:srgbClr val="FFFFFF"/>
          </a:solidFill>
          <a:ln w="22225">
            <a:solidFill>
              <a:srgbClr val="000000"/>
            </a:solidFill>
            <a:round/>
            <a:headEnd/>
            <a:tailEnd/>
          </a:ln>
        </p:spPr>
        <p:txBody>
          <a:bodyPr/>
          <a:lstStyle/>
          <a:p>
            <a:pPr eaLnBrk="0" hangingPunct="0"/>
            <a:endParaRPr lang="en-US" b="1"/>
          </a:p>
        </p:txBody>
      </p:sp>
      <p:sp>
        <p:nvSpPr>
          <p:cNvPr id="103458" name="Rectangle 35"/>
          <p:cNvSpPr>
            <a:spLocks noChangeArrowheads="1"/>
          </p:cNvSpPr>
          <p:nvPr/>
        </p:nvSpPr>
        <p:spPr bwMode="auto">
          <a:xfrm>
            <a:off x="2590800" y="2562225"/>
            <a:ext cx="641350" cy="369888"/>
          </a:xfrm>
          <a:prstGeom prst="rect">
            <a:avLst/>
          </a:prstGeom>
          <a:noFill/>
          <a:ln w="9525">
            <a:noFill/>
            <a:miter lim="800000"/>
            <a:headEnd/>
            <a:tailEnd/>
          </a:ln>
        </p:spPr>
        <p:txBody>
          <a:bodyPr wrap="none" lIns="0" tIns="0" rIns="0" bIns="0">
            <a:spAutoFit/>
          </a:bodyPr>
          <a:lstStyle/>
          <a:p>
            <a:pPr eaLnBrk="0" hangingPunct="0"/>
            <a:r>
              <a:rPr lang="en-US" altLang="zh-TW" b="1">
                <a:solidFill>
                  <a:srgbClr val="000000"/>
                </a:solidFill>
                <a:latin typeface="C Helvetica Condensed"/>
                <a:ea typeface="PMingLiU" pitchFamily="18" charset="-120"/>
              </a:rPr>
              <a:t>Client</a:t>
            </a:r>
            <a:endParaRPr lang="en-US" altLang="zh-TW" sz="2400" b="1">
              <a:latin typeface="Times" pitchFamily="18" charset="0"/>
              <a:ea typeface="PMingLiU" pitchFamily="18" charset="-120"/>
            </a:endParaRPr>
          </a:p>
        </p:txBody>
      </p:sp>
      <p:sp>
        <p:nvSpPr>
          <p:cNvPr id="103459" name="Freeform 36"/>
          <p:cNvSpPr>
            <a:spLocks/>
          </p:cNvSpPr>
          <p:nvPr/>
        </p:nvSpPr>
        <p:spPr bwMode="auto">
          <a:xfrm>
            <a:off x="4856163" y="4681538"/>
            <a:ext cx="112712" cy="520700"/>
          </a:xfrm>
          <a:custGeom>
            <a:avLst/>
            <a:gdLst>
              <a:gd name="T0" fmla="*/ 2147483647 w 71"/>
              <a:gd name="T1" fmla="*/ 0 h 328"/>
              <a:gd name="T2" fmla="*/ 2147483647 w 71"/>
              <a:gd name="T3" fmla="*/ 2147483647 h 328"/>
              <a:gd name="T4" fmla="*/ 2147483647 w 71"/>
              <a:gd name="T5" fmla="*/ 2147483647 h 328"/>
              <a:gd name="T6" fmla="*/ 2147483647 w 71"/>
              <a:gd name="T7" fmla="*/ 2147483647 h 328"/>
              <a:gd name="T8" fmla="*/ 0 w 71"/>
              <a:gd name="T9" fmla="*/ 2147483647 h 328"/>
              <a:gd name="T10" fmla="*/ 0 w 71"/>
              <a:gd name="T11" fmla="*/ 2147483647 h 328"/>
              <a:gd name="T12" fmla="*/ 0 60000 65536"/>
              <a:gd name="T13" fmla="*/ 0 60000 65536"/>
              <a:gd name="T14" fmla="*/ 0 60000 65536"/>
              <a:gd name="T15" fmla="*/ 0 60000 65536"/>
              <a:gd name="T16" fmla="*/ 0 60000 65536"/>
              <a:gd name="T17" fmla="*/ 0 60000 65536"/>
              <a:gd name="T18" fmla="*/ 0 w 71"/>
              <a:gd name="T19" fmla="*/ 0 h 328"/>
              <a:gd name="T20" fmla="*/ 71 w 71"/>
              <a:gd name="T21" fmla="*/ 328 h 328"/>
            </a:gdLst>
            <a:ahLst/>
            <a:cxnLst>
              <a:cxn ang="T12">
                <a:pos x="T0" y="T1"/>
              </a:cxn>
              <a:cxn ang="T13">
                <a:pos x="T2" y="T3"/>
              </a:cxn>
              <a:cxn ang="T14">
                <a:pos x="T4" y="T5"/>
              </a:cxn>
              <a:cxn ang="T15">
                <a:pos x="T6" y="T7"/>
              </a:cxn>
              <a:cxn ang="T16">
                <a:pos x="T8" y="T9"/>
              </a:cxn>
              <a:cxn ang="T17">
                <a:pos x="T10" y="T11"/>
              </a:cxn>
            </a:cxnLst>
            <a:rect l="T18" t="T19" r="T20" b="T21"/>
            <a:pathLst>
              <a:path w="71" h="328">
                <a:moveTo>
                  <a:pt x="71" y="0"/>
                </a:moveTo>
                <a:lnTo>
                  <a:pt x="57" y="128"/>
                </a:lnTo>
                <a:lnTo>
                  <a:pt x="28" y="228"/>
                </a:lnTo>
                <a:lnTo>
                  <a:pt x="14" y="299"/>
                </a:lnTo>
                <a:lnTo>
                  <a:pt x="0" y="328"/>
                </a:lnTo>
                <a:lnTo>
                  <a:pt x="0" y="313"/>
                </a:lnTo>
              </a:path>
            </a:pathLst>
          </a:custGeom>
          <a:noFill/>
          <a:ln w="22225">
            <a:solidFill>
              <a:srgbClr val="000000"/>
            </a:solidFill>
            <a:prstDash val="solid"/>
            <a:round/>
            <a:headEnd/>
            <a:tailEnd/>
          </a:ln>
        </p:spPr>
        <p:txBody>
          <a:bodyPr/>
          <a:lstStyle/>
          <a:p>
            <a:endParaRPr lang="en-US"/>
          </a:p>
        </p:txBody>
      </p:sp>
      <p:sp>
        <p:nvSpPr>
          <p:cNvPr id="103460" name="Rectangle 37"/>
          <p:cNvSpPr>
            <a:spLocks noChangeArrowheads="1"/>
          </p:cNvSpPr>
          <p:nvPr/>
        </p:nvSpPr>
        <p:spPr bwMode="auto">
          <a:xfrm>
            <a:off x="1865313" y="5111750"/>
            <a:ext cx="1539875" cy="882650"/>
          </a:xfrm>
          <a:prstGeom prst="rect">
            <a:avLst/>
          </a:prstGeom>
          <a:solidFill>
            <a:srgbClr val="92D050"/>
          </a:solidFill>
          <a:ln w="9525">
            <a:noFill/>
            <a:miter lim="800000"/>
            <a:headEnd/>
            <a:tailEnd/>
          </a:ln>
        </p:spPr>
        <p:txBody>
          <a:bodyPr/>
          <a:lstStyle/>
          <a:p>
            <a:pPr eaLnBrk="0" hangingPunct="0"/>
            <a:endParaRPr lang="en-US" b="1"/>
          </a:p>
        </p:txBody>
      </p:sp>
      <p:sp>
        <p:nvSpPr>
          <p:cNvPr id="103461" name="Rectangle 38"/>
          <p:cNvSpPr>
            <a:spLocks noChangeArrowheads="1"/>
          </p:cNvSpPr>
          <p:nvPr/>
        </p:nvSpPr>
        <p:spPr bwMode="auto">
          <a:xfrm>
            <a:off x="1865313" y="5111750"/>
            <a:ext cx="1563687" cy="904875"/>
          </a:xfrm>
          <a:prstGeom prst="rect">
            <a:avLst/>
          </a:prstGeom>
          <a:noFill/>
          <a:ln w="22225">
            <a:solidFill>
              <a:srgbClr val="FFDC99"/>
            </a:solidFill>
            <a:miter lim="800000"/>
            <a:headEnd/>
            <a:tailEnd/>
          </a:ln>
        </p:spPr>
        <p:txBody>
          <a:bodyPr/>
          <a:lstStyle/>
          <a:p>
            <a:pPr eaLnBrk="0" hangingPunct="0"/>
            <a:endParaRPr lang="en-US" b="1"/>
          </a:p>
        </p:txBody>
      </p:sp>
      <p:sp>
        <p:nvSpPr>
          <p:cNvPr id="103462" name="Oval 39"/>
          <p:cNvSpPr>
            <a:spLocks noChangeArrowheads="1"/>
          </p:cNvSpPr>
          <p:nvPr/>
        </p:nvSpPr>
        <p:spPr bwMode="auto">
          <a:xfrm>
            <a:off x="1982788" y="5202238"/>
            <a:ext cx="1287462" cy="701675"/>
          </a:xfrm>
          <a:prstGeom prst="ellipse">
            <a:avLst/>
          </a:prstGeom>
          <a:solidFill>
            <a:srgbClr val="FFFFFF"/>
          </a:solidFill>
          <a:ln w="22225">
            <a:solidFill>
              <a:srgbClr val="000000"/>
            </a:solidFill>
            <a:round/>
            <a:headEnd/>
            <a:tailEnd/>
          </a:ln>
        </p:spPr>
        <p:txBody>
          <a:bodyPr/>
          <a:lstStyle/>
          <a:p>
            <a:pPr eaLnBrk="0" hangingPunct="0"/>
            <a:endParaRPr lang="en-US" b="1"/>
          </a:p>
        </p:txBody>
      </p:sp>
      <p:sp>
        <p:nvSpPr>
          <p:cNvPr id="103463" name="Rectangle 40"/>
          <p:cNvSpPr>
            <a:spLocks noChangeArrowheads="1"/>
          </p:cNvSpPr>
          <p:nvPr/>
        </p:nvSpPr>
        <p:spPr bwMode="auto">
          <a:xfrm>
            <a:off x="2178050" y="5302250"/>
            <a:ext cx="1036638" cy="246063"/>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Corporate </a:t>
            </a:r>
            <a:endParaRPr lang="en-US" altLang="zh-TW" sz="2400" b="1">
              <a:latin typeface="Times" pitchFamily="18" charset="0"/>
              <a:ea typeface="PMingLiU" pitchFamily="18" charset="-120"/>
            </a:endParaRPr>
          </a:p>
        </p:txBody>
      </p:sp>
      <p:sp>
        <p:nvSpPr>
          <p:cNvPr id="103464" name="Rectangle 41"/>
          <p:cNvSpPr>
            <a:spLocks noChangeArrowheads="1"/>
          </p:cNvSpPr>
          <p:nvPr/>
        </p:nvSpPr>
        <p:spPr bwMode="auto">
          <a:xfrm>
            <a:off x="2074863" y="5529263"/>
            <a:ext cx="1141412" cy="246062"/>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info service</a:t>
            </a:r>
            <a:endParaRPr lang="en-US" altLang="zh-TW" sz="2400" b="1">
              <a:latin typeface="Times" pitchFamily="18" charset="0"/>
              <a:ea typeface="PMingLiU" pitchFamily="18" charset="-120"/>
            </a:endParaRPr>
          </a:p>
        </p:txBody>
      </p:sp>
      <p:sp>
        <p:nvSpPr>
          <p:cNvPr id="103465" name="Line 42"/>
          <p:cNvSpPr>
            <a:spLocks noChangeShapeType="1"/>
          </p:cNvSpPr>
          <p:nvPr/>
        </p:nvSpPr>
        <p:spPr bwMode="auto">
          <a:xfrm flipH="1">
            <a:off x="6056313" y="2800350"/>
            <a:ext cx="566737" cy="860425"/>
          </a:xfrm>
          <a:prstGeom prst="line">
            <a:avLst/>
          </a:prstGeom>
          <a:noFill/>
          <a:ln w="22225">
            <a:solidFill>
              <a:srgbClr val="000000"/>
            </a:solidFill>
            <a:round/>
            <a:headEnd/>
            <a:tailEnd/>
          </a:ln>
        </p:spPr>
        <p:txBody>
          <a:bodyPr/>
          <a:lstStyle/>
          <a:p>
            <a:endParaRPr lang="en-US"/>
          </a:p>
        </p:txBody>
      </p:sp>
      <p:sp>
        <p:nvSpPr>
          <p:cNvPr id="103466" name="Line 43"/>
          <p:cNvSpPr>
            <a:spLocks noChangeShapeType="1"/>
          </p:cNvSpPr>
          <p:nvPr/>
        </p:nvSpPr>
        <p:spPr bwMode="auto">
          <a:xfrm>
            <a:off x="2522538" y="3910013"/>
            <a:ext cx="747712" cy="114300"/>
          </a:xfrm>
          <a:prstGeom prst="line">
            <a:avLst/>
          </a:prstGeom>
          <a:noFill/>
          <a:ln w="22225">
            <a:solidFill>
              <a:srgbClr val="000000"/>
            </a:solidFill>
            <a:round/>
            <a:headEnd/>
            <a:tailEnd/>
          </a:ln>
        </p:spPr>
        <p:txBody>
          <a:bodyPr/>
          <a:lstStyle/>
          <a:p>
            <a:endParaRPr lang="en-US"/>
          </a:p>
        </p:txBody>
      </p:sp>
      <p:sp>
        <p:nvSpPr>
          <p:cNvPr id="103467" name="Line 44"/>
          <p:cNvSpPr>
            <a:spLocks noChangeShapeType="1"/>
          </p:cNvSpPr>
          <p:nvPr/>
        </p:nvSpPr>
        <p:spPr bwMode="auto">
          <a:xfrm flipV="1">
            <a:off x="3043238" y="4816475"/>
            <a:ext cx="476250" cy="498475"/>
          </a:xfrm>
          <a:prstGeom prst="line">
            <a:avLst/>
          </a:prstGeom>
          <a:noFill/>
          <a:ln w="22225">
            <a:solidFill>
              <a:srgbClr val="000000"/>
            </a:solidFill>
            <a:round/>
            <a:headEnd/>
            <a:tailEnd/>
          </a:ln>
        </p:spPr>
        <p:txBody>
          <a:bodyPr/>
          <a:lstStyle/>
          <a:p>
            <a:endParaRPr lang="en-US"/>
          </a:p>
        </p:txBody>
      </p:sp>
      <p:sp>
        <p:nvSpPr>
          <p:cNvPr id="103468" name="Line 45"/>
          <p:cNvSpPr>
            <a:spLocks noChangeShapeType="1"/>
          </p:cNvSpPr>
          <p:nvPr/>
        </p:nvSpPr>
        <p:spPr bwMode="auto">
          <a:xfrm flipH="1">
            <a:off x="6170613" y="3775075"/>
            <a:ext cx="996950" cy="112713"/>
          </a:xfrm>
          <a:prstGeom prst="line">
            <a:avLst/>
          </a:prstGeom>
          <a:noFill/>
          <a:ln w="22225">
            <a:solidFill>
              <a:srgbClr val="000000"/>
            </a:solidFill>
            <a:round/>
            <a:headEnd/>
            <a:tailEnd/>
          </a:ln>
        </p:spPr>
        <p:txBody>
          <a:bodyPr/>
          <a:lstStyle/>
          <a:p>
            <a:endParaRPr lang="en-US"/>
          </a:p>
        </p:txBody>
      </p:sp>
      <p:sp>
        <p:nvSpPr>
          <p:cNvPr id="103469" name="Freeform 47"/>
          <p:cNvSpPr>
            <a:spLocks/>
          </p:cNvSpPr>
          <p:nvPr/>
        </p:nvSpPr>
        <p:spPr bwMode="auto">
          <a:xfrm>
            <a:off x="3111500" y="3276600"/>
            <a:ext cx="3533775" cy="1744663"/>
          </a:xfrm>
          <a:custGeom>
            <a:avLst/>
            <a:gdLst>
              <a:gd name="T0" fmla="*/ 2147483647 w 2226"/>
              <a:gd name="T1" fmla="*/ 2147483647 h 1099"/>
              <a:gd name="T2" fmla="*/ 2147483647 w 2226"/>
              <a:gd name="T3" fmla="*/ 2147483647 h 1099"/>
              <a:gd name="T4" fmla="*/ 2147483647 w 2226"/>
              <a:gd name="T5" fmla="*/ 2147483647 h 1099"/>
              <a:gd name="T6" fmla="*/ 2147483647 w 2226"/>
              <a:gd name="T7" fmla="*/ 2147483647 h 1099"/>
              <a:gd name="T8" fmla="*/ 2147483647 w 2226"/>
              <a:gd name="T9" fmla="*/ 2147483647 h 1099"/>
              <a:gd name="T10" fmla="*/ 2147483647 w 2226"/>
              <a:gd name="T11" fmla="*/ 2147483647 h 1099"/>
              <a:gd name="T12" fmla="*/ 2147483647 w 2226"/>
              <a:gd name="T13" fmla="*/ 2147483647 h 1099"/>
              <a:gd name="T14" fmla="*/ 2147483647 w 2226"/>
              <a:gd name="T15" fmla="*/ 2147483647 h 1099"/>
              <a:gd name="T16" fmla="*/ 2147483647 w 2226"/>
              <a:gd name="T17" fmla="*/ 2147483647 h 1099"/>
              <a:gd name="T18" fmla="*/ 2147483647 w 2226"/>
              <a:gd name="T19" fmla="*/ 2147483647 h 1099"/>
              <a:gd name="T20" fmla="*/ 2147483647 w 2226"/>
              <a:gd name="T21" fmla="*/ 2147483647 h 1099"/>
              <a:gd name="T22" fmla="*/ 2147483647 w 2226"/>
              <a:gd name="T23" fmla="*/ 2147483647 h 1099"/>
              <a:gd name="T24" fmla="*/ 2147483647 w 2226"/>
              <a:gd name="T25" fmla="*/ 2147483647 h 1099"/>
              <a:gd name="T26" fmla="*/ 2147483647 w 2226"/>
              <a:gd name="T27" fmla="*/ 0 h 1099"/>
              <a:gd name="T28" fmla="*/ 2147483647 w 2226"/>
              <a:gd name="T29" fmla="*/ 2147483647 h 1099"/>
              <a:gd name="T30" fmla="*/ 2147483647 w 2226"/>
              <a:gd name="T31" fmla="*/ 2147483647 h 1099"/>
              <a:gd name="T32" fmla="*/ 2147483647 w 2226"/>
              <a:gd name="T33" fmla="*/ 2147483647 h 1099"/>
              <a:gd name="T34" fmla="*/ 2147483647 w 2226"/>
              <a:gd name="T35" fmla="*/ 2147483647 h 1099"/>
              <a:gd name="T36" fmla="*/ 2147483647 w 2226"/>
              <a:gd name="T37" fmla="*/ 2147483647 h 1099"/>
              <a:gd name="T38" fmla="*/ 2147483647 w 2226"/>
              <a:gd name="T39" fmla="*/ 2147483647 h 1099"/>
              <a:gd name="T40" fmla="*/ 2147483647 w 2226"/>
              <a:gd name="T41" fmla="*/ 2147483647 h 1099"/>
              <a:gd name="T42" fmla="*/ 2147483647 w 2226"/>
              <a:gd name="T43" fmla="*/ 2147483647 h 1099"/>
              <a:gd name="T44" fmla="*/ 2147483647 w 2226"/>
              <a:gd name="T45" fmla="*/ 2147483647 h 1099"/>
              <a:gd name="T46" fmla="*/ 2147483647 w 2226"/>
              <a:gd name="T47" fmla="*/ 2147483647 h 1099"/>
              <a:gd name="T48" fmla="*/ 2147483647 w 2226"/>
              <a:gd name="T49" fmla="*/ 2147483647 h 1099"/>
              <a:gd name="T50" fmla="*/ 2147483647 w 2226"/>
              <a:gd name="T51" fmla="*/ 2147483647 h 1099"/>
              <a:gd name="T52" fmla="*/ 2147483647 w 2226"/>
              <a:gd name="T53" fmla="*/ 2147483647 h 1099"/>
              <a:gd name="T54" fmla="*/ 2147483647 w 2226"/>
              <a:gd name="T55" fmla="*/ 2147483647 h 1099"/>
              <a:gd name="T56" fmla="*/ 2147483647 w 2226"/>
              <a:gd name="T57" fmla="*/ 2147483647 h 1099"/>
              <a:gd name="T58" fmla="*/ 2147483647 w 2226"/>
              <a:gd name="T59" fmla="*/ 2147483647 h 1099"/>
              <a:gd name="T60" fmla="*/ 2147483647 w 2226"/>
              <a:gd name="T61" fmla="*/ 2147483647 h 1099"/>
              <a:gd name="T62" fmla="*/ 2147483647 w 2226"/>
              <a:gd name="T63" fmla="*/ 2147483647 h 1099"/>
              <a:gd name="T64" fmla="*/ 2147483647 w 2226"/>
              <a:gd name="T65" fmla="*/ 2147483647 h 1099"/>
              <a:gd name="T66" fmla="*/ 2147483647 w 2226"/>
              <a:gd name="T67" fmla="*/ 2147483647 h 1099"/>
              <a:gd name="T68" fmla="*/ 2147483647 w 2226"/>
              <a:gd name="T69" fmla="*/ 2147483647 h 1099"/>
              <a:gd name="T70" fmla="*/ 2147483647 w 2226"/>
              <a:gd name="T71" fmla="*/ 2147483647 h 1099"/>
              <a:gd name="T72" fmla="*/ 2147483647 w 2226"/>
              <a:gd name="T73" fmla="*/ 2147483647 h 1099"/>
              <a:gd name="T74" fmla="*/ 2147483647 w 2226"/>
              <a:gd name="T75" fmla="*/ 2147483647 h 1099"/>
              <a:gd name="T76" fmla="*/ 2147483647 w 2226"/>
              <a:gd name="T77" fmla="*/ 2147483647 h 1099"/>
              <a:gd name="T78" fmla="*/ 2147483647 w 2226"/>
              <a:gd name="T79" fmla="*/ 2147483647 h 1099"/>
              <a:gd name="T80" fmla="*/ 2147483647 w 2226"/>
              <a:gd name="T81" fmla="*/ 2147483647 h 1099"/>
              <a:gd name="T82" fmla="*/ 2147483647 w 2226"/>
              <a:gd name="T83" fmla="*/ 2147483647 h 1099"/>
              <a:gd name="T84" fmla="*/ 2147483647 w 2226"/>
              <a:gd name="T85" fmla="*/ 2147483647 h 1099"/>
              <a:gd name="T86" fmla="*/ 2147483647 w 2226"/>
              <a:gd name="T87" fmla="*/ 2147483647 h 1099"/>
              <a:gd name="T88" fmla="*/ 2147483647 w 2226"/>
              <a:gd name="T89" fmla="*/ 2147483647 h 1099"/>
              <a:gd name="T90" fmla="*/ 2147483647 w 2226"/>
              <a:gd name="T91" fmla="*/ 2147483647 h 1099"/>
              <a:gd name="T92" fmla="*/ 0 w 2226"/>
              <a:gd name="T93" fmla="*/ 2147483647 h 1099"/>
              <a:gd name="T94" fmla="*/ 2147483647 w 2226"/>
              <a:gd name="T95" fmla="*/ 2147483647 h 1099"/>
              <a:gd name="T96" fmla="*/ 2147483647 w 2226"/>
              <a:gd name="T97" fmla="*/ 2147483647 h 1099"/>
              <a:gd name="T98" fmla="*/ 2147483647 w 2226"/>
              <a:gd name="T99" fmla="*/ 2147483647 h 1099"/>
              <a:gd name="T100" fmla="*/ 2147483647 w 2226"/>
              <a:gd name="T101" fmla="*/ 2147483647 h 109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226"/>
              <a:gd name="T154" fmla="*/ 0 h 1099"/>
              <a:gd name="T155" fmla="*/ 2226 w 2226"/>
              <a:gd name="T156" fmla="*/ 1099 h 109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226" h="1099">
                <a:moveTo>
                  <a:pt x="71" y="257"/>
                </a:moveTo>
                <a:lnTo>
                  <a:pt x="100" y="200"/>
                </a:lnTo>
                <a:lnTo>
                  <a:pt x="228" y="114"/>
                </a:lnTo>
                <a:lnTo>
                  <a:pt x="357" y="85"/>
                </a:lnTo>
                <a:lnTo>
                  <a:pt x="442" y="85"/>
                </a:lnTo>
                <a:lnTo>
                  <a:pt x="528" y="71"/>
                </a:lnTo>
                <a:lnTo>
                  <a:pt x="656" y="85"/>
                </a:lnTo>
                <a:lnTo>
                  <a:pt x="828" y="85"/>
                </a:lnTo>
                <a:lnTo>
                  <a:pt x="999" y="100"/>
                </a:lnTo>
                <a:lnTo>
                  <a:pt x="1170" y="114"/>
                </a:lnTo>
                <a:lnTo>
                  <a:pt x="1256" y="71"/>
                </a:lnTo>
                <a:lnTo>
                  <a:pt x="1341" y="28"/>
                </a:lnTo>
                <a:lnTo>
                  <a:pt x="1470" y="14"/>
                </a:lnTo>
                <a:lnTo>
                  <a:pt x="1598" y="0"/>
                </a:lnTo>
                <a:lnTo>
                  <a:pt x="1698" y="14"/>
                </a:lnTo>
                <a:lnTo>
                  <a:pt x="1784" y="43"/>
                </a:lnTo>
                <a:lnTo>
                  <a:pt x="1841" y="71"/>
                </a:lnTo>
                <a:lnTo>
                  <a:pt x="1941" y="100"/>
                </a:lnTo>
                <a:lnTo>
                  <a:pt x="2055" y="200"/>
                </a:lnTo>
                <a:lnTo>
                  <a:pt x="2141" y="271"/>
                </a:lnTo>
                <a:lnTo>
                  <a:pt x="2183" y="357"/>
                </a:lnTo>
                <a:lnTo>
                  <a:pt x="2212" y="542"/>
                </a:lnTo>
                <a:lnTo>
                  <a:pt x="2226" y="670"/>
                </a:lnTo>
                <a:lnTo>
                  <a:pt x="2198" y="785"/>
                </a:lnTo>
                <a:lnTo>
                  <a:pt x="2141" y="956"/>
                </a:lnTo>
                <a:lnTo>
                  <a:pt x="2012" y="1056"/>
                </a:lnTo>
                <a:lnTo>
                  <a:pt x="1870" y="1099"/>
                </a:lnTo>
                <a:lnTo>
                  <a:pt x="1713" y="1070"/>
                </a:lnTo>
                <a:lnTo>
                  <a:pt x="1541" y="1056"/>
                </a:lnTo>
                <a:lnTo>
                  <a:pt x="1399" y="1027"/>
                </a:lnTo>
                <a:lnTo>
                  <a:pt x="1256" y="1013"/>
                </a:lnTo>
                <a:lnTo>
                  <a:pt x="1113" y="1013"/>
                </a:lnTo>
                <a:lnTo>
                  <a:pt x="970" y="1013"/>
                </a:lnTo>
                <a:lnTo>
                  <a:pt x="856" y="1027"/>
                </a:lnTo>
                <a:lnTo>
                  <a:pt x="742" y="1041"/>
                </a:lnTo>
                <a:lnTo>
                  <a:pt x="642" y="1056"/>
                </a:lnTo>
                <a:lnTo>
                  <a:pt x="542" y="1070"/>
                </a:lnTo>
                <a:lnTo>
                  <a:pt x="428" y="1070"/>
                </a:lnTo>
                <a:lnTo>
                  <a:pt x="342" y="1056"/>
                </a:lnTo>
                <a:lnTo>
                  <a:pt x="257" y="1041"/>
                </a:lnTo>
                <a:lnTo>
                  <a:pt x="185" y="999"/>
                </a:lnTo>
                <a:lnTo>
                  <a:pt x="171" y="984"/>
                </a:lnTo>
                <a:lnTo>
                  <a:pt x="143" y="956"/>
                </a:lnTo>
                <a:lnTo>
                  <a:pt x="86" y="856"/>
                </a:lnTo>
                <a:lnTo>
                  <a:pt x="29" y="742"/>
                </a:lnTo>
                <a:lnTo>
                  <a:pt x="14" y="628"/>
                </a:lnTo>
                <a:lnTo>
                  <a:pt x="0" y="542"/>
                </a:lnTo>
                <a:lnTo>
                  <a:pt x="14" y="428"/>
                </a:lnTo>
                <a:lnTo>
                  <a:pt x="43" y="328"/>
                </a:lnTo>
                <a:lnTo>
                  <a:pt x="71" y="257"/>
                </a:lnTo>
                <a:close/>
              </a:path>
            </a:pathLst>
          </a:custGeom>
          <a:solidFill>
            <a:srgbClr val="FFC000"/>
          </a:solidFill>
          <a:ln w="22225">
            <a:solidFill>
              <a:srgbClr val="FFDC99"/>
            </a:solidFill>
            <a:prstDash val="solid"/>
            <a:round/>
            <a:headEnd/>
            <a:tailEnd/>
          </a:ln>
        </p:spPr>
        <p:txBody>
          <a:bodyPr/>
          <a:lstStyle/>
          <a:p>
            <a:endParaRPr lang="en-US"/>
          </a:p>
        </p:txBody>
      </p:sp>
      <p:sp>
        <p:nvSpPr>
          <p:cNvPr id="50" name="Rectangle 50"/>
          <p:cNvSpPr>
            <a:spLocks noChangeArrowheads="1"/>
          </p:cNvSpPr>
          <p:nvPr/>
        </p:nvSpPr>
        <p:spPr bwMode="auto">
          <a:xfrm>
            <a:off x="6327775" y="4170363"/>
            <a:ext cx="1570038" cy="246062"/>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2. Here I am: .....</a:t>
            </a:r>
            <a:endParaRPr lang="en-US" altLang="zh-TW" sz="2400" b="1">
              <a:latin typeface="Times" pitchFamily="18" charset="0"/>
              <a:ea typeface="PMingLiU" pitchFamily="18" charset="-120"/>
            </a:endParaRPr>
          </a:p>
        </p:txBody>
      </p:sp>
      <p:grpSp>
        <p:nvGrpSpPr>
          <p:cNvPr id="68" name="Group 67"/>
          <p:cNvGrpSpPr>
            <a:grpSpLocks/>
          </p:cNvGrpSpPr>
          <p:nvPr/>
        </p:nvGrpSpPr>
        <p:grpSpPr bwMode="auto">
          <a:xfrm>
            <a:off x="3200400" y="4214813"/>
            <a:ext cx="1427163" cy="450850"/>
            <a:chOff x="3200400" y="4215368"/>
            <a:chExt cx="1426673" cy="451009"/>
          </a:xfrm>
        </p:grpSpPr>
        <p:sp>
          <p:nvSpPr>
            <p:cNvPr id="103483" name="Rectangle 53"/>
            <p:cNvSpPr>
              <a:spLocks noChangeArrowheads="1"/>
            </p:cNvSpPr>
            <p:nvPr/>
          </p:nvSpPr>
          <p:spPr bwMode="auto">
            <a:xfrm>
              <a:off x="3200400" y="4215368"/>
              <a:ext cx="1426673" cy="246221"/>
            </a:xfrm>
            <a:prstGeom prst="rect">
              <a:avLst/>
            </a:prstGeom>
            <a:noFill/>
            <a:ln w="9525">
              <a:noFill/>
              <a:miter lim="800000"/>
              <a:headEnd/>
              <a:tailEnd/>
            </a:ln>
          </p:spPr>
          <p:txBody>
            <a:bodyPr wrap="none" lIns="0" tIns="0" rIns="0" bIns="0">
              <a:spAutoFit/>
            </a:bodyPr>
            <a:lstStyle/>
            <a:p>
              <a:pPr eaLnBrk="0" hangingPunct="0"/>
              <a:r>
                <a:rPr lang="en-US" altLang="zh-TW" sz="1600" b="1">
                  <a:solidFill>
                    <a:srgbClr val="000000"/>
                  </a:solidFill>
                  <a:latin typeface="C Helvetica Condensed"/>
                  <a:ea typeface="PMingLiU" pitchFamily="18" charset="-120"/>
                </a:rPr>
                <a:t>4. Use printing</a:t>
              </a:r>
              <a:endParaRPr lang="en-US" altLang="zh-TW" sz="2400" b="1">
                <a:latin typeface="Times" pitchFamily="18" charset="0"/>
                <a:ea typeface="PMingLiU" pitchFamily="18" charset="-120"/>
              </a:endParaRPr>
            </a:p>
          </p:txBody>
        </p:sp>
        <p:sp>
          <p:nvSpPr>
            <p:cNvPr id="103484" name="Rectangle 54"/>
            <p:cNvSpPr>
              <a:spLocks noChangeArrowheads="1"/>
            </p:cNvSpPr>
            <p:nvPr/>
          </p:nvSpPr>
          <p:spPr bwMode="auto">
            <a:xfrm>
              <a:off x="3200400" y="4420156"/>
              <a:ext cx="937757" cy="246221"/>
            </a:xfrm>
            <a:prstGeom prst="rect">
              <a:avLst/>
            </a:prstGeom>
            <a:noFill/>
            <a:ln w="9525">
              <a:noFill/>
              <a:miter lim="800000"/>
              <a:headEnd/>
              <a:tailEnd/>
            </a:ln>
          </p:spPr>
          <p:txBody>
            <a:bodyPr wrap="none" lIns="0" tIns="0" rIns="0" bIns="0">
              <a:spAutoFit/>
            </a:bodyPr>
            <a:lstStyle/>
            <a:p>
              <a:pPr eaLnBrk="0" hangingPunct="0"/>
              <a:r>
                <a:rPr lang="zh-TW" altLang="en-US" sz="1600" b="1">
                  <a:solidFill>
                    <a:srgbClr val="000000"/>
                  </a:solidFill>
                  <a:latin typeface="C Helvetica Condensed"/>
                  <a:ea typeface="PMingLiU" pitchFamily="18" charset="-120"/>
                </a:rPr>
                <a:t>    </a:t>
              </a:r>
              <a:r>
                <a:rPr lang="en-US" altLang="zh-TW" sz="1600" b="1">
                  <a:solidFill>
                    <a:srgbClr val="000000"/>
                  </a:solidFill>
                  <a:latin typeface="C Helvetica Condensed"/>
                  <a:ea typeface="PMingLiU" pitchFamily="18" charset="-120"/>
                </a:rPr>
                <a:t>service</a:t>
              </a:r>
              <a:endParaRPr lang="en-US" altLang="zh-TW" sz="2400" b="1">
                <a:latin typeface="Times" pitchFamily="18" charset="0"/>
                <a:ea typeface="PMingLiU" pitchFamily="18" charset="-120"/>
              </a:endParaRPr>
            </a:p>
          </p:txBody>
        </p:sp>
      </p:grpSp>
      <p:grpSp>
        <p:nvGrpSpPr>
          <p:cNvPr id="67" name="Group 66"/>
          <p:cNvGrpSpPr>
            <a:grpSpLocks/>
          </p:cNvGrpSpPr>
          <p:nvPr/>
        </p:nvGrpSpPr>
        <p:grpSpPr bwMode="auto">
          <a:xfrm>
            <a:off x="3678238" y="2755900"/>
            <a:ext cx="2038350" cy="1063625"/>
            <a:chOff x="3678238" y="2756456"/>
            <a:chExt cx="2038350" cy="1063625"/>
          </a:xfrm>
        </p:grpSpPr>
        <p:sp>
          <p:nvSpPr>
            <p:cNvPr id="52" name="Line 52"/>
            <p:cNvSpPr>
              <a:spLocks noChangeShapeType="1"/>
            </p:cNvSpPr>
            <p:nvPr/>
          </p:nvSpPr>
          <p:spPr bwMode="auto">
            <a:xfrm flipH="1">
              <a:off x="5116513" y="3367644"/>
              <a:ext cx="33337" cy="290512"/>
            </a:xfrm>
            <a:prstGeom prst="line">
              <a:avLst/>
            </a:prstGeom>
            <a:ln>
              <a:headEnd type="none" w="med" len="med"/>
              <a:tailEnd type="arrow" w="med" len="med"/>
            </a:ln>
            <a:extLst/>
          </p:spPr>
          <p:style>
            <a:lnRef idx="2">
              <a:schemeClr val="dk1"/>
            </a:lnRef>
            <a:fillRef idx="0">
              <a:schemeClr val="dk1"/>
            </a:fillRef>
            <a:effectRef idx="1">
              <a:schemeClr val="dk1"/>
            </a:effectRef>
            <a:fontRef idx="minor">
              <a:schemeClr val="tx1"/>
            </a:fontRef>
          </p:style>
          <p:txBody>
            <a:bodyPr/>
            <a:lstStyle/>
            <a:p>
              <a:pPr eaLnBrk="0" hangingPunct="0">
                <a:defRPr/>
              </a:pPr>
              <a:endParaRPr lang="en-US" b="1"/>
            </a:p>
          </p:txBody>
        </p:sp>
        <p:sp>
          <p:nvSpPr>
            <p:cNvPr id="46" name="Line 46"/>
            <p:cNvSpPr>
              <a:spLocks noChangeShapeType="1"/>
            </p:cNvSpPr>
            <p:nvPr/>
          </p:nvSpPr>
          <p:spPr bwMode="auto">
            <a:xfrm>
              <a:off x="3678238" y="2756456"/>
              <a:ext cx="1471612" cy="633413"/>
            </a:xfrm>
            <a:prstGeom prst="line">
              <a:avLst/>
            </a:prstGeom>
            <a:ln>
              <a:headEnd/>
              <a:tailEnd/>
            </a:ln>
            <a:extLst/>
          </p:spPr>
          <p:style>
            <a:lnRef idx="2">
              <a:schemeClr val="dk1"/>
            </a:lnRef>
            <a:fillRef idx="0">
              <a:schemeClr val="dk1"/>
            </a:fillRef>
            <a:effectRef idx="1">
              <a:schemeClr val="dk1"/>
            </a:effectRef>
            <a:fontRef idx="minor">
              <a:schemeClr val="tx1"/>
            </a:fontRef>
          </p:style>
          <p:txBody>
            <a:bodyPr/>
            <a:lstStyle/>
            <a:p>
              <a:pPr eaLnBrk="0" hangingPunct="0">
                <a:defRPr/>
              </a:pPr>
              <a:endParaRPr lang="en-US" b="1"/>
            </a:p>
          </p:txBody>
        </p:sp>
        <p:sp>
          <p:nvSpPr>
            <p:cNvPr id="49" name="Line 49"/>
            <p:cNvSpPr>
              <a:spLocks noChangeShapeType="1"/>
            </p:cNvSpPr>
            <p:nvPr/>
          </p:nvSpPr>
          <p:spPr bwMode="auto">
            <a:xfrm>
              <a:off x="5173663" y="3367644"/>
              <a:ext cx="542925" cy="112712"/>
            </a:xfrm>
            <a:prstGeom prst="line">
              <a:avLst/>
            </a:prstGeom>
            <a:ln>
              <a:headEnd type="none" w="med" len="med"/>
              <a:tailEnd type="arrow" w="med" len="med"/>
            </a:ln>
            <a:extLst/>
          </p:spPr>
          <p:style>
            <a:lnRef idx="2">
              <a:schemeClr val="dk1"/>
            </a:lnRef>
            <a:fillRef idx="0">
              <a:schemeClr val="dk1"/>
            </a:fillRef>
            <a:effectRef idx="1">
              <a:schemeClr val="dk1"/>
            </a:effectRef>
            <a:fontRef idx="minor">
              <a:schemeClr val="tx1"/>
            </a:fontRef>
          </p:style>
          <p:txBody>
            <a:bodyPr/>
            <a:lstStyle/>
            <a:p>
              <a:pPr eaLnBrk="0" hangingPunct="0">
                <a:defRPr/>
              </a:pPr>
              <a:endParaRPr lang="en-US" b="1"/>
            </a:p>
          </p:txBody>
        </p:sp>
        <p:sp>
          <p:nvSpPr>
            <p:cNvPr id="56" name="Line 56"/>
            <p:cNvSpPr>
              <a:spLocks noChangeShapeType="1"/>
            </p:cNvSpPr>
            <p:nvPr/>
          </p:nvSpPr>
          <p:spPr bwMode="auto">
            <a:xfrm>
              <a:off x="5149850" y="3389869"/>
              <a:ext cx="476250" cy="430212"/>
            </a:xfrm>
            <a:prstGeom prst="line">
              <a:avLst/>
            </a:prstGeom>
            <a:ln>
              <a:headEnd type="none" w="med" len="med"/>
              <a:tailEnd type="arrow" w="med" len="med"/>
            </a:ln>
            <a:extLst/>
          </p:spPr>
          <p:style>
            <a:lnRef idx="2">
              <a:schemeClr val="dk1"/>
            </a:lnRef>
            <a:fillRef idx="0">
              <a:schemeClr val="dk1"/>
            </a:fillRef>
            <a:effectRef idx="1">
              <a:schemeClr val="dk1"/>
            </a:effectRef>
            <a:fontRef idx="minor">
              <a:schemeClr val="tx1"/>
            </a:fontRef>
          </p:style>
          <p:txBody>
            <a:bodyPr/>
            <a:lstStyle/>
            <a:p>
              <a:pPr eaLnBrk="0" hangingPunct="0">
                <a:defRPr/>
              </a:pPr>
              <a:endParaRPr lang="en-US" b="1"/>
            </a:p>
          </p:txBody>
        </p:sp>
      </p:grpSp>
      <p:sp>
        <p:nvSpPr>
          <p:cNvPr id="58" name="Line 58"/>
          <p:cNvSpPr>
            <a:spLocks noChangeShapeType="1"/>
          </p:cNvSpPr>
          <p:nvPr/>
        </p:nvSpPr>
        <p:spPr bwMode="auto">
          <a:xfrm flipH="1" flipV="1">
            <a:off x="3722688" y="2890838"/>
            <a:ext cx="3670300" cy="2152650"/>
          </a:xfrm>
          <a:prstGeom prst="line">
            <a:avLst/>
          </a:prstGeom>
          <a:ln>
            <a:headEnd type="none" w="med" len="med"/>
            <a:tailEnd type="arrow" w="med" len="med"/>
          </a:ln>
          <a:extLst/>
        </p:spPr>
        <p:style>
          <a:lnRef idx="2">
            <a:schemeClr val="accent2"/>
          </a:lnRef>
          <a:fillRef idx="0">
            <a:schemeClr val="accent2"/>
          </a:fillRef>
          <a:effectRef idx="1">
            <a:schemeClr val="accent2"/>
          </a:effectRef>
          <a:fontRef idx="minor">
            <a:schemeClr val="tx1"/>
          </a:fontRef>
        </p:style>
        <p:txBody>
          <a:bodyPr/>
          <a:lstStyle/>
          <a:p>
            <a:pPr eaLnBrk="0" hangingPunct="0">
              <a:defRPr/>
            </a:pPr>
            <a:endParaRPr lang="en-US" b="1"/>
          </a:p>
        </p:txBody>
      </p:sp>
      <p:sp>
        <p:nvSpPr>
          <p:cNvPr id="60" name="Line 60"/>
          <p:cNvSpPr>
            <a:spLocks noChangeShapeType="1"/>
          </p:cNvSpPr>
          <p:nvPr/>
        </p:nvSpPr>
        <p:spPr bwMode="auto">
          <a:xfrm>
            <a:off x="3705225" y="3048000"/>
            <a:ext cx="3457575" cy="2114550"/>
          </a:xfrm>
          <a:prstGeom prst="line">
            <a:avLst/>
          </a:prstGeom>
          <a:ln>
            <a:headEnd type="none" w="med" len="med"/>
            <a:tailEnd type="arrow" w="med" len="med"/>
          </a:ln>
          <a:extLst/>
        </p:spPr>
        <p:style>
          <a:lnRef idx="2">
            <a:schemeClr val="accent2"/>
          </a:lnRef>
          <a:fillRef idx="0">
            <a:schemeClr val="accent2"/>
          </a:fillRef>
          <a:effectRef idx="1">
            <a:schemeClr val="accent2"/>
          </a:effectRef>
          <a:fontRef idx="minor">
            <a:schemeClr val="tx1"/>
          </a:fontRef>
        </p:style>
        <p:txBody>
          <a:bodyPr/>
          <a:lstStyle/>
          <a:p>
            <a:pPr eaLnBrk="0" hangingPunct="0">
              <a:defRPr/>
            </a:pPr>
            <a:endParaRPr lang="en-US" b="1"/>
          </a:p>
        </p:txBody>
      </p:sp>
      <p:sp>
        <p:nvSpPr>
          <p:cNvPr id="62" name="Line 62"/>
          <p:cNvSpPr>
            <a:spLocks noChangeShapeType="1"/>
          </p:cNvSpPr>
          <p:nvPr/>
        </p:nvSpPr>
        <p:spPr bwMode="auto">
          <a:xfrm>
            <a:off x="3519488" y="2890838"/>
            <a:ext cx="1381125" cy="1881187"/>
          </a:xfrm>
          <a:prstGeom prst="line">
            <a:avLst/>
          </a:prstGeom>
          <a:ln>
            <a:headEnd type="none" w="med" len="med"/>
            <a:tailEnd type="arrow" w="med" len="med"/>
          </a:ln>
          <a:extLst/>
        </p:spPr>
        <p:style>
          <a:lnRef idx="2">
            <a:schemeClr val="accent2"/>
          </a:lnRef>
          <a:fillRef idx="0">
            <a:schemeClr val="accent2"/>
          </a:fillRef>
          <a:effectRef idx="1">
            <a:schemeClr val="accent2"/>
          </a:effectRef>
          <a:fontRef idx="minor">
            <a:schemeClr val="tx1"/>
          </a:fontRef>
        </p:style>
        <p:txBody>
          <a:bodyPr/>
          <a:lstStyle/>
          <a:p>
            <a:pPr eaLnBrk="0" hangingPunct="0">
              <a:defRPr/>
            </a:pPr>
            <a:endParaRPr lang="en-US" b="1"/>
          </a:p>
        </p:txBody>
      </p:sp>
      <p:sp>
        <p:nvSpPr>
          <p:cNvPr id="103476" name="Rectangle 63"/>
          <p:cNvSpPr>
            <a:spLocks noChangeArrowheads="1"/>
          </p:cNvSpPr>
          <p:nvPr/>
        </p:nvSpPr>
        <p:spPr bwMode="auto">
          <a:xfrm>
            <a:off x="4989513" y="4497388"/>
            <a:ext cx="911225" cy="369887"/>
          </a:xfrm>
          <a:prstGeom prst="rect">
            <a:avLst/>
          </a:prstGeom>
          <a:noFill/>
          <a:ln w="9525">
            <a:noFill/>
            <a:miter lim="800000"/>
            <a:headEnd/>
            <a:tailEnd/>
          </a:ln>
        </p:spPr>
        <p:txBody>
          <a:bodyPr wrap="none" lIns="0" tIns="0" rIns="0" bIns="0">
            <a:spAutoFit/>
          </a:bodyPr>
          <a:lstStyle/>
          <a:p>
            <a:pPr eaLnBrk="0" hangingPunct="0"/>
            <a:r>
              <a:rPr lang="en-US" altLang="zh-TW" b="1">
                <a:solidFill>
                  <a:schemeClr val="bg1"/>
                </a:solidFill>
                <a:latin typeface="C Helvetica Condensed"/>
                <a:ea typeface="PMingLiU" pitchFamily="18" charset="-120"/>
              </a:rPr>
              <a:t>Network</a:t>
            </a:r>
            <a:endParaRPr lang="en-US" altLang="zh-TW" sz="2400" b="1">
              <a:solidFill>
                <a:schemeClr val="bg1"/>
              </a:solidFill>
              <a:latin typeface="Times" pitchFamily="18" charset="0"/>
              <a:ea typeface="PMingLiU" pitchFamily="18" charset="-120"/>
            </a:endParaRPr>
          </a:p>
        </p:txBody>
      </p:sp>
      <p:sp>
        <p:nvSpPr>
          <p:cNvPr id="64" name="Text Box 64"/>
          <p:cNvSpPr txBox="1">
            <a:spLocks noChangeArrowheads="1"/>
          </p:cNvSpPr>
          <p:nvPr/>
        </p:nvSpPr>
        <p:spPr bwMode="auto">
          <a:xfrm>
            <a:off x="6059488" y="5137150"/>
            <a:ext cx="1306512" cy="581025"/>
          </a:xfrm>
          <a:prstGeom prst="rect">
            <a:avLst/>
          </a:prstGeom>
          <a:noFill/>
          <a:ln w="9525">
            <a:noFill/>
            <a:miter lim="800000"/>
            <a:headEnd/>
            <a:tailEnd/>
          </a:ln>
        </p:spPr>
        <p:txBody>
          <a:bodyPr>
            <a:spAutoFit/>
          </a:bodyPr>
          <a:lstStyle/>
          <a:p>
            <a:pPr eaLnBrk="0" hangingPunct="0"/>
            <a:r>
              <a:rPr lang="en-US" altLang="zh-TW" sz="1600" b="1">
                <a:ea typeface="PMingLiU" pitchFamily="18" charset="-120"/>
              </a:rPr>
              <a:t>3. Request ‘printing’</a:t>
            </a:r>
            <a:endParaRPr lang="en-US" altLang="zh-TW" sz="2400" b="1">
              <a:latin typeface="Times" pitchFamily="18" charset="0"/>
              <a:ea typeface="PMingLiU" pitchFamily="18" charset="-120"/>
            </a:endParaRPr>
          </a:p>
        </p:txBody>
      </p:sp>
      <p:sp>
        <p:nvSpPr>
          <p:cNvPr id="65" name="Text Box 65"/>
          <p:cNvSpPr txBox="1">
            <a:spLocks noChangeArrowheads="1"/>
          </p:cNvSpPr>
          <p:nvPr/>
        </p:nvSpPr>
        <p:spPr bwMode="auto">
          <a:xfrm>
            <a:off x="4038600" y="2386013"/>
            <a:ext cx="2157413" cy="584200"/>
          </a:xfrm>
          <a:prstGeom prst="rect">
            <a:avLst/>
          </a:prstGeom>
          <a:noFill/>
          <a:ln w="9525">
            <a:noFill/>
            <a:miter lim="800000"/>
            <a:headEnd/>
            <a:tailEnd/>
          </a:ln>
        </p:spPr>
        <p:txBody>
          <a:bodyPr>
            <a:spAutoFit/>
          </a:bodyPr>
          <a:lstStyle/>
          <a:p>
            <a:pPr eaLnBrk="0" hangingPunct="0"/>
            <a:r>
              <a:rPr lang="en-US" altLang="zh-TW" sz="1600" b="1">
                <a:solidFill>
                  <a:srgbClr val="000000"/>
                </a:solidFill>
                <a:latin typeface="C Helvetica Condensed"/>
                <a:ea typeface="PMingLiU" pitchFamily="18" charset="-120"/>
              </a:rPr>
              <a:t>1. ‘finance’ lookup service</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up)">
                                      <p:cBhvr>
                                        <p:cTn id="7" dur="500"/>
                                        <p:tgtEl>
                                          <p:spTgt spid="6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down)">
                                      <p:cBhvr>
                                        <p:cTn id="15" dur="500"/>
                                        <p:tgtEl>
                                          <p:spTgt spid="58"/>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up)">
                                      <p:cBhvr>
                                        <p:cTn id="23" dur="500"/>
                                        <p:tgtEl>
                                          <p:spTgt spid="60"/>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up)">
                                      <p:cBhvr>
                                        <p:cTn id="31" dur="500"/>
                                        <p:tgtEl>
                                          <p:spTgt spid="62"/>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4" grpId="0"/>
      <p:bldP spid="6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p:txBody>
          <a:bodyPr/>
          <a:lstStyle/>
          <a:p>
            <a:r>
              <a:rPr lang="en-US" altLang="zh-TW" sz="3800">
                <a:ea typeface="PMingLiU" pitchFamily="18" charset="-120"/>
              </a:rPr>
              <a:t>2.1</a:t>
            </a:r>
            <a:r>
              <a:rPr lang="en-GB" sz="3800"/>
              <a:t> </a:t>
            </a:r>
            <a:r>
              <a:rPr lang="en-US" altLang="zh-TW" sz="3800">
                <a:ea typeface="PMingLiU" pitchFamily="18" charset="-120"/>
              </a:rPr>
              <a:t>Service Discovery in Practice</a:t>
            </a:r>
            <a:endParaRPr lang="en-US" sz="3800"/>
          </a:p>
        </p:txBody>
      </p:sp>
      <p:sp>
        <p:nvSpPr>
          <p:cNvPr id="107522" name="Content Placeholder 2"/>
          <p:cNvSpPr>
            <a:spLocks noGrp="1"/>
          </p:cNvSpPr>
          <p:nvPr>
            <p:ph idx="1"/>
          </p:nvPr>
        </p:nvSpPr>
        <p:spPr/>
        <p:txBody>
          <a:bodyPr/>
          <a:lstStyle/>
          <a:p>
            <a:pPr marL="590550" indent="-590550">
              <a:lnSpc>
                <a:spcPct val="90000"/>
              </a:lnSpc>
              <a:buFont typeface="+mj-lt"/>
              <a:buAutoNum type="arabicPeriod" startAt="2"/>
            </a:pPr>
            <a:r>
              <a:rPr lang="en-US" dirty="0"/>
              <a:t>Bluetooth</a:t>
            </a:r>
          </a:p>
          <a:p>
            <a:pPr marL="958850" lvl="1" indent="-514350">
              <a:lnSpc>
                <a:spcPct val="90000"/>
              </a:lnSpc>
            </a:pPr>
            <a:r>
              <a:rPr lang="en-US" sz="2800" dirty="0">
                <a:solidFill>
                  <a:srgbClr val="0000FF"/>
                </a:solidFill>
              </a:rPr>
              <a:t>Bluetooth</a:t>
            </a:r>
            <a:r>
              <a:rPr lang="en-US" sz="2800" dirty="0"/>
              <a:t> is a short-range RF-based (non-IP-based) communication technology</a:t>
            </a:r>
          </a:p>
          <a:p>
            <a:pPr marL="958850" lvl="1" indent="-514350">
              <a:lnSpc>
                <a:spcPct val="90000"/>
              </a:lnSpc>
            </a:pPr>
            <a:r>
              <a:rPr lang="en-US" sz="2800" dirty="0"/>
              <a:t>Discoverability is based on actual physical proximity, rather than closeness in the IP routing infrastructure</a:t>
            </a:r>
          </a:p>
          <a:p>
            <a:pPr marL="958850" lvl="1" indent="-514350">
              <a:lnSpc>
                <a:spcPct val="90000"/>
              </a:lnSpc>
            </a:pPr>
            <a:r>
              <a:rPr lang="en-US" sz="2800" dirty="0"/>
              <a:t>Separates device discovery from the discovery of services on a given device</a:t>
            </a:r>
          </a:p>
          <a:p>
            <a:pPr marL="1317625" lvl="2" indent="-438150">
              <a:lnSpc>
                <a:spcPct val="90000"/>
              </a:lnSpc>
            </a:pPr>
            <a:r>
              <a:rPr lang="en-US" sz="2400" dirty="0"/>
              <a:t>Higher level: Bluetooth Service Discovery Protocol </a:t>
            </a:r>
          </a:p>
          <a:p>
            <a:pPr marL="1317625" lvl="2" indent="-438150">
              <a:lnSpc>
                <a:spcPct val="90000"/>
              </a:lnSpc>
            </a:pPr>
            <a:r>
              <a:rPr lang="en-US" sz="2400" dirty="0"/>
              <a:t>Lower level: Link Manager Protocol and Logical Link Control and Adaptation Protocol</a:t>
            </a:r>
          </a:p>
          <a:p>
            <a:pPr marL="1317625" lvl="2" indent="-438150">
              <a:lnSpc>
                <a:spcPct val="90000"/>
              </a:lnSpc>
            </a:pPr>
            <a:endParaRPr lang="en-US" sz="2400" dirty="0"/>
          </a:p>
          <a:p>
            <a:pPr marL="1317625" lvl="2" indent="-438150">
              <a:lnSpc>
                <a:spcPct val="90000"/>
              </a:lnSpc>
            </a:pPr>
            <a:endParaRPr lang="en-US" dirty="0"/>
          </a:p>
        </p:txBody>
      </p:sp>
    </p:spTree>
  </p:cSld>
  <p:clrMapOvr>
    <a:masterClrMapping/>
  </p:clrMapOvr>
  <p:transition>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9" name="Rectangle 5"/>
          <p:cNvSpPr>
            <a:spLocks noGrp="1" noChangeArrowheads="1"/>
          </p:cNvSpPr>
          <p:nvPr>
            <p:ph type="title"/>
          </p:nvPr>
        </p:nvSpPr>
        <p:spPr/>
        <p:txBody>
          <a:bodyPr/>
          <a:lstStyle/>
          <a:p>
            <a:r>
              <a:rPr lang="en-US" altLang="zh-TW" dirty="0"/>
              <a:t>Background: Computing Evolution</a:t>
            </a:r>
          </a:p>
        </p:txBody>
      </p:sp>
      <p:pic>
        <p:nvPicPr>
          <p:cNvPr id="93188" name="Picture 4" descr="many"/>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2495551"/>
            <a:ext cx="8229600" cy="27336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250638122"/>
      </p:ext>
    </p:extLst>
  </p:cSld>
  <p:clrMapOvr>
    <a:masterClrMapping/>
  </p:clrMapOvr>
  <p:transition>
    <p:pull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fontScale="90000"/>
          </a:bodyPr>
          <a:lstStyle/>
          <a:p>
            <a:pPr>
              <a:defRPr/>
            </a:pPr>
            <a:r>
              <a:rPr lang="en-US" altLang="zh-TW">
                <a:ea typeface="新細明體" pitchFamily="18" charset="-120"/>
              </a:rPr>
              <a:t>2.2 Physical Association</a:t>
            </a:r>
            <a:endParaRPr lang="en-GB"/>
          </a:p>
        </p:txBody>
      </p:sp>
      <p:sp>
        <p:nvSpPr>
          <p:cNvPr id="32771" name="Rectangle 3"/>
          <p:cNvSpPr>
            <a:spLocks noGrp="1" noChangeArrowheads="1"/>
          </p:cNvSpPr>
          <p:nvPr>
            <p:ph idx="1"/>
          </p:nvPr>
        </p:nvSpPr>
        <p:spPr/>
        <p:txBody>
          <a:bodyPr>
            <a:normAutofit lnSpcReduction="10000"/>
          </a:bodyPr>
          <a:lstStyle/>
          <a:p>
            <a:r>
              <a:rPr lang="en-US" altLang="zh-TW" dirty="0">
                <a:ea typeface="PMingLiU" pitchFamily="18" charset="-120"/>
              </a:rPr>
              <a:t>Shortcomings of network discovery service systems</a:t>
            </a:r>
          </a:p>
          <a:p>
            <a:pPr lvl="1"/>
            <a:r>
              <a:rPr lang="en-US" altLang="zh-TW" dirty="0">
                <a:ea typeface="PMingLiU" pitchFamily="18" charset="-120"/>
              </a:rPr>
              <a:t>The use of </a:t>
            </a:r>
            <a:r>
              <a:rPr lang="en-US" altLang="zh-TW" dirty="0">
                <a:solidFill>
                  <a:srgbClr val="0000FF"/>
                </a:solidFill>
                <a:ea typeface="PMingLiU" pitchFamily="18" charset="-120"/>
              </a:rPr>
              <a:t>subnet</a:t>
            </a:r>
            <a:r>
              <a:rPr lang="en-US" altLang="zh-TW" dirty="0">
                <a:ea typeface="PMingLiU" pitchFamily="18" charset="-120"/>
              </a:rPr>
              <a:t> (a poor approximation to a smart space)</a:t>
            </a:r>
          </a:p>
          <a:p>
            <a:pPr lvl="1"/>
            <a:r>
              <a:rPr lang="en-US" altLang="zh-TW" dirty="0">
                <a:ea typeface="PMingLiU" pitchFamily="18" charset="-120"/>
              </a:rPr>
              <a:t>Inadequacies in the way </a:t>
            </a:r>
            <a:r>
              <a:rPr lang="en-US" altLang="zh-TW" dirty="0">
                <a:solidFill>
                  <a:srgbClr val="0000FF"/>
                </a:solidFill>
                <a:ea typeface="PMingLiU" pitchFamily="18" charset="-120"/>
              </a:rPr>
              <a:t>services</a:t>
            </a:r>
            <a:r>
              <a:rPr lang="en-US" altLang="zh-TW" dirty="0">
                <a:ea typeface="PMingLiU" pitchFamily="18" charset="-120"/>
              </a:rPr>
              <a:t> are </a:t>
            </a:r>
            <a:r>
              <a:rPr lang="en-US" altLang="zh-TW" dirty="0">
                <a:solidFill>
                  <a:srgbClr val="0000FF"/>
                </a:solidFill>
                <a:ea typeface="PMingLiU" pitchFamily="18" charset="-120"/>
              </a:rPr>
              <a:t>described</a:t>
            </a:r>
          </a:p>
          <a:p>
            <a:r>
              <a:rPr lang="en-US" altLang="zh-TW" dirty="0">
                <a:ea typeface="PMingLiU" pitchFamily="18" charset="-120"/>
              </a:rPr>
              <a:t>The shortcomings of network discovery systems can be solved to some extent using </a:t>
            </a:r>
            <a:r>
              <a:rPr lang="en-US" altLang="zh-TW" dirty="0">
                <a:solidFill>
                  <a:srgbClr val="0000FF"/>
                </a:solidFill>
                <a:ea typeface="PMingLiU" pitchFamily="18" charset="-120"/>
              </a:rPr>
              <a:t>physical</a:t>
            </a:r>
            <a:r>
              <a:rPr lang="en-US" altLang="zh-TW" dirty="0">
                <a:ea typeface="PMingLiU" pitchFamily="18" charset="-120"/>
              </a:rPr>
              <a:t> means</a:t>
            </a:r>
          </a:p>
          <a:p>
            <a:pPr lvl="1"/>
            <a:r>
              <a:rPr lang="en-US" altLang="zh-TW" dirty="0">
                <a:ea typeface="PMingLiU" pitchFamily="18" charset="-120"/>
              </a:rPr>
              <a:t>Solutions often require human involvement (the next slide)</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1">
                                            <p:txEl>
                                              <p:pRg st="3" end="3"/>
                                            </p:txEl>
                                          </p:spTgt>
                                        </p:tgtEl>
                                        <p:attrNameLst>
                                          <p:attrName>style.visibility</p:attrName>
                                        </p:attrNameLst>
                                      </p:cBhvr>
                                      <p:to>
                                        <p:strVal val="visible"/>
                                      </p:to>
                                    </p:set>
                                    <p:animEffect transition="in" filter="fade">
                                      <p:cBhvr>
                                        <p:cTn id="7" dur="500"/>
                                        <p:tgtEl>
                                          <p:spTgt spid="32771">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2771">
                                            <p:txEl>
                                              <p:pRg st="4" end="4"/>
                                            </p:txEl>
                                          </p:spTgt>
                                        </p:tgtEl>
                                        <p:attrNameLst>
                                          <p:attrName>style.visibility</p:attrName>
                                        </p:attrNameLst>
                                      </p:cBhvr>
                                      <p:to>
                                        <p:strVal val="visible"/>
                                      </p:to>
                                    </p:set>
                                    <p:animEffect transition="in" filter="fade">
                                      <p:cBhvr>
                                        <p:cTn id="10" dur="500"/>
                                        <p:tgtEl>
                                          <p:spTgt spid="327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fontScale="90000"/>
          </a:bodyPr>
          <a:lstStyle/>
          <a:p>
            <a:pPr>
              <a:defRPr/>
            </a:pPr>
            <a:r>
              <a:rPr lang="en-US" altLang="zh-TW">
                <a:ea typeface="新細明體" pitchFamily="18" charset="-120"/>
              </a:rPr>
              <a:t>2.2 Techniques on Physical Association</a:t>
            </a:r>
            <a:endParaRPr lang="en-GB"/>
          </a:p>
        </p:txBody>
      </p:sp>
      <p:sp>
        <p:nvSpPr>
          <p:cNvPr id="111618" name="Rectangle 3"/>
          <p:cNvSpPr>
            <a:spLocks noGrp="1" noChangeArrowheads="1"/>
          </p:cNvSpPr>
          <p:nvPr>
            <p:ph idx="1"/>
          </p:nvPr>
        </p:nvSpPr>
        <p:spPr/>
        <p:txBody>
          <a:bodyPr/>
          <a:lstStyle/>
          <a:p>
            <a:r>
              <a:rPr lang="en-US" altLang="zh-TW">
                <a:ea typeface="PMingLiU" pitchFamily="18" charset="-120"/>
              </a:rPr>
              <a:t>Human input to scope discovery</a:t>
            </a:r>
            <a:endParaRPr lang="en-GB"/>
          </a:p>
          <a:p>
            <a:r>
              <a:rPr lang="en-US" altLang="zh-TW">
                <a:ea typeface="PMingLiU" pitchFamily="18" charset="-120"/>
              </a:rPr>
              <a:t>Sensing and physically constrained channels to scope discovery (e.g., GPS)</a:t>
            </a:r>
          </a:p>
          <a:p>
            <a:r>
              <a:rPr lang="en-US" altLang="zh-TW">
                <a:ea typeface="PMingLiU" pitchFamily="18" charset="-120"/>
              </a:rPr>
              <a:t>Direct association</a:t>
            </a:r>
          </a:p>
          <a:p>
            <a:pPr lvl="1"/>
            <a:r>
              <a:rPr lang="en-US" altLang="zh-TW">
                <a:ea typeface="PMingLiU" pitchFamily="18" charset="-120"/>
              </a:rPr>
              <a:t>Address-sensing</a:t>
            </a:r>
          </a:p>
          <a:p>
            <a:pPr lvl="1"/>
            <a:r>
              <a:rPr lang="en-US" altLang="zh-TW">
                <a:ea typeface="PMingLiU" pitchFamily="18" charset="-120"/>
              </a:rPr>
              <a:t>Physical stimulus</a:t>
            </a:r>
          </a:p>
          <a:p>
            <a:pPr lvl="1"/>
            <a:r>
              <a:rPr lang="en-US" altLang="zh-TW">
                <a:ea typeface="PMingLiU" pitchFamily="18" charset="-120"/>
              </a:rPr>
              <a:t>Temporal or physical correlation</a:t>
            </a:r>
            <a:endParaRPr lang="en-GB"/>
          </a:p>
        </p:txBody>
      </p:sp>
    </p:spTree>
  </p:cSld>
  <p:clrMapOvr>
    <a:masterClrMapping/>
  </p:clrMapOvr>
  <p:transition>
    <p:pull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2.3 Service Composition</a:t>
            </a:r>
          </a:p>
        </p:txBody>
      </p:sp>
      <p:sp>
        <p:nvSpPr>
          <p:cNvPr id="113666" name="Content Placeholder 2"/>
          <p:cNvSpPr>
            <a:spLocks noGrp="1"/>
          </p:cNvSpPr>
          <p:nvPr>
            <p:ph idx="1"/>
          </p:nvPr>
        </p:nvSpPr>
        <p:spPr/>
        <p:txBody>
          <a:bodyPr/>
          <a:lstStyle/>
          <a:p>
            <a:r>
              <a:rPr lang="en-US"/>
              <a:t>Combining existing services to create new pervasive computing services</a:t>
            </a:r>
          </a:p>
          <a:p>
            <a:r>
              <a:rPr lang="en-US"/>
              <a:t>A frequently emphasized feature of ubiquitous computing is the </a:t>
            </a:r>
            <a:r>
              <a:rPr lang="en-US" b="1">
                <a:solidFill>
                  <a:srgbClr val="FF0000"/>
                </a:solidFill>
              </a:rPr>
              <a:t>ad hoc</a:t>
            </a:r>
            <a:r>
              <a:rPr lang="en-US"/>
              <a:t>, seamless  composition of services from </a:t>
            </a:r>
            <a:r>
              <a:rPr lang="en-US" b="1">
                <a:solidFill>
                  <a:srgbClr val="FF0000"/>
                </a:solidFill>
              </a:rPr>
              <a:t>various</a:t>
            </a:r>
            <a:r>
              <a:rPr lang="en-US"/>
              <a:t> devices</a:t>
            </a:r>
          </a:p>
        </p:txBody>
      </p:sp>
      <p:pic>
        <p:nvPicPr>
          <p:cNvPr id="113667" name="Picture 2"/>
          <p:cNvPicPr>
            <a:picLocks noChangeAspect="1" noChangeArrowheads="1"/>
          </p:cNvPicPr>
          <p:nvPr/>
        </p:nvPicPr>
        <p:blipFill>
          <a:blip r:embed="rId3"/>
          <a:srcRect/>
          <a:stretch>
            <a:fillRect/>
          </a:stretch>
        </p:blipFill>
        <p:spPr bwMode="auto">
          <a:xfrm>
            <a:off x="914400" y="4075113"/>
            <a:ext cx="7620000" cy="2706687"/>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9296400" cy="609600"/>
          </a:xfrm>
        </p:spPr>
        <p:txBody>
          <a:bodyPr>
            <a:normAutofit fontScale="90000"/>
          </a:bodyPr>
          <a:lstStyle/>
          <a:p>
            <a:pPr>
              <a:defRPr/>
            </a:pPr>
            <a:r>
              <a:rPr lang="en-US" dirty="0"/>
              <a:t>2.3 The Goals of  Service Composition in Ubiquitous Computing </a:t>
            </a:r>
          </a:p>
        </p:txBody>
      </p:sp>
      <p:sp>
        <p:nvSpPr>
          <p:cNvPr id="117762" name="Content Placeholder 2"/>
          <p:cNvSpPr>
            <a:spLocks noGrp="1"/>
          </p:cNvSpPr>
          <p:nvPr>
            <p:ph idx="1"/>
          </p:nvPr>
        </p:nvSpPr>
        <p:spPr/>
        <p:txBody>
          <a:bodyPr/>
          <a:lstStyle/>
          <a:p>
            <a:r>
              <a:rPr lang="en-US" sz="2900" dirty="0"/>
              <a:t>Context-awareness</a:t>
            </a:r>
          </a:p>
          <a:p>
            <a:pPr lvl="1"/>
            <a:r>
              <a:rPr lang="en-US" sz="2500" dirty="0"/>
              <a:t>Sensitive to context changes</a:t>
            </a:r>
          </a:p>
          <a:p>
            <a:r>
              <a:rPr lang="en-US" sz="2900" dirty="0"/>
              <a:t>Managing contingencies</a:t>
            </a:r>
          </a:p>
          <a:p>
            <a:pPr lvl="1"/>
            <a:r>
              <a:rPr lang="en-US" sz="2500" dirty="0"/>
              <a:t>Devices—and thus services—often have unpredictable availability</a:t>
            </a:r>
          </a:p>
          <a:p>
            <a:r>
              <a:rPr lang="en-US" sz="2900" dirty="0"/>
              <a:t>Leveraging heterogeneous devices</a:t>
            </a:r>
          </a:p>
          <a:p>
            <a:pPr lvl="1"/>
            <a:r>
              <a:rPr lang="en-US" sz="2500" dirty="0"/>
              <a:t>Ubiquitous computing systems use a variety of devices</a:t>
            </a:r>
          </a:p>
          <a:p>
            <a:r>
              <a:rPr lang="en-US" sz="2900" dirty="0"/>
              <a:t>Empowering users</a:t>
            </a:r>
          </a:p>
          <a:p>
            <a:pPr lvl="1"/>
            <a:r>
              <a:rPr lang="en-US" sz="2500" dirty="0"/>
              <a:t>Users might compose or recompose applications according to their preferences</a:t>
            </a:r>
          </a:p>
        </p:txBody>
      </p:sp>
      <p:sp>
        <p:nvSpPr>
          <p:cNvPr id="117764" name="AutoShape 4">
            <a:hlinkClick r:id="" action="ppaction://noaction" highlightClick="1"/>
          </p:cNvPr>
          <p:cNvSpPr>
            <a:spLocks noChangeArrowheads="1"/>
          </p:cNvSpPr>
          <p:nvPr/>
        </p:nvSpPr>
        <p:spPr bwMode="auto">
          <a:xfrm>
            <a:off x="9610436" y="6553200"/>
            <a:ext cx="228600" cy="228600"/>
          </a:xfrm>
          <a:prstGeom prst="actionButtonBlank">
            <a:avLst/>
          </a:prstGeom>
          <a:solidFill>
            <a:schemeClr val="bg1">
              <a:lumMod val="85000"/>
            </a:schemeClr>
          </a:solidFill>
          <a:ln w="9525">
            <a:noFill/>
            <a:miter lim="800000"/>
            <a:headEnd/>
            <a:tailEnd/>
          </a:ln>
        </p:spPr>
        <p:txBody>
          <a:bodyPr wrap="none" anchor="ctr"/>
          <a:lstStyle/>
          <a:p>
            <a:endParaRPr lang="en-US"/>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7762">
                                            <p:txEl>
                                              <p:pRg st="0" end="0"/>
                                            </p:txEl>
                                          </p:spTgt>
                                        </p:tgtEl>
                                        <p:attrNameLst>
                                          <p:attrName>style.visibility</p:attrName>
                                        </p:attrNameLst>
                                      </p:cBhvr>
                                      <p:to>
                                        <p:strVal val="visible"/>
                                      </p:to>
                                    </p:set>
                                    <p:animEffect transition="in" filter="fade">
                                      <p:cBhvr>
                                        <p:cTn id="7" dur="500"/>
                                        <p:tgtEl>
                                          <p:spTgt spid="11776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7762">
                                            <p:txEl>
                                              <p:pRg st="1" end="1"/>
                                            </p:txEl>
                                          </p:spTgt>
                                        </p:tgtEl>
                                        <p:attrNameLst>
                                          <p:attrName>style.visibility</p:attrName>
                                        </p:attrNameLst>
                                      </p:cBhvr>
                                      <p:to>
                                        <p:strVal val="visible"/>
                                      </p:to>
                                    </p:set>
                                    <p:animEffect transition="in" filter="fade">
                                      <p:cBhvr>
                                        <p:cTn id="10" dur="500"/>
                                        <p:tgtEl>
                                          <p:spTgt spid="11776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7762">
                                            <p:txEl>
                                              <p:pRg st="2" end="2"/>
                                            </p:txEl>
                                          </p:spTgt>
                                        </p:tgtEl>
                                        <p:attrNameLst>
                                          <p:attrName>style.visibility</p:attrName>
                                        </p:attrNameLst>
                                      </p:cBhvr>
                                      <p:to>
                                        <p:strVal val="visible"/>
                                      </p:to>
                                    </p:set>
                                    <p:animEffect transition="in" filter="fade">
                                      <p:cBhvr>
                                        <p:cTn id="15" dur="500"/>
                                        <p:tgtEl>
                                          <p:spTgt spid="117762">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7762">
                                            <p:txEl>
                                              <p:pRg st="3" end="3"/>
                                            </p:txEl>
                                          </p:spTgt>
                                        </p:tgtEl>
                                        <p:attrNameLst>
                                          <p:attrName>style.visibility</p:attrName>
                                        </p:attrNameLst>
                                      </p:cBhvr>
                                      <p:to>
                                        <p:strVal val="visible"/>
                                      </p:to>
                                    </p:set>
                                    <p:animEffect transition="in" filter="fade">
                                      <p:cBhvr>
                                        <p:cTn id="18" dur="500"/>
                                        <p:tgtEl>
                                          <p:spTgt spid="11776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7762">
                                            <p:txEl>
                                              <p:pRg st="4" end="4"/>
                                            </p:txEl>
                                          </p:spTgt>
                                        </p:tgtEl>
                                        <p:attrNameLst>
                                          <p:attrName>style.visibility</p:attrName>
                                        </p:attrNameLst>
                                      </p:cBhvr>
                                      <p:to>
                                        <p:strVal val="visible"/>
                                      </p:to>
                                    </p:set>
                                    <p:animEffect transition="in" filter="fade">
                                      <p:cBhvr>
                                        <p:cTn id="23" dur="500"/>
                                        <p:tgtEl>
                                          <p:spTgt spid="117762">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7762">
                                            <p:txEl>
                                              <p:pRg st="5" end="5"/>
                                            </p:txEl>
                                          </p:spTgt>
                                        </p:tgtEl>
                                        <p:attrNameLst>
                                          <p:attrName>style.visibility</p:attrName>
                                        </p:attrNameLst>
                                      </p:cBhvr>
                                      <p:to>
                                        <p:strVal val="visible"/>
                                      </p:to>
                                    </p:set>
                                    <p:animEffect transition="in" filter="fade">
                                      <p:cBhvr>
                                        <p:cTn id="26" dur="500"/>
                                        <p:tgtEl>
                                          <p:spTgt spid="117762">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7762">
                                            <p:txEl>
                                              <p:pRg st="6" end="6"/>
                                            </p:txEl>
                                          </p:spTgt>
                                        </p:tgtEl>
                                        <p:attrNameLst>
                                          <p:attrName>style.visibility</p:attrName>
                                        </p:attrNameLst>
                                      </p:cBhvr>
                                      <p:to>
                                        <p:strVal val="visible"/>
                                      </p:to>
                                    </p:set>
                                    <p:animEffect transition="in" filter="fade">
                                      <p:cBhvr>
                                        <p:cTn id="31" dur="500"/>
                                        <p:tgtEl>
                                          <p:spTgt spid="117762">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7762">
                                            <p:txEl>
                                              <p:pRg st="7" end="7"/>
                                            </p:txEl>
                                          </p:spTgt>
                                        </p:tgtEl>
                                        <p:attrNameLst>
                                          <p:attrName>style.visibility</p:attrName>
                                        </p:attrNameLst>
                                      </p:cBhvr>
                                      <p:to>
                                        <p:strVal val="visible"/>
                                      </p:to>
                                    </p:set>
                                    <p:animEffect transition="in" filter="fade">
                                      <p:cBhvr>
                                        <p:cTn id="34" dur="500"/>
                                        <p:tgtEl>
                                          <p:spTgt spid="117762">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7764"/>
                                        </p:tgtEl>
                                        <p:attrNameLst>
                                          <p:attrName>style.visibility</p:attrName>
                                        </p:attrNameLst>
                                      </p:cBhvr>
                                      <p:to>
                                        <p:strVal val="visible"/>
                                      </p:to>
                                    </p:set>
                                    <p:animEffect transition="in" filter="wipe(left)">
                                      <p:cBhvr>
                                        <p:cTn id="39" dur="500"/>
                                        <p:tgtEl>
                                          <p:spTgt spid="117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uiExpand="1" build="p"/>
      <p:bldP spid="11776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3. Interoperation</a:t>
            </a:r>
            <a:endParaRPr lang="en-GB" dirty="0"/>
          </a:p>
        </p:txBody>
      </p:sp>
      <p:sp>
        <p:nvSpPr>
          <p:cNvPr id="316419" name="Rectangle 3"/>
          <p:cNvSpPr>
            <a:spLocks noGrp="1" noChangeArrowheads="1"/>
          </p:cNvSpPr>
          <p:nvPr>
            <p:ph idx="1"/>
          </p:nvPr>
        </p:nvSpPr>
        <p:spPr>
          <a:xfrm>
            <a:off x="609600" y="1524000"/>
            <a:ext cx="8567738" cy="4953000"/>
          </a:xfrm>
        </p:spPr>
        <p:txBody>
          <a:bodyPr>
            <a:normAutofit fontScale="92500" lnSpcReduction="10000"/>
          </a:bodyPr>
          <a:lstStyle/>
          <a:p>
            <a:pPr>
              <a:lnSpc>
                <a:spcPct val="110000"/>
              </a:lnSpc>
              <a:defRPr/>
            </a:pPr>
            <a:r>
              <a:rPr lang="en-GB" dirty="0"/>
              <a:t>How two or more components interoperate?</a:t>
            </a:r>
          </a:p>
          <a:p>
            <a:pPr lvl="1">
              <a:lnSpc>
                <a:spcPct val="110000"/>
              </a:lnSpc>
              <a:defRPr/>
            </a:pPr>
            <a:r>
              <a:rPr lang="en-GB" dirty="0"/>
              <a:t>Communication protocols</a:t>
            </a:r>
          </a:p>
          <a:p>
            <a:pPr lvl="1">
              <a:lnSpc>
                <a:spcPct val="110000"/>
              </a:lnSpc>
              <a:defRPr/>
            </a:pPr>
            <a:r>
              <a:rPr lang="en-US" altLang="zh-TW" dirty="0">
                <a:ea typeface="新細明體" pitchFamily="18" charset="-120"/>
              </a:rPr>
              <a:t>Programming models</a:t>
            </a:r>
          </a:p>
          <a:p>
            <a:pPr>
              <a:lnSpc>
                <a:spcPct val="110000"/>
              </a:lnSpc>
              <a:defRPr/>
            </a:pPr>
            <a:r>
              <a:rPr lang="en-GB" dirty="0"/>
              <a:t>Software interface </a:t>
            </a:r>
            <a:r>
              <a:rPr lang="en-US" altLang="zh-TW" dirty="0">
                <a:ea typeface="新細明體" pitchFamily="18" charset="-120"/>
              </a:rPr>
              <a:t>compatibility</a:t>
            </a:r>
          </a:p>
          <a:p>
            <a:pPr lvl="1">
              <a:lnSpc>
                <a:spcPct val="110000"/>
              </a:lnSpc>
              <a:defRPr/>
            </a:pPr>
            <a:r>
              <a:rPr lang="en-US" altLang="zh-TW" dirty="0">
                <a:ea typeface="新細明體" pitchFamily="18" charset="-120"/>
              </a:rPr>
              <a:t>Allow interfaces to be heterogeneous, but adapt interfaces to one another</a:t>
            </a:r>
          </a:p>
          <a:p>
            <a:pPr lvl="2">
              <a:lnSpc>
                <a:spcPct val="110000"/>
              </a:lnSpc>
              <a:defRPr/>
            </a:pPr>
            <a:r>
              <a:rPr lang="en-US" altLang="zh-TW" dirty="0">
                <a:ea typeface="新細明體" pitchFamily="18" charset="-120"/>
              </a:rPr>
              <a:t>(this approach is difficult)</a:t>
            </a:r>
          </a:p>
          <a:p>
            <a:pPr lvl="1">
              <a:lnSpc>
                <a:spcPct val="110000"/>
              </a:lnSpc>
              <a:defRPr/>
            </a:pPr>
            <a:r>
              <a:rPr lang="en-US" altLang="zh-TW" dirty="0">
                <a:ea typeface="新細明體" pitchFamily="18" charset="-120"/>
              </a:rPr>
              <a:t>Constrain interfaces to be identical in syntax across as wide a class of components as possible</a:t>
            </a:r>
          </a:p>
          <a:p>
            <a:pPr lvl="2">
              <a:lnSpc>
                <a:spcPct val="110000"/>
              </a:lnSpc>
              <a:defRPr/>
            </a:pPr>
            <a:r>
              <a:rPr lang="en-US" altLang="zh-TW" dirty="0">
                <a:ea typeface="新細明體" pitchFamily="18" charset="-120"/>
              </a:rPr>
              <a:t>(as much as possible)</a:t>
            </a:r>
          </a:p>
          <a:p>
            <a:pPr lvl="2">
              <a:lnSpc>
                <a:spcPct val="110000"/>
              </a:lnSpc>
              <a:defRPr/>
            </a:pPr>
            <a:r>
              <a:rPr lang="en-US" dirty="0">
                <a:ea typeface="新細明體" pitchFamily="18" charset="-120"/>
              </a:rPr>
              <a:t>UNIX pipe, HTTP methods: GET, POST, …</a:t>
            </a:r>
            <a:endParaRPr lang="en-GB"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6419">
                                            <p:txEl>
                                              <p:pRg st="0" end="0"/>
                                            </p:txEl>
                                          </p:spTgt>
                                        </p:tgtEl>
                                        <p:attrNameLst>
                                          <p:attrName>style.visibility</p:attrName>
                                        </p:attrNameLst>
                                      </p:cBhvr>
                                      <p:to>
                                        <p:strVal val="visible"/>
                                      </p:to>
                                    </p:set>
                                    <p:animEffect transition="in" filter="fade">
                                      <p:cBhvr>
                                        <p:cTn id="7" dur="500"/>
                                        <p:tgtEl>
                                          <p:spTgt spid="31641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6419">
                                            <p:txEl>
                                              <p:pRg st="1" end="1"/>
                                            </p:txEl>
                                          </p:spTgt>
                                        </p:tgtEl>
                                        <p:attrNameLst>
                                          <p:attrName>style.visibility</p:attrName>
                                        </p:attrNameLst>
                                      </p:cBhvr>
                                      <p:to>
                                        <p:strVal val="visible"/>
                                      </p:to>
                                    </p:set>
                                    <p:animEffect transition="in" filter="fade">
                                      <p:cBhvr>
                                        <p:cTn id="10" dur="500"/>
                                        <p:tgtEl>
                                          <p:spTgt spid="31641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6419">
                                            <p:txEl>
                                              <p:pRg st="2" end="2"/>
                                            </p:txEl>
                                          </p:spTgt>
                                        </p:tgtEl>
                                        <p:attrNameLst>
                                          <p:attrName>style.visibility</p:attrName>
                                        </p:attrNameLst>
                                      </p:cBhvr>
                                      <p:to>
                                        <p:strVal val="visible"/>
                                      </p:to>
                                    </p:set>
                                    <p:animEffect transition="in" filter="fade">
                                      <p:cBhvr>
                                        <p:cTn id="13" dur="500"/>
                                        <p:tgtEl>
                                          <p:spTgt spid="31641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16419">
                                            <p:txEl>
                                              <p:pRg st="3" end="3"/>
                                            </p:txEl>
                                          </p:spTgt>
                                        </p:tgtEl>
                                        <p:attrNameLst>
                                          <p:attrName>style.visibility</p:attrName>
                                        </p:attrNameLst>
                                      </p:cBhvr>
                                      <p:to>
                                        <p:strVal val="visible"/>
                                      </p:to>
                                    </p:set>
                                    <p:animEffect transition="in" filter="fade">
                                      <p:cBhvr>
                                        <p:cTn id="18" dur="500"/>
                                        <p:tgtEl>
                                          <p:spTgt spid="31641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16419">
                                            <p:txEl>
                                              <p:pRg st="4" end="4"/>
                                            </p:txEl>
                                          </p:spTgt>
                                        </p:tgtEl>
                                        <p:attrNameLst>
                                          <p:attrName>style.visibility</p:attrName>
                                        </p:attrNameLst>
                                      </p:cBhvr>
                                      <p:to>
                                        <p:strVal val="visible"/>
                                      </p:to>
                                    </p:set>
                                    <p:animEffect transition="in" filter="fade">
                                      <p:cBhvr>
                                        <p:cTn id="21" dur="500"/>
                                        <p:tgtEl>
                                          <p:spTgt spid="31641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16419">
                                            <p:txEl>
                                              <p:pRg st="5" end="5"/>
                                            </p:txEl>
                                          </p:spTgt>
                                        </p:tgtEl>
                                        <p:attrNameLst>
                                          <p:attrName>style.visibility</p:attrName>
                                        </p:attrNameLst>
                                      </p:cBhvr>
                                      <p:to>
                                        <p:strVal val="visible"/>
                                      </p:to>
                                    </p:set>
                                    <p:animEffect transition="in" filter="fade">
                                      <p:cBhvr>
                                        <p:cTn id="24" dur="500"/>
                                        <p:tgtEl>
                                          <p:spTgt spid="316419">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6419">
                                            <p:txEl>
                                              <p:pRg st="6" end="6"/>
                                            </p:txEl>
                                          </p:spTgt>
                                        </p:tgtEl>
                                        <p:attrNameLst>
                                          <p:attrName>style.visibility</p:attrName>
                                        </p:attrNameLst>
                                      </p:cBhvr>
                                      <p:to>
                                        <p:strVal val="visible"/>
                                      </p:to>
                                    </p:set>
                                    <p:animEffect transition="in" filter="fade">
                                      <p:cBhvr>
                                        <p:cTn id="29" dur="500"/>
                                        <p:tgtEl>
                                          <p:spTgt spid="316419">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16419">
                                            <p:txEl>
                                              <p:pRg st="7" end="7"/>
                                            </p:txEl>
                                          </p:spTgt>
                                        </p:tgtEl>
                                        <p:attrNameLst>
                                          <p:attrName>style.visibility</p:attrName>
                                        </p:attrNameLst>
                                      </p:cBhvr>
                                      <p:to>
                                        <p:strVal val="visible"/>
                                      </p:to>
                                    </p:set>
                                    <p:animEffect transition="in" filter="fade">
                                      <p:cBhvr>
                                        <p:cTn id="32" dur="500"/>
                                        <p:tgtEl>
                                          <p:spTgt spid="316419">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6419">
                                            <p:txEl>
                                              <p:pRg st="8" end="8"/>
                                            </p:txEl>
                                          </p:spTgt>
                                        </p:tgtEl>
                                        <p:attrNameLst>
                                          <p:attrName>style.visibility</p:attrName>
                                        </p:attrNameLst>
                                      </p:cBhvr>
                                      <p:to>
                                        <p:strVal val="visible"/>
                                      </p:to>
                                    </p:set>
                                    <p:animEffect transition="in" filter="fade">
                                      <p:cBhvr>
                                        <p:cTn id="35" dur="500"/>
                                        <p:tgtEl>
                                          <p:spTgt spid="31641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9"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altLang="zh-TW" dirty="0">
                <a:ea typeface="新細明體" pitchFamily="18" charset="-120"/>
              </a:rPr>
              <a:t>3. Interoperation</a:t>
            </a:r>
            <a:endParaRPr lang="en-US" dirty="0"/>
          </a:p>
        </p:txBody>
      </p:sp>
      <p:sp>
        <p:nvSpPr>
          <p:cNvPr id="121858" name="Content Placeholder 2"/>
          <p:cNvSpPr>
            <a:spLocks noGrp="1"/>
          </p:cNvSpPr>
          <p:nvPr>
            <p:ph idx="1"/>
          </p:nvPr>
        </p:nvSpPr>
        <p:spPr/>
        <p:txBody>
          <a:bodyPr/>
          <a:lstStyle/>
          <a:p>
            <a:r>
              <a:rPr lang="en-US"/>
              <a:t>Three different support levels</a:t>
            </a:r>
          </a:p>
        </p:txBody>
      </p:sp>
      <p:sp>
        <p:nvSpPr>
          <p:cNvPr id="18" name="Rounded Rectangle 17"/>
          <p:cNvSpPr/>
          <p:nvPr/>
        </p:nvSpPr>
        <p:spPr bwMode="auto">
          <a:xfrm>
            <a:off x="1156138" y="5134303"/>
            <a:ext cx="5715000" cy="914400"/>
          </a:xfrm>
          <a:prstGeom prst="roundRect">
            <a:avLst/>
          </a:prstGeom>
          <a:solidFill>
            <a:schemeClr val="accent1"/>
          </a:solidFill>
          <a:ln w="12700" cap="flat" cmpd="sng" algn="ctr">
            <a:solidFill>
              <a:schemeClr val="tx1"/>
            </a:solidFill>
            <a:prstDash val="solid"/>
            <a:round/>
            <a:headEnd type="none" w="med" len="med"/>
            <a:tailEnd type="none" w="med" len="med"/>
          </a:ln>
          <a:effectLst>
            <a:glow rad="139700">
              <a:schemeClr val="accent4">
                <a:satMod val="175000"/>
                <a:alpha val="40000"/>
              </a:schemeClr>
            </a:glow>
            <a:outerShdw dist="35921" dir="2700000" algn="ctr" rotWithShape="0">
              <a:schemeClr val="bg2"/>
            </a:outerShdw>
          </a:effectLst>
          <a:extLst/>
        </p:spPr>
        <p:txBody>
          <a:bodyPr anchor="ctr"/>
          <a:lstStyle/>
          <a:p>
            <a:pPr algn="ctr" eaLnBrk="0" hangingPunct="0">
              <a:defRPr/>
            </a:pPr>
            <a:r>
              <a:rPr lang="en-US" sz="2800" b="1" dirty="0">
                <a:solidFill>
                  <a:srgbClr val="C00000"/>
                </a:solidFill>
              </a:rPr>
              <a:t>Service location</a:t>
            </a:r>
          </a:p>
        </p:txBody>
      </p:sp>
      <p:sp>
        <p:nvSpPr>
          <p:cNvPr id="19" name="Rounded Rectangle 18"/>
          <p:cNvSpPr/>
          <p:nvPr/>
        </p:nvSpPr>
        <p:spPr bwMode="auto">
          <a:xfrm>
            <a:off x="1143000" y="3733800"/>
            <a:ext cx="5715000" cy="914400"/>
          </a:xfrm>
          <a:prstGeom prst="roundRect">
            <a:avLst/>
          </a:prstGeom>
          <a:solidFill>
            <a:schemeClr val="accent1"/>
          </a:solidFill>
          <a:ln w="12700" cap="flat" cmpd="sng" algn="ctr">
            <a:solidFill>
              <a:schemeClr val="tx1"/>
            </a:solidFill>
            <a:prstDash val="solid"/>
            <a:round/>
            <a:headEnd type="none" w="med" len="med"/>
            <a:tailEnd type="none" w="med" len="med"/>
          </a:ln>
          <a:effectLst>
            <a:glow rad="139700">
              <a:schemeClr val="accent4">
                <a:satMod val="175000"/>
                <a:alpha val="40000"/>
              </a:schemeClr>
            </a:glow>
            <a:outerShdw dist="35921" dir="2700000" algn="ctr" rotWithShape="0">
              <a:schemeClr val="bg2"/>
            </a:outerShdw>
          </a:effectLst>
          <a:extLst/>
        </p:spPr>
        <p:txBody>
          <a:bodyPr anchor="ctr"/>
          <a:lstStyle/>
          <a:p>
            <a:pPr algn="ctr" eaLnBrk="0" hangingPunct="0">
              <a:defRPr/>
            </a:pPr>
            <a:r>
              <a:rPr lang="en-US" sz="2800" b="1" dirty="0">
                <a:solidFill>
                  <a:srgbClr val="C00000"/>
                </a:solidFill>
              </a:rPr>
              <a:t>Communication mechanisms</a:t>
            </a:r>
          </a:p>
        </p:txBody>
      </p:sp>
      <p:sp>
        <p:nvSpPr>
          <p:cNvPr id="20" name="Rounded Rectangle 19"/>
          <p:cNvSpPr/>
          <p:nvPr/>
        </p:nvSpPr>
        <p:spPr bwMode="auto">
          <a:xfrm>
            <a:off x="1143000" y="2243959"/>
            <a:ext cx="5715000" cy="914400"/>
          </a:xfrm>
          <a:prstGeom prst="roundRect">
            <a:avLst/>
          </a:prstGeom>
          <a:solidFill>
            <a:schemeClr val="accent1"/>
          </a:solidFill>
          <a:ln w="12700" cap="flat" cmpd="sng" algn="ctr">
            <a:solidFill>
              <a:schemeClr val="tx1"/>
            </a:solidFill>
            <a:prstDash val="solid"/>
            <a:round/>
            <a:headEnd type="none" w="med" len="med"/>
            <a:tailEnd type="none" w="med" len="med"/>
          </a:ln>
          <a:effectLst>
            <a:glow rad="139700">
              <a:schemeClr val="accent4">
                <a:satMod val="175000"/>
                <a:alpha val="40000"/>
              </a:schemeClr>
            </a:glow>
            <a:outerShdw dist="35921" dir="2700000" algn="ctr" rotWithShape="0">
              <a:schemeClr val="bg2"/>
            </a:outerShdw>
          </a:effectLst>
          <a:extLst/>
        </p:spPr>
        <p:txBody>
          <a:bodyPr anchor="ctr"/>
          <a:lstStyle/>
          <a:p>
            <a:pPr algn="ctr" eaLnBrk="0" hangingPunct="0">
              <a:defRPr/>
            </a:pPr>
            <a:r>
              <a:rPr lang="en-US" sz="2800" b="1" dirty="0">
                <a:solidFill>
                  <a:srgbClr val="C00000"/>
                </a:solidFill>
              </a:rPr>
              <a:t>Application contexts</a:t>
            </a:r>
          </a:p>
        </p:txBody>
      </p:sp>
      <p:sp>
        <p:nvSpPr>
          <p:cNvPr id="21" name="TextBox 20"/>
          <p:cNvSpPr txBox="1">
            <a:spLocks noChangeArrowheads="1"/>
          </p:cNvSpPr>
          <p:nvPr/>
        </p:nvSpPr>
        <p:spPr bwMode="auto">
          <a:xfrm>
            <a:off x="2967038" y="6064250"/>
            <a:ext cx="6289675" cy="461963"/>
          </a:xfrm>
          <a:prstGeom prst="rect">
            <a:avLst/>
          </a:prstGeom>
          <a:noFill/>
          <a:ln w="9525">
            <a:noFill/>
            <a:miter lim="800000"/>
            <a:headEnd/>
            <a:tailEnd/>
          </a:ln>
        </p:spPr>
        <p:txBody>
          <a:bodyPr>
            <a:spAutoFit/>
          </a:bodyPr>
          <a:lstStyle/>
          <a:p>
            <a:pPr marL="0" lvl="1" eaLnBrk="0" hangingPunct="0"/>
            <a:r>
              <a:rPr lang="en-US" sz="2400"/>
              <a:t>network addresses</a:t>
            </a:r>
          </a:p>
        </p:txBody>
      </p:sp>
      <p:sp>
        <p:nvSpPr>
          <p:cNvPr id="22" name="TextBox 21"/>
          <p:cNvSpPr txBox="1">
            <a:spLocks noChangeArrowheads="1"/>
          </p:cNvSpPr>
          <p:nvPr/>
        </p:nvSpPr>
        <p:spPr bwMode="auto">
          <a:xfrm>
            <a:off x="2971800" y="4672013"/>
            <a:ext cx="6289675" cy="461962"/>
          </a:xfrm>
          <a:prstGeom prst="rect">
            <a:avLst/>
          </a:prstGeom>
          <a:noFill/>
          <a:ln w="9525">
            <a:noFill/>
            <a:miter lim="800000"/>
            <a:headEnd/>
            <a:tailEnd/>
          </a:ln>
        </p:spPr>
        <p:txBody>
          <a:bodyPr>
            <a:spAutoFit/>
          </a:bodyPr>
          <a:lstStyle/>
          <a:p>
            <a:pPr marL="0" lvl="1" eaLnBrk="0" hangingPunct="0"/>
            <a:r>
              <a:rPr lang="en-US" sz="2400"/>
              <a:t>Remote Procedure Call and its variations</a:t>
            </a:r>
          </a:p>
        </p:txBody>
      </p:sp>
      <p:sp>
        <p:nvSpPr>
          <p:cNvPr id="23" name="TextBox 22"/>
          <p:cNvSpPr txBox="1">
            <a:spLocks noChangeArrowheads="1"/>
          </p:cNvSpPr>
          <p:nvPr/>
        </p:nvSpPr>
        <p:spPr bwMode="auto">
          <a:xfrm>
            <a:off x="2971800" y="3184525"/>
            <a:ext cx="6289675" cy="461963"/>
          </a:xfrm>
          <a:prstGeom prst="rect">
            <a:avLst/>
          </a:prstGeom>
          <a:noFill/>
          <a:ln w="9525">
            <a:noFill/>
            <a:miter lim="800000"/>
            <a:headEnd/>
            <a:tailEnd/>
          </a:ln>
        </p:spPr>
        <p:txBody>
          <a:bodyPr>
            <a:spAutoFit/>
          </a:bodyPr>
          <a:lstStyle/>
          <a:p>
            <a:pPr marL="0" lvl="1" eaLnBrk="0" hangingPunct="0"/>
            <a:r>
              <a:rPr lang="en-US" sz="2400"/>
              <a:t>Specific to an application domain </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p:cNvSpPr>
            <a:spLocks noGrp="1"/>
          </p:cNvSpPr>
          <p:nvPr>
            <p:ph type="title"/>
          </p:nvPr>
        </p:nvSpPr>
        <p:spPr>
          <a:xfrm>
            <a:off x="304800" y="609600"/>
            <a:ext cx="9296400" cy="609600"/>
          </a:xfrm>
        </p:spPr>
        <p:txBody>
          <a:bodyPr/>
          <a:lstStyle/>
          <a:p>
            <a:r>
              <a:rPr lang="en-US" altLang="zh-TW" sz="3800">
                <a:ea typeface="PMingLiU" pitchFamily="18" charset="-120"/>
              </a:rPr>
              <a:t>3.1 Data-Oriented Programming for </a:t>
            </a:r>
            <a:br>
              <a:rPr lang="en-US" altLang="zh-TW" sz="3800">
                <a:ea typeface="PMingLiU" pitchFamily="18" charset="-120"/>
              </a:rPr>
            </a:br>
            <a:r>
              <a:rPr lang="en-US" altLang="zh-TW" sz="3800">
                <a:ea typeface="PMingLiU" pitchFamily="18" charset="-120"/>
              </a:rPr>
              <a:t>Volatile Systems</a:t>
            </a:r>
            <a:endParaRPr lang="en-US" sz="3800"/>
          </a:p>
        </p:txBody>
      </p:sp>
      <p:sp>
        <p:nvSpPr>
          <p:cNvPr id="3" name="Content Placeholder 2"/>
          <p:cNvSpPr>
            <a:spLocks noGrp="1"/>
          </p:cNvSpPr>
          <p:nvPr>
            <p:ph idx="1"/>
          </p:nvPr>
        </p:nvSpPr>
        <p:spPr>
          <a:xfrm>
            <a:off x="609600" y="2133600"/>
            <a:ext cx="8610600" cy="3962400"/>
          </a:xfrm>
        </p:spPr>
        <p:txBody>
          <a:bodyPr/>
          <a:lstStyle/>
          <a:p>
            <a:r>
              <a:rPr lang="en-US" dirty="0"/>
              <a:t>Data-oriented (or content-oriented)</a:t>
            </a:r>
          </a:p>
          <a:p>
            <a:pPr lvl="1"/>
            <a:r>
              <a:rPr lang="en-US" dirty="0"/>
              <a:t>Systems that use an </a:t>
            </a:r>
            <a:r>
              <a:rPr lang="en-US" b="1" dirty="0">
                <a:solidFill>
                  <a:srgbClr val="FF0000"/>
                </a:solidFill>
              </a:rPr>
              <a:t>unvarying</a:t>
            </a:r>
            <a:r>
              <a:rPr lang="en-US" dirty="0"/>
              <a:t> service interface</a:t>
            </a:r>
          </a:p>
          <a:p>
            <a:pPr lvl="2"/>
            <a:r>
              <a:rPr lang="en-US" dirty="0"/>
              <a:t> such as UNIX pipes and the Web</a:t>
            </a:r>
          </a:p>
          <a:p>
            <a:r>
              <a:rPr lang="en-US" dirty="0"/>
              <a:t>Enforce compatibility</a:t>
            </a:r>
          </a:p>
          <a:p>
            <a:pPr lvl="1"/>
            <a:r>
              <a:rPr lang="en-US" dirty="0"/>
              <a:t>Through standardized </a:t>
            </a:r>
            <a:r>
              <a:rPr lang="en-US" b="1" dirty="0">
                <a:solidFill>
                  <a:srgbClr val="FF0000"/>
                </a:solidFill>
              </a:rPr>
              <a:t>data-type descriptors </a:t>
            </a:r>
            <a:r>
              <a:rPr lang="en-US" dirty="0"/>
              <a:t>supplied as metadata</a:t>
            </a:r>
          </a:p>
          <a:p>
            <a:pPr lvl="1"/>
            <a:r>
              <a:rPr lang="en-US" dirty="0"/>
              <a:t>Or by checking the </a:t>
            </a:r>
            <a:r>
              <a:rPr lang="en-US" b="1" dirty="0">
                <a:solidFill>
                  <a:srgbClr val="FF0000"/>
                </a:solidFill>
              </a:rPr>
              <a:t>data values</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a:xfrm>
            <a:off x="304800" y="609600"/>
            <a:ext cx="9296400" cy="609600"/>
          </a:xfrm>
        </p:spPr>
        <p:txBody>
          <a:bodyPr/>
          <a:lstStyle/>
          <a:p>
            <a:r>
              <a:rPr lang="en-US" altLang="zh-TW" sz="3800">
                <a:ea typeface="PMingLiU" pitchFamily="18" charset="-120"/>
              </a:rPr>
              <a:t>3.1 Data-Oriented Programming for </a:t>
            </a:r>
            <a:br>
              <a:rPr lang="en-US" altLang="zh-TW" sz="3800">
                <a:ea typeface="PMingLiU" pitchFamily="18" charset="-120"/>
              </a:rPr>
            </a:br>
            <a:r>
              <a:rPr lang="en-US" altLang="zh-TW" sz="3800">
                <a:ea typeface="PMingLiU" pitchFamily="18" charset="-120"/>
              </a:rPr>
              <a:t>Volatile Systems</a:t>
            </a:r>
            <a:endParaRPr lang="en-US" sz="3800"/>
          </a:p>
        </p:txBody>
      </p:sp>
      <p:sp>
        <p:nvSpPr>
          <p:cNvPr id="3" name="Content Placeholder 2"/>
          <p:cNvSpPr>
            <a:spLocks noGrp="1"/>
          </p:cNvSpPr>
          <p:nvPr>
            <p:ph idx="1"/>
          </p:nvPr>
        </p:nvSpPr>
        <p:spPr>
          <a:xfrm>
            <a:off x="609600" y="1981200"/>
            <a:ext cx="8610600" cy="4038600"/>
          </a:xfrm>
        </p:spPr>
        <p:txBody>
          <a:bodyPr/>
          <a:lstStyle/>
          <a:p>
            <a:r>
              <a:rPr lang="en-US" dirty="0"/>
              <a:t>Two programming models for interoperation between indirectly associated components</a:t>
            </a:r>
          </a:p>
          <a:p>
            <a:pPr lvl="1"/>
            <a:r>
              <a:rPr lang="en-US" dirty="0">
                <a:solidFill>
                  <a:srgbClr val="0000FF"/>
                </a:solidFill>
              </a:rPr>
              <a:t>Event systems</a:t>
            </a:r>
          </a:p>
          <a:p>
            <a:pPr lvl="2"/>
            <a:r>
              <a:rPr lang="en-US" dirty="0"/>
              <a:t>Publishers publish events to subscribers </a:t>
            </a:r>
          </a:p>
          <a:p>
            <a:pPr lvl="1"/>
            <a:r>
              <a:rPr lang="en-US" dirty="0">
                <a:solidFill>
                  <a:srgbClr val="0000FF"/>
                </a:solidFill>
              </a:rPr>
              <a:t>Tuple spaces</a:t>
            </a:r>
          </a:p>
          <a:p>
            <a:pPr lvl="2"/>
            <a:r>
              <a:rPr lang="en-US" dirty="0"/>
              <a:t>Fixed, generic interface to add and retrieve structured data called tuples</a:t>
            </a:r>
          </a:p>
          <a:p>
            <a:pPr lvl="2"/>
            <a:r>
              <a:rPr lang="en-US" dirty="0"/>
              <a:t>Example – camera software / hotel picture frame</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3.2 Indirect Associations and Soft State</a:t>
            </a:r>
            <a:endParaRPr lang="en-GB" dirty="0"/>
          </a:p>
        </p:txBody>
      </p:sp>
      <p:sp>
        <p:nvSpPr>
          <p:cNvPr id="318467" name="Rectangle 3"/>
          <p:cNvSpPr>
            <a:spLocks noGrp="1" noChangeArrowheads="1"/>
          </p:cNvSpPr>
          <p:nvPr>
            <p:ph idx="1"/>
          </p:nvPr>
        </p:nvSpPr>
        <p:spPr/>
        <p:txBody>
          <a:bodyPr/>
          <a:lstStyle/>
          <a:p>
            <a:r>
              <a:rPr lang="en-US" altLang="zh-TW" sz="2700" dirty="0">
                <a:ea typeface="PMingLiU" pitchFamily="18" charset="-120"/>
              </a:rPr>
              <a:t>System volatility makes it undesirable to rely on a service provided by a particular component since that component could leave or fail at any time</a:t>
            </a:r>
          </a:p>
          <a:p>
            <a:r>
              <a:rPr lang="en-US" altLang="zh-TW" sz="2700" dirty="0">
                <a:ea typeface="PMingLiU" pitchFamily="18" charset="-120"/>
              </a:rPr>
              <a:t>Some of the examples of data-oriented programming systems involved </a:t>
            </a:r>
            <a:r>
              <a:rPr lang="en-US" altLang="zh-TW" sz="2700" dirty="0">
                <a:solidFill>
                  <a:srgbClr val="0000FF"/>
                </a:solidFill>
                <a:ea typeface="PMingLiU" pitchFamily="18" charset="-120"/>
              </a:rPr>
              <a:t>indirect</a:t>
            </a:r>
            <a:r>
              <a:rPr lang="en-US" altLang="zh-TW" sz="2700" dirty="0">
                <a:ea typeface="PMingLiU" pitchFamily="18" charset="-120"/>
              </a:rPr>
              <a:t>, </a:t>
            </a:r>
            <a:r>
              <a:rPr lang="en-US" altLang="zh-TW" sz="2700" dirty="0">
                <a:solidFill>
                  <a:srgbClr val="0000FF"/>
                </a:solidFill>
                <a:ea typeface="PMingLiU" pitchFamily="18" charset="-120"/>
              </a:rPr>
              <a:t>anonymous</a:t>
            </a:r>
            <a:r>
              <a:rPr lang="en-US" altLang="zh-TW" sz="2700" dirty="0">
                <a:ea typeface="PMingLiU" pitchFamily="18" charset="-120"/>
              </a:rPr>
              <a:t> association</a:t>
            </a:r>
          </a:p>
          <a:p>
            <a:pPr lvl="1"/>
            <a:r>
              <a:rPr lang="en-US" altLang="zh-TW" sz="2300" dirty="0">
                <a:ea typeface="PMingLiU" pitchFamily="18" charset="-120"/>
              </a:rPr>
              <a:t>Components that interoperate via an </a:t>
            </a:r>
            <a:r>
              <a:rPr lang="en-US" altLang="zh-TW" sz="2300" u="sng" dirty="0">
                <a:ea typeface="PMingLiU" pitchFamily="18" charset="-120"/>
              </a:rPr>
              <a:t>event system</a:t>
            </a:r>
            <a:r>
              <a:rPr lang="en-US" altLang="zh-TW" sz="2300" dirty="0">
                <a:ea typeface="PMingLiU" pitchFamily="18" charset="-120"/>
              </a:rPr>
              <a:t> or </a:t>
            </a:r>
            <a:r>
              <a:rPr lang="en-US" altLang="zh-TW" sz="2300" u="sng" dirty="0">
                <a:ea typeface="PMingLiU" pitchFamily="18" charset="-120"/>
              </a:rPr>
              <a:t>tuple space</a:t>
            </a:r>
            <a:r>
              <a:rPr lang="en-US" altLang="zh-TW" sz="2300" dirty="0">
                <a:ea typeface="PMingLiU" pitchFamily="18" charset="-120"/>
              </a:rPr>
              <a:t> do not necessarily know one another’s names or addresses</a:t>
            </a:r>
          </a:p>
          <a:p>
            <a:pPr lvl="1"/>
            <a:r>
              <a:rPr lang="en-US" altLang="zh-TW" sz="2300" dirty="0">
                <a:ea typeface="PMingLiU" pitchFamily="18" charset="-120"/>
              </a:rPr>
              <a:t>As long as the </a:t>
            </a:r>
            <a:r>
              <a:rPr lang="en-US" altLang="zh-TW" sz="2300" u="sng" dirty="0">
                <a:ea typeface="PMingLiU" pitchFamily="18" charset="-120"/>
              </a:rPr>
              <a:t>event service</a:t>
            </a:r>
            <a:r>
              <a:rPr lang="en-US" altLang="zh-TW" sz="2300" dirty="0">
                <a:ea typeface="PMingLiU" pitchFamily="18" charset="-120"/>
              </a:rPr>
              <a:t> or the </a:t>
            </a:r>
            <a:r>
              <a:rPr lang="en-US" altLang="zh-TW" sz="2300" u="sng" dirty="0">
                <a:ea typeface="PMingLiU" pitchFamily="18" charset="-120"/>
              </a:rPr>
              <a:t>tuple space</a:t>
            </a:r>
            <a:r>
              <a:rPr lang="en-US" altLang="zh-TW" sz="2300" dirty="0">
                <a:ea typeface="PMingLiU" pitchFamily="18" charset="-120"/>
              </a:rPr>
              <a:t> persist, the individual components can come and go and be replaced</a:t>
            </a:r>
            <a:endParaRPr lang="en-GB" sz="2300" dirty="0"/>
          </a:p>
        </p:txBody>
      </p:sp>
      <p:sp>
        <p:nvSpPr>
          <p:cNvPr id="128004" name="AutoShape 4">
            <a:hlinkClick r:id="" action="ppaction://noaction" highlightClick="1"/>
          </p:cNvPr>
          <p:cNvSpPr>
            <a:spLocks noChangeArrowheads="1"/>
          </p:cNvSpPr>
          <p:nvPr/>
        </p:nvSpPr>
        <p:spPr bwMode="auto">
          <a:xfrm>
            <a:off x="9601200" y="6553200"/>
            <a:ext cx="228600" cy="228600"/>
          </a:xfrm>
          <a:prstGeom prst="actionButtonBlank">
            <a:avLst/>
          </a:prstGeom>
          <a:solidFill>
            <a:schemeClr val="bg1">
              <a:lumMod val="85000"/>
            </a:schemeClr>
          </a:solidFill>
          <a:ln w="9525">
            <a:noFill/>
            <a:miter lim="800000"/>
            <a:headEnd/>
            <a:tailEnd/>
          </a:ln>
        </p:spPr>
        <p:txBody>
          <a:bodyPr wrap="none" anchor="ctr"/>
          <a:lstStyle/>
          <a:p>
            <a:endParaRPr lang="en-US"/>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8467">
                                            <p:txEl>
                                              <p:pRg st="0" end="0"/>
                                            </p:txEl>
                                          </p:spTgt>
                                        </p:tgtEl>
                                        <p:attrNameLst>
                                          <p:attrName>style.visibility</p:attrName>
                                        </p:attrNameLst>
                                      </p:cBhvr>
                                      <p:to>
                                        <p:strVal val="visible"/>
                                      </p:to>
                                    </p:set>
                                    <p:animEffect transition="in" filter="fade">
                                      <p:cBhvr>
                                        <p:cTn id="7" dur="500"/>
                                        <p:tgtEl>
                                          <p:spTgt spid="3184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8467">
                                            <p:txEl>
                                              <p:pRg st="1" end="1"/>
                                            </p:txEl>
                                          </p:spTgt>
                                        </p:tgtEl>
                                        <p:attrNameLst>
                                          <p:attrName>style.visibility</p:attrName>
                                        </p:attrNameLst>
                                      </p:cBhvr>
                                      <p:to>
                                        <p:strVal val="visible"/>
                                      </p:to>
                                    </p:set>
                                    <p:animEffect transition="in" filter="fade">
                                      <p:cBhvr>
                                        <p:cTn id="12" dur="500"/>
                                        <p:tgtEl>
                                          <p:spTgt spid="31846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8467">
                                            <p:txEl>
                                              <p:pRg st="2" end="2"/>
                                            </p:txEl>
                                          </p:spTgt>
                                        </p:tgtEl>
                                        <p:attrNameLst>
                                          <p:attrName>style.visibility</p:attrName>
                                        </p:attrNameLst>
                                      </p:cBhvr>
                                      <p:to>
                                        <p:strVal val="visible"/>
                                      </p:to>
                                    </p:set>
                                    <p:animEffect transition="in" filter="fade">
                                      <p:cBhvr>
                                        <p:cTn id="15" dur="500"/>
                                        <p:tgtEl>
                                          <p:spTgt spid="31846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8467">
                                            <p:txEl>
                                              <p:pRg st="3" end="3"/>
                                            </p:txEl>
                                          </p:spTgt>
                                        </p:tgtEl>
                                        <p:attrNameLst>
                                          <p:attrName>style.visibility</p:attrName>
                                        </p:attrNameLst>
                                      </p:cBhvr>
                                      <p:to>
                                        <p:strVal val="visible"/>
                                      </p:to>
                                    </p:set>
                                    <p:animEffect transition="in" filter="fade">
                                      <p:cBhvr>
                                        <p:cTn id="18" dur="500"/>
                                        <p:tgtEl>
                                          <p:spTgt spid="318467">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28004"/>
                                        </p:tgtEl>
                                        <p:attrNameLst>
                                          <p:attrName>style.visibility</p:attrName>
                                        </p:attrNameLst>
                                      </p:cBhvr>
                                      <p:to>
                                        <p:strVal val="visible"/>
                                      </p:to>
                                    </p:set>
                                    <p:animEffect transition="in" filter="wipe(left)">
                                      <p:cBhvr>
                                        <p:cTn id="23" dur="500"/>
                                        <p:tgtEl>
                                          <p:spTgt spid="128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7" grpId="0" uiExpand="1" build="p"/>
      <p:bldP spid="12800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p:txBody>
          <a:bodyPr/>
          <a:lstStyle/>
          <a:p>
            <a:r>
              <a:rPr lang="en-US" altLang="zh-TW" sz="3800">
                <a:ea typeface="PMingLiU" pitchFamily="18" charset="-120"/>
              </a:rPr>
              <a:t>4 Sensing and Context-Awareness</a:t>
            </a:r>
            <a:endParaRPr lang="en-US" sz="3800"/>
          </a:p>
        </p:txBody>
      </p:sp>
      <p:sp>
        <p:nvSpPr>
          <p:cNvPr id="130050" name="Content Placeholder 2"/>
          <p:cNvSpPr>
            <a:spLocks noGrp="1"/>
          </p:cNvSpPr>
          <p:nvPr>
            <p:ph idx="1"/>
          </p:nvPr>
        </p:nvSpPr>
        <p:spPr/>
        <p:txBody>
          <a:bodyPr/>
          <a:lstStyle/>
          <a:p>
            <a:pPr>
              <a:lnSpc>
                <a:spcPct val="90000"/>
              </a:lnSpc>
            </a:pPr>
            <a:r>
              <a:rPr lang="en-US" sz="2900" dirty="0"/>
              <a:t>Processing data collected from sensors</a:t>
            </a:r>
          </a:p>
          <a:p>
            <a:pPr>
              <a:lnSpc>
                <a:spcPct val="90000"/>
              </a:lnSpc>
            </a:pPr>
            <a:r>
              <a:rPr lang="en-US" sz="2900" dirty="0"/>
              <a:t>Context-aware systems respond to sensed physical surroundings</a:t>
            </a:r>
          </a:p>
          <a:p>
            <a:pPr>
              <a:lnSpc>
                <a:spcPct val="90000"/>
              </a:lnSpc>
            </a:pPr>
            <a:r>
              <a:rPr lang="en-US" sz="2900" dirty="0"/>
              <a:t>What is context?</a:t>
            </a:r>
          </a:p>
          <a:p>
            <a:pPr lvl="1">
              <a:lnSpc>
                <a:spcPct val="90000"/>
              </a:lnSpc>
            </a:pPr>
            <a:r>
              <a:rPr lang="en-US" sz="2500" dirty="0"/>
              <a:t>By </a:t>
            </a:r>
            <a:r>
              <a:rPr lang="en-US" sz="2500" dirty="0">
                <a:solidFill>
                  <a:srgbClr val="0000FF"/>
                </a:solidFill>
              </a:rPr>
              <a:t>example</a:t>
            </a:r>
          </a:p>
          <a:p>
            <a:pPr lvl="2">
              <a:lnSpc>
                <a:spcPct val="90000"/>
              </a:lnSpc>
            </a:pPr>
            <a:r>
              <a:rPr lang="en-US" sz="2100" dirty="0"/>
              <a:t>Location, time, temperature, the identity of an associated users, the presence and state of an object, etc.</a:t>
            </a:r>
          </a:p>
          <a:p>
            <a:pPr lvl="1">
              <a:lnSpc>
                <a:spcPct val="90000"/>
              </a:lnSpc>
            </a:pPr>
            <a:r>
              <a:rPr lang="en-US" sz="2500" dirty="0"/>
              <a:t>By </a:t>
            </a:r>
            <a:r>
              <a:rPr lang="en-US" sz="2500" dirty="0">
                <a:solidFill>
                  <a:srgbClr val="0000FF"/>
                </a:solidFill>
              </a:rPr>
              <a:t>synonym</a:t>
            </a:r>
          </a:p>
          <a:p>
            <a:pPr lvl="2">
              <a:lnSpc>
                <a:spcPct val="90000"/>
              </a:lnSpc>
            </a:pPr>
            <a:r>
              <a:rPr lang="en-US" sz="2100" dirty="0"/>
              <a:t>Situation, environment, circumstance</a:t>
            </a:r>
          </a:p>
          <a:p>
            <a:pPr lvl="1">
              <a:lnSpc>
                <a:spcPct val="90000"/>
              </a:lnSpc>
            </a:pPr>
            <a:r>
              <a:rPr lang="en-US" sz="2500" dirty="0"/>
              <a:t>By </a:t>
            </a:r>
            <a:r>
              <a:rPr lang="en-US" sz="2500" dirty="0">
                <a:solidFill>
                  <a:srgbClr val="0000FF"/>
                </a:solidFill>
              </a:rPr>
              <a:t>definition</a:t>
            </a:r>
          </a:p>
          <a:p>
            <a:pPr lvl="2">
              <a:lnSpc>
                <a:spcPct val="90000"/>
              </a:lnSpc>
            </a:pPr>
            <a:r>
              <a:rPr lang="en-US" sz="2100" dirty="0"/>
              <a:t>The context of an entity (person, place, or thing) is an aspect of its physical circumstances of relevance to system behavior</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0050">
                                            <p:txEl>
                                              <p:pRg st="0" end="0"/>
                                            </p:txEl>
                                          </p:spTgt>
                                        </p:tgtEl>
                                        <p:attrNameLst>
                                          <p:attrName>style.visibility</p:attrName>
                                        </p:attrNameLst>
                                      </p:cBhvr>
                                      <p:to>
                                        <p:strVal val="visible"/>
                                      </p:to>
                                    </p:set>
                                    <p:animEffect transition="in" filter="fade">
                                      <p:cBhvr>
                                        <p:cTn id="7" dur="500"/>
                                        <p:tgtEl>
                                          <p:spTgt spid="1300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0050">
                                            <p:txEl>
                                              <p:pRg st="1" end="1"/>
                                            </p:txEl>
                                          </p:spTgt>
                                        </p:tgtEl>
                                        <p:attrNameLst>
                                          <p:attrName>style.visibility</p:attrName>
                                        </p:attrNameLst>
                                      </p:cBhvr>
                                      <p:to>
                                        <p:strVal val="visible"/>
                                      </p:to>
                                    </p:set>
                                    <p:animEffect transition="in" filter="fade">
                                      <p:cBhvr>
                                        <p:cTn id="12" dur="500"/>
                                        <p:tgtEl>
                                          <p:spTgt spid="13005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0050">
                                            <p:txEl>
                                              <p:pRg st="2" end="2"/>
                                            </p:txEl>
                                          </p:spTgt>
                                        </p:tgtEl>
                                        <p:attrNameLst>
                                          <p:attrName>style.visibility</p:attrName>
                                        </p:attrNameLst>
                                      </p:cBhvr>
                                      <p:to>
                                        <p:strVal val="visible"/>
                                      </p:to>
                                    </p:set>
                                    <p:animEffect transition="in" filter="fade">
                                      <p:cBhvr>
                                        <p:cTn id="17" dur="500"/>
                                        <p:tgtEl>
                                          <p:spTgt spid="130050">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0050">
                                            <p:txEl>
                                              <p:pRg st="3" end="3"/>
                                            </p:txEl>
                                          </p:spTgt>
                                        </p:tgtEl>
                                        <p:attrNameLst>
                                          <p:attrName>style.visibility</p:attrName>
                                        </p:attrNameLst>
                                      </p:cBhvr>
                                      <p:to>
                                        <p:strVal val="visible"/>
                                      </p:to>
                                    </p:set>
                                    <p:animEffect transition="in" filter="fade">
                                      <p:cBhvr>
                                        <p:cTn id="20" dur="500"/>
                                        <p:tgtEl>
                                          <p:spTgt spid="130050">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0050">
                                            <p:txEl>
                                              <p:pRg st="4" end="4"/>
                                            </p:txEl>
                                          </p:spTgt>
                                        </p:tgtEl>
                                        <p:attrNameLst>
                                          <p:attrName>style.visibility</p:attrName>
                                        </p:attrNameLst>
                                      </p:cBhvr>
                                      <p:to>
                                        <p:strVal val="visible"/>
                                      </p:to>
                                    </p:set>
                                    <p:animEffect transition="in" filter="fade">
                                      <p:cBhvr>
                                        <p:cTn id="23" dur="500"/>
                                        <p:tgtEl>
                                          <p:spTgt spid="130050">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30050">
                                            <p:txEl>
                                              <p:pRg st="5" end="5"/>
                                            </p:txEl>
                                          </p:spTgt>
                                        </p:tgtEl>
                                        <p:attrNameLst>
                                          <p:attrName>style.visibility</p:attrName>
                                        </p:attrNameLst>
                                      </p:cBhvr>
                                      <p:to>
                                        <p:strVal val="visible"/>
                                      </p:to>
                                    </p:set>
                                    <p:animEffect transition="in" filter="fade">
                                      <p:cBhvr>
                                        <p:cTn id="28" dur="500"/>
                                        <p:tgtEl>
                                          <p:spTgt spid="130050">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0050">
                                            <p:txEl>
                                              <p:pRg st="6" end="6"/>
                                            </p:txEl>
                                          </p:spTgt>
                                        </p:tgtEl>
                                        <p:attrNameLst>
                                          <p:attrName>style.visibility</p:attrName>
                                        </p:attrNameLst>
                                      </p:cBhvr>
                                      <p:to>
                                        <p:strVal val="visible"/>
                                      </p:to>
                                    </p:set>
                                    <p:animEffect transition="in" filter="fade">
                                      <p:cBhvr>
                                        <p:cTn id="31" dur="500"/>
                                        <p:tgtEl>
                                          <p:spTgt spid="130050">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30050">
                                            <p:txEl>
                                              <p:pRg st="7" end="7"/>
                                            </p:txEl>
                                          </p:spTgt>
                                        </p:tgtEl>
                                        <p:attrNameLst>
                                          <p:attrName>style.visibility</p:attrName>
                                        </p:attrNameLst>
                                      </p:cBhvr>
                                      <p:to>
                                        <p:strVal val="visible"/>
                                      </p:to>
                                    </p:set>
                                    <p:animEffect transition="in" filter="fade">
                                      <p:cBhvr>
                                        <p:cTn id="36" dur="500"/>
                                        <p:tgtEl>
                                          <p:spTgt spid="130050">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0050">
                                            <p:txEl>
                                              <p:pRg st="8" end="8"/>
                                            </p:txEl>
                                          </p:spTgt>
                                        </p:tgtEl>
                                        <p:attrNameLst>
                                          <p:attrName>style.visibility</p:attrName>
                                        </p:attrNameLst>
                                      </p:cBhvr>
                                      <p:to>
                                        <p:strVal val="visible"/>
                                      </p:to>
                                    </p:set>
                                    <p:animEffect transition="in" filter="fade">
                                      <p:cBhvr>
                                        <p:cTn id="39" dur="500"/>
                                        <p:tgtEl>
                                          <p:spTgt spid="13005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717" name="Rectangle 85"/>
          <p:cNvSpPr>
            <a:spLocks noGrp="1" noChangeArrowheads="1"/>
          </p:cNvSpPr>
          <p:nvPr>
            <p:ph type="title"/>
          </p:nvPr>
        </p:nvSpPr>
        <p:spPr>
          <a:xfrm>
            <a:off x="811213" y="219075"/>
            <a:ext cx="8548686" cy="717551"/>
          </a:xfrm>
        </p:spPr>
        <p:txBody>
          <a:bodyPr/>
          <a:lstStyle/>
          <a:p>
            <a:r>
              <a:rPr lang="en-US" altLang="zh-TW" dirty="0"/>
              <a:t>Ubiquitous Computing Era</a:t>
            </a:r>
          </a:p>
        </p:txBody>
      </p:sp>
      <p:pic>
        <p:nvPicPr>
          <p:cNvPr id="69644" name="Picture 12" descr="j034642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24214" y="981076"/>
            <a:ext cx="490537" cy="608013"/>
          </a:xfrm>
          <a:prstGeom prst="rect">
            <a:avLst/>
          </a:prstGeom>
          <a:noFill/>
          <a:extLst>
            <a:ext uri="{909E8E84-426E-40DD-AFC4-6F175D3DCCD1}">
              <a14:hiddenFill xmlns:a14="http://schemas.microsoft.com/office/drawing/2010/main">
                <a:solidFill>
                  <a:srgbClr val="FFFFFF"/>
                </a:solidFill>
              </a14:hiddenFill>
            </a:ext>
          </a:extLst>
        </p:spPr>
      </p:pic>
      <p:pic>
        <p:nvPicPr>
          <p:cNvPr id="69645" name="Picture 13" descr="j034566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1" y="4149726"/>
            <a:ext cx="817563" cy="809625"/>
          </a:xfrm>
          <a:prstGeom prst="rect">
            <a:avLst/>
          </a:prstGeom>
          <a:noFill/>
          <a:extLst>
            <a:ext uri="{909E8E84-426E-40DD-AFC4-6F175D3DCCD1}">
              <a14:hiddenFill xmlns:a14="http://schemas.microsoft.com/office/drawing/2010/main">
                <a:solidFill>
                  <a:srgbClr val="FFFFFF"/>
                </a:solidFill>
              </a14:hiddenFill>
            </a:ext>
          </a:extLst>
        </p:spPr>
      </p:pic>
      <p:pic>
        <p:nvPicPr>
          <p:cNvPr id="69646" name="Picture 14" descr="j02332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4663" y="3933825"/>
            <a:ext cx="806450" cy="1125538"/>
          </a:xfrm>
          <a:prstGeom prst="rect">
            <a:avLst/>
          </a:prstGeom>
          <a:noFill/>
          <a:extLst>
            <a:ext uri="{909E8E84-426E-40DD-AFC4-6F175D3DCCD1}">
              <a14:hiddenFill xmlns:a14="http://schemas.microsoft.com/office/drawing/2010/main">
                <a:solidFill>
                  <a:srgbClr val="FFFFFF"/>
                </a:solidFill>
              </a14:hiddenFill>
            </a:ext>
          </a:extLst>
        </p:spPr>
      </p:pic>
      <p:pic>
        <p:nvPicPr>
          <p:cNvPr id="69648" name="Picture 16" descr="j034295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6151" y="1773238"/>
            <a:ext cx="1223963" cy="990600"/>
          </a:xfrm>
          <a:prstGeom prst="rect">
            <a:avLst/>
          </a:prstGeom>
          <a:noFill/>
          <a:extLst>
            <a:ext uri="{909E8E84-426E-40DD-AFC4-6F175D3DCCD1}">
              <a14:hiddenFill xmlns:a14="http://schemas.microsoft.com/office/drawing/2010/main">
                <a:solidFill>
                  <a:srgbClr val="FFFFFF"/>
                </a:solidFill>
              </a14:hiddenFill>
            </a:ext>
          </a:extLst>
        </p:spPr>
      </p:pic>
      <p:pic>
        <p:nvPicPr>
          <p:cNvPr id="69649" name="Picture 17" descr="j023867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77189" y="3141663"/>
            <a:ext cx="1152525" cy="819150"/>
          </a:xfrm>
          <a:prstGeom prst="rect">
            <a:avLst/>
          </a:prstGeom>
          <a:noFill/>
          <a:extLst>
            <a:ext uri="{909E8E84-426E-40DD-AFC4-6F175D3DCCD1}">
              <a14:hiddenFill xmlns:a14="http://schemas.microsoft.com/office/drawing/2010/main">
                <a:solidFill>
                  <a:srgbClr val="FFFFFF"/>
                </a:solidFill>
              </a14:hiddenFill>
            </a:ext>
          </a:extLst>
        </p:spPr>
      </p:pic>
      <p:pic>
        <p:nvPicPr>
          <p:cNvPr id="69650" name="Picture 18" descr="j028728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82013" y="1125539"/>
            <a:ext cx="692150" cy="777875"/>
          </a:xfrm>
          <a:prstGeom prst="rect">
            <a:avLst/>
          </a:prstGeom>
          <a:noFill/>
          <a:extLst>
            <a:ext uri="{909E8E84-426E-40DD-AFC4-6F175D3DCCD1}">
              <a14:hiddenFill xmlns:a14="http://schemas.microsoft.com/office/drawing/2010/main">
                <a:solidFill>
                  <a:srgbClr val="FFFFFF"/>
                </a:solidFill>
              </a14:hiddenFill>
            </a:ext>
          </a:extLst>
        </p:spPr>
      </p:pic>
      <p:pic>
        <p:nvPicPr>
          <p:cNvPr id="69651" name="Picture 19" descr="j029782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97463" y="3357564"/>
            <a:ext cx="798512" cy="625475"/>
          </a:xfrm>
          <a:prstGeom prst="rect">
            <a:avLst/>
          </a:prstGeom>
          <a:noFill/>
          <a:extLst>
            <a:ext uri="{909E8E84-426E-40DD-AFC4-6F175D3DCCD1}">
              <a14:hiddenFill xmlns:a14="http://schemas.microsoft.com/office/drawing/2010/main">
                <a:solidFill>
                  <a:srgbClr val="FFFFFF"/>
                </a:solidFill>
              </a14:hiddenFill>
            </a:ext>
          </a:extLst>
        </p:spPr>
      </p:pic>
      <p:pic>
        <p:nvPicPr>
          <p:cNvPr id="69652" name="Picture 20" descr="j023743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05525" y="1700213"/>
            <a:ext cx="1042988" cy="958850"/>
          </a:xfrm>
          <a:prstGeom prst="rect">
            <a:avLst/>
          </a:prstGeom>
          <a:noFill/>
          <a:extLst>
            <a:ext uri="{909E8E84-426E-40DD-AFC4-6F175D3DCCD1}">
              <a14:hiddenFill xmlns:a14="http://schemas.microsoft.com/office/drawing/2010/main">
                <a:solidFill>
                  <a:srgbClr val="FFFFFF"/>
                </a:solidFill>
              </a14:hiddenFill>
            </a:ext>
          </a:extLst>
        </p:spPr>
      </p:pic>
      <p:pic>
        <p:nvPicPr>
          <p:cNvPr id="69653" name="Picture 21" descr="j029014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65663" y="1989139"/>
            <a:ext cx="685800" cy="846137"/>
          </a:xfrm>
          <a:prstGeom prst="rect">
            <a:avLst/>
          </a:prstGeom>
          <a:noFill/>
          <a:extLst>
            <a:ext uri="{909E8E84-426E-40DD-AFC4-6F175D3DCCD1}">
              <a14:hiddenFill xmlns:a14="http://schemas.microsoft.com/office/drawing/2010/main">
                <a:solidFill>
                  <a:srgbClr val="FFFFFF"/>
                </a:solidFill>
              </a14:hiddenFill>
            </a:ext>
          </a:extLst>
        </p:spPr>
      </p:pic>
      <p:pic>
        <p:nvPicPr>
          <p:cNvPr id="69654" name="Picture 22" descr="j029089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048626" y="4292600"/>
            <a:ext cx="747713" cy="649288"/>
          </a:xfrm>
          <a:prstGeom prst="rect">
            <a:avLst/>
          </a:prstGeom>
          <a:noFill/>
          <a:extLst>
            <a:ext uri="{909E8E84-426E-40DD-AFC4-6F175D3DCCD1}">
              <a14:hiddenFill xmlns:a14="http://schemas.microsoft.com/office/drawing/2010/main">
                <a:solidFill>
                  <a:srgbClr val="FFFFFF"/>
                </a:solidFill>
              </a14:hiddenFill>
            </a:ext>
          </a:extLst>
        </p:spPr>
      </p:pic>
      <p:pic>
        <p:nvPicPr>
          <p:cNvPr id="69655" name="Picture 23" descr="j031187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105526" y="2781300"/>
            <a:ext cx="741363" cy="800100"/>
          </a:xfrm>
          <a:prstGeom prst="rect">
            <a:avLst/>
          </a:prstGeom>
          <a:noFill/>
          <a:extLst>
            <a:ext uri="{909E8E84-426E-40DD-AFC4-6F175D3DCCD1}">
              <a14:hiddenFill xmlns:a14="http://schemas.microsoft.com/office/drawing/2010/main">
                <a:solidFill>
                  <a:srgbClr val="FFFFFF"/>
                </a:solidFill>
              </a14:hiddenFill>
            </a:ext>
          </a:extLst>
        </p:spPr>
      </p:pic>
      <p:pic>
        <p:nvPicPr>
          <p:cNvPr id="69665" name="Picture 33" descr="j028036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73500" y="2852739"/>
            <a:ext cx="908050" cy="827087"/>
          </a:xfrm>
          <a:prstGeom prst="rect">
            <a:avLst/>
          </a:prstGeom>
          <a:noFill/>
          <a:extLst>
            <a:ext uri="{909E8E84-426E-40DD-AFC4-6F175D3DCCD1}">
              <a14:hiddenFill xmlns:a14="http://schemas.microsoft.com/office/drawing/2010/main">
                <a:solidFill>
                  <a:srgbClr val="FFFFFF"/>
                </a:solidFill>
              </a14:hiddenFill>
            </a:ext>
          </a:extLst>
        </p:spPr>
      </p:pic>
      <p:pic>
        <p:nvPicPr>
          <p:cNvPr id="69666" name="Picture 34" descr="j023763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936875" y="3429001"/>
            <a:ext cx="717550" cy="938213"/>
          </a:xfrm>
          <a:prstGeom prst="rect">
            <a:avLst/>
          </a:prstGeom>
          <a:noFill/>
          <a:extLst>
            <a:ext uri="{909E8E84-426E-40DD-AFC4-6F175D3DCCD1}">
              <a14:hiddenFill xmlns:a14="http://schemas.microsoft.com/office/drawing/2010/main">
                <a:solidFill>
                  <a:srgbClr val="FFFFFF"/>
                </a:solidFill>
              </a14:hiddenFill>
            </a:ext>
          </a:extLst>
        </p:spPr>
      </p:pic>
      <p:pic>
        <p:nvPicPr>
          <p:cNvPr id="69667" name="Picture 35" descr="j023445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729039" y="3716339"/>
            <a:ext cx="517525" cy="1184275"/>
          </a:xfrm>
          <a:prstGeom prst="rect">
            <a:avLst/>
          </a:prstGeom>
          <a:noFill/>
          <a:extLst>
            <a:ext uri="{909E8E84-426E-40DD-AFC4-6F175D3DCCD1}">
              <a14:hiddenFill xmlns:a14="http://schemas.microsoft.com/office/drawing/2010/main">
                <a:solidFill>
                  <a:srgbClr val="FFFFFF"/>
                </a:solidFill>
              </a14:hiddenFill>
            </a:ext>
          </a:extLst>
        </p:spPr>
      </p:pic>
      <p:pic>
        <p:nvPicPr>
          <p:cNvPr id="69669" name="Picture 37" descr="j0215176"/>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857376" y="3213101"/>
            <a:ext cx="811213" cy="1052513"/>
          </a:xfrm>
          <a:prstGeom prst="rect">
            <a:avLst/>
          </a:prstGeom>
          <a:noFill/>
          <a:extLst>
            <a:ext uri="{909E8E84-426E-40DD-AFC4-6F175D3DCCD1}">
              <a14:hiddenFill xmlns:a14="http://schemas.microsoft.com/office/drawing/2010/main">
                <a:solidFill>
                  <a:srgbClr val="FFFFFF"/>
                </a:solidFill>
              </a14:hiddenFill>
            </a:ext>
          </a:extLst>
        </p:spPr>
      </p:pic>
      <p:pic>
        <p:nvPicPr>
          <p:cNvPr id="69670" name="Picture 38" descr="j0233199"/>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770313" y="1052513"/>
            <a:ext cx="919162" cy="1016000"/>
          </a:xfrm>
          <a:prstGeom prst="rect">
            <a:avLst/>
          </a:prstGeom>
          <a:noFill/>
          <a:extLst>
            <a:ext uri="{909E8E84-426E-40DD-AFC4-6F175D3DCCD1}">
              <a14:hiddenFill xmlns:a14="http://schemas.microsoft.com/office/drawing/2010/main">
                <a:solidFill>
                  <a:srgbClr val="FFFFFF"/>
                </a:solidFill>
              </a14:hiddenFill>
            </a:ext>
          </a:extLst>
        </p:spPr>
      </p:pic>
      <p:pic>
        <p:nvPicPr>
          <p:cNvPr id="69671" name="Picture 39" descr="j0215895"/>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208089" y="1052514"/>
            <a:ext cx="719137" cy="904875"/>
          </a:xfrm>
          <a:prstGeom prst="rect">
            <a:avLst/>
          </a:prstGeom>
          <a:noFill/>
          <a:extLst>
            <a:ext uri="{909E8E84-426E-40DD-AFC4-6F175D3DCCD1}">
              <a14:hiddenFill xmlns:a14="http://schemas.microsoft.com/office/drawing/2010/main">
                <a:solidFill>
                  <a:srgbClr val="FFFFFF"/>
                </a:solidFill>
              </a14:hiddenFill>
            </a:ext>
          </a:extLst>
        </p:spPr>
      </p:pic>
      <p:pic>
        <p:nvPicPr>
          <p:cNvPr id="69672" name="Picture 40" descr="j0237284"/>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04850" y="4005263"/>
            <a:ext cx="717550" cy="601662"/>
          </a:xfrm>
          <a:prstGeom prst="rect">
            <a:avLst/>
          </a:prstGeom>
          <a:noFill/>
          <a:extLst>
            <a:ext uri="{909E8E84-426E-40DD-AFC4-6F175D3DCCD1}">
              <a14:hiddenFill xmlns:a14="http://schemas.microsoft.com/office/drawing/2010/main">
                <a:solidFill>
                  <a:srgbClr val="FFFFFF"/>
                </a:solidFill>
              </a14:hiddenFill>
            </a:ext>
          </a:extLst>
        </p:spPr>
      </p:pic>
      <p:pic>
        <p:nvPicPr>
          <p:cNvPr id="69673" name="Picture 41" descr="j031187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473950" y="1196975"/>
            <a:ext cx="642938" cy="693738"/>
          </a:xfrm>
          <a:prstGeom prst="rect">
            <a:avLst/>
          </a:prstGeom>
          <a:noFill/>
          <a:extLst>
            <a:ext uri="{909E8E84-426E-40DD-AFC4-6F175D3DCCD1}">
              <a14:hiddenFill xmlns:a14="http://schemas.microsoft.com/office/drawing/2010/main">
                <a:solidFill>
                  <a:srgbClr val="FFFFFF"/>
                </a:solidFill>
              </a14:hiddenFill>
            </a:ext>
          </a:extLst>
        </p:spPr>
      </p:pic>
      <p:pic>
        <p:nvPicPr>
          <p:cNvPr id="69674" name="Picture 42" descr="j0301514"/>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1065213" y="2133600"/>
            <a:ext cx="1123950" cy="844550"/>
          </a:xfrm>
          <a:prstGeom prst="rect">
            <a:avLst/>
          </a:prstGeom>
          <a:noFill/>
          <a:extLst>
            <a:ext uri="{909E8E84-426E-40DD-AFC4-6F175D3DCCD1}">
              <a14:hiddenFill xmlns:a14="http://schemas.microsoft.com/office/drawing/2010/main">
                <a:solidFill>
                  <a:srgbClr val="FFFFFF"/>
                </a:solidFill>
              </a14:hiddenFill>
            </a:ext>
          </a:extLst>
        </p:spPr>
      </p:pic>
      <p:pic>
        <p:nvPicPr>
          <p:cNvPr id="69675" name="Picture 43" descr="j0233199"/>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977188" y="2276475"/>
            <a:ext cx="646112" cy="712788"/>
          </a:xfrm>
          <a:prstGeom prst="rect">
            <a:avLst/>
          </a:prstGeom>
          <a:noFill/>
          <a:extLst>
            <a:ext uri="{909E8E84-426E-40DD-AFC4-6F175D3DCCD1}">
              <a14:hiddenFill xmlns:a14="http://schemas.microsoft.com/office/drawing/2010/main">
                <a:solidFill>
                  <a:srgbClr val="FFFFFF"/>
                </a:solidFill>
              </a14:hiddenFill>
            </a:ext>
          </a:extLst>
        </p:spPr>
      </p:pic>
      <p:pic>
        <p:nvPicPr>
          <p:cNvPr id="69676" name="Picture 44" descr="j0287299"/>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258051" y="2349500"/>
            <a:ext cx="517525" cy="958850"/>
          </a:xfrm>
          <a:prstGeom prst="rect">
            <a:avLst/>
          </a:prstGeom>
          <a:noFill/>
          <a:extLst>
            <a:ext uri="{909E8E84-426E-40DD-AFC4-6F175D3DCCD1}">
              <a14:hiddenFill xmlns:a14="http://schemas.microsoft.com/office/drawing/2010/main">
                <a:solidFill>
                  <a:srgbClr val="FFFFFF"/>
                </a:solidFill>
              </a14:hiddenFill>
            </a:ext>
          </a:extLst>
        </p:spPr>
      </p:pic>
      <p:pic>
        <p:nvPicPr>
          <p:cNvPr id="69699" name="Picture 67"/>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414714" y="2711450"/>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1" name="Picture 69"/>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576514" y="1484313"/>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2" name="Picture 7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545389" y="2060575"/>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3" name="Picture 7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105526" y="3933825"/>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4" name="Picture 7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29039" y="1989138"/>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5" name="Picture 7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738689" y="2763838"/>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6" name="Picture 7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032501" y="4652963"/>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7" name="Picture 7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396039" y="2476500"/>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8" name="Picture 7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84801" y="2924175"/>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09" name="Picture 77"/>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144714" y="2852738"/>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10" name="Picture 7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522789" y="4132263"/>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11" name="Picture 79"/>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258051" y="3429000"/>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12" name="Picture 8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31826" y="3124200"/>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13" name="Picture 8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000251" y="4508500"/>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14" name="Picture 8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913814" y="2997200"/>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15" name="Picture 8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530851" y="1900238"/>
            <a:ext cx="358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716" name="Picture 84"/>
          <p:cNvPicPr>
            <a:picLocks noGrp="1" noChangeAspect="1" noChangeArrowheads="1"/>
          </p:cNvPicPr>
          <p:nvPr>
            <p:ph sz="quarter" idx="3"/>
          </p:nvPr>
        </p:nvPicPr>
        <p:blipFill>
          <a:blip r:embed="rId22">
            <a:extLst>
              <a:ext uri="{28A0092B-C50C-407E-A947-70E740481C1C}">
                <a14:useLocalDpi xmlns:a14="http://schemas.microsoft.com/office/drawing/2010/main" val="0"/>
              </a:ext>
            </a:extLst>
          </a:blip>
          <a:srcRect/>
          <a:stretch>
            <a:fillRect/>
          </a:stretch>
        </p:blipFill>
        <p:spPr>
          <a:xfrm>
            <a:off x="4987925" y="939250"/>
            <a:ext cx="1584325" cy="1347787"/>
          </a:xfrm>
          <a:noFill/>
          <a:ln/>
        </p:spPr>
      </p:pic>
      <p:pic>
        <p:nvPicPr>
          <p:cNvPr id="69721" name="Picture 89" descr="people"/>
          <p:cNvPicPr>
            <a:picLocks noGrp="1" noChangeAspect="1" noChangeArrowheads="1"/>
          </p:cNvPicPr>
          <p:nvPr>
            <p:ph sz="half" idx="1"/>
          </p:nvPr>
        </p:nvPicPr>
        <p:blipFill>
          <a:blip r:embed="rId23" cstate="print">
            <a:extLst>
              <a:ext uri="{28A0092B-C50C-407E-A947-70E740481C1C}">
                <a14:useLocalDpi xmlns:a14="http://schemas.microsoft.com/office/drawing/2010/main" val="0"/>
              </a:ext>
            </a:extLst>
          </a:blip>
          <a:srcRect/>
          <a:stretch>
            <a:fillRect/>
          </a:stretch>
        </p:blipFill>
        <p:spPr>
          <a:xfrm>
            <a:off x="2179639" y="5084764"/>
            <a:ext cx="5545137" cy="15827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23997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7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69716"/>
                                        </p:tgtEl>
                                      </p:cBhvr>
                                      <p:by x="25000" y="25000"/>
                                    </p:animScale>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69699"/>
                                        </p:tgtEl>
                                        <p:attrNameLst>
                                          <p:attrName>style.visibility</p:attrName>
                                        </p:attrNameLst>
                                      </p:cBhvr>
                                      <p:to>
                                        <p:strVal val="visible"/>
                                      </p:to>
                                    </p:set>
                                    <p:anim calcmode="lin" valueType="num">
                                      <p:cBhvr additive="base">
                                        <p:cTn id="15" dur="500" fill="hold"/>
                                        <p:tgtEl>
                                          <p:spTgt spid="69699"/>
                                        </p:tgtEl>
                                        <p:attrNameLst>
                                          <p:attrName>ppt_x</p:attrName>
                                        </p:attrNameLst>
                                      </p:cBhvr>
                                      <p:tavLst>
                                        <p:tav tm="0">
                                          <p:val>
                                            <p:strVal val="#ppt_x"/>
                                          </p:val>
                                        </p:tav>
                                        <p:tav tm="100000">
                                          <p:val>
                                            <p:strVal val="#ppt_x"/>
                                          </p:val>
                                        </p:tav>
                                      </p:tavLst>
                                    </p:anim>
                                    <p:anim calcmode="lin" valueType="num">
                                      <p:cBhvr additive="base">
                                        <p:cTn id="16" dur="500" fill="hold"/>
                                        <p:tgtEl>
                                          <p:spTgt spid="6969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9701"/>
                                        </p:tgtEl>
                                        <p:attrNameLst>
                                          <p:attrName>style.visibility</p:attrName>
                                        </p:attrNameLst>
                                      </p:cBhvr>
                                      <p:to>
                                        <p:strVal val="visible"/>
                                      </p:to>
                                    </p:set>
                                    <p:anim calcmode="lin" valueType="num">
                                      <p:cBhvr additive="base">
                                        <p:cTn id="19" dur="500" fill="hold"/>
                                        <p:tgtEl>
                                          <p:spTgt spid="69701"/>
                                        </p:tgtEl>
                                        <p:attrNameLst>
                                          <p:attrName>ppt_x</p:attrName>
                                        </p:attrNameLst>
                                      </p:cBhvr>
                                      <p:tavLst>
                                        <p:tav tm="0">
                                          <p:val>
                                            <p:strVal val="#ppt_x"/>
                                          </p:val>
                                        </p:tav>
                                        <p:tav tm="100000">
                                          <p:val>
                                            <p:strVal val="#ppt_x"/>
                                          </p:val>
                                        </p:tav>
                                      </p:tavLst>
                                    </p:anim>
                                    <p:anim calcmode="lin" valueType="num">
                                      <p:cBhvr additive="base">
                                        <p:cTn id="20" dur="500" fill="hold"/>
                                        <p:tgtEl>
                                          <p:spTgt spid="6970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9702"/>
                                        </p:tgtEl>
                                        <p:attrNameLst>
                                          <p:attrName>style.visibility</p:attrName>
                                        </p:attrNameLst>
                                      </p:cBhvr>
                                      <p:to>
                                        <p:strVal val="visible"/>
                                      </p:to>
                                    </p:set>
                                    <p:anim calcmode="lin" valueType="num">
                                      <p:cBhvr additive="base">
                                        <p:cTn id="23" dur="500" fill="hold"/>
                                        <p:tgtEl>
                                          <p:spTgt spid="69702"/>
                                        </p:tgtEl>
                                        <p:attrNameLst>
                                          <p:attrName>ppt_x</p:attrName>
                                        </p:attrNameLst>
                                      </p:cBhvr>
                                      <p:tavLst>
                                        <p:tav tm="0">
                                          <p:val>
                                            <p:strVal val="#ppt_x"/>
                                          </p:val>
                                        </p:tav>
                                        <p:tav tm="100000">
                                          <p:val>
                                            <p:strVal val="#ppt_x"/>
                                          </p:val>
                                        </p:tav>
                                      </p:tavLst>
                                    </p:anim>
                                    <p:anim calcmode="lin" valueType="num">
                                      <p:cBhvr additive="base">
                                        <p:cTn id="24" dur="500" fill="hold"/>
                                        <p:tgtEl>
                                          <p:spTgt spid="6970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9703"/>
                                        </p:tgtEl>
                                        <p:attrNameLst>
                                          <p:attrName>style.visibility</p:attrName>
                                        </p:attrNameLst>
                                      </p:cBhvr>
                                      <p:to>
                                        <p:strVal val="visible"/>
                                      </p:to>
                                    </p:set>
                                    <p:anim calcmode="lin" valueType="num">
                                      <p:cBhvr additive="base">
                                        <p:cTn id="27" dur="500" fill="hold"/>
                                        <p:tgtEl>
                                          <p:spTgt spid="69703"/>
                                        </p:tgtEl>
                                        <p:attrNameLst>
                                          <p:attrName>ppt_x</p:attrName>
                                        </p:attrNameLst>
                                      </p:cBhvr>
                                      <p:tavLst>
                                        <p:tav tm="0">
                                          <p:val>
                                            <p:strVal val="#ppt_x"/>
                                          </p:val>
                                        </p:tav>
                                        <p:tav tm="100000">
                                          <p:val>
                                            <p:strVal val="#ppt_x"/>
                                          </p:val>
                                        </p:tav>
                                      </p:tavLst>
                                    </p:anim>
                                    <p:anim calcmode="lin" valueType="num">
                                      <p:cBhvr additive="base">
                                        <p:cTn id="28" dur="500" fill="hold"/>
                                        <p:tgtEl>
                                          <p:spTgt spid="6970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9704"/>
                                        </p:tgtEl>
                                        <p:attrNameLst>
                                          <p:attrName>style.visibility</p:attrName>
                                        </p:attrNameLst>
                                      </p:cBhvr>
                                      <p:to>
                                        <p:strVal val="visible"/>
                                      </p:to>
                                    </p:set>
                                    <p:anim calcmode="lin" valueType="num">
                                      <p:cBhvr additive="base">
                                        <p:cTn id="31" dur="500" fill="hold"/>
                                        <p:tgtEl>
                                          <p:spTgt spid="69704"/>
                                        </p:tgtEl>
                                        <p:attrNameLst>
                                          <p:attrName>ppt_x</p:attrName>
                                        </p:attrNameLst>
                                      </p:cBhvr>
                                      <p:tavLst>
                                        <p:tav tm="0">
                                          <p:val>
                                            <p:strVal val="#ppt_x"/>
                                          </p:val>
                                        </p:tav>
                                        <p:tav tm="100000">
                                          <p:val>
                                            <p:strVal val="#ppt_x"/>
                                          </p:val>
                                        </p:tav>
                                      </p:tavLst>
                                    </p:anim>
                                    <p:anim calcmode="lin" valueType="num">
                                      <p:cBhvr additive="base">
                                        <p:cTn id="32" dur="500" fill="hold"/>
                                        <p:tgtEl>
                                          <p:spTgt spid="6970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9705"/>
                                        </p:tgtEl>
                                        <p:attrNameLst>
                                          <p:attrName>style.visibility</p:attrName>
                                        </p:attrNameLst>
                                      </p:cBhvr>
                                      <p:to>
                                        <p:strVal val="visible"/>
                                      </p:to>
                                    </p:set>
                                    <p:anim calcmode="lin" valueType="num">
                                      <p:cBhvr additive="base">
                                        <p:cTn id="35" dur="500" fill="hold"/>
                                        <p:tgtEl>
                                          <p:spTgt spid="69705"/>
                                        </p:tgtEl>
                                        <p:attrNameLst>
                                          <p:attrName>ppt_x</p:attrName>
                                        </p:attrNameLst>
                                      </p:cBhvr>
                                      <p:tavLst>
                                        <p:tav tm="0">
                                          <p:val>
                                            <p:strVal val="#ppt_x"/>
                                          </p:val>
                                        </p:tav>
                                        <p:tav tm="100000">
                                          <p:val>
                                            <p:strVal val="#ppt_x"/>
                                          </p:val>
                                        </p:tav>
                                      </p:tavLst>
                                    </p:anim>
                                    <p:anim calcmode="lin" valueType="num">
                                      <p:cBhvr additive="base">
                                        <p:cTn id="36" dur="500" fill="hold"/>
                                        <p:tgtEl>
                                          <p:spTgt spid="6970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9706"/>
                                        </p:tgtEl>
                                        <p:attrNameLst>
                                          <p:attrName>style.visibility</p:attrName>
                                        </p:attrNameLst>
                                      </p:cBhvr>
                                      <p:to>
                                        <p:strVal val="visible"/>
                                      </p:to>
                                    </p:set>
                                    <p:anim calcmode="lin" valueType="num">
                                      <p:cBhvr additive="base">
                                        <p:cTn id="39" dur="500" fill="hold"/>
                                        <p:tgtEl>
                                          <p:spTgt spid="69706"/>
                                        </p:tgtEl>
                                        <p:attrNameLst>
                                          <p:attrName>ppt_x</p:attrName>
                                        </p:attrNameLst>
                                      </p:cBhvr>
                                      <p:tavLst>
                                        <p:tav tm="0">
                                          <p:val>
                                            <p:strVal val="#ppt_x"/>
                                          </p:val>
                                        </p:tav>
                                        <p:tav tm="100000">
                                          <p:val>
                                            <p:strVal val="#ppt_x"/>
                                          </p:val>
                                        </p:tav>
                                      </p:tavLst>
                                    </p:anim>
                                    <p:anim calcmode="lin" valueType="num">
                                      <p:cBhvr additive="base">
                                        <p:cTn id="40" dur="500" fill="hold"/>
                                        <p:tgtEl>
                                          <p:spTgt spid="6970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69707"/>
                                        </p:tgtEl>
                                        <p:attrNameLst>
                                          <p:attrName>style.visibility</p:attrName>
                                        </p:attrNameLst>
                                      </p:cBhvr>
                                      <p:to>
                                        <p:strVal val="visible"/>
                                      </p:to>
                                    </p:set>
                                    <p:anim calcmode="lin" valueType="num">
                                      <p:cBhvr additive="base">
                                        <p:cTn id="43" dur="500" fill="hold"/>
                                        <p:tgtEl>
                                          <p:spTgt spid="69707"/>
                                        </p:tgtEl>
                                        <p:attrNameLst>
                                          <p:attrName>ppt_x</p:attrName>
                                        </p:attrNameLst>
                                      </p:cBhvr>
                                      <p:tavLst>
                                        <p:tav tm="0">
                                          <p:val>
                                            <p:strVal val="#ppt_x"/>
                                          </p:val>
                                        </p:tav>
                                        <p:tav tm="100000">
                                          <p:val>
                                            <p:strVal val="#ppt_x"/>
                                          </p:val>
                                        </p:tav>
                                      </p:tavLst>
                                    </p:anim>
                                    <p:anim calcmode="lin" valueType="num">
                                      <p:cBhvr additive="base">
                                        <p:cTn id="44" dur="500" fill="hold"/>
                                        <p:tgtEl>
                                          <p:spTgt spid="6970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69708"/>
                                        </p:tgtEl>
                                        <p:attrNameLst>
                                          <p:attrName>style.visibility</p:attrName>
                                        </p:attrNameLst>
                                      </p:cBhvr>
                                      <p:to>
                                        <p:strVal val="visible"/>
                                      </p:to>
                                    </p:set>
                                    <p:anim calcmode="lin" valueType="num">
                                      <p:cBhvr additive="base">
                                        <p:cTn id="47" dur="500" fill="hold"/>
                                        <p:tgtEl>
                                          <p:spTgt spid="69708"/>
                                        </p:tgtEl>
                                        <p:attrNameLst>
                                          <p:attrName>ppt_x</p:attrName>
                                        </p:attrNameLst>
                                      </p:cBhvr>
                                      <p:tavLst>
                                        <p:tav tm="0">
                                          <p:val>
                                            <p:strVal val="#ppt_x"/>
                                          </p:val>
                                        </p:tav>
                                        <p:tav tm="100000">
                                          <p:val>
                                            <p:strVal val="#ppt_x"/>
                                          </p:val>
                                        </p:tav>
                                      </p:tavLst>
                                    </p:anim>
                                    <p:anim calcmode="lin" valueType="num">
                                      <p:cBhvr additive="base">
                                        <p:cTn id="48" dur="500" fill="hold"/>
                                        <p:tgtEl>
                                          <p:spTgt spid="6970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9709"/>
                                        </p:tgtEl>
                                        <p:attrNameLst>
                                          <p:attrName>style.visibility</p:attrName>
                                        </p:attrNameLst>
                                      </p:cBhvr>
                                      <p:to>
                                        <p:strVal val="visible"/>
                                      </p:to>
                                    </p:set>
                                    <p:anim calcmode="lin" valueType="num">
                                      <p:cBhvr additive="base">
                                        <p:cTn id="51" dur="500" fill="hold"/>
                                        <p:tgtEl>
                                          <p:spTgt spid="69709"/>
                                        </p:tgtEl>
                                        <p:attrNameLst>
                                          <p:attrName>ppt_x</p:attrName>
                                        </p:attrNameLst>
                                      </p:cBhvr>
                                      <p:tavLst>
                                        <p:tav tm="0">
                                          <p:val>
                                            <p:strVal val="#ppt_x"/>
                                          </p:val>
                                        </p:tav>
                                        <p:tav tm="100000">
                                          <p:val>
                                            <p:strVal val="#ppt_x"/>
                                          </p:val>
                                        </p:tav>
                                      </p:tavLst>
                                    </p:anim>
                                    <p:anim calcmode="lin" valueType="num">
                                      <p:cBhvr additive="base">
                                        <p:cTn id="52" dur="500" fill="hold"/>
                                        <p:tgtEl>
                                          <p:spTgt spid="69709"/>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69710"/>
                                        </p:tgtEl>
                                        <p:attrNameLst>
                                          <p:attrName>style.visibility</p:attrName>
                                        </p:attrNameLst>
                                      </p:cBhvr>
                                      <p:to>
                                        <p:strVal val="visible"/>
                                      </p:to>
                                    </p:set>
                                    <p:anim calcmode="lin" valueType="num">
                                      <p:cBhvr additive="base">
                                        <p:cTn id="55" dur="500" fill="hold"/>
                                        <p:tgtEl>
                                          <p:spTgt spid="69710"/>
                                        </p:tgtEl>
                                        <p:attrNameLst>
                                          <p:attrName>ppt_x</p:attrName>
                                        </p:attrNameLst>
                                      </p:cBhvr>
                                      <p:tavLst>
                                        <p:tav tm="0">
                                          <p:val>
                                            <p:strVal val="#ppt_x"/>
                                          </p:val>
                                        </p:tav>
                                        <p:tav tm="100000">
                                          <p:val>
                                            <p:strVal val="#ppt_x"/>
                                          </p:val>
                                        </p:tav>
                                      </p:tavLst>
                                    </p:anim>
                                    <p:anim calcmode="lin" valueType="num">
                                      <p:cBhvr additive="base">
                                        <p:cTn id="56" dur="500" fill="hold"/>
                                        <p:tgtEl>
                                          <p:spTgt spid="6971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69711"/>
                                        </p:tgtEl>
                                        <p:attrNameLst>
                                          <p:attrName>style.visibility</p:attrName>
                                        </p:attrNameLst>
                                      </p:cBhvr>
                                      <p:to>
                                        <p:strVal val="visible"/>
                                      </p:to>
                                    </p:set>
                                    <p:anim calcmode="lin" valueType="num">
                                      <p:cBhvr additive="base">
                                        <p:cTn id="59" dur="500" fill="hold"/>
                                        <p:tgtEl>
                                          <p:spTgt spid="69711"/>
                                        </p:tgtEl>
                                        <p:attrNameLst>
                                          <p:attrName>ppt_x</p:attrName>
                                        </p:attrNameLst>
                                      </p:cBhvr>
                                      <p:tavLst>
                                        <p:tav tm="0">
                                          <p:val>
                                            <p:strVal val="#ppt_x"/>
                                          </p:val>
                                        </p:tav>
                                        <p:tav tm="100000">
                                          <p:val>
                                            <p:strVal val="#ppt_x"/>
                                          </p:val>
                                        </p:tav>
                                      </p:tavLst>
                                    </p:anim>
                                    <p:anim calcmode="lin" valueType="num">
                                      <p:cBhvr additive="base">
                                        <p:cTn id="60" dur="500" fill="hold"/>
                                        <p:tgtEl>
                                          <p:spTgt spid="69711"/>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69712"/>
                                        </p:tgtEl>
                                        <p:attrNameLst>
                                          <p:attrName>style.visibility</p:attrName>
                                        </p:attrNameLst>
                                      </p:cBhvr>
                                      <p:to>
                                        <p:strVal val="visible"/>
                                      </p:to>
                                    </p:set>
                                    <p:anim calcmode="lin" valueType="num">
                                      <p:cBhvr additive="base">
                                        <p:cTn id="63" dur="500" fill="hold"/>
                                        <p:tgtEl>
                                          <p:spTgt spid="69712"/>
                                        </p:tgtEl>
                                        <p:attrNameLst>
                                          <p:attrName>ppt_x</p:attrName>
                                        </p:attrNameLst>
                                      </p:cBhvr>
                                      <p:tavLst>
                                        <p:tav tm="0">
                                          <p:val>
                                            <p:strVal val="#ppt_x"/>
                                          </p:val>
                                        </p:tav>
                                        <p:tav tm="100000">
                                          <p:val>
                                            <p:strVal val="#ppt_x"/>
                                          </p:val>
                                        </p:tav>
                                      </p:tavLst>
                                    </p:anim>
                                    <p:anim calcmode="lin" valueType="num">
                                      <p:cBhvr additive="base">
                                        <p:cTn id="64" dur="500" fill="hold"/>
                                        <p:tgtEl>
                                          <p:spTgt spid="69712"/>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69713"/>
                                        </p:tgtEl>
                                        <p:attrNameLst>
                                          <p:attrName>style.visibility</p:attrName>
                                        </p:attrNameLst>
                                      </p:cBhvr>
                                      <p:to>
                                        <p:strVal val="visible"/>
                                      </p:to>
                                    </p:set>
                                    <p:anim calcmode="lin" valueType="num">
                                      <p:cBhvr additive="base">
                                        <p:cTn id="67" dur="500" fill="hold"/>
                                        <p:tgtEl>
                                          <p:spTgt spid="69713"/>
                                        </p:tgtEl>
                                        <p:attrNameLst>
                                          <p:attrName>ppt_x</p:attrName>
                                        </p:attrNameLst>
                                      </p:cBhvr>
                                      <p:tavLst>
                                        <p:tav tm="0">
                                          <p:val>
                                            <p:strVal val="#ppt_x"/>
                                          </p:val>
                                        </p:tav>
                                        <p:tav tm="100000">
                                          <p:val>
                                            <p:strVal val="#ppt_x"/>
                                          </p:val>
                                        </p:tav>
                                      </p:tavLst>
                                    </p:anim>
                                    <p:anim calcmode="lin" valueType="num">
                                      <p:cBhvr additive="base">
                                        <p:cTn id="68" dur="500" fill="hold"/>
                                        <p:tgtEl>
                                          <p:spTgt spid="69713"/>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69714"/>
                                        </p:tgtEl>
                                        <p:attrNameLst>
                                          <p:attrName>style.visibility</p:attrName>
                                        </p:attrNameLst>
                                      </p:cBhvr>
                                      <p:to>
                                        <p:strVal val="visible"/>
                                      </p:to>
                                    </p:set>
                                    <p:anim calcmode="lin" valueType="num">
                                      <p:cBhvr additive="base">
                                        <p:cTn id="71" dur="500" fill="hold"/>
                                        <p:tgtEl>
                                          <p:spTgt spid="69714"/>
                                        </p:tgtEl>
                                        <p:attrNameLst>
                                          <p:attrName>ppt_x</p:attrName>
                                        </p:attrNameLst>
                                      </p:cBhvr>
                                      <p:tavLst>
                                        <p:tav tm="0">
                                          <p:val>
                                            <p:strVal val="#ppt_x"/>
                                          </p:val>
                                        </p:tav>
                                        <p:tav tm="100000">
                                          <p:val>
                                            <p:strVal val="#ppt_x"/>
                                          </p:val>
                                        </p:tav>
                                      </p:tavLst>
                                    </p:anim>
                                    <p:anim calcmode="lin" valueType="num">
                                      <p:cBhvr additive="base">
                                        <p:cTn id="72" dur="500" fill="hold"/>
                                        <p:tgtEl>
                                          <p:spTgt spid="69714"/>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69715"/>
                                        </p:tgtEl>
                                        <p:attrNameLst>
                                          <p:attrName>style.visibility</p:attrName>
                                        </p:attrNameLst>
                                      </p:cBhvr>
                                      <p:to>
                                        <p:strVal val="visible"/>
                                      </p:to>
                                    </p:set>
                                    <p:anim calcmode="lin" valueType="num">
                                      <p:cBhvr additive="base">
                                        <p:cTn id="75" dur="500" fill="hold"/>
                                        <p:tgtEl>
                                          <p:spTgt spid="69715"/>
                                        </p:tgtEl>
                                        <p:attrNameLst>
                                          <p:attrName>ppt_x</p:attrName>
                                        </p:attrNameLst>
                                      </p:cBhvr>
                                      <p:tavLst>
                                        <p:tav tm="0">
                                          <p:val>
                                            <p:strVal val="#ppt_x"/>
                                          </p:val>
                                        </p:tav>
                                        <p:tav tm="100000">
                                          <p:val>
                                            <p:strVal val="#ppt_x"/>
                                          </p:val>
                                        </p:tav>
                                      </p:tavLst>
                                    </p:anim>
                                    <p:anim calcmode="lin" valueType="num">
                                      <p:cBhvr additive="base">
                                        <p:cTn id="76" dur="500" fill="hold"/>
                                        <p:tgtEl>
                                          <p:spTgt spid="697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4.1 Context-Awareness</a:t>
            </a:r>
          </a:p>
        </p:txBody>
      </p:sp>
      <p:sp>
        <p:nvSpPr>
          <p:cNvPr id="132098" name="Content Placeholder 2"/>
          <p:cNvSpPr>
            <a:spLocks noGrp="1"/>
          </p:cNvSpPr>
          <p:nvPr>
            <p:ph idx="1"/>
          </p:nvPr>
        </p:nvSpPr>
        <p:spPr>
          <a:xfrm>
            <a:off x="566738" y="1524000"/>
            <a:ext cx="8577262" cy="3657600"/>
          </a:xfrm>
        </p:spPr>
        <p:txBody>
          <a:bodyPr/>
          <a:lstStyle/>
          <a:p>
            <a:pPr>
              <a:lnSpc>
                <a:spcPct val="90000"/>
              </a:lnSpc>
            </a:pPr>
            <a:r>
              <a:rPr lang="en-US" sz="2900" dirty="0"/>
              <a:t>A key concept in ubiquitous computing: deal with linking changes in the environment (</a:t>
            </a:r>
            <a:r>
              <a:rPr lang="en-US" sz="2900" dirty="0">
                <a:solidFill>
                  <a:srgbClr val="FF0000"/>
                </a:solidFill>
              </a:rPr>
              <a:t>physical world</a:t>
            </a:r>
            <a:r>
              <a:rPr lang="en-US" sz="2900" dirty="0"/>
              <a:t>) with computing systems</a:t>
            </a:r>
          </a:p>
          <a:p>
            <a:pPr lvl="1">
              <a:lnSpc>
                <a:spcPct val="90000"/>
              </a:lnSpc>
            </a:pPr>
            <a:r>
              <a:rPr lang="en-US" sz="2500" dirty="0">
                <a:solidFill>
                  <a:srgbClr val="0000FF"/>
                </a:solidFill>
              </a:rPr>
              <a:t>Acquisition</a:t>
            </a:r>
            <a:r>
              <a:rPr lang="en-US" sz="2500" dirty="0"/>
              <a:t> of </a:t>
            </a:r>
            <a:r>
              <a:rPr lang="en-US" sz="2500" u="sng" dirty="0"/>
              <a:t>context</a:t>
            </a:r>
          </a:p>
          <a:p>
            <a:pPr lvl="1">
              <a:lnSpc>
                <a:spcPct val="90000"/>
              </a:lnSpc>
            </a:pPr>
            <a:r>
              <a:rPr lang="en-US" sz="2500" dirty="0"/>
              <a:t>Abstraction and </a:t>
            </a:r>
            <a:r>
              <a:rPr lang="en-US" sz="2500" dirty="0">
                <a:solidFill>
                  <a:srgbClr val="0000FF"/>
                </a:solidFill>
              </a:rPr>
              <a:t>understanding</a:t>
            </a:r>
            <a:r>
              <a:rPr lang="en-US" sz="2500" dirty="0"/>
              <a:t> of </a:t>
            </a:r>
            <a:r>
              <a:rPr lang="en-US" sz="2500" u="sng" dirty="0"/>
              <a:t>context</a:t>
            </a:r>
          </a:p>
          <a:p>
            <a:pPr lvl="1">
              <a:lnSpc>
                <a:spcPct val="90000"/>
              </a:lnSpc>
            </a:pPr>
            <a:r>
              <a:rPr lang="en-US" sz="2500" dirty="0"/>
              <a:t>Application </a:t>
            </a:r>
            <a:r>
              <a:rPr lang="en-US" sz="2500" dirty="0">
                <a:solidFill>
                  <a:srgbClr val="0000FF"/>
                </a:solidFill>
              </a:rPr>
              <a:t>behavior</a:t>
            </a:r>
            <a:r>
              <a:rPr lang="en-US" sz="2500" dirty="0"/>
              <a:t> based on the recognized </a:t>
            </a:r>
            <a:r>
              <a:rPr lang="en-US" sz="2500" u="sng" dirty="0"/>
              <a:t>context</a:t>
            </a:r>
          </a:p>
          <a:p>
            <a:pPr>
              <a:lnSpc>
                <a:spcPct val="90000"/>
              </a:lnSpc>
            </a:pPr>
            <a:r>
              <a:rPr lang="en-US" sz="2900" dirty="0"/>
              <a:t>Build </a:t>
            </a:r>
            <a:r>
              <a:rPr lang="en-US" sz="2900" dirty="0">
                <a:solidFill>
                  <a:srgbClr val="FF0000"/>
                </a:solidFill>
              </a:rPr>
              <a:t>intelligence about physical world </a:t>
            </a:r>
            <a:r>
              <a:rPr lang="en-US" sz="2900" dirty="0"/>
              <a:t>in computing systems</a:t>
            </a:r>
          </a:p>
        </p:txBody>
      </p:sp>
      <p:sp>
        <p:nvSpPr>
          <p:cNvPr id="4" name="Rounded Rectangle 3"/>
          <p:cNvSpPr/>
          <p:nvPr/>
        </p:nvSpPr>
        <p:spPr bwMode="auto">
          <a:xfrm>
            <a:off x="685800" y="4948238"/>
            <a:ext cx="2209800" cy="762000"/>
          </a:xfrm>
          <a:prstGeom prst="roundRect">
            <a:avLst/>
          </a:prstGeom>
          <a:solidFill>
            <a:srgbClr val="C00000"/>
          </a:solidFill>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a:lstStyle/>
          <a:p>
            <a:pPr algn="ctr" eaLnBrk="0" hangingPunct="0">
              <a:defRPr/>
            </a:pPr>
            <a:r>
              <a:rPr lang="en-US" sz="2000" b="1" dirty="0">
                <a:solidFill>
                  <a:schemeClr val="bg1"/>
                </a:solidFill>
              </a:rPr>
              <a:t>Context acquisition</a:t>
            </a:r>
          </a:p>
        </p:txBody>
      </p:sp>
      <p:sp>
        <p:nvSpPr>
          <p:cNvPr id="5" name="Rounded Rectangle 4"/>
          <p:cNvSpPr/>
          <p:nvPr/>
        </p:nvSpPr>
        <p:spPr bwMode="auto">
          <a:xfrm>
            <a:off x="3733800" y="4948238"/>
            <a:ext cx="2209800" cy="762000"/>
          </a:xfrm>
          <a:prstGeom prst="roundRect">
            <a:avLst/>
          </a:prstGeom>
          <a:solidFill>
            <a:srgbClr val="C00000"/>
          </a:solidFill>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a:lstStyle/>
          <a:p>
            <a:pPr algn="ctr" eaLnBrk="0" hangingPunct="0">
              <a:defRPr/>
            </a:pPr>
            <a:r>
              <a:rPr lang="en-US" sz="2000" b="1" dirty="0">
                <a:solidFill>
                  <a:schemeClr val="bg1"/>
                </a:solidFill>
              </a:rPr>
              <a:t>Context understanding</a:t>
            </a:r>
          </a:p>
        </p:txBody>
      </p:sp>
      <p:sp>
        <p:nvSpPr>
          <p:cNvPr id="6" name="Rounded Rectangle 5"/>
          <p:cNvSpPr/>
          <p:nvPr/>
        </p:nvSpPr>
        <p:spPr bwMode="auto">
          <a:xfrm>
            <a:off x="6781800" y="4948238"/>
            <a:ext cx="2209800" cy="762000"/>
          </a:xfrm>
          <a:prstGeom prst="roundRect">
            <a:avLst/>
          </a:prstGeom>
          <a:solidFill>
            <a:srgbClr val="C00000"/>
          </a:solidFill>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a:lstStyle/>
          <a:p>
            <a:pPr algn="ctr" eaLnBrk="0" hangingPunct="0">
              <a:defRPr/>
            </a:pPr>
            <a:r>
              <a:rPr lang="en-US" sz="2000" b="1" dirty="0">
                <a:solidFill>
                  <a:schemeClr val="bg1"/>
                </a:solidFill>
              </a:rPr>
              <a:t>Context-aware behavior</a:t>
            </a:r>
          </a:p>
        </p:txBody>
      </p:sp>
      <p:cxnSp>
        <p:nvCxnSpPr>
          <p:cNvPr id="8" name="Straight Arrow Connector 7"/>
          <p:cNvCxnSpPr>
            <a:stCxn id="4" idx="3"/>
            <a:endCxn id="5" idx="1"/>
          </p:cNvCxnSpPr>
          <p:nvPr/>
        </p:nvCxnSpPr>
        <p:spPr bwMode="auto">
          <a:xfrm>
            <a:off x="2895600" y="5329238"/>
            <a:ext cx="838200" cy="0"/>
          </a:xfrm>
          <a:prstGeom prst="straightConnector1">
            <a:avLst/>
          </a:prstGeom>
          <a:ln>
            <a:headEnd type="none" w="med" len="med"/>
            <a:tailEnd type="arrow"/>
          </a:ln>
          <a:extLst/>
        </p:spPr>
        <p:style>
          <a:lnRef idx="3">
            <a:schemeClr val="dk1"/>
          </a:lnRef>
          <a:fillRef idx="0">
            <a:schemeClr val="dk1"/>
          </a:fillRef>
          <a:effectRef idx="2">
            <a:schemeClr val="dk1"/>
          </a:effectRef>
          <a:fontRef idx="minor">
            <a:schemeClr val="tx1"/>
          </a:fontRef>
        </p:style>
      </p:cxnSp>
      <p:cxnSp>
        <p:nvCxnSpPr>
          <p:cNvPr id="10" name="Straight Arrow Connector 9"/>
          <p:cNvCxnSpPr>
            <a:stCxn id="5" idx="3"/>
            <a:endCxn id="6" idx="1"/>
          </p:cNvCxnSpPr>
          <p:nvPr/>
        </p:nvCxnSpPr>
        <p:spPr bwMode="auto">
          <a:xfrm>
            <a:off x="5943600" y="5329238"/>
            <a:ext cx="838200" cy="0"/>
          </a:xfrm>
          <a:prstGeom prst="straightConnector1">
            <a:avLst/>
          </a:prstGeom>
          <a:ln>
            <a:headEnd type="none" w="med" len="med"/>
            <a:tailEnd type="arrow"/>
          </a:ln>
          <a:extLst/>
        </p:spPr>
        <p:style>
          <a:lnRef idx="3">
            <a:schemeClr val="dk1"/>
          </a:lnRef>
          <a:fillRef idx="0">
            <a:schemeClr val="dk1"/>
          </a:fillRef>
          <a:effectRef idx="2">
            <a:schemeClr val="dk1"/>
          </a:effectRef>
          <a:fontRef idx="minor">
            <a:schemeClr val="tx1"/>
          </a:fontRef>
        </p:style>
      </p:cxnSp>
      <p:sp>
        <p:nvSpPr>
          <p:cNvPr id="132104" name="TextBox 10"/>
          <p:cNvSpPr txBox="1">
            <a:spLocks noChangeArrowheads="1"/>
          </p:cNvSpPr>
          <p:nvPr/>
        </p:nvSpPr>
        <p:spPr bwMode="auto">
          <a:xfrm>
            <a:off x="609600" y="6091238"/>
            <a:ext cx="2065338" cy="461962"/>
          </a:xfrm>
          <a:prstGeom prst="rect">
            <a:avLst/>
          </a:prstGeom>
          <a:noFill/>
          <a:ln w="9525">
            <a:noFill/>
            <a:miter lim="800000"/>
            <a:headEnd/>
            <a:tailEnd/>
          </a:ln>
        </p:spPr>
        <p:txBody>
          <a:bodyPr wrap="none">
            <a:spAutoFit/>
          </a:bodyPr>
          <a:lstStyle/>
          <a:p>
            <a:pPr eaLnBrk="0" hangingPunct="0"/>
            <a:r>
              <a:rPr lang="en-US" sz="2400" b="1">
                <a:solidFill>
                  <a:srgbClr val="0000CC"/>
                </a:solidFill>
              </a:rPr>
              <a:t>Environment</a:t>
            </a:r>
          </a:p>
        </p:txBody>
      </p:sp>
      <p:sp>
        <p:nvSpPr>
          <p:cNvPr id="132105" name="TextBox 11"/>
          <p:cNvSpPr txBox="1">
            <a:spLocks noChangeArrowheads="1"/>
          </p:cNvSpPr>
          <p:nvPr/>
        </p:nvSpPr>
        <p:spPr bwMode="auto">
          <a:xfrm>
            <a:off x="3276600" y="5710238"/>
            <a:ext cx="3125788" cy="461962"/>
          </a:xfrm>
          <a:prstGeom prst="rect">
            <a:avLst/>
          </a:prstGeom>
          <a:noFill/>
          <a:ln w="9525">
            <a:noFill/>
            <a:miter lim="800000"/>
            <a:headEnd/>
            <a:tailEnd/>
          </a:ln>
        </p:spPr>
        <p:txBody>
          <a:bodyPr wrap="none">
            <a:spAutoFit/>
          </a:bodyPr>
          <a:lstStyle/>
          <a:p>
            <a:pPr eaLnBrk="0" hangingPunct="0"/>
            <a:r>
              <a:rPr lang="en-US" sz="2400" b="1">
                <a:solidFill>
                  <a:srgbClr val="0000CC"/>
                </a:solidFill>
              </a:rPr>
              <a:t>Computing systems</a:t>
            </a:r>
          </a:p>
        </p:txBody>
      </p:sp>
      <p:sp>
        <p:nvSpPr>
          <p:cNvPr id="132106" name="TextBox 12"/>
          <p:cNvSpPr txBox="1">
            <a:spLocks noChangeArrowheads="1"/>
          </p:cNvSpPr>
          <p:nvPr/>
        </p:nvSpPr>
        <p:spPr bwMode="auto">
          <a:xfrm>
            <a:off x="8001000" y="6086475"/>
            <a:ext cx="1042988" cy="461963"/>
          </a:xfrm>
          <a:prstGeom prst="rect">
            <a:avLst/>
          </a:prstGeom>
          <a:noFill/>
          <a:ln w="9525">
            <a:noFill/>
            <a:miter lim="800000"/>
            <a:headEnd/>
            <a:tailEnd/>
          </a:ln>
        </p:spPr>
        <p:txBody>
          <a:bodyPr wrap="none">
            <a:spAutoFit/>
          </a:bodyPr>
          <a:lstStyle/>
          <a:p>
            <a:pPr eaLnBrk="0" hangingPunct="0"/>
            <a:r>
              <a:rPr lang="en-US" sz="2400" b="1">
                <a:solidFill>
                  <a:srgbClr val="0000CC"/>
                </a:solidFill>
              </a:rPr>
              <a:t>Users</a:t>
            </a:r>
          </a:p>
        </p:txBody>
      </p:sp>
      <p:sp>
        <p:nvSpPr>
          <p:cNvPr id="132107" name="Right Arrow 13"/>
          <p:cNvSpPr>
            <a:spLocks noChangeArrowheads="1"/>
          </p:cNvSpPr>
          <p:nvPr/>
        </p:nvSpPr>
        <p:spPr bwMode="auto">
          <a:xfrm rot="-2601472">
            <a:off x="1400175" y="5830888"/>
            <a:ext cx="468313" cy="292100"/>
          </a:xfrm>
          <a:prstGeom prst="rightArrow">
            <a:avLst>
              <a:gd name="adj1" fmla="val 50000"/>
              <a:gd name="adj2" fmla="val 50020"/>
            </a:avLst>
          </a:prstGeom>
          <a:solidFill>
            <a:schemeClr val="accent1"/>
          </a:solidFill>
          <a:ln w="12700" algn="ctr">
            <a:solidFill>
              <a:schemeClr val="tx1"/>
            </a:solidFill>
            <a:round/>
            <a:headEnd/>
            <a:tailEnd/>
          </a:ln>
        </p:spPr>
        <p:txBody>
          <a:bodyPr/>
          <a:lstStyle/>
          <a:p>
            <a:pPr eaLnBrk="0" hangingPunct="0"/>
            <a:endParaRPr lang="en-US"/>
          </a:p>
        </p:txBody>
      </p:sp>
      <p:sp>
        <p:nvSpPr>
          <p:cNvPr id="132108" name="Right Arrow 14"/>
          <p:cNvSpPr>
            <a:spLocks noChangeArrowheads="1"/>
          </p:cNvSpPr>
          <p:nvPr/>
        </p:nvSpPr>
        <p:spPr bwMode="auto">
          <a:xfrm rot="2489025">
            <a:off x="8020050" y="5805488"/>
            <a:ext cx="468313" cy="292100"/>
          </a:xfrm>
          <a:prstGeom prst="rightArrow">
            <a:avLst>
              <a:gd name="adj1" fmla="val 50000"/>
              <a:gd name="adj2" fmla="val 50020"/>
            </a:avLst>
          </a:prstGeom>
          <a:solidFill>
            <a:schemeClr val="accent1"/>
          </a:solidFill>
          <a:ln w="12700" algn="ctr">
            <a:solidFill>
              <a:schemeClr val="tx1"/>
            </a:solidFill>
            <a:round/>
            <a:headEnd/>
            <a:tailEnd/>
          </a:ln>
        </p:spPr>
        <p:txBody>
          <a:bodyPr/>
          <a:lstStyle/>
          <a:p>
            <a:pPr eaLnBrk="0" hangingPunct="0"/>
            <a:endParaRPr lang="en-US"/>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2098">
                                            <p:txEl>
                                              <p:pRg st="0" end="0"/>
                                            </p:txEl>
                                          </p:spTgt>
                                        </p:tgtEl>
                                        <p:attrNameLst>
                                          <p:attrName>style.visibility</p:attrName>
                                        </p:attrNameLst>
                                      </p:cBhvr>
                                      <p:to>
                                        <p:strVal val="visible"/>
                                      </p:to>
                                    </p:set>
                                    <p:animEffect transition="in" filter="fade">
                                      <p:cBhvr>
                                        <p:cTn id="7" dur="500"/>
                                        <p:tgtEl>
                                          <p:spTgt spid="13209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2098">
                                            <p:txEl>
                                              <p:pRg st="1" end="1"/>
                                            </p:txEl>
                                          </p:spTgt>
                                        </p:tgtEl>
                                        <p:attrNameLst>
                                          <p:attrName>style.visibility</p:attrName>
                                        </p:attrNameLst>
                                      </p:cBhvr>
                                      <p:to>
                                        <p:strVal val="visible"/>
                                      </p:to>
                                    </p:set>
                                    <p:animEffect transition="in" filter="fade">
                                      <p:cBhvr>
                                        <p:cTn id="10" dur="500"/>
                                        <p:tgtEl>
                                          <p:spTgt spid="13209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2098">
                                            <p:txEl>
                                              <p:pRg st="2" end="2"/>
                                            </p:txEl>
                                          </p:spTgt>
                                        </p:tgtEl>
                                        <p:attrNameLst>
                                          <p:attrName>style.visibility</p:attrName>
                                        </p:attrNameLst>
                                      </p:cBhvr>
                                      <p:to>
                                        <p:strVal val="visible"/>
                                      </p:to>
                                    </p:set>
                                    <p:animEffect transition="in" filter="fade">
                                      <p:cBhvr>
                                        <p:cTn id="13" dur="500"/>
                                        <p:tgtEl>
                                          <p:spTgt spid="132098">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2098">
                                            <p:txEl>
                                              <p:pRg st="3" end="3"/>
                                            </p:txEl>
                                          </p:spTgt>
                                        </p:tgtEl>
                                        <p:attrNameLst>
                                          <p:attrName>style.visibility</p:attrName>
                                        </p:attrNameLst>
                                      </p:cBhvr>
                                      <p:to>
                                        <p:strVal val="visible"/>
                                      </p:to>
                                    </p:set>
                                    <p:animEffect transition="in" filter="fade">
                                      <p:cBhvr>
                                        <p:cTn id="16" dur="500"/>
                                        <p:tgtEl>
                                          <p:spTgt spid="132098">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2098">
                                            <p:txEl>
                                              <p:pRg st="4" end="4"/>
                                            </p:txEl>
                                          </p:spTgt>
                                        </p:tgtEl>
                                        <p:attrNameLst>
                                          <p:attrName>style.visibility</p:attrName>
                                        </p:attrNameLst>
                                      </p:cBhvr>
                                      <p:to>
                                        <p:strVal val="visible"/>
                                      </p:to>
                                    </p:set>
                                    <p:animEffect transition="in" filter="fade">
                                      <p:cBhvr>
                                        <p:cTn id="21" dur="500"/>
                                        <p:tgtEl>
                                          <p:spTgt spid="132098">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2104"/>
                                        </p:tgtEl>
                                        <p:attrNameLst>
                                          <p:attrName>style.visibility</p:attrName>
                                        </p:attrNameLst>
                                      </p:cBhvr>
                                      <p:to>
                                        <p:strVal val="visible"/>
                                      </p:to>
                                    </p:set>
                                    <p:animEffect transition="in" filter="fade">
                                      <p:cBhvr>
                                        <p:cTn id="41" dur="500"/>
                                        <p:tgtEl>
                                          <p:spTgt spid="13210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2105"/>
                                        </p:tgtEl>
                                        <p:attrNameLst>
                                          <p:attrName>style.visibility</p:attrName>
                                        </p:attrNameLst>
                                      </p:cBhvr>
                                      <p:to>
                                        <p:strVal val="visible"/>
                                      </p:to>
                                    </p:set>
                                    <p:animEffect transition="in" filter="fade">
                                      <p:cBhvr>
                                        <p:cTn id="44" dur="500"/>
                                        <p:tgtEl>
                                          <p:spTgt spid="13210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2106"/>
                                        </p:tgtEl>
                                        <p:attrNameLst>
                                          <p:attrName>style.visibility</p:attrName>
                                        </p:attrNameLst>
                                      </p:cBhvr>
                                      <p:to>
                                        <p:strVal val="visible"/>
                                      </p:to>
                                    </p:set>
                                    <p:animEffect transition="in" filter="fade">
                                      <p:cBhvr>
                                        <p:cTn id="47" dur="500"/>
                                        <p:tgtEl>
                                          <p:spTgt spid="13210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2107"/>
                                        </p:tgtEl>
                                        <p:attrNameLst>
                                          <p:attrName>style.visibility</p:attrName>
                                        </p:attrNameLst>
                                      </p:cBhvr>
                                      <p:to>
                                        <p:strVal val="visible"/>
                                      </p:to>
                                    </p:set>
                                    <p:animEffect transition="in" filter="fade">
                                      <p:cBhvr>
                                        <p:cTn id="50" dur="500"/>
                                        <p:tgtEl>
                                          <p:spTgt spid="13210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32108"/>
                                        </p:tgtEl>
                                        <p:attrNameLst>
                                          <p:attrName>style.visibility</p:attrName>
                                        </p:attrNameLst>
                                      </p:cBhvr>
                                      <p:to>
                                        <p:strVal val="visible"/>
                                      </p:to>
                                    </p:set>
                                    <p:animEffect transition="in" filter="fade">
                                      <p:cBhvr>
                                        <p:cTn id="53" dur="500"/>
                                        <p:tgtEl>
                                          <p:spTgt spid="132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build="p"/>
      <p:bldP spid="4" grpId="0" animBg="1"/>
      <p:bldP spid="5" grpId="0" animBg="1"/>
      <p:bldP spid="6" grpId="0" animBg="1"/>
      <p:bldP spid="132104" grpId="0"/>
      <p:bldP spid="132105" grpId="0"/>
      <p:bldP spid="132106" grpId="0"/>
      <p:bldP spid="132107" grpId="0" animBg="1"/>
      <p:bldP spid="13210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4.2 Sensing Architectures</a:t>
            </a:r>
            <a:endParaRPr lang="en-GB" dirty="0"/>
          </a:p>
        </p:txBody>
      </p:sp>
      <p:sp>
        <p:nvSpPr>
          <p:cNvPr id="321539" name="Rectangle 3"/>
          <p:cNvSpPr>
            <a:spLocks noGrp="1" noChangeArrowheads="1"/>
          </p:cNvSpPr>
          <p:nvPr>
            <p:ph idx="1"/>
          </p:nvPr>
        </p:nvSpPr>
        <p:spPr>
          <a:xfrm>
            <a:off x="533400" y="1447800"/>
            <a:ext cx="9067800" cy="5029200"/>
          </a:xfrm>
        </p:spPr>
        <p:txBody>
          <a:bodyPr>
            <a:normAutofit lnSpcReduction="10000"/>
          </a:bodyPr>
          <a:lstStyle/>
          <a:p>
            <a:r>
              <a:rPr lang="en-US" altLang="zh-TW" sz="2800" dirty="0">
                <a:ea typeface="PMingLiU" pitchFamily="18" charset="-120"/>
              </a:rPr>
              <a:t>Four functional challenges to be overcome in designing context-aware systems</a:t>
            </a:r>
          </a:p>
          <a:p>
            <a:pPr marL="0" indent="0">
              <a:buNone/>
            </a:pPr>
            <a:endParaRPr lang="en-US" altLang="zh-TW" sz="1000" dirty="0">
              <a:ea typeface="PMingLiU" pitchFamily="18" charset="-120"/>
            </a:endParaRPr>
          </a:p>
          <a:p>
            <a:pPr lvl="1"/>
            <a:r>
              <a:rPr lang="en-US" altLang="zh-TW" sz="2400" dirty="0">
                <a:ea typeface="PMingLiU" pitchFamily="18" charset="-120"/>
              </a:rPr>
              <a:t>Integration of idiosyncratic (peculiar) </a:t>
            </a:r>
            <a:r>
              <a:rPr lang="en-US" altLang="zh-TW" sz="2400" dirty="0">
                <a:solidFill>
                  <a:srgbClr val="0000FF"/>
                </a:solidFill>
                <a:ea typeface="PMingLiU" pitchFamily="18" charset="-120"/>
              </a:rPr>
              <a:t>sensors</a:t>
            </a:r>
          </a:p>
          <a:p>
            <a:pPr lvl="2"/>
            <a:r>
              <a:rPr lang="en-US" altLang="zh-TW" sz="2000" dirty="0">
                <a:ea typeface="PMingLiU" pitchFamily="18" charset="-120"/>
              </a:rPr>
              <a:t>Specialized knowledge to correctly deploy sensors in the physical scenario of interest</a:t>
            </a:r>
          </a:p>
          <a:p>
            <a:pPr lvl="1"/>
            <a:r>
              <a:rPr lang="en-US" altLang="zh-TW" sz="2400" dirty="0">
                <a:solidFill>
                  <a:srgbClr val="0000FF"/>
                </a:solidFill>
                <a:ea typeface="PMingLiU" pitchFamily="18" charset="-120"/>
              </a:rPr>
              <a:t>Abstracting</a:t>
            </a:r>
            <a:r>
              <a:rPr lang="en-US" altLang="zh-TW" sz="2400" dirty="0">
                <a:ea typeface="PMingLiU" pitchFamily="18" charset="-120"/>
              </a:rPr>
              <a:t> from sensor data</a:t>
            </a:r>
          </a:p>
          <a:p>
            <a:pPr lvl="2"/>
            <a:r>
              <a:rPr lang="en-US" altLang="zh-TW" sz="2000" dirty="0">
                <a:ea typeface="PMingLiU" pitchFamily="18" charset="-120"/>
              </a:rPr>
              <a:t>Agreement on the meaning of contextual attributes, and software to infer those attributes from raw sensor values</a:t>
            </a:r>
          </a:p>
          <a:p>
            <a:pPr lvl="1"/>
            <a:r>
              <a:rPr lang="en-US" altLang="zh-TW" sz="2400" dirty="0">
                <a:ea typeface="PMingLiU" pitchFamily="18" charset="-120"/>
              </a:rPr>
              <a:t>Sensor </a:t>
            </a:r>
            <a:r>
              <a:rPr lang="en-US" altLang="zh-TW" sz="2400" dirty="0">
                <a:solidFill>
                  <a:srgbClr val="0000FF"/>
                </a:solidFill>
                <a:ea typeface="PMingLiU" pitchFamily="18" charset="-120"/>
              </a:rPr>
              <a:t>output</a:t>
            </a:r>
            <a:r>
              <a:rPr lang="en-US" altLang="zh-TW" sz="2400" dirty="0">
                <a:ea typeface="PMingLiU" pitchFamily="18" charset="-120"/>
              </a:rPr>
              <a:t> may need to be </a:t>
            </a:r>
            <a:r>
              <a:rPr lang="en-US" altLang="zh-TW" sz="2400" dirty="0">
                <a:solidFill>
                  <a:srgbClr val="0000FF"/>
                </a:solidFill>
                <a:ea typeface="PMingLiU" pitchFamily="18" charset="-120"/>
              </a:rPr>
              <a:t>combined</a:t>
            </a:r>
          </a:p>
          <a:p>
            <a:pPr lvl="2"/>
            <a:r>
              <a:rPr lang="en-US" altLang="zh-TW" sz="2000" dirty="0">
                <a:ea typeface="PMingLiU" pitchFamily="18" charset="-120"/>
              </a:rPr>
              <a:t>Require output from sensors of different types in order to gather several contextual attributes that it needs to operate</a:t>
            </a:r>
          </a:p>
          <a:p>
            <a:pPr lvl="1"/>
            <a:r>
              <a:rPr lang="en-US" altLang="zh-TW" sz="2400" dirty="0">
                <a:solidFill>
                  <a:srgbClr val="0000FF"/>
                </a:solidFill>
                <a:ea typeface="PMingLiU" pitchFamily="18" charset="-120"/>
              </a:rPr>
              <a:t>Context</a:t>
            </a:r>
            <a:r>
              <a:rPr lang="en-US" altLang="zh-TW" sz="2400" dirty="0">
                <a:ea typeface="PMingLiU" pitchFamily="18" charset="-120"/>
              </a:rPr>
              <a:t> is </a:t>
            </a:r>
            <a:r>
              <a:rPr lang="en-US" altLang="zh-TW" sz="2400" dirty="0">
                <a:solidFill>
                  <a:srgbClr val="0000FF"/>
                </a:solidFill>
                <a:ea typeface="PMingLiU" pitchFamily="18" charset="-120"/>
              </a:rPr>
              <a:t>dynamic</a:t>
            </a:r>
          </a:p>
          <a:p>
            <a:pPr lvl="2"/>
            <a:r>
              <a:rPr lang="en-US" altLang="zh-TW" sz="2000" dirty="0">
                <a:ea typeface="PMingLiU" pitchFamily="18" charset="-120"/>
              </a:rPr>
              <a:t>Response to changes in context, and not simply to read a snapshot</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1539">
                                            <p:txEl>
                                              <p:pRg st="0" end="0"/>
                                            </p:txEl>
                                          </p:spTgt>
                                        </p:tgtEl>
                                        <p:attrNameLst>
                                          <p:attrName>style.visibility</p:attrName>
                                        </p:attrNameLst>
                                      </p:cBhvr>
                                      <p:to>
                                        <p:strVal val="visible"/>
                                      </p:to>
                                    </p:set>
                                    <p:animEffect transition="in" filter="fade">
                                      <p:cBhvr>
                                        <p:cTn id="7" dur="500"/>
                                        <p:tgtEl>
                                          <p:spTgt spid="3215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1539">
                                            <p:txEl>
                                              <p:pRg st="2" end="2"/>
                                            </p:txEl>
                                          </p:spTgt>
                                        </p:tgtEl>
                                        <p:attrNameLst>
                                          <p:attrName>style.visibility</p:attrName>
                                        </p:attrNameLst>
                                      </p:cBhvr>
                                      <p:to>
                                        <p:strVal val="visible"/>
                                      </p:to>
                                    </p:set>
                                    <p:animEffect transition="in" filter="fade">
                                      <p:cBhvr>
                                        <p:cTn id="12" dur="500"/>
                                        <p:tgtEl>
                                          <p:spTgt spid="321539">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21539">
                                            <p:txEl>
                                              <p:pRg st="3" end="3"/>
                                            </p:txEl>
                                          </p:spTgt>
                                        </p:tgtEl>
                                        <p:attrNameLst>
                                          <p:attrName>style.visibility</p:attrName>
                                        </p:attrNameLst>
                                      </p:cBhvr>
                                      <p:to>
                                        <p:strVal val="visible"/>
                                      </p:to>
                                    </p:set>
                                    <p:animEffect transition="in" filter="fade">
                                      <p:cBhvr>
                                        <p:cTn id="15" dur="500"/>
                                        <p:tgtEl>
                                          <p:spTgt spid="321539">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21539">
                                            <p:txEl>
                                              <p:pRg st="4" end="4"/>
                                            </p:txEl>
                                          </p:spTgt>
                                        </p:tgtEl>
                                        <p:attrNameLst>
                                          <p:attrName>style.visibility</p:attrName>
                                        </p:attrNameLst>
                                      </p:cBhvr>
                                      <p:to>
                                        <p:strVal val="visible"/>
                                      </p:to>
                                    </p:set>
                                    <p:animEffect transition="in" filter="fade">
                                      <p:cBhvr>
                                        <p:cTn id="20" dur="500"/>
                                        <p:tgtEl>
                                          <p:spTgt spid="321539">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1539">
                                            <p:txEl>
                                              <p:pRg st="5" end="5"/>
                                            </p:txEl>
                                          </p:spTgt>
                                        </p:tgtEl>
                                        <p:attrNameLst>
                                          <p:attrName>style.visibility</p:attrName>
                                        </p:attrNameLst>
                                      </p:cBhvr>
                                      <p:to>
                                        <p:strVal val="visible"/>
                                      </p:to>
                                    </p:set>
                                    <p:animEffect transition="in" filter="fade">
                                      <p:cBhvr>
                                        <p:cTn id="23" dur="500"/>
                                        <p:tgtEl>
                                          <p:spTgt spid="321539">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21539">
                                            <p:txEl>
                                              <p:pRg st="6" end="6"/>
                                            </p:txEl>
                                          </p:spTgt>
                                        </p:tgtEl>
                                        <p:attrNameLst>
                                          <p:attrName>style.visibility</p:attrName>
                                        </p:attrNameLst>
                                      </p:cBhvr>
                                      <p:to>
                                        <p:strVal val="visible"/>
                                      </p:to>
                                    </p:set>
                                    <p:animEffect transition="in" filter="fade">
                                      <p:cBhvr>
                                        <p:cTn id="28" dur="500"/>
                                        <p:tgtEl>
                                          <p:spTgt spid="321539">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1539">
                                            <p:txEl>
                                              <p:pRg st="7" end="7"/>
                                            </p:txEl>
                                          </p:spTgt>
                                        </p:tgtEl>
                                        <p:attrNameLst>
                                          <p:attrName>style.visibility</p:attrName>
                                        </p:attrNameLst>
                                      </p:cBhvr>
                                      <p:to>
                                        <p:strVal val="visible"/>
                                      </p:to>
                                    </p:set>
                                    <p:animEffect transition="in" filter="fade">
                                      <p:cBhvr>
                                        <p:cTn id="31" dur="500"/>
                                        <p:tgtEl>
                                          <p:spTgt spid="321539">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21539">
                                            <p:txEl>
                                              <p:pRg st="8" end="8"/>
                                            </p:txEl>
                                          </p:spTgt>
                                        </p:tgtEl>
                                        <p:attrNameLst>
                                          <p:attrName>style.visibility</p:attrName>
                                        </p:attrNameLst>
                                      </p:cBhvr>
                                      <p:to>
                                        <p:strVal val="visible"/>
                                      </p:to>
                                    </p:set>
                                    <p:animEffect transition="in" filter="fade">
                                      <p:cBhvr>
                                        <p:cTn id="36" dur="500"/>
                                        <p:tgtEl>
                                          <p:spTgt spid="321539">
                                            <p:txEl>
                                              <p:pRg st="8" end="8"/>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1539">
                                            <p:txEl>
                                              <p:pRg st="9" end="9"/>
                                            </p:txEl>
                                          </p:spTgt>
                                        </p:tgtEl>
                                        <p:attrNameLst>
                                          <p:attrName>style.visibility</p:attrName>
                                        </p:attrNameLst>
                                      </p:cBhvr>
                                      <p:to>
                                        <p:strVal val="visible"/>
                                      </p:to>
                                    </p:set>
                                    <p:animEffect transition="in" filter="fade">
                                      <p:cBhvr>
                                        <p:cTn id="39" dur="500"/>
                                        <p:tgtEl>
                                          <p:spTgt spid="32153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9" grpId="0" build="p" bldLvl="2"/>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Title 1"/>
          <p:cNvSpPr>
            <a:spLocks noGrp="1"/>
          </p:cNvSpPr>
          <p:nvPr>
            <p:ph type="title"/>
          </p:nvPr>
        </p:nvSpPr>
        <p:spPr>
          <a:xfrm>
            <a:off x="304800" y="533400"/>
            <a:ext cx="9296400" cy="609600"/>
          </a:xfrm>
        </p:spPr>
        <p:txBody>
          <a:bodyPr/>
          <a:lstStyle/>
          <a:p>
            <a:r>
              <a:rPr lang="en-US" altLang="zh-TW" sz="3200">
                <a:ea typeface="PMingLiU" pitchFamily="18" charset="-120"/>
              </a:rPr>
              <a:t>4.2 A General Context-Aware Application: </a:t>
            </a:r>
            <a:br>
              <a:rPr lang="en-US" altLang="zh-TW" sz="3200">
                <a:ea typeface="PMingLiU" pitchFamily="18" charset="-120"/>
              </a:rPr>
            </a:br>
            <a:r>
              <a:rPr lang="en-US" altLang="zh-TW" sz="3200">
                <a:ea typeface="PMingLiU" pitchFamily="18" charset="-120"/>
              </a:rPr>
              <a:t>The Context Toolkit</a:t>
            </a:r>
            <a:endParaRPr lang="en-US" sz="3200"/>
          </a:p>
        </p:txBody>
      </p:sp>
      <p:sp>
        <p:nvSpPr>
          <p:cNvPr id="150530" name="Rectangle 3"/>
          <p:cNvSpPr txBox="1">
            <a:spLocks noChangeArrowheads="1"/>
          </p:cNvSpPr>
          <p:nvPr/>
        </p:nvSpPr>
        <p:spPr bwMode="auto">
          <a:xfrm>
            <a:off x="566738" y="1524000"/>
            <a:ext cx="8610600" cy="4800600"/>
          </a:xfrm>
          <a:prstGeom prst="rect">
            <a:avLst/>
          </a:prstGeom>
          <a:noFill/>
          <a:ln w="9525">
            <a:noFill/>
            <a:miter lim="800000"/>
            <a:headEnd/>
            <a:tailEnd/>
          </a:ln>
        </p:spPr>
        <p:txBody>
          <a:bodyPr/>
          <a:lstStyle/>
          <a:p>
            <a:pPr marL="330200" indent="-330200" defTabSz="879475" eaLnBrk="0" hangingPunct="0">
              <a:lnSpc>
                <a:spcPct val="80000"/>
              </a:lnSpc>
              <a:spcBef>
                <a:spcPct val="20000"/>
              </a:spcBef>
              <a:buClr>
                <a:schemeClr val="tx1"/>
              </a:buClr>
              <a:buFont typeface="Symbol" pitchFamily="18" charset="2"/>
              <a:buChar char="¨"/>
            </a:pPr>
            <a:r>
              <a:rPr lang="en-GB" sz="2700"/>
              <a:t>The </a:t>
            </a:r>
            <a:r>
              <a:rPr lang="en-GB" sz="2700" i="1"/>
              <a:t>IdentityPresence</a:t>
            </a:r>
            <a:r>
              <a:rPr lang="en-GB" sz="2700"/>
              <a:t> Widget Class</a:t>
            </a:r>
          </a:p>
        </p:txBody>
      </p:sp>
      <p:sp>
        <p:nvSpPr>
          <p:cNvPr id="150531" name="Rectangle 4"/>
          <p:cNvSpPr>
            <a:spLocks noChangeArrowheads="1"/>
          </p:cNvSpPr>
          <p:nvPr/>
        </p:nvSpPr>
        <p:spPr bwMode="auto">
          <a:xfrm>
            <a:off x="682625" y="2214563"/>
            <a:ext cx="4094163" cy="438150"/>
          </a:xfrm>
          <a:prstGeom prst="rect">
            <a:avLst/>
          </a:prstGeom>
          <a:solidFill>
            <a:srgbClr val="0070C0"/>
          </a:solidFill>
          <a:ln w="9525">
            <a:noFill/>
            <a:miter lim="800000"/>
            <a:headEnd/>
            <a:tailEnd/>
          </a:ln>
        </p:spPr>
        <p:txBody>
          <a:bodyPr/>
          <a:lstStyle/>
          <a:p>
            <a:pPr eaLnBrk="0" hangingPunct="0"/>
            <a:endParaRPr lang="en-US">
              <a:solidFill>
                <a:schemeClr val="bg1"/>
              </a:solidFill>
            </a:endParaRPr>
          </a:p>
        </p:txBody>
      </p:sp>
      <p:sp>
        <p:nvSpPr>
          <p:cNvPr id="150532" name="Rectangle 5"/>
          <p:cNvSpPr>
            <a:spLocks noChangeArrowheads="1"/>
          </p:cNvSpPr>
          <p:nvPr/>
        </p:nvSpPr>
        <p:spPr bwMode="auto">
          <a:xfrm>
            <a:off x="676275" y="2297113"/>
            <a:ext cx="4322763" cy="338137"/>
          </a:xfrm>
          <a:prstGeom prst="rect">
            <a:avLst/>
          </a:prstGeom>
          <a:noFill/>
          <a:ln w="9525">
            <a:noFill/>
            <a:miter lim="800000"/>
            <a:headEnd/>
            <a:tailEnd/>
          </a:ln>
        </p:spPr>
        <p:txBody>
          <a:bodyPr lIns="0" tIns="0" rIns="0" bIns="0">
            <a:spAutoFit/>
          </a:bodyPr>
          <a:lstStyle/>
          <a:p>
            <a:pPr eaLnBrk="0" hangingPunct="0"/>
            <a:r>
              <a:rPr lang="en-US" altLang="zh-TW" sz="2200" b="1">
                <a:solidFill>
                  <a:schemeClr val="bg1"/>
                </a:solidFill>
                <a:latin typeface="Times" pitchFamily="18" charset="0"/>
                <a:ea typeface="MS PGothic" pitchFamily="34" charset="-128"/>
              </a:rPr>
              <a:t>Attributes (accessible by polling)</a:t>
            </a:r>
            <a:endParaRPr lang="en-US" altLang="zh-TW" sz="2200" b="1">
              <a:solidFill>
                <a:schemeClr val="bg1"/>
              </a:solidFill>
              <a:ea typeface="MS PGothic" pitchFamily="34" charset="-128"/>
            </a:endParaRPr>
          </a:p>
        </p:txBody>
      </p:sp>
      <p:sp>
        <p:nvSpPr>
          <p:cNvPr id="150533" name="Rectangle 6"/>
          <p:cNvSpPr>
            <a:spLocks noChangeArrowheads="1"/>
          </p:cNvSpPr>
          <p:nvPr/>
        </p:nvSpPr>
        <p:spPr bwMode="auto">
          <a:xfrm>
            <a:off x="4776788" y="2214563"/>
            <a:ext cx="4367212" cy="438150"/>
          </a:xfrm>
          <a:prstGeom prst="rect">
            <a:avLst/>
          </a:prstGeom>
          <a:solidFill>
            <a:srgbClr val="0070C0"/>
          </a:solidFill>
          <a:ln w="9525">
            <a:noFill/>
            <a:miter lim="800000"/>
            <a:headEnd/>
            <a:tailEnd/>
          </a:ln>
        </p:spPr>
        <p:txBody>
          <a:bodyPr/>
          <a:lstStyle/>
          <a:p>
            <a:pPr eaLnBrk="0" hangingPunct="0"/>
            <a:endParaRPr lang="en-US">
              <a:solidFill>
                <a:schemeClr val="bg1"/>
              </a:solidFill>
            </a:endParaRPr>
          </a:p>
        </p:txBody>
      </p:sp>
      <p:sp>
        <p:nvSpPr>
          <p:cNvPr id="150534" name="Rectangle 7"/>
          <p:cNvSpPr>
            <a:spLocks noChangeArrowheads="1"/>
          </p:cNvSpPr>
          <p:nvPr/>
        </p:nvSpPr>
        <p:spPr bwMode="auto">
          <a:xfrm>
            <a:off x="6313488" y="2297113"/>
            <a:ext cx="1474787" cy="338137"/>
          </a:xfrm>
          <a:prstGeom prst="rect">
            <a:avLst/>
          </a:prstGeom>
          <a:noFill/>
          <a:ln w="9525">
            <a:noFill/>
            <a:miter lim="800000"/>
            <a:headEnd/>
            <a:tailEnd/>
          </a:ln>
        </p:spPr>
        <p:txBody>
          <a:bodyPr wrap="none" lIns="0" tIns="0" rIns="0" bIns="0">
            <a:spAutoFit/>
          </a:bodyPr>
          <a:lstStyle/>
          <a:p>
            <a:pPr eaLnBrk="0" hangingPunct="0"/>
            <a:r>
              <a:rPr lang="en-US" altLang="zh-TW" sz="2200" b="1">
                <a:solidFill>
                  <a:schemeClr val="bg1"/>
                </a:solidFill>
                <a:latin typeface="Times" pitchFamily="18" charset="0"/>
                <a:ea typeface="MS PGothic" pitchFamily="34" charset="-128"/>
              </a:rPr>
              <a:t>Explanation</a:t>
            </a:r>
            <a:endParaRPr lang="en-US" altLang="zh-TW" sz="2200" b="1">
              <a:solidFill>
                <a:schemeClr val="bg1"/>
              </a:solidFill>
              <a:ea typeface="MS PGothic" pitchFamily="34" charset="-128"/>
            </a:endParaRPr>
          </a:p>
        </p:txBody>
      </p:sp>
      <p:sp>
        <p:nvSpPr>
          <p:cNvPr id="150535" name="Rectangle 8"/>
          <p:cNvSpPr>
            <a:spLocks noChangeArrowheads="1"/>
          </p:cNvSpPr>
          <p:nvPr/>
        </p:nvSpPr>
        <p:spPr bwMode="auto">
          <a:xfrm>
            <a:off x="682625" y="2652713"/>
            <a:ext cx="4094163" cy="385762"/>
          </a:xfrm>
          <a:prstGeom prst="rect">
            <a:avLst/>
          </a:prstGeom>
          <a:solidFill>
            <a:srgbClr val="FFFFFF"/>
          </a:solidFill>
          <a:ln w="9525">
            <a:noFill/>
            <a:miter lim="800000"/>
            <a:headEnd/>
            <a:tailEnd/>
          </a:ln>
        </p:spPr>
        <p:txBody>
          <a:bodyPr/>
          <a:lstStyle/>
          <a:p>
            <a:pPr eaLnBrk="0" hangingPunct="0"/>
            <a:endParaRPr lang="en-US"/>
          </a:p>
        </p:txBody>
      </p:sp>
      <p:sp>
        <p:nvSpPr>
          <p:cNvPr id="150536" name="Rectangle 9"/>
          <p:cNvSpPr>
            <a:spLocks noChangeArrowheads="1"/>
          </p:cNvSpPr>
          <p:nvPr/>
        </p:nvSpPr>
        <p:spPr bwMode="auto">
          <a:xfrm>
            <a:off x="752475" y="2706688"/>
            <a:ext cx="903288" cy="304800"/>
          </a:xfrm>
          <a:prstGeom prst="rect">
            <a:avLst/>
          </a:prstGeom>
          <a:noFill/>
          <a:ln w="9525">
            <a:noFill/>
            <a:miter lim="800000"/>
            <a:headEnd/>
            <a:tailEnd/>
          </a:ln>
        </p:spPr>
        <p:txBody>
          <a:bodyPr wrap="none" lIns="0" tIns="0" rIns="0" bIns="0">
            <a:spAutoFit/>
          </a:bodyPr>
          <a:lstStyle/>
          <a:p>
            <a:pPr eaLnBrk="0" hangingPunct="0"/>
            <a:r>
              <a:rPr lang="en-US" altLang="zh-TW" sz="2000" i="1">
                <a:solidFill>
                  <a:srgbClr val="000000"/>
                </a:solidFill>
                <a:latin typeface="Times" pitchFamily="18" charset="0"/>
                <a:ea typeface="MS PGothic" pitchFamily="34" charset="-128"/>
              </a:rPr>
              <a:t>Location</a:t>
            </a:r>
            <a:endParaRPr lang="en-US" altLang="zh-TW" sz="2400">
              <a:ea typeface="MS PGothic" pitchFamily="34" charset="-128"/>
            </a:endParaRPr>
          </a:p>
        </p:txBody>
      </p:sp>
      <p:sp>
        <p:nvSpPr>
          <p:cNvPr id="150537" name="Rectangle 10"/>
          <p:cNvSpPr>
            <a:spLocks noChangeArrowheads="1"/>
          </p:cNvSpPr>
          <p:nvPr/>
        </p:nvSpPr>
        <p:spPr bwMode="auto">
          <a:xfrm>
            <a:off x="4776788" y="2652713"/>
            <a:ext cx="4367212" cy="385762"/>
          </a:xfrm>
          <a:prstGeom prst="rect">
            <a:avLst/>
          </a:prstGeom>
          <a:solidFill>
            <a:srgbClr val="FFFFFF"/>
          </a:solidFill>
          <a:ln w="9525">
            <a:noFill/>
            <a:miter lim="800000"/>
            <a:headEnd/>
            <a:tailEnd/>
          </a:ln>
        </p:spPr>
        <p:txBody>
          <a:bodyPr/>
          <a:lstStyle/>
          <a:p>
            <a:pPr eaLnBrk="0" hangingPunct="0"/>
            <a:endParaRPr lang="en-US"/>
          </a:p>
        </p:txBody>
      </p:sp>
      <p:sp>
        <p:nvSpPr>
          <p:cNvPr id="150538" name="Rectangle 11"/>
          <p:cNvSpPr>
            <a:spLocks noChangeArrowheads="1"/>
          </p:cNvSpPr>
          <p:nvPr/>
        </p:nvSpPr>
        <p:spPr bwMode="auto">
          <a:xfrm>
            <a:off x="5618163" y="2706688"/>
            <a:ext cx="3449637" cy="304800"/>
          </a:xfrm>
          <a:prstGeom prst="rect">
            <a:avLst/>
          </a:prstGeom>
          <a:noFill/>
          <a:ln w="9525">
            <a:noFill/>
            <a:miter lim="800000"/>
            <a:headEnd/>
            <a:tailEnd/>
          </a:ln>
        </p:spPr>
        <p:txBody>
          <a:bodyPr wrap="none" lIns="0" tIns="0" rIns="0" bIns="0">
            <a:spAutoFit/>
          </a:bodyPr>
          <a:lstStyle/>
          <a:p>
            <a:pPr eaLnBrk="0" hangingPunct="0"/>
            <a:r>
              <a:rPr lang="en-US" altLang="zh-TW" sz="2000">
                <a:solidFill>
                  <a:srgbClr val="000000"/>
                </a:solidFill>
                <a:latin typeface="Times" pitchFamily="18" charset="0"/>
                <a:ea typeface="MS PGothic" pitchFamily="34" charset="-128"/>
              </a:rPr>
              <a:t>Location the widget is monitoring</a:t>
            </a:r>
            <a:endParaRPr lang="en-US" altLang="zh-TW" sz="2400">
              <a:ea typeface="MS PGothic" pitchFamily="34" charset="-128"/>
            </a:endParaRPr>
          </a:p>
        </p:txBody>
      </p:sp>
      <p:sp>
        <p:nvSpPr>
          <p:cNvPr id="150539" name="Rectangle 12"/>
          <p:cNvSpPr>
            <a:spLocks noChangeArrowheads="1"/>
          </p:cNvSpPr>
          <p:nvPr/>
        </p:nvSpPr>
        <p:spPr bwMode="auto">
          <a:xfrm>
            <a:off x="682625" y="3038475"/>
            <a:ext cx="4094163" cy="385763"/>
          </a:xfrm>
          <a:prstGeom prst="rect">
            <a:avLst/>
          </a:prstGeom>
          <a:solidFill>
            <a:srgbClr val="FFFFFF"/>
          </a:solidFill>
          <a:ln w="9525">
            <a:noFill/>
            <a:miter lim="800000"/>
            <a:headEnd/>
            <a:tailEnd/>
          </a:ln>
        </p:spPr>
        <p:txBody>
          <a:bodyPr/>
          <a:lstStyle/>
          <a:p>
            <a:pPr eaLnBrk="0" hangingPunct="0"/>
            <a:endParaRPr lang="en-US"/>
          </a:p>
        </p:txBody>
      </p:sp>
      <p:sp>
        <p:nvSpPr>
          <p:cNvPr id="150540" name="Rectangle 13"/>
          <p:cNvSpPr>
            <a:spLocks noChangeArrowheads="1"/>
          </p:cNvSpPr>
          <p:nvPr/>
        </p:nvSpPr>
        <p:spPr bwMode="auto">
          <a:xfrm>
            <a:off x="752475" y="3090863"/>
            <a:ext cx="773113" cy="304800"/>
          </a:xfrm>
          <a:prstGeom prst="rect">
            <a:avLst/>
          </a:prstGeom>
          <a:noFill/>
          <a:ln w="9525">
            <a:noFill/>
            <a:miter lim="800000"/>
            <a:headEnd/>
            <a:tailEnd/>
          </a:ln>
        </p:spPr>
        <p:txBody>
          <a:bodyPr wrap="none" lIns="0" tIns="0" rIns="0" bIns="0">
            <a:spAutoFit/>
          </a:bodyPr>
          <a:lstStyle/>
          <a:p>
            <a:pPr eaLnBrk="0" hangingPunct="0"/>
            <a:r>
              <a:rPr lang="en-US" altLang="zh-TW" sz="2000" i="1">
                <a:solidFill>
                  <a:srgbClr val="000000"/>
                </a:solidFill>
                <a:latin typeface="Times" pitchFamily="18" charset="0"/>
                <a:ea typeface="MS PGothic" pitchFamily="34" charset="-128"/>
              </a:rPr>
              <a:t>Identity</a:t>
            </a:r>
            <a:endParaRPr lang="en-US" altLang="zh-TW" sz="2400">
              <a:ea typeface="MS PGothic" pitchFamily="34" charset="-128"/>
            </a:endParaRPr>
          </a:p>
        </p:txBody>
      </p:sp>
      <p:sp>
        <p:nvSpPr>
          <p:cNvPr id="150541" name="Rectangle 14"/>
          <p:cNvSpPr>
            <a:spLocks noChangeArrowheads="1"/>
          </p:cNvSpPr>
          <p:nvPr/>
        </p:nvSpPr>
        <p:spPr bwMode="auto">
          <a:xfrm>
            <a:off x="4776788" y="3038475"/>
            <a:ext cx="4367212" cy="385763"/>
          </a:xfrm>
          <a:prstGeom prst="rect">
            <a:avLst/>
          </a:prstGeom>
          <a:solidFill>
            <a:srgbClr val="FFFFFF"/>
          </a:solidFill>
          <a:ln w="9525">
            <a:noFill/>
            <a:miter lim="800000"/>
            <a:headEnd/>
            <a:tailEnd/>
          </a:ln>
        </p:spPr>
        <p:txBody>
          <a:bodyPr/>
          <a:lstStyle/>
          <a:p>
            <a:pPr eaLnBrk="0" hangingPunct="0"/>
            <a:endParaRPr lang="en-US"/>
          </a:p>
        </p:txBody>
      </p:sp>
      <p:sp>
        <p:nvSpPr>
          <p:cNvPr id="150542" name="Rectangle 15"/>
          <p:cNvSpPr>
            <a:spLocks noChangeArrowheads="1"/>
          </p:cNvSpPr>
          <p:nvPr/>
        </p:nvSpPr>
        <p:spPr bwMode="auto">
          <a:xfrm>
            <a:off x="5618163" y="3090863"/>
            <a:ext cx="2555875" cy="304800"/>
          </a:xfrm>
          <a:prstGeom prst="rect">
            <a:avLst/>
          </a:prstGeom>
          <a:noFill/>
          <a:ln w="9525">
            <a:noFill/>
            <a:miter lim="800000"/>
            <a:headEnd/>
            <a:tailEnd/>
          </a:ln>
        </p:spPr>
        <p:txBody>
          <a:bodyPr wrap="none" lIns="0" tIns="0" rIns="0" bIns="0">
            <a:spAutoFit/>
          </a:bodyPr>
          <a:lstStyle/>
          <a:p>
            <a:pPr eaLnBrk="0" hangingPunct="0"/>
            <a:r>
              <a:rPr lang="en-US" altLang="zh-TW" sz="2000">
                <a:solidFill>
                  <a:srgbClr val="000000"/>
                </a:solidFill>
                <a:latin typeface="Times" pitchFamily="18" charset="0"/>
                <a:ea typeface="MS PGothic" pitchFamily="34" charset="-128"/>
              </a:rPr>
              <a:t>ID of the last user sensed</a:t>
            </a:r>
            <a:endParaRPr lang="en-US" altLang="zh-TW" sz="2400">
              <a:ea typeface="MS PGothic" pitchFamily="34" charset="-128"/>
            </a:endParaRPr>
          </a:p>
        </p:txBody>
      </p:sp>
      <p:sp>
        <p:nvSpPr>
          <p:cNvPr id="150543" name="Rectangle 16"/>
          <p:cNvSpPr>
            <a:spLocks noChangeArrowheads="1"/>
          </p:cNvSpPr>
          <p:nvPr/>
        </p:nvSpPr>
        <p:spPr bwMode="auto">
          <a:xfrm>
            <a:off x="682625" y="3424238"/>
            <a:ext cx="4094163" cy="390525"/>
          </a:xfrm>
          <a:prstGeom prst="rect">
            <a:avLst/>
          </a:prstGeom>
          <a:solidFill>
            <a:srgbClr val="FFFFFF"/>
          </a:solidFill>
          <a:ln w="9525">
            <a:noFill/>
            <a:miter lim="800000"/>
            <a:headEnd/>
            <a:tailEnd/>
          </a:ln>
        </p:spPr>
        <p:txBody>
          <a:bodyPr/>
          <a:lstStyle/>
          <a:p>
            <a:pPr eaLnBrk="0" hangingPunct="0"/>
            <a:endParaRPr lang="en-US"/>
          </a:p>
        </p:txBody>
      </p:sp>
      <p:sp>
        <p:nvSpPr>
          <p:cNvPr id="150544" name="Rectangle 17"/>
          <p:cNvSpPr>
            <a:spLocks noChangeArrowheads="1"/>
          </p:cNvSpPr>
          <p:nvPr/>
        </p:nvSpPr>
        <p:spPr bwMode="auto">
          <a:xfrm>
            <a:off x="752475" y="3482975"/>
            <a:ext cx="1114425" cy="304800"/>
          </a:xfrm>
          <a:prstGeom prst="rect">
            <a:avLst/>
          </a:prstGeom>
          <a:noFill/>
          <a:ln w="9525">
            <a:noFill/>
            <a:miter lim="800000"/>
            <a:headEnd/>
            <a:tailEnd/>
          </a:ln>
        </p:spPr>
        <p:txBody>
          <a:bodyPr wrap="none" lIns="0" tIns="0" rIns="0" bIns="0">
            <a:spAutoFit/>
          </a:bodyPr>
          <a:lstStyle/>
          <a:p>
            <a:pPr eaLnBrk="0" hangingPunct="0"/>
            <a:r>
              <a:rPr lang="en-US" altLang="zh-TW" sz="2000" i="1">
                <a:solidFill>
                  <a:srgbClr val="000000"/>
                </a:solidFill>
                <a:latin typeface="Times" pitchFamily="18" charset="0"/>
                <a:ea typeface="MS PGothic" pitchFamily="34" charset="-128"/>
              </a:rPr>
              <a:t>Timestamp</a:t>
            </a:r>
            <a:endParaRPr lang="en-US" altLang="zh-TW" sz="2400">
              <a:ea typeface="MS PGothic" pitchFamily="34" charset="-128"/>
            </a:endParaRPr>
          </a:p>
        </p:txBody>
      </p:sp>
      <p:sp>
        <p:nvSpPr>
          <p:cNvPr id="150545" name="Rectangle 18"/>
          <p:cNvSpPr>
            <a:spLocks noChangeArrowheads="1"/>
          </p:cNvSpPr>
          <p:nvPr/>
        </p:nvSpPr>
        <p:spPr bwMode="auto">
          <a:xfrm>
            <a:off x="4776788" y="3424238"/>
            <a:ext cx="4367212" cy="390525"/>
          </a:xfrm>
          <a:prstGeom prst="rect">
            <a:avLst/>
          </a:prstGeom>
          <a:solidFill>
            <a:srgbClr val="FFFFFF"/>
          </a:solidFill>
          <a:ln w="9525">
            <a:noFill/>
            <a:miter lim="800000"/>
            <a:headEnd/>
            <a:tailEnd/>
          </a:ln>
        </p:spPr>
        <p:txBody>
          <a:bodyPr/>
          <a:lstStyle/>
          <a:p>
            <a:pPr eaLnBrk="0" hangingPunct="0"/>
            <a:endParaRPr lang="en-US"/>
          </a:p>
        </p:txBody>
      </p:sp>
      <p:sp>
        <p:nvSpPr>
          <p:cNvPr id="150546" name="Rectangle 19"/>
          <p:cNvSpPr>
            <a:spLocks noChangeArrowheads="1"/>
          </p:cNvSpPr>
          <p:nvPr/>
        </p:nvSpPr>
        <p:spPr bwMode="auto">
          <a:xfrm>
            <a:off x="5618163" y="3482975"/>
            <a:ext cx="2320925" cy="304800"/>
          </a:xfrm>
          <a:prstGeom prst="rect">
            <a:avLst/>
          </a:prstGeom>
          <a:noFill/>
          <a:ln w="9525">
            <a:noFill/>
            <a:miter lim="800000"/>
            <a:headEnd/>
            <a:tailEnd/>
          </a:ln>
        </p:spPr>
        <p:txBody>
          <a:bodyPr wrap="none" lIns="0" tIns="0" rIns="0" bIns="0">
            <a:spAutoFit/>
          </a:bodyPr>
          <a:lstStyle/>
          <a:p>
            <a:pPr eaLnBrk="0" hangingPunct="0"/>
            <a:r>
              <a:rPr lang="en-US" altLang="zh-TW" sz="2000">
                <a:solidFill>
                  <a:srgbClr val="000000"/>
                </a:solidFill>
                <a:latin typeface="Times" pitchFamily="18" charset="0"/>
                <a:ea typeface="MS PGothic" pitchFamily="34" charset="-128"/>
              </a:rPr>
              <a:t>Time of the last arrival</a:t>
            </a:r>
            <a:endParaRPr lang="en-US" altLang="zh-TW" sz="2400">
              <a:ea typeface="MS PGothic" pitchFamily="34" charset="-128"/>
            </a:endParaRPr>
          </a:p>
        </p:txBody>
      </p:sp>
      <p:sp>
        <p:nvSpPr>
          <p:cNvPr id="150547" name="Rectangle 20"/>
          <p:cNvSpPr>
            <a:spLocks noChangeArrowheads="1"/>
          </p:cNvSpPr>
          <p:nvPr/>
        </p:nvSpPr>
        <p:spPr bwMode="auto">
          <a:xfrm>
            <a:off x="682625" y="3814763"/>
            <a:ext cx="4094163" cy="431800"/>
          </a:xfrm>
          <a:prstGeom prst="rect">
            <a:avLst/>
          </a:prstGeom>
          <a:solidFill>
            <a:srgbClr val="0070C0"/>
          </a:solidFill>
          <a:ln w="9525">
            <a:noFill/>
            <a:miter lim="800000"/>
            <a:headEnd/>
            <a:tailEnd/>
          </a:ln>
        </p:spPr>
        <p:txBody>
          <a:bodyPr/>
          <a:lstStyle/>
          <a:p>
            <a:pPr eaLnBrk="0" hangingPunct="0"/>
            <a:endParaRPr lang="en-US"/>
          </a:p>
        </p:txBody>
      </p:sp>
      <p:sp>
        <p:nvSpPr>
          <p:cNvPr id="150548" name="Rectangle 21"/>
          <p:cNvSpPr>
            <a:spLocks noChangeArrowheads="1"/>
          </p:cNvSpPr>
          <p:nvPr/>
        </p:nvSpPr>
        <p:spPr bwMode="auto">
          <a:xfrm>
            <a:off x="2189163" y="3890963"/>
            <a:ext cx="1190625" cy="338137"/>
          </a:xfrm>
          <a:prstGeom prst="rect">
            <a:avLst/>
          </a:prstGeom>
          <a:noFill/>
          <a:ln w="9525">
            <a:noFill/>
            <a:miter lim="800000"/>
            <a:headEnd/>
            <a:tailEnd/>
          </a:ln>
        </p:spPr>
        <p:txBody>
          <a:bodyPr wrap="none" lIns="0" tIns="0" rIns="0" bIns="0">
            <a:spAutoFit/>
          </a:bodyPr>
          <a:lstStyle/>
          <a:p>
            <a:pPr eaLnBrk="0" hangingPunct="0"/>
            <a:r>
              <a:rPr lang="en-US" altLang="zh-TW" sz="2200" b="1">
                <a:solidFill>
                  <a:schemeClr val="bg1"/>
                </a:solidFill>
                <a:latin typeface="Times" pitchFamily="18" charset="0"/>
                <a:ea typeface="MS PGothic" pitchFamily="34" charset="-128"/>
              </a:rPr>
              <a:t>Callbacks</a:t>
            </a:r>
            <a:endParaRPr lang="en-US" altLang="zh-TW" sz="2200" b="1">
              <a:solidFill>
                <a:schemeClr val="bg1"/>
              </a:solidFill>
              <a:ea typeface="MS PGothic" pitchFamily="34" charset="-128"/>
            </a:endParaRPr>
          </a:p>
        </p:txBody>
      </p:sp>
      <p:sp>
        <p:nvSpPr>
          <p:cNvPr id="150549" name="Rectangle 22"/>
          <p:cNvSpPr>
            <a:spLocks noChangeArrowheads="1"/>
          </p:cNvSpPr>
          <p:nvPr/>
        </p:nvSpPr>
        <p:spPr bwMode="auto">
          <a:xfrm>
            <a:off x="4776788" y="3814763"/>
            <a:ext cx="4367212" cy="431800"/>
          </a:xfrm>
          <a:prstGeom prst="rect">
            <a:avLst/>
          </a:prstGeom>
          <a:solidFill>
            <a:srgbClr val="0070C0"/>
          </a:solidFill>
          <a:ln w="9525">
            <a:noFill/>
            <a:miter lim="800000"/>
            <a:headEnd/>
            <a:tailEnd/>
          </a:ln>
        </p:spPr>
        <p:txBody>
          <a:bodyPr/>
          <a:lstStyle/>
          <a:p>
            <a:pPr eaLnBrk="0" hangingPunct="0"/>
            <a:endParaRPr lang="en-US"/>
          </a:p>
        </p:txBody>
      </p:sp>
      <p:sp>
        <p:nvSpPr>
          <p:cNvPr id="150550" name="Rectangle 23"/>
          <p:cNvSpPr>
            <a:spLocks noChangeArrowheads="1"/>
          </p:cNvSpPr>
          <p:nvPr/>
        </p:nvSpPr>
        <p:spPr bwMode="auto">
          <a:xfrm>
            <a:off x="682625" y="4246563"/>
            <a:ext cx="4094163" cy="684212"/>
          </a:xfrm>
          <a:prstGeom prst="rect">
            <a:avLst/>
          </a:prstGeom>
          <a:solidFill>
            <a:srgbClr val="FFFFFF"/>
          </a:solidFill>
          <a:ln w="9525">
            <a:noFill/>
            <a:miter lim="800000"/>
            <a:headEnd/>
            <a:tailEnd/>
          </a:ln>
        </p:spPr>
        <p:txBody>
          <a:bodyPr/>
          <a:lstStyle/>
          <a:p>
            <a:pPr eaLnBrk="0" hangingPunct="0"/>
            <a:endParaRPr lang="en-US"/>
          </a:p>
        </p:txBody>
      </p:sp>
      <p:sp>
        <p:nvSpPr>
          <p:cNvPr id="150551" name="Rectangle 24"/>
          <p:cNvSpPr>
            <a:spLocks noChangeArrowheads="1"/>
          </p:cNvSpPr>
          <p:nvPr/>
        </p:nvSpPr>
        <p:spPr bwMode="auto">
          <a:xfrm>
            <a:off x="752475" y="4306888"/>
            <a:ext cx="4581525" cy="304800"/>
          </a:xfrm>
          <a:prstGeom prst="rect">
            <a:avLst/>
          </a:prstGeom>
          <a:noFill/>
          <a:ln w="9525">
            <a:noFill/>
            <a:miter lim="800000"/>
            <a:headEnd/>
            <a:tailEnd/>
          </a:ln>
        </p:spPr>
        <p:txBody>
          <a:bodyPr lIns="0" tIns="0" rIns="0" bIns="0">
            <a:spAutoFit/>
          </a:bodyPr>
          <a:lstStyle/>
          <a:p>
            <a:pPr eaLnBrk="0" hangingPunct="0"/>
            <a:r>
              <a:rPr lang="en-US" altLang="zh-TW" sz="2000" i="1">
                <a:solidFill>
                  <a:srgbClr val="000000"/>
                </a:solidFill>
                <a:latin typeface="Times" pitchFamily="18" charset="0"/>
                <a:ea typeface="MS PGothic" pitchFamily="34" charset="-128"/>
              </a:rPr>
              <a:t>PersonArrives(location, identity, timestamp)</a:t>
            </a:r>
            <a:endParaRPr lang="en-US" altLang="zh-TW" sz="2400">
              <a:ea typeface="MS PGothic" pitchFamily="34" charset="-128"/>
            </a:endParaRPr>
          </a:p>
        </p:txBody>
      </p:sp>
      <p:sp>
        <p:nvSpPr>
          <p:cNvPr id="150552" name="Rectangle 27"/>
          <p:cNvSpPr>
            <a:spLocks noChangeArrowheads="1"/>
          </p:cNvSpPr>
          <p:nvPr/>
        </p:nvSpPr>
        <p:spPr bwMode="auto">
          <a:xfrm>
            <a:off x="5618163" y="4343400"/>
            <a:ext cx="3028950" cy="304800"/>
          </a:xfrm>
          <a:prstGeom prst="rect">
            <a:avLst/>
          </a:prstGeom>
          <a:noFill/>
          <a:ln w="9525">
            <a:noFill/>
            <a:miter lim="800000"/>
            <a:headEnd/>
            <a:tailEnd/>
          </a:ln>
        </p:spPr>
        <p:txBody>
          <a:bodyPr wrap="none" lIns="0" tIns="0" rIns="0" bIns="0">
            <a:spAutoFit/>
          </a:bodyPr>
          <a:lstStyle/>
          <a:p>
            <a:pPr eaLnBrk="0" hangingPunct="0"/>
            <a:r>
              <a:rPr lang="en-US" altLang="zh-TW" sz="2000">
                <a:solidFill>
                  <a:srgbClr val="000000"/>
                </a:solidFill>
                <a:latin typeface="Times" pitchFamily="18" charset="0"/>
                <a:ea typeface="MS PGothic" pitchFamily="34" charset="-128"/>
              </a:rPr>
              <a:t>Triggered when a user arrives</a:t>
            </a:r>
            <a:endParaRPr lang="en-US" altLang="zh-TW" sz="2400">
              <a:ea typeface="MS PGothic" pitchFamily="34" charset="-128"/>
            </a:endParaRPr>
          </a:p>
        </p:txBody>
      </p:sp>
      <p:sp>
        <p:nvSpPr>
          <p:cNvPr id="150553" name="Rectangle 29"/>
          <p:cNvSpPr>
            <a:spLocks noChangeArrowheads="1"/>
          </p:cNvSpPr>
          <p:nvPr/>
        </p:nvSpPr>
        <p:spPr bwMode="auto">
          <a:xfrm>
            <a:off x="752475" y="4724400"/>
            <a:ext cx="4524375" cy="304800"/>
          </a:xfrm>
          <a:prstGeom prst="rect">
            <a:avLst/>
          </a:prstGeom>
          <a:noFill/>
          <a:ln w="9525">
            <a:noFill/>
            <a:miter lim="800000"/>
            <a:headEnd/>
            <a:tailEnd/>
          </a:ln>
        </p:spPr>
        <p:txBody>
          <a:bodyPr lIns="0" tIns="0" rIns="0" bIns="0">
            <a:spAutoFit/>
          </a:bodyPr>
          <a:lstStyle/>
          <a:p>
            <a:pPr eaLnBrk="0" hangingPunct="0"/>
            <a:r>
              <a:rPr lang="en-US" altLang="zh-TW" sz="2000" i="1">
                <a:solidFill>
                  <a:srgbClr val="000000"/>
                </a:solidFill>
                <a:latin typeface="Times" pitchFamily="18" charset="0"/>
                <a:ea typeface="MS PGothic" pitchFamily="34" charset="-128"/>
              </a:rPr>
              <a:t>PersonLeaves(location, identity, timestamp)</a:t>
            </a:r>
            <a:endParaRPr lang="en-US" altLang="zh-TW" sz="2400">
              <a:ea typeface="MS PGothic" pitchFamily="34" charset="-128"/>
            </a:endParaRPr>
          </a:p>
        </p:txBody>
      </p:sp>
      <p:sp>
        <p:nvSpPr>
          <p:cNvPr id="150554" name="Rectangle 32"/>
          <p:cNvSpPr>
            <a:spLocks noChangeArrowheads="1"/>
          </p:cNvSpPr>
          <p:nvPr/>
        </p:nvSpPr>
        <p:spPr bwMode="auto">
          <a:xfrm>
            <a:off x="5618163" y="4724400"/>
            <a:ext cx="2973387" cy="404813"/>
          </a:xfrm>
          <a:prstGeom prst="rect">
            <a:avLst/>
          </a:prstGeom>
          <a:noFill/>
          <a:ln w="9525">
            <a:noFill/>
            <a:miter lim="800000"/>
            <a:headEnd/>
            <a:tailEnd/>
          </a:ln>
        </p:spPr>
        <p:txBody>
          <a:bodyPr wrap="none" lIns="0" tIns="0" rIns="0" bIns="0">
            <a:spAutoFit/>
          </a:bodyPr>
          <a:lstStyle/>
          <a:p>
            <a:pPr eaLnBrk="0" hangingPunct="0"/>
            <a:r>
              <a:rPr lang="en-US" altLang="zh-TW" sz="2000">
                <a:solidFill>
                  <a:srgbClr val="000000"/>
                </a:solidFill>
                <a:latin typeface="Times" pitchFamily="18" charset="0"/>
                <a:ea typeface="MS PGothic" pitchFamily="34" charset="-128"/>
              </a:rPr>
              <a:t>Triggered when a user leaves</a:t>
            </a:r>
            <a:endParaRPr lang="en-US" altLang="zh-TW" sz="2400">
              <a:ea typeface="MS PGothic" pitchFamily="34" charset="-128"/>
            </a:endParaRPr>
          </a:p>
        </p:txBody>
      </p:sp>
      <p:sp>
        <p:nvSpPr>
          <p:cNvPr id="150555" name="Freeform 33"/>
          <p:cNvSpPr>
            <a:spLocks/>
          </p:cNvSpPr>
          <p:nvPr/>
        </p:nvSpPr>
        <p:spPr bwMode="auto">
          <a:xfrm>
            <a:off x="682625" y="2214563"/>
            <a:ext cx="8461375" cy="1587"/>
          </a:xfrm>
          <a:custGeom>
            <a:avLst/>
            <a:gdLst>
              <a:gd name="T0" fmla="*/ 0 w 5330"/>
              <a:gd name="T1" fmla="*/ 0 h 1587"/>
              <a:gd name="T2" fmla="*/ 2147483647 w 5330"/>
              <a:gd name="T3" fmla="*/ 0 h 1587"/>
              <a:gd name="T4" fmla="*/ 0 w 5330"/>
              <a:gd name="T5" fmla="*/ 0 h 1587"/>
              <a:gd name="T6" fmla="*/ 0 60000 65536"/>
              <a:gd name="T7" fmla="*/ 0 60000 65536"/>
              <a:gd name="T8" fmla="*/ 0 60000 65536"/>
              <a:gd name="T9" fmla="*/ 0 w 5330"/>
              <a:gd name="T10" fmla="*/ 0 h 1587"/>
              <a:gd name="T11" fmla="*/ 5330 w 5330"/>
              <a:gd name="T12" fmla="*/ 1587 h 1587"/>
            </a:gdLst>
            <a:ahLst/>
            <a:cxnLst>
              <a:cxn ang="T6">
                <a:pos x="T0" y="T1"/>
              </a:cxn>
              <a:cxn ang="T7">
                <a:pos x="T2" y="T3"/>
              </a:cxn>
              <a:cxn ang="T8">
                <a:pos x="T4" y="T5"/>
              </a:cxn>
            </a:cxnLst>
            <a:rect l="T9" t="T10" r="T11" b="T12"/>
            <a:pathLst>
              <a:path w="5330" h="1587">
                <a:moveTo>
                  <a:pt x="0" y="0"/>
                </a:moveTo>
                <a:lnTo>
                  <a:pt x="5330" y="0"/>
                </a:lnTo>
                <a:lnTo>
                  <a:pt x="0" y="0"/>
                </a:lnTo>
                <a:close/>
              </a:path>
            </a:pathLst>
          </a:custGeom>
          <a:solidFill>
            <a:srgbClr val="000000"/>
          </a:solidFill>
          <a:ln w="9525">
            <a:noFill/>
            <a:round/>
            <a:headEnd/>
            <a:tailEnd/>
          </a:ln>
        </p:spPr>
        <p:txBody>
          <a:bodyPr/>
          <a:lstStyle/>
          <a:p>
            <a:endParaRPr lang="en-US"/>
          </a:p>
        </p:txBody>
      </p:sp>
      <p:sp>
        <p:nvSpPr>
          <p:cNvPr id="150556" name="Freeform 34"/>
          <p:cNvSpPr>
            <a:spLocks/>
          </p:cNvSpPr>
          <p:nvPr/>
        </p:nvSpPr>
        <p:spPr bwMode="auto">
          <a:xfrm>
            <a:off x="682625" y="5608638"/>
            <a:ext cx="8461375" cy="1587"/>
          </a:xfrm>
          <a:custGeom>
            <a:avLst/>
            <a:gdLst>
              <a:gd name="T0" fmla="*/ 0 w 5330"/>
              <a:gd name="T1" fmla="*/ 0 h 1587"/>
              <a:gd name="T2" fmla="*/ 2147483647 w 5330"/>
              <a:gd name="T3" fmla="*/ 0 h 1587"/>
              <a:gd name="T4" fmla="*/ 0 w 5330"/>
              <a:gd name="T5" fmla="*/ 0 h 1587"/>
              <a:gd name="T6" fmla="*/ 0 60000 65536"/>
              <a:gd name="T7" fmla="*/ 0 60000 65536"/>
              <a:gd name="T8" fmla="*/ 0 60000 65536"/>
              <a:gd name="T9" fmla="*/ 0 w 5330"/>
              <a:gd name="T10" fmla="*/ 0 h 1587"/>
              <a:gd name="T11" fmla="*/ 5330 w 5330"/>
              <a:gd name="T12" fmla="*/ 1587 h 1587"/>
            </a:gdLst>
            <a:ahLst/>
            <a:cxnLst>
              <a:cxn ang="T6">
                <a:pos x="T0" y="T1"/>
              </a:cxn>
              <a:cxn ang="T7">
                <a:pos x="T2" y="T3"/>
              </a:cxn>
              <a:cxn ang="T8">
                <a:pos x="T4" y="T5"/>
              </a:cxn>
            </a:cxnLst>
            <a:rect l="T9" t="T10" r="T11" b="T12"/>
            <a:pathLst>
              <a:path w="5330" h="1587">
                <a:moveTo>
                  <a:pt x="0" y="0"/>
                </a:moveTo>
                <a:lnTo>
                  <a:pt x="5330" y="0"/>
                </a:lnTo>
                <a:lnTo>
                  <a:pt x="0" y="0"/>
                </a:lnTo>
                <a:close/>
              </a:path>
            </a:pathLst>
          </a:custGeom>
          <a:solidFill>
            <a:srgbClr val="000000"/>
          </a:solidFill>
          <a:ln w="9525">
            <a:noFill/>
            <a:round/>
            <a:headEnd/>
            <a:tailEnd/>
          </a:ln>
        </p:spPr>
        <p:txBody>
          <a:bodyPr/>
          <a:lstStyle/>
          <a:p>
            <a:endParaRPr lang="en-US"/>
          </a:p>
        </p:txBody>
      </p:sp>
      <p:sp>
        <p:nvSpPr>
          <p:cNvPr id="150557" name="Line 35"/>
          <p:cNvSpPr>
            <a:spLocks noChangeShapeType="1"/>
          </p:cNvSpPr>
          <p:nvPr/>
        </p:nvSpPr>
        <p:spPr bwMode="auto">
          <a:xfrm>
            <a:off x="676275" y="2209800"/>
            <a:ext cx="8461375" cy="1588"/>
          </a:xfrm>
          <a:prstGeom prst="line">
            <a:avLst/>
          </a:prstGeom>
          <a:noFill/>
          <a:ln w="11113">
            <a:solidFill>
              <a:srgbClr val="000000"/>
            </a:solidFill>
            <a:round/>
            <a:headEnd/>
            <a:tailEnd/>
          </a:ln>
        </p:spPr>
        <p:txBody>
          <a:bodyPr/>
          <a:lstStyle/>
          <a:p>
            <a:endParaRPr lang="en-US"/>
          </a:p>
        </p:txBody>
      </p:sp>
      <p:sp>
        <p:nvSpPr>
          <p:cNvPr id="150558" name="Line 36"/>
          <p:cNvSpPr>
            <a:spLocks noChangeShapeType="1"/>
          </p:cNvSpPr>
          <p:nvPr/>
        </p:nvSpPr>
        <p:spPr bwMode="auto">
          <a:xfrm>
            <a:off x="676275" y="5181600"/>
            <a:ext cx="8461375" cy="1588"/>
          </a:xfrm>
          <a:prstGeom prst="line">
            <a:avLst/>
          </a:prstGeom>
          <a:noFill/>
          <a:ln w="11113">
            <a:solidFill>
              <a:srgbClr val="000000"/>
            </a:solidFill>
            <a:round/>
            <a:headEnd/>
            <a:tailEnd/>
          </a:ln>
        </p:spPr>
        <p:txBody>
          <a:bodyPr/>
          <a:lstStyle/>
          <a:p>
            <a:endParaRPr lang="en-US"/>
          </a:p>
        </p:txBody>
      </p:sp>
    </p:spTree>
  </p:cSld>
  <p:clrMapOvr>
    <a:masterClrMapping/>
  </p:clrMapOvr>
  <p:transition>
    <p:pull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Title 1"/>
          <p:cNvSpPr>
            <a:spLocks noGrp="1"/>
          </p:cNvSpPr>
          <p:nvPr>
            <p:ph type="title"/>
          </p:nvPr>
        </p:nvSpPr>
        <p:spPr>
          <a:xfrm>
            <a:off x="304800" y="533400"/>
            <a:ext cx="9296400" cy="609600"/>
          </a:xfrm>
        </p:spPr>
        <p:txBody>
          <a:bodyPr/>
          <a:lstStyle/>
          <a:p>
            <a:r>
              <a:rPr lang="en-US" altLang="zh-TW" sz="3200">
                <a:ea typeface="PMingLiU" pitchFamily="18" charset="-120"/>
              </a:rPr>
              <a:t>4.2 A General Context-Aware Application: </a:t>
            </a:r>
            <a:br>
              <a:rPr lang="en-US" altLang="zh-TW" sz="3200">
                <a:ea typeface="PMingLiU" pitchFamily="18" charset="-120"/>
              </a:rPr>
            </a:br>
            <a:r>
              <a:rPr lang="en-US" altLang="zh-TW" sz="3200">
                <a:ea typeface="PMingLiU" pitchFamily="18" charset="-120"/>
              </a:rPr>
              <a:t>The Context Toolkit</a:t>
            </a:r>
            <a:endParaRPr lang="en-US" sz="3200"/>
          </a:p>
        </p:txBody>
      </p:sp>
      <p:sp>
        <p:nvSpPr>
          <p:cNvPr id="152578" name="Rectangle 3"/>
          <p:cNvSpPr txBox="1">
            <a:spLocks noChangeArrowheads="1"/>
          </p:cNvSpPr>
          <p:nvPr/>
        </p:nvSpPr>
        <p:spPr bwMode="auto">
          <a:xfrm>
            <a:off x="566738" y="1524000"/>
            <a:ext cx="8610600" cy="4800600"/>
          </a:xfrm>
          <a:prstGeom prst="rect">
            <a:avLst/>
          </a:prstGeom>
          <a:noFill/>
          <a:ln w="9525">
            <a:noFill/>
            <a:miter lim="800000"/>
            <a:headEnd/>
            <a:tailEnd/>
          </a:ln>
        </p:spPr>
        <p:txBody>
          <a:bodyPr/>
          <a:lstStyle/>
          <a:p>
            <a:pPr marL="330200" indent="-330200" defTabSz="879475" eaLnBrk="0" hangingPunct="0">
              <a:lnSpc>
                <a:spcPct val="80000"/>
              </a:lnSpc>
              <a:spcBef>
                <a:spcPct val="20000"/>
              </a:spcBef>
              <a:buClr>
                <a:schemeClr val="tx1"/>
              </a:buClr>
              <a:buFont typeface="Symbol" pitchFamily="18" charset="2"/>
              <a:buChar char="¨"/>
            </a:pPr>
            <a:r>
              <a:rPr lang="en-GB" sz="2700"/>
              <a:t>A </a:t>
            </a:r>
            <a:r>
              <a:rPr lang="en-GB" sz="2700" i="1"/>
              <a:t>PersonFinder</a:t>
            </a:r>
            <a:r>
              <a:rPr lang="en-GB" sz="2700"/>
              <a:t> widget constructed using </a:t>
            </a:r>
            <a:r>
              <a:rPr lang="en-GB" sz="2700" i="1"/>
              <a:t>IdentityPresence</a:t>
            </a:r>
            <a:r>
              <a:rPr lang="en-GB" sz="2700"/>
              <a:t> widgets</a:t>
            </a:r>
          </a:p>
        </p:txBody>
      </p:sp>
      <p:pic>
        <p:nvPicPr>
          <p:cNvPr id="152579" name="Picture 4"/>
          <p:cNvPicPr>
            <a:picLocks noChangeAspect="1" noChangeArrowheads="1"/>
          </p:cNvPicPr>
          <p:nvPr/>
        </p:nvPicPr>
        <p:blipFill>
          <a:blip r:embed="rId3"/>
          <a:srcRect/>
          <a:stretch>
            <a:fillRect/>
          </a:stretch>
        </p:blipFill>
        <p:spPr bwMode="auto">
          <a:xfrm>
            <a:off x="609600" y="2514600"/>
            <a:ext cx="8739188" cy="3352800"/>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Title 1"/>
          <p:cNvSpPr>
            <a:spLocks noGrp="1"/>
          </p:cNvSpPr>
          <p:nvPr>
            <p:ph type="title"/>
          </p:nvPr>
        </p:nvSpPr>
        <p:spPr/>
        <p:txBody>
          <a:bodyPr/>
          <a:lstStyle/>
          <a:p>
            <a:r>
              <a:rPr lang="en-US" altLang="zh-TW" sz="3800">
                <a:ea typeface="PMingLiU" pitchFamily="18" charset="-120"/>
              </a:rPr>
              <a:t>4.2 Wireless Sensor Networks</a:t>
            </a:r>
            <a:endParaRPr lang="en-US" sz="3800"/>
          </a:p>
        </p:txBody>
      </p:sp>
      <p:sp>
        <p:nvSpPr>
          <p:cNvPr id="3" name="Content Placeholder 2"/>
          <p:cNvSpPr>
            <a:spLocks noGrp="1"/>
          </p:cNvSpPr>
          <p:nvPr>
            <p:ph idx="1"/>
          </p:nvPr>
        </p:nvSpPr>
        <p:spPr/>
        <p:txBody>
          <a:bodyPr/>
          <a:lstStyle/>
          <a:p>
            <a:pPr>
              <a:lnSpc>
                <a:spcPct val="90000"/>
              </a:lnSpc>
            </a:pPr>
            <a:r>
              <a:rPr lang="en-US" sz="2900" dirty="0"/>
              <a:t>Large number of small, low-cost devices or nodes</a:t>
            </a:r>
          </a:p>
          <a:p>
            <a:pPr>
              <a:lnSpc>
                <a:spcPct val="90000"/>
              </a:lnSpc>
            </a:pPr>
            <a:r>
              <a:rPr lang="en-US" sz="2900" dirty="0"/>
              <a:t>Each with facilities for sensing, computing and wireless communications</a:t>
            </a:r>
          </a:p>
          <a:p>
            <a:pPr>
              <a:lnSpc>
                <a:spcPct val="90000"/>
              </a:lnSpc>
            </a:pPr>
            <a:r>
              <a:rPr lang="en-US" sz="2900" dirty="0"/>
              <a:t>Two main design requirements</a:t>
            </a:r>
          </a:p>
          <a:p>
            <a:pPr lvl="1">
              <a:lnSpc>
                <a:spcPct val="90000"/>
              </a:lnSpc>
            </a:pPr>
            <a:r>
              <a:rPr lang="en-US" sz="2500" dirty="0"/>
              <a:t>Energy conservation </a:t>
            </a:r>
          </a:p>
          <a:p>
            <a:pPr lvl="1">
              <a:lnSpc>
                <a:spcPct val="90000"/>
              </a:lnSpc>
            </a:pPr>
            <a:r>
              <a:rPr lang="en-US" sz="2500" dirty="0"/>
              <a:t>Continuous operation despite volatility</a:t>
            </a:r>
          </a:p>
          <a:p>
            <a:pPr>
              <a:lnSpc>
                <a:spcPct val="90000"/>
              </a:lnSpc>
            </a:pPr>
            <a:r>
              <a:rPr lang="en-US" sz="2900" dirty="0"/>
              <a:t>Three main architectural features</a:t>
            </a:r>
          </a:p>
          <a:p>
            <a:pPr lvl="1">
              <a:lnSpc>
                <a:spcPct val="90000"/>
              </a:lnSpc>
            </a:pPr>
            <a:r>
              <a:rPr lang="en-US" sz="2500" dirty="0"/>
              <a:t>In-network processing</a:t>
            </a:r>
          </a:p>
          <a:p>
            <a:pPr lvl="1">
              <a:lnSpc>
                <a:spcPct val="90000"/>
              </a:lnSpc>
            </a:pPr>
            <a:r>
              <a:rPr lang="en-US" sz="2500" dirty="0"/>
              <a:t>Disruption-tolerant networking</a:t>
            </a:r>
          </a:p>
          <a:p>
            <a:pPr lvl="1">
              <a:lnSpc>
                <a:spcPct val="90000"/>
              </a:lnSpc>
            </a:pPr>
            <a:r>
              <a:rPr lang="en-US" sz="2500" dirty="0"/>
              <a:t>Data-oriented programming models (e.g., </a:t>
            </a:r>
            <a:r>
              <a:rPr lang="en-US" sz="2500" dirty="0">
                <a:solidFill>
                  <a:srgbClr val="0000FF"/>
                </a:solidFill>
              </a:rPr>
              <a:t>directed diffusion</a:t>
            </a:r>
            <a:r>
              <a:rPr lang="en-US" sz="2500" dirty="0"/>
              <a:t>)</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p:cNvSpPr>
            <a:spLocks noGrp="1" noChangeArrowheads="1"/>
          </p:cNvSpPr>
          <p:nvPr>
            <p:ph type="title"/>
          </p:nvPr>
        </p:nvSpPr>
        <p:spPr/>
        <p:txBody>
          <a:bodyPr/>
          <a:lstStyle/>
          <a:p>
            <a:r>
              <a:rPr lang="en-US" altLang="zh-TW">
                <a:ea typeface="PMingLiU" pitchFamily="18" charset="-120"/>
              </a:rPr>
              <a:t>4.2</a:t>
            </a:r>
            <a:r>
              <a:rPr lang="en-GB"/>
              <a:t> </a:t>
            </a:r>
            <a:r>
              <a:rPr lang="en-US" altLang="zh-TW">
                <a:ea typeface="PMingLiU" pitchFamily="18" charset="-120"/>
              </a:rPr>
              <a:t>Directed Diffusion</a:t>
            </a:r>
            <a:endParaRPr lang="en-GB"/>
          </a:p>
        </p:txBody>
      </p:sp>
      <p:sp>
        <p:nvSpPr>
          <p:cNvPr id="156674" name="Rectangle 3"/>
          <p:cNvSpPr>
            <a:spLocks noChangeArrowheads="1"/>
          </p:cNvSpPr>
          <p:nvPr/>
        </p:nvSpPr>
        <p:spPr bwMode="auto">
          <a:xfrm>
            <a:off x="5102225" y="6094413"/>
            <a:ext cx="184150" cy="457200"/>
          </a:xfrm>
          <a:prstGeom prst="rect">
            <a:avLst/>
          </a:prstGeom>
          <a:noFill/>
          <a:ln w="9525">
            <a:noFill/>
            <a:miter lim="800000"/>
            <a:headEnd/>
            <a:tailEnd/>
          </a:ln>
        </p:spPr>
        <p:txBody>
          <a:bodyPr wrap="none">
            <a:spAutoFit/>
          </a:bodyPr>
          <a:lstStyle/>
          <a:p>
            <a:pPr eaLnBrk="0" hangingPunct="0"/>
            <a:endParaRPr lang="en-GB" sz="2400">
              <a:latin typeface="Times" pitchFamily="18" charset="0"/>
            </a:endParaRPr>
          </a:p>
        </p:txBody>
      </p:sp>
      <p:grpSp>
        <p:nvGrpSpPr>
          <p:cNvPr id="156675" name="Group 1"/>
          <p:cNvGrpSpPr>
            <a:grpSpLocks/>
          </p:cNvGrpSpPr>
          <p:nvPr/>
        </p:nvGrpSpPr>
        <p:grpSpPr bwMode="auto">
          <a:xfrm>
            <a:off x="763588" y="3524250"/>
            <a:ext cx="2347912" cy="2647950"/>
            <a:chOff x="763588" y="2076450"/>
            <a:chExt cx="2347912" cy="2647950"/>
          </a:xfrm>
        </p:grpSpPr>
        <p:sp>
          <p:nvSpPr>
            <p:cNvPr id="156717" name="Freeform 4"/>
            <p:cNvSpPr>
              <a:spLocks/>
            </p:cNvSpPr>
            <p:nvPr/>
          </p:nvSpPr>
          <p:spPr bwMode="auto">
            <a:xfrm>
              <a:off x="1374775" y="2878138"/>
              <a:ext cx="92075" cy="115887"/>
            </a:xfrm>
            <a:custGeom>
              <a:avLst/>
              <a:gdLst>
                <a:gd name="T0" fmla="*/ 2147483647 w 58"/>
                <a:gd name="T1" fmla="*/ 2147483647 h 73"/>
                <a:gd name="T2" fmla="*/ 2147483647 w 58"/>
                <a:gd name="T3" fmla="*/ 0 h 73"/>
                <a:gd name="T4" fmla="*/ 2147483647 w 58"/>
                <a:gd name="T5" fmla="*/ 2147483647 h 73"/>
                <a:gd name="T6" fmla="*/ 0 w 58"/>
                <a:gd name="T7" fmla="*/ 2147483647 h 73"/>
                <a:gd name="T8" fmla="*/ 2147483647 w 58"/>
                <a:gd name="T9" fmla="*/ 2147483647 h 73"/>
                <a:gd name="T10" fmla="*/ 0 60000 65536"/>
                <a:gd name="T11" fmla="*/ 0 60000 65536"/>
                <a:gd name="T12" fmla="*/ 0 60000 65536"/>
                <a:gd name="T13" fmla="*/ 0 60000 65536"/>
                <a:gd name="T14" fmla="*/ 0 60000 65536"/>
                <a:gd name="T15" fmla="*/ 0 w 58"/>
                <a:gd name="T16" fmla="*/ 0 h 73"/>
                <a:gd name="T17" fmla="*/ 58 w 58"/>
                <a:gd name="T18" fmla="*/ 73 h 73"/>
              </a:gdLst>
              <a:ahLst/>
              <a:cxnLst>
                <a:cxn ang="T10">
                  <a:pos x="T0" y="T1"/>
                </a:cxn>
                <a:cxn ang="T11">
                  <a:pos x="T2" y="T3"/>
                </a:cxn>
                <a:cxn ang="T12">
                  <a:pos x="T4" y="T5"/>
                </a:cxn>
                <a:cxn ang="T13">
                  <a:pos x="T6" y="T7"/>
                </a:cxn>
                <a:cxn ang="T14">
                  <a:pos x="T8" y="T9"/>
                </a:cxn>
              </a:cxnLst>
              <a:rect l="T15" t="T16" r="T17" b="T18"/>
              <a:pathLst>
                <a:path w="58" h="73">
                  <a:moveTo>
                    <a:pt x="29" y="29"/>
                  </a:moveTo>
                  <a:lnTo>
                    <a:pt x="58" y="0"/>
                  </a:lnTo>
                  <a:lnTo>
                    <a:pt x="58" y="73"/>
                  </a:lnTo>
                  <a:lnTo>
                    <a:pt x="0" y="43"/>
                  </a:lnTo>
                  <a:lnTo>
                    <a:pt x="29" y="29"/>
                  </a:lnTo>
                  <a:close/>
                </a:path>
              </a:pathLst>
            </a:custGeom>
            <a:solidFill>
              <a:srgbClr val="000000"/>
            </a:solidFill>
            <a:ln w="23813">
              <a:solidFill>
                <a:srgbClr val="000000"/>
              </a:solidFill>
              <a:prstDash val="solid"/>
              <a:round/>
              <a:headEnd/>
              <a:tailEnd/>
            </a:ln>
          </p:spPr>
          <p:txBody>
            <a:bodyPr/>
            <a:lstStyle/>
            <a:p>
              <a:endParaRPr lang="en-US"/>
            </a:p>
          </p:txBody>
        </p:sp>
        <p:sp>
          <p:nvSpPr>
            <p:cNvPr id="156718" name="Line 5"/>
            <p:cNvSpPr>
              <a:spLocks noChangeShapeType="1"/>
            </p:cNvSpPr>
            <p:nvPr/>
          </p:nvSpPr>
          <p:spPr bwMode="auto">
            <a:xfrm>
              <a:off x="1143000" y="2576513"/>
              <a:ext cx="22225" cy="22225"/>
            </a:xfrm>
            <a:prstGeom prst="line">
              <a:avLst/>
            </a:prstGeom>
            <a:noFill/>
            <a:ln w="23813">
              <a:solidFill>
                <a:srgbClr val="000000"/>
              </a:solidFill>
              <a:round/>
              <a:headEnd/>
              <a:tailEnd/>
            </a:ln>
          </p:spPr>
          <p:txBody>
            <a:bodyPr/>
            <a:lstStyle/>
            <a:p>
              <a:endParaRPr lang="en-US"/>
            </a:p>
          </p:txBody>
        </p:sp>
        <p:sp>
          <p:nvSpPr>
            <p:cNvPr id="156719" name="Line 6"/>
            <p:cNvSpPr>
              <a:spLocks noChangeShapeType="1"/>
            </p:cNvSpPr>
            <p:nvPr/>
          </p:nvSpPr>
          <p:spPr bwMode="auto">
            <a:xfrm>
              <a:off x="1235075" y="2692400"/>
              <a:ext cx="69850" cy="92075"/>
            </a:xfrm>
            <a:prstGeom prst="line">
              <a:avLst/>
            </a:prstGeom>
            <a:noFill/>
            <a:ln w="23813">
              <a:solidFill>
                <a:srgbClr val="000000"/>
              </a:solidFill>
              <a:round/>
              <a:headEnd/>
              <a:tailEnd/>
            </a:ln>
          </p:spPr>
          <p:txBody>
            <a:bodyPr/>
            <a:lstStyle/>
            <a:p>
              <a:endParaRPr lang="en-US"/>
            </a:p>
          </p:txBody>
        </p:sp>
        <p:sp>
          <p:nvSpPr>
            <p:cNvPr id="156720" name="Line 7"/>
            <p:cNvSpPr>
              <a:spLocks noChangeShapeType="1"/>
            </p:cNvSpPr>
            <p:nvPr/>
          </p:nvSpPr>
          <p:spPr bwMode="auto">
            <a:xfrm>
              <a:off x="1374775" y="2878138"/>
              <a:ext cx="46038" cy="22225"/>
            </a:xfrm>
            <a:prstGeom prst="line">
              <a:avLst/>
            </a:prstGeom>
            <a:noFill/>
            <a:ln w="23813">
              <a:solidFill>
                <a:srgbClr val="000000"/>
              </a:solidFill>
              <a:round/>
              <a:headEnd/>
              <a:tailEnd/>
            </a:ln>
          </p:spPr>
          <p:txBody>
            <a:bodyPr/>
            <a:lstStyle/>
            <a:p>
              <a:endParaRPr lang="en-US"/>
            </a:p>
          </p:txBody>
        </p:sp>
        <p:sp>
          <p:nvSpPr>
            <p:cNvPr id="156721" name="Rectangle 8"/>
            <p:cNvSpPr>
              <a:spLocks noChangeArrowheads="1"/>
            </p:cNvSpPr>
            <p:nvPr/>
          </p:nvSpPr>
          <p:spPr bwMode="auto">
            <a:xfrm>
              <a:off x="763588" y="4465638"/>
              <a:ext cx="2192337" cy="258762"/>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A. Interest propagation</a:t>
              </a:r>
              <a:endParaRPr lang="en-US" altLang="zh-TW" sz="2400">
                <a:latin typeface="Times" pitchFamily="18" charset="0"/>
                <a:ea typeface="PMingLiU" pitchFamily="18" charset="-120"/>
              </a:endParaRPr>
            </a:p>
          </p:txBody>
        </p:sp>
        <p:sp>
          <p:nvSpPr>
            <p:cNvPr id="156722" name="Rectangle 9"/>
            <p:cNvSpPr>
              <a:spLocks noChangeArrowheads="1"/>
            </p:cNvSpPr>
            <p:nvPr/>
          </p:nvSpPr>
          <p:spPr bwMode="auto">
            <a:xfrm>
              <a:off x="2462213" y="3097213"/>
              <a:ext cx="649287" cy="258762"/>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source</a:t>
              </a:r>
              <a:endParaRPr lang="en-US" altLang="zh-TW" sz="2400">
                <a:latin typeface="Times" pitchFamily="18" charset="0"/>
                <a:ea typeface="PMingLiU" pitchFamily="18" charset="-120"/>
              </a:endParaRPr>
            </a:p>
          </p:txBody>
        </p:sp>
        <p:sp>
          <p:nvSpPr>
            <p:cNvPr id="156723" name="Oval 10"/>
            <p:cNvSpPr>
              <a:spLocks noChangeArrowheads="1"/>
            </p:cNvSpPr>
            <p:nvPr/>
          </p:nvSpPr>
          <p:spPr bwMode="auto">
            <a:xfrm>
              <a:off x="1884363" y="3735388"/>
              <a:ext cx="163512" cy="163512"/>
            </a:xfrm>
            <a:prstGeom prst="ellipse">
              <a:avLst/>
            </a:prstGeom>
            <a:solidFill>
              <a:srgbClr val="CF924C"/>
            </a:solidFill>
            <a:ln w="23813">
              <a:solidFill>
                <a:srgbClr val="CF924C"/>
              </a:solidFill>
              <a:round/>
              <a:headEnd/>
              <a:tailEnd/>
            </a:ln>
          </p:spPr>
          <p:txBody>
            <a:bodyPr/>
            <a:lstStyle/>
            <a:p>
              <a:pPr eaLnBrk="0" hangingPunct="0"/>
              <a:endParaRPr lang="en-US"/>
            </a:p>
          </p:txBody>
        </p:sp>
        <p:sp>
          <p:nvSpPr>
            <p:cNvPr id="156724" name="Oval 11"/>
            <p:cNvSpPr>
              <a:spLocks noChangeArrowheads="1"/>
            </p:cNvSpPr>
            <p:nvPr/>
          </p:nvSpPr>
          <p:spPr bwMode="auto">
            <a:xfrm>
              <a:off x="957263" y="2390775"/>
              <a:ext cx="139700" cy="138113"/>
            </a:xfrm>
            <a:prstGeom prst="ellipse">
              <a:avLst/>
            </a:prstGeom>
            <a:solidFill>
              <a:srgbClr val="D9AA73"/>
            </a:solidFill>
            <a:ln w="9525">
              <a:noFill/>
              <a:round/>
              <a:headEnd/>
              <a:tailEnd/>
            </a:ln>
          </p:spPr>
          <p:txBody>
            <a:bodyPr/>
            <a:lstStyle/>
            <a:p>
              <a:pPr eaLnBrk="0" hangingPunct="0"/>
              <a:endParaRPr lang="en-US"/>
            </a:p>
          </p:txBody>
        </p:sp>
        <p:sp>
          <p:nvSpPr>
            <p:cNvPr id="156725" name="Oval 12"/>
            <p:cNvSpPr>
              <a:spLocks noChangeArrowheads="1"/>
            </p:cNvSpPr>
            <p:nvPr/>
          </p:nvSpPr>
          <p:spPr bwMode="auto">
            <a:xfrm>
              <a:off x="1143000" y="3341688"/>
              <a:ext cx="139700" cy="139700"/>
            </a:xfrm>
            <a:prstGeom prst="ellipse">
              <a:avLst/>
            </a:prstGeom>
            <a:solidFill>
              <a:srgbClr val="000000"/>
            </a:solidFill>
            <a:ln w="9525">
              <a:noFill/>
              <a:round/>
              <a:headEnd/>
              <a:tailEnd/>
            </a:ln>
          </p:spPr>
          <p:txBody>
            <a:bodyPr/>
            <a:lstStyle/>
            <a:p>
              <a:pPr eaLnBrk="0" hangingPunct="0"/>
              <a:endParaRPr lang="en-US"/>
            </a:p>
          </p:txBody>
        </p:sp>
        <p:sp>
          <p:nvSpPr>
            <p:cNvPr id="156726" name="Oval 13"/>
            <p:cNvSpPr>
              <a:spLocks noChangeArrowheads="1"/>
            </p:cNvSpPr>
            <p:nvPr/>
          </p:nvSpPr>
          <p:spPr bwMode="auto">
            <a:xfrm>
              <a:off x="1490663" y="3016250"/>
              <a:ext cx="139700" cy="139700"/>
            </a:xfrm>
            <a:prstGeom prst="ellipse">
              <a:avLst/>
            </a:prstGeom>
            <a:solidFill>
              <a:srgbClr val="000000"/>
            </a:solidFill>
            <a:ln w="9525">
              <a:noFill/>
              <a:round/>
              <a:headEnd/>
              <a:tailEnd/>
            </a:ln>
          </p:spPr>
          <p:txBody>
            <a:bodyPr/>
            <a:lstStyle/>
            <a:p>
              <a:pPr eaLnBrk="0" hangingPunct="0"/>
              <a:endParaRPr lang="en-US"/>
            </a:p>
          </p:txBody>
        </p:sp>
        <p:sp>
          <p:nvSpPr>
            <p:cNvPr id="156727" name="Freeform 14"/>
            <p:cNvSpPr>
              <a:spLocks/>
            </p:cNvSpPr>
            <p:nvPr/>
          </p:nvSpPr>
          <p:spPr bwMode="auto">
            <a:xfrm>
              <a:off x="2024063" y="3155950"/>
              <a:ext cx="115887" cy="92075"/>
            </a:xfrm>
            <a:custGeom>
              <a:avLst/>
              <a:gdLst>
                <a:gd name="T0" fmla="*/ 2147483647 w 73"/>
                <a:gd name="T1" fmla="*/ 2147483647 h 58"/>
                <a:gd name="T2" fmla="*/ 2147483647 w 73"/>
                <a:gd name="T3" fmla="*/ 0 h 58"/>
                <a:gd name="T4" fmla="*/ 2147483647 w 73"/>
                <a:gd name="T5" fmla="*/ 2147483647 h 58"/>
                <a:gd name="T6" fmla="*/ 0 w 73"/>
                <a:gd name="T7" fmla="*/ 2147483647 h 58"/>
                <a:gd name="T8" fmla="*/ 2147483647 w 73"/>
                <a:gd name="T9" fmla="*/ 2147483647 h 58"/>
                <a:gd name="T10" fmla="*/ 0 60000 65536"/>
                <a:gd name="T11" fmla="*/ 0 60000 65536"/>
                <a:gd name="T12" fmla="*/ 0 60000 65536"/>
                <a:gd name="T13" fmla="*/ 0 60000 65536"/>
                <a:gd name="T14" fmla="*/ 0 60000 65536"/>
                <a:gd name="T15" fmla="*/ 0 w 73"/>
                <a:gd name="T16" fmla="*/ 0 h 58"/>
                <a:gd name="T17" fmla="*/ 73 w 73"/>
                <a:gd name="T18" fmla="*/ 58 h 58"/>
              </a:gdLst>
              <a:ahLst/>
              <a:cxnLst>
                <a:cxn ang="T10">
                  <a:pos x="T0" y="T1"/>
                </a:cxn>
                <a:cxn ang="T11">
                  <a:pos x="T2" y="T3"/>
                </a:cxn>
                <a:cxn ang="T12">
                  <a:pos x="T4" y="T5"/>
                </a:cxn>
                <a:cxn ang="T13">
                  <a:pos x="T6" y="T7"/>
                </a:cxn>
                <a:cxn ang="T14">
                  <a:pos x="T8" y="T9"/>
                </a:cxn>
              </a:cxnLst>
              <a:rect l="T15" t="T16" r="T17" b="T18"/>
              <a:pathLst>
                <a:path w="73" h="58">
                  <a:moveTo>
                    <a:pt x="15" y="29"/>
                  </a:moveTo>
                  <a:lnTo>
                    <a:pt x="15" y="0"/>
                  </a:lnTo>
                  <a:lnTo>
                    <a:pt x="73" y="44"/>
                  </a:lnTo>
                  <a:lnTo>
                    <a:pt x="0" y="58"/>
                  </a:lnTo>
                  <a:lnTo>
                    <a:pt x="15" y="29"/>
                  </a:lnTo>
                  <a:close/>
                </a:path>
              </a:pathLst>
            </a:custGeom>
            <a:solidFill>
              <a:srgbClr val="000000"/>
            </a:solidFill>
            <a:ln w="23813">
              <a:solidFill>
                <a:srgbClr val="000000"/>
              </a:solidFill>
              <a:prstDash val="solid"/>
              <a:round/>
              <a:headEnd/>
              <a:tailEnd/>
            </a:ln>
          </p:spPr>
          <p:txBody>
            <a:bodyPr/>
            <a:lstStyle/>
            <a:p>
              <a:endParaRPr lang="en-US"/>
            </a:p>
          </p:txBody>
        </p:sp>
        <p:sp>
          <p:nvSpPr>
            <p:cNvPr id="156728" name="Line 15"/>
            <p:cNvSpPr>
              <a:spLocks noChangeShapeType="1"/>
            </p:cNvSpPr>
            <p:nvPr/>
          </p:nvSpPr>
          <p:spPr bwMode="auto">
            <a:xfrm>
              <a:off x="1676400" y="3132138"/>
              <a:ext cx="46038" cy="1587"/>
            </a:xfrm>
            <a:prstGeom prst="line">
              <a:avLst/>
            </a:prstGeom>
            <a:noFill/>
            <a:ln w="23813">
              <a:solidFill>
                <a:srgbClr val="000000"/>
              </a:solidFill>
              <a:round/>
              <a:headEnd/>
              <a:tailEnd/>
            </a:ln>
          </p:spPr>
          <p:txBody>
            <a:bodyPr/>
            <a:lstStyle/>
            <a:p>
              <a:endParaRPr lang="en-US"/>
            </a:p>
          </p:txBody>
        </p:sp>
        <p:sp>
          <p:nvSpPr>
            <p:cNvPr id="156729" name="Line 16"/>
            <p:cNvSpPr>
              <a:spLocks noChangeShapeType="1"/>
            </p:cNvSpPr>
            <p:nvPr/>
          </p:nvSpPr>
          <p:spPr bwMode="auto">
            <a:xfrm>
              <a:off x="1816100" y="3155950"/>
              <a:ext cx="68263" cy="23813"/>
            </a:xfrm>
            <a:prstGeom prst="line">
              <a:avLst/>
            </a:prstGeom>
            <a:noFill/>
            <a:ln w="23813">
              <a:solidFill>
                <a:srgbClr val="000000"/>
              </a:solidFill>
              <a:round/>
              <a:headEnd/>
              <a:tailEnd/>
            </a:ln>
          </p:spPr>
          <p:txBody>
            <a:bodyPr/>
            <a:lstStyle/>
            <a:p>
              <a:endParaRPr lang="en-US"/>
            </a:p>
          </p:txBody>
        </p:sp>
        <p:sp>
          <p:nvSpPr>
            <p:cNvPr id="156730" name="Line 17"/>
            <p:cNvSpPr>
              <a:spLocks noChangeShapeType="1"/>
            </p:cNvSpPr>
            <p:nvPr/>
          </p:nvSpPr>
          <p:spPr bwMode="auto">
            <a:xfrm>
              <a:off x="2001838" y="3179763"/>
              <a:ext cx="22225" cy="22225"/>
            </a:xfrm>
            <a:prstGeom prst="line">
              <a:avLst/>
            </a:prstGeom>
            <a:noFill/>
            <a:ln w="23813">
              <a:solidFill>
                <a:srgbClr val="000000"/>
              </a:solidFill>
              <a:round/>
              <a:headEnd/>
              <a:tailEnd/>
            </a:ln>
          </p:spPr>
          <p:txBody>
            <a:bodyPr/>
            <a:lstStyle/>
            <a:p>
              <a:endParaRPr lang="en-US"/>
            </a:p>
          </p:txBody>
        </p:sp>
        <p:sp>
          <p:nvSpPr>
            <p:cNvPr id="156731" name="Freeform 18"/>
            <p:cNvSpPr>
              <a:spLocks/>
            </p:cNvSpPr>
            <p:nvPr/>
          </p:nvSpPr>
          <p:spPr bwMode="auto">
            <a:xfrm>
              <a:off x="1838325" y="3619500"/>
              <a:ext cx="69850" cy="93663"/>
            </a:xfrm>
            <a:custGeom>
              <a:avLst/>
              <a:gdLst>
                <a:gd name="T0" fmla="*/ 2147483647 w 44"/>
                <a:gd name="T1" fmla="*/ 2147483647 h 59"/>
                <a:gd name="T2" fmla="*/ 2147483647 w 44"/>
                <a:gd name="T3" fmla="*/ 0 h 59"/>
                <a:gd name="T4" fmla="*/ 2147483647 w 44"/>
                <a:gd name="T5" fmla="*/ 2147483647 h 59"/>
                <a:gd name="T6" fmla="*/ 0 w 44"/>
                <a:gd name="T7" fmla="*/ 2147483647 h 59"/>
                <a:gd name="T8" fmla="*/ 2147483647 w 44"/>
                <a:gd name="T9" fmla="*/ 2147483647 h 59"/>
                <a:gd name="T10" fmla="*/ 0 60000 65536"/>
                <a:gd name="T11" fmla="*/ 0 60000 65536"/>
                <a:gd name="T12" fmla="*/ 0 60000 65536"/>
                <a:gd name="T13" fmla="*/ 0 60000 65536"/>
                <a:gd name="T14" fmla="*/ 0 60000 65536"/>
                <a:gd name="T15" fmla="*/ 0 w 44"/>
                <a:gd name="T16" fmla="*/ 0 h 59"/>
                <a:gd name="T17" fmla="*/ 44 w 44"/>
                <a:gd name="T18" fmla="*/ 59 h 59"/>
              </a:gdLst>
              <a:ahLst/>
              <a:cxnLst>
                <a:cxn ang="T10">
                  <a:pos x="T0" y="T1"/>
                </a:cxn>
                <a:cxn ang="T11">
                  <a:pos x="T2" y="T3"/>
                </a:cxn>
                <a:cxn ang="T12">
                  <a:pos x="T4" y="T5"/>
                </a:cxn>
                <a:cxn ang="T13">
                  <a:pos x="T6" y="T7"/>
                </a:cxn>
                <a:cxn ang="T14">
                  <a:pos x="T8" y="T9"/>
                </a:cxn>
              </a:cxnLst>
              <a:rect l="T15" t="T16" r="T17" b="T18"/>
              <a:pathLst>
                <a:path w="44" h="59">
                  <a:moveTo>
                    <a:pt x="29" y="15"/>
                  </a:moveTo>
                  <a:lnTo>
                    <a:pt x="44" y="0"/>
                  </a:lnTo>
                  <a:lnTo>
                    <a:pt x="44" y="59"/>
                  </a:lnTo>
                  <a:lnTo>
                    <a:pt x="0" y="29"/>
                  </a:lnTo>
                  <a:lnTo>
                    <a:pt x="29" y="15"/>
                  </a:lnTo>
                  <a:close/>
                </a:path>
              </a:pathLst>
            </a:custGeom>
            <a:solidFill>
              <a:srgbClr val="000000"/>
            </a:solidFill>
            <a:ln w="23813">
              <a:solidFill>
                <a:srgbClr val="000000"/>
              </a:solidFill>
              <a:prstDash val="solid"/>
              <a:round/>
              <a:headEnd/>
              <a:tailEnd/>
            </a:ln>
          </p:spPr>
          <p:txBody>
            <a:bodyPr/>
            <a:lstStyle/>
            <a:p>
              <a:endParaRPr lang="en-US"/>
            </a:p>
          </p:txBody>
        </p:sp>
        <p:sp>
          <p:nvSpPr>
            <p:cNvPr id="156732" name="Line 19"/>
            <p:cNvSpPr>
              <a:spLocks noChangeShapeType="1"/>
            </p:cNvSpPr>
            <p:nvPr/>
          </p:nvSpPr>
          <p:spPr bwMode="auto">
            <a:xfrm>
              <a:off x="1582738" y="3155950"/>
              <a:ext cx="23812" cy="23813"/>
            </a:xfrm>
            <a:prstGeom prst="line">
              <a:avLst/>
            </a:prstGeom>
            <a:noFill/>
            <a:ln w="23813">
              <a:solidFill>
                <a:srgbClr val="000000"/>
              </a:solidFill>
              <a:round/>
              <a:headEnd/>
              <a:tailEnd/>
            </a:ln>
          </p:spPr>
          <p:txBody>
            <a:bodyPr/>
            <a:lstStyle/>
            <a:p>
              <a:endParaRPr lang="en-US"/>
            </a:p>
          </p:txBody>
        </p:sp>
        <p:sp>
          <p:nvSpPr>
            <p:cNvPr id="156733" name="Line 20"/>
            <p:cNvSpPr>
              <a:spLocks noChangeShapeType="1"/>
            </p:cNvSpPr>
            <p:nvPr/>
          </p:nvSpPr>
          <p:spPr bwMode="auto">
            <a:xfrm>
              <a:off x="1652588" y="3271838"/>
              <a:ext cx="47625" cy="69850"/>
            </a:xfrm>
            <a:prstGeom prst="line">
              <a:avLst/>
            </a:prstGeom>
            <a:noFill/>
            <a:ln w="23813">
              <a:solidFill>
                <a:srgbClr val="000000"/>
              </a:solidFill>
              <a:round/>
              <a:headEnd/>
              <a:tailEnd/>
            </a:ln>
          </p:spPr>
          <p:txBody>
            <a:bodyPr/>
            <a:lstStyle/>
            <a:p>
              <a:endParaRPr lang="en-US"/>
            </a:p>
          </p:txBody>
        </p:sp>
        <p:sp>
          <p:nvSpPr>
            <p:cNvPr id="156734" name="Line 21"/>
            <p:cNvSpPr>
              <a:spLocks noChangeShapeType="1"/>
            </p:cNvSpPr>
            <p:nvPr/>
          </p:nvSpPr>
          <p:spPr bwMode="auto">
            <a:xfrm>
              <a:off x="1746250" y="3433763"/>
              <a:ext cx="46038" cy="69850"/>
            </a:xfrm>
            <a:prstGeom prst="line">
              <a:avLst/>
            </a:prstGeom>
            <a:noFill/>
            <a:ln w="23813">
              <a:solidFill>
                <a:srgbClr val="000000"/>
              </a:solidFill>
              <a:round/>
              <a:headEnd/>
              <a:tailEnd/>
            </a:ln>
          </p:spPr>
          <p:txBody>
            <a:bodyPr/>
            <a:lstStyle/>
            <a:p>
              <a:endParaRPr lang="en-US"/>
            </a:p>
          </p:txBody>
        </p:sp>
        <p:sp>
          <p:nvSpPr>
            <p:cNvPr id="156735" name="Line 22"/>
            <p:cNvSpPr>
              <a:spLocks noChangeShapeType="1"/>
            </p:cNvSpPr>
            <p:nvPr/>
          </p:nvSpPr>
          <p:spPr bwMode="auto">
            <a:xfrm>
              <a:off x="1838325" y="3597275"/>
              <a:ext cx="23813" cy="22225"/>
            </a:xfrm>
            <a:prstGeom prst="line">
              <a:avLst/>
            </a:prstGeom>
            <a:noFill/>
            <a:ln w="23813">
              <a:solidFill>
                <a:srgbClr val="000000"/>
              </a:solidFill>
              <a:round/>
              <a:headEnd/>
              <a:tailEnd/>
            </a:ln>
          </p:spPr>
          <p:txBody>
            <a:bodyPr/>
            <a:lstStyle/>
            <a:p>
              <a:endParaRPr lang="en-US"/>
            </a:p>
          </p:txBody>
        </p:sp>
        <p:sp>
          <p:nvSpPr>
            <p:cNvPr id="156736" name="Freeform 23"/>
            <p:cNvSpPr>
              <a:spLocks/>
            </p:cNvSpPr>
            <p:nvPr/>
          </p:nvSpPr>
          <p:spPr bwMode="auto">
            <a:xfrm>
              <a:off x="1143000" y="3201988"/>
              <a:ext cx="92075" cy="93662"/>
            </a:xfrm>
            <a:custGeom>
              <a:avLst/>
              <a:gdLst>
                <a:gd name="T0" fmla="*/ 2147483647 w 58"/>
                <a:gd name="T1" fmla="*/ 2147483647 h 59"/>
                <a:gd name="T2" fmla="*/ 2147483647 w 58"/>
                <a:gd name="T3" fmla="*/ 0 h 59"/>
                <a:gd name="T4" fmla="*/ 2147483647 w 58"/>
                <a:gd name="T5" fmla="*/ 2147483647 h 59"/>
                <a:gd name="T6" fmla="*/ 0 w 58"/>
                <a:gd name="T7" fmla="*/ 2147483647 h 59"/>
                <a:gd name="T8" fmla="*/ 2147483647 w 58"/>
                <a:gd name="T9" fmla="*/ 2147483647 h 59"/>
                <a:gd name="T10" fmla="*/ 0 60000 65536"/>
                <a:gd name="T11" fmla="*/ 0 60000 65536"/>
                <a:gd name="T12" fmla="*/ 0 60000 65536"/>
                <a:gd name="T13" fmla="*/ 0 60000 65536"/>
                <a:gd name="T14" fmla="*/ 0 60000 65536"/>
                <a:gd name="T15" fmla="*/ 0 w 58"/>
                <a:gd name="T16" fmla="*/ 0 h 59"/>
                <a:gd name="T17" fmla="*/ 58 w 58"/>
                <a:gd name="T18" fmla="*/ 59 h 59"/>
              </a:gdLst>
              <a:ahLst/>
              <a:cxnLst>
                <a:cxn ang="T10">
                  <a:pos x="T0" y="T1"/>
                </a:cxn>
                <a:cxn ang="T11">
                  <a:pos x="T2" y="T3"/>
                </a:cxn>
                <a:cxn ang="T12">
                  <a:pos x="T4" y="T5"/>
                </a:cxn>
                <a:cxn ang="T13">
                  <a:pos x="T6" y="T7"/>
                </a:cxn>
                <a:cxn ang="T14">
                  <a:pos x="T8" y="T9"/>
                </a:cxn>
              </a:cxnLst>
              <a:rect l="T15" t="T16" r="T17" b="T18"/>
              <a:pathLst>
                <a:path w="58" h="59">
                  <a:moveTo>
                    <a:pt x="29" y="15"/>
                  </a:moveTo>
                  <a:lnTo>
                    <a:pt x="58" y="0"/>
                  </a:lnTo>
                  <a:lnTo>
                    <a:pt x="29" y="59"/>
                  </a:lnTo>
                  <a:lnTo>
                    <a:pt x="0" y="15"/>
                  </a:lnTo>
                  <a:lnTo>
                    <a:pt x="29" y="15"/>
                  </a:lnTo>
                  <a:close/>
                </a:path>
              </a:pathLst>
            </a:custGeom>
            <a:solidFill>
              <a:srgbClr val="000000"/>
            </a:solidFill>
            <a:ln w="23813">
              <a:solidFill>
                <a:srgbClr val="000000"/>
              </a:solidFill>
              <a:prstDash val="solid"/>
              <a:round/>
              <a:headEnd/>
              <a:tailEnd/>
            </a:ln>
          </p:spPr>
          <p:txBody>
            <a:bodyPr/>
            <a:lstStyle/>
            <a:p>
              <a:endParaRPr lang="en-US"/>
            </a:p>
          </p:txBody>
        </p:sp>
        <p:sp>
          <p:nvSpPr>
            <p:cNvPr id="156737" name="Line 24"/>
            <p:cNvSpPr>
              <a:spLocks noChangeShapeType="1"/>
            </p:cNvSpPr>
            <p:nvPr/>
          </p:nvSpPr>
          <p:spPr bwMode="auto">
            <a:xfrm>
              <a:off x="1073150" y="2576513"/>
              <a:ext cx="1588" cy="46037"/>
            </a:xfrm>
            <a:prstGeom prst="line">
              <a:avLst/>
            </a:prstGeom>
            <a:noFill/>
            <a:ln w="23813">
              <a:solidFill>
                <a:srgbClr val="000000"/>
              </a:solidFill>
              <a:round/>
              <a:headEnd/>
              <a:tailEnd/>
            </a:ln>
          </p:spPr>
          <p:txBody>
            <a:bodyPr/>
            <a:lstStyle/>
            <a:p>
              <a:endParaRPr lang="en-US"/>
            </a:p>
          </p:txBody>
        </p:sp>
        <p:sp>
          <p:nvSpPr>
            <p:cNvPr id="156738" name="Line 25"/>
            <p:cNvSpPr>
              <a:spLocks noChangeShapeType="1"/>
            </p:cNvSpPr>
            <p:nvPr/>
          </p:nvSpPr>
          <p:spPr bwMode="auto">
            <a:xfrm>
              <a:off x="1096963" y="2738438"/>
              <a:ext cx="22225" cy="92075"/>
            </a:xfrm>
            <a:prstGeom prst="line">
              <a:avLst/>
            </a:prstGeom>
            <a:noFill/>
            <a:ln w="23813">
              <a:solidFill>
                <a:srgbClr val="000000"/>
              </a:solidFill>
              <a:round/>
              <a:headEnd/>
              <a:tailEnd/>
            </a:ln>
          </p:spPr>
          <p:txBody>
            <a:bodyPr/>
            <a:lstStyle/>
            <a:p>
              <a:endParaRPr lang="en-US"/>
            </a:p>
          </p:txBody>
        </p:sp>
        <p:sp>
          <p:nvSpPr>
            <p:cNvPr id="156739" name="Line 26"/>
            <p:cNvSpPr>
              <a:spLocks noChangeShapeType="1"/>
            </p:cNvSpPr>
            <p:nvPr/>
          </p:nvSpPr>
          <p:spPr bwMode="auto">
            <a:xfrm>
              <a:off x="1143000" y="2946400"/>
              <a:ext cx="1588" cy="93663"/>
            </a:xfrm>
            <a:prstGeom prst="line">
              <a:avLst/>
            </a:prstGeom>
            <a:noFill/>
            <a:ln w="23813">
              <a:solidFill>
                <a:srgbClr val="000000"/>
              </a:solidFill>
              <a:round/>
              <a:headEnd/>
              <a:tailEnd/>
            </a:ln>
          </p:spPr>
          <p:txBody>
            <a:bodyPr/>
            <a:lstStyle/>
            <a:p>
              <a:endParaRPr lang="en-US"/>
            </a:p>
          </p:txBody>
        </p:sp>
        <p:sp>
          <p:nvSpPr>
            <p:cNvPr id="156740" name="Line 27"/>
            <p:cNvSpPr>
              <a:spLocks noChangeShapeType="1"/>
            </p:cNvSpPr>
            <p:nvPr/>
          </p:nvSpPr>
          <p:spPr bwMode="auto">
            <a:xfrm>
              <a:off x="1165225" y="3155950"/>
              <a:ext cx="23813" cy="46038"/>
            </a:xfrm>
            <a:prstGeom prst="line">
              <a:avLst/>
            </a:prstGeom>
            <a:noFill/>
            <a:ln w="23813">
              <a:solidFill>
                <a:srgbClr val="000000"/>
              </a:solidFill>
              <a:round/>
              <a:headEnd/>
              <a:tailEnd/>
            </a:ln>
          </p:spPr>
          <p:txBody>
            <a:bodyPr/>
            <a:lstStyle/>
            <a:p>
              <a:endParaRPr lang="en-US"/>
            </a:p>
          </p:txBody>
        </p:sp>
        <p:sp>
          <p:nvSpPr>
            <p:cNvPr id="156741" name="Freeform 28"/>
            <p:cNvSpPr>
              <a:spLocks/>
            </p:cNvSpPr>
            <p:nvPr/>
          </p:nvSpPr>
          <p:spPr bwMode="auto">
            <a:xfrm>
              <a:off x="1746250" y="3713163"/>
              <a:ext cx="92075" cy="68262"/>
            </a:xfrm>
            <a:custGeom>
              <a:avLst/>
              <a:gdLst>
                <a:gd name="T0" fmla="*/ 2147483647 w 58"/>
                <a:gd name="T1" fmla="*/ 2147483647 h 43"/>
                <a:gd name="T2" fmla="*/ 2147483647 w 58"/>
                <a:gd name="T3" fmla="*/ 0 h 43"/>
                <a:gd name="T4" fmla="*/ 2147483647 w 58"/>
                <a:gd name="T5" fmla="*/ 2147483647 h 43"/>
                <a:gd name="T6" fmla="*/ 0 w 58"/>
                <a:gd name="T7" fmla="*/ 2147483647 h 43"/>
                <a:gd name="T8" fmla="*/ 2147483647 w 58"/>
                <a:gd name="T9" fmla="*/ 2147483647 h 43"/>
                <a:gd name="T10" fmla="*/ 0 60000 65536"/>
                <a:gd name="T11" fmla="*/ 0 60000 65536"/>
                <a:gd name="T12" fmla="*/ 0 60000 65536"/>
                <a:gd name="T13" fmla="*/ 0 60000 65536"/>
                <a:gd name="T14" fmla="*/ 0 60000 65536"/>
                <a:gd name="T15" fmla="*/ 0 w 58"/>
                <a:gd name="T16" fmla="*/ 0 h 43"/>
                <a:gd name="T17" fmla="*/ 58 w 58"/>
                <a:gd name="T18" fmla="*/ 43 h 43"/>
              </a:gdLst>
              <a:ahLst/>
              <a:cxnLst>
                <a:cxn ang="T10">
                  <a:pos x="T0" y="T1"/>
                </a:cxn>
                <a:cxn ang="T11">
                  <a:pos x="T2" y="T3"/>
                </a:cxn>
                <a:cxn ang="T12">
                  <a:pos x="T4" y="T5"/>
                </a:cxn>
                <a:cxn ang="T13">
                  <a:pos x="T6" y="T7"/>
                </a:cxn>
                <a:cxn ang="T14">
                  <a:pos x="T8" y="T9"/>
                </a:cxn>
              </a:cxnLst>
              <a:rect l="T15" t="T16" r="T17" b="T18"/>
              <a:pathLst>
                <a:path w="58" h="43">
                  <a:moveTo>
                    <a:pt x="14" y="14"/>
                  </a:moveTo>
                  <a:lnTo>
                    <a:pt x="29" y="0"/>
                  </a:lnTo>
                  <a:lnTo>
                    <a:pt x="58" y="43"/>
                  </a:lnTo>
                  <a:lnTo>
                    <a:pt x="0" y="43"/>
                  </a:lnTo>
                  <a:lnTo>
                    <a:pt x="14" y="14"/>
                  </a:lnTo>
                  <a:close/>
                </a:path>
              </a:pathLst>
            </a:custGeom>
            <a:solidFill>
              <a:srgbClr val="000000"/>
            </a:solidFill>
            <a:ln w="23813">
              <a:solidFill>
                <a:srgbClr val="000000"/>
              </a:solidFill>
              <a:prstDash val="solid"/>
              <a:round/>
              <a:headEnd/>
              <a:tailEnd/>
            </a:ln>
          </p:spPr>
          <p:txBody>
            <a:bodyPr/>
            <a:lstStyle/>
            <a:p>
              <a:endParaRPr lang="en-US"/>
            </a:p>
          </p:txBody>
        </p:sp>
        <p:sp>
          <p:nvSpPr>
            <p:cNvPr id="156742" name="Line 29"/>
            <p:cNvSpPr>
              <a:spLocks noChangeShapeType="1"/>
            </p:cNvSpPr>
            <p:nvPr/>
          </p:nvSpPr>
          <p:spPr bwMode="auto">
            <a:xfrm>
              <a:off x="1328738" y="3481388"/>
              <a:ext cx="46037" cy="22225"/>
            </a:xfrm>
            <a:prstGeom prst="line">
              <a:avLst/>
            </a:prstGeom>
            <a:noFill/>
            <a:ln w="23813">
              <a:solidFill>
                <a:srgbClr val="000000"/>
              </a:solidFill>
              <a:round/>
              <a:headEnd/>
              <a:tailEnd/>
            </a:ln>
          </p:spPr>
          <p:txBody>
            <a:bodyPr/>
            <a:lstStyle/>
            <a:p>
              <a:endParaRPr lang="en-US"/>
            </a:p>
          </p:txBody>
        </p:sp>
        <p:sp>
          <p:nvSpPr>
            <p:cNvPr id="156743" name="Line 30"/>
            <p:cNvSpPr>
              <a:spLocks noChangeShapeType="1"/>
            </p:cNvSpPr>
            <p:nvPr/>
          </p:nvSpPr>
          <p:spPr bwMode="auto">
            <a:xfrm>
              <a:off x="1444625" y="3549650"/>
              <a:ext cx="69850" cy="47625"/>
            </a:xfrm>
            <a:prstGeom prst="line">
              <a:avLst/>
            </a:prstGeom>
            <a:noFill/>
            <a:ln w="23813">
              <a:solidFill>
                <a:srgbClr val="000000"/>
              </a:solidFill>
              <a:round/>
              <a:headEnd/>
              <a:tailEnd/>
            </a:ln>
          </p:spPr>
          <p:txBody>
            <a:bodyPr/>
            <a:lstStyle/>
            <a:p>
              <a:endParaRPr lang="en-US"/>
            </a:p>
          </p:txBody>
        </p:sp>
        <p:sp>
          <p:nvSpPr>
            <p:cNvPr id="156744" name="Line 31"/>
            <p:cNvSpPr>
              <a:spLocks noChangeShapeType="1"/>
            </p:cNvSpPr>
            <p:nvPr/>
          </p:nvSpPr>
          <p:spPr bwMode="auto">
            <a:xfrm>
              <a:off x="1582738" y="3619500"/>
              <a:ext cx="69850" cy="46038"/>
            </a:xfrm>
            <a:prstGeom prst="line">
              <a:avLst/>
            </a:prstGeom>
            <a:noFill/>
            <a:ln w="23813">
              <a:solidFill>
                <a:srgbClr val="000000"/>
              </a:solidFill>
              <a:round/>
              <a:headEnd/>
              <a:tailEnd/>
            </a:ln>
          </p:spPr>
          <p:txBody>
            <a:bodyPr/>
            <a:lstStyle/>
            <a:p>
              <a:endParaRPr lang="en-US"/>
            </a:p>
          </p:txBody>
        </p:sp>
        <p:sp>
          <p:nvSpPr>
            <p:cNvPr id="156745" name="Line 32"/>
            <p:cNvSpPr>
              <a:spLocks noChangeShapeType="1"/>
            </p:cNvSpPr>
            <p:nvPr/>
          </p:nvSpPr>
          <p:spPr bwMode="auto">
            <a:xfrm>
              <a:off x="1722438" y="3713163"/>
              <a:ext cx="46037" cy="22225"/>
            </a:xfrm>
            <a:prstGeom prst="line">
              <a:avLst/>
            </a:prstGeom>
            <a:noFill/>
            <a:ln w="23813">
              <a:solidFill>
                <a:srgbClr val="000000"/>
              </a:solidFill>
              <a:round/>
              <a:headEnd/>
              <a:tailEnd/>
            </a:ln>
          </p:spPr>
          <p:txBody>
            <a:bodyPr/>
            <a:lstStyle/>
            <a:p>
              <a:endParaRPr lang="en-US"/>
            </a:p>
          </p:txBody>
        </p:sp>
        <p:sp>
          <p:nvSpPr>
            <p:cNvPr id="156746" name="Oval 33"/>
            <p:cNvSpPr>
              <a:spLocks noChangeArrowheads="1"/>
            </p:cNvSpPr>
            <p:nvPr/>
          </p:nvSpPr>
          <p:spPr bwMode="auto">
            <a:xfrm>
              <a:off x="2163763" y="3155950"/>
              <a:ext cx="161925" cy="161925"/>
            </a:xfrm>
            <a:prstGeom prst="ellipse">
              <a:avLst/>
            </a:prstGeom>
            <a:solidFill>
              <a:srgbClr val="CF924C"/>
            </a:solidFill>
            <a:ln w="23813">
              <a:solidFill>
                <a:srgbClr val="CF924C"/>
              </a:solidFill>
              <a:round/>
              <a:headEnd/>
              <a:tailEnd/>
            </a:ln>
          </p:spPr>
          <p:txBody>
            <a:bodyPr/>
            <a:lstStyle/>
            <a:p>
              <a:pPr eaLnBrk="0" hangingPunct="0"/>
              <a:endParaRPr lang="en-US"/>
            </a:p>
          </p:txBody>
        </p:sp>
        <p:sp>
          <p:nvSpPr>
            <p:cNvPr id="156747" name="Freeform 34"/>
            <p:cNvSpPr>
              <a:spLocks/>
            </p:cNvSpPr>
            <p:nvPr/>
          </p:nvSpPr>
          <p:spPr bwMode="auto">
            <a:xfrm>
              <a:off x="1420813" y="3132138"/>
              <a:ext cx="93662" cy="93662"/>
            </a:xfrm>
            <a:custGeom>
              <a:avLst/>
              <a:gdLst>
                <a:gd name="T0" fmla="*/ 2147483647 w 59"/>
                <a:gd name="T1" fmla="*/ 2147483647 h 59"/>
                <a:gd name="T2" fmla="*/ 0 w 59"/>
                <a:gd name="T3" fmla="*/ 2147483647 h 59"/>
                <a:gd name="T4" fmla="*/ 2147483647 w 59"/>
                <a:gd name="T5" fmla="*/ 0 h 59"/>
                <a:gd name="T6" fmla="*/ 2147483647 w 59"/>
                <a:gd name="T7" fmla="*/ 2147483647 h 59"/>
                <a:gd name="T8" fmla="*/ 2147483647 w 59"/>
                <a:gd name="T9" fmla="*/ 2147483647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15" y="30"/>
                  </a:moveTo>
                  <a:lnTo>
                    <a:pt x="0" y="15"/>
                  </a:lnTo>
                  <a:lnTo>
                    <a:pt x="59" y="0"/>
                  </a:lnTo>
                  <a:lnTo>
                    <a:pt x="44" y="59"/>
                  </a:lnTo>
                  <a:lnTo>
                    <a:pt x="15" y="30"/>
                  </a:lnTo>
                  <a:close/>
                </a:path>
              </a:pathLst>
            </a:custGeom>
            <a:solidFill>
              <a:srgbClr val="000000"/>
            </a:solidFill>
            <a:ln w="23813">
              <a:solidFill>
                <a:srgbClr val="000000"/>
              </a:solidFill>
              <a:prstDash val="solid"/>
              <a:round/>
              <a:headEnd/>
              <a:tailEnd/>
            </a:ln>
          </p:spPr>
          <p:txBody>
            <a:bodyPr/>
            <a:lstStyle/>
            <a:p>
              <a:endParaRPr lang="en-US"/>
            </a:p>
          </p:txBody>
        </p:sp>
        <p:sp>
          <p:nvSpPr>
            <p:cNvPr id="156748" name="Line 35"/>
            <p:cNvSpPr>
              <a:spLocks noChangeShapeType="1"/>
            </p:cNvSpPr>
            <p:nvPr/>
          </p:nvSpPr>
          <p:spPr bwMode="auto">
            <a:xfrm flipV="1">
              <a:off x="1304925" y="3317875"/>
              <a:ext cx="23813" cy="46038"/>
            </a:xfrm>
            <a:prstGeom prst="line">
              <a:avLst/>
            </a:prstGeom>
            <a:noFill/>
            <a:ln w="23813">
              <a:solidFill>
                <a:srgbClr val="000000"/>
              </a:solidFill>
              <a:round/>
              <a:headEnd/>
              <a:tailEnd/>
            </a:ln>
          </p:spPr>
          <p:txBody>
            <a:bodyPr/>
            <a:lstStyle/>
            <a:p>
              <a:endParaRPr lang="en-US"/>
            </a:p>
          </p:txBody>
        </p:sp>
        <p:sp>
          <p:nvSpPr>
            <p:cNvPr id="156749" name="Line 36"/>
            <p:cNvSpPr>
              <a:spLocks noChangeShapeType="1"/>
            </p:cNvSpPr>
            <p:nvPr/>
          </p:nvSpPr>
          <p:spPr bwMode="auto">
            <a:xfrm flipV="1">
              <a:off x="1420813" y="3201988"/>
              <a:ext cx="23812" cy="23812"/>
            </a:xfrm>
            <a:prstGeom prst="line">
              <a:avLst/>
            </a:prstGeom>
            <a:noFill/>
            <a:ln w="23813">
              <a:solidFill>
                <a:srgbClr val="000000"/>
              </a:solidFill>
              <a:round/>
              <a:headEnd/>
              <a:tailEnd/>
            </a:ln>
          </p:spPr>
          <p:txBody>
            <a:bodyPr/>
            <a:lstStyle/>
            <a:p>
              <a:endParaRPr lang="en-US"/>
            </a:p>
          </p:txBody>
        </p:sp>
        <p:sp>
          <p:nvSpPr>
            <p:cNvPr id="156750" name="Rectangle 37"/>
            <p:cNvSpPr>
              <a:spLocks noChangeArrowheads="1"/>
            </p:cNvSpPr>
            <p:nvPr/>
          </p:nvSpPr>
          <p:spPr bwMode="auto">
            <a:xfrm>
              <a:off x="2136775" y="3770313"/>
              <a:ext cx="649288" cy="258762"/>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source</a:t>
              </a:r>
              <a:endParaRPr lang="en-US" altLang="zh-TW" sz="2400">
                <a:latin typeface="Times" pitchFamily="18" charset="0"/>
                <a:ea typeface="PMingLiU" pitchFamily="18" charset="-120"/>
              </a:endParaRPr>
            </a:p>
          </p:txBody>
        </p:sp>
        <p:sp>
          <p:nvSpPr>
            <p:cNvPr id="156751" name="Freeform 38"/>
            <p:cNvSpPr>
              <a:spLocks/>
            </p:cNvSpPr>
            <p:nvPr/>
          </p:nvSpPr>
          <p:spPr bwMode="auto">
            <a:xfrm>
              <a:off x="2139950" y="3363913"/>
              <a:ext cx="69850" cy="117475"/>
            </a:xfrm>
            <a:custGeom>
              <a:avLst/>
              <a:gdLst>
                <a:gd name="T0" fmla="*/ 2147483647 w 44"/>
                <a:gd name="T1" fmla="*/ 2147483647 h 74"/>
                <a:gd name="T2" fmla="*/ 0 w 44"/>
                <a:gd name="T3" fmla="*/ 2147483647 h 74"/>
                <a:gd name="T4" fmla="*/ 2147483647 w 44"/>
                <a:gd name="T5" fmla="*/ 0 h 74"/>
                <a:gd name="T6" fmla="*/ 2147483647 w 44"/>
                <a:gd name="T7" fmla="*/ 2147483647 h 74"/>
                <a:gd name="T8" fmla="*/ 2147483647 w 44"/>
                <a:gd name="T9" fmla="*/ 2147483647 h 74"/>
                <a:gd name="T10" fmla="*/ 0 60000 65536"/>
                <a:gd name="T11" fmla="*/ 0 60000 65536"/>
                <a:gd name="T12" fmla="*/ 0 60000 65536"/>
                <a:gd name="T13" fmla="*/ 0 60000 65536"/>
                <a:gd name="T14" fmla="*/ 0 60000 65536"/>
                <a:gd name="T15" fmla="*/ 0 w 44"/>
                <a:gd name="T16" fmla="*/ 0 h 74"/>
                <a:gd name="T17" fmla="*/ 44 w 44"/>
                <a:gd name="T18" fmla="*/ 74 h 74"/>
              </a:gdLst>
              <a:ahLst/>
              <a:cxnLst>
                <a:cxn ang="T10">
                  <a:pos x="T0" y="T1"/>
                </a:cxn>
                <a:cxn ang="T11">
                  <a:pos x="T2" y="T3"/>
                </a:cxn>
                <a:cxn ang="T12">
                  <a:pos x="T4" y="T5"/>
                </a:cxn>
                <a:cxn ang="T13">
                  <a:pos x="T6" y="T7"/>
                </a:cxn>
                <a:cxn ang="T14">
                  <a:pos x="T8" y="T9"/>
                </a:cxn>
              </a:cxnLst>
              <a:rect l="T15" t="T16" r="T17" b="T18"/>
              <a:pathLst>
                <a:path w="44" h="74">
                  <a:moveTo>
                    <a:pt x="15" y="59"/>
                  </a:moveTo>
                  <a:lnTo>
                    <a:pt x="0" y="44"/>
                  </a:lnTo>
                  <a:lnTo>
                    <a:pt x="44" y="0"/>
                  </a:lnTo>
                  <a:lnTo>
                    <a:pt x="44" y="74"/>
                  </a:lnTo>
                  <a:lnTo>
                    <a:pt x="15" y="59"/>
                  </a:lnTo>
                  <a:close/>
                </a:path>
              </a:pathLst>
            </a:custGeom>
            <a:solidFill>
              <a:srgbClr val="000000"/>
            </a:solidFill>
            <a:ln w="23813">
              <a:solidFill>
                <a:srgbClr val="000000"/>
              </a:solidFill>
              <a:prstDash val="solid"/>
              <a:round/>
              <a:headEnd/>
              <a:tailEnd/>
            </a:ln>
          </p:spPr>
          <p:txBody>
            <a:bodyPr/>
            <a:lstStyle/>
            <a:p>
              <a:endParaRPr lang="en-US"/>
            </a:p>
          </p:txBody>
        </p:sp>
        <p:sp>
          <p:nvSpPr>
            <p:cNvPr id="156752" name="Line 39"/>
            <p:cNvSpPr>
              <a:spLocks noChangeShapeType="1"/>
            </p:cNvSpPr>
            <p:nvPr/>
          </p:nvSpPr>
          <p:spPr bwMode="auto">
            <a:xfrm flipV="1">
              <a:off x="2024063" y="3689350"/>
              <a:ext cx="23812" cy="46038"/>
            </a:xfrm>
            <a:prstGeom prst="line">
              <a:avLst/>
            </a:prstGeom>
            <a:noFill/>
            <a:ln w="23813">
              <a:solidFill>
                <a:srgbClr val="000000"/>
              </a:solidFill>
              <a:round/>
              <a:headEnd/>
              <a:tailEnd/>
            </a:ln>
          </p:spPr>
          <p:txBody>
            <a:bodyPr/>
            <a:lstStyle/>
            <a:p>
              <a:endParaRPr lang="en-US"/>
            </a:p>
          </p:txBody>
        </p:sp>
        <p:sp>
          <p:nvSpPr>
            <p:cNvPr id="156753" name="Line 40"/>
            <p:cNvSpPr>
              <a:spLocks noChangeShapeType="1"/>
            </p:cNvSpPr>
            <p:nvPr/>
          </p:nvSpPr>
          <p:spPr bwMode="auto">
            <a:xfrm flipV="1">
              <a:off x="2070100" y="3573463"/>
              <a:ext cx="47625" cy="46037"/>
            </a:xfrm>
            <a:prstGeom prst="line">
              <a:avLst/>
            </a:prstGeom>
            <a:noFill/>
            <a:ln w="23813">
              <a:solidFill>
                <a:srgbClr val="000000"/>
              </a:solidFill>
              <a:round/>
              <a:headEnd/>
              <a:tailEnd/>
            </a:ln>
          </p:spPr>
          <p:txBody>
            <a:bodyPr/>
            <a:lstStyle/>
            <a:p>
              <a:endParaRPr lang="en-US"/>
            </a:p>
          </p:txBody>
        </p:sp>
        <p:sp>
          <p:nvSpPr>
            <p:cNvPr id="156754" name="Line 41"/>
            <p:cNvSpPr>
              <a:spLocks noChangeShapeType="1"/>
            </p:cNvSpPr>
            <p:nvPr/>
          </p:nvSpPr>
          <p:spPr bwMode="auto">
            <a:xfrm flipV="1">
              <a:off x="2139950" y="3457575"/>
              <a:ext cx="23813" cy="46038"/>
            </a:xfrm>
            <a:prstGeom prst="line">
              <a:avLst/>
            </a:prstGeom>
            <a:noFill/>
            <a:ln w="23813">
              <a:solidFill>
                <a:srgbClr val="000000"/>
              </a:solidFill>
              <a:round/>
              <a:headEnd/>
              <a:tailEnd/>
            </a:ln>
          </p:spPr>
          <p:txBody>
            <a:bodyPr/>
            <a:lstStyle/>
            <a:p>
              <a:endParaRPr lang="en-US"/>
            </a:p>
          </p:txBody>
        </p:sp>
        <p:sp>
          <p:nvSpPr>
            <p:cNvPr id="156755" name="Rectangle 42"/>
            <p:cNvSpPr>
              <a:spLocks noChangeArrowheads="1"/>
            </p:cNvSpPr>
            <p:nvPr/>
          </p:nvSpPr>
          <p:spPr bwMode="auto">
            <a:xfrm>
              <a:off x="838200" y="2076450"/>
              <a:ext cx="384175" cy="258763"/>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sink</a:t>
              </a:r>
              <a:endParaRPr lang="en-US" altLang="zh-TW" sz="2400">
                <a:latin typeface="Times" pitchFamily="18" charset="0"/>
                <a:ea typeface="PMingLiU" pitchFamily="18" charset="-120"/>
              </a:endParaRPr>
            </a:p>
          </p:txBody>
        </p:sp>
      </p:grpSp>
      <p:grpSp>
        <p:nvGrpSpPr>
          <p:cNvPr id="156676" name="Group 3"/>
          <p:cNvGrpSpPr>
            <a:grpSpLocks/>
          </p:cNvGrpSpPr>
          <p:nvPr/>
        </p:nvGrpSpPr>
        <p:grpSpPr bwMode="auto">
          <a:xfrm>
            <a:off x="7116763" y="3609975"/>
            <a:ext cx="2211387" cy="2486025"/>
            <a:chOff x="7116763" y="2192338"/>
            <a:chExt cx="2211387" cy="2486025"/>
          </a:xfrm>
        </p:grpSpPr>
        <p:sp>
          <p:nvSpPr>
            <p:cNvPr id="156702" name="Rectangle 44"/>
            <p:cNvSpPr>
              <a:spLocks noChangeArrowheads="1"/>
            </p:cNvSpPr>
            <p:nvPr/>
          </p:nvSpPr>
          <p:spPr bwMode="auto">
            <a:xfrm>
              <a:off x="7642225" y="4419600"/>
              <a:ext cx="1538288" cy="258763"/>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C. Data delivery</a:t>
              </a:r>
              <a:endParaRPr lang="en-US" altLang="zh-TW" sz="2400">
                <a:latin typeface="Times" pitchFamily="18" charset="0"/>
                <a:ea typeface="PMingLiU" pitchFamily="18" charset="-120"/>
              </a:endParaRPr>
            </a:p>
          </p:txBody>
        </p:sp>
        <p:sp>
          <p:nvSpPr>
            <p:cNvPr id="156703" name="Freeform 64"/>
            <p:cNvSpPr>
              <a:spLocks/>
            </p:cNvSpPr>
            <p:nvPr/>
          </p:nvSpPr>
          <p:spPr bwMode="auto">
            <a:xfrm>
              <a:off x="7405688" y="2646363"/>
              <a:ext cx="93662" cy="92075"/>
            </a:xfrm>
            <a:custGeom>
              <a:avLst/>
              <a:gdLst>
                <a:gd name="T0" fmla="*/ 2147483647 w 59"/>
                <a:gd name="T1" fmla="*/ 2147483647 h 58"/>
                <a:gd name="T2" fmla="*/ 0 w 59"/>
                <a:gd name="T3" fmla="*/ 2147483647 h 58"/>
                <a:gd name="T4" fmla="*/ 0 w 59"/>
                <a:gd name="T5" fmla="*/ 0 h 58"/>
                <a:gd name="T6" fmla="*/ 2147483647 w 59"/>
                <a:gd name="T7" fmla="*/ 2147483647 h 58"/>
                <a:gd name="T8" fmla="*/ 2147483647 w 59"/>
                <a:gd name="T9" fmla="*/ 2147483647 h 58"/>
                <a:gd name="T10" fmla="*/ 0 60000 65536"/>
                <a:gd name="T11" fmla="*/ 0 60000 65536"/>
                <a:gd name="T12" fmla="*/ 0 60000 65536"/>
                <a:gd name="T13" fmla="*/ 0 60000 65536"/>
                <a:gd name="T14" fmla="*/ 0 60000 65536"/>
                <a:gd name="T15" fmla="*/ 0 w 59"/>
                <a:gd name="T16" fmla="*/ 0 h 58"/>
                <a:gd name="T17" fmla="*/ 59 w 59"/>
                <a:gd name="T18" fmla="*/ 58 h 58"/>
              </a:gdLst>
              <a:ahLst/>
              <a:cxnLst>
                <a:cxn ang="T10">
                  <a:pos x="T0" y="T1"/>
                </a:cxn>
                <a:cxn ang="T11">
                  <a:pos x="T2" y="T3"/>
                </a:cxn>
                <a:cxn ang="T12">
                  <a:pos x="T4" y="T5"/>
                </a:cxn>
                <a:cxn ang="T13">
                  <a:pos x="T6" y="T7"/>
                </a:cxn>
                <a:cxn ang="T14">
                  <a:pos x="T8" y="T9"/>
                </a:cxn>
              </a:cxnLst>
              <a:rect l="T15" t="T16" r="T17" b="T18"/>
              <a:pathLst>
                <a:path w="59" h="58">
                  <a:moveTo>
                    <a:pt x="29" y="43"/>
                  </a:moveTo>
                  <a:lnTo>
                    <a:pt x="0" y="58"/>
                  </a:lnTo>
                  <a:lnTo>
                    <a:pt x="0" y="0"/>
                  </a:lnTo>
                  <a:lnTo>
                    <a:pt x="59" y="29"/>
                  </a:lnTo>
                  <a:lnTo>
                    <a:pt x="29" y="43"/>
                  </a:lnTo>
                  <a:close/>
                </a:path>
              </a:pathLst>
            </a:custGeom>
            <a:solidFill>
              <a:srgbClr val="000000"/>
            </a:solidFill>
            <a:ln w="23813">
              <a:solidFill>
                <a:srgbClr val="000000"/>
              </a:solidFill>
              <a:prstDash val="solid"/>
              <a:round/>
              <a:headEnd/>
              <a:tailEnd/>
            </a:ln>
          </p:spPr>
          <p:txBody>
            <a:bodyPr/>
            <a:lstStyle/>
            <a:p>
              <a:endParaRPr lang="en-US"/>
            </a:p>
          </p:txBody>
        </p:sp>
        <p:sp>
          <p:nvSpPr>
            <p:cNvPr id="156704" name="Line 65"/>
            <p:cNvSpPr>
              <a:spLocks noChangeShapeType="1"/>
            </p:cNvSpPr>
            <p:nvPr/>
          </p:nvSpPr>
          <p:spPr bwMode="auto">
            <a:xfrm>
              <a:off x="7451725" y="2714625"/>
              <a:ext cx="349250" cy="417513"/>
            </a:xfrm>
            <a:prstGeom prst="line">
              <a:avLst/>
            </a:prstGeom>
            <a:noFill/>
            <a:ln w="23813">
              <a:solidFill>
                <a:srgbClr val="000000"/>
              </a:solidFill>
              <a:round/>
              <a:headEnd/>
              <a:tailEnd/>
            </a:ln>
          </p:spPr>
          <p:txBody>
            <a:bodyPr/>
            <a:lstStyle/>
            <a:p>
              <a:endParaRPr lang="en-US"/>
            </a:p>
          </p:txBody>
        </p:sp>
        <p:sp>
          <p:nvSpPr>
            <p:cNvPr id="156705" name="Rectangle 66"/>
            <p:cNvSpPr>
              <a:spLocks noChangeArrowheads="1"/>
            </p:cNvSpPr>
            <p:nvPr/>
          </p:nvSpPr>
          <p:spPr bwMode="auto">
            <a:xfrm>
              <a:off x="8678863" y="3213100"/>
              <a:ext cx="649287" cy="258763"/>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source</a:t>
              </a:r>
              <a:endParaRPr lang="en-US" altLang="zh-TW" sz="2400">
                <a:latin typeface="Times" pitchFamily="18" charset="0"/>
                <a:ea typeface="PMingLiU" pitchFamily="18" charset="-120"/>
              </a:endParaRPr>
            </a:p>
          </p:txBody>
        </p:sp>
        <p:sp>
          <p:nvSpPr>
            <p:cNvPr id="156706" name="Oval 67"/>
            <p:cNvSpPr>
              <a:spLocks noChangeArrowheads="1"/>
            </p:cNvSpPr>
            <p:nvPr/>
          </p:nvSpPr>
          <p:spPr bwMode="auto">
            <a:xfrm>
              <a:off x="8148638" y="3851275"/>
              <a:ext cx="161925" cy="163513"/>
            </a:xfrm>
            <a:prstGeom prst="ellipse">
              <a:avLst/>
            </a:prstGeom>
            <a:solidFill>
              <a:srgbClr val="CF924C"/>
            </a:solidFill>
            <a:ln w="23813">
              <a:solidFill>
                <a:srgbClr val="CF924C"/>
              </a:solidFill>
              <a:round/>
              <a:headEnd/>
              <a:tailEnd/>
            </a:ln>
          </p:spPr>
          <p:txBody>
            <a:bodyPr/>
            <a:lstStyle/>
            <a:p>
              <a:pPr eaLnBrk="0" hangingPunct="0"/>
              <a:endParaRPr lang="en-US"/>
            </a:p>
          </p:txBody>
        </p:sp>
        <p:sp>
          <p:nvSpPr>
            <p:cNvPr id="156707" name="Oval 68"/>
            <p:cNvSpPr>
              <a:spLocks noChangeArrowheads="1"/>
            </p:cNvSpPr>
            <p:nvPr/>
          </p:nvSpPr>
          <p:spPr bwMode="auto">
            <a:xfrm>
              <a:off x="7243763" y="2506663"/>
              <a:ext cx="139700" cy="139700"/>
            </a:xfrm>
            <a:prstGeom prst="ellipse">
              <a:avLst/>
            </a:prstGeom>
            <a:solidFill>
              <a:srgbClr val="D9AA73"/>
            </a:solidFill>
            <a:ln w="9525">
              <a:noFill/>
              <a:round/>
              <a:headEnd/>
              <a:tailEnd/>
            </a:ln>
          </p:spPr>
          <p:txBody>
            <a:bodyPr/>
            <a:lstStyle/>
            <a:p>
              <a:pPr eaLnBrk="0" hangingPunct="0"/>
              <a:endParaRPr lang="en-US"/>
            </a:p>
          </p:txBody>
        </p:sp>
        <p:sp>
          <p:nvSpPr>
            <p:cNvPr id="156708" name="Oval 69"/>
            <p:cNvSpPr>
              <a:spLocks noChangeArrowheads="1"/>
            </p:cNvSpPr>
            <p:nvPr/>
          </p:nvSpPr>
          <p:spPr bwMode="auto">
            <a:xfrm>
              <a:off x="7429500" y="3457575"/>
              <a:ext cx="138113" cy="139700"/>
            </a:xfrm>
            <a:prstGeom prst="ellipse">
              <a:avLst/>
            </a:prstGeom>
            <a:solidFill>
              <a:srgbClr val="000000"/>
            </a:solidFill>
            <a:ln w="9525">
              <a:noFill/>
              <a:round/>
              <a:headEnd/>
              <a:tailEnd/>
            </a:ln>
          </p:spPr>
          <p:txBody>
            <a:bodyPr/>
            <a:lstStyle/>
            <a:p>
              <a:pPr eaLnBrk="0" hangingPunct="0"/>
              <a:endParaRPr lang="en-US"/>
            </a:p>
          </p:txBody>
        </p:sp>
        <p:sp>
          <p:nvSpPr>
            <p:cNvPr id="156709" name="Oval 70"/>
            <p:cNvSpPr>
              <a:spLocks noChangeArrowheads="1"/>
            </p:cNvSpPr>
            <p:nvPr/>
          </p:nvSpPr>
          <p:spPr bwMode="auto">
            <a:xfrm>
              <a:off x="7777163" y="3132138"/>
              <a:ext cx="139700" cy="139700"/>
            </a:xfrm>
            <a:prstGeom prst="ellipse">
              <a:avLst/>
            </a:prstGeom>
            <a:solidFill>
              <a:srgbClr val="000000"/>
            </a:solidFill>
            <a:ln w="9525">
              <a:noFill/>
              <a:round/>
              <a:headEnd/>
              <a:tailEnd/>
            </a:ln>
          </p:spPr>
          <p:txBody>
            <a:bodyPr/>
            <a:lstStyle/>
            <a:p>
              <a:pPr eaLnBrk="0" hangingPunct="0"/>
              <a:endParaRPr lang="en-US"/>
            </a:p>
          </p:txBody>
        </p:sp>
        <p:sp>
          <p:nvSpPr>
            <p:cNvPr id="156710" name="Freeform 71"/>
            <p:cNvSpPr>
              <a:spLocks/>
            </p:cNvSpPr>
            <p:nvPr/>
          </p:nvSpPr>
          <p:spPr bwMode="auto">
            <a:xfrm>
              <a:off x="7962900" y="3201988"/>
              <a:ext cx="92075" cy="93662"/>
            </a:xfrm>
            <a:custGeom>
              <a:avLst/>
              <a:gdLst>
                <a:gd name="T0" fmla="*/ 2147483647 w 58"/>
                <a:gd name="T1" fmla="*/ 2147483647 h 59"/>
                <a:gd name="T2" fmla="*/ 2147483647 w 58"/>
                <a:gd name="T3" fmla="*/ 2147483647 h 59"/>
                <a:gd name="T4" fmla="*/ 0 w 58"/>
                <a:gd name="T5" fmla="*/ 2147483647 h 59"/>
                <a:gd name="T6" fmla="*/ 2147483647 w 58"/>
                <a:gd name="T7" fmla="*/ 0 h 59"/>
                <a:gd name="T8" fmla="*/ 2147483647 w 58"/>
                <a:gd name="T9" fmla="*/ 2147483647 h 59"/>
                <a:gd name="T10" fmla="*/ 0 60000 65536"/>
                <a:gd name="T11" fmla="*/ 0 60000 65536"/>
                <a:gd name="T12" fmla="*/ 0 60000 65536"/>
                <a:gd name="T13" fmla="*/ 0 60000 65536"/>
                <a:gd name="T14" fmla="*/ 0 60000 65536"/>
                <a:gd name="T15" fmla="*/ 0 w 58"/>
                <a:gd name="T16" fmla="*/ 0 h 59"/>
                <a:gd name="T17" fmla="*/ 58 w 58"/>
                <a:gd name="T18" fmla="*/ 59 h 59"/>
              </a:gdLst>
              <a:ahLst/>
              <a:cxnLst>
                <a:cxn ang="T10">
                  <a:pos x="T0" y="T1"/>
                </a:cxn>
                <a:cxn ang="T11">
                  <a:pos x="T2" y="T3"/>
                </a:cxn>
                <a:cxn ang="T12">
                  <a:pos x="T4" y="T5"/>
                </a:cxn>
                <a:cxn ang="T13">
                  <a:pos x="T6" y="T7"/>
                </a:cxn>
                <a:cxn ang="T14">
                  <a:pos x="T8" y="T9"/>
                </a:cxn>
              </a:cxnLst>
              <a:rect l="T15" t="T16" r="T17" b="T18"/>
              <a:pathLst>
                <a:path w="58" h="59">
                  <a:moveTo>
                    <a:pt x="58" y="29"/>
                  </a:moveTo>
                  <a:lnTo>
                    <a:pt x="58" y="59"/>
                  </a:lnTo>
                  <a:lnTo>
                    <a:pt x="0" y="15"/>
                  </a:lnTo>
                  <a:lnTo>
                    <a:pt x="58" y="0"/>
                  </a:lnTo>
                  <a:lnTo>
                    <a:pt x="58" y="29"/>
                  </a:lnTo>
                  <a:close/>
                </a:path>
              </a:pathLst>
            </a:custGeom>
            <a:solidFill>
              <a:srgbClr val="000000"/>
            </a:solidFill>
            <a:ln w="23813">
              <a:solidFill>
                <a:srgbClr val="000000"/>
              </a:solidFill>
              <a:prstDash val="solid"/>
              <a:round/>
              <a:headEnd/>
              <a:tailEnd/>
            </a:ln>
          </p:spPr>
          <p:txBody>
            <a:bodyPr/>
            <a:lstStyle/>
            <a:p>
              <a:endParaRPr lang="en-US"/>
            </a:p>
          </p:txBody>
        </p:sp>
        <p:sp>
          <p:nvSpPr>
            <p:cNvPr id="156711" name="Line 72"/>
            <p:cNvSpPr>
              <a:spLocks noChangeShapeType="1"/>
            </p:cNvSpPr>
            <p:nvPr/>
          </p:nvSpPr>
          <p:spPr bwMode="auto">
            <a:xfrm>
              <a:off x="8054975" y="3248025"/>
              <a:ext cx="417513" cy="69850"/>
            </a:xfrm>
            <a:prstGeom prst="line">
              <a:avLst/>
            </a:prstGeom>
            <a:noFill/>
            <a:ln w="23813">
              <a:solidFill>
                <a:srgbClr val="000000"/>
              </a:solidFill>
              <a:round/>
              <a:headEnd/>
              <a:tailEnd/>
            </a:ln>
          </p:spPr>
          <p:txBody>
            <a:bodyPr/>
            <a:lstStyle/>
            <a:p>
              <a:endParaRPr lang="en-US"/>
            </a:p>
          </p:txBody>
        </p:sp>
        <p:sp>
          <p:nvSpPr>
            <p:cNvPr id="156712" name="Freeform 73"/>
            <p:cNvSpPr>
              <a:spLocks/>
            </p:cNvSpPr>
            <p:nvPr/>
          </p:nvSpPr>
          <p:spPr bwMode="auto">
            <a:xfrm>
              <a:off x="7869238" y="3271838"/>
              <a:ext cx="93662" cy="115887"/>
            </a:xfrm>
            <a:custGeom>
              <a:avLst/>
              <a:gdLst>
                <a:gd name="T0" fmla="*/ 2147483647 w 59"/>
                <a:gd name="T1" fmla="*/ 2147483647 h 73"/>
                <a:gd name="T2" fmla="*/ 0 w 59"/>
                <a:gd name="T3" fmla="*/ 2147483647 h 73"/>
                <a:gd name="T4" fmla="*/ 0 w 59"/>
                <a:gd name="T5" fmla="*/ 0 h 73"/>
                <a:gd name="T6" fmla="*/ 2147483647 w 59"/>
                <a:gd name="T7" fmla="*/ 2147483647 h 73"/>
                <a:gd name="T8" fmla="*/ 2147483647 w 59"/>
                <a:gd name="T9" fmla="*/ 2147483647 h 73"/>
                <a:gd name="T10" fmla="*/ 0 60000 65536"/>
                <a:gd name="T11" fmla="*/ 0 60000 65536"/>
                <a:gd name="T12" fmla="*/ 0 60000 65536"/>
                <a:gd name="T13" fmla="*/ 0 60000 65536"/>
                <a:gd name="T14" fmla="*/ 0 60000 65536"/>
                <a:gd name="T15" fmla="*/ 0 w 59"/>
                <a:gd name="T16" fmla="*/ 0 h 73"/>
                <a:gd name="T17" fmla="*/ 59 w 59"/>
                <a:gd name="T18" fmla="*/ 73 h 73"/>
              </a:gdLst>
              <a:ahLst/>
              <a:cxnLst>
                <a:cxn ang="T10">
                  <a:pos x="T0" y="T1"/>
                </a:cxn>
                <a:cxn ang="T11">
                  <a:pos x="T2" y="T3"/>
                </a:cxn>
                <a:cxn ang="T12">
                  <a:pos x="T4" y="T5"/>
                </a:cxn>
                <a:cxn ang="T13">
                  <a:pos x="T6" y="T7"/>
                </a:cxn>
                <a:cxn ang="T14">
                  <a:pos x="T8" y="T9"/>
                </a:cxn>
              </a:cxnLst>
              <a:rect l="T15" t="T16" r="T17" b="T18"/>
              <a:pathLst>
                <a:path w="59" h="73">
                  <a:moveTo>
                    <a:pt x="30" y="58"/>
                  </a:moveTo>
                  <a:lnTo>
                    <a:pt x="0" y="73"/>
                  </a:lnTo>
                  <a:lnTo>
                    <a:pt x="0" y="0"/>
                  </a:lnTo>
                  <a:lnTo>
                    <a:pt x="59" y="44"/>
                  </a:lnTo>
                  <a:lnTo>
                    <a:pt x="30" y="58"/>
                  </a:lnTo>
                  <a:close/>
                </a:path>
              </a:pathLst>
            </a:custGeom>
            <a:solidFill>
              <a:srgbClr val="000000"/>
            </a:solidFill>
            <a:ln w="23813">
              <a:solidFill>
                <a:srgbClr val="000000"/>
              </a:solidFill>
              <a:prstDash val="solid"/>
              <a:round/>
              <a:headEnd/>
              <a:tailEnd/>
            </a:ln>
          </p:spPr>
          <p:txBody>
            <a:bodyPr/>
            <a:lstStyle/>
            <a:p>
              <a:endParaRPr lang="en-US"/>
            </a:p>
          </p:txBody>
        </p:sp>
        <p:sp>
          <p:nvSpPr>
            <p:cNvPr id="156713" name="Line 74"/>
            <p:cNvSpPr>
              <a:spLocks noChangeShapeType="1"/>
            </p:cNvSpPr>
            <p:nvPr/>
          </p:nvSpPr>
          <p:spPr bwMode="auto">
            <a:xfrm>
              <a:off x="7916863" y="3363913"/>
              <a:ext cx="277812" cy="511175"/>
            </a:xfrm>
            <a:prstGeom prst="line">
              <a:avLst/>
            </a:prstGeom>
            <a:noFill/>
            <a:ln w="23813">
              <a:solidFill>
                <a:srgbClr val="000000"/>
              </a:solidFill>
              <a:round/>
              <a:headEnd/>
              <a:tailEnd/>
            </a:ln>
          </p:spPr>
          <p:txBody>
            <a:bodyPr/>
            <a:lstStyle/>
            <a:p>
              <a:endParaRPr lang="en-US"/>
            </a:p>
          </p:txBody>
        </p:sp>
        <p:sp>
          <p:nvSpPr>
            <p:cNvPr id="156714" name="Oval 75"/>
            <p:cNvSpPr>
              <a:spLocks noChangeArrowheads="1"/>
            </p:cNvSpPr>
            <p:nvPr/>
          </p:nvSpPr>
          <p:spPr bwMode="auto">
            <a:xfrm>
              <a:off x="8450263" y="3271838"/>
              <a:ext cx="161925" cy="161925"/>
            </a:xfrm>
            <a:prstGeom prst="ellipse">
              <a:avLst/>
            </a:prstGeom>
            <a:solidFill>
              <a:srgbClr val="CF924C"/>
            </a:solidFill>
            <a:ln w="23813">
              <a:solidFill>
                <a:srgbClr val="CF924C"/>
              </a:solidFill>
              <a:round/>
              <a:headEnd/>
              <a:tailEnd/>
            </a:ln>
          </p:spPr>
          <p:txBody>
            <a:bodyPr/>
            <a:lstStyle/>
            <a:p>
              <a:pPr eaLnBrk="0" hangingPunct="0"/>
              <a:endParaRPr lang="en-US"/>
            </a:p>
          </p:txBody>
        </p:sp>
        <p:sp>
          <p:nvSpPr>
            <p:cNvPr id="156715" name="Rectangle 76"/>
            <p:cNvSpPr>
              <a:spLocks noChangeArrowheads="1"/>
            </p:cNvSpPr>
            <p:nvPr/>
          </p:nvSpPr>
          <p:spPr bwMode="auto">
            <a:xfrm>
              <a:off x="8415338" y="3886200"/>
              <a:ext cx="649287" cy="258763"/>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source</a:t>
              </a:r>
              <a:endParaRPr lang="en-US" altLang="zh-TW" sz="2400">
                <a:latin typeface="Times" pitchFamily="18" charset="0"/>
                <a:ea typeface="PMingLiU" pitchFamily="18" charset="-120"/>
              </a:endParaRPr>
            </a:p>
          </p:txBody>
        </p:sp>
        <p:sp>
          <p:nvSpPr>
            <p:cNvPr id="156716" name="Rectangle 77"/>
            <p:cNvSpPr>
              <a:spLocks noChangeArrowheads="1"/>
            </p:cNvSpPr>
            <p:nvPr/>
          </p:nvSpPr>
          <p:spPr bwMode="auto">
            <a:xfrm>
              <a:off x="7116763" y="2192338"/>
              <a:ext cx="384175" cy="258762"/>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sink</a:t>
              </a:r>
              <a:endParaRPr lang="en-US" altLang="zh-TW" sz="2400">
                <a:latin typeface="Times" pitchFamily="18" charset="0"/>
                <a:ea typeface="PMingLiU" pitchFamily="18" charset="-120"/>
              </a:endParaRPr>
            </a:p>
          </p:txBody>
        </p:sp>
      </p:grpSp>
      <p:grpSp>
        <p:nvGrpSpPr>
          <p:cNvPr id="156677" name="Group 2"/>
          <p:cNvGrpSpPr>
            <a:grpSpLocks/>
          </p:cNvGrpSpPr>
          <p:nvPr/>
        </p:nvGrpSpPr>
        <p:grpSpPr bwMode="auto">
          <a:xfrm>
            <a:off x="3744913" y="3640138"/>
            <a:ext cx="2211387" cy="2509837"/>
            <a:chOff x="3744913" y="2192338"/>
            <a:chExt cx="2211387" cy="2509837"/>
          </a:xfrm>
        </p:grpSpPr>
        <p:sp>
          <p:nvSpPr>
            <p:cNvPr id="156679" name="Rectangle 43"/>
            <p:cNvSpPr>
              <a:spLocks noChangeArrowheads="1"/>
            </p:cNvSpPr>
            <p:nvPr/>
          </p:nvSpPr>
          <p:spPr bwMode="auto">
            <a:xfrm>
              <a:off x="4100513" y="4443413"/>
              <a:ext cx="1854200" cy="258762"/>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B. Gradients set up</a:t>
              </a:r>
              <a:endParaRPr lang="en-US" altLang="zh-TW" sz="2400">
                <a:latin typeface="Times" pitchFamily="18" charset="0"/>
                <a:ea typeface="PMingLiU" pitchFamily="18" charset="-120"/>
              </a:endParaRPr>
            </a:p>
          </p:txBody>
        </p:sp>
        <p:sp>
          <p:nvSpPr>
            <p:cNvPr id="156680" name="Freeform 45"/>
            <p:cNvSpPr>
              <a:spLocks/>
            </p:cNvSpPr>
            <p:nvPr/>
          </p:nvSpPr>
          <p:spPr bwMode="auto">
            <a:xfrm>
              <a:off x="4065588" y="2692400"/>
              <a:ext cx="92075" cy="92075"/>
            </a:xfrm>
            <a:custGeom>
              <a:avLst/>
              <a:gdLst>
                <a:gd name="T0" fmla="*/ 2147483647 w 58"/>
                <a:gd name="T1" fmla="*/ 2147483647 h 58"/>
                <a:gd name="T2" fmla="*/ 0 w 58"/>
                <a:gd name="T3" fmla="*/ 2147483647 h 58"/>
                <a:gd name="T4" fmla="*/ 0 w 58"/>
                <a:gd name="T5" fmla="*/ 0 h 58"/>
                <a:gd name="T6" fmla="*/ 2147483647 w 58"/>
                <a:gd name="T7" fmla="*/ 2147483647 h 58"/>
                <a:gd name="T8" fmla="*/ 2147483647 w 58"/>
                <a:gd name="T9" fmla="*/ 2147483647 h 58"/>
                <a:gd name="T10" fmla="*/ 0 60000 65536"/>
                <a:gd name="T11" fmla="*/ 0 60000 65536"/>
                <a:gd name="T12" fmla="*/ 0 60000 65536"/>
                <a:gd name="T13" fmla="*/ 0 60000 65536"/>
                <a:gd name="T14" fmla="*/ 0 60000 65536"/>
                <a:gd name="T15" fmla="*/ 0 w 58"/>
                <a:gd name="T16" fmla="*/ 0 h 58"/>
                <a:gd name="T17" fmla="*/ 58 w 58"/>
                <a:gd name="T18" fmla="*/ 58 h 58"/>
              </a:gdLst>
              <a:ahLst/>
              <a:cxnLst>
                <a:cxn ang="T10">
                  <a:pos x="T0" y="T1"/>
                </a:cxn>
                <a:cxn ang="T11">
                  <a:pos x="T2" y="T3"/>
                </a:cxn>
                <a:cxn ang="T12">
                  <a:pos x="T4" y="T5"/>
                </a:cxn>
                <a:cxn ang="T13">
                  <a:pos x="T6" y="T7"/>
                </a:cxn>
                <a:cxn ang="T14">
                  <a:pos x="T8" y="T9"/>
                </a:cxn>
              </a:cxnLst>
              <a:rect l="T15" t="T16" r="T17" b="T18"/>
              <a:pathLst>
                <a:path w="58" h="58">
                  <a:moveTo>
                    <a:pt x="29" y="44"/>
                  </a:moveTo>
                  <a:lnTo>
                    <a:pt x="0" y="58"/>
                  </a:lnTo>
                  <a:lnTo>
                    <a:pt x="0" y="0"/>
                  </a:lnTo>
                  <a:lnTo>
                    <a:pt x="58" y="29"/>
                  </a:lnTo>
                  <a:lnTo>
                    <a:pt x="29" y="44"/>
                  </a:lnTo>
                  <a:close/>
                </a:path>
              </a:pathLst>
            </a:custGeom>
            <a:solidFill>
              <a:srgbClr val="000000"/>
            </a:solidFill>
            <a:ln w="23813">
              <a:solidFill>
                <a:srgbClr val="000000"/>
              </a:solidFill>
              <a:prstDash val="solid"/>
              <a:round/>
              <a:headEnd/>
              <a:tailEnd/>
            </a:ln>
          </p:spPr>
          <p:txBody>
            <a:bodyPr/>
            <a:lstStyle/>
            <a:p>
              <a:endParaRPr lang="en-US"/>
            </a:p>
          </p:txBody>
        </p:sp>
        <p:sp>
          <p:nvSpPr>
            <p:cNvPr id="156681" name="Line 46"/>
            <p:cNvSpPr>
              <a:spLocks noChangeShapeType="1"/>
            </p:cNvSpPr>
            <p:nvPr/>
          </p:nvSpPr>
          <p:spPr bwMode="auto">
            <a:xfrm>
              <a:off x="4111625" y="2762250"/>
              <a:ext cx="301625" cy="393700"/>
            </a:xfrm>
            <a:prstGeom prst="line">
              <a:avLst/>
            </a:prstGeom>
            <a:noFill/>
            <a:ln w="23813">
              <a:solidFill>
                <a:srgbClr val="000000"/>
              </a:solidFill>
              <a:round/>
              <a:headEnd/>
              <a:tailEnd/>
            </a:ln>
          </p:spPr>
          <p:txBody>
            <a:bodyPr/>
            <a:lstStyle/>
            <a:p>
              <a:endParaRPr lang="en-US"/>
            </a:p>
          </p:txBody>
        </p:sp>
        <p:sp>
          <p:nvSpPr>
            <p:cNvPr id="156682" name="Rectangle 47"/>
            <p:cNvSpPr>
              <a:spLocks noChangeArrowheads="1"/>
            </p:cNvSpPr>
            <p:nvPr/>
          </p:nvSpPr>
          <p:spPr bwMode="auto">
            <a:xfrm>
              <a:off x="5307013" y="3213100"/>
              <a:ext cx="649287" cy="258763"/>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source</a:t>
              </a:r>
              <a:endParaRPr lang="en-US" altLang="zh-TW" sz="2400">
                <a:latin typeface="Times" pitchFamily="18" charset="0"/>
                <a:ea typeface="PMingLiU" pitchFamily="18" charset="-120"/>
              </a:endParaRPr>
            </a:p>
          </p:txBody>
        </p:sp>
        <p:sp>
          <p:nvSpPr>
            <p:cNvPr id="156683" name="Oval 48"/>
            <p:cNvSpPr>
              <a:spLocks noChangeArrowheads="1"/>
            </p:cNvSpPr>
            <p:nvPr/>
          </p:nvSpPr>
          <p:spPr bwMode="auto">
            <a:xfrm>
              <a:off x="4784725" y="3851275"/>
              <a:ext cx="161925" cy="163513"/>
            </a:xfrm>
            <a:prstGeom prst="ellipse">
              <a:avLst/>
            </a:prstGeom>
            <a:solidFill>
              <a:srgbClr val="CF924C"/>
            </a:solidFill>
            <a:ln w="23813">
              <a:solidFill>
                <a:srgbClr val="CF924C"/>
              </a:solidFill>
              <a:round/>
              <a:headEnd/>
              <a:tailEnd/>
            </a:ln>
          </p:spPr>
          <p:txBody>
            <a:bodyPr/>
            <a:lstStyle/>
            <a:p>
              <a:pPr eaLnBrk="0" hangingPunct="0"/>
              <a:endParaRPr lang="en-US"/>
            </a:p>
          </p:txBody>
        </p:sp>
        <p:sp>
          <p:nvSpPr>
            <p:cNvPr id="156684" name="Oval 49"/>
            <p:cNvSpPr>
              <a:spLocks noChangeArrowheads="1"/>
            </p:cNvSpPr>
            <p:nvPr/>
          </p:nvSpPr>
          <p:spPr bwMode="auto">
            <a:xfrm>
              <a:off x="3856038" y="2528888"/>
              <a:ext cx="139700" cy="139700"/>
            </a:xfrm>
            <a:prstGeom prst="ellipse">
              <a:avLst/>
            </a:prstGeom>
            <a:solidFill>
              <a:srgbClr val="D9AA73"/>
            </a:solidFill>
            <a:ln w="9525">
              <a:noFill/>
              <a:round/>
              <a:headEnd/>
              <a:tailEnd/>
            </a:ln>
          </p:spPr>
          <p:txBody>
            <a:bodyPr/>
            <a:lstStyle/>
            <a:p>
              <a:pPr eaLnBrk="0" hangingPunct="0"/>
              <a:endParaRPr lang="en-US"/>
            </a:p>
          </p:txBody>
        </p:sp>
        <p:sp>
          <p:nvSpPr>
            <p:cNvPr id="156685" name="Oval 50"/>
            <p:cNvSpPr>
              <a:spLocks noChangeArrowheads="1"/>
            </p:cNvSpPr>
            <p:nvPr/>
          </p:nvSpPr>
          <p:spPr bwMode="auto">
            <a:xfrm>
              <a:off x="4041775" y="3457575"/>
              <a:ext cx="139700" cy="139700"/>
            </a:xfrm>
            <a:prstGeom prst="ellipse">
              <a:avLst/>
            </a:prstGeom>
            <a:solidFill>
              <a:srgbClr val="000000"/>
            </a:solidFill>
            <a:ln w="9525">
              <a:noFill/>
              <a:round/>
              <a:headEnd/>
              <a:tailEnd/>
            </a:ln>
          </p:spPr>
          <p:txBody>
            <a:bodyPr/>
            <a:lstStyle/>
            <a:p>
              <a:pPr eaLnBrk="0" hangingPunct="0"/>
              <a:endParaRPr lang="en-US"/>
            </a:p>
          </p:txBody>
        </p:sp>
        <p:sp>
          <p:nvSpPr>
            <p:cNvPr id="156686" name="Oval 51"/>
            <p:cNvSpPr>
              <a:spLocks noChangeArrowheads="1"/>
            </p:cNvSpPr>
            <p:nvPr/>
          </p:nvSpPr>
          <p:spPr bwMode="auto">
            <a:xfrm>
              <a:off x="4413250" y="3132138"/>
              <a:ext cx="139700" cy="139700"/>
            </a:xfrm>
            <a:prstGeom prst="ellipse">
              <a:avLst/>
            </a:prstGeom>
            <a:solidFill>
              <a:srgbClr val="000000"/>
            </a:solidFill>
            <a:ln w="9525">
              <a:noFill/>
              <a:round/>
              <a:headEnd/>
              <a:tailEnd/>
            </a:ln>
          </p:spPr>
          <p:txBody>
            <a:bodyPr/>
            <a:lstStyle/>
            <a:p>
              <a:pPr eaLnBrk="0" hangingPunct="0"/>
              <a:endParaRPr lang="en-US"/>
            </a:p>
          </p:txBody>
        </p:sp>
        <p:sp>
          <p:nvSpPr>
            <p:cNvPr id="156687" name="Freeform 52"/>
            <p:cNvSpPr>
              <a:spLocks/>
            </p:cNvSpPr>
            <p:nvPr/>
          </p:nvSpPr>
          <p:spPr bwMode="auto">
            <a:xfrm>
              <a:off x="4598988" y="3179763"/>
              <a:ext cx="115887" cy="115887"/>
            </a:xfrm>
            <a:custGeom>
              <a:avLst/>
              <a:gdLst>
                <a:gd name="T0" fmla="*/ 2147483647 w 73"/>
                <a:gd name="T1" fmla="*/ 2147483647 h 73"/>
                <a:gd name="T2" fmla="*/ 2147483647 w 73"/>
                <a:gd name="T3" fmla="*/ 2147483647 h 73"/>
                <a:gd name="T4" fmla="*/ 0 w 73"/>
                <a:gd name="T5" fmla="*/ 2147483647 h 73"/>
                <a:gd name="T6" fmla="*/ 2147483647 w 73"/>
                <a:gd name="T7" fmla="*/ 0 h 73"/>
                <a:gd name="T8" fmla="*/ 2147483647 w 73"/>
                <a:gd name="T9" fmla="*/ 2147483647 h 73"/>
                <a:gd name="T10" fmla="*/ 0 60000 65536"/>
                <a:gd name="T11" fmla="*/ 0 60000 65536"/>
                <a:gd name="T12" fmla="*/ 0 60000 65536"/>
                <a:gd name="T13" fmla="*/ 0 60000 65536"/>
                <a:gd name="T14" fmla="*/ 0 60000 65536"/>
                <a:gd name="T15" fmla="*/ 0 w 73"/>
                <a:gd name="T16" fmla="*/ 0 h 73"/>
                <a:gd name="T17" fmla="*/ 73 w 73"/>
                <a:gd name="T18" fmla="*/ 73 h 73"/>
              </a:gdLst>
              <a:ahLst/>
              <a:cxnLst>
                <a:cxn ang="T10">
                  <a:pos x="T0" y="T1"/>
                </a:cxn>
                <a:cxn ang="T11">
                  <a:pos x="T2" y="T3"/>
                </a:cxn>
                <a:cxn ang="T12">
                  <a:pos x="T4" y="T5"/>
                </a:cxn>
                <a:cxn ang="T13">
                  <a:pos x="T6" y="T7"/>
                </a:cxn>
                <a:cxn ang="T14">
                  <a:pos x="T8" y="T9"/>
                </a:cxn>
              </a:cxnLst>
              <a:rect l="T15" t="T16" r="T17" b="T18"/>
              <a:pathLst>
                <a:path w="73" h="73">
                  <a:moveTo>
                    <a:pt x="59" y="29"/>
                  </a:moveTo>
                  <a:lnTo>
                    <a:pt x="59" y="73"/>
                  </a:lnTo>
                  <a:lnTo>
                    <a:pt x="0" y="29"/>
                  </a:lnTo>
                  <a:lnTo>
                    <a:pt x="73" y="0"/>
                  </a:lnTo>
                  <a:lnTo>
                    <a:pt x="59" y="29"/>
                  </a:lnTo>
                  <a:close/>
                </a:path>
              </a:pathLst>
            </a:custGeom>
            <a:solidFill>
              <a:srgbClr val="000000"/>
            </a:solidFill>
            <a:ln w="23813">
              <a:solidFill>
                <a:srgbClr val="000000"/>
              </a:solidFill>
              <a:prstDash val="solid"/>
              <a:round/>
              <a:headEnd/>
              <a:tailEnd/>
            </a:ln>
          </p:spPr>
          <p:txBody>
            <a:bodyPr/>
            <a:lstStyle/>
            <a:p>
              <a:endParaRPr lang="en-US"/>
            </a:p>
          </p:txBody>
        </p:sp>
        <p:sp>
          <p:nvSpPr>
            <p:cNvPr id="156688" name="Line 53"/>
            <p:cNvSpPr>
              <a:spLocks noChangeShapeType="1"/>
            </p:cNvSpPr>
            <p:nvPr/>
          </p:nvSpPr>
          <p:spPr bwMode="auto">
            <a:xfrm>
              <a:off x="4714875" y="3248025"/>
              <a:ext cx="395288" cy="93663"/>
            </a:xfrm>
            <a:prstGeom prst="line">
              <a:avLst/>
            </a:prstGeom>
            <a:noFill/>
            <a:ln w="23813">
              <a:solidFill>
                <a:srgbClr val="000000"/>
              </a:solidFill>
              <a:round/>
              <a:headEnd/>
              <a:tailEnd/>
            </a:ln>
          </p:spPr>
          <p:txBody>
            <a:bodyPr/>
            <a:lstStyle/>
            <a:p>
              <a:endParaRPr lang="en-US"/>
            </a:p>
          </p:txBody>
        </p:sp>
        <p:sp>
          <p:nvSpPr>
            <p:cNvPr id="156689" name="Freeform 54"/>
            <p:cNvSpPr>
              <a:spLocks/>
            </p:cNvSpPr>
            <p:nvPr/>
          </p:nvSpPr>
          <p:spPr bwMode="auto">
            <a:xfrm>
              <a:off x="4506913" y="3295650"/>
              <a:ext cx="92075" cy="92075"/>
            </a:xfrm>
            <a:custGeom>
              <a:avLst/>
              <a:gdLst>
                <a:gd name="T0" fmla="*/ 2147483647 w 58"/>
                <a:gd name="T1" fmla="*/ 2147483647 h 58"/>
                <a:gd name="T2" fmla="*/ 0 w 58"/>
                <a:gd name="T3" fmla="*/ 2147483647 h 58"/>
                <a:gd name="T4" fmla="*/ 0 w 58"/>
                <a:gd name="T5" fmla="*/ 0 h 58"/>
                <a:gd name="T6" fmla="*/ 2147483647 w 58"/>
                <a:gd name="T7" fmla="*/ 2147483647 h 58"/>
                <a:gd name="T8" fmla="*/ 2147483647 w 58"/>
                <a:gd name="T9" fmla="*/ 2147483647 h 58"/>
                <a:gd name="T10" fmla="*/ 0 60000 65536"/>
                <a:gd name="T11" fmla="*/ 0 60000 65536"/>
                <a:gd name="T12" fmla="*/ 0 60000 65536"/>
                <a:gd name="T13" fmla="*/ 0 60000 65536"/>
                <a:gd name="T14" fmla="*/ 0 60000 65536"/>
                <a:gd name="T15" fmla="*/ 0 w 58"/>
                <a:gd name="T16" fmla="*/ 0 h 58"/>
                <a:gd name="T17" fmla="*/ 58 w 58"/>
                <a:gd name="T18" fmla="*/ 58 h 58"/>
              </a:gdLst>
              <a:ahLst/>
              <a:cxnLst>
                <a:cxn ang="T10">
                  <a:pos x="T0" y="T1"/>
                </a:cxn>
                <a:cxn ang="T11">
                  <a:pos x="T2" y="T3"/>
                </a:cxn>
                <a:cxn ang="T12">
                  <a:pos x="T4" y="T5"/>
                </a:cxn>
                <a:cxn ang="T13">
                  <a:pos x="T6" y="T7"/>
                </a:cxn>
                <a:cxn ang="T14">
                  <a:pos x="T8" y="T9"/>
                </a:cxn>
              </a:cxnLst>
              <a:rect l="T15" t="T16" r="T17" b="T18"/>
              <a:pathLst>
                <a:path w="58" h="58">
                  <a:moveTo>
                    <a:pt x="29" y="43"/>
                  </a:moveTo>
                  <a:lnTo>
                    <a:pt x="0" y="58"/>
                  </a:lnTo>
                  <a:lnTo>
                    <a:pt x="0" y="0"/>
                  </a:lnTo>
                  <a:lnTo>
                    <a:pt x="58" y="29"/>
                  </a:lnTo>
                  <a:lnTo>
                    <a:pt x="29" y="43"/>
                  </a:lnTo>
                  <a:close/>
                </a:path>
              </a:pathLst>
            </a:custGeom>
            <a:solidFill>
              <a:srgbClr val="000000"/>
            </a:solidFill>
            <a:ln w="23813">
              <a:solidFill>
                <a:srgbClr val="000000"/>
              </a:solidFill>
              <a:prstDash val="solid"/>
              <a:round/>
              <a:headEnd/>
              <a:tailEnd/>
            </a:ln>
          </p:spPr>
          <p:txBody>
            <a:bodyPr/>
            <a:lstStyle/>
            <a:p>
              <a:endParaRPr lang="en-US"/>
            </a:p>
          </p:txBody>
        </p:sp>
        <p:sp>
          <p:nvSpPr>
            <p:cNvPr id="156690" name="Line 55"/>
            <p:cNvSpPr>
              <a:spLocks noChangeShapeType="1"/>
            </p:cNvSpPr>
            <p:nvPr/>
          </p:nvSpPr>
          <p:spPr bwMode="auto">
            <a:xfrm>
              <a:off x="4552950" y="3387725"/>
              <a:ext cx="301625" cy="463550"/>
            </a:xfrm>
            <a:prstGeom prst="line">
              <a:avLst/>
            </a:prstGeom>
            <a:noFill/>
            <a:ln w="23813">
              <a:solidFill>
                <a:srgbClr val="000000"/>
              </a:solidFill>
              <a:round/>
              <a:headEnd/>
              <a:tailEnd/>
            </a:ln>
          </p:spPr>
          <p:txBody>
            <a:bodyPr/>
            <a:lstStyle/>
            <a:p>
              <a:endParaRPr lang="en-US"/>
            </a:p>
          </p:txBody>
        </p:sp>
        <p:sp>
          <p:nvSpPr>
            <p:cNvPr id="156691" name="Freeform 56"/>
            <p:cNvSpPr>
              <a:spLocks/>
            </p:cNvSpPr>
            <p:nvPr/>
          </p:nvSpPr>
          <p:spPr bwMode="auto">
            <a:xfrm>
              <a:off x="3925888" y="2762250"/>
              <a:ext cx="93662" cy="92075"/>
            </a:xfrm>
            <a:custGeom>
              <a:avLst/>
              <a:gdLst>
                <a:gd name="T0" fmla="*/ 2147483647 w 59"/>
                <a:gd name="T1" fmla="*/ 2147483647 h 58"/>
                <a:gd name="T2" fmla="*/ 0 w 59"/>
                <a:gd name="T3" fmla="*/ 2147483647 h 58"/>
                <a:gd name="T4" fmla="*/ 2147483647 w 59"/>
                <a:gd name="T5" fmla="*/ 0 h 58"/>
                <a:gd name="T6" fmla="*/ 2147483647 w 59"/>
                <a:gd name="T7" fmla="*/ 2147483647 h 58"/>
                <a:gd name="T8" fmla="*/ 2147483647 w 59"/>
                <a:gd name="T9" fmla="*/ 2147483647 h 58"/>
                <a:gd name="T10" fmla="*/ 0 60000 65536"/>
                <a:gd name="T11" fmla="*/ 0 60000 65536"/>
                <a:gd name="T12" fmla="*/ 0 60000 65536"/>
                <a:gd name="T13" fmla="*/ 0 60000 65536"/>
                <a:gd name="T14" fmla="*/ 0 60000 65536"/>
                <a:gd name="T15" fmla="*/ 0 w 59"/>
                <a:gd name="T16" fmla="*/ 0 h 58"/>
                <a:gd name="T17" fmla="*/ 59 w 59"/>
                <a:gd name="T18" fmla="*/ 58 h 58"/>
              </a:gdLst>
              <a:ahLst/>
              <a:cxnLst>
                <a:cxn ang="T10">
                  <a:pos x="T0" y="T1"/>
                </a:cxn>
                <a:cxn ang="T11">
                  <a:pos x="T2" y="T3"/>
                </a:cxn>
                <a:cxn ang="T12">
                  <a:pos x="T4" y="T5"/>
                </a:cxn>
                <a:cxn ang="T13">
                  <a:pos x="T6" y="T7"/>
                </a:cxn>
                <a:cxn ang="T14">
                  <a:pos x="T8" y="T9"/>
                </a:cxn>
              </a:cxnLst>
              <a:rect l="T15" t="T16" r="T17" b="T18"/>
              <a:pathLst>
                <a:path w="59" h="58">
                  <a:moveTo>
                    <a:pt x="30" y="43"/>
                  </a:moveTo>
                  <a:lnTo>
                    <a:pt x="0" y="58"/>
                  </a:lnTo>
                  <a:lnTo>
                    <a:pt x="15" y="0"/>
                  </a:lnTo>
                  <a:lnTo>
                    <a:pt x="59" y="43"/>
                  </a:lnTo>
                  <a:lnTo>
                    <a:pt x="30" y="43"/>
                  </a:lnTo>
                  <a:close/>
                </a:path>
              </a:pathLst>
            </a:custGeom>
            <a:solidFill>
              <a:srgbClr val="000000"/>
            </a:solidFill>
            <a:ln w="23813">
              <a:solidFill>
                <a:srgbClr val="000000"/>
              </a:solidFill>
              <a:prstDash val="solid"/>
              <a:round/>
              <a:headEnd/>
              <a:tailEnd/>
            </a:ln>
          </p:spPr>
          <p:txBody>
            <a:bodyPr/>
            <a:lstStyle/>
            <a:p>
              <a:endParaRPr lang="en-US"/>
            </a:p>
          </p:txBody>
        </p:sp>
        <p:sp>
          <p:nvSpPr>
            <p:cNvPr id="156692" name="Line 57"/>
            <p:cNvSpPr>
              <a:spLocks noChangeShapeType="1"/>
            </p:cNvSpPr>
            <p:nvPr/>
          </p:nvSpPr>
          <p:spPr bwMode="auto">
            <a:xfrm>
              <a:off x="3973513" y="2854325"/>
              <a:ext cx="138112" cy="603250"/>
            </a:xfrm>
            <a:prstGeom prst="line">
              <a:avLst/>
            </a:prstGeom>
            <a:noFill/>
            <a:ln w="23813">
              <a:solidFill>
                <a:srgbClr val="000000"/>
              </a:solidFill>
              <a:round/>
              <a:headEnd/>
              <a:tailEnd/>
            </a:ln>
          </p:spPr>
          <p:txBody>
            <a:bodyPr/>
            <a:lstStyle/>
            <a:p>
              <a:endParaRPr lang="en-US"/>
            </a:p>
          </p:txBody>
        </p:sp>
        <p:sp>
          <p:nvSpPr>
            <p:cNvPr id="156693" name="Freeform 58"/>
            <p:cNvSpPr>
              <a:spLocks/>
            </p:cNvSpPr>
            <p:nvPr/>
          </p:nvSpPr>
          <p:spPr bwMode="auto">
            <a:xfrm>
              <a:off x="4205288" y="3619500"/>
              <a:ext cx="92075" cy="69850"/>
            </a:xfrm>
            <a:custGeom>
              <a:avLst/>
              <a:gdLst>
                <a:gd name="T0" fmla="*/ 2147483647 w 58"/>
                <a:gd name="T1" fmla="*/ 2147483647 h 44"/>
                <a:gd name="T2" fmla="*/ 2147483647 w 58"/>
                <a:gd name="T3" fmla="*/ 2147483647 h 44"/>
                <a:gd name="T4" fmla="*/ 0 w 58"/>
                <a:gd name="T5" fmla="*/ 0 h 44"/>
                <a:gd name="T6" fmla="*/ 2147483647 w 58"/>
                <a:gd name="T7" fmla="*/ 0 h 44"/>
                <a:gd name="T8" fmla="*/ 2147483647 w 58"/>
                <a:gd name="T9" fmla="*/ 2147483647 h 44"/>
                <a:gd name="T10" fmla="*/ 0 60000 65536"/>
                <a:gd name="T11" fmla="*/ 0 60000 65536"/>
                <a:gd name="T12" fmla="*/ 0 60000 65536"/>
                <a:gd name="T13" fmla="*/ 0 60000 65536"/>
                <a:gd name="T14" fmla="*/ 0 60000 65536"/>
                <a:gd name="T15" fmla="*/ 0 w 58"/>
                <a:gd name="T16" fmla="*/ 0 h 44"/>
                <a:gd name="T17" fmla="*/ 58 w 58"/>
                <a:gd name="T18" fmla="*/ 44 h 44"/>
              </a:gdLst>
              <a:ahLst/>
              <a:cxnLst>
                <a:cxn ang="T10">
                  <a:pos x="T0" y="T1"/>
                </a:cxn>
                <a:cxn ang="T11">
                  <a:pos x="T2" y="T3"/>
                </a:cxn>
                <a:cxn ang="T12">
                  <a:pos x="T4" y="T5"/>
                </a:cxn>
                <a:cxn ang="T13">
                  <a:pos x="T6" y="T7"/>
                </a:cxn>
                <a:cxn ang="T14">
                  <a:pos x="T8" y="T9"/>
                </a:cxn>
              </a:cxnLst>
              <a:rect l="T15" t="T16" r="T17" b="T18"/>
              <a:pathLst>
                <a:path w="58" h="44">
                  <a:moveTo>
                    <a:pt x="44" y="29"/>
                  </a:moveTo>
                  <a:lnTo>
                    <a:pt x="29" y="44"/>
                  </a:lnTo>
                  <a:lnTo>
                    <a:pt x="0" y="0"/>
                  </a:lnTo>
                  <a:lnTo>
                    <a:pt x="58" y="0"/>
                  </a:lnTo>
                  <a:lnTo>
                    <a:pt x="44" y="29"/>
                  </a:lnTo>
                  <a:close/>
                </a:path>
              </a:pathLst>
            </a:custGeom>
            <a:solidFill>
              <a:srgbClr val="000000"/>
            </a:solidFill>
            <a:ln w="23813">
              <a:solidFill>
                <a:srgbClr val="000000"/>
              </a:solidFill>
              <a:prstDash val="solid"/>
              <a:round/>
              <a:headEnd/>
              <a:tailEnd/>
            </a:ln>
          </p:spPr>
          <p:txBody>
            <a:bodyPr/>
            <a:lstStyle/>
            <a:p>
              <a:endParaRPr lang="en-US"/>
            </a:p>
          </p:txBody>
        </p:sp>
        <p:sp>
          <p:nvSpPr>
            <p:cNvPr id="156694" name="Line 59"/>
            <p:cNvSpPr>
              <a:spLocks noChangeShapeType="1"/>
            </p:cNvSpPr>
            <p:nvPr/>
          </p:nvSpPr>
          <p:spPr bwMode="auto">
            <a:xfrm>
              <a:off x="4297363" y="3665538"/>
              <a:ext cx="463550" cy="255587"/>
            </a:xfrm>
            <a:prstGeom prst="line">
              <a:avLst/>
            </a:prstGeom>
            <a:noFill/>
            <a:ln w="23813">
              <a:solidFill>
                <a:srgbClr val="000000"/>
              </a:solidFill>
              <a:round/>
              <a:headEnd/>
              <a:tailEnd/>
            </a:ln>
          </p:spPr>
          <p:txBody>
            <a:bodyPr/>
            <a:lstStyle/>
            <a:p>
              <a:endParaRPr lang="en-US"/>
            </a:p>
          </p:txBody>
        </p:sp>
        <p:sp>
          <p:nvSpPr>
            <p:cNvPr id="156695" name="Freeform 60"/>
            <p:cNvSpPr>
              <a:spLocks/>
            </p:cNvSpPr>
            <p:nvPr/>
          </p:nvSpPr>
          <p:spPr bwMode="auto">
            <a:xfrm>
              <a:off x="4205288" y="3387725"/>
              <a:ext cx="92075" cy="115888"/>
            </a:xfrm>
            <a:custGeom>
              <a:avLst/>
              <a:gdLst>
                <a:gd name="T0" fmla="*/ 2147483647 w 58"/>
                <a:gd name="T1" fmla="*/ 2147483647 h 73"/>
                <a:gd name="T2" fmla="*/ 2147483647 w 58"/>
                <a:gd name="T3" fmla="*/ 2147483647 h 73"/>
                <a:gd name="T4" fmla="*/ 0 w 58"/>
                <a:gd name="T5" fmla="*/ 2147483647 h 73"/>
                <a:gd name="T6" fmla="*/ 2147483647 w 58"/>
                <a:gd name="T7" fmla="*/ 0 h 73"/>
                <a:gd name="T8" fmla="*/ 2147483647 w 58"/>
                <a:gd name="T9" fmla="*/ 2147483647 h 73"/>
                <a:gd name="T10" fmla="*/ 0 60000 65536"/>
                <a:gd name="T11" fmla="*/ 0 60000 65536"/>
                <a:gd name="T12" fmla="*/ 0 60000 65536"/>
                <a:gd name="T13" fmla="*/ 0 60000 65536"/>
                <a:gd name="T14" fmla="*/ 0 60000 65536"/>
                <a:gd name="T15" fmla="*/ 0 w 58"/>
                <a:gd name="T16" fmla="*/ 0 h 73"/>
                <a:gd name="T17" fmla="*/ 58 w 58"/>
                <a:gd name="T18" fmla="*/ 73 h 73"/>
              </a:gdLst>
              <a:ahLst/>
              <a:cxnLst>
                <a:cxn ang="T10">
                  <a:pos x="T0" y="T1"/>
                </a:cxn>
                <a:cxn ang="T11">
                  <a:pos x="T2" y="T3"/>
                </a:cxn>
                <a:cxn ang="T12">
                  <a:pos x="T4" y="T5"/>
                </a:cxn>
                <a:cxn ang="T13">
                  <a:pos x="T6" y="T7"/>
                </a:cxn>
                <a:cxn ang="T14">
                  <a:pos x="T8" y="T9"/>
                </a:cxn>
              </a:cxnLst>
              <a:rect l="T15" t="T16" r="T17" b="T18"/>
              <a:pathLst>
                <a:path w="58" h="73">
                  <a:moveTo>
                    <a:pt x="44" y="29"/>
                  </a:moveTo>
                  <a:lnTo>
                    <a:pt x="58" y="44"/>
                  </a:lnTo>
                  <a:lnTo>
                    <a:pt x="0" y="73"/>
                  </a:lnTo>
                  <a:lnTo>
                    <a:pt x="14" y="0"/>
                  </a:lnTo>
                  <a:lnTo>
                    <a:pt x="44" y="29"/>
                  </a:lnTo>
                  <a:close/>
                </a:path>
              </a:pathLst>
            </a:custGeom>
            <a:solidFill>
              <a:srgbClr val="000000"/>
            </a:solidFill>
            <a:ln w="23813">
              <a:solidFill>
                <a:srgbClr val="000000"/>
              </a:solidFill>
              <a:prstDash val="solid"/>
              <a:round/>
              <a:headEnd/>
              <a:tailEnd/>
            </a:ln>
          </p:spPr>
          <p:txBody>
            <a:bodyPr/>
            <a:lstStyle/>
            <a:p>
              <a:endParaRPr lang="en-US"/>
            </a:p>
          </p:txBody>
        </p:sp>
        <p:sp>
          <p:nvSpPr>
            <p:cNvPr id="156696" name="Line 61"/>
            <p:cNvSpPr>
              <a:spLocks noChangeShapeType="1"/>
            </p:cNvSpPr>
            <p:nvPr/>
          </p:nvSpPr>
          <p:spPr bwMode="auto">
            <a:xfrm flipV="1">
              <a:off x="4275138" y="3271838"/>
              <a:ext cx="138112" cy="139700"/>
            </a:xfrm>
            <a:prstGeom prst="line">
              <a:avLst/>
            </a:prstGeom>
            <a:noFill/>
            <a:ln w="23813">
              <a:solidFill>
                <a:srgbClr val="000000"/>
              </a:solidFill>
              <a:round/>
              <a:headEnd/>
              <a:tailEnd/>
            </a:ln>
          </p:spPr>
          <p:txBody>
            <a:bodyPr/>
            <a:lstStyle/>
            <a:p>
              <a:endParaRPr lang="en-US"/>
            </a:p>
          </p:txBody>
        </p:sp>
        <p:sp>
          <p:nvSpPr>
            <p:cNvPr id="156697" name="Rectangle 62"/>
            <p:cNvSpPr>
              <a:spLocks noChangeArrowheads="1"/>
            </p:cNvSpPr>
            <p:nvPr/>
          </p:nvSpPr>
          <p:spPr bwMode="auto">
            <a:xfrm>
              <a:off x="5043488" y="3908425"/>
              <a:ext cx="649287" cy="258763"/>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source</a:t>
              </a:r>
              <a:endParaRPr lang="en-US" altLang="zh-TW" sz="2400">
                <a:latin typeface="Times" pitchFamily="18" charset="0"/>
                <a:ea typeface="PMingLiU" pitchFamily="18" charset="-120"/>
              </a:endParaRPr>
            </a:p>
          </p:txBody>
        </p:sp>
        <p:sp>
          <p:nvSpPr>
            <p:cNvPr id="156698" name="Rectangle 63"/>
            <p:cNvSpPr>
              <a:spLocks noChangeArrowheads="1"/>
            </p:cNvSpPr>
            <p:nvPr/>
          </p:nvSpPr>
          <p:spPr bwMode="auto">
            <a:xfrm>
              <a:off x="3744913" y="2192338"/>
              <a:ext cx="384175" cy="258762"/>
            </a:xfrm>
            <a:prstGeom prst="rect">
              <a:avLst/>
            </a:prstGeom>
            <a:noFill/>
            <a:ln w="9525">
              <a:noFill/>
              <a:miter lim="800000"/>
              <a:headEnd/>
              <a:tailEnd/>
            </a:ln>
          </p:spPr>
          <p:txBody>
            <a:bodyPr wrap="none" lIns="0" tIns="0" rIns="0" bIns="0">
              <a:spAutoFit/>
            </a:bodyPr>
            <a:lstStyle/>
            <a:p>
              <a:pPr eaLnBrk="0" hangingPunct="0"/>
              <a:r>
                <a:rPr lang="en-US" altLang="zh-TW" sz="1700">
                  <a:solidFill>
                    <a:srgbClr val="000000"/>
                  </a:solidFill>
                  <a:latin typeface="C Helvetica Condensed"/>
                  <a:ea typeface="PMingLiU" pitchFamily="18" charset="-120"/>
                </a:rPr>
                <a:t>sink</a:t>
              </a:r>
              <a:endParaRPr lang="en-US" altLang="zh-TW" sz="2400">
                <a:latin typeface="Times" pitchFamily="18" charset="0"/>
                <a:ea typeface="PMingLiU" pitchFamily="18" charset="-120"/>
              </a:endParaRPr>
            </a:p>
          </p:txBody>
        </p:sp>
        <p:sp>
          <p:nvSpPr>
            <p:cNvPr id="156699" name="Freeform 78"/>
            <p:cNvSpPr>
              <a:spLocks/>
            </p:cNvSpPr>
            <p:nvPr/>
          </p:nvSpPr>
          <p:spPr bwMode="auto">
            <a:xfrm>
              <a:off x="4924425" y="3713163"/>
              <a:ext cx="92075" cy="92075"/>
            </a:xfrm>
            <a:custGeom>
              <a:avLst/>
              <a:gdLst>
                <a:gd name="T0" fmla="*/ 2147483647 w 58"/>
                <a:gd name="T1" fmla="*/ 2147483647 h 58"/>
                <a:gd name="T2" fmla="*/ 2147483647 w 58"/>
                <a:gd name="T3" fmla="*/ 2147483647 h 58"/>
                <a:gd name="T4" fmla="*/ 0 w 58"/>
                <a:gd name="T5" fmla="*/ 2147483647 h 58"/>
                <a:gd name="T6" fmla="*/ 0 w 58"/>
                <a:gd name="T7" fmla="*/ 0 h 58"/>
                <a:gd name="T8" fmla="*/ 2147483647 w 58"/>
                <a:gd name="T9" fmla="*/ 2147483647 h 58"/>
                <a:gd name="T10" fmla="*/ 0 60000 65536"/>
                <a:gd name="T11" fmla="*/ 0 60000 65536"/>
                <a:gd name="T12" fmla="*/ 0 60000 65536"/>
                <a:gd name="T13" fmla="*/ 0 60000 65536"/>
                <a:gd name="T14" fmla="*/ 0 60000 65536"/>
                <a:gd name="T15" fmla="*/ 0 w 58"/>
                <a:gd name="T16" fmla="*/ 0 h 58"/>
                <a:gd name="T17" fmla="*/ 58 w 58"/>
                <a:gd name="T18" fmla="*/ 58 h 58"/>
              </a:gdLst>
              <a:ahLst/>
              <a:cxnLst>
                <a:cxn ang="T10">
                  <a:pos x="T0" y="T1"/>
                </a:cxn>
                <a:cxn ang="T11">
                  <a:pos x="T2" y="T3"/>
                </a:cxn>
                <a:cxn ang="T12">
                  <a:pos x="T4" y="T5"/>
                </a:cxn>
                <a:cxn ang="T13">
                  <a:pos x="T6" y="T7"/>
                </a:cxn>
                <a:cxn ang="T14">
                  <a:pos x="T8" y="T9"/>
                </a:cxn>
              </a:cxnLst>
              <a:rect l="T15" t="T16" r="T17" b="T18"/>
              <a:pathLst>
                <a:path w="58" h="58">
                  <a:moveTo>
                    <a:pt x="29" y="14"/>
                  </a:moveTo>
                  <a:lnTo>
                    <a:pt x="58" y="29"/>
                  </a:lnTo>
                  <a:lnTo>
                    <a:pt x="0" y="58"/>
                  </a:lnTo>
                  <a:lnTo>
                    <a:pt x="0" y="0"/>
                  </a:lnTo>
                  <a:lnTo>
                    <a:pt x="29" y="14"/>
                  </a:lnTo>
                  <a:close/>
                </a:path>
              </a:pathLst>
            </a:custGeom>
            <a:solidFill>
              <a:srgbClr val="000000"/>
            </a:solidFill>
            <a:ln w="23813">
              <a:solidFill>
                <a:srgbClr val="000000"/>
              </a:solidFill>
              <a:prstDash val="solid"/>
              <a:round/>
              <a:headEnd/>
              <a:tailEnd/>
            </a:ln>
          </p:spPr>
          <p:txBody>
            <a:bodyPr/>
            <a:lstStyle/>
            <a:p>
              <a:endParaRPr lang="en-US"/>
            </a:p>
          </p:txBody>
        </p:sp>
        <p:sp>
          <p:nvSpPr>
            <p:cNvPr id="156700" name="Line 79"/>
            <p:cNvSpPr>
              <a:spLocks noChangeShapeType="1"/>
            </p:cNvSpPr>
            <p:nvPr/>
          </p:nvSpPr>
          <p:spPr bwMode="auto">
            <a:xfrm flipV="1">
              <a:off x="4970463" y="3481388"/>
              <a:ext cx="139700" cy="254000"/>
            </a:xfrm>
            <a:prstGeom prst="line">
              <a:avLst/>
            </a:prstGeom>
            <a:noFill/>
            <a:ln w="23813">
              <a:solidFill>
                <a:srgbClr val="000000"/>
              </a:solidFill>
              <a:round/>
              <a:headEnd/>
              <a:tailEnd/>
            </a:ln>
          </p:spPr>
          <p:txBody>
            <a:bodyPr/>
            <a:lstStyle/>
            <a:p>
              <a:endParaRPr lang="en-US"/>
            </a:p>
          </p:txBody>
        </p:sp>
        <p:sp>
          <p:nvSpPr>
            <p:cNvPr id="156701" name="Oval 80"/>
            <p:cNvSpPr>
              <a:spLocks noChangeArrowheads="1"/>
            </p:cNvSpPr>
            <p:nvPr/>
          </p:nvSpPr>
          <p:spPr bwMode="auto">
            <a:xfrm>
              <a:off x="5129213" y="3308350"/>
              <a:ext cx="161925" cy="163513"/>
            </a:xfrm>
            <a:prstGeom prst="ellipse">
              <a:avLst/>
            </a:prstGeom>
            <a:solidFill>
              <a:srgbClr val="CF924C"/>
            </a:solidFill>
            <a:ln w="23813">
              <a:solidFill>
                <a:srgbClr val="CF924C"/>
              </a:solidFill>
              <a:round/>
              <a:headEnd/>
              <a:tailEnd/>
            </a:ln>
          </p:spPr>
          <p:txBody>
            <a:bodyPr/>
            <a:lstStyle/>
            <a:p>
              <a:pPr eaLnBrk="0" hangingPunct="0"/>
              <a:endParaRPr lang="en-US"/>
            </a:p>
          </p:txBody>
        </p:sp>
      </p:grpSp>
      <p:sp>
        <p:nvSpPr>
          <p:cNvPr id="156678" name="Rectangle 3"/>
          <p:cNvSpPr txBox="1">
            <a:spLocks noChangeArrowheads="1"/>
          </p:cNvSpPr>
          <p:nvPr/>
        </p:nvSpPr>
        <p:spPr bwMode="auto">
          <a:xfrm>
            <a:off x="566738" y="1524000"/>
            <a:ext cx="8610600" cy="4800600"/>
          </a:xfrm>
          <a:prstGeom prst="rect">
            <a:avLst/>
          </a:prstGeom>
          <a:noFill/>
          <a:ln w="9525">
            <a:noFill/>
            <a:miter lim="800000"/>
            <a:headEnd/>
            <a:tailEnd/>
          </a:ln>
        </p:spPr>
        <p:txBody>
          <a:bodyPr/>
          <a:lstStyle/>
          <a:p>
            <a:pPr marL="330200" indent="-330200" defTabSz="879475" eaLnBrk="0" hangingPunct="0">
              <a:lnSpc>
                <a:spcPct val="90000"/>
              </a:lnSpc>
              <a:spcBef>
                <a:spcPct val="20000"/>
              </a:spcBef>
              <a:buClr>
                <a:schemeClr val="tx1"/>
              </a:buClr>
              <a:buFont typeface="Symbol" pitchFamily="18" charset="2"/>
              <a:buChar char="¨"/>
            </a:pPr>
            <a:r>
              <a:rPr lang="en-US" altLang="zh-TW" sz="3100">
                <a:solidFill>
                  <a:srgbClr val="0000FF"/>
                </a:solidFill>
                <a:ea typeface="PMingLiU" pitchFamily="18" charset="-120"/>
              </a:rPr>
              <a:t>Diffusion</a:t>
            </a:r>
            <a:r>
              <a:rPr lang="en-US" altLang="zh-TW" sz="3100">
                <a:ea typeface="PMingLiU" pitchFamily="18" charset="-120"/>
              </a:rPr>
              <a:t>: propagate interests from a sink through the network</a:t>
            </a:r>
          </a:p>
          <a:p>
            <a:pPr marL="715963" lvl="1" indent="-271463" defTabSz="879475" eaLnBrk="0" hangingPunct="0">
              <a:lnSpc>
                <a:spcPct val="90000"/>
              </a:lnSpc>
              <a:spcBef>
                <a:spcPct val="20000"/>
              </a:spcBef>
              <a:buClr>
                <a:schemeClr val="tx1"/>
              </a:buClr>
              <a:buSzPct val="100000"/>
              <a:buFontTx/>
              <a:buChar char="–"/>
            </a:pPr>
            <a:r>
              <a:rPr lang="en-US" altLang="zh-TW" sz="2700">
                <a:ea typeface="PMingLiU" pitchFamily="18" charset="-120"/>
              </a:rPr>
              <a:t>Programmer specifies interests of events</a:t>
            </a:r>
          </a:p>
          <a:p>
            <a:pPr marL="715963" lvl="1" indent="-271463" defTabSz="879475" eaLnBrk="0" hangingPunct="0">
              <a:lnSpc>
                <a:spcPct val="90000"/>
              </a:lnSpc>
              <a:spcBef>
                <a:spcPct val="20000"/>
              </a:spcBef>
              <a:buClr>
                <a:schemeClr val="tx1"/>
              </a:buClr>
              <a:buSzPct val="100000"/>
              <a:buFontTx/>
              <a:buChar char="–"/>
            </a:pPr>
            <a:r>
              <a:rPr lang="en-US" altLang="zh-TW" sz="2700">
                <a:ea typeface="PMingLiU" pitchFamily="18" charset="-120"/>
              </a:rPr>
              <a:t>Source node: a node that matches an interest </a:t>
            </a:r>
            <a:endParaRPr lang="zh-TW" altLang="en-US" sz="2700">
              <a:ea typeface="PMingLiU" pitchFamily="18" charset="-120"/>
            </a:endParaRPr>
          </a:p>
        </p:txBody>
      </p:sp>
    </p:spTree>
  </p:cSld>
  <p:clrMapOvr>
    <a:masterClrMapping/>
  </p:clrMapOvr>
  <p:transition>
    <p:pull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ChangeArrowheads="1"/>
          </p:cNvSpPr>
          <p:nvPr>
            <p:ph type="title"/>
          </p:nvPr>
        </p:nvSpPr>
        <p:spPr/>
        <p:txBody>
          <a:bodyPr/>
          <a:lstStyle/>
          <a:p>
            <a:r>
              <a:rPr lang="en-US" altLang="zh-TW" sz="3800" dirty="0">
                <a:ea typeface="PMingLiU" pitchFamily="18" charset="-120"/>
              </a:rPr>
              <a:t>4.3 Location-Sensing</a:t>
            </a:r>
            <a:endParaRPr lang="en-GB" sz="3800" dirty="0"/>
          </a:p>
        </p:txBody>
      </p:sp>
      <p:sp>
        <p:nvSpPr>
          <p:cNvPr id="158722" name="Rectangle 3"/>
          <p:cNvSpPr>
            <a:spLocks noGrp="1" noChangeArrowheads="1"/>
          </p:cNvSpPr>
          <p:nvPr>
            <p:ph idx="1"/>
          </p:nvPr>
        </p:nvSpPr>
        <p:spPr>
          <a:xfrm>
            <a:off x="338254" y="1524000"/>
            <a:ext cx="8729546" cy="5029200"/>
          </a:xfrm>
        </p:spPr>
        <p:txBody>
          <a:bodyPr>
            <a:normAutofit/>
          </a:bodyPr>
          <a:lstStyle/>
          <a:p>
            <a:pPr>
              <a:lnSpc>
                <a:spcPct val="90000"/>
              </a:lnSpc>
            </a:pPr>
            <a:r>
              <a:rPr lang="en-US" altLang="zh-TW" dirty="0">
                <a:ea typeface="PMingLiU" pitchFamily="18" charset="-120"/>
              </a:rPr>
              <a:t>Location is an obvious parameter for mobile, context-aware computing</a:t>
            </a:r>
          </a:p>
          <a:p>
            <a:pPr>
              <a:lnSpc>
                <a:spcPct val="90000"/>
              </a:lnSpc>
            </a:pPr>
            <a:r>
              <a:rPr lang="en-US" altLang="zh-TW" dirty="0">
                <a:ea typeface="PMingLiU" pitchFamily="18" charset="-120"/>
              </a:rPr>
              <a:t>It is natural to make applications and devices behave in a way that depends on where the user is, such as the location-aware phone</a:t>
            </a:r>
          </a:p>
          <a:p>
            <a:pPr>
              <a:lnSpc>
                <a:spcPct val="90000"/>
              </a:lnSpc>
            </a:pPr>
            <a:r>
              <a:rPr lang="en-US" altLang="zh-TW" dirty="0">
                <a:ea typeface="PMingLiU" pitchFamily="18" charset="-120"/>
              </a:rPr>
              <a:t>Location-sensing systems </a:t>
            </a:r>
          </a:p>
          <a:p>
            <a:pPr lvl="1">
              <a:lnSpc>
                <a:spcPct val="90000"/>
              </a:lnSpc>
            </a:pPr>
            <a:r>
              <a:rPr lang="en-US" altLang="zh-TW" dirty="0">
                <a:ea typeface="PMingLiU" pitchFamily="18" charset="-120"/>
              </a:rPr>
              <a:t>Designed to obtain data about the </a:t>
            </a:r>
            <a:r>
              <a:rPr lang="en-US" altLang="zh-TW" dirty="0">
                <a:solidFill>
                  <a:srgbClr val="0000FF"/>
                </a:solidFill>
                <a:ea typeface="PMingLiU" pitchFamily="18" charset="-120"/>
              </a:rPr>
              <a:t>position</a:t>
            </a:r>
            <a:r>
              <a:rPr lang="en-US" altLang="zh-TW" dirty="0">
                <a:ea typeface="PMingLiU" pitchFamily="18" charset="-120"/>
              </a:rPr>
              <a:t> of </a:t>
            </a:r>
            <a:r>
              <a:rPr lang="en-US" altLang="zh-TW" dirty="0">
                <a:solidFill>
                  <a:srgbClr val="0000FF"/>
                </a:solidFill>
                <a:ea typeface="PMingLiU" pitchFamily="18" charset="-120"/>
              </a:rPr>
              <a:t>entities</a:t>
            </a:r>
            <a:r>
              <a:rPr lang="en-US" altLang="zh-TW" dirty="0">
                <a:ea typeface="PMingLiU" pitchFamily="18" charset="-120"/>
              </a:rPr>
              <a:t> (objects and humans) within some type of region of interest</a:t>
            </a:r>
          </a:p>
          <a:p>
            <a:pPr lvl="1">
              <a:lnSpc>
                <a:spcPct val="90000"/>
              </a:lnSpc>
            </a:pPr>
            <a:r>
              <a:rPr lang="en-US" dirty="0">
                <a:ea typeface="PMingLiU" pitchFamily="18" charset="-120"/>
              </a:rPr>
              <a:t>E.g., Location sensing with scene analysis</a:t>
            </a:r>
            <a:endParaRPr lang="en-GB"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8722">
                                            <p:txEl>
                                              <p:pRg st="4" end="4"/>
                                            </p:txEl>
                                          </p:spTgt>
                                        </p:tgtEl>
                                        <p:attrNameLst>
                                          <p:attrName>style.visibility</p:attrName>
                                        </p:attrNameLst>
                                      </p:cBhvr>
                                      <p:to>
                                        <p:strVal val="visible"/>
                                      </p:to>
                                    </p:set>
                                    <p:animEffect transition="in" filter="fade">
                                      <p:cBhvr>
                                        <p:cTn id="7" dur="500"/>
                                        <p:tgtEl>
                                          <p:spTgt spid="1587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1. Location sensing techniques: a) Proximity; b) Trilateration; c) Angulation &#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426" y="3581400"/>
            <a:ext cx="8910247" cy="2589213"/>
          </a:xfrm>
          <a:prstGeom prst="rect">
            <a:avLst/>
          </a:prstGeom>
          <a:noFill/>
          <a:extLst>
            <a:ext uri="{909E8E84-426E-40DD-AFC4-6F175D3DCCD1}">
              <a14:hiddenFill xmlns:a14="http://schemas.microsoft.com/office/drawing/2010/main">
                <a:solidFill>
                  <a:srgbClr val="FFFFFF"/>
                </a:solidFill>
              </a14:hiddenFill>
            </a:ext>
          </a:extLst>
        </p:spPr>
      </p:pic>
      <p:sp>
        <p:nvSpPr>
          <p:cNvPr id="160769" name="Rectangle 2"/>
          <p:cNvSpPr>
            <a:spLocks noGrp="1" noChangeArrowheads="1"/>
          </p:cNvSpPr>
          <p:nvPr>
            <p:ph type="title"/>
          </p:nvPr>
        </p:nvSpPr>
        <p:spPr/>
        <p:txBody>
          <a:bodyPr/>
          <a:lstStyle/>
          <a:p>
            <a:r>
              <a:rPr lang="en-US" altLang="zh-TW" dirty="0">
                <a:ea typeface="PMingLiU" pitchFamily="18" charset="-120"/>
              </a:rPr>
              <a:t>4.3</a:t>
            </a:r>
            <a:r>
              <a:rPr lang="en-GB" dirty="0">
                <a:ea typeface="PMingLiU" pitchFamily="18" charset="-120"/>
              </a:rPr>
              <a:t> </a:t>
            </a:r>
            <a:r>
              <a:rPr lang="en-US" altLang="zh-TW" dirty="0">
                <a:ea typeface="PMingLiU" pitchFamily="18" charset="-120"/>
              </a:rPr>
              <a:t>More Location-Sensing Technologies</a:t>
            </a:r>
            <a:endParaRPr lang="en-GB" dirty="0">
              <a:ea typeface="PMingLiU" pitchFamily="18" charset="-120"/>
            </a:endParaRPr>
          </a:p>
        </p:txBody>
      </p:sp>
      <p:sp>
        <p:nvSpPr>
          <p:cNvPr id="3" name="Content Placeholder 2"/>
          <p:cNvSpPr>
            <a:spLocks noGrp="1"/>
          </p:cNvSpPr>
          <p:nvPr>
            <p:ph idx="1"/>
          </p:nvPr>
        </p:nvSpPr>
        <p:spPr>
          <a:xfrm>
            <a:off x="566738" y="1524000"/>
            <a:ext cx="9034462" cy="4800600"/>
          </a:xfrm>
        </p:spPr>
        <p:txBody>
          <a:bodyPr/>
          <a:lstStyle/>
          <a:p>
            <a:pPr marL="0" indent="0">
              <a:buNone/>
            </a:pPr>
            <a:r>
              <a:rPr lang="en-US" dirty="0"/>
              <a:t>a) Proximity: within a small distance from device</a:t>
            </a:r>
          </a:p>
          <a:p>
            <a:pPr marL="0" indent="0">
              <a:buNone/>
            </a:pPr>
            <a:r>
              <a:rPr lang="en-US" dirty="0"/>
              <a:t>b) Trilateration: distance measurements to device</a:t>
            </a:r>
          </a:p>
          <a:p>
            <a:pPr marL="0" indent="0">
              <a:buNone/>
            </a:pPr>
            <a:r>
              <a:rPr lang="en-US" dirty="0"/>
              <a:t>c) Triangulation: angels relative to device</a:t>
            </a:r>
          </a:p>
          <a:p>
            <a:pPr marL="0" indent="0">
              <a:buNone/>
            </a:pPr>
            <a:r>
              <a:rPr lang="en-US" dirty="0"/>
              <a:t>     </a:t>
            </a:r>
            <a:r>
              <a:rPr lang="en-US" sz="2000" dirty="0"/>
              <a:t>(a)                    	 (b)                        			(c)</a:t>
            </a:r>
          </a:p>
        </p:txBody>
      </p:sp>
      <p:sp>
        <p:nvSpPr>
          <p:cNvPr id="160770" name="Rectangle 3"/>
          <p:cNvSpPr>
            <a:spLocks noChangeArrowheads="1"/>
          </p:cNvSpPr>
          <p:nvPr/>
        </p:nvSpPr>
        <p:spPr bwMode="auto">
          <a:xfrm>
            <a:off x="5102225" y="6094413"/>
            <a:ext cx="184150" cy="457200"/>
          </a:xfrm>
          <a:prstGeom prst="rect">
            <a:avLst/>
          </a:prstGeom>
          <a:noFill/>
          <a:ln w="9525">
            <a:noFill/>
            <a:miter lim="800000"/>
            <a:headEnd/>
            <a:tailEnd/>
          </a:ln>
        </p:spPr>
        <p:txBody>
          <a:bodyPr wrap="none">
            <a:spAutoFit/>
          </a:bodyPr>
          <a:lstStyle/>
          <a:p>
            <a:pPr eaLnBrk="0" hangingPunct="0"/>
            <a:endParaRPr lang="en-GB" sz="2400">
              <a:latin typeface="Times" pitchFamily="18" charset="0"/>
            </a:endParaRPr>
          </a:p>
        </p:txBody>
      </p:sp>
    </p:spTree>
    <p:extLst>
      <p:ext uri="{BB962C8B-B14F-4D97-AF65-F5344CB8AC3E}">
        <p14:creationId xmlns:p14="http://schemas.microsoft.com/office/powerpoint/2010/main" val="1473068430"/>
      </p:ext>
    </p:extLst>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ChangeArrowheads="1"/>
          </p:cNvSpPr>
          <p:nvPr>
            <p:ph type="title"/>
          </p:nvPr>
        </p:nvSpPr>
        <p:spPr/>
        <p:txBody>
          <a:bodyPr/>
          <a:lstStyle/>
          <a:p>
            <a:r>
              <a:rPr lang="en-US" altLang="zh-TW" dirty="0">
                <a:ea typeface="PMingLiU" pitchFamily="18" charset="-120"/>
              </a:rPr>
              <a:t>4.3</a:t>
            </a:r>
            <a:r>
              <a:rPr lang="en-GB" dirty="0">
                <a:ea typeface="PMingLiU" pitchFamily="18" charset="-120"/>
              </a:rPr>
              <a:t> </a:t>
            </a:r>
            <a:r>
              <a:rPr lang="en-US" altLang="zh-TW" dirty="0">
                <a:ea typeface="PMingLiU" pitchFamily="18" charset="-120"/>
              </a:rPr>
              <a:t>Some Location-Sensing Technologies</a:t>
            </a:r>
            <a:endParaRPr lang="en-GB" dirty="0">
              <a:ea typeface="PMingLiU" pitchFamily="18" charset="-120"/>
            </a:endParaRPr>
          </a:p>
        </p:txBody>
      </p:sp>
      <p:sp>
        <p:nvSpPr>
          <p:cNvPr id="160770" name="Rectangle 3"/>
          <p:cNvSpPr>
            <a:spLocks noChangeArrowheads="1"/>
          </p:cNvSpPr>
          <p:nvPr/>
        </p:nvSpPr>
        <p:spPr bwMode="auto">
          <a:xfrm>
            <a:off x="5102225" y="6094413"/>
            <a:ext cx="184150" cy="457200"/>
          </a:xfrm>
          <a:prstGeom prst="rect">
            <a:avLst/>
          </a:prstGeom>
          <a:noFill/>
          <a:ln w="9525">
            <a:noFill/>
            <a:miter lim="800000"/>
            <a:headEnd/>
            <a:tailEnd/>
          </a:ln>
        </p:spPr>
        <p:txBody>
          <a:bodyPr wrap="none">
            <a:spAutoFit/>
          </a:bodyPr>
          <a:lstStyle/>
          <a:p>
            <a:pPr eaLnBrk="0" hangingPunct="0"/>
            <a:endParaRPr lang="en-GB" sz="2400">
              <a:latin typeface="Times" pitchFamily="18" charset="0"/>
            </a:endParaRPr>
          </a:p>
        </p:txBody>
      </p:sp>
      <p:grpSp>
        <p:nvGrpSpPr>
          <p:cNvPr id="160771" name="Group 3"/>
          <p:cNvGrpSpPr>
            <a:grpSpLocks/>
          </p:cNvGrpSpPr>
          <p:nvPr/>
        </p:nvGrpSpPr>
        <p:grpSpPr bwMode="auto">
          <a:xfrm>
            <a:off x="647700" y="1468438"/>
            <a:ext cx="8496300" cy="4932362"/>
            <a:chOff x="430213" y="1322388"/>
            <a:chExt cx="8496300" cy="4932362"/>
          </a:xfrm>
        </p:grpSpPr>
        <p:sp>
          <p:nvSpPr>
            <p:cNvPr id="160772" name="Rectangle 4"/>
            <p:cNvSpPr>
              <a:spLocks noChangeArrowheads="1"/>
            </p:cNvSpPr>
            <p:nvPr/>
          </p:nvSpPr>
          <p:spPr bwMode="auto">
            <a:xfrm>
              <a:off x="434975" y="1327150"/>
              <a:ext cx="1219200" cy="379413"/>
            </a:xfrm>
            <a:prstGeom prst="rect">
              <a:avLst/>
            </a:prstGeom>
            <a:solidFill>
              <a:srgbClr val="E0E0E0"/>
            </a:solidFill>
            <a:ln w="9525">
              <a:noFill/>
              <a:miter lim="800000"/>
              <a:headEnd/>
              <a:tailEnd/>
            </a:ln>
          </p:spPr>
          <p:txBody>
            <a:bodyPr/>
            <a:lstStyle/>
            <a:p>
              <a:pPr eaLnBrk="0" hangingPunct="0"/>
              <a:endParaRPr lang="en-US"/>
            </a:p>
          </p:txBody>
        </p:sp>
        <p:sp>
          <p:nvSpPr>
            <p:cNvPr id="160773" name="Rectangle 5"/>
            <p:cNvSpPr>
              <a:spLocks noChangeArrowheads="1"/>
            </p:cNvSpPr>
            <p:nvPr/>
          </p:nvSpPr>
          <p:spPr bwMode="auto">
            <a:xfrm>
              <a:off x="838200" y="1419225"/>
              <a:ext cx="419100" cy="258763"/>
            </a:xfrm>
            <a:prstGeom prst="rect">
              <a:avLst/>
            </a:prstGeom>
            <a:noFill/>
            <a:ln w="9525">
              <a:noFill/>
              <a:miter lim="800000"/>
              <a:headEnd/>
              <a:tailEnd/>
            </a:ln>
          </p:spPr>
          <p:txBody>
            <a:bodyPr wrap="none" lIns="0" tIns="0" rIns="0" bIns="0">
              <a:spAutoFit/>
            </a:bodyPr>
            <a:lstStyle/>
            <a:p>
              <a:pPr eaLnBrk="0" hangingPunct="0"/>
              <a:r>
                <a:rPr lang="en-US" altLang="zh-TW" sz="1700" i="1">
                  <a:solidFill>
                    <a:srgbClr val="000000"/>
                  </a:solidFill>
                  <a:latin typeface="Times" pitchFamily="18" charset="0"/>
                  <a:ea typeface="MS PGothic" pitchFamily="34" charset="-128"/>
                </a:rPr>
                <a:t>Type</a:t>
              </a:r>
              <a:endParaRPr lang="en-US" altLang="zh-TW" sz="2400">
                <a:ea typeface="MS PGothic" pitchFamily="34" charset="-128"/>
              </a:endParaRPr>
            </a:p>
          </p:txBody>
        </p:sp>
        <p:sp>
          <p:nvSpPr>
            <p:cNvPr id="160774" name="Rectangle 6"/>
            <p:cNvSpPr>
              <a:spLocks noChangeArrowheads="1"/>
            </p:cNvSpPr>
            <p:nvPr/>
          </p:nvSpPr>
          <p:spPr bwMode="auto">
            <a:xfrm>
              <a:off x="1654175" y="1327150"/>
              <a:ext cx="1657350" cy="379413"/>
            </a:xfrm>
            <a:prstGeom prst="rect">
              <a:avLst/>
            </a:prstGeom>
            <a:solidFill>
              <a:srgbClr val="E0E0E0"/>
            </a:solidFill>
            <a:ln w="9525">
              <a:noFill/>
              <a:miter lim="800000"/>
              <a:headEnd/>
              <a:tailEnd/>
            </a:ln>
          </p:spPr>
          <p:txBody>
            <a:bodyPr/>
            <a:lstStyle/>
            <a:p>
              <a:pPr eaLnBrk="0" hangingPunct="0"/>
              <a:endParaRPr lang="en-US"/>
            </a:p>
          </p:txBody>
        </p:sp>
        <p:sp>
          <p:nvSpPr>
            <p:cNvPr id="160775" name="Rectangle 7"/>
            <p:cNvSpPr>
              <a:spLocks noChangeArrowheads="1"/>
            </p:cNvSpPr>
            <p:nvPr/>
          </p:nvSpPr>
          <p:spPr bwMode="auto">
            <a:xfrm>
              <a:off x="1995488" y="1419225"/>
              <a:ext cx="995362" cy="258763"/>
            </a:xfrm>
            <a:prstGeom prst="rect">
              <a:avLst/>
            </a:prstGeom>
            <a:noFill/>
            <a:ln w="9525">
              <a:noFill/>
              <a:miter lim="800000"/>
              <a:headEnd/>
              <a:tailEnd/>
            </a:ln>
          </p:spPr>
          <p:txBody>
            <a:bodyPr wrap="none" lIns="0" tIns="0" rIns="0" bIns="0">
              <a:spAutoFit/>
            </a:bodyPr>
            <a:lstStyle/>
            <a:p>
              <a:pPr eaLnBrk="0" hangingPunct="0"/>
              <a:r>
                <a:rPr lang="en-US" altLang="zh-TW" sz="1700" i="1">
                  <a:solidFill>
                    <a:srgbClr val="000000"/>
                  </a:solidFill>
                  <a:latin typeface="Times" pitchFamily="18" charset="0"/>
                  <a:ea typeface="MS PGothic" pitchFamily="34" charset="-128"/>
                </a:rPr>
                <a:t>Mechanism</a:t>
              </a:r>
              <a:endParaRPr lang="en-US" altLang="zh-TW" sz="2400">
                <a:ea typeface="MS PGothic" pitchFamily="34" charset="-128"/>
              </a:endParaRPr>
            </a:p>
          </p:txBody>
        </p:sp>
        <p:sp>
          <p:nvSpPr>
            <p:cNvPr id="160776" name="Rectangle 8"/>
            <p:cNvSpPr>
              <a:spLocks noChangeArrowheads="1"/>
            </p:cNvSpPr>
            <p:nvPr/>
          </p:nvSpPr>
          <p:spPr bwMode="auto">
            <a:xfrm>
              <a:off x="3311525" y="1327150"/>
              <a:ext cx="1312863" cy="379413"/>
            </a:xfrm>
            <a:prstGeom prst="rect">
              <a:avLst/>
            </a:prstGeom>
            <a:solidFill>
              <a:srgbClr val="E0E0E0"/>
            </a:solidFill>
            <a:ln w="9525">
              <a:noFill/>
              <a:miter lim="800000"/>
              <a:headEnd/>
              <a:tailEnd/>
            </a:ln>
          </p:spPr>
          <p:txBody>
            <a:bodyPr/>
            <a:lstStyle/>
            <a:p>
              <a:pPr eaLnBrk="0" hangingPunct="0"/>
              <a:endParaRPr lang="en-US"/>
            </a:p>
          </p:txBody>
        </p:sp>
        <p:sp>
          <p:nvSpPr>
            <p:cNvPr id="160777" name="Rectangle 9"/>
            <p:cNvSpPr>
              <a:spLocks noChangeArrowheads="1"/>
            </p:cNvSpPr>
            <p:nvPr/>
          </p:nvSpPr>
          <p:spPr bwMode="auto">
            <a:xfrm>
              <a:off x="3487738" y="1419225"/>
              <a:ext cx="984250" cy="258763"/>
            </a:xfrm>
            <a:prstGeom prst="rect">
              <a:avLst/>
            </a:prstGeom>
            <a:noFill/>
            <a:ln w="9525">
              <a:noFill/>
              <a:miter lim="800000"/>
              <a:headEnd/>
              <a:tailEnd/>
            </a:ln>
          </p:spPr>
          <p:txBody>
            <a:bodyPr wrap="none" lIns="0" tIns="0" rIns="0" bIns="0">
              <a:spAutoFit/>
            </a:bodyPr>
            <a:lstStyle/>
            <a:p>
              <a:pPr eaLnBrk="0" hangingPunct="0"/>
              <a:r>
                <a:rPr lang="en-US" altLang="zh-TW" sz="1700" i="1">
                  <a:solidFill>
                    <a:srgbClr val="000000"/>
                  </a:solidFill>
                  <a:latin typeface="Times" pitchFamily="18" charset="0"/>
                  <a:ea typeface="MS PGothic" pitchFamily="34" charset="-128"/>
                </a:rPr>
                <a:t>Limitations</a:t>
              </a:r>
              <a:endParaRPr lang="en-US" altLang="zh-TW" sz="2400">
                <a:ea typeface="MS PGothic" pitchFamily="34" charset="-128"/>
              </a:endParaRPr>
            </a:p>
          </p:txBody>
        </p:sp>
        <p:sp>
          <p:nvSpPr>
            <p:cNvPr id="160778" name="Rectangle 10"/>
            <p:cNvSpPr>
              <a:spLocks noChangeArrowheads="1"/>
            </p:cNvSpPr>
            <p:nvPr/>
          </p:nvSpPr>
          <p:spPr bwMode="auto">
            <a:xfrm>
              <a:off x="4624388" y="1327150"/>
              <a:ext cx="1127125" cy="379413"/>
            </a:xfrm>
            <a:prstGeom prst="rect">
              <a:avLst/>
            </a:prstGeom>
            <a:solidFill>
              <a:srgbClr val="E0E0E0"/>
            </a:solidFill>
            <a:ln w="9525">
              <a:noFill/>
              <a:miter lim="800000"/>
              <a:headEnd/>
              <a:tailEnd/>
            </a:ln>
          </p:spPr>
          <p:txBody>
            <a:bodyPr/>
            <a:lstStyle/>
            <a:p>
              <a:pPr eaLnBrk="0" hangingPunct="0"/>
              <a:endParaRPr lang="en-US"/>
            </a:p>
          </p:txBody>
        </p:sp>
        <p:sp>
          <p:nvSpPr>
            <p:cNvPr id="160779" name="Rectangle 11"/>
            <p:cNvSpPr>
              <a:spLocks noChangeArrowheads="1"/>
            </p:cNvSpPr>
            <p:nvPr/>
          </p:nvSpPr>
          <p:spPr bwMode="auto">
            <a:xfrm>
              <a:off x="4792663" y="1419225"/>
              <a:ext cx="814387" cy="258763"/>
            </a:xfrm>
            <a:prstGeom prst="rect">
              <a:avLst/>
            </a:prstGeom>
            <a:noFill/>
            <a:ln w="9525">
              <a:noFill/>
              <a:miter lim="800000"/>
              <a:headEnd/>
              <a:tailEnd/>
            </a:ln>
          </p:spPr>
          <p:txBody>
            <a:bodyPr wrap="none" lIns="0" tIns="0" rIns="0" bIns="0">
              <a:spAutoFit/>
            </a:bodyPr>
            <a:lstStyle/>
            <a:p>
              <a:pPr eaLnBrk="0" hangingPunct="0"/>
              <a:r>
                <a:rPr lang="en-US" altLang="zh-TW" sz="1700" i="1">
                  <a:solidFill>
                    <a:srgbClr val="000000"/>
                  </a:solidFill>
                  <a:latin typeface="Times" pitchFamily="18" charset="0"/>
                  <a:ea typeface="MS PGothic" pitchFamily="34" charset="-128"/>
                </a:rPr>
                <a:t>Accuracy</a:t>
              </a:r>
              <a:endParaRPr lang="en-US" altLang="zh-TW" sz="2400">
                <a:ea typeface="MS PGothic" pitchFamily="34" charset="-128"/>
              </a:endParaRPr>
            </a:p>
          </p:txBody>
        </p:sp>
        <p:sp>
          <p:nvSpPr>
            <p:cNvPr id="160780" name="Rectangle 12"/>
            <p:cNvSpPr>
              <a:spLocks noChangeArrowheads="1"/>
            </p:cNvSpPr>
            <p:nvPr/>
          </p:nvSpPr>
          <p:spPr bwMode="auto">
            <a:xfrm>
              <a:off x="5751513" y="1327150"/>
              <a:ext cx="2062162" cy="379413"/>
            </a:xfrm>
            <a:prstGeom prst="rect">
              <a:avLst/>
            </a:prstGeom>
            <a:solidFill>
              <a:srgbClr val="E0E0E0"/>
            </a:solidFill>
            <a:ln w="9525">
              <a:noFill/>
              <a:miter lim="800000"/>
              <a:headEnd/>
              <a:tailEnd/>
            </a:ln>
          </p:spPr>
          <p:txBody>
            <a:bodyPr/>
            <a:lstStyle/>
            <a:p>
              <a:pPr eaLnBrk="0" hangingPunct="0"/>
              <a:endParaRPr lang="en-US"/>
            </a:p>
          </p:txBody>
        </p:sp>
        <p:sp>
          <p:nvSpPr>
            <p:cNvPr id="160781" name="Rectangle 13"/>
            <p:cNvSpPr>
              <a:spLocks noChangeArrowheads="1"/>
            </p:cNvSpPr>
            <p:nvPr/>
          </p:nvSpPr>
          <p:spPr bwMode="auto">
            <a:xfrm>
              <a:off x="5900738" y="1419225"/>
              <a:ext cx="1841500" cy="258763"/>
            </a:xfrm>
            <a:prstGeom prst="rect">
              <a:avLst/>
            </a:prstGeom>
            <a:noFill/>
            <a:ln w="9525">
              <a:noFill/>
              <a:miter lim="800000"/>
              <a:headEnd/>
              <a:tailEnd/>
            </a:ln>
          </p:spPr>
          <p:txBody>
            <a:bodyPr wrap="none" lIns="0" tIns="0" rIns="0" bIns="0">
              <a:spAutoFit/>
            </a:bodyPr>
            <a:lstStyle/>
            <a:p>
              <a:pPr eaLnBrk="0" hangingPunct="0"/>
              <a:r>
                <a:rPr lang="en-US" altLang="zh-TW" sz="1700" i="1">
                  <a:solidFill>
                    <a:srgbClr val="000000"/>
                  </a:solidFill>
                  <a:latin typeface="Times" pitchFamily="18" charset="0"/>
                  <a:ea typeface="MS PGothic" pitchFamily="34" charset="-128"/>
                </a:rPr>
                <a:t>Type of location data</a:t>
              </a:r>
              <a:endParaRPr lang="en-US" altLang="zh-TW" sz="2400">
                <a:ea typeface="MS PGothic" pitchFamily="34" charset="-128"/>
              </a:endParaRPr>
            </a:p>
          </p:txBody>
        </p:sp>
        <p:sp>
          <p:nvSpPr>
            <p:cNvPr id="160782" name="Rectangle 14"/>
            <p:cNvSpPr>
              <a:spLocks noChangeArrowheads="1"/>
            </p:cNvSpPr>
            <p:nvPr/>
          </p:nvSpPr>
          <p:spPr bwMode="auto">
            <a:xfrm>
              <a:off x="7813675" y="1327150"/>
              <a:ext cx="1112838" cy="379413"/>
            </a:xfrm>
            <a:prstGeom prst="rect">
              <a:avLst/>
            </a:prstGeom>
            <a:solidFill>
              <a:srgbClr val="E0E0E0"/>
            </a:solidFill>
            <a:ln w="9525">
              <a:noFill/>
              <a:miter lim="800000"/>
              <a:headEnd/>
              <a:tailEnd/>
            </a:ln>
          </p:spPr>
          <p:txBody>
            <a:bodyPr/>
            <a:lstStyle/>
            <a:p>
              <a:pPr eaLnBrk="0" hangingPunct="0"/>
              <a:endParaRPr lang="en-US"/>
            </a:p>
          </p:txBody>
        </p:sp>
        <p:sp>
          <p:nvSpPr>
            <p:cNvPr id="160783" name="Rectangle 15"/>
            <p:cNvSpPr>
              <a:spLocks noChangeArrowheads="1"/>
            </p:cNvSpPr>
            <p:nvPr/>
          </p:nvSpPr>
          <p:spPr bwMode="auto">
            <a:xfrm>
              <a:off x="8040688" y="1419225"/>
              <a:ext cx="671512" cy="258763"/>
            </a:xfrm>
            <a:prstGeom prst="rect">
              <a:avLst/>
            </a:prstGeom>
            <a:noFill/>
            <a:ln w="9525">
              <a:noFill/>
              <a:miter lim="800000"/>
              <a:headEnd/>
              <a:tailEnd/>
            </a:ln>
          </p:spPr>
          <p:txBody>
            <a:bodyPr wrap="none" lIns="0" tIns="0" rIns="0" bIns="0">
              <a:spAutoFit/>
            </a:bodyPr>
            <a:lstStyle/>
            <a:p>
              <a:pPr eaLnBrk="0" hangingPunct="0"/>
              <a:r>
                <a:rPr lang="en-US" altLang="zh-TW" sz="1700" i="1">
                  <a:solidFill>
                    <a:srgbClr val="000000"/>
                  </a:solidFill>
                  <a:latin typeface="Times" pitchFamily="18" charset="0"/>
                  <a:ea typeface="MS PGothic" pitchFamily="34" charset="-128"/>
                </a:rPr>
                <a:t>Privacy</a:t>
              </a:r>
              <a:endParaRPr lang="en-US" altLang="zh-TW" sz="2400">
                <a:ea typeface="MS PGothic" pitchFamily="34" charset="-128"/>
              </a:endParaRPr>
            </a:p>
          </p:txBody>
        </p:sp>
        <p:sp>
          <p:nvSpPr>
            <p:cNvPr id="160784" name="Rectangle 16"/>
            <p:cNvSpPr>
              <a:spLocks noChangeArrowheads="1"/>
            </p:cNvSpPr>
            <p:nvPr/>
          </p:nvSpPr>
          <p:spPr bwMode="auto">
            <a:xfrm>
              <a:off x="565150" y="1806575"/>
              <a:ext cx="3492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GPS</a:t>
              </a:r>
              <a:endParaRPr lang="en-US" altLang="zh-TW" sz="2400">
                <a:ea typeface="MS PGothic" pitchFamily="34" charset="-128"/>
              </a:endParaRPr>
            </a:p>
          </p:txBody>
        </p:sp>
        <p:sp>
          <p:nvSpPr>
            <p:cNvPr id="160785" name="Rectangle 17"/>
            <p:cNvSpPr>
              <a:spLocks noChangeArrowheads="1"/>
            </p:cNvSpPr>
            <p:nvPr/>
          </p:nvSpPr>
          <p:spPr bwMode="auto">
            <a:xfrm>
              <a:off x="1774825" y="1806575"/>
              <a:ext cx="1143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Multilateration</a:t>
              </a:r>
              <a:endParaRPr lang="en-US" altLang="zh-TW" sz="2400">
                <a:ea typeface="MS PGothic" pitchFamily="34" charset="-128"/>
              </a:endParaRPr>
            </a:p>
          </p:txBody>
        </p:sp>
        <p:sp>
          <p:nvSpPr>
            <p:cNvPr id="160786" name="Rectangle 18"/>
            <p:cNvSpPr>
              <a:spLocks noChangeArrowheads="1"/>
            </p:cNvSpPr>
            <p:nvPr/>
          </p:nvSpPr>
          <p:spPr bwMode="auto">
            <a:xfrm>
              <a:off x="1774825" y="1973263"/>
              <a:ext cx="10096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from satellite</a:t>
              </a:r>
              <a:endParaRPr lang="en-US" altLang="zh-TW" sz="2400">
                <a:ea typeface="MS PGothic" pitchFamily="34" charset="-128"/>
              </a:endParaRPr>
            </a:p>
          </p:txBody>
        </p:sp>
        <p:sp>
          <p:nvSpPr>
            <p:cNvPr id="160787" name="Rectangle 19"/>
            <p:cNvSpPr>
              <a:spLocks noChangeArrowheads="1"/>
            </p:cNvSpPr>
            <p:nvPr/>
          </p:nvSpPr>
          <p:spPr bwMode="auto">
            <a:xfrm>
              <a:off x="1774825" y="2139950"/>
              <a:ext cx="10096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radio sources</a:t>
              </a:r>
              <a:endParaRPr lang="en-US" altLang="zh-TW" sz="2400">
                <a:ea typeface="MS PGothic" pitchFamily="34" charset="-128"/>
              </a:endParaRPr>
            </a:p>
          </p:txBody>
        </p:sp>
        <p:sp>
          <p:nvSpPr>
            <p:cNvPr id="160788" name="Rectangle 20"/>
            <p:cNvSpPr>
              <a:spLocks noChangeArrowheads="1"/>
            </p:cNvSpPr>
            <p:nvPr/>
          </p:nvSpPr>
          <p:spPr bwMode="auto">
            <a:xfrm>
              <a:off x="3441700" y="1806575"/>
              <a:ext cx="709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Outdoors</a:t>
              </a:r>
              <a:endParaRPr lang="en-US" altLang="zh-TW" sz="2400">
                <a:ea typeface="MS PGothic" pitchFamily="34" charset="-128"/>
              </a:endParaRPr>
            </a:p>
          </p:txBody>
        </p:sp>
        <p:sp>
          <p:nvSpPr>
            <p:cNvPr id="160789" name="Rectangle 21"/>
            <p:cNvSpPr>
              <a:spLocks noChangeArrowheads="1"/>
            </p:cNvSpPr>
            <p:nvPr/>
          </p:nvSpPr>
          <p:spPr bwMode="auto">
            <a:xfrm>
              <a:off x="3441700" y="1973263"/>
              <a:ext cx="10414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only (satellite</a:t>
              </a:r>
              <a:endParaRPr lang="en-US" altLang="zh-TW" sz="2400">
                <a:ea typeface="MS PGothic" pitchFamily="34" charset="-128"/>
              </a:endParaRPr>
            </a:p>
          </p:txBody>
        </p:sp>
        <p:sp>
          <p:nvSpPr>
            <p:cNvPr id="160790" name="Rectangle 22"/>
            <p:cNvSpPr>
              <a:spLocks noChangeArrowheads="1"/>
            </p:cNvSpPr>
            <p:nvPr/>
          </p:nvSpPr>
          <p:spPr bwMode="auto">
            <a:xfrm>
              <a:off x="3441700" y="2139950"/>
              <a:ext cx="7413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visibility)</a:t>
              </a:r>
              <a:endParaRPr lang="en-US" altLang="zh-TW" sz="2400">
                <a:ea typeface="MS PGothic" pitchFamily="34" charset="-128"/>
              </a:endParaRPr>
            </a:p>
          </p:txBody>
        </p:sp>
        <p:sp>
          <p:nvSpPr>
            <p:cNvPr id="160791" name="Rectangle 23"/>
            <p:cNvSpPr>
              <a:spLocks noChangeArrowheads="1"/>
            </p:cNvSpPr>
            <p:nvPr/>
          </p:nvSpPr>
          <p:spPr bwMode="auto">
            <a:xfrm>
              <a:off x="4749800" y="1806575"/>
              <a:ext cx="52863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1</a:t>
              </a:r>
              <a:r>
                <a:rPr lang="en-US" sz="1500">
                  <a:solidFill>
                    <a:srgbClr val="000000"/>
                  </a:solidFill>
                  <a:ea typeface="MS PGothic" pitchFamily="34" charset="-128"/>
                </a:rPr>
                <a:t>–</a:t>
              </a:r>
              <a:r>
                <a:rPr lang="en-US" sz="1500">
                  <a:solidFill>
                    <a:srgbClr val="000000"/>
                  </a:solidFill>
                  <a:latin typeface="Times" pitchFamily="18" charset="0"/>
                  <a:ea typeface="MS PGothic" pitchFamily="34" charset="-128"/>
                </a:rPr>
                <a:t>1</a:t>
              </a:r>
              <a:r>
                <a:rPr lang="en-US" altLang="zh-TW" sz="1500">
                  <a:solidFill>
                    <a:srgbClr val="000000"/>
                  </a:solidFill>
                  <a:latin typeface="Times" pitchFamily="18" charset="0"/>
                  <a:ea typeface="MS PGothic" pitchFamily="34" charset="-128"/>
                </a:rPr>
                <a:t>0m</a:t>
              </a:r>
              <a:endParaRPr lang="en-US" altLang="zh-TW" sz="2400">
                <a:ea typeface="MS PGothic" pitchFamily="34" charset="-128"/>
              </a:endParaRPr>
            </a:p>
          </p:txBody>
        </p:sp>
        <p:sp>
          <p:nvSpPr>
            <p:cNvPr id="160792" name="Rectangle 24"/>
            <p:cNvSpPr>
              <a:spLocks noChangeArrowheads="1"/>
            </p:cNvSpPr>
            <p:nvPr/>
          </p:nvSpPr>
          <p:spPr bwMode="auto">
            <a:xfrm>
              <a:off x="5880100" y="1806575"/>
              <a:ext cx="15811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Absolute geographic</a:t>
              </a:r>
              <a:endParaRPr lang="en-US" altLang="zh-TW" sz="2400">
                <a:ea typeface="MS PGothic" pitchFamily="34" charset="-128"/>
              </a:endParaRPr>
            </a:p>
          </p:txBody>
        </p:sp>
        <p:sp>
          <p:nvSpPr>
            <p:cNvPr id="160793" name="Rectangle 25"/>
            <p:cNvSpPr>
              <a:spLocks noChangeArrowheads="1"/>
            </p:cNvSpPr>
            <p:nvPr/>
          </p:nvSpPr>
          <p:spPr bwMode="auto">
            <a:xfrm>
              <a:off x="5880100" y="1973263"/>
              <a:ext cx="160813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coordinates (latitude,</a:t>
              </a:r>
              <a:endParaRPr lang="en-US" altLang="zh-TW" sz="2400">
                <a:ea typeface="MS PGothic" pitchFamily="34" charset="-128"/>
              </a:endParaRPr>
            </a:p>
          </p:txBody>
        </p:sp>
        <p:sp>
          <p:nvSpPr>
            <p:cNvPr id="160794" name="Rectangle 26"/>
            <p:cNvSpPr>
              <a:spLocks noChangeArrowheads="1"/>
            </p:cNvSpPr>
            <p:nvPr/>
          </p:nvSpPr>
          <p:spPr bwMode="auto">
            <a:xfrm>
              <a:off x="5880100" y="2139950"/>
              <a:ext cx="14493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longitude, altitude)</a:t>
              </a:r>
              <a:endParaRPr lang="en-US" altLang="zh-TW" sz="2400">
                <a:ea typeface="MS PGothic" pitchFamily="34" charset="-128"/>
              </a:endParaRPr>
            </a:p>
          </p:txBody>
        </p:sp>
        <p:sp>
          <p:nvSpPr>
            <p:cNvPr id="160795" name="Rectangle 27"/>
            <p:cNvSpPr>
              <a:spLocks noChangeArrowheads="1"/>
            </p:cNvSpPr>
            <p:nvPr/>
          </p:nvSpPr>
          <p:spPr bwMode="auto">
            <a:xfrm>
              <a:off x="7940675" y="1806575"/>
              <a:ext cx="2968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Yes</a:t>
              </a:r>
              <a:endParaRPr lang="en-US" altLang="zh-TW" sz="2400">
                <a:ea typeface="MS PGothic" pitchFamily="34" charset="-128"/>
              </a:endParaRPr>
            </a:p>
          </p:txBody>
        </p:sp>
        <p:sp>
          <p:nvSpPr>
            <p:cNvPr id="160796" name="Rectangle 28"/>
            <p:cNvSpPr>
              <a:spLocks noChangeArrowheads="1"/>
            </p:cNvSpPr>
            <p:nvPr/>
          </p:nvSpPr>
          <p:spPr bwMode="auto">
            <a:xfrm>
              <a:off x="565150" y="2425700"/>
              <a:ext cx="455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Radio</a:t>
              </a:r>
              <a:endParaRPr lang="en-US" altLang="zh-TW" sz="2400">
                <a:ea typeface="MS PGothic" pitchFamily="34" charset="-128"/>
              </a:endParaRPr>
            </a:p>
          </p:txBody>
        </p:sp>
        <p:sp>
          <p:nvSpPr>
            <p:cNvPr id="160797" name="Rectangle 29"/>
            <p:cNvSpPr>
              <a:spLocks noChangeArrowheads="1"/>
            </p:cNvSpPr>
            <p:nvPr/>
          </p:nvSpPr>
          <p:spPr bwMode="auto">
            <a:xfrm>
              <a:off x="565150" y="2597150"/>
              <a:ext cx="820738" cy="230832"/>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Beaconing</a:t>
              </a:r>
              <a:endParaRPr lang="en-US" altLang="zh-TW" sz="2400">
                <a:ea typeface="MS PGothic" pitchFamily="34" charset="-128"/>
              </a:endParaRPr>
            </a:p>
          </p:txBody>
        </p:sp>
        <p:sp>
          <p:nvSpPr>
            <p:cNvPr id="160798" name="Rectangle 30"/>
            <p:cNvSpPr>
              <a:spLocks noChangeArrowheads="1"/>
            </p:cNvSpPr>
            <p:nvPr/>
          </p:nvSpPr>
          <p:spPr bwMode="auto">
            <a:xfrm>
              <a:off x="1774825" y="2425700"/>
              <a:ext cx="1254125"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Broadcasts from</a:t>
              </a:r>
              <a:endParaRPr lang="en-US" altLang="zh-TW" sz="2400">
                <a:ea typeface="MS PGothic" pitchFamily="34" charset="-128"/>
              </a:endParaRPr>
            </a:p>
          </p:txBody>
        </p:sp>
        <p:sp>
          <p:nvSpPr>
            <p:cNvPr id="160799" name="Rectangle 31"/>
            <p:cNvSpPr>
              <a:spLocks noChangeArrowheads="1"/>
            </p:cNvSpPr>
            <p:nvPr/>
          </p:nvSpPr>
          <p:spPr bwMode="auto">
            <a:xfrm>
              <a:off x="1774825" y="2597150"/>
              <a:ext cx="10096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wireless base</a:t>
              </a:r>
              <a:endParaRPr lang="en-US" altLang="zh-TW" sz="2400">
                <a:ea typeface="MS PGothic" pitchFamily="34" charset="-128"/>
              </a:endParaRPr>
            </a:p>
          </p:txBody>
        </p:sp>
        <p:sp>
          <p:nvSpPr>
            <p:cNvPr id="160800" name="Rectangle 32"/>
            <p:cNvSpPr>
              <a:spLocks noChangeArrowheads="1"/>
            </p:cNvSpPr>
            <p:nvPr/>
          </p:nvSpPr>
          <p:spPr bwMode="auto">
            <a:xfrm>
              <a:off x="1774825" y="2763838"/>
              <a:ext cx="11541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stations (GSM,</a:t>
              </a:r>
              <a:endParaRPr lang="en-US" altLang="zh-TW" sz="2400">
                <a:ea typeface="MS PGothic" pitchFamily="34" charset="-128"/>
              </a:endParaRPr>
            </a:p>
          </p:txBody>
        </p:sp>
        <p:sp>
          <p:nvSpPr>
            <p:cNvPr id="160801" name="Rectangle 33"/>
            <p:cNvSpPr>
              <a:spLocks noChangeArrowheads="1"/>
            </p:cNvSpPr>
            <p:nvPr/>
          </p:nvSpPr>
          <p:spPr bwMode="auto">
            <a:xfrm>
              <a:off x="1774825" y="2930525"/>
              <a:ext cx="14335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802.11, Bluetooth)</a:t>
              </a:r>
              <a:endParaRPr lang="en-US" altLang="zh-TW" sz="2400">
                <a:ea typeface="MS PGothic" pitchFamily="34" charset="-128"/>
              </a:endParaRPr>
            </a:p>
          </p:txBody>
        </p:sp>
        <p:sp>
          <p:nvSpPr>
            <p:cNvPr id="160802" name="Rectangle 34"/>
            <p:cNvSpPr>
              <a:spLocks noChangeArrowheads="1"/>
            </p:cNvSpPr>
            <p:nvPr/>
          </p:nvSpPr>
          <p:spPr bwMode="auto">
            <a:xfrm>
              <a:off x="3441700" y="2425700"/>
              <a:ext cx="8302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Areas with</a:t>
              </a:r>
              <a:endParaRPr lang="en-US" altLang="zh-TW" sz="2400">
                <a:ea typeface="MS PGothic" pitchFamily="34" charset="-128"/>
              </a:endParaRPr>
            </a:p>
          </p:txBody>
        </p:sp>
        <p:sp>
          <p:nvSpPr>
            <p:cNvPr id="160803" name="Rectangle 35"/>
            <p:cNvSpPr>
              <a:spLocks noChangeArrowheads="1"/>
            </p:cNvSpPr>
            <p:nvPr/>
          </p:nvSpPr>
          <p:spPr bwMode="auto">
            <a:xfrm>
              <a:off x="3441700" y="2597150"/>
              <a:ext cx="6238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wireless</a:t>
              </a:r>
              <a:endParaRPr lang="en-US" altLang="zh-TW" sz="2400">
                <a:ea typeface="MS PGothic" pitchFamily="34" charset="-128"/>
              </a:endParaRPr>
            </a:p>
          </p:txBody>
        </p:sp>
        <p:sp>
          <p:nvSpPr>
            <p:cNvPr id="160804" name="Rectangle 36"/>
            <p:cNvSpPr>
              <a:spLocks noChangeArrowheads="1"/>
            </p:cNvSpPr>
            <p:nvPr/>
          </p:nvSpPr>
          <p:spPr bwMode="auto">
            <a:xfrm>
              <a:off x="3441700" y="2763838"/>
              <a:ext cx="6873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coverage</a:t>
              </a:r>
              <a:endParaRPr lang="en-US" altLang="zh-TW" sz="2400">
                <a:ea typeface="MS PGothic" pitchFamily="34" charset="-128"/>
              </a:endParaRPr>
            </a:p>
          </p:txBody>
        </p:sp>
        <p:sp>
          <p:nvSpPr>
            <p:cNvPr id="160805" name="Rectangle 37"/>
            <p:cNvSpPr>
              <a:spLocks noChangeArrowheads="1"/>
            </p:cNvSpPr>
            <p:nvPr/>
          </p:nvSpPr>
          <p:spPr bwMode="auto">
            <a:xfrm>
              <a:off x="4749800" y="2425700"/>
              <a:ext cx="7731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10m</a:t>
              </a:r>
              <a:r>
                <a:rPr lang="en-US" sz="1500">
                  <a:solidFill>
                    <a:srgbClr val="000000"/>
                  </a:solidFill>
                  <a:ea typeface="MS PGothic" pitchFamily="34" charset="-128"/>
                </a:rPr>
                <a:t>–</a:t>
              </a:r>
              <a:r>
                <a:rPr lang="en-US" sz="1500">
                  <a:solidFill>
                    <a:srgbClr val="000000"/>
                  </a:solidFill>
                  <a:latin typeface="Times" pitchFamily="18" charset="0"/>
                  <a:ea typeface="MS PGothic" pitchFamily="34" charset="-128"/>
                </a:rPr>
                <a:t>1</a:t>
              </a:r>
              <a:r>
                <a:rPr lang="en-US" altLang="zh-TW" sz="1500">
                  <a:solidFill>
                    <a:srgbClr val="000000"/>
                  </a:solidFill>
                  <a:latin typeface="Times" pitchFamily="18" charset="0"/>
                  <a:ea typeface="MS PGothic" pitchFamily="34" charset="-128"/>
                </a:rPr>
                <a:t>km</a:t>
              </a:r>
              <a:endParaRPr lang="en-US" altLang="zh-TW" sz="2400">
                <a:ea typeface="MS PGothic" pitchFamily="34" charset="-128"/>
              </a:endParaRPr>
            </a:p>
          </p:txBody>
        </p:sp>
        <p:sp>
          <p:nvSpPr>
            <p:cNvPr id="160806" name="Rectangle 38"/>
            <p:cNvSpPr>
              <a:spLocks noChangeArrowheads="1"/>
            </p:cNvSpPr>
            <p:nvPr/>
          </p:nvSpPr>
          <p:spPr bwMode="auto">
            <a:xfrm>
              <a:off x="5880100" y="2425700"/>
              <a:ext cx="1524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Proximity to known</a:t>
              </a:r>
              <a:endParaRPr lang="en-US" altLang="zh-TW" sz="2400">
                <a:ea typeface="MS PGothic" pitchFamily="34" charset="-128"/>
              </a:endParaRPr>
            </a:p>
          </p:txBody>
        </p:sp>
        <p:sp>
          <p:nvSpPr>
            <p:cNvPr id="160807" name="Rectangle 39"/>
            <p:cNvSpPr>
              <a:spLocks noChangeArrowheads="1"/>
            </p:cNvSpPr>
            <p:nvPr/>
          </p:nvSpPr>
          <p:spPr bwMode="auto">
            <a:xfrm>
              <a:off x="5880100" y="2597150"/>
              <a:ext cx="1882775"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entity (usually semantic)</a:t>
              </a:r>
              <a:endParaRPr lang="en-US" altLang="zh-TW" sz="2400">
                <a:ea typeface="MS PGothic" pitchFamily="34" charset="-128"/>
              </a:endParaRPr>
            </a:p>
          </p:txBody>
        </p:sp>
        <p:sp>
          <p:nvSpPr>
            <p:cNvPr id="160808" name="Rectangle 40"/>
            <p:cNvSpPr>
              <a:spLocks noChangeArrowheads="1"/>
            </p:cNvSpPr>
            <p:nvPr/>
          </p:nvSpPr>
          <p:spPr bwMode="auto">
            <a:xfrm>
              <a:off x="7940675" y="2425700"/>
              <a:ext cx="2968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Yes</a:t>
              </a:r>
              <a:endParaRPr lang="en-US" altLang="zh-TW" sz="2400">
                <a:ea typeface="MS PGothic" pitchFamily="34" charset="-128"/>
              </a:endParaRPr>
            </a:p>
          </p:txBody>
        </p:sp>
        <p:sp>
          <p:nvSpPr>
            <p:cNvPr id="160809" name="Rectangle 41"/>
            <p:cNvSpPr>
              <a:spLocks noChangeArrowheads="1"/>
            </p:cNvSpPr>
            <p:nvPr/>
          </p:nvSpPr>
          <p:spPr bwMode="auto">
            <a:xfrm>
              <a:off x="565150" y="3200400"/>
              <a:ext cx="82073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Active Bat</a:t>
              </a:r>
              <a:endParaRPr lang="en-US" altLang="zh-TW" sz="2400">
                <a:ea typeface="MS PGothic" pitchFamily="34" charset="-128"/>
              </a:endParaRPr>
            </a:p>
          </p:txBody>
        </p:sp>
        <p:sp>
          <p:nvSpPr>
            <p:cNvPr id="160810" name="Rectangle 42"/>
            <p:cNvSpPr>
              <a:spLocks noChangeArrowheads="1"/>
            </p:cNvSpPr>
            <p:nvPr/>
          </p:nvSpPr>
          <p:spPr bwMode="auto">
            <a:xfrm>
              <a:off x="1774825" y="3200400"/>
              <a:ext cx="1143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Multilateration</a:t>
              </a:r>
              <a:endParaRPr lang="en-US" altLang="zh-TW" sz="2400">
                <a:ea typeface="MS PGothic" pitchFamily="34" charset="-128"/>
              </a:endParaRPr>
            </a:p>
          </p:txBody>
        </p:sp>
        <p:sp>
          <p:nvSpPr>
            <p:cNvPr id="160811" name="Rectangle 43"/>
            <p:cNvSpPr>
              <a:spLocks noChangeArrowheads="1"/>
            </p:cNvSpPr>
            <p:nvPr/>
          </p:nvSpPr>
          <p:spPr bwMode="auto">
            <a:xfrm>
              <a:off x="1774825" y="3367088"/>
              <a:ext cx="11318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from radio and</a:t>
              </a:r>
              <a:endParaRPr lang="en-US" altLang="zh-TW" sz="2400">
                <a:ea typeface="MS PGothic" pitchFamily="34" charset="-128"/>
              </a:endParaRPr>
            </a:p>
          </p:txBody>
        </p:sp>
        <p:sp>
          <p:nvSpPr>
            <p:cNvPr id="160812" name="Rectangle 44"/>
            <p:cNvSpPr>
              <a:spLocks noChangeArrowheads="1"/>
            </p:cNvSpPr>
            <p:nvPr/>
          </p:nvSpPr>
          <p:spPr bwMode="auto">
            <a:xfrm>
              <a:off x="1774825" y="3540125"/>
              <a:ext cx="8048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ultrasound</a:t>
              </a:r>
              <a:endParaRPr lang="en-US" altLang="zh-TW" sz="2400">
                <a:ea typeface="MS PGothic" pitchFamily="34" charset="-128"/>
              </a:endParaRPr>
            </a:p>
          </p:txBody>
        </p:sp>
        <p:sp>
          <p:nvSpPr>
            <p:cNvPr id="160813" name="Rectangle 45"/>
            <p:cNvSpPr>
              <a:spLocks noChangeArrowheads="1"/>
            </p:cNvSpPr>
            <p:nvPr/>
          </p:nvSpPr>
          <p:spPr bwMode="auto">
            <a:xfrm>
              <a:off x="3441700" y="3200400"/>
              <a:ext cx="5603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Ceiling</a:t>
              </a:r>
              <a:endParaRPr lang="en-US" altLang="zh-TW" sz="2400">
                <a:ea typeface="MS PGothic" pitchFamily="34" charset="-128"/>
              </a:endParaRPr>
            </a:p>
          </p:txBody>
        </p:sp>
        <p:sp>
          <p:nvSpPr>
            <p:cNvPr id="160814" name="Rectangle 46"/>
            <p:cNvSpPr>
              <a:spLocks noChangeArrowheads="1"/>
            </p:cNvSpPr>
            <p:nvPr/>
          </p:nvSpPr>
          <p:spPr bwMode="auto">
            <a:xfrm>
              <a:off x="3441700" y="3540125"/>
              <a:ext cx="5603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sensors</a:t>
              </a:r>
              <a:endParaRPr lang="en-US" altLang="zh-TW" sz="2400">
                <a:ea typeface="MS PGothic" pitchFamily="34" charset="-128"/>
              </a:endParaRPr>
            </a:p>
          </p:txBody>
        </p:sp>
        <p:sp>
          <p:nvSpPr>
            <p:cNvPr id="160815" name="Rectangle 47"/>
            <p:cNvSpPr>
              <a:spLocks noChangeArrowheads="1"/>
            </p:cNvSpPr>
            <p:nvPr/>
          </p:nvSpPr>
          <p:spPr bwMode="auto">
            <a:xfrm>
              <a:off x="4749800" y="3200400"/>
              <a:ext cx="4238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10cm</a:t>
              </a:r>
              <a:endParaRPr lang="en-US" altLang="zh-TW" sz="2400">
                <a:ea typeface="MS PGothic" pitchFamily="34" charset="-128"/>
              </a:endParaRPr>
            </a:p>
          </p:txBody>
        </p:sp>
        <p:sp>
          <p:nvSpPr>
            <p:cNvPr id="160816" name="Rectangle 48"/>
            <p:cNvSpPr>
              <a:spLocks noChangeArrowheads="1"/>
            </p:cNvSpPr>
            <p:nvPr/>
          </p:nvSpPr>
          <p:spPr bwMode="auto">
            <a:xfrm>
              <a:off x="5880100" y="3200400"/>
              <a:ext cx="12112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Relative (room)</a:t>
              </a:r>
              <a:endParaRPr lang="en-US" altLang="zh-TW" sz="2400">
                <a:ea typeface="MS PGothic" pitchFamily="34" charset="-128"/>
              </a:endParaRPr>
            </a:p>
          </p:txBody>
        </p:sp>
        <p:sp>
          <p:nvSpPr>
            <p:cNvPr id="160817" name="Rectangle 49"/>
            <p:cNvSpPr>
              <a:spLocks noChangeArrowheads="1"/>
            </p:cNvSpPr>
            <p:nvPr/>
          </p:nvSpPr>
          <p:spPr bwMode="auto">
            <a:xfrm>
              <a:off x="5880100" y="3367088"/>
              <a:ext cx="9255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coordinates.</a:t>
              </a:r>
              <a:endParaRPr lang="en-US" altLang="zh-TW" sz="2400">
                <a:ea typeface="MS PGothic" pitchFamily="34" charset="-128"/>
              </a:endParaRPr>
            </a:p>
          </p:txBody>
        </p:sp>
        <p:sp>
          <p:nvSpPr>
            <p:cNvPr id="160818" name="Rectangle 50"/>
            <p:cNvSpPr>
              <a:spLocks noChangeArrowheads="1"/>
            </p:cNvSpPr>
            <p:nvPr/>
          </p:nvSpPr>
          <p:spPr bwMode="auto">
            <a:xfrm>
              <a:off x="7940675" y="3200400"/>
              <a:ext cx="8937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Bat identity</a:t>
              </a:r>
              <a:endParaRPr lang="en-US" altLang="zh-TW" sz="2400">
                <a:ea typeface="MS PGothic" pitchFamily="34" charset="-128"/>
              </a:endParaRPr>
            </a:p>
          </p:txBody>
        </p:sp>
        <p:sp>
          <p:nvSpPr>
            <p:cNvPr id="160819" name="Rectangle 51"/>
            <p:cNvSpPr>
              <a:spLocks noChangeArrowheads="1"/>
            </p:cNvSpPr>
            <p:nvPr/>
          </p:nvSpPr>
          <p:spPr bwMode="auto">
            <a:xfrm>
              <a:off x="7940675" y="3367088"/>
              <a:ext cx="709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disclosed</a:t>
              </a:r>
            </a:p>
          </p:txBody>
        </p:sp>
        <p:sp>
          <p:nvSpPr>
            <p:cNvPr id="160820" name="Rectangle 52"/>
            <p:cNvSpPr>
              <a:spLocks noChangeArrowheads="1"/>
            </p:cNvSpPr>
            <p:nvPr/>
          </p:nvSpPr>
          <p:spPr bwMode="auto">
            <a:xfrm>
              <a:off x="565150" y="3838575"/>
              <a:ext cx="8509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Ultra Wide</a:t>
              </a:r>
              <a:endParaRPr lang="en-US" altLang="zh-TW" sz="2400">
                <a:ea typeface="MS PGothic" pitchFamily="34" charset="-128"/>
              </a:endParaRPr>
            </a:p>
          </p:txBody>
        </p:sp>
        <p:sp>
          <p:nvSpPr>
            <p:cNvPr id="160821" name="Rectangle 53"/>
            <p:cNvSpPr>
              <a:spLocks noChangeArrowheads="1"/>
            </p:cNvSpPr>
            <p:nvPr/>
          </p:nvSpPr>
          <p:spPr bwMode="auto">
            <a:xfrm>
              <a:off x="565150" y="4005263"/>
              <a:ext cx="401638" cy="228600"/>
            </a:xfrm>
            <a:prstGeom prst="rect">
              <a:avLst/>
            </a:prstGeom>
            <a:noFill/>
            <a:ln w="9525">
              <a:noFill/>
              <a:miter lim="800000"/>
              <a:headEnd/>
              <a:tailEnd/>
            </a:ln>
          </p:spPr>
          <p:txBody>
            <a:bodyPr wrap="none" lIns="0" tIns="0" rIns="0" bIns="0">
              <a:spAutoFit/>
            </a:bodyPr>
            <a:lstStyle/>
            <a:p>
              <a:pPr eaLnBrk="0" hangingPunct="0"/>
              <a:r>
                <a:rPr lang="en-US" altLang="zh-TW" sz="1500" dirty="0">
                  <a:solidFill>
                    <a:srgbClr val="000000"/>
                  </a:solidFill>
                  <a:latin typeface="Times" pitchFamily="18" charset="0"/>
                  <a:ea typeface="MS PGothic" pitchFamily="34" charset="-128"/>
                </a:rPr>
                <a:t>Band</a:t>
              </a:r>
              <a:endParaRPr lang="en-US" altLang="zh-TW" sz="2400" dirty="0">
                <a:ea typeface="MS PGothic" pitchFamily="34" charset="-128"/>
              </a:endParaRPr>
            </a:p>
          </p:txBody>
        </p:sp>
        <p:sp>
          <p:nvSpPr>
            <p:cNvPr id="160822" name="Rectangle 54"/>
            <p:cNvSpPr>
              <a:spLocks noChangeArrowheads="1"/>
            </p:cNvSpPr>
            <p:nvPr/>
          </p:nvSpPr>
          <p:spPr bwMode="auto">
            <a:xfrm>
              <a:off x="1774825" y="3838575"/>
              <a:ext cx="1143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Multilateration</a:t>
              </a:r>
              <a:endParaRPr lang="en-US" altLang="zh-TW" sz="2400">
                <a:ea typeface="MS PGothic" pitchFamily="34" charset="-128"/>
              </a:endParaRPr>
            </a:p>
          </p:txBody>
        </p:sp>
        <p:sp>
          <p:nvSpPr>
            <p:cNvPr id="160823" name="Rectangle 55"/>
            <p:cNvSpPr>
              <a:spLocks noChangeArrowheads="1"/>
            </p:cNvSpPr>
            <p:nvPr/>
          </p:nvSpPr>
          <p:spPr bwMode="auto">
            <a:xfrm>
              <a:off x="1774825" y="4005263"/>
              <a:ext cx="13335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from reception of</a:t>
              </a:r>
              <a:endParaRPr lang="en-US" altLang="zh-TW" sz="2400">
                <a:ea typeface="MS PGothic" pitchFamily="34" charset="-128"/>
              </a:endParaRPr>
            </a:p>
          </p:txBody>
        </p:sp>
        <p:sp>
          <p:nvSpPr>
            <p:cNvPr id="160824" name="Rectangle 56"/>
            <p:cNvSpPr>
              <a:spLocks noChangeArrowheads="1"/>
            </p:cNvSpPr>
            <p:nvPr/>
          </p:nvSpPr>
          <p:spPr bwMode="auto">
            <a:xfrm>
              <a:off x="1774825" y="4171950"/>
              <a:ext cx="9159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radio pulses</a:t>
              </a:r>
              <a:endParaRPr lang="en-US" altLang="zh-TW" sz="2400">
                <a:ea typeface="MS PGothic" pitchFamily="34" charset="-128"/>
              </a:endParaRPr>
            </a:p>
          </p:txBody>
        </p:sp>
        <p:sp>
          <p:nvSpPr>
            <p:cNvPr id="160825" name="Rectangle 57"/>
            <p:cNvSpPr>
              <a:spLocks noChangeArrowheads="1"/>
            </p:cNvSpPr>
            <p:nvPr/>
          </p:nvSpPr>
          <p:spPr bwMode="auto">
            <a:xfrm>
              <a:off x="3441700" y="3838575"/>
              <a:ext cx="873125"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Receiver in</a:t>
              </a:r>
              <a:endParaRPr lang="en-US" altLang="zh-TW" sz="2400">
                <a:ea typeface="MS PGothic" pitchFamily="34" charset="-128"/>
              </a:endParaRPr>
            </a:p>
          </p:txBody>
        </p:sp>
        <p:sp>
          <p:nvSpPr>
            <p:cNvPr id="160826" name="Rectangle 58"/>
            <p:cNvSpPr>
              <a:spLocks noChangeArrowheads="1"/>
            </p:cNvSpPr>
            <p:nvPr/>
          </p:nvSpPr>
          <p:spPr bwMode="auto">
            <a:xfrm>
              <a:off x="3441700" y="4005263"/>
              <a:ext cx="7731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stallations</a:t>
              </a:r>
              <a:endParaRPr lang="en-US" altLang="zh-TW" sz="2400">
                <a:ea typeface="MS PGothic" pitchFamily="34" charset="-128"/>
              </a:endParaRPr>
            </a:p>
          </p:txBody>
        </p:sp>
        <p:sp>
          <p:nvSpPr>
            <p:cNvPr id="160827" name="Rectangle 59"/>
            <p:cNvSpPr>
              <a:spLocks noChangeArrowheads="1"/>
            </p:cNvSpPr>
            <p:nvPr/>
          </p:nvSpPr>
          <p:spPr bwMode="auto">
            <a:xfrm>
              <a:off x="4749800" y="3838575"/>
              <a:ext cx="4238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15cm</a:t>
              </a:r>
              <a:endParaRPr lang="en-US" altLang="zh-TW" sz="2400">
                <a:ea typeface="MS PGothic" pitchFamily="34" charset="-128"/>
              </a:endParaRPr>
            </a:p>
          </p:txBody>
        </p:sp>
        <p:sp>
          <p:nvSpPr>
            <p:cNvPr id="160828" name="Rectangle 60"/>
            <p:cNvSpPr>
              <a:spLocks noChangeArrowheads="1"/>
            </p:cNvSpPr>
            <p:nvPr/>
          </p:nvSpPr>
          <p:spPr bwMode="auto">
            <a:xfrm>
              <a:off x="5880100" y="3838575"/>
              <a:ext cx="12112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Relative (room)</a:t>
              </a:r>
              <a:endParaRPr lang="en-US" altLang="zh-TW" sz="2400">
                <a:ea typeface="MS PGothic" pitchFamily="34" charset="-128"/>
              </a:endParaRPr>
            </a:p>
          </p:txBody>
        </p:sp>
        <p:sp>
          <p:nvSpPr>
            <p:cNvPr id="160829" name="Rectangle 61"/>
            <p:cNvSpPr>
              <a:spLocks noChangeArrowheads="1"/>
            </p:cNvSpPr>
            <p:nvPr/>
          </p:nvSpPr>
          <p:spPr bwMode="auto">
            <a:xfrm>
              <a:off x="5880100" y="4005263"/>
              <a:ext cx="8778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coordinates</a:t>
              </a:r>
              <a:endParaRPr lang="en-US" altLang="zh-TW" sz="2400">
                <a:ea typeface="MS PGothic" pitchFamily="34" charset="-128"/>
              </a:endParaRPr>
            </a:p>
          </p:txBody>
        </p:sp>
        <p:sp>
          <p:nvSpPr>
            <p:cNvPr id="160830" name="Rectangle 62"/>
            <p:cNvSpPr>
              <a:spLocks noChangeArrowheads="1"/>
            </p:cNvSpPr>
            <p:nvPr/>
          </p:nvSpPr>
          <p:spPr bwMode="auto">
            <a:xfrm>
              <a:off x="7940675" y="3838575"/>
              <a:ext cx="9255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Tag identity</a:t>
              </a:r>
              <a:endParaRPr lang="en-US" altLang="zh-TW" sz="2400">
                <a:ea typeface="MS PGothic" pitchFamily="34" charset="-128"/>
              </a:endParaRPr>
            </a:p>
          </p:txBody>
        </p:sp>
        <p:sp>
          <p:nvSpPr>
            <p:cNvPr id="160831" name="Rectangle 63"/>
            <p:cNvSpPr>
              <a:spLocks noChangeArrowheads="1"/>
            </p:cNvSpPr>
            <p:nvPr/>
          </p:nvSpPr>
          <p:spPr bwMode="auto">
            <a:xfrm>
              <a:off x="7940675" y="4005263"/>
              <a:ext cx="709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disclosed</a:t>
              </a:r>
            </a:p>
          </p:txBody>
        </p:sp>
        <p:sp>
          <p:nvSpPr>
            <p:cNvPr id="160832" name="Rectangle 64"/>
            <p:cNvSpPr>
              <a:spLocks noChangeArrowheads="1"/>
            </p:cNvSpPr>
            <p:nvPr/>
          </p:nvSpPr>
          <p:spPr bwMode="auto">
            <a:xfrm>
              <a:off x="565150" y="4448175"/>
              <a:ext cx="508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Active</a:t>
              </a:r>
              <a:endParaRPr lang="en-US" altLang="zh-TW" sz="2400">
                <a:ea typeface="MS PGothic" pitchFamily="34" charset="-128"/>
              </a:endParaRPr>
            </a:p>
          </p:txBody>
        </p:sp>
        <p:sp>
          <p:nvSpPr>
            <p:cNvPr id="160833" name="Rectangle 65"/>
            <p:cNvSpPr>
              <a:spLocks noChangeArrowheads="1"/>
            </p:cNvSpPr>
            <p:nvPr/>
          </p:nvSpPr>
          <p:spPr bwMode="auto">
            <a:xfrm>
              <a:off x="565150" y="4614863"/>
              <a:ext cx="490519" cy="230832"/>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Badge</a:t>
              </a:r>
              <a:endParaRPr lang="en-US" altLang="zh-TW" sz="2400">
                <a:ea typeface="MS PGothic" pitchFamily="34" charset="-128"/>
              </a:endParaRPr>
            </a:p>
          </p:txBody>
        </p:sp>
        <p:sp>
          <p:nvSpPr>
            <p:cNvPr id="160834" name="Rectangle 66"/>
            <p:cNvSpPr>
              <a:spLocks noChangeArrowheads="1"/>
            </p:cNvSpPr>
            <p:nvPr/>
          </p:nvSpPr>
          <p:spPr bwMode="auto">
            <a:xfrm>
              <a:off x="1774825" y="4448175"/>
              <a:ext cx="12319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Infrared sensing</a:t>
              </a:r>
              <a:endParaRPr lang="en-US" altLang="zh-TW" sz="2400">
                <a:ea typeface="MS PGothic" pitchFamily="34" charset="-128"/>
              </a:endParaRPr>
            </a:p>
          </p:txBody>
        </p:sp>
        <p:sp>
          <p:nvSpPr>
            <p:cNvPr id="160835" name="Rectangle 67"/>
            <p:cNvSpPr>
              <a:spLocks noChangeArrowheads="1"/>
            </p:cNvSpPr>
            <p:nvPr/>
          </p:nvSpPr>
          <p:spPr bwMode="auto">
            <a:xfrm>
              <a:off x="3441700" y="4448175"/>
              <a:ext cx="8524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Sunlight or</a:t>
              </a:r>
              <a:endParaRPr lang="en-US" altLang="zh-TW" sz="2400">
                <a:ea typeface="MS PGothic" pitchFamily="34" charset="-128"/>
              </a:endParaRPr>
            </a:p>
          </p:txBody>
        </p:sp>
        <p:sp>
          <p:nvSpPr>
            <p:cNvPr id="160836" name="Rectangle 68"/>
            <p:cNvSpPr>
              <a:spLocks noChangeArrowheads="1"/>
            </p:cNvSpPr>
            <p:nvPr/>
          </p:nvSpPr>
          <p:spPr bwMode="auto">
            <a:xfrm>
              <a:off x="3441700" y="4614863"/>
              <a:ext cx="836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fluorescent</a:t>
              </a:r>
              <a:endParaRPr lang="en-US" altLang="zh-TW" sz="2400">
                <a:ea typeface="MS PGothic" pitchFamily="34" charset="-128"/>
              </a:endParaRPr>
            </a:p>
          </p:txBody>
        </p:sp>
        <p:sp>
          <p:nvSpPr>
            <p:cNvPr id="160837" name="Rectangle 69"/>
            <p:cNvSpPr>
              <a:spLocks noChangeArrowheads="1"/>
            </p:cNvSpPr>
            <p:nvPr/>
          </p:nvSpPr>
          <p:spPr bwMode="auto">
            <a:xfrm>
              <a:off x="3441700" y="4781550"/>
              <a:ext cx="3492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light</a:t>
              </a:r>
              <a:endParaRPr lang="en-US" altLang="zh-TW" sz="2400">
                <a:ea typeface="MS PGothic" pitchFamily="34" charset="-128"/>
              </a:endParaRPr>
            </a:p>
          </p:txBody>
        </p:sp>
        <p:sp>
          <p:nvSpPr>
            <p:cNvPr id="160838" name="Rectangle 70"/>
            <p:cNvSpPr>
              <a:spLocks noChangeArrowheads="1"/>
            </p:cNvSpPr>
            <p:nvPr/>
          </p:nvSpPr>
          <p:spPr bwMode="auto">
            <a:xfrm>
              <a:off x="4749800" y="4448175"/>
              <a:ext cx="809625"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Room size</a:t>
              </a:r>
              <a:endParaRPr lang="en-US" altLang="zh-TW" sz="2400">
                <a:ea typeface="MS PGothic" pitchFamily="34" charset="-128"/>
              </a:endParaRPr>
            </a:p>
          </p:txBody>
        </p:sp>
        <p:sp>
          <p:nvSpPr>
            <p:cNvPr id="160839" name="Rectangle 71"/>
            <p:cNvSpPr>
              <a:spLocks noChangeArrowheads="1"/>
            </p:cNvSpPr>
            <p:nvPr/>
          </p:nvSpPr>
          <p:spPr bwMode="auto">
            <a:xfrm>
              <a:off x="5880100" y="4448175"/>
              <a:ext cx="1524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Proximity to known</a:t>
              </a:r>
              <a:endParaRPr lang="en-US" altLang="zh-TW" sz="2400">
                <a:ea typeface="MS PGothic" pitchFamily="34" charset="-128"/>
              </a:endParaRPr>
            </a:p>
          </p:txBody>
        </p:sp>
        <p:sp>
          <p:nvSpPr>
            <p:cNvPr id="160840" name="Rectangle 72"/>
            <p:cNvSpPr>
              <a:spLocks noChangeArrowheads="1"/>
            </p:cNvSpPr>
            <p:nvPr/>
          </p:nvSpPr>
          <p:spPr bwMode="auto">
            <a:xfrm>
              <a:off x="5880100" y="4614863"/>
              <a:ext cx="1882775"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entity (usually semantic)</a:t>
              </a:r>
              <a:endParaRPr lang="en-US" altLang="zh-TW" sz="2400">
                <a:ea typeface="MS PGothic" pitchFamily="34" charset="-128"/>
              </a:endParaRPr>
            </a:p>
          </p:txBody>
        </p:sp>
        <p:sp>
          <p:nvSpPr>
            <p:cNvPr id="160841" name="Rectangle 73"/>
            <p:cNvSpPr>
              <a:spLocks noChangeArrowheads="1"/>
            </p:cNvSpPr>
            <p:nvPr/>
          </p:nvSpPr>
          <p:spPr bwMode="auto">
            <a:xfrm>
              <a:off x="7940675" y="4448175"/>
              <a:ext cx="4873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Badge</a:t>
              </a:r>
              <a:endParaRPr lang="en-US" altLang="zh-TW" sz="2400">
                <a:ea typeface="MS PGothic" pitchFamily="34" charset="-128"/>
              </a:endParaRPr>
            </a:p>
          </p:txBody>
        </p:sp>
        <p:sp>
          <p:nvSpPr>
            <p:cNvPr id="160842" name="Rectangle 74"/>
            <p:cNvSpPr>
              <a:spLocks noChangeArrowheads="1"/>
            </p:cNvSpPr>
            <p:nvPr/>
          </p:nvSpPr>
          <p:spPr bwMode="auto">
            <a:xfrm>
              <a:off x="7940675" y="4614863"/>
              <a:ext cx="582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identity</a:t>
              </a:r>
              <a:endParaRPr lang="en-US" altLang="zh-TW" sz="2400">
                <a:ea typeface="MS PGothic" pitchFamily="34" charset="-128"/>
              </a:endParaRPr>
            </a:p>
          </p:txBody>
        </p:sp>
        <p:sp>
          <p:nvSpPr>
            <p:cNvPr id="160843" name="Rectangle 75"/>
            <p:cNvSpPr>
              <a:spLocks noChangeArrowheads="1"/>
            </p:cNvSpPr>
            <p:nvPr/>
          </p:nvSpPr>
          <p:spPr bwMode="auto">
            <a:xfrm>
              <a:off x="7940675" y="4781550"/>
              <a:ext cx="709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disclosed</a:t>
              </a:r>
              <a:endParaRPr lang="en-US" altLang="zh-TW" sz="2400">
                <a:ea typeface="MS PGothic" pitchFamily="34" charset="-128"/>
              </a:endParaRPr>
            </a:p>
          </p:txBody>
        </p:sp>
        <p:sp>
          <p:nvSpPr>
            <p:cNvPr id="160844" name="Rectangle 76"/>
            <p:cNvSpPr>
              <a:spLocks noChangeArrowheads="1"/>
            </p:cNvSpPr>
            <p:nvPr/>
          </p:nvSpPr>
          <p:spPr bwMode="auto">
            <a:xfrm>
              <a:off x="565150" y="5070475"/>
              <a:ext cx="8048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Automatic</a:t>
              </a:r>
              <a:endParaRPr lang="en-US" altLang="zh-TW" sz="2400">
                <a:ea typeface="MS PGothic" pitchFamily="34" charset="-128"/>
              </a:endParaRPr>
            </a:p>
          </p:txBody>
        </p:sp>
        <p:sp>
          <p:nvSpPr>
            <p:cNvPr id="160845" name="Rectangle 77"/>
            <p:cNvSpPr>
              <a:spLocks noChangeArrowheads="1"/>
            </p:cNvSpPr>
            <p:nvPr/>
          </p:nvSpPr>
          <p:spPr bwMode="auto">
            <a:xfrm>
              <a:off x="565150" y="5237163"/>
              <a:ext cx="1032334" cy="230832"/>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Identification</a:t>
              </a:r>
              <a:endParaRPr lang="en-US" altLang="zh-TW" sz="2400">
                <a:ea typeface="MS PGothic" pitchFamily="34" charset="-128"/>
              </a:endParaRPr>
            </a:p>
          </p:txBody>
        </p:sp>
        <p:sp>
          <p:nvSpPr>
            <p:cNvPr id="160846" name="Rectangle 78"/>
            <p:cNvSpPr>
              <a:spLocks noChangeArrowheads="1"/>
            </p:cNvSpPr>
            <p:nvPr/>
          </p:nvSpPr>
          <p:spPr bwMode="auto">
            <a:xfrm>
              <a:off x="565150" y="5403850"/>
              <a:ext cx="284758" cy="230832"/>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Tag</a:t>
              </a:r>
              <a:endParaRPr lang="en-US" altLang="zh-TW" sz="2400">
                <a:ea typeface="MS PGothic" pitchFamily="34" charset="-128"/>
              </a:endParaRPr>
            </a:p>
          </p:txBody>
        </p:sp>
        <p:sp>
          <p:nvSpPr>
            <p:cNvPr id="160847" name="Rectangle 79"/>
            <p:cNvSpPr>
              <a:spLocks noChangeArrowheads="1"/>
            </p:cNvSpPr>
            <p:nvPr/>
          </p:nvSpPr>
          <p:spPr bwMode="auto">
            <a:xfrm>
              <a:off x="1774825" y="5070475"/>
              <a:ext cx="13382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RFID, Near Field</a:t>
              </a:r>
              <a:endParaRPr lang="en-US" altLang="zh-TW" sz="2400">
                <a:ea typeface="MS PGothic" pitchFamily="34" charset="-128"/>
              </a:endParaRPr>
            </a:p>
          </p:txBody>
        </p:sp>
        <p:sp>
          <p:nvSpPr>
            <p:cNvPr id="160848" name="Rectangle 80"/>
            <p:cNvSpPr>
              <a:spLocks noChangeArrowheads="1"/>
            </p:cNvSpPr>
            <p:nvPr/>
          </p:nvSpPr>
          <p:spPr bwMode="auto">
            <a:xfrm>
              <a:off x="1774825" y="5237163"/>
              <a:ext cx="12747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Communication,</a:t>
              </a:r>
              <a:endParaRPr lang="en-US" altLang="zh-TW" sz="2400">
                <a:ea typeface="MS PGothic" pitchFamily="34" charset="-128"/>
              </a:endParaRPr>
            </a:p>
          </p:txBody>
        </p:sp>
        <p:sp>
          <p:nvSpPr>
            <p:cNvPr id="160849" name="Rectangle 81"/>
            <p:cNvSpPr>
              <a:spLocks noChangeArrowheads="1"/>
            </p:cNvSpPr>
            <p:nvPr/>
          </p:nvSpPr>
          <p:spPr bwMode="auto">
            <a:xfrm>
              <a:off x="1774825" y="5403850"/>
              <a:ext cx="1161857" cy="230832"/>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Visual tag (e.g.</a:t>
              </a:r>
              <a:endParaRPr lang="en-US" altLang="zh-TW" sz="2400">
                <a:ea typeface="MS PGothic" pitchFamily="34" charset="-128"/>
              </a:endParaRPr>
            </a:p>
          </p:txBody>
        </p:sp>
        <p:sp>
          <p:nvSpPr>
            <p:cNvPr id="160850" name="Rectangle 82"/>
            <p:cNvSpPr>
              <a:spLocks noChangeArrowheads="1"/>
            </p:cNvSpPr>
            <p:nvPr/>
          </p:nvSpPr>
          <p:spPr bwMode="auto">
            <a:xfrm>
              <a:off x="1774825" y="5580683"/>
              <a:ext cx="6667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barcode)</a:t>
              </a:r>
              <a:endParaRPr lang="en-US" altLang="zh-TW" sz="2400">
                <a:ea typeface="MS PGothic" pitchFamily="34" charset="-128"/>
              </a:endParaRPr>
            </a:p>
          </p:txBody>
        </p:sp>
        <p:sp>
          <p:nvSpPr>
            <p:cNvPr id="160851" name="Rectangle 83"/>
            <p:cNvSpPr>
              <a:spLocks noChangeArrowheads="1"/>
            </p:cNvSpPr>
            <p:nvPr/>
          </p:nvSpPr>
          <p:spPr bwMode="auto">
            <a:xfrm>
              <a:off x="3441700" y="5070475"/>
              <a:ext cx="5397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Reader</a:t>
              </a:r>
              <a:endParaRPr lang="en-US" altLang="zh-TW" sz="2400">
                <a:ea typeface="MS PGothic" pitchFamily="34" charset="-128"/>
              </a:endParaRPr>
            </a:p>
          </p:txBody>
        </p:sp>
        <p:sp>
          <p:nvSpPr>
            <p:cNvPr id="160852" name="Rectangle 84"/>
            <p:cNvSpPr>
              <a:spLocks noChangeArrowheads="1"/>
            </p:cNvSpPr>
            <p:nvPr/>
          </p:nvSpPr>
          <p:spPr bwMode="auto">
            <a:xfrm>
              <a:off x="3441700" y="5237163"/>
              <a:ext cx="9207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installations</a:t>
              </a:r>
              <a:endParaRPr lang="en-US" altLang="zh-TW" sz="2400">
                <a:ea typeface="MS PGothic" pitchFamily="34" charset="-128"/>
              </a:endParaRPr>
            </a:p>
          </p:txBody>
        </p:sp>
        <p:sp>
          <p:nvSpPr>
            <p:cNvPr id="160853" name="Rectangle 85"/>
            <p:cNvSpPr>
              <a:spLocks noChangeArrowheads="1"/>
            </p:cNvSpPr>
            <p:nvPr/>
          </p:nvSpPr>
          <p:spPr bwMode="auto">
            <a:xfrm>
              <a:off x="4749800" y="5070475"/>
              <a:ext cx="762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1cm</a:t>
              </a:r>
              <a:r>
                <a:rPr lang="en-US" sz="1500">
                  <a:solidFill>
                    <a:srgbClr val="000000"/>
                  </a:solidFill>
                  <a:ea typeface="MS PGothic" pitchFamily="34" charset="-128"/>
                </a:rPr>
                <a:t>–</a:t>
              </a:r>
              <a:r>
                <a:rPr lang="en-US" sz="1500">
                  <a:solidFill>
                    <a:srgbClr val="000000"/>
                  </a:solidFill>
                  <a:latin typeface="Times" pitchFamily="18" charset="0"/>
                  <a:ea typeface="MS PGothic" pitchFamily="34" charset="-128"/>
                </a:rPr>
                <a:t>1</a:t>
              </a:r>
              <a:r>
                <a:rPr lang="en-US" altLang="zh-TW" sz="1500">
                  <a:solidFill>
                    <a:srgbClr val="000000"/>
                  </a:solidFill>
                  <a:latin typeface="Times" pitchFamily="18" charset="0"/>
                  <a:ea typeface="MS PGothic" pitchFamily="34" charset="-128"/>
                </a:rPr>
                <a:t>0m</a:t>
              </a:r>
              <a:endParaRPr lang="en-US" altLang="zh-TW" sz="2400">
                <a:ea typeface="MS PGothic" pitchFamily="34" charset="-128"/>
              </a:endParaRPr>
            </a:p>
          </p:txBody>
        </p:sp>
        <p:sp>
          <p:nvSpPr>
            <p:cNvPr id="160854" name="Rectangle 86"/>
            <p:cNvSpPr>
              <a:spLocks noChangeArrowheads="1"/>
            </p:cNvSpPr>
            <p:nvPr/>
          </p:nvSpPr>
          <p:spPr bwMode="auto">
            <a:xfrm>
              <a:off x="5880100" y="5070475"/>
              <a:ext cx="152400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Proximity to known</a:t>
              </a:r>
              <a:endParaRPr lang="en-US" altLang="zh-TW" sz="2400">
                <a:ea typeface="MS PGothic" pitchFamily="34" charset="-128"/>
              </a:endParaRPr>
            </a:p>
          </p:txBody>
        </p:sp>
        <p:sp>
          <p:nvSpPr>
            <p:cNvPr id="160855" name="Rectangle 87"/>
            <p:cNvSpPr>
              <a:spLocks noChangeArrowheads="1"/>
            </p:cNvSpPr>
            <p:nvPr/>
          </p:nvSpPr>
          <p:spPr bwMode="auto">
            <a:xfrm>
              <a:off x="5880100" y="5237163"/>
              <a:ext cx="1882775"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entity (usually semantic)</a:t>
              </a:r>
              <a:endParaRPr lang="en-US" altLang="zh-TW" sz="2400">
                <a:ea typeface="MS PGothic" pitchFamily="34" charset="-128"/>
              </a:endParaRPr>
            </a:p>
          </p:txBody>
        </p:sp>
        <p:sp>
          <p:nvSpPr>
            <p:cNvPr id="160856" name="Rectangle 88"/>
            <p:cNvSpPr>
              <a:spLocks noChangeArrowheads="1"/>
            </p:cNvSpPr>
            <p:nvPr/>
          </p:nvSpPr>
          <p:spPr bwMode="auto">
            <a:xfrm>
              <a:off x="7940675" y="5070475"/>
              <a:ext cx="9255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Tag identity</a:t>
              </a:r>
              <a:endParaRPr lang="en-US" altLang="zh-TW" sz="2400">
                <a:ea typeface="MS PGothic" pitchFamily="34" charset="-128"/>
              </a:endParaRPr>
            </a:p>
          </p:txBody>
        </p:sp>
        <p:sp>
          <p:nvSpPr>
            <p:cNvPr id="160857" name="Rectangle 89"/>
            <p:cNvSpPr>
              <a:spLocks noChangeArrowheads="1"/>
            </p:cNvSpPr>
            <p:nvPr/>
          </p:nvSpPr>
          <p:spPr bwMode="auto">
            <a:xfrm>
              <a:off x="7940675" y="5237163"/>
              <a:ext cx="7096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disclosed</a:t>
              </a:r>
            </a:p>
          </p:txBody>
        </p:sp>
        <p:sp>
          <p:nvSpPr>
            <p:cNvPr id="160858" name="Rectangle 90"/>
            <p:cNvSpPr>
              <a:spLocks noChangeArrowheads="1"/>
            </p:cNvSpPr>
            <p:nvPr/>
          </p:nvSpPr>
          <p:spPr bwMode="auto">
            <a:xfrm>
              <a:off x="565150" y="5842000"/>
              <a:ext cx="92551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Easy Living</a:t>
              </a:r>
              <a:endParaRPr lang="en-US" altLang="zh-TW" sz="2400">
                <a:ea typeface="MS PGothic" pitchFamily="34" charset="-128"/>
              </a:endParaRPr>
            </a:p>
          </p:txBody>
        </p:sp>
        <p:sp>
          <p:nvSpPr>
            <p:cNvPr id="160859" name="Rectangle 91"/>
            <p:cNvSpPr>
              <a:spLocks noChangeArrowheads="1"/>
            </p:cNvSpPr>
            <p:nvPr/>
          </p:nvSpPr>
          <p:spPr bwMode="auto">
            <a:xfrm>
              <a:off x="1774825" y="5842000"/>
              <a:ext cx="555625"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Vision,</a:t>
              </a:r>
              <a:endParaRPr lang="en-US" altLang="zh-TW" sz="2400">
                <a:ea typeface="MS PGothic" pitchFamily="34" charset="-128"/>
              </a:endParaRPr>
            </a:p>
          </p:txBody>
        </p:sp>
        <p:sp>
          <p:nvSpPr>
            <p:cNvPr id="160860" name="Rectangle 92"/>
            <p:cNvSpPr>
              <a:spLocks noChangeArrowheads="1"/>
            </p:cNvSpPr>
            <p:nvPr/>
          </p:nvSpPr>
          <p:spPr bwMode="auto">
            <a:xfrm>
              <a:off x="1774825" y="6013450"/>
              <a:ext cx="97313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triangulation</a:t>
              </a:r>
              <a:endParaRPr lang="en-US" altLang="zh-TW" sz="2400">
                <a:ea typeface="MS PGothic" pitchFamily="34" charset="-128"/>
              </a:endParaRPr>
            </a:p>
          </p:txBody>
        </p:sp>
        <p:sp>
          <p:nvSpPr>
            <p:cNvPr id="160861" name="Rectangle 93"/>
            <p:cNvSpPr>
              <a:spLocks noChangeArrowheads="1"/>
            </p:cNvSpPr>
            <p:nvPr/>
          </p:nvSpPr>
          <p:spPr bwMode="auto">
            <a:xfrm>
              <a:off x="3441700" y="5842000"/>
              <a:ext cx="59213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Camera</a:t>
              </a:r>
              <a:endParaRPr lang="en-US" altLang="zh-TW" sz="2400">
                <a:ea typeface="MS PGothic" pitchFamily="34" charset="-128"/>
              </a:endParaRPr>
            </a:p>
          </p:txBody>
        </p:sp>
        <p:sp>
          <p:nvSpPr>
            <p:cNvPr id="160862" name="Rectangle 94"/>
            <p:cNvSpPr>
              <a:spLocks noChangeArrowheads="1"/>
            </p:cNvSpPr>
            <p:nvPr/>
          </p:nvSpPr>
          <p:spPr bwMode="auto">
            <a:xfrm>
              <a:off x="3441700" y="6013450"/>
              <a:ext cx="9207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installations</a:t>
              </a:r>
              <a:endParaRPr lang="en-US" altLang="zh-TW" sz="2400">
                <a:ea typeface="MS PGothic" pitchFamily="34" charset="-128"/>
              </a:endParaRPr>
            </a:p>
          </p:txBody>
        </p:sp>
        <p:sp>
          <p:nvSpPr>
            <p:cNvPr id="160863" name="Rectangle 95"/>
            <p:cNvSpPr>
              <a:spLocks noChangeArrowheads="1"/>
            </p:cNvSpPr>
            <p:nvPr/>
          </p:nvSpPr>
          <p:spPr bwMode="auto">
            <a:xfrm>
              <a:off x="4749800" y="5842000"/>
              <a:ext cx="65563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Variable</a:t>
              </a:r>
              <a:endParaRPr lang="en-US" altLang="zh-TW" sz="2400">
                <a:ea typeface="MS PGothic" pitchFamily="34" charset="-128"/>
              </a:endParaRPr>
            </a:p>
          </p:txBody>
        </p:sp>
        <p:sp>
          <p:nvSpPr>
            <p:cNvPr id="160864" name="Rectangle 96"/>
            <p:cNvSpPr>
              <a:spLocks noChangeArrowheads="1"/>
            </p:cNvSpPr>
            <p:nvPr/>
          </p:nvSpPr>
          <p:spPr bwMode="auto">
            <a:xfrm>
              <a:off x="5880100" y="5842000"/>
              <a:ext cx="12112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Relative (room)</a:t>
              </a:r>
              <a:endParaRPr lang="en-US" altLang="zh-TW" sz="2400">
                <a:ea typeface="MS PGothic" pitchFamily="34" charset="-128"/>
              </a:endParaRPr>
            </a:p>
          </p:txBody>
        </p:sp>
        <p:sp>
          <p:nvSpPr>
            <p:cNvPr id="160865" name="Rectangle 97"/>
            <p:cNvSpPr>
              <a:spLocks noChangeArrowheads="1"/>
            </p:cNvSpPr>
            <p:nvPr/>
          </p:nvSpPr>
          <p:spPr bwMode="auto">
            <a:xfrm>
              <a:off x="5880100" y="6013450"/>
              <a:ext cx="877888"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coordinates</a:t>
              </a:r>
              <a:endParaRPr lang="en-US" altLang="zh-TW" sz="2400">
                <a:ea typeface="MS PGothic" pitchFamily="34" charset="-128"/>
              </a:endParaRPr>
            </a:p>
          </p:txBody>
        </p:sp>
        <p:sp>
          <p:nvSpPr>
            <p:cNvPr id="160866" name="Rectangle 98"/>
            <p:cNvSpPr>
              <a:spLocks noChangeArrowheads="1"/>
            </p:cNvSpPr>
            <p:nvPr/>
          </p:nvSpPr>
          <p:spPr bwMode="auto">
            <a:xfrm>
              <a:off x="7940675" y="5842000"/>
              <a:ext cx="233363"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No</a:t>
              </a:r>
              <a:endParaRPr lang="en-US" altLang="zh-TW" sz="2400">
                <a:ea typeface="MS PGothic" pitchFamily="34" charset="-128"/>
              </a:endParaRPr>
            </a:p>
          </p:txBody>
        </p:sp>
        <p:sp>
          <p:nvSpPr>
            <p:cNvPr id="160867" name="Freeform 99"/>
            <p:cNvSpPr>
              <a:spLocks/>
            </p:cNvSpPr>
            <p:nvPr/>
          </p:nvSpPr>
          <p:spPr bwMode="auto">
            <a:xfrm>
              <a:off x="434975" y="1327150"/>
              <a:ext cx="8491538" cy="1588"/>
            </a:xfrm>
            <a:custGeom>
              <a:avLst/>
              <a:gdLst>
                <a:gd name="T0" fmla="*/ 0 w 5349"/>
                <a:gd name="T1" fmla="*/ 0 h 1588"/>
                <a:gd name="T2" fmla="*/ 2147483647 w 5349"/>
                <a:gd name="T3" fmla="*/ 0 h 1588"/>
                <a:gd name="T4" fmla="*/ 0 w 5349"/>
                <a:gd name="T5" fmla="*/ 0 h 1588"/>
                <a:gd name="T6" fmla="*/ 0 60000 65536"/>
                <a:gd name="T7" fmla="*/ 0 60000 65536"/>
                <a:gd name="T8" fmla="*/ 0 60000 65536"/>
                <a:gd name="T9" fmla="*/ 0 w 5349"/>
                <a:gd name="T10" fmla="*/ 0 h 1588"/>
                <a:gd name="T11" fmla="*/ 5349 w 5349"/>
                <a:gd name="T12" fmla="*/ 1588 h 1588"/>
              </a:gdLst>
              <a:ahLst/>
              <a:cxnLst>
                <a:cxn ang="T6">
                  <a:pos x="T0" y="T1"/>
                </a:cxn>
                <a:cxn ang="T7">
                  <a:pos x="T2" y="T3"/>
                </a:cxn>
                <a:cxn ang="T8">
                  <a:pos x="T4" y="T5"/>
                </a:cxn>
              </a:cxnLst>
              <a:rect l="T9" t="T10" r="T11" b="T12"/>
              <a:pathLst>
                <a:path w="5349" h="1588">
                  <a:moveTo>
                    <a:pt x="0" y="0"/>
                  </a:moveTo>
                  <a:lnTo>
                    <a:pt x="5349" y="0"/>
                  </a:lnTo>
                  <a:lnTo>
                    <a:pt x="0" y="0"/>
                  </a:lnTo>
                  <a:close/>
                </a:path>
              </a:pathLst>
            </a:custGeom>
            <a:solidFill>
              <a:srgbClr val="000000"/>
            </a:solidFill>
            <a:ln w="9525">
              <a:noFill/>
              <a:round/>
              <a:headEnd/>
              <a:tailEnd/>
            </a:ln>
          </p:spPr>
          <p:txBody>
            <a:bodyPr/>
            <a:lstStyle/>
            <a:p>
              <a:endParaRPr lang="en-US"/>
            </a:p>
          </p:txBody>
        </p:sp>
        <p:sp>
          <p:nvSpPr>
            <p:cNvPr id="160868" name="Freeform 100"/>
            <p:cNvSpPr>
              <a:spLocks/>
            </p:cNvSpPr>
            <p:nvPr/>
          </p:nvSpPr>
          <p:spPr bwMode="auto">
            <a:xfrm>
              <a:off x="434975" y="6253163"/>
              <a:ext cx="8491538" cy="1587"/>
            </a:xfrm>
            <a:custGeom>
              <a:avLst/>
              <a:gdLst>
                <a:gd name="T0" fmla="*/ 0 w 5349"/>
                <a:gd name="T1" fmla="*/ 0 h 1587"/>
                <a:gd name="T2" fmla="*/ 2147483647 w 5349"/>
                <a:gd name="T3" fmla="*/ 0 h 1587"/>
                <a:gd name="T4" fmla="*/ 0 w 5349"/>
                <a:gd name="T5" fmla="*/ 0 h 1587"/>
                <a:gd name="T6" fmla="*/ 0 60000 65536"/>
                <a:gd name="T7" fmla="*/ 0 60000 65536"/>
                <a:gd name="T8" fmla="*/ 0 60000 65536"/>
                <a:gd name="T9" fmla="*/ 0 w 5349"/>
                <a:gd name="T10" fmla="*/ 0 h 1587"/>
                <a:gd name="T11" fmla="*/ 5349 w 5349"/>
                <a:gd name="T12" fmla="*/ 1587 h 1587"/>
              </a:gdLst>
              <a:ahLst/>
              <a:cxnLst>
                <a:cxn ang="T6">
                  <a:pos x="T0" y="T1"/>
                </a:cxn>
                <a:cxn ang="T7">
                  <a:pos x="T2" y="T3"/>
                </a:cxn>
                <a:cxn ang="T8">
                  <a:pos x="T4" y="T5"/>
                </a:cxn>
              </a:cxnLst>
              <a:rect l="T9" t="T10" r="T11" b="T12"/>
              <a:pathLst>
                <a:path w="5349" h="1587">
                  <a:moveTo>
                    <a:pt x="0" y="0"/>
                  </a:moveTo>
                  <a:lnTo>
                    <a:pt x="5349" y="0"/>
                  </a:lnTo>
                  <a:lnTo>
                    <a:pt x="0" y="0"/>
                  </a:lnTo>
                  <a:close/>
                </a:path>
              </a:pathLst>
            </a:custGeom>
            <a:solidFill>
              <a:srgbClr val="000000"/>
            </a:solidFill>
            <a:ln w="9525">
              <a:noFill/>
              <a:round/>
              <a:headEnd/>
              <a:tailEnd/>
            </a:ln>
          </p:spPr>
          <p:txBody>
            <a:bodyPr/>
            <a:lstStyle/>
            <a:p>
              <a:endParaRPr lang="en-US"/>
            </a:p>
          </p:txBody>
        </p:sp>
        <p:sp>
          <p:nvSpPr>
            <p:cNvPr id="160869" name="Line 101"/>
            <p:cNvSpPr>
              <a:spLocks noChangeShapeType="1"/>
            </p:cNvSpPr>
            <p:nvPr/>
          </p:nvSpPr>
          <p:spPr bwMode="auto">
            <a:xfrm>
              <a:off x="430213" y="1322388"/>
              <a:ext cx="8489950" cy="1587"/>
            </a:xfrm>
            <a:prstGeom prst="line">
              <a:avLst/>
            </a:prstGeom>
            <a:noFill/>
            <a:ln w="9525">
              <a:solidFill>
                <a:srgbClr val="000000"/>
              </a:solidFill>
              <a:round/>
              <a:headEnd/>
              <a:tailEnd/>
            </a:ln>
          </p:spPr>
          <p:txBody>
            <a:bodyPr/>
            <a:lstStyle/>
            <a:p>
              <a:endParaRPr lang="en-US"/>
            </a:p>
          </p:txBody>
        </p:sp>
        <p:sp>
          <p:nvSpPr>
            <p:cNvPr id="160870" name="Line 102"/>
            <p:cNvSpPr>
              <a:spLocks noChangeShapeType="1"/>
            </p:cNvSpPr>
            <p:nvPr/>
          </p:nvSpPr>
          <p:spPr bwMode="auto">
            <a:xfrm>
              <a:off x="430213" y="6248400"/>
              <a:ext cx="8489950" cy="1588"/>
            </a:xfrm>
            <a:prstGeom prst="line">
              <a:avLst/>
            </a:prstGeom>
            <a:noFill/>
            <a:ln w="9525">
              <a:solidFill>
                <a:srgbClr val="000000"/>
              </a:solidFill>
              <a:round/>
              <a:headEnd/>
              <a:tailEnd/>
            </a:ln>
          </p:spPr>
          <p:txBody>
            <a:bodyPr/>
            <a:lstStyle/>
            <a:p>
              <a:endParaRPr lang="en-US"/>
            </a:p>
          </p:txBody>
        </p:sp>
        <p:sp>
          <p:nvSpPr>
            <p:cNvPr id="160871" name="Rectangle 103"/>
            <p:cNvSpPr>
              <a:spLocks noChangeArrowheads="1"/>
            </p:cNvSpPr>
            <p:nvPr/>
          </p:nvSpPr>
          <p:spPr bwMode="auto">
            <a:xfrm>
              <a:off x="3443288" y="3384550"/>
              <a:ext cx="666750" cy="228600"/>
            </a:xfrm>
            <a:prstGeom prst="rect">
              <a:avLst/>
            </a:prstGeom>
            <a:noFill/>
            <a:ln w="9525">
              <a:noFill/>
              <a:miter lim="800000"/>
              <a:headEnd/>
              <a:tailEnd/>
            </a:ln>
          </p:spPr>
          <p:txBody>
            <a:bodyPr wrap="none" lIns="0" tIns="0" rIns="0" bIns="0">
              <a:spAutoFit/>
            </a:bodyPr>
            <a:lstStyle/>
            <a:p>
              <a:pPr eaLnBrk="0" hangingPunct="0"/>
              <a:r>
                <a:rPr lang="en-US" altLang="zh-TW" sz="1500">
                  <a:solidFill>
                    <a:srgbClr val="000000"/>
                  </a:solidFill>
                  <a:latin typeface="Times" pitchFamily="18" charset="0"/>
                  <a:ea typeface="MS PGothic" pitchFamily="34" charset="-128"/>
                </a:rPr>
                <a:t>mounted</a:t>
              </a:r>
              <a:endParaRPr lang="en-US" altLang="zh-TW" sz="2400">
                <a:ea typeface="MS PGothic" pitchFamily="34" charset="-128"/>
              </a:endParaRPr>
            </a:p>
          </p:txBody>
        </p:sp>
      </p:grpSp>
    </p:spTree>
  </p:cSld>
  <p:clrMapOvr>
    <a:masterClrMapping/>
  </p:clrMapOvr>
  <p:transition>
    <p:pull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2"/>
          <p:cNvSpPr>
            <a:spLocks noGrp="1" noChangeArrowheads="1"/>
          </p:cNvSpPr>
          <p:nvPr>
            <p:ph type="title"/>
          </p:nvPr>
        </p:nvSpPr>
        <p:spPr/>
        <p:txBody>
          <a:bodyPr/>
          <a:lstStyle/>
          <a:p>
            <a:r>
              <a:rPr lang="en-US" altLang="zh-TW" dirty="0">
                <a:ea typeface="PMingLiU" pitchFamily="18" charset="-120"/>
              </a:rPr>
              <a:t>4.3</a:t>
            </a:r>
            <a:r>
              <a:rPr lang="en-GB" dirty="0"/>
              <a:t> </a:t>
            </a:r>
            <a:r>
              <a:rPr lang="en-US" altLang="zh-TW" dirty="0">
                <a:ea typeface="PMingLiU" pitchFamily="18" charset="-120"/>
              </a:rPr>
              <a:t>Locating an Active Bat within a Room</a:t>
            </a:r>
            <a:endParaRPr lang="en-GB" dirty="0"/>
          </a:p>
        </p:txBody>
      </p:sp>
      <p:sp>
        <p:nvSpPr>
          <p:cNvPr id="162818" name="Rectangle 3"/>
          <p:cNvSpPr>
            <a:spLocks noChangeArrowheads="1"/>
          </p:cNvSpPr>
          <p:nvPr/>
        </p:nvSpPr>
        <p:spPr bwMode="auto">
          <a:xfrm>
            <a:off x="5102225" y="6094413"/>
            <a:ext cx="184150" cy="457200"/>
          </a:xfrm>
          <a:prstGeom prst="rect">
            <a:avLst/>
          </a:prstGeom>
          <a:noFill/>
          <a:ln w="9525">
            <a:noFill/>
            <a:miter lim="800000"/>
            <a:headEnd/>
            <a:tailEnd/>
          </a:ln>
        </p:spPr>
        <p:txBody>
          <a:bodyPr wrap="none">
            <a:spAutoFit/>
          </a:bodyPr>
          <a:lstStyle/>
          <a:p>
            <a:pPr eaLnBrk="0" hangingPunct="0"/>
            <a:endParaRPr lang="en-GB" sz="2400">
              <a:latin typeface="Times" pitchFamily="18" charset="0"/>
            </a:endParaRPr>
          </a:p>
        </p:txBody>
      </p:sp>
      <p:sp>
        <p:nvSpPr>
          <p:cNvPr id="162819" name="Rectangle 4"/>
          <p:cNvSpPr>
            <a:spLocks noChangeArrowheads="1"/>
          </p:cNvSpPr>
          <p:nvPr/>
        </p:nvSpPr>
        <p:spPr bwMode="auto">
          <a:xfrm>
            <a:off x="2614613" y="1960563"/>
            <a:ext cx="3627437" cy="1801812"/>
          </a:xfrm>
          <a:prstGeom prst="rect">
            <a:avLst/>
          </a:prstGeom>
          <a:noFill/>
          <a:ln w="22225">
            <a:solidFill>
              <a:srgbClr val="000000"/>
            </a:solidFill>
            <a:miter lim="800000"/>
            <a:headEnd/>
            <a:tailEnd/>
          </a:ln>
        </p:spPr>
        <p:txBody>
          <a:bodyPr/>
          <a:lstStyle/>
          <a:p>
            <a:pPr eaLnBrk="0" hangingPunct="0"/>
            <a:endParaRPr lang="en-US"/>
          </a:p>
        </p:txBody>
      </p:sp>
      <p:sp>
        <p:nvSpPr>
          <p:cNvPr id="162820" name="Rectangle 5"/>
          <p:cNvSpPr>
            <a:spLocks noChangeArrowheads="1"/>
          </p:cNvSpPr>
          <p:nvPr/>
        </p:nvSpPr>
        <p:spPr bwMode="auto">
          <a:xfrm>
            <a:off x="4786313" y="2828925"/>
            <a:ext cx="109537" cy="85725"/>
          </a:xfrm>
          <a:prstGeom prst="rect">
            <a:avLst/>
          </a:prstGeom>
          <a:solidFill>
            <a:srgbClr val="000000"/>
          </a:solidFill>
          <a:ln w="9525">
            <a:noFill/>
            <a:miter lim="800000"/>
            <a:headEnd/>
            <a:tailEnd/>
          </a:ln>
        </p:spPr>
        <p:txBody>
          <a:bodyPr/>
          <a:lstStyle/>
          <a:p>
            <a:pPr eaLnBrk="0" hangingPunct="0"/>
            <a:endParaRPr lang="en-US"/>
          </a:p>
        </p:txBody>
      </p:sp>
      <p:sp>
        <p:nvSpPr>
          <p:cNvPr id="162821" name="Rectangle 6"/>
          <p:cNvSpPr>
            <a:spLocks noChangeArrowheads="1"/>
          </p:cNvSpPr>
          <p:nvPr/>
        </p:nvSpPr>
        <p:spPr bwMode="auto">
          <a:xfrm>
            <a:off x="4786313" y="2828925"/>
            <a:ext cx="130175" cy="107950"/>
          </a:xfrm>
          <a:prstGeom prst="rect">
            <a:avLst/>
          </a:prstGeom>
          <a:noFill/>
          <a:ln w="22225">
            <a:solidFill>
              <a:srgbClr val="000000"/>
            </a:solidFill>
            <a:miter lim="800000"/>
            <a:headEnd/>
            <a:tailEnd/>
          </a:ln>
        </p:spPr>
        <p:txBody>
          <a:bodyPr/>
          <a:lstStyle/>
          <a:p>
            <a:pPr eaLnBrk="0" hangingPunct="0"/>
            <a:endParaRPr lang="en-US"/>
          </a:p>
        </p:txBody>
      </p:sp>
      <p:sp>
        <p:nvSpPr>
          <p:cNvPr id="162822" name="Rectangle 7"/>
          <p:cNvSpPr>
            <a:spLocks noChangeArrowheads="1"/>
          </p:cNvSpPr>
          <p:nvPr/>
        </p:nvSpPr>
        <p:spPr bwMode="auto">
          <a:xfrm>
            <a:off x="323850" y="2398713"/>
            <a:ext cx="2146300" cy="244475"/>
          </a:xfrm>
          <a:prstGeom prst="rect">
            <a:avLst/>
          </a:prstGeom>
          <a:noFill/>
          <a:ln w="9525">
            <a:noFill/>
            <a:miter lim="800000"/>
            <a:headEnd/>
            <a:tailEnd/>
          </a:ln>
        </p:spPr>
        <p:txBody>
          <a:bodyPr wrap="none" lIns="0" tIns="0" rIns="0" bIns="0">
            <a:spAutoFit/>
          </a:bodyPr>
          <a:lstStyle/>
          <a:p>
            <a:pPr eaLnBrk="0" hangingPunct="0"/>
            <a:r>
              <a:rPr lang="en-US" altLang="zh-TW" sz="1600">
                <a:solidFill>
                  <a:srgbClr val="000000"/>
                </a:solidFill>
                <a:latin typeface="C Helvetica Condensed"/>
                <a:ea typeface="PMingLiU" pitchFamily="18" charset="-120"/>
              </a:rPr>
              <a:t>3. Ultrasound receivers </a:t>
            </a:r>
            <a:endParaRPr lang="en-US" altLang="zh-TW" sz="2400">
              <a:latin typeface="Times" pitchFamily="18" charset="0"/>
              <a:ea typeface="PMingLiU" pitchFamily="18" charset="-120"/>
            </a:endParaRPr>
          </a:p>
        </p:txBody>
      </p:sp>
      <p:sp>
        <p:nvSpPr>
          <p:cNvPr id="162823" name="Rectangle 8"/>
          <p:cNvSpPr>
            <a:spLocks noChangeArrowheads="1"/>
          </p:cNvSpPr>
          <p:nvPr/>
        </p:nvSpPr>
        <p:spPr bwMode="auto">
          <a:xfrm>
            <a:off x="3549650" y="2974975"/>
            <a:ext cx="1347788"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2. Active bat</a:t>
            </a:r>
            <a:endParaRPr lang="en-US" altLang="zh-TW" sz="2400">
              <a:latin typeface="Times" pitchFamily="18" charset="0"/>
              <a:ea typeface="PMingLiU" pitchFamily="18" charset="-120"/>
            </a:endParaRPr>
          </a:p>
        </p:txBody>
      </p:sp>
      <p:sp>
        <p:nvSpPr>
          <p:cNvPr id="162824" name="Rectangle 9"/>
          <p:cNvSpPr>
            <a:spLocks noChangeArrowheads="1"/>
          </p:cNvSpPr>
          <p:nvPr/>
        </p:nvSpPr>
        <p:spPr bwMode="auto">
          <a:xfrm>
            <a:off x="6340475" y="1447800"/>
            <a:ext cx="3241675" cy="244475"/>
          </a:xfrm>
          <a:prstGeom prst="rect">
            <a:avLst/>
          </a:prstGeom>
          <a:noFill/>
          <a:ln w="9525">
            <a:noFill/>
            <a:miter lim="800000"/>
            <a:headEnd/>
            <a:tailEnd/>
          </a:ln>
        </p:spPr>
        <p:txBody>
          <a:bodyPr wrap="none" lIns="0" tIns="0" rIns="0" bIns="0">
            <a:spAutoFit/>
          </a:bodyPr>
          <a:lstStyle/>
          <a:p>
            <a:pPr eaLnBrk="0" hangingPunct="0"/>
            <a:r>
              <a:rPr lang="en-US" altLang="zh-TW" sz="1600">
                <a:solidFill>
                  <a:srgbClr val="000000"/>
                </a:solidFill>
                <a:latin typeface="C Helvetica Condensed"/>
                <a:ea typeface="PMingLiU" pitchFamily="18" charset="-120"/>
              </a:rPr>
              <a:t>1. Base station sends timing signal  </a:t>
            </a:r>
            <a:endParaRPr lang="en-US" altLang="zh-TW" sz="2400">
              <a:latin typeface="Times" pitchFamily="18" charset="0"/>
              <a:ea typeface="PMingLiU" pitchFamily="18" charset="-120"/>
            </a:endParaRPr>
          </a:p>
        </p:txBody>
      </p:sp>
      <p:sp>
        <p:nvSpPr>
          <p:cNvPr id="162825" name="Arc 10"/>
          <p:cNvSpPr>
            <a:spLocks/>
          </p:cNvSpPr>
          <p:nvPr/>
        </p:nvSpPr>
        <p:spPr bwMode="auto">
          <a:xfrm>
            <a:off x="5916613" y="2046288"/>
            <a:ext cx="107950" cy="109537"/>
          </a:xfrm>
          <a:custGeom>
            <a:avLst/>
            <a:gdLst>
              <a:gd name="T0" fmla="*/ 2147483647 w 21600"/>
              <a:gd name="T1" fmla="*/ 2147483647 h 21915"/>
              <a:gd name="T2" fmla="*/ 5842884 w 21600"/>
              <a:gd name="T3" fmla="*/ 0 h 21915"/>
              <a:gd name="T4" fmla="*/ 2147483647 w 21600"/>
              <a:gd name="T5" fmla="*/ 613113003 h 21915"/>
              <a:gd name="T6" fmla="*/ 0 60000 65536"/>
              <a:gd name="T7" fmla="*/ 0 60000 65536"/>
              <a:gd name="T8" fmla="*/ 0 60000 65536"/>
              <a:gd name="T9" fmla="*/ 0 w 21600"/>
              <a:gd name="T10" fmla="*/ 0 h 21915"/>
              <a:gd name="T11" fmla="*/ 21600 w 21600"/>
              <a:gd name="T12" fmla="*/ 21915 h 21915"/>
            </a:gdLst>
            <a:ahLst/>
            <a:cxnLst>
              <a:cxn ang="T6">
                <a:pos x="T0" y="T1"/>
              </a:cxn>
              <a:cxn ang="T7">
                <a:pos x="T2" y="T3"/>
              </a:cxn>
              <a:cxn ang="T8">
                <a:pos x="T4" y="T5"/>
              </a:cxn>
            </a:cxnLst>
            <a:rect l="T9" t="T10" r="T11" b="T12"/>
            <a:pathLst>
              <a:path w="21600" h="21915" fill="none" extrusionOk="0">
                <a:moveTo>
                  <a:pt x="21600" y="21915"/>
                </a:moveTo>
                <a:cubicBezTo>
                  <a:pt x="9670" y="21915"/>
                  <a:pt x="0" y="12244"/>
                  <a:pt x="0" y="315"/>
                </a:cubicBezTo>
                <a:cubicBezTo>
                  <a:pt x="-1" y="209"/>
                  <a:pt x="0" y="104"/>
                  <a:pt x="2" y="-1"/>
                </a:cubicBezTo>
              </a:path>
              <a:path w="21600" h="21915" stroke="0" extrusionOk="0">
                <a:moveTo>
                  <a:pt x="21600" y="21915"/>
                </a:moveTo>
                <a:cubicBezTo>
                  <a:pt x="9670" y="21915"/>
                  <a:pt x="0" y="12244"/>
                  <a:pt x="0" y="315"/>
                </a:cubicBezTo>
                <a:cubicBezTo>
                  <a:pt x="-1" y="209"/>
                  <a:pt x="0" y="104"/>
                  <a:pt x="2" y="-1"/>
                </a:cubicBezTo>
                <a:lnTo>
                  <a:pt x="21600" y="315"/>
                </a:lnTo>
                <a:lnTo>
                  <a:pt x="21600" y="21915"/>
                </a:lnTo>
                <a:close/>
              </a:path>
            </a:pathLst>
          </a:custGeom>
          <a:noFill/>
          <a:ln w="22225">
            <a:solidFill>
              <a:srgbClr val="CF924C"/>
            </a:solidFill>
            <a:round/>
            <a:headEnd/>
            <a:tailEnd/>
          </a:ln>
        </p:spPr>
        <p:txBody>
          <a:bodyPr/>
          <a:lstStyle/>
          <a:p>
            <a:endParaRPr lang="en-US"/>
          </a:p>
        </p:txBody>
      </p:sp>
      <p:sp>
        <p:nvSpPr>
          <p:cNvPr id="162826" name="Arc 11"/>
          <p:cNvSpPr>
            <a:spLocks/>
          </p:cNvSpPr>
          <p:nvPr/>
        </p:nvSpPr>
        <p:spPr bwMode="auto">
          <a:xfrm>
            <a:off x="5851525" y="2100263"/>
            <a:ext cx="130175" cy="141287"/>
          </a:xfrm>
          <a:custGeom>
            <a:avLst/>
            <a:gdLst>
              <a:gd name="T0" fmla="*/ 2147483647 w 21600"/>
              <a:gd name="T1" fmla="*/ 2147483647 h 21844"/>
              <a:gd name="T2" fmla="*/ 20797829 w 21600"/>
              <a:gd name="T3" fmla="*/ 0 h 21844"/>
              <a:gd name="T4" fmla="*/ 2147483647 w 21600"/>
              <a:gd name="T5" fmla="*/ 2147483647 h 21844"/>
              <a:gd name="T6" fmla="*/ 0 60000 65536"/>
              <a:gd name="T7" fmla="*/ 0 60000 65536"/>
              <a:gd name="T8" fmla="*/ 0 60000 65536"/>
              <a:gd name="T9" fmla="*/ 0 w 21600"/>
              <a:gd name="T10" fmla="*/ 0 h 21844"/>
              <a:gd name="T11" fmla="*/ 21600 w 21600"/>
              <a:gd name="T12" fmla="*/ 21844 h 21844"/>
            </a:gdLst>
            <a:ahLst/>
            <a:cxnLst>
              <a:cxn ang="T6">
                <a:pos x="T0" y="T1"/>
              </a:cxn>
              <a:cxn ang="T7">
                <a:pos x="T2" y="T3"/>
              </a:cxn>
              <a:cxn ang="T8">
                <a:pos x="T4" y="T5"/>
              </a:cxn>
            </a:cxnLst>
            <a:rect l="T9" t="T10" r="T11" b="T12"/>
            <a:pathLst>
              <a:path w="21600" h="21844" fill="none" extrusionOk="0">
                <a:moveTo>
                  <a:pt x="21600" y="21844"/>
                </a:moveTo>
                <a:cubicBezTo>
                  <a:pt x="9670" y="21844"/>
                  <a:pt x="0" y="12173"/>
                  <a:pt x="0" y="244"/>
                </a:cubicBezTo>
                <a:cubicBezTo>
                  <a:pt x="-1" y="162"/>
                  <a:pt x="0" y="81"/>
                  <a:pt x="1" y="-1"/>
                </a:cubicBezTo>
              </a:path>
              <a:path w="21600" h="21844" stroke="0" extrusionOk="0">
                <a:moveTo>
                  <a:pt x="21600" y="21844"/>
                </a:moveTo>
                <a:cubicBezTo>
                  <a:pt x="9670" y="21844"/>
                  <a:pt x="0" y="12173"/>
                  <a:pt x="0" y="244"/>
                </a:cubicBezTo>
                <a:cubicBezTo>
                  <a:pt x="-1" y="162"/>
                  <a:pt x="0" y="81"/>
                  <a:pt x="1" y="-1"/>
                </a:cubicBezTo>
                <a:lnTo>
                  <a:pt x="21600" y="244"/>
                </a:lnTo>
                <a:lnTo>
                  <a:pt x="21600" y="21844"/>
                </a:lnTo>
                <a:close/>
              </a:path>
            </a:pathLst>
          </a:custGeom>
          <a:noFill/>
          <a:ln w="22225">
            <a:solidFill>
              <a:srgbClr val="CF924C"/>
            </a:solidFill>
            <a:round/>
            <a:headEnd/>
            <a:tailEnd/>
          </a:ln>
        </p:spPr>
        <p:txBody>
          <a:bodyPr/>
          <a:lstStyle/>
          <a:p>
            <a:endParaRPr lang="en-US"/>
          </a:p>
        </p:txBody>
      </p:sp>
      <p:sp>
        <p:nvSpPr>
          <p:cNvPr id="162827" name="Arc 12"/>
          <p:cNvSpPr>
            <a:spLocks/>
          </p:cNvSpPr>
          <p:nvPr/>
        </p:nvSpPr>
        <p:spPr bwMode="auto">
          <a:xfrm>
            <a:off x="5764213" y="2154238"/>
            <a:ext cx="152400" cy="152400"/>
          </a:xfrm>
          <a:custGeom>
            <a:avLst/>
            <a:gdLst>
              <a:gd name="T0" fmla="*/ 2147483647 w 21600"/>
              <a:gd name="T1" fmla="*/ 2147483647 h 21822"/>
              <a:gd name="T2" fmla="*/ 86234013 w 21600"/>
              <a:gd name="T3" fmla="*/ 0 h 21822"/>
              <a:gd name="T4" fmla="*/ 2147483647 w 21600"/>
              <a:gd name="T5" fmla="*/ 2147483647 h 21822"/>
              <a:gd name="T6" fmla="*/ 0 60000 65536"/>
              <a:gd name="T7" fmla="*/ 0 60000 65536"/>
              <a:gd name="T8" fmla="*/ 0 60000 65536"/>
              <a:gd name="T9" fmla="*/ 0 w 21600"/>
              <a:gd name="T10" fmla="*/ 0 h 21822"/>
              <a:gd name="T11" fmla="*/ 21600 w 21600"/>
              <a:gd name="T12" fmla="*/ 21822 h 21822"/>
            </a:gdLst>
            <a:ahLst/>
            <a:cxnLst>
              <a:cxn ang="T6">
                <a:pos x="T0" y="T1"/>
              </a:cxn>
              <a:cxn ang="T7">
                <a:pos x="T2" y="T3"/>
              </a:cxn>
              <a:cxn ang="T8">
                <a:pos x="T4" y="T5"/>
              </a:cxn>
            </a:cxnLst>
            <a:rect l="T9" t="T10" r="T11" b="T12"/>
            <a:pathLst>
              <a:path w="21600" h="21822" fill="none" extrusionOk="0">
                <a:moveTo>
                  <a:pt x="21370" y="21822"/>
                </a:moveTo>
                <a:cubicBezTo>
                  <a:pt x="9531" y="21697"/>
                  <a:pt x="0" y="12064"/>
                  <a:pt x="0" y="224"/>
                </a:cubicBezTo>
                <a:cubicBezTo>
                  <a:pt x="-1" y="149"/>
                  <a:pt x="0" y="74"/>
                  <a:pt x="1" y="-1"/>
                </a:cubicBezTo>
              </a:path>
              <a:path w="21600" h="21822" stroke="0" extrusionOk="0">
                <a:moveTo>
                  <a:pt x="21370" y="21822"/>
                </a:moveTo>
                <a:cubicBezTo>
                  <a:pt x="9531" y="21697"/>
                  <a:pt x="0" y="12064"/>
                  <a:pt x="0" y="224"/>
                </a:cubicBezTo>
                <a:cubicBezTo>
                  <a:pt x="-1" y="149"/>
                  <a:pt x="0" y="74"/>
                  <a:pt x="1" y="-1"/>
                </a:cubicBezTo>
                <a:lnTo>
                  <a:pt x="21600" y="224"/>
                </a:lnTo>
                <a:lnTo>
                  <a:pt x="21370" y="21822"/>
                </a:lnTo>
                <a:close/>
              </a:path>
            </a:pathLst>
          </a:custGeom>
          <a:noFill/>
          <a:ln w="22225">
            <a:solidFill>
              <a:srgbClr val="CF924C"/>
            </a:solidFill>
            <a:round/>
            <a:headEnd/>
            <a:tailEnd/>
          </a:ln>
        </p:spPr>
        <p:txBody>
          <a:bodyPr/>
          <a:lstStyle/>
          <a:p>
            <a:endParaRPr lang="en-US"/>
          </a:p>
        </p:txBody>
      </p:sp>
      <p:sp>
        <p:nvSpPr>
          <p:cNvPr id="162828" name="Line 13"/>
          <p:cNvSpPr>
            <a:spLocks noChangeShapeType="1"/>
          </p:cNvSpPr>
          <p:nvPr/>
        </p:nvSpPr>
        <p:spPr bwMode="auto">
          <a:xfrm>
            <a:off x="3309938" y="1785938"/>
            <a:ext cx="2736850" cy="1587"/>
          </a:xfrm>
          <a:prstGeom prst="line">
            <a:avLst/>
          </a:prstGeom>
          <a:noFill/>
          <a:ln w="22225">
            <a:solidFill>
              <a:srgbClr val="000000"/>
            </a:solidFill>
            <a:round/>
            <a:headEnd/>
            <a:tailEnd/>
          </a:ln>
        </p:spPr>
        <p:txBody>
          <a:bodyPr/>
          <a:lstStyle/>
          <a:p>
            <a:endParaRPr lang="en-US"/>
          </a:p>
        </p:txBody>
      </p:sp>
      <p:sp>
        <p:nvSpPr>
          <p:cNvPr id="162829" name="Rectangle 14"/>
          <p:cNvSpPr>
            <a:spLocks noChangeArrowheads="1"/>
          </p:cNvSpPr>
          <p:nvPr/>
        </p:nvSpPr>
        <p:spPr bwMode="auto">
          <a:xfrm>
            <a:off x="6340475" y="1644650"/>
            <a:ext cx="3244850"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to ultrasound receivers and radio </a:t>
            </a:r>
            <a:endParaRPr lang="en-US" altLang="zh-TW" sz="2400">
              <a:latin typeface="Times" pitchFamily="18" charset="0"/>
              <a:ea typeface="PMingLiU" pitchFamily="18" charset="-120"/>
            </a:endParaRPr>
          </a:p>
        </p:txBody>
      </p:sp>
      <p:sp>
        <p:nvSpPr>
          <p:cNvPr id="162830" name="Rectangle 15"/>
          <p:cNvSpPr>
            <a:spLocks noChangeArrowheads="1"/>
          </p:cNvSpPr>
          <p:nvPr/>
        </p:nvSpPr>
        <p:spPr bwMode="auto">
          <a:xfrm>
            <a:off x="6340475" y="1839913"/>
            <a:ext cx="2779713"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signal to bat simultaneously </a:t>
            </a:r>
            <a:endParaRPr lang="en-US" altLang="zh-TW" sz="2400">
              <a:latin typeface="Times" pitchFamily="18" charset="0"/>
              <a:ea typeface="PMingLiU" pitchFamily="18" charset="-120"/>
            </a:endParaRPr>
          </a:p>
        </p:txBody>
      </p:sp>
      <p:sp>
        <p:nvSpPr>
          <p:cNvPr id="162831" name="Line 16"/>
          <p:cNvSpPr>
            <a:spLocks noChangeShapeType="1"/>
          </p:cNvSpPr>
          <p:nvPr/>
        </p:nvSpPr>
        <p:spPr bwMode="auto">
          <a:xfrm>
            <a:off x="3287713" y="1785938"/>
            <a:ext cx="1587" cy="217487"/>
          </a:xfrm>
          <a:prstGeom prst="line">
            <a:avLst/>
          </a:prstGeom>
          <a:noFill/>
          <a:ln w="22225">
            <a:solidFill>
              <a:srgbClr val="000000"/>
            </a:solidFill>
            <a:round/>
            <a:headEnd/>
            <a:tailEnd/>
          </a:ln>
        </p:spPr>
        <p:txBody>
          <a:bodyPr/>
          <a:lstStyle/>
          <a:p>
            <a:endParaRPr lang="en-US"/>
          </a:p>
        </p:txBody>
      </p:sp>
      <p:sp>
        <p:nvSpPr>
          <p:cNvPr id="162832" name="Line 17"/>
          <p:cNvSpPr>
            <a:spLocks noChangeShapeType="1"/>
          </p:cNvSpPr>
          <p:nvPr/>
        </p:nvSpPr>
        <p:spPr bwMode="auto">
          <a:xfrm>
            <a:off x="4352925" y="1785938"/>
            <a:ext cx="1588" cy="152400"/>
          </a:xfrm>
          <a:prstGeom prst="line">
            <a:avLst/>
          </a:prstGeom>
          <a:noFill/>
          <a:ln w="22225">
            <a:solidFill>
              <a:srgbClr val="000000"/>
            </a:solidFill>
            <a:round/>
            <a:headEnd/>
            <a:tailEnd/>
          </a:ln>
        </p:spPr>
        <p:txBody>
          <a:bodyPr/>
          <a:lstStyle/>
          <a:p>
            <a:endParaRPr lang="en-US"/>
          </a:p>
        </p:txBody>
      </p:sp>
      <p:sp>
        <p:nvSpPr>
          <p:cNvPr id="162833" name="Line 18"/>
          <p:cNvSpPr>
            <a:spLocks noChangeShapeType="1"/>
          </p:cNvSpPr>
          <p:nvPr/>
        </p:nvSpPr>
        <p:spPr bwMode="auto">
          <a:xfrm>
            <a:off x="5438775" y="1785938"/>
            <a:ext cx="1588" cy="174625"/>
          </a:xfrm>
          <a:prstGeom prst="line">
            <a:avLst/>
          </a:prstGeom>
          <a:noFill/>
          <a:ln w="22225">
            <a:solidFill>
              <a:srgbClr val="000000"/>
            </a:solidFill>
            <a:round/>
            <a:headEnd/>
            <a:tailEnd/>
          </a:ln>
        </p:spPr>
        <p:txBody>
          <a:bodyPr/>
          <a:lstStyle/>
          <a:p>
            <a:endParaRPr lang="en-US"/>
          </a:p>
        </p:txBody>
      </p:sp>
      <p:sp>
        <p:nvSpPr>
          <p:cNvPr id="162834" name="Rectangle 19"/>
          <p:cNvSpPr>
            <a:spLocks noChangeArrowheads="1"/>
          </p:cNvSpPr>
          <p:nvPr/>
        </p:nvSpPr>
        <p:spPr bwMode="auto">
          <a:xfrm>
            <a:off x="4222750" y="1960563"/>
            <a:ext cx="238125" cy="107950"/>
          </a:xfrm>
          <a:prstGeom prst="rect">
            <a:avLst/>
          </a:prstGeom>
          <a:solidFill>
            <a:srgbClr val="D9AA73"/>
          </a:solidFill>
          <a:ln w="9525">
            <a:noFill/>
            <a:miter lim="800000"/>
            <a:headEnd/>
            <a:tailEnd/>
          </a:ln>
        </p:spPr>
        <p:txBody>
          <a:bodyPr/>
          <a:lstStyle/>
          <a:p>
            <a:pPr eaLnBrk="0" hangingPunct="0"/>
            <a:endParaRPr lang="en-US"/>
          </a:p>
        </p:txBody>
      </p:sp>
      <p:sp>
        <p:nvSpPr>
          <p:cNvPr id="162835" name="Rectangle 20"/>
          <p:cNvSpPr>
            <a:spLocks noChangeArrowheads="1"/>
          </p:cNvSpPr>
          <p:nvPr/>
        </p:nvSpPr>
        <p:spPr bwMode="auto">
          <a:xfrm>
            <a:off x="4222750" y="1960563"/>
            <a:ext cx="260350" cy="130175"/>
          </a:xfrm>
          <a:prstGeom prst="rect">
            <a:avLst/>
          </a:prstGeom>
          <a:noFill/>
          <a:ln w="22225">
            <a:solidFill>
              <a:srgbClr val="D9AA73"/>
            </a:solidFill>
            <a:miter lim="800000"/>
            <a:headEnd/>
            <a:tailEnd/>
          </a:ln>
        </p:spPr>
        <p:txBody>
          <a:bodyPr/>
          <a:lstStyle/>
          <a:p>
            <a:pPr eaLnBrk="0" hangingPunct="0"/>
            <a:endParaRPr lang="en-US"/>
          </a:p>
        </p:txBody>
      </p:sp>
      <p:sp>
        <p:nvSpPr>
          <p:cNvPr id="162836" name="Rectangle 21"/>
          <p:cNvSpPr>
            <a:spLocks noChangeArrowheads="1"/>
          </p:cNvSpPr>
          <p:nvPr/>
        </p:nvSpPr>
        <p:spPr bwMode="auto">
          <a:xfrm>
            <a:off x="3179763" y="1960563"/>
            <a:ext cx="238125" cy="107950"/>
          </a:xfrm>
          <a:prstGeom prst="rect">
            <a:avLst/>
          </a:prstGeom>
          <a:solidFill>
            <a:srgbClr val="D9AA73"/>
          </a:solidFill>
          <a:ln w="9525">
            <a:noFill/>
            <a:miter lim="800000"/>
            <a:headEnd/>
            <a:tailEnd/>
          </a:ln>
        </p:spPr>
        <p:txBody>
          <a:bodyPr/>
          <a:lstStyle/>
          <a:p>
            <a:pPr eaLnBrk="0" hangingPunct="0"/>
            <a:endParaRPr lang="en-US"/>
          </a:p>
        </p:txBody>
      </p:sp>
      <p:sp>
        <p:nvSpPr>
          <p:cNvPr id="162837" name="Rectangle 22"/>
          <p:cNvSpPr>
            <a:spLocks noChangeArrowheads="1"/>
          </p:cNvSpPr>
          <p:nvPr/>
        </p:nvSpPr>
        <p:spPr bwMode="auto">
          <a:xfrm>
            <a:off x="3179763" y="1960563"/>
            <a:ext cx="260350" cy="130175"/>
          </a:xfrm>
          <a:prstGeom prst="rect">
            <a:avLst/>
          </a:prstGeom>
          <a:noFill/>
          <a:ln w="22225">
            <a:solidFill>
              <a:srgbClr val="D9AA73"/>
            </a:solidFill>
            <a:miter lim="800000"/>
            <a:headEnd/>
            <a:tailEnd/>
          </a:ln>
        </p:spPr>
        <p:txBody>
          <a:bodyPr/>
          <a:lstStyle/>
          <a:p>
            <a:pPr eaLnBrk="0" hangingPunct="0"/>
            <a:endParaRPr lang="en-US"/>
          </a:p>
        </p:txBody>
      </p:sp>
      <p:sp>
        <p:nvSpPr>
          <p:cNvPr id="162838" name="Rectangle 23"/>
          <p:cNvSpPr>
            <a:spLocks noChangeArrowheads="1"/>
          </p:cNvSpPr>
          <p:nvPr/>
        </p:nvSpPr>
        <p:spPr bwMode="auto">
          <a:xfrm>
            <a:off x="5308600" y="1960563"/>
            <a:ext cx="260350" cy="107950"/>
          </a:xfrm>
          <a:prstGeom prst="rect">
            <a:avLst/>
          </a:prstGeom>
          <a:solidFill>
            <a:srgbClr val="D9AA73"/>
          </a:solidFill>
          <a:ln w="9525">
            <a:noFill/>
            <a:miter lim="800000"/>
            <a:headEnd/>
            <a:tailEnd/>
          </a:ln>
        </p:spPr>
        <p:txBody>
          <a:bodyPr/>
          <a:lstStyle/>
          <a:p>
            <a:pPr eaLnBrk="0" hangingPunct="0"/>
            <a:endParaRPr lang="en-US"/>
          </a:p>
        </p:txBody>
      </p:sp>
      <p:sp>
        <p:nvSpPr>
          <p:cNvPr id="162839" name="Rectangle 24"/>
          <p:cNvSpPr>
            <a:spLocks noChangeArrowheads="1"/>
          </p:cNvSpPr>
          <p:nvPr/>
        </p:nvSpPr>
        <p:spPr bwMode="auto">
          <a:xfrm>
            <a:off x="5308600" y="1960563"/>
            <a:ext cx="280988" cy="130175"/>
          </a:xfrm>
          <a:prstGeom prst="rect">
            <a:avLst/>
          </a:prstGeom>
          <a:noFill/>
          <a:ln w="22225">
            <a:solidFill>
              <a:srgbClr val="D9AA73"/>
            </a:solidFill>
            <a:miter lim="800000"/>
            <a:headEnd/>
            <a:tailEnd/>
          </a:ln>
        </p:spPr>
        <p:txBody>
          <a:bodyPr/>
          <a:lstStyle/>
          <a:p>
            <a:pPr eaLnBrk="0" hangingPunct="0"/>
            <a:endParaRPr lang="en-US"/>
          </a:p>
        </p:txBody>
      </p:sp>
      <p:sp>
        <p:nvSpPr>
          <p:cNvPr id="162840" name="Rectangle 25"/>
          <p:cNvSpPr>
            <a:spLocks noChangeArrowheads="1"/>
          </p:cNvSpPr>
          <p:nvPr/>
        </p:nvSpPr>
        <p:spPr bwMode="auto">
          <a:xfrm>
            <a:off x="6024563" y="1785938"/>
            <a:ext cx="195262" cy="152400"/>
          </a:xfrm>
          <a:prstGeom prst="rect">
            <a:avLst/>
          </a:prstGeom>
          <a:solidFill>
            <a:srgbClr val="D9AA73"/>
          </a:solidFill>
          <a:ln w="9525">
            <a:noFill/>
            <a:miter lim="800000"/>
            <a:headEnd/>
            <a:tailEnd/>
          </a:ln>
        </p:spPr>
        <p:txBody>
          <a:bodyPr/>
          <a:lstStyle/>
          <a:p>
            <a:pPr eaLnBrk="0" hangingPunct="0"/>
            <a:endParaRPr lang="en-US"/>
          </a:p>
        </p:txBody>
      </p:sp>
      <p:sp>
        <p:nvSpPr>
          <p:cNvPr id="162841" name="Rectangle 26"/>
          <p:cNvSpPr>
            <a:spLocks noChangeArrowheads="1"/>
          </p:cNvSpPr>
          <p:nvPr/>
        </p:nvSpPr>
        <p:spPr bwMode="auto">
          <a:xfrm>
            <a:off x="6024563" y="1785938"/>
            <a:ext cx="217487" cy="174625"/>
          </a:xfrm>
          <a:prstGeom prst="rect">
            <a:avLst/>
          </a:prstGeom>
          <a:noFill/>
          <a:ln w="22225">
            <a:solidFill>
              <a:srgbClr val="D9AA73"/>
            </a:solidFill>
            <a:miter lim="800000"/>
            <a:headEnd/>
            <a:tailEnd/>
          </a:ln>
        </p:spPr>
        <p:txBody>
          <a:bodyPr/>
          <a:lstStyle/>
          <a:p>
            <a:pPr eaLnBrk="0" hangingPunct="0"/>
            <a:endParaRPr lang="en-US"/>
          </a:p>
        </p:txBody>
      </p:sp>
      <p:sp>
        <p:nvSpPr>
          <p:cNvPr id="162842" name="Rectangle 27"/>
          <p:cNvSpPr>
            <a:spLocks noChangeArrowheads="1"/>
          </p:cNvSpPr>
          <p:nvPr/>
        </p:nvSpPr>
        <p:spPr bwMode="auto">
          <a:xfrm>
            <a:off x="3505200" y="3208338"/>
            <a:ext cx="2533650"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emits ultrasound signal</a:t>
            </a:r>
            <a:endParaRPr lang="en-US" altLang="zh-TW" sz="2400">
              <a:latin typeface="Times" pitchFamily="18" charset="0"/>
              <a:ea typeface="PMingLiU" pitchFamily="18" charset="-120"/>
            </a:endParaRPr>
          </a:p>
        </p:txBody>
      </p:sp>
      <p:sp>
        <p:nvSpPr>
          <p:cNvPr id="162843" name="Rectangle 28"/>
          <p:cNvSpPr>
            <a:spLocks noChangeArrowheads="1"/>
          </p:cNvSpPr>
          <p:nvPr/>
        </p:nvSpPr>
        <p:spPr bwMode="auto">
          <a:xfrm>
            <a:off x="3505200" y="3413125"/>
            <a:ext cx="2670175"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on receipt of radio signal</a:t>
            </a:r>
            <a:endParaRPr lang="en-US" altLang="zh-TW" sz="2400">
              <a:latin typeface="Times" pitchFamily="18" charset="0"/>
              <a:ea typeface="PMingLiU" pitchFamily="18" charset="-120"/>
            </a:endParaRPr>
          </a:p>
        </p:txBody>
      </p:sp>
      <p:sp>
        <p:nvSpPr>
          <p:cNvPr id="162844" name="Rectangle 29"/>
          <p:cNvSpPr>
            <a:spLocks noChangeArrowheads="1"/>
          </p:cNvSpPr>
          <p:nvPr/>
        </p:nvSpPr>
        <p:spPr bwMode="auto">
          <a:xfrm>
            <a:off x="252413" y="2651125"/>
            <a:ext cx="2243137"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report times of flight of</a:t>
            </a:r>
            <a:endParaRPr lang="en-US" altLang="zh-TW" sz="2400">
              <a:latin typeface="Times" pitchFamily="18" charset="0"/>
              <a:ea typeface="PMingLiU" pitchFamily="18" charset="-120"/>
            </a:endParaRPr>
          </a:p>
        </p:txBody>
      </p:sp>
      <p:sp>
        <p:nvSpPr>
          <p:cNvPr id="162845" name="Rectangle 30"/>
          <p:cNvSpPr>
            <a:spLocks noChangeArrowheads="1"/>
          </p:cNvSpPr>
          <p:nvPr/>
        </p:nvSpPr>
        <p:spPr bwMode="auto">
          <a:xfrm>
            <a:off x="228600" y="2895600"/>
            <a:ext cx="1774825"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ultrasound pulse </a:t>
            </a:r>
            <a:endParaRPr lang="en-US" altLang="zh-TW" sz="2400">
              <a:latin typeface="Times" pitchFamily="18" charset="0"/>
              <a:ea typeface="PMingLiU" pitchFamily="18" charset="-120"/>
            </a:endParaRPr>
          </a:p>
        </p:txBody>
      </p:sp>
      <p:sp>
        <p:nvSpPr>
          <p:cNvPr id="162846" name="Line 31"/>
          <p:cNvSpPr>
            <a:spLocks noChangeShapeType="1"/>
          </p:cNvSpPr>
          <p:nvPr/>
        </p:nvSpPr>
        <p:spPr bwMode="auto">
          <a:xfrm flipV="1">
            <a:off x="2376488" y="2090738"/>
            <a:ext cx="695325" cy="303212"/>
          </a:xfrm>
          <a:prstGeom prst="line">
            <a:avLst/>
          </a:prstGeom>
          <a:noFill/>
          <a:ln w="22225">
            <a:solidFill>
              <a:srgbClr val="000000"/>
            </a:solidFill>
            <a:round/>
            <a:headEnd/>
            <a:tailEnd/>
          </a:ln>
        </p:spPr>
        <p:txBody>
          <a:bodyPr/>
          <a:lstStyle/>
          <a:p>
            <a:endParaRPr lang="en-US"/>
          </a:p>
        </p:txBody>
      </p:sp>
      <p:sp>
        <p:nvSpPr>
          <p:cNvPr id="162847" name="Arc 32"/>
          <p:cNvSpPr>
            <a:spLocks/>
          </p:cNvSpPr>
          <p:nvPr/>
        </p:nvSpPr>
        <p:spPr bwMode="auto">
          <a:xfrm>
            <a:off x="4700588" y="2719388"/>
            <a:ext cx="107950" cy="109537"/>
          </a:xfrm>
          <a:custGeom>
            <a:avLst/>
            <a:gdLst>
              <a:gd name="T0" fmla="*/ 0 w 21597"/>
              <a:gd name="T1" fmla="*/ 2147483647 h 21600"/>
              <a:gd name="T2" fmla="*/ 2147483647 w 21597"/>
              <a:gd name="T3" fmla="*/ 0 h 21600"/>
              <a:gd name="T4" fmla="*/ 2147483647 w 21597"/>
              <a:gd name="T5" fmla="*/ 2147483647 h 21600"/>
              <a:gd name="T6" fmla="*/ 0 60000 65536"/>
              <a:gd name="T7" fmla="*/ 0 60000 65536"/>
              <a:gd name="T8" fmla="*/ 0 60000 65536"/>
              <a:gd name="T9" fmla="*/ 0 w 21597"/>
              <a:gd name="T10" fmla="*/ 0 h 21600"/>
              <a:gd name="T11" fmla="*/ 21597 w 21597"/>
              <a:gd name="T12" fmla="*/ 21600 h 21600"/>
            </a:gdLst>
            <a:ahLst/>
            <a:cxnLst>
              <a:cxn ang="T6">
                <a:pos x="T0" y="T1"/>
              </a:cxn>
              <a:cxn ang="T7">
                <a:pos x="T2" y="T3"/>
              </a:cxn>
              <a:cxn ang="T8">
                <a:pos x="T4" y="T5"/>
              </a:cxn>
            </a:cxnLst>
            <a:rect l="T9" t="T10" r="T11" b="T12"/>
            <a:pathLst>
              <a:path w="21597" h="21600" fill="none" extrusionOk="0">
                <a:moveTo>
                  <a:pt x="-1" y="21284"/>
                </a:moveTo>
                <a:cubicBezTo>
                  <a:pt x="171" y="9479"/>
                  <a:pt x="9790" y="0"/>
                  <a:pt x="21596" y="0"/>
                </a:cubicBezTo>
              </a:path>
              <a:path w="21597" h="21600" stroke="0" extrusionOk="0">
                <a:moveTo>
                  <a:pt x="-1" y="21284"/>
                </a:moveTo>
                <a:cubicBezTo>
                  <a:pt x="171" y="9479"/>
                  <a:pt x="9790" y="0"/>
                  <a:pt x="21596" y="0"/>
                </a:cubicBezTo>
                <a:lnTo>
                  <a:pt x="21597" y="21600"/>
                </a:lnTo>
                <a:lnTo>
                  <a:pt x="-1" y="21284"/>
                </a:lnTo>
                <a:close/>
              </a:path>
            </a:pathLst>
          </a:custGeom>
          <a:noFill/>
          <a:ln w="22225">
            <a:solidFill>
              <a:srgbClr val="BA6300"/>
            </a:solidFill>
            <a:round/>
            <a:headEnd/>
            <a:tailEnd/>
          </a:ln>
        </p:spPr>
        <p:txBody>
          <a:bodyPr/>
          <a:lstStyle/>
          <a:p>
            <a:endParaRPr lang="en-US"/>
          </a:p>
        </p:txBody>
      </p:sp>
      <p:sp>
        <p:nvSpPr>
          <p:cNvPr id="162848" name="Arc 33"/>
          <p:cNvSpPr>
            <a:spLocks/>
          </p:cNvSpPr>
          <p:nvPr/>
        </p:nvSpPr>
        <p:spPr bwMode="auto">
          <a:xfrm>
            <a:off x="4613275" y="2633663"/>
            <a:ext cx="130175" cy="141287"/>
          </a:xfrm>
          <a:custGeom>
            <a:avLst/>
            <a:gdLst>
              <a:gd name="T0" fmla="*/ 0 w 21598"/>
              <a:gd name="T1" fmla="*/ 2147483647 h 21600"/>
              <a:gd name="T2" fmla="*/ 2147483647 w 21598"/>
              <a:gd name="T3" fmla="*/ 0 h 21600"/>
              <a:gd name="T4" fmla="*/ 2147483647 w 21598"/>
              <a:gd name="T5" fmla="*/ 2147483647 h 21600"/>
              <a:gd name="T6" fmla="*/ 0 60000 65536"/>
              <a:gd name="T7" fmla="*/ 0 60000 65536"/>
              <a:gd name="T8" fmla="*/ 0 60000 65536"/>
              <a:gd name="T9" fmla="*/ 0 w 21598"/>
              <a:gd name="T10" fmla="*/ 0 h 21600"/>
              <a:gd name="T11" fmla="*/ 21598 w 21598"/>
              <a:gd name="T12" fmla="*/ 21600 h 21600"/>
            </a:gdLst>
            <a:ahLst/>
            <a:cxnLst>
              <a:cxn ang="T6">
                <a:pos x="T0" y="T1"/>
              </a:cxn>
              <a:cxn ang="T7">
                <a:pos x="T2" y="T3"/>
              </a:cxn>
              <a:cxn ang="T8">
                <a:pos x="T4" y="T5"/>
              </a:cxn>
            </a:cxnLst>
            <a:rect l="T9" t="T10" r="T11" b="T12"/>
            <a:pathLst>
              <a:path w="21598" h="21600" fill="none" extrusionOk="0">
                <a:moveTo>
                  <a:pt x="-1" y="21355"/>
                </a:moveTo>
                <a:cubicBezTo>
                  <a:pt x="133" y="9522"/>
                  <a:pt x="9763" y="0"/>
                  <a:pt x="21597" y="0"/>
                </a:cubicBezTo>
              </a:path>
              <a:path w="21598" h="21600" stroke="0" extrusionOk="0">
                <a:moveTo>
                  <a:pt x="-1" y="21355"/>
                </a:moveTo>
                <a:cubicBezTo>
                  <a:pt x="133" y="9522"/>
                  <a:pt x="9763" y="0"/>
                  <a:pt x="21597" y="0"/>
                </a:cubicBezTo>
                <a:lnTo>
                  <a:pt x="21598" y="21600"/>
                </a:lnTo>
                <a:lnTo>
                  <a:pt x="-1" y="21355"/>
                </a:lnTo>
                <a:close/>
              </a:path>
            </a:pathLst>
          </a:custGeom>
          <a:noFill/>
          <a:ln w="22225">
            <a:solidFill>
              <a:srgbClr val="BA6300"/>
            </a:solidFill>
            <a:round/>
            <a:headEnd/>
            <a:tailEnd/>
          </a:ln>
        </p:spPr>
        <p:txBody>
          <a:bodyPr/>
          <a:lstStyle/>
          <a:p>
            <a:endParaRPr lang="en-US"/>
          </a:p>
        </p:txBody>
      </p:sp>
      <p:sp>
        <p:nvSpPr>
          <p:cNvPr id="162849" name="Arc 34"/>
          <p:cNvSpPr>
            <a:spLocks/>
          </p:cNvSpPr>
          <p:nvPr/>
        </p:nvSpPr>
        <p:spPr bwMode="auto">
          <a:xfrm>
            <a:off x="4525963" y="2568575"/>
            <a:ext cx="152400" cy="152400"/>
          </a:xfrm>
          <a:custGeom>
            <a:avLst/>
            <a:gdLst>
              <a:gd name="T0" fmla="*/ 0 w 21598"/>
              <a:gd name="T1" fmla="*/ 2147483647 h 21600"/>
              <a:gd name="T2" fmla="*/ 2147483647 w 21598"/>
              <a:gd name="T3" fmla="*/ 0 h 21600"/>
              <a:gd name="T4" fmla="*/ 2147483647 w 21598"/>
              <a:gd name="T5" fmla="*/ 2147483647 h 21600"/>
              <a:gd name="T6" fmla="*/ 0 60000 65536"/>
              <a:gd name="T7" fmla="*/ 0 60000 65536"/>
              <a:gd name="T8" fmla="*/ 0 60000 65536"/>
              <a:gd name="T9" fmla="*/ 0 w 21598"/>
              <a:gd name="T10" fmla="*/ 0 h 21600"/>
              <a:gd name="T11" fmla="*/ 21598 w 21598"/>
              <a:gd name="T12" fmla="*/ 21600 h 21600"/>
            </a:gdLst>
            <a:ahLst/>
            <a:cxnLst>
              <a:cxn ang="T6">
                <a:pos x="T0" y="T1"/>
              </a:cxn>
              <a:cxn ang="T7">
                <a:pos x="T2" y="T3"/>
              </a:cxn>
              <a:cxn ang="T8">
                <a:pos x="T4" y="T5"/>
              </a:cxn>
            </a:cxnLst>
            <a:rect l="T9" t="T10" r="T11" b="T12"/>
            <a:pathLst>
              <a:path w="21598" h="21600" fill="none" extrusionOk="0">
                <a:moveTo>
                  <a:pt x="-1" y="21373"/>
                </a:moveTo>
                <a:cubicBezTo>
                  <a:pt x="123" y="9533"/>
                  <a:pt x="9756" y="0"/>
                  <a:pt x="21597" y="0"/>
                </a:cubicBezTo>
              </a:path>
              <a:path w="21598" h="21600" stroke="0" extrusionOk="0">
                <a:moveTo>
                  <a:pt x="-1" y="21373"/>
                </a:moveTo>
                <a:cubicBezTo>
                  <a:pt x="123" y="9533"/>
                  <a:pt x="9756" y="0"/>
                  <a:pt x="21597" y="0"/>
                </a:cubicBezTo>
                <a:lnTo>
                  <a:pt x="21598" y="21600"/>
                </a:lnTo>
                <a:lnTo>
                  <a:pt x="-1" y="21373"/>
                </a:lnTo>
                <a:close/>
              </a:path>
            </a:pathLst>
          </a:custGeom>
          <a:noFill/>
          <a:ln w="22225">
            <a:solidFill>
              <a:srgbClr val="BA6300"/>
            </a:solidFill>
            <a:round/>
            <a:headEnd/>
            <a:tailEnd/>
          </a:ln>
        </p:spPr>
        <p:txBody>
          <a:bodyPr/>
          <a:lstStyle/>
          <a:p>
            <a:endParaRPr lang="en-US"/>
          </a:p>
        </p:txBody>
      </p:sp>
      <p:sp>
        <p:nvSpPr>
          <p:cNvPr id="162850" name="Arc 35"/>
          <p:cNvSpPr>
            <a:spLocks/>
          </p:cNvSpPr>
          <p:nvPr/>
        </p:nvSpPr>
        <p:spPr bwMode="auto">
          <a:xfrm>
            <a:off x="4894263" y="2719388"/>
            <a:ext cx="109537" cy="109537"/>
          </a:xfrm>
          <a:custGeom>
            <a:avLst/>
            <a:gdLst>
              <a:gd name="T0" fmla="*/ 0 w 21910"/>
              <a:gd name="T1" fmla="*/ 6546606 h 21600"/>
              <a:gd name="T2" fmla="*/ 2147483647 w 21910"/>
              <a:gd name="T3" fmla="*/ 2147483647 h 21600"/>
              <a:gd name="T4" fmla="*/ 610736739 w 21910"/>
              <a:gd name="T5" fmla="*/ 2147483647 h 21600"/>
              <a:gd name="T6" fmla="*/ 0 60000 65536"/>
              <a:gd name="T7" fmla="*/ 0 60000 65536"/>
              <a:gd name="T8" fmla="*/ 0 60000 65536"/>
              <a:gd name="T9" fmla="*/ 0 w 21910"/>
              <a:gd name="T10" fmla="*/ 0 h 21600"/>
              <a:gd name="T11" fmla="*/ 21910 w 21910"/>
              <a:gd name="T12" fmla="*/ 21600 h 21600"/>
            </a:gdLst>
            <a:ahLst/>
            <a:cxnLst>
              <a:cxn ang="T6">
                <a:pos x="T0" y="T1"/>
              </a:cxn>
              <a:cxn ang="T7">
                <a:pos x="T2" y="T3"/>
              </a:cxn>
              <a:cxn ang="T8">
                <a:pos x="T4" y="T5"/>
              </a:cxn>
            </a:cxnLst>
            <a:rect l="T9" t="T10" r="T11" b="T12"/>
            <a:pathLst>
              <a:path w="21910" h="21600" fill="none" extrusionOk="0">
                <a:moveTo>
                  <a:pt x="-1" y="2"/>
                </a:moveTo>
                <a:cubicBezTo>
                  <a:pt x="104" y="0"/>
                  <a:pt x="208" y="-1"/>
                  <a:pt x="313" y="0"/>
                </a:cubicBezTo>
                <a:cubicBezTo>
                  <a:pt x="12116" y="0"/>
                  <a:pt x="21734" y="9475"/>
                  <a:pt x="21910" y="21277"/>
                </a:cubicBezTo>
              </a:path>
              <a:path w="21910" h="21600" stroke="0" extrusionOk="0">
                <a:moveTo>
                  <a:pt x="-1" y="2"/>
                </a:moveTo>
                <a:cubicBezTo>
                  <a:pt x="104" y="0"/>
                  <a:pt x="208" y="-1"/>
                  <a:pt x="313" y="0"/>
                </a:cubicBezTo>
                <a:cubicBezTo>
                  <a:pt x="12116" y="0"/>
                  <a:pt x="21734" y="9475"/>
                  <a:pt x="21910" y="21277"/>
                </a:cubicBezTo>
                <a:lnTo>
                  <a:pt x="313" y="21600"/>
                </a:lnTo>
                <a:lnTo>
                  <a:pt x="-1" y="2"/>
                </a:lnTo>
                <a:close/>
              </a:path>
            </a:pathLst>
          </a:custGeom>
          <a:noFill/>
          <a:ln w="22225">
            <a:solidFill>
              <a:srgbClr val="BA6300"/>
            </a:solidFill>
            <a:round/>
            <a:headEnd/>
            <a:tailEnd/>
          </a:ln>
        </p:spPr>
        <p:txBody>
          <a:bodyPr/>
          <a:lstStyle/>
          <a:p>
            <a:endParaRPr lang="en-US"/>
          </a:p>
        </p:txBody>
      </p:sp>
      <p:sp>
        <p:nvSpPr>
          <p:cNvPr id="162851" name="Arc 36"/>
          <p:cNvSpPr>
            <a:spLocks/>
          </p:cNvSpPr>
          <p:nvPr/>
        </p:nvSpPr>
        <p:spPr bwMode="auto">
          <a:xfrm>
            <a:off x="4960938" y="2633663"/>
            <a:ext cx="130175" cy="141287"/>
          </a:xfrm>
          <a:custGeom>
            <a:avLst/>
            <a:gdLst>
              <a:gd name="T0" fmla="*/ 0 w 21598"/>
              <a:gd name="T1" fmla="*/ 0 h 21600"/>
              <a:gd name="T2" fmla="*/ 2147483647 w 21598"/>
              <a:gd name="T3" fmla="*/ 2147483647 h 21600"/>
              <a:gd name="T4" fmla="*/ 0 w 21598"/>
              <a:gd name="T5" fmla="*/ 2147483647 h 21600"/>
              <a:gd name="T6" fmla="*/ 0 60000 65536"/>
              <a:gd name="T7" fmla="*/ 0 60000 65536"/>
              <a:gd name="T8" fmla="*/ 0 60000 65536"/>
              <a:gd name="T9" fmla="*/ 0 w 21598"/>
              <a:gd name="T10" fmla="*/ 0 h 21600"/>
              <a:gd name="T11" fmla="*/ 21598 w 21598"/>
              <a:gd name="T12" fmla="*/ 21600 h 21600"/>
            </a:gdLst>
            <a:ahLst/>
            <a:cxnLst>
              <a:cxn ang="T6">
                <a:pos x="T0" y="T1"/>
              </a:cxn>
              <a:cxn ang="T7">
                <a:pos x="T2" y="T3"/>
              </a:cxn>
              <a:cxn ang="T8">
                <a:pos x="T4" y="T5"/>
              </a:cxn>
            </a:cxnLst>
            <a:rect l="T9" t="T10" r="T11" b="T12"/>
            <a:pathLst>
              <a:path w="21598" h="21600" fill="none" extrusionOk="0">
                <a:moveTo>
                  <a:pt x="-1" y="0"/>
                </a:moveTo>
                <a:cubicBezTo>
                  <a:pt x="11834" y="0"/>
                  <a:pt x="21464" y="9522"/>
                  <a:pt x="21598" y="21355"/>
                </a:cubicBezTo>
              </a:path>
              <a:path w="21598" h="21600" stroke="0" extrusionOk="0">
                <a:moveTo>
                  <a:pt x="-1" y="0"/>
                </a:moveTo>
                <a:cubicBezTo>
                  <a:pt x="11834" y="0"/>
                  <a:pt x="21464" y="9522"/>
                  <a:pt x="21598" y="21355"/>
                </a:cubicBezTo>
                <a:lnTo>
                  <a:pt x="0" y="21600"/>
                </a:lnTo>
                <a:lnTo>
                  <a:pt x="-1" y="0"/>
                </a:lnTo>
                <a:close/>
              </a:path>
            </a:pathLst>
          </a:custGeom>
          <a:noFill/>
          <a:ln w="22225">
            <a:solidFill>
              <a:srgbClr val="BA6300"/>
            </a:solidFill>
            <a:round/>
            <a:headEnd/>
            <a:tailEnd/>
          </a:ln>
        </p:spPr>
        <p:txBody>
          <a:bodyPr/>
          <a:lstStyle/>
          <a:p>
            <a:endParaRPr lang="en-US"/>
          </a:p>
        </p:txBody>
      </p:sp>
      <p:sp>
        <p:nvSpPr>
          <p:cNvPr id="162852" name="Arc 37"/>
          <p:cNvSpPr>
            <a:spLocks/>
          </p:cNvSpPr>
          <p:nvPr/>
        </p:nvSpPr>
        <p:spPr bwMode="auto">
          <a:xfrm>
            <a:off x="5026025" y="2568575"/>
            <a:ext cx="152400" cy="152400"/>
          </a:xfrm>
          <a:custGeom>
            <a:avLst/>
            <a:gdLst>
              <a:gd name="T0" fmla="*/ 0 w 21598"/>
              <a:gd name="T1" fmla="*/ 0 h 21600"/>
              <a:gd name="T2" fmla="*/ 2147483647 w 21598"/>
              <a:gd name="T3" fmla="*/ 2147483647 h 21600"/>
              <a:gd name="T4" fmla="*/ 0 w 21598"/>
              <a:gd name="T5" fmla="*/ 2147483647 h 21600"/>
              <a:gd name="T6" fmla="*/ 0 60000 65536"/>
              <a:gd name="T7" fmla="*/ 0 60000 65536"/>
              <a:gd name="T8" fmla="*/ 0 60000 65536"/>
              <a:gd name="T9" fmla="*/ 0 w 21598"/>
              <a:gd name="T10" fmla="*/ 0 h 21600"/>
              <a:gd name="T11" fmla="*/ 21598 w 21598"/>
              <a:gd name="T12" fmla="*/ 21600 h 21600"/>
            </a:gdLst>
            <a:ahLst/>
            <a:cxnLst>
              <a:cxn ang="T6">
                <a:pos x="T0" y="T1"/>
              </a:cxn>
              <a:cxn ang="T7">
                <a:pos x="T2" y="T3"/>
              </a:cxn>
              <a:cxn ang="T8">
                <a:pos x="T4" y="T5"/>
              </a:cxn>
            </a:cxnLst>
            <a:rect l="T9" t="T10" r="T11" b="T12"/>
            <a:pathLst>
              <a:path w="21598" h="21600" fill="none" extrusionOk="0">
                <a:moveTo>
                  <a:pt x="-1" y="0"/>
                </a:moveTo>
                <a:cubicBezTo>
                  <a:pt x="11841" y="0"/>
                  <a:pt x="21474" y="9533"/>
                  <a:pt x="21598" y="21373"/>
                </a:cubicBezTo>
              </a:path>
              <a:path w="21598" h="21600" stroke="0" extrusionOk="0">
                <a:moveTo>
                  <a:pt x="-1" y="0"/>
                </a:moveTo>
                <a:cubicBezTo>
                  <a:pt x="11841" y="0"/>
                  <a:pt x="21474" y="9533"/>
                  <a:pt x="21598" y="21373"/>
                </a:cubicBezTo>
                <a:lnTo>
                  <a:pt x="0" y="21600"/>
                </a:lnTo>
                <a:lnTo>
                  <a:pt x="-1" y="0"/>
                </a:lnTo>
                <a:close/>
              </a:path>
            </a:pathLst>
          </a:custGeom>
          <a:noFill/>
          <a:ln w="22225">
            <a:solidFill>
              <a:srgbClr val="BA6300"/>
            </a:solidFill>
            <a:round/>
            <a:headEnd/>
            <a:tailEnd/>
          </a:ln>
        </p:spPr>
        <p:txBody>
          <a:bodyPr/>
          <a:lstStyle/>
          <a:p>
            <a:endParaRPr lang="en-US"/>
          </a:p>
        </p:txBody>
      </p:sp>
      <p:sp>
        <p:nvSpPr>
          <p:cNvPr id="162853" name="Rectangle 38"/>
          <p:cNvSpPr>
            <a:spLocks noChangeArrowheads="1"/>
          </p:cNvSpPr>
          <p:nvPr/>
        </p:nvSpPr>
        <p:spPr bwMode="auto">
          <a:xfrm>
            <a:off x="6340475" y="2490788"/>
            <a:ext cx="3311525" cy="244475"/>
          </a:xfrm>
          <a:prstGeom prst="rect">
            <a:avLst/>
          </a:prstGeom>
          <a:noFill/>
          <a:ln w="9525">
            <a:noFill/>
            <a:miter lim="800000"/>
            <a:headEnd/>
            <a:tailEnd/>
          </a:ln>
        </p:spPr>
        <p:txBody>
          <a:bodyPr wrap="none" lIns="0" tIns="0" rIns="0" bIns="0">
            <a:spAutoFit/>
          </a:bodyPr>
          <a:lstStyle/>
          <a:p>
            <a:pPr eaLnBrk="0" hangingPunct="0"/>
            <a:r>
              <a:rPr lang="en-US" altLang="zh-TW" sz="1600">
                <a:solidFill>
                  <a:srgbClr val="000000"/>
                </a:solidFill>
                <a:latin typeface="C Helvetica Condensed"/>
                <a:ea typeface="PMingLiU" pitchFamily="18" charset="-120"/>
              </a:rPr>
              <a:t>4. Base station computes distances  </a:t>
            </a:r>
            <a:endParaRPr lang="en-US" altLang="zh-TW" sz="2400">
              <a:latin typeface="Times" pitchFamily="18" charset="0"/>
              <a:ea typeface="PMingLiU" pitchFamily="18" charset="-120"/>
            </a:endParaRPr>
          </a:p>
        </p:txBody>
      </p:sp>
      <p:sp>
        <p:nvSpPr>
          <p:cNvPr id="162854" name="Rectangle 39"/>
          <p:cNvSpPr>
            <a:spLocks noChangeArrowheads="1"/>
          </p:cNvSpPr>
          <p:nvPr/>
        </p:nvSpPr>
        <p:spPr bwMode="auto">
          <a:xfrm>
            <a:off x="6340475" y="2686050"/>
            <a:ext cx="2806700"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to ultrasound receivers from </a:t>
            </a:r>
            <a:endParaRPr lang="en-US" altLang="zh-TW" sz="2400">
              <a:latin typeface="Times" pitchFamily="18" charset="0"/>
              <a:ea typeface="PMingLiU" pitchFamily="18" charset="-120"/>
            </a:endParaRPr>
          </a:p>
        </p:txBody>
      </p:sp>
      <p:sp>
        <p:nvSpPr>
          <p:cNvPr id="162855" name="Rectangle 40"/>
          <p:cNvSpPr>
            <a:spLocks noChangeArrowheads="1"/>
          </p:cNvSpPr>
          <p:nvPr/>
        </p:nvSpPr>
        <p:spPr bwMode="auto">
          <a:xfrm>
            <a:off x="6340475" y="2881313"/>
            <a:ext cx="3133725"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times of flight, and thus position </a:t>
            </a:r>
            <a:endParaRPr lang="en-US" altLang="zh-TW" sz="2400">
              <a:latin typeface="Times" pitchFamily="18" charset="0"/>
              <a:ea typeface="PMingLiU" pitchFamily="18" charset="-120"/>
            </a:endParaRPr>
          </a:p>
        </p:txBody>
      </p:sp>
      <p:sp>
        <p:nvSpPr>
          <p:cNvPr id="162856" name="Rectangle 41"/>
          <p:cNvSpPr>
            <a:spLocks noChangeArrowheads="1"/>
          </p:cNvSpPr>
          <p:nvPr/>
        </p:nvSpPr>
        <p:spPr bwMode="auto">
          <a:xfrm>
            <a:off x="6340475" y="3076575"/>
            <a:ext cx="795338" cy="244475"/>
          </a:xfrm>
          <a:prstGeom prst="rect">
            <a:avLst/>
          </a:prstGeom>
          <a:noFill/>
          <a:ln w="9525">
            <a:noFill/>
            <a:miter lim="800000"/>
            <a:headEnd/>
            <a:tailEnd/>
          </a:ln>
        </p:spPr>
        <p:txBody>
          <a:bodyPr wrap="none" lIns="0" tIns="0" rIns="0" bIns="0">
            <a:spAutoFit/>
          </a:bodyPr>
          <a:lstStyle/>
          <a:p>
            <a:pPr eaLnBrk="0" hangingPunct="0"/>
            <a:r>
              <a:rPr lang="zh-TW" altLang="en-US" sz="1600">
                <a:solidFill>
                  <a:srgbClr val="000000"/>
                </a:solidFill>
                <a:latin typeface="C Helvetica Condensed"/>
                <a:ea typeface="PMingLiU" pitchFamily="18" charset="-120"/>
              </a:rPr>
              <a:t>    </a:t>
            </a:r>
            <a:r>
              <a:rPr lang="en-US" altLang="zh-TW" sz="1600">
                <a:solidFill>
                  <a:srgbClr val="000000"/>
                </a:solidFill>
                <a:latin typeface="C Helvetica Condensed"/>
                <a:ea typeface="PMingLiU" pitchFamily="18" charset="-120"/>
              </a:rPr>
              <a:t>of bat </a:t>
            </a:r>
            <a:endParaRPr lang="en-US" altLang="zh-TW" sz="2400">
              <a:latin typeface="Times" pitchFamily="18" charset="0"/>
              <a:ea typeface="PMingLiU" pitchFamily="18" charset="-120"/>
            </a:endParaRPr>
          </a:p>
        </p:txBody>
      </p:sp>
      <p:sp>
        <p:nvSpPr>
          <p:cNvPr id="162857" name="Line 42"/>
          <p:cNvSpPr>
            <a:spLocks noChangeShapeType="1"/>
          </p:cNvSpPr>
          <p:nvPr/>
        </p:nvSpPr>
        <p:spPr bwMode="auto">
          <a:xfrm>
            <a:off x="6264275" y="1938338"/>
            <a:ext cx="238125" cy="542925"/>
          </a:xfrm>
          <a:prstGeom prst="line">
            <a:avLst/>
          </a:prstGeom>
          <a:noFill/>
          <a:ln w="22225">
            <a:solidFill>
              <a:srgbClr val="000000"/>
            </a:solidFill>
            <a:round/>
            <a:headEnd/>
            <a:tailEnd/>
          </a:ln>
        </p:spPr>
        <p:txBody>
          <a:bodyPr/>
          <a:lstStyle/>
          <a:p>
            <a:endParaRPr lang="en-US"/>
          </a:p>
        </p:txBody>
      </p:sp>
      <p:pic>
        <p:nvPicPr>
          <p:cNvPr id="162858" name="Picture 8" descr="@ebt-raster;hf=0;ts=default;pt=1175;lang=zh?filename=b10261"/>
          <p:cNvPicPr>
            <a:picLocks noChangeAspect="1" noChangeArrowheads="1"/>
          </p:cNvPicPr>
          <p:nvPr/>
        </p:nvPicPr>
        <p:blipFill>
          <a:blip r:embed="rId3"/>
          <a:srcRect/>
          <a:stretch>
            <a:fillRect/>
          </a:stretch>
        </p:blipFill>
        <p:spPr bwMode="auto">
          <a:xfrm>
            <a:off x="2638425" y="4038600"/>
            <a:ext cx="4124325" cy="2270125"/>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a:t>1 Overview</a:t>
            </a:r>
          </a:p>
        </p:txBody>
      </p:sp>
      <p:sp>
        <p:nvSpPr>
          <p:cNvPr id="3" name="Content Placeholder 2"/>
          <p:cNvSpPr>
            <a:spLocks noGrp="1"/>
          </p:cNvSpPr>
          <p:nvPr>
            <p:ph idx="1"/>
          </p:nvPr>
        </p:nvSpPr>
        <p:spPr>
          <a:xfrm>
            <a:off x="566738" y="1524000"/>
            <a:ext cx="9034462" cy="4800600"/>
          </a:xfrm>
        </p:spPr>
        <p:txBody>
          <a:bodyPr>
            <a:normAutofit fontScale="92500"/>
          </a:bodyPr>
          <a:lstStyle/>
          <a:p>
            <a:pPr>
              <a:lnSpc>
                <a:spcPct val="90000"/>
              </a:lnSpc>
            </a:pPr>
            <a:r>
              <a:rPr lang="en-US" sz="2900" dirty="0"/>
              <a:t>The ubiquitous computing vision (Mark Weiser, 1993)</a:t>
            </a:r>
          </a:p>
          <a:p>
            <a:pPr lvl="1">
              <a:lnSpc>
                <a:spcPct val="90000"/>
              </a:lnSpc>
            </a:pPr>
            <a:r>
              <a:rPr lang="en-US" sz="2500" dirty="0"/>
              <a:t>“Ubiquitous computing enhances computer use by making many computers available throughout the physical environment, but making them effectively invisible to the user.”</a:t>
            </a:r>
          </a:p>
          <a:p>
            <a:pPr>
              <a:lnSpc>
                <a:spcPct val="90000"/>
              </a:lnSpc>
            </a:pPr>
            <a:r>
              <a:rPr lang="en-US" sz="2900" dirty="0"/>
              <a:t>The purpose of a computer is to help you do something else</a:t>
            </a:r>
          </a:p>
          <a:p>
            <a:pPr>
              <a:lnSpc>
                <a:spcPct val="90000"/>
              </a:lnSpc>
            </a:pPr>
            <a:r>
              <a:rPr lang="en-US" sz="2900" dirty="0"/>
              <a:t>The best computer is a quiet, </a:t>
            </a:r>
            <a:r>
              <a:rPr lang="en-US" sz="2900" b="1" dirty="0">
                <a:solidFill>
                  <a:srgbClr val="FF0000"/>
                </a:solidFill>
              </a:rPr>
              <a:t>invisible</a:t>
            </a:r>
            <a:r>
              <a:rPr lang="en-US" sz="2900" dirty="0">
                <a:solidFill>
                  <a:srgbClr val="FF0000"/>
                </a:solidFill>
              </a:rPr>
              <a:t> </a:t>
            </a:r>
            <a:r>
              <a:rPr lang="en-US" sz="2900" dirty="0"/>
              <a:t>servant</a:t>
            </a:r>
          </a:p>
          <a:p>
            <a:pPr lvl="1">
              <a:lnSpc>
                <a:spcPct val="90000"/>
              </a:lnSpc>
            </a:pPr>
            <a:r>
              <a:rPr lang="en-US" sz="2500" dirty="0"/>
              <a:t>Physically invisible – hidden </a:t>
            </a:r>
          </a:p>
          <a:p>
            <a:pPr lvl="1">
              <a:lnSpc>
                <a:spcPct val="90000"/>
              </a:lnSpc>
            </a:pPr>
            <a:r>
              <a:rPr lang="en-US" sz="2500" dirty="0"/>
              <a:t>Mentally invisible – not centers of attention</a:t>
            </a:r>
          </a:p>
          <a:p>
            <a:pPr lvl="2">
              <a:lnSpc>
                <a:spcPct val="90000"/>
              </a:lnSpc>
            </a:pPr>
            <a:r>
              <a:rPr lang="en-US" sz="2400" dirty="0"/>
              <a:t>The more you can do by </a:t>
            </a:r>
            <a:r>
              <a:rPr lang="en-US" sz="2400" b="1" dirty="0">
                <a:solidFill>
                  <a:srgbClr val="FF0000"/>
                </a:solidFill>
              </a:rPr>
              <a:t>intuition</a:t>
            </a:r>
            <a:r>
              <a:rPr lang="en-US" sz="2400" dirty="0">
                <a:solidFill>
                  <a:srgbClr val="FF0000"/>
                </a:solidFill>
              </a:rPr>
              <a:t> </a:t>
            </a:r>
            <a:r>
              <a:rPr lang="en-US" sz="2400" dirty="0"/>
              <a:t>the smarter you are</a:t>
            </a:r>
          </a:p>
          <a:p>
            <a:pPr lvl="2">
              <a:lnSpc>
                <a:spcPct val="90000"/>
              </a:lnSpc>
            </a:pPr>
            <a:r>
              <a:rPr lang="en-US" sz="2400" dirty="0"/>
              <a:t>The computer should extend your </a:t>
            </a:r>
            <a:r>
              <a:rPr lang="en-US" sz="2400" b="1" dirty="0">
                <a:solidFill>
                  <a:srgbClr val="FF0000"/>
                </a:solidFill>
              </a:rPr>
              <a:t>unconscious</a:t>
            </a:r>
          </a:p>
          <a:p>
            <a:pPr>
              <a:lnSpc>
                <a:spcPct val="90000"/>
              </a:lnSpc>
            </a:pPr>
            <a:r>
              <a:rPr lang="en-US" sz="2900" dirty="0"/>
              <a:t>Technology should create calm</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p:txBody>
          <a:bodyPr>
            <a:noAutofit/>
          </a:bodyPr>
          <a:lstStyle/>
          <a:p>
            <a:r>
              <a:rPr lang="en-US" altLang="zh-TW" sz="4000" dirty="0">
                <a:ea typeface="PMingLiU" pitchFamily="18" charset="-120"/>
              </a:rPr>
              <a:t>4.4 Modern Sensors for Contextual Values</a:t>
            </a:r>
            <a:endParaRPr lang="en-GB" sz="4000" dirty="0"/>
          </a:p>
        </p:txBody>
      </p:sp>
      <p:sp>
        <p:nvSpPr>
          <p:cNvPr id="168963" name="Rectangle 3"/>
          <p:cNvSpPr>
            <a:spLocks noGrp="1" noChangeArrowheads="1"/>
          </p:cNvSpPr>
          <p:nvPr>
            <p:ph idx="4294967295"/>
          </p:nvPr>
        </p:nvSpPr>
        <p:spPr>
          <a:xfrm>
            <a:off x="566738" y="1524000"/>
            <a:ext cx="7281862" cy="5105400"/>
          </a:xfrm>
        </p:spPr>
        <p:txBody>
          <a:bodyPr/>
          <a:lstStyle/>
          <a:p>
            <a:pPr>
              <a:lnSpc>
                <a:spcPct val="70000"/>
              </a:lnSpc>
            </a:pPr>
            <a:r>
              <a:rPr lang="en-US" altLang="zh-TW" sz="2500" dirty="0">
                <a:ea typeface="PMingLiU" pitchFamily="18" charset="-120"/>
              </a:rPr>
              <a:t>Sensors are combinations of hardware and/or software used to measure contextual values</a:t>
            </a:r>
          </a:p>
          <a:p>
            <a:pPr>
              <a:lnSpc>
                <a:spcPct val="70000"/>
              </a:lnSpc>
            </a:pPr>
            <a:r>
              <a:rPr lang="en-US" altLang="zh-TW" sz="2500" dirty="0">
                <a:ea typeface="PMingLiU" pitchFamily="18" charset="-120"/>
              </a:rPr>
              <a:t>Location, velocity and orientation</a:t>
            </a:r>
          </a:p>
          <a:p>
            <a:pPr lvl="1">
              <a:lnSpc>
                <a:spcPct val="70000"/>
              </a:lnSpc>
            </a:pPr>
            <a:r>
              <a:rPr lang="en-US" altLang="zh-TW" sz="2100" dirty="0">
                <a:ea typeface="PMingLiU" pitchFamily="18" charset="-120"/>
              </a:rPr>
              <a:t>GPS</a:t>
            </a:r>
          </a:p>
          <a:p>
            <a:pPr lvl="1">
              <a:lnSpc>
                <a:spcPct val="70000"/>
              </a:lnSpc>
            </a:pPr>
            <a:r>
              <a:rPr lang="en-US" altLang="zh-TW" sz="2100" dirty="0">
                <a:ea typeface="PMingLiU" pitchFamily="18" charset="-120"/>
              </a:rPr>
              <a:t>Accelerometer, gyroscope</a:t>
            </a:r>
          </a:p>
          <a:p>
            <a:pPr lvl="1">
              <a:lnSpc>
                <a:spcPct val="70000"/>
              </a:lnSpc>
            </a:pPr>
            <a:r>
              <a:rPr lang="en-US" altLang="zh-TW" sz="2100" dirty="0">
                <a:ea typeface="PMingLiU" pitchFamily="18" charset="-120"/>
              </a:rPr>
              <a:t>Digital compass</a:t>
            </a:r>
          </a:p>
          <a:p>
            <a:pPr>
              <a:lnSpc>
                <a:spcPct val="70000"/>
              </a:lnSpc>
            </a:pPr>
            <a:r>
              <a:rPr lang="en-US" altLang="zh-TW" sz="2500" dirty="0">
                <a:ea typeface="PMingLiU" pitchFamily="18" charset="-120"/>
              </a:rPr>
              <a:t>Ambient (surrounding, encompassing) conditions</a:t>
            </a:r>
          </a:p>
          <a:p>
            <a:pPr lvl="1">
              <a:lnSpc>
                <a:spcPct val="70000"/>
              </a:lnSpc>
            </a:pPr>
            <a:r>
              <a:rPr lang="en-US" altLang="zh-TW" sz="2100" dirty="0">
                <a:ea typeface="PMingLiU" pitchFamily="18" charset="-120"/>
              </a:rPr>
              <a:t>Microphone</a:t>
            </a:r>
          </a:p>
          <a:p>
            <a:pPr lvl="1">
              <a:lnSpc>
                <a:spcPct val="70000"/>
              </a:lnSpc>
            </a:pPr>
            <a:r>
              <a:rPr lang="en-US" altLang="zh-TW" sz="2100" dirty="0">
                <a:ea typeface="PMingLiU" pitchFamily="18" charset="-120"/>
              </a:rPr>
              <a:t>Camera, ambient light sensor</a:t>
            </a:r>
          </a:p>
          <a:p>
            <a:pPr lvl="1">
              <a:lnSpc>
                <a:spcPct val="70000"/>
              </a:lnSpc>
            </a:pPr>
            <a:r>
              <a:rPr lang="en-US" altLang="zh-TW" sz="2100" dirty="0">
                <a:ea typeface="PMingLiU" pitchFamily="18" charset="-120"/>
              </a:rPr>
              <a:t>Proximity sensor</a:t>
            </a:r>
          </a:p>
          <a:p>
            <a:pPr lvl="1">
              <a:lnSpc>
                <a:spcPct val="70000"/>
              </a:lnSpc>
            </a:pPr>
            <a:r>
              <a:rPr lang="en-US" altLang="zh-TW" sz="2100" dirty="0">
                <a:ea typeface="PMingLiU" pitchFamily="18" charset="-120"/>
              </a:rPr>
              <a:t>Barometer, humidity sensor, thermometer</a:t>
            </a:r>
          </a:p>
          <a:p>
            <a:pPr>
              <a:lnSpc>
                <a:spcPct val="70000"/>
              </a:lnSpc>
            </a:pPr>
            <a:r>
              <a:rPr lang="en-US" altLang="zh-TW" sz="2500" dirty="0">
                <a:ea typeface="PMingLiU" pitchFamily="18" charset="-120"/>
              </a:rPr>
              <a:t>Presence</a:t>
            </a:r>
          </a:p>
          <a:p>
            <a:pPr lvl="1">
              <a:lnSpc>
                <a:spcPct val="70000"/>
              </a:lnSpc>
            </a:pPr>
            <a:r>
              <a:rPr lang="en-US" altLang="zh-TW" sz="2100" dirty="0">
                <a:ea typeface="PMingLiU" pitchFamily="18" charset="-120"/>
              </a:rPr>
              <a:t>Devices that read electronic identifiers on tags brought near to them</a:t>
            </a:r>
          </a:p>
          <a:p>
            <a:pPr lvl="1">
              <a:lnSpc>
                <a:spcPct val="70000"/>
              </a:lnSpc>
            </a:pPr>
            <a:r>
              <a:rPr lang="en-US" altLang="zh-TW" sz="2100" dirty="0">
                <a:ea typeface="PMingLiU" pitchFamily="18" charset="-120"/>
              </a:rPr>
              <a:t>Infrared readers used to sense active badges </a:t>
            </a:r>
          </a:p>
          <a:p>
            <a:pPr>
              <a:lnSpc>
                <a:spcPct val="70000"/>
              </a:lnSpc>
            </a:pPr>
            <a:endParaRPr lang="en-GB" sz="2500" dirty="0"/>
          </a:p>
        </p:txBody>
      </p:sp>
      <p:pic>
        <p:nvPicPr>
          <p:cNvPr id="168964" name="Picture 4"/>
          <p:cNvPicPr>
            <a:picLocks noChangeAspect="1" noChangeArrowheads="1"/>
          </p:cNvPicPr>
          <p:nvPr/>
        </p:nvPicPr>
        <p:blipFill>
          <a:blip r:embed="rId3"/>
          <a:srcRect/>
          <a:stretch>
            <a:fillRect/>
          </a:stretch>
        </p:blipFill>
        <p:spPr bwMode="auto">
          <a:xfrm>
            <a:off x="7543800" y="3475038"/>
            <a:ext cx="1571625" cy="1227137"/>
          </a:xfrm>
          <a:prstGeom prst="rect">
            <a:avLst/>
          </a:prstGeom>
          <a:noFill/>
          <a:ln w="9525">
            <a:noFill/>
            <a:miter lim="800000"/>
            <a:headEnd/>
            <a:tailEnd/>
          </a:ln>
        </p:spPr>
      </p:pic>
      <p:pic>
        <p:nvPicPr>
          <p:cNvPr id="168965" name="Picture 5"/>
          <p:cNvPicPr>
            <a:picLocks noChangeAspect="1" noChangeArrowheads="1"/>
          </p:cNvPicPr>
          <p:nvPr/>
        </p:nvPicPr>
        <p:blipFill>
          <a:blip r:embed="rId4"/>
          <a:srcRect/>
          <a:stretch>
            <a:fillRect/>
          </a:stretch>
        </p:blipFill>
        <p:spPr bwMode="auto">
          <a:xfrm>
            <a:off x="7489825" y="4953000"/>
            <a:ext cx="1679575" cy="1352550"/>
          </a:xfrm>
          <a:prstGeom prst="rect">
            <a:avLst/>
          </a:prstGeom>
          <a:noFill/>
          <a:ln w="9525">
            <a:noFill/>
            <a:miter lim="800000"/>
            <a:headEnd/>
            <a:tailEnd/>
          </a:ln>
        </p:spPr>
      </p:pic>
      <p:pic>
        <p:nvPicPr>
          <p:cNvPr id="168966" name="Picture 16" descr="gps"/>
          <p:cNvPicPr>
            <a:picLocks noChangeAspect="1" noChangeArrowheads="1"/>
          </p:cNvPicPr>
          <p:nvPr/>
        </p:nvPicPr>
        <p:blipFill>
          <a:blip r:embed="rId5"/>
          <a:srcRect/>
          <a:stretch>
            <a:fillRect/>
          </a:stretch>
        </p:blipFill>
        <p:spPr bwMode="auto">
          <a:xfrm>
            <a:off x="7432675" y="1387475"/>
            <a:ext cx="1793875" cy="1731963"/>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8963">
                                            <p:txEl>
                                              <p:pRg st="0" end="0"/>
                                            </p:txEl>
                                          </p:spTgt>
                                        </p:tgtEl>
                                        <p:attrNameLst>
                                          <p:attrName>style.visibility</p:attrName>
                                        </p:attrNameLst>
                                      </p:cBhvr>
                                      <p:to>
                                        <p:strVal val="visible"/>
                                      </p:to>
                                    </p:set>
                                    <p:animEffect transition="in" filter="fade">
                                      <p:cBhvr>
                                        <p:cTn id="7" dur="500"/>
                                        <p:tgtEl>
                                          <p:spTgt spid="168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8963">
                                            <p:txEl>
                                              <p:pRg st="1" end="1"/>
                                            </p:txEl>
                                          </p:spTgt>
                                        </p:tgtEl>
                                        <p:attrNameLst>
                                          <p:attrName>style.visibility</p:attrName>
                                        </p:attrNameLst>
                                      </p:cBhvr>
                                      <p:to>
                                        <p:strVal val="visible"/>
                                      </p:to>
                                    </p:set>
                                    <p:animEffect transition="in" filter="fade">
                                      <p:cBhvr>
                                        <p:cTn id="12" dur="500"/>
                                        <p:tgtEl>
                                          <p:spTgt spid="16896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8963">
                                            <p:txEl>
                                              <p:pRg st="2" end="2"/>
                                            </p:txEl>
                                          </p:spTgt>
                                        </p:tgtEl>
                                        <p:attrNameLst>
                                          <p:attrName>style.visibility</p:attrName>
                                        </p:attrNameLst>
                                      </p:cBhvr>
                                      <p:to>
                                        <p:strVal val="visible"/>
                                      </p:to>
                                    </p:set>
                                    <p:animEffect transition="in" filter="fade">
                                      <p:cBhvr>
                                        <p:cTn id="15" dur="500"/>
                                        <p:tgtEl>
                                          <p:spTgt spid="16896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8963">
                                            <p:txEl>
                                              <p:pRg st="3" end="3"/>
                                            </p:txEl>
                                          </p:spTgt>
                                        </p:tgtEl>
                                        <p:attrNameLst>
                                          <p:attrName>style.visibility</p:attrName>
                                        </p:attrNameLst>
                                      </p:cBhvr>
                                      <p:to>
                                        <p:strVal val="visible"/>
                                      </p:to>
                                    </p:set>
                                    <p:animEffect transition="in" filter="fade">
                                      <p:cBhvr>
                                        <p:cTn id="18" dur="500"/>
                                        <p:tgtEl>
                                          <p:spTgt spid="16896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8963">
                                            <p:txEl>
                                              <p:pRg st="4" end="4"/>
                                            </p:txEl>
                                          </p:spTgt>
                                        </p:tgtEl>
                                        <p:attrNameLst>
                                          <p:attrName>style.visibility</p:attrName>
                                        </p:attrNameLst>
                                      </p:cBhvr>
                                      <p:to>
                                        <p:strVal val="visible"/>
                                      </p:to>
                                    </p:set>
                                    <p:animEffect transition="in" filter="fade">
                                      <p:cBhvr>
                                        <p:cTn id="21" dur="500"/>
                                        <p:tgtEl>
                                          <p:spTgt spid="16896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8963">
                                            <p:txEl>
                                              <p:pRg st="5" end="5"/>
                                            </p:txEl>
                                          </p:spTgt>
                                        </p:tgtEl>
                                        <p:attrNameLst>
                                          <p:attrName>style.visibility</p:attrName>
                                        </p:attrNameLst>
                                      </p:cBhvr>
                                      <p:to>
                                        <p:strVal val="visible"/>
                                      </p:to>
                                    </p:set>
                                    <p:animEffect transition="in" filter="fade">
                                      <p:cBhvr>
                                        <p:cTn id="26" dur="500"/>
                                        <p:tgtEl>
                                          <p:spTgt spid="16896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8963">
                                            <p:txEl>
                                              <p:pRg st="6" end="6"/>
                                            </p:txEl>
                                          </p:spTgt>
                                        </p:tgtEl>
                                        <p:attrNameLst>
                                          <p:attrName>style.visibility</p:attrName>
                                        </p:attrNameLst>
                                      </p:cBhvr>
                                      <p:to>
                                        <p:strVal val="visible"/>
                                      </p:to>
                                    </p:set>
                                    <p:animEffect transition="in" filter="fade">
                                      <p:cBhvr>
                                        <p:cTn id="29" dur="500"/>
                                        <p:tgtEl>
                                          <p:spTgt spid="16896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8963">
                                            <p:txEl>
                                              <p:pRg st="7" end="7"/>
                                            </p:txEl>
                                          </p:spTgt>
                                        </p:tgtEl>
                                        <p:attrNameLst>
                                          <p:attrName>style.visibility</p:attrName>
                                        </p:attrNameLst>
                                      </p:cBhvr>
                                      <p:to>
                                        <p:strVal val="visible"/>
                                      </p:to>
                                    </p:set>
                                    <p:animEffect transition="in" filter="fade">
                                      <p:cBhvr>
                                        <p:cTn id="32" dur="500"/>
                                        <p:tgtEl>
                                          <p:spTgt spid="16896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8963">
                                            <p:txEl>
                                              <p:pRg st="8" end="8"/>
                                            </p:txEl>
                                          </p:spTgt>
                                        </p:tgtEl>
                                        <p:attrNameLst>
                                          <p:attrName>style.visibility</p:attrName>
                                        </p:attrNameLst>
                                      </p:cBhvr>
                                      <p:to>
                                        <p:strVal val="visible"/>
                                      </p:to>
                                    </p:set>
                                    <p:animEffect transition="in" filter="fade">
                                      <p:cBhvr>
                                        <p:cTn id="35" dur="500"/>
                                        <p:tgtEl>
                                          <p:spTgt spid="168963">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8963">
                                            <p:txEl>
                                              <p:pRg st="9" end="9"/>
                                            </p:txEl>
                                          </p:spTgt>
                                        </p:tgtEl>
                                        <p:attrNameLst>
                                          <p:attrName>style.visibility</p:attrName>
                                        </p:attrNameLst>
                                      </p:cBhvr>
                                      <p:to>
                                        <p:strVal val="visible"/>
                                      </p:to>
                                    </p:set>
                                    <p:animEffect transition="in" filter="fade">
                                      <p:cBhvr>
                                        <p:cTn id="38" dur="500"/>
                                        <p:tgtEl>
                                          <p:spTgt spid="16896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68963">
                                            <p:txEl>
                                              <p:pRg st="10" end="10"/>
                                            </p:txEl>
                                          </p:spTgt>
                                        </p:tgtEl>
                                        <p:attrNameLst>
                                          <p:attrName>style.visibility</p:attrName>
                                        </p:attrNameLst>
                                      </p:cBhvr>
                                      <p:to>
                                        <p:strVal val="visible"/>
                                      </p:to>
                                    </p:set>
                                    <p:animEffect transition="in" filter="fade">
                                      <p:cBhvr>
                                        <p:cTn id="43" dur="500"/>
                                        <p:tgtEl>
                                          <p:spTgt spid="168963">
                                            <p:txEl>
                                              <p:pRg st="10" end="1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8963">
                                            <p:txEl>
                                              <p:pRg st="11" end="11"/>
                                            </p:txEl>
                                          </p:spTgt>
                                        </p:tgtEl>
                                        <p:attrNameLst>
                                          <p:attrName>style.visibility</p:attrName>
                                        </p:attrNameLst>
                                      </p:cBhvr>
                                      <p:to>
                                        <p:strVal val="visible"/>
                                      </p:to>
                                    </p:set>
                                    <p:animEffect transition="in" filter="fade">
                                      <p:cBhvr>
                                        <p:cTn id="46" dur="500"/>
                                        <p:tgtEl>
                                          <p:spTgt spid="168963">
                                            <p:txEl>
                                              <p:pRg st="11" end="1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8963">
                                            <p:txEl>
                                              <p:pRg st="12" end="12"/>
                                            </p:txEl>
                                          </p:spTgt>
                                        </p:tgtEl>
                                        <p:attrNameLst>
                                          <p:attrName>style.visibility</p:attrName>
                                        </p:attrNameLst>
                                      </p:cBhvr>
                                      <p:to>
                                        <p:strVal val="visible"/>
                                      </p:to>
                                    </p:set>
                                    <p:animEffect transition="in" filter="fade">
                                      <p:cBhvr>
                                        <p:cTn id="49" dur="500"/>
                                        <p:tgtEl>
                                          <p:spTgt spid="16896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Autofit/>
          </a:bodyPr>
          <a:lstStyle/>
          <a:p>
            <a:r>
              <a:rPr lang="en-US" sz="4000" dirty="0"/>
              <a:t>4.4 Sensors Are Becoming Ubiquitous</a:t>
            </a:r>
          </a:p>
        </p:txBody>
      </p:sp>
      <p:sp>
        <p:nvSpPr>
          <p:cNvPr id="171011" name="Content Placeholder 2"/>
          <p:cNvSpPr>
            <a:spLocks noGrp="1"/>
          </p:cNvSpPr>
          <p:nvPr>
            <p:ph idx="4294967295"/>
          </p:nvPr>
        </p:nvSpPr>
        <p:spPr>
          <a:xfrm>
            <a:off x="566738" y="1524000"/>
            <a:ext cx="8729662" cy="4800600"/>
          </a:xfrm>
        </p:spPr>
        <p:txBody>
          <a:bodyPr/>
          <a:lstStyle/>
          <a:p>
            <a:r>
              <a:rPr lang="en-US" sz="2800" dirty="0"/>
              <a:t>85% of mobile devices ship with GPS</a:t>
            </a:r>
          </a:p>
          <a:p>
            <a:r>
              <a:rPr lang="en-US" sz="2800" dirty="0"/>
              <a:t>50% of mobile devices ship with accelerometers and ~50% with gyroscopes </a:t>
            </a:r>
          </a:p>
          <a:p>
            <a:r>
              <a:rPr lang="en-US" sz="2800" dirty="0"/>
              <a:t>Shipments of mobile motion sensors (accelerometers, compasses, gyroscopes, and pressure sensors) will reach USD 8.17B market by 2022.</a:t>
            </a:r>
          </a:p>
          <a:p>
            <a:r>
              <a:rPr lang="en-US" sz="2800" dirty="0"/>
              <a:t>Contextual Computing will be a USD$125B market by 2024</a:t>
            </a:r>
          </a:p>
        </p:txBody>
      </p:sp>
    </p:spTree>
  </p:cSld>
  <p:clrMapOvr>
    <a:masterClrMapping/>
  </p:clrMapOvr>
  <p:transition>
    <p:pull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Autofit/>
          </a:bodyPr>
          <a:lstStyle/>
          <a:p>
            <a:r>
              <a:rPr lang="en-US" sz="3800" dirty="0"/>
              <a:t>4.4 Phone Functionalities Enabled by Sensors</a:t>
            </a:r>
          </a:p>
        </p:txBody>
      </p:sp>
      <p:sp>
        <p:nvSpPr>
          <p:cNvPr id="4" name="Pentagon 3"/>
          <p:cNvSpPr/>
          <p:nvPr/>
        </p:nvSpPr>
        <p:spPr bwMode="auto">
          <a:xfrm>
            <a:off x="2971800" y="5562600"/>
            <a:ext cx="6096000" cy="212725"/>
          </a:xfrm>
          <a:prstGeom prst="homePlate">
            <a:avLst/>
          </a:prstGeom>
          <a:solidFill>
            <a:srgbClr val="0070C0"/>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Portrait/Landscape switching, Tap/double tap and shake control</a:t>
            </a:r>
          </a:p>
        </p:txBody>
      </p:sp>
      <p:sp>
        <p:nvSpPr>
          <p:cNvPr id="172036" name="Rounded Rectangle 4"/>
          <p:cNvSpPr>
            <a:spLocks noChangeArrowheads="1"/>
          </p:cNvSpPr>
          <p:nvPr/>
        </p:nvSpPr>
        <p:spPr bwMode="auto">
          <a:xfrm>
            <a:off x="255588" y="5041900"/>
            <a:ext cx="1905000" cy="731838"/>
          </a:xfrm>
          <a:prstGeom prst="roundRect">
            <a:avLst>
              <a:gd name="adj" fmla="val 16667"/>
            </a:avLst>
          </a:prstGeom>
          <a:solidFill>
            <a:schemeClr val="accent1"/>
          </a:solidFill>
          <a:ln w="12700" algn="ctr">
            <a:solidFill>
              <a:schemeClr val="tx1"/>
            </a:solidFill>
            <a:round/>
            <a:headEnd/>
            <a:tailEnd/>
          </a:ln>
        </p:spPr>
        <p:txBody>
          <a:bodyPr anchor="ctr"/>
          <a:lstStyle/>
          <a:p>
            <a:pPr algn="ctr" eaLnBrk="0" hangingPunct="0"/>
            <a:r>
              <a:rPr lang="en-US" sz="1600" b="1"/>
              <a:t>With accelerometers</a:t>
            </a:r>
          </a:p>
        </p:txBody>
      </p:sp>
      <p:sp>
        <p:nvSpPr>
          <p:cNvPr id="6" name="Rectangle 5"/>
          <p:cNvSpPr/>
          <p:nvPr/>
        </p:nvSpPr>
        <p:spPr bwMode="auto">
          <a:xfrm>
            <a:off x="2362200" y="5562600"/>
            <a:ext cx="609600" cy="212725"/>
          </a:xfrm>
          <a:prstGeom prst="rect">
            <a:avLst/>
          </a:prstGeom>
          <a:solidFill>
            <a:srgbClr val="0070C0"/>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cxnSp>
        <p:nvCxnSpPr>
          <p:cNvPr id="172038" name="Straight Arrow Connector 7"/>
          <p:cNvCxnSpPr>
            <a:cxnSpLocks noChangeShapeType="1"/>
          </p:cNvCxnSpPr>
          <p:nvPr/>
        </p:nvCxnSpPr>
        <p:spPr bwMode="auto">
          <a:xfrm>
            <a:off x="2362200" y="6019800"/>
            <a:ext cx="7086600" cy="0"/>
          </a:xfrm>
          <a:prstGeom prst="straightConnector1">
            <a:avLst/>
          </a:prstGeom>
          <a:noFill/>
          <a:ln w="38100" algn="ctr">
            <a:solidFill>
              <a:schemeClr val="tx1"/>
            </a:solidFill>
            <a:round/>
            <a:headEnd/>
            <a:tailEnd type="arrow" w="med" len="med"/>
          </a:ln>
        </p:spPr>
      </p:cxnSp>
      <p:cxnSp>
        <p:nvCxnSpPr>
          <p:cNvPr id="172039" name="Straight Connector 9"/>
          <p:cNvCxnSpPr>
            <a:cxnSpLocks noChangeShapeType="1"/>
          </p:cNvCxnSpPr>
          <p:nvPr/>
        </p:nvCxnSpPr>
        <p:spPr bwMode="auto">
          <a:xfrm>
            <a:off x="2819400" y="5867400"/>
            <a:ext cx="0" cy="258763"/>
          </a:xfrm>
          <a:prstGeom prst="line">
            <a:avLst/>
          </a:prstGeom>
          <a:noFill/>
          <a:ln w="38100" algn="ctr">
            <a:solidFill>
              <a:schemeClr val="tx1"/>
            </a:solidFill>
            <a:round/>
            <a:headEnd/>
            <a:tailEnd/>
          </a:ln>
        </p:spPr>
      </p:cxnSp>
      <p:sp>
        <p:nvSpPr>
          <p:cNvPr id="172040" name="TextBox 10"/>
          <p:cNvSpPr txBox="1">
            <a:spLocks noChangeArrowheads="1"/>
          </p:cNvSpPr>
          <p:nvPr/>
        </p:nvSpPr>
        <p:spPr bwMode="auto">
          <a:xfrm>
            <a:off x="2514600" y="6215063"/>
            <a:ext cx="639763" cy="338137"/>
          </a:xfrm>
          <a:prstGeom prst="rect">
            <a:avLst/>
          </a:prstGeom>
          <a:noFill/>
          <a:ln w="9525">
            <a:noFill/>
            <a:miter lim="800000"/>
            <a:headEnd/>
            <a:tailEnd/>
          </a:ln>
        </p:spPr>
        <p:txBody>
          <a:bodyPr wrap="none">
            <a:spAutoFit/>
          </a:bodyPr>
          <a:lstStyle/>
          <a:p>
            <a:pPr eaLnBrk="0" hangingPunct="0"/>
            <a:r>
              <a:rPr lang="en-US" sz="1600" b="1"/>
              <a:t>2008</a:t>
            </a:r>
          </a:p>
        </p:txBody>
      </p:sp>
      <p:cxnSp>
        <p:nvCxnSpPr>
          <p:cNvPr id="172041" name="Straight Connector 11"/>
          <p:cNvCxnSpPr>
            <a:cxnSpLocks noChangeShapeType="1"/>
          </p:cNvCxnSpPr>
          <p:nvPr/>
        </p:nvCxnSpPr>
        <p:spPr bwMode="auto">
          <a:xfrm>
            <a:off x="8915400" y="5867400"/>
            <a:ext cx="0" cy="258763"/>
          </a:xfrm>
          <a:prstGeom prst="line">
            <a:avLst/>
          </a:prstGeom>
          <a:noFill/>
          <a:ln w="38100" algn="ctr">
            <a:solidFill>
              <a:schemeClr val="tx1"/>
            </a:solidFill>
            <a:round/>
            <a:headEnd/>
            <a:tailEnd/>
          </a:ln>
        </p:spPr>
      </p:cxnSp>
      <p:sp>
        <p:nvSpPr>
          <p:cNvPr id="172042" name="TextBox 12"/>
          <p:cNvSpPr txBox="1">
            <a:spLocks noChangeArrowheads="1"/>
          </p:cNvSpPr>
          <p:nvPr/>
        </p:nvSpPr>
        <p:spPr bwMode="auto">
          <a:xfrm>
            <a:off x="8610600" y="6215063"/>
            <a:ext cx="639763" cy="338137"/>
          </a:xfrm>
          <a:prstGeom prst="rect">
            <a:avLst/>
          </a:prstGeom>
          <a:noFill/>
          <a:ln w="9525">
            <a:noFill/>
            <a:miter lim="800000"/>
            <a:headEnd/>
            <a:tailEnd/>
          </a:ln>
        </p:spPr>
        <p:txBody>
          <a:bodyPr wrap="none">
            <a:spAutoFit/>
          </a:bodyPr>
          <a:lstStyle/>
          <a:p>
            <a:pPr eaLnBrk="0" hangingPunct="0"/>
            <a:r>
              <a:rPr lang="en-US" sz="1600" b="1"/>
              <a:t>2018</a:t>
            </a:r>
          </a:p>
        </p:txBody>
      </p:sp>
      <p:cxnSp>
        <p:nvCxnSpPr>
          <p:cNvPr id="172043" name="Straight Connector 14"/>
          <p:cNvCxnSpPr>
            <a:cxnSpLocks noChangeShapeType="1"/>
          </p:cNvCxnSpPr>
          <p:nvPr/>
        </p:nvCxnSpPr>
        <p:spPr bwMode="auto">
          <a:xfrm>
            <a:off x="4038600" y="5867400"/>
            <a:ext cx="0" cy="258763"/>
          </a:xfrm>
          <a:prstGeom prst="line">
            <a:avLst/>
          </a:prstGeom>
          <a:noFill/>
          <a:ln w="38100" algn="ctr">
            <a:solidFill>
              <a:schemeClr val="tx1"/>
            </a:solidFill>
            <a:round/>
            <a:headEnd/>
            <a:tailEnd/>
          </a:ln>
        </p:spPr>
      </p:cxnSp>
      <p:sp>
        <p:nvSpPr>
          <p:cNvPr id="172044" name="TextBox 15"/>
          <p:cNvSpPr txBox="1">
            <a:spLocks noChangeArrowheads="1"/>
          </p:cNvSpPr>
          <p:nvPr/>
        </p:nvSpPr>
        <p:spPr bwMode="auto">
          <a:xfrm>
            <a:off x="3733800" y="6215063"/>
            <a:ext cx="639763" cy="338137"/>
          </a:xfrm>
          <a:prstGeom prst="rect">
            <a:avLst/>
          </a:prstGeom>
          <a:noFill/>
          <a:ln w="9525">
            <a:noFill/>
            <a:miter lim="800000"/>
            <a:headEnd/>
            <a:tailEnd/>
          </a:ln>
        </p:spPr>
        <p:txBody>
          <a:bodyPr wrap="none">
            <a:spAutoFit/>
          </a:bodyPr>
          <a:lstStyle/>
          <a:p>
            <a:pPr eaLnBrk="0" hangingPunct="0"/>
            <a:r>
              <a:rPr lang="en-US" sz="1600" b="1"/>
              <a:t>2010</a:t>
            </a:r>
          </a:p>
        </p:txBody>
      </p:sp>
      <p:cxnSp>
        <p:nvCxnSpPr>
          <p:cNvPr id="172045" name="Straight Connector 16"/>
          <p:cNvCxnSpPr>
            <a:cxnSpLocks noChangeShapeType="1"/>
          </p:cNvCxnSpPr>
          <p:nvPr/>
        </p:nvCxnSpPr>
        <p:spPr bwMode="auto">
          <a:xfrm>
            <a:off x="5257800" y="5867400"/>
            <a:ext cx="0" cy="258763"/>
          </a:xfrm>
          <a:prstGeom prst="line">
            <a:avLst/>
          </a:prstGeom>
          <a:noFill/>
          <a:ln w="38100" algn="ctr">
            <a:solidFill>
              <a:schemeClr val="tx1"/>
            </a:solidFill>
            <a:round/>
            <a:headEnd/>
            <a:tailEnd/>
          </a:ln>
        </p:spPr>
      </p:cxnSp>
      <p:sp>
        <p:nvSpPr>
          <p:cNvPr id="172046" name="TextBox 17"/>
          <p:cNvSpPr txBox="1">
            <a:spLocks noChangeArrowheads="1"/>
          </p:cNvSpPr>
          <p:nvPr/>
        </p:nvSpPr>
        <p:spPr bwMode="auto">
          <a:xfrm>
            <a:off x="4953000" y="6215063"/>
            <a:ext cx="639763" cy="338137"/>
          </a:xfrm>
          <a:prstGeom prst="rect">
            <a:avLst/>
          </a:prstGeom>
          <a:noFill/>
          <a:ln w="9525">
            <a:noFill/>
            <a:miter lim="800000"/>
            <a:headEnd/>
            <a:tailEnd/>
          </a:ln>
        </p:spPr>
        <p:txBody>
          <a:bodyPr wrap="none">
            <a:spAutoFit/>
          </a:bodyPr>
          <a:lstStyle/>
          <a:p>
            <a:pPr eaLnBrk="0" hangingPunct="0"/>
            <a:r>
              <a:rPr lang="en-US" sz="1600" b="1"/>
              <a:t>2012</a:t>
            </a:r>
          </a:p>
        </p:txBody>
      </p:sp>
      <p:cxnSp>
        <p:nvCxnSpPr>
          <p:cNvPr id="172047" name="Straight Connector 18"/>
          <p:cNvCxnSpPr>
            <a:cxnSpLocks noChangeShapeType="1"/>
          </p:cNvCxnSpPr>
          <p:nvPr/>
        </p:nvCxnSpPr>
        <p:spPr bwMode="auto">
          <a:xfrm>
            <a:off x="6477000" y="5867400"/>
            <a:ext cx="0" cy="258763"/>
          </a:xfrm>
          <a:prstGeom prst="line">
            <a:avLst/>
          </a:prstGeom>
          <a:noFill/>
          <a:ln w="38100" algn="ctr">
            <a:solidFill>
              <a:schemeClr val="tx1"/>
            </a:solidFill>
            <a:round/>
            <a:headEnd/>
            <a:tailEnd/>
          </a:ln>
        </p:spPr>
      </p:cxnSp>
      <p:sp>
        <p:nvSpPr>
          <p:cNvPr id="172048" name="TextBox 19"/>
          <p:cNvSpPr txBox="1">
            <a:spLocks noChangeArrowheads="1"/>
          </p:cNvSpPr>
          <p:nvPr/>
        </p:nvSpPr>
        <p:spPr bwMode="auto">
          <a:xfrm>
            <a:off x="6172200" y="6215063"/>
            <a:ext cx="639763" cy="338137"/>
          </a:xfrm>
          <a:prstGeom prst="rect">
            <a:avLst/>
          </a:prstGeom>
          <a:noFill/>
          <a:ln w="9525">
            <a:noFill/>
            <a:miter lim="800000"/>
            <a:headEnd/>
            <a:tailEnd/>
          </a:ln>
        </p:spPr>
        <p:txBody>
          <a:bodyPr wrap="none">
            <a:spAutoFit/>
          </a:bodyPr>
          <a:lstStyle/>
          <a:p>
            <a:pPr eaLnBrk="0" hangingPunct="0"/>
            <a:r>
              <a:rPr lang="en-US" sz="1600" b="1"/>
              <a:t>2014</a:t>
            </a:r>
          </a:p>
        </p:txBody>
      </p:sp>
      <p:cxnSp>
        <p:nvCxnSpPr>
          <p:cNvPr id="172049" name="Straight Connector 20"/>
          <p:cNvCxnSpPr>
            <a:cxnSpLocks noChangeShapeType="1"/>
          </p:cNvCxnSpPr>
          <p:nvPr/>
        </p:nvCxnSpPr>
        <p:spPr bwMode="auto">
          <a:xfrm>
            <a:off x="7696200" y="5867400"/>
            <a:ext cx="0" cy="258763"/>
          </a:xfrm>
          <a:prstGeom prst="line">
            <a:avLst/>
          </a:prstGeom>
          <a:noFill/>
          <a:ln w="38100" algn="ctr">
            <a:solidFill>
              <a:schemeClr val="tx1"/>
            </a:solidFill>
            <a:round/>
            <a:headEnd/>
            <a:tailEnd/>
          </a:ln>
        </p:spPr>
      </p:cxnSp>
      <p:sp>
        <p:nvSpPr>
          <p:cNvPr id="172050" name="TextBox 21"/>
          <p:cNvSpPr txBox="1">
            <a:spLocks noChangeArrowheads="1"/>
          </p:cNvSpPr>
          <p:nvPr/>
        </p:nvSpPr>
        <p:spPr bwMode="auto">
          <a:xfrm>
            <a:off x="7391400" y="6215063"/>
            <a:ext cx="639763" cy="338137"/>
          </a:xfrm>
          <a:prstGeom prst="rect">
            <a:avLst/>
          </a:prstGeom>
          <a:noFill/>
          <a:ln w="9525">
            <a:noFill/>
            <a:miter lim="800000"/>
            <a:headEnd/>
            <a:tailEnd/>
          </a:ln>
        </p:spPr>
        <p:txBody>
          <a:bodyPr wrap="none">
            <a:spAutoFit/>
          </a:bodyPr>
          <a:lstStyle/>
          <a:p>
            <a:pPr eaLnBrk="0" hangingPunct="0"/>
            <a:r>
              <a:rPr lang="en-US" sz="1600" b="1"/>
              <a:t>2016</a:t>
            </a:r>
          </a:p>
        </p:txBody>
      </p:sp>
      <p:sp>
        <p:nvSpPr>
          <p:cNvPr id="24" name="Pentagon 23"/>
          <p:cNvSpPr/>
          <p:nvPr/>
        </p:nvSpPr>
        <p:spPr bwMode="auto">
          <a:xfrm>
            <a:off x="2971800" y="5284788"/>
            <a:ext cx="6096000" cy="212725"/>
          </a:xfrm>
          <a:prstGeom prst="homePlate">
            <a:avLst/>
          </a:prstGeom>
          <a:solidFill>
            <a:srgbClr val="0070C0"/>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Gaming</a:t>
            </a:r>
          </a:p>
        </p:txBody>
      </p:sp>
      <p:sp>
        <p:nvSpPr>
          <p:cNvPr id="25" name="Rectangle 24"/>
          <p:cNvSpPr/>
          <p:nvPr/>
        </p:nvSpPr>
        <p:spPr bwMode="auto">
          <a:xfrm>
            <a:off x="2362200" y="5284788"/>
            <a:ext cx="609600" cy="212725"/>
          </a:xfrm>
          <a:prstGeom prst="rect">
            <a:avLst/>
          </a:prstGeom>
          <a:solidFill>
            <a:srgbClr val="0070C0"/>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26" name="Pentagon 25"/>
          <p:cNvSpPr/>
          <p:nvPr/>
        </p:nvSpPr>
        <p:spPr bwMode="auto">
          <a:xfrm>
            <a:off x="2971800" y="5005388"/>
            <a:ext cx="6096000" cy="214312"/>
          </a:xfrm>
          <a:prstGeom prst="homePlate">
            <a:avLst/>
          </a:prstGeom>
          <a:solidFill>
            <a:srgbClr val="0070C0"/>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Pedometer</a:t>
            </a:r>
          </a:p>
        </p:txBody>
      </p:sp>
      <p:sp>
        <p:nvSpPr>
          <p:cNvPr id="27" name="Rectangle 26"/>
          <p:cNvSpPr/>
          <p:nvPr/>
        </p:nvSpPr>
        <p:spPr bwMode="auto">
          <a:xfrm>
            <a:off x="2362200" y="5005388"/>
            <a:ext cx="609600" cy="214312"/>
          </a:xfrm>
          <a:prstGeom prst="rect">
            <a:avLst/>
          </a:prstGeom>
          <a:solidFill>
            <a:srgbClr val="0070C0"/>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28" name="Pentagon 27"/>
          <p:cNvSpPr/>
          <p:nvPr/>
        </p:nvSpPr>
        <p:spPr bwMode="auto">
          <a:xfrm>
            <a:off x="3352800" y="4703763"/>
            <a:ext cx="5715000" cy="214312"/>
          </a:xfrm>
          <a:prstGeom prst="homePlate">
            <a:avLst/>
          </a:prstGeom>
          <a:solidFill>
            <a:srgbClr val="00B050"/>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Map navigation &amp; GPS assistance</a:t>
            </a:r>
          </a:p>
        </p:txBody>
      </p:sp>
      <p:sp>
        <p:nvSpPr>
          <p:cNvPr id="29" name="Rectangle 28"/>
          <p:cNvSpPr/>
          <p:nvPr/>
        </p:nvSpPr>
        <p:spPr bwMode="auto">
          <a:xfrm>
            <a:off x="2743200" y="4703763"/>
            <a:ext cx="609600" cy="214312"/>
          </a:xfrm>
          <a:prstGeom prst="rect">
            <a:avLst/>
          </a:prstGeom>
          <a:solidFill>
            <a:srgbClr val="00B050"/>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30" name="Pentagon 29"/>
          <p:cNvSpPr/>
          <p:nvPr/>
        </p:nvSpPr>
        <p:spPr bwMode="auto">
          <a:xfrm>
            <a:off x="3733800" y="4414838"/>
            <a:ext cx="5334000" cy="212725"/>
          </a:xfrm>
          <a:prstGeom prst="homePlate">
            <a:avLst/>
          </a:prstGeom>
          <a:solidFill>
            <a:srgbClr val="00B050"/>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Location-based service</a:t>
            </a:r>
          </a:p>
        </p:txBody>
      </p:sp>
      <p:sp>
        <p:nvSpPr>
          <p:cNvPr id="31" name="Rectangle 30"/>
          <p:cNvSpPr/>
          <p:nvPr/>
        </p:nvSpPr>
        <p:spPr bwMode="auto">
          <a:xfrm>
            <a:off x="3124200" y="4414838"/>
            <a:ext cx="609600" cy="212725"/>
          </a:xfrm>
          <a:prstGeom prst="rect">
            <a:avLst/>
          </a:prstGeom>
          <a:solidFill>
            <a:srgbClr val="00B050"/>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32" name="Pentagon 31"/>
          <p:cNvSpPr/>
          <p:nvPr/>
        </p:nvSpPr>
        <p:spPr bwMode="auto">
          <a:xfrm>
            <a:off x="4648200" y="4121150"/>
            <a:ext cx="4419600" cy="212725"/>
          </a:xfrm>
          <a:prstGeom prst="homePlate">
            <a:avLst/>
          </a:prstGeom>
          <a:solidFill>
            <a:srgbClr val="FF6699"/>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3D gaming</a:t>
            </a:r>
          </a:p>
        </p:txBody>
      </p:sp>
      <p:sp>
        <p:nvSpPr>
          <p:cNvPr id="33" name="Rectangle 32"/>
          <p:cNvSpPr/>
          <p:nvPr/>
        </p:nvSpPr>
        <p:spPr bwMode="auto">
          <a:xfrm>
            <a:off x="4038600" y="4121150"/>
            <a:ext cx="609600" cy="212725"/>
          </a:xfrm>
          <a:prstGeom prst="rect">
            <a:avLst/>
          </a:prstGeom>
          <a:solidFill>
            <a:srgbClr val="FF6699"/>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34" name="Pentagon 33"/>
          <p:cNvSpPr/>
          <p:nvPr/>
        </p:nvSpPr>
        <p:spPr bwMode="auto">
          <a:xfrm>
            <a:off x="4953000" y="3832225"/>
            <a:ext cx="4114800" cy="212725"/>
          </a:xfrm>
          <a:prstGeom prst="homePlate">
            <a:avLst/>
          </a:prstGeom>
          <a:solidFill>
            <a:srgbClr val="FF6699"/>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Menu navigation &amp; advanced user interface</a:t>
            </a:r>
          </a:p>
        </p:txBody>
      </p:sp>
      <p:sp>
        <p:nvSpPr>
          <p:cNvPr id="35" name="Rectangle 34"/>
          <p:cNvSpPr/>
          <p:nvPr/>
        </p:nvSpPr>
        <p:spPr bwMode="auto">
          <a:xfrm>
            <a:off x="4343400" y="3832225"/>
            <a:ext cx="609600" cy="212725"/>
          </a:xfrm>
          <a:prstGeom prst="rect">
            <a:avLst/>
          </a:prstGeom>
          <a:solidFill>
            <a:srgbClr val="FF6699"/>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36" name="Pentagon 35"/>
          <p:cNvSpPr/>
          <p:nvPr/>
        </p:nvSpPr>
        <p:spPr bwMode="auto">
          <a:xfrm>
            <a:off x="4953000" y="3538538"/>
            <a:ext cx="4114800" cy="212725"/>
          </a:xfrm>
          <a:prstGeom prst="homePlate">
            <a:avLst/>
          </a:prstGeom>
          <a:solidFill>
            <a:srgbClr val="FF6699"/>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High resolution camera stabilization</a:t>
            </a:r>
          </a:p>
        </p:txBody>
      </p:sp>
      <p:sp>
        <p:nvSpPr>
          <p:cNvPr id="37" name="Rectangle 36"/>
          <p:cNvSpPr/>
          <p:nvPr/>
        </p:nvSpPr>
        <p:spPr bwMode="auto">
          <a:xfrm>
            <a:off x="4343400" y="3538538"/>
            <a:ext cx="609600" cy="212725"/>
          </a:xfrm>
          <a:prstGeom prst="rect">
            <a:avLst/>
          </a:prstGeom>
          <a:solidFill>
            <a:srgbClr val="FF6699"/>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38" name="Pentagon 37"/>
          <p:cNvSpPr/>
          <p:nvPr/>
        </p:nvSpPr>
        <p:spPr bwMode="auto">
          <a:xfrm>
            <a:off x="5410200" y="3249613"/>
            <a:ext cx="3657600" cy="212725"/>
          </a:xfrm>
          <a:prstGeom prst="homePlate">
            <a:avLst/>
          </a:prstGeom>
          <a:solidFill>
            <a:srgbClr val="FF6699"/>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Pointing</a:t>
            </a:r>
          </a:p>
        </p:txBody>
      </p:sp>
      <p:sp>
        <p:nvSpPr>
          <p:cNvPr id="39" name="Rectangle 38"/>
          <p:cNvSpPr/>
          <p:nvPr/>
        </p:nvSpPr>
        <p:spPr bwMode="auto">
          <a:xfrm>
            <a:off x="4800600" y="3249613"/>
            <a:ext cx="609600" cy="212725"/>
          </a:xfrm>
          <a:prstGeom prst="rect">
            <a:avLst/>
          </a:prstGeom>
          <a:solidFill>
            <a:srgbClr val="FF6699"/>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40" name="Pentagon 39"/>
          <p:cNvSpPr/>
          <p:nvPr/>
        </p:nvSpPr>
        <p:spPr bwMode="auto">
          <a:xfrm>
            <a:off x="5867400" y="2955925"/>
            <a:ext cx="3200400" cy="212725"/>
          </a:xfrm>
          <a:prstGeom prst="homePlate">
            <a:avLst/>
          </a:prstGeom>
          <a:solidFill>
            <a:srgbClr val="FF6699"/>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In-air signature &amp; </a:t>
            </a:r>
            <a:r>
              <a:rPr lang="en-US" sz="1400" b="1" dirty="0" err="1">
                <a:solidFill>
                  <a:schemeClr val="bg1"/>
                </a:solidFill>
              </a:rPr>
              <a:t>authentification</a:t>
            </a:r>
            <a:endParaRPr lang="en-US" sz="1400" b="1" dirty="0">
              <a:solidFill>
                <a:schemeClr val="bg1"/>
              </a:solidFill>
            </a:endParaRPr>
          </a:p>
        </p:txBody>
      </p:sp>
      <p:sp>
        <p:nvSpPr>
          <p:cNvPr id="41" name="Rectangle 40"/>
          <p:cNvSpPr/>
          <p:nvPr/>
        </p:nvSpPr>
        <p:spPr bwMode="auto">
          <a:xfrm>
            <a:off x="5257800" y="2955925"/>
            <a:ext cx="609600" cy="212725"/>
          </a:xfrm>
          <a:prstGeom prst="rect">
            <a:avLst/>
          </a:prstGeom>
          <a:solidFill>
            <a:srgbClr val="FF6699"/>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42" name="Pentagon 41"/>
          <p:cNvSpPr/>
          <p:nvPr/>
        </p:nvSpPr>
        <p:spPr bwMode="auto">
          <a:xfrm>
            <a:off x="5867400" y="2651125"/>
            <a:ext cx="3200400" cy="212725"/>
          </a:xfrm>
          <a:prstGeom prst="homePlate">
            <a:avLst/>
          </a:prstGeom>
          <a:solidFill>
            <a:srgbClr val="FF6699"/>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Intelligent 3D sound management</a:t>
            </a:r>
          </a:p>
        </p:txBody>
      </p:sp>
      <p:sp>
        <p:nvSpPr>
          <p:cNvPr id="43" name="Rectangle 42"/>
          <p:cNvSpPr/>
          <p:nvPr/>
        </p:nvSpPr>
        <p:spPr bwMode="auto">
          <a:xfrm>
            <a:off x="5257800" y="2651125"/>
            <a:ext cx="609600" cy="212725"/>
          </a:xfrm>
          <a:prstGeom prst="rect">
            <a:avLst/>
          </a:prstGeom>
          <a:solidFill>
            <a:srgbClr val="FF6699"/>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44" name="Pentagon 43"/>
          <p:cNvSpPr/>
          <p:nvPr/>
        </p:nvSpPr>
        <p:spPr bwMode="auto">
          <a:xfrm>
            <a:off x="7086600" y="2360613"/>
            <a:ext cx="1981200" cy="214312"/>
          </a:xfrm>
          <a:prstGeom prst="homePlate">
            <a:avLst/>
          </a:prstGeom>
          <a:solidFill>
            <a:srgbClr val="996633"/>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Indoor navigation</a:t>
            </a:r>
          </a:p>
        </p:txBody>
      </p:sp>
      <p:sp>
        <p:nvSpPr>
          <p:cNvPr id="45" name="Rectangle 44"/>
          <p:cNvSpPr/>
          <p:nvPr/>
        </p:nvSpPr>
        <p:spPr bwMode="auto">
          <a:xfrm>
            <a:off x="6477000" y="2360613"/>
            <a:ext cx="609600" cy="214312"/>
          </a:xfrm>
          <a:prstGeom prst="rect">
            <a:avLst/>
          </a:prstGeom>
          <a:solidFill>
            <a:srgbClr val="996633"/>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46" name="Pentagon 45"/>
          <p:cNvSpPr/>
          <p:nvPr/>
        </p:nvSpPr>
        <p:spPr bwMode="auto">
          <a:xfrm>
            <a:off x="7086600" y="2066925"/>
            <a:ext cx="1981200" cy="214313"/>
          </a:xfrm>
          <a:prstGeom prst="homePlate">
            <a:avLst/>
          </a:prstGeom>
          <a:solidFill>
            <a:srgbClr val="996633"/>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Barometer</a:t>
            </a:r>
          </a:p>
        </p:txBody>
      </p:sp>
      <p:sp>
        <p:nvSpPr>
          <p:cNvPr id="47" name="Rectangle 46"/>
          <p:cNvSpPr/>
          <p:nvPr/>
        </p:nvSpPr>
        <p:spPr bwMode="auto">
          <a:xfrm>
            <a:off x="6477000" y="2066925"/>
            <a:ext cx="609600" cy="214313"/>
          </a:xfrm>
          <a:prstGeom prst="rect">
            <a:avLst/>
          </a:prstGeom>
          <a:solidFill>
            <a:srgbClr val="996633"/>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48" name="Pentagon 47"/>
          <p:cNvSpPr/>
          <p:nvPr/>
        </p:nvSpPr>
        <p:spPr bwMode="auto">
          <a:xfrm>
            <a:off x="7467600" y="1152525"/>
            <a:ext cx="1600200" cy="838200"/>
          </a:xfrm>
          <a:prstGeom prst="homePlate">
            <a:avLst/>
          </a:prstGeom>
          <a:solidFill>
            <a:srgbClr val="996633"/>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r>
              <a:rPr lang="en-US" sz="1400" b="1" dirty="0">
                <a:solidFill>
                  <a:schemeClr val="bg1"/>
                </a:solidFill>
              </a:rPr>
              <a:t>Human location &amp; health monitoring</a:t>
            </a:r>
          </a:p>
        </p:txBody>
      </p:sp>
      <p:sp>
        <p:nvSpPr>
          <p:cNvPr id="49" name="Rectangle 48"/>
          <p:cNvSpPr/>
          <p:nvPr/>
        </p:nvSpPr>
        <p:spPr bwMode="auto">
          <a:xfrm>
            <a:off x="6858000" y="1152525"/>
            <a:ext cx="609600" cy="838200"/>
          </a:xfrm>
          <a:prstGeom prst="rect">
            <a:avLst/>
          </a:prstGeom>
          <a:solidFill>
            <a:srgbClr val="996633"/>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172077" name="Rounded Rectangle 49"/>
          <p:cNvSpPr>
            <a:spLocks noChangeArrowheads="1"/>
          </p:cNvSpPr>
          <p:nvPr/>
        </p:nvSpPr>
        <p:spPr bwMode="auto">
          <a:xfrm>
            <a:off x="255588" y="4419600"/>
            <a:ext cx="1905000" cy="500063"/>
          </a:xfrm>
          <a:prstGeom prst="roundRect">
            <a:avLst>
              <a:gd name="adj" fmla="val 16667"/>
            </a:avLst>
          </a:prstGeom>
          <a:solidFill>
            <a:schemeClr val="accent1"/>
          </a:solidFill>
          <a:ln w="12700" algn="ctr">
            <a:solidFill>
              <a:schemeClr val="tx1"/>
            </a:solidFill>
            <a:round/>
            <a:headEnd/>
            <a:tailEnd/>
          </a:ln>
        </p:spPr>
        <p:txBody>
          <a:bodyPr anchor="ctr"/>
          <a:lstStyle/>
          <a:p>
            <a:pPr algn="ctr" eaLnBrk="0" hangingPunct="0"/>
            <a:r>
              <a:rPr lang="en-US" sz="1600" b="1"/>
              <a:t>With compass</a:t>
            </a:r>
          </a:p>
        </p:txBody>
      </p:sp>
      <p:sp>
        <p:nvSpPr>
          <p:cNvPr id="172078" name="Rounded Rectangle 50"/>
          <p:cNvSpPr>
            <a:spLocks noChangeArrowheads="1"/>
          </p:cNvSpPr>
          <p:nvPr/>
        </p:nvSpPr>
        <p:spPr bwMode="auto">
          <a:xfrm>
            <a:off x="255588" y="2651125"/>
            <a:ext cx="1905000" cy="1617663"/>
          </a:xfrm>
          <a:prstGeom prst="roundRect">
            <a:avLst>
              <a:gd name="adj" fmla="val 16667"/>
            </a:avLst>
          </a:prstGeom>
          <a:solidFill>
            <a:schemeClr val="accent1"/>
          </a:solidFill>
          <a:ln w="12700" algn="ctr">
            <a:solidFill>
              <a:schemeClr val="tx1"/>
            </a:solidFill>
            <a:round/>
            <a:headEnd/>
            <a:tailEnd/>
          </a:ln>
        </p:spPr>
        <p:txBody>
          <a:bodyPr anchor="ctr"/>
          <a:lstStyle/>
          <a:p>
            <a:pPr algn="ctr" eaLnBrk="0" hangingPunct="0"/>
            <a:r>
              <a:rPr lang="en-US" sz="1600" b="1"/>
              <a:t>With gyroscopes</a:t>
            </a:r>
          </a:p>
        </p:txBody>
      </p:sp>
      <p:sp>
        <p:nvSpPr>
          <p:cNvPr id="172079" name="Rounded Rectangle 51"/>
          <p:cNvSpPr>
            <a:spLocks noChangeArrowheads="1"/>
          </p:cNvSpPr>
          <p:nvPr/>
        </p:nvSpPr>
        <p:spPr bwMode="auto">
          <a:xfrm>
            <a:off x="255588" y="1152525"/>
            <a:ext cx="1905000" cy="1422400"/>
          </a:xfrm>
          <a:prstGeom prst="roundRect">
            <a:avLst>
              <a:gd name="adj" fmla="val 16667"/>
            </a:avLst>
          </a:prstGeom>
          <a:solidFill>
            <a:schemeClr val="accent1"/>
          </a:solidFill>
          <a:ln w="12700" algn="ctr">
            <a:solidFill>
              <a:schemeClr val="tx1"/>
            </a:solidFill>
            <a:round/>
            <a:headEnd/>
            <a:tailEnd/>
          </a:ln>
        </p:spPr>
        <p:txBody>
          <a:bodyPr anchor="ctr"/>
          <a:lstStyle/>
          <a:p>
            <a:pPr algn="ctr" eaLnBrk="0" hangingPunct="0"/>
            <a:r>
              <a:rPr lang="en-US" sz="1600" b="1"/>
              <a:t>With additional sensors and sensor fusion</a:t>
            </a:r>
          </a:p>
        </p:txBody>
      </p:sp>
      <p:sp>
        <p:nvSpPr>
          <p:cNvPr id="53" name="Pentagon 52"/>
          <p:cNvSpPr/>
          <p:nvPr/>
        </p:nvSpPr>
        <p:spPr bwMode="auto">
          <a:xfrm>
            <a:off x="2544763" y="2141538"/>
            <a:ext cx="609600" cy="214312"/>
          </a:xfrm>
          <a:prstGeom prst="homePlate">
            <a:avLst/>
          </a:prstGeom>
          <a:solidFill>
            <a:schemeClr val="bg1">
              <a:lumMod val="85000"/>
            </a:schemeClr>
          </a:solidFill>
          <a:ln w="28575" cap="flat" cmpd="sng" algn="ctr">
            <a:solidFill>
              <a:schemeClr val="bg1">
                <a:lumMod val="50000"/>
              </a:schemeClr>
            </a:solidFill>
            <a:prstDash val="solid"/>
            <a:round/>
            <a:headEnd type="none" w="med" len="med"/>
            <a:tailEnd type="none" w="med" len="med"/>
          </a:ln>
          <a:effectLst/>
          <a:extLst/>
        </p:spPr>
        <p:txBody>
          <a:bodyPr anchor="ctr"/>
          <a:lstStyle/>
          <a:p>
            <a:pPr algn="ctr" eaLnBrk="0" hangingPunct="0">
              <a:defRPr/>
            </a:pPr>
            <a:endParaRPr lang="en-US" sz="1400" b="1" dirty="0">
              <a:solidFill>
                <a:schemeClr val="bg1"/>
              </a:solidFill>
            </a:endParaRPr>
          </a:p>
        </p:txBody>
      </p:sp>
      <p:sp>
        <p:nvSpPr>
          <p:cNvPr id="54" name="Rectangle 53"/>
          <p:cNvSpPr/>
          <p:nvPr/>
        </p:nvSpPr>
        <p:spPr bwMode="auto">
          <a:xfrm>
            <a:off x="2544763" y="1757363"/>
            <a:ext cx="609600" cy="212725"/>
          </a:xfrm>
          <a:prstGeom prst="rect">
            <a:avLst/>
          </a:prstGeom>
          <a:solidFill>
            <a:schemeClr val="bg1">
              <a:lumMod val="85000"/>
            </a:schemeClr>
          </a:solidFill>
          <a:ln w="38100" cap="flat" cmpd="sng" algn="ctr">
            <a:solidFill>
              <a:schemeClr val="bg1">
                <a:lumMod val="50000"/>
              </a:schemeClr>
            </a:solidFill>
            <a:prstDash val="dash"/>
            <a:round/>
            <a:headEnd type="none" w="med" len="med"/>
            <a:tailEnd type="none" w="med" len="med"/>
          </a:ln>
          <a:effectLst/>
          <a:extLst/>
        </p:spPr>
        <p:txBody>
          <a:bodyPr anchor="ctr"/>
          <a:lstStyle/>
          <a:p>
            <a:pPr algn="ctr" eaLnBrk="0" hangingPunct="0">
              <a:defRPr/>
            </a:pPr>
            <a:endParaRPr lang="en-US" sz="1400" b="1">
              <a:solidFill>
                <a:schemeClr val="bg1"/>
              </a:solidFill>
            </a:endParaRPr>
          </a:p>
        </p:txBody>
      </p:sp>
      <p:sp>
        <p:nvSpPr>
          <p:cNvPr id="172082" name="TextBox 54"/>
          <p:cNvSpPr txBox="1">
            <a:spLocks noChangeArrowheads="1"/>
          </p:cNvSpPr>
          <p:nvPr/>
        </p:nvSpPr>
        <p:spPr bwMode="auto">
          <a:xfrm>
            <a:off x="3352800" y="1676400"/>
            <a:ext cx="2146300" cy="369888"/>
          </a:xfrm>
          <a:prstGeom prst="rect">
            <a:avLst/>
          </a:prstGeom>
          <a:noFill/>
          <a:ln w="9525">
            <a:noFill/>
            <a:miter lim="800000"/>
            <a:headEnd/>
            <a:tailEnd/>
          </a:ln>
        </p:spPr>
        <p:txBody>
          <a:bodyPr wrap="none">
            <a:spAutoFit/>
          </a:bodyPr>
          <a:lstStyle/>
          <a:p>
            <a:pPr eaLnBrk="0" hangingPunct="0"/>
            <a:r>
              <a:rPr lang="en-US"/>
              <a:t>Market introduction</a:t>
            </a:r>
          </a:p>
        </p:txBody>
      </p:sp>
      <p:sp>
        <p:nvSpPr>
          <p:cNvPr id="172083" name="TextBox 55"/>
          <p:cNvSpPr txBox="1">
            <a:spLocks noChangeArrowheads="1"/>
          </p:cNvSpPr>
          <p:nvPr/>
        </p:nvSpPr>
        <p:spPr bwMode="auto">
          <a:xfrm>
            <a:off x="3352800" y="2057400"/>
            <a:ext cx="2133600" cy="369888"/>
          </a:xfrm>
          <a:prstGeom prst="rect">
            <a:avLst/>
          </a:prstGeom>
          <a:noFill/>
          <a:ln w="9525">
            <a:noFill/>
            <a:miter lim="800000"/>
            <a:headEnd/>
            <a:tailEnd/>
          </a:ln>
        </p:spPr>
        <p:txBody>
          <a:bodyPr wrap="none">
            <a:spAutoFit/>
          </a:bodyPr>
          <a:lstStyle/>
          <a:p>
            <a:pPr eaLnBrk="0" hangingPunct="0"/>
            <a:r>
              <a:rPr lang="en-US"/>
              <a:t>Market acceptance</a:t>
            </a:r>
          </a:p>
        </p:txBody>
      </p:sp>
    </p:spTree>
  </p:cSld>
  <p:clrMapOvr>
    <a:masterClrMapping/>
  </p:clrMapOvr>
  <p:transition>
    <p:pull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X:\eclt5820\mobile_images\ubiquitous-computing-20-638.jpg"/>
          <p:cNvPicPr>
            <a:picLocks noChangeAspect="1" noChangeArrowheads="1"/>
          </p:cNvPicPr>
          <p:nvPr/>
        </p:nvPicPr>
        <p:blipFill rotWithShape="1">
          <a:blip r:embed="rId2">
            <a:extLst>
              <a:ext uri="{28A0092B-C50C-407E-A947-70E740481C1C}">
                <a14:useLocalDpi xmlns:a14="http://schemas.microsoft.com/office/drawing/2010/main" val="0"/>
              </a:ext>
            </a:extLst>
          </a:blip>
          <a:srcRect t="23719" b="1359"/>
          <a:stretch/>
        </p:blipFill>
        <p:spPr bwMode="auto">
          <a:xfrm>
            <a:off x="533400" y="1447800"/>
            <a:ext cx="8940384" cy="50292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a:spLocks/>
          </p:cNvSpPr>
          <p:nvPr/>
        </p:nvSpPr>
        <p:spPr bwMode="auto">
          <a:xfrm>
            <a:off x="304800" y="152400"/>
            <a:ext cx="9296400" cy="995362"/>
          </a:xfrm>
          <a:prstGeom prst="rect">
            <a:avLst/>
          </a:prstGeom>
          <a:noFill/>
          <a:ln w="9525">
            <a:noFill/>
            <a:miter lim="800000"/>
            <a:headEnd/>
            <a:tailEnd/>
          </a:ln>
        </p:spPr>
        <p:txBody>
          <a:bodyPr vert="horz" wrap="square" lIns="88900" tIns="44450" rIns="88900" bIns="44450" numCol="1" anchor="b" anchorCtr="0" compatLnSpc="1">
            <a:prstTxWarp prst="textNoShape">
              <a:avLst/>
            </a:prstTxWarp>
            <a:noAutofit/>
          </a:bodyPr>
          <a:lstStyle>
            <a:lvl1pPr algn="ctr" defTabSz="879475" rtl="0" eaLnBrk="0" fontAlgn="base" hangingPunct="0">
              <a:spcBef>
                <a:spcPct val="0"/>
              </a:spcBef>
              <a:spcAft>
                <a:spcPct val="0"/>
              </a:spcAft>
              <a:defRPr sz="4200">
                <a:solidFill>
                  <a:schemeClr val="tx2"/>
                </a:solidFill>
                <a:latin typeface="+mj-lt"/>
                <a:ea typeface="+mj-ea"/>
                <a:cs typeface="+mj-cs"/>
              </a:defRPr>
            </a:lvl1pPr>
            <a:lvl2pPr algn="ctr" defTabSz="879475" rtl="0" eaLnBrk="0" fontAlgn="base" hangingPunct="0">
              <a:spcBef>
                <a:spcPct val="0"/>
              </a:spcBef>
              <a:spcAft>
                <a:spcPct val="0"/>
              </a:spcAft>
              <a:defRPr sz="4200">
                <a:solidFill>
                  <a:schemeClr val="tx2"/>
                </a:solidFill>
                <a:latin typeface="Times New Roman" pitchFamily="18" charset="0"/>
              </a:defRPr>
            </a:lvl2pPr>
            <a:lvl3pPr algn="ctr" defTabSz="879475" rtl="0" eaLnBrk="0" fontAlgn="base" hangingPunct="0">
              <a:spcBef>
                <a:spcPct val="0"/>
              </a:spcBef>
              <a:spcAft>
                <a:spcPct val="0"/>
              </a:spcAft>
              <a:defRPr sz="4200">
                <a:solidFill>
                  <a:schemeClr val="tx2"/>
                </a:solidFill>
                <a:latin typeface="Times New Roman" pitchFamily="18" charset="0"/>
              </a:defRPr>
            </a:lvl3pPr>
            <a:lvl4pPr algn="ctr" defTabSz="879475" rtl="0" eaLnBrk="0" fontAlgn="base" hangingPunct="0">
              <a:spcBef>
                <a:spcPct val="0"/>
              </a:spcBef>
              <a:spcAft>
                <a:spcPct val="0"/>
              </a:spcAft>
              <a:defRPr sz="4200">
                <a:solidFill>
                  <a:schemeClr val="tx2"/>
                </a:solidFill>
                <a:latin typeface="Times New Roman" pitchFamily="18" charset="0"/>
              </a:defRPr>
            </a:lvl4pPr>
            <a:lvl5pPr algn="ctr" defTabSz="879475" rtl="0" eaLnBrk="0" fontAlgn="base" hangingPunct="0">
              <a:spcBef>
                <a:spcPct val="0"/>
              </a:spcBef>
              <a:spcAft>
                <a:spcPct val="0"/>
              </a:spcAft>
              <a:defRPr sz="4200">
                <a:solidFill>
                  <a:schemeClr val="tx2"/>
                </a:solidFill>
                <a:latin typeface="Times New Roman" pitchFamily="18" charset="0"/>
              </a:defRPr>
            </a:lvl5pPr>
            <a:lvl6pPr marL="457200" algn="ctr" defTabSz="879475" rtl="0" eaLnBrk="0" fontAlgn="base" hangingPunct="0">
              <a:spcBef>
                <a:spcPct val="0"/>
              </a:spcBef>
              <a:spcAft>
                <a:spcPct val="0"/>
              </a:spcAft>
              <a:defRPr sz="4200">
                <a:solidFill>
                  <a:schemeClr val="tx2"/>
                </a:solidFill>
                <a:latin typeface="Times New Roman" pitchFamily="18" charset="0"/>
              </a:defRPr>
            </a:lvl6pPr>
            <a:lvl7pPr marL="914400" algn="ctr" defTabSz="879475" rtl="0" eaLnBrk="0" fontAlgn="base" hangingPunct="0">
              <a:spcBef>
                <a:spcPct val="0"/>
              </a:spcBef>
              <a:spcAft>
                <a:spcPct val="0"/>
              </a:spcAft>
              <a:defRPr sz="4200">
                <a:solidFill>
                  <a:schemeClr val="tx2"/>
                </a:solidFill>
                <a:latin typeface="Times New Roman" pitchFamily="18" charset="0"/>
              </a:defRPr>
            </a:lvl7pPr>
            <a:lvl8pPr marL="1371600" algn="ctr" defTabSz="879475" rtl="0" eaLnBrk="0" fontAlgn="base" hangingPunct="0">
              <a:spcBef>
                <a:spcPct val="0"/>
              </a:spcBef>
              <a:spcAft>
                <a:spcPct val="0"/>
              </a:spcAft>
              <a:defRPr sz="4200">
                <a:solidFill>
                  <a:schemeClr val="tx2"/>
                </a:solidFill>
                <a:latin typeface="Times New Roman" pitchFamily="18" charset="0"/>
              </a:defRPr>
            </a:lvl8pPr>
            <a:lvl9pPr marL="1828800" algn="ctr" defTabSz="879475" rtl="0" eaLnBrk="0" fontAlgn="base" hangingPunct="0">
              <a:spcBef>
                <a:spcPct val="0"/>
              </a:spcBef>
              <a:spcAft>
                <a:spcPct val="0"/>
              </a:spcAft>
              <a:defRPr sz="4200">
                <a:solidFill>
                  <a:schemeClr val="tx2"/>
                </a:solidFill>
                <a:latin typeface="Times New Roman" pitchFamily="18" charset="0"/>
              </a:defRPr>
            </a:lvl9pPr>
          </a:lstStyle>
          <a:p>
            <a:r>
              <a:rPr lang="en-US" sz="3600" dirty="0"/>
              <a:t>4.4 Sensors and Context-Aware Solutions </a:t>
            </a:r>
          </a:p>
          <a:p>
            <a:r>
              <a:rPr lang="en-US" sz="3600" dirty="0"/>
              <a:t>Are on the Market Already</a:t>
            </a:r>
          </a:p>
        </p:txBody>
      </p:sp>
    </p:spTree>
    <p:extLst>
      <p:ext uri="{BB962C8B-B14F-4D97-AF65-F5344CB8AC3E}">
        <p14:creationId xmlns:p14="http://schemas.microsoft.com/office/powerpoint/2010/main" val="2423480288"/>
      </p:ext>
    </p:extLst>
  </p:cSld>
  <p:clrMapOvr>
    <a:masterClrMapping/>
  </p:clrMapOvr>
  <p:transition>
    <p:pull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Autofit/>
          </a:bodyPr>
          <a:lstStyle/>
          <a:p>
            <a:r>
              <a:rPr lang="en-US" altLang="zh-TW" dirty="0">
                <a:ea typeface="PMingLiU" pitchFamily="18" charset="-120"/>
              </a:rPr>
              <a:t>6 Summary</a:t>
            </a:r>
            <a:endParaRPr lang="en-GB" dirty="0"/>
          </a:p>
        </p:txBody>
      </p:sp>
      <p:sp>
        <p:nvSpPr>
          <p:cNvPr id="164866" name="Rectangle 3"/>
          <p:cNvSpPr>
            <a:spLocks noGrp="1" noChangeArrowheads="1"/>
          </p:cNvSpPr>
          <p:nvPr>
            <p:ph idx="1"/>
          </p:nvPr>
        </p:nvSpPr>
        <p:spPr>
          <a:xfrm>
            <a:off x="566738" y="1524000"/>
            <a:ext cx="9110662" cy="4800600"/>
          </a:xfrm>
        </p:spPr>
        <p:txBody>
          <a:bodyPr/>
          <a:lstStyle/>
          <a:p>
            <a:r>
              <a:rPr lang="en-GB" sz="3200" dirty="0"/>
              <a:t>We presented the main challenges raised by mobile and ubiquitous computer systems</a:t>
            </a:r>
          </a:p>
          <a:p>
            <a:r>
              <a:rPr lang="en-GB" sz="3200" dirty="0"/>
              <a:t>We discussed aspects of volatility, some techniques for association components, and enabling them to interoperate despite the difficulties of “constant change”</a:t>
            </a:r>
          </a:p>
          <a:p>
            <a:r>
              <a:rPr lang="en-GB" sz="3200" dirty="0"/>
              <a:t>The integration of devices with physical world involves sensing and context awareness</a:t>
            </a:r>
          </a:p>
          <a:p>
            <a:r>
              <a:rPr lang="en-GB" sz="3200" dirty="0"/>
              <a:t>Read </a:t>
            </a:r>
            <a:r>
              <a:rPr lang="en-GB" sz="3200" dirty="0" smtClean="0"/>
              <a:t>Reference Book </a:t>
            </a:r>
            <a:r>
              <a:rPr lang="en-GB" sz="3200" dirty="0"/>
              <a:t>Chapter 19</a:t>
            </a:r>
          </a:p>
          <a:p>
            <a:pPr>
              <a:lnSpc>
                <a:spcPct val="90000"/>
              </a:lnSpc>
            </a:pPr>
            <a:endParaRPr lang="en-GB" sz="2800"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4866">
                                            <p:txEl>
                                              <p:pRg st="0" end="0"/>
                                            </p:txEl>
                                          </p:spTgt>
                                        </p:tgtEl>
                                        <p:attrNameLst>
                                          <p:attrName>style.visibility</p:attrName>
                                        </p:attrNameLst>
                                      </p:cBhvr>
                                      <p:to>
                                        <p:strVal val="visible"/>
                                      </p:to>
                                    </p:set>
                                    <p:animEffect transition="in" filter="fade">
                                      <p:cBhvr>
                                        <p:cTn id="7" dur="500"/>
                                        <p:tgtEl>
                                          <p:spTgt spid="1648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4866">
                                            <p:txEl>
                                              <p:pRg st="1" end="1"/>
                                            </p:txEl>
                                          </p:spTgt>
                                        </p:tgtEl>
                                        <p:attrNameLst>
                                          <p:attrName>style.visibility</p:attrName>
                                        </p:attrNameLst>
                                      </p:cBhvr>
                                      <p:to>
                                        <p:strVal val="visible"/>
                                      </p:to>
                                    </p:set>
                                    <p:animEffect transition="in" filter="fade">
                                      <p:cBhvr>
                                        <p:cTn id="12" dur="500"/>
                                        <p:tgtEl>
                                          <p:spTgt spid="1648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4866">
                                            <p:txEl>
                                              <p:pRg st="2" end="2"/>
                                            </p:txEl>
                                          </p:spTgt>
                                        </p:tgtEl>
                                        <p:attrNameLst>
                                          <p:attrName>style.visibility</p:attrName>
                                        </p:attrNameLst>
                                      </p:cBhvr>
                                      <p:to>
                                        <p:strVal val="visible"/>
                                      </p:to>
                                    </p:set>
                                    <p:animEffect transition="in" filter="fade">
                                      <p:cBhvr>
                                        <p:cTn id="17" dur="500"/>
                                        <p:tgtEl>
                                          <p:spTgt spid="1648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4866">
                                            <p:txEl>
                                              <p:pRg st="3" end="3"/>
                                            </p:txEl>
                                          </p:spTgt>
                                        </p:tgtEl>
                                        <p:attrNameLst>
                                          <p:attrName>style.visibility</p:attrName>
                                        </p:attrNameLst>
                                      </p:cBhvr>
                                      <p:to>
                                        <p:strVal val="visible"/>
                                      </p:to>
                                    </p:set>
                                    <p:animEffect transition="in" filter="fade">
                                      <p:cBhvr>
                                        <p:cTn id="22" dur="500"/>
                                        <p:tgtEl>
                                          <p:spTgt spid="1648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6"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Autofit/>
          </a:bodyPr>
          <a:lstStyle/>
          <a:p>
            <a:pPr>
              <a:defRPr/>
            </a:pPr>
            <a:r>
              <a:rPr lang="en-US" altLang="zh-TW" dirty="0">
                <a:ea typeface="新細明體" pitchFamily="18" charset="-120"/>
              </a:rPr>
              <a:t>1 Overview</a:t>
            </a:r>
          </a:p>
        </p:txBody>
      </p:sp>
      <p:sp>
        <p:nvSpPr>
          <p:cNvPr id="73730" name="Rectangle 3"/>
          <p:cNvSpPr>
            <a:spLocks noGrp="1" noChangeArrowheads="1"/>
          </p:cNvSpPr>
          <p:nvPr>
            <p:ph idx="1"/>
          </p:nvPr>
        </p:nvSpPr>
        <p:spPr/>
        <p:txBody>
          <a:bodyPr/>
          <a:lstStyle/>
          <a:p>
            <a:r>
              <a:rPr lang="en-US" altLang="zh-TW" sz="2800">
                <a:ea typeface="PMingLiU" pitchFamily="18" charset="-120"/>
              </a:rPr>
              <a:t>IBM’s definition of Pervasive Computing</a:t>
            </a:r>
          </a:p>
          <a:p>
            <a:pPr lvl="1"/>
            <a:r>
              <a:rPr lang="en-US" altLang="zh-TW" sz="2400">
                <a:ea typeface="PMingLiU" pitchFamily="18" charset="-120"/>
              </a:rPr>
              <a:t>“Convenient access, through a new class of appliances, to relevant information with the ability to easily take action on it when and where you need to.”</a:t>
            </a:r>
            <a:endParaRPr lang="en-US" altLang="zh-TW" sz="1600" i="1">
              <a:ea typeface="PMingLiU" pitchFamily="18" charset="-120"/>
            </a:endParaRPr>
          </a:p>
          <a:p>
            <a:pPr>
              <a:lnSpc>
                <a:spcPct val="80000"/>
              </a:lnSpc>
            </a:pPr>
            <a:r>
              <a:rPr lang="en-US" altLang="zh-TW" sz="2800">
                <a:ea typeface="PMingLiU" pitchFamily="18" charset="-120"/>
              </a:rPr>
              <a:t>Numerous, casually accessible, often invisible computing devices </a:t>
            </a:r>
          </a:p>
          <a:p>
            <a:pPr>
              <a:lnSpc>
                <a:spcPct val="80000"/>
              </a:lnSpc>
            </a:pPr>
            <a:r>
              <a:rPr lang="en-US" altLang="zh-TW" sz="2800">
                <a:ea typeface="PMingLiU" pitchFamily="18" charset="-120"/>
              </a:rPr>
              <a:t>Frequently mobile or embedded in the environment </a:t>
            </a:r>
          </a:p>
          <a:p>
            <a:pPr>
              <a:lnSpc>
                <a:spcPct val="80000"/>
              </a:lnSpc>
            </a:pPr>
            <a:r>
              <a:rPr lang="en-US" altLang="zh-TW" sz="2800">
                <a:ea typeface="PMingLiU" pitchFamily="18" charset="-120"/>
              </a:rPr>
              <a:t>The aim is for easier computing, more available everywhere when it's needed</a:t>
            </a:r>
          </a:p>
          <a:p>
            <a:pPr>
              <a:buFont typeface="Symbol" pitchFamily="18" charset="2"/>
              <a:buNone/>
            </a:pPr>
            <a:endParaRPr lang="en-US" altLang="zh-TW" sz="2800" i="1">
              <a:ea typeface="PMingLiU" pitchFamily="18" charset="-120"/>
            </a:endParaRPr>
          </a:p>
          <a:p>
            <a:endParaRPr lang="zh-TW" altLang="en-US" sz="2800" i="1">
              <a:ea typeface="PMingLiU" pitchFamily="18" charset="-120"/>
            </a:endParaRPr>
          </a:p>
        </p:txBody>
      </p:sp>
      <p:pic>
        <p:nvPicPr>
          <p:cNvPr id="73731" name="Picture 4" descr="autopc"/>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 y="5556250"/>
            <a:ext cx="2362200" cy="809625"/>
          </a:xfrm>
          <a:prstGeom prst="rect">
            <a:avLst/>
          </a:prstGeom>
          <a:noFill/>
          <a:ln w="9525">
            <a:noFill/>
            <a:miter lim="800000"/>
            <a:headEnd/>
            <a:tailEnd/>
          </a:ln>
        </p:spPr>
      </p:pic>
      <p:pic>
        <p:nvPicPr>
          <p:cNvPr id="73732" name="Picture 5" descr="pager"/>
          <p:cNvPicPr>
            <a:picLocks noChangeAspect="1" noChangeArrowheads="1"/>
          </p:cNvPicPr>
          <p:nvPr/>
        </p:nvPicPr>
        <p:blipFill>
          <a:blip r:embed="rId4"/>
          <a:srcRect/>
          <a:stretch>
            <a:fillRect/>
          </a:stretch>
        </p:blipFill>
        <p:spPr bwMode="auto">
          <a:xfrm>
            <a:off x="2895600" y="5761038"/>
            <a:ext cx="893763" cy="642937"/>
          </a:xfrm>
          <a:prstGeom prst="rect">
            <a:avLst/>
          </a:prstGeom>
          <a:noFill/>
          <a:ln w="9525">
            <a:noFill/>
            <a:miter lim="800000"/>
            <a:headEnd/>
            <a:tailEnd/>
          </a:ln>
        </p:spPr>
      </p:pic>
      <p:pic>
        <p:nvPicPr>
          <p:cNvPr id="73733" name="Picture 6" descr="pilot"/>
          <p:cNvPicPr>
            <a:picLocks noChangeAspect="1" noChangeArrowheads="1"/>
          </p:cNvPicPr>
          <p:nvPr/>
        </p:nvPicPr>
        <p:blipFill>
          <a:blip r:embed="rId5"/>
          <a:srcRect/>
          <a:stretch>
            <a:fillRect/>
          </a:stretch>
        </p:blipFill>
        <p:spPr bwMode="auto">
          <a:xfrm>
            <a:off x="4165600" y="5654675"/>
            <a:ext cx="660400" cy="966788"/>
          </a:xfrm>
          <a:prstGeom prst="rect">
            <a:avLst/>
          </a:prstGeom>
          <a:noFill/>
          <a:ln w="9525">
            <a:noFill/>
            <a:miter lim="800000"/>
            <a:headEnd/>
            <a:tailEnd/>
          </a:ln>
        </p:spPr>
      </p:pic>
      <p:pic>
        <p:nvPicPr>
          <p:cNvPr id="73734" name="Picture 1"/>
          <p:cNvPicPr>
            <a:picLocks noChangeAspect="1"/>
          </p:cNvPicPr>
          <p:nvPr/>
        </p:nvPicPr>
        <p:blipFill>
          <a:blip r:embed="rId6"/>
          <a:srcRect l="34180" r="31642" b="10387"/>
          <a:stretch>
            <a:fillRect/>
          </a:stretch>
        </p:blipFill>
        <p:spPr bwMode="auto">
          <a:xfrm>
            <a:off x="5257800" y="5338763"/>
            <a:ext cx="568325" cy="1065212"/>
          </a:xfrm>
          <a:prstGeom prst="rect">
            <a:avLst/>
          </a:prstGeom>
          <a:noFill/>
          <a:ln w="9525">
            <a:noFill/>
            <a:miter lim="800000"/>
            <a:headEnd/>
            <a:tailEnd/>
          </a:ln>
        </p:spPr>
      </p:pic>
      <p:pic>
        <p:nvPicPr>
          <p:cNvPr id="73735" name="Picture 2"/>
          <p:cNvPicPr>
            <a:picLocks noChangeAspect="1" noChangeArrowheads="1"/>
          </p:cNvPicPr>
          <p:nvPr/>
        </p:nvPicPr>
        <p:blipFill>
          <a:blip r:embed="rId7"/>
          <a:srcRect/>
          <a:stretch>
            <a:fillRect/>
          </a:stretch>
        </p:blipFill>
        <p:spPr bwMode="auto">
          <a:xfrm>
            <a:off x="6172200" y="5375275"/>
            <a:ext cx="1452563" cy="1028700"/>
          </a:xfrm>
          <a:prstGeom prst="rect">
            <a:avLst/>
          </a:prstGeom>
          <a:noFill/>
          <a:ln w="9525">
            <a:noFill/>
            <a:miter lim="800000"/>
            <a:headEnd/>
            <a:tailEnd/>
          </a:ln>
        </p:spPr>
      </p:pic>
      <p:pic>
        <p:nvPicPr>
          <p:cNvPr id="73736" name="Picture 3"/>
          <p:cNvPicPr>
            <a:picLocks noChangeAspect="1" noChangeArrowheads="1"/>
          </p:cNvPicPr>
          <p:nvPr/>
        </p:nvPicPr>
        <p:blipFill>
          <a:blip r:embed="rId8"/>
          <a:srcRect/>
          <a:stretch>
            <a:fillRect/>
          </a:stretch>
        </p:blipFill>
        <p:spPr bwMode="auto">
          <a:xfrm>
            <a:off x="7691438" y="5029200"/>
            <a:ext cx="1985962" cy="1250950"/>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dirty="0"/>
              <a:t>1.1 Introduction: Characteristics</a:t>
            </a:r>
          </a:p>
        </p:txBody>
      </p:sp>
      <p:sp>
        <p:nvSpPr>
          <p:cNvPr id="23554" name="Content Placeholder 2"/>
          <p:cNvSpPr>
            <a:spLocks noGrp="1"/>
          </p:cNvSpPr>
          <p:nvPr>
            <p:ph idx="1"/>
          </p:nvPr>
        </p:nvSpPr>
        <p:spPr/>
        <p:txBody>
          <a:bodyPr/>
          <a:lstStyle/>
          <a:p>
            <a:r>
              <a:rPr lang="en-US" sz="2800"/>
              <a:t>Ubiquitous/Pervasive computing characteristics</a:t>
            </a:r>
            <a:endParaRPr lang="en-US"/>
          </a:p>
        </p:txBody>
      </p:sp>
      <p:graphicFrame>
        <p:nvGraphicFramePr>
          <p:cNvPr id="7" name="Diagram 6"/>
          <p:cNvGraphicFramePr/>
          <p:nvPr/>
        </p:nvGraphicFramePr>
        <p:xfrm>
          <a:off x="685800" y="2514600"/>
          <a:ext cx="86868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bwMode="auto">
          <a:xfrm>
            <a:off x="5181600" y="2286000"/>
            <a:ext cx="4343400" cy="3429000"/>
          </a:xfrm>
          <a:prstGeom prst="rect">
            <a:avLst/>
          </a:prstGeom>
          <a:solidFill>
            <a:schemeClr val="bg1"/>
          </a:solidFill>
          <a:ln w="127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pPr>
              <a:defRPr/>
            </a:pPr>
            <a:r>
              <a:rPr lang="en-US" altLang="zh-TW" dirty="0">
                <a:ea typeface="新細明體" pitchFamily="18" charset="-120"/>
              </a:rPr>
              <a:t>1.1  Introduction: Time Are Changing</a:t>
            </a:r>
          </a:p>
        </p:txBody>
      </p:sp>
      <p:sp>
        <p:nvSpPr>
          <p:cNvPr id="2" name="Rounded Rectangle 1"/>
          <p:cNvSpPr>
            <a:spLocks noChangeArrowheads="1"/>
          </p:cNvSpPr>
          <p:nvPr/>
        </p:nvSpPr>
        <p:spPr bwMode="auto">
          <a:xfrm>
            <a:off x="125413" y="1676400"/>
            <a:ext cx="6046787" cy="914400"/>
          </a:xfrm>
          <a:prstGeom prst="roundRect">
            <a:avLst>
              <a:gd name="adj" fmla="val 16667"/>
            </a:avLst>
          </a:prstGeom>
          <a:solidFill>
            <a:srgbClr val="0070C0"/>
          </a:solidFill>
          <a:ln w="12700" algn="ctr">
            <a:solidFill>
              <a:schemeClr val="tx1"/>
            </a:solidFill>
            <a:round/>
            <a:headEnd/>
            <a:tailEnd/>
          </a:ln>
        </p:spPr>
        <p:txBody>
          <a:bodyPr anchor="ctr"/>
          <a:lstStyle/>
          <a:p>
            <a:pPr eaLnBrk="0" hangingPunct="0"/>
            <a:r>
              <a:rPr lang="en-US" altLang="zh-TW" sz="2400" b="1">
                <a:solidFill>
                  <a:schemeClr val="bg1"/>
                </a:solidFill>
                <a:ea typeface="PMingLiU" pitchFamily="18" charset="-120"/>
              </a:rPr>
              <a:t>In 19</a:t>
            </a:r>
            <a:r>
              <a:rPr lang="en-US" altLang="zh-TW" sz="2400" b="1" baseline="30000">
                <a:solidFill>
                  <a:schemeClr val="bg1"/>
                </a:solidFill>
                <a:ea typeface="PMingLiU" pitchFamily="18" charset="-120"/>
              </a:rPr>
              <a:t>th</a:t>
            </a:r>
            <a:r>
              <a:rPr lang="en-US" altLang="zh-TW" sz="2400" b="1">
                <a:solidFill>
                  <a:schemeClr val="bg1"/>
                </a:solidFill>
                <a:ea typeface="PMingLiU" pitchFamily="18" charset="-120"/>
              </a:rPr>
              <a:t> century, energy triggered the industrial revolution</a:t>
            </a:r>
          </a:p>
        </p:txBody>
      </p:sp>
      <p:sp>
        <p:nvSpPr>
          <p:cNvPr id="3" name="Right Arrow 2"/>
          <p:cNvSpPr>
            <a:spLocks noChangeArrowheads="1"/>
          </p:cNvSpPr>
          <p:nvPr/>
        </p:nvSpPr>
        <p:spPr bwMode="auto">
          <a:xfrm>
            <a:off x="6324600" y="1954213"/>
            <a:ext cx="609600" cy="331787"/>
          </a:xfrm>
          <a:prstGeom prst="rightArrow">
            <a:avLst>
              <a:gd name="adj1" fmla="val 50000"/>
              <a:gd name="adj2" fmla="val 50067"/>
            </a:avLst>
          </a:prstGeom>
          <a:solidFill>
            <a:schemeClr val="tx1"/>
          </a:solidFill>
          <a:ln w="12700" algn="ctr">
            <a:solidFill>
              <a:schemeClr val="tx1"/>
            </a:solidFill>
            <a:round/>
            <a:headEnd/>
            <a:tailEnd/>
          </a:ln>
        </p:spPr>
        <p:txBody>
          <a:bodyPr/>
          <a:lstStyle/>
          <a:p>
            <a:pPr eaLnBrk="0" hangingPunct="0"/>
            <a:endParaRPr lang="en-US"/>
          </a:p>
        </p:txBody>
      </p:sp>
      <p:sp>
        <p:nvSpPr>
          <p:cNvPr id="4" name="Round Diagonal Corner Rectangle 3"/>
          <p:cNvSpPr/>
          <p:nvPr/>
        </p:nvSpPr>
        <p:spPr bwMode="auto">
          <a:xfrm>
            <a:off x="6983360" y="1676400"/>
            <a:ext cx="2770239" cy="914400"/>
          </a:xfrm>
          <a:prstGeom prst="round2DiagRect">
            <a:avLst/>
          </a:prstGeom>
          <a:solidFill>
            <a:srgbClr val="7030A0"/>
          </a:solidFill>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anchor="ctr"/>
          <a:lstStyle/>
          <a:p>
            <a:pPr algn="ctr" eaLnBrk="0" hangingPunct="0">
              <a:defRPr/>
            </a:pPr>
            <a:r>
              <a:rPr lang="en-US" sz="2400" b="1" dirty="0">
                <a:solidFill>
                  <a:schemeClr val="bg1"/>
                </a:solidFill>
              </a:rPr>
              <a:t>Decentralizing energy</a:t>
            </a:r>
          </a:p>
        </p:txBody>
      </p:sp>
      <p:sp>
        <p:nvSpPr>
          <p:cNvPr id="7" name="Rounded Rectangle 6"/>
          <p:cNvSpPr>
            <a:spLocks noChangeArrowheads="1"/>
          </p:cNvSpPr>
          <p:nvPr/>
        </p:nvSpPr>
        <p:spPr bwMode="auto">
          <a:xfrm>
            <a:off x="111125" y="2895600"/>
            <a:ext cx="6046788" cy="914400"/>
          </a:xfrm>
          <a:prstGeom prst="roundRect">
            <a:avLst>
              <a:gd name="adj" fmla="val 16667"/>
            </a:avLst>
          </a:prstGeom>
          <a:solidFill>
            <a:srgbClr val="0070C0"/>
          </a:solidFill>
          <a:ln w="12700" algn="ctr">
            <a:solidFill>
              <a:schemeClr val="tx1"/>
            </a:solidFill>
            <a:round/>
            <a:headEnd/>
            <a:tailEnd/>
          </a:ln>
        </p:spPr>
        <p:txBody>
          <a:bodyPr anchor="ctr"/>
          <a:lstStyle/>
          <a:p>
            <a:pPr eaLnBrk="0" hangingPunct="0"/>
            <a:r>
              <a:rPr lang="en-US" altLang="zh-TW" sz="2400" b="1">
                <a:solidFill>
                  <a:schemeClr val="bg1"/>
                </a:solidFill>
                <a:ea typeface="PMingLiU" pitchFamily="18" charset="-120"/>
              </a:rPr>
              <a:t>In 20</a:t>
            </a:r>
            <a:r>
              <a:rPr lang="en-US" altLang="zh-TW" sz="2400" b="1" baseline="30000">
                <a:solidFill>
                  <a:schemeClr val="bg1"/>
                </a:solidFill>
                <a:ea typeface="PMingLiU" pitchFamily="18" charset="-120"/>
              </a:rPr>
              <a:t>th</a:t>
            </a:r>
            <a:r>
              <a:rPr lang="en-US" altLang="zh-TW" sz="2400" b="1">
                <a:solidFill>
                  <a:schemeClr val="bg1"/>
                </a:solidFill>
                <a:ea typeface="PMingLiU" pitchFamily="18" charset="-120"/>
              </a:rPr>
              <a:t> century, computing power triggered another economic revolution</a:t>
            </a:r>
          </a:p>
        </p:txBody>
      </p:sp>
      <p:sp>
        <p:nvSpPr>
          <p:cNvPr id="8" name="Round Diagonal Corner Rectangle 7"/>
          <p:cNvSpPr/>
          <p:nvPr/>
        </p:nvSpPr>
        <p:spPr bwMode="auto">
          <a:xfrm>
            <a:off x="6983361" y="2895600"/>
            <a:ext cx="2770239" cy="914400"/>
          </a:xfrm>
          <a:prstGeom prst="round2DiagRect">
            <a:avLst/>
          </a:prstGeom>
          <a:solidFill>
            <a:srgbClr val="7030A0"/>
          </a:solidFill>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anchor="ctr"/>
          <a:lstStyle/>
          <a:p>
            <a:pPr algn="ctr" eaLnBrk="0" hangingPunct="0">
              <a:defRPr/>
            </a:pPr>
            <a:r>
              <a:rPr lang="en-US" sz="2400" b="1" dirty="0">
                <a:solidFill>
                  <a:schemeClr val="bg1"/>
                </a:solidFill>
              </a:rPr>
              <a:t>Decentralizing computer power</a:t>
            </a:r>
          </a:p>
        </p:txBody>
      </p:sp>
      <p:sp>
        <p:nvSpPr>
          <p:cNvPr id="9" name="Rounded Rectangle 8"/>
          <p:cNvSpPr>
            <a:spLocks noChangeArrowheads="1"/>
          </p:cNvSpPr>
          <p:nvPr/>
        </p:nvSpPr>
        <p:spPr bwMode="auto">
          <a:xfrm>
            <a:off x="98425" y="4114800"/>
            <a:ext cx="6046788" cy="914400"/>
          </a:xfrm>
          <a:prstGeom prst="roundRect">
            <a:avLst>
              <a:gd name="adj" fmla="val 16667"/>
            </a:avLst>
          </a:prstGeom>
          <a:solidFill>
            <a:srgbClr val="0070C0"/>
          </a:solidFill>
          <a:ln w="12700" algn="ctr">
            <a:solidFill>
              <a:schemeClr val="tx1"/>
            </a:solidFill>
            <a:round/>
            <a:headEnd/>
            <a:tailEnd/>
          </a:ln>
        </p:spPr>
        <p:txBody>
          <a:bodyPr anchor="ctr"/>
          <a:lstStyle/>
          <a:p>
            <a:pPr eaLnBrk="0" hangingPunct="0"/>
            <a:r>
              <a:rPr lang="en-US" altLang="zh-TW" sz="2400" b="1">
                <a:solidFill>
                  <a:schemeClr val="bg1"/>
                </a:solidFill>
                <a:ea typeface="PMingLiU" pitchFamily="18" charset="-120"/>
              </a:rPr>
              <a:t>Entering 21</a:t>
            </a:r>
            <a:r>
              <a:rPr lang="en-US" altLang="zh-TW" sz="2400" b="1" baseline="30000">
                <a:solidFill>
                  <a:schemeClr val="bg1"/>
                </a:solidFill>
                <a:ea typeface="PMingLiU" pitchFamily="18" charset="-120"/>
              </a:rPr>
              <a:t>st</a:t>
            </a:r>
            <a:r>
              <a:rPr lang="en-US" altLang="zh-TW" sz="2400" b="1">
                <a:solidFill>
                  <a:schemeClr val="bg1"/>
                </a:solidFill>
                <a:ea typeface="PMingLiU" pitchFamily="18" charset="-120"/>
              </a:rPr>
              <a:t> century, Internet is a worldwide network for everyone</a:t>
            </a:r>
          </a:p>
        </p:txBody>
      </p:sp>
      <p:sp>
        <p:nvSpPr>
          <p:cNvPr id="10" name="Round Diagonal Corner Rectangle 9"/>
          <p:cNvSpPr/>
          <p:nvPr/>
        </p:nvSpPr>
        <p:spPr bwMode="auto">
          <a:xfrm>
            <a:off x="6956322" y="4114800"/>
            <a:ext cx="2770239" cy="914400"/>
          </a:xfrm>
          <a:prstGeom prst="round2DiagRect">
            <a:avLst/>
          </a:prstGeom>
          <a:solidFill>
            <a:srgbClr val="7030A0"/>
          </a:solidFill>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anchor="ctr"/>
          <a:lstStyle/>
          <a:p>
            <a:pPr algn="ctr" eaLnBrk="0" hangingPunct="0">
              <a:defRPr/>
            </a:pPr>
            <a:r>
              <a:rPr lang="en-US" sz="2400" b="1" dirty="0">
                <a:solidFill>
                  <a:schemeClr val="bg1"/>
                </a:solidFill>
              </a:rPr>
              <a:t>Decentralizing connectivity</a:t>
            </a:r>
          </a:p>
        </p:txBody>
      </p:sp>
      <p:sp>
        <p:nvSpPr>
          <p:cNvPr id="11" name="Right Arrow 10"/>
          <p:cNvSpPr>
            <a:spLocks noChangeArrowheads="1"/>
          </p:cNvSpPr>
          <p:nvPr/>
        </p:nvSpPr>
        <p:spPr bwMode="auto">
          <a:xfrm>
            <a:off x="6324600" y="3186113"/>
            <a:ext cx="609600" cy="333375"/>
          </a:xfrm>
          <a:prstGeom prst="rightArrow">
            <a:avLst>
              <a:gd name="adj1" fmla="val 50000"/>
              <a:gd name="adj2" fmla="val 49829"/>
            </a:avLst>
          </a:prstGeom>
          <a:solidFill>
            <a:schemeClr val="tx1"/>
          </a:solidFill>
          <a:ln w="12700" algn="ctr">
            <a:solidFill>
              <a:schemeClr val="tx1"/>
            </a:solidFill>
            <a:round/>
            <a:headEnd/>
            <a:tailEnd/>
          </a:ln>
        </p:spPr>
        <p:txBody>
          <a:bodyPr/>
          <a:lstStyle/>
          <a:p>
            <a:pPr eaLnBrk="0" hangingPunct="0"/>
            <a:endParaRPr lang="en-US"/>
          </a:p>
        </p:txBody>
      </p:sp>
      <p:sp>
        <p:nvSpPr>
          <p:cNvPr id="12" name="Right Arrow 11"/>
          <p:cNvSpPr>
            <a:spLocks noChangeArrowheads="1"/>
          </p:cNvSpPr>
          <p:nvPr/>
        </p:nvSpPr>
        <p:spPr bwMode="auto">
          <a:xfrm>
            <a:off x="6324600" y="4405313"/>
            <a:ext cx="609600" cy="333375"/>
          </a:xfrm>
          <a:prstGeom prst="rightArrow">
            <a:avLst>
              <a:gd name="adj1" fmla="val 50000"/>
              <a:gd name="adj2" fmla="val 49829"/>
            </a:avLst>
          </a:prstGeom>
          <a:solidFill>
            <a:schemeClr val="tx1"/>
          </a:solidFill>
          <a:ln w="12700" algn="ctr">
            <a:solidFill>
              <a:schemeClr val="tx1"/>
            </a:solidFill>
            <a:round/>
            <a:headEnd/>
            <a:tailEnd/>
          </a:ln>
        </p:spPr>
        <p:txBody>
          <a:bodyPr/>
          <a:lstStyle/>
          <a:p>
            <a:pPr eaLnBrk="0" hangingPunct="0"/>
            <a:endParaRPr lang="en-US"/>
          </a:p>
        </p:txBody>
      </p:sp>
      <p:sp>
        <p:nvSpPr>
          <p:cNvPr id="5" name="Cloud Callout 4"/>
          <p:cNvSpPr>
            <a:spLocks noChangeArrowheads="1"/>
          </p:cNvSpPr>
          <p:nvPr/>
        </p:nvSpPr>
        <p:spPr bwMode="auto">
          <a:xfrm>
            <a:off x="1143000" y="5410200"/>
            <a:ext cx="7467600" cy="1143000"/>
          </a:xfrm>
          <a:prstGeom prst="cloudCallout">
            <a:avLst>
              <a:gd name="adj1" fmla="val 37032"/>
              <a:gd name="adj2" fmla="val -71694"/>
            </a:avLst>
          </a:prstGeom>
          <a:solidFill>
            <a:schemeClr val="accent1"/>
          </a:solidFill>
          <a:ln w="12700" algn="ctr">
            <a:solidFill>
              <a:schemeClr val="tx1"/>
            </a:solidFill>
            <a:round/>
            <a:headEnd/>
            <a:tailEnd/>
          </a:ln>
        </p:spPr>
        <p:txBody>
          <a:bodyPr/>
          <a:lstStyle/>
          <a:p>
            <a:pPr algn="ctr" eaLnBrk="0" hangingPunct="0"/>
            <a:r>
              <a:rPr lang="en-US" sz="2400" b="1"/>
              <a:t>Everywhere at anytime: Ubiquitous Computing</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up)">
                                      <p:cBhvr>
                                        <p:cTn id="4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9" grpId="0" animBg="1"/>
      <p:bldP spid="11" grpId="0" animBg="1"/>
      <p:bldP spid="12" grpId="0" animBg="1"/>
      <p:bldP spid="5" grpId="0" animBg="1"/>
    </p:bldLst>
  </p:timing>
</p:sld>
</file>

<file path=ppt/theme/theme1.xml><?xml version="1.0" encoding="utf-8"?>
<a:theme xmlns:a="http://schemas.openxmlformats.org/drawingml/2006/main" name="dbllineb">
  <a:themeElements>
    <a:clrScheme name="">
      <a:dk1>
        <a:srgbClr val="000000"/>
      </a:dk1>
      <a:lt1>
        <a:srgbClr val="FFFFFF"/>
      </a:lt1>
      <a:dk2>
        <a:srgbClr val="000000"/>
      </a:dk2>
      <a:lt2>
        <a:srgbClr val="CECECE"/>
      </a:lt2>
      <a:accent1>
        <a:srgbClr val="EBEBEB"/>
      </a:accent1>
      <a:accent2>
        <a:srgbClr val="232323"/>
      </a:accent2>
      <a:accent3>
        <a:srgbClr val="FFFFFF"/>
      </a:accent3>
      <a:accent4>
        <a:srgbClr val="000000"/>
      </a:accent4>
      <a:accent5>
        <a:srgbClr val="F3F3F3"/>
      </a:accent5>
      <a:accent6>
        <a:srgbClr val="1F1F1F"/>
      </a:accent6>
      <a:hlink>
        <a:srgbClr val="9C9C9C"/>
      </a:hlink>
      <a:folHlink>
        <a:srgbClr val="676767"/>
      </a:folHlink>
    </a:clrScheme>
    <a:fontScheme name="dbllineb">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bllineb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bllineb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bllineb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bllineb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bllineb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bllineb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bllineb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46326896</TotalTime>
  <Pages>34</Pages>
  <Words>8383</Words>
  <Application>Microsoft Office PowerPoint</Application>
  <PresentationFormat>A4 Paper (210x297 mm)</PresentationFormat>
  <Paragraphs>846</Paragraphs>
  <Slides>64</Slides>
  <Notes>58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64</vt:i4>
      </vt:variant>
    </vt:vector>
  </HeadingPairs>
  <TitlesOfParts>
    <vt:vector size="79" baseType="lpstr">
      <vt:lpstr>C Helvetica Condensed</vt:lpstr>
      <vt:lpstr>Gulim</vt:lpstr>
      <vt:lpstr>微软雅黑</vt:lpstr>
      <vt:lpstr>Monotype Sorts</vt:lpstr>
      <vt:lpstr>MS PGothic</vt:lpstr>
      <vt:lpstr>新細明體</vt:lpstr>
      <vt:lpstr>新細明體</vt:lpstr>
      <vt:lpstr>Arial</vt:lpstr>
      <vt:lpstr>Courier New</vt:lpstr>
      <vt:lpstr>Impact</vt:lpstr>
      <vt:lpstr>Symbol</vt:lpstr>
      <vt:lpstr>Tahoma</vt:lpstr>
      <vt:lpstr>Times</vt:lpstr>
      <vt:lpstr>Times New Roman</vt:lpstr>
      <vt:lpstr>dbllineb</vt:lpstr>
      <vt:lpstr>Distributed Systems</vt:lpstr>
      <vt:lpstr>Outline</vt:lpstr>
      <vt:lpstr>Background</vt:lpstr>
      <vt:lpstr>Background: Computing Evolution</vt:lpstr>
      <vt:lpstr>Ubiquitous Computing Era</vt:lpstr>
      <vt:lpstr>1 Overview</vt:lpstr>
      <vt:lpstr>1 Overview</vt:lpstr>
      <vt:lpstr>1.1 Introduction: Characteristics</vt:lpstr>
      <vt:lpstr>1.1  Introduction: Time Are Changing</vt:lpstr>
      <vt:lpstr>1.1  Introduction: Major Trends in Computing</vt:lpstr>
      <vt:lpstr>1.1 Introduction: The Relationships</vt:lpstr>
      <vt:lpstr>1.1 Introduction: Where Do We  Currently Stand?</vt:lpstr>
      <vt:lpstr>1.1 Introduction: Where Do We  Currently Stand?</vt:lpstr>
      <vt:lpstr>1.2 Volatile System</vt:lpstr>
      <vt:lpstr>1.2.1 Volatility: Smart Spaces</vt:lpstr>
      <vt:lpstr>1.2.1 Smart Spaces</vt:lpstr>
      <vt:lpstr>1.2.2 Volatility: Device Model</vt:lpstr>
      <vt:lpstr>1.2.2 Device Examples</vt:lpstr>
      <vt:lpstr>1.2.2 Device Examples</vt:lpstr>
      <vt:lpstr>1.2.3 Volatility: Volatile Connectivity</vt:lpstr>
      <vt:lpstr>1.2.4 Volatility: Spontaneous Interoperation</vt:lpstr>
      <vt:lpstr>1.2.4 Examples of Pre-configured versus Spontaneous Association</vt:lpstr>
      <vt:lpstr>1.3 New Services with Ubiquitous Computing</vt:lpstr>
      <vt:lpstr>1.3.1 Ubiquitous Systems</vt:lpstr>
      <vt:lpstr>1.3.2 Ubiquitous Healthcare</vt:lpstr>
      <vt:lpstr>1.3.3 Smart Homes</vt:lpstr>
      <vt:lpstr>1.3.4 Ubiquitous City</vt:lpstr>
      <vt:lpstr>2 Association</vt:lpstr>
      <vt:lpstr>2 Association</vt:lpstr>
      <vt:lpstr>2.1 Discovery Services</vt:lpstr>
      <vt:lpstr>2.1 Major Components in  Service Discovery Protocols</vt:lpstr>
      <vt:lpstr>2.1 Major Components in  Service Discovery Protocols</vt:lpstr>
      <vt:lpstr>2.1 Major Components in  Service Discovery Protocols</vt:lpstr>
      <vt:lpstr>2.1 Major Components in  Service Discovery Protocols</vt:lpstr>
      <vt:lpstr>2.1 Major Components in  Service Discovery Protocols</vt:lpstr>
      <vt:lpstr>2.1 Major Components in  Service Discovery Protocols</vt:lpstr>
      <vt:lpstr>2.1 Sample Interface to a Discovery Service</vt:lpstr>
      <vt:lpstr>2.1 Service Discovery in Practice</vt:lpstr>
      <vt:lpstr>2.1 Service Discovery in Practice</vt:lpstr>
      <vt:lpstr>2.2 Physical Association</vt:lpstr>
      <vt:lpstr>2.2 Techniques on Physical Association</vt:lpstr>
      <vt:lpstr>2.3 Service Composition</vt:lpstr>
      <vt:lpstr>2.3 The Goals of  Service Composition in Ubiquitous Computing </vt:lpstr>
      <vt:lpstr>3. Interoperation</vt:lpstr>
      <vt:lpstr>3. Interoperation</vt:lpstr>
      <vt:lpstr>3.1 Data-Oriented Programming for  Volatile Systems</vt:lpstr>
      <vt:lpstr>3.1 Data-Oriented Programming for  Volatile Systems</vt:lpstr>
      <vt:lpstr>3.2 Indirect Associations and Soft State</vt:lpstr>
      <vt:lpstr>4 Sensing and Context-Awareness</vt:lpstr>
      <vt:lpstr>4.1 Context-Awareness</vt:lpstr>
      <vt:lpstr>4.2 Sensing Architectures</vt:lpstr>
      <vt:lpstr>4.2 A General Context-Aware Application:  The Context Toolkit</vt:lpstr>
      <vt:lpstr>4.2 A General Context-Aware Application:  The Context Toolkit</vt:lpstr>
      <vt:lpstr>4.2 Wireless Sensor Networks</vt:lpstr>
      <vt:lpstr>4.2 Directed Diffusion</vt:lpstr>
      <vt:lpstr>4.3 Location-Sensing</vt:lpstr>
      <vt:lpstr>4.3 More Location-Sensing Technologies</vt:lpstr>
      <vt:lpstr>4.3 Some Location-Sensing Technologies</vt:lpstr>
      <vt:lpstr>4.3 Locating an Active Bat within a Room</vt:lpstr>
      <vt:lpstr>4.4 Modern Sensors for Contextual Values</vt:lpstr>
      <vt:lpstr>4.4 Sensors Are Becoming Ubiquitous</vt:lpstr>
      <vt:lpstr>4.4 Phone Functionalities Enabled by Sensors</vt:lpstr>
      <vt:lpstr>PowerPoint Presentation</vt:lpstr>
      <vt:lpstr>6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Distributed Systems</dc:title>
  <dc:subject>Distributed Software Engineering</dc:subject>
  <dc:creator>Dr. Michael R. Lyu</dc:creator>
  <cp:lastModifiedBy>Michael Lyu (CSD)</cp:lastModifiedBy>
  <cp:revision>1181</cp:revision>
  <cp:lastPrinted>2018-11-09T02:56:02Z</cp:lastPrinted>
  <dcterms:created xsi:type="dcterms:W3CDTF">1996-09-16T09:10:00Z</dcterms:created>
  <dcterms:modified xsi:type="dcterms:W3CDTF">2021-11-05T07:31:20Z</dcterms:modified>
</cp:coreProperties>
</file>