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532" r:id="rId2"/>
    <p:sldId id="666" r:id="rId3"/>
    <p:sldId id="728" r:id="rId4"/>
    <p:sldId id="729" r:id="rId5"/>
    <p:sldId id="730" r:id="rId6"/>
    <p:sldId id="723" r:id="rId7"/>
    <p:sldId id="721" r:id="rId8"/>
    <p:sldId id="727" r:id="rId9"/>
    <p:sldId id="724" r:id="rId10"/>
    <p:sldId id="569" r:id="rId11"/>
    <p:sldId id="673" r:id="rId12"/>
    <p:sldId id="674" r:id="rId13"/>
    <p:sldId id="570" r:id="rId14"/>
    <p:sldId id="611" r:id="rId15"/>
    <p:sldId id="614" r:id="rId16"/>
    <p:sldId id="612" r:id="rId17"/>
    <p:sldId id="617" r:id="rId18"/>
    <p:sldId id="676" r:id="rId19"/>
    <p:sldId id="677" r:id="rId20"/>
    <p:sldId id="667" r:id="rId21"/>
    <p:sldId id="618" r:id="rId22"/>
    <p:sldId id="665" r:id="rId23"/>
    <p:sldId id="670" r:id="rId24"/>
    <p:sldId id="669" r:id="rId25"/>
    <p:sldId id="620" r:id="rId26"/>
    <p:sldId id="626" r:id="rId27"/>
    <p:sldId id="678" r:id="rId28"/>
    <p:sldId id="627" r:id="rId29"/>
    <p:sldId id="679" r:id="rId30"/>
    <p:sldId id="681" r:id="rId31"/>
    <p:sldId id="631" r:id="rId32"/>
    <p:sldId id="629" r:id="rId33"/>
    <p:sldId id="682" r:id="rId34"/>
    <p:sldId id="632" r:id="rId35"/>
    <p:sldId id="634" r:id="rId36"/>
    <p:sldId id="693" r:id="rId37"/>
    <p:sldId id="630" r:id="rId38"/>
    <p:sldId id="716" r:id="rId39"/>
    <p:sldId id="714" r:id="rId40"/>
    <p:sldId id="713" r:id="rId41"/>
    <p:sldId id="712" r:id="rId42"/>
    <p:sldId id="711" r:id="rId43"/>
    <p:sldId id="710" r:id="rId44"/>
    <p:sldId id="708" r:id="rId45"/>
    <p:sldId id="707" r:id="rId46"/>
    <p:sldId id="703" r:id="rId47"/>
    <p:sldId id="706" r:id="rId48"/>
    <p:sldId id="704" r:id="rId49"/>
    <p:sldId id="717" r:id="rId50"/>
    <p:sldId id="715" r:id="rId51"/>
    <p:sldId id="621" r:id="rId52"/>
    <p:sldId id="635" r:id="rId53"/>
    <p:sldId id="638" r:id="rId54"/>
    <p:sldId id="639" r:id="rId55"/>
    <p:sldId id="645" r:id="rId56"/>
    <p:sldId id="646" r:id="rId57"/>
    <p:sldId id="648" r:id="rId58"/>
    <p:sldId id="647" r:id="rId59"/>
    <p:sldId id="650" r:id="rId60"/>
    <p:sldId id="649" r:id="rId61"/>
    <p:sldId id="651" r:id="rId62"/>
    <p:sldId id="652" r:id="rId63"/>
    <p:sldId id="653" r:id="rId64"/>
    <p:sldId id="654" r:id="rId65"/>
    <p:sldId id="655" r:id="rId66"/>
    <p:sldId id="657" r:id="rId67"/>
    <p:sldId id="656" r:id="rId68"/>
    <p:sldId id="658" r:id="rId69"/>
    <p:sldId id="688" r:id="rId70"/>
    <p:sldId id="659" r:id="rId71"/>
    <p:sldId id="690" r:id="rId72"/>
    <p:sldId id="660" r:id="rId73"/>
    <p:sldId id="684" r:id="rId74"/>
    <p:sldId id="683" r:id="rId75"/>
    <p:sldId id="685" r:id="rId76"/>
    <p:sldId id="686" r:id="rId77"/>
    <p:sldId id="687" r:id="rId78"/>
    <p:sldId id="661" r:id="rId79"/>
    <p:sldId id="662" r:id="rId80"/>
    <p:sldId id="692" r:id="rId81"/>
    <p:sldId id="601" r:id="rId82"/>
    <p:sldId id="663" r:id="rId83"/>
    <p:sldId id="731" r:id="rId84"/>
    <p:sldId id="732" r:id="rId85"/>
    <p:sldId id="733" r:id="rId86"/>
  </p:sldIdLst>
  <p:sldSz cx="9144000" cy="6858000" type="screen4x3"/>
  <p:notesSz cx="6667500" cy="99044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4DD74A-5837-4115-9174-2A0D4E153EBC}">
          <p14:sldIdLst>
            <p14:sldId id="532"/>
            <p14:sldId id="666"/>
            <p14:sldId id="728"/>
            <p14:sldId id="729"/>
            <p14:sldId id="730"/>
            <p14:sldId id="723"/>
            <p14:sldId id="721"/>
            <p14:sldId id="727"/>
            <p14:sldId id="724"/>
            <p14:sldId id="569"/>
            <p14:sldId id="673"/>
            <p14:sldId id="674"/>
            <p14:sldId id="570"/>
            <p14:sldId id="611"/>
            <p14:sldId id="614"/>
            <p14:sldId id="612"/>
            <p14:sldId id="617"/>
            <p14:sldId id="676"/>
            <p14:sldId id="677"/>
            <p14:sldId id="667"/>
            <p14:sldId id="618"/>
            <p14:sldId id="665"/>
            <p14:sldId id="670"/>
            <p14:sldId id="669"/>
            <p14:sldId id="620"/>
            <p14:sldId id="626"/>
            <p14:sldId id="678"/>
            <p14:sldId id="627"/>
            <p14:sldId id="679"/>
            <p14:sldId id="681"/>
            <p14:sldId id="631"/>
            <p14:sldId id="629"/>
            <p14:sldId id="682"/>
            <p14:sldId id="632"/>
            <p14:sldId id="634"/>
            <p14:sldId id="693"/>
            <p14:sldId id="630"/>
            <p14:sldId id="716"/>
            <p14:sldId id="714"/>
            <p14:sldId id="713"/>
            <p14:sldId id="712"/>
            <p14:sldId id="711"/>
            <p14:sldId id="710"/>
            <p14:sldId id="708"/>
            <p14:sldId id="707"/>
            <p14:sldId id="703"/>
            <p14:sldId id="706"/>
            <p14:sldId id="704"/>
            <p14:sldId id="717"/>
            <p14:sldId id="715"/>
            <p14:sldId id="621"/>
            <p14:sldId id="635"/>
            <p14:sldId id="638"/>
            <p14:sldId id="639"/>
            <p14:sldId id="645"/>
            <p14:sldId id="646"/>
            <p14:sldId id="648"/>
            <p14:sldId id="647"/>
            <p14:sldId id="650"/>
            <p14:sldId id="649"/>
            <p14:sldId id="651"/>
            <p14:sldId id="652"/>
            <p14:sldId id="653"/>
            <p14:sldId id="654"/>
            <p14:sldId id="655"/>
            <p14:sldId id="657"/>
            <p14:sldId id="656"/>
            <p14:sldId id="658"/>
            <p14:sldId id="688"/>
            <p14:sldId id="659"/>
            <p14:sldId id="690"/>
            <p14:sldId id="660"/>
            <p14:sldId id="684"/>
            <p14:sldId id="683"/>
            <p14:sldId id="685"/>
            <p14:sldId id="686"/>
            <p14:sldId id="687"/>
            <p14:sldId id="661"/>
            <p14:sldId id="662"/>
            <p14:sldId id="692"/>
            <p14:sldId id="601"/>
            <p14:sldId id="663"/>
            <p14:sldId id="731"/>
            <p14:sldId id="732"/>
            <p14:sldId id="733"/>
          </p14:sldIdLst>
        </p14:section>
        <p14:section name="Untitled Section" id="{7A2D55F2-3ACF-4B06-A064-0637AA07FA6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AF"/>
    <a:srgbClr val="C6C8FD"/>
    <a:srgbClr val="E2A2FD"/>
    <a:srgbClr val="CBD5FF"/>
    <a:srgbClr val="FF0F5E"/>
    <a:srgbClr val="A7CEFF"/>
    <a:srgbClr val="AAD4FF"/>
    <a:srgbClr val="FF499B"/>
    <a:srgbClr val="FF3F93"/>
    <a:srgbClr val="FF2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89716" autoAdjust="0"/>
  </p:normalViewPr>
  <p:slideViewPr>
    <p:cSldViewPr>
      <p:cViewPr>
        <p:scale>
          <a:sx n="95" d="100"/>
          <a:sy n="95" d="100"/>
        </p:scale>
        <p:origin x="-1098" y="-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96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10" Type="http://schemas.openxmlformats.org/officeDocument/2006/relationships/image" Target="../media/image112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96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96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96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96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96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96.wmf"/><Relationship Id="rId4" Type="http://schemas.openxmlformats.org/officeDocument/2006/relationships/image" Target="../media/image10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96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9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Relationship Id="rId4" Type="http://schemas.openxmlformats.org/officeDocument/2006/relationships/image" Target="../media/image132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0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4" Type="http://schemas.openxmlformats.org/officeDocument/2006/relationships/image" Target="../media/image140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Relationship Id="rId4" Type="http://schemas.openxmlformats.org/officeDocument/2006/relationships/image" Target="../media/image144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4" Type="http://schemas.openxmlformats.org/officeDocument/2006/relationships/image" Target="../media/image140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Relationship Id="rId4" Type="http://schemas.openxmlformats.org/officeDocument/2006/relationships/image" Target="../media/image144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169.wmf"/><Relationship Id="rId1" Type="http://schemas.openxmlformats.org/officeDocument/2006/relationships/image" Target="../media/image168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1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4.wmf"/><Relationship Id="rId1" Type="http://schemas.openxmlformats.org/officeDocument/2006/relationships/image" Target="../media/image171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image" Target="../media/image174.wmf"/><Relationship Id="rId1" Type="http://schemas.openxmlformats.org/officeDocument/2006/relationships/image" Target="../media/image17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2" Type="http://schemas.openxmlformats.org/officeDocument/2006/relationships/image" Target="../media/image65.wmf"/><Relationship Id="rId1" Type="http://schemas.openxmlformats.org/officeDocument/2006/relationships/image" Target="../media/image63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66.wmf"/><Relationship Id="rId7" Type="http://schemas.openxmlformats.org/officeDocument/2006/relationships/image" Target="../media/image74.wmf"/><Relationship Id="rId2" Type="http://schemas.openxmlformats.org/officeDocument/2006/relationships/image" Target="../media/image65.wmf"/><Relationship Id="rId1" Type="http://schemas.openxmlformats.org/officeDocument/2006/relationships/image" Target="../media/image63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663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4A142-94D3-43E4-8E0A-81B2BA7ADBF6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7525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663" y="9407525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E96D4-5AA0-45EA-A276-941686994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35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707" y="0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7DA11-78DF-4564-9D43-06126D889A8C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04596"/>
            <a:ext cx="5334000" cy="4456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7473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707" y="9407473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D3599-AB4F-404D-A550-3F32899218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9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  <a:r>
              <a:rPr lang="en-US" b="1" dirty="0" smtClean="0"/>
              <a:t>Color blindness help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2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  <a:r>
              <a:rPr lang="en-US" b="1" dirty="0" smtClean="0"/>
              <a:t>Color blindness help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2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52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solidFill>
                  <a:srgbClr val="FFC000"/>
                </a:solidFill>
              </a:rPr>
              <a:t>Local methods: Given</a:t>
            </a:r>
            <a:r>
              <a:rPr lang="en-US" altLang="zh-TW" sz="1200" baseline="0" dirty="0" smtClean="0">
                <a:solidFill>
                  <a:srgbClr val="FFC000"/>
                </a:solidFill>
              </a:rPr>
              <a:t> a color image, a gray image is generated using naive color-to-gray methods such as YUV , Lab system. At the same time, color contrast is extracted.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aseline="0" dirty="0" smtClean="0">
                <a:solidFill>
                  <a:srgbClr val="FFC000"/>
                </a:solidFill>
              </a:rPr>
              <a:t>We use color contrast  map to enhance obtained gray image. It can avoid color contrast loss.</a:t>
            </a:r>
            <a:endParaRPr lang="en-US" altLang="zh-TW" sz="1200" dirty="0" smtClean="0">
              <a:solidFill>
                <a:srgbClr val="FFC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>
              <a:solidFill>
                <a:srgbClr val="FFC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solidFill>
                  <a:schemeClr val="bg1"/>
                </a:solidFill>
              </a:rPr>
              <a:t>Pixels with same color  may  output different gray value.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solidFill>
                  <a:schemeClr val="bg1"/>
                </a:solidFill>
              </a:rPr>
              <a:t>It </a:t>
            </a:r>
            <a:r>
              <a:rPr lang="en-US" sz="1200" dirty="0" smtClean="0">
                <a:solidFill>
                  <a:schemeClr val="bg1"/>
                </a:solidFill>
              </a:rPr>
              <a:t>relies on the local chrominance edges for enhancement.</a:t>
            </a:r>
            <a:r>
              <a:rPr 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TW" sz="3200" dirty="0" smtClean="0">
                <a:solidFill>
                  <a:srgbClr val="FFC000"/>
                </a:solidFill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200" dirty="0" smtClean="0">
              <a:solidFill>
                <a:srgbClr val="FFC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Appearance of constant color regions  may distort.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Haloing artifacts may produce.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20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>
              <a:solidFill>
                <a:schemeClr val="bg1"/>
              </a:solidFill>
            </a:endParaRP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dirty="0" smtClean="0">
              <a:solidFill>
                <a:schemeClr val="bg1"/>
              </a:solidFill>
            </a:endParaRP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dirty="0" smtClean="0">
              <a:solidFill>
                <a:schemeClr val="bg1"/>
              </a:solidFill>
            </a:endParaRP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14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3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main contribution is threefold.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Traditional methods</a:t>
            </a:r>
            <a:r>
              <a:rPr lang="en-US" baseline="0" dirty="0" smtClean="0"/>
              <a:t> are strictly preserving, meaning that the </a:t>
            </a:r>
            <a:r>
              <a:rPr lang="en-US" baseline="0" dirty="0" err="1" smtClean="0"/>
              <a:t>constrast</a:t>
            </a:r>
            <a:r>
              <a:rPr lang="en-US" baseline="0" dirty="0" smtClean="0"/>
              <a:t> in color and in grayscale is signed and they should be the same.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discussed, it is not optimal. We thus propose a </a:t>
            </a:r>
            <a:r>
              <a:rPr lang="en-US" baseline="0" dirty="0" err="1" smtClean="0"/>
              <a:t>bimodel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constrast</a:t>
            </a:r>
            <a:r>
              <a:rPr lang="en-US" baseline="0" dirty="0" smtClean="0"/>
              <a:t> preserving. As for the blue and red, the contrast can be in any order. So We say it is bimodal.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97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</a:t>
            </a:r>
            <a:r>
              <a:rPr lang="en-US" baseline="0" dirty="0" smtClean="0"/>
              <a:t> compares x and y under given color order system, if x &gt; y, it outputs +1, otherwise -1.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97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</a:t>
            </a:r>
            <a:r>
              <a:rPr lang="en-US" baseline="0" dirty="0" smtClean="0"/>
              <a:t> compares x and y under given color order system, if x &gt; y, it outputs +1, otherwise -1.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97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only for ambiguous</a:t>
            </a:r>
            <a:r>
              <a:rPr lang="en-US" baseline="0" dirty="0" smtClean="0"/>
              <a:t> color pairs.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also</a:t>
            </a:r>
            <a:r>
              <a:rPr lang="en-US" baseline="0" dirty="0" smtClean="0"/>
              <a:t> define unambiguous color pair. For example, if there are two colors, in all three channels, one is brighter than the other. There is no ambiguity to define the order.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variable</a:t>
            </a:r>
            <a:r>
              <a:rPr lang="en-US" baseline="0" dirty="0" smtClean="0"/>
              <a:t> to optimize is huge.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02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45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en-US" baseline="0" dirty="0" smtClean="0"/>
              <a:t> is color pixel RGB, g is gray output.</a:t>
            </a:r>
          </a:p>
          <a:p>
            <a:r>
              <a:rPr lang="en-US" dirty="0" smtClean="0"/>
              <a:t>W is parametric</a:t>
            </a:r>
            <a:r>
              <a:rPr lang="en-US" baseline="0" dirty="0" smtClean="0"/>
              <a:t> to optimize.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can significantly reduce the variables while not causing visual artifacts.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02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combination with the monomials actually</a:t>
            </a:r>
            <a:r>
              <a:rPr lang="en-US" baseline="0" dirty="0" smtClean="0"/>
              <a:t> include many widely used intensity or brightness construction, as proven in the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93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514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7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region: color</a:t>
            </a:r>
            <a:r>
              <a:rPr lang="en-US" baseline="0" dirty="0" smtClean="0"/>
              <a:t> contrast &gt; 10. Green region: gray contrast &gt; 10 under </a:t>
            </a:r>
            <a:r>
              <a:rPr lang="en-US" dirty="0" smtClean="0"/>
              <a:t>color</a:t>
            </a:r>
            <a:r>
              <a:rPr lang="en-US" baseline="0" dirty="0" smtClean="0"/>
              <a:t> contrast  &gt; 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7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region: color</a:t>
            </a:r>
            <a:r>
              <a:rPr lang="en-US" baseline="0" dirty="0" smtClean="0"/>
              <a:t> contrast &gt; 10. Green region: gray contrast &gt; 10 under </a:t>
            </a:r>
            <a:r>
              <a:rPr lang="en-US" dirty="0" smtClean="0"/>
              <a:t>color</a:t>
            </a:r>
            <a:r>
              <a:rPr lang="en-US" baseline="0" dirty="0" smtClean="0"/>
              <a:t> contrast  &gt; 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region: color</a:t>
            </a:r>
            <a:r>
              <a:rPr lang="en-US" baseline="0" dirty="0" smtClean="0"/>
              <a:t> contrast &gt; 10. Green region: gray contrast &gt; 10 under </a:t>
            </a:r>
            <a:r>
              <a:rPr lang="en-US" dirty="0" smtClean="0"/>
              <a:t>color</a:t>
            </a:r>
            <a:r>
              <a:rPr lang="en-US" baseline="0" dirty="0" smtClean="0"/>
              <a:t> contrast  &gt; 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51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Contrast</a:t>
            </a:r>
            <a:r>
              <a:rPr lang="en-US" baseline="0" dirty="0" smtClean="0"/>
              <a:t> is maintain, but it </a:t>
            </a:r>
            <a:r>
              <a:rPr lang="en-US" baseline="0" smtClean="0"/>
              <a:t>is unpleasing.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0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5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</a:t>
            </a:r>
            <a:r>
              <a:rPr lang="en-US" baseline="0" dirty="0" smtClean="0"/>
              <a:t> using HP printer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</a:t>
            </a:r>
            <a:r>
              <a:rPr lang="en-US" baseline="0" dirty="0" smtClean="0"/>
              <a:t> using HP printer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5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</a:t>
            </a:r>
            <a:r>
              <a:rPr lang="en-US" baseline="0" dirty="0" smtClean="0"/>
              <a:t> using HP printer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D3599-AB4F-404D-A550-3F32899218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C99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CC9900"/>
              </a:buClr>
              <a:defRPr/>
            </a:lvl2pPr>
            <a:lvl3pPr>
              <a:buClr>
                <a:srgbClr val="CC9900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buClr>
                <a:srgbClr val="CC9900"/>
              </a:buClr>
              <a:defRPr sz="2400"/>
            </a:lvl2pPr>
            <a:lvl3pPr>
              <a:buClr>
                <a:srgbClr val="CC9900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buClr>
                <a:srgbClr val="CC9900"/>
              </a:buClr>
              <a:defRPr sz="2400"/>
            </a:lvl2pPr>
            <a:lvl3pPr>
              <a:buClr>
                <a:srgbClr val="CC9900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2974E-D678-459A-9B16-124C5DFC06EF}" type="datetimeFigureOut">
              <a:rPr lang="en-US" smtClean="0"/>
              <a:pPr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393E-29CA-4746-A2A4-B432428BF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C9900"/>
        </a:buClr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1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5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14.bin"/><Relationship Id="rId18" Type="http://schemas.openxmlformats.org/officeDocument/2006/relationships/oleObject" Target="../embeddings/oleObject16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58.wmf"/><Relationship Id="rId1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62.png"/><Relationship Id="rId10" Type="http://schemas.openxmlformats.org/officeDocument/2006/relationships/image" Target="../media/image57.wmf"/><Relationship Id="rId19" Type="http://schemas.openxmlformats.org/officeDocument/2006/relationships/image" Target="../media/image61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59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6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73.png"/><Relationship Id="rId18" Type="http://schemas.openxmlformats.org/officeDocument/2006/relationships/oleObject" Target="../embeddings/oleObject26.bin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71.wmf"/><Relationship Id="rId7" Type="http://schemas.openxmlformats.org/officeDocument/2006/relationships/image" Target="../media/image65.wmf"/><Relationship Id="rId12" Type="http://schemas.openxmlformats.org/officeDocument/2006/relationships/image" Target="../media/image67.wmf"/><Relationship Id="rId17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20" Type="http://schemas.openxmlformats.org/officeDocument/2006/relationships/oleObject" Target="../embeddings/oleObject27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63.wmf"/><Relationship Id="rId15" Type="http://schemas.openxmlformats.org/officeDocument/2006/relationships/image" Target="../media/image68.wmf"/><Relationship Id="rId10" Type="http://schemas.openxmlformats.org/officeDocument/2006/relationships/image" Target="../media/image72.png"/><Relationship Id="rId19" Type="http://schemas.openxmlformats.org/officeDocument/2006/relationships/image" Target="../media/image70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2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oleObject" Target="../embeddings/oleObject32.bin"/><Relationship Id="rId18" Type="http://schemas.openxmlformats.org/officeDocument/2006/relationships/oleObject" Target="../embeddings/oleObject34.bin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75.wmf"/><Relationship Id="rId7" Type="http://schemas.openxmlformats.org/officeDocument/2006/relationships/image" Target="../media/image65.wmf"/><Relationship Id="rId12" Type="http://schemas.openxmlformats.org/officeDocument/2006/relationships/image" Target="../media/image67.wmf"/><Relationship Id="rId1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0.wmf"/><Relationship Id="rId20" Type="http://schemas.openxmlformats.org/officeDocument/2006/relationships/oleObject" Target="../embeddings/oleObject35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1.bin"/><Relationship Id="rId5" Type="http://schemas.openxmlformats.org/officeDocument/2006/relationships/image" Target="../media/image63.wmf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72.png"/><Relationship Id="rId19" Type="http://schemas.openxmlformats.org/officeDocument/2006/relationships/image" Target="../media/image74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6.wmf"/><Relationship Id="rId14" Type="http://schemas.openxmlformats.org/officeDocument/2006/relationships/image" Target="../media/image69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oleObject" Target="../embeddings/oleObject40.bin"/><Relationship Id="rId3" Type="http://schemas.openxmlformats.org/officeDocument/2006/relationships/notesSlide" Target="../notesSlides/notesSlide26.xml"/><Relationship Id="rId21" Type="http://schemas.openxmlformats.org/officeDocument/2006/relationships/oleObject" Target="../embeddings/oleObject43.bin"/><Relationship Id="rId7" Type="http://schemas.openxmlformats.org/officeDocument/2006/relationships/image" Target="../media/image78.wmf"/><Relationship Id="rId12" Type="http://schemas.openxmlformats.org/officeDocument/2006/relationships/image" Target="../media/image85.png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9.bin"/><Relationship Id="rId20" Type="http://schemas.openxmlformats.org/officeDocument/2006/relationships/oleObject" Target="../embeddings/oleObject42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84.png"/><Relationship Id="rId24" Type="http://schemas.openxmlformats.org/officeDocument/2006/relationships/image" Target="../media/image89.png"/><Relationship Id="rId5" Type="http://schemas.openxmlformats.org/officeDocument/2006/relationships/image" Target="../media/image77.wmf"/><Relationship Id="rId15" Type="http://schemas.openxmlformats.org/officeDocument/2006/relationships/image" Target="../media/image79.wmf"/><Relationship Id="rId23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oleObject" Target="../embeddings/oleObject41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82.png"/><Relationship Id="rId14" Type="http://schemas.openxmlformats.org/officeDocument/2006/relationships/oleObject" Target="../embeddings/oleObject38.bin"/><Relationship Id="rId22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91.wmf"/><Relationship Id="rId5" Type="http://schemas.openxmlformats.org/officeDocument/2006/relationships/image" Target="../media/image77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90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4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50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99.wm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6.w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10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8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98.wmf"/><Relationship Id="rId5" Type="http://schemas.openxmlformats.org/officeDocument/2006/relationships/image" Target="../media/image95.wmf"/><Relationship Id="rId15" Type="http://schemas.openxmlformats.org/officeDocument/2006/relationships/image" Target="../media/image100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97.wmf"/><Relationship Id="rId14" Type="http://schemas.openxmlformats.org/officeDocument/2006/relationships/oleObject" Target="../embeddings/oleObject5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3.png"/><Relationship Id="rId5" Type="http://schemas.openxmlformats.org/officeDocument/2006/relationships/image" Target="../media/image96.wmf"/><Relationship Id="rId4" Type="http://schemas.openxmlformats.org/officeDocument/2006/relationships/oleObject" Target="../embeddings/oleObject59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image" Target="../media/image107.wmf"/><Relationship Id="rId18" Type="http://schemas.openxmlformats.org/officeDocument/2006/relationships/oleObject" Target="../embeddings/oleObject67.bin"/><Relationship Id="rId3" Type="http://schemas.openxmlformats.org/officeDocument/2006/relationships/image" Target="../media/image102.png"/><Relationship Id="rId21" Type="http://schemas.openxmlformats.org/officeDocument/2006/relationships/image" Target="../media/image111.wmf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6.bin"/><Relationship Id="rId20" Type="http://schemas.openxmlformats.org/officeDocument/2006/relationships/oleObject" Target="../embeddings/oleObject68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106.wmf"/><Relationship Id="rId5" Type="http://schemas.openxmlformats.org/officeDocument/2006/relationships/image" Target="../media/image96.wmf"/><Relationship Id="rId15" Type="http://schemas.openxmlformats.org/officeDocument/2006/relationships/image" Target="../media/image108.wmf"/><Relationship Id="rId23" Type="http://schemas.openxmlformats.org/officeDocument/2006/relationships/image" Target="../media/image112.wmf"/><Relationship Id="rId10" Type="http://schemas.openxmlformats.org/officeDocument/2006/relationships/oleObject" Target="../embeddings/oleObject63.bin"/><Relationship Id="rId19" Type="http://schemas.openxmlformats.org/officeDocument/2006/relationships/image" Target="../media/image110.w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65.bin"/><Relationship Id="rId22" Type="http://schemas.openxmlformats.org/officeDocument/2006/relationships/oleObject" Target="../embeddings/oleObject6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13" Type="http://schemas.openxmlformats.org/officeDocument/2006/relationships/oleObject" Target="../embeddings/oleObject74.bin"/><Relationship Id="rId18" Type="http://schemas.openxmlformats.org/officeDocument/2006/relationships/image" Target="../media/image109.wmf"/><Relationship Id="rId3" Type="http://schemas.openxmlformats.org/officeDocument/2006/relationships/image" Target="../media/image102.png"/><Relationship Id="rId21" Type="http://schemas.openxmlformats.org/officeDocument/2006/relationships/oleObject" Target="../embeddings/oleObject78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106.wmf"/><Relationship Id="rId17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8.wmf"/><Relationship Id="rId20" Type="http://schemas.openxmlformats.org/officeDocument/2006/relationships/image" Target="../media/image110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3.png"/><Relationship Id="rId11" Type="http://schemas.openxmlformats.org/officeDocument/2006/relationships/oleObject" Target="../embeddings/oleObject73.bin"/><Relationship Id="rId5" Type="http://schemas.openxmlformats.org/officeDocument/2006/relationships/image" Target="../media/image96.wmf"/><Relationship Id="rId15" Type="http://schemas.openxmlformats.org/officeDocument/2006/relationships/oleObject" Target="../embeddings/oleObject75.bin"/><Relationship Id="rId10" Type="http://schemas.openxmlformats.org/officeDocument/2006/relationships/image" Target="../media/image105.wmf"/><Relationship Id="rId19" Type="http://schemas.openxmlformats.org/officeDocument/2006/relationships/oleObject" Target="../embeddings/oleObject77.bin"/><Relationship Id="rId4" Type="http://schemas.openxmlformats.org/officeDocument/2006/relationships/oleObject" Target="../embeddings/oleObject70.bin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107.wmf"/><Relationship Id="rId22" Type="http://schemas.openxmlformats.org/officeDocument/2006/relationships/image" Target="../media/image11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image" Target="../media/image106.wmf"/><Relationship Id="rId18" Type="http://schemas.openxmlformats.org/officeDocument/2006/relationships/oleObject" Target="../embeddings/oleObject85.bin"/><Relationship Id="rId3" Type="http://schemas.openxmlformats.org/officeDocument/2006/relationships/image" Target="../media/image102.png"/><Relationship Id="rId21" Type="http://schemas.openxmlformats.org/officeDocument/2006/relationships/image" Target="../media/image110.wmf"/><Relationship Id="rId7" Type="http://schemas.openxmlformats.org/officeDocument/2006/relationships/image" Target="../media/image114.png"/><Relationship Id="rId12" Type="http://schemas.openxmlformats.org/officeDocument/2006/relationships/oleObject" Target="../embeddings/oleObject82.bin"/><Relationship Id="rId17" Type="http://schemas.openxmlformats.org/officeDocument/2006/relationships/image" Target="../media/image10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4.bin"/><Relationship Id="rId20" Type="http://schemas.openxmlformats.org/officeDocument/2006/relationships/oleObject" Target="../embeddings/oleObject86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3.png"/><Relationship Id="rId11" Type="http://schemas.openxmlformats.org/officeDocument/2006/relationships/image" Target="../media/image105.wmf"/><Relationship Id="rId5" Type="http://schemas.openxmlformats.org/officeDocument/2006/relationships/image" Target="../media/image96.wmf"/><Relationship Id="rId15" Type="http://schemas.openxmlformats.org/officeDocument/2006/relationships/image" Target="../media/image107.wmf"/><Relationship Id="rId10" Type="http://schemas.openxmlformats.org/officeDocument/2006/relationships/oleObject" Target="../embeddings/oleObject81.bin"/><Relationship Id="rId19" Type="http://schemas.openxmlformats.org/officeDocument/2006/relationships/image" Target="../media/image109.wmf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04.wmf"/><Relationship Id="rId14" Type="http://schemas.openxmlformats.org/officeDocument/2006/relationships/oleObject" Target="../embeddings/oleObject83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oleObject" Target="../embeddings/oleObject90.bin"/><Relationship Id="rId18" Type="http://schemas.openxmlformats.org/officeDocument/2006/relationships/image" Target="../media/image108.wmf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image" Target="../media/image105.wmf"/><Relationship Id="rId17" Type="http://schemas.openxmlformats.org/officeDocument/2006/relationships/oleObject" Target="../embeddings/oleObject9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7.wmf"/><Relationship Id="rId20" Type="http://schemas.openxmlformats.org/officeDocument/2006/relationships/image" Target="../media/image109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3.png"/><Relationship Id="rId11" Type="http://schemas.openxmlformats.org/officeDocument/2006/relationships/oleObject" Target="../embeddings/oleObject89.bin"/><Relationship Id="rId5" Type="http://schemas.openxmlformats.org/officeDocument/2006/relationships/image" Target="../media/image96.wmf"/><Relationship Id="rId15" Type="http://schemas.openxmlformats.org/officeDocument/2006/relationships/oleObject" Target="../embeddings/oleObject91.bin"/><Relationship Id="rId10" Type="http://schemas.openxmlformats.org/officeDocument/2006/relationships/image" Target="../media/image104.wmf"/><Relationship Id="rId19" Type="http://schemas.openxmlformats.org/officeDocument/2006/relationships/oleObject" Target="../embeddings/oleObject93.bin"/><Relationship Id="rId4" Type="http://schemas.openxmlformats.org/officeDocument/2006/relationships/oleObject" Target="../embeddings/oleObject87.bin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106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5.wmf"/><Relationship Id="rId18" Type="http://schemas.openxmlformats.org/officeDocument/2006/relationships/oleObject" Target="../embeddings/oleObject99.bin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oleObject" Target="../embeddings/oleObject96.bin"/><Relationship Id="rId17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8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3.png"/><Relationship Id="rId11" Type="http://schemas.openxmlformats.org/officeDocument/2006/relationships/image" Target="../media/image104.wmf"/><Relationship Id="rId5" Type="http://schemas.openxmlformats.org/officeDocument/2006/relationships/image" Target="../media/image96.wmf"/><Relationship Id="rId15" Type="http://schemas.openxmlformats.org/officeDocument/2006/relationships/image" Target="../media/image106.wmf"/><Relationship Id="rId10" Type="http://schemas.openxmlformats.org/officeDocument/2006/relationships/oleObject" Target="../embeddings/oleObject95.bin"/><Relationship Id="rId19" Type="http://schemas.openxmlformats.org/officeDocument/2006/relationships/image" Target="../media/image108.wmf"/><Relationship Id="rId4" Type="http://schemas.openxmlformats.org/officeDocument/2006/relationships/oleObject" Target="../embeddings/oleObject94.bin"/><Relationship Id="rId9" Type="http://schemas.openxmlformats.org/officeDocument/2006/relationships/image" Target="../media/image116.png"/><Relationship Id="rId14" Type="http://schemas.openxmlformats.org/officeDocument/2006/relationships/oleObject" Target="../embeddings/oleObject97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oleObject" Target="../embeddings/oleObject102.bin"/><Relationship Id="rId18" Type="http://schemas.openxmlformats.org/officeDocument/2006/relationships/image" Target="../media/image107.wmf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6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3.png"/><Relationship Id="rId11" Type="http://schemas.openxmlformats.org/officeDocument/2006/relationships/oleObject" Target="../embeddings/oleObject101.bin"/><Relationship Id="rId5" Type="http://schemas.openxmlformats.org/officeDocument/2006/relationships/image" Target="../media/image96.wmf"/><Relationship Id="rId15" Type="http://schemas.openxmlformats.org/officeDocument/2006/relationships/oleObject" Target="../embeddings/oleObject103.bin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100.bin"/><Relationship Id="rId9" Type="http://schemas.openxmlformats.org/officeDocument/2006/relationships/image" Target="../media/image116.png"/><Relationship Id="rId14" Type="http://schemas.openxmlformats.org/officeDocument/2006/relationships/image" Target="../media/image105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4.wmf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oleObject" Target="../embeddings/oleObject106.bin"/><Relationship Id="rId1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8.bin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96.wmf"/><Relationship Id="rId15" Type="http://schemas.openxmlformats.org/officeDocument/2006/relationships/image" Target="../media/image105.wmf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116.png"/><Relationship Id="rId14" Type="http://schemas.openxmlformats.org/officeDocument/2006/relationships/oleObject" Target="../embeddings/oleObject107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oleObject" Target="../embeddings/oleObject110.bin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5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96.wmf"/><Relationship Id="rId15" Type="http://schemas.openxmlformats.org/officeDocument/2006/relationships/oleObject" Target="../embeddings/oleObject111.bin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109.bin"/><Relationship Id="rId9" Type="http://schemas.openxmlformats.org/officeDocument/2006/relationships/image" Target="../media/image116.png"/><Relationship Id="rId14" Type="http://schemas.openxmlformats.org/officeDocument/2006/relationships/image" Target="../media/image104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1.png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96.wmf"/><Relationship Id="rId15" Type="http://schemas.openxmlformats.org/officeDocument/2006/relationships/image" Target="../media/image120.wmf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116.png"/><Relationship Id="rId14" Type="http://schemas.openxmlformats.org/officeDocument/2006/relationships/oleObject" Target="../embeddings/oleObject113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1.png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96.wmf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114.bin"/><Relationship Id="rId9" Type="http://schemas.openxmlformats.org/officeDocument/2006/relationships/image" Target="../media/image116.png"/><Relationship Id="rId14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1.png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96.wmf"/><Relationship Id="rId15" Type="http://schemas.openxmlformats.org/officeDocument/2006/relationships/image" Target="../media/image123.png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115.bin"/><Relationship Id="rId9" Type="http://schemas.openxmlformats.org/officeDocument/2006/relationships/image" Target="../media/image116.png"/><Relationship Id="rId1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1.png"/><Relationship Id="rId3" Type="http://schemas.openxmlformats.org/officeDocument/2006/relationships/image" Target="../media/image102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3.png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96.wmf"/><Relationship Id="rId15" Type="http://schemas.openxmlformats.org/officeDocument/2006/relationships/image" Target="../media/image123.png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116.png"/><Relationship Id="rId1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5.wmf"/><Relationship Id="rId5" Type="http://schemas.openxmlformats.org/officeDocument/2006/relationships/oleObject" Target="../embeddings/oleObject118.bin"/><Relationship Id="rId4" Type="http://schemas.openxmlformats.org/officeDocument/2006/relationships/image" Target="../media/image124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oleObject" Target="../embeddings/oleObject119.bin"/><Relationship Id="rId7" Type="http://schemas.openxmlformats.org/officeDocument/2006/relationships/oleObject" Target="../embeddings/oleObject1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120.bin"/><Relationship Id="rId4" Type="http://schemas.openxmlformats.org/officeDocument/2006/relationships/image" Target="../media/image126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23.bin"/><Relationship Id="rId11" Type="http://schemas.openxmlformats.org/officeDocument/2006/relationships/image" Target="../media/image132.wmf"/><Relationship Id="rId5" Type="http://schemas.openxmlformats.org/officeDocument/2006/relationships/image" Target="../media/image129.wmf"/><Relationship Id="rId10" Type="http://schemas.openxmlformats.org/officeDocument/2006/relationships/oleObject" Target="../embeddings/oleObject125.bin"/><Relationship Id="rId4" Type="http://schemas.openxmlformats.org/officeDocument/2006/relationships/oleObject" Target="../embeddings/oleObject122.bin"/><Relationship Id="rId9" Type="http://schemas.openxmlformats.org/officeDocument/2006/relationships/image" Target="../media/image13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133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3" Type="http://schemas.openxmlformats.org/officeDocument/2006/relationships/oleObject" Target="../embeddings/oleObject128.bin"/><Relationship Id="rId7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129.bin"/><Relationship Id="rId4" Type="http://schemas.openxmlformats.org/officeDocument/2006/relationships/image" Target="../media/image130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oleObject" Target="../embeddings/oleObject131.bin"/><Relationship Id="rId7" Type="http://schemas.openxmlformats.org/officeDocument/2006/relationships/oleObject" Target="../embeddings/oleObject1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38.wmf"/><Relationship Id="rId5" Type="http://schemas.openxmlformats.org/officeDocument/2006/relationships/oleObject" Target="../embeddings/oleObject132.bin"/><Relationship Id="rId10" Type="http://schemas.openxmlformats.org/officeDocument/2006/relationships/image" Target="../media/image140.wmf"/><Relationship Id="rId4" Type="http://schemas.openxmlformats.org/officeDocument/2006/relationships/image" Target="../media/image137.wmf"/><Relationship Id="rId9" Type="http://schemas.openxmlformats.org/officeDocument/2006/relationships/oleObject" Target="../embeddings/oleObject134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oleObject" Target="../embeddings/oleObject135.bin"/><Relationship Id="rId7" Type="http://schemas.openxmlformats.org/officeDocument/2006/relationships/oleObject" Target="../embeddings/oleObject1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42.wmf"/><Relationship Id="rId5" Type="http://schemas.openxmlformats.org/officeDocument/2006/relationships/oleObject" Target="../embeddings/oleObject136.bin"/><Relationship Id="rId10" Type="http://schemas.openxmlformats.org/officeDocument/2006/relationships/image" Target="../media/image144.wmf"/><Relationship Id="rId4" Type="http://schemas.openxmlformats.org/officeDocument/2006/relationships/image" Target="../media/image141.wmf"/><Relationship Id="rId9" Type="http://schemas.openxmlformats.org/officeDocument/2006/relationships/oleObject" Target="../embeddings/oleObject138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oleObject" Target="../embeddings/oleObject139.bin"/><Relationship Id="rId7" Type="http://schemas.openxmlformats.org/officeDocument/2006/relationships/oleObject" Target="../embeddings/oleObject1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38.wmf"/><Relationship Id="rId5" Type="http://schemas.openxmlformats.org/officeDocument/2006/relationships/oleObject" Target="../embeddings/oleObject140.bin"/><Relationship Id="rId10" Type="http://schemas.openxmlformats.org/officeDocument/2006/relationships/image" Target="../media/image140.wmf"/><Relationship Id="rId4" Type="http://schemas.openxmlformats.org/officeDocument/2006/relationships/image" Target="../media/image137.wmf"/><Relationship Id="rId9" Type="http://schemas.openxmlformats.org/officeDocument/2006/relationships/oleObject" Target="../embeddings/oleObject142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oleObject" Target="../embeddings/oleObject143.bin"/><Relationship Id="rId7" Type="http://schemas.openxmlformats.org/officeDocument/2006/relationships/oleObject" Target="../embeddings/oleObject1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42.wmf"/><Relationship Id="rId5" Type="http://schemas.openxmlformats.org/officeDocument/2006/relationships/oleObject" Target="../embeddings/oleObject144.bin"/><Relationship Id="rId10" Type="http://schemas.openxmlformats.org/officeDocument/2006/relationships/image" Target="../media/image144.wmf"/><Relationship Id="rId4" Type="http://schemas.openxmlformats.org/officeDocument/2006/relationships/image" Target="../media/image141.wmf"/><Relationship Id="rId9" Type="http://schemas.openxmlformats.org/officeDocument/2006/relationships/oleObject" Target="../embeddings/oleObject14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45.wmf"/><Relationship Id="rId5" Type="http://schemas.openxmlformats.org/officeDocument/2006/relationships/oleObject" Target="../embeddings/oleObject147.bin"/><Relationship Id="rId4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48.png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148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49.png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149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49.png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150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50.png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15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51.png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152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52.png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15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53.png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154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wmf"/><Relationship Id="rId3" Type="http://schemas.openxmlformats.org/officeDocument/2006/relationships/oleObject" Target="../embeddings/oleObject155.bin"/><Relationship Id="rId7" Type="http://schemas.openxmlformats.org/officeDocument/2006/relationships/oleObject" Target="../embeddings/oleObject1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69.wmf"/><Relationship Id="rId5" Type="http://schemas.openxmlformats.org/officeDocument/2006/relationships/oleObject" Target="../embeddings/oleObject156.bin"/><Relationship Id="rId4" Type="http://schemas.openxmlformats.org/officeDocument/2006/relationships/image" Target="../media/image168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71.wmf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172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0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73.png"/><Relationship Id="rId5" Type="http://schemas.openxmlformats.org/officeDocument/2006/relationships/image" Target="../media/image171.wmf"/><Relationship Id="rId4" Type="http://schemas.openxmlformats.org/officeDocument/2006/relationships/oleObject" Target="../embeddings/oleObject159.bin"/><Relationship Id="rId9" Type="http://schemas.openxmlformats.org/officeDocument/2006/relationships/image" Target="../media/image174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2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75.png"/><Relationship Id="rId12" Type="http://schemas.openxmlformats.org/officeDocument/2006/relationships/image" Target="../media/image1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73.png"/><Relationship Id="rId11" Type="http://schemas.openxmlformats.org/officeDocument/2006/relationships/oleObject" Target="../embeddings/oleObject163.bin"/><Relationship Id="rId5" Type="http://schemas.openxmlformats.org/officeDocument/2006/relationships/image" Target="../media/image171.wmf"/><Relationship Id="rId10" Type="http://schemas.openxmlformats.org/officeDocument/2006/relationships/image" Target="../media/image177.png"/><Relationship Id="rId4" Type="http://schemas.openxmlformats.org/officeDocument/2006/relationships/oleObject" Target="../embeddings/oleObject161.bin"/><Relationship Id="rId9" Type="http://schemas.openxmlformats.org/officeDocument/2006/relationships/image" Target="../media/image174.w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1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75.png"/><Relationship Id="rId11" Type="http://schemas.openxmlformats.org/officeDocument/2006/relationships/image" Target="../media/image178.wmf"/><Relationship Id="rId5" Type="http://schemas.openxmlformats.org/officeDocument/2006/relationships/image" Target="../media/image171.wmf"/><Relationship Id="rId10" Type="http://schemas.openxmlformats.org/officeDocument/2006/relationships/oleObject" Target="../embeddings/oleObject166.bin"/><Relationship Id="rId4" Type="http://schemas.openxmlformats.org/officeDocument/2006/relationships/oleObject" Target="../embeddings/oleObject164.bin"/><Relationship Id="rId9" Type="http://schemas.openxmlformats.org/officeDocument/2006/relationships/image" Target="../media/image1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oleObject" Target="../embeddings/oleObject167.bin"/><Relationship Id="rId5" Type="http://schemas.openxmlformats.org/officeDocument/2006/relationships/image" Target="../media/image177.png"/><Relationship Id="rId4" Type="http://schemas.openxmlformats.org/officeDocument/2006/relationships/image" Target="../media/image17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0.bin"/><Relationship Id="rId3" Type="http://schemas.openxmlformats.org/officeDocument/2006/relationships/oleObject" Target="../embeddings/oleObject168.bin"/><Relationship Id="rId7" Type="http://schemas.openxmlformats.org/officeDocument/2006/relationships/image" Target="../media/image1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81.wmf"/><Relationship Id="rId5" Type="http://schemas.openxmlformats.org/officeDocument/2006/relationships/oleObject" Target="../embeddings/oleObject169.bin"/><Relationship Id="rId4" Type="http://schemas.openxmlformats.org/officeDocument/2006/relationships/image" Target="../media/image180.wmf"/><Relationship Id="rId9" Type="http://schemas.openxmlformats.org/officeDocument/2006/relationships/image" Target="../media/image182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10600" cy="1470025"/>
          </a:xfrm>
        </p:spPr>
        <p:txBody>
          <a:bodyPr/>
          <a:lstStyle/>
          <a:p>
            <a:r>
              <a:rPr lang="en-US" dirty="0"/>
              <a:t>Contrast Preserving </a:t>
            </a:r>
            <a:r>
              <a:rPr lang="en-US" dirty="0" err="1"/>
              <a:t>Decolorization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Cewu</a:t>
            </a:r>
            <a:r>
              <a:rPr lang="en-US" dirty="0" smtClean="0"/>
              <a:t> Lu, Li </a:t>
            </a:r>
            <a:r>
              <a:rPr lang="en-US" dirty="0" err="1" smtClean="0"/>
              <a:t>Xu</a:t>
            </a:r>
            <a:r>
              <a:rPr lang="en-US" dirty="0" smtClean="0"/>
              <a:t>,  </a:t>
            </a:r>
            <a:r>
              <a:rPr lang="en-US" dirty="0" err="1" smtClean="0"/>
              <a:t>Jiaya</a:t>
            </a:r>
            <a:r>
              <a:rPr lang="en-US" dirty="0" smtClean="0"/>
              <a:t> </a:t>
            </a:r>
            <a:r>
              <a:rPr lang="en-US" dirty="0" err="1" smtClean="0"/>
              <a:t>Jia</a:t>
            </a:r>
            <a:r>
              <a:rPr lang="en-US" dirty="0" smtClean="0"/>
              <a:t>, </a:t>
            </a:r>
          </a:p>
          <a:p>
            <a:r>
              <a:rPr lang="en-US" dirty="0" smtClean="0"/>
              <a:t>The Chinese University of Hong Kong </a:t>
            </a:r>
          </a:p>
          <a:p>
            <a:endParaRPr lang="en-US" dirty="0"/>
          </a:p>
        </p:txBody>
      </p:sp>
      <p:pic>
        <p:nvPicPr>
          <p:cNvPr id="4" name="Picture 6" descr="E:\tpwu\work\SIGGRAPH09\IF\talk\CUHK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8084" y="5501473"/>
            <a:ext cx="1724025" cy="113823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Decolorization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3526465" y="3772761"/>
            <a:ext cx="1828800" cy="685800"/>
            <a:chOff x="3124200" y="2895600"/>
            <a:chExt cx="1828800" cy="6858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3124200" y="3581400"/>
              <a:ext cx="1828800" cy="0"/>
            </a:xfrm>
            <a:prstGeom prst="straightConnector1">
              <a:avLst/>
            </a:prstGeom>
            <a:solidFill>
              <a:srgbClr val="FFC000"/>
            </a:solidFill>
            <a:ln w="25400">
              <a:solidFill>
                <a:srgbClr val="FFFF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124200" y="2895600"/>
              <a:ext cx="1752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buClr>
                  <a:srgbClr val="CC9900"/>
                </a:buClr>
              </a:pPr>
              <a:r>
                <a:rPr lang="en-US" altLang="zh-TW" sz="3200" dirty="0" smtClean="0">
                  <a:solidFill>
                    <a:schemeClr val="bg1"/>
                  </a:solidFill>
                </a:rPr>
                <a:t>Mapping</a:t>
              </a:r>
            </a:p>
          </p:txBody>
        </p:sp>
      </p:grpSp>
      <p:pic>
        <p:nvPicPr>
          <p:cNvPr id="846853" name="Picture 5" descr="D:\Research\research\color-to-gray\imag\im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34492"/>
            <a:ext cx="2057400" cy="26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562600" y="5964864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C9900"/>
              </a:buClr>
            </a:pPr>
            <a:r>
              <a:rPr lang="en-US" altLang="zh-TW" sz="3200" dirty="0" smtClean="0">
                <a:solidFill>
                  <a:schemeClr val="bg1"/>
                </a:solidFill>
              </a:rPr>
              <a:t>Single Channel</a:t>
            </a:r>
          </a:p>
        </p:txBody>
      </p:sp>
      <p:pic>
        <p:nvPicPr>
          <p:cNvPr id="846856" name="Picture 8" descr="D:\Research\research\color-to-gray\imag\i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93574"/>
            <a:ext cx="2089189" cy="26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6857" name="Picture 9" descr="D:\Research\research\color-to-gray\imag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799"/>
            <a:ext cx="1087828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6858" name="Picture 10" descr="D:\Research\research\color-to-gray\imag\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71" y="1447798"/>
            <a:ext cx="1087829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6859" name="Picture 11" descr="D:\Research\research\color-to-gray\imag\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797"/>
            <a:ext cx="1087828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6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6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4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pic>
        <p:nvPicPr>
          <p:cNvPr id="894979" name="Picture 3" descr="D:\Research\research\color-to-gray\Color2Gray perivous work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12" y="1285768"/>
            <a:ext cx="2527100" cy="25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70790" y="6071057"/>
            <a:ext cx="1905000" cy="372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Color Blindness</a:t>
            </a:r>
            <a:endParaRPr lang="en-US" dirty="0"/>
          </a:p>
        </p:txBody>
      </p:sp>
      <p:pic>
        <p:nvPicPr>
          <p:cNvPr id="894981" name="Picture 5" descr="D:\Research\research\color-to-gray\imag\confuse_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56" y="4318457"/>
            <a:ext cx="164363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4982" name="Picture 6" descr="D:\Research\research\color-to-gray\imag\？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25" y="2414536"/>
            <a:ext cx="14751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1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4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4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4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9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pic>
        <p:nvPicPr>
          <p:cNvPr id="894978" name="Picture 2" descr="D:\Research\research\color-to-gray\Our Results\2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65" y="1285767"/>
            <a:ext cx="2527100" cy="25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4979" name="Picture 3" descr="D:\Research\research\color-to-gray\Color2Gray perivous work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12" y="1285768"/>
            <a:ext cx="2527100" cy="25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4981" name="Picture 5" descr="D:\Research\research\color-to-gray\imag\confuse_bla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56" y="4318457"/>
            <a:ext cx="164363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6002" name="Picture 2" descr="D:\Research\research\color-to-gray\imag\smile_blac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24" y="4315968"/>
            <a:ext cx="1759686" cy="19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70790" y="6071057"/>
            <a:ext cx="1905000" cy="372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Color Blindness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err="1" smtClean="0"/>
              <a:t>Decolorization</a:t>
            </a:r>
            <a:r>
              <a:rPr lang="en-US" dirty="0"/>
              <a:t> </a:t>
            </a:r>
            <a:r>
              <a:rPr lang="en-US" dirty="0" smtClean="0"/>
              <a:t>could lose contrast</a:t>
            </a:r>
            <a:endParaRPr lang="en-US" dirty="0"/>
          </a:p>
        </p:txBody>
      </p:sp>
      <p:pic>
        <p:nvPicPr>
          <p:cNvPr id="847874" name="Picture 2" descr="D:\Research\research\color-to-gray\Color2Gray perivous work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3345712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6" name="Picture 4" descr="D:\Research\research\color-to-gray\imag\blu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3007"/>
            <a:ext cx="6381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7" name="Picture 5" descr="D:\Research\research\color-to-gray\imag\yell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17625"/>
            <a:ext cx="6381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743201" y="2743200"/>
            <a:ext cx="380999" cy="1066800"/>
          </a:xfrm>
          <a:prstGeom prst="straightConnector1">
            <a:avLst/>
          </a:prstGeom>
          <a:solidFill>
            <a:srgbClr val="FFC000"/>
          </a:solidFill>
          <a:ln w="2540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933701" y="1601271"/>
            <a:ext cx="380998" cy="2056329"/>
          </a:xfrm>
          <a:prstGeom prst="straightConnector1">
            <a:avLst/>
          </a:prstGeom>
          <a:solidFill>
            <a:srgbClr val="FFC000"/>
          </a:solidFill>
          <a:ln w="2540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04800" y="1126109"/>
            <a:ext cx="3429000" cy="1021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 Mapping(         )</a:t>
            </a:r>
            <a:endParaRPr lang="en-US" sz="4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2110" y="2118832"/>
            <a:ext cx="3421690" cy="1021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 Mapping(         ) </a:t>
            </a:r>
            <a:endParaRPr lang="en-US" sz="4000" dirty="0"/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3733800" y="2126639"/>
            <a:ext cx="533400" cy="973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3733800" y="1229666"/>
            <a:ext cx="533400" cy="973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847878" name="Picture 6" descr="D:\Research\research\color-to-gray\imag\blur_gra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535" y="2147315"/>
            <a:ext cx="6667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9" name="Picture 7" descr="D:\Research\research\color-to-gray\imag\yellow_gra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17625"/>
            <a:ext cx="6667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7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7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47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47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4" name="Picture 2" descr="D:\Research\research\color-to-gray\Color2Gray perivous work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3345712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7875" name="Picture 3" descr="D:\Research\research\color-to-gray\Color2Gray perivous work\1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19" y="3345712"/>
            <a:ext cx="2521688" cy="25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31019" y="3834759"/>
            <a:ext cx="1828800" cy="685800"/>
            <a:chOff x="3124200" y="2895600"/>
            <a:chExt cx="1828800" cy="6858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124200" y="3581400"/>
              <a:ext cx="1828800" cy="0"/>
            </a:xfrm>
            <a:prstGeom prst="straightConnector1">
              <a:avLst/>
            </a:prstGeom>
            <a:solidFill>
              <a:srgbClr val="FFC000"/>
            </a:solidFill>
            <a:ln w="25400">
              <a:solidFill>
                <a:srgbClr val="FFFF0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124200" y="2895600"/>
              <a:ext cx="1752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buClr>
                  <a:srgbClr val="CC9900"/>
                </a:buClr>
              </a:pPr>
              <a:r>
                <a:rPr lang="en-US" altLang="zh-TW" sz="3200" dirty="0" smtClean="0">
                  <a:solidFill>
                    <a:schemeClr val="bg1"/>
                  </a:solidFill>
                </a:rPr>
                <a:t>Mapping</a:t>
              </a:r>
            </a:p>
          </p:txBody>
        </p:sp>
      </p:grp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err="1" smtClean="0"/>
              <a:t>Decolorization</a:t>
            </a:r>
            <a:r>
              <a:rPr lang="en-US" dirty="0"/>
              <a:t> </a:t>
            </a:r>
            <a:r>
              <a:rPr lang="en-US" dirty="0" smtClean="0"/>
              <a:t>could lose contrast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9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4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Bala</a:t>
            </a:r>
            <a:r>
              <a:rPr lang="en-US" sz="2800" dirty="0"/>
              <a:t> </a:t>
            </a:r>
            <a:r>
              <a:rPr lang="en-US" sz="2800" dirty="0" smtClean="0"/>
              <a:t>and </a:t>
            </a:r>
            <a:r>
              <a:rPr lang="en-US" sz="2800" dirty="0" err="1" smtClean="0"/>
              <a:t>Eschbach</a:t>
            </a:r>
            <a:r>
              <a:rPr lang="en-US" sz="2800" i="1" dirty="0" smtClean="0"/>
              <a:t> </a:t>
            </a:r>
            <a:r>
              <a:rPr lang="en-US" sz="2800" i="1" dirty="0"/>
              <a:t>2004</a:t>
            </a:r>
          </a:p>
          <a:p>
            <a:endParaRPr lang="en-US" sz="2800" dirty="0"/>
          </a:p>
          <a:p>
            <a:r>
              <a:rPr lang="en-US" sz="2800" dirty="0"/>
              <a:t>Neumann et al</a:t>
            </a:r>
            <a:r>
              <a:rPr lang="en-US" sz="2800" dirty="0" smtClean="0"/>
              <a:t>.</a:t>
            </a:r>
            <a:r>
              <a:rPr lang="en-US" sz="2800" i="1" dirty="0" smtClean="0"/>
              <a:t> 2007</a:t>
            </a:r>
            <a:endParaRPr lang="en-US" sz="2800" i="1" dirty="0"/>
          </a:p>
          <a:p>
            <a:endParaRPr lang="en-US" sz="2800" dirty="0"/>
          </a:p>
          <a:p>
            <a:r>
              <a:rPr lang="en-US" sz="2800" dirty="0"/>
              <a:t>Smith et al</a:t>
            </a:r>
            <a:r>
              <a:rPr lang="en-US" sz="2800" dirty="0" smtClean="0"/>
              <a:t>.</a:t>
            </a:r>
            <a:r>
              <a:rPr lang="en-US" sz="2800" i="1" dirty="0" smtClean="0"/>
              <a:t> 2008</a:t>
            </a:r>
            <a:endParaRPr lang="en-US" sz="2800" i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/>
          <a:lstStyle/>
          <a:p>
            <a:r>
              <a:rPr lang="en-US" dirty="0" smtClean="0"/>
              <a:t>Pervious </a:t>
            </a:r>
            <a:r>
              <a:rPr lang="en-US" dirty="0"/>
              <a:t>Work</a:t>
            </a:r>
            <a:r>
              <a:rPr lang="en-US" altLang="zh-TW" dirty="0">
                <a:solidFill>
                  <a:srgbClr val="FFC000"/>
                </a:solidFill>
              </a:rPr>
              <a:t> </a:t>
            </a:r>
            <a:r>
              <a:rPr lang="en-US" altLang="zh-TW" sz="3200" dirty="0">
                <a:solidFill>
                  <a:srgbClr val="FFC000"/>
                </a:solidFill>
              </a:rPr>
              <a:t>(Local methods)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/>
          <a:lstStyle/>
          <a:p>
            <a:r>
              <a:rPr lang="en-US" dirty="0" smtClean="0"/>
              <a:t>Pervious </a:t>
            </a:r>
            <a:r>
              <a:rPr lang="en-US" dirty="0"/>
              <a:t>Work</a:t>
            </a:r>
            <a:r>
              <a:rPr lang="en-US" altLang="zh-TW" dirty="0">
                <a:solidFill>
                  <a:srgbClr val="FFC000"/>
                </a:solidFill>
              </a:rPr>
              <a:t> </a:t>
            </a:r>
            <a:r>
              <a:rPr lang="en-US" altLang="zh-TW" sz="3200" dirty="0">
                <a:solidFill>
                  <a:srgbClr val="FFC000"/>
                </a:solidFill>
              </a:rPr>
              <a:t>(Local methods)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897032" name="Picture 8" descr="D:\Research\research\color-to-gray\imag\gr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5207" y="1389130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7034" name="Picture 10" descr="C:\Documents and Settings\Administrator\Desktop\color_contra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07" y="4200157"/>
            <a:ext cx="1993000" cy="20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7035" name="Picture 11" descr="D:\Research\research\color-to-gray\imag\gray_enhan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32" y="2811964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lus 28"/>
          <p:cNvSpPr/>
          <p:nvPr/>
        </p:nvSpPr>
        <p:spPr>
          <a:xfrm>
            <a:off x="5490273" y="3541150"/>
            <a:ext cx="627184" cy="54187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6215010" y="3671020"/>
            <a:ext cx="695848" cy="28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038" name="Bent-Up Arrow 897037"/>
          <p:cNvSpPr/>
          <p:nvPr/>
        </p:nvSpPr>
        <p:spPr>
          <a:xfrm>
            <a:off x="5276823" y="4200157"/>
            <a:ext cx="722016" cy="57108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Bent-Up Arrow 46"/>
          <p:cNvSpPr/>
          <p:nvPr/>
        </p:nvSpPr>
        <p:spPr>
          <a:xfrm flipV="1">
            <a:off x="5270124" y="2755601"/>
            <a:ext cx="663400" cy="55255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039" name="Right Arrow 897038"/>
          <p:cNvSpPr/>
          <p:nvPr/>
        </p:nvSpPr>
        <p:spPr>
          <a:xfrm>
            <a:off x="2246799" y="2855561"/>
            <a:ext cx="881274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2246799" y="4485697"/>
            <a:ext cx="881274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4"/>
          <p:cNvSpPr txBox="1">
            <a:spLocks/>
          </p:cNvSpPr>
          <p:nvPr/>
        </p:nvSpPr>
        <p:spPr>
          <a:xfrm>
            <a:off x="3225207" y="3432977"/>
            <a:ext cx="1720257" cy="457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Naive  Mapping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1" name="Title 4"/>
          <p:cNvSpPr txBox="1">
            <a:spLocks/>
          </p:cNvSpPr>
          <p:nvPr/>
        </p:nvSpPr>
        <p:spPr>
          <a:xfrm>
            <a:off x="3368828" y="6202693"/>
            <a:ext cx="1713007" cy="457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Color Contrast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2" name="Title 4"/>
          <p:cNvSpPr txBox="1">
            <a:spLocks/>
          </p:cNvSpPr>
          <p:nvPr/>
        </p:nvSpPr>
        <p:spPr>
          <a:xfrm>
            <a:off x="7391400" y="4866996"/>
            <a:ext cx="1013942" cy="457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Result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897040" name="Picture 12" descr="D:\Research\research\color-to-gray\imag\colo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2" y="2758113"/>
            <a:ext cx="2128452" cy="21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2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7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7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7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7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7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7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97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7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97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7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97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97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97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97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9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897038" grpId="0" animBg="1"/>
      <p:bldP spid="47" grpId="0" animBg="1"/>
      <p:bldP spid="897039" grpId="0" animBg="1"/>
      <p:bldP spid="49" grpId="0" animBg="1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Gooch et al</a:t>
            </a:r>
            <a:r>
              <a:rPr lang="en-US" sz="2800" dirty="0" smtClean="0"/>
              <a:t>.</a:t>
            </a:r>
            <a:r>
              <a:rPr lang="en-US" sz="2800" i="1" dirty="0" smtClean="0"/>
              <a:t> 2004</a:t>
            </a:r>
          </a:p>
          <a:p>
            <a:endParaRPr lang="en-US" sz="2800" i="1" dirty="0"/>
          </a:p>
          <a:p>
            <a:r>
              <a:rPr lang="en-US" sz="2800" dirty="0" err="1"/>
              <a:t>Rasche</a:t>
            </a:r>
            <a:r>
              <a:rPr lang="en-US" sz="2800" dirty="0"/>
              <a:t> et al</a:t>
            </a:r>
            <a:r>
              <a:rPr lang="en-US" sz="2800" dirty="0" smtClean="0"/>
              <a:t>.</a:t>
            </a:r>
            <a:r>
              <a:rPr lang="en-US" sz="2800" i="1" dirty="0" smtClean="0"/>
              <a:t> 2005</a:t>
            </a:r>
          </a:p>
          <a:p>
            <a:endParaRPr lang="en-US" sz="2800" i="1" dirty="0"/>
          </a:p>
          <a:p>
            <a:r>
              <a:rPr lang="en-US" sz="2800" dirty="0"/>
              <a:t>Kim et al</a:t>
            </a:r>
            <a:r>
              <a:rPr lang="en-US" sz="2800" dirty="0" smtClean="0"/>
              <a:t>.</a:t>
            </a:r>
            <a:r>
              <a:rPr lang="en-US" sz="2800" i="1" dirty="0" smtClean="0"/>
              <a:t> 2009</a:t>
            </a:r>
            <a:endParaRPr lang="en-US" sz="2800" i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/>
          <a:lstStyle/>
          <a:p>
            <a:r>
              <a:rPr lang="en-US" dirty="0" smtClean="0"/>
              <a:t>Pervious </a:t>
            </a:r>
            <a:r>
              <a:rPr lang="en-US" dirty="0"/>
              <a:t>Work</a:t>
            </a:r>
            <a:r>
              <a:rPr lang="en-US" altLang="zh-TW" dirty="0">
                <a:solidFill>
                  <a:srgbClr val="FFC000"/>
                </a:solidFill>
              </a:rPr>
              <a:t> </a:t>
            </a:r>
            <a:r>
              <a:rPr lang="en-US" altLang="zh-TW" sz="3200" dirty="0" smtClean="0">
                <a:solidFill>
                  <a:srgbClr val="FFC000"/>
                </a:solidFill>
              </a:rPr>
              <a:t>(Global methods</a:t>
            </a:r>
            <a:r>
              <a:rPr lang="en-US" altLang="zh-TW" sz="3200" dirty="0">
                <a:solidFill>
                  <a:srgbClr val="FFC000"/>
                </a:solidFill>
              </a:rPr>
              <a:t>)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/>
          <a:lstStyle/>
          <a:p>
            <a:r>
              <a:rPr lang="en-US" dirty="0" smtClean="0"/>
              <a:t>Pervious </a:t>
            </a:r>
            <a:r>
              <a:rPr lang="en-US" dirty="0"/>
              <a:t>Work</a:t>
            </a:r>
            <a:r>
              <a:rPr lang="en-US" altLang="zh-TW" dirty="0">
                <a:solidFill>
                  <a:srgbClr val="FFC000"/>
                </a:solidFill>
              </a:rPr>
              <a:t> </a:t>
            </a:r>
            <a:r>
              <a:rPr lang="en-US" altLang="zh-TW" sz="3200" dirty="0">
                <a:solidFill>
                  <a:srgbClr val="FFC000"/>
                </a:solidFill>
              </a:rPr>
              <a:t>(Global methods)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898050" name="Picture 2" descr="D:\Research\research\color-to-gray\imag\colorwhe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293347"/>
            <a:ext cx="1447800" cy="14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8051" name="Picture 3" descr="D:\Research\research\color-to-gray\imag\grayvalu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834735"/>
            <a:ext cx="1685925" cy="2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18433"/>
            <a:ext cx="1447800" cy="219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400" y="2641042"/>
            <a:ext cx="1428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Color feature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preserving         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ptimization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280671" y="1942119"/>
            <a:ext cx="304800" cy="19608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60250" y="1942119"/>
            <a:ext cx="609600" cy="19608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60250" y="1942119"/>
            <a:ext cx="419100" cy="25704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874550" y="1942119"/>
            <a:ext cx="152400" cy="19608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645950" y="1942119"/>
            <a:ext cx="114300" cy="23418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69750" y="1942119"/>
            <a:ext cx="609600" cy="25704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417350" y="1942119"/>
            <a:ext cx="611850" cy="1639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8049" name="Straight Arrow Connector 898048"/>
          <p:cNvCxnSpPr/>
          <p:nvPr/>
        </p:nvCxnSpPr>
        <p:spPr>
          <a:xfrm flipH="1" flipV="1">
            <a:off x="4874550" y="1942119"/>
            <a:ext cx="154650" cy="18846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061" name="Right Arrow 898060"/>
          <p:cNvSpPr/>
          <p:nvPr/>
        </p:nvSpPr>
        <p:spPr>
          <a:xfrm>
            <a:off x="5943600" y="2836626"/>
            <a:ext cx="8775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012075" y="3581119"/>
            <a:ext cx="1903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apping function</a:t>
            </a:r>
            <a:endParaRPr lang="en-US" i="1" dirty="0">
              <a:solidFill>
                <a:schemeClr val="bg1"/>
              </a:solidFill>
            </a:endParaRPr>
          </a:p>
        </p:txBody>
      </p:sp>
      <p:graphicFrame>
        <p:nvGraphicFramePr>
          <p:cNvPr id="898062" name="Object 8980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416311"/>
              </p:ext>
            </p:extLst>
          </p:nvPr>
        </p:nvGraphicFramePr>
        <p:xfrm>
          <a:off x="7239000" y="2836626"/>
          <a:ext cx="1290637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094" name="Equation" r:id="rId8" imgW="583920" imgH="203040" progId="Equation.DSMT4">
                  <p:embed/>
                </p:oleObj>
              </mc:Choice>
              <mc:Fallback>
                <p:oleObj name="Equation" r:id="rId8" imgW="58392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836626"/>
                        <a:ext cx="1290637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2951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8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9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98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61" grpId="0" animBg="1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9600" cy="1143000"/>
          </a:xfrm>
        </p:spPr>
        <p:txBody>
          <a:bodyPr/>
          <a:lstStyle/>
          <a:p>
            <a:r>
              <a:rPr lang="en-US" dirty="0"/>
              <a:t>Pervious Work</a:t>
            </a:r>
            <a:r>
              <a:rPr lang="en-US" altLang="zh-TW" dirty="0">
                <a:solidFill>
                  <a:srgbClr val="FFC000"/>
                </a:solidFill>
              </a:rPr>
              <a:t> </a:t>
            </a:r>
            <a:r>
              <a:rPr lang="en-US" altLang="zh-TW" sz="3200" dirty="0">
                <a:solidFill>
                  <a:srgbClr val="FFC000"/>
                </a:solidFill>
              </a:rPr>
              <a:t>(Global methods)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5374193"/>
            <a:ext cx="7241512" cy="8382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200" dirty="0" smtClean="0">
                <a:solidFill>
                  <a:srgbClr val="92D050"/>
                </a:solidFill>
              </a:rPr>
              <a:t>In most global methods, color order is strictly satisfied</a:t>
            </a:r>
          </a:p>
          <a:p>
            <a:endParaRPr lang="en-US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18433"/>
            <a:ext cx="1447800" cy="219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8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75594"/>
            <a:ext cx="1504402" cy="227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705955"/>
              </p:ext>
            </p:extLst>
          </p:nvPr>
        </p:nvGraphicFramePr>
        <p:xfrm>
          <a:off x="3200400" y="2667000"/>
          <a:ext cx="1290638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115" name="Equation" r:id="rId7" imgW="583920" imgH="203040" progId="Equation.DSMT4">
                  <p:embed/>
                </p:oleObj>
              </mc:Choice>
              <mc:Fallback>
                <p:oleObj name="Equation" r:id="rId7" imgW="583920" imgH="203040" progId="Equation.DSMT4">
                  <p:embed/>
                  <p:pic>
                    <p:nvPicPr>
                      <p:cNvPr id="0" name="Object 8980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667000"/>
                        <a:ext cx="1290638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>
            <a:off x="2590800" y="3186684"/>
            <a:ext cx="2667000" cy="318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451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Mono printers are still the majority</a:t>
            </a:r>
            <a:endParaRPr lang="en-US" dirty="0"/>
          </a:p>
        </p:txBody>
      </p:sp>
      <p:pic>
        <p:nvPicPr>
          <p:cNvPr id="893954" name="Picture 2" descr="C:\Documents and Settings\Administrator\Desktop\print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01" y="2089457"/>
            <a:ext cx="2017644" cy="17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39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9" y="1647431"/>
            <a:ext cx="295483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3101694" y="2700515"/>
            <a:ext cx="4450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564345" y="2725636"/>
            <a:ext cx="44500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3957" name="Picture 5" descr="D:\Research\research\color-to-gray\imag\gr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01" y="1688452"/>
            <a:ext cx="2951736" cy="25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4297" y="4648200"/>
            <a:ext cx="8302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</a:rPr>
              <a:t>Fast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</a:rPr>
              <a:t>Economic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</a:rPr>
              <a:t>Environmental friendly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3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3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3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939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3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3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</a:t>
            </a:r>
            <a:r>
              <a:rPr lang="en-US" dirty="0" smtClean="0"/>
              <a:t>order could be ambiguous</a:t>
            </a:r>
            <a:endParaRPr lang="en-US" sz="3200" dirty="0"/>
          </a:p>
        </p:txBody>
      </p:sp>
      <p:pic>
        <p:nvPicPr>
          <p:cNvPr id="893954" name="Picture 2" descr="D:\Research\research\color-to-gray\imag\red_blo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7855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3955" name="Picture 3" descr="D:\Research\research\color-to-gray\imag\green_bl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7604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604198" y="2989385"/>
            <a:ext cx="4711002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Can you tell the order?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04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954" name="Picture 2" descr="D:\Research\research\color-to-gray\imag\red_blo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7855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3955" name="Picture 3" descr="D:\Research\research\color-to-gray\imag\green_bl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7604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664258"/>
            <a:ext cx="9143999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 </a:t>
            </a:r>
            <a:r>
              <a:rPr lang="en-US" sz="3200" dirty="0" smtClean="0"/>
              <a:t>   </a:t>
            </a:r>
            <a:r>
              <a:rPr lang="en-US" sz="3000" dirty="0" smtClean="0"/>
              <a:t>brightness</a:t>
            </a:r>
            <a:r>
              <a:rPr lang="en-US" sz="3200" dirty="0"/>
              <a:t>(             </a:t>
            </a:r>
            <a:r>
              <a:rPr lang="en-US" sz="3200" dirty="0" smtClean="0"/>
              <a:t>)  &lt; </a:t>
            </a:r>
            <a:r>
              <a:rPr lang="en-US" sz="3000" dirty="0"/>
              <a:t>brightness</a:t>
            </a:r>
            <a:r>
              <a:rPr lang="en-US" sz="3200" dirty="0"/>
              <a:t> (             </a:t>
            </a:r>
            <a:r>
              <a:rPr lang="en-US" sz="3200" dirty="0" smtClean="0"/>
              <a:t>) </a:t>
            </a:r>
            <a:r>
              <a:rPr lang="en-US" sz="3200" dirty="0" smtClean="0">
                <a:solidFill>
                  <a:srgbClr val="FFC000"/>
                </a:solidFill>
              </a:rPr>
              <a:t>YUV </a:t>
            </a:r>
            <a:r>
              <a:rPr lang="en-US" sz="3200" dirty="0">
                <a:solidFill>
                  <a:srgbClr val="FFC000"/>
                </a:solidFill>
              </a:rPr>
              <a:t>space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222" y="3810000"/>
            <a:ext cx="9277978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</a:t>
            </a:r>
            <a:r>
              <a:rPr lang="en-US" sz="3200" dirty="0"/>
              <a:t>Lightness</a:t>
            </a:r>
            <a:r>
              <a:rPr lang="en-US" sz="3200" dirty="0" smtClean="0"/>
              <a:t>(             )  &gt; Lightness (              )  </a:t>
            </a:r>
            <a:r>
              <a:rPr lang="en-US" sz="3200" dirty="0" smtClean="0">
                <a:solidFill>
                  <a:srgbClr val="FFC000"/>
                </a:solidFill>
              </a:rPr>
              <a:t>LAB space 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9" name="Picture 2" descr="D:\Research\research\color-to-gray\imag\red_blo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2185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Research\research\color-to-gray\imag\green_bl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55" y="39243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Color </a:t>
            </a:r>
            <a:r>
              <a:rPr lang="en-US" dirty="0" smtClean="0"/>
              <a:t>order could be ambiguous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2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3352800"/>
            <a:ext cx="7772400" cy="83099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People </a:t>
            </a:r>
            <a:r>
              <a:rPr lang="en-US" sz="2400" dirty="0">
                <a:solidFill>
                  <a:schemeClr val="bg1"/>
                </a:solidFill>
              </a:rPr>
              <a:t>with different culture and </a:t>
            </a:r>
            <a:r>
              <a:rPr lang="en-US" sz="2400" dirty="0" smtClean="0">
                <a:solidFill>
                  <a:schemeClr val="bg1"/>
                </a:solidFill>
              </a:rPr>
              <a:t>language background </a:t>
            </a:r>
            <a:r>
              <a:rPr lang="en-US" sz="2400" dirty="0">
                <a:solidFill>
                  <a:schemeClr val="bg1"/>
                </a:solidFill>
              </a:rPr>
              <a:t>have different senses of brightness </a:t>
            </a:r>
            <a:r>
              <a:rPr lang="en-US" sz="2400" dirty="0" smtClean="0">
                <a:solidFill>
                  <a:schemeClr val="bg1"/>
                </a:solidFill>
              </a:rPr>
              <a:t>with respect </a:t>
            </a:r>
            <a:r>
              <a:rPr lang="en-US" sz="2400" dirty="0">
                <a:solidFill>
                  <a:schemeClr val="bg1"/>
                </a:solidFill>
              </a:rPr>
              <a:t>to </a:t>
            </a:r>
            <a:r>
              <a:rPr lang="en-US" sz="2400" dirty="0" smtClean="0">
                <a:solidFill>
                  <a:schemeClr val="bg1"/>
                </a:solidFill>
              </a:rPr>
              <a:t>color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38250" y="4427974"/>
            <a:ext cx="6819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E. </a:t>
            </a:r>
            <a:r>
              <a:rPr lang="en-US" sz="2000" dirty="0" err="1" smtClean="0">
                <a:solidFill>
                  <a:srgbClr val="FFC000"/>
                </a:solidFill>
              </a:rPr>
              <a:t>Ozgen</a:t>
            </a:r>
            <a:r>
              <a:rPr lang="en-US" sz="2000" dirty="0">
                <a:solidFill>
                  <a:srgbClr val="FFC000"/>
                </a:solidFill>
              </a:rPr>
              <a:t> et al.,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i="1" dirty="0" smtClean="0">
                <a:solidFill>
                  <a:srgbClr val="FFC000"/>
                </a:solidFill>
              </a:rPr>
              <a:t>Current Directions </a:t>
            </a:r>
            <a:r>
              <a:rPr lang="en-US" sz="2000" i="1" dirty="0">
                <a:solidFill>
                  <a:srgbClr val="FFC000"/>
                </a:solidFill>
              </a:rPr>
              <a:t>in Psychological </a:t>
            </a:r>
            <a:r>
              <a:rPr lang="en-US" sz="2000" i="1" dirty="0" smtClean="0">
                <a:solidFill>
                  <a:srgbClr val="FFC000"/>
                </a:solidFill>
              </a:rPr>
              <a:t>Science, 2004</a:t>
            </a:r>
            <a:r>
              <a:rPr lang="en-US" sz="2000" dirty="0" smtClean="0">
                <a:solidFill>
                  <a:srgbClr val="FFC000"/>
                </a:solidFill>
              </a:rPr>
              <a:t>  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1940" y="4962211"/>
            <a:ext cx="5403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K. </a:t>
            </a:r>
            <a:r>
              <a:rPr lang="en-US" sz="2000" dirty="0" smtClean="0">
                <a:solidFill>
                  <a:srgbClr val="FFC000"/>
                </a:solidFill>
              </a:rPr>
              <a:t>Zhou</a:t>
            </a:r>
            <a:r>
              <a:rPr lang="en-US" sz="2000" dirty="0">
                <a:solidFill>
                  <a:srgbClr val="FFC000"/>
                </a:solidFill>
              </a:rPr>
              <a:t> et al.,</a:t>
            </a:r>
            <a:r>
              <a:rPr lang="en-US" sz="2000" dirty="0" smtClean="0">
                <a:solidFill>
                  <a:srgbClr val="FFC000"/>
                </a:solidFill>
              </a:rPr>
              <a:t> </a:t>
            </a:r>
            <a:r>
              <a:rPr lang="en-US" sz="2000" i="1" dirty="0">
                <a:solidFill>
                  <a:srgbClr val="FFC000"/>
                </a:solidFill>
              </a:rPr>
              <a:t>National Academy </a:t>
            </a:r>
            <a:r>
              <a:rPr lang="en-US" sz="2000" i="1" dirty="0" smtClean="0">
                <a:solidFill>
                  <a:srgbClr val="FFC000"/>
                </a:solidFill>
              </a:rPr>
              <a:t>of </a:t>
            </a:r>
            <a:r>
              <a:rPr lang="en-US" sz="2000" i="1" dirty="0">
                <a:solidFill>
                  <a:srgbClr val="FFC000"/>
                </a:solidFill>
              </a:rPr>
              <a:t>Sciences, </a:t>
            </a:r>
            <a:r>
              <a:rPr lang="en-US" sz="2000" i="1" dirty="0" smtClean="0">
                <a:solidFill>
                  <a:srgbClr val="FFC000"/>
                </a:solidFill>
              </a:rPr>
              <a:t>2010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754275"/>
            <a:ext cx="8458200" cy="46166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order of different colors cannot be defined uniquely by </a:t>
            </a:r>
            <a:r>
              <a:rPr lang="en-US" sz="2400" dirty="0" smtClean="0">
                <a:solidFill>
                  <a:schemeClr val="bg1"/>
                </a:solidFill>
              </a:rPr>
              <a:t>people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9317" y="2406879"/>
            <a:ext cx="42091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B. Wong et al.,  </a:t>
            </a:r>
            <a:r>
              <a:rPr lang="en-US" sz="2000" i="1" dirty="0" smtClean="0">
                <a:solidFill>
                  <a:srgbClr val="FFC000"/>
                </a:solidFill>
              </a:rPr>
              <a:t>Nature Methods</a:t>
            </a:r>
            <a:r>
              <a:rPr lang="en-US" sz="2000" dirty="0" smtClean="0">
                <a:solidFill>
                  <a:srgbClr val="FFC000"/>
                </a:solidFill>
              </a:rPr>
              <a:t>,  2010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</a:t>
            </a:r>
            <a:r>
              <a:rPr lang="en-US" dirty="0" smtClean="0"/>
              <a:t>order could be ambiguous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42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7" y="1676400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If we enforce the color order constraint, contrast loss could happen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96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" y="3276600"/>
            <a:ext cx="2057400" cy="148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60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57" y="3276600"/>
            <a:ext cx="2057400" cy="148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60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4" y="3275761"/>
            <a:ext cx="2057400" cy="148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6005" name="Picture 5" descr="D:\Research\research\color-to-gray\Our Results\20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14" y="3275762"/>
            <a:ext cx="2057399" cy="148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51113" y="5057251"/>
            <a:ext cx="1143001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/>
              <a:t>Input</a:t>
            </a:r>
            <a:endParaRPr lang="en-US" sz="2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75841" y="5029200"/>
            <a:ext cx="1143001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/>
              <a:t>Ours</a:t>
            </a:r>
            <a:endParaRPr lang="en-US" sz="2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1200" y="5036944"/>
            <a:ext cx="2971800" cy="1059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[</a:t>
            </a:r>
            <a:r>
              <a:rPr lang="en-US" sz="2400" dirty="0" err="1" smtClean="0"/>
              <a:t>Rasche</a:t>
            </a:r>
            <a:r>
              <a:rPr lang="en-US" sz="2400" dirty="0" smtClean="0"/>
              <a:t> et al.</a:t>
            </a:r>
            <a:r>
              <a:rPr lang="en-US" sz="2400" i="1" dirty="0" smtClean="0"/>
              <a:t> 2005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33480" y="5036736"/>
            <a:ext cx="2857919" cy="1059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 [Kim </a:t>
            </a:r>
            <a:r>
              <a:rPr lang="en-US" sz="2400" dirty="0"/>
              <a:t>et al.</a:t>
            </a:r>
            <a:r>
              <a:rPr lang="en-US" sz="2400" i="1" dirty="0"/>
              <a:t> </a:t>
            </a:r>
            <a:r>
              <a:rPr lang="en-US" sz="2400" i="1" dirty="0" smtClean="0"/>
              <a:t>2009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</a:t>
            </a:r>
            <a:r>
              <a:rPr lang="en-US" dirty="0" smtClean="0"/>
              <a:t>order could be ambiguous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990600" y="3505200"/>
            <a:ext cx="685800" cy="457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56857" y="3505200"/>
            <a:ext cx="685800" cy="457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23114" y="3505200"/>
            <a:ext cx="685800" cy="457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56713" y="3505200"/>
            <a:ext cx="685800" cy="457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Our Contribution</a:t>
            </a:r>
            <a:endParaRPr lang="zh-TW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800600" y="3168933"/>
            <a:ext cx="335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solidFill>
                  <a:srgbClr val="FFC000"/>
                </a:solidFill>
              </a:rPr>
              <a:t>Weak Color Order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731291" y="1951297"/>
            <a:ext cx="4419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 Bimodal Contrast-Preserving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33400" y="1733341"/>
            <a:ext cx="2667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</a:t>
            </a:r>
            <a:r>
              <a:rPr lang="en-US" sz="2800" dirty="0" smtClean="0">
                <a:solidFill>
                  <a:schemeClr val="bg1"/>
                </a:solidFill>
              </a:rPr>
              <a:t>elax </a:t>
            </a:r>
            <a:r>
              <a:rPr lang="en-US" sz="2800" dirty="0">
                <a:solidFill>
                  <a:schemeClr val="bg1"/>
                </a:solidFill>
              </a:rPr>
              <a:t>the color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order constraint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260892"/>
            <a:ext cx="3288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Unambiguous color pairs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739116" y="2055417"/>
            <a:ext cx="609600" cy="4191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750827" y="4543311"/>
            <a:ext cx="609600" cy="4191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495800"/>
            <a:ext cx="217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Global Mapping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739116" y="3349086"/>
            <a:ext cx="609600" cy="4191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31291" y="4467155"/>
            <a:ext cx="4261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Polynomial Mapping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Framework</a:t>
            </a:r>
            <a:endParaRPr lang="zh-TW" alt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Objective Function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C000"/>
                </a:solidFill>
              </a:rPr>
              <a:t>  </a:t>
            </a:r>
            <a:r>
              <a:rPr lang="en-US" dirty="0" smtClean="0">
                <a:solidFill>
                  <a:srgbClr val="FFC000"/>
                </a:solidFill>
              </a:rPr>
              <a:t>Bimodal Contrast-Preserving</a:t>
            </a:r>
            <a:endParaRPr lang="en-US" dirty="0">
              <a:solidFill>
                <a:srgbClr val="FFC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 Weak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Color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Order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C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Finite Multivariate Polynomial Mapping Function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>
              <a:solidFill>
                <a:srgbClr val="FFC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Numerical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Solution</a:t>
            </a:r>
            <a:endParaRPr lang="en-US" dirty="0">
              <a:solidFill>
                <a:srgbClr val="FFC000"/>
              </a:solidFill>
            </a:endParaRPr>
          </a:p>
          <a:p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34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Bimodal Contrast-Preserving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Color pixel          , grayscale contrast                       ,</a:t>
            </a:r>
          </a:p>
          <a:p>
            <a:pPr marL="0" indent="0">
              <a:buNone/>
            </a:pPr>
            <a:r>
              <a:rPr lang="en-US" sz="3000" dirty="0" smtClean="0"/>
              <a:t>    </a:t>
            </a:r>
            <a:r>
              <a:rPr lang="en-US" sz="3000" dirty="0"/>
              <a:t>color </a:t>
            </a:r>
            <a:r>
              <a:rPr lang="en-US" sz="3000" dirty="0" smtClean="0"/>
              <a:t>contrast       (</a:t>
            </a:r>
            <a:r>
              <a:rPr lang="en-US" sz="2800" dirty="0" err="1"/>
              <a:t>CIELab</a:t>
            </a:r>
            <a:r>
              <a:rPr lang="en-US" sz="2800" dirty="0"/>
              <a:t> </a:t>
            </a:r>
            <a:r>
              <a:rPr lang="en-US" sz="2800" dirty="0" smtClean="0"/>
              <a:t>distance</a:t>
            </a:r>
            <a:r>
              <a:rPr lang="en-US" sz="3000" dirty="0" smtClean="0"/>
              <a:t>)</a:t>
            </a:r>
            <a:endParaRPr lang="en-US" sz="3000" dirty="0"/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r>
              <a:rPr lang="en-US" sz="3000" dirty="0"/>
              <a:t> </a:t>
            </a:r>
            <a:r>
              <a:rPr lang="en-US" sz="3000" dirty="0" smtClean="0"/>
              <a:t>    follows  a Gaussian </a:t>
            </a:r>
            <a:r>
              <a:rPr lang="en-US" sz="3000" dirty="0"/>
              <a:t>distribution </a:t>
            </a:r>
            <a:r>
              <a:rPr lang="en-US" sz="3000" dirty="0" smtClean="0"/>
              <a:t>with mean   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490241"/>
              </p:ext>
            </p:extLst>
          </p:nvPr>
        </p:nvGraphicFramePr>
        <p:xfrm>
          <a:off x="2590800" y="1676400"/>
          <a:ext cx="838200" cy="44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396" name="Equation" r:id="rId3" imgW="380880" imgH="203040" progId="Equation.DSMT4">
                  <p:embed/>
                </p:oleObj>
              </mc:Choice>
              <mc:Fallback>
                <p:oleObj name="Equation" r:id="rId3" imgW="380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0800" y="1676400"/>
                        <a:ext cx="838200" cy="44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28051"/>
              </p:ext>
            </p:extLst>
          </p:nvPr>
        </p:nvGraphicFramePr>
        <p:xfrm>
          <a:off x="6477000" y="1600200"/>
          <a:ext cx="18224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397" name="Equation" r:id="rId5" imgW="825480" imgH="241200" progId="Equation.DSMT4">
                  <p:embed/>
                </p:oleObj>
              </mc:Choice>
              <mc:Fallback>
                <p:oleObj name="Equation" r:id="rId5" imgW="82548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600200"/>
                        <a:ext cx="18224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902297"/>
              </p:ext>
            </p:extLst>
          </p:nvPr>
        </p:nvGraphicFramePr>
        <p:xfrm>
          <a:off x="790677" y="3276600"/>
          <a:ext cx="50472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398" name="Equation" r:id="rId7" imgW="228600" imgH="241200" progId="Equation.DSMT4">
                  <p:embed/>
                </p:oleObj>
              </mc:Choice>
              <mc:Fallback>
                <p:oleObj name="Equation" r:id="rId7" imgW="228600" imgH="241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677" y="3276600"/>
                        <a:ext cx="50472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105440"/>
              </p:ext>
            </p:extLst>
          </p:nvPr>
        </p:nvGraphicFramePr>
        <p:xfrm>
          <a:off x="7939088" y="3352800"/>
          <a:ext cx="442912" cy="49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399" name="Equation" r:id="rId9" imgW="215640" imgH="241200" progId="Equation.DSMT4">
                  <p:embed/>
                </p:oleObj>
              </mc:Choice>
              <mc:Fallback>
                <p:oleObj name="Equation" r:id="rId9" imgW="21564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9088" y="3352800"/>
                        <a:ext cx="442912" cy="496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660118"/>
              </p:ext>
            </p:extLst>
          </p:nvPr>
        </p:nvGraphicFramePr>
        <p:xfrm>
          <a:off x="3124200" y="2209800"/>
          <a:ext cx="4429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400" name="Equation" r:id="rId11" imgW="215640" imgH="241200" progId="Equation.DSMT4">
                  <p:embed/>
                </p:oleObj>
              </mc:Choice>
              <mc:Fallback>
                <p:oleObj name="Equation" r:id="rId11" imgW="21564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209800"/>
                        <a:ext cx="44291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223400"/>
              </p:ext>
            </p:extLst>
          </p:nvPr>
        </p:nvGraphicFramePr>
        <p:xfrm>
          <a:off x="2133600" y="4267200"/>
          <a:ext cx="3852672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401" name="Equation" r:id="rId13" imgW="2006280" imgH="634680" progId="Equation.DSMT4">
                  <p:embed/>
                </p:oleObj>
              </mc:Choice>
              <mc:Fallback>
                <p:oleObj name="Equation" r:id="rId13" imgW="20062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33600" y="4267200"/>
                        <a:ext cx="3852672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31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Bimodal Contrast-Preserving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Color pixel          , grayscale contrast                       ,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color 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contrast        (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CIELab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distance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r>
              <a:rPr lang="en-US" sz="3000" dirty="0"/>
              <a:t> </a:t>
            </a:r>
            <a:r>
              <a:rPr lang="en-US" sz="3000" dirty="0" smtClean="0"/>
              <a:t>   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follows  a Gaussian 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distribution </a:t>
            </a: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 mean     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761782"/>
              </p:ext>
            </p:extLst>
          </p:nvPr>
        </p:nvGraphicFramePr>
        <p:xfrm>
          <a:off x="2514600" y="1676400"/>
          <a:ext cx="838200" cy="44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91" name="Equation" r:id="rId3" imgW="380880" imgH="203040" progId="Equation.DSMT4">
                  <p:embed/>
                </p:oleObj>
              </mc:Choice>
              <mc:Fallback>
                <p:oleObj name="Equation" r:id="rId3" imgW="380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4600" y="1676400"/>
                        <a:ext cx="838200" cy="44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948186"/>
              </p:ext>
            </p:extLst>
          </p:nvPr>
        </p:nvGraphicFramePr>
        <p:xfrm>
          <a:off x="6553200" y="1600200"/>
          <a:ext cx="18224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92" name="Equation" r:id="rId5" imgW="825480" imgH="241200" progId="Equation.DSMT4">
                  <p:embed/>
                </p:oleObj>
              </mc:Choice>
              <mc:Fallback>
                <p:oleObj name="Equation" r:id="rId5" imgW="825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600200"/>
                        <a:ext cx="18224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906388"/>
              </p:ext>
            </p:extLst>
          </p:nvPr>
        </p:nvGraphicFramePr>
        <p:xfrm>
          <a:off x="762000" y="3276600"/>
          <a:ext cx="50472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93" name="Equation" r:id="rId7" imgW="228600" imgH="241200" progId="Equation.DSMT4">
                  <p:embed/>
                </p:oleObj>
              </mc:Choice>
              <mc:Fallback>
                <p:oleObj name="Equation" r:id="rId7" imgW="228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276600"/>
                        <a:ext cx="50472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999669"/>
              </p:ext>
            </p:extLst>
          </p:nvPr>
        </p:nvGraphicFramePr>
        <p:xfrm>
          <a:off x="7848600" y="3352800"/>
          <a:ext cx="442912" cy="49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94" name="Equation" r:id="rId9" imgW="215640" imgH="241200" progId="Equation.DSMT4">
                  <p:embed/>
                </p:oleObj>
              </mc:Choice>
              <mc:Fallback>
                <p:oleObj name="Equation" r:id="rId9" imgW="215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352800"/>
                        <a:ext cx="442912" cy="496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725284"/>
              </p:ext>
            </p:extLst>
          </p:nvPr>
        </p:nvGraphicFramePr>
        <p:xfrm>
          <a:off x="3124200" y="2209800"/>
          <a:ext cx="4429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95" name="Equation" r:id="rId11" imgW="215640" imgH="241200" progId="Equation.DSMT4">
                  <p:embed/>
                </p:oleObj>
              </mc:Choice>
              <mc:Fallback>
                <p:oleObj name="Equation" r:id="rId11" imgW="215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209800"/>
                        <a:ext cx="44291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81164"/>
              </p:ext>
            </p:extLst>
          </p:nvPr>
        </p:nvGraphicFramePr>
        <p:xfrm>
          <a:off x="2130552" y="4416552"/>
          <a:ext cx="3852672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96" name="Equation" r:id="rId13" imgW="2006280" imgH="634680" progId="Equation.DSMT4">
                  <p:embed/>
                </p:oleObj>
              </mc:Choice>
              <mc:Fallback>
                <p:oleObj name="Equation" r:id="rId13" imgW="20062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30552" y="4416552"/>
                        <a:ext cx="3852672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0098" name="Picture 2" descr="D:\Research\research\color-to-gray\imag\Gaussian_distribution_revise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2667000" cy="298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097237"/>
              </p:ext>
            </p:extLst>
          </p:nvPr>
        </p:nvGraphicFramePr>
        <p:xfrm>
          <a:off x="4007643" y="3962400"/>
          <a:ext cx="4429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97" name="Equation" r:id="rId16" imgW="215640" imgH="241200" progId="Equation.DSMT4">
                  <p:embed/>
                </p:oleObj>
              </mc:Choice>
              <mc:Fallback>
                <p:oleObj name="Equation" r:id="rId16" imgW="21564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643" y="3962400"/>
                        <a:ext cx="44291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519815"/>
              </p:ext>
            </p:extLst>
          </p:nvPr>
        </p:nvGraphicFramePr>
        <p:xfrm>
          <a:off x="5410200" y="3733800"/>
          <a:ext cx="5048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98" name="Equation" r:id="rId18" imgW="228600" imgH="241200" progId="Equation.DSMT4">
                  <p:embed/>
                </p:oleObj>
              </mc:Choice>
              <mc:Fallback>
                <p:oleObj name="Equation" r:id="rId18" imgW="22860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733800"/>
                        <a:ext cx="5048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0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Bimodal Contrast-Preserving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Tradition methods (order preserving): </a:t>
            </a:r>
            <a:endParaRPr lang="en-US" dirty="0" smtClean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878695"/>
              </p:ext>
            </p:extLst>
          </p:nvPr>
        </p:nvGraphicFramePr>
        <p:xfrm>
          <a:off x="920881" y="2362200"/>
          <a:ext cx="36830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226" name="Equation" r:id="rId4" imgW="1917360" imgH="380880" progId="Equation.DSMT4">
                  <p:embed/>
                </p:oleObj>
              </mc:Choice>
              <mc:Fallback>
                <p:oleObj name="Equation" r:id="rId4" imgW="19173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881" y="2362200"/>
                        <a:ext cx="3683000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17471"/>
              </p:ext>
            </p:extLst>
          </p:nvPr>
        </p:nvGraphicFramePr>
        <p:xfrm>
          <a:off x="990600" y="3317852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227" name="Equation" r:id="rId6" imgW="126720" imgH="126720" progId="Equation.DSMT4">
                  <p:embed/>
                </p:oleObj>
              </mc:Choice>
              <mc:Fallback>
                <p:oleObj name="Equation" r:id="rId6" imgW="12672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600" y="3317852"/>
                        <a:ext cx="381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229833" y="3200400"/>
            <a:ext cx="6999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: neighborhood </a:t>
            </a:r>
            <a:r>
              <a:rPr lang="en-US" sz="2800" dirty="0">
                <a:solidFill>
                  <a:schemeClr val="bg1"/>
                </a:solidFill>
              </a:rPr>
              <a:t>pixel </a:t>
            </a:r>
            <a:r>
              <a:rPr lang="en-US" sz="2800" dirty="0" smtClean="0">
                <a:solidFill>
                  <a:schemeClr val="bg1"/>
                </a:solidFill>
              </a:rPr>
              <a:t>set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9178" y="40386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Our bimodal contrast-preserving for ambiguous color pairs:</a:t>
            </a:r>
            <a:endParaRPr lang="en-US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190302"/>
              </p:ext>
            </p:extLst>
          </p:nvPr>
        </p:nvGraphicFramePr>
        <p:xfrm>
          <a:off x="914400" y="5187950"/>
          <a:ext cx="446246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228" name="Equation" r:id="rId8" imgW="2323800" imgH="393480" progId="Equation.DSMT4">
                  <p:embed/>
                </p:oleObj>
              </mc:Choice>
              <mc:Fallback>
                <p:oleObj name="Equation" r:id="rId8" imgW="23238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187950"/>
                        <a:ext cx="4462462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52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Bimodal Contrast-Preserving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465610"/>
              </p:ext>
            </p:extLst>
          </p:nvPr>
        </p:nvGraphicFramePr>
        <p:xfrm>
          <a:off x="762000" y="1752600"/>
          <a:ext cx="36830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3" name="Equation" r:id="rId4" imgW="1917360" imgH="380880" progId="Equation.DSMT4">
                  <p:embed/>
                </p:oleObj>
              </mc:Choice>
              <mc:Fallback>
                <p:oleObj name="Equation" r:id="rId4" imgW="19173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1752600"/>
                        <a:ext cx="3683000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159062"/>
              </p:ext>
            </p:extLst>
          </p:nvPr>
        </p:nvGraphicFramePr>
        <p:xfrm>
          <a:off x="762000" y="4800600"/>
          <a:ext cx="446246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4" name="Equation" r:id="rId6" imgW="2323800" imgH="393480" progId="Equation.DSMT4">
                  <p:embed/>
                </p:oleObj>
              </mc:Choice>
              <mc:Fallback>
                <p:oleObj name="Equation" r:id="rId6" imgW="2323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800600"/>
                        <a:ext cx="4462462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95896"/>
              </p:ext>
            </p:extLst>
          </p:nvPr>
        </p:nvGraphicFramePr>
        <p:xfrm>
          <a:off x="7391400" y="6028448"/>
          <a:ext cx="41433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5" name="Equation" r:id="rId8" imgW="215640" imgH="241200" progId="Equation.DSMT4">
                  <p:embed/>
                </p:oleObj>
              </mc:Choice>
              <mc:Fallback>
                <p:oleObj name="Equation" r:id="rId8" imgW="21564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6028448"/>
                        <a:ext cx="41433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1126" name="Picture 6" descr="D:\Research\research\color-to-gray\imag\double_moda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743200" cy="222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254093"/>
              </p:ext>
            </p:extLst>
          </p:nvPr>
        </p:nvGraphicFramePr>
        <p:xfrm>
          <a:off x="6096000" y="6028448"/>
          <a:ext cx="58578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6" name="Equation" r:id="rId11" imgW="304560" imgH="241200" progId="Equation.DSMT4">
                  <p:embed/>
                </p:oleObj>
              </mc:Choice>
              <mc:Fallback>
                <p:oleObj name="Equation" r:id="rId11" imgW="30456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6028448"/>
                        <a:ext cx="585788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1132" name="Picture 12" descr="D:\Research\research\color-to-gray\imag\single_moda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48" y="1187450"/>
            <a:ext cx="2743657" cy="22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360964"/>
              </p:ext>
            </p:extLst>
          </p:nvPr>
        </p:nvGraphicFramePr>
        <p:xfrm>
          <a:off x="7467600" y="3177667"/>
          <a:ext cx="41433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7" name="Equation" r:id="rId14" imgW="215640" imgH="241200" progId="Equation.DSMT4">
                  <p:embed/>
                </p:oleObj>
              </mc:Choice>
              <mc:Fallback>
                <p:oleObj name="Equation" r:id="rId14" imgW="21564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3177667"/>
                        <a:ext cx="414338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714623"/>
              </p:ext>
            </p:extLst>
          </p:nvPr>
        </p:nvGraphicFramePr>
        <p:xfrm>
          <a:off x="8382000" y="2947479"/>
          <a:ext cx="439737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8" name="Equation" r:id="rId16" imgW="228600" imgH="241200" progId="Equation.DSMT4">
                  <p:embed/>
                </p:oleObj>
              </mc:Choice>
              <mc:Fallback>
                <p:oleObj name="Equation" r:id="rId16" imgW="22860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2947479"/>
                        <a:ext cx="439737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96090"/>
              </p:ext>
            </p:extLst>
          </p:nvPr>
        </p:nvGraphicFramePr>
        <p:xfrm>
          <a:off x="8385505" y="5804960"/>
          <a:ext cx="4397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9" name="Equation" r:id="rId18" imgW="228600" imgH="241200" progId="Equation.DSMT4">
                  <p:embed/>
                </p:oleObj>
              </mc:Choice>
              <mc:Fallback>
                <p:oleObj name="Equation" r:id="rId18" imgW="228600" imgH="2412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5505" y="5804960"/>
                        <a:ext cx="439738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748291"/>
              </p:ext>
            </p:extLst>
          </p:nvPr>
        </p:nvGraphicFramePr>
        <p:xfrm>
          <a:off x="4005263" y="2667000"/>
          <a:ext cx="151288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50" name="Equation" r:id="rId20" imgW="787320" imgH="203040" progId="Equation.DSMT4">
                  <p:embed/>
                </p:oleObj>
              </mc:Choice>
              <mc:Fallback>
                <p:oleObj name="Equation" r:id="rId20" imgW="78732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263" y="2667000"/>
                        <a:ext cx="151288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37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Documents generally have color figures</a:t>
            </a:r>
            <a:endParaRPr lang="en-US" dirty="0"/>
          </a:p>
        </p:txBody>
      </p:sp>
      <p:pic>
        <p:nvPicPr>
          <p:cNvPr id="940035" name="Picture 3" descr="C:\Users\leojia\Desktop\Untitled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1" y="1524000"/>
            <a:ext cx="375716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0036" name="Picture 4" descr="C:\Users\leojia\Desktop\Untitled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86" y="1524000"/>
            <a:ext cx="377461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Bimodal Contrast-Preserving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48843"/>
              </p:ext>
            </p:extLst>
          </p:nvPr>
        </p:nvGraphicFramePr>
        <p:xfrm>
          <a:off x="762000" y="1752600"/>
          <a:ext cx="36830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449" name="Equation" r:id="rId4" imgW="1917360" imgH="380880" progId="Equation.DSMT4">
                  <p:embed/>
                </p:oleObj>
              </mc:Choice>
              <mc:Fallback>
                <p:oleObj name="Equation" r:id="rId4" imgW="19173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1752600"/>
                        <a:ext cx="3683000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103094"/>
              </p:ext>
            </p:extLst>
          </p:nvPr>
        </p:nvGraphicFramePr>
        <p:xfrm>
          <a:off x="762000" y="4800600"/>
          <a:ext cx="446246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450" name="Equation" r:id="rId6" imgW="2323800" imgH="393480" progId="Equation.DSMT4">
                  <p:embed/>
                </p:oleObj>
              </mc:Choice>
              <mc:Fallback>
                <p:oleObj name="Equation" r:id="rId6" imgW="2323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800600"/>
                        <a:ext cx="4462462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227591"/>
              </p:ext>
            </p:extLst>
          </p:nvPr>
        </p:nvGraphicFramePr>
        <p:xfrm>
          <a:off x="7391400" y="6028448"/>
          <a:ext cx="41433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451" name="Equation" r:id="rId8" imgW="215640" imgH="241200" progId="Equation.DSMT4">
                  <p:embed/>
                </p:oleObj>
              </mc:Choice>
              <mc:Fallback>
                <p:oleObj name="Equation" r:id="rId8" imgW="215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6028448"/>
                        <a:ext cx="414337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1126" name="Picture 6" descr="D:\Research\research\color-to-gray\imag\double_moda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743200" cy="222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51931"/>
              </p:ext>
            </p:extLst>
          </p:nvPr>
        </p:nvGraphicFramePr>
        <p:xfrm>
          <a:off x="6096000" y="6028448"/>
          <a:ext cx="58578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452" name="Equation" r:id="rId11" imgW="304560" imgH="241200" progId="Equation.DSMT4">
                  <p:embed/>
                </p:oleObj>
              </mc:Choice>
              <mc:Fallback>
                <p:oleObj name="Equation" r:id="rId11" imgW="3045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6028448"/>
                        <a:ext cx="585788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15994"/>
              </p:ext>
            </p:extLst>
          </p:nvPr>
        </p:nvGraphicFramePr>
        <p:xfrm>
          <a:off x="8382000" y="2947479"/>
          <a:ext cx="439737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453" name="Equation" r:id="rId13" imgW="228600" imgH="241200" progId="Equation.DSMT4">
                  <p:embed/>
                </p:oleObj>
              </mc:Choice>
              <mc:Fallback>
                <p:oleObj name="Equation" r:id="rId13" imgW="228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2947479"/>
                        <a:ext cx="439737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988682"/>
              </p:ext>
            </p:extLst>
          </p:nvPr>
        </p:nvGraphicFramePr>
        <p:xfrm>
          <a:off x="8385505" y="5804960"/>
          <a:ext cx="4397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454" name="Equation" r:id="rId15" imgW="228600" imgH="241200" progId="Equation.DSMT4">
                  <p:embed/>
                </p:oleObj>
              </mc:Choice>
              <mc:Fallback>
                <p:oleObj name="Equation" r:id="rId15" imgW="228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5505" y="5804960"/>
                        <a:ext cx="439738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2146" name="Picture 2" descr="D:\Research\research\color-to-gray\imag\single_modal_lef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84" y="1188720"/>
            <a:ext cx="2743656" cy="22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344661"/>
              </p:ext>
            </p:extLst>
          </p:nvPr>
        </p:nvGraphicFramePr>
        <p:xfrm>
          <a:off x="5943600" y="3178937"/>
          <a:ext cx="58578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455" name="Equation" r:id="rId18" imgW="304560" imgH="241200" progId="Equation.DSMT4">
                  <p:embed/>
                </p:oleObj>
              </mc:Choice>
              <mc:Fallback>
                <p:oleObj name="Equation" r:id="rId18" imgW="30456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178937"/>
                        <a:ext cx="585788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497544"/>
              </p:ext>
            </p:extLst>
          </p:nvPr>
        </p:nvGraphicFramePr>
        <p:xfrm>
          <a:off x="3908879" y="2667000"/>
          <a:ext cx="17081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456" name="Equation" r:id="rId20" imgW="888840" imgH="203040" progId="Equation.DSMT4">
                  <p:embed/>
                </p:oleObj>
              </mc:Choice>
              <mc:Fallback>
                <p:oleObj name="Equation" r:id="rId20" imgW="88884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8879" y="2667000"/>
                        <a:ext cx="17081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788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Our Work</a:t>
            </a:r>
            <a:endParaRPr lang="zh-TW" alt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Objective Function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Bimodal Contrast-Preserving</a:t>
            </a:r>
            <a:endParaRPr lang="en-US" dirty="0">
              <a:solidFill>
                <a:srgbClr val="FFC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dirty="0" smtClean="0">
                <a:solidFill>
                  <a:srgbClr val="FFC000"/>
                </a:solidFill>
              </a:rPr>
              <a:t>Weak </a:t>
            </a:r>
            <a:r>
              <a:rPr lang="en-US" dirty="0">
                <a:solidFill>
                  <a:srgbClr val="FFC000"/>
                </a:solidFill>
              </a:rPr>
              <a:t>Color </a:t>
            </a:r>
            <a:r>
              <a:rPr lang="en-US" dirty="0" smtClean="0">
                <a:solidFill>
                  <a:srgbClr val="FFC000"/>
                </a:solidFill>
              </a:rPr>
              <a:t>Order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C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Finite Multivariate Polynomial Mapping Function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>
              <a:solidFill>
                <a:srgbClr val="FFC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Numerical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Solution</a:t>
            </a:r>
            <a:endParaRPr lang="en-US" dirty="0">
              <a:solidFill>
                <a:srgbClr val="FFC000"/>
              </a:solidFill>
            </a:endParaRPr>
          </a:p>
          <a:p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dirty="0" smtClean="0">
                <a:solidFill>
                  <a:schemeClr val="bg1"/>
                </a:solidFill>
              </a:rPr>
              <a:t>Weak Color Order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12191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Unambiguous </a:t>
            </a:r>
            <a:r>
              <a:rPr lang="en-US" sz="2800" dirty="0"/>
              <a:t>color </a:t>
            </a:r>
            <a:r>
              <a:rPr lang="en-US" sz="2800" dirty="0" smtClean="0"/>
              <a:t>pairs: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                                             </a:t>
            </a:r>
            <a:r>
              <a:rPr lang="en-US" sz="2800" dirty="0" smtClean="0"/>
              <a:t>or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547035"/>
              </p:ext>
            </p:extLst>
          </p:nvPr>
        </p:nvGraphicFramePr>
        <p:xfrm>
          <a:off x="609600" y="2133600"/>
          <a:ext cx="35623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81" name="Equation" r:id="rId4" imgW="1739880" imgH="279360" progId="Equation.DSMT4">
                  <p:embed/>
                </p:oleObj>
              </mc:Choice>
              <mc:Fallback>
                <p:oleObj name="Equation" r:id="rId4" imgW="1739880" imgH="2793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133600"/>
                        <a:ext cx="35623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596979"/>
              </p:ext>
            </p:extLst>
          </p:nvPr>
        </p:nvGraphicFramePr>
        <p:xfrm>
          <a:off x="4724400" y="2133600"/>
          <a:ext cx="35623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82" name="Equation" r:id="rId6" imgW="1739880" imgH="279360" progId="Equation.DSMT4">
                  <p:embed/>
                </p:oleObj>
              </mc:Choice>
              <mc:Fallback>
                <p:oleObj name="Equation" r:id="rId6" imgW="1739880" imgH="2793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133600"/>
                        <a:ext cx="35623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6165" name="Picture 101" descr="D:\Research\research\color-to-gray\imag\red_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6166" name="Picture 102" descr="D:\Research\research\color-to-gray\imag\green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5499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6169" name="Picture 105" descr="D:\Research\research\color-to-gray\imag\yellow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64" y="535158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6170" name="Picture 106" descr="D:\Research\research\color-to-gray\imag\red_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289392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6171" name="Picture 107" descr="D:\Research\research\color-to-gray\imag\yellow_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5158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6172" name="Picture 108" descr="D:\Research\research\color-to-gray\imag\green_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5499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97348"/>
              </p:ext>
            </p:extLst>
          </p:nvPr>
        </p:nvGraphicFramePr>
        <p:xfrm>
          <a:off x="2971800" y="2990850"/>
          <a:ext cx="723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83" name="Equation" r:id="rId14" imgW="139680" imgH="139680" progId="Equation.DSMT4">
                  <p:embed/>
                </p:oleObj>
              </mc:Choice>
              <mc:Fallback>
                <p:oleObj name="Equation" r:id="rId14" imgW="139680" imgH="1396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990850"/>
                        <a:ext cx="7239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692395"/>
              </p:ext>
            </p:extLst>
          </p:nvPr>
        </p:nvGraphicFramePr>
        <p:xfrm>
          <a:off x="2971800" y="4250243"/>
          <a:ext cx="723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84" name="Equation" r:id="rId16" imgW="139680" imgH="139680" progId="Equation.DSMT4">
                  <p:embed/>
                </p:oleObj>
              </mc:Choice>
              <mc:Fallback>
                <p:oleObj name="Equation" r:id="rId16" imgW="139680" imgH="1396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250243"/>
                        <a:ext cx="7239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329263"/>
              </p:ext>
            </p:extLst>
          </p:nvPr>
        </p:nvGraphicFramePr>
        <p:xfrm>
          <a:off x="2971800" y="5446834"/>
          <a:ext cx="723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85" name="Equation" r:id="rId18" imgW="139680" imgH="139680" progId="Equation.DSMT4">
                  <p:embed/>
                </p:oleObj>
              </mc:Choice>
              <mc:Fallback>
                <p:oleObj name="Equation" r:id="rId18" imgW="139680" imgH="1396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446834"/>
                        <a:ext cx="7239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03232"/>
              </p:ext>
            </p:extLst>
          </p:nvPr>
        </p:nvGraphicFramePr>
        <p:xfrm>
          <a:off x="5181600" y="2989175"/>
          <a:ext cx="723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86" name="Equation" r:id="rId19" imgW="139680" imgH="139680" progId="Equation.DSMT4">
                  <p:embed/>
                </p:oleObj>
              </mc:Choice>
              <mc:Fallback>
                <p:oleObj name="Equation" r:id="rId19" imgW="139680" imgH="1396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989175"/>
                        <a:ext cx="7239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55016"/>
              </p:ext>
            </p:extLst>
          </p:nvPr>
        </p:nvGraphicFramePr>
        <p:xfrm>
          <a:off x="5181600" y="4250243"/>
          <a:ext cx="723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87" name="Equation" r:id="rId20" imgW="139680" imgH="139680" progId="Equation.DSMT4">
                  <p:embed/>
                </p:oleObj>
              </mc:Choice>
              <mc:Fallback>
                <p:oleObj name="Equation" r:id="rId20" imgW="139680" imgH="1396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250243"/>
                        <a:ext cx="7239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55358"/>
              </p:ext>
            </p:extLst>
          </p:nvPr>
        </p:nvGraphicFramePr>
        <p:xfrm>
          <a:off x="5181600" y="5446834"/>
          <a:ext cx="723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488" name="Equation" r:id="rId21" imgW="139680" imgH="139680" progId="Equation.DSMT4">
                  <p:embed/>
                </p:oleObj>
              </mc:Choice>
              <mc:Fallback>
                <p:oleObj name="Equation" r:id="rId21" imgW="139680" imgH="1396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5446834"/>
                        <a:ext cx="7239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6182" name="Picture 118" descr="D:\Research\research\color-to-gray\imag\yellow_3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5158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6183" name="Picture 119" descr="D:\Research\research\color-to-gray\imag\green_3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5499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6184" name="Picture 120" descr="D:\Research\research\color-to-gray\imag\red_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15" y="287550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5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5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5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5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dirty="0" smtClean="0">
                <a:solidFill>
                  <a:schemeClr val="bg1"/>
                </a:solidFill>
              </a:rPr>
              <a:t>Weak Color Order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12191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Unambiguous </a:t>
            </a:r>
            <a:r>
              <a:rPr lang="en-US" sz="2800" dirty="0"/>
              <a:t>color </a:t>
            </a:r>
            <a:r>
              <a:rPr lang="en-US" sz="2800" dirty="0" smtClean="0"/>
              <a:t>pairs: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                                             </a:t>
            </a:r>
            <a:r>
              <a:rPr lang="en-US" sz="2800" dirty="0" smtClean="0"/>
              <a:t>or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787013"/>
              </p:ext>
            </p:extLst>
          </p:nvPr>
        </p:nvGraphicFramePr>
        <p:xfrm>
          <a:off x="609600" y="2133600"/>
          <a:ext cx="35623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346" name="Equation" r:id="rId4" imgW="1739880" imgH="279360" progId="Equation.DSMT4">
                  <p:embed/>
                </p:oleObj>
              </mc:Choice>
              <mc:Fallback>
                <p:oleObj name="Equation" r:id="rId4" imgW="17398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133600"/>
                        <a:ext cx="35623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746441"/>
              </p:ext>
            </p:extLst>
          </p:nvPr>
        </p:nvGraphicFramePr>
        <p:xfrm>
          <a:off x="4724400" y="2133600"/>
          <a:ext cx="35623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347" name="Equation" r:id="rId6" imgW="1739880" imgH="279360" progId="Equation.DSMT4">
                  <p:embed/>
                </p:oleObj>
              </mc:Choice>
              <mc:Fallback>
                <p:oleObj name="Equation" r:id="rId6" imgW="17398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133600"/>
                        <a:ext cx="35623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500547"/>
              </p:ext>
            </p:extLst>
          </p:nvPr>
        </p:nvGraphicFramePr>
        <p:xfrm>
          <a:off x="1790700" y="2841625"/>
          <a:ext cx="4122738" cy="128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348" name="Equation" r:id="rId8" imgW="2286000" imgH="711000" progId="Equation.DSMT4">
                  <p:embed/>
                </p:oleObj>
              </mc:Choice>
              <mc:Fallback>
                <p:oleObj name="Equation" r:id="rId8" imgW="228600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700" y="2841625"/>
                        <a:ext cx="4122738" cy="128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604284" y="4267200"/>
            <a:ext cx="85344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Our model thus becomes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398374"/>
              </p:ext>
            </p:extLst>
          </p:nvPr>
        </p:nvGraphicFramePr>
        <p:xfrm>
          <a:off x="1447800" y="5108574"/>
          <a:ext cx="59737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349" name="Equation" r:id="rId10" imgW="3111480" imgH="393480" progId="Equation.DSMT4">
                  <p:embed/>
                </p:oleObj>
              </mc:Choice>
              <mc:Fallback>
                <p:oleObj name="Equation" r:id="rId10" imgW="3111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108574"/>
                        <a:ext cx="59737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29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Our Work</a:t>
            </a:r>
            <a:endParaRPr lang="zh-TW" alt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Objective Function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Bimodal Contrast-Preserving</a:t>
            </a:r>
            <a:endParaRPr lang="en-US" dirty="0">
              <a:solidFill>
                <a:srgbClr val="FFC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 Weak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Color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Order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C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Finite </a:t>
            </a:r>
            <a:r>
              <a:rPr lang="en-US" dirty="0">
                <a:solidFill>
                  <a:srgbClr val="FFC000"/>
                </a:solidFill>
              </a:rPr>
              <a:t>Multivariate Polynomial Mapping </a:t>
            </a:r>
            <a:r>
              <a:rPr lang="en-US" dirty="0" smtClean="0">
                <a:solidFill>
                  <a:srgbClr val="FFC000"/>
                </a:solidFill>
              </a:rPr>
              <a:t>Function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>
              <a:solidFill>
                <a:srgbClr val="FFC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Numerical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Solution</a:t>
            </a:r>
            <a:endParaRPr lang="en-US" dirty="0">
              <a:solidFill>
                <a:srgbClr val="FFC000"/>
              </a:solidFill>
            </a:endParaRPr>
          </a:p>
          <a:p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011443"/>
              </p:ext>
            </p:extLst>
          </p:nvPr>
        </p:nvGraphicFramePr>
        <p:xfrm>
          <a:off x="1371600" y="1828800"/>
          <a:ext cx="59737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217" name="Equation" r:id="rId4" imgW="3111480" imgH="393480" progId="Equation.DSMT4">
                  <p:embed/>
                </p:oleObj>
              </mc:Choice>
              <mc:Fallback>
                <p:oleObj name="Equation" r:id="rId4" imgW="311148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828800"/>
                        <a:ext cx="59737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1085222" y="2895600"/>
            <a:ext cx="4248778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Solve for grayscale image: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314055"/>
              </p:ext>
            </p:extLst>
          </p:nvPr>
        </p:nvGraphicFramePr>
        <p:xfrm>
          <a:off x="4876800" y="3124200"/>
          <a:ext cx="304800" cy="358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218" name="Equation" r:id="rId6" imgW="139680" imgH="164880" progId="Equation.DSMT4">
                  <p:embed/>
                </p:oleObj>
              </mc:Choice>
              <mc:Fallback>
                <p:oleObj name="Equation" r:id="rId6" imgW="139680" imgH="1648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124200"/>
                        <a:ext cx="304800" cy="358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 descr="D:\Research\research\color-to-gray\imag\i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26748"/>
            <a:ext cx="153924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35218" y="4207748"/>
            <a:ext cx="61722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Variables (pixels): 400x250 = 100,000 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5018" y="5816323"/>
            <a:ext cx="16002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Example</a:t>
            </a:r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06710" y="5397224"/>
            <a:ext cx="6156290" cy="821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C000"/>
                </a:solidFill>
              </a:rPr>
              <a:t>Too many (easily produce unnatural structures)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714741"/>
              </p:ext>
            </p:extLst>
          </p:nvPr>
        </p:nvGraphicFramePr>
        <p:xfrm>
          <a:off x="1371600" y="1828800"/>
          <a:ext cx="59737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507" name="Equation" r:id="rId4" imgW="3111480" imgH="393480" progId="Equation.DSMT4">
                  <p:embed/>
                </p:oleObj>
              </mc:Choice>
              <mc:Fallback>
                <p:oleObj name="Equation" r:id="rId4" imgW="3111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828800"/>
                        <a:ext cx="59737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5"/>
          <p:cNvSpPr>
            <a:spLocks noGrp="1"/>
          </p:cNvSpPr>
          <p:nvPr>
            <p:ph idx="1"/>
          </p:nvPr>
        </p:nvSpPr>
        <p:spPr>
          <a:xfrm>
            <a:off x="914400" y="3048000"/>
            <a:ext cx="7162800" cy="609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Parametric global color-to-grayscale mapping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772272"/>
              </p:ext>
            </p:extLst>
          </p:nvPr>
        </p:nvGraphicFramePr>
        <p:xfrm>
          <a:off x="1430338" y="4495800"/>
          <a:ext cx="49403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508" name="Equation" r:id="rId6" imgW="2234880" imgH="203040" progId="Equation.DSMT4">
                  <p:embed/>
                </p:oleObj>
              </mc:Choice>
              <mc:Fallback>
                <p:oleObj name="Equation" r:id="rId6" imgW="223488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4495800"/>
                        <a:ext cx="4940300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loud Callout 4"/>
          <p:cNvSpPr/>
          <p:nvPr/>
        </p:nvSpPr>
        <p:spPr>
          <a:xfrm>
            <a:off x="6705600" y="3764481"/>
            <a:ext cx="2057400" cy="612648"/>
          </a:xfrm>
          <a:prstGeom prst="cloudCallout">
            <a:avLst>
              <a:gd name="adj1" fmla="val -81150"/>
              <a:gd name="adj2" fmla="val 7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978921"/>
              </p:ext>
            </p:extLst>
          </p:nvPr>
        </p:nvGraphicFramePr>
        <p:xfrm>
          <a:off x="900113" y="3235325"/>
          <a:ext cx="6934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532" name="Equation" r:id="rId4" imgW="3136680" imgH="241200" progId="Equation.DSMT4">
                  <p:embed/>
                </p:oleObj>
              </mc:Choice>
              <mc:Fallback>
                <p:oleObj name="Equation" r:id="rId4" imgW="3136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113" y="3235325"/>
                        <a:ext cx="69342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color-to-grayscale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719367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533" name="Equation" r:id="rId6" imgW="1117440" imgH="342720" progId="Equation.DSMT4">
                  <p:embed/>
                </p:oleObj>
              </mc:Choice>
              <mc:Fallback>
                <p:oleObj name="Equation" r:id="rId6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044418"/>
              </p:ext>
            </p:extLst>
          </p:nvPr>
        </p:nvGraphicFramePr>
        <p:xfrm>
          <a:off x="4900007" y="2743200"/>
          <a:ext cx="5048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534" name="Equation" r:id="rId8" imgW="228600" imgH="228600" progId="Equation.DSMT4">
                  <p:embed/>
                </p:oleObj>
              </mc:Choice>
              <mc:Fallback>
                <p:oleObj name="Equation" r:id="rId8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007" y="2743200"/>
                        <a:ext cx="5048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685800" y="3957935"/>
            <a:ext cx="756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When n = 2, a grayscale is a linear </a:t>
            </a:r>
            <a:r>
              <a:rPr lang="en-US" sz="2400" dirty="0">
                <a:solidFill>
                  <a:schemeClr val="bg1"/>
                </a:solidFill>
              </a:rPr>
              <a:t>combination of </a:t>
            </a:r>
            <a:r>
              <a:rPr lang="en-US" sz="2400" dirty="0" smtClean="0">
                <a:solidFill>
                  <a:schemeClr val="bg1"/>
                </a:solidFill>
              </a:rPr>
              <a:t>elements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712994"/>
              </p:ext>
            </p:extLst>
          </p:nvPr>
        </p:nvGraphicFramePr>
        <p:xfrm>
          <a:off x="1039426" y="2743200"/>
          <a:ext cx="39211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535" name="Equation" r:id="rId10" imgW="177480" imgH="228600" progId="Equation.DSMT4">
                  <p:embed/>
                </p:oleObj>
              </mc:Choice>
              <mc:Fallback>
                <p:oleObj name="Equation" r:id="rId10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426" y="2743200"/>
                        <a:ext cx="39211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274555"/>
              </p:ext>
            </p:extLst>
          </p:nvPr>
        </p:nvGraphicFramePr>
        <p:xfrm>
          <a:off x="2182426" y="2701130"/>
          <a:ext cx="36512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536" name="Equation" r:id="rId12" imgW="164880" imgH="203040" progId="Equation.DSMT4">
                  <p:embed/>
                </p:oleObj>
              </mc:Choice>
              <mc:Fallback>
                <p:oleObj name="Equation" r:id="rId12" imgW="164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426" y="2701130"/>
                        <a:ext cx="365125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406249" y="2743200"/>
            <a:ext cx="7128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is </a:t>
            </a:r>
            <a:r>
              <a:rPr lang="en-US" sz="2400" dirty="0" smtClean="0">
                <a:solidFill>
                  <a:schemeClr val="bg1"/>
                </a:solidFill>
              </a:rPr>
              <a:t>the      monomial </a:t>
            </a:r>
            <a:r>
              <a:rPr lang="en-US" sz="2400" dirty="0">
                <a:solidFill>
                  <a:schemeClr val="bg1"/>
                </a:solidFill>
              </a:rPr>
              <a:t>basis </a:t>
            </a:r>
            <a:r>
              <a:rPr lang="en-US" sz="2400" dirty="0" smtClean="0">
                <a:solidFill>
                  <a:schemeClr val="bg1"/>
                </a:solidFill>
              </a:rPr>
              <a:t>of        ,                        .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672111"/>
              </p:ext>
            </p:extLst>
          </p:nvPr>
        </p:nvGraphicFramePr>
        <p:xfrm>
          <a:off x="2286000" y="4648200"/>
          <a:ext cx="37893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537" name="Equation" r:id="rId14" imgW="1714320" imgH="228600" progId="Equation.DSMT4">
                  <p:embed/>
                </p:oleObj>
              </mc:Choice>
              <mc:Fallback>
                <p:oleObj name="Equation" r:id="rId14" imgW="1714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648200"/>
                        <a:ext cx="37893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907515"/>
              </p:ext>
            </p:extLst>
          </p:nvPr>
        </p:nvGraphicFramePr>
        <p:xfrm>
          <a:off x="5486403" y="2789272"/>
          <a:ext cx="159702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538" name="Equation" r:id="rId16" imgW="723600" imgH="203040" progId="Equation.DSMT4">
                  <p:embed/>
                </p:oleObj>
              </mc:Choice>
              <mc:Fallback>
                <p:oleObj name="Equation" r:id="rId16" imgW="723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3" y="2789272"/>
                        <a:ext cx="1597025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65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124699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021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7986" name="Picture 2" descr="\\pc89140\cwlu\crowd_peoples\code\RGB\rg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37147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1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656739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0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677305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1" name="Equation" r:id="rId6" imgW="177480" imgH="203040" progId="Equation.DSMT4">
                  <p:embed/>
                </p:oleObj>
              </mc:Choice>
              <mc:Fallback>
                <p:oleObj name="Equation" r:id="rId6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495326"/>
              </p:ext>
            </p:extLst>
          </p:nvPr>
        </p:nvGraphicFramePr>
        <p:xfrm>
          <a:off x="2952750" y="5326063"/>
          <a:ext cx="7715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2" name="Equation" r:id="rId8" imgW="190440" imgH="228600" progId="Equation.DSMT4">
                  <p:embed/>
                </p:oleObj>
              </mc:Choice>
              <mc:Fallback>
                <p:oleObj name="Equation" r:id="rId8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326063"/>
                        <a:ext cx="7715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103029"/>
              </p:ext>
            </p:extLst>
          </p:nvPr>
        </p:nvGraphicFramePr>
        <p:xfrm>
          <a:off x="1009650" y="5410200"/>
          <a:ext cx="669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3" name="Equation" r:id="rId10" imgW="164880" imgH="190440" progId="Equation.DSMT4">
                  <p:embed/>
                </p:oleObj>
              </mc:Choice>
              <mc:Fallback>
                <p:oleObj name="Equation" r:id="rId10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410200"/>
                        <a:ext cx="669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864070"/>
              </p:ext>
            </p:extLst>
          </p:nvPr>
        </p:nvGraphicFramePr>
        <p:xfrm>
          <a:off x="4878500" y="4055903"/>
          <a:ext cx="82391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4" name="Equation" r:id="rId12" imgW="203040" imgH="203040" progId="Equation.DSMT4">
                  <p:embed/>
                </p:oleObj>
              </mc:Choice>
              <mc:Fallback>
                <p:oleObj name="Equation" r:id="rId12" imgW="20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500" y="4055903"/>
                        <a:ext cx="82391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781630"/>
              </p:ext>
            </p:extLst>
          </p:nvPr>
        </p:nvGraphicFramePr>
        <p:xfrm>
          <a:off x="2951163" y="4106863"/>
          <a:ext cx="7715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5" name="Equation" r:id="rId14" imgW="190440" imgH="177480" progId="Equation.DSMT4">
                  <p:embed/>
                </p:oleObj>
              </mc:Choice>
              <mc:Fallback>
                <p:oleObj name="Equation" r:id="rId14" imgW="1904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4106863"/>
                        <a:ext cx="77152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184139"/>
              </p:ext>
            </p:extLst>
          </p:nvPr>
        </p:nvGraphicFramePr>
        <p:xfrm>
          <a:off x="958850" y="4132263"/>
          <a:ext cx="771525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6" name="Equation" r:id="rId16" imgW="190440" imgH="164880" progId="Equation.DSMT4">
                  <p:embed/>
                </p:oleObj>
              </mc:Choice>
              <mc:Fallback>
                <p:oleObj name="Equation" r:id="rId16" imgW="19044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850" y="4132263"/>
                        <a:ext cx="771525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687617"/>
              </p:ext>
            </p:extLst>
          </p:nvPr>
        </p:nvGraphicFramePr>
        <p:xfrm>
          <a:off x="5030788" y="2919413"/>
          <a:ext cx="5143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7" name="Equation" r:id="rId18" imgW="126720" imgH="177480" progId="Equation.DSMT4">
                  <p:embed/>
                </p:oleObj>
              </mc:Choice>
              <mc:Fallback>
                <p:oleObj name="Equation" r:id="rId18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0788" y="2919413"/>
                        <a:ext cx="51435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681538"/>
              </p:ext>
            </p:extLst>
          </p:nvPr>
        </p:nvGraphicFramePr>
        <p:xfrm>
          <a:off x="2971800" y="2987814"/>
          <a:ext cx="5651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8" name="Equation" r:id="rId20" imgW="139680" imgH="164880" progId="Equation.DSMT4">
                  <p:embed/>
                </p:oleObj>
              </mc:Choice>
              <mc:Fallback>
                <p:oleObj name="Equation" r:id="rId20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987814"/>
                        <a:ext cx="56515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943072"/>
              </p:ext>
            </p:extLst>
          </p:nvPr>
        </p:nvGraphicFramePr>
        <p:xfrm>
          <a:off x="1041400" y="3000375"/>
          <a:ext cx="461963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269" name="Equation" r:id="rId22" imgW="114120" imgH="126720" progId="Equation.DSMT4">
                  <p:embed/>
                </p:oleObj>
              </mc:Choice>
              <mc:Fallback>
                <p:oleObj name="Equation" r:id="rId22" imgW="114120" imgH="12672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" y="3000375"/>
                        <a:ext cx="461963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36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printing problem</a:t>
            </a:r>
            <a:endParaRPr lang="en-US" dirty="0"/>
          </a:p>
        </p:txBody>
      </p:sp>
      <p:pic>
        <p:nvPicPr>
          <p:cNvPr id="940035" name="Picture 3" descr="D:\Research\research\color-to-gray\imag\results\shadow_Fig_5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7798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0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94" y="2177982"/>
            <a:ext cx="369350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4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915040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5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251157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6" name="Equation" r:id="rId7" imgW="177480" imgH="203040" progId="Equation.DSMT4">
                  <p:embed/>
                </p:oleObj>
              </mc:Choice>
              <mc:Fallback>
                <p:oleObj name="Equation" r:id="rId7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04015"/>
              </p:ext>
            </p:extLst>
          </p:nvPr>
        </p:nvGraphicFramePr>
        <p:xfrm>
          <a:off x="2952750" y="5326063"/>
          <a:ext cx="7715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7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326063"/>
                        <a:ext cx="7715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688310"/>
              </p:ext>
            </p:extLst>
          </p:nvPr>
        </p:nvGraphicFramePr>
        <p:xfrm>
          <a:off x="1009650" y="5410200"/>
          <a:ext cx="669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8" name="Equation" r:id="rId11" imgW="164880" imgH="190440" progId="Equation.DSMT4">
                  <p:embed/>
                </p:oleObj>
              </mc:Choice>
              <mc:Fallback>
                <p:oleObj name="Equation" r:id="rId11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410200"/>
                        <a:ext cx="669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653005"/>
              </p:ext>
            </p:extLst>
          </p:nvPr>
        </p:nvGraphicFramePr>
        <p:xfrm>
          <a:off x="4878500" y="4055903"/>
          <a:ext cx="82391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99" name="Equation" r:id="rId13" imgW="203040" imgH="203040" progId="Equation.DSMT4">
                  <p:embed/>
                </p:oleObj>
              </mc:Choice>
              <mc:Fallback>
                <p:oleObj name="Equation" r:id="rId13" imgW="20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500" y="4055903"/>
                        <a:ext cx="82391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191007"/>
              </p:ext>
            </p:extLst>
          </p:nvPr>
        </p:nvGraphicFramePr>
        <p:xfrm>
          <a:off x="2951163" y="4106863"/>
          <a:ext cx="7715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200" name="Equation" r:id="rId15" imgW="190440" imgH="177480" progId="Equation.DSMT4">
                  <p:embed/>
                </p:oleObj>
              </mc:Choice>
              <mc:Fallback>
                <p:oleObj name="Equation" r:id="rId15" imgW="1904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4106863"/>
                        <a:ext cx="77152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905604"/>
              </p:ext>
            </p:extLst>
          </p:nvPr>
        </p:nvGraphicFramePr>
        <p:xfrm>
          <a:off x="958850" y="4132263"/>
          <a:ext cx="771525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201" name="Equation" r:id="rId17" imgW="190440" imgH="164880" progId="Equation.DSMT4">
                  <p:embed/>
                </p:oleObj>
              </mc:Choice>
              <mc:Fallback>
                <p:oleObj name="Equation" r:id="rId17" imgW="19044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850" y="4132263"/>
                        <a:ext cx="771525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6899"/>
              </p:ext>
            </p:extLst>
          </p:nvPr>
        </p:nvGraphicFramePr>
        <p:xfrm>
          <a:off x="5030788" y="2919413"/>
          <a:ext cx="5143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202" name="Equation" r:id="rId19" imgW="126720" imgH="177480" progId="Equation.DSMT4">
                  <p:embed/>
                </p:oleObj>
              </mc:Choice>
              <mc:Fallback>
                <p:oleObj name="Equation" r:id="rId19" imgW="126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0788" y="2919413"/>
                        <a:ext cx="51435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918264"/>
              </p:ext>
            </p:extLst>
          </p:nvPr>
        </p:nvGraphicFramePr>
        <p:xfrm>
          <a:off x="2971800" y="2987814"/>
          <a:ext cx="5651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203" name="Equation" r:id="rId21" imgW="139680" imgH="164880" progId="Equation.DSMT4">
                  <p:embed/>
                </p:oleObj>
              </mc:Choice>
              <mc:Fallback>
                <p:oleObj name="Equation" r:id="rId21" imgW="139680" imgH="1648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987814"/>
                        <a:ext cx="56515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93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019033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40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895641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41" name="Equation" r:id="rId8" imgW="177480" imgH="203040" progId="Equation.DSMT4">
                  <p:embed/>
                </p:oleObj>
              </mc:Choice>
              <mc:Fallback>
                <p:oleObj name="Equation" r:id="rId8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066733"/>
              </p:ext>
            </p:extLst>
          </p:nvPr>
        </p:nvGraphicFramePr>
        <p:xfrm>
          <a:off x="2952750" y="5326063"/>
          <a:ext cx="7715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42" name="Equation" r:id="rId10" imgW="190440" imgH="228600" progId="Equation.DSMT4">
                  <p:embed/>
                </p:oleObj>
              </mc:Choice>
              <mc:Fallback>
                <p:oleObj name="Equation" r:id="rId10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326063"/>
                        <a:ext cx="7715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481883"/>
              </p:ext>
            </p:extLst>
          </p:nvPr>
        </p:nvGraphicFramePr>
        <p:xfrm>
          <a:off x="1009650" y="5410200"/>
          <a:ext cx="669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43" name="Equation" r:id="rId12" imgW="164880" imgH="190440" progId="Equation.DSMT4">
                  <p:embed/>
                </p:oleObj>
              </mc:Choice>
              <mc:Fallback>
                <p:oleObj name="Equation" r:id="rId12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410200"/>
                        <a:ext cx="669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449919"/>
              </p:ext>
            </p:extLst>
          </p:nvPr>
        </p:nvGraphicFramePr>
        <p:xfrm>
          <a:off x="4878500" y="4055903"/>
          <a:ext cx="82391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44" name="Equation" r:id="rId14" imgW="203040" imgH="203040" progId="Equation.DSMT4">
                  <p:embed/>
                </p:oleObj>
              </mc:Choice>
              <mc:Fallback>
                <p:oleObj name="Equation" r:id="rId14" imgW="20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500" y="4055903"/>
                        <a:ext cx="82391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490338"/>
              </p:ext>
            </p:extLst>
          </p:nvPr>
        </p:nvGraphicFramePr>
        <p:xfrm>
          <a:off x="2951163" y="4106863"/>
          <a:ext cx="7715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45" name="Equation" r:id="rId16" imgW="190440" imgH="177480" progId="Equation.DSMT4">
                  <p:embed/>
                </p:oleObj>
              </mc:Choice>
              <mc:Fallback>
                <p:oleObj name="Equation" r:id="rId16" imgW="1904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4106863"/>
                        <a:ext cx="77152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697926"/>
              </p:ext>
            </p:extLst>
          </p:nvPr>
        </p:nvGraphicFramePr>
        <p:xfrm>
          <a:off x="958850" y="4132263"/>
          <a:ext cx="771525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46" name="Equation" r:id="rId18" imgW="190440" imgH="164880" progId="Equation.DSMT4">
                  <p:embed/>
                </p:oleObj>
              </mc:Choice>
              <mc:Fallback>
                <p:oleObj name="Equation" r:id="rId18" imgW="19044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850" y="4132263"/>
                        <a:ext cx="771525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431664"/>
              </p:ext>
            </p:extLst>
          </p:nvPr>
        </p:nvGraphicFramePr>
        <p:xfrm>
          <a:off x="5030788" y="2919413"/>
          <a:ext cx="5143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47" name="Equation" r:id="rId20" imgW="126720" imgH="177480" progId="Equation.DSMT4">
                  <p:embed/>
                </p:oleObj>
              </mc:Choice>
              <mc:Fallback>
                <p:oleObj name="Equation" r:id="rId20" imgW="126720" imgH="177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0788" y="2919413"/>
                        <a:ext cx="51435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2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847096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85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155903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86" name="Equation" r:id="rId9" imgW="177480" imgH="203040" progId="Equation.DSMT4">
                  <p:embed/>
                </p:oleObj>
              </mc:Choice>
              <mc:Fallback>
                <p:oleObj name="Equation" r:id="rId9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39139"/>
              </p:ext>
            </p:extLst>
          </p:nvPr>
        </p:nvGraphicFramePr>
        <p:xfrm>
          <a:off x="2952750" y="5326063"/>
          <a:ext cx="7715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87" name="Equation" r:id="rId11" imgW="190440" imgH="228600" progId="Equation.DSMT4">
                  <p:embed/>
                </p:oleObj>
              </mc:Choice>
              <mc:Fallback>
                <p:oleObj name="Equation" r:id="rId11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326063"/>
                        <a:ext cx="7715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406319"/>
              </p:ext>
            </p:extLst>
          </p:nvPr>
        </p:nvGraphicFramePr>
        <p:xfrm>
          <a:off x="1009650" y="5410200"/>
          <a:ext cx="669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88" name="Equation" r:id="rId13" imgW="164880" imgH="190440" progId="Equation.DSMT4">
                  <p:embed/>
                </p:oleObj>
              </mc:Choice>
              <mc:Fallback>
                <p:oleObj name="Equation" r:id="rId13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410200"/>
                        <a:ext cx="669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687295"/>
              </p:ext>
            </p:extLst>
          </p:nvPr>
        </p:nvGraphicFramePr>
        <p:xfrm>
          <a:off x="4878500" y="4055903"/>
          <a:ext cx="82391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89" name="Equation" r:id="rId15" imgW="203040" imgH="203040" progId="Equation.DSMT4">
                  <p:embed/>
                </p:oleObj>
              </mc:Choice>
              <mc:Fallback>
                <p:oleObj name="Equation" r:id="rId15" imgW="20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500" y="4055903"/>
                        <a:ext cx="82391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541471"/>
              </p:ext>
            </p:extLst>
          </p:nvPr>
        </p:nvGraphicFramePr>
        <p:xfrm>
          <a:off x="2951163" y="4106863"/>
          <a:ext cx="7715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90" name="Equation" r:id="rId17" imgW="190440" imgH="177480" progId="Equation.DSMT4">
                  <p:embed/>
                </p:oleObj>
              </mc:Choice>
              <mc:Fallback>
                <p:oleObj name="Equation" r:id="rId17" imgW="1904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4106863"/>
                        <a:ext cx="77152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750579"/>
              </p:ext>
            </p:extLst>
          </p:nvPr>
        </p:nvGraphicFramePr>
        <p:xfrm>
          <a:off x="958850" y="4132263"/>
          <a:ext cx="771525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91" name="Equation" r:id="rId19" imgW="190440" imgH="164880" progId="Equation.DSMT4">
                  <p:embed/>
                </p:oleObj>
              </mc:Choice>
              <mc:Fallback>
                <p:oleObj name="Equation" r:id="rId19" imgW="190440" imgH="1648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850" y="4132263"/>
                        <a:ext cx="771525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95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870261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29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2" name="Picture 6" descr="\\pc89140\cwlu\crowd_peoples\code\RGB\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818472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0" name="Equation" r:id="rId10" imgW="177480" imgH="203040" progId="Equation.DSMT4">
                  <p:embed/>
                </p:oleObj>
              </mc:Choice>
              <mc:Fallback>
                <p:oleObj name="Equation" r:id="rId10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647983"/>
              </p:ext>
            </p:extLst>
          </p:nvPr>
        </p:nvGraphicFramePr>
        <p:xfrm>
          <a:off x="2952750" y="5326063"/>
          <a:ext cx="7715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1" name="Equation" r:id="rId12" imgW="190440" imgH="228600" progId="Equation.DSMT4">
                  <p:embed/>
                </p:oleObj>
              </mc:Choice>
              <mc:Fallback>
                <p:oleObj name="Equation" r:id="rId12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326063"/>
                        <a:ext cx="7715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008897"/>
              </p:ext>
            </p:extLst>
          </p:nvPr>
        </p:nvGraphicFramePr>
        <p:xfrm>
          <a:off x="1009650" y="5410200"/>
          <a:ext cx="669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2" name="Equation" r:id="rId14" imgW="164880" imgH="190440" progId="Equation.DSMT4">
                  <p:embed/>
                </p:oleObj>
              </mc:Choice>
              <mc:Fallback>
                <p:oleObj name="Equation" r:id="rId14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410200"/>
                        <a:ext cx="669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400900"/>
              </p:ext>
            </p:extLst>
          </p:nvPr>
        </p:nvGraphicFramePr>
        <p:xfrm>
          <a:off x="4878500" y="4055903"/>
          <a:ext cx="82391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3" name="Equation" r:id="rId16" imgW="203040" imgH="203040" progId="Equation.DSMT4">
                  <p:embed/>
                </p:oleObj>
              </mc:Choice>
              <mc:Fallback>
                <p:oleObj name="Equation" r:id="rId16" imgW="20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500" y="4055903"/>
                        <a:ext cx="82391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047015"/>
              </p:ext>
            </p:extLst>
          </p:nvPr>
        </p:nvGraphicFramePr>
        <p:xfrm>
          <a:off x="2951163" y="4106863"/>
          <a:ext cx="7715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34" name="Equation" r:id="rId18" imgW="190440" imgH="177480" progId="Equation.DSMT4">
                  <p:embed/>
                </p:oleObj>
              </mc:Choice>
              <mc:Fallback>
                <p:oleObj name="Equation" r:id="rId18" imgW="1904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4106863"/>
                        <a:ext cx="77152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79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792896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51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2" name="Picture 6" descr="\\pc89140\cwlu\crowd_peoples\code\RGB\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4" name="Picture 8" descr="\\pc89140\cwlu\crowd_peoples\code\RGB\r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8278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67967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52" name="Equation" r:id="rId11" imgW="177480" imgH="203040" progId="Equation.DSMT4">
                  <p:embed/>
                </p:oleObj>
              </mc:Choice>
              <mc:Fallback>
                <p:oleObj name="Equation" r:id="rId11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937067"/>
              </p:ext>
            </p:extLst>
          </p:nvPr>
        </p:nvGraphicFramePr>
        <p:xfrm>
          <a:off x="2952750" y="5326063"/>
          <a:ext cx="7715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53" name="Equation" r:id="rId13" imgW="190440" imgH="228600" progId="Equation.DSMT4">
                  <p:embed/>
                </p:oleObj>
              </mc:Choice>
              <mc:Fallback>
                <p:oleObj name="Equation" r:id="rId13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326063"/>
                        <a:ext cx="7715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308172"/>
              </p:ext>
            </p:extLst>
          </p:nvPr>
        </p:nvGraphicFramePr>
        <p:xfrm>
          <a:off x="1009650" y="5410200"/>
          <a:ext cx="669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54" name="Equation" r:id="rId15" imgW="164880" imgH="190440" progId="Equation.DSMT4">
                  <p:embed/>
                </p:oleObj>
              </mc:Choice>
              <mc:Fallback>
                <p:oleObj name="Equation" r:id="rId15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410200"/>
                        <a:ext cx="669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274343"/>
              </p:ext>
            </p:extLst>
          </p:nvPr>
        </p:nvGraphicFramePr>
        <p:xfrm>
          <a:off x="4878500" y="4055903"/>
          <a:ext cx="82391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55" name="Equation" r:id="rId17" imgW="203040" imgH="203040" progId="Equation.DSMT4">
                  <p:embed/>
                </p:oleObj>
              </mc:Choice>
              <mc:Fallback>
                <p:oleObj name="Equation" r:id="rId17" imgW="20304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500" y="4055903"/>
                        <a:ext cx="82391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75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19538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96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2" name="Picture 6" descr="\\pc89140\cwlu\crowd_peoples\code\RGB\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4" name="Picture 8" descr="\\pc89140\cwlu\crowd_peoples\code\RGB\r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8278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5" name="Picture 9" descr="\\pc89140\cwlu\crowd_peoples\code\RGB\b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058291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97" name="Equation" r:id="rId12" imgW="177480" imgH="203040" progId="Equation.DSMT4">
                  <p:embed/>
                </p:oleObj>
              </mc:Choice>
              <mc:Fallback>
                <p:oleObj name="Equation" r:id="rId12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602706"/>
              </p:ext>
            </p:extLst>
          </p:nvPr>
        </p:nvGraphicFramePr>
        <p:xfrm>
          <a:off x="2952750" y="5326063"/>
          <a:ext cx="7715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98" name="Equation" r:id="rId14" imgW="190440" imgH="228600" progId="Equation.DSMT4">
                  <p:embed/>
                </p:oleObj>
              </mc:Choice>
              <mc:Fallback>
                <p:oleObj name="Equation" r:id="rId14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326063"/>
                        <a:ext cx="7715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846575"/>
              </p:ext>
            </p:extLst>
          </p:nvPr>
        </p:nvGraphicFramePr>
        <p:xfrm>
          <a:off x="1009650" y="5410200"/>
          <a:ext cx="6699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99" name="Equation" r:id="rId16" imgW="164880" imgH="190440" progId="Equation.DSMT4">
                  <p:embed/>
                </p:oleObj>
              </mc:Choice>
              <mc:Fallback>
                <p:oleObj name="Equation" r:id="rId16" imgW="164880" imgH="1904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5410200"/>
                        <a:ext cx="669925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0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143124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72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2" name="Picture 6" descr="\\pc89140\cwlu\crowd_peoples\code\RGB\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4" name="Picture 8" descr="\\pc89140\cwlu\crowd_peoples\code\RGB\r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8278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5" name="Picture 9" descr="\\pc89140\cwlu\crowd_peoples\code\RGB\b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7" name="Picture 11" descr="\\pc89140\cwlu\crowd_peoples\code\RGB\r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3" y="5401589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298980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73" name="Equation" r:id="rId13" imgW="177480" imgH="203040" progId="Equation.DSMT4">
                  <p:embed/>
                </p:oleObj>
              </mc:Choice>
              <mc:Fallback>
                <p:oleObj name="Equation" r:id="rId13" imgW="1774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323805"/>
              </p:ext>
            </p:extLst>
          </p:nvPr>
        </p:nvGraphicFramePr>
        <p:xfrm>
          <a:off x="2952750" y="5326063"/>
          <a:ext cx="7715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74" name="Equation" r:id="rId15" imgW="190440" imgH="228600" progId="Equation.DSMT4">
                  <p:embed/>
                </p:oleObj>
              </mc:Choice>
              <mc:Fallback>
                <p:oleObj name="Equation" r:id="rId15" imgW="19044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326063"/>
                        <a:ext cx="7715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2088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083878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14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2" name="Picture 6" descr="\\pc89140\cwlu\crowd_peoples\code\RGB\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4" name="Picture 8" descr="\\pc89140\cwlu\crowd_peoples\code\RGB\r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8278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5" name="Picture 9" descr="\\pc89140\cwlu\crowd_peoples\code\RGB\b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7" name="Picture 11" descr="\\pc89140\cwlu\crowd_peoples\code\RGB\r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3" y="5401589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8" name="Picture 12" descr="\\pc89140\cwlu\crowd_peoples\code\RGB\bb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5406313"/>
            <a:ext cx="13715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298980"/>
              </p:ext>
            </p:extLst>
          </p:nvPr>
        </p:nvGraphicFramePr>
        <p:xfrm>
          <a:off x="5080000" y="5381625"/>
          <a:ext cx="7207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15" name="Equation" r:id="rId14" imgW="177480" imgH="203040" progId="Equation.DSMT4">
                  <p:embed/>
                </p:oleObj>
              </mc:Choice>
              <mc:Fallback>
                <p:oleObj name="Equation" r:id="rId14" imgW="1774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5381625"/>
                        <a:ext cx="7207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143124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31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2" name="Picture 6" descr="\\pc89140\cwlu\crowd_peoples\code\RGB\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4" name="Picture 8" descr="\\pc89140\cwlu\crowd_peoples\code\RGB\r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8278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5" name="Picture 9" descr="\\pc89140\cwlu\crowd_peoples\code\RGB\b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7" name="Picture 11" descr="\\pc89140\cwlu\crowd_peoples\code\RGB\r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3" y="5401589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8" name="Picture 12" descr="\\pc89140\cwlu\crowd_peoples\code\RGB\bb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5406313"/>
            <a:ext cx="13715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9" name="Picture 13" descr="\\pc89140\cwlu\crowd_peoples\code\RGB\g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5442475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096023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041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2" name="Picture 6" descr="\\pc89140\cwlu\crowd_peoples\code\RGB\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4" name="Picture 8" descr="\\pc89140\cwlu\crowd_peoples\code\RGB\r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8278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5" name="Picture 9" descr="\\pc89140\cwlu\crowd_peoples\code\RGB\b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7" name="Picture 11" descr="\\pc89140\cwlu\crowd_peoples\code\RGB\r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3" y="5401589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8" name="Picture 12" descr="\\pc89140\cwlu\crowd_peoples\code\RGB\bb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5406313"/>
            <a:ext cx="13715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9" name="Picture 13" descr="\\pc89140\cwlu\crowd_peoples\code\RGB\g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5442475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1018" y="3667124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0.1550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39064" y="3667124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0.8835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76721" y="3625807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0.3693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1018" y="4948168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0.1817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39063" y="4948168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0.4977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31753" y="4922678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-1.7275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0486" y="6322806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-0.4479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923989" y="6320713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0.6417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31753" y="6358026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0.6234</a:t>
            </a:r>
          </a:p>
        </p:txBody>
      </p:sp>
      <p:sp>
        <p:nvSpPr>
          <p:cNvPr id="16" name="Equal 15"/>
          <p:cNvSpPr/>
          <p:nvPr/>
        </p:nvSpPr>
        <p:spPr>
          <a:xfrm>
            <a:off x="6096000" y="5617495"/>
            <a:ext cx="609600" cy="40230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36962" name="Picture 2" descr="\\pc89140\cwlu\crowd_peoples\code\RGB\grayRG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92043"/>
            <a:ext cx="2300237" cy="153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printing problem</a:t>
            </a:r>
            <a:endParaRPr lang="en-US" dirty="0"/>
          </a:p>
        </p:txBody>
      </p:sp>
      <p:pic>
        <p:nvPicPr>
          <p:cNvPr id="940035" name="Picture 3" descr="D:\Research\research\color-to-gray\imag\results\shadow_Fig_5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7798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0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94" y="2177982"/>
            <a:ext cx="369350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Research\research\color-to-gray\imag\results\shadow_Fig_5B_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94" y="2177981"/>
            <a:ext cx="3694343" cy="27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3" name="Picture 7" descr="D:\Research\research\color-to-gray\imag\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2514600"/>
            <a:ext cx="8991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Multivariate Polynomial Mapping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371600"/>
            <a:ext cx="7162800" cy="609600"/>
          </a:xfrm>
        </p:spPr>
        <p:txBody>
          <a:bodyPr/>
          <a:lstStyle/>
          <a:p>
            <a:r>
              <a:rPr lang="en-US" dirty="0" smtClean="0"/>
              <a:t>Parametric </a:t>
            </a:r>
            <a:r>
              <a:rPr lang="en-US" dirty="0"/>
              <a:t>color-to-grayscale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226450"/>
              </p:ext>
            </p:extLst>
          </p:nvPr>
        </p:nvGraphicFramePr>
        <p:xfrm>
          <a:off x="3124200" y="1981200"/>
          <a:ext cx="24701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96" name="Equation" r:id="rId4" imgW="1117440" imgH="342720" progId="Equation.DSMT4">
                  <p:embed/>
                </p:oleObj>
              </mc:Choice>
              <mc:Fallback>
                <p:oleObj name="Equation" r:id="rId4" imgW="11174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81200"/>
                        <a:ext cx="247015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5458" name="Picture 2" descr="\\pc89140\cwlu\crowd_peoples\code\RGB\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0" name="Picture 4" descr="\\pc89140\cwlu\crowd_peoples\code\RGB\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5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1" name="Picture 5" descr="\\pc89140\cwlu\crowd_peoples\code\RGB\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275272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2" name="Picture 6" descr="\\pc89140\cwlu\crowd_peoples\code\RGB\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1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4" name="Picture 8" descr="\\pc89140\cwlu\crowd_peoples\code\RGB\r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8278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5" name="Picture 9" descr="\\pc89140\cwlu\crowd_peoples\code\RGB\b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4008278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7" name="Picture 11" descr="\\pc89140\cwlu\crowd_peoples\code\RGB\r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3" y="5401589"/>
            <a:ext cx="13716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8" name="Picture 12" descr="\\pc89140\cwlu\crowd_peoples\code\RGB\bb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2" y="5406313"/>
            <a:ext cx="13715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9" name="Picture 13" descr="\\pc89140\cwlu\crowd_peoples\code\RGB\g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04" y="5442475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078794" y="301586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4109776" y="415572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/>
          <p:cNvSpPr/>
          <p:nvPr/>
        </p:nvSpPr>
        <p:spPr>
          <a:xfrm>
            <a:off x="410977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/>
          <p:cNvSpPr/>
          <p:nvPr/>
        </p:nvSpPr>
        <p:spPr>
          <a:xfrm>
            <a:off x="2054522" y="2981743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27"/>
          <p:cNvSpPr/>
          <p:nvPr/>
        </p:nvSpPr>
        <p:spPr>
          <a:xfrm>
            <a:off x="2098536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098536" y="5643756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29"/>
          <p:cNvSpPr/>
          <p:nvPr/>
        </p:nvSpPr>
        <p:spPr>
          <a:xfrm>
            <a:off x="5993004" y="3000898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30"/>
          <p:cNvSpPr/>
          <p:nvPr/>
        </p:nvSpPr>
        <p:spPr>
          <a:xfrm>
            <a:off x="5993004" y="4209559"/>
            <a:ext cx="457200" cy="5118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1018" y="3667124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0.1550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39064" y="3667124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0.8835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76721" y="3625807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0.3693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1018" y="4948168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0.1817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39063" y="4948168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0.4977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31753" y="4922678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-1.7275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0486" y="6322806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-0.4479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923989" y="6320713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0.6417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31753" y="6358026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0.6234</a:t>
            </a:r>
          </a:p>
        </p:txBody>
      </p:sp>
      <p:sp>
        <p:nvSpPr>
          <p:cNvPr id="16" name="Equal 15"/>
          <p:cNvSpPr/>
          <p:nvPr/>
        </p:nvSpPr>
        <p:spPr>
          <a:xfrm>
            <a:off x="6096000" y="5617495"/>
            <a:ext cx="609600" cy="40230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36962" name="Picture 2" descr="\\pc89140\cwlu\crowd_peoples\code\RGB\grayRG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92043"/>
            <a:ext cx="2300237" cy="153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\\pc89140\cwlu\crowd_peoples\code\RGB\rgb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981742"/>
            <a:ext cx="2300237" cy="153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Our Model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333908"/>
              </p:ext>
            </p:extLst>
          </p:nvPr>
        </p:nvGraphicFramePr>
        <p:xfrm>
          <a:off x="838200" y="1905000"/>
          <a:ext cx="7354888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197" name="Equation" r:id="rId3" imgW="3327120" imgH="355320" progId="Equation.DSMT4">
                  <p:embed/>
                </p:oleObj>
              </mc:Choice>
              <mc:Fallback>
                <p:oleObj name="Equation" r:id="rId3" imgW="3327120" imgH="3553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05000"/>
                        <a:ext cx="7354888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3104708"/>
            <a:ext cx="39624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Objective function: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803085"/>
              </p:ext>
            </p:extLst>
          </p:nvPr>
        </p:nvGraphicFramePr>
        <p:xfrm>
          <a:off x="1600200" y="4191000"/>
          <a:ext cx="59737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198" name="Equation" r:id="rId5" imgW="3111480" imgH="393480" progId="Equation.DSMT4">
                  <p:embed/>
                </p:oleObj>
              </mc:Choice>
              <mc:Fallback>
                <p:oleObj name="Equation" r:id="rId5" imgW="311148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191000"/>
                        <a:ext cx="59737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63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989351"/>
              </p:ext>
            </p:extLst>
          </p:nvPr>
        </p:nvGraphicFramePr>
        <p:xfrm>
          <a:off x="1514475" y="1371600"/>
          <a:ext cx="59737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40" name="Equation" r:id="rId3" imgW="3111480" imgH="393480" progId="Equation.DSMT4">
                  <p:embed/>
                </p:oleObj>
              </mc:Choice>
              <mc:Fallback>
                <p:oleObj name="Equation" r:id="rId3" imgW="311148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1371600"/>
                        <a:ext cx="59737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088154"/>
              </p:ext>
            </p:extLst>
          </p:nvPr>
        </p:nvGraphicFramePr>
        <p:xfrm>
          <a:off x="1350963" y="2209800"/>
          <a:ext cx="66548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41" name="Equation" r:id="rId5" imgW="3466800" imgH="380880" progId="Equation.DSMT4">
                  <p:embed/>
                </p:oleObj>
              </mc:Choice>
              <mc:Fallback>
                <p:oleObj name="Equation" r:id="rId5" imgW="3466800" imgH="3808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963" y="2209800"/>
                        <a:ext cx="6654800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176155"/>
              </p:ext>
            </p:extLst>
          </p:nvPr>
        </p:nvGraphicFramePr>
        <p:xfrm>
          <a:off x="1666875" y="3352800"/>
          <a:ext cx="690086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42" name="Equation" r:id="rId7" imgW="3593880" imgH="380880" progId="Equation.DSMT4">
                  <p:embed/>
                </p:oleObj>
              </mc:Choice>
              <mc:Fallback>
                <p:oleObj name="Equation" r:id="rId7" imgW="3593880" imgH="3808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75" y="3352800"/>
                        <a:ext cx="6900863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11126" y="3352800"/>
            <a:ext cx="1201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</a:rPr>
              <a:t>Define</a:t>
            </a:r>
            <a:r>
              <a:rPr lang="en-US" altLang="zh-TW" dirty="0" smtClean="0">
                <a:solidFill>
                  <a:schemeClr val="bg1"/>
                </a:solidFill>
              </a:rPr>
              <a:t>:</a:t>
            </a:r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241490"/>
              </p:ext>
            </p:extLst>
          </p:nvPr>
        </p:nvGraphicFramePr>
        <p:xfrm>
          <a:off x="4038600" y="1331119"/>
          <a:ext cx="138906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10" name="Equation" r:id="rId4" imgW="723600" imgH="419040" progId="Equation.DSMT4">
                  <p:embed/>
                </p:oleObj>
              </mc:Choice>
              <mc:Fallback>
                <p:oleObj name="Equation" r:id="rId4" imgW="7236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331119"/>
                        <a:ext cx="1389063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347651"/>
              </p:ext>
            </p:extLst>
          </p:nvPr>
        </p:nvGraphicFramePr>
        <p:xfrm>
          <a:off x="1828800" y="4343400"/>
          <a:ext cx="53149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11" name="Equation" r:id="rId6" imgW="2768400" imgH="558720" progId="Equation.DSMT4">
                  <p:embed/>
                </p:oleObj>
              </mc:Choice>
              <mc:Fallback>
                <p:oleObj name="Equation" r:id="rId6" imgW="2768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343400"/>
                        <a:ext cx="53149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541547"/>
              </p:ext>
            </p:extLst>
          </p:nvPr>
        </p:nvGraphicFramePr>
        <p:xfrm>
          <a:off x="1295400" y="1447800"/>
          <a:ext cx="1292225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12" name="Equation" r:id="rId8" imgW="672840" imgH="291960" progId="Equation.DSMT4">
                  <p:embed/>
                </p:oleObj>
              </mc:Choice>
              <mc:Fallback>
                <p:oleObj name="Equation" r:id="rId8" imgW="672840" imgH="2919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447800"/>
                        <a:ext cx="1292225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ight Arrow 10"/>
          <p:cNvSpPr/>
          <p:nvPr/>
        </p:nvSpPr>
        <p:spPr>
          <a:xfrm>
            <a:off x="3129516" y="1524000"/>
            <a:ext cx="609600" cy="4191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100878"/>
              </p:ext>
            </p:extLst>
          </p:nvPr>
        </p:nvGraphicFramePr>
        <p:xfrm>
          <a:off x="228600" y="2895600"/>
          <a:ext cx="867568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13" name="Equation" r:id="rId10" imgW="4520880" imgH="469800" progId="Equation.DSMT4">
                  <p:embed/>
                </p:oleObj>
              </mc:Choice>
              <mc:Fallback>
                <p:oleObj name="Equation" r:id="rId10" imgW="4520880" imgH="4698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895600"/>
                        <a:ext cx="8675687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943600" y="3048000"/>
            <a:ext cx="609600" cy="6096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6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106315"/>
              </p:ext>
            </p:extLst>
          </p:nvPr>
        </p:nvGraphicFramePr>
        <p:xfrm>
          <a:off x="1179556" y="2667000"/>
          <a:ext cx="711676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314" name="Equation" r:id="rId3" imgW="3708360" imgH="368280" progId="Equation.DSMT4">
                  <p:embed/>
                </p:oleObj>
              </mc:Choice>
              <mc:Fallback>
                <p:oleObj name="Equation" r:id="rId3" imgW="3708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56" y="2667000"/>
                        <a:ext cx="7116762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635329"/>
              </p:ext>
            </p:extLst>
          </p:nvPr>
        </p:nvGraphicFramePr>
        <p:xfrm>
          <a:off x="4737937" y="1684121"/>
          <a:ext cx="455990" cy="387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315" name="Equation" r:id="rId5" imgW="164880" imgH="139680" progId="Equation.DSMT4">
                  <p:embed/>
                </p:oleObj>
              </mc:Choice>
              <mc:Fallback>
                <p:oleObj name="Equation" r:id="rId5" imgW="164880" imgH="139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937" y="1684121"/>
                        <a:ext cx="455990" cy="387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3200400" y="1584251"/>
            <a:ext cx="1537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</a:rPr>
              <a:t>Initialize </a:t>
            </a:r>
            <a:r>
              <a:rPr lang="en-US" altLang="zh-TW" dirty="0" smtClean="0">
                <a:solidFill>
                  <a:schemeClr val="bg1"/>
                </a:solidFill>
              </a:rPr>
              <a:t>:</a:t>
            </a:r>
            <a:endParaRPr lang="en-US" altLang="zh-TW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8"/>
          <p:cNvCxnSpPr/>
          <p:nvPr/>
        </p:nvCxnSpPr>
        <p:spPr>
          <a:xfrm>
            <a:off x="4267200" y="2110798"/>
            <a:ext cx="0" cy="597629"/>
          </a:xfrm>
          <a:prstGeom prst="straightConnector1">
            <a:avLst/>
          </a:prstGeom>
          <a:solidFill>
            <a:srgbClr val="FFC000"/>
          </a:solidFill>
          <a:ln w="2540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4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354395"/>
              </p:ext>
            </p:extLst>
          </p:nvPr>
        </p:nvGraphicFramePr>
        <p:xfrm>
          <a:off x="1752600" y="5029200"/>
          <a:ext cx="53149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432" name="Equation" r:id="rId3" imgW="2768400" imgH="558720" progId="Equation.DSMT4">
                  <p:embed/>
                </p:oleObj>
              </mc:Choice>
              <mc:Fallback>
                <p:oleObj name="Equation" r:id="rId3" imgW="2768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029200"/>
                        <a:ext cx="53149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995146"/>
              </p:ext>
            </p:extLst>
          </p:nvPr>
        </p:nvGraphicFramePr>
        <p:xfrm>
          <a:off x="1179556" y="2667000"/>
          <a:ext cx="711676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433" name="Equation" r:id="rId5" imgW="3708360" imgH="368280" progId="Equation.DSMT4">
                  <p:embed/>
                </p:oleObj>
              </mc:Choice>
              <mc:Fallback>
                <p:oleObj name="Equation" r:id="rId5" imgW="3708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56" y="2667000"/>
                        <a:ext cx="7116762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5400000">
            <a:off x="6705601" y="3810001"/>
            <a:ext cx="1600200" cy="990599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72923"/>
              </p:ext>
            </p:extLst>
          </p:nvPr>
        </p:nvGraphicFramePr>
        <p:xfrm>
          <a:off x="7105356" y="3840434"/>
          <a:ext cx="423382" cy="357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434" name="Equation" r:id="rId7" imgW="164880" imgH="139680" progId="Equation.DSMT4">
                  <p:embed/>
                </p:oleObj>
              </mc:Choice>
              <mc:Fallback>
                <p:oleObj name="Equation" r:id="rId7" imgW="1648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5356" y="3840434"/>
                        <a:ext cx="423382" cy="357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019800" y="3757703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</a:rPr>
              <a:t>obtain</a:t>
            </a:r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026734"/>
              </p:ext>
            </p:extLst>
          </p:nvPr>
        </p:nvGraphicFramePr>
        <p:xfrm>
          <a:off x="1752600" y="5029200"/>
          <a:ext cx="53149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466" name="Equation" r:id="rId3" imgW="2768400" imgH="558720" progId="Equation.DSMT4">
                  <p:embed/>
                </p:oleObj>
              </mc:Choice>
              <mc:Fallback>
                <p:oleObj name="Equation" r:id="rId3" imgW="2768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029200"/>
                        <a:ext cx="53149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769495"/>
              </p:ext>
            </p:extLst>
          </p:nvPr>
        </p:nvGraphicFramePr>
        <p:xfrm>
          <a:off x="1179556" y="2667000"/>
          <a:ext cx="711676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467" name="Equation" r:id="rId5" imgW="3708360" imgH="368280" progId="Equation.DSMT4">
                  <p:embed/>
                </p:oleObj>
              </mc:Choice>
              <mc:Fallback>
                <p:oleObj name="Equation" r:id="rId5" imgW="3708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56" y="2667000"/>
                        <a:ext cx="7116762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5400000">
            <a:off x="6705601" y="3810001"/>
            <a:ext cx="1600200" cy="990599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685451"/>
              </p:ext>
            </p:extLst>
          </p:nvPr>
        </p:nvGraphicFramePr>
        <p:xfrm>
          <a:off x="7082319" y="3864811"/>
          <a:ext cx="423382" cy="357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468" name="Equation" r:id="rId7" imgW="164880" imgH="139680" progId="Equation.DSMT4">
                  <p:embed/>
                </p:oleObj>
              </mc:Choice>
              <mc:Fallback>
                <p:oleObj name="Equation" r:id="rId7" imgW="1648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2319" y="3864811"/>
                        <a:ext cx="423382" cy="357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019799" y="3757703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obtain</a:t>
            </a: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Arrow Connector 8"/>
          <p:cNvCxnSpPr/>
          <p:nvPr/>
        </p:nvCxnSpPr>
        <p:spPr>
          <a:xfrm rot="5400000" flipH="1" flipV="1">
            <a:off x="1066801" y="3886201"/>
            <a:ext cx="1752600" cy="838198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5602" y="3782080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</a:rPr>
              <a:t>obtain</a:t>
            </a:r>
            <a:endParaRPr lang="en-US" altLang="zh-TW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048847"/>
              </p:ext>
            </p:extLst>
          </p:nvPr>
        </p:nvGraphicFramePr>
        <p:xfrm>
          <a:off x="1456735" y="3804536"/>
          <a:ext cx="511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469" name="Equation" r:id="rId9" imgW="266400" imgH="241200" progId="Equation.DSMT4">
                  <p:embed/>
                </p:oleObj>
              </mc:Choice>
              <mc:Fallback>
                <p:oleObj name="Equation" r:id="rId9" imgW="266400" imgH="241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735" y="3804536"/>
                        <a:ext cx="511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30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388895"/>
              </p:ext>
            </p:extLst>
          </p:nvPr>
        </p:nvGraphicFramePr>
        <p:xfrm>
          <a:off x="1752600" y="5029200"/>
          <a:ext cx="53149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554" name="Equation" r:id="rId3" imgW="2768400" imgH="558720" progId="Equation.DSMT4">
                  <p:embed/>
                </p:oleObj>
              </mc:Choice>
              <mc:Fallback>
                <p:oleObj name="Equation" r:id="rId3" imgW="2768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029200"/>
                        <a:ext cx="53149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699169"/>
              </p:ext>
            </p:extLst>
          </p:nvPr>
        </p:nvGraphicFramePr>
        <p:xfrm>
          <a:off x="1179556" y="2667000"/>
          <a:ext cx="711676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555" name="Equation" r:id="rId5" imgW="3708360" imgH="368280" progId="Equation.DSMT4">
                  <p:embed/>
                </p:oleObj>
              </mc:Choice>
              <mc:Fallback>
                <p:oleObj name="Equation" r:id="rId5" imgW="3708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56" y="2667000"/>
                        <a:ext cx="7116762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5400000">
            <a:off x="6705601" y="3810001"/>
            <a:ext cx="1600200" cy="990599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97822"/>
              </p:ext>
            </p:extLst>
          </p:nvPr>
        </p:nvGraphicFramePr>
        <p:xfrm>
          <a:off x="7082319" y="3864811"/>
          <a:ext cx="423382" cy="357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556" name="Equation" r:id="rId7" imgW="164880" imgH="139680" progId="Equation.DSMT4">
                  <p:embed/>
                </p:oleObj>
              </mc:Choice>
              <mc:Fallback>
                <p:oleObj name="Equation" r:id="rId7" imgW="1648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2319" y="3864811"/>
                        <a:ext cx="423382" cy="357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019799" y="3757703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</a:rPr>
              <a:t>obtain</a:t>
            </a:r>
            <a:endParaRPr lang="en-US" altLang="zh-TW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8"/>
          <p:cNvCxnSpPr/>
          <p:nvPr/>
        </p:nvCxnSpPr>
        <p:spPr>
          <a:xfrm rot="5400000" flipH="1" flipV="1">
            <a:off x="1066801" y="3886201"/>
            <a:ext cx="1752600" cy="838198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5602" y="3782080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obtain</a:t>
            </a: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492141"/>
              </p:ext>
            </p:extLst>
          </p:nvPr>
        </p:nvGraphicFramePr>
        <p:xfrm>
          <a:off x="1456735" y="3804536"/>
          <a:ext cx="511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557" name="Equation" r:id="rId9" imgW="266400" imgH="241200" progId="Equation.DSMT4">
                  <p:embed/>
                </p:oleObj>
              </mc:Choice>
              <mc:Fallback>
                <p:oleObj name="Equation" r:id="rId9" imgW="266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735" y="3804536"/>
                        <a:ext cx="511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0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058518"/>
              </p:ext>
            </p:extLst>
          </p:nvPr>
        </p:nvGraphicFramePr>
        <p:xfrm>
          <a:off x="1752600" y="5029200"/>
          <a:ext cx="53149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579" name="Equation" r:id="rId3" imgW="2768400" imgH="558720" progId="Equation.DSMT4">
                  <p:embed/>
                </p:oleObj>
              </mc:Choice>
              <mc:Fallback>
                <p:oleObj name="Equation" r:id="rId3" imgW="2768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029200"/>
                        <a:ext cx="53149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764100"/>
              </p:ext>
            </p:extLst>
          </p:nvPr>
        </p:nvGraphicFramePr>
        <p:xfrm>
          <a:off x="1179556" y="2667000"/>
          <a:ext cx="711676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580" name="Equation" r:id="rId5" imgW="3708360" imgH="368280" progId="Equation.DSMT4">
                  <p:embed/>
                </p:oleObj>
              </mc:Choice>
              <mc:Fallback>
                <p:oleObj name="Equation" r:id="rId5" imgW="3708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56" y="2667000"/>
                        <a:ext cx="7116762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5400000">
            <a:off x="6705601" y="3810001"/>
            <a:ext cx="1600200" cy="990599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854631"/>
              </p:ext>
            </p:extLst>
          </p:nvPr>
        </p:nvGraphicFramePr>
        <p:xfrm>
          <a:off x="7082319" y="3864811"/>
          <a:ext cx="423382" cy="357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581" name="Equation" r:id="rId7" imgW="164880" imgH="139680" progId="Equation.DSMT4">
                  <p:embed/>
                </p:oleObj>
              </mc:Choice>
              <mc:Fallback>
                <p:oleObj name="Equation" r:id="rId7" imgW="1648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2319" y="3864811"/>
                        <a:ext cx="423382" cy="357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019799" y="3757703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obtain</a:t>
            </a: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Arrow Connector 8"/>
          <p:cNvCxnSpPr/>
          <p:nvPr/>
        </p:nvCxnSpPr>
        <p:spPr>
          <a:xfrm rot="5400000" flipH="1" flipV="1">
            <a:off x="1066801" y="3886201"/>
            <a:ext cx="1752600" cy="838198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5602" y="3782080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</a:rPr>
              <a:t>obtain</a:t>
            </a:r>
            <a:endParaRPr lang="en-US" altLang="zh-TW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367049"/>
              </p:ext>
            </p:extLst>
          </p:nvPr>
        </p:nvGraphicFramePr>
        <p:xfrm>
          <a:off x="1456735" y="3804536"/>
          <a:ext cx="511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582" name="Equation" r:id="rId9" imgW="266400" imgH="241200" progId="Equation.DSMT4">
                  <p:embed/>
                </p:oleObj>
              </mc:Choice>
              <mc:Fallback>
                <p:oleObj name="Equation" r:id="rId9" imgW="266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735" y="3804536"/>
                        <a:ext cx="511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0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968054"/>
              </p:ext>
            </p:extLst>
          </p:nvPr>
        </p:nvGraphicFramePr>
        <p:xfrm>
          <a:off x="1752600" y="5029200"/>
          <a:ext cx="53149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07" name="Equation" r:id="rId3" imgW="2768400" imgH="558720" progId="Equation.DSMT4">
                  <p:embed/>
                </p:oleObj>
              </mc:Choice>
              <mc:Fallback>
                <p:oleObj name="Equation" r:id="rId3" imgW="2768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029200"/>
                        <a:ext cx="53149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235431"/>
              </p:ext>
            </p:extLst>
          </p:nvPr>
        </p:nvGraphicFramePr>
        <p:xfrm>
          <a:off x="1179556" y="2667000"/>
          <a:ext cx="711676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08" name="Equation" r:id="rId5" imgW="3708360" imgH="368280" progId="Equation.DSMT4">
                  <p:embed/>
                </p:oleObj>
              </mc:Choice>
              <mc:Fallback>
                <p:oleObj name="Equation" r:id="rId5" imgW="3708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56" y="2667000"/>
                        <a:ext cx="7116762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5400000">
            <a:off x="6705601" y="3810001"/>
            <a:ext cx="1600200" cy="990599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rgbClr val="FFFF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14258"/>
              </p:ext>
            </p:extLst>
          </p:nvPr>
        </p:nvGraphicFramePr>
        <p:xfrm>
          <a:off x="7082319" y="3864811"/>
          <a:ext cx="423382" cy="357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09" name="Equation" r:id="rId7" imgW="164880" imgH="139680" progId="Equation.DSMT4">
                  <p:embed/>
                </p:oleObj>
              </mc:Choice>
              <mc:Fallback>
                <p:oleObj name="Equation" r:id="rId7" imgW="1648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2319" y="3864811"/>
                        <a:ext cx="423382" cy="357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019799" y="3757703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</a:rPr>
              <a:t>obtain</a:t>
            </a:r>
            <a:endParaRPr lang="en-US" altLang="zh-TW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8"/>
          <p:cNvCxnSpPr/>
          <p:nvPr/>
        </p:nvCxnSpPr>
        <p:spPr>
          <a:xfrm rot="5400000" flipH="1" flipV="1">
            <a:off x="1066801" y="3886201"/>
            <a:ext cx="1752600" cy="838198"/>
          </a:xfrm>
          <a:prstGeom prst="curvedConnector3">
            <a:avLst>
              <a:gd name="adj1" fmla="val 50000"/>
            </a:avLst>
          </a:prstGeom>
          <a:solidFill>
            <a:srgbClr val="FFC000"/>
          </a:solidFill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5602" y="3782080"/>
            <a:ext cx="1119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obtain</a:t>
            </a: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479132"/>
              </p:ext>
            </p:extLst>
          </p:nvPr>
        </p:nvGraphicFramePr>
        <p:xfrm>
          <a:off x="1456735" y="3804536"/>
          <a:ext cx="511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10" name="Equation" r:id="rId9" imgW="266400" imgH="241200" progId="Equation.DSMT4">
                  <p:embed/>
                </p:oleObj>
              </mc:Choice>
              <mc:Fallback>
                <p:oleObj name="Equation" r:id="rId9" imgW="266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735" y="3804536"/>
                        <a:ext cx="511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43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98" y="1481293"/>
            <a:ext cx="3635902" cy="32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082" name="Picture 2" descr="\\pc89140\cwlu\crowd_peoples\code\results\Flutter_Fig_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81294"/>
            <a:ext cx="3657600" cy="32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083" name="Picture 3" descr="\\pc89140\cwlu\crowd_peoples\code\results\Flutter_Fig_8_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76" y="1481293"/>
            <a:ext cx="3634423" cy="31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printing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6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 (Example)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4599"/>
            <a:ext cx="2707085" cy="27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73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05955"/>
            <a:ext cx="2705100" cy="271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553936"/>
              </p:ext>
            </p:extLst>
          </p:nvPr>
        </p:nvGraphicFramePr>
        <p:xfrm>
          <a:off x="1082749" y="4576848"/>
          <a:ext cx="7756451" cy="59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85" name="Equation" r:id="rId5" imgW="2717640" imgH="228600" progId="Equation.DSMT4">
                  <p:embed/>
                </p:oleObj>
              </mc:Choice>
              <mc:Fallback>
                <p:oleObj name="Equation" r:id="rId5" imgW="271764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49" y="4576848"/>
                        <a:ext cx="7756451" cy="59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501" y="4648200"/>
            <a:ext cx="95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 smtClean="0">
                <a:solidFill>
                  <a:schemeClr val="bg1"/>
                </a:solidFill>
              </a:rPr>
              <a:t>Iter</a:t>
            </a:r>
            <a:r>
              <a:rPr lang="en-US" altLang="zh-TW" sz="2800" dirty="0" smtClean="0">
                <a:solidFill>
                  <a:schemeClr val="bg1"/>
                </a:solidFill>
              </a:rPr>
              <a:t> 1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5273749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0.33      0.33    0.33     0.00     0.00      0.00      0.00       0.00    0.00</a:t>
            </a:r>
          </a:p>
        </p:txBody>
      </p:sp>
    </p:spTree>
    <p:extLst>
      <p:ext uri="{BB962C8B-B14F-4D97-AF65-F5344CB8AC3E}">
        <p14:creationId xmlns:p14="http://schemas.microsoft.com/office/powerpoint/2010/main" val="40441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 (Example)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4599"/>
            <a:ext cx="2707085" cy="27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015"/>
              </p:ext>
            </p:extLst>
          </p:nvPr>
        </p:nvGraphicFramePr>
        <p:xfrm>
          <a:off x="1082749" y="4576848"/>
          <a:ext cx="7756451" cy="59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80" name="Equation" r:id="rId4" imgW="2717640" imgH="228600" progId="Equation.DSMT4">
                  <p:embed/>
                </p:oleObj>
              </mc:Choice>
              <mc:Fallback>
                <p:oleObj name="Equation" r:id="rId4" imgW="271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49" y="4576848"/>
                        <a:ext cx="7756451" cy="59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501" y="4648200"/>
            <a:ext cx="95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 smtClean="0">
                <a:solidFill>
                  <a:schemeClr val="bg1"/>
                </a:solidFill>
              </a:rPr>
              <a:t>Iter</a:t>
            </a:r>
            <a:r>
              <a:rPr lang="en-US" altLang="zh-TW" sz="2800" dirty="0" smtClean="0">
                <a:solidFill>
                  <a:schemeClr val="bg1"/>
                </a:solidFill>
              </a:rPr>
              <a:t> 2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5273749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0.97     0.91    0.38     -3.71     2.46     -4.01    -4.02       </a:t>
            </a:r>
            <a:r>
              <a:rPr lang="en-US" altLang="zh-TW" sz="2400" dirty="0">
                <a:solidFill>
                  <a:schemeClr val="bg1"/>
                </a:solidFill>
              </a:rPr>
              <a:t>4</a:t>
            </a:r>
            <a:r>
              <a:rPr lang="en-US" altLang="zh-TW" sz="2400" dirty="0" smtClean="0">
                <a:solidFill>
                  <a:schemeClr val="bg1"/>
                </a:solidFill>
              </a:rPr>
              <a:t>.00    0.79</a:t>
            </a:r>
          </a:p>
        </p:txBody>
      </p:sp>
      <p:pic>
        <p:nvPicPr>
          <p:cNvPr id="8714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1307592"/>
            <a:ext cx="2708804" cy="27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 (Example)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4599"/>
            <a:ext cx="2707085" cy="27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015"/>
              </p:ext>
            </p:extLst>
          </p:nvPr>
        </p:nvGraphicFramePr>
        <p:xfrm>
          <a:off x="1082749" y="4576848"/>
          <a:ext cx="7756451" cy="59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05" name="Equation" r:id="rId4" imgW="2717640" imgH="228600" progId="Equation.DSMT4">
                  <p:embed/>
                </p:oleObj>
              </mc:Choice>
              <mc:Fallback>
                <p:oleObj name="Equation" r:id="rId4" imgW="271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49" y="4576848"/>
                        <a:ext cx="7756451" cy="59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501" y="4648200"/>
            <a:ext cx="95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 smtClean="0">
                <a:solidFill>
                  <a:schemeClr val="bg1"/>
                </a:solidFill>
              </a:rPr>
              <a:t>Iter</a:t>
            </a:r>
            <a:r>
              <a:rPr lang="en-US" altLang="zh-TW" sz="2800" dirty="0" smtClean="0">
                <a:solidFill>
                  <a:schemeClr val="bg1"/>
                </a:solidFill>
              </a:rPr>
              <a:t> 3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5273749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1</a:t>
            </a:r>
            <a:r>
              <a:rPr lang="en-US" altLang="zh-TW" sz="2400" dirty="0" smtClean="0">
                <a:solidFill>
                  <a:schemeClr val="bg1"/>
                </a:solidFill>
              </a:rPr>
              <a:t>.14    -0.25    1.22    -1.55    -1.53     -3.51    -1.18      3.32     0.69</a:t>
            </a:r>
          </a:p>
        </p:txBody>
      </p:sp>
      <p:pic>
        <p:nvPicPr>
          <p:cNvPr id="8724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1307592"/>
            <a:ext cx="2708804" cy="27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 (Example)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4599"/>
            <a:ext cx="2707085" cy="27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015"/>
              </p:ext>
            </p:extLst>
          </p:nvPr>
        </p:nvGraphicFramePr>
        <p:xfrm>
          <a:off x="1082749" y="4576848"/>
          <a:ext cx="7756451" cy="59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529" name="Equation" r:id="rId4" imgW="2717640" imgH="228600" progId="Equation.DSMT4">
                  <p:embed/>
                </p:oleObj>
              </mc:Choice>
              <mc:Fallback>
                <p:oleObj name="Equation" r:id="rId4" imgW="271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49" y="4576848"/>
                        <a:ext cx="7756451" cy="59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501" y="4648200"/>
            <a:ext cx="95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 smtClean="0">
                <a:solidFill>
                  <a:schemeClr val="bg1"/>
                </a:solidFill>
              </a:rPr>
              <a:t>Iter</a:t>
            </a:r>
            <a:r>
              <a:rPr lang="en-US" altLang="zh-TW" sz="2800" dirty="0" smtClean="0">
                <a:solidFill>
                  <a:schemeClr val="bg1"/>
                </a:solidFill>
              </a:rPr>
              <a:t> 4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5273749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1</a:t>
            </a:r>
            <a:r>
              <a:rPr lang="en-US" altLang="zh-TW" sz="2400" dirty="0" smtClean="0">
                <a:solidFill>
                  <a:schemeClr val="bg1"/>
                </a:solidFill>
              </a:rPr>
              <a:t>.33   -1.61    2.10    1.35     -0.36      -1.61      -1.69       1.70    0.29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1307592"/>
            <a:ext cx="2708804" cy="27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 (Example)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4599"/>
            <a:ext cx="2707085" cy="27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015"/>
              </p:ext>
            </p:extLst>
          </p:nvPr>
        </p:nvGraphicFramePr>
        <p:xfrm>
          <a:off x="1082749" y="4576848"/>
          <a:ext cx="7756451" cy="59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53" name="Equation" r:id="rId4" imgW="2717640" imgH="228600" progId="Equation.DSMT4">
                  <p:embed/>
                </p:oleObj>
              </mc:Choice>
              <mc:Fallback>
                <p:oleObj name="Equation" r:id="rId4" imgW="271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49" y="4576848"/>
                        <a:ext cx="7756451" cy="59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501" y="4648200"/>
            <a:ext cx="958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 smtClean="0">
                <a:solidFill>
                  <a:schemeClr val="bg1"/>
                </a:solidFill>
              </a:rPr>
              <a:t>Iter</a:t>
            </a:r>
            <a:r>
              <a:rPr lang="en-US" altLang="zh-TW" sz="2800" dirty="0" smtClean="0">
                <a:solidFill>
                  <a:schemeClr val="bg1"/>
                </a:solidFill>
              </a:rPr>
              <a:t> 5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5273749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1.52    -2.25    2.46    2.69     -1.38     -0.30     -1.95     0.79     -0.02</a:t>
            </a:r>
          </a:p>
        </p:txBody>
      </p:sp>
      <p:pic>
        <p:nvPicPr>
          <p:cNvPr id="8745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1307592"/>
            <a:ext cx="2708804" cy="27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 (Example)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4599"/>
            <a:ext cx="2707085" cy="27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015"/>
              </p:ext>
            </p:extLst>
          </p:nvPr>
        </p:nvGraphicFramePr>
        <p:xfrm>
          <a:off x="1082749" y="4576848"/>
          <a:ext cx="7756451" cy="59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77" name="Equation" r:id="rId4" imgW="2717640" imgH="228600" progId="Equation.DSMT4">
                  <p:embed/>
                </p:oleObj>
              </mc:Choice>
              <mc:Fallback>
                <p:oleObj name="Equation" r:id="rId4" imgW="271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49" y="4576848"/>
                        <a:ext cx="7756451" cy="59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501" y="4648200"/>
            <a:ext cx="1141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 smtClean="0">
                <a:solidFill>
                  <a:schemeClr val="bg1"/>
                </a:solidFill>
              </a:rPr>
              <a:t>Iter</a:t>
            </a:r>
            <a:r>
              <a:rPr lang="en-US" altLang="zh-TW" sz="2800" dirty="0" smtClean="0">
                <a:solidFill>
                  <a:schemeClr val="bg1"/>
                </a:solidFill>
              </a:rPr>
              <a:t> 13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5273749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1.98    -3.29   3.02     5.94     -3.38      2.81      -2.91    -1.56    -0.96</a:t>
            </a:r>
          </a:p>
        </p:txBody>
      </p:sp>
      <p:pic>
        <p:nvPicPr>
          <p:cNvPr id="8755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1307592"/>
            <a:ext cx="2708804" cy="27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 (Example)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4599"/>
            <a:ext cx="2707085" cy="27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300883"/>
              </p:ext>
            </p:extLst>
          </p:nvPr>
        </p:nvGraphicFramePr>
        <p:xfrm>
          <a:off x="1082749" y="4576848"/>
          <a:ext cx="7756451" cy="59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838" name="Equation" r:id="rId4" imgW="2717640" imgH="228600" progId="Equation.DSMT4">
                  <p:embed/>
                </p:oleObj>
              </mc:Choice>
              <mc:Fallback>
                <p:oleObj name="Equation" r:id="rId4" imgW="271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49" y="4576848"/>
                        <a:ext cx="7756451" cy="59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501" y="4648200"/>
            <a:ext cx="1141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 smtClean="0">
                <a:solidFill>
                  <a:schemeClr val="bg1"/>
                </a:solidFill>
              </a:rPr>
              <a:t>Iter</a:t>
            </a:r>
            <a:r>
              <a:rPr lang="en-US" altLang="zh-TW" sz="2800" dirty="0" smtClean="0">
                <a:solidFill>
                  <a:schemeClr val="bg1"/>
                </a:solidFill>
              </a:rPr>
              <a:t> 14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5273749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1.99    -3.31   3.03     6.03     -3.42      2.89      -2.95    -1.62    -0.98</a:t>
            </a:r>
          </a:p>
        </p:txBody>
      </p:sp>
      <p:pic>
        <p:nvPicPr>
          <p:cNvPr id="8867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1307592"/>
            <a:ext cx="2708804" cy="27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3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Numerical Solution (Example)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14599"/>
            <a:ext cx="2707085" cy="27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300883"/>
              </p:ext>
            </p:extLst>
          </p:nvPr>
        </p:nvGraphicFramePr>
        <p:xfrm>
          <a:off x="1082749" y="4576848"/>
          <a:ext cx="7756451" cy="59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862" name="Equation" r:id="rId4" imgW="2717640" imgH="228600" progId="Equation.DSMT4">
                  <p:embed/>
                </p:oleObj>
              </mc:Choice>
              <mc:Fallback>
                <p:oleObj name="Equation" r:id="rId4" imgW="2717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49" y="4576848"/>
                        <a:ext cx="7756451" cy="59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6501" y="4648200"/>
            <a:ext cx="1141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 smtClean="0">
                <a:solidFill>
                  <a:schemeClr val="bg1"/>
                </a:solidFill>
              </a:rPr>
              <a:t>Iter</a:t>
            </a:r>
            <a:r>
              <a:rPr lang="en-US" altLang="zh-TW" sz="2800" dirty="0" smtClean="0">
                <a:solidFill>
                  <a:schemeClr val="bg1"/>
                </a:solidFill>
              </a:rPr>
              <a:t> 15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5273749"/>
            <a:ext cx="8077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2.00    -3.32   3.04     6.10     -3.45      2.94     -2.98    -1.67     -1.00</a:t>
            </a:r>
          </a:p>
        </p:txBody>
      </p:sp>
      <p:pic>
        <p:nvPicPr>
          <p:cNvPr id="8878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1307592"/>
            <a:ext cx="2708804" cy="27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3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724400"/>
            <a:ext cx="1224517" cy="477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Input                   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19400" y="4724400"/>
            <a:ext cx="838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Ours                   </a:t>
            </a:r>
            <a:endParaRPr lang="en-US" sz="2400" dirty="0"/>
          </a:p>
        </p:txBody>
      </p:sp>
      <p:pic>
        <p:nvPicPr>
          <p:cNvPr id="888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148661" cy="215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8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59" y="2280138"/>
            <a:ext cx="2133601" cy="213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8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7" y="2294491"/>
            <a:ext cx="2116661" cy="212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88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2133600" cy="213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343400" y="4724608"/>
            <a:ext cx="2971800" cy="1059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[</a:t>
            </a:r>
            <a:r>
              <a:rPr lang="en-US" sz="2400" dirty="0" err="1" smtClean="0"/>
              <a:t>Rasche</a:t>
            </a:r>
            <a:r>
              <a:rPr lang="en-US" sz="2400" dirty="0" smtClean="0"/>
              <a:t> et al.</a:t>
            </a:r>
            <a:r>
              <a:rPr lang="en-US" sz="2400" i="1" dirty="0" smtClean="0"/>
              <a:t> 2005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934200" y="4724400"/>
            <a:ext cx="2857919" cy="1059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 [Kim </a:t>
            </a:r>
            <a:r>
              <a:rPr lang="en-US" sz="2400" dirty="0"/>
              <a:t>et al.</a:t>
            </a:r>
            <a:r>
              <a:rPr lang="en-US" sz="2400" i="1" dirty="0"/>
              <a:t> </a:t>
            </a:r>
            <a:r>
              <a:rPr lang="en-US" sz="2400" i="1" dirty="0" smtClean="0"/>
              <a:t>2009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57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888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1" y="2962589"/>
            <a:ext cx="214866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88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211185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88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41" y="2971800"/>
            <a:ext cx="2133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88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098" y="2971800"/>
            <a:ext cx="211666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9600" y="4724400"/>
            <a:ext cx="1224517" cy="477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Input                   </a:t>
            </a:r>
            <a:endParaRPr lang="en-US" sz="24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819400" y="4724400"/>
            <a:ext cx="838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Ours                   </a:t>
            </a: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343400" y="4724608"/>
            <a:ext cx="2971800" cy="1059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[</a:t>
            </a:r>
            <a:r>
              <a:rPr lang="en-US" sz="2400" dirty="0" err="1" smtClean="0"/>
              <a:t>Rasche</a:t>
            </a:r>
            <a:r>
              <a:rPr lang="en-US" sz="2400" dirty="0" smtClean="0"/>
              <a:t> et al.</a:t>
            </a:r>
            <a:r>
              <a:rPr lang="en-US" sz="2400" i="1" dirty="0" smtClean="0"/>
              <a:t> 2005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934200" y="4724400"/>
            <a:ext cx="2857919" cy="1059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 [Kim </a:t>
            </a:r>
            <a:r>
              <a:rPr lang="en-US" sz="2400" dirty="0"/>
              <a:t>et al.</a:t>
            </a:r>
            <a:r>
              <a:rPr lang="en-US" sz="2400" i="1" dirty="0"/>
              <a:t> </a:t>
            </a:r>
            <a:r>
              <a:rPr lang="en-US" sz="2400" i="1" dirty="0" smtClean="0"/>
              <a:t>2009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31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4" name="Picture 4" descr="D:\Research\research\color-to-gray\imag\results\Flutter_Fig_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248400" cy="28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printing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898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" y="2895600"/>
            <a:ext cx="2136101" cy="142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98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895600"/>
            <a:ext cx="2165448" cy="144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98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895600"/>
            <a:ext cx="2136102" cy="142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986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24" y="2895600"/>
            <a:ext cx="2125035" cy="142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4724400"/>
            <a:ext cx="1224517" cy="47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smtClean="0"/>
              <a:t>Input                   </a:t>
            </a:r>
            <a:endParaRPr lang="en-US" sz="2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819400" y="4724400"/>
            <a:ext cx="838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Ours                   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43400" y="4724608"/>
            <a:ext cx="2971800" cy="1059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[</a:t>
            </a:r>
            <a:r>
              <a:rPr lang="en-US" sz="2400" dirty="0" err="1" smtClean="0"/>
              <a:t>Rasche</a:t>
            </a:r>
            <a:r>
              <a:rPr lang="en-US" sz="2400" dirty="0" smtClean="0"/>
              <a:t> et al.</a:t>
            </a:r>
            <a:r>
              <a:rPr lang="en-US" sz="2400" i="1" dirty="0" smtClean="0"/>
              <a:t> 2005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34200" y="4724400"/>
            <a:ext cx="2857919" cy="1059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 [Kim </a:t>
            </a:r>
            <a:r>
              <a:rPr lang="en-US" sz="2400" dirty="0"/>
              <a:t>et al.</a:t>
            </a:r>
            <a:r>
              <a:rPr lang="en-US" sz="2400" i="1" dirty="0"/>
              <a:t> </a:t>
            </a:r>
            <a:r>
              <a:rPr lang="en-US" sz="2400" i="1" dirty="0" smtClean="0"/>
              <a:t>2009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614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910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42" y="2299762"/>
            <a:ext cx="2160815" cy="216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0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16" y="2309344"/>
            <a:ext cx="2151233" cy="215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0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30" y="2309343"/>
            <a:ext cx="2151233" cy="215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0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97" y="2309343"/>
            <a:ext cx="2163380" cy="216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4724400"/>
            <a:ext cx="1224517" cy="47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smtClean="0"/>
              <a:t>Input                   </a:t>
            </a:r>
            <a:endParaRPr lang="en-US" sz="2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819400" y="4724400"/>
            <a:ext cx="838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Ours                   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43400" y="4724608"/>
            <a:ext cx="2971800" cy="1059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[</a:t>
            </a:r>
            <a:r>
              <a:rPr lang="en-US" sz="2400" dirty="0" err="1" smtClean="0"/>
              <a:t>Rasche</a:t>
            </a:r>
            <a:r>
              <a:rPr lang="en-US" sz="2400" dirty="0" smtClean="0"/>
              <a:t> et al.</a:t>
            </a:r>
            <a:r>
              <a:rPr lang="en-US" sz="2400" i="1" dirty="0" smtClean="0"/>
              <a:t> 2005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34200" y="4724400"/>
            <a:ext cx="2857919" cy="1059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 [Kim </a:t>
            </a:r>
            <a:r>
              <a:rPr lang="en-US" sz="2400" dirty="0"/>
              <a:t>et al.</a:t>
            </a:r>
            <a:r>
              <a:rPr lang="en-US" sz="2400" i="1" dirty="0"/>
              <a:t> </a:t>
            </a:r>
            <a:r>
              <a:rPr lang="en-US" sz="2400" i="1" dirty="0" smtClean="0"/>
              <a:t>2009</a:t>
            </a:r>
            <a:r>
              <a:rPr lang="en-US" sz="2400" dirty="0" smtClean="0"/>
              <a:t>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51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sz="3600" dirty="0" smtClean="0"/>
              <a:t>(</a:t>
            </a:r>
            <a:r>
              <a:rPr lang="en-US" sz="3600" dirty="0"/>
              <a:t>Quantitative Evaluation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/>
          <a:lstStyle/>
          <a:p>
            <a:r>
              <a:rPr lang="en-US" i="1" dirty="0" smtClean="0"/>
              <a:t>color </a:t>
            </a:r>
            <a:r>
              <a:rPr lang="en-US" i="1" dirty="0"/>
              <a:t>contrast preserving ratio </a:t>
            </a:r>
            <a:r>
              <a:rPr lang="en-US" dirty="0"/>
              <a:t>(CCPR)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720225"/>
              </p:ext>
            </p:extLst>
          </p:nvPr>
        </p:nvGraphicFramePr>
        <p:xfrm>
          <a:off x="1524000" y="2590800"/>
          <a:ext cx="53340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49" name="Equation" r:id="rId3" imgW="2641320" imgH="495000" progId="Equation.DSMT4">
                  <p:embed/>
                </p:oleObj>
              </mc:Choice>
              <mc:Fallback>
                <p:oleObj name="Equation" r:id="rId3" imgW="264132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2590800"/>
                        <a:ext cx="5334000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3962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9900"/>
              </a:buClr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    the set </a:t>
            </a:r>
            <a:r>
              <a:rPr lang="en-US" dirty="0"/>
              <a:t>containing all neighboring pixel </a:t>
            </a:r>
            <a:r>
              <a:rPr lang="en-US" dirty="0" smtClean="0"/>
              <a:t>pairs with the original </a:t>
            </a:r>
            <a:r>
              <a:rPr lang="en-US" dirty="0"/>
              <a:t>color </a:t>
            </a:r>
            <a:r>
              <a:rPr lang="en-US" dirty="0" smtClean="0"/>
              <a:t>difference            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181649"/>
              </p:ext>
            </p:extLst>
          </p:nvPr>
        </p:nvGraphicFramePr>
        <p:xfrm>
          <a:off x="629697" y="3999244"/>
          <a:ext cx="43656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50" name="Equation" r:id="rId5" imgW="215640" imgH="228600" progId="Equation.DSMT4">
                  <p:embed/>
                </p:oleObj>
              </mc:Choice>
              <mc:Fallback>
                <p:oleObj name="Equation" r:id="rId5" imgW="21564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697" y="3999244"/>
                        <a:ext cx="436563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181576"/>
              </p:ext>
            </p:extLst>
          </p:nvPr>
        </p:nvGraphicFramePr>
        <p:xfrm>
          <a:off x="5105400" y="4419600"/>
          <a:ext cx="100171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51" name="Equation" r:id="rId7" imgW="495000" imgH="241200" progId="Equation.DSMT4">
                  <p:embed/>
                </p:oleObj>
              </mc:Choice>
              <mc:Fallback>
                <p:oleObj name="Equation" r:id="rId7" imgW="49500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419600"/>
                        <a:ext cx="1001713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53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dirty="0"/>
              <a:t>(Quantitative Evaluation)</a:t>
            </a:r>
          </a:p>
        </p:txBody>
      </p:sp>
      <p:pic>
        <p:nvPicPr>
          <p:cNvPr id="905218" name="Picture 2" descr="D:\Research\research\color-to-gray\imag\color_I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88" y="1905000"/>
            <a:ext cx="2438400" cy="31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919060"/>
              </p:ext>
            </p:extLst>
          </p:nvPr>
        </p:nvGraphicFramePr>
        <p:xfrm>
          <a:off x="4191000" y="5943600"/>
          <a:ext cx="1219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302" name="Equation" r:id="rId5" imgW="406080" imgH="177480" progId="Equation.DSMT4">
                  <p:embed/>
                </p:oleObj>
              </mc:Choice>
              <mc:Fallback>
                <p:oleObj name="Equation" r:id="rId5" imgW="406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1000" y="5943600"/>
                        <a:ext cx="12192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5220" name="Picture 4" descr="D:\Research\research\color-to-gray\imag\Gray_I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06" y="1905000"/>
            <a:ext cx="2438401" cy="31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9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Results (Quantitative Evaluation)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867370"/>
              </p:ext>
            </p:extLst>
          </p:nvPr>
        </p:nvGraphicFramePr>
        <p:xfrm>
          <a:off x="4191000" y="5943600"/>
          <a:ext cx="1219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297" name="Equation" r:id="rId4" imgW="406080" imgH="177480" progId="Equation.DSMT4">
                  <p:embed/>
                </p:oleObj>
              </mc:Choice>
              <mc:Fallback>
                <p:oleObj name="Equation" r:id="rId4" imgW="406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0" y="5943600"/>
                        <a:ext cx="12192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5220" name="Picture 4" descr="D:\Research\research\color-to-gray\imag\Gray_I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06" y="1904999"/>
            <a:ext cx="2438401" cy="31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21" name="Picture 5" descr="D:\Research\research\color-to-gray\imag\color_perserv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52" y="1901952"/>
            <a:ext cx="2436735" cy="31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259446"/>
              </p:ext>
            </p:extLst>
          </p:nvPr>
        </p:nvGraphicFramePr>
        <p:xfrm>
          <a:off x="2057400" y="5181600"/>
          <a:ext cx="93971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298" name="Equation" r:id="rId8" imgW="495000" imgH="241200" progId="Equation.DSMT4">
                  <p:embed/>
                </p:oleObj>
              </mc:Choice>
              <mc:Fallback>
                <p:oleObj name="Equation" r:id="rId8" imgW="49500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181600"/>
                        <a:ext cx="93971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14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dirty="0"/>
              <a:t>(Quantitative Evaluation)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654245"/>
              </p:ext>
            </p:extLst>
          </p:nvPr>
        </p:nvGraphicFramePr>
        <p:xfrm>
          <a:off x="4191000" y="5943600"/>
          <a:ext cx="1219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354" name="Equation" r:id="rId4" imgW="406080" imgH="177480" progId="Equation.DSMT4">
                  <p:embed/>
                </p:oleObj>
              </mc:Choice>
              <mc:Fallback>
                <p:oleObj name="Equation" r:id="rId4" imgW="406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0" y="5943600"/>
                        <a:ext cx="12192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5220" name="Picture 4" descr="D:\Research\research\color-to-gray\imag\Gray_I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06" y="1904999"/>
            <a:ext cx="2438401" cy="31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21" name="Picture 5" descr="D:\Research\research\color-to-gray\imag\color_perserv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52" y="1901952"/>
            <a:ext cx="2436735" cy="31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182399"/>
              </p:ext>
            </p:extLst>
          </p:nvPr>
        </p:nvGraphicFramePr>
        <p:xfrm>
          <a:off x="2057400" y="5181600"/>
          <a:ext cx="93971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355" name="Equation" r:id="rId8" imgW="495000" imgH="241200" progId="Equation.DSMT4">
                  <p:embed/>
                </p:oleObj>
              </mc:Choice>
              <mc:Fallback>
                <p:oleObj name="Equation" r:id="rId8" imgW="495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181600"/>
                        <a:ext cx="93971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6242" name="Picture 2" descr="D:\Research\research\color-to-gray\imag\Gray_perservin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28" y="1901952"/>
            <a:ext cx="2436735" cy="31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57738"/>
              </p:ext>
            </p:extLst>
          </p:nvPr>
        </p:nvGraphicFramePr>
        <p:xfrm>
          <a:off x="5684951" y="5181600"/>
          <a:ext cx="21193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356" name="Equation" r:id="rId11" imgW="1117440" imgH="241200" progId="Equation.DSMT4">
                  <p:embed/>
                </p:oleObj>
              </mc:Choice>
              <mc:Fallback>
                <p:oleObj name="Equation" r:id="rId11" imgW="111744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4951" y="5181600"/>
                        <a:ext cx="21193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33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dirty="0"/>
              <a:t>(Quantitative Evaluation)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510769"/>
              </p:ext>
            </p:extLst>
          </p:nvPr>
        </p:nvGraphicFramePr>
        <p:xfrm>
          <a:off x="4191000" y="5943600"/>
          <a:ext cx="1219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397" name="Equation" r:id="rId4" imgW="406080" imgH="177480" progId="Equation.DSMT4">
                  <p:embed/>
                </p:oleObj>
              </mc:Choice>
              <mc:Fallback>
                <p:oleObj name="Equation" r:id="rId4" imgW="406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0" y="5943600"/>
                        <a:ext cx="12192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5221" name="Picture 5" descr="D:\Research\research\color-to-gray\imag\color_perserv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24200"/>
            <a:ext cx="1443087" cy="185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086770"/>
              </p:ext>
            </p:extLst>
          </p:nvPr>
        </p:nvGraphicFramePr>
        <p:xfrm>
          <a:off x="2057400" y="5181600"/>
          <a:ext cx="93971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398" name="Equation" r:id="rId7" imgW="495000" imgH="241200" progId="Equation.DSMT4">
                  <p:embed/>
                </p:oleObj>
              </mc:Choice>
              <mc:Fallback>
                <p:oleObj name="Equation" r:id="rId7" imgW="495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181600"/>
                        <a:ext cx="93971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6242" name="Picture 2" descr="D:\Research\research\color-to-gray\imag\Gray_perserv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76" y="3124200"/>
            <a:ext cx="1430204" cy="18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759493"/>
              </p:ext>
            </p:extLst>
          </p:nvPr>
        </p:nvGraphicFramePr>
        <p:xfrm>
          <a:off x="5684951" y="5181600"/>
          <a:ext cx="21193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399" name="Equation" r:id="rId10" imgW="1117440" imgH="241200" progId="Equation.DSMT4">
                  <p:embed/>
                </p:oleObj>
              </mc:Choice>
              <mc:Fallback>
                <p:oleObj name="Equation" r:id="rId10" imgW="1117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4951" y="5181600"/>
                        <a:ext cx="21193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139119" y="1893578"/>
            <a:ext cx="25908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Number: 38740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67528" y="1904999"/>
            <a:ext cx="25908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Number: 24853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49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dirty="0"/>
              <a:t>(Quantitative Evaluation)</a:t>
            </a:r>
          </a:p>
        </p:txBody>
      </p:sp>
      <p:pic>
        <p:nvPicPr>
          <p:cNvPr id="905221" name="Picture 5" descr="D:\Research\research\color-to-gray\imag\color_perserv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24200"/>
            <a:ext cx="1443087" cy="185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6242" name="Picture 2" descr="D:\Research\research\color-to-gray\imag\Gray_perserv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76" y="3124200"/>
            <a:ext cx="1430204" cy="18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39119" y="1893578"/>
            <a:ext cx="25908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Number: 38740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67528" y="1904999"/>
            <a:ext cx="25908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Number: 24853</a:t>
            </a: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104"/>
              </p:ext>
            </p:extLst>
          </p:nvPr>
        </p:nvGraphicFramePr>
        <p:xfrm>
          <a:off x="2167128" y="5334000"/>
          <a:ext cx="44958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97" name="Equation" r:id="rId6" imgW="1498320" imgH="393480" progId="Equation.DSMT4">
                  <p:embed/>
                </p:oleObj>
              </mc:Choice>
              <mc:Fallback>
                <p:oleObj name="Equation" r:id="rId6" imgW="1498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7128" y="5334000"/>
                        <a:ext cx="44958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4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sz="3600" dirty="0" smtClean="0"/>
              <a:t>(</a:t>
            </a:r>
            <a:r>
              <a:rPr lang="en-US" sz="3600" dirty="0"/>
              <a:t>Quantitative Evaluation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545988"/>
              </p:ext>
            </p:extLst>
          </p:nvPr>
        </p:nvGraphicFramePr>
        <p:xfrm>
          <a:off x="3200400" y="5074034"/>
          <a:ext cx="255587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087" name="Equation" r:id="rId3" imgW="126720" imgH="139680" progId="Equation.DSMT4">
                  <p:embed/>
                </p:oleObj>
              </mc:Choice>
              <mc:Fallback>
                <p:oleObj name="Equation" r:id="rId3" imgW="126720" imgH="139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74034"/>
                        <a:ext cx="255587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565335"/>
              </p:ext>
            </p:extLst>
          </p:nvPr>
        </p:nvGraphicFramePr>
        <p:xfrm>
          <a:off x="4408911" y="5012820"/>
          <a:ext cx="2555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088" name="Equation" r:id="rId5" imgW="126720" imgH="139680" progId="Equation.DSMT4">
                  <p:embed/>
                </p:oleObj>
              </mc:Choice>
              <mc:Fallback>
                <p:oleObj name="Equation" r:id="rId5" imgW="126720" imgH="1396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8911" y="5012820"/>
                        <a:ext cx="2555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705600" cy="4581054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345080"/>
              </p:ext>
            </p:extLst>
          </p:nvPr>
        </p:nvGraphicFramePr>
        <p:xfrm>
          <a:off x="4232763" y="5891056"/>
          <a:ext cx="257175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089" name="Equation" r:id="rId8" imgW="126720" imgH="139680" progId="Equation.DSMT4">
                  <p:embed/>
                </p:oleObj>
              </mc:Choice>
              <mc:Fallback>
                <p:oleObj name="Equation" r:id="rId8" imgW="126720" imgH="1396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2763" y="5891056"/>
                        <a:ext cx="257175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67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sz="3600" dirty="0" smtClean="0"/>
              <a:t>(</a:t>
            </a:r>
            <a:r>
              <a:rPr lang="en-US" sz="3600" i="1" dirty="0"/>
              <a:t>contrast boosting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152400" y="6154055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substituting our </a:t>
            </a:r>
            <a:r>
              <a:rPr lang="en-US" sz="2400" dirty="0">
                <a:solidFill>
                  <a:schemeClr val="bg1"/>
                </a:solidFill>
              </a:rPr>
              <a:t>grayscale image for the L channel in the Lab space </a:t>
            </a:r>
          </a:p>
        </p:txBody>
      </p:sp>
      <p:pic>
        <p:nvPicPr>
          <p:cNvPr id="891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200817"/>
            <a:ext cx="2857499" cy="236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30" y="1200817"/>
            <a:ext cx="2857499" cy="236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49" y="3657600"/>
            <a:ext cx="2857499" cy="236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2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30" y="3657600"/>
            <a:ext cx="2857499" cy="236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7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178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10512"/>
            <a:ext cx="6245352" cy="288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21747" y="4876800"/>
            <a:ext cx="1145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HP printer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printing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</a:t>
            </a:r>
            <a:r>
              <a:rPr lang="en-US" sz="3600" dirty="0" smtClean="0"/>
              <a:t>(</a:t>
            </a:r>
            <a:r>
              <a:rPr lang="en-US" sz="3600" i="1" dirty="0"/>
              <a:t>contrast boosting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891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41" y="1525884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9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5884"/>
            <a:ext cx="2971799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3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42" y="3874702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3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19" y="3874701"/>
            <a:ext cx="2944900" cy="22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6154055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substituting our </a:t>
            </a:r>
            <a:r>
              <a:rPr lang="en-US" sz="2400" dirty="0">
                <a:solidFill>
                  <a:schemeClr val="bg1"/>
                </a:solidFill>
              </a:rPr>
              <a:t>grayscale image for the L channel in the Lab space </a:t>
            </a:r>
          </a:p>
        </p:txBody>
      </p:sp>
    </p:spTree>
    <p:extLst>
      <p:ext uri="{BB962C8B-B14F-4D97-AF65-F5344CB8AC3E}">
        <p14:creationId xmlns:p14="http://schemas.microsoft.com/office/powerpoint/2010/main" val="12721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new </a:t>
            </a:r>
            <a:r>
              <a:rPr lang="en-US" dirty="0" smtClean="0"/>
              <a:t>color-to-grayscale </a:t>
            </a:r>
            <a:r>
              <a:rPr lang="en-US" dirty="0"/>
              <a:t>method </a:t>
            </a:r>
            <a:r>
              <a:rPr lang="en-US" dirty="0" smtClean="0"/>
              <a:t>that can</a:t>
            </a:r>
            <a:r>
              <a:rPr lang="en-US" dirty="0"/>
              <a:t> </a:t>
            </a:r>
            <a:r>
              <a:rPr lang="en-US" dirty="0" smtClean="0"/>
              <a:t>well </a:t>
            </a:r>
            <a:r>
              <a:rPr lang="en-US" dirty="0"/>
              <a:t>maintain </a:t>
            </a:r>
            <a:r>
              <a:rPr lang="en-US" dirty="0" smtClean="0"/>
              <a:t>the color contrast.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Weak </a:t>
            </a:r>
            <a:r>
              <a:rPr lang="en-US" dirty="0"/>
              <a:t>color </a:t>
            </a:r>
            <a:r>
              <a:rPr lang="en-US" dirty="0" smtClean="0"/>
              <a:t>constraint.</a:t>
            </a:r>
          </a:p>
          <a:p>
            <a:endParaRPr lang="en-US" dirty="0" smtClean="0"/>
          </a:p>
          <a:p>
            <a:r>
              <a:rPr lang="en-US" dirty="0" smtClean="0"/>
              <a:t>Polynomial </a:t>
            </a:r>
            <a:r>
              <a:rPr lang="en-US" dirty="0"/>
              <a:t>Mapping Function for global </a:t>
            </a:r>
            <a:r>
              <a:rPr lang="en-US" dirty="0" smtClean="0"/>
              <a:t>mapping.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2871835"/>
            <a:ext cx="69342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The End</a:t>
            </a:r>
            <a:endParaRPr lang="en-US" sz="6000" dirty="0"/>
          </a:p>
        </p:txBody>
      </p:sp>
      <p:pic>
        <p:nvPicPr>
          <p:cNvPr id="3" name="Picture 2" descr="D:\Research\research\color-to-gray\imag\color_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438400" cy="31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Research\research\color-to-gray\imag\Gray_I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295399"/>
            <a:ext cx="2438401" cy="31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Color2gray is </a:t>
            </a:r>
            <a:r>
              <a:rPr lang="en-US" sz="2800" dirty="0"/>
              <a:t>very subjective </a:t>
            </a:r>
            <a:r>
              <a:rPr lang="en-US" sz="2800" dirty="0" smtClean="0"/>
              <a:t>visual experience. Contrast enhancement may not be acceptable for everyone.</a:t>
            </a:r>
          </a:p>
          <a:p>
            <a:endParaRPr lang="en-US" sz="2800" dirty="0"/>
          </a:p>
          <a:p>
            <a:r>
              <a:rPr lang="en-US" sz="2800" dirty="0" smtClean="0"/>
              <a:t>Compared to the naive color2grayscale mapping, our method is </a:t>
            </a:r>
            <a:r>
              <a:rPr lang="en-US" sz="2800" dirty="0"/>
              <a:t>less </a:t>
            </a:r>
            <a:r>
              <a:rPr lang="en-US" sz="2800" dirty="0" smtClean="0"/>
              <a:t>efficient due to the extra operations.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763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arguable result</a:t>
            </a:r>
            <a:endParaRPr lang="en-US" dirty="0"/>
          </a:p>
        </p:txBody>
      </p:sp>
      <p:pic>
        <p:nvPicPr>
          <p:cNvPr id="940036" name="Picture 4" descr="\\pc89140\cwlu\crowd_peoples\code\EUROPE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82" y="1981200"/>
            <a:ext cx="239800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0037" name="Picture 5" descr="\\pc89140\cwlu\crowd_peoples\code\EUROPE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239800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5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r>
              <a:rPr lang="en-US" dirty="0" smtClean="0"/>
              <a:t>For a 600 </a:t>
            </a:r>
            <a:r>
              <a:rPr lang="en-US" i="1" dirty="0"/>
              <a:t>× </a:t>
            </a:r>
            <a:r>
              <a:rPr lang="en-US" dirty="0"/>
              <a:t>600 color </a:t>
            </a:r>
            <a:r>
              <a:rPr lang="en-US" dirty="0" smtClean="0"/>
              <a:t>input, our </a:t>
            </a:r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/>
              <a:t>implementation takes </a:t>
            </a:r>
            <a:r>
              <a:rPr lang="en-US" dirty="0" smtClean="0"/>
              <a:t>0.8s</a:t>
            </a:r>
          </a:p>
          <a:p>
            <a:r>
              <a:rPr lang="en-US" dirty="0" smtClean="0"/>
              <a:t>A C-</a:t>
            </a:r>
            <a:r>
              <a:rPr lang="en-US" dirty="0"/>
              <a:t>l</a:t>
            </a:r>
            <a:r>
              <a:rPr lang="en-US" dirty="0" smtClean="0"/>
              <a:t>anguage implementation can be 10 times faster at least.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106" name="Picture 2" descr="\\pc89140\cwlu\crowd_peoples\code\results\Flutter_Fig_9_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11250"/>
            <a:ext cx="6248400" cy="28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10960" y="4829346"/>
            <a:ext cx="1169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Our Result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printing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0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2.5|8.3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13048</TotalTime>
  <Words>1528</Words>
  <Application>Microsoft Office PowerPoint</Application>
  <PresentationFormat>On-screen Show (4:3)</PresentationFormat>
  <Paragraphs>355</Paragraphs>
  <Slides>85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Equation</vt:lpstr>
      <vt:lpstr>Contrast Preserving Decolorization</vt:lpstr>
      <vt:lpstr>Mono printers are still the majority</vt:lpstr>
      <vt:lpstr>Documents generally have color figures</vt:lpstr>
      <vt:lpstr>The printing problem</vt:lpstr>
      <vt:lpstr>The printing problem</vt:lpstr>
      <vt:lpstr>The printing problem</vt:lpstr>
      <vt:lpstr>The printing problem</vt:lpstr>
      <vt:lpstr>The printing problem</vt:lpstr>
      <vt:lpstr>The printing problem</vt:lpstr>
      <vt:lpstr>Decolorization</vt:lpstr>
      <vt:lpstr>Applications</vt:lpstr>
      <vt:lpstr>Applications</vt:lpstr>
      <vt:lpstr>Decolorization could lose contrast</vt:lpstr>
      <vt:lpstr>Decolorization could lose contrast</vt:lpstr>
      <vt:lpstr>Pervious Work (Local methods)</vt:lpstr>
      <vt:lpstr>Pervious Work (Local methods)</vt:lpstr>
      <vt:lpstr>Pervious Work (Global methods)</vt:lpstr>
      <vt:lpstr>Pervious Work (Global methods)</vt:lpstr>
      <vt:lpstr>Pervious Work (Global methods)</vt:lpstr>
      <vt:lpstr>Color order could be ambiguous</vt:lpstr>
      <vt:lpstr>Color order could be ambiguous</vt:lpstr>
      <vt:lpstr>Color order could be ambiguous</vt:lpstr>
      <vt:lpstr>Color order could be ambiguous</vt:lpstr>
      <vt:lpstr>Our Contribution</vt:lpstr>
      <vt:lpstr>The Framework</vt:lpstr>
      <vt:lpstr>Bimodal Contrast-Preserving </vt:lpstr>
      <vt:lpstr>Bimodal Contrast-Preserving </vt:lpstr>
      <vt:lpstr>Bimodal Contrast-Preserving </vt:lpstr>
      <vt:lpstr>Bimodal Contrast-Preserving </vt:lpstr>
      <vt:lpstr>Bimodal Contrast-Preserving </vt:lpstr>
      <vt:lpstr>Our Work</vt:lpstr>
      <vt:lpstr>Weak Color Order</vt:lpstr>
      <vt:lpstr>Weak Color Order</vt:lpstr>
      <vt:lpstr>Our Work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Multivariate Polynomial Mapping Function</vt:lpstr>
      <vt:lpstr>Our Model</vt:lpstr>
      <vt:lpstr>Numerical Solution </vt:lpstr>
      <vt:lpstr>Numerical Solution </vt:lpstr>
      <vt:lpstr>Numerical Solution </vt:lpstr>
      <vt:lpstr>Numerical Solution </vt:lpstr>
      <vt:lpstr>Numerical Solution </vt:lpstr>
      <vt:lpstr>Numerical Solution </vt:lpstr>
      <vt:lpstr>Numerical Solution </vt:lpstr>
      <vt:lpstr>Numerical Solution </vt:lpstr>
      <vt:lpstr>Numerical Solution (Example)  </vt:lpstr>
      <vt:lpstr>Numerical Solution (Example)  </vt:lpstr>
      <vt:lpstr>Numerical Solution (Example)  </vt:lpstr>
      <vt:lpstr>Numerical Solution (Example)  </vt:lpstr>
      <vt:lpstr>Numerical Solution (Example)  </vt:lpstr>
      <vt:lpstr>Numerical Solution (Example)  </vt:lpstr>
      <vt:lpstr>Numerical Solution (Example)  </vt:lpstr>
      <vt:lpstr>Numerical Solution (Example)  </vt:lpstr>
      <vt:lpstr>Results</vt:lpstr>
      <vt:lpstr>Results</vt:lpstr>
      <vt:lpstr>Results</vt:lpstr>
      <vt:lpstr>Results</vt:lpstr>
      <vt:lpstr>Results (Quantitative Evaluation)</vt:lpstr>
      <vt:lpstr>Results (Quantitative Evaluation)</vt:lpstr>
      <vt:lpstr>Our Results (Quantitative Evaluation)</vt:lpstr>
      <vt:lpstr>Results (Quantitative Evaluation)</vt:lpstr>
      <vt:lpstr>Results (Quantitative Evaluation)</vt:lpstr>
      <vt:lpstr>Results (Quantitative Evaluation)</vt:lpstr>
      <vt:lpstr>Results (Quantitative Evaluation)</vt:lpstr>
      <vt:lpstr>Results (contrast boosting)</vt:lpstr>
      <vt:lpstr>Results (contrast boosting)</vt:lpstr>
      <vt:lpstr>Conclusion</vt:lpstr>
      <vt:lpstr>The End</vt:lpstr>
      <vt:lpstr>Limitations</vt:lpstr>
      <vt:lpstr>An arguable result</vt:lpstr>
      <vt:lpstr>Running Time</vt:lpstr>
    </vt:vector>
  </TitlesOfParts>
  <Company>CUHK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xuli</dc:creator>
  <cp:lastModifiedBy>leojia</cp:lastModifiedBy>
  <cp:revision>449</cp:revision>
  <dcterms:created xsi:type="dcterms:W3CDTF">2010-06-01T07:44:30Z</dcterms:created>
  <dcterms:modified xsi:type="dcterms:W3CDTF">2012-06-09T09:28:52Z</dcterms:modified>
</cp:coreProperties>
</file>